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135"/>
  </p:notesMasterIdLst>
  <p:sldIdLst>
    <p:sldId id="256" r:id="rId2"/>
    <p:sldId id="427" r:id="rId3"/>
    <p:sldId id="402" r:id="rId4"/>
    <p:sldId id="403" r:id="rId5"/>
    <p:sldId id="401" r:id="rId6"/>
    <p:sldId id="404" r:id="rId7"/>
    <p:sldId id="405" r:id="rId8"/>
    <p:sldId id="406" r:id="rId9"/>
    <p:sldId id="407" r:id="rId10"/>
    <p:sldId id="408" r:id="rId11"/>
    <p:sldId id="409" r:id="rId12"/>
    <p:sldId id="411" r:id="rId13"/>
    <p:sldId id="412" r:id="rId14"/>
    <p:sldId id="414" r:id="rId15"/>
    <p:sldId id="415" r:id="rId16"/>
    <p:sldId id="416" r:id="rId17"/>
    <p:sldId id="417" r:id="rId18"/>
    <p:sldId id="418" r:id="rId19"/>
    <p:sldId id="419" r:id="rId20"/>
    <p:sldId id="420" r:id="rId21"/>
    <p:sldId id="421" r:id="rId22"/>
    <p:sldId id="422" r:id="rId23"/>
    <p:sldId id="424" r:id="rId24"/>
    <p:sldId id="413" r:id="rId25"/>
    <p:sldId id="410" r:id="rId26"/>
    <p:sldId id="383" r:id="rId27"/>
    <p:sldId id="382" r:id="rId28"/>
    <p:sldId id="388" r:id="rId29"/>
    <p:sldId id="384" r:id="rId30"/>
    <p:sldId id="425" r:id="rId31"/>
    <p:sldId id="426" r:id="rId32"/>
    <p:sldId id="476" r:id="rId33"/>
    <p:sldId id="478" r:id="rId34"/>
    <p:sldId id="482" r:id="rId35"/>
    <p:sldId id="477" r:id="rId36"/>
    <p:sldId id="479" r:id="rId37"/>
    <p:sldId id="480" r:id="rId38"/>
    <p:sldId id="389" r:id="rId39"/>
    <p:sldId id="390" r:id="rId40"/>
    <p:sldId id="394" r:id="rId41"/>
    <p:sldId id="393" r:id="rId42"/>
    <p:sldId id="391" r:id="rId43"/>
    <p:sldId id="385" r:id="rId44"/>
    <p:sldId id="386" r:id="rId45"/>
    <p:sldId id="387" r:id="rId46"/>
    <p:sldId id="429" r:id="rId47"/>
    <p:sldId id="430" r:id="rId48"/>
    <p:sldId id="392" r:id="rId49"/>
    <p:sldId id="395" r:id="rId50"/>
    <p:sldId id="436" r:id="rId51"/>
    <p:sldId id="437" r:id="rId52"/>
    <p:sldId id="447" r:id="rId53"/>
    <p:sldId id="448" r:id="rId54"/>
    <p:sldId id="449" r:id="rId55"/>
    <p:sldId id="450" r:id="rId56"/>
    <p:sldId id="444" r:id="rId57"/>
    <p:sldId id="438" r:id="rId58"/>
    <p:sldId id="443" r:id="rId59"/>
    <p:sldId id="445" r:id="rId60"/>
    <p:sldId id="446" r:id="rId61"/>
    <p:sldId id="439" r:id="rId62"/>
    <p:sldId id="440" r:id="rId63"/>
    <p:sldId id="451" r:id="rId64"/>
    <p:sldId id="453" r:id="rId65"/>
    <p:sldId id="441" r:id="rId66"/>
    <p:sldId id="452" r:id="rId67"/>
    <p:sldId id="454" r:id="rId68"/>
    <p:sldId id="442" r:id="rId69"/>
    <p:sldId id="434" r:id="rId70"/>
    <p:sldId id="435" r:id="rId71"/>
    <p:sldId id="433" r:id="rId72"/>
    <p:sldId id="398" r:id="rId73"/>
    <p:sldId id="399" r:id="rId74"/>
    <p:sldId id="400" r:id="rId75"/>
    <p:sldId id="397" r:id="rId76"/>
    <p:sldId id="428" r:id="rId77"/>
    <p:sldId id="456" r:id="rId78"/>
    <p:sldId id="457" r:id="rId79"/>
    <p:sldId id="458" r:id="rId80"/>
    <p:sldId id="459" r:id="rId81"/>
    <p:sldId id="460" r:id="rId82"/>
    <p:sldId id="455" r:id="rId83"/>
    <p:sldId id="431" r:id="rId84"/>
    <p:sldId id="432" r:id="rId85"/>
    <p:sldId id="475" r:id="rId86"/>
    <p:sldId id="471" r:id="rId87"/>
    <p:sldId id="469" r:id="rId88"/>
    <p:sldId id="470" r:id="rId89"/>
    <p:sldId id="464" r:id="rId90"/>
    <p:sldId id="465" r:id="rId91"/>
    <p:sldId id="466" r:id="rId92"/>
    <p:sldId id="467" r:id="rId93"/>
    <p:sldId id="468" r:id="rId94"/>
    <p:sldId id="472" r:id="rId95"/>
    <p:sldId id="334" r:id="rId96"/>
    <p:sldId id="335" r:id="rId97"/>
    <p:sldId id="336" r:id="rId98"/>
    <p:sldId id="337" r:id="rId99"/>
    <p:sldId id="338" r:id="rId100"/>
    <p:sldId id="339" r:id="rId101"/>
    <p:sldId id="340" r:id="rId102"/>
    <p:sldId id="341" r:id="rId103"/>
    <p:sldId id="342" r:id="rId104"/>
    <p:sldId id="473" r:id="rId105"/>
    <p:sldId id="343" r:id="rId106"/>
    <p:sldId id="344" r:id="rId107"/>
    <p:sldId id="345" r:id="rId108"/>
    <p:sldId id="346" r:id="rId109"/>
    <p:sldId id="347" r:id="rId110"/>
    <p:sldId id="348" r:id="rId111"/>
    <p:sldId id="349" r:id="rId112"/>
    <p:sldId id="350" r:id="rId113"/>
    <p:sldId id="351" r:id="rId114"/>
    <p:sldId id="352" r:id="rId115"/>
    <p:sldId id="353" r:id="rId116"/>
    <p:sldId id="354" r:id="rId117"/>
    <p:sldId id="355" r:id="rId118"/>
    <p:sldId id="356" r:id="rId119"/>
    <p:sldId id="357" r:id="rId120"/>
    <p:sldId id="358" r:id="rId121"/>
    <p:sldId id="359" r:id="rId122"/>
    <p:sldId id="360" r:id="rId123"/>
    <p:sldId id="361" r:id="rId124"/>
    <p:sldId id="362" r:id="rId125"/>
    <p:sldId id="363" r:id="rId126"/>
    <p:sldId id="364" r:id="rId127"/>
    <p:sldId id="365" r:id="rId128"/>
    <p:sldId id="474" r:id="rId129"/>
    <p:sldId id="367" r:id="rId130"/>
    <p:sldId id="368" r:id="rId131"/>
    <p:sldId id="369" r:id="rId132"/>
    <p:sldId id="370" r:id="rId133"/>
    <p:sldId id="371" r:id="rId13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40" autoAdjust="0"/>
    <p:restoredTop sz="94660"/>
  </p:normalViewPr>
  <p:slideViewPr>
    <p:cSldViewPr>
      <p:cViewPr>
        <p:scale>
          <a:sx n="75" d="100"/>
          <a:sy n="75" d="100"/>
        </p:scale>
        <p:origin x="177" y="225"/>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1B542DB1-558A-47C1-8E30-24B0E7332394}" type="datetimeFigureOut">
              <a:rPr lang="en-US" smtClean="0"/>
              <a:t>10/8/2024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D3CC369A-3200-4A99-9F1D-130D9738F4C6}" type="slidenum">
              <a:rPr lang="en-US" smtClean="0"/>
              <a:t>‹#›</a:t>
            </a:fld>
            <a:endParaRPr lang="en-US"/>
          </a:p>
        </p:txBody>
      </p:sp>
    </p:spTree>
    <p:extLst>
      <p:ext uri="{BB962C8B-B14F-4D97-AF65-F5344CB8AC3E}">
        <p14:creationId xmlns:p14="http://schemas.microsoft.com/office/powerpoint/2010/main" val="3049089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C369A-3200-4A99-9F1D-130D9738F4C6}" type="slidenum">
              <a:rPr lang="en-US" smtClean="0"/>
              <a:t>16</a:t>
            </a:fld>
            <a:endParaRPr lang="en-US"/>
          </a:p>
        </p:txBody>
      </p:sp>
    </p:spTree>
    <p:extLst>
      <p:ext uri="{BB962C8B-B14F-4D97-AF65-F5344CB8AC3E}">
        <p14:creationId xmlns:p14="http://schemas.microsoft.com/office/powerpoint/2010/main" val="3503003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C369A-3200-4A99-9F1D-130D9738F4C6}" type="slidenum">
              <a:rPr lang="en-US" smtClean="0"/>
              <a:t>17</a:t>
            </a:fld>
            <a:endParaRPr lang="en-US"/>
          </a:p>
        </p:txBody>
      </p:sp>
    </p:spTree>
    <p:extLst>
      <p:ext uri="{BB962C8B-B14F-4D97-AF65-F5344CB8AC3E}">
        <p14:creationId xmlns:p14="http://schemas.microsoft.com/office/powerpoint/2010/main" val="1173836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C369A-3200-4A99-9F1D-130D9738F4C6}" type="slidenum">
              <a:rPr lang="en-US" smtClean="0"/>
              <a:t>18</a:t>
            </a:fld>
            <a:endParaRPr lang="en-US"/>
          </a:p>
        </p:txBody>
      </p:sp>
    </p:spTree>
    <p:extLst>
      <p:ext uri="{BB962C8B-B14F-4D97-AF65-F5344CB8AC3E}">
        <p14:creationId xmlns:p14="http://schemas.microsoft.com/office/powerpoint/2010/main" val="3573105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C369A-3200-4A99-9F1D-130D9738F4C6}" type="slidenum">
              <a:rPr lang="en-US" smtClean="0"/>
              <a:t>19</a:t>
            </a:fld>
            <a:endParaRPr lang="en-US"/>
          </a:p>
        </p:txBody>
      </p:sp>
    </p:spTree>
    <p:extLst>
      <p:ext uri="{BB962C8B-B14F-4D97-AF65-F5344CB8AC3E}">
        <p14:creationId xmlns:p14="http://schemas.microsoft.com/office/powerpoint/2010/main" val="725501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C369A-3200-4A99-9F1D-130D9738F4C6}" type="slidenum">
              <a:rPr lang="en-US" smtClean="0"/>
              <a:t>20</a:t>
            </a:fld>
            <a:endParaRPr lang="en-US"/>
          </a:p>
        </p:txBody>
      </p:sp>
    </p:spTree>
    <p:extLst>
      <p:ext uri="{BB962C8B-B14F-4D97-AF65-F5344CB8AC3E}">
        <p14:creationId xmlns:p14="http://schemas.microsoft.com/office/powerpoint/2010/main" val="1250857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C369A-3200-4A99-9F1D-130D9738F4C6}" type="slidenum">
              <a:rPr lang="en-US" smtClean="0"/>
              <a:t>21</a:t>
            </a:fld>
            <a:endParaRPr lang="en-US"/>
          </a:p>
        </p:txBody>
      </p:sp>
    </p:spTree>
    <p:extLst>
      <p:ext uri="{BB962C8B-B14F-4D97-AF65-F5344CB8AC3E}">
        <p14:creationId xmlns:p14="http://schemas.microsoft.com/office/powerpoint/2010/main" val="2014594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CC369A-3200-4A99-9F1D-130D9738F4C6}" type="slidenum">
              <a:rPr lang="en-US" smtClean="0"/>
              <a:t>29</a:t>
            </a:fld>
            <a:endParaRPr lang="en-US"/>
          </a:p>
        </p:txBody>
      </p:sp>
    </p:spTree>
    <p:extLst>
      <p:ext uri="{BB962C8B-B14F-4D97-AF65-F5344CB8AC3E}">
        <p14:creationId xmlns:p14="http://schemas.microsoft.com/office/powerpoint/2010/main" val="1363426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C369A-3200-4A99-9F1D-130D9738F4C6}" type="slidenum">
              <a:rPr lang="en-US" smtClean="0"/>
              <a:t>49</a:t>
            </a:fld>
            <a:endParaRPr lang="en-US"/>
          </a:p>
        </p:txBody>
      </p:sp>
    </p:spTree>
    <p:extLst>
      <p:ext uri="{BB962C8B-B14F-4D97-AF65-F5344CB8AC3E}">
        <p14:creationId xmlns:p14="http://schemas.microsoft.com/office/powerpoint/2010/main" val="1956670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C369A-3200-4A99-9F1D-130D9738F4C6}" type="slidenum">
              <a:rPr lang="en-US" smtClean="0"/>
              <a:t>76</a:t>
            </a:fld>
            <a:endParaRPr lang="en-US"/>
          </a:p>
        </p:txBody>
      </p:sp>
    </p:spTree>
    <p:extLst>
      <p:ext uri="{BB962C8B-B14F-4D97-AF65-F5344CB8AC3E}">
        <p14:creationId xmlns:p14="http://schemas.microsoft.com/office/powerpoint/2010/main" val="244403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28FCB-5D26-561D-FC40-D1E61AAAE6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596832-2666-5B48-1265-648E7263B8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B385FE-EF16-E5BF-88B7-CB4D933E5089}"/>
              </a:ext>
            </a:extLst>
          </p:cNvPr>
          <p:cNvSpPr>
            <a:spLocks noGrp="1"/>
          </p:cNvSpPr>
          <p:nvPr>
            <p:ph type="dt" sz="half" idx="10"/>
          </p:nvPr>
        </p:nvSpPr>
        <p:spPr/>
        <p:txBody>
          <a:bodyPr/>
          <a:lstStyle/>
          <a:p>
            <a:pPr marL="12700">
              <a:lnSpc>
                <a:spcPct val="100000"/>
              </a:lnSpc>
              <a:spcBef>
                <a:spcPts val="5"/>
              </a:spcBef>
            </a:pPr>
            <a:r>
              <a:rPr lang="en-US"/>
              <a:t>Justin</a:t>
            </a:r>
            <a:r>
              <a:rPr lang="en-US" spc="-60"/>
              <a:t> </a:t>
            </a:r>
            <a:r>
              <a:rPr lang="en-US" spc="-10"/>
              <a:t>Johnson</a:t>
            </a:r>
            <a:endParaRPr lang="en-US" spc="-10" dirty="0"/>
          </a:p>
        </p:txBody>
      </p:sp>
      <p:sp>
        <p:nvSpPr>
          <p:cNvPr id="5" name="Footer Placeholder 4">
            <a:extLst>
              <a:ext uri="{FF2B5EF4-FFF2-40B4-BE49-F238E27FC236}">
                <a16:creationId xmlns:a16="http://schemas.microsoft.com/office/drawing/2014/main" id="{0065A5A8-CCF8-DBFB-B117-E674CA6189F6}"/>
              </a:ext>
            </a:extLst>
          </p:cNvPr>
          <p:cNvSpPr>
            <a:spLocks noGrp="1"/>
          </p:cNvSpPr>
          <p:nvPr>
            <p:ph type="ftr" sz="quarter" idx="11"/>
          </p:nvPr>
        </p:nvSpPr>
        <p:spPr/>
        <p:txBody>
          <a:bodyPr/>
          <a:lstStyle/>
          <a:p>
            <a:pPr marL="12700">
              <a:lnSpc>
                <a:spcPct val="100000"/>
              </a:lnSpc>
              <a:spcBef>
                <a:spcPts val="5"/>
              </a:spcBef>
            </a:pPr>
            <a:r>
              <a:rPr lang="en-US"/>
              <a:t>March</a:t>
            </a:r>
            <a:r>
              <a:rPr lang="en-US" spc="-50"/>
              <a:t> </a:t>
            </a:r>
            <a:r>
              <a:rPr lang="en-US"/>
              <a:t>23,</a:t>
            </a:r>
            <a:r>
              <a:rPr lang="en-US" spc="-50"/>
              <a:t> </a:t>
            </a:r>
            <a:r>
              <a:rPr lang="en-US" spc="-20"/>
              <a:t>2022</a:t>
            </a:r>
            <a:endParaRPr lang="en-US" spc="-20" dirty="0"/>
          </a:p>
        </p:txBody>
      </p:sp>
      <p:sp>
        <p:nvSpPr>
          <p:cNvPr id="6" name="Slide Number Placeholder 5">
            <a:extLst>
              <a:ext uri="{FF2B5EF4-FFF2-40B4-BE49-F238E27FC236}">
                <a16:creationId xmlns:a16="http://schemas.microsoft.com/office/drawing/2014/main" id="{542329F3-401A-019A-87F0-6F905075EC23}"/>
              </a:ext>
            </a:extLst>
          </p:cNvPr>
          <p:cNvSpPr>
            <a:spLocks noGrp="1"/>
          </p:cNvSpPr>
          <p:nvPr>
            <p:ph type="sldNum" sz="quarter" idx="12"/>
          </p:nvPr>
        </p:nvSpPr>
        <p:spPr/>
        <p:txBody>
          <a:bodyPr/>
          <a:lstStyle/>
          <a:p>
            <a:pPr marL="12700">
              <a:lnSpc>
                <a:spcPct val="100000"/>
              </a:lnSpc>
              <a:spcBef>
                <a:spcPts val="5"/>
              </a:spcBef>
            </a:pPr>
            <a:r>
              <a:rPr lang="en-US"/>
              <a:t>Lecture</a:t>
            </a:r>
            <a:r>
              <a:rPr lang="en-US" spc="-25"/>
              <a:t> </a:t>
            </a:r>
            <a:r>
              <a:rPr lang="en-US"/>
              <a:t>18</a:t>
            </a:r>
            <a:r>
              <a:rPr lang="en-US" spc="-35"/>
              <a:t> </a:t>
            </a:r>
            <a:r>
              <a:rPr lang="en-US"/>
              <a:t>-</a:t>
            </a:r>
            <a:r>
              <a:rPr lang="en-US" spc="325"/>
              <a:t> </a:t>
            </a:r>
            <a:fld id="{81D60167-4931-47E6-BA6A-407CBD079E47}" type="slidenum">
              <a:rPr spc="-50" smtClean="0">
                <a:solidFill>
                  <a:srgbClr val="FFC000"/>
                </a:solidFill>
              </a:rPr>
              <a:t>‹#›</a:t>
            </a:fld>
            <a:endParaRPr spc="-50" dirty="0">
              <a:solidFill>
                <a:srgbClr val="FFC000"/>
              </a:solidFill>
            </a:endParaRPr>
          </a:p>
        </p:txBody>
      </p:sp>
    </p:spTree>
    <p:extLst>
      <p:ext uri="{BB962C8B-B14F-4D97-AF65-F5344CB8AC3E}">
        <p14:creationId xmlns:p14="http://schemas.microsoft.com/office/powerpoint/2010/main" val="3657943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036B-EC63-61D1-E6CC-3240FDC2D3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44D73-6C42-4FDA-BA6A-B30AFC19C1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DFE88-C614-E800-17D9-AD1B570EAB27}"/>
              </a:ext>
            </a:extLst>
          </p:cNvPr>
          <p:cNvSpPr>
            <a:spLocks noGrp="1"/>
          </p:cNvSpPr>
          <p:nvPr>
            <p:ph type="dt" sz="half" idx="10"/>
          </p:nvPr>
        </p:nvSpPr>
        <p:spPr/>
        <p:txBody>
          <a:bodyPr/>
          <a:lstStyle/>
          <a:p>
            <a:pPr marL="12700">
              <a:lnSpc>
                <a:spcPct val="100000"/>
              </a:lnSpc>
              <a:spcBef>
                <a:spcPts val="5"/>
              </a:spcBef>
            </a:pPr>
            <a:r>
              <a:rPr lang="en-US"/>
              <a:t>Justin</a:t>
            </a:r>
            <a:r>
              <a:rPr lang="en-US" spc="-60"/>
              <a:t> </a:t>
            </a:r>
            <a:r>
              <a:rPr lang="en-US" spc="-10"/>
              <a:t>Johnson</a:t>
            </a:r>
            <a:endParaRPr lang="en-US" spc="-10" dirty="0"/>
          </a:p>
        </p:txBody>
      </p:sp>
      <p:sp>
        <p:nvSpPr>
          <p:cNvPr id="5" name="Footer Placeholder 4">
            <a:extLst>
              <a:ext uri="{FF2B5EF4-FFF2-40B4-BE49-F238E27FC236}">
                <a16:creationId xmlns:a16="http://schemas.microsoft.com/office/drawing/2014/main" id="{5A69FE3C-3A3C-4DE5-6F9F-40FEFCBC74E6}"/>
              </a:ext>
            </a:extLst>
          </p:cNvPr>
          <p:cNvSpPr>
            <a:spLocks noGrp="1"/>
          </p:cNvSpPr>
          <p:nvPr>
            <p:ph type="ftr" sz="quarter" idx="11"/>
          </p:nvPr>
        </p:nvSpPr>
        <p:spPr/>
        <p:txBody>
          <a:bodyPr/>
          <a:lstStyle/>
          <a:p>
            <a:pPr marL="12700">
              <a:lnSpc>
                <a:spcPct val="100000"/>
              </a:lnSpc>
              <a:spcBef>
                <a:spcPts val="5"/>
              </a:spcBef>
            </a:pPr>
            <a:r>
              <a:rPr lang="en-US"/>
              <a:t>March</a:t>
            </a:r>
            <a:r>
              <a:rPr lang="en-US" spc="-50"/>
              <a:t> </a:t>
            </a:r>
            <a:r>
              <a:rPr lang="en-US"/>
              <a:t>23,</a:t>
            </a:r>
            <a:r>
              <a:rPr lang="en-US" spc="-50"/>
              <a:t> </a:t>
            </a:r>
            <a:r>
              <a:rPr lang="en-US" spc="-20"/>
              <a:t>2022</a:t>
            </a:r>
            <a:endParaRPr lang="en-US" spc="-20" dirty="0"/>
          </a:p>
        </p:txBody>
      </p:sp>
      <p:sp>
        <p:nvSpPr>
          <p:cNvPr id="6" name="Slide Number Placeholder 5">
            <a:extLst>
              <a:ext uri="{FF2B5EF4-FFF2-40B4-BE49-F238E27FC236}">
                <a16:creationId xmlns:a16="http://schemas.microsoft.com/office/drawing/2014/main" id="{2F7222E5-C719-E4C3-44E1-70CBF6A1F0EC}"/>
              </a:ext>
            </a:extLst>
          </p:cNvPr>
          <p:cNvSpPr>
            <a:spLocks noGrp="1"/>
          </p:cNvSpPr>
          <p:nvPr>
            <p:ph type="sldNum" sz="quarter" idx="12"/>
          </p:nvPr>
        </p:nvSpPr>
        <p:spPr/>
        <p:txBody>
          <a:bodyPr/>
          <a:lstStyle/>
          <a:p>
            <a:pPr marL="12700">
              <a:lnSpc>
                <a:spcPct val="100000"/>
              </a:lnSpc>
              <a:spcBef>
                <a:spcPts val="5"/>
              </a:spcBef>
            </a:pPr>
            <a:r>
              <a:rPr lang="en-US"/>
              <a:t>Lecture</a:t>
            </a:r>
            <a:r>
              <a:rPr lang="en-US" spc="-25"/>
              <a:t> </a:t>
            </a:r>
            <a:r>
              <a:rPr lang="en-US"/>
              <a:t>18</a:t>
            </a:r>
            <a:r>
              <a:rPr lang="en-US" spc="-35"/>
              <a:t> </a:t>
            </a:r>
            <a:r>
              <a:rPr lang="en-US"/>
              <a:t>-</a:t>
            </a:r>
            <a:r>
              <a:rPr lang="en-US" spc="325"/>
              <a:t> </a:t>
            </a:r>
            <a:fld id="{81D60167-4931-47E6-BA6A-407CBD079E47}" type="slidenum">
              <a:rPr spc="-50" smtClean="0">
                <a:solidFill>
                  <a:srgbClr val="FFC000"/>
                </a:solidFill>
              </a:rPr>
              <a:t>‹#›</a:t>
            </a:fld>
            <a:endParaRPr spc="-50" dirty="0">
              <a:solidFill>
                <a:srgbClr val="FFC000"/>
              </a:solidFill>
            </a:endParaRPr>
          </a:p>
        </p:txBody>
      </p:sp>
    </p:spTree>
    <p:extLst>
      <p:ext uri="{BB962C8B-B14F-4D97-AF65-F5344CB8AC3E}">
        <p14:creationId xmlns:p14="http://schemas.microsoft.com/office/powerpoint/2010/main" val="212973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FC53D7-9A65-73E1-7374-8C09CCA580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21A364-33CD-815F-7DE0-B88FD7A0C6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BEFB5-B9C6-54CA-48C1-1434D9D1751D}"/>
              </a:ext>
            </a:extLst>
          </p:cNvPr>
          <p:cNvSpPr>
            <a:spLocks noGrp="1"/>
          </p:cNvSpPr>
          <p:nvPr>
            <p:ph type="dt" sz="half" idx="10"/>
          </p:nvPr>
        </p:nvSpPr>
        <p:spPr/>
        <p:txBody>
          <a:bodyPr/>
          <a:lstStyle/>
          <a:p>
            <a:pPr marL="12700">
              <a:lnSpc>
                <a:spcPct val="100000"/>
              </a:lnSpc>
              <a:spcBef>
                <a:spcPts val="5"/>
              </a:spcBef>
            </a:pPr>
            <a:r>
              <a:rPr lang="en-US"/>
              <a:t>Justin</a:t>
            </a:r>
            <a:r>
              <a:rPr lang="en-US" spc="-60"/>
              <a:t> </a:t>
            </a:r>
            <a:r>
              <a:rPr lang="en-US" spc="-10"/>
              <a:t>Johnson</a:t>
            </a:r>
            <a:endParaRPr lang="en-US" spc="-10" dirty="0"/>
          </a:p>
        </p:txBody>
      </p:sp>
      <p:sp>
        <p:nvSpPr>
          <p:cNvPr id="5" name="Footer Placeholder 4">
            <a:extLst>
              <a:ext uri="{FF2B5EF4-FFF2-40B4-BE49-F238E27FC236}">
                <a16:creationId xmlns:a16="http://schemas.microsoft.com/office/drawing/2014/main" id="{0A345F20-457D-1FDF-B7C3-8CD7C0D9615E}"/>
              </a:ext>
            </a:extLst>
          </p:cNvPr>
          <p:cNvSpPr>
            <a:spLocks noGrp="1"/>
          </p:cNvSpPr>
          <p:nvPr>
            <p:ph type="ftr" sz="quarter" idx="11"/>
          </p:nvPr>
        </p:nvSpPr>
        <p:spPr/>
        <p:txBody>
          <a:bodyPr/>
          <a:lstStyle/>
          <a:p>
            <a:pPr marL="12700">
              <a:lnSpc>
                <a:spcPct val="100000"/>
              </a:lnSpc>
              <a:spcBef>
                <a:spcPts val="5"/>
              </a:spcBef>
            </a:pPr>
            <a:r>
              <a:rPr lang="en-US"/>
              <a:t>March</a:t>
            </a:r>
            <a:r>
              <a:rPr lang="en-US" spc="-50"/>
              <a:t> </a:t>
            </a:r>
            <a:r>
              <a:rPr lang="en-US"/>
              <a:t>23,</a:t>
            </a:r>
            <a:r>
              <a:rPr lang="en-US" spc="-50"/>
              <a:t> </a:t>
            </a:r>
            <a:r>
              <a:rPr lang="en-US" spc="-20"/>
              <a:t>2022</a:t>
            </a:r>
            <a:endParaRPr lang="en-US" spc="-20" dirty="0"/>
          </a:p>
        </p:txBody>
      </p:sp>
      <p:sp>
        <p:nvSpPr>
          <p:cNvPr id="6" name="Slide Number Placeholder 5">
            <a:extLst>
              <a:ext uri="{FF2B5EF4-FFF2-40B4-BE49-F238E27FC236}">
                <a16:creationId xmlns:a16="http://schemas.microsoft.com/office/drawing/2014/main" id="{B8DA3086-E8A1-7553-E867-324294D0769A}"/>
              </a:ext>
            </a:extLst>
          </p:cNvPr>
          <p:cNvSpPr>
            <a:spLocks noGrp="1"/>
          </p:cNvSpPr>
          <p:nvPr>
            <p:ph type="sldNum" sz="quarter" idx="12"/>
          </p:nvPr>
        </p:nvSpPr>
        <p:spPr/>
        <p:txBody>
          <a:bodyPr/>
          <a:lstStyle/>
          <a:p>
            <a:pPr marL="12700">
              <a:lnSpc>
                <a:spcPct val="100000"/>
              </a:lnSpc>
              <a:spcBef>
                <a:spcPts val="5"/>
              </a:spcBef>
            </a:pPr>
            <a:r>
              <a:rPr lang="en-US"/>
              <a:t>Lecture</a:t>
            </a:r>
            <a:r>
              <a:rPr lang="en-US" spc="-25"/>
              <a:t> </a:t>
            </a:r>
            <a:r>
              <a:rPr lang="en-US"/>
              <a:t>18</a:t>
            </a:r>
            <a:r>
              <a:rPr lang="en-US" spc="-35"/>
              <a:t> </a:t>
            </a:r>
            <a:r>
              <a:rPr lang="en-US"/>
              <a:t>-</a:t>
            </a:r>
            <a:r>
              <a:rPr lang="en-US" spc="325"/>
              <a:t> </a:t>
            </a:r>
            <a:fld id="{81D60167-4931-47E6-BA6A-407CBD079E47}" type="slidenum">
              <a:rPr spc="-50" smtClean="0">
                <a:solidFill>
                  <a:srgbClr val="FFC000"/>
                </a:solidFill>
              </a:rPr>
              <a:t>‹#›</a:t>
            </a:fld>
            <a:endParaRPr spc="-50" dirty="0">
              <a:solidFill>
                <a:srgbClr val="FFC000"/>
              </a:solidFill>
            </a:endParaRPr>
          </a:p>
        </p:txBody>
      </p:sp>
    </p:spTree>
    <p:extLst>
      <p:ext uri="{BB962C8B-B14F-4D97-AF65-F5344CB8AC3E}">
        <p14:creationId xmlns:p14="http://schemas.microsoft.com/office/powerpoint/2010/main" val="3443446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000" b="0" i="0">
                <a:solidFill>
                  <a:srgbClr val="FFCB05"/>
                </a:solidFill>
                <a:latin typeface="Calibri"/>
                <a:cs typeface="Calibri"/>
              </a:defRPr>
            </a:lvl1pPr>
          </a:lstStyle>
          <a:p>
            <a:pPr marL="12700">
              <a:lnSpc>
                <a:spcPct val="100000"/>
              </a:lnSpc>
              <a:spcBef>
                <a:spcPts val="5"/>
              </a:spcBef>
            </a:pPr>
            <a:r>
              <a:rPr dirty="0"/>
              <a:t>March</a:t>
            </a:r>
            <a:r>
              <a:rPr spc="-50" dirty="0"/>
              <a:t> </a:t>
            </a:r>
            <a:r>
              <a:rPr dirty="0"/>
              <a:t>23,</a:t>
            </a:r>
            <a:r>
              <a:rPr spc="-50" dirty="0"/>
              <a:t> </a:t>
            </a:r>
            <a:r>
              <a:rPr spc="-20" dirty="0"/>
              <a:t>2022</a:t>
            </a:r>
          </a:p>
        </p:txBody>
      </p:sp>
      <p:sp>
        <p:nvSpPr>
          <p:cNvPr id="6" name="Holder 6"/>
          <p:cNvSpPr>
            <a:spLocks noGrp="1"/>
          </p:cNvSpPr>
          <p:nvPr>
            <p:ph type="dt" sz="half" idx="6"/>
          </p:nvPr>
        </p:nvSpPr>
        <p:spPr/>
        <p:txBody>
          <a:bodyPr lIns="0" tIns="0" rIns="0" bIns="0"/>
          <a:lstStyle>
            <a:lvl1pPr>
              <a:defRPr sz="2000" b="0" i="0">
                <a:solidFill>
                  <a:srgbClr val="FFCB05"/>
                </a:solidFill>
                <a:latin typeface="Calibri"/>
                <a:cs typeface="Calibri"/>
              </a:defRPr>
            </a:lvl1pPr>
          </a:lstStyle>
          <a:p>
            <a:pPr marL="12700">
              <a:lnSpc>
                <a:spcPct val="100000"/>
              </a:lnSpc>
              <a:spcBef>
                <a:spcPts val="5"/>
              </a:spcBef>
            </a:pPr>
            <a:r>
              <a:rPr dirty="0"/>
              <a:t>Justin</a:t>
            </a:r>
            <a:r>
              <a:rPr spc="-60" dirty="0"/>
              <a:t> </a:t>
            </a:r>
            <a:r>
              <a:rPr spc="-10" dirty="0"/>
              <a:t>Johnson</a:t>
            </a:r>
          </a:p>
        </p:txBody>
      </p:sp>
      <p:sp>
        <p:nvSpPr>
          <p:cNvPr id="7" name="Holder 7"/>
          <p:cNvSpPr>
            <a:spLocks noGrp="1"/>
          </p:cNvSpPr>
          <p:nvPr>
            <p:ph type="sldNum" sz="quarter" idx="7"/>
          </p:nvPr>
        </p:nvSpPr>
        <p:spPr/>
        <p:txBody>
          <a:bodyPr lIns="0" tIns="0" rIns="0" bIns="0"/>
          <a:lstStyle>
            <a:lvl1pPr>
              <a:defRPr sz="2000" b="0" i="0">
                <a:solidFill>
                  <a:srgbClr val="FFCB05"/>
                </a:solidFill>
                <a:latin typeface="Calibri"/>
                <a:cs typeface="Calibri"/>
              </a:defRPr>
            </a:lvl1pPr>
          </a:lstStyle>
          <a:p>
            <a:pPr marL="12700">
              <a:lnSpc>
                <a:spcPct val="100000"/>
              </a:lnSpc>
              <a:spcBef>
                <a:spcPts val="5"/>
              </a:spcBef>
            </a:pPr>
            <a:r>
              <a:rPr dirty="0"/>
              <a:t>Lecture</a:t>
            </a:r>
            <a:r>
              <a:rPr spc="-25" dirty="0"/>
              <a:t> </a:t>
            </a:r>
            <a:r>
              <a:rPr dirty="0"/>
              <a:t>18</a:t>
            </a:r>
            <a:r>
              <a:rPr spc="-35" dirty="0"/>
              <a:t> </a:t>
            </a:r>
            <a:r>
              <a:rPr dirty="0"/>
              <a:t>-</a:t>
            </a:r>
            <a:r>
              <a:rPr spc="325" dirty="0"/>
              <a:t> </a:t>
            </a:r>
            <a:fld id="{81D60167-4931-47E6-BA6A-407CBD079E47}" type="slidenum">
              <a:rPr spc="-50" dirty="0">
                <a:solidFill>
                  <a:srgbClr val="FFC000"/>
                </a:solidFill>
              </a:rPr>
              <a:t>‹#›</a:t>
            </a:fld>
            <a:endParaRPr spc="-50" dirty="0">
              <a:solidFill>
                <a:srgbClr val="FFC000"/>
              </a:solidFill>
            </a:endParaRPr>
          </a:p>
        </p:txBody>
      </p:sp>
    </p:spTree>
    <p:extLst>
      <p:ext uri="{BB962C8B-B14F-4D97-AF65-F5344CB8AC3E}">
        <p14:creationId xmlns:p14="http://schemas.microsoft.com/office/powerpoint/2010/main" val="1169470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6938" y="332739"/>
            <a:ext cx="10554335" cy="635000"/>
          </a:xfrm>
          <a:prstGeom prst="rect">
            <a:avLst/>
          </a:prstGeom>
        </p:spPr>
        <p:txBody>
          <a:bodyPr wrap="square" lIns="0" tIns="0" rIns="0" bIns="0">
            <a:spAutoFit/>
          </a:bodyPr>
          <a:lstStyle>
            <a:lvl1pPr>
              <a:defRPr sz="40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2000" b="0" i="0">
                <a:solidFill>
                  <a:srgbClr val="FFCB05"/>
                </a:solidFill>
                <a:latin typeface="Calibri"/>
                <a:cs typeface="Calibri"/>
              </a:defRPr>
            </a:lvl1pPr>
          </a:lstStyle>
          <a:p>
            <a:pPr marL="12700">
              <a:lnSpc>
                <a:spcPct val="100000"/>
              </a:lnSpc>
              <a:spcBef>
                <a:spcPts val="5"/>
              </a:spcBef>
            </a:pPr>
            <a:r>
              <a:rPr dirty="0"/>
              <a:t>March</a:t>
            </a:r>
            <a:r>
              <a:rPr spc="-50" dirty="0"/>
              <a:t> </a:t>
            </a:r>
            <a:r>
              <a:rPr dirty="0"/>
              <a:t>23,</a:t>
            </a:r>
            <a:r>
              <a:rPr spc="-50" dirty="0"/>
              <a:t> </a:t>
            </a:r>
            <a:r>
              <a:rPr spc="-20" dirty="0"/>
              <a:t>2022</a:t>
            </a:r>
          </a:p>
        </p:txBody>
      </p:sp>
      <p:sp>
        <p:nvSpPr>
          <p:cNvPr id="5" name="Holder 5"/>
          <p:cNvSpPr>
            <a:spLocks noGrp="1"/>
          </p:cNvSpPr>
          <p:nvPr>
            <p:ph type="dt" sz="half" idx="6"/>
          </p:nvPr>
        </p:nvSpPr>
        <p:spPr/>
        <p:txBody>
          <a:bodyPr lIns="0" tIns="0" rIns="0" bIns="0"/>
          <a:lstStyle>
            <a:lvl1pPr>
              <a:defRPr sz="2000" b="0" i="0">
                <a:solidFill>
                  <a:srgbClr val="FFCB05"/>
                </a:solidFill>
                <a:latin typeface="Calibri"/>
                <a:cs typeface="Calibri"/>
              </a:defRPr>
            </a:lvl1pPr>
          </a:lstStyle>
          <a:p>
            <a:pPr marL="12700">
              <a:lnSpc>
                <a:spcPct val="100000"/>
              </a:lnSpc>
              <a:spcBef>
                <a:spcPts val="5"/>
              </a:spcBef>
            </a:pPr>
            <a:r>
              <a:rPr dirty="0"/>
              <a:t>Justin</a:t>
            </a:r>
            <a:r>
              <a:rPr spc="-60" dirty="0"/>
              <a:t> </a:t>
            </a:r>
            <a:r>
              <a:rPr spc="-10" dirty="0"/>
              <a:t>Johnson</a:t>
            </a:r>
          </a:p>
        </p:txBody>
      </p:sp>
      <p:sp>
        <p:nvSpPr>
          <p:cNvPr id="6" name="Holder 6"/>
          <p:cNvSpPr>
            <a:spLocks noGrp="1"/>
          </p:cNvSpPr>
          <p:nvPr>
            <p:ph type="sldNum" sz="quarter" idx="7"/>
          </p:nvPr>
        </p:nvSpPr>
        <p:spPr/>
        <p:txBody>
          <a:bodyPr lIns="0" tIns="0" rIns="0" bIns="0"/>
          <a:lstStyle>
            <a:lvl1pPr>
              <a:defRPr sz="2000" b="0" i="0">
                <a:solidFill>
                  <a:srgbClr val="FFCB05"/>
                </a:solidFill>
                <a:latin typeface="Calibri"/>
                <a:cs typeface="Calibri"/>
              </a:defRPr>
            </a:lvl1pPr>
          </a:lstStyle>
          <a:p>
            <a:pPr marL="12700">
              <a:lnSpc>
                <a:spcPct val="100000"/>
              </a:lnSpc>
              <a:spcBef>
                <a:spcPts val="5"/>
              </a:spcBef>
            </a:pPr>
            <a:r>
              <a:rPr dirty="0"/>
              <a:t>Lecture</a:t>
            </a:r>
            <a:r>
              <a:rPr spc="-25" dirty="0"/>
              <a:t> </a:t>
            </a:r>
            <a:r>
              <a:rPr dirty="0"/>
              <a:t>18</a:t>
            </a:r>
            <a:r>
              <a:rPr spc="-35" dirty="0"/>
              <a:t> </a:t>
            </a:r>
            <a:r>
              <a:rPr dirty="0"/>
              <a:t>-</a:t>
            </a:r>
            <a:r>
              <a:rPr spc="325" dirty="0"/>
              <a:t> </a:t>
            </a:r>
            <a:fld id="{81D60167-4931-47E6-BA6A-407CBD079E47}" type="slidenum">
              <a:rPr spc="-50" dirty="0">
                <a:solidFill>
                  <a:srgbClr val="FFC000"/>
                </a:solidFill>
              </a:rPr>
              <a:t>‹#›</a:t>
            </a:fld>
            <a:endParaRPr spc="-50" dirty="0">
              <a:solidFill>
                <a:srgbClr val="FFC000"/>
              </a:solidFill>
            </a:endParaRPr>
          </a:p>
        </p:txBody>
      </p:sp>
    </p:spTree>
    <p:extLst>
      <p:ext uri="{BB962C8B-B14F-4D97-AF65-F5344CB8AC3E}">
        <p14:creationId xmlns:p14="http://schemas.microsoft.com/office/powerpoint/2010/main" val="303402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8A4C-967A-E009-A360-897549C47C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C74E8F-938A-C3BB-1A7D-CF7C360BB8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B7FBC-30D0-EAF0-A187-E801836B48F7}"/>
              </a:ext>
            </a:extLst>
          </p:cNvPr>
          <p:cNvSpPr>
            <a:spLocks noGrp="1"/>
          </p:cNvSpPr>
          <p:nvPr>
            <p:ph type="dt" sz="half" idx="10"/>
          </p:nvPr>
        </p:nvSpPr>
        <p:spPr/>
        <p:txBody>
          <a:bodyPr/>
          <a:lstStyle/>
          <a:p>
            <a:pPr marL="12700">
              <a:lnSpc>
                <a:spcPct val="100000"/>
              </a:lnSpc>
              <a:spcBef>
                <a:spcPts val="5"/>
              </a:spcBef>
            </a:pPr>
            <a:r>
              <a:rPr lang="en-US"/>
              <a:t>Justin</a:t>
            </a:r>
            <a:r>
              <a:rPr lang="en-US" spc="-60"/>
              <a:t> </a:t>
            </a:r>
            <a:r>
              <a:rPr lang="en-US" spc="-10"/>
              <a:t>Johnson</a:t>
            </a:r>
            <a:endParaRPr lang="en-US" spc="-10" dirty="0"/>
          </a:p>
        </p:txBody>
      </p:sp>
      <p:sp>
        <p:nvSpPr>
          <p:cNvPr id="5" name="Footer Placeholder 4">
            <a:extLst>
              <a:ext uri="{FF2B5EF4-FFF2-40B4-BE49-F238E27FC236}">
                <a16:creationId xmlns:a16="http://schemas.microsoft.com/office/drawing/2014/main" id="{0ADCD63E-1EB5-76B0-7BF6-10938C74CDA4}"/>
              </a:ext>
            </a:extLst>
          </p:cNvPr>
          <p:cNvSpPr>
            <a:spLocks noGrp="1"/>
          </p:cNvSpPr>
          <p:nvPr>
            <p:ph type="ftr" sz="quarter" idx="11"/>
          </p:nvPr>
        </p:nvSpPr>
        <p:spPr/>
        <p:txBody>
          <a:bodyPr/>
          <a:lstStyle/>
          <a:p>
            <a:pPr marL="12700">
              <a:lnSpc>
                <a:spcPct val="100000"/>
              </a:lnSpc>
              <a:spcBef>
                <a:spcPts val="5"/>
              </a:spcBef>
            </a:pPr>
            <a:r>
              <a:rPr lang="en-US"/>
              <a:t>March</a:t>
            </a:r>
            <a:r>
              <a:rPr lang="en-US" spc="-50"/>
              <a:t> </a:t>
            </a:r>
            <a:r>
              <a:rPr lang="en-US"/>
              <a:t>23,</a:t>
            </a:r>
            <a:r>
              <a:rPr lang="en-US" spc="-50"/>
              <a:t> </a:t>
            </a:r>
            <a:r>
              <a:rPr lang="en-US" spc="-20"/>
              <a:t>2022</a:t>
            </a:r>
            <a:endParaRPr lang="en-US" spc="-20" dirty="0"/>
          </a:p>
        </p:txBody>
      </p:sp>
      <p:sp>
        <p:nvSpPr>
          <p:cNvPr id="6" name="Slide Number Placeholder 5">
            <a:extLst>
              <a:ext uri="{FF2B5EF4-FFF2-40B4-BE49-F238E27FC236}">
                <a16:creationId xmlns:a16="http://schemas.microsoft.com/office/drawing/2014/main" id="{ED429852-3F38-8754-D991-F62E6F1E77E7}"/>
              </a:ext>
            </a:extLst>
          </p:cNvPr>
          <p:cNvSpPr>
            <a:spLocks noGrp="1"/>
          </p:cNvSpPr>
          <p:nvPr>
            <p:ph type="sldNum" sz="quarter" idx="12"/>
          </p:nvPr>
        </p:nvSpPr>
        <p:spPr/>
        <p:txBody>
          <a:bodyPr/>
          <a:lstStyle/>
          <a:p>
            <a:pPr marL="12700">
              <a:lnSpc>
                <a:spcPct val="100000"/>
              </a:lnSpc>
              <a:spcBef>
                <a:spcPts val="5"/>
              </a:spcBef>
            </a:pPr>
            <a:r>
              <a:rPr lang="en-US"/>
              <a:t>Lecture</a:t>
            </a:r>
            <a:r>
              <a:rPr lang="en-US" spc="-25"/>
              <a:t> </a:t>
            </a:r>
            <a:r>
              <a:rPr lang="en-US"/>
              <a:t>18</a:t>
            </a:r>
            <a:r>
              <a:rPr lang="en-US" spc="-35"/>
              <a:t> </a:t>
            </a:r>
            <a:r>
              <a:rPr lang="en-US"/>
              <a:t>-</a:t>
            </a:r>
            <a:r>
              <a:rPr lang="en-US" spc="325"/>
              <a:t> </a:t>
            </a:r>
            <a:fld id="{81D60167-4931-47E6-BA6A-407CBD079E47}" type="slidenum">
              <a:rPr spc="-50" smtClean="0">
                <a:solidFill>
                  <a:srgbClr val="FFC000"/>
                </a:solidFill>
              </a:rPr>
              <a:t>‹#›</a:t>
            </a:fld>
            <a:endParaRPr spc="-50" dirty="0">
              <a:solidFill>
                <a:srgbClr val="FFC000"/>
              </a:solidFill>
            </a:endParaRPr>
          </a:p>
        </p:txBody>
      </p:sp>
    </p:spTree>
    <p:extLst>
      <p:ext uri="{BB962C8B-B14F-4D97-AF65-F5344CB8AC3E}">
        <p14:creationId xmlns:p14="http://schemas.microsoft.com/office/powerpoint/2010/main" val="2713637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B6D4-4899-101F-2176-24E26B930B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3B8229-23D6-F087-0178-8CADE28016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18FCDE-549B-4F60-0074-A658A6FD03CF}"/>
              </a:ext>
            </a:extLst>
          </p:cNvPr>
          <p:cNvSpPr>
            <a:spLocks noGrp="1"/>
          </p:cNvSpPr>
          <p:nvPr>
            <p:ph type="dt" sz="half" idx="10"/>
          </p:nvPr>
        </p:nvSpPr>
        <p:spPr/>
        <p:txBody>
          <a:bodyPr/>
          <a:lstStyle/>
          <a:p>
            <a:pPr marL="12700">
              <a:lnSpc>
                <a:spcPct val="100000"/>
              </a:lnSpc>
              <a:spcBef>
                <a:spcPts val="5"/>
              </a:spcBef>
            </a:pPr>
            <a:r>
              <a:rPr lang="en-US"/>
              <a:t>Justin</a:t>
            </a:r>
            <a:r>
              <a:rPr lang="en-US" spc="-60"/>
              <a:t> </a:t>
            </a:r>
            <a:r>
              <a:rPr lang="en-US" spc="-10"/>
              <a:t>Johnson</a:t>
            </a:r>
            <a:endParaRPr lang="en-US" spc="-10" dirty="0"/>
          </a:p>
        </p:txBody>
      </p:sp>
      <p:sp>
        <p:nvSpPr>
          <p:cNvPr id="5" name="Footer Placeholder 4">
            <a:extLst>
              <a:ext uri="{FF2B5EF4-FFF2-40B4-BE49-F238E27FC236}">
                <a16:creationId xmlns:a16="http://schemas.microsoft.com/office/drawing/2014/main" id="{3DCBC945-596B-317E-510D-1E7963774BF2}"/>
              </a:ext>
            </a:extLst>
          </p:cNvPr>
          <p:cNvSpPr>
            <a:spLocks noGrp="1"/>
          </p:cNvSpPr>
          <p:nvPr>
            <p:ph type="ftr" sz="quarter" idx="11"/>
          </p:nvPr>
        </p:nvSpPr>
        <p:spPr/>
        <p:txBody>
          <a:bodyPr/>
          <a:lstStyle/>
          <a:p>
            <a:pPr marL="12700">
              <a:lnSpc>
                <a:spcPct val="100000"/>
              </a:lnSpc>
              <a:spcBef>
                <a:spcPts val="5"/>
              </a:spcBef>
            </a:pPr>
            <a:r>
              <a:rPr lang="en-US"/>
              <a:t>March</a:t>
            </a:r>
            <a:r>
              <a:rPr lang="en-US" spc="-50"/>
              <a:t> </a:t>
            </a:r>
            <a:r>
              <a:rPr lang="en-US"/>
              <a:t>23,</a:t>
            </a:r>
            <a:r>
              <a:rPr lang="en-US" spc="-50"/>
              <a:t> </a:t>
            </a:r>
            <a:r>
              <a:rPr lang="en-US" spc="-20"/>
              <a:t>2022</a:t>
            </a:r>
            <a:endParaRPr lang="en-US" spc="-20" dirty="0"/>
          </a:p>
        </p:txBody>
      </p:sp>
      <p:sp>
        <p:nvSpPr>
          <p:cNvPr id="6" name="Slide Number Placeholder 5">
            <a:extLst>
              <a:ext uri="{FF2B5EF4-FFF2-40B4-BE49-F238E27FC236}">
                <a16:creationId xmlns:a16="http://schemas.microsoft.com/office/drawing/2014/main" id="{CF19392F-FAE9-7FEE-15D4-D5BC52BF4908}"/>
              </a:ext>
            </a:extLst>
          </p:cNvPr>
          <p:cNvSpPr>
            <a:spLocks noGrp="1"/>
          </p:cNvSpPr>
          <p:nvPr>
            <p:ph type="sldNum" sz="quarter" idx="12"/>
          </p:nvPr>
        </p:nvSpPr>
        <p:spPr/>
        <p:txBody>
          <a:bodyPr/>
          <a:lstStyle/>
          <a:p>
            <a:pPr marL="12700">
              <a:lnSpc>
                <a:spcPct val="100000"/>
              </a:lnSpc>
              <a:spcBef>
                <a:spcPts val="5"/>
              </a:spcBef>
            </a:pPr>
            <a:r>
              <a:rPr lang="en-US"/>
              <a:t>Lecture</a:t>
            </a:r>
            <a:r>
              <a:rPr lang="en-US" spc="-25"/>
              <a:t> </a:t>
            </a:r>
            <a:r>
              <a:rPr lang="en-US"/>
              <a:t>18</a:t>
            </a:r>
            <a:r>
              <a:rPr lang="en-US" spc="-35"/>
              <a:t> </a:t>
            </a:r>
            <a:r>
              <a:rPr lang="en-US"/>
              <a:t>-</a:t>
            </a:r>
            <a:r>
              <a:rPr lang="en-US" spc="325"/>
              <a:t> </a:t>
            </a:r>
            <a:fld id="{81D60167-4931-47E6-BA6A-407CBD079E47}" type="slidenum">
              <a:rPr spc="-50" smtClean="0">
                <a:solidFill>
                  <a:srgbClr val="FFC000"/>
                </a:solidFill>
              </a:rPr>
              <a:t>‹#›</a:t>
            </a:fld>
            <a:endParaRPr spc="-50" dirty="0">
              <a:solidFill>
                <a:srgbClr val="FFC000"/>
              </a:solidFill>
            </a:endParaRPr>
          </a:p>
        </p:txBody>
      </p:sp>
    </p:spTree>
    <p:extLst>
      <p:ext uri="{BB962C8B-B14F-4D97-AF65-F5344CB8AC3E}">
        <p14:creationId xmlns:p14="http://schemas.microsoft.com/office/powerpoint/2010/main" val="386630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9D62A-BFB0-98B1-F4AB-3391F4B142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92F0B4-97DD-AFB4-98D5-11473833BE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DB1B72-0A36-E2CA-BC1A-135D164605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A727AB-C9A0-3355-8CB2-BD4B00EA01AC}"/>
              </a:ext>
            </a:extLst>
          </p:cNvPr>
          <p:cNvSpPr>
            <a:spLocks noGrp="1"/>
          </p:cNvSpPr>
          <p:nvPr>
            <p:ph type="dt" sz="half" idx="10"/>
          </p:nvPr>
        </p:nvSpPr>
        <p:spPr/>
        <p:txBody>
          <a:bodyPr/>
          <a:lstStyle/>
          <a:p>
            <a:pPr marL="12700">
              <a:lnSpc>
                <a:spcPct val="100000"/>
              </a:lnSpc>
              <a:spcBef>
                <a:spcPts val="5"/>
              </a:spcBef>
            </a:pPr>
            <a:r>
              <a:rPr lang="en-US"/>
              <a:t>Justin</a:t>
            </a:r>
            <a:r>
              <a:rPr lang="en-US" spc="-60"/>
              <a:t> </a:t>
            </a:r>
            <a:r>
              <a:rPr lang="en-US" spc="-10"/>
              <a:t>Johnson</a:t>
            </a:r>
            <a:endParaRPr lang="en-US" spc="-10" dirty="0"/>
          </a:p>
        </p:txBody>
      </p:sp>
      <p:sp>
        <p:nvSpPr>
          <p:cNvPr id="6" name="Footer Placeholder 5">
            <a:extLst>
              <a:ext uri="{FF2B5EF4-FFF2-40B4-BE49-F238E27FC236}">
                <a16:creationId xmlns:a16="http://schemas.microsoft.com/office/drawing/2014/main" id="{E69C5D7B-C8B2-69FF-EC4E-67D6B5ACD48D}"/>
              </a:ext>
            </a:extLst>
          </p:cNvPr>
          <p:cNvSpPr>
            <a:spLocks noGrp="1"/>
          </p:cNvSpPr>
          <p:nvPr>
            <p:ph type="ftr" sz="quarter" idx="11"/>
          </p:nvPr>
        </p:nvSpPr>
        <p:spPr/>
        <p:txBody>
          <a:bodyPr/>
          <a:lstStyle/>
          <a:p>
            <a:pPr marL="12700">
              <a:lnSpc>
                <a:spcPct val="100000"/>
              </a:lnSpc>
              <a:spcBef>
                <a:spcPts val="5"/>
              </a:spcBef>
            </a:pPr>
            <a:r>
              <a:rPr lang="en-US"/>
              <a:t>March</a:t>
            </a:r>
            <a:r>
              <a:rPr lang="en-US" spc="-50"/>
              <a:t> </a:t>
            </a:r>
            <a:r>
              <a:rPr lang="en-US"/>
              <a:t>23,</a:t>
            </a:r>
            <a:r>
              <a:rPr lang="en-US" spc="-50"/>
              <a:t> </a:t>
            </a:r>
            <a:r>
              <a:rPr lang="en-US" spc="-20"/>
              <a:t>2022</a:t>
            </a:r>
            <a:endParaRPr lang="en-US" spc="-20" dirty="0"/>
          </a:p>
        </p:txBody>
      </p:sp>
      <p:sp>
        <p:nvSpPr>
          <p:cNvPr id="7" name="Slide Number Placeholder 6">
            <a:extLst>
              <a:ext uri="{FF2B5EF4-FFF2-40B4-BE49-F238E27FC236}">
                <a16:creationId xmlns:a16="http://schemas.microsoft.com/office/drawing/2014/main" id="{8CB3E62A-C320-54F0-0FCB-6E8F3A7A76C4}"/>
              </a:ext>
            </a:extLst>
          </p:cNvPr>
          <p:cNvSpPr>
            <a:spLocks noGrp="1"/>
          </p:cNvSpPr>
          <p:nvPr>
            <p:ph type="sldNum" sz="quarter" idx="12"/>
          </p:nvPr>
        </p:nvSpPr>
        <p:spPr/>
        <p:txBody>
          <a:bodyPr/>
          <a:lstStyle/>
          <a:p>
            <a:pPr marL="12700">
              <a:lnSpc>
                <a:spcPct val="100000"/>
              </a:lnSpc>
              <a:spcBef>
                <a:spcPts val="5"/>
              </a:spcBef>
            </a:pPr>
            <a:r>
              <a:rPr lang="en-US"/>
              <a:t>Lecture</a:t>
            </a:r>
            <a:r>
              <a:rPr lang="en-US" spc="-25"/>
              <a:t> </a:t>
            </a:r>
            <a:r>
              <a:rPr lang="en-US"/>
              <a:t>18</a:t>
            </a:r>
            <a:r>
              <a:rPr lang="en-US" spc="-35"/>
              <a:t> </a:t>
            </a:r>
            <a:r>
              <a:rPr lang="en-US"/>
              <a:t>-</a:t>
            </a:r>
            <a:r>
              <a:rPr lang="en-US" spc="325"/>
              <a:t> </a:t>
            </a:r>
            <a:fld id="{81D60167-4931-47E6-BA6A-407CBD079E47}" type="slidenum">
              <a:rPr spc="-50" smtClean="0">
                <a:solidFill>
                  <a:srgbClr val="FFC000"/>
                </a:solidFill>
              </a:rPr>
              <a:t>‹#›</a:t>
            </a:fld>
            <a:endParaRPr spc="-50" dirty="0">
              <a:solidFill>
                <a:srgbClr val="FFC000"/>
              </a:solidFill>
            </a:endParaRPr>
          </a:p>
        </p:txBody>
      </p:sp>
    </p:spTree>
    <p:extLst>
      <p:ext uri="{BB962C8B-B14F-4D97-AF65-F5344CB8AC3E}">
        <p14:creationId xmlns:p14="http://schemas.microsoft.com/office/powerpoint/2010/main" val="2727494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6D9C7-1047-57A4-6060-3E6130D353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123FF1-04CB-5D6D-2ABF-F4976293C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B955E1-7070-A514-77BE-187A3A1C6D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06689E-9235-FD1D-0086-17269430B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358EFD-62CC-0734-D653-A2ED394A3B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F61A10-1664-47A3-3B8A-47B857EA12EC}"/>
              </a:ext>
            </a:extLst>
          </p:cNvPr>
          <p:cNvSpPr>
            <a:spLocks noGrp="1"/>
          </p:cNvSpPr>
          <p:nvPr>
            <p:ph type="dt" sz="half" idx="10"/>
          </p:nvPr>
        </p:nvSpPr>
        <p:spPr/>
        <p:txBody>
          <a:bodyPr/>
          <a:lstStyle/>
          <a:p>
            <a:pPr marL="12700">
              <a:lnSpc>
                <a:spcPct val="100000"/>
              </a:lnSpc>
              <a:spcBef>
                <a:spcPts val="5"/>
              </a:spcBef>
            </a:pPr>
            <a:r>
              <a:rPr lang="en-US"/>
              <a:t>Justin</a:t>
            </a:r>
            <a:r>
              <a:rPr lang="en-US" spc="-60"/>
              <a:t> </a:t>
            </a:r>
            <a:r>
              <a:rPr lang="en-US" spc="-10"/>
              <a:t>Johnson</a:t>
            </a:r>
            <a:endParaRPr lang="en-US" spc="-10" dirty="0"/>
          </a:p>
        </p:txBody>
      </p:sp>
      <p:sp>
        <p:nvSpPr>
          <p:cNvPr id="8" name="Footer Placeholder 7">
            <a:extLst>
              <a:ext uri="{FF2B5EF4-FFF2-40B4-BE49-F238E27FC236}">
                <a16:creationId xmlns:a16="http://schemas.microsoft.com/office/drawing/2014/main" id="{DD69291C-5700-44A4-52E9-6CD46FEEFE8B}"/>
              </a:ext>
            </a:extLst>
          </p:cNvPr>
          <p:cNvSpPr>
            <a:spLocks noGrp="1"/>
          </p:cNvSpPr>
          <p:nvPr>
            <p:ph type="ftr" sz="quarter" idx="11"/>
          </p:nvPr>
        </p:nvSpPr>
        <p:spPr/>
        <p:txBody>
          <a:bodyPr/>
          <a:lstStyle/>
          <a:p>
            <a:pPr marL="12700">
              <a:lnSpc>
                <a:spcPct val="100000"/>
              </a:lnSpc>
              <a:spcBef>
                <a:spcPts val="5"/>
              </a:spcBef>
            </a:pPr>
            <a:r>
              <a:rPr lang="en-US"/>
              <a:t>March</a:t>
            </a:r>
            <a:r>
              <a:rPr lang="en-US" spc="-50"/>
              <a:t> </a:t>
            </a:r>
            <a:r>
              <a:rPr lang="en-US"/>
              <a:t>23,</a:t>
            </a:r>
            <a:r>
              <a:rPr lang="en-US" spc="-50"/>
              <a:t> </a:t>
            </a:r>
            <a:r>
              <a:rPr lang="en-US" spc="-20"/>
              <a:t>2022</a:t>
            </a:r>
            <a:endParaRPr lang="en-US" spc="-20" dirty="0"/>
          </a:p>
        </p:txBody>
      </p:sp>
      <p:sp>
        <p:nvSpPr>
          <p:cNvPr id="9" name="Slide Number Placeholder 8">
            <a:extLst>
              <a:ext uri="{FF2B5EF4-FFF2-40B4-BE49-F238E27FC236}">
                <a16:creationId xmlns:a16="http://schemas.microsoft.com/office/drawing/2014/main" id="{4F7FCEBC-12E9-F5EE-3ECB-F569670CEE65}"/>
              </a:ext>
            </a:extLst>
          </p:cNvPr>
          <p:cNvSpPr>
            <a:spLocks noGrp="1"/>
          </p:cNvSpPr>
          <p:nvPr>
            <p:ph type="sldNum" sz="quarter" idx="12"/>
          </p:nvPr>
        </p:nvSpPr>
        <p:spPr/>
        <p:txBody>
          <a:bodyPr/>
          <a:lstStyle/>
          <a:p>
            <a:pPr marL="12700">
              <a:lnSpc>
                <a:spcPct val="100000"/>
              </a:lnSpc>
              <a:spcBef>
                <a:spcPts val="5"/>
              </a:spcBef>
            </a:pPr>
            <a:r>
              <a:rPr lang="en-US"/>
              <a:t>Lecture</a:t>
            </a:r>
            <a:r>
              <a:rPr lang="en-US" spc="-25"/>
              <a:t> </a:t>
            </a:r>
            <a:r>
              <a:rPr lang="en-US"/>
              <a:t>18</a:t>
            </a:r>
            <a:r>
              <a:rPr lang="en-US" spc="-35"/>
              <a:t> </a:t>
            </a:r>
            <a:r>
              <a:rPr lang="en-US"/>
              <a:t>-</a:t>
            </a:r>
            <a:r>
              <a:rPr lang="en-US" spc="325"/>
              <a:t> </a:t>
            </a:r>
            <a:fld id="{81D60167-4931-47E6-BA6A-407CBD079E47}" type="slidenum">
              <a:rPr spc="-50" smtClean="0">
                <a:solidFill>
                  <a:srgbClr val="FFC000"/>
                </a:solidFill>
              </a:rPr>
              <a:t>‹#›</a:t>
            </a:fld>
            <a:endParaRPr spc="-50" dirty="0">
              <a:solidFill>
                <a:srgbClr val="FFC000"/>
              </a:solidFill>
            </a:endParaRPr>
          </a:p>
        </p:txBody>
      </p:sp>
    </p:spTree>
    <p:extLst>
      <p:ext uri="{BB962C8B-B14F-4D97-AF65-F5344CB8AC3E}">
        <p14:creationId xmlns:p14="http://schemas.microsoft.com/office/powerpoint/2010/main" val="207639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4F26B-04A1-32EB-83C1-8712B02CF0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AAE9AC-D1B0-86B4-456B-0CDDE183B2C6}"/>
              </a:ext>
            </a:extLst>
          </p:cNvPr>
          <p:cNvSpPr>
            <a:spLocks noGrp="1"/>
          </p:cNvSpPr>
          <p:nvPr>
            <p:ph type="dt" sz="half" idx="10"/>
          </p:nvPr>
        </p:nvSpPr>
        <p:spPr/>
        <p:txBody>
          <a:bodyPr/>
          <a:lstStyle/>
          <a:p>
            <a:pPr marL="12700">
              <a:lnSpc>
                <a:spcPct val="100000"/>
              </a:lnSpc>
              <a:spcBef>
                <a:spcPts val="5"/>
              </a:spcBef>
            </a:pPr>
            <a:r>
              <a:rPr lang="en-US"/>
              <a:t>Justin</a:t>
            </a:r>
            <a:r>
              <a:rPr lang="en-US" spc="-60"/>
              <a:t> </a:t>
            </a:r>
            <a:r>
              <a:rPr lang="en-US" spc="-10"/>
              <a:t>Johnson</a:t>
            </a:r>
            <a:endParaRPr lang="en-US" spc="-10" dirty="0"/>
          </a:p>
        </p:txBody>
      </p:sp>
      <p:sp>
        <p:nvSpPr>
          <p:cNvPr id="4" name="Footer Placeholder 3">
            <a:extLst>
              <a:ext uri="{FF2B5EF4-FFF2-40B4-BE49-F238E27FC236}">
                <a16:creationId xmlns:a16="http://schemas.microsoft.com/office/drawing/2014/main" id="{FC35DA8E-B189-C8FD-F232-3E7E5BE3E8EB}"/>
              </a:ext>
            </a:extLst>
          </p:cNvPr>
          <p:cNvSpPr>
            <a:spLocks noGrp="1"/>
          </p:cNvSpPr>
          <p:nvPr>
            <p:ph type="ftr" sz="quarter" idx="11"/>
          </p:nvPr>
        </p:nvSpPr>
        <p:spPr/>
        <p:txBody>
          <a:bodyPr/>
          <a:lstStyle/>
          <a:p>
            <a:pPr marL="12700">
              <a:lnSpc>
                <a:spcPct val="100000"/>
              </a:lnSpc>
              <a:spcBef>
                <a:spcPts val="5"/>
              </a:spcBef>
            </a:pPr>
            <a:r>
              <a:rPr lang="en-US"/>
              <a:t>March</a:t>
            </a:r>
            <a:r>
              <a:rPr lang="en-US" spc="-50"/>
              <a:t> </a:t>
            </a:r>
            <a:r>
              <a:rPr lang="en-US"/>
              <a:t>23,</a:t>
            </a:r>
            <a:r>
              <a:rPr lang="en-US" spc="-50"/>
              <a:t> </a:t>
            </a:r>
            <a:r>
              <a:rPr lang="en-US" spc="-20"/>
              <a:t>2022</a:t>
            </a:r>
            <a:endParaRPr lang="en-US" spc="-20" dirty="0"/>
          </a:p>
        </p:txBody>
      </p:sp>
      <p:sp>
        <p:nvSpPr>
          <p:cNvPr id="5" name="Slide Number Placeholder 4">
            <a:extLst>
              <a:ext uri="{FF2B5EF4-FFF2-40B4-BE49-F238E27FC236}">
                <a16:creationId xmlns:a16="http://schemas.microsoft.com/office/drawing/2014/main" id="{08559129-6A72-7927-CFE3-2211AC8568A3}"/>
              </a:ext>
            </a:extLst>
          </p:cNvPr>
          <p:cNvSpPr>
            <a:spLocks noGrp="1"/>
          </p:cNvSpPr>
          <p:nvPr>
            <p:ph type="sldNum" sz="quarter" idx="12"/>
          </p:nvPr>
        </p:nvSpPr>
        <p:spPr/>
        <p:txBody>
          <a:bodyPr/>
          <a:lstStyle/>
          <a:p>
            <a:pPr marL="12700">
              <a:lnSpc>
                <a:spcPct val="100000"/>
              </a:lnSpc>
              <a:spcBef>
                <a:spcPts val="5"/>
              </a:spcBef>
            </a:pPr>
            <a:r>
              <a:rPr lang="en-US"/>
              <a:t>Lecture</a:t>
            </a:r>
            <a:r>
              <a:rPr lang="en-US" spc="-25"/>
              <a:t> </a:t>
            </a:r>
            <a:r>
              <a:rPr lang="en-US"/>
              <a:t>18</a:t>
            </a:r>
            <a:r>
              <a:rPr lang="en-US" spc="-35"/>
              <a:t> </a:t>
            </a:r>
            <a:r>
              <a:rPr lang="en-US"/>
              <a:t>-</a:t>
            </a:r>
            <a:r>
              <a:rPr lang="en-US" spc="325"/>
              <a:t> </a:t>
            </a:r>
            <a:fld id="{81D60167-4931-47E6-BA6A-407CBD079E47}" type="slidenum">
              <a:rPr spc="-50" smtClean="0">
                <a:solidFill>
                  <a:srgbClr val="FFC000"/>
                </a:solidFill>
              </a:rPr>
              <a:t>‹#›</a:t>
            </a:fld>
            <a:endParaRPr spc="-50" dirty="0">
              <a:solidFill>
                <a:srgbClr val="FFC000"/>
              </a:solidFill>
            </a:endParaRPr>
          </a:p>
        </p:txBody>
      </p:sp>
    </p:spTree>
    <p:extLst>
      <p:ext uri="{BB962C8B-B14F-4D97-AF65-F5344CB8AC3E}">
        <p14:creationId xmlns:p14="http://schemas.microsoft.com/office/powerpoint/2010/main" val="988555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C6C120-147C-BAF1-B8AE-D809BA7DCA4D}"/>
              </a:ext>
            </a:extLst>
          </p:cNvPr>
          <p:cNvSpPr>
            <a:spLocks noGrp="1"/>
          </p:cNvSpPr>
          <p:nvPr>
            <p:ph type="dt" sz="half" idx="10"/>
          </p:nvPr>
        </p:nvSpPr>
        <p:spPr/>
        <p:txBody>
          <a:bodyPr/>
          <a:lstStyle/>
          <a:p>
            <a:pPr marL="12700">
              <a:lnSpc>
                <a:spcPct val="100000"/>
              </a:lnSpc>
              <a:spcBef>
                <a:spcPts val="5"/>
              </a:spcBef>
            </a:pPr>
            <a:r>
              <a:rPr lang="en-US"/>
              <a:t>Justin</a:t>
            </a:r>
            <a:r>
              <a:rPr lang="en-US" spc="-60"/>
              <a:t> </a:t>
            </a:r>
            <a:r>
              <a:rPr lang="en-US" spc="-10"/>
              <a:t>Johnson</a:t>
            </a:r>
            <a:endParaRPr lang="en-US" spc="-10" dirty="0"/>
          </a:p>
        </p:txBody>
      </p:sp>
      <p:sp>
        <p:nvSpPr>
          <p:cNvPr id="3" name="Footer Placeholder 2">
            <a:extLst>
              <a:ext uri="{FF2B5EF4-FFF2-40B4-BE49-F238E27FC236}">
                <a16:creationId xmlns:a16="http://schemas.microsoft.com/office/drawing/2014/main" id="{FDC8CF35-53FE-4834-35FA-EF3C47216001}"/>
              </a:ext>
            </a:extLst>
          </p:cNvPr>
          <p:cNvSpPr>
            <a:spLocks noGrp="1"/>
          </p:cNvSpPr>
          <p:nvPr>
            <p:ph type="ftr" sz="quarter" idx="11"/>
          </p:nvPr>
        </p:nvSpPr>
        <p:spPr/>
        <p:txBody>
          <a:bodyPr/>
          <a:lstStyle/>
          <a:p>
            <a:pPr marL="12700">
              <a:lnSpc>
                <a:spcPct val="100000"/>
              </a:lnSpc>
              <a:spcBef>
                <a:spcPts val="5"/>
              </a:spcBef>
            </a:pPr>
            <a:r>
              <a:rPr lang="en-US"/>
              <a:t>March</a:t>
            </a:r>
            <a:r>
              <a:rPr lang="en-US" spc="-50"/>
              <a:t> </a:t>
            </a:r>
            <a:r>
              <a:rPr lang="en-US"/>
              <a:t>23,</a:t>
            </a:r>
            <a:r>
              <a:rPr lang="en-US" spc="-50"/>
              <a:t> </a:t>
            </a:r>
            <a:r>
              <a:rPr lang="en-US" spc="-20"/>
              <a:t>2022</a:t>
            </a:r>
            <a:endParaRPr lang="en-US" spc="-20" dirty="0"/>
          </a:p>
        </p:txBody>
      </p:sp>
      <p:sp>
        <p:nvSpPr>
          <p:cNvPr id="4" name="Slide Number Placeholder 3">
            <a:extLst>
              <a:ext uri="{FF2B5EF4-FFF2-40B4-BE49-F238E27FC236}">
                <a16:creationId xmlns:a16="http://schemas.microsoft.com/office/drawing/2014/main" id="{0CA439C0-A65A-C36D-FE8C-BC4310D61923}"/>
              </a:ext>
            </a:extLst>
          </p:cNvPr>
          <p:cNvSpPr>
            <a:spLocks noGrp="1"/>
          </p:cNvSpPr>
          <p:nvPr>
            <p:ph type="sldNum" sz="quarter" idx="12"/>
          </p:nvPr>
        </p:nvSpPr>
        <p:spPr/>
        <p:txBody>
          <a:bodyPr/>
          <a:lstStyle/>
          <a:p>
            <a:pPr marL="12700">
              <a:lnSpc>
                <a:spcPct val="100000"/>
              </a:lnSpc>
              <a:spcBef>
                <a:spcPts val="5"/>
              </a:spcBef>
            </a:pPr>
            <a:r>
              <a:rPr lang="en-US"/>
              <a:t>Lecture</a:t>
            </a:r>
            <a:r>
              <a:rPr lang="en-US" spc="-25"/>
              <a:t> </a:t>
            </a:r>
            <a:r>
              <a:rPr lang="en-US"/>
              <a:t>18</a:t>
            </a:r>
            <a:r>
              <a:rPr lang="en-US" spc="-35"/>
              <a:t> </a:t>
            </a:r>
            <a:r>
              <a:rPr lang="en-US"/>
              <a:t>-</a:t>
            </a:r>
            <a:r>
              <a:rPr lang="en-US" spc="325"/>
              <a:t> </a:t>
            </a:r>
            <a:fld id="{81D60167-4931-47E6-BA6A-407CBD079E47}" type="slidenum">
              <a:rPr spc="-50" smtClean="0">
                <a:solidFill>
                  <a:srgbClr val="FFC000"/>
                </a:solidFill>
              </a:rPr>
              <a:t>‹#›</a:t>
            </a:fld>
            <a:endParaRPr spc="-50" dirty="0">
              <a:solidFill>
                <a:srgbClr val="FFC000"/>
              </a:solidFill>
            </a:endParaRPr>
          </a:p>
        </p:txBody>
      </p:sp>
    </p:spTree>
    <p:extLst>
      <p:ext uri="{BB962C8B-B14F-4D97-AF65-F5344CB8AC3E}">
        <p14:creationId xmlns:p14="http://schemas.microsoft.com/office/powerpoint/2010/main" val="2167800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8C5EC-C133-F745-2CEF-A5B05BCEC9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919EF8-2006-6441-E640-C7FF2C7FC3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00DF18-54B4-06A3-A99E-A2F8814059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378B4F-438C-5B6E-C1D2-AEAA644094A1}"/>
              </a:ext>
            </a:extLst>
          </p:cNvPr>
          <p:cNvSpPr>
            <a:spLocks noGrp="1"/>
          </p:cNvSpPr>
          <p:nvPr>
            <p:ph type="dt" sz="half" idx="10"/>
          </p:nvPr>
        </p:nvSpPr>
        <p:spPr/>
        <p:txBody>
          <a:bodyPr/>
          <a:lstStyle/>
          <a:p>
            <a:pPr marL="12700">
              <a:lnSpc>
                <a:spcPct val="100000"/>
              </a:lnSpc>
              <a:spcBef>
                <a:spcPts val="5"/>
              </a:spcBef>
            </a:pPr>
            <a:r>
              <a:rPr lang="en-US"/>
              <a:t>Justin</a:t>
            </a:r>
            <a:r>
              <a:rPr lang="en-US" spc="-60"/>
              <a:t> </a:t>
            </a:r>
            <a:r>
              <a:rPr lang="en-US" spc="-10"/>
              <a:t>Johnson</a:t>
            </a:r>
            <a:endParaRPr lang="en-US" spc="-10" dirty="0"/>
          </a:p>
        </p:txBody>
      </p:sp>
      <p:sp>
        <p:nvSpPr>
          <p:cNvPr id="6" name="Footer Placeholder 5">
            <a:extLst>
              <a:ext uri="{FF2B5EF4-FFF2-40B4-BE49-F238E27FC236}">
                <a16:creationId xmlns:a16="http://schemas.microsoft.com/office/drawing/2014/main" id="{1899F3FF-1E5E-E158-ACEC-DAE317CCA406}"/>
              </a:ext>
            </a:extLst>
          </p:cNvPr>
          <p:cNvSpPr>
            <a:spLocks noGrp="1"/>
          </p:cNvSpPr>
          <p:nvPr>
            <p:ph type="ftr" sz="quarter" idx="11"/>
          </p:nvPr>
        </p:nvSpPr>
        <p:spPr/>
        <p:txBody>
          <a:bodyPr/>
          <a:lstStyle/>
          <a:p>
            <a:pPr marL="12700">
              <a:lnSpc>
                <a:spcPct val="100000"/>
              </a:lnSpc>
              <a:spcBef>
                <a:spcPts val="5"/>
              </a:spcBef>
            </a:pPr>
            <a:r>
              <a:rPr lang="en-US"/>
              <a:t>March</a:t>
            </a:r>
            <a:r>
              <a:rPr lang="en-US" spc="-50"/>
              <a:t> </a:t>
            </a:r>
            <a:r>
              <a:rPr lang="en-US"/>
              <a:t>23,</a:t>
            </a:r>
            <a:r>
              <a:rPr lang="en-US" spc="-50"/>
              <a:t> </a:t>
            </a:r>
            <a:r>
              <a:rPr lang="en-US" spc="-20"/>
              <a:t>2022</a:t>
            </a:r>
            <a:endParaRPr lang="en-US" spc="-20" dirty="0"/>
          </a:p>
        </p:txBody>
      </p:sp>
      <p:sp>
        <p:nvSpPr>
          <p:cNvPr id="7" name="Slide Number Placeholder 6">
            <a:extLst>
              <a:ext uri="{FF2B5EF4-FFF2-40B4-BE49-F238E27FC236}">
                <a16:creationId xmlns:a16="http://schemas.microsoft.com/office/drawing/2014/main" id="{BD275AEE-38B5-C2C0-7C5E-EB46BCA9200E}"/>
              </a:ext>
            </a:extLst>
          </p:cNvPr>
          <p:cNvSpPr>
            <a:spLocks noGrp="1"/>
          </p:cNvSpPr>
          <p:nvPr>
            <p:ph type="sldNum" sz="quarter" idx="12"/>
          </p:nvPr>
        </p:nvSpPr>
        <p:spPr/>
        <p:txBody>
          <a:bodyPr/>
          <a:lstStyle/>
          <a:p>
            <a:pPr marL="12700">
              <a:lnSpc>
                <a:spcPct val="100000"/>
              </a:lnSpc>
              <a:spcBef>
                <a:spcPts val="5"/>
              </a:spcBef>
            </a:pPr>
            <a:r>
              <a:rPr lang="en-US"/>
              <a:t>Lecture</a:t>
            </a:r>
            <a:r>
              <a:rPr lang="en-US" spc="-25"/>
              <a:t> </a:t>
            </a:r>
            <a:r>
              <a:rPr lang="en-US"/>
              <a:t>18</a:t>
            </a:r>
            <a:r>
              <a:rPr lang="en-US" spc="-35"/>
              <a:t> </a:t>
            </a:r>
            <a:r>
              <a:rPr lang="en-US"/>
              <a:t>-</a:t>
            </a:r>
            <a:r>
              <a:rPr lang="en-US" spc="325"/>
              <a:t> </a:t>
            </a:r>
            <a:fld id="{81D60167-4931-47E6-BA6A-407CBD079E47}" type="slidenum">
              <a:rPr spc="-50" smtClean="0">
                <a:solidFill>
                  <a:srgbClr val="FFC000"/>
                </a:solidFill>
              </a:rPr>
              <a:t>‹#›</a:t>
            </a:fld>
            <a:endParaRPr spc="-50" dirty="0">
              <a:solidFill>
                <a:srgbClr val="FFC000"/>
              </a:solidFill>
            </a:endParaRPr>
          </a:p>
        </p:txBody>
      </p:sp>
    </p:spTree>
    <p:extLst>
      <p:ext uri="{BB962C8B-B14F-4D97-AF65-F5344CB8AC3E}">
        <p14:creationId xmlns:p14="http://schemas.microsoft.com/office/powerpoint/2010/main" val="447571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21E24-A107-3653-B377-0DB78EE24C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9B461D-50CF-2251-FA3B-61339F8009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82F5A9-3664-092C-4CD3-89DEE8A85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1E9DDD-496D-E44A-91DD-95FE654ED2F8}"/>
              </a:ext>
            </a:extLst>
          </p:cNvPr>
          <p:cNvSpPr>
            <a:spLocks noGrp="1"/>
          </p:cNvSpPr>
          <p:nvPr>
            <p:ph type="dt" sz="half" idx="10"/>
          </p:nvPr>
        </p:nvSpPr>
        <p:spPr/>
        <p:txBody>
          <a:bodyPr/>
          <a:lstStyle/>
          <a:p>
            <a:pPr marL="12700">
              <a:lnSpc>
                <a:spcPct val="100000"/>
              </a:lnSpc>
              <a:spcBef>
                <a:spcPts val="5"/>
              </a:spcBef>
            </a:pPr>
            <a:r>
              <a:rPr lang="en-US"/>
              <a:t>Justin</a:t>
            </a:r>
            <a:r>
              <a:rPr lang="en-US" spc="-60"/>
              <a:t> </a:t>
            </a:r>
            <a:r>
              <a:rPr lang="en-US" spc="-10"/>
              <a:t>Johnson</a:t>
            </a:r>
            <a:endParaRPr lang="en-US" spc="-10" dirty="0"/>
          </a:p>
        </p:txBody>
      </p:sp>
      <p:sp>
        <p:nvSpPr>
          <p:cNvPr id="6" name="Footer Placeholder 5">
            <a:extLst>
              <a:ext uri="{FF2B5EF4-FFF2-40B4-BE49-F238E27FC236}">
                <a16:creationId xmlns:a16="http://schemas.microsoft.com/office/drawing/2014/main" id="{7801DBEC-3FED-D834-F425-A0CFA076CED4}"/>
              </a:ext>
            </a:extLst>
          </p:cNvPr>
          <p:cNvSpPr>
            <a:spLocks noGrp="1"/>
          </p:cNvSpPr>
          <p:nvPr>
            <p:ph type="ftr" sz="quarter" idx="11"/>
          </p:nvPr>
        </p:nvSpPr>
        <p:spPr/>
        <p:txBody>
          <a:bodyPr/>
          <a:lstStyle/>
          <a:p>
            <a:pPr marL="12700">
              <a:lnSpc>
                <a:spcPct val="100000"/>
              </a:lnSpc>
              <a:spcBef>
                <a:spcPts val="5"/>
              </a:spcBef>
            </a:pPr>
            <a:r>
              <a:rPr lang="en-US"/>
              <a:t>March</a:t>
            </a:r>
            <a:r>
              <a:rPr lang="en-US" spc="-50"/>
              <a:t> </a:t>
            </a:r>
            <a:r>
              <a:rPr lang="en-US"/>
              <a:t>23,</a:t>
            </a:r>
            <a:r>
              <a:rPr lang="en-US" spc="-50"/>
              <a:t> </a:t>
            </a:r>
            <a:r>
              <a:rPr lang="en-US" spc="-20"/>
              <a:t>2022</a:t>
            </a:r>
            <a:endParaRPr lang="en-US" spc="-20" dirty="0"/>
          </a:p>
        </p:txBody>
      </p:sp>
      <p:sp>
        <p:nvSpPr>
          <p:cNvPr id="7" name="Slide Number Placeholder 6">
            <a:extLst>
              <a:ext uri="{FF2B5EF4-FFF2-40B4-BE49-F238E27FC236}">
                <a16:creationId xmlns:a16="http://schemas.microsoft.com/office/drawing/2014/main" id="{DD50415F-B5E4-3F11-7C0F-E5161B3B43EE}"/>
              </a:ext>
            </a:extLst>
          </p:cNvPr>
          <p:cNvSpPr>
            <a:spLocks noGrp="1"/>
          </p:cNvSpPr>
          <p:nvPr>
            <p:ph type="sldNum" sz="quarter" idx="12"/>
          </p:nvPr>
        </p:nvSpPr>
        <p:spPr/>
        <p:txBody>
          <a:bodyPr/>
          <a:lstStyle/>
          <a:p>
            <a:pPr marL="12700">
              <a:lnSpc>
                <a:spcPct val="100000"/>
              </a:lnSpc>
              <a:spcBef>
                <a:spcPts val="5"/>
              </a:spcBef>
            </a:pPr>
            <a:r>
              <a:rPr lang="en-US"/>
              <a:t>Lecture</a:t>
            </a:r>
            <a:r>
              <a:rPr lang="en-US" spc="-25"/>
              <a:t> </a:t>
            </a:r>
            <a:r>
              <a:rPr lang="en-US"/>
              <a:t>18</a:t>
            </a:r>
            <a:r>
              <a:rPr lang="en-US" spc="-35"/>
              <a:t> </a:t>
            </a:r>
            <a:r>
              <a:rPr lang="en-US"/>
              <a:t>-</a:t>
            </a:r>
            <a:r>
              <a:rPr lang="en-US" spc="325"/>
              <a:t> </a:t>
            </a:r>
            <a:fld id="{81D60167-4931-47E6-BA6A-407CBD079E47}" type="slidenum">
              <a:rPr spc="-50" smtClean="0">
                <a:solidFill>
                  <a:srgbClr val="FFC000"/>
                </a:solidFill>
              </a:rPr>
              <a:t>‹#›</a:t>
            </a:fld>
            <a:endParaRPr spc="-50" dirty="0">
              <a:solidFill>
                <a:srgbClr val="FFC000"/>
              </a:solidFill>
            </a:endParaRPr>
          </a:p>
        </p:txBody>
      </p:sp>
    </p:spTree>
    <p:extLst>
      <p:ext uri="{BB962C8B-B14F-4D97-AF65-F5344CB8AC3E}">
        <p14:creationId xmlns:p14="http://schemas.microsoft.com/office/powerpoint/2010/main" val="1247639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AB8816-5D3D-4A0B-B404-5F6762C20A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7E416B-CC66-BA75-FDB9-6AA9A0E00B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8AF67-CF2C-814B-4889-13E8EB251F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12700">
              <a:lnSpc>
                <a:spcPct val="100000"/>
              </a:lnSpc>
              <a:spcBef>
                <a:spcPts val="5"/>
              </a:spcBef>
            </a:pPr>
            <a:r>
              <a:rPr lang="en-US"/>
              <a:t>Justin</a:t>
            </a:r>
            <a:r>
              <a:rPr lang="en-US" spc="-60"/>
              <a:t> </a:t>
            </a:r>
            <a:r>
              <a:rPr lang="en-US" spc="-10"/>
              <a:t>Johnson</a:t>
            </a:r>
            <a:endParaRPr lang="en-US" spc="-10" dirty="0"/>
          </a:p>
        </p:txBody>
      </p:sp>
      <p:sp>
        <p:nvSpPr>
          <p:cNvPr id="5" name="Footer Placeholder 4">
            <a:extLst>
              <a:ext uri="{FF2B5EF4-FFF2-40B4-BE49-F238E27FC236}">
                <a16:creationId xmlns:a16="http://schemas.microsoft.com/office/drawing/2014/main" id="{3A086CCA-ABAF-7944-2E1F-26C5A8B02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12700">
              <a:lnSpc>
                <a:spcPct val="100000"/>
              </a:lnSpc>
              <a:spcBef>
                <a:spcPts val="5"/>
              </a:spcBef>
            </a:pPr>
            <a:r>
              <a:rPr lang="en-US"/>
              <a:t>March</a:t>
            </a:r>
            <a:r>
              <a:rPr lang="en-US" spc="-50"/>
              <a:t> </a:t>
            </a:r>
            <a:r>
              <a:rPr lang="en-US"/>
              <a:t>23,</a:t>
            </a:r>
            <a:r>
              <a:rPr lang="en-US" spc="-50"/>
              <a:t> </a:t>
            </a:r>
            <a:r>
              <a:rPr lang="en-US" spc="-20"/>
              <a:t>2022</a:t>
            </a:r>
            <a:endParaRPr lang="en-US" spc="-20" dirty="0"/>
          </a:p>
        </p:txBody>
      </p:sp>
      <p:sp>
        <p:nvSpPr>
          <p:cNvPr id="6" name="Slide Number Placeholder 5">
            <a:extLst>
              <a:ext uri="{FF2B5EF4-FFF2-40B4-BE49-F238E27FC236}">
                <a16:creationId xmlns:a16="http://schemas.microsoft.com/office/drawing/2014/main" id="{A181ABBE-E952-0A18-D403-E894A74823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12700">
              <a:lnSpc>
                <a:spcPct val="100000"/>
              </a:lnSpc>
              <a:spcBef>
                <a:spcPts val="5"/>
              </a:spcBef>
            </a:pPr>
            <a:r>
              <a:rPr lang="en-US"/>
              <a:t>Lecture</a:t>
            </a:r>
            <a:r>
              <a:rPr lang="en-US" spc="-25"/>
              <a:t> </a:t>
            </a:r>
            <a:r>
              <a:rPr lang="en-US"/>
              <a:t>18</a:t>
            </a:r>
            <a:r>
              <a:rPr lang="en-US" spc="-35"/>
              <a:t> </a:t>
            </a:r>
            <a:r>
              <a:rPr lang="en-US"/>
              <a:t>-</a:t>
            </a:r>
            <a:r>
              <a:rPr lang="en-US" spc="325"/>
              <a:t> </a:t>
            </a:r>
            <a:fld id="{81D60167-4931-47E6-BA6A-407CBD079E47}" type="slidenum">
              <a:rPr spc="-50" smtClean="0">
                <a:solidFill>
                  <a:srgbClr val="FFC000"/>
                </a:solidFill>
              </a:rPr>
              <a:t>‹#›</a:t>
            </a:fld>
            <a:endParaRPr spc="-50" dirty="0">
              <a:solidFill>
                <a:srgbClr val="FFC000"/>
              </a:solidFill>
            </a:endParaRPr>
          </a:p>
        </p:txBody>
      </p:sp>
    </p:spTree>
    <p:extLst>
      <p:ext uri="{BB962C8B-B14F-4D97-AF65-F5344CB8AC3E}">
        <p14:creationId xmlns:p14="http://schemas.microsoft.com/office/powerpoint/2010/main" val="230584310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s://arxiv.org/pdf/2103.14030" TargetMode="Externa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12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12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13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abs/1706.03762" TargetMode="External"/><Relationship Id="rId2" Type="http://schemas.openxmlformats.org/officeDocument/2006/relationships/hyperlink" Target="https://en.wikipedia.org/wiki/Attention_mechanism" TargetMode="External"/><Relationship Id="rId1" Type="http://schemas.openxmlformats.org/officeDocument/2006/relationships/slideLayout" Target="../slideLayouts/slideLayout3.xml"/><Relationship Id="rId4" Type="http://schemas.openxmlformats.org/officeDocument/2006/relationships/hyperlink" Target="https://zilliz.com/learn/Neural-Networks-and-Embeddings-for-Language-Model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educba.com/network-layer/" TargetMode="Externa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educba.com/what-is-convolutional-neural-network/" TargetMode="External"/><Relationship Id="rId2" Type="http://schemas.openxmlformats.org/officeDocument/2006/relationships/hyperlink" Target="https://www.educba.com/recurrent-neural-networks-rnn/"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image" Target="../media/image49.jpg"/><Relationship Id="rId1" Type="http://schemas.openxmlformats.org/officeDocument/2006/relationships/slideLayout" Target="../slideLayouts/slideLayout6.xml"/><Relationship Id="rId6" Type="http://schemas.openxmlformats.org/officeDocument/2006/relationships/image" Target="../media/image53.jpg"/><Relationship Id="rId5" Type="http://schemas.openxmlformats.org/officeDocument/2006/relationships/image" Target="../media/image52.jpg"/><Relationship Id="rId10" Type="http://schemas.openxmlformats.org/officeDocument/2006/relationships/image" Target="../media/image57.jpg"/><Relationship Id="rId4" Type="http://schemas.openxmlformats.org/officeDocument/2006/relationships/image" Target="../media/image51.jpg"/><Relationship Id="rId9" Type="http://schemas.openxmlformats.org/officeDocument/2006/relationships/image" Target="../media/image56.jpg"/></Relationships>
</file>

<file path=ppt/slides/_rels/slide51.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6.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52.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6.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53.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6.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54.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6.xml"/><Relationship Id="rId6" Type="http://schemas.openxmlformats.org/officeDocument/2006/relationships/image" Target="../media/image49.jpg"/><Relationship Id="rId11" Type="http://schemas.openxmlformats.org/officeDocument/2006/relationships/image" Target="../media/image47.pn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55.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6.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56.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12" Type="http://schemas.openxmlformats.org/officeDocument/2006/relationships/image" Target="../media/image59.pn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9.jpg"/><Relationship Id="rId11" Type="http://schemas.openxmlformats.org/officeDocument/2006/relationships/image" Target="../media/image58.pn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57.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58.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5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6.xml.rels><?xml version="1.0" encoding="UTF-8" standalone="yes"?>
<Relationships xmlns="http://schemas.openxmlformats.org/package/2006/relationships"><Relationship Id="rId2" Type="http://schemas.openxmlformats.org/officeDocument/2006/relationships/hyperlink" Target="https://slds-lmu.github.io/seminar_nlp_ss20/attention-and-self-attention-for-nlp.html#ref-bahdanau2014neural"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61.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62.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63.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64.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65.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66.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53.jpg"/><Relationship Id="rId7" Type="http://schemas.openxmlformats.org/officeDocument/2006/relationships/image" Target="../media/image49.jp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5.jpg"/><Relationship Id="rId11" Type="http://schemas.openxmlformats.org/officeDocument/2006/relationships/image" Target="../media/image54.jpg"/><Relationship Id="rId5" Type="http://schemas.openxmlformats.org/officeDocument/2006/relationships/image" Target="../media/image51.jpg"/><Relationship Id="rId10" Type="http://schemas.openxmlformats.org/officeDocument/2006/relationships/image" Target="../media/image57.jpg"/><Relationship Id="rId4" Type="http://schemas.openxmlformats.org/officeDocument/2006/relationships/image" Target="../media/image52.jpg"/><Relationship Id="rId9" Type="http://schemas.openxmlformats.org/officeDocument/2006/relationships/image" Target="../media/image56.jpg"/></Relationships>
</file>

<file path=ppt/slides/_rels/slide67.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68.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6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12" Type="http://schemas.openxmlformats.org/officeDocument/2006/relationships/image" Target="../media/image62.png"/><Relationship Id="rId2" Type="http://schemas.openxmlformats.org/officeDocument/2006/relationships/image" Target="../media/image53.jpg"/><Relationship Id="rId1" Type="http://schemas.openxmlformats.org/officeDocument/2006/relationships/slideLayout" Target="../slideLayouts/slideLayout6.xml"/><Relationship Id="rId6" Type="http://schemas.openxmlformats.org/officeDocument/2006/relationships/image" Target="../media/image49.jpg"/><Relationship Id="rId11" Type="http://schemas.openxmlformats.org/officeDocument/2006/relationships/image" Target="../media/image61.pn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6.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71.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image" Target="../media/image53.jpg"/><Relationship Id="rId1" Type="http://schemas.openxmlformats.org/officeDocument/2006/relationships/slideLayout" Target="../slideLayouts/slideLayout6.xml"/><Relationship Id="rId6" Type="http://schemas.openxmlformats.org/officeDocument/2006/relationships/image" Target="../media/image49.jpg"/><Relationship Id="rId5" Type="http://schemas.openxmlformats.org/officeDocument/2006/relationships/image" Target="../media/image55.jpg"/><Relationship Id="rId10" Type="http://schemas.openxmlformats.org/officeDocument/2006/relationships/image" Target="../media/image54.jpg"/><Relationship Id="rId4" Type="http://schemas.openxmlformats.org/officeDocument/2006/relationships/image" Target="../media/image51.jpg"/><Relationship Id="rId9" Type="http://schemas.openxmlformats.org/officeDocument/2006/relationships/image" Target="../media/image57.jpg"/></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arxiv.org/pdf/2005.12872" TargetMode="External"/><Relationship Id="rId4" Type="http://schemas.openxmlformats.org/officeDocument/2006/relationships/image" Target="../media/image67.jpg"/></Relationships>
</file>

<file path=ppt/slides/_rels/slide7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s://arxiv.org/abs/2410.01201"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hyperlink" Target="https://arxiv.org/abs/2106.10270" TargetMode="Externa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hyperlink" Target="https://arxiv.org/abs/1710.09412"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71.jp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71.jp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7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6510" y="2001292"/>
            <a:ext cx="6043295" cy="2620846"/>
          </a:xfrm>
          <a:prstGeom prst="rect">
            <a:avLst/>
          </a:prstGeom>
        </p:spPr>
        <p:txBody>
          <a:bodyPr vert="horz" wrap="square" lIns="0" tIns="114300" rIns="0" bIns="0" rtlCol="0">
            <a:spAutoFit/>
          </a:bodyPr>
          <a:lstStyle/>
          <a:p>
            <a:pPr marL="12700" marR="5080" indent="1287780">
              <a:lnSpc>
                <a:spcPts val="6500"/>
              </a:lnSpc>
              <a:spcBef>
                <a:spcPts val="900"/>
              </a:spcBef>
            </a:pPr>
            <a:r>
              <a:rPr lang="en-US" sz="6000" dirty="0"/>
              <a:t>Attention w/ RNNs  to </a:t>
            </a:r>
            <a:r>
              <a:rPr lang="en-US" sz="6000" dirty="0">
                <a:sym typeface="Wingdings" panose="05000000000000000000" pitchFamily="2" charset="2"/>
              </a:rPr>
              <a:t> </a:t>
            </a:r>
            <a:r>
              <a:rPr sz="6000" dirty="0"/>
              <a:t>Vision</a:t>
            </a:r>
            <a:r>
              <a:rPr sz="6000" spc="-10" dirty="0"/>
              <a:t> </a:t>
            </a:r>
            <a:r>
              <a:rPr sz="6000" spc="-80" dirty="0"/>
              <a:t>Transformers</a:t>
            </a:r>
            <a:endParaRPr sz="6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F31061-73C4-D945-7483-6AB3C362DE02}"/>
              </a:ext>
            </a:extLst>
          </p:cNvPr>
          <p:cNvPicPr>
            <a:picLocks noChangeAspect="1"/>
          </p:cNvPicPr>
          <p:nvPr/>
        </p:nvPicPr>
        <p:blipFill>
          <a:blip r:embed="rId2"/>
          <a:stretch>
            <a:fillRect/>
          </a:stretch>
        </p:blipFill>
        <p:spPr>
          <a:xfrm>
            <a:off x="3613036" y="2438400"/>
            <a:ext cx="8086784" cy="3333774"/>
          </a:xfrm>
          <a:prstGeom prst="rect">
            <a:avLst/>
          </a:prstGeom>
        </p:spPr>
      </p:pic>
      <p:pic>
        <p:nvPicPr>
          <p:cNvPr id="6" name="Picture 5">
            <a:extLst>
              <a:ext uri="{FF2B5EF4-FFF2-40B4-BE49-F238E27FC236}">
                <a16:creationId xmlns:a16="http://schemas.microsoft.com/office/drawing/2014/main" id="{3B9CA1C7-4DD1-AB97-2456-07409074DACB}"/>
              </a:ext>
            </a:extLst>
          </p:cNvPr>
          <p:cNvPicPr>
            <a:picLocks noChangeAspect="1"/>
          </p:cNvPicPr>
          <p:nvPr/>
        </p:nvPicPr>
        <p:blipFill>
          <a:blip r:embed="rId3"/>
          <a:stretch>
            <a:fillRect/>
          </a:stretch>
        </p:blipFill>
        <p:spPr>
          <a:xfrm>
            <a:off x="33824" y="2391016"/>
            <a:ext cx="3544772" cy="2317424"/>
          </a:xfrm>
          <a:prstGeom prst="rect">
            <a:avLst/>
          </a:prstGeom>
        </p:spPr>
      </p:pic>
      <p:sp>
        <p:nvSpPr>
          <p:cNvPr id="2" name="Title 1">
            <a:extLst>
              <a:ext uri="{FF2B5EF4-FFF2-40B4-BE49-F238E27FC236}">
                <a16:creationId xmlns:a16="http://schemas.microsoft.com/office/drawing/2014/main" id="{C2B7939F-95D9-CF44-D9C5-A323E22E71F9}"/>
              </a:ext>
            </a:extLst>
          </p:cNvPr>
          <p:cNvSpPr>
            <a:spLocks noGrp="1"/>
          </p:cNvSpPr>
          <p:nvPr>
            <p:ph type="title"/>
          </p:nvPr>
        </p:nvSpPr>
        <p:spPr>
          <a:xfrm>
            <a:off x="304800" y="369827"/>
            <a:ext cx="10515600" cy="459412"/>
          </a:xfrm>
        </p:spPr>
        <p:txBody>
          <a:bodyPr>
            <a:normAutofit fontScale="90000"/>
          </a:bodyPr>
          <a:lstStyle/>
          <a:p>
            <a:r>
              <a:rPr lang="en-US" sz="4400" b="1" i="0" dirty="0" err="1">
                <a:solidFill>
                  <a:srgbClr val="333333"/>
                </a:solidFill>
                <a:effectLst/>
                <a:latin typeface="Helvetica Neue"/>
              </a:rPr>
              <a:t>Bahdanau</a:t>
            </a:r>
            <a:r>
              <a:rPr lang="en-US" sz="4400" b="1" i="0" dirty="0">
                <a:solidFill>
                  <a:srgbClr val="333333"/>
                </a:solidFill>
                <a:effectLst/>
                <a:latin typeface="Helvetica Neue"/>
              </a:rPr>
              <a:t>-Attention</a:t>
            </a:r>
            <a:endParaRPr lang="en-US" dirty="0"/>
          </a:p>
        </p:txBody>
      </p:sp>
      <p:sp>
        <p:nvSpPr>
          <p:cNvPr id="9" name="Content Placeholder 2">
            <a:extLst>
              <a:ext uri="{FF2B5EF4-FFF2-40B4-BE49-F238E27FC236}">
                <a16:creationId xmlns:a16="http://schemas.microsoft.com/office/drawing/2014/main" id="{6BED247A-FDFF-B6C1-C129-CBB66F98F591}"/>
              </a:ext>
            </a:extLst>
          </p:cNvPr>
          <p:cNvSpPr txBox="1">
            <a:spLocks/>
          </p:cNvSpPr>
          <p:nvPr/>
        </p:nvSpPr>
        <p:spPr>
          <a:xfrm>
            <a:off x="381000" y="928903"/>
            <a:ext cx="5139227" cy="1295400"/>
          </a:xfrm>
          <a:prstGeom prst="rect">
            <a:avLst/>
          </a:prstGeom>
          <a:solidFill>
            <a:schemeClr val="accent3">
              <a:lumMod val="40000"/>
              <a:lumOff val="6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Step6 – generate output y</a:t>
            </a:r>
            <a:r>
              <a:rPr lang="en-US" baseline="-25000" dirty="0"/>
              <a:t>2  </a:t>
            </a:r>
          </a:p>
          <a:p>
            <a:pPr marL="0" indent="0">
              <a:buFont typeface="Arial" panose="020B0604020202020204" pitchFamily="34" charset="0"/>
              <a:buNone/>
            </a:pPr>
            <a:r>
              <a:rPr lang="en-US" dirty="0"/>
              <a:t>- A function of  s</a:t>
            </a:r>
            <a:r>
              <a:rPr lang="en-US" baseline="-25000" dirty="0"/>
              <a:t>2</a:t>
            </a:r>
            <a:r>
              <a:rPr lang="en-US" dirty="0"/>
              <a:t> which is a function of the context vector c</a:t>
            </a:r>
            <a:r>
              <a:rPr lang="en-US" baseline="-25000" dirty="0"/>
              <a:t>2 </a:t>
            </a:r>
            <a:r>
              <a:rPr lang="en-US" dirty="0"/>
              <a:t>and previous output sequence element y</a:t>
            </a:r>
            <a:r>
              <a:rPr lang="en-US" baseline="-25000" dirty="0"/>
              <a:t>1</a:t>
            </a:r>
            <a:r>
              <a:rPr lang="en-US" dirty="0"/>
              <a:t> [</a:t>
            </a:r>
            <a:r>
              <a:rPr lang="en-US" dirty="0" err="1"/>
              <a:t>estamos</a:t>
            </a:r>
            <a:r>
              <a:rPr lang="en-US" dirty="0"/>
              <a:t>] </a:t>
            </a:r>
          </a:p>
        </p:txBody>
      </p:sp>
      <p:sp>
        <p:nvSpPr>
          <p:cNvPr id="14" name="Rectangle 13">
            <a:extLst>
              <a:ext uri="{FF2B5EF4-FFF2-40B4-BE49-F238E27FC236}">
                <a16:creationId xmlns:a16="http://schemas.microsoft.com/office/drawing/2014/main" id="{DBCC13B3-2448-847E-71A8-84DB98B0C0F0}"/>
              </a:ext>
            </a:extLst>
          </p:cNvPr>
          <p:cNvSpPr/>
          <p:nvPr/>
        </p:nvSpPr>
        <p:spPr>
          <a:xfrm>
            <a:off x="9372600" y="2971800"/>
            <a:ext cx="762000" cy="1707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DA6BF1-B8DE-CC81-DBD0-1E64CFC85E71}"/>
              </a:ext>
            </a:extLst>
          </p:cNvPr>
          <p:cNvSpPr/>
          <p:nvPr/>
        </p:nvSpPr>
        <p:spPr>
          <a:xfrm>
            <a:off x="55012" y="3505200"/>
            <a:ext cx="3221587" cy="1295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3A48184-C45A-83E1-C132-851666E01B33}"/>
              </a:ext>
            </a:extLst>
          </p:cNvPr>
          <p:cNvSpPr txBox="1"/>
          <p:nvPr/>
        </p:nvSpPr>
        <p:spPr>
          <a:xfrm>
            <a:off x="46729" y="4983273"/>
            <a:ext cx="3200401" cy="954107"/>
          </a:xfrm>
          <a:prstGeom prst="rect">
            <a:avLst/>
          </a:prstGeom>
          <a:solidFill>
            <a:schemeClr val="accent2">
              <a:lumMod val="40000"/>
              <a:lumOff val="60000"/>
            </a:schemeClr>
          </a:solidFill>
        </p:spPr>
        <p:txBody>
          <a:bodyPr wrap="square" rtlCol="0">
            <a:spAutoFit/>
          </a:bodyPr>
          <a:lstStyle/>
          <a:p>
            <a:r>
              <a:rPr lang="en-US" sz="1400" dirty="0">
                <a:solidFill>
                  <a:srgbClr val="FF0000"/>
                </a:solidFill>
                <a:highlight>
                  <a:srgbClr val="FFFF00"/>
                </a:highlight>
              </a:rPr>
              <a:t>This context vector lets the attention weights determine the importance of</a:t>
            </a:r>
          </a:p>
          <a:p>
            <a:r>
              <a:rPr lang="en-US" sz="1400" dirty="0">
                <a:solidFill>
                  <a:srgbClr val="FF0000"/>
                </a:solidFill>
                <a:highlight>
                  <a:srgbClr val="FFFF00"/>
                </a:highlight>
              </a:rPr>
              <a:t>each hidden state (corresponding to an input sequence element) </a:t>
            </a:r>
          </a:p>
        </p:txBody>
      </p:sp>
      <p:cxnSp>
        <p:nvCxnSpPr>
          <p:cNvPr id="4" name="Straight Arrow Connector 3">
            <a:extLst>
              <a:ext uri="{FF2B5EF4-FFF2-40B4-BE49-F238E27FC236}">
                <a16:creationId xmlns:a16="http://schemas.microsoft.com/office/drawing/2014/main" id="{6899D0AF-08BB-F3BD-4398-C111C6F8F6C9}"/>
              </a:ext>
            </a:extLst>
          </p:cNvPr>
          <p:cNvCxnSpPr/>
          <p:nvPr/>
        </p:nvCxnSpPr>
        <p:spPr>
          <a:xfrm flipV="1">
            <a:off x="9601200" y="4495800"/>
            <a:ext cx="0" cy="38100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097C195-1B9F-154E-60A4-CE84C655029F}"/>
              </a:ext>
            </a:extLst>
          </p:cNvPr>
          <p:cNvSpPr txBox="1"/>
          <p:nvPr/>
        </p:nvSpPr>
        <p:spPr>
          <a:xfrm>
            <a:off x="6248400" y="5840512"/>
            <a:ext cx="4786888" cy="830997"/>
          </a:xfrm>
          <a:prstGeom prst="rect">
            <a:avLst/>
          </a:prstGeom>
          <a:solidFill>
            <a:srgbClr val="FFC000"/>
          </a:solidFill>
        </p:spPr>
        <p:txBody>
          <a:bodyPr wrap="none" rtlCol="0">
            <a:spAutoFit/>
          </a:bodyPr>
          <a:lstStyle/>
          <a:p>
            <a:r>
              <a:rPr lang="en-US" sz="2400" b="1" dirty="0"/>
              <a:t>c</a:t>
            </a:r>
            <a:r>
              <a:rPr lang="en-US" sz="2400" b="1" baseline="-25000" dirty="0"/>
              <a:t>2</a:t>
            </a:r>
            <a:r>
              <a:rPr lang="en-US" sz="2400" b="1" dirty="0"/>
              <a:t> =    a</a:t>
            </a:r>
            <a:r>
              <a:rPr lang="en-US" sz="2400" b="1" baseline="-25000" dirty="0"/>
              <a:t>21</a:t>
            </a:r>
            <a:r>
              <a:rPr lang="en-US" sz="2400" b="1" dirty="0"/>
              <a:t>h</a:t>
            </a:r>
            <a:r>
              <a:rPr lang="en-US" sz="2400" b="1" baseline="-25000" dirty="0"/>
              <a:t>1</a:t>
            </a:r>
            <a:r>
              <a:rPr lang="en-US" sz="2400" b="1" dirty="0"/>
              <a:t> + a</a:t>
            </a:r>
            <a:r>
              <a:rPr lang="en-US" sz="2400" b="1" baseline="-25000" dirty="0"/>
              <a:t>22</a:t>
            </a:r>
            <a:r>
              <a:rPr lang="en-US" sz="2400" b="1" dirty="0"/>
              <a:t>h</a:t>
            </a:r>
            <a:r>
              <a:rPr lang="en-US" sz="2400" b="1" baseline="-25000" dirty="0"/>
              <a:t>2</a:t>
            </a:r>
            <a:r>
              <a:rPr lang="en-US" sz="2400" b="1" dirty="0"/>
              <a:t> + a</a:t>
            </a:r>
            <a:r>
              <a:rPr lang="en-US" sz="2400" b="1" baseline="-25000" dirty="0"/>
              <a:t>23</a:t>
            </a:r>
            <a:r>
              <a:rPr lang="en-US" sz="2400" b="1" dirty="0"/>
              <a:t>h</a:t>
            </a:r>
            <a:r>
              <a:rPr lang="en-US" sz="2400" b="1" baseline="-25000" dirty="0"/>
              <a:t>3</a:t>
            </a:r>
            <a:r>
              <a:rPr lang="en-US" sz="2400" b="1" dirty="0"/>
              <a:t> + a</a:t>
            </a:r>
            <a:r>
              <a:rPr lang="en-US" sz="2400" b="1" baseline="-25000" dirty="0"/>
              <a:t>24</a:t>
            </a:r>
            <a:r>
              <a:rPr lang="en-US" sz="2400" b="1" dirty="0"/>
              <a:t>h</a:t>
            </a:r>
            <a:r>
              <a:rPr lang="en-US" sz="2400" b="1" baseline="-25000" dirty="0"/>
              <a:t>4</a:t>
            </a:r>
          </a:p>
          <a:p>
            <a:r>
              <a:rPr lang="en-US" sz="2400" b="1" baseline="-25000" dirty="0"/>
              <a:t>        </a:t>
            </a:r>
            <a:r>
              <a:rPr lang="en-US" sz="2400" b="1" dirty="0"/>
              <a:t>= 0.05h</a:t>
            </a:r>
            <a:r>
              <a:rPr lang="en-US" sz="2400" b="1" baseline="-25000" dirty="0"/>
              <a:t>1</a:t>
            </a:r>
            <a:r>
              <a:rPr lang="en-US" sz="2400" b="1" dirty="0"/>
              <a:t> + 0.1h</a:t>
            </a:r>
            <a:r>
              <a:rPr lang="en-US" sz="2400" b="1" baseline="-25000" dirty="0"/>
              <a:t>2</a:t>
            </a:r>
            <a:r>
              <a:rPr lang="en-US" sz="2400" b="1" dirty="0"/>
              <a:t> + 0.8h</a:t>
            </a:r>
            <a:r>
              <a:rPr lang="en-US" sz="2400" b="1" baseline="-25000" dirty="0"/>
              <a:t>3</a:t>
            </a:r>
            <a:r>
              <a:rPr lang="en-US" sz="2400" b="1" dirty="0"/>
              <a:t> + 0.05h</a:t>
            </a:r>
            <a:r>
              <a:rPr lang="en-US" sz="2400" b="1" baseline="-25000" dirty="0"/>
              <a:t>4</a:t>
            </a:r>
          </a:p>
        </p:txBody>
      </p:sp>
      <p:cxnSp>
        <p:nvCxnSpPr>
          <p:cNvPr id="11" name="Straight Arrow Connector 10">
            <a:extLst>
              <a:ext uri="{FF2B5EF4-FFF2-40B4-BE49-F238E27FC236}">
                <a16:creationId xmlns:a16="http://schemas.microsoft.com/office/drawing/2014/main" id="{F7EC4F6B-C3B3-FAFF-4988-CBB61888C6D0}"/>
              </a:ext>
            </a:extLst>
          </p:cNvPr>
          <p:cNvCxnSpPr>
            <a:cxnSpLocks/>
          </p:cNvCxnSpPr>
          <p:nvPr/>
        </p:nvCxnSpPr>
        <p:spPr>
          <a:xfrm>
            <a:off x="2895600" y="4876800"/>
            <a:ext cx="3276600" cy="152400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2820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Improving</a:t>
            </a:r>
            <a:r>
              <a:rPr spc="-160" dirty="0"/>
              <a:t> </a:t>
            </a:r>
            <a:r>
              <a:rPr spc="-55" dirty="0"/>
              <a:t>ViT:</a:t>
            </a:r>
            <a:r>
              <a:rPr spc="-160" dirty="0"/>
              <a:t> </a:t>
            </a:r>
            <a:r>
              <a:rPr spc="-10" dirty="0"/>
              <a:t>Distillation</a:t>
            </a:r>
          </a:p>
        </p:txBody>
      </p:sp>
      <p:sp>
        <p:nvSpPr>
          <p:cNvPr id="3" name="object 3"/>
          <p:cNvSpPr txBox="1"/>
          <p:nvPr/>
        </p:nvSpPr>
        <p:spPr>
          <a:xfrm>
            <a:off x="486050" y="1331467"/>
            <a:ext cx="2797810" cy="756920"/>
          </a:xfrm>
          <a:prstGeom prst="rect">
            <a:avLst/>
          </a:prstGeom>
        </p:spPr>
        <p:txBody>
          <a:bodyPr vert="horz" wrap="square" lIns="0" tIns="12700" rIns="0" bIns="0" rtlCol="0">
            <a:spAutoFit/>
          </a:bodyPr>
          <a:lstStyle/>
          <a:p>
            <a:pPr marL="12700" marR="5080">
              <a:lnSpc>
                <a:spcPct val="100000"/>
              </a:lnSpc>
              <a:spcBef>
                <a:spcPts val="100"/>
              </a:spcBef>
            </a:pPr>
            <a:r>
              <a:rPr sz="2400" dirty="0">
                <a:latin typeface="Calibri"/>
                <a:cs typeface="Calibri"/>
              </a:rPr>
              <a:t>Step</a:t>
            </a:r>
            <a:r>
              <a:rPr sz="2400" spc="-50" dirty="0">
                <a:latin typeface="Calibri"/>
                <a:cs typeface="Calibri"/>
              </a:rPr>
              <a:t> </a:t>
            </a:r>
            <a:r>
              <a:rPr sz="2400" dirty="0">
                <a:latin typeface="Calibri"/>
                <a:cs typeface="Calibri"/>
              </a:rPr>
              <a:t>1:</a:t>
            </a:r>
            <a:r>
              <a:rPr sz="2400" spc="-55" dirty="0">
                <a:latin typeface="Calibri"/>
                <a:cs typeface="Calibri"/>
              </a:rPr>
              <a:t> </a:t>
            </a:r>
            <a:r>
              <a:rPr sz="2400" spc="-30" dirty="0">
                <a:latin typeface="Calibri"/>
                <a:cs typeface="Calibri"/>
              </a:rPr>
              <a:t>Train</a:t>
            </a:r>
            <a:r>
              <a:rPr sz="2400" spc="-45" dirty="0">
                <a:latin typeface="Calibri"/>
                <a:cs typeface="Calibri"/>
              </a:rPr>
              <a:t> </a:t>
            </a:r>
            <a:r>
              <a:rPr sz="2400" dirty="0">
                <a:latin typeface="Calibri"/>
                <a:cs typeface="Calibri"/>
              </a:rPr>
              <a:t>a</a:t>
            </a:r>
            <a:r>
              <a:rPr sz="2400" spc="-55" dirty="0">
                <a:latin typeface="Calibri"/>
                <a:cs typeface="Calibri"/>
              </a:rPr>
              <a:t> </a:t>
            </a:r>
            <a:r>
              <a:rPr sz="2400" b="1" u="heavy" spc="-10" dirty="0">
                <a:solidFill>
                  <a:srgbClr val="4472C4"/>
                </a:solidFill>
                <a:uFill>
                  <a:solidFill>
                    <a:srgbClr val="4472C4"/>
                  </a:solidFill>
                </a:uFill>
                <a:latin typeface="Calibri"/>
                <a:cs typeface="Calibri"/>
              </a:rPr>
              <a:t>teacher</a:t>
            </a:r>
            <a:r>
              <a:rPr sz="2400" b="1" u="none" spc="-10" dirty="0">
                <a:solidFill>
                  <a:srgbClr val="4472C4"/>
                </a:solidFill>
                <a:latin typeface="Calibri"/>
                <a:cs typeface="Calibri"/>
              </a:rPr>
              <a:t> </a:t>
            </a:r>
            <a:r>
              <a:rPr sz="2400" b="1" u="heavy" dirty="0">
                <a:solidFill>
                  <a:srgbClr val="4472C4"/>
                </a:solidFill>
                <a:uFill>
                  <a:solidFill>
                    <a:srgbClr val="4472C4"/>
                  </a:solidFill>
                </a:uFill>
                <a:latin typeface="Calibri"/>
                <a:cs typeface="Calibri"/>
              </a:rPr>
              <a:t>CNN</a:t>
            </a:r>
            <a:r>
              <a:rPr sz="2400" b="1" u="none" spc="-20" dirty="0">
                <a:solidFill>
                  <a:srgbClr val="4472C4"/>
                </a:solidFill>
                <a:latin typeface="Calibri"/>
                <a:cs typeface="Calibri"/>
              </a:rPr>
              <a:t> </a:t>
            </a:r>
            <a:r>
              <a:rPr sz="2400" u="none" dirty="0">
                <a:latin typeface="Calibri"/>
                <a:cs typeface="Calibri"/>
              </a:rPr>
              <a:t>on</a:t>
            </a:r>
            <a:r>
              <a:rPr sz="2400" u="none" spc="-10" dirty="0">
                <a:latin typeface="Calibri"/>
                <a:cs typeface="Calibri"/>
              </a:rPr>
              <a:t> ImageNet</a:t>
            </a:r>
            <a:endParaRPr sz="2400">
              <a:latin typeface="Calibri"/>
              <a:cs typeface="Calibri"/>
            </a:endParaRPr>
          </a:p>
        </p:txBody>
      </p:sp>
      <p:sp>
        <p:nvSpPr>
          <p:cNvPr id="4" name="object 4"/>
          <p:cNvSpPr/>
          <p:nvPr/>
        </p:nvSpPr>
        <p:spPr>
          <a:xfrm>
            <a:off x="8354707" y="1865448"/>
            <a:ext cx="436245" cy="114300"/>
          </a:xfrm>
          <a:custGeom>
            <a:avLst/>
            <a:gdLst/>
            <a:ahLst/>
            <a:cxnLst/>
            <a:rect l="l" t="t" r="r" b="b"/>
            <a:pathLst>
              <a:path w="436245" h="114300">
                <a:moveTo>
                  <a:pt x="321927" y="0"/>
                </a:moveTo>
                <a:lnTo>
                  <a:pt x="321928" y="114300"/>
                </a:lnTo>
                <a:lnTo>
                  <a:pt x="398124" y="76201"/>
                </a:lnTo>
                <a:lnTo>
                  <a:pt x="340978" y="76201"/>
                </a:lnTo>
                <a:lnTo>
                  <a:pt x="340978" y="38101"/>
                </a:lnTo>
                <a:lnTo>
                  <a:pt x="398132" y="38101"/>
                </a:lnTo>
                <a:lnTo>
                  <a:pt x="321927" y="0"/>
                </a:lnTo>
                <a:close/>
              </a:path>
              <a:path w="436245" h="114300">
                <a:moveTo>
                  <a:pt x="321927" y="38101"/>
                </a:moveTo>
                <a:lnTo>
                  <a:pt x="0" y="38101"/>
                </a:lnTo>
                <a:lnTo>
                  <a:pt x="0" y="76201"/>
                </a:lnTo>
                <a:lnTo>
                  <a:pt x="321928" y="76201"/>
                </a:lnTo>
                <a:lnTo>
                  <a:pt x="321927" y="38101"/>
                </a:lnTo>
                <a:close/>
              </a:path>
              <a:path w="436245" h="114300">
                <a:moveTo>
                  <a:pt x="398132" y="38101"/>
                </a:moveTo>
                <a:lnTo>
                  <a:pt x="340978" y="38101"/>
                </a:lnTo>
                <a:lnTo>
                  <a:pt x="340978" y="76201"/>
                </a:lnTo>
                <a:lnTo>
                  <a:pt x="398124" y="76201"/>
                </a:lnTo>
                <a:lnTo>
                  <a:pt x="436228" y="57148"/>
                </a:lnTo>
                <a:lnTo>
                  <a:pt x="398132" y="38101"/>
                </a:lnTo>
                <a:close/>
              </a:path>
            </a:pathLst>
          </a:custGeom>
          <a:solidFill>
            <a:srgbClr val="000000"/>
          </a:solidFill>
        </p:spPr>
        <p:txBody>
          <a:bodyPr wrap="square" lIns="0" tIns="0" rIns="0" bIns="0" rtlCol="0"/>
          <a:lstStyle/>
          <a:p>
            <a:endParaRPr/>
          </a:p>
        </p:txBody>
      </p:sp>
      <p:sp>
        <p:nvSpPr>
          <p:cNvPr id="5" name="object 5"/>
          <p:cNvSpPr/>
          <p:nvPr/>
        </p:nvSpPr>
        <p:spPr>
          <a:xfrm>
            <a:off x="10088581" y="1865447"/>
            <a:ext cx="436245" cy="114300"/>
          </a:xfrm>
          <a:custGeom>
            <a:avLst/>
            <a:gdLst/>
            <a:ahLst/>
            <a:cxnLst/>
            <a:rect l="l" t="t" r="r" b="b"/>
            <a:pathLst>
              <a:path w="436245" h="114300">
                <a:moveTo>
                  <a:pt x="114300" y="0"/>
                </a:moveTo>
                <a:lnTo>
                  <a:pt x="0" y="57150"/>
                </a:lnTo>
                <a:lnTo>
                  <a:pt x="114300" y="114300"/>
                </a:lnTo>
                <a:lnTo>
                  <a:pt x="114300" y="76201"/>
                </a:lnTo>
                <a:lnTo>
                  <a:pt x="95250" y="76201"/>
                </a:lnTo>
                <a:lnTo>
                  <a:pt x="95250" y="38101"/>
                </a:lnTo>
                <a:lnTo>
                  <a:pt x="114300" y="38101"/>
                </a:lnTo>
                <a:lnTo>
                  <a:pt x="114300" y="0"/>
                </a:lnTo>
                <a:close/>
              </a:path>
              <a:path w="436245" h="114300">
                <a:moveTo>
                  <a:pt x="114300" y="38101"/>
                </a:moveTo>
                <a:lnTo>
                  <a:pt x="95250" y="38101"/>
                </a:lnTo>
                <a:lnTo>
                  <a:pt x="95250" y="76201"/>
                </a:lnTo>
                <a:lnTo>
                  <a:pt x="114300" y="76201"/>
                </a:lnTo>
                <a:lnTo>
                  <a:pt x="114300" y="38101"/>
                </a:lnTo>
                <a:close/>
              </a:path>
              <a:path w="436245" h="114300">
                <a:moveTo>
                  <a:pt x="436228" y="38101"/>
                </a:moveTo>
                <a:lnTo>
                  <a:pt x="114300" y="38101"/>
                </a:lnTo>
                <a:lnTo>
                  <a:pt x="114300" y="76201"/>
                </a:lnTo>
                <a:lnTo>
                  <a:pt x="436228" y="76201"/>
                </a:lnTo>
                <a:lnTo>
                  <a:pt x="436228" y="38101"/>
                </a:lnTo>
                <a:close/>
              </a:path>
            </a:pathLst>
          </a:custGeom>
          <a:solidFill>
            <a:srgbClr val="000000"/>
          </a:solidFill>
        </p:spPr>
        <p:txBody>
          <a:bodyPr wrap="square" lIns="0" tIns="0" rIns="0" bIns="0" rtlCol="0"/>
          <a:lstStyle/>
          <a:p>
            <a:endParaRPr/>
          </a:p>
        </p:txBody>
      </p:sp>
      <p:sp>
        <p:nvSpPr>
          <p:cNvPr id="6" name="object 6"/>
          <p:cNvSpPr txBox="1"/>
          <p:nvPr/>
        </p:nvSpPr>
        <p:spPr>
          <a:xfrm>
            <a:off x="486049" y="3437635"/>
            <a:ext cx="2766060" cy="1863725"/>
          </a:xfrm>
          <a:prstGeom prst="rect">
            <a:avLst/>
          </a:prstGeom>
        </p:spPr>
        <p:txBody>
          <a:bodyPr vert="horz" wrap="square" lIns="0" tIns="10160" rIns="0" bIns="0" rtlCol="0">
            <a:spAutoFit/>
          </a:bodyPr>
          <a:lstStyle/>
          <a:p>
            <a:pPr marL="12700" marR="5080">
              <a:lnSpc>
                <a:spcPct val="100600"/>
              </a:lnSpc>
              <a:spcBef>
                <a:spcPts val="80"/>
              </a:spcBef>
            </a:pPr>
            <a:r>
              <a:rPr sz="2400" dirty="0">
                <a:latin typeface="Calibri"/>
                <a:cs typeface="Calibri"/>
              </a:rPr>
              <a:t>Step</a:t>
            </a:r>
            <a:r>
              <a:rPr sz="2400" spc="-60" dirty="0">
                <a:latin typeface="Calibri"/>
                <a:cs typeface="Calibri"/>
              </a:rPr>
              <a:t> </a:t>
            </a:r>
            <a:r>
              <a:rPr sz="2400" dirty="0">
                <a:latin typeface="Calibri"/>
                <a:cs typeface="Calibri"/>
              </a:rPr>
              <a:t>2:</a:t>
            </a:r>
            <a:r>
              <a:rPr sz="2400" spc="-65" dirty="0">
                <a:latin typeface="Calibri"/>
                <a:cs typeface="Calibri"/>
              </a:rPr>
              <a:t> </a:t>
            </a:r>
            <a:r>
              <a:rPr sz="2400" spc="-30" dirty="0">
                <a:latin typeface="Calibri"/>
                <a:cs typeface="Calibri"/>
              </a:rPr>
              <a:t>Train</a:t>
            </a:r>
            <a:r>
              <a:rPr sz="2400" spc="-55" dirty="0">
                <a:latin typeface="Calibri"/>
                <a:cs typeface="Calibri"/>
              </a:rPr>
              <a:t> </a:t>
            </a:r>
            <a:r>
              <a:rPr sz="2400" spc="-50" dirty="0">
                <a:latin typeface="Calibri"/>
                <a:cs typeface="Calibri"/>
              </a:rPr>
              <a:t>a</a:t>
            </a:r>
            <a:r>
              <a:rPr sz="2400" dirty="0">
                <a:latin typeface="Calibri"/>
                <a:cs typeface="Calibri"/>
              </a:rPr>
              <a:t> </a:t>
            </a:r>
            <a:r>
              <a:rPr sz="2400" b="1" u="heavy" dirty="0">
                <a:solidFill>
                  <a:srgbClr val="ED7D31"/>
                </a:solidFill>
                <a:uFill>
                  <a:solidFill>
                    <a:srgbClr val="ED7D31"/>
                  </a:solidFill>
                </a:uFill>
                <a:latin typeface="Calibri"/>
                <a:cs typeface="Calibri"/>
              </a:rPr>
              <a:t>student</a:t>
            </a:r>
            <a:r>
              <a:rPr sz="2400" b="1" u="heavy" spc="-50" dirty="0">
                <a:solidFill>
                  <a:srgbClr val="ED7D31"/>
                </a:solidFill>
                <a:uFill>
                  <a:solidFill>
                    <a:srgbClr val="ED7D31"/>
                  </a:solidFill>
                </a:uFill>
                <a:latin typeface="Calibri"/>
                <a:cs typeface="Calibri"/>
              </a:rPr>
              <a:t> </a:t>
            </a:r>
            <a:r>
              <a:rPr sz="2400" b="1" u="heavy" dirty="0">
                <a:solidFill>
                  <a:srgbClr val="ED7D31"/>
                </a:solidFill>
                <a:uFill>
                  <a:solidFill>
                    <a:srgbClr val="ED7D31"/>
                  </a:solidFill>
                </a:uFill>
                <a:latin typeface="Calibri"/>
                <a:cs typeface="Calibri"/>
              </a:rPr>
              <a:t>ViT</a:t>
            </a:r>
            <a:r>
              <a:rPr sz="2400" b="1" u="none" spc="-50" dirty="0">
                <a:solidFill>
                  <a:srgbClr val="ED7D31"/>
                </a:solidFill>
                <a:latin typeface="Calibri"/>
                <a:cs typeface="Calibri"/>
              </a:rPr>
              <a:t> </a:t>
            </a:r>
            <a:r>
              <a:rPr sz="2400" u="none" dirty="0">
                <a:latin typeface="Calibri"/>
                <a:cs typeface="Calibri"/>
              </a:rPr>
              <a:t>to</a:t>
            </a:r>
            <a:r>
              <a:rPr sz="2400" u="none" spc="-55" dirty="0">
                <a:latin typeface="Calibri"/>
                <a:cs typeface="Calibri"/>
              </a:rPr>
              <a:t> </a:t>
            </a:r>
            <a:r>
              <a:rPr sz="2400" u="none" spc="-20" dirty="0">
                <a:latin typeface="Calibri"/>
                <a:cs typeface="Calibri"/>
              </a:rPr>
              <a:t>match </a:t>
            </a:r>
            <a:r>
              <a:rPr sz="2400" u="none" dirty="0">
                <a:latin typeface="Calibri"/>
                <a:cs typeface="Calibri"/>
              </a:rPr>
              <a:t>ImageNet</a:t>
            </a:r>
            <a:r>
              <a:rPr sz="2400" u="none" spc="-95" dirty="0">
                <a:latin typeface="Calibri"/>
                <a:cs typeface="Calibri"/>
              </a:rPr>
              <a:t> </a:t>
            </a:r>
            <a:r>
              <a:rPr sz="2400" u="none" spc="-10" dirty="0">
                <a:latin typeface="Calibri"/>
                <a:cs typeface="Calibri"/>
              </a:rPr>
              <a:t>predictions </a:t>
            </a:r>
            <a:r>
              <a:rPr sz="2400" u="none" dirty="0">
                <a:latin typeface="Calibri"/>
                <a:cs typeface="Calibri"/>
              </a:rPr>
              <a:t>from</a:t>
            </a:r>
            <a:r>
              <a:rPr sz="2400" u="none" spc="-65" dirty="0">
                <a:latin typeface="Calibri"/>
                <a:cs typeface="Calibri"/>
              </a:rPr>
              <a:t> </a:t>
            </a:r>
            <a:r>
              <a:rPr sz="2400" u="none" dirty="0">
                <a:latin typeface="Calibri"/>
                <a:cs typeface="Calibri"/>
              </a:rPr>
              <a:t>the</a:t>
            </a:r>
            <a:r>
              <a:rPr sz="2400" u="none" spc="-55" dirty="0">
                <a:latin typeface="Calibri"/>
                <a:cs typeface="Calibri"/>
              </a:rPr>
              <a:t> </a:t>
            </a:r>
            <a:r>
              <a:rPr sz="2400" b="1" u="none" dirty="0">
                <a:solidFill>
                  <a:srgbClr val="4472C4"/>
                </a:solidFill>
                <a:latin typeface="Calibri"/>
                <a:cs typeface="Calibri"/>
              </a:rPr>
              <a:t>teacher</a:t>
            </a:r>
            <a:r>
              <a:rPr sz="2400" b="1" u="none" spc="-60" dirty="0">
                <a:solidFill>
                  <a:srgbClr val="4472C4"/>
                </a:solidFill>
                <a:latin typeface="Calibri"/>
                <a:cs typeface="Calibri"/>
              </a:rPr>
              <a:t> </a:t>
            </a:r>
            <a:r>
              <a:rPr sz="2400" b="1" u="none" spc="-25" dirty="0">
                <a:solidFill>
                  <a:srgbClr val="4472C4"/>
                </a:solidFill>
                <a:latin typeface="Calibri"/>
                <a:cs typeface="Calibri"/>
              </a:rPr>
              <a:t>CNN </a:t>
            </a:r>
            <a:r>
              <a:rPr sz="2400" u="none" dirty="0">
                <a:solidFill>
                  <a:srgbClr val="A5A5A5"/>
                </a:solidFill>
                <a:latin typeface="Calibri"/>
                <a:cs typeface="Calibri"/>
              </a:rPr>
              <a:t>(and</a:t>
            </a:r>
            <a:r>
              <a:rPr sz="2400" u="none" spc="-60" dirty="0">
                <a:solidFill>
                  <a:srgbClr val="A5A5A5"/>
                </a:solidFill>
                <a:latin typeface="Calibri"/>
                <a:cs typeface="Calibri"/>
              </a:rPr>
              <a:t> </a:t>
            </a:r>
            <a:r>
              <a:rPr sz="2400" u="none" dirty="0">
                <a:solidFill>
                  <a:srgbClr val="A5A5A5"/>
                </a:solidFill>
                <a:latin typeface="Calibri"/>
                <a:cs typeface="Calibri"/>
              </a:rPr>
              <a:t>match</a:t>
            </a:r>
            <a:r>
              <a:rPr sz="2400" u="none" spc="-60" dirty="0">
                <a:solidFill>
                  <a:srgbClr val="A5A5A5"/>
                </a:solidFill>
                <a:latin typeface="Calibri"/>
                <a:cs typeface="Calibri"/>
              </a:rPr>
              <a:t> </a:t>
            </a:r>
            <a:r>
              <a:rPr sz="2400" u="none" dirty="0">
                <a:solidFill>
                  <a:srgbClr val="A5A5A5"/>
                </a:solidFill>
                <a:latin typeface="Calibri"/>
                <a:cs typeface="Calibri"/>
              </a:rPr>
              <a:t>GT</a:t>
            </a:r>
            <a:r>
              <a:rPr sz="2400" u="none" spc="-50" dirty="0">
                <a:solidFill>
                  <a:srgbClr val="A5A5A5"/>
                </a:solidFill>
                <a:latin typeface="Calibri"/>
                <a:cs typeface="Calibri"/>
              </a:rPr>
              <a:t> </a:t>
            </a:r>
            <a:r>
              <a:rPr sz="2400" u="none" spc="-10" dirty="0">
                <a:solidFill>
                  <a:srgbClr val="A5A5A5"/>
                </a:solidFill>
                <a:latin typeface="Calibri"/>
                <a:cs typeface="Calibri"/>
              </a:rPr>
              <a:t>labels)</a:t>
            </a:r>
            <a:endParaRPr sz="2400">
              <a:latin typeface="Calibri"/>
              <a:cs typeface="Calibri"/>
            </a:endParaRPr>
          </a:p>
        </p:txBody>
      </p:sp>
      <p:pic>
        <p:nvPicPr>
          <p:cNvPr id="7" name="object 7"/>
          <p:cNvPicPr/>
          <p:nvPr/>
        </p:nvPicPr>
        <p:blipFill>
          <a:blip r:embed="rId2" cstate="print"/>
          <a:stretch>
            <a:fillRect/>
          </a:stretch>
        </p:blipFill>
        <p:spPr>
          <a:xfrm>
            <a:off x="3693134" y="3212651"/>
            <a:ext cx="1173156" cy="1172589"/>
          </a:xfrm>
          <a:prstGeom prst="rect">
            <a:avLst/>
          </a:prstGeom>
        </p:spPr>
      </p:pic>
      <p:sp>
        <p:nvSpPr>
          <p:cNvPr id="8" name="object 8"/>
          <p:cNvSpPr txBox="1"/>
          <p:nvPr/>
        </p:nvSpPr>
        <p:spPr>
          <a:xfrm>
            <a:off x="6756386" y="3391916"/>
            <a:ext cx="1503680" cy="76009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P(cat)</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0.1</a:t>
            </a:r>
            <a:endParaRPr sz="2400">
              <a:latin typeface="Calibri"/>
              <a:cs typeface="Calibri"/>
            </a:endParaRPr>
          </a:p>
          <a:p>
            <a:pPr marL="12700">
              <a:lnSpc>
                <a:spcPct val="100000"/>
              </a:lnSpc>
              <a:spcBef>
                <a:spcPts val="20"/>
              </a:spcBef>
            </a:pPr>
            <a:r>
              <a:rPr sz="2400" dirty="0">
                <a:latin typeface="Calibri"/>
                <a:cs typeface="Calibri"/>
              </a:rPr>
              <a:t>P(dog)</a:t>
            </a:r>
            <a:r>
              <a:rPr sz="2400" spc="-30" dirty="0">
                <a:latin typeface="Calibri"/>
                <a:cs typeface="Calibri"/>
              </a:rPr>
              <a:t> </a:t>
            </a:r>
            <a:r>
              <a:rPr sz="2400" dirty="0">
                <a:latin typeface="Calibri"/>
                <a:cs typeface="Calibri"/>
              </a:rPr>
              <a:t>=</a:t>
            </a:r>
            <a:r>
              <a:rPr sz="2400" spc="-10" dirty="0">
                <a:latin typeface="Calibri"/>
                <a:cs typeface="Calibri"/>
              </a:rPr>
              <a:t> </a:t>
            </a:r>
            <a:r>
              <a:rPr sz="2400" spc="-25" dirty="0">
                <a:latin typeface="Calibri"/>
                <a:cs typeface="Calibri"/>
              </a:rPr>
              <a:t>0.9</a:t>
            </a:r>
            <a:endParaRPr sz="2400">
              <a:latin typeface="Calibri"/>
              <a:cs typeface="Calibri"/>
            </a:endParaRPr>
          </a:p>
        </p:txBody>
      </p:sp>
      <p:pic>
        <p:nvPicPr>
          <p:cNvPr id="9" name="object 9"/>
          <p:cNvPicPr/>
          <p:nvPr/>
        </p:nvPicPr>
        <p:blipFill>
          <a:blip r:embed="rId2" cstate="print"/>
          <a:stretch>
            <a:fillRect/>
          </a:stretch>
        </p:blipFill>
        <p:spPr>
          <a:xfrm>
            <a:off x="3693134" y="4666287"/>
            <a:ext cx="1173156" cy="1172589"/>
          </a:xfrm>
          <a:prstGeom prst="rect">
            <a:avLst/>
          </a:prstGeom>
        </p:spPr>
      </p:pic>
      <p:sp>
        <p:nvSpPr>
          <p:cNvPr id="10" name="object 10"/>
          <p:cNvSpPr txBox="1"/>
          <p:nvPr/>
        </p:nvSpPr>
        <p:spPr>
          <a:xfrm>
            <a:off x="6756386" y="4845811"/>
            <a:ext cx="1503680" cy="75692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P(cat)</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0.2</a:t>
            </a:r>
            <a:endParaRPr sz="2400">
              <a:latin typeface="Calibri"/>
              <a:cs typeface="Calibri"/>
            </a:endParaRPr>
          </a:p>
          <a:p>
            <a:pPr marL="12700">
              <a:lnSpc>
                <a:spcPct val="100000"/>
              </a:lnSpc>
            </a:pPr>
            <a:r>
              <a:rPr sz="2400" dirty="0">
                <a:latin typeface="Calibri"/>
                <a:cs typeface="Calibri"/>
              </a:rPr>
              <a:t>P(dog)</a:t>
            </a:r>
            <a:r>
              <a:rPr sz="2400" spc="-30" dirty="0">
                <a:latin typeface="Calibri"/>
                <a:cs typeface="Calibri"/>
              </a:rPr>
              <a:t> </a:t>
            </a:r>
            <a:r>
              <a:rPr sz="2400" dirty="0">
                <a:latin typeface="Calibri"/>
                <a:cs typeface="Calibri"/>
              </a:rPr>
              <a:t>=</a:t>
            </a:r>
            <a:r>
              <a:rPr sz="2400" spc="-10" dirty="0">
                <a:latin typeface="Calibri"/>
                <a:cs typeface="Calibri"/>
              </a:rPr>
              <a:t> </a:t>
            </a:r>
            <a:r>
              <a:rPr sz="2400" spc="-25" dirty="0">
                <a:latin typeface="Calibri"/>
                <a:cs typeface="Calibri"/>
              </a:rPr>
              <a:t>0.8</a:t>
            </a:r>
            <a:endParaRPr sz="2400">
              <a:latin typeface="Calibri"/>
              <a:cs typeface="Calibri"/>
            </a:endParaRPr>
          </a:p>
        </p:txBody>
      </p:sp>
      <p:sp>
        <p:nvSpPr>
          <p:cNvPr id="11" name="object 11"/>
          <p:cNvSpPr txBox="1"/>
          <p:nvPr/>
        </p:nvSpPr>
        <p:spPr>
          <a:xfrm>
            <a:off x="9290569" y="3574795"/>
            <a:ext cx="235775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KL</a:t>
            </a:r>
            <a:r>
              <a:rPr sz="2400" spc="-45" dirty="0">
                <a:latin typeface="Calibri"/>
                <a:cs typeface="Calibri"/>
              </a:rPr>
              <a:t> </a:t>
            </a:r>
            <a:r>
              <a:rPr sz="2400" spc="-10" dirty="0">
                <a:latin typeface="Calibri"/>
                <a:cs typeface="Calibri"/>
              </a:rPr>
              <a:t>Divergence</a:t>
            </a:r>
            <a:r>
              <a:rPr sz="2400" spc="-40" dirty="0">
                <a:latin typeface="Calibri"/>
                <a:cs typeface="Calibri"/>
              </a:rPr>
              <a:t> </a:t>
            </a:r>
            <a:r>
              <a:rPr sz="2400" spc="-20" dirty="0">
                <a:latin typeface="Calibri"/>
                <a:cs typeface="Calibri"/>
              </a:rPr>
              <a:t>Loss</a:t>
            </a:r>
            <a:endParaRPr sz="2400">
              <a:latin typeface="Calibri"/>
              <a:cs typeface="Calibri"/>
            </a:endParaRPr>
          </a:p>
        </p:txBody>
      </p:sp>
      <p:sp>
        <p:nvSpPr>
          <p:cNvPr id="12" name="object 12"/>
          <p:cNvSpPr/>
          <p:nvPr/>
        </p:nvSpPr>
        <p:spPr>
          <a:xfrm>
            <a:off x="8354707" y="3741797"/>
            <a:ext cx="857250" cy="114300"/>
          </a:xfrm>
          <a:custGeom>
            <a:avLst/>
            <a:gdLst/>
            <a:ahLst/>
            <a:cxnLst/>
            <a:rect l="l" t="t" r="r" b="b"/>
            <a:pathLst>
              <a:path w="857250" h="114300">
                <a:moveTo>
                  <a:pt x="742820" y="0"/>
                </a:moveTo>
                <a:lnTo>
                  <a:pt x="742820" y="114300"/>
                </a:lnTo>
                <a:lnTo>
                  <a:pt x="819020" y="76200"/>
                </a:lnTo>
                <a:lnTo>
                  <a:pt x="761870" y="76200"/>
                </a:lnTo>
                <a:lnTo>
                  <a:pt x="761870" y="38100"/>
                </a:lnTo>
                <a:lnTo>
                  <a:pt x="819020" y="38100"/>
                </a:lnTo>
                <a:lnTo>
                  <a:pt x="742820" y="0"/>
                </a:lnTo>
                <a:close/>
              </a:path>
              <a:path w="857250" h="114300">
                <a:moveTo>
                  <a:pt x="742820" y="38100"/>
                </a:moveTo>
                <a:lnTo>
                  <a:pt x="0" y="38100"/>
                </a:lnTo>
                <a:lnTo>
                  <a:pt x="0" y="76200"/>
                </a:lnTo>
                <a:lnTo>
                  <a:pt x="742820" y="76200"/>
                </a:lnTo>
                <a:lnTo>
                  <a:pt x="742820" y="38100"/>
                </a:lnTo>
                <a:close/>
              </a:path>
              <a:path w="857250" h="114300">
                <a:moveTo>
                  <a:pt x="819020" y="38100"/>
                </a:moveTo>
                <a:lnTo>
                  <a:pt x="761870" y="38100"/>
                </a:lnTo>
                <a:lnTo>
                  <a:pt x="761870" y="76200"/>
                </a:lnTo>
                <a:lnTo>
                  <a:pt x="819020" y="76200"/>
                </a:lnTo>
                <a:lnTo>
                  <a:pt x="857120" y="57150"/>
                </a:lnTo>
                <a:lnTo>
                  <a:pt x="819020" y="38100"/>
                </a:lnTo>
                <a:close/>
              </a:path>
            </a:pathLst>
          </a:custGeom>
          <a:solidFill>
            <a:srgbClr val="000000"/>
          </a:solidFill>
        </p:spPr>
        <p:txBody>
          <a:bodyPr wrap="square" lIns="0" tIns="0" rIns="0" bIns="0" rtlCol="0"/>
          <a:lstStyle/>
          <a:p>
            <a:endParaRPr/>
          </a:p>
        </p:txBody>
      </p:sp>
      <p:sp>
        <p:nvSpPr>
          <p:cNvPr id="13" name="object 13"/>
          <p:cNvSpPr txBox="1"/>
          <p:nvPr/>
        </p:nvSpPr>
        <p:spPr>
          <a:xfrm>
            <a:off x="8943506" y="4659883"/>
            <a:ext cx="992505" cy="1129030"/>
          </a:xfrm>
          <a:prstGeom prst="rect">
            <a:avLst/>
          </a:prstGeom>
        </p:spPr>
        <p:txBody>
          <a:bodyPr vert="horz" wrap="square" lIns="0" tIns="9525" rIns="0" bIns="0" rtlCol="0">
            <a:spAutoFit/>
          </a:bodyPr>
          <a:lstStyle/>
          <a:p>
            <a:pPr marL="12700" marR="5080" algn="ctr">
              <a:lnSpc>
                <a:spcPct val="100800"/>
              </a:lnSpc>
              <a:spcBef>
                <a:spcPts val="75"/>
              </a:spcBef>
            </a:pPr>
            <a:r>
              <a:rPr sz="2400" spc="-10" dirty="0">
                <a:solidFill>
                  <a:srgbClr val="A5A5A5"/>
                </a:solidFill>
                <a:latin typeface="Calibri"/>
                <a:cs typeface="Calibri"/>
              </a:rPr>
              <a:t>Cross </a:t>
            </a:r>
            <a:r>
              <a:rPr sz="2400" spc="-25" dirty="0">
                <a:solidFill>
                  <a:srgbClr val="A5A5A5"/>
                </a:solidFill>
                <a:latin typeface="Calibri"/>
                <a:cs typeface="Calibri"/>
              </a:rPr>
              <a:t>Entropy </a:t>
            </a:r>
            <a:r>
              <a:rPr sz="2400" spc="-20" dirty="0">
                <a:solidFill>
                  <a:srgbClr val="A5A5A5"/>
                </a:solidFill>
                <a:latin typeface="Calibri"/>
                <a:cs typeface="Calibri"/>
              </a:rPr>
              <a:t>Loss</a:t>
            </a:r>
            <a:endParaRPr sz="2400">
              <a:latin typeface="Calibri"/>
              <a:cs typeface="Calibri"/>
            </a:endParaRPr>
          </a:p>
        </p:txBody>
      </p:sp>
      <p:sp>
        <p:nvSpPr>
          <p:cNvPr id="14" name="object 14"/>
          <p:cNvSpPr txBox="1"/>
          <p:nvPr/>
        </p:nvSpPr>
        <p:spPr>
          <a:xfrm>
            <a:off x="10635734" y="4845811"/>
            <a:ext cx="1114425" cy="756920"/>
          </a:xfrm>
          <a:prstGeom prst="rect">
            <a:avLst/>
          </a:prstGeom>
        </p:spPr>
        <p:txBody>
          <a:bodyPr vert="horz" wrap="square" lIns="0" tIns="12700" rIns="0" bIns="0" rtlCol="0">
            <a:spAutoFit/>
          </a:bodyPr>
          <a:lstStyle/>
          <a:p>
            <a:pPr marL="311150" marR="5080" indent="-299085">
              <a:lnSpc>
                <a:spcPct val="100000"/>
              </a:lnSpc>
              <a:spcBef>
                <a:spcPts val="100"/>
              </a:spcBef>
            </a:pPr>
            <a:r>
              <a:rPr sz="2400" dirty="0">
                <a:solidFill>
                  <a:srgbClr val="A5A5A5"/>
                </a:solidFill>
                <a:latin typeface="Calibri"/>
                <a:cs typeface="Calibri"/>
              </a:rPr>
              <a:t>GT</a:t>
            </a:r>
            <a:r>
              <a:rPr sz="2400" spc="-45" dirty="0">
                <a:solidFill>
                  <a:srgbClr val="A5A5A5"/>
                </a:solidFill>
                <a:latin typeface="Calibri"/>
                <a:cs typeface="Calibri"/>
              </a:rPr>
              <a:t> </a:t>
            </a:r>
            <a:r>
              <a:rPr sz="2400" spc="-10" dirty="0">
                <a:solidFill>
                  <a:srgbClr val="A5A5A5"/>
                </a:solidFill>
                <a:latin typeface="Calibri"/>
                <a:cs typeface="Calibri"/>
              </a:rPr>
              <a:t>label: </a:t>
            </a:r>
            <a:r>
              <a:rPr sz="2400" spc="-25" dirty="0">
                <a:solidFill>
                  <a:srgbClr val="A5A5A5"/>
                </a:solidFill>
                <a:latin typeface="Calibri"/>
                <a:cs typeface="Calibri"/>
              </a:rPr>
              <a:t>Dog</a:t>
            </a:r>
            <a:endParaRPr sz="2400">
              <a:latin typeface="Calibri"/>
              <a:cs typeface="Calibri"/>
            </a:endParaRPr>
          </a:p>
        </p:txBody>
      </p:sp>
      <p:pic>
        <p:nvPicPr>
          <p:cNvPr id="15" name="object 15"/>
          <p:cNvPicPr/>
          <p:nvPr/>
        </p:nvPicPr>
        <p:blipFill>
          <a:blip r:embed="rId3" cstate="print"/>
          <a:stretch>
            <a:fillRect/>
          </a:stretch>
        </p:blipFill>
        <p:spPr>
          <a:xfrm>
            <a:off x="3694386" y="1336307"/>
            <a:ext cx="1171903" cy="1172589"/>
          </a:xfrm>
          <a:prstGeom prst="rect">
            <a:avLst/>
          </a:prstGeom>
        </p:spPr>
      </p:pic>
      <p:grpSp>
        <p:nvGrpSpPr>
          <p:cNvPr id="16" name="object 16"/>
          <p:cNvGrpSpPr/>
          <p:nvPr/>
        </p:nvGrpSpPr>
        <p:grpSpPr>
          <a:xfrm>
            <a:off x="5214149" y="1290472"/>
            <a:ext cx="1263650" cy="1185545"/>
            <a:chOff x="5214149" y="1290472"/>
            <a:chExt cx="1263650" cy="1185545"/>
          </a:xfrm>
        </p:grpSpPr>
        <p:sp>
          <p:nvSpPr>
            <p:cNvPr id="17" name="object 17"/>
            <p:cNvSpPr/>
            <p:nvPr/>
          </p:nvSpPr>
          <p:spPr>
            <a:xfrm>
              <a:off x="5220500" y="1296822"/>
              <a:ext cx="1250950" cy="1172845"/>
            </a:xfrm>
            <a:custGeom>
              <a:avLst/>
              <a:gdLst/>
              <a:ahLst/>
              <a:cxnLst/>
              <a:rect l="l" t="t" r="r" b="b"/>
              <a:pathLst>
                <a:path w="1250950" h="1172845">
                  <a:moveTo>
                    <a:pt x="0" y="0"/>
                  </a:moveTo>
                  <a:lnTo>
                    <a:pt x="0" y="1172589"/>
                  </a:lnTo>
                  <a:lnTo>
                    <a:pt x="1250730" y="879441"/>
                  </a:lnTo>
                  <a:lnTo>
                    <a:pt x="1250730" y="293147"/>
                  </a:lnTo>
                  <a:lnTo>
                    <a:pt x="0" y="0"/>
                  </a:lnTo>
                  <a:close/>
                </a:path>
              </a:pathLst>
            </a:custGeom>
            <a:solidFill>
              <a:srgbClr val="4472C4"/>
            </a:solidFill>
          </p:spPr>
          <p:txBody>
            <a:bodyPr wrap="square" lIns="0" tIns="0" rIns="0" bIns="0" rtlCol="0"/>
            <a:lstStyle/>
            <a:p>
              <a:endParaRPr/>
            </a:p>
          </p:txBody>
        </p:sp>
        <p:sp>
          <p:nvSpPr>
            <p:cNvPr id="18" name="object 18"/>
            <p:cNvSpPr/>
            <p:nvPr/>
          </p:nvSpPr>
          <p:spPr>
            <a:xfrm>
              <a:off x="5220499" y="1296822"/>
              <a:ext cx="1250950" cy="1172845"/>
            </a:xfrm>
            <a:custGeom>
              <a:avLst/>
              <a:gdLst/>
              <a:ahLst/>
              <a:cxnLst/>
              <a:rect l="l" t="t" r="r" b="b"/>
              <a:pathLst>
                <a:path w="1250950" h="1172845">
                  <a:moveTo>
                    <a:pt x="0" y="0"/>
                  </a:moveTo>
                  <a:lnTo>
                    <a:pt x="1250731" y="293147"/>
                  </a:lnTo>
                  <a:lnTo>
                    <a:pt x="1250731" y="879441"/>
                  </a:lnTo>
                  <a:lnTo>
                    <a:pt x="0" y="1172589"/>
                  </a:lnTo>
                  <a:lnTo>
                    <a:pt x="0" y="0"/>
                  </a:lnTo>
                  <a:close/>
                </a:path>
              </a:pathLst>
            </a:custGeom>
            <a:ln w="12700">
              <a:solidFill>
                <a:srgbClr val="2F528F"/>
              </a:solidFill>
            </a:ln>
          </p:spPr>
          <p:txBody>
            <a:bodyPr wrap="square" lIns="0" tIns="0" rIns="0" bIns="0" rtlCol="0"/>
            <a:lstStyle/>
            <a:p>
              <a:endParaRPr/>
            </a:p>
          </p:txBody>
        </p:sp>
      </p:grpSp>
      <p:sp>
        <p:nvSpPr>
          <p:cNvPr id="19" name="object 19"/>
          <p:cNvSpPr txBox="1"/>
          <p:nvPr/>
        </p:nvSpPr>
        <p:spPr>
          <a:xfrm>
            <a:off x="6756386" y="1514347"/>
            <a:ext cx="1504315" cy="76009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P(cat)</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0.9</a:t>
            </a:r>
            <a:endParaRPr sz="2400">
              <a:latin typeface="Calibri"/>
              <a:cs typeface="Calibri"/>
            </a:endParaRPr>
          </a:p>
          <a:p>
            <a:pPr marL="12700">
              <a:lnSpc>
                <a:spcPct val="100000"/>
              </a:lnSpc>
              <a:spcBef>
                <a:spcPts val="25"/>
              </a:spcBef>
            </a:pPr>
            <a:r>
              <a:rPr sz="2400" dirty="0">
                <a:latin typeface="Calibri"/>
                <a:cs typeface="Calibri"/>
              </a:rPr>
              <a:t>P(dog)</a:t>
            </a:r>
            <a:r>
              <a:rPr sz="2400" spc="-25" dirty="0">
                <a:latin typeface="Calibri"/>
                <a:cs typeface="Calibri"/>
              </a:rPr>
              <a:t> </a:t>
            </a:r>
            <a:r>
              <a:rPr sz="2400" dirty="0">
                <a:latin typeface="Calibri"/>
                <a:cs typeface="Calibri"/>
              </a:rPr>
              <a:t>=</a:t>
            </a:r>
            <a:r>
              <a:rPr sz="2400" spc="-20" dirty="0">
                <a:latin typeface="Calibri"/>
                <a:cs typeface="Calibri"/>
              </a:rPr>
              <a:t> </a:t>
            </a:r>
            <a:r>
              <a:rPr sz="2400" spc="-25" dirty="0">
                <a:latin typeface="Calibri"/>
                <a:cs typeface="Calibri"/>
              </a:rPr>
              <a:t>0.1</a:t>
            </a:r>
            <a:endParaRPr sz="2400">
              <a:latin typeface="Calibri"/>
              <a:cs typeface="Calibri"/>
            </a:endParaRPr>
          </a:p>
        </p:txBody>
      </p:sp>
      <p:sp>
        <p:nvSpPr>
          <p:cNvPr id="20" name="object 20"/>
          <p:cNvSpPr txBox="1"/>
          <p:nvPr/>
        </p:nvSpPr>
        <p:spPr>
          <a:xfrm>
            <a:off x="10635734" y="1514347"/>
            <a:ext cx="1114425" cy="760095"/>
          </a:xfrm>
          <a:prstGeom prst="rect">
            <a:avLst/>
          </a:prstGeom>
        </p:spPr>
        <p:txBody>
          <a:bodyPr vert="horz" wrap="square" lIns="0" tIns="9525" rIns="0" bIns="0" rtlCol="0">
            <a:spAutoFit/>
          </a:bodyPr>
          <a:lstStyle/>
          <a:p>
            <a:pPr marL="353060" marR="5080" indent="-340995">
              <a:lnSpc>
                <a:spcPct val="100800"/>
              </a:lnSpc>
              <a:spcBef>
                <a:spcPts val="75"/>
              </a:spcBef>
            </a:pPr>
            <a:r>
              <a:rPr sz="2400" dirty="0">
                <a:latin typeface="Calibri"/>
                <a:cs typeface="Calibri"/>
              </a:rPr>
              <a:t>GT</a:t>
            </a:r>
            <a:r>
              <a:rPr sz="2400" spc="-45" dirty="0">
                <a:latin typeface="Calibri"/>
                <a:cs typeface="Calibri"/>
              </a:rPr>
              <a:t> </a:t>
            </a:r>
            <a:r>
              <a:rPr sz="2400" spc="-10" dirty="0">
                <a:latin typeface="Calibri"/>
                <a:cs typeface="Calibri"/>
              </a:rPr>
              <a:t>label: </a:t>
            </a:r>
            <a:r>
              <a:rPr sz="2400" spc="-25" dirty="0">
                <a:latin typeface="Calibri"/>
                <a:cs typeface="Calibri"/>
              </a:rPr>
              <a:t>Cat</a:t>
            </a:r>
            <a:endParaRPr sz="2400">
              <a:latin typeface="Calibri"/>
              <a:cs typeface="Calibri"/>
            </a:endParaRPr>
          </a:p>
        </p:txBody>
      </p:sp>
      <p:sp>
        <p:nvSpPr>
          <p:cNvPr id="21" name="object 21"/>
          <p:cNvSpPr txBox="1"/>
          <p:nvPr/>
        </p:nvSpPr>
        <p:spPr>
          <a:xfrm>
            <a:off x="8943506" y="1331467"/>
            <a:ext cx="992505" cy="1125855"/>
          </a:xfrm>
          <a:prstGeom prst="rect">
            <a:avLst/>
          </a:prstGeom>
        </p:spPr>
        <p:txBody>
          <a:bodyPr vert="horz" wrap="square" lIns="0" tIns="10795" rIns="0" bIns="0" rtlCol="0">
            <a:spAutoFit/>
          </a:bodyPr>
          <a:lstStyle/>
          <a:p>
            <a:pPr marL="12700" marR="5080" algn="ctr">
              <a:lnSpc>
                <a:spcPct val="100400"/>
              </a:lnSpc>
              <a:spcBef>
                <a:spcPts val="85"/>
              </a:spcBef>
            </a:pPr>
            <a:r>
              <a:rPr sz="2400" spc="-10" dirty="0">
                <a:latin typeface="Calibri"/>
                <a:cs typeface="Calibri"/>
              </a:rPr>
              <a:t>Cross </a:t>
            </a:r>
            <a:r>
              <a:rPr sz="2400" spc="-25" dirty="0">
                <a:latin typeface="Calibri"/>
                <a:cs typeface="Calibri"/>
              </a:rPr>
              <a:t>Entropy </a:t>
            </a:r>
            <a:r>
              <a:rPr sz="2400" spc="-20" dirty="0">
                <a:latin typeface="Calibri"/>
                <a:cs typeface="Calibri"/>
              </a:rPr>
              <a:t>Loss</a:t>
            </a:r>
            <a:endParaRPr sz="2400">
              <a:latin typeface="Calibri"/>
              <a:cs typeface="Calibri"/>
            </a:endParaRPr>
          </a:p>
        </p:txBody>
      </p:sp>
      <p:grpSp>
        <p:nvGrpSpPr>
          <p:cNvPr id="22" name="object 22"/>
          <p:cNvGrpSpPr/>
          <p:nvPr/>
        </p:nvGrpSpPr>
        <p:grpSpPr>
          <a:xfrm>
            <a:off x="5214149" y="3206302"/>
            <a:ext cx="1263650" cy="1185545"/>
            <a:chOff x="5214149" y="3206302"/>
            <a:chExt cx="1263650" cy="1185545"/>
          </a:xfrm>
        </p:grpSpPr>
        <p:sp>
          <p:nvSpPr>
            <p:cNvPr id="23" name="object 23"/>
            <p:cNvSpPr/>
            <p:nvPr/>
          </p:nvSpPr>
          <p:spPr>
            <a:xfrm>
              <a:off x="5220500" y="3212652"/>
              <a:ext cx="1250950" cy="1172845"/>
            </a:xfrm>
            <a:custGeom>
              <a:avLst/>
              <a:gdLst/>
              <a:ahLst/>
              <a:cxnLst/>
              <a:rect l="l" t="t" r="r" b="b"/>
              <a:pathLst>
                <a:path w="1250950" h="1172845">
                  <a:moveTo>
                    <a:pt x="0" y="0"/>
                  </a:moveTo>
                  <a:lnTo>
                    <a:pt x="0" y="1172588"/>
                  </a:lnTo>
                  <a:lnTo>
                    <a:pt x="1250730" y="879441"/>
                  </a:lnTo>
                  <a:lnTo>
                    <a:pt x="1250730" y="293147"/>
                  </a:lnTo>
                  <a:lnTo>
                    <a:pt x="0" y="0"/>
                  </a:lnTo>
                  <a:close/>
                </a:path>
              </a:pathLst>
            </a:custGeom>
            <a:solidFill>
              <a:srgbClr val="4472C4"/>
            </a:solidFill>
          </p:spPr>
          <p:txBody>
            <a:bodyPr wrap="square" lIns="0" tIns="0" rIns="0" bIns="0" rtlCol="0"/>
            <a:lstStyle/>
            <a:p>
              <a:endParaRPr/>
            </a:p>
          </p:txBody>
        </p:sp>
        <p:sp>
          <p:nvSpPr>
            <p:cNvPr id="24" name="object 24"/>
            <p:cNvSpPr/>
            <p:nvPr/>
          </p:nvSpPr>
          <p:spPr>
            <a:xfrm>
              <a:off x="5220499" y="3212652"/>
              <a:ext cx="1250950" cy="1172845"/>
            </a:xfrm>
            <a:custGeom>
              <a:avLst/>
              <a:gdLst/>
              <a:ahLst/>
              <a:cxnLst/>
              <a:rect l="l" t="t" r="r" b="b"/>
              <a:pathLst>
                <a:path w="1250950" h="1172845">
                  <a:moveTo>
                    <a:pt x="0" y="0"/>
                  </a:moveTo>
                  <a:lnTo>
                    <a:pt x="1250731" y="293147"/>
                  </a:lnTo>
                  <a:lnTo>
                    <a:pt x="1250731" y="879441"/>
                  </a:lnTo>
                  <a:lnTo>
                    <a:pt x="0" y="1172589"/>
                  </a:lnTo>
                  <a:lnTo>
                    <a:pt x="0" y="0"/>
                  </a:lnTo>
                  <a:close/>
                </a:path>
              </a:pathLst>
            </a:custGeom>
            <a:ln w="12700">
              <a:solidFill>
                <a:srgbClr val="2F528F"/>
              </a:solidFill>
            </a:ln>
          </p:spPr>
          <p:txBody>
            <a:bodyPr wrap="square" lIns="0" tIns="0" rIns="0" bIns="0" rtlCol="0"/>
            <a:lstStyle/>
            <a:p>
              <a:endParaRPr/>
            </a:p>
          </p:txBody>
        </p:sp>
      </p:grpSp>
      <p:grpSp>
        <p:nvGrpSpPr>
          <p:cNvPr id="25" name="object 25"/>
          <p:cNvGrpSpPr/>
          <p:nvPr/>
        </p:nvGrpSpPr>
        <p:grpSpPr>
          <a:xfrm>
            <a:off x="5211129" y="4659937"/>
            <a:ext cx="1263650" cy="1185545"/>
            <a:chOff x="5211129" y="4659937"/>
            <a:chExt cx="1263650" cy="1185545"/>
          </a:xfrm>
        </p:grpSpPr>
        <p:sp>
          <p:nvSpPr>
            <p:cNvPr id="26" name="object 26"/>
            <p:cNvSpPr/>
            <p:nvPr/>
          </p:nvSpPr>
          <p:spPr>
            <a:xfrm>
              <a:off x="5217479" y="4666287"/>
              <a:ext cx="1250950" cy="1172845"/>
            </a:xfrm>
            <a:custGeom>
              <a:avLst/>
              <a:gdLst/>
              <a:ahLst/>
              <a:cxnLst/>
              <a:rect l="l" t="t" r="r" b="b"/>
              <a:pathLst>
                <a:path w="1250950" h="1172845">
                  <a:moveTo>
                    <a:pt x="0" y="0"/>
                  </a:moveTo>
                  <a:lnTo>
                    <a:pt x="0" y="1172589"/>
                  </a:lnTo>
                  <a:lnTo>
                    <a:pt x="1250730" y="879441"/>
                  </a:lnTo>
                  <a:lnTo>
                    <a:pt x="1250730" y="293147"/>
                  </a:lnTo>
                  <a:lnTo>
                    <a:pt x="0" y="0"/>
                  </a:lnTo>
                  <a:close/>
                </a:path>
              </a:pathLst>
            </a:custGeom>
            <a:solidFill>
              <a:srgbClr val="ED7D31"/>
            </a:solidFill>
          </p:spPr>
          <p:txBody>
            <a:bodyPr wrap="square" lIns="0" tIns="0" rIns="0" bIns="0" rtlCol="0"/>
            <a:lstStyle/>
            <a:p>
              <a:endParaRPr/>
            </a:p>
          </p:txBody>
        </p:sp>
        <p:sp>
          <p:nvSpPr>
            <p:cNvPr id="27" name="object 27"/>
            <p:cNvSpPr/>
            <p:nvPr/>
          </p:nvSpPr>
          <p:spPr>
            <a:xfrm>
              <a:off x="5217479" y="4666287"/>
              <a:ext cx="1250950" cy="1172845"/>
            </a:xfrm>
            <a:custGeom>
              <a:avLst/>
              <a:gdLst/>
              <a:ahLst/>
              <a:cxnLst/>
              <a:rect l="l" t="t" r="r" b="b"/>
              <a:pathLst>
                <a:path w="1250950" h="1172845">
                  <a:moveTo>
                    <a:pt x="0" y="0"/>
                  </a:moveTo>
                  <a:lnTo>
                    <a:pt x="1250731" y="293147"/>
                  </a:lnTo>
                  <a:lnTo>
                    <a:pt x="1250731" y="879441"/>
                  </a:lnTo>
                  <a:lnTo>
                    <a:pt x="0" y="1172589"/>
                  </a:lnTo>
                  <a:lnTo>
                    <a:pt x="0" y="0"/>
                  </a:lnTo>
                  <a:close/>
                </a:path>
              </a:pathLst>
            </a:custGeom>
            <a:ln w="12700">
              <a:solidFill>
                <a:srgbClr val="843C0C"/>
              </a:solidFill>
            </a:ln>
          </p:spPr>
          <p:txBody>
            <a:bodyPr wrap="square" lIns="0" tIns="0" rIns="0" bIns="0" rtlCol="0"/>
            <a:lstStyle/>
            <a:p>
              <a:endParaRPr/>
            </a:p>
          </p:txBody>
        </p:sp>
      </p:grpSp>
      <p:sp>
        <p:nvSpPr>
          <p:cNvPr id="28" name="object 28"/>
          <p:cNvSpPr/>
          <p:nvPr/>
        </p:nvSpPr>
        <p:spPr>
          <a:xfrm>
            <a:off x="8354707" y="5195430"/>
            <a:ext cx="436245" cy="114300"/>
          </a:xfrm>
          <a:custGeom>
            <a:avLst/>
            <a:gdLst/>
            <a:ahLst/>
            <a:cxnLst/>
            <a:rect l="l" t="t" r="r" b="b"/>
            <a:pathLst>
              <a:path w="436245" h="114300">
                <a:moveTo>
                  <a:pt x="321928" y="0"/>
                </a:moveTo>
                <a:lnTo>
                  <a:pt x="321928" y="114300"/>
                </a:lnTo>
                <a:lnTo>
                  <a:pt x="398128" y="76200"/>
                </a:lnTo>
                <a:lnTo>
                  <a:pt x="340978" y="76200"/>
                </a:lnTo>
                <a:lnTo>
                  <a:pt x="340978" y="38100"/>
                </a:lnTo>
                <a:lnTo>
                  <a:pt x="398128" y="38100"/>
                </a:lnTo>
                <a:lnTo>
                  <a:pt x="321928" y="0"/>
                </a:lnTo>
                <a:close/>
              </a:path>
              <a:path w="436245" h="114300">
                <a:moveTo>
                  <a:pt x="321928" y="38100"/>
                </a:moveTo>
                <a:lnTo>
                  <a:pt x="0" y="38100"/>
                </a:lnTo>
                <a:lnTo>
                  <a:pt x="0" y="76200"/>
                </a:lnTo>
                <a:lnTo>
                  <a:pt x="321928" y="76200"/>
                </a:lnTo>
                <a:lnTo>
                  <a:pt x="321928" y="38100"/>
                </a:lnTo>
                <a:close/>
              </a:path>
              <a:path w="436245" h="114300">
                <a:moveTo>
                  <a:pt x="398128" y="38100"/>
                </a:moveTo>
                <a:lnTo>
                  <a:pt x="340978" y="38100"/>
                </a:lnTo>
                <a:lnTo>
                  <a:pt x="340978" y="76200"/>
                </a:lnTo>
                <a:lnTo>
                  <a:pt x="398128" y="76200"/>
                </a:lnTo>
                <a:lnTo>
                  <a:pt x="436228" y="57150"/>
                </a:lnTo>
                <a:lnTo>
                  <a:pt x="398128" y="38100"/>
                </a:lnTo>
                <a:close/>
              </a:path>
            </a:pathLst>
          </a:custGeom>
          <a:solidFill>
            <a:srgbClr val="A5A5A5"/>
          </a:solidFill>
        </p:spPr>
        <p:txBody>
          <a:bodyPr wrap="square" lIns="0" tIns="0" rIns="0" bIns="0" rtlCol="0"/>
          <a:lstStyle/>
          <a:p>
            <a:endParaRPr/>
          </a:p>
        </p:txBody>
      </p:sp>
      <p:sp>
        <p:nvSpPr>
          <p:cNvPr id="29" name="object 29"/>
          <p:cNvSpPr/>
          <p:nvPr/>
        </p:nvSpPr>
        <p:spPr>
          <a:xfrm>
            <a:off x="10088581" y="5195430"/>
            <a:ext cx="436245" cy="114300"/>
          </a:xfrm>
          <a:custGeom>
            <a:avLst/>
            <a:gdLst/>
            <a:ahLst/>
            <a:cxnLst/>
            <a:rect l="l" t="t" r="r" b="b"/>
            <a:pathLst>
              <a:path w="436245" h="114300">
                <a:moveTo>
                  <a:pt x="114300" y="0"/>
                </a:moveTo>
                <a:lnTo>
                  <a:pt x="0" y="57150"/>
                </a:lnTo>
                <a:lnTo>
                  <a:pt x="114300" y="114300"/>
                </a:lnTo>
                <a:lnTo>
                  <a:pt x="114300" y="76200"/>
                </a:lnTo>
                <a:lnTo>
                  <a:pt x="95250" y="76200"/>
                </a:lnTo>
                <a:lnTo>
                  <a:pt x="95250" y="38100"/>
                </a:lnTo>
                <a:lnTo>
                  <a:pt x="114300" y="38100"/>
                </a:lnTo>
                <a:lnTo>
                  <a:pt x="114300" y="0"/>
                </a:lnTo>
                <a:close/>
              </a:path>
              <a:path w="436245" h="114300">
                <a:moveTo>
                  <a:pt x="114300" y="38100"/>
                </a:moveTo>
                <a:lnTo>
                  <a:pt x="95250" y="38100"/>
                </a:lnTo>
                <a:lnTo>
                  <a:pt x="95250" y="76200"/>
                </a:lnTo>
                <a:lnTo>
                  <a:pt x="114300" y="76200"/>
                </a:lnTo>
                <a:lnTo>
                  <a:pt x="114300" y="38100"/>
                </a:lnTo>
                <a:close/>
              </a:path>
              <a:path w="436245" h="114300">
                <a:moveTo>
                  <a:pt x="436228" y="38100"/>
                </a:moveTo>
                <a:lnTo>
                  <a:pt x="114300" y="38100"/>
                </a:lnTo>
                <a:lnTo>
                  <a:pt x="114300" y="76200"/>
                </a:lnTo>
                <a:lnTo>
                  <a:pt x="436228" y="76200"/>
                </a:lnTo>
                <a:lnTo>
                  <a:pt x="436228" y="38100"/>
                </a:lnTo>
                <a:close/>
              </a:path>
            </a:pathLst>
          </a:custGeom>
          <a:solidFill>
            <a:srgbClr val="A5A5A5"/>
          </a:solidFill>
        </p:spPr>
        <p:txBody>
          <a:bodyPr wrap="square" lIns="0" tIns="0" rIns="0" bIns="0" rtlCol="0"/>
          <a:lstStyle/>
          <a:p>
            <a:endParaRPr/>
          </a:p>
        </p:txBody>
      </p:sp>
      <p:sp>
        <p:nvSpPr>
          <p:cNvPr id="30" name="object 30"/>
          <p:cNvSpPr/>
          <p:nvPr/>
        </p:nvSpPr>
        <p:spPr>
          <a:xfrm>
            <a:off x="7497126" y="4029778"/>
            <a:ext cx="3041650" cy="807720"/>
          </a:xfrm>
          <a:custGeom>
            <a:avLst/>
            <a:gdLst/>
            <a:ahLst/>
            <a:cxnLst/>
            <a:rect l="l" t="t" r="r" b="b"/>
            <a:pathLst>
              <a:path w="3041650" h="807720">
                <a:moveTo>
                  <a:pt x="2965295" y="384601"/>
                </a:moveTo>
                <a:lnTo>
                  <a:pt x="0" y="384601"/>
                </a:lnTo>
                <a:lnTo>
                  <a:pt x="0" y="807303"/>
                </a:lnTo>
                <a:lnTo>
                  <a:pt x="38100" y="807303"/>
                </a:lnTo>
                <a:lnTo>
                  <a:pt x="38100" y="422701"/>
                </a:lnTo>
                <a:lnTo>
                  <a:pt x="19050" y="422701"/>
                </a:lnTo>
                <a:lnTo>
                  <a:pt x="38100" y="403651"/>
                </a:lnTo>
                <a:lnTo>
                  <a:pt x="2965295" y="403651"/>
                </a:lnTo>
                <a:lnTo>
                  <a:pt x="2965295" y="384601"/>
                </a:lnTo>
                <a:close/>
              </a:path>
              <a:path w="3041650" h="807720">
                <a:moveTo>
                  <a:pt x="38100" y="403651"/>
                </a:moveTo>
                <a:lnTo>
                  <a:pt x="19050" y="422701"/>
                </a:lnTo>
                <a:lnTo>
                  <a:pt x="38100" y="422701"/>
                </a:lnTo>
                <a:lnTo>
                  <a:pt x="38100" y="403651"/>
                </a:lnTo>
                <a:close/>
              </a:path>
              <a:path w="3041650" h="807720">
                <a:moveTo>
                  <a:pt x="3003395" y="384601"/>
                </a:moveTo>
                <a:lnTo>
                  <a:pt x="2984345" y="384601"/>
                </a:lnTo>
                <a:lnTo>
                  <a:pt x="2965295" y="403651"/>
                </a:lnTo>
                <a:lnTo>
                  <a:pt x="38100" y="403651"/>
                </a:lnTo>
                <a:lnTo>
                  <a:pt x="38100" y="422701"/>
                </a:lnTo>
                <a:lnTo>
                  <a:pt x="3003395" y="422701"/>
                </a:lnTo>
                <a:lnTo>
                  <a:pt x="3003395" y="384601"/>
                </a:lnTo>
                <a:close/>
              </a:path>
              <a:path w="3041650" h="807720">
                <a:moveTo>
                  <a:pt x="3003395" y="95250"/>
                </a:moveTo>
                <a:lnTo>
                  <a:pt x="2965295" y="95250"/>
                </a:lnTo>
                <a:lnTo>
                  <a:pt x="2965295" y="403651"/>
                </a:lnTo>
                <a:lnTo>
                  <a:pt x="2984345" y="384601"/>
                </a:lnTo>
                <a:lnTo>
                  <a:pt x="3003395" y="384601"/>
                </a:lnTo>
                <a:lnTo>
                  <a:pt x="3003395" y="95250"/>
                </a:lnTo>
                <a:close/>
              </a:path>
              <a:path w="3041650" h="807720">
                <a:moveTo>
                  <a:pt x="2984345" y="0"/>
                </a:moveTo>
                <a:lnTo>
                  <a:pt x="2927195" y="114300"/>
                </a:lnTo>
                <a:lnTo>
                  <a:pt x="2965295" y="114300"/>
                </a:lnTo>
                <a:lnTo>
                  <a:pt x="2965295" y="95250"/>
                </a:lnTo>
                <a:lnTo>
                  <a:pt x="3031970" y="95250"/>
                </a:lnTo>
                <a:lnTo>
                  <a:pt x="2984345" y="0"/>
                </a:lnTo>
                <a:close/>
              </a:path>
              <a:path w="3041650" h="807720">
                <a:moveTo>
                  <a:pt x="3031970" y="95250"/>
                </a:moveTo>
                <a:lnTo>
                  <a:pt x="3003395" y="95250"/>
                </a:lnTo>
                <a:lnTo>
                  <a:pt x="3003395" y="114300"/>
                </a:lnTo>
                <a:lnTo>
                  <a:pt x="3041495" y="114300"/>
                </a:lnTo>
                <a:lnTo>
                  <a:pt x="3031970" y="95250"/>
                </a:lnTo>
                <a:close/>
              </a:path>
            </a:pathLst>
          </a:custGeom>
          <a:solidFill>
            <a:srgbClr val="000000"/>
          </a:solidFill>
        </p:spPr>
        <p:txBody>
          <a:bodyPr wrap="square" lIns="0" tIns="0" rIns="0" bIns="0" rtlCol="0"/>
          <a:lstStyle/>
          <a:p>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32739"/>
            <a:ext cx="5202555" cy="635000"/>
          </a:xfrm>
          <a:prstGeom prst="rect">
            <a:avLst/>
          </a:prstGeom>
        </p:spPr>
        <p:txBody>
          <a:bodyPr vert="horz" wrap="square" lIns="0" tIns="12700" rIns="0" bIns="0" rtlCol="0">
            <a:spAutoFit/>
          </a:bodyPr>
          <a:lstStyle/>
          <a:p>
            <a:pPr marL="12700">
              <a:lnSpc>
                <a:spcPct val="100000"/>
              </a:lnSpc>
              <a:spcBef>
                <a:spcPts val="100"/>
              </a:spcBef>
            </a:pPr>
            <a:r>
              <a:rPr dirty="0"/>
              <a:t>Improving</a:t>
            </a:r>
            <a:r>
              <a:rPr spc="-160" dirty="0"/>
              <a:t> </a:t>
            </a:r>
            <a:r>
              <a:rPr spc="-55" dirty="0"/>
              <a:t>ViT:</a:t>
            </a:r>
            <a:r>
              <a:rPr spc="-160" dirty="0"/>
              <a:t> </a:t>
            </a:r>
            <a:r>
              <a:rPr spc="-10" dirty="0"/>
              <a:t>Distillation</a:t>
            </a:r>
          </a:p>
        </p:txBody>
      </p:sp>
      <p:grpSp>
        <p:nvGrpSpPr>
          <p:cNvPr id="3" name="object 3"/>
          <p:cNvGrpSpPr/>
          <p:nvPr/>
        </p:nvGrpSpPr>
        <p:grpSpPr>
          <a:xfrm>
            <a:off x="2535941" y="4393872"/>
            <a:ext cx="690245" cy="1481455"/>
            <a:chOff x="2535941" y="4393872"/>
            <a:chExt cx="690245"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sp>
          <p:nvSpPr>
            <p:cNvPr id="8" name="object 8"/>
            <p:cNvSpPr/>
            <p:nvPr/>
          </p:nvSpPr>
          <p:spPr>
            <a:xfrm>
              <a:off x="3089724"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9" name="object 9"/>
            <p:cNvSpPr/>
            <p:nvPr/>
          </p:nvSpPr>
          <p:spPr>
            <a:xfrm>
              <a:off x="3089724"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0" name="object 10"/>
          <p:cNvGrpSpPr/>
          <p:nvPr/>
        </p:nvGrpSpPr>
        <p:grpSpPr>
          <a:xfrm>
            <a:off x="3312686" y="4397663"/>
            <a:ext cx="689610" cy="1477645"/>
            <a:chOff x="3312686" y="4397663"/>
            <a:chExt cx="689610" cy="1477645"/>
          </a:xfrm>
        </p:grpSpPr>
        <p:sp>
          <p:nvSpPr>
            <p:cNvPr id="11" name="object 11"/>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2" name="object 12"/>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3" name="object 13"/>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4" name="object 14"/>
            <p:cNvPicPr/>
            <p:nvPr/>
          </p:nvPicPr>
          <p:blipFill>
            <a:blip r:embed="rId3" cstate="print"/>
            <a:stretch>
              <a:fillRect/>
            </a:stretch>
          </p:blipFill>
          <p:spPr>
            <a:xfrm>
              <a:off x="3312686" y="5235200"/>
              <a:ext cx="639705" cy="640079"/>
            </a:xfrm>
            <a:prstGeom prst="rect">
              <a:avLst/>
            </a:prstGeom>
          </p:spPr>
        </p:pic>
        <p:sp>
          <p:nvSpPr>
            <p:cNvPr id="15" name="object 15"/>
            <p:cNvSpPr/>
            <p:nvPr/>
          </p:nvSpPr>
          <p:spPr>
            <a:xfrm>
              <a:off x="3865947" y="440599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16" name="object 16"/>
            <p:cNvSpPr/>
            <p:nvPr/>
          </p:nvSpPr>
          <p:spPr>
            <a:xfrm>
              <a:off x="3865947"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7" name="object 17"/>
          <p:cNvGrpSpPr/>
          <p:nvPr/>
        </p:nvGrpSpPr>
        <p:grpSpPr>
          <a:xfrm>
            <a:off x="4089432" y="4393872"/>
            <a:ext cx="689610" cy="1481455"/>
            <a:chOff x="4089432" y="4393872"/>
            <a:chExt cx="689610" cy="1481455"/>
          </a:xfrm>
        </p:grpSpPr>
        <p:sp>
          <p:nvSpPr>
            <p:cNvPr id="18" name="object 18"/>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9" name="object 19"/>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0" name="object 20"/>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21" name="object 21"/>
            <p:cNvPicPr/>
            <p:nvPr/>
          </p:nvPicPr>
          <p:blipFill>
            <a:blip r:embed="rId4" cstate="print"/>
            <a:stretch>
              <a:fillRect/>
            </a:stretch>
          </p:blipFill>
          <p:spPr>
            <a:xfrm>
              <a:off x="4089432" y="5235200"/>
              <a:ext cx="639705" cy="640079"/>
            </a:xfrm>
            <a:prstGeom prst="rect">
              <a:avLst/>
            </a:prstGeom>
          </p:spPr>
        </p:pic>
        <p:sp>
          <p:nvSpPr>
            <p:cNvPr id="22" name="object 22"/>
            <p:cNvSpPr/>
            <p:nvPr/>
          </p:nvSpPr>
          <p:spPr>
            <a:xfrm>
              <a:off x="4642168"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3" name="object 23"/>
            <p:cNvSpPr/>
            <p:nvPr/>
          </p:nvSpPr>
          <p:spPr>
            <a:xfrm>
              <a:off x="4642168"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24" name="object 24"/>
          <p:cNvGrpSpPr/>
          <p:nvPr/>
        </p:nvGrpSpPr>
        <p:grpSpPr>
          <a:xfrm>
            <a:off x="4866180" y="4397663"/>
            <a:ext cx="689610" cy="1477645"/>
            <a:chOff x="4866180" y="4397663"/>
            <a:chExt cx="689610" cy="1477645"/>
          </a:xfrm>
        </p:grpSpPr>
        <p:sp>
          <p:nvSpPr>
            <p:cNvPr id="25" name="object 25"/>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6" name="object 26"/>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7" name="object 27"/>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8" name="object 28"/>
            <p:cNvPicPr/>
            <p:nvPr/>
          </p:nvPicPr>
          <p:blipFill>
            <a:blip r:embed="rId5" cstate="print"/>
            <a:stretch>
              <a:fillRect/>
            </a:stretch>
          </p:blipFill>
          <p:spPr>
            <a:xfrm>
              <a:off x="4866180" y="5235200"/>
              <a:ext cx="639705" cy="640079"/>
            </a:xfrm>
            <a:prstGeom prst="rect">
              <a:avLst/>
            </a:prstGeom>
          </p:spPr>
        </p:pic>
        <p:sp>
          <p:nvSpPr>
            <p:cNvPr id="29" name="object 29"/>
            <p:cNvSpPr/>
            <p:nvPr/>
          </p:nvSpPr>
          <p:spPr>
            <a:xfrm>
              <a:off x="5419439" y="440599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30" name="object 30"/>
            <p:cNvSpPr/>
            <p:nvPr/>
          </p:nvSpPr>
          <p:spPr>
            <a:xfrm>
              <a:off x="5419439"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1" name="object 31"/>
          <p:cNvGrpSpPr/>
          <p:nvPr/>
        </p:nvGrpSpPr>
        <p:grpSpPr>
          <a:xfrm>
            <a:off x="5645272" y="4393872"/>
            <a:ext cx="683260" cy="1481455"/>
            <a:chOff x="5645272" y="4393872"/>
            <a:chExt cx="683260" cy="1481455"/>
          </a:xfrm>
        </p:grpSpPr>
        <p:sp>
          <p:nvSpPr>
            <p:cNvPr id="32" name="object 32"/>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33" name="object 33"/>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4" name="object 34"/>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35" name="object 35"/>
            <p:cNvPicPr/>
            <p:nvPr/>
          </p:nvPicPr>
          <p:blipFill>
            <a:blip r:embed="rId6" cstate="print"/>
            <a:stretch>
              <a:fillRect/>
            </a:stretch>
          </p:blipFill>
          <p:spPr>
            <a:xfrm>
              <a:off x="5645272" y="5235200"/>
              <a:ext cx="639705" cy="640079"/>
            </a:xfrm>
            <a:prstGeom prst="rect">
              <a:avLst/>
            </a:prstGeom>
          </p:spPr>
        </p:pic>
        <p:sp>
          <p:nvSpPr>
            <p:cNvPr id="36" name="object 36"/>
            <p:cNvSpPr/>
            <p:nvPr/>
          </p:nvSpPr>
          <p:spPr>
            <a:xfrm>
              <a:off x="6191656"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37" name="object 37"/>
            <p:cNvSpPr/>
            <p:nvPr/>
          </p:nvSpPr>
          <p:spPr>
            <a:xfrm>
              <a:off x="6191656"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8" name="object 38"/>
          <p:cNvGrpSpPr/>
          <p:nvPr/>
        </p:nvGrpSpPr>
        <p:grpSpPr>
          <a:xfrm>
            <a:off x="6419682" y="4393872"/>
            <a:ext cx="695325" cy="1481455"/>
            <a:chOff x="6419682" y="4393872"/>
            <a:chExt cx="695325" cy="1481455"/>
          </a:xfrm>
        </p:grpSpPr>
        <p:sp>
          <p:nvSpPr>
            <p:cNvPr id="39" name="object 3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42" name="object 42"/>
            <p:cNvPicPr/>
            <p:nvPr/>
          </p:nvPicPr>
          <p:blipFill>
            <a:blip r:embed="rId7" cstate="print"/>
            <a:stretch>
              <a:fillRect/>
            </a:stretch>
          </p:blipFill>
          <p:spPr>
            <a:xfrm>
              <a:off x="6419682" y="5235200"/>
              <a:ext cx="639705" cy="640079"/>
            </a:xfrm>
            <a:prstGeom prst="rect">
              <a:avLst/>
            </a:prstGeom>
          </p:spPr>
        </p:pic>
        <p:sp>
          <p:nvSpPr>
            <p:cNvPr id="43" name="object 43"/>
            <p:cNvSpPr/>
            <p:nvPr/>
          </p:nvSpPr>
          <p:spPr>
            <a:xfrm>
              <a:off x="6978379"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44" name="object 44"/>
            <p:cNvSpPr/>
            <p:nvPr/>
          </p:nvSpPr>
          <p:spPr>
            <a:xfrm>
              <a:off x="6978379"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45" name="object 45"/>
          <p:cNvGrpSpPr/>
          <p:nvPr/>
        </p:nvGrpSpPr>
        <p:grpSpPr>
          <a:xfrm>
            <a:off x="7207347" y="4393872"/>
            <a:ext cx="675005" cy="1481455"/>
            <a:chOff x="7207347" y="4393872"/>
            <a:chExt cx="675005" cy="1481455"/>
          </a:xfrm>
        </p:grpSpPr>
        <p:sp>
          <p:nvSpPr>
            <p:cNvPr id="46" name="object 46"/>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7" name="object 47"/>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8" name="object 48"/>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49" name="object 49"/>
            <p:cNvPicPr/>
            <p:nvPr/>
          </p:nvPicPr>
          <p:blipFill>
            <a:blip r:embed="rId8" cstate="print"/>
            <a:stretch>
              <a:fillRect/>
            </a:stretch>
          </p:blipFill>
          <p:spPr>
            <a:xfrm>
              <a:off x="7207347" y="5235200"/>
              <a:ext cx="641197" cy="640079"/>
            </a:xfrm>
            <a:prstGeom prst="rect">
              <a:avLst/>
            </a:prstGeom>
          </p:spPr>
        </p:pic>
        <p:sp>
          <p:nvSpPr>
            <p:cNvPr id="50" name="object 50"/>
            <p:cNvSpPr/>
            <p:nvPr/>
          </p:nvSpPr>
          <p:spPr>
            <a:xfrm>
              <a:off x="7745760"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51" name="object 51"/>
            <p:cNvSpPr/>
            <p:nvPr/>
          </p:nvSpPr>
          <p:spPr>
            <a:xfrm>
              <a:off x="7745760"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2" name="object 52"/>
          <p:cNvGrpSpPr/>
          <p:nvPr/>
        </p:nvGrpSpPr>
        <p:grpSpPr>
          <a:xfrm>
            <a:off x="7970093" y="4393872"/>
            <a:ext cx="688340" cy="1481455"/>
            <a:chOff x="7970093" y="4393872"/>
            <a:chExt cx="688340" cy="1481455"/>
          </a:xfrm>
        </p:grpSpPr>
        <p:sp>
          <p:nvSpPr>
            <p:cNvPr id="53" name="object 53"/>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4" name="object 54"/>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55" name="object 55"/>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56" name="object 56"/>
            <p:cNvPicPr/>
            <p:nvPr/>
          </p:nvPicPr>
          <p:blipFill>
            <a:blip r:embed="rId9" cstate="print"/>
            <a:stretch>
              <a:fillRect/>
            </a:stretch>
          </p:blipFill>
          <p:spPr>
            <a:xfrm>
              <a:off x="7970093" y="5235200"/>
              <a:ext cx="641205" cy="640079"/>
            </a:xfrm>
            <a:prstGeom prst="rect">
              <a:avLst/>
            </a:prstGeom>
          </p:spPr>
        </p:pic>
        <p:sp>
          <p:nvSpPr>
            <p:cNvPr id="57" name="object 57"/>
            <p:cNvSpPr/>
            <p:nvPr/>
          </p:nvSpPr>
          <p:spPr>
            <a:xfrm>
              <a:off x="8521762"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58" name="object 58"/>
            <p:cNvSpPr/>
            <p:nvPr/>
          </p:nvSpPr>
          <p:spPr>
            <a:xfrm>
              <a:off x="8521762"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9" name="object 59"/>
          <p:cNvGrpSpPr/>
          <p:nvPr/>
        </p:nvGrpSpPr>
        <p:grpSpPr>
          <a:xfrm>
            <a:off x="8744502" y="4393872"/>
            <a:ext cx="690880" cy="1481455"/>
            <a:chOff x="8744502" y="4393872"/>
            <a:chExt cx="690880" cy="1481455"/>
          </a:xfrm>
        </p:grpSpPr>
        <p:sp>
          <p:nvSpPr>
            <p:cNvPr id="60" name="object 60"/>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61" name="object 61"/>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2" name="object 62"/>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63" name="object 63"/>
            <p:cNvPicPr/>
            <p:nvPr/>
          </p:nvPicPr>
          <p:blipFill>
            <a:blip r:embed="rId10" cstate="print"/>
            <a:stretch>
              <a:fillRect/>
            </a:stretch>
          </p:blipFill>
          <p:spPr>
            <a:xfrm>
              <a:off x="8744502" y="5235200"/>
              <a:ext cx="641206" cy="640079"/>
            </a:xfrm>
            <a:prstGeom prst="rect">
              <a:avLst/>
            </a:prstGeom>
          </p:spPr>
        </p:pic>
        <p:sp>
          <p:nvSpPr>
            <p:cNvPr id="64" name="object 64"/>
            <p:cNvSpPr/>
            <p:nvPr/>
          </p:nvSpPr>
          <p:spPr>
            <a:xfrm>
              <a:off x="9298513"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65" name="object 65"/>
            <p:cNvSpPr/>
            <p:nvPr/>
          </p:nvSpPr>
          <p:spPr>
            <a:xfrm>
              <a:off x="9298513"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sp>
        <p:nvSpPr>
          <p:cNvPr id="66" name="object 66"/>
          <p:cNvSpPr txBox="1"/>
          <p:nvPr/>
        </p:nvSpPr>
        <p:spPr>
          <a:xfrm>
            <a:off x="1024670" y="5391403"/>
            <a:ext cx="129603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Input</a:t>
            </a:r>
            <a:r>
              <a:rPr sz="1800" spc="-40" dirty="0">
                <a:latin typeface="Calibri"/>
                <a:cs typeface="Calibri"/>
              </a:rPr>
              <a:t> </a:t>
            </a:r>
            <a:r>
              <a:rPr sz="1800" spc="-10" dirty="0">
                <a:latin typeface="Calibri"/>
                <a:cs typeface="Calibri"/>
              </a:rPr>
              <a:t>patches</a:t>
            </a:r>
            <a:endParaRPr sz="1800">
              <a:latin typeface="Calibri"/>
              <a:cs typeface="Calibri"/>
            </a:endParaRPr>
          </a:p>
        </p:txBody>
      </p:sp>
      <p:sp>
        <p:nvSpPr>
          <p:cNvPr id="67" name="object 67"/>
          <p:cNvSpPr txBox="1"/>
          <p:nvPr/>
        </p:nvSpPr>
        <p:spPr>
          <a:xfrm>
            <a:off x="779229" y="4541011"/>
            <a:ext cx="160274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Linear</a:t>
            </a:r>
            <a:r>
              <a:rPr sz="1800" spc="-35" dirty="0">
                <a:latin typeface="Calibri"/>
                <a:cs typeface="Calibri"/>
              </a:rPr>
              <a:t> </a:t>
            </a:r>
            <a:r>
              <a:rPr sz="1800" spc="-10" dirty="0">
                <a:latin typeface="Calibri"/>
                <a:cs typeface="Calibri"/>
              </a:rPr>
              <a:t>projection</a:t>
            </a:r>
            <a:endParaRPr sz="1800">
              <a:latin typeface="Calibri"/>
              <a:cs typeface="Calibri"/>
            </a:endParaRPr>
          </a:p>
        </p:txBody>
      </p:sp>
      <p:grpSp>
        <p:nvGrpSpPr>
          <p:cNvPr id="68" name="object 68"/>
          <p:cNvGrpSpPr/>
          <p:nvPr/>
        </p:nvGrpSpPr>
        <p:grpSpPr>
          <a:xfrm>
            <a:off x="2955197" y="2089809"/>
            <a:ext cx="143510" cy="442595"/>
            <a:chOff x="2955197" y="2089809"/>
            <a:chExt cx="143510" cy="442595"/>
          </a:xfrm>
        </p:grpSpPr>
        <p:sp>
          <p:nvSpPr>
            <p:cNvPr id="69" name="object 69"/>
            <p:cNvSpPr/>
            <p:nvPr/>
          </p:nvSpPr>
          <p:spPr>
            <a:xfrm>
              <a:off x="2961547" y="2096159"/>
              <a:ext cx="130810" cy="429895"/>
            </a:xfrm>
            <a:custGeom>
              <a:avLst/>
              <a:gdLst/>
              <a:ahLst/>
              <a:cxnLst/>
              <a:rect l="l" t="t" r="r" b="b"/>
              <a:pathLst>
                <a:path w="130810"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70" name="object 70"/>
            <p:cNvSpPr/>
            <p:nvPr/>
          </p:nvSpPr>
          <p:spPr>
            <a:xfrm>
              <a:off x="296154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1" name="object 71"/>
          <p:cNvGrpSpPr/>
          <p:nvPr/>
        </p:nvGrpSpPr>
        <p:grpSpPr>
          <a:xfrm>
            <a:off x="3731418" y="2093600"/>
            <a:ext cx="143510" cy="442595"/>
            <a:chOff x="3731418" y="2093600"/>
            <a:chExt cx="143510" cy="442595"/>
          </a:xfrm>
        </p:grpSpPr>
        <p:sp>
          <p:nvSpPr>
            <p:cNvPr id="72" name="object 72"/>
            <p:cNvSpPr/>
            <p:nvPr/>
          </p:nvSpPr>
          <p:spPr>
            <a:xfrm>
              <a:off x="3737768"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3" name="object 73"/>
            <p:cNvSpPr/>
            <p:nvPr/>
          </p:nvSpPr>
          <p:spPr>
            <a:xfrm>
              <a:off x="3737768"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4" name="object 74"/>
          <p:cNvGrpSpPr/>
          <p:nvPr/>
        </p:nvGrpSpPr>
        <p:grpSpPr>
          <a:xfrm>
            <a:off x="4507640" y="2089809"/>
            <a:ext cx="143510" cy="442595"/>
            <a:chOff x="4507640" y="2089809"/>
            <a:chExt cx="143510" cy="442595"/>
          </a:xfrm>
        </p:grpSpPr>
        <p:sp>
          <p:nvSpPr>
            <p:cNvPr id="75" name="object 75"/>
            <p:cNvSpPr/>
            <p:nvPr/>
          </p:nvSpPr>
          <p:spPr>
            <a:xfrm>
              <a:off x="4513990"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6" name="object 76"/>
            <p:cNvSpPr/>
            <p:nvPr/>
          </p:nvSpPr>
          <p:spPr>
            <a:xfrm>
              <a:off x="4513990"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7" name="object 77"/>
          <p:cNvGrpSpPr/>
          <p:nvPr/>
        </p:nvGrpSpPr>
        <p:grpSpPr>
          <a:xfrm>
            <a:off x="5284911" y="2093600"/>
            <a:ext cx="143510" cy="442595"/>
            <a:chOff x="5284911" y="2093600"/>
            <a:chExt cx="143510" cy="442595"/>
          </a:xfrm>
        </p:grpSpPr>
        <p:sp>
          <p:nvSpPr>
            <p:cNvPr id="78" name="object 78"/>
            <p:cNvSpPr/>
            <p:nvPr/>
          </p:nvSpPr>
          <p:spPr>
            <a:xfrm>
              <a:off x="5291261"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9" name="object 79"/>
            <p:cNvSpPr/>
            <p:nvPr/>
          </p:nvSpPr>
          <p:spPr>
            <a:xfrm>
              <a:off x="5291261"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0" name="object 80"/>
          <p:cNvGrpSpPr/>
          <p:nvPr/>
        </p:nvGrpSpPr>
        <p:grpSpPr>
          <a:xfrm>
            <a:off x="6057127" y="2089809"/>
            <a:ext cx="143510" cy="442595"/>
            <a:chOff x="6057127" y="2089809"/>
            <a:chExt cx="143510" cy="442595"/>
          </a:xfrm>
        </p:grpSpPr>
        <p:sp>
          <p:nvSpPr>
            <p:cNvPr id="81" name="object 81"/>
            <p:cNvSpPr/>
            <p:nvPr/>
          </p:nvSpPr>
          <p:spPr>
            <a:xfrm>
              <a:off x="6063477"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82" name="object 82"/>
            <p:cNvSpPr/>
            <p:nvPr/>
          </p:nvSpPr>
          <p:spPr>
            <a:xfrm>
              <a:off x="606347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3" name="object 83"/>
          <p:cNvGrpSpPr/>
          <p:nvPr/>
        </p:nvGrpSpPr>
        <p:grpSpPr>
          <a:xfrm>
            <a:off x="6843852" y="2089809"/>
            <a:ext cx="143510" cy="442595"/>
            <a:chOff x="6843852" y="2089809"/>
            <a:chExt cx="143510" cy="442595"/>
          </a:xfrm>
        </p:grpSpPr>
        <p:sp>
          <p:nvSpPr>
            <p:cNvPr id="84" name="object 84"/>
            <p:cNvSpPr/>
            <p:nvPr/>
          </p:nvSpPr>
          <p:spPr>
            <a:xfrm>
              <a:off x="6850202"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85" name="object 85"/>
            <p:cNvSpPr/>
            <p:nvPr/>
          </p:nvSpPr>
          <p:spPr>
            <a:xfrm>
              <a:off x="6850202"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6" name="object 86"/>
          <p:cNvGrpSpPr/>
          <p:nvPr/>
        </p:nvGrpSpPr>
        <p:grpSpPr>
          <a:xfrm>
            <a:off x="7611233" y="2089809"/>
            <a:ext cx="143510" cy="442595"/>
            <a:chOff x="7611233" y="2089809"/>
            <a:chExt cx="143510" cy="442595"/>
          </a:xfrm>
        </p:grpSpPr>
        <p:sp>
          <p:nvSpPr>
            <p:cNvPr id="87" name="object 87"/>
            <p:cNvSpPr/>
            <p:nvPr/>
          </p:nvSpPr>
          <p:spPr>
            <a:xfrm>
              <a:off x="7617583"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88" name="object 88"/>
            <p:cNvSpPr/>
            <p:nvPr/>
          </p:nvSpPr>
          <p:spPr>
            <a:xfrm>
              <a:off x="7617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9" name="object 89"/>
          <p:cNvGrpSpPr/>
          <p:nvPr/>
        </p:nvGrpSpPr>
        <p:grpSpPr>
          <a:xfrm>
            <a:off x="8387233" y="2089809"/>
            <a:ext cx="143510" cy="442595"/>
            <a:chOff x="8387233" y="2089809"/>
            <a:chExt cx="143510" cy="442595"/>
          </a:xfrm>
        </p:grpSpPr>
        <p:sp>
          <p:nvSpPr>
            <p:cNvPr id="90" name="object 90"/>
            <p:cNvSpPr/>
            <p:nvPr/>
          </p:nvSpPr>
          <p:spPr>
            <a:xfrm>
              <a:off x="8393583"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91" name="object 91"/>
            <p:cNvSpPr/>
            <p:nvPr/>
          </p:nvSpPr>
          <p:spPr>
            <a:xfrm>
              <a:off x="8393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92" name="object 92"/>
          <p:cNvGrpSpPr/>
          <p:nvPr/>
        </p:nvGrpSpPr>
        <p:grpSpPr>
          <a:xfrm>
            <a:off x="9163984" y="2089809"/>
            <a:ext cx="143510" cy="442595"/>
            <a:chOff x="9163984" y="2089809"/>
            <a:chExt cx="143510" cy="442595"/>
          </a:xfrm>
        </p:grpSpPr>
        <p:sp>
          <p:nvSpPr>
            <p:cNvPr id="93" name="object 93"/>
            <p:cNvSpPr/>
            <p:nvPr/>
          </p:nvSpPr>
          <p:spPr>
            <a:xfrm>
              <a:off x="9170334"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94" name="object 94"/>
            <p:cNvSpPr/>
            <p:nvPr/>
          </p:nvSpPr>
          <p:spPr>
            <a:xfrm>
              <a:off x="9170334"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sp>
        <p:nvSpPr>
          <p:cNvPr id="95" name="object 95"/>
          <p:cNvSpPr txBox="1"/>
          <p:nvPr/>
        </p:nvSpPr>
        <p:spPr>
          <a:xfrm>
            <a:off x="859798" y="2157476"/>
            <a:ext cx="141478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Output</a:t>
            </a:r>
            <a:r>
              <a:rPr sz="1800" spc="-30" dirty="0">
                <a:latin typeface="Calibri"/>
                <a:cs typeface="Calibri"/>
              </a:rPr>
              <a:t> </a:t>
            </a:r>
            <a:r>
              <a:rPr sz="1800" spc="-10" dirty="0">
                <a:latin typeface="Calibri"/>
                <a:cs typeface="Calibri"/>
              </a:rPr>
              <a:t>vectors</a:t>
            </a:r>
            <a:endParaRPr sz="1800">
              <a:latin typeface="Calibri"/>
              <a:cs typeface="Calibri"/>
            </a:endParaRPr>
          </a:p>
        </p:txBody>
      </p:sp>
      <p:grpSp>
        <p:nvGrpSpPr>
          <p:cNvPr id="96" name="object 96"/>
          <p:cNvGrpSpPr/>
          <p:nvPr/>
        </p:nvGrpSpPr>
        <p:grpSpPr>
          <a:xfrm>
            <a:off x="9837055" y="3621125"/>
            <a:ext cx="142875" cy="443865"/>
            <a:chOff x="9837055" y="3621125"/>
            <a:chExt cx="142875" cy="443865"/>
          </a:xfrm>
        </p:grpSpPr>
        <p:sp>
          <p:nvSpPr>
            <p:cNvPr id="97" name="object 97"/>
            <p:cNvSpPr/>
            <p:nvPr/>
          </p:nvSpPr>
          <p:spPr>
            <a:xfrm>
              <a:off x="9843405"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8FAADC"/>
            </a:solidFill>
          </p:spPr>
          <p:txBody>
            <a:bodyPr wrap="square" lIns="0" tIns="0" rIns="0" bIns="0" rtlCol="0"/>
            <a:lstStyle/>
            <a:p>
              <a:endParaRPr/>
            </a:p>
          </p:txBody>
        </p:sp>
        <p:sp>
          <p:nvSpPr>
            <p:cNvPr id="98" name="object 98"/>
            <p:cNvSpPr/>
            <p:nvPr/>
          </p:nvSpPr>
          <p:spPr>
            <a:xfrm>
              <a:off x="984340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99" name="object 99"/>
          <p:cNvGrpSpPr/>
          <p:nvPr/>
        </p:nvGrpSpPr>
        <p:grpSpPr>
          <a:xfrm>
            <a:off x="9836410" y="1225481"/>
            <a:ext cx="143510" cy="1306830"/>
            <a:chOff x="9836410" y="1225481"/>
            <a:chExt cx="143510" cy="1306830"/>
          </a:xfrm>
        </p:grpSpPr>
        <p:sp>
          <p:nvSpPr>
            <p:cNvPr id="100" name="object 100"/>
            <p:cNvSpPr/>
            <p:nvPr/>
          </p:nvSpPr>
          <p:spPr>
            <a:xfrm>
              <a:off x="9842760"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D966"/>
            </a:solidFill>
          </p:spPr>
          <p:txBody>
            <a:bodyPr wrap="square" lIns="0" tIns="0" rIns="0" bIns="0" rtlCol="0"/>
            <a:lstStyle/>
            <a:p>
              <a:endParaRPr/>
            </a:p>
          </p:txBody>
        </p:sp>
        <p:sp>
          <p:nvSpPr>
            <p:cNvPr id="101" name="object 101"/>
            <p:cNvSpPr/>
            <p:nvPr/>
          </p:nvSpPr>
          <p:spPr>
            <a:xfrm>
              <a:off x="9842760"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sp>
          <p:nvSpPr>
            <p:cNvPr id="102" name="object 102"/>
            <p:cNvSpPr/>
            <p:nvPr/>
          </p:nvSpPr>
          <p:spPr>
            <a:xfrm>
              <a:off x="9842760" y="1231831"/>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DEEBF7"/>
            </a:solidFill>
          </p:spPr>
          <p:txBody>
            <a:bodyPr wrap="square" lIns="0" tIns="0" rIns="0" bIns="0" rtlCol="0"/>
            <a:lstStyle/>
            <a:p>
              <a:endParaRPr/>
            </a:p>
          </p:txBody>
        </p:sp>
        <p:sp>
          <p:nvSpPr>
            <p:cNvPr id="103" name="object 103"/>
            <p:cNvSpPr/>
            <p:nvPr/>
          </p:nvSpPr>
          <p:spPr>
            <a:xfrm>
              <a:off x="9842760" y="1231831"/>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5B9BD5"/>
              </a:solidFill>
            </a:ln>
          </p:spPr>
          <p:txBody>
            <a:bodyPr wrap="square" lIns="0" tIns="0" rIns="0" bIns="0" rtlCol="0"/>
            <a:lstStyle/>
            <a:p>
              <a:endParaRPr/>
            </a:p>
          </p:txBody>
        </p:sp>
        <p:sp>
          <p:nvSpPr>
            <p:cNvPr id="104" name="object 104"/>
            <p:cNvSpPr/>
            <p:nvPr/>
          </p:nvSpPr>
          <p:spPr>
            <a:xfrm>
              <a:off x="9869976" y="1661599"/>
              <a:ext cx="76200" cy="434975"/>
            </a:xfrm>
            <a:custGeom>
              <a:avLst/>
              <a:gdLst/>
              <a:ahLst/>
              <a:cxnLst/>
              <a:rect l="l" t="t" r="r" b="b"/>
              <a:pathLst>
                <a:path w="76200" h="434975">
                  <a:moveTo>
                    <a:pt x="50800" y="63500"/>
                  </a:moveTo>
                  <a:lnTo>
                    <a:pt x="25400" y="63500"/>
                  </a:lnTo>
                  <a:lnTo>
                    <a:pt x="25400" y="434559"/>
                  </a:lnTo>
                  <a:lnTo>
                    <a:pt x="50800" y="434559"/>
                  </a:lnTo>
                  <a:lnTo>
                    <a:pt x="50800" y="63500"/>
                  </a:lnTo>
                  <a:close/>
                </a:path>
                <a:path w="76200" h="434975">
                  <a:moveTo>
                    <a:pt x="38100" y="0"/>
                  </a:moveTo>
                  <a:lnTo>
                    <a:pt x="0" y="76200"/>
                  </a:lnTo>
                  <a:lnTo>
                    <a:pt x="25400" y="76200"/>
                  </a:lnTo>
                  <a:lnTo>
                    <a:pt x="25400" y="63500"/>
                  </a:lnTo>
                  <a:lnTo>
                    <a:pt x="69850" y="63500"/>
                  </a:lnTo>
                  <a:lnTo>
                    <a:pt x="38100" y="0"/>
                  </a:lnTo>
                  <a:close/>
                </a:path>
                <a:path w="76200" h="434975">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grpSp>
      <p:sp>
        <p:nvSpPr>
          <p:cNvPr id="105" name="object 105"/>
          <p:cNvSpPr txBox="1"/>
          <p:nvPr/>
        </p:nvSpPr>
        <p:spPr>
          <a:xfrm>
            <a:off x="9620478" y="4217923"/>
            <a:ext cx="1263650" cy="568325"/>
          </a:xfrm>
          <a:prstGeom prst="rect">
            <a:avLst/>
          </a:prstGeom>
        </p:spPr>
        <p:txBody>
          <a:bodyPr vert="horz" wrap="square" lIns="0" tIns="26670" rIns="0" bIns="0" rtlCol="0">
            <a:spAutoFit/>
          </a:bodyPr>
          <a:lstStyle/>
          <a:p>
            <a:pPr marL="12700" marR="5080">
              <a:lnSpc>
                <a:spcPts val="2110"/>
              </a:lnSpc>
              <a:spcBef>
                <a:spcPts val="210"/>
              </a:spcBef>
            </a:pPr>
            <a:r>
              <a:rPr sz="1800" b="1" spc="-10" dirty="0">
                <a:latin typeface="Calibri"/>
                <a:cs typeface="Calibri"/>
              </a:rPr>
              <a:t>Classification token</a:t>
            </a:r>
            <a:endParaRPr sz="1800">
              <a:latin typeface="Calibri"/>
              <a:cs typeface="Calibri"/>
            </a:endParaRPr>
          </a:p>
        </p:txBody>
      </p:sp>
      <p:grpSp>
        <p:nvGrpSpPr>
          <p:cNvPr id="106" name="object 106"/>
          <p:cNvGrpSpPr/>
          <p:nvPr/>
        </p:nvGrpSpPr>
        <p:grpSpPr>
          <a:xfrm>
            <a:off x="2953391" y="3621125"/>
            <a:ext cx="142875" cy="443865"/>
            <a:chOff x="2953391" y="3621125"/>
            <a:chExt cx="142875" cy="443865"/>
          </a:xfrm>
        </p:grpSpPr>
        <p:sp>
          <p:nvSpPr>
            <p:cNvPr id="107" name="object 107"/>
            <p:cNvSpPr/>
            <p:nvPr/>
          </p:nvSpPr>
          <p:spPr>
            <a:xfrm>
              <a:off x="2959741"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08" name="object 108"/>
            <p:cNvSpPr/>
            <p:nvPr/>
          </p:nvSpPr>
          <p:spPr>
            <a:xfrm>
              <a:off x="295974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09" name="object 109"/>
          <p:cNvGrpSpPr/>
          <p:nvPr/>
        </p:nvGrpSpPr>
        <p:grpSpPr>
          <a:xfrm>
            <a:off x="3729612" y="3624916"/>
            <a:ext cx="142875" cy="443865"/>
            <a:chOff x="3729612" y="3624916"/>
            <a:chExt cx="142875" cy="443865"/>
          </a:xfrm>
        </p:grpSpPr>
        <p:sp>
          <p:nvSpPr>
            <p:cNvPr id="110" name="object 110"/>
            <p:cNvSpPr/>
            <p:nvPr/>
          </p:nvSpPr>
          <p:spPr>
            <a:xfrm>
              <a:off x="3735962"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1" name="object 111"/>
            <p:cNvSpPr/>
            <p:nvPr/>
          </p:nvSpPr>
          <p:spPr>
            <a:xfrm>
              <a:off x="3735962"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2" name="object 112"/>
          <p:cNvGrpSpPr/>
          <p:nvPr/>
        </p:nvGrpSpPr>
        <p:grpSpPr>
          <a:xfrm>
            <a:off x="4505834" y="3621125"/>
            <a:ext cx="142875" cy="443865"/>
            <a:chOff x="4505834" y="3621125"/>
            <a:chExt cx="142875" cy="443865"/>
          </a:xfrm>
        </p:grpSpPr>
        <p:sp>
          <p:nvSpPr>
            <p:cNvPr id="113" name="object 113"/>
            <p:cNvSpPr/>
            <p:nvPr/>
          </p:nvSpPr>
          <p:spPr>
            <a:xfrm>
              <a:off x="4512184"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4" name="object 114"/>
            <p:cNvSpPr/>
            <p:nvPr/>
          </p:nvSpPr>
          <p:spPr>
            <a:xfrm>
              <a:off x="4512184"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5" name="object 115"/>
          <p:cNvGrpSpPr/>
          <p:nvPr/>
        </p:nvGrpSpPr>
        <p:grpSpPr>
          <a:xfrm>
            <a:off x="5283106" y="3624916"/>
            <a:ext cx="142875" cy="443865"/>
            <a:chOff x="5283106" y="3624916"/>
            <a:chExt cx="142875" cy="443865"/>
          </a:xfrm>
        </p:grpSpPr>
        <p:sp>
          <p:nvSpPr>
            <p:cNvPr id="116" name="object 116"/>
            <p:cNvSpPr/>
            <p:nvPr/>
          </p:nvSpPr>
          <p:spPr>
            <a:xfrm>
              <a:off x="5289456"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7" name="object 117"/>
            <p:cNvSpPr/>
            <p:nvPr/>
          </p:nvSpPr>
          <p:spPr>
            <a:xfrm>
              <a:off x="5289456"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8" name="object 118"/>
          <p:cNvGrpSpPr/>
          <p:nvPr/>
        </p:nvGrpSpPr>
        <p:grpSpPr>
          <a:xfrm>
            <a:off x="6055321" y="3621125"/>
            <a:ext cx="142875" cy="443865"/>
            <a:chOff x="6055321" y="3621125"/>
            <a:chExt cx="142875" cy="443865"/>
          </a:xfrm>
        </p:grpSpPr>
        <p:sp>
          <p:nvSpPr>
            <p:cNvPr id="119" name="object 119"/>
            <p:cNvSpPr/>
            <p:nvPr/>
          </p:nvSpPr>
          <p:spPr>
            <a:xfrm>
              <a:off x="6061671"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20" name="object 120"/>
            <p:cNvSpPr/>
            <p:nvPr/>
          </p:nvSpPr>
          <p:spPr>
            <a:xfrm>
              <a:off x="606167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1" name="object 121"/>
          <p:cNvGrpSpPr/>
          <p:nvPr/>
        </p:nvGrpSpPr>
        <p:grpSpPr>
          <a:xfrm>
            <a:off x="6842045" y="3621125"/>
            <a:ext cx="142875" cy="443865"/>
            <a:chOff x="6842045" y="3621125"/>
            <a:chExt cx="142875" cy="443865"/>
          </a:xfrm>
        </p:grpSpPr>
        <p:sp>
          <p:nvSpPr>
            <p:cNvPr id="122" name="object 122"/>
            <p:cNvSpPr/>
            <p:nvPr/>
          </p:nvSpPr>
          <p:spPr>
            <a:xfrm>
              <a:off x="6848395"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23" name="object 123"/>
            <p:cNvSpPr/>
            <p:nvPr/>
          </p:nvSpPr>
          <p:spPr>
            <a:xfrm>
              <a:off x="684839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4" name="object 124"/>
          <p:cNvGrpSpPr/>
          <p:nvPr/>
        </p:nvGrpSpPr>
        <p:grpSpPr>
          <a:xfrm>
            <a:off x="7609427" y="3621125"/>
            <a:ext cx="142875" cy="443865"/>
            <a:chOff x="7609427" y="3621125"/>
            <a:chExt cx="142875" cy="443865"/>
          </a:xfrm>
        </p:grpSpPr>
        <p:sp>
          <p:nvSpPr>
            <p:cNvPr id="125" name="object 125"/>
            <p:cNvSpPr/>
            <p:nvPr/>
          </p:nvSpPr>
          <p:spPr>
            <a:xfrm>
              <a:off x="7615777"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26" name="object 126"/>
            <p:cNvSpPr/>
            <p:nvPr/>
          </p:nvSpPr>
          <p:spPr>
            <a:xfrm>
              <a:off x="7615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7" name="object 127"/>
          <p:cNvGrpSpPr/>
          <p:nvPr/>
        </p:nvGrpSpPr>
        <p:grpSpPr>
          <a:xfrm>
            <a:off x="8385427" y="3621125"/>
            <a:ext cx="142875" cy="443865"/>
            <a:chOff x="8385427" y="3621125"/>
            <a:chExt cx="142875" cy="443865"/>
          </a:xfrm>
        </p:grpSpPr>
        <p:sp>
          <p:nvSpPr>
            <p:cNvPr id="128" name="object 128"/>
            <p:cNvSpPr/>
            <p:nvPr/>
          </p:nvSpPr>
          <p:spPr>
            <a:xfrm>
              <a:off x="8391777"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29" name="object 129"/>
            <p:cNvSpPr/>
            <p:nvPr/>
          </p:nvSpPr>
          <p:spPr>
            <a:xfrm>
              <a:off x="8391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30" name="object 130"/>
          <p:cNvGrpSpPr/>
          <p:nvPr/>
        </p:nvGrpSpPr>
        <p:grpSpPr>
          <a:xfrm>
            <a:off x="9162178" y="3621125"/>
            <a:ext cx="142875" cy="443865"/>
            <a:chOff x="9162178" y="3621125"/>
            <a:chExt cx="142875" cy="443865"/>
          </a:xfrm>
        </p:grpSpPr>
        <p:sp>
          <p:nvSpPr>
            <p:cNvPr id="131" name="object 131"/>
            <p:cNvSpPr/>
            <p:nvPr/>
          </p:nvSpPr>
          <p:spPr>
            <a:xfrm>
              <a:off x="9168528"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32" name="object 132"/>
            <p:cNvSpPr/>
            <p:nvPr/>
          </p:nvSpPr>
          <p:spPr>
            <a:xfrm>
              <a:off x="9168528"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sp>
        <p:nvSpPr>
          <p:cNvPr id="133" name="object 133"/>
          <p:cNvSpPr txBox="1"/>
          <p:nvPr/>
        </p:nvSpPr>
        <p:spPr>
          <a:xfrm>
            <a:off x="2936516" y="4004564"/>
            <a:ext cx="6384290" cy="391160"/>
          </a:xfrm>
          <a:prstGeom prst="rect">
            <a:avLst/>
          </a:prstGeom>
        </p:spPr>
        <p:txBody>
          <a:bodyPr vert="horz" wrap="square" lIns="0" tIns="12700" rIns="0" bIns="0" rtlCol="0">
            <a:spAutoFit/>
          </a:bodyPr>
          <a:lstStyle/>
          <a:p>
            <a:pPr marL="12700">
              <a:lnSpc>
                <a:spcPct val="100000"/>
              </a:lnSpc>
              <a:spcBef>
                <a:spcPts val="100"/>
              </a:spcBef>
              <a:tabLst>
                <a:tab pos="791845" algn="l"/>
                <a:tab pos="1568450" algn="l"/>
                <a:tab pos="2343785" algn="l"/>
                <a:tab pos="3121025" algn="l"/>
                <a:tab pos="3896995" algn="l"/>
                <a:tab pos="4662805" algn="l"/>
                <a:tab pos="5452745" algn="l"/>
                <a:tab pos="6219190" algn="l"/>
              </a:tabLst>
            </a:pP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endParaRPr sz="2400">
              <a:latin typeface="Calibri"/>
              <a:cs typeface="Calibri"/>
            </a:endParaRPr>
          </a:p>
        </p:txBody>
      </p:sp>
      <p:sp>
        <p:nvSpPr>
          <p:cNvPr id="134" name="object 134"/>
          <p:cNvSpPr txBox="1"/>
          <p:nvPr/>
        </p:nvSpPr>
        <p:spPr>
          <a:xfrm>
            <a:off x="344679" y="3678428"/>
            <a:ext cx="203517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Positional</a:t>
            </a:r>
            <a:r>
              <a:rPr sz="1800" spc="-100" dirty="0">
                <a:latin typeface="Calibri"/>
                <a:cs typeface="Calibri"/>
              </a:rPr>
              <a:t> </a:t>
            </a:r>
            <a:r>
              <a:rPr sz="1800" spc="-10" dirty="0">
                <a:latin typeface="Calibri"/>
                <a:cs typeface="Calibri"/>
              </a:rPr>
              <a:t>Embedding</a:t>
            </a:r>
            <a:endParaRPr sz="1800">
              <a:latin typeface="Calibri"/>
              <a:cs typeface="Calibri"/>
            </a:endParaRPr>
          </a:p>
        </p:txBody>
      </p:sp>
      <p:sp>
        <p:nvSpPr>
          <p:cNvPr id="135" name="object 135"/>
          <p:cNvSpPr txBox="1"/>
          <p:nvPr/>
        </p:nvSpPr>
        <p:spPr>
          <a:xfrm>
            <a:off x="8395597" y="718819"/>
            <a:ext cx="1282065" cy="1125855"/>
          </a:xfrm>
          <a:prstGeom prst="rect">
            <a:avLst/>
          </a:prstGeom>
        </p:spPr>
        <p:txBody>
          <a:bodyPr vert="horz" wrap="square" lIns="0" tIns="11430" rIns="0" bIns="0" rtlCol="0">
            <a:spAutoFit/>
          </a:bodyPr>
          <a:lstStyle/>
          <a:p>
            <a:pPr marL="12700" marR="5080">
              <a:lnSpc>
                <a:spcPct val="100400"/>
              </a:lnSpc>
              <a:spcBef>
                <a:spcPts val="90"/>
              </a:spcBef>
            </a:pPr>
            <a:r>
              <a:rPr sz="1800" spc="-10" dirty="0">
                <a:latin typeface="Calibri"/>
                <a:cs typeface="Calibri"/>
              </a:rPr>
              <a:t>Predicted </a:t>
            </a:r>
            <a:r>
              <a:rPr sz="1800" dirty="0">
                <a:latin typeface="Calibri"/>
                <a:cs typeface="Calibri"/>
              </a:rPr>
              <a:t>class</a:t>
            </a:r>
            <a:r>
              <a:rPr sz="1800" spc="-5" dirty="0">
                <a:latin typeface="Calibri"/>
                <a:cs typeface="Calibri"/>
              </a:rPr>
              <a:t> </a:t>
            </a:r>
            <a:r>
              <a:rPr sz="1800" spc="-10" dirty="0">
                <a:latin typeface="Calibri"/>
                <a:cs typeface="Calibri"/>
              </a:rPr>
              <a:t>scores; </a:t>
            </a:r>
            <a:r>
              <a:rPr sz="1800" dirty="0">
                <a:latin typeface="Calibri"/>
                <a:cs typeface="Calibri"/>
              </a:rPr>
              <a:t>should</a:t>
            </a:r>
            <a:r>
              <a:rPr sz="1800" spc="-55" dirty="0">
                <a:latin typeface="Calibri"/>
                <a:cs typeface="Calibri"/>
              </a:rPr>
              <a:t> </a:t>
            </a:r>
            <a:r>
              <a:rPr sz="1800" spc="-20" dirty="0">
                <a:latin typeface="Calibri"/>
                <a:cs typeface="Calibri"/>
              </a:rPr>
              <a:t>match ground-truth</a:t>
            </a:r>
            <a:endParaRPr sz="1800">
              <a:latin typeface="Calibri"/>
              <a:cs typeface="Calibri"/>
            </a:endParaRPr>
          </a:p>
        </p:txBody>
      </p:sp>
      <p:grpSp>
        <p:nvGrpSpPr>
          <p:cNvPr id="136" name="object 136"/>
          <p:cNvGrpSpPr/>
          <p:nvPr/>
        </p:nvGrpSpPr>
        <p:grpSpPr>
          <a:xfrm>
            <a:off x="2529589" y="2669357"/>
            <a:ext cx="9353550" cy="782320"/>
            <a:chOff x="2529589" y="2669357"/>
            <a:chExt cx="9353550" cy="782320"/>
          </a:xfrm>
        </p:grpSpPr>
        <p:sp>
          <p:nvSpPr>
            <p:cNvPr id="137" name="object 137"/>
            <p:cNvSpPr/>
            <p:nvPr/>
          </p:nvSpPr>
          <p:spPr>
            <a:xfrm>
              <a:off x="2535939" y="2675707"/>
              <a:ext cx="9340850" cy="769620"/>
            </a:xfrm>
            <a:custGeom>
              <a:avLst/>
              <a:gdLst/>
              <a:ahLst/>
              <a:cxnLst/>
              <a:rect l="l" t="t" r="r" b="b"/>
              <a:pathLst>
                <a:path w="9340850" h="769620">
                  <a:moveTo>
                    <a:pt x="9212508" y="0"/>
                  </a:moveTo>
                  <a:lnTo>
                    <a:pt x="128242" y="0"/>
                  </a:lnTo>
                  <a:lnTo>
                    <a:pt x="78324" y="10077"/>
                  </a:lnTo>
                  <a:lnTo>
                    <a:pt x="37561" y="37561"/>
                  </a:lnTo>
                  <a:lnTo>
                    <a:pt x="10077" y="78324"/>
                  </a:lnTo>
                  <a:lnTo>
                    <a:pt x="0" y="128242"/>
                  </a:lnTo>
                  <a:lnTo>
                    <a:pt x="0" y="641178"/>
                  </a:lnTo>
                  <a:lnTo>
                    <a:pt x="10077" y="691095"/>
                  </a:lnTo>
                  <a:lnTo>
                    <a:pt x="37561" y="731858"/>
                  </a:lnTo>
                  <a:lnTo>
                    <a:pt x="78324" y="759341"/>
                  </a:lnTo>
                  <a:lnTo>
                    <a:pt x="128242" y="769419"/>
                  </a:lnTo>
                  <a:lnTo>
                    <a:pt x="9212508" y="769419"/>
                  </a:lnTo>
                  <a:lnTo>
                    <a:pt x="9262425" y="759341"/>
                  </a:lnTo>
                  <a:lnTo>
                    <a:pt x="9303188" y="731858"/>
                  </a:lnTo>
                  <a:lnTo>
                    <a:pt x="9330671" y="691095"/>
                  </a:lnTo>
                  <a:lnTo>
                    <a:pt x="9340749" y="641178"/>
                  </a:lnTo>
                  <a:lnTo>
                    <a:pt x="9340749" y="128242"/>
                  </a:lnTo>
                  <a:lnTo>
                    <a:pt x="9330671" y="78324"/>
                  </a:lnTo>
                  <a:lnTo>
                    <a:pt x="9303188" y="37561"/>
                  </a:lnTo>
                  <a:lnTo>
                    <a:pt x="9262425" y="10077"/>
                  </a:lnTo>
                  <a:lnTo>
                    <a:pt x="9212508" y="0"/>
                  </a:lnTo>
                  <a:close/>
                </a:path>
              </a:pathLst>
            </a:custGeom>
            <a:solidFill>
              <a:srgbClr val="E2F0D9"/>
            </a:solidFill>
          </p:spPr>
          <p:txBody>
            <a:bodyPr wrap="square" lIns="0" tIns="0" rIns="0" bIns="0" rtlCol="0"/>
            <a:lstStyle/>
            <a:p>
              <a:endParaRPr/>
            </a:p>
          </p:txBody>
        </p:sp>
        <p:sp>
          <p:nvSpPr>
            <p:cNvPr id="138" name="object 138"/>
            <p:cNvSpPr/>
            <p:nvPr/>
          </p:nvSpPr>
          <p:spPr>
            <a:xfrm>
              <a:off x="2535939" y="2675707"/>
              <a:ext cx="9340850" cy="769620"/>
            </a:xfrm>
            <a:custGeom>
              <a:avLst/>
              <a:gdLst/>
              <a:ahLst/>
              <a:cxnLst/>
              <a:rect l="l" t="t" r="r" b="b"/>
              <a:pathLst>
                <a:path w="9340850" h="769620">
                  <a:moveTo>
                    <a:pt x="0" y="128241"/>
                  </a:moveTo>
                  <a:lnTo>
                    <a:pt x="10077" y="78324"/>
                  </a:lnTo>
                  <a:lnTo>
                    <a:pt x="37560" y="37561"/>
                  </a:lnTo>
                  <a:lnTo>
                    <a:pt x="78323" y="10077"/>
                  </a:lnTo>
                  <a:lnTo>
                    <a:pt x="128241" y="0"/>
                  </a:lnTo>
                  <a:lnTo>
                    <a:pt x="9212508" y="0"/>
                  </a:lnTo>
                  <a:lnTo>
                    <a:pt x="9262425" y="10077"/>
                  </a:lnTo>
                  <a:lnTo>
                    <a:pt x="9303188" y="37561"/>
                  </a:lnTo>
                  <a:lnTo>
                    <a:pt x="9330672" y="78324"/>
                  </a:lnTo>
                  <a:lnTo>
                    <a:pt x="9340750" y="128241"/>
                  </a:lnTo>
                  <a:lnTo>
                    <a:pt x="9340750" y="641178"/>
                  </a:lnTo>
                  <a:lnTo>
                    <a:pt x="9330672" y="691095"/>
                  </a:lnTo>
                  <a:lnTo>
                    <a:pt x="9303188" y="731858"/>
                  </a:lnTo>
                  <a:lnTo>
                    <a:pt x="9262425" y="759342"/>
                  </a:lnTo>
                  <a:lnTo>
                    <a:pt x="9212508" y="769420"/>
                  </a:lnTo>
                  <a:lnTo>
                    <a:pt x="128241" y="769420"/>
                  </a:lnTo>
                  <a:lnTo>
                    <a:pt x="78323" y="759342"/>
                  </a:lnTo>
                  <a:lnTo>
                    <a:pt x="37560" y="731858"/>
                  </a:lnTo>
                  <a:lnTo>
                    <a:pt x="10077" y="691095"/>
                  </a:lnTo>
                  <a:lnTo>
                    <a:pt x="0" y="641178"/>
                  </a:lnTo>
                  <a:lnTo>
                    <a:pt x="0" y="128241"/>
                  </a:lnTo>
                  <a:close/>
                </a:path>
              </a:pathLst>
            </a:custGeom>
            <a:ln w="12700">
              <a:solidFill>
                <a:srgbClr val="70AD47"/>
              </a:solidFill>
            </a:ln>
          </p:spPr>
          <p:txBody>
            <a:bodyPr wrap="square" lIns="0" tIns="0" rIns="0" bIns="0" rtlCol="0"/>
            <a:lstStyle/>
            <a:p>
              <a:endParaRPr/>
            </a:p>
          </p:txBody>
        </p:sp>
      </p:grpSp>
      <p:sp>
        <p:nvSpPr>
          <p:cNvPr id="139" name="object 139"/>
          <p:cNvSpPr txBox="1"/>
          <p:nvPr/>
        </p:nvSpPr>
        <p:spPr>
          <a:xfrm>
            <a:off x="6315154" y="2807715"/>
            <a:ext cx="1783080" cy="452120"/>
          </a:xfrm>
          <a:prstGeom prst="rect">
            <a:avLst/>
          </a:prstGeom>
        </p:spPr>
        <p:txBody>
          <a:bodyPr vert="horz" wrap="square" lIns="0" tIns="12700" rIns="0" bIns="0" rtlCol="0">
            <a:spAutoFit/>
          </a:bodyPr>
          <a:lstStyle/>
          <a:p>
            <a:pPr marL="12700">
              <a:lnSpc>
                <a:spcPct val="100000"/>
              </a:lnSpc>
              <a:spcBef>
                <a:spcPts val="100"/>
              </a:spcBef>
            </a:pPr>
            <a:r>
              <a:rPr sz="2800" spc="-30" dirty="0">
                <a:latin typeface="Calibri"/>
                <a:cs typeface="Calibri"/>
              </a:rPr>
              <a:t>Transformer</a:t>
            </a:r>
            <a:endParaRPr sz="2800">
              <a:latin typeface="Calibri"/>
              <a:cs typeface="Calibri"/>
            </a:endParaRPr>
          </a:p>
        </p:txBody>
      </p:sp>
      <p:grpSp>
        <p:nvGrpSpPr>
          <p:cNvPr id="140" name="object 140"/>
          <p:cNvGrpSpPr/>
          <p:nvPr/>
        </p:nvGrpSpPr>
        <p:grpSpPr>
          <a:xfrm>
            <a:off x="11514167" y="3622282"/>
            <a:ext cx="142875" cy="443865"/>
            <a:chOff x="11514167" y="3622282"/>
            <a:chExt cx="142875" cy="443865"/>
          </a:xfrm>
        </p:grpSpPr>
        <p:sp>
          <p:nvSpPr>
            <p:cNvPr id="141" name="object 141"/>
            <p:cNvSpPr/>
            <p:nvPr/>
          </p:nvSpPr>
          <p:spPr>
            <a:xfrm>
              <a:off x="11520517" y="3628632"/>
              <a:ext cx="130175" cy="431165"/>
            </a:xfrm>
            <a:custGeom>
              <a:avLst/>
              <a:gdLst/>
              <a:ahLst/>
              <a:cxnLst/>
              <a:rect l="l" t="t" r="r" b="b"/>
              <a:pathLst>
                <a:path w="130175" h="431164">
                  <a:moveTo>
                    <a:pt x="129984" y="0"/>
                  </a:moveTo>
                  <a:lnTo>
                    <a:pt x="0" y="0"/>
                  </a:lnTo>
                  <a:lnTo>
                    <a:pt x="0" y="430886"/>
                  </a:lnTo>
                  <a:lnTo>
                    <a:pt x="129984" y="430886"/>
                  </a:lnTo>
                  <a:lnTo>
                    <a:pt x="129984" y="0"/>
                  </a:lnTo>
                  <a:close/>
                </a:path>
              </a:pathLst>
            </a:custGeom>
            <a:solidFill>
              <a:srgbClr val="8FAADC"/>
            </a:solidFill>
          </p:spPr>
          <p:txBody>
            <a:bodyPr wrap="square" lIns="0" tIns="0" rIns="0" bIns="0" rtlCol="0"/>
            <a:lstStyle/>
            <a:p>
              <a:endParaRPr/>
            </a:p>
          </p:txBody>
        </p:sp>
        <p:sp>
          <p:nvSpPr>
            <p:cNvPr id="142" name="object 142"/>
            <p:cNvSpPr/>
            <p:nvPr/>
          </p:nvSpPr>
          <p:spPr>
            <a:xfrm>
              <a:off x="11520517" y="362863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sp>
        <p:nvSpPr>
          <p:cNvPr id="143" name="object 143"/>
          <p:cNvSpPr txBox="1"/>
          <p:nvPr/>
        </p:nvSpPr>
        <p:spPr>
          <a:xfrm>
            <a:off x="11063096" y="4217923"/>
            <a:ext cx="1050290" cy="568325"/>
          </a:xfrm>
          <a:prstGeom prst="rect">
            <a:avLst/>
          </a:prstGeom>
        </p:spPr>
        <p:txBody>
          <a:bodyPr vert="horz" wrap="square" lIns="0" tIns="12700" rIns="0" bIns="0" rtlCol="0">
            <a:spAutoFit/>
          </a:bodyPr>
          <a:lstStyle/>
          <a:p>
            <a:pPr marR="5080" algn="r">
              <a:lnSpc>
                <a:spcPts val="2135"/>
              </a:lnSpc>
              <a:spcBef>
                <a:spcPts val="100"/>
              </a:spcBef>
            </a:pPr>
            <a:r>
              <a:rPr sz="1800" b="1" spc="-10" dirty="0">
                <a:latin typeface="Calibri"/>
                <a:cs typeface="Calibri"/>
              </a:rPr>
              <a:t>Distillation</a:t>
            </a:r>
            <a:endParaRPr sz="1800">
              <a:latin typeface="Calibri"/>
              <a:cs typeface="Calibri"/>
            </a:endParaRPr>
          </a:p>
          <a:p>
            <a:pPr marR="5080" algn="r">
              <a:lnSpc>
                <a:spcPts val="2135"/>
              </a:lnSpc>
            </a:pPr>
            <a:r>
              <a:rPr sz="1800" b="1" spc="-10" dirty="0">
                <a:latin typeface="Calibri"/>
                <a:cs typeface="Calibri"/>
              </a:rPr>
              <a:t>token</a:t>
            </a:r>
            <a:endParaRPr sz="1800">
              <a:latin typeface="Calibri"/>
              <a:cs typeface="Calibri"/>
            </a:endParaRPr>
          </a:p>
        </p:txBody>
      </p:sp>
      <p:grpSp>
        <p:nvGrpSpPr>
          <p:cNvPr id="144" name="object 144"/>
          <p:cNvGrpSpPr/>
          <p:nvPr/>
        </p:nvGrpSpPr>
        <p:grpSpPr>
          <a:xfrm>
            <a:off x="11512919" y="1225481"/>
            <a:ext cx="143510" cy="1306830"/>
            <a:chOff x="11512919" y="1225481"/>
            <a:chExt cx="143510" cy="1306830"/>
          </a:xfrm>
        </p:grpSpPr>
        <p:sp>
          <p:nvSpPr>
            <p:cNvPr id="145" name="object 145"/>
            <p:cNvSpPr/>
            <p:nvPr/>
          </p:nvSpPr>
          <p:spPr>
            <a:xfrm>
              <a:off x="11519271"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D966"/>
            </a:solidFill>
          </p:spPr>
          <p:txBody>
            <a:bodyPr wrap="square" lIns="0" tIns="0" rIns="0" bIns="0" rtlCol="0"/>
            <a:lstStyle/>
            <a:p>
              <a:endParaRPr/>
            </a:p>
          </p:txBody>
        </p:sp>
        <p:sp>
          <p:nvSpPr>
            <p:cNvPr id="146" name="object 146"/>
            <p:cNvSpPr/>
            <p:nvPr/>
          </p:nvSpPr>
          <p:spPr>
            <a:xfrm>
              <a:off x="11519271"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sp>
          <p:nvSpPr>
            <p:cNvPr id="147" name="object 147"/>
            <p:cNvSpPr/>
            <p:nvPr/>
          </p:nvSpPr>
          <p:spPr>
            <a:xfrm>
              <a:off x="11519269" y="1231831"/>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DEEBF7"/>
            </a:solidFill>
          </p:spPr>
          <p:txBody>
            <a:bodyPr wrap="square" lIns="0" tIns="0" rIns="0" bIns="0" rtlCol="0"/>
            <a:lstStyle/>
            <a:p>
              <a:endParaRPr/>
            </a:p>
          </p:txBody>
        </p:sp>
        <p:sp>
          <p:nvSpPr>
            <p:cNvPr id="148" name="object 148"/>
            <p:cNvSpPr/>
            <p:nvPr/>
          </p:nvSpPr>
          <p:spPr>
            <a:xfrm>
              <a:off x="11519269" y="1231831"/>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5B9BD5"/>
              </a:solidFill>
            </a:ln>
          </p:spPr>
          <p:txBody>
            <a:bodyPr wrap="square" lIns="0" tIns="0" rIns="0" bIns="0" rtlCol="0"/>
            <a:lstStyle/>
            <a:p>
              <a:endParaRPr/>
            </a:p>
          </p:txBody>
        </p:sp>
        <p:sp>
          <p:nvSpPr>
            <p:cNvPr id="149" name="object 149"/>
            <p:cNvSpPr/>
            <p:nvPr/>
          </p:nvSpPr>
          <p:spPr>
            <a:xfrm>
              <a:off x="11546485" y="1661599"/>
              <a:ext cx="76200" cy="434975"/>
            </a:xfrm>
            <a:custGeom>
              <a:avLst/>
              <a:gdLst/>
              <a:ahLst/>
              <a:cxnLst/>
              <a:rect l="l" t="t" r="r" b="b"/>
              <a:pathLst>
                <a:path w="76200" h="434975">
                  <a:moveTo>
                    <a:pt x="50800" y="63500"/>
                  </a:moveTo>
                  <a:lnTo>
                    <a:pt x="25400" y="63500"/>
                  </a:lnTo>
                  <a:lnTo>
                    <a:pt x="25400" y="434559"/>
                  </a:lnTo>
                  <a:lnTo>
                    <a:pt x="50800" y="434559"/>
                  </a:lnTo>
                  <a:lnTo>
                    <a:pt x="50800" y="63500"/>
                  </a:lnTo>
                  <a:close/>
                </a:path>
                <a:path w="76200" h="434975">
                  <a:moveTo>
                    <a:pt x="38098" y="0"/>
                  </a:moveTo>
                  <a:lnTo>
                    <a:pt x="0" y="76200"/>
                  </a:lnTo>
                  <a:lnTo>
                    <a:pt x="25400" y="76200"/>
                  </a:lnTo>
                  <a:lnTo>
                    <a:pt x="25400" y="63500"/>
                  </a:lnTo>
                  <a:lnTo>
                    <a:pt x="69849" y="63500"/>
                  </a:lnTo>
                  <a:lnTo>
                    <a:pt x="38098" y="0"/>
                  </a:lnTo>
                  <a:close/>
                </a:path>
                <a:path w="76200" h="434975">
                  <a:moveTo>
                    <a:pt x="69849" y="63500"/>
                  </a:moveTo>
                  <a:lnTo>
                    <a:pt x="50800" y="63500"/>
                  </a:lnTo>
                  <a:lnTo>
                    <a:pt x="50800" y="76200"/>
                  </a:lnTo>
                  <a:lnTo>
                    <a:pt x="76200" y="76200"/>
                  </a:lnTo>
                  <a:lnTo>
                    <a:pt x="69849" y="63500"/>
                  </a:lnTo>
                  <a:close/>
                </a:path>
              </a:pathLst>
            </a:custGeom>
            <a:solidFill>
              <a:srgbClr val="000000"/>
            </a:solidFill>
          </p:spPr>
          <p:txBody>
            <a:bodyPr wrap="square" lIns="0" tIns="0" rIns="0" bIns="0" rtlCol="0"/>
            <a:lstStyle/>
            <a:p>
              <a:endParaRPr/>
            </a:p>
          </p:txBody>
        </p:sp>
      </p:grpSp>
      <p:sp>
        <p:nvSpPr>
          <p:cNvPr id="150" name="object 150"/>
          <p:cNvSpPr txBox="1"/>
          <p:nvPr/>
        </p:nvSpPr>
        <p:spPr>
          <a:xfrm>
            <a:off x="10598581" y="325627"/>
            <a:ext cx="1282065" cy="845819"/>
          </a:xfrm>
          <a:prstGeom prst="rect">
            <a:avLst/>
          </a:prstGeom>
        </p:spPr>
        <p:txBody>
          <a:bodyPr vert="horz" wrap="square" lIns="0" tIns="13970" rIns="0" bIns="0" rtlCol="0">
            <a:spAutoFit/>
          </a:bodyPr>
          <a:lstStyle/>
          <a:p>
            <a:pPr marL="12700" marR="5080">
              <a:lnSpc>
                <a:spcPct val="99400"/>
              </a:lnSpc>
              <a:spcBef>
                <a:spcPts val="110"/>
              </a:spcBef>
            </a:pPr>
            <a:r>
              <a:rPr sz="1800" spc="-10" dirty="0">
                <a:latin typeface="Calibri"/>
                <a:cs typeface="Calibri"/>
              </a:rPr>
              <a:t>Predicted </a:t>
            </a:r>
            <a:r>
              <a:rPr sz="1800" dirty="0">
                <a:latin typeface="Calibri"/>
                <a:cs typeface="Calibri"/>
              </a:rPr>
              <a:t>class</a:t>
            </a:r>
            <a:r>
              <a:rPr sz="1800" spc="-5" dirty="0">
                <a:latin typeface="Calibri"/>
                <a:cs typeface="Calibri"/>
              </a:rPr>
              <a:t> </a:t>
            </a:r>
            <a:r>
              <a:rPr sz="1800" spc="-10" dirty="0">
                <a:latin typeface="Calibri"/>
                <a:cs typeface="Calibri"/>
              </a:rPr>
              <a:t>scores; </a:t>
            </a:r>
            <a:r>
              <a:rPr sz="1800" dirty="0">
                <a:latin typeface="Calibri"/>
                <a:cs typeface="Calibri"/>
              </a:rPr>
              <a:t>should</a:t>
            </a:r>
            <a:r>
              <a:rPr sz="1800" spc="-55" dirty="0">
                <a:latin typeface="Calibri"/>
                <a:cs typeface="Calibri"/>
              </a:rPr>
              <a:t> </a:t>
            </a:r>
            <a:r>
              <a:rPr sz="1800" spc="-20" dirty="0">
                <a:latin typeface="Calibri"/>
                <a:cs typeface="Calibri"/>
              </a:rPr>
              <a:t>match</a:t>
            </a:r>
            <a:endParaRPr sz="1800">
              <a:latin typeface="Calibri"/>
              <a:cs typeface="Calibri"/>
            </a:endParaRPr>
          </a:p>
        </p:txBody>
      </p:sp>
      <p:sp>
        <p:nvSpPr>
          <p:cNvPr id="152" name="object 152"/>
          <p:cNvSpPr txBox="1"/>
          <p:nvPr/>
        </p:nvSpPr>
        <p:spPr>
          <a:xfrm>
            <a:off x="1187323" y="1439032"/>
            <a:ext cx="6335395" cy="211454"/>
          </a:xfrm>
          <a:prstGeom prst="rect">
            <a:avLst/>
          </a:prstGeom>
          <a:solidFill>
            <a:srgbClr val="FFC000"/>
          </a:solidFill>
        </p:spPr>
        <p:txBody>
          <a:bodyPr vert="horz" wrap="square" lIns="0" tIns="5080" rIns="0" bIns="0" rtlCol="0">
            <a:spAutoFit/>
          </a:bodyPr>
          <a:lstStyle/>
          <a:p>
            <a:pPr marL="12700">
              <a:lnSpc>
                <a:spcPct val="100000"/>
              </a:lnSpc>
              <a:spcBef>
                <a:spcPts val="40"/>
              </a:spcBef>
            </a:pPr>
            <a:r>
              <a:rPr sz="1200" spc="-20" dirty="0">
                <a:latin typeface="Calibri"/>
                <a:cs typeface="Calibri"/>
              </a:rPr>
              <a:t>Touvrom</a:t>
            </a:r>
            <a:r>
              <a:rPr sz="1200" spc="-10" dirty="0">
                <a:latin typeface="Calibri"/>
                <a:cs typeface="Calibri"/>
              </a:rPr>
              <a:t> </a:t>
            </a:r>
            <a:r>
              <a:rPr sz="1200" dirty="0">
                <a:latin typeface="Calibri"/>
                <a:cs typeface="Calibri"/>
              </a:rPr>
              <a:t>et</a:t>
            </a:r>
            <a:r>
              <a:rPr sz="1200" spc="-10" dirty="0">
                <a:latin typeface="Calibri"/>
                <a:cs typeface="Calibri"/>
              </a:rPr>
              <a:t> </a:t>
            </a:r>
            <a:r>
              <a:rPr sz="1200" dirty="0">
                <a:latin typeface="Calibri"/>
                <a:cs typeface="Calibri"/>
              </a:rPr>
              <a:t>al,</a:t>
            </a:r>
            <a:r>
              <a:rPr sz="1200" spc="-10" dirty="0">
                <a:latin typeface="Calibri"/>
                <a:cs typeface="Calibri"/>
              </a:rPr>
              <a:t> “Training</a:t>
            </a:r>
            <a:r>
              <a:rPr sz="1200" spc="-15" dirty="0">
                <a:latin typeface="Calibri"/>
                <a:cs typeface="Calibri"/>
              </a:rPr>
              <a:t> </a:t>
            </a:r>
            <a:r>
              <a:rPr sz="1200" spc="-20" dirty="0">
                <a:latin typeface="Calibri"/>
                <a:cs typeface="Calibri"/>
              </a:rPr>
              <a:t>data-</a:t>
            </a:r>
            <a:r>
              <a:rPr sz="1200" spc="-10" dirty="0">
                <a:latin typeface="Calibri"/>
                <a:cs typeface="Calibri"/>
              </a:rPr>
              <a:t>efficient </a:t>
            </a:r>
            <a:r>
              <a:rPr sz="1200" dirty="0">
                <a:latin typeface="Calibri"/>
                <a:cs typeface="Calibri"/>
              </a:rPr>
              <a:t>image</a:t>
            </a:r>
            <a:r>
              <a:rPr sz="1200" spc="-5" dirty="0">
                <a:latin typeface="Calibri"/>
                <a:cs typeface="Calibri"/>
              </a:rPr>
              <a:t> </a:t>
            </a:r>
            <a:r>
              <a:rPr sz="1200" spc="-10" dirty="0">
                <a:latin typeface="Calibri"/>
                <a:cs typeface="Calibri"/>
              </a:rPr>
              <a:t>transformers </a:t>
            </a:r>
            <a:r>
              <a:rPr sz="1200" dirty="0">
                <a:latin typeface="Calibri"/>
                <a:cs typeface="Calibri"/>
              </a:rPr>
              <a:t>&amp;</a:t>
            </a:r>
            <a:r>
              <a:rPr sz="1200" spc="-15" dirty="0">
                <a:latin typeface="Calibri"/>
                <a:cs typeface="Calibri"/>
              </a:rPr>
              <a:t> </a:t>
            </a:r>
            <a:r>
              <a:rPr sz="1200" spc="-10" dirty="0">
                <a:latin typeface="Calibri"/>
                <a:cs typeface="Calibri"/>
              </a:rPr>
              <a:t>distillation</a:t>
            </a:r>
            <a:r>
              <a:rPr sz="1200" spc="-15" dirty="0">
                <a:latin typeface="Calibri"/>
                <a:cs typeface="Calibri"/>
              </a:rPr>
              <a:t> </a:t>
            </a:r>
            <a:r>
              <a:rPr sz="1200" dirty="0">
                <a:latin typeface="Calibri"/>
                <a:cs typeface="Calibri"/>
              </a:rPr>
              <a:t>through</a:t>
            </a:r>
            <a:r>
              <a:rPr sz="1200" spc="-15" dirty="0">
                <a:latin typeface="Calibri"/>
                <a:cs typeface="Calibri"/>
              </a:rPr>
              <a:t> </a:t>
            </a:r>
            <a:r>
              <a:rPr sz="1200" spc="-20" dirty="0">
                <a:latin typeface="Calibri"/>
                <a:cs typeface="Calibri"/>
              </a:rPr>
              <a:t>attention”,</a:t>
            </a:r>
            <a:r>
              <a:rPr sz="1200" spc="-15" dirty="0">
                <a:latin typeface="Calibri"/>
                <a:cs typeface="Calibri"/>
              </a:rPr>
              <a:t> </a:t>
            </a:r>
            <a:r>
              <a:rPr sz="1200" dirty="0">
                <a:latin typeface="Calibri"/>
                <a:cs typeface="Calibri"/>
              </a:rPr>
              <a:t>ICML</a:t>
            </a:r>
            <a:r>
              <a:rPr sz="1200" spc="-15" dirty="0">
                <a:latin typeface="Calibri"/>
                <a:cs typeface="Calibri"/>
              </a:rPr>
              <a:t> </a:t>
            </a:r>
            <a:r>
              <a:rPr sz="1200" spc="-20" dirty="0">
                <a:latin typeface="Calibri"/>
                <a:cs typeface="Calibri"/>
              </a:rPr>
              <a:t>2021</a:t>
            </a:r>
            <a:endParaRPr sz="1200" dirty="0">
              <a:latin typeface="Calibri"/>
              <a:cs typeface="Calibri"/>
            </a:endParaRPr>
          </a:p>
        </p:txBody>
      </p:sp>
      <p:sp>
        <p:nvSpPr>
          <p:cNvPr id="151" name="object 151"/>
          <p:cNvSpPr txBox="1"/>
          <p:nvPr/>
        </p:nvSpPr>
        <p:spPr>
          <a:xfrm>
            <a:off x="10598581" y="1148588"/>
            <a:ext cx="73533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teacher</a:t>
            </a:r>
            <a:endParaRPr sz="1800">
              <a:latin typeface="Calibri"/>
              <a:cs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Improving</a:t>
            </a:r>
            <a:r>
              <a:rPr spc="-160" dirty="0"/>
              <a:t> </a:t>
            </a:r>
            <a:r>
              <a:rPr spc="-55" dirty="0"/>
              <a:t>ViT:</a:t>
            </a:r>
            <a:r>
              <a:rPr spc="-160" dirty="0"/>
              <a:t> </a:t>
            </a:r>
            <a:r>
              <a:rPr spc="-10" dirty="0"/>
              <a:t>Distillation</a:t>
            </a:r>
          </a:p>
        </p:txBody>
      </p:sp>
      <p:grpSp>
        <p:nvGrpSpPr>
          <p:cNvPr id="3" name="object 3"/>
          <p:cNvGrpSpPr/>
          <p:nvPr/>
        </p:nvGrpSpPr>
        <p:grpSpPr>
          <a:xfrm>
            <a:off x="1389401" y="1843970"/>
            <a:ext cx="5268595" cy="3384550"/>
            <a:chOff x="1389401" y="1843970"/>
            <a:chExt cx="5268595" cy="3384550"/>
          </a:xfrm>
        </p:grpSpPr>
        <p:sp>
          <p:nvSpPr>
            <p:cNvPr id="4" name="object 4"/>
            <p:cNvSpPr/>
            <p:nvPr/>
          </p:nvSpPr>
          <p:spPr>
            <a:xfrm>
              <a:off x="1394164" y="1848732"/>
              <a:ext cx="5259070" cy="2811780"/>
            </a:xfrm>
            <a:custGeom>
              <a:avLst/>
              <a:gdLst/>
              <a:ahLst/>
              <a:cxnLst/>
              <a:rect l="l" t="t" r="r" b="b"/>
              <a:pathLst>
                <a:path w="5259070" h="2811779">
                  <a:moveTo>
                    <a:pt x="0" y="2811659"/>
                  </a:moveTo>
                  <a:lnTo>
                    <a:pt x="885739" y="2811659"/>
                  </a:lnTo>
                </a:path>
                <a:path w="5259070" h="2811779">
                  <a:moveTo>
                    <a:pt x="1696507" y="2811659"/>
                  </a:moveTo>
                  <a:lnTo>
                    <a:pt x="3467395" y="2811659"/>
                  </a:lnTo>
                </a:path>
                <a:path w="5259070" h="2811779">
                  <a:moveTo>
                    <a:pt x="4278163" y="2811659"/>
                  </a:moveTo>
                  <a:lnTo>
                    <a:pt x="5258883" y="2811659"/>
                  </a:lnTo>
                </a:path>
                <a:path w="5259070" h="2811779">
                  <a:moveTo>
                    <a:pt x="0" y="2250827"/>
                  </a:moveTo>
                  <a:lnTo>
                    <a:pt x="3467395" y="2250827"/>
                  </a:lnTo>
                </a:path>
                <a:path w="5259070" h="2811779">
                  <a:moveTo>
                    <a:pt x="4278163" y="2250827"/>
                  </a:moveTo>
                  <a:lnTo>
                    <a:pt x="5258883" y="2250827"/>
                  </a:lnTo>
                </a:path>
                <a:path w="5259070" h="2811779">
                  <a:moveTo>
                    <a:pt x="0" y="1686947"/>
                  </a:moveTo>
                  <a:lnTo>
                    <a:pt x="3467395" y="1686947"/>
                  </a:lnTo>
                </a:path>
                <a:path w="5259070" h="2811779">
                  <a:moveTo>
                    <a:pt x="4278163" y="1686947"/>
                  </a:moveTo>
                  <a:lnTo>
                    <a:pt x="5258883" y="1686947"/>
                  </a:lnTo>
                </a:path>
                <a:path w="5259070" h="2811779">
                  <a:moveTo>
                    <a:pt x="0" y="1126115"/>
                  </a:moveTo>
                  <a:lnTo>
                    <a:pt x="3467395" y="1126115"/>
                  </a:lnTo>
                </a:path>
                <a:path w="5259070" h="2811779">
                  <a:moveTo>
                    <a:pt x="4278163" y="1126115"/>
                  </a:moveTo>
                  <a:lnTo>
                    <a:pt x="5258883" y="1126115"/>
                  </a:lnTo>
                </a:path>
                <a:path w="5259070" h="2811779">
                  <a:moveTo>
                    <a:pt x="0" y="562235"/>
                  </a:moveTo>
                  <a:lnTo>
                    <a:pt x="5258883" y="562235"/>
                  </a:lnTo>
                </a:path>
                <a:path w="5259070" h="2811779">
                  <a:moveTo>
                    <a:pt x="0" y="0"/>
                  </a:moveTo>
                  <a:lnTo>
                    <a:pt x="5258883" y="0"/>
                  </a:lnTo>
                </a:path>
              </a:pathLst>
            </a:custGeom>
            <a:ln w="9525">
              <a:solidFill>
                <a:srgbClr val="D9D9D9"/>
              </a:solidFill>
            </a:ln>
          </p:spPr>
          <p:txBody>
            <a:bodyPr wrap="square" lIns="0" tIns="0" rIns="0" bIns="0" rtlCol="0"/>
            <a:lstStyle/>
            <a:p>
              <a:endParaRPr/>
            </a:p>
          </p:txBody>
        </p:sp>
        <p:sp>
          <p:nvSpPr>
            <p:cNvPr id="5" name="object 5"/>
            <p:cNvSpPr/>
            <p:nvPr/>
          </p:nvSpPr>
          <p:spPr>
            <a:xfrm>
              <a:off x="2279904" y="2578607"/>
              <a:ext cx="3392804" cy="2645410"/>
            </a:xfrm>
            <a:custGeom>
              <a:avLst/>
              <a:gdLst/>
              <a:ahLst/>
              <a:cxnLst/>
              <a:rect l="l" t="t" r="r" b="b"/>
              <a:pathLst>
                <a:path w="3392804" h="2645410">
                  <a:moveTo>
                    <a:pt x="810768" y="1548384"/>
                  </a:moveTo>
                  <a:lnTo>
                    <a:pt x="0" y="1548384"/>
                  </a:lnTo>
                  <a:lnTo>
                    <a:pt x="0" y="2645130"/>
                  </a:lnTo>
                  <a:lnTo>
                    <a:pt x="810768" y="2645130"/>
                  </a:lnTo>
                  <a:lnTo>
                    <a:pt x="810768" y="1548384"/>
                  </a:lnTo>
                  <a:close/>
                </a:path>
                <a:path w="3392804" h="2645410">
                  <a:moveTo>
                    <a:pt x="3392424" y="0"/>
                  </a:moveTo>
                  <a:lnTo>
                    <a:pt x="2581656" y="0"/>
                  </a:lnTo>
                  <a:lnTo>
                    <a:pt x="2581656" y="2645130"/>
                  </a:lnTo>
                  <a:lnTo>
                    <a:pt x="3392424" y="2645130"/>
                  </a:lnTo>
                  <a:lnTo>
                    <a:pt x="3392424" y="0"/>
                  </a:lnTo>
                  <a:close/>
                </a:path>
              </a:pathLst>
            </a:custGeom>
            <a:solidFill>
              <a:srgbClr val="4472C4"/>
            </a:solidFill>
          </p:spPr>
          <p:txBody>
            <a:bodyPr wrap="square" lIns="0" tIns="0" rIns="0" bIns="0" rtlCol="0"/>
            <a:lstStyle/>
            <a:p>
              <a:endParaRPr/>
            </a:p>
          </p:txBody>
        </p:sp>
        <p:sp>
          <p:nvSpPr>
            <p:cNvPr id="6" name="object 6"/>
            <p:cNvSpPr/>
            <p:nvPr/>
          </p:nvSpPr>
          <p:spPr>
            <a:xfrm>
              <a:off x="1394164" y="5223729"/>
              <a:ext cx="5259070" cy="0"/>
            </a:xfrm>
            <a:custGeom>
              <a:avLst/>
              <a:gdLst/>
              <a:ahLst/>
              <a:cxnLst/>
              <a:rect l="l" t="t" r="r" b="b"/>
              <a:pathLst>
                <a:path w="5259070">
                  <a:moveTo>
                    <a:pt x="0" y="0"/>
                  </a:moveTo>
                  <a:lnTo>
                    <a:pt x="5258883" y="0"/>
                  </a:lnTo>
                </a:path>
              </a:pathLst>
            </a:custGeom>
            <a:ln w="9526">
              <a:solidFill>
                <a:srgbClr val="D9D9D9"/>
              </a:solidFill>
            </a:ln>
          </p:spPr>
          <p:txBody>
            <a:bodyPr wrap="square" lIns="0" tIns="0" rIns="0" bIns="0" rtlCol="0"/>
            <a:lstStyle/>
            <a:p>
              <a:endParaRPr/>
            </a:p>
          </p:txBody>
        </p:sp>
      </p:grpSp>
      <p:sp>
        <p:nvSpPr>
          <p:cNvPr id="7" name="object 7"/>
          <p:cNvSpPr txBox="1"/>
          <p:nvPr/>
        </p:nvSpPr>
        <p:spPr>
          <a:xfrm>
            <a:off x="888429" y="1647444"/>
            <a:ext cx="279400" cy="3704590"/>
          </a:xfrm>
          <a:prstGeom prst="rect">
            <a:avLst/>
          </a:prstGeom>
        </p:spPr>
        <p:txBody>
          <a:bodyPr vert="horz" wrap="square" lIns="0" tIns="12700" rIns="0" bIns="0" rtlCol="0">
            <a:spAutoFit/>
          </a:bodyPr>
          <a:lstStyle/>
          <a:p>
            <a:pPr marL="12700">
              <a:lnSpc>
                <a:spcPct val="100000"/>
              </a:lnSpc>
              <a:spcBef>
                <a:spcPts val="100"/>
              </a:spcBef>
            </a:pPr>
            <a:r>
              <a:rPr sz="2000" spc="-25" dirty="0">
                <a:solidFill>
                  <a:srgbClr val="595959"/>
                </a:solidFill>
                <a:latin typeface="Calibri"/>
                <a:cs typeface="Calibri"/>
              </a:rPr>
              <a:t>86</a:t>
            </a:r>
            <a:endParaRPr sz="2000">
              <a:latin typeface="Calibri"/>
              <a:cs typeface="Calibri"/>
            </a:endParaRPr>
          </a:p>
          <a:p>
            <a:pPr marL="12700">
              <a:lnSpc>
                <a:spcPct val="100000"/>
              </a:lnSpc>
              <a:spcBef>
                <a:spcPts val="2040"/>
              </a:spcBef>
            </a:pPr>
            <a:r>
              <a:rPr sz="2000" spc="-25" dirty="0">
                <a:solidFill>
                  <a:srgbClr val="595959"/>
                </a:solidFill>
                <a:latin typeface="Calibri"/>
                <a:cs typeface="Calibri"/>
              </a:rPr>
              <a:t>84</a:t>
            </a:r>
            <a:endParaRPr sz="2000">
              <a:latin typeface="Calibri"/>
              <a:cs typeface="Calibri"/>
            </a:endParaRPr>
          </a:p>
          <a:p>
            <a:pPr marL="12700">
              <a:lnSpc>
                <a:spcPct val="100000"/>
              </a:lnSpc>
              <a:spcBef>
                <a:spcPts val="2014"/>
              </a:spcBef>
            </a:pPr>
            <a:r>
              <a:rPr sz="2000" spc="-25" dirty="0">
                <a:solidFill>
                  <a:srgbClr val="595959"/>
                </a:solidFill>
                <a:latin typeface="Calibri"/>
                <a:cs typeface="Calibri"/>
              </a:rPr>
              <a:t>82</a:t>
            </a:r>
            <a:endParaRPr sz="2000">
              <a:latin typeface="Calibri"/>
              <a:cs typeface="Calibri"/>
            </a:endParaRPr>
          </a:p>
          <a:p>
            <a:pPr marL="12700">
              <a:lnSpc>
                <a:spcPct val="100000"/>
              </a:lnSpc>
              <a:spcBef>
                <a:spcPts val="2039"/>
              </a:spcBef>
            </a:pPr>
            <a:r>
              <a:rPr sz="2000" spc="-25" dirty="0">
                <a:solidFill>
                  <a:srgbClr val="595959"/>
                </a:solidFill>
                <a:latin typeface="Calibri"/>
                <a:cs typeface="Calibri"/>
              </a:rPr>
              <a:t>80</a:t>
            </a:r>
            <a:endParaRPr sz="2000">
              <a:latin typeface="Calibri"/>
              <a:cs typeface="Calibri"/>
            </a:endParaRPr>
          </a:p>
          <a:p>
            <a:pPr marL="12700">
              <a:lnSpc>
                <a:spcPct val="100000"/>
              </a:lnSpc>
              <a:spcBef>
                <a:spcPts val="2014"/>
              </a:spcBef>
            </a:pPr>
            <a:r>
              <a:rPr sz="2000" spc="-25" dirty="0">
                <a:solidFill>
                  <a:srgbClr val="595959"/>
                </a:solidFill>
                <a:latin typeface="Calibri"/>
                <a:cs typeface="Calibri"/>
              </a:rPr>
              <a:t>78</a:t>
            </a:r>
            <a:endParaRPr sz="2000">
              <a:latin typeface="Calibri"/>
              <a:cs typeface="Calibri"/>
            </a:endParaRPr>
          </a:p>
          <a:p>
            <a:pPr marL="12700">
              <a:lnSpc>
                <a:spcPct val="100000"/>
              </a:lnSpc>
              <a:spcBef>
                <a:spcPts val="2039"/>
              </a:spcBef>
            </a:pPr>
            <a:r>
              <a:rPr sz="2000" spc="-25" dirty="0">
                <a:solidFill>
                  <a:srgbClr val="595959"/>
                </a:solidFill>
                <a:latin typeface="Calibri"/>
                <a:cs typeface="Calibri"/>
              </a:rPr>
              <a:t>76</a:t>
            </a:r>
            <a:endParaRPr sz="2000">
              <a:latin typeface="Calibri"/>
              <a:cs typeface="Calibri"/>
            </a:endParaRPr>
          </a:p>
          <a:p>
            <a:pPr marL="12700">
              <a:lnSpc>
                <a:spcPct val="100000"/>
              </a:lnSpc>
              <a:spcBef>
                <a:spcPts val="2014"/>
              </a:spcBef>
            </a:pPr>
            <a:r>
              <a:rPr sz="2000" spc="-25" dirty="0">
                <a:solidFill>
                  <a:srgbClr val="595959"/>
                </a:solidFill>
                <a:latin typeface="Calibri"/>
                <a:cs typeface="Calibri"/>
              </a:rPr>
              <a:t>74</a:t>
            </a:r>
            <a:endParaRPr sz="2000">
              <a:latin typeface="Calibri"/>
              <a:cs typeface="Calibri"/>
            </a:endParaRPr>
          </a:p>
        </p:txBody>
      </p:sp>
      <p:sp>
        <p:nvSpPr>
          <p:cNvPr id="8" name="object 8"/>
          <p:cNvSpPr txBox="1"/>
          <p:nvPr/>
        </p:nvSpPr>
        <p:spPr>
          <a:xfrm>
            <a:off x="1791487" y="5359908"/>
            <a:ext cx="1792605"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595959"/>
                </a:solidFill>
                <a:latin typeface="Calibri"/>
                <a:cs typeface="Calibri"/>
              </a:rPr>
              <a:t>Original</a:t>
            </a:r>
            <a:r>
              <a:rPr sz="2000" spc="-45" dirty="0">
                <a:solidFill>
                  <a:srgbClr val="595959"/>
                </a:solidFill>
                <a:latin typeface="Calibri"/>
                <a:cs typeface="Calibri"/>
              </a:rPr>
              <a:t> </a:t>
            </a:r>
            <a:r>
              <a:rPr sz="2000" spc="-10" dirty="0">
                <a:solidFill>
                  <a:srgbClr val="595959"/>
                </a:solidFill>
                <a:latin typeface="Calibri"/>
                <a:cs typeface="Calibri"/>
              </a:rPr>
              <a:t>ViT-</a:t>
            </a:r>
            <a:r>
              <a:rPr sz="2000" spc="-20" dirty="0">
                <a:solidFill>
                  <a:srgbClr val="595959"/>
                </a:solidFill>
                <a:latin typeface="Calibri"/>
                <a:cs typeface="Calibri"/>
              </a:rPr>
              <a:t>B/16</a:t>
            </a:r>
            <a:endParaRPr sz="2000">
              <a:latin typeface="Calibri"/>
              <a:cs typeface="Calibri"/>
            </a:endParaRPr>
          </a:p>
        </p:txBody>
      </p:sp>
      <p:sp>
        <p:nvSpPr>
          <p:cNvPr id="9" name="object 9"/>
          <p:cNvSpPr txBox="1"/>
          <p:nvPr/>
        </p:nvSpPr>
        <p:spPr>
          <a:xfrm>
            <a:off x="4672081" y="5359908"/>
            <a:ext cx="1251585" cy="330200"/>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595959"/>
                </a:solidFill>
                <a:latin typeface="Calibri"/>
                <a:cs typeface="Calibri"/>
              </a:rPr>
              <a:t>+Distillation</a:t>
            </a:r>
            <a:endParaRPr sz="2000">
              <a:latin typeface="Calibri"/>
              <a:cs typeface="Calibri"/>
            </a:endParaRPr>
          </a:p>
        </p:txBody>
      </p:sp>
      <p:sp>
        <p:nvSpPr>
          <p:cNvPr id="10" name="object 10"/>
          <p:cNvSpPr txBox="1"/>
          <p:nvPr/>
        </p:nvSpPr>
        <p:spPr>
          <a:xfrm>
            <a:off x="6757747" y="5384762"/>
            <a:ext cx="4829175" cy="621030"/>
          </a:xfrm>
          <a:prstGeom prst="rect">
            <a:avLst/>
          </a:prstGeom>
        </p:spPr>
        <p:txBody>
          <a:bodyPr vert="horz" wrap="square" lIns="0" tIns="0" rIns="0" bIns="0" rtlCol="0">
            <a:spAutoFit/>
          </a:bodyPr>
          <a:lstStyle/>
          <a:p>
            <a:pPr marL="278765">
              <a:lnSpc>
                <a:spcPts val="2305"/>
              </a:lnSpc>
              <a:tabLst>
                <a:tab pos="2746375" algn="l"/>
              </a:tabLst>
            </a:pPr>
            <a:r>
              <a:rPr sz="2000" dirty="0">
                <a:solidFill>
                  <a:srgbClr val="595959"/>
                </a:solidFill>
                <a:latin typeface="Calibri"/>
                <a:cs typeface="Calibri"/>
              </a:rPr>
              <a:t>+Longer</a:t>
            </a:r>
            <a:r>
              <a:rPr sz="2000" spc="-80" dirty="0">
                <a:solidFill>
                  <a:srgbClr val="595959"/>
                </a:solidFill>
                <a:latin typeface="Calibri"/>
                <a:cs typeface="Calibri"/>
              </a:rPr>
              <a:t> </a:t>
            </a:r>
            <a:r>
              <a:rPr sz="2000" spc="-10" dirty="0">
                <a:solidFill>
                  <a:srgbClr val="595959"/>
                </a:solidFill>
                <a:latin typeface="Calibri"/>
                <a:cs typeface="Calibri"/>
              </a:rPr>
              <a:t>training</a:t>
            </a:r>
            <a:r>
              <a:rPr sz="2000" dirty="0">
                <a:solidFill>
                  <a:srgbClr val="595959"/>
                </a:solidFill>
                <a:latin typeface="Calibri"/>
                <a:cs typeface="Calibri"/>
              </a:rPr>
              <a:t>	+Higher</a:t>
            </a:r>
            <a:r>
              <a:rPr sz="2000" spc="-105" dirty="0">
                <a:solidFill>
                  <a:srgbClr val="595959"/>
                </a:solidFill>
                <a:latin typeface="Calibri"/>
                <a:cs typeface="Calibri"/>
              </a:rPr>
              <a:t> </a:t>
            </a:r>
            <a:r>
              <a:rPr sz="2000" spc="-10" dirty="0">
                <a:solidFill>
                  <a:srgbClr val="595959"/>
                </a:solidFill>
                <a:latin typeface="Calibri"/>
                <a:cs typeface="Calibri"/>
              </a:rPr>
              <a:t>resolution</a:t>
            </a:r>
            <a:endParaRPr sz="2000">
              <a:latin typeface="Calibri"/>
              <a:cs typeface="Calibri"/>
            </a:endParaRPr>
          </a:p>
          <a:p>
            <a:pPr>
              <a:lnSpc>
                <a:spcPct val="100000"/>
              </a:lnSpc>
              <a:spcBef>
                <a:spcPts val="45"/>
              </a:spcBef>
              <a:tabLst>
                <a:tab pos="2580005" algn="l"/>
              </a:tabLst>
            </a:pPr>
            <a:r>
              <a:rPr sz="2000" dirty="0">
                <a:solidFill>
                  <a:srgbClr val="595959"/>
                </a:solidFill>
                <a:latin typeface="Calibri"/>
                <a:cs typeface="Calibri"/>
              </a:rPr>
              <a:t>(300 to</a:t>
            </a:r>
            <a:r>
              <a:rPr sz="2000" spc="-35" dirty="0">
                <a:solidFill>
                  <a:srgbClr val="595959"/>
                </a:solidFill>
                <a:latin typeface="Calibri"/>
                <a:cs typeface="Calibri"/>
              </a:rPr>
              <a:t> </a:t>
            </a:r>
            <a:r>
              <a:rPr sz="2000" dirty="0">
                <a:solidFill>
                  <a:srgbClr val="595959"/>
                </a:solidFill>
                <a:latin typeface="Calibri"/>
                <a:cs typeface="Calibri"/>
              </a:rPr>
              <a:t>1000</a:t>
            </a:r>
            <a:r>
              <a:rPr sz="2000" spc="5" dirty="0">
                <a:solidFill>
                  <a:srgbClr val="595959"/>
                </a:solidFill>
                <a:latin typeface="Calibri"/>
                <a:cs typeface="Calibri"/>
              </a:rPr>
              <a:t> </a:t>
            </a:r>
            <a:r>
              <a:rPr sz="2000" spc="-10" dirty="0">
                <a:solidFill>
                  <a:srgbClr val="595959"/>
                </a:solidFill>
                <a:latin typeface="Calibri"/>
                <a:cs typeface="Calibri"/>
              </a:rPr>
              <a:t>epochs)</a:t>
            </a:r>
            <a:r>
              <a:rPr sz="2000" dirty="0">
                <a:solidFill>
                  <a:srgbClr val="595959"/>
                </a:solidFill>
                <a:latin typeface="Calibri"/>
                <a:cs typeface="Calibri"/>
              </a:rPr>
              <a:t>	(224x224</a:t>
            </a:r>
            <a:r>
              <a:rPr sz="2000" spc="-45" dirty="0">
                <a:solidFill>
                  <a:srgbClr val="595959"/>
                </a:solidFill>
                <a:latin typeface="Calibri"/>
                <a:cs typeface="Calibri"/>
              </a:rPr>
              <a:t> </a:t>
            </a:r>
            <a:r>
              <a:rPr sz="2000" dirty="0">
                <a:solidFill>
                  <a:srgbClr val="595959"/>
                </a:solidFill>
                <a:latin typeface="Calibri"/>
                <a:cs typeface="Calibri"/>
              </a:rPr>
              <a:t>to</a:t>
            </a:r>
            <a:r>
              <a:rPr sz="2000" spc="-75" dirty="0">
                <a:solidFill>
                  <a:srgbClr val="595959"/>
                </a:solidFill>
                <a:latin typeface="Calibri"/>
                <a:cs typeface="Calibri"/>
              </a:rPr>
              <a:t> </a:t>
            </a:r>
            <a:r>
              <a:rPr sz="2000" spc="-10" dirty="0">
                <a:solidFill>
                  <a:srgbClr val="595959"/>
                </a:solidFill>
                <a:latin typeface="Calibri"/>
                <a:cs typeface="Calibri"/>
              </a:rPr>
              <a:t>384x384)</a:t>
            </a:r>
            <a:endParaRPr sz="2000">
              <a:latin typeface="Calibri"/>
              <a:cs typeface="Calibri"/>
            </a:endParaRPr>
          </a:p>
        </p:txBody>
      </p:sp>
      <p:sp>
        <p:nvSpPr>
          <p:cNvPr id="11" name="object 11"/>
          <p:cNvSpPr txBox="1"/>
          <p:nvPr/>
        </p:nvSpPr>
        <p:spPr>
          <a:xfrm>
            <a:off x="480167" y="2637112"/>
            <a:ext cx="397510" cy="1798320"/>
          </a:xfrm>
          <a:prstGeom prst="rect">
            <a:avLst/>
          </a:prstGeom>
        </p:spPr>
        <p:txBody>
          <a:bodyPr vert="vert270" wrap="square" lIns="0" tIns="0" rIns="0" bIns="0" rtlCol="0">
            <a:spAutoFit/>
          </a:bodyPr>
          <a:lstStyle/>
          <a:p>
            <a:pPr marL="12700">
              <a:lnSpc>
                <a:spcPts val="2865"/>
              </a:lnSpc>
            </a:pPr>
            <a:r>
              <a:rPr sz="2400" spc="-45" dirty="0">
                <a:solidFill>
                  <a:srgbClr val="595959"/>
                </a:solidFill>
                <a:latin typeface="Calibri"/>
                <a:cs typeface="Calibri"/>
              </a:rPr>
              <a:t>Top1</a:t>
            </a:r>
            <a:r>
              <a:rPr sz="2400" spc="-65" dirty="0">
                <a:solidFill>
                  <a:srgbClr val="595959"/>
                </a:solidFill>
                <a:latin typeface="Calibri"/>
                <a:cs typeface="Calibri"/>
              </a:rPr>
              <a:t> </a:t>
            </a:r>
            <a:r>
              <a:rPr sz="2400" spc="-10" dirty="0">
                <a:solidFill>
                  <a:srgbClr val="595959"/>
                </a:solidFill>
                <a:latin typeface="Calibri"/>
                <a:cs typeface="Calibri"/>
              </a:rPr>
              <a:t>Accuracy</a:t>
            </a:r>
            <a:endParaRPr sz="2400">
              <a:latin typeface="Calibri"/>
              <a:cs typeface="Calibri"/>
            </a:endParaRPr>
          </a:p>
        </p:txBody>
      </p:sp>
      <p:sp>
        <p:nvSpPr>
          <p:cNvPr id="12" name="object 12"/>
          <p:cNvSpPr txBox="1"/>
          <p:nvPr/>
        </p:nvSpPr>
        <p:spPr>
          <a:xfrm>
            <a:off x="4496815" y="1152652"/>
            <a:ext cx="3198495" cy="452120"/>
          </a:xfrm>
          <a:prstGeom prst="rect">
            <a:avLst/>
          </a:prstGeom>
        </p:spPr>
        <p:txBody>
          <a:bodyPr vert="horz" wrap="square" lIns="0" tIns="12700" rIns="0" bIns="0" rtlCol="0">
            <a:spAutoFit/>
          </a:bodyPr>
          <a:lstStyle/>
          <a:p>
            <a:pPr marL="12700">
              <a:lnSpc>
                <a:spcPct val="100000"/>
              </a:lnSpc>
              <a:spcBef>
                <a:spcPts val="100"/>
              </a:spcBef>
            </a:pPr>
            <a:r>
              <a:rPr sz="2800" spc="-65" dirty="0">
                <a:solidFill>
                  <a:srgbClr val="595959"/>
                </a:solidFill>
                <a:latin typeface="Calibri"/>
                <a:cs typeface="Calibri"/>
              </a:rPr>
              <a:t>ViT-</a:t>
            </a:r>
            <a:r>
              <a:rPr sz="2800" dirty="0">
                <a:solidFill>
                  <a:srgbClr val="595959"/>
                </a:solidFill>
                <a:latin typeface="Calibri"/>
                <a:cs typeface="Calibri"/>
              </a:rPr>
              <a:t>B/16</a:t>
            </a:r>
            <a:r>
              <a:rPr sz="2800" spc="-30" dirty="0">
                <a:solidFill>
                  <a:srgbClr val="595959"/>
                </a:solidFill>
                <a:latin typeface="Calibri"/>
                <a:cs typeface="Calibri"/>
              </a:rPr>
              <a:t> </a:t>
            </a:r>
            <a:r>
              <a:rPr sz="2800" dirty="0">
                <a:solidFill>
                  <a:srgbClr val="595959"/>
                </a:solidFill>
                <a:latin typeface="Calibri"/>
                <a:cs typeface="Calibri"/>
              </a:rPr>
              <a:t>on</a:t>
            </a:r>
            <a:r>
              <a:rPr sz="2800" spc="-30" dirty="0">
                <a:solidFill>
                  <a:srgbClr val="595959"/>
                </a:solidFill>
                <a:latin typeface="Calibri"/>
                <a:cs typeface="Calibri"/>
              </a:rPr>
              <a:t> </a:t>
            </a:r>
            <a:r>
              <a:rPr sz="2800" spc="-10" dirty="0">
                <a:solidFill>
                  <a:srgbClr val="595959"/>
                </a:solidFill>
                <a:latin typeface="Calibri"/>
                <a:cs typeface="Calibri"/>
              </a:rPr>
              <a:t>ImageNet</a:t>
            </a:r>
            <a:endParaRPr sz="2800">
              <a:latin typeface="Calibri"/>
              <a:cs typeface="Calibri"/>
            </a:endParaRPr>
          </a:p>
        </p:txBody>
      </p:sp>
      <p:sp>
        <p:nvSpPr>
          <p:cNvPr id="13" name="object 13"/>
          <p:cNvSpPr/>
          <p:nvPr/>
        </p:nvSpPr>
        <p:spPr>
          <a:xfrm>
            <a:off x="6653047" y="1797268"/>
            <a:ext cx="5276215" cy="4189095"/>
          </a:xfrm>
          <a:custGeom>
            <a:avLst/>
            <a:gdLst/>
            <a:ahLst/>
            <a:cxnLst/>
            <a:rect l="l" t="t" r="r" b="b"/>
            <a:pathLst>
              <a:path w="5276215" h="4189095">
                <a:moveTo>
                  <a:pt x="5276193" y="0"/>
                </a:moveTo>
                <a:lnTo>
                  <a:pt x="0" y="0"/>
                </a:lnTo>
                <a:lnTo>
                  <a:pt x="0" y="4189002"/>
                </a:lnTo>
                <a:lnTo>
                  <a:pt x="5276193" y="4189002"/>
                </a:lnTo>
                <a:lnTo>
                  <a:pt x="5276193" y="0"/>
                </a:lnTo>
                <a:close/>
              </a:path>
            </a:pathLst>
          </a:custGeom>
          <a:solidFill>
            <a:srgbClr val="FFFFFF"/>
          </a:solidFill>
        </p:spPr>
        <p:txBody>
          <a:bodyPr wrap="square" lIns="0" tIns="0" rIns="0" bIns="0" rtlCol="0"/>
          <a:lstStyle/>
          <a:p>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Improving</a:t>
            </a:r>
            <a:r>
              <a:rPr spc="-160" dirty="0"/>
              <a:t> </a:t>
            </a:r>
            <a:r>
              <a:rPr spc="-55" dirty="0"/>
              <a:t>ViT:</a:t>
            </a:r>
            <a:r>
              <a:rPr spc="-160" dirty="0"/>
              <a:t> </a:t>
            </a:r>
            <a:r>
              <a:rPr spc="-10" dirty="0"/>
              <a:t>Distillation</a:t>
            </a:r>
          </a:p>
        </p:txBody>
      </p:sp>
      <p:grpSp>
        <p:nvGrpSpPr>
          <p:cNvPr id="3" name="object 3"/>
          <p:cNvGrpSpPr/>
          <p:nvPr/>
        </p:nvGrpSpPr>
        <p:grpSpPr>
          <a:xfrm>
            <a:off x="1394164" y="2072639"/>
            <a:ext cx="10326370" cy="3155950"/>
            <a:chOff x="1394164" y="2072639"/>
            <a:chExt cx="10326370" cy="3155950"/>
          </a:xfrm>
        </p:grpSpPr>
        <p:sp>
          <p:nvSpPr>
            <p:cNvPr id="4" name="object 4"/>
            <p:cNvSpPr/>
            <p:nvPr/>
          </p:nvSpPr>
          <p:spPr>
            <a:xfrm>
              <a:off x="1394164" y="2410967"/>
              <a:ext cx="10326370" cy="2249805"/>
            </a:xfrm>
            <a:custGeom>
              <a:avLst/>
              <a:gdLst/>
              <a:ahLst/>
              <a:cxnLst/>
              <a:rect l="l" t="t" r="r" b="b"/>
              <a:pathLst>
                <a:path w="10326370" h="2249804">
                  <a:moveTo>
                    <a:pt x="0" y="2249424"/>
                  </a:moveTo>
                  <a:lnTo>
                    <a:pt x="885739" y="2249424"/>
                  </a:lnTo>
                </a:path>
                <a:path w="10326370" h="2249804">
                  <a:moveTo>
                    <a:pt x="1696507" y="2249424"/>
                  </a:moveTo>
                  <a:lnTo>
                    <a:pt x="3467395" y="2249424"/>
                  </a:lnTo>
                </a:path>
                <a:path w="10326370" h="2249804">
                  <a:moveTo>
                    <a:pt x="4278163" y="2249424"/>
                  </a:moveTo>
                  <a:lnTo>
                    <a:pt x="6049051" y="2249424"/>
                  </a:lnTo>
                </a:path>
                <a:path w="10326370" h="2249804">
                  <a:moveTo>
                    <a:pt x="6859819" y="2249424"/>
                  </a:moveTo>
                  <a:lnTo>
                    <a:pt x="8630707" y="2249424"/>
                  </a:lnTo>
                </a:path>
                <a:path w="10326370" h="2249804">
                  <a:moveTo>
                    <a:pt x="9438427" y="2249424"/>
                  </a:moveTo>
                  <a:lnTo>
                    <a:pt x="10325904" y="2249424"/>
                  </a:lnTo>
                </a:path>
                <a:path w="10326370" h="2249804">
                  <a:moveTo>
                    <a:pt x="0" y="1688592"/>
                  </a:moveTo>
                  <a:lnTo>
                    <a:pt x="3467395" y="1688592"/>
                  </a:lnTo>
                </a:path>
                <a:path w="10326370" h="2249804">
                  <a:moveTo>
                    <a:pt x="4278163" y="1688592"/>
                  </a:moveTo>
                  <a:lnTo>
                    <a:pt x="6049051" y="1688592"/>
                  </a:lnTo>
                </a:path>
                <a:path w="10326370" h="2249804">
                  <a:moveTo>
                    <a:pt x="6859819" y="1688592"/>
                  </a:moveTo>
                  <a:lnTo>
                    <a:pt x="8630707" y="1688592"/>
                  </a:lnTo>
                </a:path>
                <a:path w="10326370" h="2249804">
                  <a:moveTo>
                    <a:pt x="9438427" y="1688592"/>
                  </a:moveTo>
                  <a:lnTo>
                    <a:pt x="10325904" y="1688592"/>
                  </a:lnTo>
                </a:path>
                <a:path w="10326370" h="2249804">
                  <a:moveTo>
                    <a:pt x="0" y="1124712"/>
                  </a:moveTo>
                  <a:lnTo>
                    <a:pt x="3467395" y="1124712"/>
                  </a:lnTo>
                </a:path>
                <a:path w="10326370" h="2249804">
                  <a:moveTo>
                    <a:pt x="4278163" y="1124712"/>
                  </a:moveTo>
                  <a:lnTo>
                    <a:pt x="6049051" y="1124712"/>
                  </a:lnTo>
                </a:path>
                <a:path w="10326370" h="2249804">
                  <a:moveTo>
                    <a:pt x="6859819" y="1124712"/>
                  </a:moveTo>
                  <a:lnTo>
                    <a:pt x="8630707" y="1124712"/>
                  </a:lnTo>
                </a:path>
                <a:path w="10326370" h="2249804">
                  <a:moveTo>
                    <a:pt x="9438427" y="1124712"/>
                  </a:moveTo>
                  <a:lnTo>
                    <a:pt x="10325904" y="1124712"/>
                  </a:lnTo>
                </a:path>
                <a:path w="10326370" h="2249804">
                  <a:moveTo>
                    <a:pt x="0" y="563880"/>
                  </a:moveTo>
                  <a:lnTo>
                    <a:pt x="3467395" y="563880"/>
                  </a:lnTo>
                </a:path>
                <a:path w="10326370" h="2249804">
                  <a:moveTo>
                    <a:pt x="4278163" y="563880"/>
                  </a:moveTo>
                  <a:lnTo>
                    <a:pt x="6049051" y="563880"/>
                  </a:lnTo>
                </a:path>
                <a:path w="10326370" h="2249804">
                  <a:moveTo>
                    <a:pt x="6859819" y="563880"/>
                  </a:moveTo>
                  <a:lnTo>
                    <a:pt x="8630707" y="563880"/>
                  </a:lnTo>
                </a:path>
                <a:path w="10326370" h="2249804">
                  <a:moveTo>
                    <a:pt x="9438427" y="563880"/>
                  </a:moveTo>
                  <a:lnTo>
                    <a:pt x="10325904" y="563880"/>
                  </a:lnTo>
                </a:path>
                <a:path w="10326370" h="2249804">
                  <a:moveTo>
                    <a:pt x="0" y="0"/>
                  </a:moveTo>
                  <a:lnTo>
                    <a:pt x="6049051" y="0"/>
                  </a:lnTo>
                </a:path>
                <a:path w="10326370" h="2249804">
                  <a:moveTo>
                    <a:pt x="6859819" y="0"/>
                  </a:moveTo>
                  <a:lnTo>
                    <a:pt x="8630707" y="0"/>
                  </a:lnTo>
                </a:path>
                <a:path w="10326370" h="2249804">
                  <a:moveTo>
                    <a:pt x="9438427" y="0"/>
                  </a:moveTo>
                  <a:lnTo>
                    <a:pt x="10325904" y="0"/>
                  </a:lnTo>
                </a:path>
              </a:pathLst>
            </a:custGeom>
            <a:ln w="9525">
              <a:solidFill>
                <a:srgbClr val="D9D9D9"/>
              </a:solidFill>
            </a:ln>
          </p:spPr>
          <p:txBody>
            <a:bodyPr wrap="square" lIns="0" tIns="0" rIns="0" bIns="0" rtlCol="0"/>
            <a:lstStyle/>
            <a:p>
              <a:endParaRPr/>
            </a:p>
          </p:txBody>
        </p:sp>
        <p:sp>
          <p:nvSpPr>
            <p:cNvPr id="5" name="object 5"/>
            <p:cNvSpPr/>
            <p:nvPr/>
          </p:nvSpPr>
          <p:spPr>
            <a:xfrm>
              <a:off x="2279904" y="2072639"/>
              <a:ext cx="8552815" cy="3151505"/>
            </a:xfrm>
            <a:custGeom>
              <a:avLst/>
              <a:gdLst/>
              <a:ahLst/>
              <a:cxnLst/>
              <a:rect l="l" t="t" r="r" b="b"/>
              <a:pathLst>
                <a:path w="8552815" h="3151504">
                  <a:moveTo>
                    <a:pt x="810768" y="2054352"/>
                  </a:moveTo>
                  <a:lnTo>
                    <a:pt x="0" y="2054352"/>
                  </a:lnTo>
                  <a:lnTo>
                    <a:pt x="0" y="3151098"/>
                  </a:lnTo>
                  <a:lnTo>
                    <a:pt x="810768" y="3151098"/>
                  </a:lnTo>
                  <a:lnTo>
                    <a:pt x="810768" y="2054352"/>
                  </a:lnTo>
                  <a:close/>
                </a:path>
                <a:path w="8552815" h="3151504">
                  <a:moveTo>
                    <a:pt x="3392424" y="505968"/>
                  </a:moveTo>
                  <a:lnTo>
                    <a:pt x="2581656" y="505968"/>
                  </a:lnTo>
                  <a:lnTo>
                    <a:pt x="2581656" y="3151098"/>
                  </a:lnTo>
                  <a:lnTo>
                    <a:pt x="3392424" y="3151098"/>
                  </a:lnTo>
                  <a:lnTo>
                    <a:pt x="3392424" y="505968"/>
                  </a:lnTo>
                  <a:close/>
                </a:path>
                <a:path w="8552815" h="3151504">
                  <a:moveTo>
                    <a:pt x="5974080" y="283464"/>
                  </a:moveTo>
                  <a:lnTo>
                    <a:pt x="5163312" y="283464"/>
                  </a:lnTo>
                  <a:lnTo>
                    <a:pt x="5163312" y="3151098"/>
                  </a:lnTo>
                  <a:lnTo>
                    <a:pt x="5974080" y="3151098"/>
                  </a:lnTo>
                  <a:lnTo>
                    <a:pt x="5974080" y="283464"/>
                  </a:lnTo>
                  <a:close/>
                </a:path>
                <a:path w="8552815" h="3151504">
                  <a:moveTo>
                    <a:pt x="8552688" y="0"/>
                  </a:moveTo>
                  <a:lnTo>
                    <a:pt x="7744968" y="0"/>
                  </a:lnTo>
                  <a:lnTo>
                    <a:pt x="7744968" y="3151098"/>
                  </a:lnTo>
                  <a:lnTo>
                    <a:pt x="8552688" y="3151098"/>
                  </a:lnTo>
                  <a:lnTo>
                    <a:pt x="8552688" y="0"/>
                  </a:lnTo>
                  <a:close/>
                </a:path>
              </a:pathLst>
            </a:custGeom>
            <a:solidFill>
              <a:srgbClr val="4472C4"/>
            </a:solidFill>
          </p:spPr>
          <p:txBody>
            <a:bodyPr wrap="square" lIns="0" tIns="0" rIns="0" bIns="0" rtlCol="0"/>
            <a:lstStyle/>
            <a:p>
              <a:endParaRPr/>
            </a:p>
          </p:txBody>
        </p:sp>
        <p:sp>
          <p:nvSpPr>
            <p:cNvPr id="6" name="object 6"/>
            <p:cNvSpPr/>
            <p:nvPr/>
          </p:nvSpPr>
          <p:spPr>
            <a:xfrm>
              <a:off x="1394164" y="5223728"/>
              <a:ext cx="10326370" cy="0"/>
            </a:xfrm>
            <a:custGeom>
              <a:avLst/>
              <a:gdLst/>
              <a:ahLst/>
              <a:cxnLst/>
              <a:rect l="l" t="t" r="r" b="b"/>
              <a:pathLst>
                <a:path w="10326370">
                  <a:moveTo>
                    <a:pt x="0" y="0"/>
                  </a:moveTo>
                  <a:lnTo>
                    <a:pt x="10325904" y="1"/>
                  </a:lnTo>
                </a:path>
              </a:pathLst>
            </a:custGeom>
            <a:ln w="9525">
              <a:solidFill>
                <a:srgbClr val="D9D9D9"/>
              </a:solidFill>
            </a:ln>
          </p:spPr>
          <p:txBody>
            <a:bodyPr wrap="square" lIns="0" tIns="0" rIns="0" bIns="0" rtlCol="0"/>
            <a:lstStyle/>
            <a:p>
              <a:endParaRPr/>
            </a:p>
          </p:txBody>
        </p:sp>
      </p:grpSp>
      <p:sp>
        <p:nvSpPr>
          <p:cNvPr id="7" name="object 7"/>
          <p:cNvSpPr/>
          <p:nvPr/>
        </p:nvSpPr>
        <p:spPr>
          <a:xfrm>
            <a:off x="1394164" y="1848732"/>
            <a:ext cx="10326370" cy="0"/>
          </a:xfrm>
          <a:custGeom>
            <a:avLst/>
            <a:gdLst/>
            <a:ahLst/>
            <a:cxnLst/>
            <a:rect l="l" t="t" r="r" b="b"/>
            <a:pathLst>
              <a:path w="10326370">
                <a:moveTo>
                  <a:pt x="0" y="0"/>
                </a:moveTo>
                <a:lnTo>
                  <a:pt x="10325904" y="0"/>
                </a:lnTo>
              </a:path>
            </a:pathLst>
          </a:custGeom>
          <a:ln w="9525">
            <a:solidFill>
              <a:srgbClr val="D9D9D9"/>
            </a:solidFill>
          </a:ln>
        </p:spPr>
        <p:txBody>
          <a:bodyPr wrap="square" lIns="0" tIns="0" rIns="0" bIns="0" rtlCol="0"/>
          <a:lstStyle/>
          <a:p>
            <a:endParaRPr/>
          </a:p>
        </p:txBody>
      </p:sp>
      <p:sp>
        <p:nvSpPr>
          <p:cNvPr id="8" name="object 8"/>
          <p:cNvSpPr txBox="1"/>
          <p:nvPr/>
        </p:nvSpPr>
        <p:spPr>
          <a:xfrm>
            <a:off x="888429" y="1647444"/>
            <a:ext cx="279400" cy="3704590"/>
          </a:xfrm>
          <a:prstGeom prst="rect">
            <a:avLst/>
          </a:prstGeom>
        </p:spPr>
        <p:txBody>
          <a:bodyPr vert="horz" wrap="square" lIns="0" tIns="12700" rIns="0" bIns="0" rtlCol="0">
            <a:spAutoFit/>
          </a:bodyPr>
          <a:lstStyle/>
          <a:p>
            <a:pPr marL="12700">
              <a:lnSpc>
                <a:spcPct val="100000"/>
              </a:lnSpc>
              <a:spcBef>
                <a:spcPts val="100"/>
              </a:spcBef>
            </a:pPr>
            <a:r>
              <a:rPr sz="2000" spc="-25" dirty="0">
                <a:solidFill>
                  <a:srgbClr val="595959"/>
                </a:solidFill>
                <a:latin typeface="Calibri"/>
                <a:cs typeface="Calibri"/>
              </a:rPr>
              <a:t>86</a:t>
            </a:r>
            <a:endParaRPr sz="2000">
              <a:latin typeface="Calibri"/>
              <a:cs typeface="Calibri"/>
            </a:endParaRPr>
          </a:p>
          <a:p>
            <a:pPr marL="12700">
              <a:lnSpc>
                <a:spcPct val="100000"/>
              </a:lnSpc>
              <a:spcBef>
                <a:spcPts val="2040"/>
              </a:spcBef>
            </a:pPr>
            <a:r>
              <a:rPr sz="2000" spc="-25" dirty="0">
                <a:solidFill>
                  <a:srgbClr val="595959"/>
                </a:solidFill>
                <a:latin typeface="Calibri"/>
                <a:cs typeface="Calibri"/>
              </a:rPr>
              <a:t>84</a:t>
            </a:r>
            <a:endParaRPr sz="2000">
              <a:latin typeface="Calibri"/>
              <a:cs typeface="Calibri"/>
            </a:endParaRPr>
          </a:p>
          <a:p>
            <a:pPr marL="12700">
              <a:lnSpc>
                <a:spcPct val="100000"/>
              </a:lnSpc>
              <a:spcBef>
                <a:spcPts val="2014"/>
              </a:spcBef>
            </a:pPr>
            <a:r>
              <a:rPr sz="2000" spc="-25" dirty="0">
                <a:solidFill>
                  <a:srgbClr val="595959"/>
                </a:solidFill>
                <a:latin typeface="Calibri"/>
                <a:cs typeface="Calibri"/>
              </a:rPr>
              <a:t>82</a:t>
            </a:r>
            <a:endParaRPr sz="2000">
              <a:latin typeface="Calibri"/>
              <a:cs typeface="Calibri"/>
            </a:endParaRPr>
          </a:p>
          <a:p>
            <a:pPr marL="12700">
              <a:lnSpc>
                <a:spcPct val="100000"/>
              </a:lnSpc>
              <a:spcBef>
                <a:spcPts val="2039"/>
              </a:spcBef>
            </a:pPr>
            <a:r>
              <a:rPr sz="2000" spc="-25" dirty="0">
                <a:solidFill>
                  <a:srgbClr val="595959"/>
                </a:solidFill>
                <a:latin typeface="Calibri"/>
                <a:cs typeface="Calibri"/>
              </a:rPr>
              <a:t>80</a:t>
            </a:r>
            <a:endParaRPr sz="2000">
              <a:latin typeface="Calibri"/>
              <a:cs typeface="Calibri"/>
            </a:endParaRPr>
          </a:p>
          <a:p>
            <a:pPr marL="12700">
              <a:lnSpc>
                <a:spcPct val="100000"/>
              </a:lnSpc>
              <a:spcBef>
                <a:spcPts val="2014"/>
              </a:spcBef>
            </a:pPr>
            <a:r>
              <a:rPr sz="2000" spc="-25" dirty="0">
                <a:solidFill>
                  <a:srgbClr val="595959"/>
                </a:solidFill>
                <a:latin typeface="Calibri"/>
                <a:cs typeface="Calibri"/>
              </a:rPr>
              <a:t>78</a:t>
            </a:r>
            <a:endParaRPr sz="2000">
              <a:latin typeface="Calibri"/>
              <a:cs typeface="Calibri"/>
            </a:endParaRPr>
          </a:p>
          <a:p>
            <a:pPr marL="12700">
              <a:lnSpc>
                <a:spcPct val="100000"/>
              </a:lnSpc>
              <a:spcBef>
                <a:spcPts val="2039"/>
              </a:spcBef>
            </a:pPr>
            <a:r>
              <a:rPr sz="2000" spc="-25" dirty="0">
                <a:solidFill>
                  <a:srgbClr val="595959"/>
                </a:solidFill>
                <a:latin typeface="Calibri"/>
                <a:cs typeface="Calibri"/>
              </a:rPr>
              <a:t>76</a:t>
            </a:r>
            <a:endParaRPr sz="2000">
              <a:latin typeface="Calibri"/>
              <a:cs typeface="Calibri"/>
            </a:endParaRPr>
          </a:p>
          <a:p>
            <a:pPr marL="12700">
              <a:lnSpc>
                <a:spcPct val="100000"/>
              </a:lnSpc>
              <a:spcBef>
                <a:spcPts val="2014"/>
              </a:spcBef>
            </a:pPr>
            <a:r>
              <a:rPr sz="2000" spc="-25" dirty="0">
                <a:solidFill>
                  <a:srgbClr val="595959"/>
                </a:solidFill>
                <a:latin typeface="Calibri"/>
                <a:cs typeface="Calibri"/>
              </a:rPr>
              <a:t>74</a:t>
            </a:r>
            <a:endParaRPr sz="2000">
              <a:latin typeface="Calibri"/>
              <a:cs typeface="Calibri"/>
            </a:endParaRPr>
          </a:p>
        </p:txBody>
      </p:sp>
      <p:sp>
        <p:nvSpPr>
          <p:cNvPr id="9" name="object 9"/>
          <p:cNvSpPr txBox="1"/>
          <p:nvPr/>
        </p:nvSpPr>
        <p:spPr>
          <a:xfrm>
            <a:off x="1791487" y="5359908"/>
            <a:ext cx="1792605"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595959"/>
                </a:solidFill>
                <a:latin typeface="Calibri"/>
                <a:cs typeface="Calibri"/>
              </a:rPr>
              <a:t>Original</a:t>
            </a:r>
            <a:r>
              <a:rPr sz="2000" spc="-45" dirty="0">
                <a:solidFill>
                  <a:srgbClr val="595959"/>
                </a:solidFill>
                <a:latin typeface="Calibri"/>
                <a:cs typeface="Calibri"/>
              </a:rPr>
              <a:t> </a:t>
            </a:r>
            <a:r>
              <a:rPr sz="2000" spc="-10" dirty="0">
                <a:solidFill>
                  <a:srgbClr val="595959"/>
                </a:solidFill>
                <a:latin typeface="Calibri"/>
                <a:cs typeface="Calibri"/>
              </a:rPr>
              <a:t>ViT-</a:t>
            </a:r>
            <a:r>
              <a:rPr sz="2000" spc="-20" dirty="0">
                <a:solidFill>
                  <a:srgbClr val="595959"/>
                </a:solidFill>
                <a:latin typeface="Calibri"/>
                <a:cs typeface="Calibri"/>
              </a:rPr>
              <a:t>B/16</a:t>
            </a:r>
            <a:endParaRPr sz="2000">
              <a:latin typeface="Calibri"/>
              <a:cs typeface="Calibri"/>
            </a:endParaRPr>
          </a:p>
        </p:txBody>
      </p:sp>
      <p:sp>
        <p:nvSpPr>
          <p:cNvPr id="10" name="object 10"/>
          <p:cNvSpPr txBox="1"/>
          <p:nvPr/>
        </p:nvSpPr>
        <p:spPr>
          <a:xfrm>
            <a:off x="4672081" y="5359908"/>
            <a:ext cx="1251585" cy="330200"/>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595959"/>
                </a:solidFill>
                <a:latin typeface="Calibri"/>
                <a:cs typeface="Calibri"/>
              </a:rPr>
              <a:t>+Distillation</a:t>
            </a:r>
            <a:endParaRPr sz="2000">
              <a:latin typeface="Calibri"/>
              <a:cs typeface="Calibri"/>
            </a:endParaRPr>
          </a:p>
        </p:txBody>
      </p:sp>
      <p:sp>
        <p:nvSpPr>
          <p:cNvPr id="11" name="object 11"/>
          <p:cNvSpPr txBox="1"/>
          <p:nvPr/>
        </p:nvSpPr>
        <p:spPr>
          <a:xfrm>
            <a:off x="6745047" y="5359908"/>
            <a:ext cx="2211070" cy="641350"/>
          </a:xfrm>
          <a:prstGeom prst="rect">
            <a:avLst/>
          </a:prstGeom>
        </p:spPr>
        <p:txBody>
          <a:bodyPr vert="horz" wrap="square" lIns="0" tIns="6350" rIns="0" bIns="0" rtlCol="0">
            <a:spAutoFit/>
          </a:bodyPr>
          <a:lstStyle/>
          <a:p>
            <a:pPr marL="12700" marR="5080" indent="278765">
              <a:lnSpc>
                <a:spcPct val="102000"/>
              </a:lnSpc>
              <a:spcBef>
                <a:spcPts val="50"/>
              </a:spcBef>
            </a:pPr>
            <a:r>
              <a:rPr sz="2000" dirty="0">
                <a:solidFill>
                  <a:srgbClr val="595959"/>
                </a:solidFill>
                <a:latin typeface="Calibri"/>
                <a:cs typeface="Calibri"/>
              </a:rPr>
              <a:t>+Longer</a:t>
            </a:r>
            <a:r>
              <a:rPr sz="2000" spc="-80" dirty="0">
                <a:solidFill>
                  <a:srgbClr val="595959"/>
                </a:solidFill>
                <a:latin typeface="Calibri"/>
                <a:cs typeface="Calibri"/>
              </a:rPr>
              <a:t> </a:t>
            </a:r>
            <a:r>
              <a:rPr sz="2000" spc="-10" dirty="0">
                <a:solidFill>
                  <a:srgbClr val="595959"/>
                </a:solidFill>
                <a:latin typeface="Calibri"/>
                <a:cs typeface="Calibri"/>
              </a:rPr>
              <a:t>training </a:t>
            </a:r>
            <a:r>
              <a:rPr sz="2000" dirty="0">
                <a:solidFill>
                  <a:srgbClr val="595959"/>
                </a:solidFill>
                <a:latin typeface="Calibri"/>
                <a:cs typeface="Calibri"/>
              </a:rPr>
              <a:t>(300 to</a:t>
            </a:r>
            <a:r>
              <a:rPr sz="2000" spc="-35" dirty="0">
                <a:solidFill>
                  <a:srgbClr val="595959"/>
                </a:solidFill>
                <a:latin typeface="Calibri"/>
                <a:cs typeface="Calibri"/>
              </a:rPr>
              <a:t> </a:t>
            </a:r>
            <a:r>
              <a:rPr sz="2000" dirty="0">
                <a:solidFill>
                  <a:srgbClr val="595959"/>
                </a:solidFill>
                <a:latin typeface="Calibri"/>
                <a:cs typeface="Calibri"/>
              </a:rPr>
              <a:t>1000</a:t>
            </a:r>
            <a:r>
              <a:rPr sz="2000" spc="5" dirty="0">
                <a:solidFill>
                  <a:srgbClr val="595959"/>
                </a:solidFill>
                <a:latin typeface="Calibri"/>
                <a:cs typeface="Calibri"/>
              </a:rPr>
              <a:t> </a:t>
            </a:r>
            <a:r>
              <a:rPr sz="2000" spc="-10" dirty="0">
                <a:solidFill>
                  <a:srgbClr val="595959"/>
                </a:solidFill>
                <a:latin typeface="Calibri"/>
                <a:cs typeface="Calibri"/>
              </a:rPr>
              <a:t>epochs)</a:t>
            </a:r>
            <a:endParaRPr sz="2000">
              <a:latin typeface="Calibri"/>
              <a:cs typeface="Calibri"/>
            </a:endParaRPr>
          </a:p>
        </p:txBody>
      </p:sp>
      <p:sp>
        <p:nvSpPr>
          <p:cNvPr id="12" name="object 12"/>
          <p:cNvSpPr txBox="1"/>
          <p:nvPr/>
        </p:nvSpPr>
        <p:spPr>
          <a:xfrm>
            <a:off x="9325219" y="5359908"/>
            <a:ext cx="2274570" cy="641350"/>
          </a:xfrm>
          <a:prstGeom prst="rect">
            <a:avLst/>
          </a:prstGeom>
        </p:spPr>
        <p:txBody>
          <a:bodyPr vert="horz" wrap="square" lIns="0" tIns="6350" rIns="0" bIns="0" rtlCol="0">
            <a:spAutoFit/>
          </a:bodyPr>
          <a:lstStyle/>
          <a:p>
            <a:pPr marL="12700" marR="5080" indent="166370">
              <a:lnSpc>
                <a:spcPct val="102000"/>
              </a:lnSpc>
              <a:spcBef>
                <a:spcPts val="50"/>
              </a:spcBef>
            </a:pPr>
            <a:r>
              <a:rPr sz="2000" dirty="0">
                <a:solidFill>
                  <a:srgbClr val="595959"/>
                </a:solidFill>
                <a:latin typeface="Calibri"/>
                <a:cs typeface="Calibri"/>
              </a:rPr>
              <a:t>+Higher</a:t>
            </a:r>
            <a:r>
              <a:rPr sz="2000" spc="-105" dirty="0">
                <a:solidFill>
                  <a:srgbClr val="595959"/>
                </a:solidFill>
                <a:latin typeface="Calibri"/>
                <a:cs typeface="Calibri"/>
              </a:rPr>
              <a:t> </a:t>
            </a:r>
            <a:r>
              <a:rPr sz="2000" spc="-10" dirty="0">
                <a:solidFill>
                  <a:srgbClr val="595959"/>
                </a:solidFill>
                <a:latin typeface="Calibri"/>
                <a:cs typeface="Calibri"/>
              </a:rPr>
              <a:t>resolution </a:t>
            </a:r>
            <a:r>
              <a:rPr sz="2000" dirty="0">
                <a:solidFill>
                  <a:srgbClr val="595959"/>
                </a:solidFill>
                <a:latin typeface="Calibri"/>
                <a:cs typeface="Calibri"/>
              </a:rPr>
              <a:t>(224x224</a:t>
            </a:r>
            <a:r>
              <a:rPr sz="2000" spc="-45" dirty="0">
                <a:solidFill>
                  <a:srgbClr val="595959"/>
                </a:solidFill>
                <a:latin typeface="Calibri"/>
                <a:cs typeface="Calibri"/>
              </a:rPr>
              <a:t> </a:t>
            </a:r>
            <a:r>
              <a:rPr sz="2000" dirty="0">
                <a:solidFill>
                  <a:srgbClr val="595959"/>
                </a:solidFill>
                <a:latin typeface="Calibri"/>
                <a:cs typeface="Calibri"/>
              </a:rPr>
              <a:t>to</a:t>
            </a:r>
            <a:r>
              <a:rPr sz="2000" spc="-75" dirty="0">
                <a:solidFill>
                  <a:srgbClr val="595959"/>
                </a:solidFill>
                <a:latin typeface="Calibri"/>
                <a:cs typeface="Calibri"/>
              </a:rPr>
              <a:t> </a:t>
            </a:r>
            <a:r>
              <a:rPr sz="2000" spc="-10" dirty="0">
                <a:solidFill>
                  <a:srgbClr val="595959"/>
                </a:solidFill>
                <a:latin typeface="Calibri"/>
                <a:cs typeface="Calibri"/>
              </a:rPr>
              <a:t>384x384)</a:t>
            </a:r>
            <a:endParaRPr sz="2000">
              <a:latin typeface="Calibri"/>
              <a:cs typeface="Calibri"/>
            </a:endParaRPr>
          </a:p>
        </p:txBody>
      </p:sp>
      <p:sp>
        <p:nvSpPr>
          <p:cNvPr id="13" name="object 13"/>
          <p:cNvSpPr txBox="1"/>
          <p:nvPr/>
        </p:nvSpPr>
        <p:spPr>
          <a:xfrm>
            <a:off x="480167" y="2637112"/>
            <a:ext cx="397510" cy="1798320"/>
          </a:xfrm>
          <a:prstGeom prst="rect">
            <a:avLst/>
          </a:prstGeom>
        </p:spPr>
        <p:txBody>
          <a:bodyPr vert="vert270" wrap="square" lIns="0" tIns="0" rIns="0" bIns="0" rtlCol="0">
            <a:spAutoFit/>
          </a:bodyPr>
          <a:lstStyle/>
          <a:p>
            <a:pPr marL="12700">
              <a:lnSpc>
                <a:spcPts val="2865"/>
              </a:lnSpc>
            </a:pPr>
            <a:r>
              <a:rPr sz="2400" spc="-45" dirty="0">
                <a:solidFill>
                  <a:srgbClr val="595959"/>
                </a:solidFill>
                <a:latin typeface="Calibri"/>
                <a:cs typeface="Calibri"/>
              </a:rPr>
              <a:t>Top1</a:t>
            </a:r>
            <a:r>
              <a:rPr sz="2400" spc="-65" dirty="0">
                <a:solidFill>
                  <a:srgbClr val="595959"/>
                </a:solidFill>
                <a:latin typeface="Calibri"/>
                <a:cs typeface="Calibri"/>
              </a:rPr>
              <a:t> </a:t>
            </a:r>
            <a:r>
              <a:rPr sz="2400" spc="-10" dirty="0">
                <a:solidFill>
                  <a:srgbClr val="595959"/>
                </a:solidFill>
                <a:latin typeface="Calibri"/>
                <a:cs typeface="Calibri"/>
              </a:rPr>
              <a:t>Accuracy</a:t>
            </a:r>
            <a:endParaRPr sz="2400">
              <a:latin typeface="Calibri"/>
              <a:cs typeface="Calibri"/>
            </a:endParaRPr>
          </a:p>
        </p:txBody>
      </p:sp>
      <p:sp>
        <p:nvSpPr>
          <p:cNvPr id="14" name="object 14"/>
          <p:cNvSpPr txBox="1"/>
          <p:nvPr/>
        </p:nvSpPr>
        <p:spPr>
          <a:xfrm>
            <a:off x="4496815" y="1152652"/>
            <a:ext cx="3198495" cy="452120"/>
          </a:xfrm>
          <a:prstGeom prst="rect">
            <a:avLst/>
          </a:prstGeom>
        </p:spPr>
        <p:txBody>
          <a:bodyPr vert="horz" wrap="square" lIns="0" tIns="12700" rIns="0" bIns="0" rtlCol="0">
            <a:spAutoFit/>
          </a:bodyPr>
          <a:lstStyle/>
          <a:p>
            <a:pPr marL="12700">
              <a:lnSpc>
                <a:spcPct val="100000"/>
              </a:lnSpc>
              <a:spcBef>
                <a:spcPts val="100"/>
              </a:spcBef>
            </a:pPr>
            <a:r>
              <a:rPr sz="2800" spc="-65" dirty="0">
                <a:solidFill>
                  <a:srgbClr val="595959"/>
                </a:solidFill>
                <a:latin typeface="Calibri"/>
                <a:cs typeface="Calibri"/>
              </a:rPr>
              <a:t>ViT-</a:t>
            </a:r>
            <a:r>
              <a:rPr sz="2800" dirty="0">
                <a:solidFill>
                  <a:srgbClr val="595959"/>
                </a:solidFill>
                <a:latin typeface="Calibri"/>
                <a:cs typeface="Calibri"/>
              </a:rPr>
              <a:t>B/16</a:t>
            </a:r>
            <a:r>
              <a:rPr sz="2800" spc="-30" dirty="0">
                <a:solidFill>
                  <a:srgbClr val="595959"/>
                </a:solidFill>
                <a:latin typeface="Calibri"/>
                <a:cs typeface="Calibri"/>
              </a:rPr>
              <a:t> </a:t>
            </a:r>
            <a:r>
              <a:rPr sz="2800" dirty="0">
                <a:solidFill>
                  <a:srgbClr val="595959"/>
                </a:solidFill>
                <a:latin typeface="Calibri"/>
                <a:cs typeface="Calibri"/>
              </a:rPr>
              <a:t>on</a:t>
            </a:r>
            <a:r>
              <a:rPr sz="2800" spc="-30" dirty="0">
                <a:solidFill>
                  <a:srgbClr val="595959"/>
                </a:solidFill>
                <a:latin typeface="Calibri"/>
                <a:cs typeface="Calibri"/>
              </a:rPr>
              <a:t> </a:t>
            </a:r>
            <a:r>
              <a:rPr sz="2800" spc="-10" dirty="0">
                <a:solidFill>
                  <a:srgbClr val="595959"/>
                </a:solidFill>
                <a:latin typeface="Calibri"/>
                <a:cs typeface="Calibri"/>
              </a:rPr>
              <a:t>ImageNet</a:t>
            </a:r>
            <a:endParaRPr sz="2800">
              <a:latin typeface="Calibri"/>
              <a:cs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CE7D-43A8-F114-E186-9A0E9DF6448F}"/>
              </a:ext>
            </a:extLst>
          </p:cNvPr>
          <p:cNvSpPr>
            <a:spLocks noGrp="1"/>
          </p:cNvSpPr>
          <p:nvPr>
            <p:ph type="title"/>
          </p:nvPr>
        </p:nvSpPr>
        <p:spPr>
          <a:xfrm>
            <a:off x="831850" y="1709738"/>
            <a:ext cx="11207750" cy="2852737"/>
          </a:xfrm>
        </p:spPr>
        <p:txBody>
          <a:bodyPr/>
          <a:lstStyle/>
          <a:p>
            <a:r>
              <a:rPr lang="en-US" dirty="0"/>
              <a:t>Hierarchical </a:t>
            </a:r>
            <a:r>
              <a:rPr lang="en-US" dirty="0" err="1"/>
              <a:t>ViT</a:t>
            </a:r>
            <a:r>
              <a:rPr lang="en-US" dirty="0"/>
              <a:t> : </a:t>
            </a:r>
            <a:r>
              <a:rPr lang="en-US" dirty="0" err="1"/>
              <a:t>Swin</a:t>
            </a:r>
            <a:r>
              <a:rPr lang="en-US" spc="-130" dirty="0"/>
              <a:t> </a:t>
            </a:r>
            <a:r>
              <a:rPr lang="en-US" spc="-25" dirty="0"/>
              <a:t>Transformer</a:t>
            </a:r>
            <a:endParaRPr lang="en-US" dirty="0"/>
          </a:p>
        </p:txBody>
      </p:sp>
      <p:sp>
        <p:nvSpPr>
          <p:cNvPr id="3" name="Text Placeholder 2">
            <a:extLst>
              <a:ext uri="{FF2B5EF4-FFF2-40B4-BE49-F238E27FC236}">
                <a16:creationId xmlns:a16="http://schemas.microsoft.com/office/drawing/2014/main" id="{2BE7A24A-C8A6-FC2B-0B04-15147AA9D205}"/>
              </a:ext>
            </a:extLst>
          </p:cNvPr>
          <p:cNvSpPr>
            <a:spLocks noGrp="1"/>
          </p:cNvSpPr>
          <p:nvPr>
            <p:ph type="body" idx="1"/>
          </p:nvPr>
        </p:nvSpPr>
        <p:spPr/>
        <p:txBody>
          <a:bodyPr>
            <a:normAutofit/>
          </a:bodyPr>
          <a:lstStyle/>
          <a:p>
            <a:r>
              <a:rPr lang="en-US" sz="3600" dirty="0">
                <a:latin typeface="Arial"/>
                <a:cs typeface="Arial"/>
                <a:hlinkClick r:id="rId2"/>
              </a:rPr>
              <a:t>Liu</a:t>
            </a:r>
            <a:r>
              <a:rPr lang="en-US" sz="3600" spc="-30" dirty="0">
                <a:latin typeface="Arial"/>
                <a:cs typeface="Arial"/>
                <a:hlinkClick r:id="rId2"/>
              </a:rPr>
              <a:t> </a:t>
            </a:r>
            <a:r>
              <a:rPr lang="en-US" sz="3600" dirty="0">
                <a:latin typeface="Arial"/>
                <a:cs typeface="Arial"/>
                <a:hlinkClick r:id="rId2"/>
              </a:rPr>
              <a:t>et</a:t>
            </a:r>
            <a:r>
              <a:rPr lang="en-US" sz="3600" spc="-25" dirty="0">
                <a:latin typeface="Arial"/>
                <a:cs typeface="Arial"/>
                <a:hlinkClick r:id="rId2"/>
              </a:rPr>
              <a:t> </a:t>
            </a:r>
            <a:r>
              <a:rPr lang="en-US" sz="3600" dirty="0">
                <a:latin typeface="Arial"/>
                <a:cs typeface="Arial"/>
                <a:hlinkClick r:id="rId2"/>
              </a:rPr>
              <a:t>al,</a:t>
            </a:r>
            <a:r>
              <a:rPr lang="en-US" sz="3600" spc="-30" dirty="0">
                <a:latin typeface="Arial"/>
                <a:cs typeface="Arial"/>
                <a:hlinkClick r:id="rId2"/>
              </a:rPr>
              <a:t> </a:t>
            </a:r>
            <a:r>
              <a:rPr lang="en-US" sz="3600" dirty="0">
                <a:latin typeface="Arial"/>
                <a:cs typeface="Arial"/>
                <a:hlinkClick r:id="rId2"/>
              </a:rPr>
              <a:t>“</a:t>
            </a:r>
            <a:r>
              <a:rPr lang="en-US" sz="3600" dirty="0" err="1">
                <a:latin typeface="Arial"/>
                <a:cs typeface="Arial"/>
                <a:hlinkClick r:id="rId2"/>
              </a:rPr>
              <a:t>Swin</a:t>
            </a:r>
            <a:r>
              <a:rPr lang="en-US" sz="3600" spc="-25" dirty="0">
                <a:latin typeface="Arial"/>
                <a:cs typeface="Arial"/>
                <a:hlinkClick r:id="rId2"/>
              </a:rPr>
              <a:t> </a:t>
            </a:r>
            <a:r>
              <a:rPr lang="en-US" sz="3600" dirty="0">
                <a:latin typeface="Arial"/>
                <a:cs typeface="Arial"/>
                <a:hlinkClick r:id="rId2"/>
              </a:rPr>
              <a:t>Transformer:</a:t>
            </a:r>
            <a:r>
              <a:rPr lang="en-US" sz="3600" spc="-25" dirty="0">
                <a:latin typeface="Arial"/>
                <a:cs typeface="Arial"/>
                <a:hlinkClick r:id="rId2"/>
              </a:rPr>
              <a:t> </a:t>
            </a:r>
            <a:r>
              <a:rPr lang="en-US" sz="3600" spc="-10" dirty="0">
                <a:latin typeface="Arial"/>
                <a:cs typeface="Arial"/>
                <a:hlinkClick r:id="rId2"/>
              </a:rPr>
              <a:t>Hierarchical</a:t>
            </a:r>
            <a:r>
              <a:rPr lang="en-US" sz="3600" spc="-20" dirty="0">
                <a:latin typeface="Arial"/>
                <a:cs typeface="Arial"/>
                <a:hlinkClick r:id="rId2"/>
              </a:rPr>
              <a:t> </a:t>
            </a:r>
            <a:r>
              <a:rPr lang="en-US" sz="3600" dirty="0">
                <a:latin typeface="Arial"/>
                <a:cs typeface="Arial"/>
                <a:hlinkClick r:id="rId2"/>
              </a:rPr>
              <a:t>Vision</a:t>
            </a:r>
            <a:r>
              <a:rPr lang="en-US" sz="3600" spc="-25" dirty="0">
                <a:latin typeface="Arial"/>
                <a:cs typeface="Arial"/>
                <a:hlinkClick r:id="rId2"/>
              </a:rPr>
              <a:t> </a:t>
            </a:r>
            <a:r>
              <a:rPr lang="en-US" sz="3600" dirty="0">
                <a:latin typeface="Arial"/>
                <a:cs typeface="Arial"/>
                <a:hlinkClick r:id="rId2"/>
              </a:rPr>
              <a:t>Transformer</a:t>
            </a:r>
            <a:r>
              <a:rPr lang="en-US" sz="3600" spc="-20" dirty="0">
                <a:latin typeface="Arial"/>
                <a:cs typeface="Arial"/>
                <a:hlinkClick r:id="rId2"/>
              </a:rPr>
              <a:t> </a:t>
            </a:r>
            <a:r>
              <a:rPr lang="en-US" sz="3600" dirty="0">
                <a:latin typeface="Arial"/>
                <a:cs typeface="Arial"/>
                <a:hlinkClick r:id="rId2"/>
              </a:rPr>
              <a:t>using</a:t>
            </a:r>
            <a:r>
              <a:rPr lang="en-US" sz="3600" spc="-25" dirty="0">
                <a:latin typeface="Arial"/>
                <a:cs typeface="Arial"/>
                <a:hlinkClick r:id="rId2"/>
              </a:rPr>
              <a:t> </a:t>
            </a:r>
            <a:r>
              <a:rPr lang="en-US" sz="3600" dirty="0">
                <a:latin typeface="Arial"/>
                <a:cs typeface="Arial"/>
                <a:hlinkClick r:id="rId2"/>
              </a:rPr>
              <a:t>Shifted</a:t>
            </a:r>
            <a:r>
              <a:rPr lang="en-US" sz="3600" spc="-25" dirty="0">
                <a:latin typeface="Arial"/>
                <a:cs typeface="Arial"/>
                <a:hlinkClick r:id="rId2"/>
              </a:rPr>
              <a:t> </a:t>
            </a:r>
            <a:r>
              <a:rPr lang="en-US" sz="3600" dirty="0">
                <a:latin typeface="Arial"/>
                <a:cs typeface="Arial"/>
                <a:hlinkClick r:id="rId2"/>
              </a:rPr>
              <a:t>Windows”,</a:t>
            </a:r>
            <a:r>
              <a:rPr lang="en-US" sz="3600" spc="-30" dirty="0">
                <a:latin typeface="Arial"/>
                <a:cs typeface="Arial"/>
                <a:hlinkClick r:id="rId2"/>
              </a:rPr>
              <a:t> </a:t>
            </a:r>
            <a:r>
              <a:rPr lang="en-US" sz="3600" dirty="0">
                <a:latin typeface="Arial"/>
                <a:cs typeface="Arial"/>
                <a:hlinkClick r:id="rId2"/>
              </a:rPr>
              <a:t>CVPR</a:t>
            </a:r>
            <a:r>
              <a:rPr lang="en-US" sz="3600" spc="-15" dirty="0">
                <a:latin typeface="Arial"/>
                <a:cs typeface="Arial"/>
                <a:hlinkClick r:id="rId2"/>
              </a:rPr>
              <a:t> </a:t>
            </a:r>
            <a:r>
              <a:rPr lang="en-US" sz="3600" spc="-20" dirty="0">
                <a:latin typeface="Arial"/>
                <a:cs typeface="Arial"/>
                <a:hlinkClick r:id="rId2"/>
              </a:rPr>
              <a:t>2021</a:t>
            </a:r>
            <a:endParaRPr lang="en-US" sz="3600" dirty="0">
              <a:latin typeface="Arial"/>
              <a:cs typeface="Arial"/>
            </a:endParaRPr>
          </a:p>
          <a:p>
            <a:endParaRPr lang="en-US" sz="3600" dirty="0"/>
          </a:p>
        </p:txBody>
      </p:sp>
    </p:spTree>
    <p:extLst>
      <p:ext uri="{BB962C8B-B14F-4D97-AF65-F5344CB8AC3E}">
        <p14:creationId xmlns:p14="http://schemas.microsoft.com/office/powerpoint/2010/main" val="2475269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ViT</a:t>
            </a:r>
            <a:r>
              <a:rPr spc="-60" dirty="0"/>
              <a:t> </a:t>
            </a:r>
            <a:r>
              <a:rPr dirty="0"/>
              <a:t>vs</a:t>
            </a:r>
            <a:r>
              <a:rPr spc="-55" dirty="0"/>
              <a:t> </a:t>
            </a:r>
            <a:r>
              <a:rPr spc="-25" dirty="0"/>
              <a:t>CNN</a:t>
            </a:r>
          </a:p>
        </p:txBody>
      </p:sp>
      <p:grpSp>
        <p:nvGrpSpPr>
          <p:cNvPr id="3" name="object 3"/>
          <p:cNvGrpSpPr/>
          <p:nvPr/>
        </p:nvGrpSpPr>
        <p:grpSpPr>
          <a:xfrm>
            <a:off x="1896240" y="6019017"/>
            <a:ext cx="1068705" cy="123825"/>
            <a:chOff x="1896240" y="6019017"/>
            <a:chExt cx="1068705" cy="123825"/>
          </a:xfrm>
        </p:grpSpPr>
        <p:sp>
          <p:nvSpPr>
            <p:cNvPr id="4" name="object 4"/>
            <p:cNvSpPr/>
            <p:nvPr/>
          </p:nvSpPr>
          <p:spPr>
            <a:xfrm>
              <a:off x="1901111" y="6023888"/>
              <a:ext cx="1059180" cy="113664"/>
            </a:xfrm>
            <a:custGeom>
              <a:avLst/>
              <a:gdLst/>
              <a:ahLst/>
              <a:cxnLst/>
              <a:rect l="l" t="t" r="r" b="b"/>
              <a:pathLst>
                <a:path w="1059180" h="113664">
                  <a:moveTo>
                    <a:pt x="1058619" y="0"/>
                  </a:moveTo>
                  <a:lnTo>
                    <a:pt x="0" y="0"/>
                  </a:lnTo>
                  <a:lnTo>
                    <a:pt x="0" y="113655"/>
                  </a:lnTo>
                  <a:lnTo>
                    <a:pt x="1058619" y="113655"/>
                  </a:lnTo>
                  <a:lnTo>
                    <a:pt x="1058619" y="0"/>
                  </a:lnTo>
                  <a:close/>
                </a:path>
              </a:pathLst>
            </a:custGeom>
            <a:solidFill>
              <a:srgbClr val="D9D9D9"/>
            </a:solidFill>
          </p:spPr>
          <p:txBody>
            <a:bodyPr wrap="square" lIns="0" tIns="0" rIns="0" bIns="0" rtlCol="0"/>
            <a:lstStyle/>
            <a:p>
              <a:endParaRPr/>
            </a:p>
          </p:txBody>
        </p:sp>
        <p:sp>
          <p:nvSpPr>
            <p:cNvPr id="5" name="object 5"/>
            <p:cNvSpPr/>
            <p:nvPr/>
          </p:nvSpPr>
          <p:spPr>
            <a:xfrm>
              <a:off x="1901111" y="6023888"/>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434343"/>
              </a:solidFill>
            </a:ln>
          </p:spPr>
          <p:txBody>
            <a:bodyPr wrap="square" lIns="0" tIns="0" rIns="0" bIns="0" rtlCol="0"/>
            <a:lstStyle/>
            <a:p>
              <a:endParaRPr/>
            </a:p>
          </p:txBody>
        </p:sp>
      </p:grpSp>
      <p:grpSp>
        <p:nvGrpSpPr>
          <p:cNvPr id="6" name="object 6"/>
          <p:cNvGrpSpPr/>
          <p:nvPr/>
        </p:nvGrpSpPr>
        <p:grpSpPr>
          <a:xfrm>
            <a:off x="1896031" y="5265434"/>
            <a:ext cx="1069340" cy="123825"/>
            <a:chOff x="1896031" y="5265434"/>
            <a:chExt cx="1069340" cy="123825"/>
          </a:xfrm>
        </p:grpSpPr>
        <p:sp>
          <p:nvSpPr>
            <p:cNvPr id="7" name="object 7"/>
            <p:cNvSpPr/>
            <p:nvPr/>
          </p:nvSpPr>
          <p:spPr>
            <a:xfrm>
              <a:off x="1901111" y="5270514"/>
              <a:ext cx="1059180" cy="113664"/>
            </a:xfrm>
            <a:custGeom>
              <a:avLst/>
              <a:gdLst/>
              <a:ahLst/>
              <a:cxnLst/>
              <a:rect l="l" t="t" r="r" b="b"/>
              <a:pathLst>
                <a:path w="1059180" h="113664">
                  <a:moveTo>
                    <a:pt x="1058619" y="0"/>
                  </a:moveTo>
                  <a:lnTo>
                    <a:pt x="0" y="0"/>
                  </a:lnTo>
                  <a:lnTo>
                    <a:pt x="0" y="113656"/>
                  </a:lnTo>
                  <a:lnTo>
                    <a:pt x="1058619" y="113656"/>
                  </a:lnTo>
                  <a:lnTo>
                    <a:pt x="1058619" y="0"/>
                  </a:lnTo>
                  <a:close/>
                </a:path>
              </a:pathLst>
            </a:custGeom>
            <a:solidFill>
              <a:srgbClr val="EAD1DC"/>
            </a:solidFill>
          </p:spPr>
          <p:txBody>
            <a:bodyPr wrap="square" lIns="0" tIns="0" rIns="0" bIns="0" rtlCol="0"/>
            <a:lstStyle/>
            <a:p>
              <a:endParaRPr/>
            </a:p>
          </p:txBody>
        </p:sp>
        <p:sp>
          <p:nvSpPr>
            <p:cNvPr id="8" name="object 8"/>
            <p:cNvSpPr/>
            <p:nvPr/>
          </p:nvSpPr>
          <p:spPr>
            <a:xfrm>
              <a:off x="1901111" y="5270514"/>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9" name="object 9"/>
          <p:cNvSpPr txBox="1"/>
          <p:nvPr/>
        </p:nvSpPr>
        <p:spPr>
          <a:xfrm>
            <a:off x="1901111" y="5861523"/>
            <a:ext cx="1055370" cy="110489"/>
          </a:xfrm>
          <a:prstGeom prst="rect">
            <a:avLst/>
          </a:prstGeom>
          <a:solidFill>
            <a:srgbClr val="FCE5CD"/>
          </a:solidFill>
          <a:ln w="9741">
            <a:solidFill>
              <a:srgbClr val="FF9900"/>
            </a:solidFill>
          </a:ln>
        </p:spPr>
        <p:txBody>
          <a:bodyPr vert="horz" wrap="square" lIns="0" tIns="21590" rIns="0" bIns="0" rtlCol="0">
            <a:spAutoFit/>
          </a:bodyPr>
          <a:lstStyle/>
          <a:p>
            <a:pPr marL="303530">
              <a:lnSpc>
                <a:spcPct val="100000"/>
              </a:lnSpc>
              <a:spcBef>
                <a:spcPts val="170"/>
              </a:spcBef>
            </a:pPr>
            <a:r>
              <a:rPr sz="450" dirty="0">
                <a:solidFill>
                  <a:srgbClr val="FF9900"/>
                </a:solidFill>
                <a:latin typeface="Arial"/>
                <a:cs typeface="Arial"/>
              </a:rPr>
              <a:t>7x7</a:t>
            </a:r>
            <a:r>
              <a:rPr sz="450" spc="35" dirty="0">
                <a:solidFill>
                  <a:srgbClr val="FF9900"/>
                </a:solidFill>
                <a:latin typeface="Arial"/>
                <a:cs typeface="Arial"/>
              </a:rPr>
              <a:t> </a:t>
            </a:r>
            <a:r>
              <a:rPr sz="450" dirty="0">
                <a:solidFill>
                  <a:srgbClr val="FF9900"/>
                </a:solidFill>
                <a:latin typeface="Arial"/>
                <a:cs typeface="Arial"/>
              </a:rPr>
              <a:t>conv,</a:t>
            </a:r>
            <a:r>
              <a:rPr sz="450" spc="40" dirty="0">
                <a:solidFill>
                  <a:srgbClr val="FF9900"/>
                </a:solidFill>
                <a:latin typeface="Arial"/>
                <a:cs typeface="Arial"/>
              </a:rPr>
              <a:t> </a:t>
            </a:r>
            <a:r>
              <a:rPr sz="450" dirty="0">
                <a:solidFill>
                  <a:srgbClr val="FF9900"/>
                </a:solidFill>
                <a:latin typeface="Arial"/>
                <a:cs typeface="Arial"/>
              </a:rPr>
              <a:t>64,</a:t>
            </a:r>
            <a:r>
              <a:rPr sz="450" spc="40" dirty="0">
                <a:solidFill>
                  <a:srgbClr val="FF9900"/>
                </a:solidFill>
                <a:latin typeface="Arial"/>
                <a:cs typeface="Arial"/>
              </a:rPr>
              <a:t> </a:t>
            </a:r>
            <a:r>
              <a:rPr sz="450" dirty="0">
                <a:solidFill>
                  <a:srgbClr val="FF9900"/>
                </a:solidFill>
                <a:latin typeface="Arial"/>
                <a:cs typeface="Arial"/>
              </a:rPr>
              <a:t>/</a:t>
            </a:r>
            <a:r>
              <a:rPr sz="450" spc="40" dirty="0">
                <a:solidFill>
                  <a:srgbClr val="FF9900"/>
                </a:solidFill>
                <a:latin typeface="Arial"/>
                <a:cs typeface="Arial"/>
              </a:rPr>
              <a:t> </a:t>
            </a:r>
            <a:r>
              <a:rPr sz="450" spc="-50" dirty="0">
                <a:solidFill>
                  <a:srgbClr val="FF9900"/>
                </a:solidFill>
                <a:latin typeface="Arial"/>
                <a:cs typeface="Arial"/>
              </a:rPr>
              <a:t>2</a:t>
            </a:r>
            <a:endParaRPr sz="450">
              <a:latin typeface="Arial"/>
              <a:cs typeface="Arial"/>
            </a:endParaRPr>
          </a:p>
        </p:txBody>
      </p:sp>
      <p:sp>
        <p:nvSpPr>
          <p:cNvPr id="10" name="object 10"/>
          <p:cNvSpPr txBox="1"/>
          <p:nvPr/>
        </p:nvSpPr>
        <p:spPr>
          <a:xfrm>
            <a:off x="1901111" y="5695910"/>
            <a:ext cx="1059180" cy="113664"/>
          </a:xfrm>
          <a:prstGeom prst="rect">
            <a:avLst/>
          </a:prstGeom>
          <a:solidFill>
            <a:srgbClr val="C9DAF8"/>
          </a:solidFill>
          <a:ln w="9741">
            <a:solidFill>
              <a:srgbClr val="4A86E8"/>
            </a:solidFill>
          </a:ln>
        </p:spPr>
        <p:txBody>
          <a:bodyPr vert="horz" wrap="square" lIns="0" tIns="23495" rIns="0" bIns="0" rtlCol="0">
            <a:spAutoFit/>
          </a:bodyPr>
          <a:lstStyle/>
          <a:p>
            <a:pPr algn="ctr">
              <a:lnSpc>
                <a:spcPct val="100000"/>
              </a:lnSpc>
              <a:spcBef>
                <a:spcPts val="185"/>
              </a:spcBef>
            </a:pPr>
            <a:r>
              <a:rPr sz="450" spc="-20" dirty="0">
                <a:solidFill>
                  <a:srgbClr val="4A86E8"/>
                </a:solidFill>
                <a:latin typeface="Arial"/>
                <a:cs typeface="Arial"/>
              </a:rPr>
              <a:t>Pool</a:t>
            </a:r>
            <a:endParaRPr sz="450">
              <a:latin typeface="Arial"/>
              <a:cs typeface="Arial"/>
            </a:endParaRPr>
          </a:p>
        </p:txBody>
      </p:sp>
      <p:grpSp>
        <p:nvGrpSpPr>
          <p:cNvPr id="11" name="object 11"/>
          <p:cNvGrpSpPr/>
          <p:nvPr/>
        </p:nvGrpSpPr>
        <p:grpSpPr>
          <a:xfrm>
            <a:off x="1896031" y="5424552"/>
            <a:ext cx="1069340" cy="123825"/>
            <a:chOff x="1896031" y="5424552"/>
            <a:chExt cx="1069340" cy="123825"/>
          </a:xfrm>
        </p:grpSpPr>
        <p:sp>
          <p:nvSpPr>
            <p:cNvPr id="12" name="object 12"/>
            <p:cNvSpPr/>
            <p:nvPr/>
          </p:nvSpPr>
          <p:spPr>
            <a:xfrm>
              <a:off x="1901111" y="5429632"/>
              <a:ext cx="1059180" cy="113664"/>
            </a:xfrm>
            <a:custGeom>
              <a:avLst/>
              <a:gdLst/>
              <a:ahLst/>
              <a:cxnLst/>
              <a:rect l="l" t="t" r="r" b="b"/>
              <a:pathLst>
                <a:path w="1059180" h="113664">
                  <a:moveTo>
                    <a:pt x="1058619" y="0"/>
                  </a:moveTo>
                  <a:lnTo>
                    <a:pt x="0" y="0"/>
                  </a:lnTo>
                  <a:lnTo>
                    <a:pt x="0" y="113654"/>
                  </a:lnTo>
                  <a:lnTo>
                    <a:pt x="1058619" y="113654"/>
                  </a:lnTo>
                  <a:lnTo>
                    <a:pt x="1058619" y="0"/>
                  </a:lnTo>
                  <a:close/>
                </a:path>
              </a:pathLst>
            </a:custGeom>
            <a:solidFill>
              <a:srgbClr val="EAD1DC"/>
            </a:solidFill>
          </p:spPr>
          <p:txBody>
            <a:bodyPr wrap="square" lIns="0" tIns="0" rIns="0" bIns="0" rtlCol="0"/>
            <a:lstStyle/>
            <a:p>
              <a:endParaRPr/>
            </a:p>
          </p:txBody>
        </p:sp>
        <p:sp>
          <p:nvSpPr>
            <p:cNvPr id="13" name="object 13"/>
            <p:cNvSpPr/>
            <p:nvPr/>
          </p:nvSpPr>
          <p:spPr>
            <a:xfrm>
              <a:off x="1901111" y="5429632"/>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14" name="object 14"/>
          <p:cNvSpPr txBox="1"/>
          <p:nvPr/>
        </p:nvSpPr>
        <p:spPr>
          <a:xfrm>
            <a:off x="1905982" y="5280881"/>
            <a:ext cx="1049020" cy="254635"/>
          </a:xfrm>
          <a:prstGeom prst="rect">
            <a:avLst/>
          </a:prstGeom>
        </p:spPr>
        <p:txBody>
          <a:bodyPr vert="horz" wrap="square" lIns="0" tIns="13970" rIns="0" bIns="0" rtlCol="0">
            <a:spAutoFit/>
          </a:bodyPr>
          <a:lstStyle/>
          <a:p>
            <a:pPr algn="ctr">
              <a:lnSpc>
                <a:spcPct val="100000"/>
              </a:lnSpc>
              <a:spcBef>
                <a:spcPts val="110"/>
              </a:spcBef>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a:p>
            <a:pPr>
              <a:lnSpc>
                <a:spcPct val="100000"/>
              </a:lnSpc>
              <a:spcBef>
                <a:spcPts val="190"/>
              </a:spcBef>
            </a:pPr>
            <a:endParaRPr sz="450">
              <a:latin typeface="Arial"/>
              <a:cs typeface="Arial"/>
            </a:endParaRPr>
          </a:p>
          <a:p>
            <a:pPr algn="ctr">
              <a:lnSpc>
                <a:spcPct val="100000"/>
              </a:lnSpc>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p:txBody>
      </p:sp>
      <p:grpSp>
        <p:nvGrpSpPr>
          <p:cNvPr id="15" name="object 15"/>
          <p:cNvGrpSpPr/>
          <p:nvPr/>
        </p:nvGrpSpPr>
        <p:grpSpPr>
          <a:xfrm>
            <a:off x="1896031" y="4853027"/>
            <a:ext cx="1530350" cy="847090"/>
            <a:chOff x="1896031" y="4853027"/>
            <a:chExt cx="1530350" cy="847090"/>
          </a:xfrm>
        </p:grpSpPr>
        <p:sp>
          <p:nvSpPr>
            <p:cNvPr id="16" name="object 16"/>
            <p:cNvSpPr/>
            <p:nvPr/>
          </p:nvSpPr>
          <p:spPr>
            <a:xfrm>
              <a:off x="2428796" y="5384956"/>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17" name="object 17"/>
            <p:cNvSpPr/>
            <p:nvPr/>
          </p:nvSpPr>
          <p:spPr>
            <a:xfrm>
              <a:off x="2406066" y="5596868"/>
              <a:ext cx="48895" cy="52069"/>
            </a:xfrm>
            <a:custGeom>
              <a:avLst/>
              <a:gdLst/>
              <a:ahLst/>
              <a:cxnLst/>
              <a:rect l="l" t="t" r="r" b="b"/>
              <a:pathLst>
                <a:path w="48894" h="52070">
                  <a:moveTo>
                    <a:pt x="24354" y="0"/>
                  </a:moveTo>
                  <a:lnTo>
                    <a:pt x="14874" y="2041"/>
                  </a:lnTo>
                  <a:lnTo>
                    <a:pt x="7132" y="7608"/>
                  </a:lnTo>
                  <a:lnTo>
                    <a:pt x="1913" y="15866"/>
                  </a:lnTo>
                  <a:lnTo>
                    <a:pt x="0" y="25978"/>
                  </a:lnTo>
                  <a:lnTo>
                    <a:pt x="1913" y="36090"/>
                  </a:lnTo>
                  <a:lnTo>
                    <a:pt x="7132" y="44347"/>
                  </a:lnTo>
                  <a:lnTo>
                    <a:pt x="14874" y="49915"/>
                  </a:lnTo>
                  <a:lnTo>
                    <a:pt x="24354" y="51956"/>
                  </a:lnTo>
                  <a:lnTo>
                    <a:pt x="33834" y="49915"/>
                  </a:lnTo>
                  <a:lnTo>
                    <a:pt x="41576" y="44347"/>
                  </a:lnTo>
                  <a:lnTo>
                    <a:pt x="46795" y="36090"/>
                  </a:lnTo>
                  <a:lnTo>
                    <a:pt x="48709" y="25978"/>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18" name="object 18"/>
            <p:cNvSpPr/>
            <p:nvPr/>
          </p:nvSpPr>
          <p:spPr>
            <a:xfrm>
              <a:off x="2406066" y="5596868"/>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19" name="object 19"/>
            <p:cNvSpPr/>
            <p:nvPr/>
          </p:nvSpPr>
          <p:spPr>
            <a:xfrm>
              <a:off x="2428796" y="5646497"/>
              <a:ext cx="0" cy="51435"/>
            </a:xfrm>
            <a:custGeom>
              <a:avLst/>
              <a:gdLst/>
              <a:ahLst/>
              <a:cxnLst/>
              <a:rect l="l" t="t" r="r" b="b"/>
              <a:pathLst>
                <a:path h="51435">
                  <a:moveTo>
                    <a:pt x="0" y="51037"/>
                  </a:moveTo>
                  <a:lnTo>
                    <a:pt x="0" y="0"/>
                  </a:lnTo>
                </a:path>
              </a:pathLst>
            </a:custGeom>
            <a:ln w="4870">
              <a:solidFill>
                <a:srgbClr val="44546A"/>
              </a:solidFill>
            </a:ln>
          </p:spPr>
          <p:txBody>
            <a:bodyPr wrap="square" lIns="0" tIns="0" rIns="0" bIns="0" rtlCol="0"/>
            <a:lstStyle/>
            <a:p>
              <a:endParaRPr/>
            </a:p>
          </p:txBody>
        </p:sp>
        <p:sp>
          <p:nvSpPr>
            <p:cNvPr id="20" name="object 20"/>
            <p:cNvSpPr/>
            <p:nvPr/>
          </p:nvSpPr>
          <p:spPr>
            <a:xfrm>
              <a:off x="2428796" y="5545830"/>
              <a:ext cx="0" cy="51435"/>
            </a:xfrm>
            <a:custGeom>
              <a:avLst/>
              <a:gdLst/>
              <a:ahLst/>
              <a:cxnLst/>
              <a:rect l="l" t="t" r="r" b="b"/>
              <a:pathLst>
                <a:path h="51435">
                  <a:moveTo>
                    <a:pt x="0" y="51037"/>
                  </a:moveTo>
                  <a:lnTo>
                    <a:pt x="0" y="0"/>
                  </a:lnTo>
                </a:path>
              </a:pathLst>
            </a:custGeom>
            <a:ln w="4870">
              <a:solidFill>
                <a:srgbClr val="44546A"/>
              </a:solidFill>
            </a:ln>
          </p:spPr>
          <p:txBody>
            <a:bodyPr wrap="square" lIns="0" tIns="0" rIns="0" bIns="0" rtlCol="0"/>
            <a:lstStyle/>
            <a:p>
              <a:endParaRPr/>
            </a:p>
          </p:txBody>
        </p:sp>
        <p:sp>
          <p:nvSpPr>
            <p:cNvPr id="21" name="object 21"/>
            <p:cNvSpPr/>
            <p:nvPr/>
          </p:nvSpPr>
          <p:spPr>
            <a:xfrm>
              <a:off x="2406066" y="5177966"/>
              <a:ext cx="48895" cy="52069"/>
            </a:xfrm>
            <a:custGeom>
              <a:avLst/>
              <a:gdLst/>
              <a:ahLst/>
              <a:cxnLst/>
              <a:rect l="l" t="t" r="r" b="b"/>
              <a:pathLst>
                <a:path w="48894" h="52070">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22" name="object 22"/>
            <p:cNvSpPr/>
            <p:nvPr/>
          </p:nvSpPr>
          <p:spPr>
            <a:xfrm>
              <a:off x="2406066" y="5177966"/>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23" name="object 23"/>
            <p:cNvSpPr/>
            <p:nvPr/>
          </p:nvSpPr>
          <p:spPr>
            <a:xfrm>
              <a:off x="2428796" y="5228755"/>
              <a:ext cx="0" cy="43815"/>
            </a:xfrm>
            <a:custGeom>
              <a:avLst/>
              <a:gdLst/>
              <a:ahLst/>
              <a:cxnLst/>
              <a:rect l="l" t="t" r="r" b="b"/>
              <a:pathLst>
                <a:path h="43814">
                  <a:moveTo>
                    <a:pt x="0" y="43382"/>
                  </a:moveTo>
                  <a:lnTo>
                    <a:pt x="0" y="0"/>
                  </a:lnTo>
                </a:path>
              </a:pathLst>
            </a:custGeom>
            <a:ln w="4870">
              <a:solidFill>
                <a:srgbClr val="44546A"/>
              </a:solidFill>
            </a:ln>
          </p:spPr>
          <p:txBody>
            <a:bodyPr wrap="square" lIns="0" tIns="0" rIns="0" bIns="0" rtlCol="0"/>
            <a:lstStyle/>
            <a:p>
              <a:endParaRPr/>
            </a:p>
          </p:txBody>
        </p:sp>
        <p:sp>
          <p:nvSpPr>
            <p:cNvPr id="24" name="object 24"/>
            <p:cNvSpPr/>
            <p:nvPr/>
          </p:nvSpPr>
          <p:spPr>
            <a:xfrm>
              <a:off x="2454776" y="5205792"/>
              <a:ext cx="969010" cy="417195"/>
            </a:xfrm>
            <a:custGeom>
              <a:avLst/>
              <a:gdLst/>
              <a:ahLst/>
              <a:cxnLst/>
              <a:rect l="l" t="t" r="r" b="b"/>
              <a:pathLst>
                <a:path w="969010" h="417195">
                  <a:moveTo>
                    <a:pt x="0" y="0"/>
                  </a:moveTo>
                  <a:lnTo>
                    <a:pt x="69163" y="698"/>
                  </a:lnTo>
                  <a:lnTo>
                    <a:pt x="138012" y="2747"/>
                  </a:lnTo>
                  <a:lnTo>
                    <a:pt x="206233" y="6079"/>
                  </a:lnTo>
                  <a:lnTo>
                    <a:pt x="273513" y="10627"/>
                  </a:lnTo>
                  <a:lnTo>
                    <a:pt x="339537" y="16324"/>
                  </a:lnTo>
                  <a:lnTo>
                    <a:pt x="403992" y="23102"/>
                  </a:lnTo>
                  <a:lnTo>
                    <a:pt x="466563" y="30892"/>
                  </a:lnTo>
                  <a:lnTo>
                    <a:pt x="526937" y="39629"/>
                  </a:lnTo>
                  <a:lnTo>
                    <a:pt x="584799" y="49244"/>
                  </a:lnTo>
                  <a:lnTo>
                    <a:pt x="639837" y="59669"/>
                  </a:lnTo>
                  <a:lnTo>
                    <a:pt x="691735" y="70837"/>
                  </a:lnTo>
                  <a:lnTo>
                    <a:pt x="740181" y="82681"/>
                  </a:lnTo>
                  <a:lnTo>
                    <a:pt x="784859" y="95133"/>
                  </a:lnTo>
                  <a:lnTo>
                    <a:pt x="825457" y="108125"/>
                  </a:lnTo>
                  <a:lnTo>
                    <a:pt x="861661" y="121590"/>
                  </a:lnTo>
                  <a:lnTo>
                    <a:pt x="919628" y="149668"/>
                  </a:lnTo>
                  <a:lnTo>
                    <a:pt x="956250" y="178827"/>
                  </a:lnTo>
                  <a:lnTo>
                    <a:pt x="969015" y="208527"/>
                  </a:lnTo>
                  <a:lnTo>
                    <a:pt x="965774" y="223410"/>
                  </a:lnTo>
                  <a:lnTo>
                    <a:pt x="940785" y="252907"/>
                  </a:lnTo>
                  <a:lnTo>
                    <a:pt x="893213" y="281594"/>
                  </a:lnTo>
                  <a:lnTo>
                    <a:pt x="825565" y="308929"/>
                  </a:lnTo>
                  <a:lnTo>
                    <a:pt x="784998" y="321921"/>
                  </a:lnTo>
                  <a:lnTo>
                    <a:pt x="740353" y="334373"/>
                  </a:lnTo>
                  <a:lnTo>
                    <a:pt x="691944" y="346217"/>
                  </a:lnTo>
                  <a:lnTo>
                    <a:pt x="640084" y="357385"/>
                  </a:lnTo>
                  <a:lnTo>
                    <a:pt x="585088" y="367810"/>
                  </a:lnTo>
                  <a:lnTo>
                    <a:pt x="527269" y="377425"/>
                  </a:lnTo>
                  <a:lnTo>
                    <a:pt x="466941" y="386161"/>
                  </a:lnTo>
                  <a:lnTo>
                    <a:pt x="404417" y="393952"/>
                  </a:lnTo>
                  <a:lnTo>
                    <a:pt x="340011" y="400730"/>
                  </a:lnTo>
                  <a:lnTo>
                    <a:pt x="274036" y="406426"/>
                  </a:lnTo>
                  <a:lnTo>
                    <a:pt x="206807" y="410975"/>
                  </a:lnTo>
                  <a:lnTo>
                    <a:pt x="138637" y="414307"/>
                  </a:lnTo>
                  <a:lnTo>
                    <a:pt x="69840" y="416356"/>
                  </a:lnTo>
                  <a:lnTo>
                    <a:pt x="729" y="417054"/>
                  </a:lnTo>
                </a:path>
              </a:pathLst>
            </a:custGeom>
            <a:ln w="4870">
              <a:solidFill>
                <a:srgbClr val="44546A"/>
              </a:solidFill>
            </a:ln>
          </p:spPr>
          <p:txBody>
            <a:bodyPr wrap="square" lIns="0" tIns="0" rIns="0" bIns="0" rtlCol="0"/>
            <a:lstStyle/>
            <a:p>
              <a:endParaRPr/>
            </a:p>
          </p:txBody>
        </p:sp>
        <p:sp>
          <p:nvSpPr>
            <p:cNvPr id="25" name="object 25"/>
            <p:cNvSpPr/>
            <p:nvPr/>
          </p:nvSpPr>
          <p:spPr>
            <a:xfrm>
              <a:off x="1901111" y="4858107"/>
              <a:ext cx="1055370" cy="113664"/>
            </a:xfrm>
            <a:custGeom>
              <a:avLst/>
              <a:gdLst/>
              <a:ahLst/>
              <a:cxnLst/>
              <a:rect l="l" t="t" r="r" b="b"/>
              <a:pathLst>
                <a:path w="1055370" h="113664">
                  <a:moveTo>
                    <a:pt x="1055372" y="0"/>
                  </a:moveTo>
                  <a:lnTo>
                    <a:pt x="0" y="0"/>
                  </a:lnTo>
                  <a:lnTo>
                    <a:pt x="0" y="113656"/>
                  </a:lnTo>
                  <a:lnTo>
                    <a:pt x="1055372" y="113656"/>
                  </a:lnTo>
                  <a:lnTo>
                    <a:pt x="1055372" y="0"/>
                  </a:lnTo>
                  <a:close/>
                </a:path>
              </a:pathLst>
            </a:custGeom>
            <a:solidFill>
              <a:srgbClr val="EAD1DC"/>
            </a:solidFill>
          </p:spPr>
          <p:txBody>
            <a:bodyPr wrap="square" lIns="0" tIns="0" rIns="0" bIns="0" rtlCol="0"/>
            <a:lstStyle/>
            <a:p>
              <a:endParaRPr/>
            </a:p>
          </p:txBody>
        </p:sp>
        <p:sp>
          <p:nvSpPr>
            <p:cNvPr id="26" name="object 26"/>
            <p:cNvSpPr/>
            <p:nvPr/>
          </p:nvSpPr>
          <p:spPr>
            <a:xfrm>
              <a:off x="1901111" y="4858107"/>
              <a:ext cx="1055370" cy="113664"/>
            </a:xfrm>
            <a:custGeom>
              <a:avLst/>
              <a:gdLst/>
              <a:ahLst/>
              <a:cxnLst/>
              <a:rect l="l" t="t" r="r" b="b"/>
              <a:pathLst>
                <a:path w="1055370" h="113664">
                  <a:moveTo>
                    <a:pt x="0" y="0"/>
                  </a:moveTo>
                  <a:lnTo>
                    <a:pt x="1055372" y="0"/>
                  </a:lnTo>
                  <a:lnTo>
                    <a:pt x="1055372"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27" name="object 27"/>
          <p:cNvSpPr txBox="1"/>
          <p:nvPr/>
        </p:nvSpPr>
        <p:spPr>
          <a:xfrm>
            <a:off x="1905982" y="4867741"/>
            <a:ext cx="1045844" cy="95885"/>
          </a:xfrm>
          <a:prstGeom prst="rect">
            <a:avLst/>
          </a:prstGeom>
        </p:spPr>
        <p:txBody>
          <a:bodyPr vert="horz" wrap="square" lIns="0" tIns="13970" rIns="0" bIns="0" rtlCol="0">
            <a:spAutoFit/>
          </a:bodyPr>
          <a:lstStyle/>
          <a:p>
            <a:pPr algn="ctr">
              <a:lnSpc>
                <a:spcPct val="100000"/>
              </a:lnSpc>
              <a:spcBef>
                <a:spcPts val="110"/>
              </a:spcBef>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p:txBody>
      </p:sp>
      <p:grpSp>
        <p:nvGrpSpPr>
          <p:cNvPr id="28" name="object 28"/>
          <p:cNvGrpSpPr/>
          <p:nvPr/>
        </p:nvGrpSpPr>
        <p:grpSpPr>
          <a:xfrm>
            <a:off x="1896031" y="5012145"/>
            <a:ext cx="1065530" cy="123825"/>
            <a:chOff x="1896031" y="5012145"/>
            <a:chExt cx="1065530" cy="123825"/>
          </a:xfrm>
        </p:grpSpPr>
        <p:sp>
          <p:nvSpPr>
            <p:cNvPr id="29" name="object 29"/>
            <p:cNvSpPr/>
            <p:nvPr/>
          </p:nvSpPr>
          <p:spPr>
            <a:xfrm>
              <a:off x="1901111" y="5017225"/>
              <a:ext cx="1055370" cy="113664"/>
            </a:xfrm>
            <a:custGeom>
              <a:avLst/>
              <a:gdLst/>
              <a:ahLst/>
              <a:cxnLst/>
              <a:rect l="l" t="t" r="r" b="b"/>
              <a:pathLst>
                <a:path w="1055370" h="113664">
                  <a:moveTo>
                    <a:pt x="1055372" y="0"/>
                  </a:moveTo>
                  <a:lnTo>
                    <a:pt x="0" y="0"/>
                  </a:lnTo>
                  <a:lnTo>
                    <a:pt x="0" y="113654"/>
                  </a:lnTo>
                  <a:lnTo>
                    <a:pt x="1055372" y="113654"/>
                  </a:lnTo>
                  <a:lnTo>
                    <a:pt x="1055372" y="0"/>
                  </a:lnTo>
                  <a:close/>
                </a:path>
              </a:pathLst>
            </a:custGeom>
            <a:solidFill>
              <a:srgbClr val="EAD1DC"/>
            </a:solidFill>
          </p:spPr>
          <p:txBody>
            <a:bodyPr wrap="square" lIns="0" tIns="0" rIns="0" bIns="0" rtlCol="0"/>
            <a:lstStyle/>
            <a:p>
              <a:endParaRPr/>
            </a:p>
          </p:txBody>
        </p:sp>
        <p:sp>
          <p:nvSpPr>
            <p:cNvPr id="30" name="object 30"/>
            <p:cNvSpPr/>
            <p:nvPr/>
          </p:nvSpPr>
          <p:spPr>
            <a:xfrm>
              <a:off x="1901111" y="5017225"/>
              <a:ext cx="1055370" cy="113664"/>
            </a:xfrm>
            <a:custGeom>
              <a:avLst/>
              <a:gdLst/>
              <a:ahLst/>
              <a:cxnLst/>
              <a:rect l="l" t="t" r="r" b="b"/>
              <a:pathLst>
                <a:path w="1055370" h="113664">
                  <a:moveTo>
                    <a:pt x="0" y="0"/>
                  </a:moveTo>
                  <a:lnTo>
                    <a:pt x="1055372" y="0"/>
                  </a:lnTo>
                  <a:lnTo>
                    <a:pt x="1055372"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31" name="object 31"/>
          <p:cNvSpPr txBox="1"/>
          <p:nvPr/>
        </p:nvSpPr>
        <p:spPr>
          <a:xfrm>
            <a:off x="1905982" y="5026512"/>
            <a:ext cx="1045844" cy="95885"/>
          </a:xfrm>
          <a:prstGeom prst="rect">
            <a:avLst/>
          </a:prstGeom>
        </p:spPr>
        <p:txBody>
          <a:bodyPr vert="horz" wrap="square" lIns="0" tIns="13970" rIns="0" bIns="0" rtlCol="0">
            <a:spAutoFit/>
          </a:bodyPr>
          <a:lstStyle/>
          <a:p>
            <a:pPr algn="ctr">
              <a:lnSpc>
                <a:spcPct val="100000"/>
              </a:lnSpc>
              <a:spcBef>
                <a:spcPts val="110"/>
              </a:spcBef>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p:txBody>
      </p:sp>
      <p:grpSp>
        <p:nvGrpSpPr>
          <p:cNvPr id="32" name="object 32"/>
          <p:cNvGrpSpPr/>
          <p:nvPr/>
        </p:nvGrpSpPr>
        <p:grpSpPr>
          <a:xfrm>
            <a:off x="1896031" y="4434125"/>
            <a:ext cx="1529080" cy="772795"/>
            <a:chOff x="1896031" y="4434125"/>
            <a:chExt cx="1529080" cy="772795"/>
          </a:xfrm>
        </p:grpSpPr>
        <p:sp>
          <p:nvSpPr>
            <p:cNvPr id="33" name="object 33"/>
            <p:cNvSpPr/>
            <p:nvPr/>
          </p:nvSpPr>
          <p:spPr>
            <a:xfrm>
              <a:off x="2425549" y="4972549"/>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34" name="object 34"/>
            <p:cNvSpPr/>
            <p:nvPr/>
          </p:nvSpPr>
          <p:spPr>
            <a:xfrm>
              <a:off x="2425551" y="5130938"/>
              <a:ext cx="2540" cy="47625"/>
            </a:xfrm>
            <a:custGeom>
              <a:avLst/>
              <a:gdLst/>
              <a:ahLst/>
              <a:cxnLst/>
              <a:rect l="l" t="t" r="r" b="b"/>
              <a:pathLst>
                <a:path w="2539" h="47625">
                  <a:moveTo>
                    <a:pt x="2187" y="47028"/>
                  </a:moveTo>
                  <a:lnTo>
                    <a:pt x="0" y="0"/>
                  </a:lnTo>
                </a:path>
              </a:pathLst>
            </a:custGeom>
            <a:ln w="4870">
              <a:solidFill>
                <a:srgbClr val="44546A"/>
              </a:solidFill>
            </a:ln>
          </p:spPr>
          <p:txBody>
            <a:bodyPr wrap="square" lIns="0" tIns="0" rIns="0" bIns="0" rtlCol="0"/>
            <a:lstStyle/>
            <a:p>
              <a:endParaRPr/>
            </a:p>
          </p:txBody>
        </p:sp>
        <p:sp>
          <p:nvSpPr>
            <p:cNvPr id="35" name="object 35"/>
            <p:cNvSpPr/>
            <p:nvPr/>
          </p:nvSpPr>
          <p:spPr>
            <a:xfrm>
              <a:off x="2402819" y="4759064"/>
              <a:ext cx="48895" cy="52069"/>
            </a:xfrm>
            <a:custGeom>
              <a:avLst/>
              <a:gdLst/>
              <a:ahLst/>
              <a:cxnLst/>
              <a:rect l="l" t="t" r="r" b="b"/>
              <a:pathLst>
                <a:path w="48894" h="52070">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36" name="object 36"/>
            <p:cNvSpPr/>
            <p:nvPr/>
          </p:nvSpPr>
          <p:spPr>
            <a:xfrm>
              <a:off x="2402819" y="4759064"/>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37" name="object 37"/>
            <p:cNvSpPr/>
            <p:nvPr/>
          </p:nvSpPr>
          <p:spPr>
            <a:xfrm>
              <a:off x="2425550" y="4810516"/>
              <a:ext cx="635" cy="49530"/>
            </a:xfrm>
            <a:custGeom>
              <a:avLst/>
              <a:gdLst/>
              <a:ahLst/>
              <a:cxnLst/>
              <a:rect l="l" t="t" r="r" b="b"/>
              <a:pathLst>
                <a:path w="635" h="49529">
                  <a:moveTo>
                    <a:pt x="0" y="49215"/>
                  </a:moveTo>
                  <a:lnTo>
                    <a:pt x="364" y="0"/>
                  </a:lnTo>
                </a:path>
              </a:pathLst>
            </a:custGeom>
            <a:ln w="4870">
              <a:solidFill>
                <a:srgbClr val="44546A"/>
              </a:solidFill>
            </a:ln>
          </p:spPr>
          <p:txBody>
            <a:bodyPr wrap="square" lIns="0" tIns="0" rIns="0" bIns="0" rtlCol="0"/>
            <a:lstStyle/>
            <a:p>
              <a:endParaRPr/>
            </a:p>
          </p:txBody>
        </p:sp>
        <p:sp>
          <p:nvSpPr>
            <p:cNvPr id="38" name="object 38"/>
            <p:cNvSpPr/>
            <p:nvPr/>
          </p:nvSpPr>
          <p:spPr>
            <a:xfrm>
              <a:off x="2428797" y="4759064"/>
              <a:ext cx="0" cy="0"/>
            </a:xfrm>
            <a:custGeom>
              <a:avLst/>
              <a:gdLst/>
              <a:ahLst/>
              <a:cxnLst/>
              <a:rect l="l" t="t" r="r" b="b"/>
              <a:pathLst>
                <a:path>
                  <a:moveTo>
                    <a:pt x="0" y="0"/>
                  </a:moveTo>
                  <a:lnTo>
                    <a:pt x="0" y="0"/>
                  </a:lnTo>
                </a:path>
              </a:pathLst>
            </a:custGeom>
            <a:ln w="4870">
              <a:solidFill>
                <a:srgbClr val="44546A"/>
              </a:solidFill>
            </a:ln>
          </p:spPr>
          <p:txBody>
            <a:bodyPr wrap="square" lIns="0" tIns="0" rIns="0" bIns="0" rtlCol="0"/>
            <a:lstStyle/>
            <a:p>
              <a:endParaRPr/>
            </a:p>
          </p:txBody>
        </p:sp>
        <p:sp>
          <p:nvSpPr>
            <p:cNvPr id="39" name="object 39"/>
            <p:cNvSpPr/>
            <p:nvPr/>
          </p:nvSpPr>
          <p:spPr>
            <a:xfrm>
              <a:off x="2451529" y="4784702"/>
              <a:ext cx="970915" cy="419734"/>
            </a:xfrm>
            <a:custGeom>
              <a:avLst/>
              <a:gdLst/>
              <a:ahLst/>
              <a:cxnLst/>
              <a:rect l="l" t="t" r="r" b="b"/>
              <a:pathLst>
                <a:path w="970914" h="419735">
                  <a:moveTo>
                    <a:pt x="1822" y="419241"/>
                  </a:moveTo>
                  <a:lnTo>
                    <a:pt x="70966" y="418540"/>
                  </a:lnTo>
                  <a:lnTo>
                    <a:pt x="139796" y="416480"/>
                  </a:lnTo>
                  <a:lnTo>
                    <a:pt x="207998" y="413130"/>
                  </a:lnTo>
                  <a:lnTo>
                    <a:pt x="275259" y="408558"/>
                  </a:lnTo>
                  <a:lnTo>
                    <a:pt x="341264" y="402831"/>
                  </a:lnTo>
                  <a:lnTo>
                    <a:pt x="405701" y="396018"/>
                  </a:lnTo>
                  <a:lnTo>
                    <a:pt x="468254" y="388186"/>
                  </a:lnTo>
                  <a:lnTo>
                    <a:pt x="528611" y="379404"/>
                  </a:lnTo>
                  <a:lnTo>
                    <a:pt x="586458" y="369739"/>
                  </a:lnTo>
                  <a:lnTo>
                    <a:pt x="641480" y="359259"/>
                  </a:lnTo>
                  <a:lnTo>
                    <a:pt x="693364" y="348032"/>
                  </a:lnTo>
                  <a:lnTo>
                    <a:pt x="741796" y="336126"/>
                  </a:lnTo>
                  <a:lnTo>
                    <a:pt x="786462" y="323609"/>
                  </a:lnTo>
                  <a:lnTo>
                    <a:pt x="827049" y="310549"/>
                  </a:lnTo>
                  <a:lnTo>
                    <a:pt x="863242" y="297013"/>
                  </a:lnTo>
                  <a:lnTo>
                    <a:pt x="921193" y="268788"/>
                  </a:lnTo>
                  <a:lnTo>
                    <a:pt x="957805" y="239476"/>
                  </a:lnTo>
                  <a:lnTo>
                    <a:pt x="970566" y="209620"/>
                  </a:lnTo>
                  <a:lnTo>
                    <a:pt x="967317" y="194659"/>
                  </a:lnTo>
                  <a:lnTo>
                    <a:pt x="942270" y="165007"/>
                  </a:lnTo>
                  <a:lnTo>
                    <a:pt x="894585" y="136170"/>
                  </a:lnTo>
                  <a:lnTo>
                    <a:pt x="826779" y="108692"/>
                  </a:lnTo>
                  <a:lnTo>
                    <a:pt x="786116" y="95632"/>
                  </a:lnTo>
                  <a:lnTo>
                    <a:pt x="741365" y="83115"/>
                  </a:lnTo>
                  <a:lnTo>
                    <a:pt x="692842" y="71209"/>
                  </a:lnTo>
                  <a:lnTo>
                    <a:pt x="640861" y="59982"/>
                  </a:lnTo>
                  <a:lnTo>
                    <a:pt x="585735" y="49502"/>
                  </a:lnTo>
                  <a:lnTo>
                    <a:pt x="527780" y="39837"/>
                  </a:lnTo>
                  <a:lnTo>
                    <a:pt x="467309" y="31054"/>
                  </a:lnTo>
                  <a:lnTo>
                    <a:pt x="404638" y="23223"/>
                  </a:lnTo>
                  <a:lnTo>
                    <a:pt x="340080" y="16410"/>
                  </a:lnTo>
                  <a:lnTo>
                    <a:pt x="273951" y="10683"/>
                  </a:lnTo>
                  <a:lnTo>
                    <a:pt x="206563" y="6111"/>
                  </a:lnTo>
                  <a:lnTo>
                    <a:pt x="138233" y="2761"/>
                  </a:lnTo>
                  <a:lnTo>
                    <a:pt x="69273" y="701"/>
                  </a:lnTo>
                  <a:lnTo>
                    <a:pt x="0" y="0"/>
                  </a:lnTo>
                </a:path>
              </a:pathLst>
            </a:custGeom>
            <a:ln w="4870">
              <a:solidFill>
                <a:srgbClr val="44546A"/>
              </a:solidFill>
            </a:ln>
          </p:spPr>
          <p:txBody>
            <a:bodyPr wrap="square" lIns="0" tIns="0" rIns="0" bIns="0" rtlCol="0"/>
            <a:lstStyle/>
            <a:p>
              <a:endParaRPr/>
            </a:p>
          </p:txBody>
        </p:sp>
        <p:sp>
          <p:nvSpPr>
            <p:cNvPr id="40" name="object 40"/>
            <p:cNvSpPr/>
            <p:nvPr/>
          </p:nvSpPr>
          <p:spPr>
            <a:xfrm>
              <a:off x="1901111" y="4439205"/>
              <a:ext cx="1055370" cy="113664"/>
            </a:xfrm>
            <a:custGeom>
              <a:avLst/>
              <a:gdLst/>
              <a:ahLst/>
              <a:cxnLst/>
              <a:rect l="l" t="t" r="r" b="b"/>
              <a:pathLst>
                <a:path w="1055370" h="113664">
                  <a:moveTo>
                    <a:pt x="1055372" y="0"/>
                  </a:moveTo>
                  <a:lnTo>
                    <a:pt x="0" y="0"/>
                  </a:lnTo>
                  <a:lnTo>
                    <a:pt x="0" y="113656"/>
                  </a:lnTo>
                  <a:lnTo>
                    <a:pt x="1055372" y="113656"/>
                  </a:lnTo>
                  <a:lnTo>
                    <a:pt x="1055372" y="0"/>
                  </a:lnTo>
                  <a:close/>
                </a:path>
              </a:pathLst>
            </a:custGeom>
            <a:solidFill>
              <a:srgbClr val="EAD1DC"/>
            </a:solidFill>
          </p:spPr>
          <p:txBody>
            <a:bodyPr wrap="square" lIns="0" tIns="0" rIns="0" bIns="0" rtlCol="0"/>
            <a:lstStyle/>
            <a:p>
              <a:endParaRPr/>
            </a:p>
          </p:txBody>
        </p:sp>
        <p:sp>
          <p:nvSpPr>
            <p:cNvPr id="41" name="object 41"/>
            <p:cNvSpPr/>
            <p:nvPr/>
          </p:nvSpPr>
          <p:spPr>
            <a:xfrm>
              <a:off x="1901111" y="4439205"/>
              <a:ext cx="1055370" cy="113664"/>
            </a:xfrm>
            <a:custGeom>
              <a:avLst/>
              <a:gdLst/>
              <a:ahLst/>
              <a:cxnLst/>
              <a:rect l="l" t="t" r="r" b="b"/>
              <a:pathLst>
                <a:path w="1055370" h="113664">
                  <a:moveTo>
                    <a:pt x="0" y="0"/>
                  </a:moveTo>
                  <a:lnTo>
                    <a:pt x="1055372" y="0"/>
                  </a:lnTo>
                  <a:lnTo>
                    <a:pt x="1055372" y="113655"/>
                  </a:lnTo>
                  <a:lnTo>
                    <a:pt x="0" y="113655"/>
                  </a:lnTo>
                  <a:lnTo>
                    <a:pt x="0" y="0"/>
                  </a:lnTo>
                  <a:close/>
                </a:path>
              </a:pathLst>
            </a:custGeom>
            <a:ln w="9741">
              <a:solidFill>
                <a:srgbClr val="741B47"/>
              </a:solidFill>
            </a:ln>
          </p:spPr>
          <p:txBody>
            <a:bodyPr wrap="square" lIns="0" tIns="0" rIns="0" bIns="0" rtlCol="0"/>
            <a:lstStyle/>
            <a:p>
              <a:endParaRPr/>
            </a:p>
          </p:txBody>
        </p:sp>
        <p:sp>
          <p:nvSpPr>
            <p:cNvPr id="42" name="object 42"/>
            <p:cNvSpPr/>
            <p:nvPr/>
          </p:nvSpPr>
          <p:spPr>
            <a:xfrm>
              <a:off x="1901111" y="4598323"/>
              <a:ext cx="1055370" cy="113664"/>
            </a:xfrm>
            <a:custGeom>
              <a:avLst/>
              <a:gdLst/>
              <a:ahLst/>
              <a:cxnLst/>
              <a:rect l="l" t="t" r="r" b="b"/>
              <a:pathLst>
                <a:path w="1055370" h="113664">
                  <a:moveTo>
                    <a:pt x="1055372" y="0"/>
                  </a:moveTo>
                  <a:lnTo>
                    <a:pt x="0" y="0"/>
                  </a:lnTo>
                  <a:lnTo>
                    <a:pt x="0" y="113654"/>
                  </a:lnTo>
                  <a:lnTo>
                    <a:pt x="1055372" y="113654"/>
                  </a:lnTo>
                  <a:lnTo>
                    <a:pt x="1055372" y="0"/>
                  </a:lnTo>
                  <a:close/>
                </a:path>
              </a:pathLst>
            </a:custGeom>
            <a:solidFill>
              <a:srgbClr val="EAD1DC"/>
            </a:solidFill>
          </p:spPr>
          <p:txBody>
            <a:bodyPr wrap="square" lIns="0" tIns="0" rIns="0" bIns="0" rtlCol="0"/>
            <a:lstStyle/>
            <a:p>
              <a:endParaRPr/>
            </a:p>
          </p:txBody>
        </p:sp>
        <p:sp>
          <p:nvSpPr>
            <p:cNvPr id="43" name="object 43"/>
            <p:cNvSpPr/>
            <p:nvPr/>
          </p:nvSpPr>
          <p:spPr>
            <a:xfrm>
              <a:off x="1901111" y="4598323"/>
              <a:ext cx="1055370" cy="113664"/>
            </a:xfrm>
            <a:custGeom>
              <a:avLst/>
              <a:gdLst/>
              <a:ahLst/>
              <a:cxnLst/>
              <a:rect l="l" t="t" r="r" b="b"/>
              <a:pathLst>
                <a:path w="1055370" h="113664">
                  <a:moveTo>
                    <a:pt x="0" y="0"/>
                  </a:moveTo>
                  <a:lnTo>
                    <a:pt x="1055372" y="0"/>
                  </a:lnTo>
                  <a:lnTo>
                    <a:pt x="1055372"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44" name="object 44"/>
          <p:cNvSpPr txBox="1"/>
          <p:nvPr/>
        </p:nvSpPr>
        <p:spPr>
          <a:xfrm>
            <a:off x="1905982" y="4448559"/>
            <a:ext cx="1045844" cy="254635"/>
          </a:xfrm>
          <a:prstGeom prst="rect">
            <a:avLst/>
          </a:prstGeom>
        </p:spPr>
        <p:txBody>
          <a:bodyPr vert="horz" wrap="square" lIns="0" tIns="13970" rIns="0" bIns="0" rtlCol="0">
            <a:spAutoFit/>
          </a:bodyPr>
          <a:lstStyle/>
          <a:p>
            <a:pPr algn="ctr">
              <a:lnSpc>
                <a:spcPct val="100000"/>
              </a:lnSpc>
              <a:spcBef>
                <a:spcPts val="110"/>
              </a:spcBef>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a:p>
            <a:pPr>
              <a:lnSpc>
                <a:spcPct val="100000"/>
              </a:lnSpc>
              <a:spcBef>
                <a:spcPts val="190"/>
              </a:spcBef>
            </a:pPr>
            <a:endParaRPr sz="450">
              <a:latin typeface="Arial"/>
              <a:cs typeface="Arial"/>
            </a:endParaRPr>
          </a:p>
          <a:p>
            <a:pPr algn="ctr">
              <a:lnSpc>
                <a:spcPct val="100000"/>
              </a:lnSpc>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p:txBody>
      </p:sp>
      <p:grpSp>
        <p:nvGrpSpPr>
          <p:cNvPr id="45" name="object 45"/>
          <p:cNvGrpSpPr/>
          <p:nvPr/>
        </p:nvGrpSpPr>
        <p:grpSpPr>
          <a:xfrm>
            <a:off x="1896031" y="4018470"/>
            <a:ext cx="1508125" cy="769620"/>
            <a:chOff x="1896031" y="4018470"/>
            <a:chExt cx="1508125" cy="769620"/>
          </a:xfrm>
        </p:grpSpPr>
        <p:sp>
          <p:nvSpPr>
            <p:cNvPr id="46" name="object 46"/>
            <p:cNvSpPr/>
            <p:nvPr/>
          </p:nvSpPr>
          <p:spPr>
            <a:xfrm>
              <a:off x="2425549" y="4553647"/>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47" name="object 47"/>
            <p:cNvSpPr/>
            <p:nvPr/>
          </p:nvSpPr>
          <p:spPr>
            <a:xfrm>
              <a:off x="2425549" y="4712036"/>
              <a:ext cx="635" cy="47625"/>
            </a:xfrm>
            <a:custGeom>
              <a:avLst/>
              <a:gdLst/>
              <a:ahLst/>
              <a:cxnLst/>
              <a:rect l="l" t="t" r="r" b="b"/>
              <a:pathLst>
                <a:path w="635" h="47625">
                  <a:moveTo>
                    <a:pt x="364" y="47028"/>
                  </a:moveTo>
                  <a:lnTo>
                    <a:pt x="0" y="0"/>
                  </a:lnTo>
                </a:path>
              </a:pathLst>
            </a:custGeom>
            <a:ln w="4870">
              <a:solidFill>
                <a:srgbClr val="44546A"/>
              </a:solidFill>
            </a:ln>
          </p:spPr>
          <p:txBody>
            <a:bodyPr wrap="square" lIns="0" tIns="0" rIns="0" bIns="0" rtlCol="0"/>
            <a:lstStyle/>
            <a:p>
              <a:endParaRPr/>
            </a:p>
          </p:txBody>
        </p:sp>
        <p:sp>
          <p:nvSpPr>
            <p:cNvPr id="48" name="object 48"/>
            <p:cNvSpPr/>
            <p:nvPr/>
          </p:nvSpPr>
          <p:spPr>
            <a:xfrm>
              <a:off x="2402819" y="4346657"/>
              <a:ext cx="48895" cy="52069"/>
            </a:xfrm>
            <a:custGeom>
              <a:avLst/>
              <a:gdLst/>
              <a:ahLst/>
              <a:cxnLst/>
              <a:rect l="l" t="t" r="r" b="b"/>
              <a:pathLst>
                <a:path w="48894" h="52070">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49" name="object 49"/>
            <p:cNvSpPr/>
            <p:nvPr/>
          </p:nvSpPr>
          <p:spPr>
            <a:xfrm>
              <a:off x="2402819" y="4346657"/>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50" name="object 50"/>
            <p:cNvSpPr/>
            <p:nvPr/>
          </p:nvSpPr>
          <p:spPr>
            <a:xfrm>
              <a:off x="2425550" y="4397081"/>
              <a:ext cx="635" cy="43815"/>
            </a:xfrm>
            <a:custGeom>
              <a:avLst/>
              <a:gdLst/>
              <a:ahLst/>
              <a:cxnLst/>
              <a:rect l="l" t="t" r="r" b="b"/>
              <a:pathLst>
                <a:path w="635" h="43814">
                  <a:moveTo>
                    <a:pt x="0" y="43747"/>
                  </a:moveTo>
                  <a:lnTo>
                    <a:pt x="364" y="0"/>
                  </a:lnTo>
                </a:path>
              </a:pathLst>
            </a:custGeom>
            <a:ln w="4870">
              <a:solidFill>
                <a:srgbClr val="44546A"/>
              </a:solidFill>
            </a:ln>
          </p:spPr>
          <p:txBody>
            <a:bodyPr wrap="square" lIns="0" tIns="0" rIns="0" bIns="0" rtlCol="0"/>
            <a:lstStyle/>
            <a:p>
              <a:endParaRPr/>
            </a:p>
          </p:txBody>
        </p:sp>
        <p:sp>
          <p:nvSpPr>
            <p:cNvPr id="51" name="object 51"/>
            <p:cNvSpPr/>
            <p:nvPr/>
          </p:nvSpPr>
          <p:spPr>
            <a:xfrm>
              <a:off x="2451529" y="4371633"/>
              <a:ext cx="949960" cy="414020"/>
            </a:xfrm>
            <a:custGeom>
              <a:avLst/>
              <a:gdLst/>
              <a:ahLst/>
              <a:cxnLst/>
              <a:rect l="l" t="t" r="r" b="b"/>
              <a:pathLst>
                <a:path w="949960" h="414020">
                  <a:moveTo>
                    <a:pt x="0" y="413408"/>
                  </a:moveTo>
                  <a:lnTo>
                    <a:pt x="67799" y="412717"/>
                  </a:lnTo>
                  <a:lnTo>
                    <a:pt x="135291" y="410685"/>
                  </a:lnTo>
                  <a:lnTo>
                    <a:pt x="202167" y="407382"/>
                  </a:lnTo>
                  <a:lnTo>
                    <a:pt x="268120" y="402874"/>
                  </a:lnTo>
                  <a:lnTo>
                    <a:pt x="332843" y="397227"/>
                  </a:lnTo>
                  <a:lnTo>
                    <a:pt x="396026" y="390508"/>
                  </a:lnTo>
                  <a:lnTo>
                    <a:pt x="457364" y="382786"/>
                  </a:lnTo>
                  <a:lnTo>
                    <a:pt x="516547" y="374125"/>
                  </a:lnTo>
                  <a:lnTo>
                    <a:pt x="573269" y="364595"/>
                  </a:lnTo>
                  <a:lnTo>
                    <a:pt x="627221" y="354261"/>
                  </a:lnTo>
                  <a:lnTo>
                    <a:pt x="678097" y="343190"/>
                  </a:lnTo>
                  <a:lnTo>
                    <a:pt x="725587" y="331450"/>
                  </a:lnTo>
                  <a:lnTo>
                    <a:pt x="769385" y="319107"/>
                  </a:lnTo>
                  <a:lnTo>
                    <a:pt x="809182" y="306228"/>
                  </a:lnTo>
                  <a:lnTo>
                    <a:pt x="875546" y="279132"/>
                  </a:lnTo>
                  <a:lnTo>
                    <a:pt x="922216" y="250696"/>
                  </a:lnTo>
                  <a:lnTo>
                    <a:pt x="946730" y="221457"/>
                  </a:lnTo>
                  <a:lnTo>
                    <a:pt x="949910" y="206704"/>
                  </a:lnTo>
                  <a:lnTo>
                    <a:pt x="946733" y="191950"/>
                  </a:lnTo>
                  <a:lnTo>
                    <a:pt x="922237" y="162711"/>
                  </a:lnTo>
                  <a:lnTo>
                    <a:pt x="875603" y="134276"/>
                  </a:lnTo>
                  <a:lnTo>
                    <a:pt x="809290" y="107179"/>
                  </a:lnTo>
                  <a:lnTo>
                    <a:pt x="769523" y="94301"/>
                  </a:lnTo>
                  <a:lnTo>
                    <a:pt x="725759" y="81958"/>
                  </a:lnTo>
                  <a:lnTo>
                    <a:pt x="678305" y="70218"/>
                  </a:lnTo>
                  <a:lnTo>
                    <a:pt x="627469" y="59147"/>
                  </a:lnTo>
                  <a:lnTo>
                    <a:pt x="573558" y="48813"/>
                  </a:lnTo>
                  <a:lnTo>
                    <a:pt x="516880" y="39282"/>
                  </a:lnTo>
                  <a:lnTo>
                    <a:pt x="457742" y="30622"/>
                  </a:lnTo>
                  <a:lnTo>
                    <a:pt x="396452" y="22900"/>
                  </a:lnTo>
                  <a:lnTo>
                    <a:pt x="333316" y="16181"/>
                  </a:lnTo>
                  <a:lnTo>
                    <a:pt x="268644" y="10534"/>
                  </a:lnTo>
                  <a:lnTo>
                    <a:pt x="202741" y="6026"/>
                  </a:lnTo>
                  <a:lnTo>
                    <a:pt x="135916" y="2723"/>
                  </a:lnTo>
                  <a:lnTo>
                    <a:pt x="68476" y="691"/>
                  </a:lnTo>
                  <a:lnTo>
                    <a:pt x="729" y="0"/>
                  </a:lnTo>
                </a:path>
              </a:pathLst>
            </a:custGeom>
            <a:ln w="4870">
              <a:solidFill>
                <a:srgbClr val="44546A"/>
              </a:solidFill>
            </a:ln>
          </p:spPr>
          <p:txBody>
            <a:bodyPr wrap="square" lIns="0" tIns="0" rIns="0" bIns="0" rtlCol="0"/>
            <a:lstStyle/>
            <a:p>
              <a:endParaRPr/>
            </a:p>
          </p:txBody>
        </p:sp>
        <p:sp>
          <p:nvSpPr>
            <p:cNvPr id="52" name="object 52"/>
            <p:cNvSpPr/>
            <p:nvPr/>
          </p:nvSpPr>
          <p:spPr>
            <a:xfrm>
              <a:off x="1901111" y="4023550"/>
              <a:ext cx="1059180" cy="110489"/>
            </a:xfrm>
            <a:custGeom>
              <a:avLst/>
              <a:gdLst/>
              <a:ahLst/>
              <a:cxnLst/>
              <a:rect l="l" t="t" r="r" b="b"/>
              <a:pathLst>
                <a:path w="1059180" h="110489">
                  <a:moveTo>
                    <a:pt x="1058619" y="0"/>
                  </a:moveTo>
                  <a:lnTo>
                    <a:pt x="0" y="0"/>
                  </a:lnTo>
                  <a:lnTo>
                    <a:pt x="0" y="110408"/>
                  </a:lnTo>
                  <a:lnTo>
                    <a:pt x="1058619" y="110408"/>
                  </a:lnTo>
                  <a:lnTo>
                    <a:pt x="1058619" y="0"/>
                  </a:lnTo>
                  <a:close/>
                </a:path>
              </a:pathLst>
            </a:custGeom>
            <a:solidFill>
              <a:srgbClr val="D9D2E9"/>
            </a:solidFill>
          </p:spPr>
          <p:txBody>
            <a:bodyPr wrap="square" lIns="0" tIns="0" rIns="0" bIns="0" rtlCol="0"/>
            <a:lstStyle/>
            <a:p>
              <a:endParaRPr/>
            </a:p>
          </p:txBody>
        </p:sp>
        <p:sp>
          <p:nvSpPr>
            <p:cNvPr id="53" name="object 53"/>
            <p:cNvSpPr/>
            <p:nvPr/>
          </p:nvSpPr>
          <p:spPr>
            <a:xfrm>
              <a:off x="1901111" y="4023550"/>
              <a:ext cx="1059180" cy="110489"/>
            </a:xfrm>
            <a:custGeom>
              <a:avLst/>
              <a:gdLst/>
              <a:ahLst/>
              <a:cxnLst/>
              <a:rect l="l" t="t" r="r" b="b"/>
              <a:pathLst>
                <a:path w="1059180" h="110489">
                  <a:moveTo>
                    <a:pt x="0" y="0"/>
                  </a:moveTo>
                  <a:lnTo>
                    <a:pt x="1058619" y="0"/>
                  </a:lnTo>
                  <a:lnTo>
                    <a:pt x="1058619" y="110408"/>
                  </a:lnTo>
                  <a:lnTo>
                    <a:pt x="0" y="110408"/>
                  </a:lnTo>
                  <a:lnTo>
                    <a:pt x="0" y="0"/>
                  </a:lnTo>
                  <a:close/>
                </a:path>
              </a:pathLst>
            </a:custGeom>
            <a:ln w="9741">
              <a:solidFill>
                <a:srgbClr val="5B9BD5"/>
              </a:solidFill>
            </a:ln>
          </p:spPr>
          <p:txBody>
            <a:bodyPr wrap="square" lIns="0" tIns="0" rIns="0" bIns="0" rtlCol="0"/>
            <a:lstStyle/>
            <a:p>
              <a:endParaRPr/>
            </a:p>
          </p:txBody>
        </p:sp>
        <p:sp>
          <p:nvSpPr>
            <p:cNvPr id="54" name="object 54"/>
            <p:cNvSpPr/>
            <p:nvPr/>
          </p:nvSpPr>
          <p:spPr>
            <a:xfrm>
              <a:off x="1901111" y="4179421"/>
              <a:ext cx="1059180" cy="113664"/>
            </a:xfrm>
            <a:custGeom>
              <a:avLst/>
              <a:gdLst/>
              <a:ahLst/>
              <a:cxnLst/>
              <a:rect l="l" t="t" r="r" b="b"/>
              <a:pathLst>
                <a:path w="1059180" h="113664">
                  <a:moveTo>
                    <a:pt x="1058619" y="0"/>
                  </a:moveTo>
                  <a:lnTo>
                    <a:pt x="0" y="0"/>
                  </a:lnTo>
                  <a:lnTo>
                    <a:pt x="0" y="113654"/>
                  </a:lnTo>
                  <a:lnTo>
                    <a:pt x="1058619" y="113654"/>
                  </a:lnTo>
                  <a:lnTo>
                    <a:pt x="1058619" y="0"/>
                  </a:lnTo>
                  <a:close/>
                </a:path>
              </a:pathLst>
            </a:custGeom>
            <a:solidFill>
              <a:srgbClr val="D9D2E9"/>
            </a:solidFill>
          </p:spPr>
          <p:txBody>
            <a:bodyPr wrap="square" lIns="0" tIns="0" rIns="0" bIns="0" rtlCol="0"/>
            <a:lstStyle/>
            <a:p>
              <a:endParaRPr/>
            </a:p>
          </p:txBody>
        </p:sp>
        <p:sp>
          <p:nvSpPr>
            <p:cNvPr id="55" name="object 55"/>
            <p:cNvSpPr/>
            <p:nvPr/>
          </p:nvSpPr>
          <p:spPr>
            <a:xfrm>
              <a:off x="1901111" y="4179421"/>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5B9BD5"/>
              </a:solidFill>
            </a:ln>
          </p:spPr>
          <p:txBody>
            <a:bodyPr wrap="square" lIns="0" tIns="0" rIns="0" bIns="0" rtlCol="0"/>
            <a:lstStyle/>
            <a:p>
              <a:endParaRPr/>
            </a:p>
          </p:txBody>
        </p:sp>
      </p:grpSp>
      <p:sp>
        <p:nvSpPr>
          <p:cNvPr id="56" name="object 56"/>
          <p:cNvSpPr txBox="1"/>
          <p:nvPr/>
        </p:nvSpPr>
        <p:spPr>
          <a:xfrm>
            <a:off x="1905982" y="4031004"/>
            <a:ext cx="1049020" cy="252095"/>
          </a:xfrm>
          <a:prstGeom prst="rect">
            <a:avLst/>
          </a:prstGeom>
        </p:spPr>
        <p:txBody>
          <a:bodyPr vert="horz" wrap="square" lIns="0" tIns="13970" rIns="0" bIns="0" rtlCol="0">
            <a:spAutoFit/>
          </a:bodyPr>
          <a:lstStyle/>
          <a:p>
            <a:pPr marL="334010">
              <a:lnSpc>
                <a:spcPct val="100000"/>
              </a:lnSpc>
              <a:spcBef>
                <a:spcPts val="110"/>
              </a:spcBef>
            </a:pPr>
            <a:r>
              <a:rPr sz="450" dirty="0">
                <a:solidFill>
                  <a:srgbClr val="5B9BD5"/>
                </a:solidFill>
                <a:latin typeface="Arial"/>
                <a:cs typeface="Arial"/>
              </a:rPr>
              <a:t>3x3</a:t>
            </a:r>
            <a:r>
              <a:rPr sz="450" spc="35" dirty="0">
                <a:solidFill>
                  <a:srgbClr val="5B9BD5"/>
                </a:solidFill>
                <a:latin typeface="Arial"/>
                <a:cs typeface="Arial"/>
              </a:rPr>
              <a:t> </a:t>
            </a:r>
            <a:r>
              <a:rPr sz="450" dirty="0">
                <a:solidFill>
                  <a:srgbClr val="5B9BD5"/>
                </a:solidFill>
                <a:latin typeface="Arial"/>
                <a:cs typeface="Arial"/>
              </a:rPr>
              <a:t>conv,</a:t>
            </a:r>
            <a:r>
              <a:rPr sz="450" spc="40" dirty="0">
                <a:solidFill>
                  <a:srgbClr val="5B9BD5"/>
                </a:solidFill>
                <a:latin typeface="Arial"/>
                <a:cs typeface="Arial"/>
              </a:rPr>
              <a:t> </a:t>
            </a:r>
            <a:r>
              <a:rPr sz="450" spc="-25" dirty="0">
                <a:solidFill>
                  <a:srgbClr val="5B9BD5"/>
                </a:solidFill>
                <a:latin typeface="Arial"/>
                <a:cs typeface="Arial"/>
              </a:rPr>
              <a:t>128</a:t>
            </a:r>
            <a:endParaRPr sz="450">
              <a:latin typeface="Arial"/>
              <a:cs typeface="Arial"/>
            </a:endParaRPr>
          </a:p>
          <a:p>
            <a:pPr>
              <a:lnSpc>
                <a:spcPct val="100000"/>
              </a:lnSpc>
              <a:spcBef>
                <a:spcPts val="229"/>
              </a:spcBef>
            </a:pPr>
            <a:endParaRPr sz="450">
              <a:latin typeface="Arial"/>
              <a:cs typeface="Arial"/>
            </a:endParaRPr>
          </a:p>
          <a:p>
            <a:pPr marL="314960">
              <a:lnSpc>
                <a:spcPct val="100000"/>
              </a:lnSpc>
            </a:pPr>
            <a:r>
              <a:rPr sz="400" dirty="0">
                <a:solidFill>
                  <a:srgbClr val="5B9BD5"/>
                </a:solidFill>
                <a:latin typeface="Arial"/>
                <a:cs typeface="Arial"/>
              </a:rPr>
              <a:t>3x3</a:t>
            </a:r>
            <a:r>
              <a:rPr sz="400" spc="5" dirty="0">
                <a:solidFill>
                  <a:srgbClr val="5B9BD5"/>
                </a:solidFill>
                <a:latin typeface="Arial"/>
                <a:cs typeface="Arial"/>
              </a:rPr>
              <a:t> </a:t>
            </a:r>
            <a:r>
              <a:rPr sz="400" dirty="0">
                <a:solidFill>
                  <a:srgbClr val="5B9BD5"/>
                </a:solidFill>
                <a:latin typeface="Arial"/>
                <a:cs typeface="Arial"/>
              </a:rPr>
              <a:t>conv,</a:t>
            </a:r>
            <a:r>
              <a:rPr sz="400" spc="10" dirty="0">
                <a:solidFill>
                  <a:srgbClr val="5B9BD5"/>
                </a:solidFill>
                <a:latin typeface="Arial"/>
                <a:cs typeface="Arial"/>
              </a:rPr>
              <a:t> </a:t>
            </a:r>
            <a:r>
              <a:rPr sz="400" dirty="0">
                <a:solidFill>
                  <a:srgbClr val="5B9BD5"/>
                </a:solidFill>
                <a:latin typeface="Arial"/>
                <a:cs typeface="Arial"/>
              </a:rPr>
              <a:t>128,</a:t>
            </a:r>
            <a:r>
              <a:rPr sz="400" spc="10" dirty="0">
                <a:solidFill>
                  <a:srgbClr val="5B9BD5"/>
                </a:solidFill>
                <a:latin typeface="Arial"/>
                <a:cs typeface="Arial"/>
              </a:rPr>
              <a:t> </a:t>
            </a:r>
            <a:r>
              <a:rPr sz="400" dirty="0">
                <a:solidFill>
                  <a:srgbClr val="5B9BD5"/>
                </a:solidFill>
                <a:latin typeface="Arial"/>
                <a:cs typeface="Arial"/>
              </a:rPr>
              <a:t>/</a:t>
            </a:r>
            <a:r>
              <a:rPr sz="400" spc="5" dirty="0">
                <a:solidFill>
                  <a:srgbClr val="5B9BD5"/>
                </a:solidFill>
                <a:latin typeface="Arial"/>
                <a:cs typeface="Arial"/>
              </a:rPr>
              <a:t> </a:t>
            </a:r>
            <a:r>
              <a:rPr sz="400" spc="-50" dirty="0">
                <a:solidFill>
                  <a:srgbClr val="5B9BD5"/>
                </a:solidFill>
                <a:latin typeface="Arial"/>
                <a:cs typeface="Arial"/>
              </a:rPr>
              <a:t>2</a:t>
            </a:r>
            <a:endParaRPr sz="400">
              <a:latin typeface="Arial"/>
              <a:cs typeface="Arial"/>
            </a:endParaRPr>
          </a:p>
        </p:txBody>
      </p:sp>
      <p:grpSp>
        <p:nvGrpSpPr>
          <p:cNvPr id="57" name="object 57"/>
          <p:cNvGrpSpPr/>
          <p:nvPr/>
        </p:nvGrpSpPr>
        <p:grpSpPr>
          <a:xfrm>
            <a:off x="1892783" y="3602816"/>
            <a:ext cx="1532255" cy="772795"/>
            <a:chOff x="1892783" y="3602816"/>
            <a:chExt cx="1532255" cy="772795"/>
          </a:xfrm>
        </p:grpSpPr>
        <p:sp>
          <p:nvSpPr>
            <p:cNvPr id="58" name="object 58"/>
            <p:cNvSpPr/>
            <p:nvPr/>
          </p:nvSpPr>
          <p:spPr>
            <a:xfrm>
              <a:off x="2428797" y="4134745"/>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59" name="object 59"/>
            <p:cNvSpPr/>
            <p:nvPr/>
          </p:nvSpPr>
          <p:spPr>
            <a:xfrm>
              <a:off x="2428797" y="4295619"/>
              <a:ext cx="1270" cy="51435"/>
            </a:xfrm>
            <a:custGeom>
              <a:avLst/>
              <a:gdLst/>
              <a:ahLst/>
              <a:cxnLst/>
              <a:rect l="l" t="t" r="r" b="b"/>
              <a:pathLst>
                <a:path w="1269" h="51435">
                  <a:moveTo>
                    <a:pt x="0" y="51037"/>
                  </a:moveTo>
                  <a:lnTo>
                    <a:pt x="729" y="0"/>
                  </a:lnTo>
                </a:path>
              </a:pathLst>
            </a:custGeom>
            <a:ln w="4870">
              <a:solidFill>
                <a:srgbClr val="44546A"/>
              </a:solidFill>
            </a:ln>
          </p:spPr>
          <p:txBody>
            <a:bodyPr wrap="square" lIns="0" tIns="0" rIns="0" bIns="0" rtlCol="0"/>
            <a:lstStyle/>
            <a:p>
              <a:endParaRPr/>
            </a:p>
          </p:txBody>
        </p:sp>
        <p:sp>
          <p:nvSpPr>
            <p:cNvPr id="60" name="object 60"/>
            <p:cNvSpPr/>
            <p:nvPr/>
          </p:nvSpPr>
          <p:spPr>
            <a:xfrm>
              <a:off x="2402819" y="3927755"/>
              <a:ext cx="48895" cy="52069"/>
            </a:xfrm>
            <a:custGeom>
              <a:avLst/>
              <a:gdLst/>
              <a:ahLst/>
              <a:cxnLst/>
              <a:rect l="l" t="t" r="r" b="b"/>
              <a:pathLst>
                <a:path w="48894" h="52070">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61" name="object 61"/>
            <p:cNvSpPr/>
            <p:nvPr/>
          </p:nvSpPr>
          <p:spPr>
            <a:xfrm>
              <a:off x="2402819" y="3927755"/>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62" name="object 62"/>
            <p:cNvSpPr/>
            <p:nvPr/>
          </p:nvSpPr>
          <p:spPr>
            <a:xfrm>
              <a:off x="2428797" y="3981792"/>
              <a:ext cx="635" cy="43815"/>
            </a:xfrm>
            <a:custGeom>
              <a:avLst/>
              <a:gdLst/>
              <a:ahLst/>
              <a:cxnLst/>
              <a:rect l="l" t="t" r="r" b="b"/>
              <a:pathLst>
                <a:path w="635" h="43814">
                  <a:moveTo>
                    <a:pt x="0" y="43382"/>
                  </a:moveTo>
                  <a:lnTo>
                    <a:pt x="364" y="0"/>
                  </a:lnTo>
                </a:path>
              </a:pathLst>
            </a:custGeom>
            <a:ln w="4870">
              <a:solidFill>
                <a:srgbClr val="44546A"/>
              </a:solidFill>
            </a:ln>
          </p:spPr>
          <p:txBody>
            <a:bodyPr wrap="square" lIns="0" tIns="0" rIns="0" bIns="0" rtlCol="0"/>
            <a:lstStyle/>
            <a:p>
              <a:endParaRPr/>
            </a:p>
          </p:txBody>
        </p:sp>
        <p:sp>
          <p:nvSpPr>
            <p:cNvPr id="63" name="object 63"/>
            <p:cNvSpPr/>
            <p:nvPr/>
          </p:nvSpPr>
          <p:spPr>
            <a:xfrm>
              <a:off x="2451528" y="3955217"/>
              <a:ext cx="970915" cy="417830"/>
            </a:xfrm>
            <a:custGeom>
              <a:avLst/>
              <a:gdLst/>
              <a:ahLst/>
              <a:cxnLst/>
              <a:rect l="l" t="t" r="r" b="b"/>
              <a:pathLst>
                <a:path w="970914" h="417829">
                  <a:moveTo>
                    <a:pt x="729" y="0"/>
                  </a:moveTo>
                  <a:lnTo>
                    <a:pt x="69953" y="698"/>
                  </a:lnTo>
                  <a:lnTo>
                    <a:pt x="138863" y="2749"/>
                  </a:lnTo>
                  <a:lnTo>
                    <a:pt x="207144" y="6084"/>
                  </a:lnTo>
                  <a:lnTo>
                    <a:pt x="274483" y="10637"/>
                  </a:lnTo>
                  <a:lnTo>
                    <a:pt x="340565" y="16338"/>
                  </a:lnTo>
                  <a:lnTo>
                    <a:pt x="405077" y="23122"/>
                  </a:lnTo>
                  <a:lnTo>
                    <a:pt x="467703" y="30919"/>
                  </a:lnTo>
                  <a:lnTo>
                    <a:pt x="528130" y="39664"/>
                  </a:lnTo>
                  <a:lnTo>
                    <a:pt x="586044" y="49287"/>
                  </a:lnTo>
                  <a:lnTo>
                    <a:pt x="641130" y="59721"/>
                  </a:lnTo>
                  <a:lnTo>
                    <a:pt x="693074" y="70899"/>
                  </a:lnTo>
                  <a:lnTo>
                    <a:pt x="741562" y="82753"/>
                  </a:lnTo>
                  <a:lnTo>
                    <a:pt x="786280" y="95216"/>
                  </a:lnTo>
                  <a:lnTo>
                    <a:pt x="826914" y="108219"/>
                  </a:lnTo>
                  <a:lnTo>
                    <a:pt x="863149" y="121696"/>
                  </a:lnTo>
                  <a:lnTo>
                    <a:pt x="921168" y="149799"/>
                  </a:lnTo>
                  <a:lnTo>
                    <a:pt x="957822" y="178984"/>
                  </a:lnTo>
                  <a:lnTo>
                    <a:pt x="970599" y="208709"/>
                  </a:lnTo>
                  <a:lnTo>
                    <a:pt x="967350" y="223606"/>
                  </a:lnTo>
                  <a:lnTo>
                    <a:pt x="942301" y="253129"/>
                  </a:lnTo>
                  <a:lnTo>
                    <a:pt x="894615" y="281840"/>
                  </a:lnTo>
                  <a:lnTo>
                    <a:pt x="826806" y="309199"/>
                  </a:lnTo>
                  <a:lnTo>
                    <a:pt x="786142" y="322202"/>
                  </a:lnTo>
                  <a:lnTo>
                    <a:pt x="741390" y="334665"/>
                  </a:lnTo>
                  <a:lnTo>
                    <a:pt x="692865" y="346519"/>
                  </a:lnTo>
                  <a:lnTo>
                    <a:pt x="640882" y="357697"/>
                  </a:lnTo>
                  <a:lnTo>
                    <a:pt x="585755" y="368132"/>
                  </a:lnTo>
                  <a:lnTo>
                    <a:pt x="527797" y="377755"/>
                  </a:lnTo>
                  <a:lnTo>
                    <a:pt x="467325" y="386499"/>
                  </a:lnTo>
                  <a:lnTo>
                    <a:pt x="404652" y="394296"/>
                  </a:lnTo>
                  <a:lnTo>
                    <a:pt x="340092" y="401080"/>
                  </a:lnTo>
                  <a:lnTo>
                    <a:pt x="273960" y="406782"/>
                  </a:lnTo>
                  <a:lnTo>
                    <a:pt x="206570" y="411334"/>
                  </a:lnTo>
                  <a:lnTo>
                    <a:pt x="138237" y="414669"/>
                  </a:lnTo>
                  <a:lnTo>
                    <a:pt x="69276" y="416720"/>
                  </a:lnTo>
                  <a:lnTo>
                    <a:pt x="0" y="417419"/>
                  </a:lnTo>
                </a:path>
              </a:pathLst>
            </a:custGeom>
            <a:ln w="4870">
              <a:solidFill>
                <a:srgbClr val="44546A"/>
              </a:solidFill>
            </a:ln>
          </p:spPr>
          <p:txBody>
            <a:bodyPr wrap="square" lIns="0" tIns="0" rIns="0" bIns="0" rtlCol="0"/>
            <a:lstStyle/>
            <a:p>
              <a:endParaRPr/>
            </a:p>
          </p:txBody>
        </p:sp>
        <p:sp>
          <p:nvSpPr>
            <p:cNvPr id="64" name="object 64"/>
            <p:cNvSpPr/>
            <p:nvPr/>
          </p:nvSpPr>
          <p:spPr>
            <a:xfrm>
              <a:off x="1897863" y="3607896"/>
              <a:ext cx="1059180" cy="113664"/>
            </a:xfrm>
            <a:custGeom>
              <a:avLst/>
              <a:gdLst/>
              <a:ahLst/>
              <a:cxnLst/>
              <a:rect l="l" t="t" r="r" b="b"/>
              <a:pathLst>
                <a:path w="1059180" h="113664">
                  <a:moveTo>
                    <a:pt x="1058619" y="0"/>
                  </a:moveTo>
                  <a:lnTo>
                    <a:pt x="0" y="0"/>
                  </a:lnTo>
                  <a:lnTo>
                    <a:pt x="0" y="113656"/>
                  </a:lnTo>
                  <a:lnTo>
                    <a:pt x="1058619" y="113656"/>
                  </a:lnTo>
                  <a:lnTo>
                    <a:pt x="1058619" y="0"/>
                  </a:lnTo>
                  <a:close/>
                </a:path>
              </a:pathLst>
            </a:custGeom>
            <a:solidFill>
              <a:srgbClr val="D9D2E9"/>
            </a:solidFill>
          </p:spPr>
          <p:txBody>
            <a:bodyPr wrap="square" lIns="0" tIns="0" rIns="0" bIns="0" rtlCol="0"/>
            <a:lstStyle/>
            <a:p>
              <a:endParaRPr/>
            </a:p>
          </p:txBody>
        </p:sp>
        <p:sp>
          <p:nvSpPr>
            <p:cNvPr id="65" name="object 65"/>
            <p:cNvSpPr/>
            <p:nvPr/>
          </p:nvSpPr>
          <p:spPr>
            <a:xfrm>
              <a:off x="1897863" y="3607896"/>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5B9BD5"/>
              </a:solidFill>
            </a:ln>
          </p:spPr>
          <p:txBody>
            <a:bodyPr wrap="square" lIns="0" tIns="0" rIns="0" bIns="0" rtlCol="0"/>
            <a:lstStyle/>
            <a:p>
              <a:endParaRPr/>
            </a:p>
          </p:txBody>
        </p:sp>
      </p:grpSp>
      <p:sp>
        <p:nvSpPr>
          <p:cNvPr id="66" name="object 66"/>
          <p:cNvSpPr txBox="1"/>
          <p:nvPr/>
        </p:nvSpPr>
        <p:spPr>
          <a:xfrm>
            <a:off x="1902734" y="3617864"/>
            <a:ext cx="1049020" cy="95885"/>
          </a:xfrm>
          <a:prstGeom prst="rect">
            <a:avLst/>
          </a:prstGeom>
        </p:spPr>
        <p:txBody>
          <a:bodyPr vert="horz" wrap="square" lIns="0" tIns="13970" rIns="0" bIns="0" rtlCol="0">
            <a:spAutoFit/>
          </a:bodyPr>
          <a:lstStyle/>
          <a:p>
            <a:pPr marL="337185">
              <a:lnSpc>
                <a:spcPct val="100000"/>
              </a:lnSpc>
              <a:spcBef>
                <a:spcPts val="110"/>
              </a:spcBef>
            </a:pPr>
            <a:r>
              <a:rPr sz="450" dirty="0">
                <a:solidFill>
                  <a:srgbClr val="5B9BD5"/>
                </a:solidFill>
                <a:latin typeface="Arial"/>
                <a:cs typeface="Arial"/>
              </a:rPr>
              <a:t>3x3</a:t>
            </a:r>
            <a:r>
              <a:rPr sz="450" spc="35" dirty="0">
                <a:solidFill>
                  <a:srgbClr val="5B9BD5"/>
                </a:solidFill>
                <a:latin typeface="Arial"/>
                <a:cs typeface="Arial"/>
              </a:rPr>
              <a:t> </a:t>
            </a:r>
            <a:r>
              <a:rPr sz="450" dirty="0">
                <a:solidFill>
                  <a:srgbClr val="5B9BD5"/>
                </a:solidFill>
                <a:latin typeface="Arial"/>
                <a:cs typeface="Arial"/>
              </a:rPr>
              <a:t>conv,</a:t>
            </a:r>
            <a:r>
              <a:rPr sz="450" spc="40" dirty="0">
                <a:solidFill>
                  <a:srgbClr val="5B9BD5"/>
                </a:solidFill>
                <a:latin typeface="Arial"/>
                <a:cs typeface="Arial"/>
              </a:rPr>
              <a:t> </a:t>
            </a:r>
            <a:r>
              <a:rPr sz="450" spc="-25" dirty="0">
                <a:solidFill>
                  <a:srgbClr val="5B9BD5"/>
                </a:solidFill>
                <a:latin typeface="Arial"/>
                <a:cs typeface="Arial"/>
              </a:rPr>
              <a:t>128</a:t>
            </a:r>
            <a:endParaRPr sz="450">
              <a:latin typeface="Arial"/>
              <a:cs typeface="Arial"/>
            </a:endParaRPr>
          </a:p>
        </p:txBody>
      </p:sp>
      <p:grpSp>
        <p:nvGrpSpPr>
          <p:cNvPr id="67" name="object 67"/>
          <p:cNvGrpSpPr/>
          <p:nvPr/>
        </p:nvGrpSpPr>
        <p:grpSpPr>
          <a:xfrm>
            <a:off x="1892783" y="3761934"/>
            <a:ext cx="1069340" cy="123825"/>
            <a:chOff x="1892783" y="3761934"/>
            <a:chExt cx="1069340" cy="123825"/>
          </a:xfrm>
        </p:grpSpPr>
        <p:sp>
          <p:nvSpPr>
            <p:cNvPr id="68" name="object 68"/>
            <p:cNvSpPr/>
            <p:nvPr/>
          </p:nvSpPr>
          <p:spPr>
            <a:xfrm>
              <a:off x="1897863" y="3767014"/>
              <a:ext cx="1059180" cy="113664"/>
            </a:xfrm>
            <a:custGeom>
              <a:avLst/>
              <a:gdLst/>
              <a:ahLst/>
              <a:cxnLst/>
              <a:rect l="l" t="t" r="r" b="b"/>
              <a:pathLst>
                <a:path w="1059180" h="113664">
                  <a:moveTo>
                    <a:pt x="1058619" y="0"/>
                  </a:moveTo>
                  <a:lnTo>
                    <a:pt x="0" y="0"/>
                  </a:lnTo>
                  <a:lnTo>
                    <a:pt x="0" y="113654"/>
                  </a:lnTo>
                  <a:lnTo>
                    <a:pt x="1058619" y="113654"/>
                  </a:lnTo>
                  <a:lnTo>
                    <a:pt x="1058619" y="0"/>
                  </a:lnTo>
                  <a:close/>
                </a:path>
              </a:pathLst>
            </a:custGeom>
            <a:solidFill>
              <a:srgbClr val="D9D2E9"/>
            </a:solidFill>
          </p:spPr>
          <p:txBody>
            <a:bodyPr wrap="square" lIns="0" tIns="0" rIns="0" bIns="0" rtlCol="0"/>
            <a:lstStyle/>
            <a:p>
              <a:endParaRPr/>
            </a:p>
          </p:txBody>
        </p:sp>
        <p:sp>
          <p:nvSpPr>
            <p:cNvPr id="69" name="object 69"/>
            <p:cNvSpPr/>
            <p:nvPr/>
          </p:nvSpPr>
          <p:spPr>
            <a:xfrm>
              <a:off x="1897863" y="3767014"/>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5B9BD5"/>
              </a:solidFill>
            </a:ln>
          </p:spPr>
          <p:txBody>
            <a:bodyPr wrap="square" lIns="0" tIns="0" rIns="0" bIns="0" rtlCol="0"/>
            <a:lstStyle/>
            <a:p>
              <a:endParaRPr/>
            </a:p>
          </p:txBody>
        </p:sp>
      </p:grpSp>
      <p:sp>
        <p:nvSpPr>
          <p:cNvPr id="70" name="object 70"/>
          <p:cNvSpPr txBox="1"/>
          <p:nvPr/>
        </p:nvSpPr>
        <p:spPr>
          <a:xfrm>
            <a:off x="1902734" y="3776636"/>
            <a:ext cx="1049020" cy="95885"/>
          </a:xfrm>
          <a:prstGeom prst="rect">
            <a:avLst/>
          </a:prstGeom>
        </p:spPr>
        <p:txBody>
          <a:bodyPr vert="horz" wrap="square" lIns="0" tIns="13970" rIns="0" bIns="0" rtlCol="0">
            <a:spAutoFit/>
          </a:bodyPr>
          <a:lstStyle/>
          <a:p>
            <a:pPr marL="337185">
              <a:lnSpc>
                <a:spcPct val="100000"/>
              </a:lnSpc>
              <a:spcBef>
                <a:spcPts val="110"/>
              </a:spcBef>
            </a:pPr>
            <a:r>
              <a:rPr sz="450" dirty="0">
                <a:solidFill>
                  <a:srgbClr val="5B9BD5"/>
                </a:solidFill>
                <a:latin typeface="Arial"/>
                <a:cs typeface="Arial"/>
              </a:rPr>
              <a:t>3x3</a:t>
            </a:r>
            <a:r>
              <a:rPr sz="450" spc="35" dirty="0">
                <a:solidFill>
                  <a:srgbClr val="5B9BD5"/>
                </a:solidFill>
                <a:latin typeface="Arial"/>
                <a:cs typeface="Arial"/>
              </a:rPr>
              <a:t> </a:t>
            </a:r>
            <a:r>
              <a:rPr sz="450" dirty="0">
                <a:solidFill>
                  <a:srgbClr val="5B9BD5"/>
                </a:solidFill>
                <a:latin typeface="Arial"/>
                <a:cs typeface="Arial"/>
              </a:rPr>
              <a:t>conv,</a:t>
            </a:r>
            <a:r>
              <a:rPr sz="450" spc="40" dirty="0">
                <a:solidFill>
                  <a:srgbClr val="5B9BD5"/>
                </a:solidFill>
                <a:latin typeface="Arial"/>
                <a:cs typeface="Arial"/>
              </a:rPr>
              <a:t> </a:t>
            </a:r>
            <a:r>
              <a:rPr sz="450" spc="-25" dirty="0">
                <a:solidFill>
                  <a:srgbClr val="5B9BD5"/>
                </a:solidFill>
                <a:latin typeface="Arial"/>
                <a:cs typeface="Arial"/>
              </a:rPr>
              <a:t>128</a:t>
            </a:r>
            <a:endParaRPr sz="450">
              <a:latin typeface="Arial"/>
              <a:cs typeface="Arial"/>
            </a:endParaRPr>
          </a:p>
        </p:txBody>
      </p:sp>
      <p:grpSp>
        <p:nvGrpSpPr>
          <p:cNvPr id="71" name="object 71"/>
          <p:cNvGrpSpPr/>
          <p:nvPr/>
        </p:nvGrpSpPr>
        <p:grpSpPr>
          <a:xfrm>
            <a:off x="1892783" y="3183914"/>
            <a:ext cx="1511935" cy="772795"/>
            <a:chOff x="1892783" y="3183914"/>
            <a:chExt cx="1511935" cy="772795"/>
          </a:xfrm>
        </p:grpSpPr>
        <p:sp>
          <p:nvSpPr>
            <p:cNvPr id="72" name="object 72"/>
            <p:cNvSpPr/>
            <p:nvPr/>
          </p:nvSpPr>
          <p:spPr>
            <a:xfrm>
              <a:off x="2425549" y="3722338"/>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73" name="object 73"/>
            <p:cNvSpPr/>
            <p:nvPr/>
          </p:nvSpPr>
          <p:spPr>
            <a:xfrm>
              <a:off x="2425551" y="3880727"/>
              <a:ext cx="3175" cy="47625"/>
            </a:xfrm>
            <a:custGeom>
              <a:avLst/>
              <a:gdLst/>
              <a:ahLst/>
              <a:cxnLst/>
              <a:rect l="l" t="t" r="r" b="b"/>
              <a:pathLst>
                <a:path w="3175" h="47625">
                  <a:moveTo>
                    <a:pt x="2551" y="47028"/>
                  </a:moveTo>
                  <a:lnTo>
                    <a:pt x="0" y="0"/>
                  </a:lnTo>
                </a:path>
              </a:pathLst>
            </a:custGeom>
            <a:ln w="4870">
              <a:solidFill>
                <a:srgbClr val="44546A"/>
              </a:solidFill>
            </a:ln>
          </p:spPr>
          <p:txBody>
            <a:bodyPr wrap="square" lIns="0" tIns="0" rIns="0" bIns="0" rtlCol="0"/>
            <a:lstStyle/>
            <a:p>
              <a:endParaRPr/>
            </a:p>
          </p:txBody>
        </p:sp>
        <p:sp>
          <p:nvSpPr>
            <p:cNvPr id="74" name="object 74"/>
            <p:cNvSpPr/>
            <p:nvPr/>
          </p:nvSpPr>
          <p:spPr>
            <a:xfrm>
              <a:off x="2402819" y="3508853"/>
              <a:ext cx="48895" cy="52069"/>
            </a:xfrm>
            <a:custGeom>
              <a:avLst/>
              <a:gdLst/>
              <a:ahLst/>
              <a:cxnLst/>
              <a:rect l="l" t="t" r="r" b="b"/>
              <a:pathLst>
                <a:path w="48894" h="52070">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75" name="object 75"/>
            <p:cNvSpPr/>
            <p:nvPr/>
          </p:nvSpPr>
          <p:spPr>
            <a:xfrm>
              <a:off x="2402819" y="3508853"/>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76" name="object 76"/>
            <p:cNvSpPr/>
            <p:nvPr/>
          </p:nvSpPr>
          <p:spPr>
            <a:xfrm>
              <a:off x="2425550" y="3560305"/>
              <a:ext cx="1270" cy="49530"/>
            </a:xfrm>
            <a:custGeom>
              <a:avLst/>
              <a:gdLst/>
              <a:ahLst/>
              <a:cxnLst/>
              <a:rect l="l" t="t" r="r" b="b"/>
              <a:pathLst>
                <a:path w="1269" h="49529">
                  <a:moveTo>
                    <a:pt x="0" y="49215"/>
                  </a:moveTo>
                  <a:lnTo>
                    <a:pt x="729" y="0"/>
                  </a:lnTo>
                </a:path>
              </a:pathLst>
            </a:custGeom>
            <a:ln w="4870">
              <a:solidFill>
                <a:srgbClr val="44546A"/>
              </a:solidFill>
            </a:ln>
          </p:spPr>
          <p:txBody>
            <a:bodyPr wrap="square" lIns="0" tIns="0" rIns="0" bIns="0" rtlCol="0"/>
            <a:lstStyle/>
            <a:p>
              <a:endParaRPr/>
            </a:p>
          </p:txBody>
        </p:sp>
        <p:sp>
          <p:nvSpPr>
            <p:cNvPr id="77" name="object 77"/>
            <p:cNvSpPr/>
            <p:nvPr/>
          </p:nvSpPr>
          <p:spPr>
            <a:xfrm>
              <a:off x="2425550" y="3508853"/>
              <a:ext cx="0" cy="0"/>
            </a:xfrm>
            <a:custGeom>
              <a:avLst/>
              <a:gdLst/>
              <a:ahLst/>
              <a:cxnLst/>
              <a:rect l="l" t="t" r="r" b="b"/>
              <a:pathLst>
                <a:path>
                  <a:moveTo>
                    <a:pt x="0" y="0"/>
                  </a:moveTo>
                  <a:lnTo>
                    <a:pt x="0" y="0"/>
                  </a:lnTo>
                </a:path>
              </a:pathLst>
            </a:custGeom>
            <a:ln w="4870">
              <a:solidFill>
                <a:srgbClr val="44546A"/>
              </a:solidFill>
            </a:ln>
          </p:spPr>
          <p:txBody>
            <a:bodyPr wrap="square" lIns="0" tIns="0" rIns="0" bIns="0" rtlCol="0"/>
            <a:lstStyle/>
            <a:p>
              <a:endParaRPr/>
            </a:p>
          </p:txBody>
        </p:sp>
        <p:sp>
          <p:nvSpPr>
            <p:cNvPr id="78" name="object 78"/>
            <p:cNvSpPr/>
            <p:nvPr/>
          </p:nvSpPr>
          <p:spPr>
            <a:xfrm>
              <a:off x="2451529" y="3534491"/>
              <a:ext cx="951230" cy="419734"/>
            </a:xfrm>
            <a:custGeom>
              <a:avLst/>
              <a:gdLst/>
              <a:ahLst/>
              <a:cxnLst/>
              <a:rect l="l" t="t" r="r" b="b"/>
              <a:pathLst>
                <a:path w="951229" h="419735">
                  <a:moveTo>
                    <a:pt x="1822" y="419241"/>
                  </a:moveTo>
                  <a:lnTo>
                    <a:pt x="69542" y="418540"/>
                  </a:lnTo>
                  <a:lnTo>
                    <a:pt x="136954" y="416480"/>
                  </a:lnTo>
                  <a:lnTo>
                    <a:pt x="203751" y="413130"/>
                  </a:lnTo>
                  <a:lnTo>
                    <a:pt x="269627" y="408558"/>
                  </a:lnTo>
                  <a:lnTo>
                    <a:pt x="334273" y="402831"/>
                  </a:lnTo>
                  <a:lnTo>
                    <a:pt x="397382" y="396018"/>
                  </a:lnTo>
                  <a:lnTo>
                    <a:pt x="458647" y="388186"/>
                  </a:lnTo>
                  <a:lnTo>
                    <a:pt x="517761" y="379404"/>
                  </a:lnTo>
                  <a:lnTo>
                    <a:pt x="574416" y="369739"/>
                  </a:lnTo>
                  <a:lnTo>
                    <a:pt x="628304" y="359259"/>
                  </a:lnTo>
                  <a:lnTo>
                    <a:pt x="679120" y="348032"/>
                  </a:lnTo>
                  <a:lnTo>
                    <a:pt x="726554" y="336126"/>
                  </a:lnTo>
                  <a:lnTo>
                    <a:pt x="770300" y="323609"/>
                  </a:lnTo>
                  <a:lnTo>
                    <a:pt x="810051" y="310549"/>
                  </a:lnTo>
                  <a:lnTo>
                    <a:pt x="876336" y="283070"/>
                  </a:lnTo>
                  <a:lnTo>
                    <a:pt x="922951" y="254233"/>
                  </a:lnTo>
                  <a:lnTo>
                    <a:pt x="947436" y="224582"/>
                  </a:lnTo>
                  <a:lnTo>
                    <a:pt x="950612" y="209620"/>
                  </a:lnTo>
                  <a:lnTo>
                    <a:pt x="947430" y="194659"/>
                  </a:lnTo>
                  <a:lnTo>
                    <a:pt x="922897" y="165007"/>
                  </a:lnTo>
                  <a:lnTo>
                    <a:pt x="876193" y="136170"/>
                  </a:lnTo>
                  <a:lnTo>
                    <a:pt x="809781" y="108692"/>
                  </a:lnTo>
                  <a:lnTo>
                    <a:pt x="769954" y="95632"/>
                  </a:lnTo>
                  <a:lnTo>
                    <a:pt x="726123" y="83115"/>
                  </a:lnTo>
                  <a:lnTo>
                    <a:pt x="678598" y="71209"/>
                  </a:lnTo>
                  <a:lnTo>
                    <a:pt x="627685" y="59982"/>
                  </a:lnTo>
                  <a:lnTo>
                    <a:pt x="573693" y="49502"/>
                  </a:lnTo>
                  <a:lnTo>
                    <a:pt x="516929" y="39837"/>
                  </a:lnTo>
                  <a:lnTo>
                    <a:pt x="457702" y="31054"/>
                  </a:lnTo>
                  <a:lnTo>
                    <a:pt x="396319" y="23223"/>
                  </a:lnTo>
                  <a:lnTo>
                    <a:pt x="333089" y="16410"/>
                  </a:lnTo>
                  <a:lnTo>
                    <a:pt x="268318" y="10683"/>
                  </a:lnTo>
                  <a:lnTo>
                    <a:pt x="202317" y="6111"/>
                  </a:lnTo>
                  <a:lnTo>
                    <a:pt x="135391" y="2761"/>
                  </a:lnTo>
                  <a:lnTo>
                    <a:pt x="67849" y="701"/>
                  </a:lnTo>
                  <a:lnTo>
                    <a:pt x="0" y="0"/>
                  </a:lnTo>
                </a:path>
              </a:pathLst>
            </a:custGeom>
            <a:ln w="4870">
              <a:solidFill>
                <a:srgbClr val="44546A"/>
              </a:solidFill>
            </a:ln>
          </p:spPr>
          <p:txBody>
            <a:bodyPr wrap="square" lIns="0" tIns="0" rIns="0" bIns="0" rtlCol="0"/>
            <a:lstStyle/>
            <a:p>
              <a:endParaRPr/>
            </a:p>
          </p:txBody>
        </p:sp>
        <p:sp>
          <p:nvSpPr>
            <p:cNvPr id="79" name="object 79"/>
            <p:cNvSpPr/>
            <p:nvPr/>
          </p:nvSpPr>
          <p:spPr>
            <a:xfrm>
              <a:off x="1897863" y="3188994"/>
              <a:ext cx="1059180" cy="113664"/>
            </a:xfrm>
            <a:custGeom>
              <a:avLst/>
              <a:gdLst/>
              <a:ahLst/>
              <a:cxnLst/>
              <a:rect l="l" t="t" r="r" b="b"/>
              <a:pathLst>
                <a:path w="1059180" h="113664">
                  <a:moveTo>
                    <a:pt x="1058619" y="0"/>
                  </a:moveTo>
                  <a:lnTo>
                    <a:pt x="0" y="0"/>
                  </a:lnTo>
                  <a:lnTo>
                    <a:pt x="0" y="113655"/>
                  </a:lnTo>
                  <a:lnTo>
                    <a:pt x="1058619" y="113655"/>
                  </a:lnTo>
                  <a:lnTo>
                    <a:pt x="1058619" y="0"/>
                  </a:lnTo>
                  <a:close/>
                </a:path>
              </a:pathLst>
            </a:custGeom>
            <a:solidFill>
              <a:srgbClr val="D9D2E9"/>
            </a:solidFill>
          </p:spPr>
          <p:txBody>
            <a:bodyPr wrap="square" lIns="0" tIns="0" rIns="0" bIns="0" rtlCol="0"/>
            <a:lstStyle/>
            <a:p>
              <a:endParaRPr/>
            </a:p>
          </p:txBody>
        </p:sp>
        <p:sp>
          <p:nvSpPr>
            <p:cNvPr id="80" name="object 80"/>
            <p:cNvSpPr/>
            <p:nvPr/>
          </p:nvSpPr>
          <p:spPr>
            <a:xfrm>
              <a:off x="1897863" y="3188994"/>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5B9BD5"/>
              </a:solidFill>
            </a:ln>
          </p:spPr>
          <p:txBody>
            <a:bodyPr wrap="square" lIns="0" tIns="0" rIns="0" bIns="0" rtlCol="0"/>
            <a:lstStyle/>
            <a:p>
              <a:endParaRPr/>
            </a:p>
          </p:txBody>
        </p:sp>
        <p:sp>
          <p:nvSpPr>
            <p:cNvPr id="81" name="object 81"/>
            <p:cNvSpPr/>
            <p:nvPr/>
          </p:nvSpPr>
          <p:spPr>
            <a:xfrm>
              <a:off x="1897863" y="3348111"/>
              <a:ext cx="1059180" cy="113664"/>
            </a:xfrm>
            <a:custGeom>
              <a:avLst/>
              <a:gdLst/>
              <a:ahLst/>
              <a:cxnLst/>
              <a:rect l="l" t="t" r="r" b="b"/>
              <a:pathLst>
                <a:path w="1059180" h="113664">
                  <a:moveTo>
                    <a:pt x="1058619" y="0"/>
                  </a:moveTo>
                  <a:lnTo>
                    <a:pt x="0" y="0"/>
                  </a:lnTo>
                  <a:lnTo>
                    <a:pt x="0" y="113655"/>
                  </a:lnTo>
                  <a:lnTo>
                    <a:pt x="1058619" y="113655"/>
                  </a:lnTo>
                  <a:lnTo>
                    <a:pt x="1058619" y="0"/>
                  </a:lnTo>
                  <a:close/>
                </a:path>
              </a:pathLst>
            </a:custGeom>
            <a:solidFill>
              <a:srgbClr val="D9D2E9"/>
            </a:solidFill>
          </p:spPr>
          <p:txBody>
            <a:bodyPr wrap="square" lIns="0" tIns="0" rIns="0" bIns="0" rtlCol="0"/>
            <a:lstStyle/>
            <a:p>
              <a:endParaRPr/>
            </a:p>
          </p:txBody>
        </p:sp>
        <p:sp>
          <p:nvSpPr>
            <p:cNvPr id="82" name="object 82"/>
            <p:cNvSpPr/>
            <p:nvPr/>
          </p:nvSpPr>
          <p:spPr>
            <a:xfrm>
              <a:off x="1897863" y="3348112"/>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5B9BD5"/>
              </a:solidFill>
            </a:ln>
          </p:spPr>
          <p:txBody>
            <a:bodyPr wrap="square" lIns="0" tIns="0" rIns="0" bIns="0" rtlCol="0"/>
            <a:lstStyle/>
            <a:p>
              <a:endParaRPr/>
            </a:p>
          </p:txBody>
        </p:sp>
      </p:grpSp>
      <p:sp>
        <p:nvSpPr>
          <p:cNvPr id="83" name="object 83"/>
          <p:cNvSpPr txBox="1"/>
          <p:nvPr/>
        </p:nvSpPr>
        <p:spPr>
          <a:xfrm>
            <a:off x="1902734" y="3198683"/>
            <a:ext cx="1049020" cy="254635"/>
          </a:xfrm>
          <a:prstGeom prst="rect">
            <a:avLst/>
          </a:prstGeom>
        </p:spPr>
        <p:txBody>
          <a:bodyPr vert="horz" wrap="square" lIns="0" tIns="13970" rIns="0" bIns="0" rtlCol="0">
            <a:spAutoFit/>
          </a:bodyPr>
          <a:lstStyle/>
          <a:p>
            <a:pPr marL="337185">
              <a:lnSpc>
                <a:spcPct val="100000"/>
              </a:lnSpc>
              <a:spcBef>
                <a:spcPts val="110"/>
              </a:spcBef>
            </a:pPr>
            <a:r>
              <a:rPr sz="450" dirty="0">
                <a:solidFill>
                  <a:srgbClr val="5B9BD5"/>
                </a:solidFill>
                <a:latin typeface="Arial"/>
                <a:cs typeface="Arial"/>
              </a:rPr>
              <a:t>3x3</a:t>
            </a:r>
            <a:r>
              <a:rPr sz="450" spc="35" dirty="0">
                <a:solidFill>
                  <a:srgbClr val="5B9BD5"/>
                </a:solidFill>
                <a:latin typeface="Arial"/>
                <a:cs typeface="Arial"/>
              </a:rPr>
              <a:t> </a:t>
            </a:r>
            <a:r>
              <a:rPr sz="450" dirty="0">
                <a:solidFill>
                  <a:srgbClr val="5B9BD5"/>
                </a:solidFill>
                <a:latin typeface="Arial"/>
                <a:cs typeface="Arial"/>
              </a:rPr>
              <a:t>conv,</a:t>
            </a:r>
            <a:r>
              <a:rPr sz="450" spc="40" dirty="0">
                <a:solidFill>
                  <a:srgbClr val="5B9BD5"/>
                </a:solidFill>
                <a:latin typeface="Arial"/>
                <a:cs typeface="Arial"/>
              </a:rPr>
              <a:t> </a:t>
            </a:r>
            <a:r>
              <a:rPr sz="450" spc="-25" dirty="0">
                <a:solidFill>
                  <a:srgbClr val="5B9BD5"/>
                </a:solidFill>
                <a:latin typeface="Arial"/>
                <a:cs typeface="Arial"/>
              </a:rPr>
              <a:t>128</a:t>
            </a:r>
            <a:endParaRPr sz="450">
              <a:latin typeface="Arial"/>
              <a:cs typeface="Arial"/>
            </a:endParaRPr>
          </a:p>
          <a:p>
            <a:pPr>
              <a:lnSpc>
                <a:spcPct val="100000"/>
              </a:lnSpc>
              <a:spcBef>
                <a:spcPts val="190"/>
              </a:spcBef>
            </a:pPr>
            <a:endParaRPr sz="450">
              <a:latin typeface="Arial"/>
              <a:cs typeface="Arial"/>
            </a:endParaRPr>
          </a:p>
          <a:p>
            <a:pPr marL="337185">
              <a:lnSpc>
                <a:spcPct val="100000"/>
              </a:lnSpc>
            </a:pPr>
            <a:r>
              <a:rPr sz="450" dirty="0">
                <a:solidFill>
                  <a:srgbClr val="5B9BD5"/>
                </a:solidFill>
                <a:latin typeface="Arial"/>
                <a:cs typeface="Arial"/>
              </a:rPr>
              <a:t>3x3</a:t>
            </a:r>
            <a:r>
              <a:rPr sz="450" spc="35" dirty="0">
                <a:solidFill>
                  <a:srgbClr val="5B9BD5"/>
                </a:solidFill>
                <a:latin typeface="Arial"/>
                <a:cs typeface="Arial"/>
              </a:rPr>
              <a:t> </a:t>
            </a:r>
            <a:r>
              <a:rPr sz="450" dirty="0">
                <a:solidFill>
                  <a:srgbClr val="5B9BD5"/>
                </a:solidFill>
                <a:latin typeface="Arial"/>
                <a:cs typeface="Arial"/>
              </a:rPr>
              <a:t>conv,</a:t>
            </a:r>
            <a:r>
              <a:rPr sz="450" spc="40" dirty="0">
                <a:solidFill>
                  <a:srgbClr val="5B9BD5"/>
                </a:solidFill>
                <a:latin typeface="Arial"/>
                <a:cs typeface="Arial"/>
              </a:rPr>
              <a:t> </a:t>
            </a:r>
            <a:r>
              <a:rPr sz="450" spc="-25" dirty="0">
                <a:solidFill>
                  <a:srgbClr val="5B9BD5"/>
                </a:solidFill>
                <a:latin typeface="Arial"/>
                <a:cs typeface="Arial"/>
              </a:rPr>
              <a:t>128</a:t>
            </a:r>
            <a:endParaRPr sz="450">
              <a:latin typeface="Arial"/>
              <a:cs typeface="Arial"/>
            </a:endParaRPr>
          </a:p>
        </p:txBody>
      </p:sp>
      <p:grpSp>
        <p:nvGrpSpPr>
          <p:cNvPr id="84" name="object 84"/>
          <p:cNvGrpSpPr/>
          <p:nvPr/>
        </p:nvGrpSpPr>
        <p:grpSpPr>
          <a:xfrm>
            <a:off x="1899278" y="2768259"/>
            <a:ext cx="1526540" cy="769620"/>
            <a:chOff x="1899278" y="2768259"/>
            <a:chExt cx="1526540" cy="769620"/>
          </a:xfrm>
        </p:grpSpPr>
        <p:sp>
          <p:nvSpPr>
            <p:cNvPr id="85" name="object 85"/>
            <p:cNvSpPr/>
            <p:nvPr/>
          </p:nvSpPr>
          <p:spPr>
            <a:xfrm>
              <a:off x="2425549" y="3303436"/>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86" name="object 86"/>
            <p:cNvSpPr/>
            <p:nvPr/>
          </p:nvSpPr>
          <p:spPr>
            <a:xfrm>
              <a:off x="2425551" y="3461825"/>
              <a:ext cx="1270" cy="47625"/>
            </a:xfrm>
            <a:custGeom>
              <a:avLst/>
              <a:gdLst/>
              <a:ahLst/>
              <a:cxnLst/>
              <a:rect l="l" t="t" r="r" b="b"/>
              <a:pathLst>
                <a:path w="1269" h="47625">
                  <a:moveTo>
                    <a:pt x="729" y="47028"/>
                  </a:moveTo>
                  <a:lnTo>
                    <a:pt x="0" y="0"/>
                  </a:lnTo>
                </a:path>
              </a:pathLst>
            </a:custGeom>
            <a:ln w="4870">
              <a:solidFill>
                <a:srgbClr val="44546A"/>
              </a:solidFill>
            </a:ln>
          </p:spPr>
          <p:txBody>
            <a:bodyPr wrap="square" lIns="0" tIns="0" rIns="0" bIns="0" rtlCol="0"/>
            <a:lstStyle/>
            <a:p>
              <a:endParaRPr/>
            </a:p>
          </p:txBody>
        </p:sp>
        <p:sp>
          <p:nvSpPr>
            <p:cNvPr id="87" name="object 87"/>
            <p:cNvSpPr/>
            <p:nvPr/>
          </p:nvSpPr>
          <p:spPr>
            <a:xfrm>
              <a:off x="2402819" y="3096446"/>
              <a:ext cx="48895" cy="52069"/>
            </a:xfrm>
            <a:custGeom>
              <a:avLst/>
              <a:gdLst/>
              <a:ahLst/>
              <a:cxnLst/>
              <a:rect l="l" t="t" r="r" b="b"/>
              <a:pathLst>
                <a:path w="48894" h="52069">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88" name="object 88"/>
            <p:cNvSpPr/>
            <p:nvPr/>
          </p:nvSpPr>
          <p:spPr>
            <a:xfrm>
              <a:off x="2402819" y="3096446"/>
              <a:ext cx="48895" cy="52069"/>
            </a:xfrm>
            <a:custGeom>
              <a:avLst/>
              <a:gdLst/>
              <a:ahLst/>
              <a:cxnLst/>
              <a:rect l="l" t="t" r="r" b="b"/>
              <a:pathLst>
                <a:path w="48894" h="52069">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89" name="object 89"/>
            <p:cNvSpPr/>
            <p:nvPr/>
          </p:nvSpPr>
          <p:spPr>
            <a:xfrm>
              <a:off x="2425550" y="3146870"/>
              <a:ext cx="1270" cy="43815"/>
            </a:xfrm>
            <a:custGeom>
              <a:avLst/>
              <a:gdLst/>
              <a:ahLst/>
              <a:cxnLst/>
              <a:rect l="l" t="t" r="r" b="b"/>
              <a:pathLst>
                <a:path w="1269" h="43814">
                  <a:moveTo>
                    <a:pt x="0" y="43747"/>
                  </a:moveTo>
                  <a:lnTo>
                    <a:pt x="729" y="0"/>
                  </a:lnTo>
                </a:path>
              </a:pathLst>
            </a:custGeom>
            <a:ln w="4870">
              <a:solidFill>
                <a:srgbClr val="44546A"/>
              </a:solidFill>
            </a:ln>
          </p:spPr>
          <p:txBody>
            <a:bodyPr wrap="square" lIns="0" tIns="0" rIns="0" bIns="0" rtlCol="0"/>
            <a:lstStyle/>
            <a:p>
              <a:endParaRPr/>
            </a:p>
          </p:txBody>
        </p:sp>
        <p:sp>
          <p:nvSpPr>
            <p:cNvPr id="90" name="object 90"/>
            <p:cNvSpPr/>
            <p:nvPr/>
          </p:nvSpPr>
          <p:spPr>
            <a:xfrm>
              <a:off x="2451529" y="3121422"/>
              <a:ext cx="972185" cy="414020"/>
            </a:xfrm>
            <a:custGeom>
              <a:avLst/>
              <a:gdLst/>
              <a:ahLst/>
              <a:cxnLst/>
              <a:rect l="l" t="t" r="r" b="b"/>
              <a:pathLst>
                <a:path w="972185" h="414020">
                  <a:moveTo>
                    <a:pt x="0" y="413408"/>
                  </a:moveTo>
                  <a:lnTo>
                    <a:pt x="69345" y="412717"/>
                  </a:lnTo>
                  <a:lnTo>
                    <a:pt x="138377" y="410685"/>
                  </a:lnTo>
                  <a:lnTo>
                    <a:pt x="206778" y="407382"/>
                  </a:lnTo>
                  <a:lnTo>
                    <a:pt x="274236" y="402874"/>
                  </a:lnTo>
                  <a:lnTo>
                    <a:pt x="340435" y="397227"/>
                  </a:lnTo>
                  <a:lnTo>
                    <a:pt x="405060" y="390508"/>
                  </a:lnTo>
                  <a:lnTo>
                    <a:pt x="467796" y="382786"/>
                  </a:lnTo>
                  <a:lnTo>
                    <a:pt x="528330" y="374125"/>
                  </a:lnTo>
                  <a:lnTo>
                    <a:pt x="586345" y="364595"/>
                  </a:lnTo>
                  <a:lnTo>
                    <a:pt x="641528" y="354261"/>
                  </a:lnTo>
                  <a:lnTo>
                    <a:pt x="693564" y="343190"/>
                  </a:lnTo>
                  <a:lnTo>
                    <a:pt x="742138" y="331450"/>
                  </a:lnTo>
                  <a:lnTo>
                    <a:pt x="786935" y="319107"/>
                  </a:lnTo>
                  <a:lnTo>
                    <a:pt x="827640" y="306228"/>
                  </a:lnTo>
                  <a:lnTo>
                    <a:pt x="863939" y="292881"/>
                  </a:lnTo>
                  <a:lnTo>
                    <a:pt x="922060" y="265048"/>
                  </a:lnTo>
                  <a:lnTo>
                    <a:pt x="958778" y="236144"/>
                  </a:lnTo>
                  <a:lnTo>
                    <a:pt x="971577" y="206704"/>
                  </a:lnTo>
                  <a:lnTo>
                    <a:pt x="968328" y="191950"/>
                  </a:lnTo>
                  <a:lnTo>
                    <a:pt x="943273" y="162711"/>
                  </a:lnTo>
                  <a:lnTo>
                    <a:pt x="895574" y="134276"/>
                  </a:lnTo>
                  <a:lnTo>
                    <a:pt x="827748" y="107179"/>
                  </a:lnTo>
                  <a:lnTo>
                    <a:pt x="787073" y="94301"/>
                  </a:lnTo>
                  <a:lnTo>
                    <a:pt x="742310" y="81958"/>
                  </a:lnTo>
                  <a:lnTo>
                    <a:pt x="693773" y="70218"/>
                  </a:lnTo>
                  <a:lnTo>
                    <a:pt x="641776" y="59147"/>
                  </a:lnTo>
                  <a:lnTo>
                    <a:pt x="586634" y="48813"/>
                  </a:lnTo>
                  <a:lnTo>
                    <a:pt x="528662" y="39282"/>
                  </a:lnTo>
                  <a:lnTo>
                    <a:pt x="468174" y="30622"/>
                  </a:lnTo>
                  <a:lnTo>
                    <a:pt x="405485" y="22900"/>
                  </a:lnTo>
                  <a:lnTo>
                    <a:pt x="340908" y="16181"/>
                  </a:lnTo>
                  <a:lnTo>
                    <a:pt x="274759" y="10534"/>
                  </a:lnTo>
                  <a:lnTo>
                    <a:pt x="207352" y="6026"/>
                  </a:lnTo>
                  <a:lnTo>
                    <a:pt x="139002" y="2723"/>
                  </a:lnTo>
                  <a:lnTo>
                    <a:pt x="70023" y="691"/>
                  </a:lnTo>
                  <a:lnTo>
                    <a:pt x="729" y="0"/>
                  </a:lnTo>
                </a:path>
              </a:pathLst>
            </a:custGeom>
            <a:ln w="4870">
              <a:solidFill>
                <a:srgbClr val="44546A"/>
              </a:solidFill>
            </a:ln>
          </p:spPr>
          <p:txBody>
            <a:bodyPr wrap="square" lIns="0" tIns="0" rIns="0" bIns="0" rtlCol="0"/>
            <a:lstStyle/>
            <a:p>
              <a:endParaRPr/>
            </a:p>
          </p:txBody>
        </p:sp>
        <p:sp>
          <p:nvSpPr>
            <p:cNvPr id="91" name="object 91"/>
            <p:cNvSpPr/>
            <p:nvPr/>
          </p:nvSpPr>
          <p:spPr>
            <a:xfrm>
              <a:off x="1904358" y="2773340"/>
              <a:ext cx="1055370" cy="113664"/>
            </a:xfrm>
            <a:custGeom>
              <a:avLst/>
              <a:gdLst/>
              <a:ahLst/>
              <a:cxnLst/>
              <a:rect l="l" t="t" r="r" b="b"/>
              <a:pathLst>
                <a:path w="1055370" h="113664">
                  <a:moveTo>
                    <a:pt x="1055372" y="0"/>
                  </a:moveTo>
                  <a:lnTo>
                    <a:pt x="0" y="0"/>
                  </a:lnTo>
                  <a:lnTo>
                    <a:pt x="0" y="113655"/>
                  </a:lnTo>
                  <a:lnTo>
                    <a:pt x="1055372" y="113655"/>
                  </a:lnTo>
                  <a:lnTo>
                    <a:pt x="1055372" y="0"/>
                  </a:lnTo>
                  <a:close/>
                </a:path>
              </a:pathLst>
            </a:custGeom>
            <a:solidFill>
              <a:srgbClr val="FFF2CC"/>
            </a:solidFill>
          </p:spPr>
          <p:txBody>
            <a:bodyPr wrap="square" lIns="0" tIns="0" rIns="0" bIns="0" rtlCol="0"/>
            <a:lstStyle/>
            <a:p>
              <a:endParaRPr/>
            </a:p>
          </p:txBody>
        </p:sp>
        <p:sp>
          <p:nvSpPr>
            <p:cNvPr id="92" name="object 92"/>
            <p:cNvSpPr/>
            <p:nvPr/>
          </p:nvSpPr>
          <p:spPr>
            <a:xfrm>
              <a:off x="1904358" y="2773339"/>
              <a:ext cx="1055370" cy="113664"/>
            </a:xfrm>
            <a:custGeom>
              <a:avLst/>
              <a:gdLst/>
              <a:ahLst/>
              <a:cxnLst/>
              <a:rect l="l" t="t" r="r" b="b"/>
              <a:pathLst>
                <a:path w="1055370" h="113664">
                  <a:moveTo>
                    <a:pt x="0" y="0"/>
                  </a:moveTo>
                  <a:lnTo>
                    <a:pt x="1055372" y="0"/>
                  </a:lnTo>
                  <a:lnTo>
                    <a:pt x="1055372" y="113655"/>
                  </a:lnTo>
                  <a:lnTo>
                    <a:pt x="0" y="113655"/>
                  </a:lnTo>
                  <a:lnTo>
                    <a:pt x="0" y="0"/>
                  </a:lnTo>
                  <a:close/>
                </a:path>
              </a:pathLst>
            </a:custGeom>
            <a:ln w="9741">
              <a:solidFill>
                <a:srgbClr val="BF9000"/>
              </a:solidFill>
            </a:ln>
          </p:spPr>
          <p:txBody>
            <a:bodyPr wrap="square" lIns="0" tIns="0" rIns="0" bIns="0" rtlCol="0"/>
            <a:lstStyle/>
            <a:p>
              <a:endParaRPr/>
            </a:p>
          </p:txBody>
        </p:sp>
      </p:grpSp>
      <p:sp>
        <p:nvSpPr>
          <p:cNvPr id="93" name="object 93"/>
          <p:cNvSpPr txBox="1"/>
          <p:nvPr/>
        </p:nvSpPr>
        <p:spPr>
          <a:xfrm>
            <a:off x="1909229" y="2781929"/>
            <a:ext cx="1045844" cy="95885"/>
          </a:xfrm>
          <a:prstGeom prst="rect">
            <a:avLst/>
          </a:prstGeom>
        </p:spPr>
        <p:txBody>
          <a:bodyPr vert="horz" wrap="square" lIns="0" tIns="13970" rIns="0" bIns="0" rtlCol="0">
            <a:spAutoFit/>
          </a:bodyPr>
          <a:lstStyle/>
          <a:p>
            <a:pPr marL="334010">
              <a:lnSpc>
                <a:spcPct val="100000"/>
              </a:lnSpc>
              <a:spcBef>
                <a:spcPts val="110"/>
              </a:spcBef>
            </a:pPr>
            <a:r>
              <a:rPr sz="450" dirty="0">
                <a:solidFill>
                  <a:srgbClr val="38761D"/>
                </a:solidFill>
                <a:latin typeface="Arial"/>
                <a:cs typeface="Arial"/>
              </a:rPr>
              <a:t>3x3</a:t>
            </a:r>
            <a:r>
              <a:rPr sz="450" spc="35"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spc="-25" dirty="0">
                <a:solidFill>
                  <a:srgbClr val="38761D"/>
                </a:solidFill>
                <a:latin typeface="Arial"/>
                <a:cs typeface="Arial"/>
              </a:rPr>
              <a:t>512</a:t>
            </a:r>
            <a:endParaRPr sz="450">
              <a:latin typeface="Arial"/>
              <a:cs typeface="Arial"/>
            </a:endParaRPr>
          </a:p>
        </p:txBody>
      </p:sp>
      <p:grpSp>
        <p:nvGrpSpPr>
          <p:cNvPr id="94" name="object 94"/>
          <p:cNvGrpSpPr/>
          <p:nvPr/>
        </p:nvGrpSpPr>
        <p:grpSpPr>
          <a:xfrm>
            <a:off x="1899278" y="2927377"/>
            <a:ext cx="1065530" cy="120650"/>
            <a:chOff x="1899278" y="2927377"/>
            <a:chExt cx="1065530" cy="120650"/>
          </a:xfrm>
        </p:grpSpPr>
        <p:sp>
          <p:nvSpPr>
            <p:cNvPr id="95" name="object 95"/>
            <p:cNvSpPr/>
            <p:nvPr/>
          </p:nvSpPr>
          <p:spPr>
            <a:xfrm>
              <a:off x="1904358" y="2932457"/>
              <a:ext cx="1055370" cy="110489"/>
            </a:xfrm>
            <a:custGeom>
              <a:avLst/>
              <a:gdLst/>
              <a:ahLst/>
              <a:cxnLst/>
              <a:rect l="l" t="t" r="r" b="b"/>
              <a:pathLst>
                <a:path w="1055370" h="110489">
                  <a:moveTo>
                    <a:pt x="1055372" y="0"/>
                  </a:moveTo>
                  <a:lnTo>
                    <a:pt x="0" y="0"/>
                  </a:lnTo>
                  <a:lnTo>
                    <a:pt x="0" y="110408"/>
                  </a:lnTo>
                  <a:lnTo>
                    <a:pt x="1055372" y="110408"/>
                  </a:lnTo>
                  <a:lnTo>
                    <a:pt x="1055372" y="0"/>
                  </a:lnTo>
                  <a:close/>
                </a:path>
              </a:pathLst>
            </a:custGeom>
            <a:solidFill>
              <a:srgbClr val="FFF2CC"/>
            </a:solidFill>
          </p:spPr>
          <p:txBody>
            <a:bodyPr wrap="square" lIns="0" tIns="0" rIns="0" bIns="0" rtlCol="0"/>
            <a:lstStyle/>
            <a:p>
              <a:endParaRPr/>
            </a:p>
          </p:txBody>
        </p:sp>
        <p:sp>
          <p:nvSpPr>
            <p:cNvPr id="96" name="object 96"/>
            <p:cNvSpPr/>
            <p:nvPr/>
          </p:nvSpPr>
          <p:spPr>
            <a:xfrm>
              <a:off x="1904358" y="2932457"/>
              <a:ext cx="1055370" cy="110489"/>
            </a:xfrm>
            <a:custGeom>
              <a:avLst/>
              <a:gdLst/>
              <a:ahLst/>
              <a:cxnLst/>
              <a:rect l="l" t="t" r="r" b="b"/>
              <a:pathLst>
                <a:path w="1055370" h="110489">
                  <a:moveTo>
                    <a:pt x="0" y="0"/>
                  </a:moveTo>
                  <a:lnTo>
                    <a:pt x="1055372" y="0"/>
                  </a:lnTo>
                  <a:lnTo>
                    <a:pt x="1055372" y="110408"/>
                  </a:lnTo>
                  <a:lnTo>
                    <a:pt x="0" y="110408"/>
                  </a:lnTo>
                  <a:lnTo>
                    <a:pt x="0" y="0"/>
                  </a:lnTo>
                  <a:close/>
                </a:path>
              </a:pathLst>
            </a:custGeom>
            <a:ln w="9741">
              <a:solidFill>
                <a:srgbClr val="BF9000"/>
              </a:solidFill>
            </a:ln>
          </p:spPr>
          <p:txBody>
            <a:bodyPr wrap="square" lIns="0" tIns="0" rIns="0" bIns="0" rtlCol="0"/>
            <a:lstStyle/>
            <a:p>
              <a:endParaRPr/>
            </a:p>
          </p:txBody>
        </p:sp>
      </p:grpSp>
      <p:sp>
        <p:nvSpPr>
          <p:cNvPr id="97" name="object 97"/>
          <p:cNvSpPr txBox="1"/>
          <p:nvPr/>
        </p:nvSpPr>
        <p:spPr>
          <a:xfrm>
            <a:off x="1909229" y="2940701"/>
            <a:ext cx="1045844" cy="95885"/>
          </a:xfrm>
          <a:prstGeom prst="rect">
            <a:avLst/>
          </a:prstGeom>
        </p:spPr>
        <p:txBody>
          <a:bodyPr vert="horz" wrap="square" lIns="0" tIns="13970" rIns="0" bIns="0" rtlCol="0">
            <a:spAutoFit/>
          </a:bodyPr>
          <a:lstStyle/>
          <a:p>
            <a:pPr marL="292100">
              <a:lnSpc>
                <a:spcPct val="100000"/>
              </a:lnSpc>
              <a:spcBef>
                <a:spcPts val="110"/>
              </a:spcBef>
            </a:pPr>
            <a:r>
              <a:rPr sz="450" dirty="0">
                <a:solidFill>
                  <a:srgbClr val="38761D"/>
                </a:solidFill>
                <a:latin typeface="Arial"/>
                <a:cs typeface="Arial"/>
              </a:rPr>
              <a:t>3x3</a:t>
            </a:r>
            <a:r>
              <a:rPr sz="450" spc="30"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dirty="0">
                <a:solidFill>
                  <a:srgbClr val="38761D"/>
                </a:solidFill>
                <a:latin typeface="Arial"/>
                <a:cs typeface="Arial"/>
              </a:rPr>
              <a:t>512,</a:t>
            </a:r>
            <a:r>
              <a:rPr sz="450" spc="45" dirty="0">
                <a:solidFill>
                  <a:srgbClr val="38761D"/>
                </a:solidFill>
                <a:latin typeface="Arial"/>
                <a:cs typeface="Arial"/>
              </a:rPr>
              <a:t> </a:t>
            </a:r>
            <a:r>
              <a:rPr sz="450" spc="-25" dirty="0">
                <a:solidFill>
                  <a:srgbClr val="38761D"/>
                </a:solidFill>
                <a:latin typeface="Arial"/>
                <a:cs typeface="Arial"/>
              </a:rPr>
              <a:t>/2</a:t>
            </a:r>
            <a:endParaRPr sz="450">
              <a:latin typeface="Arial"/>
              <a:cs typeface="Arial"/>
            </a:endParaRPr>
          </a:p>
        </p:txBody>
      </p:sp>
      <p:grpSp>
        <p:nvGrpSpPr>
          <p:cNvPr id="98" name="object 98"/>
          <p:cNvGrpSpPr/>
          <p:nvPr/>
        </p:nvGrpSpPr>
        <p:grpSpPr>
          <a:xfrm>
            <a:off x="1896031" y="2355852"/>
            <a:ext cx="1508760" cy="769620"/>
            <a:chOff x="1896031" y="2355852"/>
            <a:chExt cx="1508760" cy="769620"/>
          </a:xfrm>
        </p:grpSpPr>
        <p:sp>
          <p:nvSpPr>
            <p:cNvPr id="99" name="object 99"/>
            <p:cNvSpPr/>
            <p:nvPr/>
          </p:nvSpPr>
          <p:spPr>
            <a:xfrm>
              <a:off x="2428796" y="2887782"/>
              <a:ext cx="0" cy="46355"/>
            </a:xfrm>
            <a:custGeom>
              <a:avLst/>
              <a:gdLst/>
              <a:ahLst/>
              <a:cxnLst/>
              <a:rect l="l" t="t" r="r" b="b"/>
              <a:pathLst>
                <a:path h="46355">
                  <a:moveTo>
                    <a:pt x="0" y="46298"/>
                  </a:moveTo>
                  <a:lnTo>
                    <a:pt x="0" y="0"/>
                  </a:lnTo>
                </a:path>
              </a:pathLst>
            </a:custGeom>
            <a:ln w="4870">
              <a:solidFill>
                <a:srgbClr val="44546A"/>
              </a:solidFill>
            </a:ln>
          </p:spPr>
          <p:txBody>
            <a:bodyPr wrap="square" lIns="0" tIns="0" rIns="0" bIns="0" rtlCol="0"/>
            <a:lstStyle/>
            <a:p>
              <a:endParaRPr/>
            </a:p>
          </p:txBody>
        </p:sp>
        <p:sp>
          <p:nvSpPr>
            <p:cNvPr id="100" name="object 100"/>
            <p:cNvSpPr/>
            <p:nvPr/>
          </p:nvSpPr>
          <p:spPr>
            <a:xfrm>
              <a:off x="2428797" y="3045772"/>
              <a:ext cx="635" cy="50800"/>
            </a:xfrm>
            <a:custGeom>
              <a:avLst/>
              <a:gdLst/>
              <a:ahLst/>
              <a:cxnLst/>
              <a:rect l="l" t="t" r="r" b="b"/>
              <a:pathLst>
                <a:path w="635" h="50800">
                  <a:moveTo>
                    <a:pt x="0" y="50674"/>
                  </a:moveTo>
                  <a:lnTo>
                    <a:pt x="364" y="0"/>
                  </a:lnTo>
                </a:path>
              </a:pathLst>
            </a:custGeom>
            <a:ln w="4870">
              <a:solidFill>
                <a:srgbClr val="44546A"/>
              </a:solidFill>
            </a:ln>
          </p:spPr>
          <p:txBody>
            <a:bodyPr wrap="square" lIns="0" tIns="0" rIns="0" bIns="0" rtlCol="0"/>
            <a:lstStyle/>
            <a:p>
              <a:endParaRPr/>
            </a:p>
          </p:txBody>
        </p:sp>
        <p:sp>
          <p:nvSpPr>
            <p:cNvPr id="101" name="object 101"/>
            <p:cNvSpPr/>
            <p:nvPr/>
          </p:nvSpPr>
          <p:spPr>
            <a:xfrm>
              <a:off x="2406066" y="2680792"/>
              <a:ext cx="48895" cy="52069"/>
            </a:xfrm>
            <a:custGeom>
              <a:avLst/>
              <a:gdLst/>
              <a:ahLst/>
              <a:cxnLst/>
              <a:rect l="l" t="t" r="r" b="b"/>
              <a:pathLst>
                <a:path w="48894" h="52069">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102" name="object 102"/>
            <p:cNvSpPr/>
            <p:nvPr/>
          </p:nvSpPr>
          <p:spPr>
            <a:xfrm>
              <a:off x="2406066" y="2680792"/>
              <a:ext cx="48895" cy="52069"/>
            </a:xfrm>
            <a:custGeom>
              <a:avLst/>
              <a:gdLst/>
              <a:ahLst/>
              <a:cxnLst/>
              <a:rect l="l" t="t" r="r" b="b"/>
              <a:pathLst>
                <a:path w="48894" h="52069">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103" name="object 103"/>
            <p:cNvSpPr/>
            <p:nvPr/>
          </p:nvSpPr>
          <p:spPr>
            <a:xfrm>
              <a:off x="2428798" y="2731581"/>
              <a:ext cx="635" cy="43815"/>
            </a:xfrm>
            <a:custGeom>
              <a:avLst/>
              <a:gdLst/>
              <a:ahLst/>
              <a:cxnLst/>
              <a:rect l="l" t="t" r="r" b="b"/>
              <a:pathLst>
                <a:path w="635" h="43814">
                  <a:moveTo>
                    <a:pt x="364" y="43382"/>
                  </a:moveTo>
                  <a:lnTo>
                    <a:pt x="0" y="0"/>
                  </a:lnTo>
                </a:path>
              </a:pathLst>
            </a:custGeom>
            <a:ln w="4870">
              <a:solidFill>
                <a:srgbClr val="44546A"/>
              </a:solidFill>
            </a:ln>
          </p:spPr>
          <p:txBody>
            <a:bodyPr wrap="square" lIns="0" tIns="0" rIns="0" bIns="0" rtlCol="0"/>
            <a:lstStyle/>
            <a:p>
              <a:endParaRPr/>
            </a:p>
          </p:txBody>
        </p:sp>
        <p:sp>
          <p:nvSpPr>
            <p:cNvPr id="104" name="object 104"/>
            <p:cNvSpPr/>
            <p:nvPr/>
          </p:nvSpPr>
          <p:spPr>
            <a:xfrm>
              <a:off x="2454776" y="2705370"/>
              <a:ext cx="947419" cy="417195"/>
            </a:xfrm>
            <a:custGeom>
              <a:avLst/>
              <a:gdLst/>
              <a:ahLst/>
              <a:cxnLst/>
              <a:rect l="l" t="t" r="r" b="b"/>
              <a:pathLst>
                <a:path w="947420" h="417194">
                  <a:moveTo>
                    <a:pt x="0" y="0"/>
                  </a:moveTo>
                  <a:lnTo>
                    <a:pt x="67596" y="698"/>
                  </a:lnTo>
                  <a:lnTo>
                    <a:pt x="134885" y="2747"/>
                  </a:lnTo>
                  <a:lnTo>
                    <a:pt x="201561" y="6079"/>
                  </a:lnTo>
                  <a:lnTo>
                    <a:pt x="267316" y="10627"/>
                  </a:lnTo>
                  <a:lnTo>
                    <a:pt x="331845" y="16324"/>
                  </a:lnTo>
                  <a:lnTo>
                    <a:pt x="394839" y="23102"/>
                  </a:lnTo>
                  <a:lnTo>
                    <a:pt x="455993" y="30892"/>
                  </a:lnTo>
                  <a:lnTo>
                    <a:pt x="514999" y="39629"/>
                  </a:lnTo>
                  <a:lnTo>
                    <a:pt x="571550" y="49244"/>
                  </a:lnTo>
                  <a:lnTo>
                    <a:pt x="625341" y="59669"/>
                  </a:lnTo>
                  <a:lnTo>
                    <a:pt x="676064" y="70837"/>
                  </a:lnTo>
                  <a:lnTo>
                    <a:pt x="723412" y="82681"/>
                  </a:lnTo>
                  <a:lnTo>
                    <a:pt x="767078" y="95133"/>
                  </a:lnTo>
                  <a:lnTo>
                    <a:pt x="806757" y="108125"/>
                  </a:lnTo>
                  <a:lnTo>
                    <a:pt x="872921" y="135460"/>
                  </a:lnTo>
                  <a:lnTo>
                    <a:pt x="919451" y="164146"/>
                  </a:lnTo>
                  <a:lnTo>
                    <a:pt x="943892" y="193643"/>
                  </a:lnTo>
                  <a:lnTo>
                    <a:pt x="947062" y="208527"/>
                  </a:lnTo>
                  <a:lnTo>
                    <a:pt x="943894" y="223410"/>
                  </a:lnTo>
                  <a:lnTo>
                    <a:pt x="919472" y="252907"/>
                  </a:lnTo>
                  <a:lnTo>
                    <a:pt x="872978" y="281594"/>
                  </a:lnTo>
                  <a:lnTo>
                    <a:pt x="806865" y="308929"/>
                  </a:lnTo>
                  <a:lnTo>
                    <a:pt x="767217" y="321921"/>
                  </a:lnTo>
                  <a:lnTo>
                    <a:pt x="723584" y="334373"/>
                  </a:lnTo>
                  <a:lnTo>
                    <a:pt x="676272" y="346217"/>
                  </a:lnTo>
                  <a:lnTo>
                    <a:pt x="625589" y="357385"/>
                  </a:lnTo>
                  <a:lnTo>
                    <a:pt x="571840" y="367810"/>
                  </a:lnTo>
                  <a:lnTo>
                    <a:pt x="515331" y="377425"/>
                  </a:lnTo>
                  <a:lnTo>
                    <a:pt x="456371" y="386161"/>
                  </a:lnTo>
                  <a:lnTo>
                    <a:pt x="395264" y="393952"/>
                  </a:lnTo>
                  <a:lnTo>
                    <a:pt x="332318" y="400730"/>
                  </a:lnTo>
                  <a:lnTo>
                    <a:pt x="267840" y="406426"/>
                  </a:lnTo>
                  <a:lnTo>
                    <a:pt x="202135" y="410975"/>
                  </a:lnTo>
                  <a:lnTo>
                    <a:pt x="135511" y="414307"/>
                  </a:lnTo>
                  <a:lnTo>
                    <a:pt x="68273" y="416356"/>
                  </a:lnTo>
                  <a:lnTo>
                    <a:pt x="729" y="417054"/>
                  </a:lnTo>
                </a:path>
              </a:pathLst>
            </a:custGeom>
            <a:ln w="4870">
              <a:solidFill>
                <a:srgbClr val="44546A"/>
              </a:solidFill>
            </a:ln>
          </p:spPr>
          <p:txBody>
            <a:bodyPr wrap="square" lIns="0" tIns="0" rIns="0" bIns="0" rtlCol="0"/>
            <a:lstStyle/>
            <a:p>
              <a:endParaRPr/>
            </a:p>
          </p:txBody>
        </p:sp>
        <p:sp>
          <p:nvSpPr>
            <p:cNvPr id="105" name="object 105"/>
            <p:cNvSpPr/>
            <p:nvPr/>
          </p:nvSpPr>
          <p:spPr>
            <a:xfrm>
              <a:off x="1901111" y="2360933"/>
              <a:ext cx="1059180" cy="110489"/>
            </a:xfrm>
            <a:custGeom>
              <a:avLst/>
              <a:gdLst/>
              <a:ahLst/>
              <a:cxnLst/>
              <a:rect l="l" t="t" r="r" b="b"/>
              <a:pathLst>
                <a:path w="1059180" h="110489">
                  <a:moveTo>
                    <a:pt x="1058619" y="0"/>
                  </a:moveTo>
                  <a:lnTo>
                    <a:pt x="0" y="0"/>
                  </a:lnTo>
                  <a:lnTo>
                    <a:pt x="0" y="110408"/>
                  </a:lnTo>
                  <a:lnTo>
                    <a:pt x="1058619" y="110408"/>
                  </a:lnTo>
                  <a:lnTo>
                    <a:pt x="1058619" y="0"/>
                  </a:lnTo>
                  <a:close/>
                </a:path>
              </a:pathLst>
            </a:custGeom>
            <a:solidFill>
              <a:srgbClr val="FFF2CC"/>
            </a:solidFill>
          </p:spPr>
          <p:txBody>
            <a:bodyPr wrap="square" lIns="0" tIns="0" rIns="0" bIns="0" rtlCol="0"/>
            <a:lstStyle/>
            <a:p>
              <a:endParaRPr/>
            </a:p>
          </p:txBody>
        </p:sp>
        <p:sp>
          <p:nvSpPr>
            <p:cNvPr id="106" name="object 106"/>
            <p:cNvSpPr/>
            <p:nvPr/>
          </p:nvSpPr>
          <p:spPr>
            <a:xfrm>
              <a:off x="1901111" y="2360932"/>
              <a:ext cx="1059180" cy="110489"/>
            </a:xfrm>
            <a:custGeom>
              <a:avLst/>
              <a:gdLst/>
              <a:ahLst/>
              <a:cxnLst/>
              <a:rect l="l" t="t" r="r" b="b"/>
              <a:pathLst>
                <a:path w="1059180" h="110489">
                  <a:moveTo>
                    <a:pt x="0" y="0"/>
                  </a:moveTo>
                  <a:lnTo>
                    <a:pt x="1058619" y="0"/>
                  </a:lnTo>
                  <a:lnTo>
                    <a:pt x="1058619" y="110408"/>
                  </a:lnTo>
                  <a:lnTo>
                    <a:pt x="0" y="110408"/>
                  </a:lnTo>
                  <a:lnTo>
                    <a:pt x="0" y="0"/>
                  </a:lnTo>
                  <a:close/>
                </a:path>
              </a:pathLst>
            </a:custGeom>
            <a:ln w="9741">
              <a:solidFill>
                <a:srgbClr val="BF9000"/>
              </a:solidFill>
            </a:ln>
          </p:spPr>
          <p:txBody>
            <a:bodyPr wrap="square" lIns="0" tIns="0" rIns="0" bIns="0" rtlCol="0"/>
            <a:lstStyle/>
            <a:p>
              <a:endParaRPr/>
            </a:p>
          </p:txBody>
        </p:sp>
      </p:grpSp>
      <p:sp>
        <p:nvSpPr>
          <p:cNvPr id="107" name="object 107"/>
          <p:cNvSpPr txBox="1"/>
          <p:nvPr/>
        </p:nvSpPr>
        <p:spPr>
          <a:xfrm>
            <a:off x="1905982" y="2368789"/>
            <a:ext cx="1049020" cy="95885"/>
          </a:xfrm>
          <a:prstGeom prst="rect">
            <a:avLst/>
          </a:prstGeom>
        </p:spPr>
        <p:txBody>
          <a:bodyPr vert="horz" wrap="square" lIns="0" tIns="13970" rIns="0" bIns="0" rtlCol="0">
            <a:spAutoFit/>
          </a:bodyPr>
          <a:lstStyle/>
          <a:p>
            <a:pPr marL="334010">
              <a:lnSpc>
                <a:spcPct val="100000"/>
              </a:lnSpc>
              <a:spcBef>
                <a:spcPts val="110"/>
              </a:spcBef>
            </a:pPr>
            <a:r>
              <a:rPr sz="450" dirty="0">
                <a:solidFill>
                  <a:srgbClr val="38761D"/>
                </a:solidFill>
                <a:latin typeface="Arial"/>
                <a:cs typeface="Arial"/>
              </a:rPr>
              <a:t>3x3</a:t>
            </a:r>
            <a:r>
              <a:rPr sz="450" spc="35"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spc="-25" dirty="0">
                <a:solidFill>
                  <a:srgbClr val="38761D"/>
                </a:solidFill>
                <a:latin typeface="Arial"/>
                <a:cs typeface="Arial"/>
              </a:rPr>
              <a:t>512</a:t>
            </a:r>
            <a:endParaRPr sz="450">
              <a:latin typeface="Arial"/>
              <a:cs typeface="Arial"/>
            </a:endParaRPr>
          </a:p>
        </p:txBody>
      </p:sp>
      <p:grpSp>
        <p:nvGrpSpPr>
          <p:cNvPr id="108" name="object 108"/>
          <p:cNvGrpSpPr/>
          <p:nvPr/>
        </p:nvGrpSpPr>
        <p:grpSpPr>
          <a:xfrm>
            <a:off x="1896031" y="2514970"/>
            <a:ext cx="1069340" cy="120650"/>
            <a:chOff x="1896031" y="2514970"/>
            <a:chExt cx="1069340" cy="120650"/>
          </a:xfrm>
        </p:grpSpPr>
        <p:sp>
          <p:nvSpPr>
            <p:cNvPr id="109" name="object 109"/>
            <p:cNvSpPr/>
            <p:nvPr/>
          </p:nvSpPr>
          <p:spPr>
            <a:xfrm>
              <a:off x="1901111" y="2520050"/>
              <a:ext cx="1059180" cy="110489"/>
            </a:xfrm>
            <a:custGeom>
              <a:avLst/>
              <a:gdLst/>
              <a:ahLst/>
              <a:cxnLst/>
              <a:rect l="l" t="t" r="r" b="b"/>
              <a:pathLst>
                <a:path w="1059180" h="110489">
                  <a:moveTo>
                    <a:pt x="1058619" y="0"/>
                  </a:moveTo>
                  <a:lnTo>
                    <a:pt x="0" y="0"/>
                  </a:lnTo>
                  <a:lnTo>
                    <a:pt x="0" y="110408"/>
                  </a:lnTo>
                  <a:lnTo>
                    <a:pt x="1058619" y="110408"/>
                  </a:lnTo>
                  <a:lnTo>
                    <a:pt x="1058619" y="0"/>
                  </a:lnTo>
                  <a:close/>
                </a:path>
              </a:pathLst>
            </a:custGeom>
            <a:solidFill>
              <a:srgbClr val="FFF2CC"/>
            </a:solidFill>
          </p:spPr>
          <p:txBody>
            <a:bodyPr wrap="square" lIns="0" tIns="0" rIns="0" bIns="0" rtlCol="0"/>
            <a:lstStyle/>
            <a:p>
              <a:endParaRPr/>
            </a:p>
          </p:txBody>
        </p:sp>
        <p:sp>
          <p:nvSpPr>
            <p:cNvPr id="110" name="object 110"/>
            <p:cNvSpPr/>
            <p:nvPr/>
          </p:nvSpPr>
          <p:spPr>
            <a:xfrm>
              <a:off x="1901111" y="2520050"/>
              <a:ext cx="1059180" cy="110489"/>
            </a:xfrm>
            <a:custGeom>
              <a:avLst/>
              <a:gdLst/>
              <a:ahLst/>
              <a:cxnLst/>
              <a:rect l="l" t="t" r="r" b="b"/>
              <a:pathLst>
                <a:path w="1059180" h="110489">
                  <a:moveTo>
                    <a:pt x="0" y="0"/>
                  </a:moveTo>
                  <a:lnTo>
                    <a:pt x="1058619" y="0"/>
                  </a:lnTo>
                  <a:lnTo>
                    <a:pt x="1058619" y="110408"/>
                  </a:lnTo>
                  <a:lnTo>
                    <a:pt x="0" y="110408"/>
                  </a:lnTo>
                  <a:lnTo>
                    <a:pt x="0" y="0"/>
                  </a:lnTo>
                  <a:close/>
                </a:path>
              </a:pathLst>
            </a:custGeom>
            <a:ln w="9741">
              <a:solidFill>
                <a:srgbClr val="BF9000"/>
              </a:solidFill>
            </a:ln>
          </p:spPr>
          <p:txBody>
            <a:bodyPr wrap="square" lIns="0" tIns="0" rIns="0" bIns="0" rtlCol="0"/>
            <a:lstStyle/>
            <a:p>
              <a:endParaRPr/>
            </a:p>
          </p:txBody>
        </p:sp>
      </p:grpSp>
      <p:sp>
        <p:nvSpPr>
          <p:cNvPr id="111" name="object 111"/>
          <p:cNvSpPr txBox="1"/>
          <p:nvPr/>
        </p:nvSpPr>
        <p:spPr>
          <a:xfrm>
            <a:off x="1905982" y="2527563"/>
            <a:ext cx="1049020" cy="95885"/>
          </a:xfrm>
          <a:prstGeom prst="rect">
            <a:avLst/>
          </a:prstGeom>
        </p:spPr>
        <p:txBody>
          <a:bodyPr vert="horz" wrap="square" lIns="0" tIns="13970" rIns="0" bIns="0" rtlCol="0">
            <a:spAutoFit/>
          </a:bodyPr>
          <a:lstStyle/>
          <a:p>
            <a:pPr marL="334010">
              <a:lnSpc>
                <a:spcPct val="100000"/>
              </a:lnSpc>
              <a:spcBef>
                <a:spcPts val="110"/>
              </a:spcBef>
            </a:pPr>
            <a:r>
              <a:rPr sz="450" dirty="0">
                <a:solidFill>
                  <a:srgbClr val="38761D"/>
                </a:solidFill>
                <a:latin typeface="Arial"/>
                <a:cs typeface="Arial"/>
              </a:rPr>
              <a:t>3x3</a:t>
            </a:r>
            <a:r>
              <a:rPr sz="450" spc="35"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spc="-25" dirty="0">
                <a:solidFill>
                  <a:srgbClr val="38761D"/>
                </a:solidFill>
                <a:latin typeface="Arial"/>
                <a:cs typeface="Arial"/>
              </a:rPr>
              <a:t>512</a:t>
            </a:r>
            <a:endParaRPr sz="450">
              <a:latin typeface="Arial"/>
              <a:cs typeface="Arial"/>
            </a:endParaRPr>
          </a:p>
        </p:txBody>
      </p:sp>
      <p:grpSp>
        <p:nvGrpSpPr>
          <p:cNvPr id="112" name="object 112"/>
          <p:cNvGrpSpPr/>
          <p:nvPr/>
        </p:nvGrpSpPr>
        <p:grpSpPr>
          <a:xfrm>
            <a:off x="1896031" y="1936950"/>
            <a:ext cx="1507490" cy="772795"/>
            <a:chOff x="1896031" y="1936950"/>
            <a:chExt cx="1507490" cy="772795"/>
          </a:xfrm>
        </p:grpSpPr>
        <p:sp>
          <p:nvSpPr>
            <p:cNvPr id="113" name="object 113"/>
            <p:cNvSpPr/>
            <p:nvPr/>
          </p:nvSpPr>
          <p:spPr>
            <a:xfrm>
              <a:off x="2428796" y="2475374"/>
              <a:ext cx="0" cy="46355"/>
            </a:xfrm>
            <a:custGeom>
              <a:avLst/>
              <a:gdLst/>
              <a:ahLst/>
              <a:cxnLst/>
              <a:rect l="l" t="t" r="r" b="b"/>
              <a:pathLst>
                <a:path h="46355">
                  <a:moveTo>
                    <a:pt x="0" y="46298"/>
                  </a:moveTo>
                  <a:lnTo>
                    <a:pt x="0" y="0"/>
                  </a:lnTo>
                </a:path>
              </a:pathLst>
            </a:custGeom>
            <a:ln w="4870">
              <a:solidFill>
                <a:srgbClr val="44546A"/>
              </a:solidFill>
            </a:ln>
          </p:spPr>
          <p:txBody>
            <a:bodyPr wrap="square" lIns="0" tIns="0" rIns="0" bIns="0" rtlCol="0"/>
            <a:lstStyle/>
            <a:p>
              <a:endParaRPr/>
            </a:p>
          </p:txBody>
        </p:sp>
        <p:sp>
          <p:nvSpPr>
            <p:cNvPr id="114" name="object 114"/>
            <p:cNvSpPr/>
            <p:nvPr/>
          </p:nvSpPr>
          <p:spPr>
            <a:xfrm>
              <a:off x="2428798" y="2633763"/>
              <a:ext cx="1905" cy="47625"/>
            </a:xfrm>
            <a:custGeom>
              <a:avLst/>
              <a:gdLst/>
              <a:ahLst/>
              <a:cxnLst/>
              <a:rect l="l" t="t" r="r" b="b"/>
              <a:pathLst>
                <a:path w="1905" h="47625">
                  <a:moveTo>
                    <a:pt x="1822" y="47028"/>
                  </a:moveTo>
                  <a:lnTo>
                    <a:pt x="0" y="0"/>
                  </a:lnTo>
                </a:path>
              </a:pathLst>
            </a:custGeom>
            <a:ln w="4870">
              <a:solidFill>
                <a:srgbClr val="44546A"/>
              </a:solidFill>
            </a:ln>
          </p:spPr>
          <p:txBody>
            <a:bodyPr wrap="square" lIns="0" tIns="0" rIns="0" bIns="0" rtlCol="0"/>
            <a:lstStyle/>
            <a:p>
              <a:endParaRPr/>
            </a:p>
          </p:txBody>
        </p:sp>
        <p:sp>
          <p:nvSpPr>
            <p:cNvPr id="115" name="object 115"/>
            <p:cNvSpPr/>
            <p:nvPr/>
          </p:nvSpPr>
          <p:spPr>
            <a:xfrm>
              <a:off x="2402819" y="2261890"/>
              <a:ext cx="48895" cy="48895"/>
            </a:xfrm>
            <a:custGeom>
              <a:avLst/>
              <a:gdLst/>
              <a:ahLst/>
              <a:cxnLst/>
              <a:rect l="l" t="t" r="r" b="b"/>
              <a:pathLst>
                <a:path w="48894" h="48894">
                  <a:moveTo>
                    <a:pt x="24354" y="0"/>
                  </a:moveTo>
                  <a:lnTo>
                    <a:pt x="14874" y="1913"/>
                  </a:lnTo>
                  <a:lnTo>
                    <a:pt x="7132" y="7132"/>
                  </a:lnTo>
                  <a:lnTo>
                    <a:pt x="1913" y="14874"/>
                  </a:lnTo>
                  <a:lnTo>
                    <a:pt x="0" y="24354"/>
                  </a:lnTo>
                  <a:lnTo>
                    <a:pt x="1913" y="33834"/>
                  </a:lnTo>
                  <a:lnTo>
                    <a:pt x="7132" y="41576"/>
                  </a:lnTo>
                  <a:lnTo>
                    <a:pt x="14874" y="46795"/>
                  </a:lnTo>
                  <a:lnTo>
                    <a:pt x="24354" y="48709"/>
                  </a:lnTo>
                  <a:lnTo>
                    <a:pt x="33834" y="46795"/>
                  </a:lnTo>
                  <a:lnTo>
                    <a:pt x="41576" y="41576"/>
                  </a:lnTo>
                  <a:lnTo>
                    <a:pt x="46795" y="33834"/>
                  </a:lnTo>
                  <a:lnTo>
                    <a:pt x="48709" y="24354"/>
                  </a:lnTo>
                  <a:lnTo>
                    <a:pt x="46795" y="14874"/>
                  </a:lnTo>
                  <a:lnTo>
                    <a:pt x="41576" y="7132"/>
                  </a:lnTo>
                  <a:lnTo>
                    <a:pt x="33834" y="1913"/>
                  </a:lnTo>
                  <a:lnTo>
                    <a:pt x="24354" y="0"/>
                  </a:lnTo>
                  <a:close/>
                </a:path>
              </a:pathLst>
            </a:custGeom>
            <a:solidFill>
              <a:srgbClr val="E7E6E6"/>
            </a:solidFill>
          </p:spPr>
          <p:txBody>
            <a:bodyPr wrap="square" lIns="0" tIns="0" rIns="0" bIns="0" rtlCol="0"/>
            <a:lstStyle/>
            <a:p>
              <a:endParaRPr/>
            </a:p>
          </p:txBody>
        </p:sp>
        <p:sp>
          <p:nvSpPr>
            <p:cNvPr id="116" name="object 116"/>
            <p:cNvSpPr/>
            <p:nvPr/>
          </p:nvSpPr>
          <p:spPr>
            <a:xfrm>
              <a:off x="2402819" y="2261890"/>
              <a:ext cx="48895" cy="48895"/>
            </a:xfrm>
            <a:custGeom>
              <a:avLst/>
              <a:gdLst/>
              <a:ahLst/>
              <a:cxnLst/>
              <a:rect l="l" t="t" r="r" b="b"/>
              <a:pathLst>
                <a:path w="48894" h="48894">
                  <a:moveTo>
                    <a:pt x="0" y="24354"/>
                  </a:moveTo>
                  <a:lnTo>
                    <a:pt x="1913" y="14874"/>
                  </a:lnTo>
                  <a:lnTo>
                    <a:pt x="7133" y="7133"/>
                  </a:lnTo>
                  <a:lnTo>
                    <a:pt x="14874" y="1913"/>
                  </a:lnTo>
                  <a:lnTo>
                    <a:pt x="24354" y="0"/>
                  </a:lnTo>
                  <a:lnTo>
                    <a:pt x="33834" y="1913"/>
                  </a:lnTo>
                  <a:lnTo>
                    <a:pt x="41576" y="7133"/>
                  </a:lnTo>
                  <a:lnTo>
                    <a:pt x="46795" y="14874"/>
                  </a:lnTo>
                  <a:lnTo>
                    <a:pt x="48709" y="24354"/>
                  </a:lnTo>
                  <a:lnTo>
                    <a:pt x="46795" y="33834"/>
                  </a:lnTo>
                  <a:lnTo>
                    <a:pt x="41576" y="41576"/>
                  </a:lnTo>
                  <a:lnTo>
                    <a:pt x="33834" y="46795"/>
                  </a:lnTo>
                  <a:lnTo>
                    <a:pt x="24354" y="48709"/>
                  </a:lnTo>
                  <a:lnTo>
                    <a:pt x="14874" y="46795"/>
                  </a:lnTo>
                  <a:lnTo>
                    <a:pt x="7133" y="41576"/>
                  </a:lnTo>
                  <a:lnTo>
                    <a:pt x="1913" y="33834"/>
                  </a:lnTo>
                  <a:lnTo>
                    <a:pt x="0" y="24354"/>
                  </a:lnTo>
                  <a:close/>
                </a:path>
              </a:pathLst>
            </a:custGeom>
            <a:ln w="4870">
              <a:solidFill>
                <a:srgbClr val="44546A"/>
              </a:solidFill>
            </a:ln>
          </p:spPr>
          <p:txBody>
            <a:bodyPr wrap="square" lIns="0" tIns="0" rIns="0" bIns="0" rtlCol="0"/>
            <a:lstStyle/>
            <a:p>
              <a:endParaRPr/>
            </a:p>
          </p:txBody>
        </p:sp>
        <p:sp>
          <p:nvSpPr>
            <p:cNvPr id="117" name="object 117"/>
            <p:cNvSpPr/>
            <p:nvPr/>
          </p:nvSpPr>
          <p:spPr>
            <a:xfrm>
              <a:off x="2428797" y="2313341"/>
              <a:ext cx="635" cy="49530"/>
            </a:xfrm>
            <a:custGeom>
              <a:avLst/>
              <a:gdLst/>
              <a:ahLst/>
              <a:cxnLst/>
              <a:rect l="l" t="t" r="r" b="b"/>
              <a:pathLst>
                <a:path w="635" h="49530">
                  <a:moveTo>
                    <a:pt x="0" y="49215"/>
                  </a:moveTo>
                  <a:lnTo>
                    <a:pt x="364" y="0"/>
                  </a:lnTo>
                </a:path>
              </a:pathLst>
            </a:custGeom>
            <a:ln w="4870">
              <a:solidFill>
                <a:srgbClr val="44546A"/>
              </a:solidFill>
            </a:ln>
          </p:spPr>
          <p:txBody>
            <a:bodyPr wrap="square" lIns="0" tIns="0" rIns="0" bIns="0" rtlCol="0"/>
            <a:lstStyle/>
            <a:p>
              <a:endParaRPr/>
            </a:p>
          </p:txBody>
        </p:sp>
        <p:sp>
          <p:nvSpPr>
            <p:cNvPr id="118" name="object 118"/>
            <p:cNvSpPr/>
            <p:nvPr/>
          </p:nvSpPr>
          <p:spPr>
            <a:xfrm>
              <a:off x="2428797" y="2261890"/>
              <a:ext cx="0" cy="0"/>
            </a:xfrm>
            <a:custGeom>
              <a:avLst/>
              <a:gdLst/>
              <a:ahLst/>
              <a:cxnLst/>
              <a:rect l="l" t="t" r="r" b="b"/>
              <a:pathLst>
                <a:path>
                  <a:moveTo>
                    <a:pt x="0" y="0"/>
                  </a:moveTo>
                  <a:lnTo>
                    <a:pt x="0" y="0"/>
                  </a:lnTo>
                </a:path>
              </a:pathLst>
            </a:custGeom>
            <a:ln w="4870">
              <a:solidFill>
                <a:srgbClr val="44546A"/>
              </a:solidFill>
            </a:ln>
          </p:spPr>
          <p:txBody>
            <a:bodyPr wrap="square" lIns="0" tIns="0" rIns="0" bIns="0" rtlCol="0"/>
            <a:lstStyle/>
            <a:p>
              <a:endParaRPr/>
            </a:p>
          </p:txBody>
        </p:sp>
        <p:sp>
          <p:nvSpPr>
            <p:cNvPr id="119" name="object 119"/>
            <p:cNvSpPr/>
            <p:nvPr/>
          </p:nvSpPr>
          <p:spPr>
            <a:xfrm>
              <a:off x="2451529" y="2287529"/>
              <a:ext cx="949325" cy="419734"/>
            </a:xfrm>
            <a:custGeom>
              <a:avLst/>
              <a:gdLst/>
              <a:ahLst/>
              <a:cxnLst/>
              <a:rect l="l" t="t" r="r" b="b"/>
              <a:pathLst>
                <a:path w="949325" h="419735">
                  <a:moveTo>
                    <a:pt x="1822" y="419241"/>
                  </a:moveTo>
                  <a:lnTo>
                    <a:pt x="69420" y="418540"/>
                  </a:lnTo>
                  <a:lnTo>
                    <a:pt x="136711" y="416480"/>
                  </a:lnTo>
                  <a:lnTo>
                    <a:pt x="203388" y="413130"/>
                  </a:lnTo>
                  <a:lnTo>
                    <a:pt x="269145" y="408558"/>
                  </a:lnTo>
                  <a:lnTo>
                    <a:pt x="333674" y="402831"/>
                  </a:lnTo>
                  <a:lnTo>
                    <a:pt x="396670" y="396018"/>
                  </a:lnTo>
                  <a:lnTo>
                    <a:pt x="457825" y="388186"/>
                  </a:lnTo>
                  <a:lnTo>
                    <a:pt x="516832" y="379404"/>
                  </a:lnTo>
                  <a:lnTo>
                    <a:pt x="573385" y="369739"/>
                  </a:lnTo>
                  <a:lnTo>
                    <a:pt x="627177" y="359259"/>
                  </a:lnTo>
                  <a:lnTo>
                    <a:pt x="677900" y="348032"/>
                  </a:lnTo>
                  <a:lnTo>
                    <a:pt x="725250" y="336126"/>
                  </a:lnTo>
                  <a:lnTo>
                    <a:pt x="768917" y="323609"/>
                  </a:lnTo>
                  <a:lnTo>
                    <a:pt x="808596" y="310549"/>
                  </a:lnTo>
                  <a:lnTo>
                    <a:pt x="874762" y="283070"/>
                  </a:lnTo>
                  <a:lnTo>
                    <a:pt x="921293" y="254233"/>
                  </a:lnTo>
                  <a:lnTo>
                    <a:pt x="945734" y="224582"/>
                  </a:lnTo>
                  <a:lnTo>
                    <a:pt x="948905" y="209620"/>
                  </a:lnTo>
                  <a:lnTo>
                    <a:pt x="945728" y="194659"/>
                  </a:lnTo>
                  <a:lnTo>
                    <a:pt x="921240" y="165007"/>
                  </a:lnTo>
                  <a:lnTo>
                    <a:pt x="874619" y="136170"/>
                  </a:lnTo>
                  <a:lnTo>
                    <a:pt x="808326" y="108692"/>
                  </a:lnTo>
                  <a:lnTo>
                    <a:pt x="768571" y="95632"/>
                  </a:lnTo>
                  <a:lnTo>
                    <a:pt x="724819" y="83115"/>
                  </a:lnTo>
                  <a:lnTo>
                    <a:pt x="677379" y="71209"/>
                  </a:lnTo>
                  <a:lnTo>
                    <a:pt x="626558" y="59982"/>
                  </a:lnTo>
                  <a:lnTo>
                    <a:pt x="572662" y="49502"/>
                  </a:lnTo>
                  <a:lnTo>
                    <a:pt x="516001" y="39837"/>
                  </a:lnTo>
                  <a:lnTo>
                    <a:pt x="456880" y="31054"/>
                  </a:lnTo>
                  <a:lnTo>
                    <a:pt x="395607" y="23223"/>
                  </a:lnTo>
                  <a:lnTo>
                    <a:pt x="332490" y="16410"/>
                  </a:lnTo>
                  <a:lnTo>
                    <a:pt x="267836" y="10683"/>
                  </a:lnTo>
                  <a:lnTo>
                    <a:pt x="201953" y="6111"/>
                  </a:lnTo>
                  <a:lnTo>
                    <a:pt x="135148" y="2761"/>
                  </a:lnTo>
                  <a:lnTo>
                    <a:pt x="67727" y="701"/>
                  </a:lnTo>
                  <a:lnTo>
                    <a:pt x="0" y="0"/>
                  </a:lnTo>
                </a:path>
              </a:pathLst>
            </a:custGeom>
            <a:ln w="4870">
              <a:solidFill>
                <a:srgbClr val="44546A"/>
              </a:solidFill>
            </a:ln>
          </p:spPr>
          <p:txBody>
            <a:bodyPr wrap="square" lIns="0" tIns="0" rIns="0" bIns="0" rtlCol="0"/>
            <a:lstStyle/>
            <a:p>
              <a:endParaRPr/>
            </a:p>
          </p:txBody>
        </p:sp>
        <p:sp>
          <p:nvSpPr>
            <p:cNvPr id="120" name="object 120"/>
            <p:cNvSpPr/>
            <p:nvPr/>
          </p:nvSpPr>
          <p:spPr>
            <a:xfrm>
              <a:off x="1901111" y="1942031"/>
              <a:ext cx="1059180" cy="110489"/>
            </a:xfrm>
            <a:custGeom>
              <a:avLst/>
              <a:gdLst/>
              <a:ahLst/>
              <a:cxnLst/>
              <a:rect l="l" t="t" r="r" b="b"/>
              <a:pathLst>
                <a:path w="1059180" h="110489">
                  <a:moveTo>
                    <a:pt x="1058619" y="0"/>
                  </a:moveTo>
                  <a:lnTo>
                    <a:pt x="0" y="0"/>
                  </a:lnTo>
                  <a:lnTo>
                    <a:pt x="0" y="110408"/>
                  </a:lnTo>
                  <a:lnTo>
                    <a:pt x="1058619" y="110408"/>
                  </a:lnTo>
                  <a:lnTo>
                    <a:pt x="1058619" y="0"/>
                  </a:lnTo>
                  <a:close/>
                </a:path>
              </a:pathLst>
            </a:custGeom>
            <a:solidFill>
              <a:srgbClr val="FFF2CC"/>
            </a:solidFill>
          </p:spPr>
          <p:txBody>
            <a:bodyPr wrap="square" lIns="0" tIns="0" rIns="0" bIns="0" rtlCol="0"/>
            <a:lstStyle/>
            <a:p>
              <a:endParaRPr/>
            </a:p>
          </p:txBody>
        </p:sp>
        <p:sp>
          <p:nvSpPr>
            <p:cNvPr id="121" name="object 121"/>
            <p:cNvSpPr/>
            <p:nvPr/>
          </p:nvSpPr>
          <p:spPr>
            <a:xfrm>
              <a:off x="1901111" y="1942030"/>
              <a:ext cx="1059180" cy="110489"/>
            </a:xfrm>
            <a:custGeom>
              <a:avLst/>
              <a:gdLst/>
              <a:ahLst/>
              <a:cxnLst/>
              <a:rect l="l" t="t" r="r" b="b"/>
              <a:pathLst>
                <a:path w="1059180" h="110489">
                  <a:moveTo>
                    <a:pt x="0" y="0"/>
                  </a:moveTo>
                  <a:lnTo>
                    <a:pt x="1058619" y="0"/>
                  </a:lnTo>
                  <a:lnTo>
                    <a:pt x="1058619" y="110408"/>
                  </a:lnTo>
                  <a:lnTo>
                    <a:pt x="0" y="110408"/>
                  </a:lnTo>
                  <a:lnTo>
                    <a:pt x="0" y="0"/>
                  </a:lnTo>
                  <a:close/>
                </a:path>
              </a:pathLst>
            </a:custGeom>
            <a:ln w="9741">
              <a:solidFill>
                <a:srgbClr val="BF9000"/>
              </a:solidFill>
            </a:ln>
          </p:spPr>
          <p:txBody>
            <a:bodyPr wrap="square" lIns="0" tIns="0" rIns="0" bIns="0" rtlCol="0"/>
            <a:lstStyle/>
            <a:p>
              <a:endParaRPr/>
            </a:p>
          </p:txBody>
        </p:sp>
      </p:grpSp>
      <p:sp>
        <p:nvSpPr>
          <p:cNvPr id="122" name="object 122"/>
          <p:cNvSpPr txBox="1"/>
          <p:nvPr/>
        </p:nvSpPr>
        <p:spPr>
          <a:xfrm>
            <a:off x="2227753" y="1949609"/>
            <a:ext cx="398145" cy="95885"/>
          </a:xfrm>
          <a:prstGeom prst="rect">
            <a:avLst/>
          </a:prstGeom>
        </p:spPr>
        <p:txBody>
          <a:bodyPr vert="horz" wrap="square" lIns="0" tIns="13970" rIns="0" bIns="0" rtlCol="0">
            <a:spAutoFit/>
          </a:bodyPr>
          <a:lstStyle/>
          <a:p>
            <a:pPr marL="12700">
              <a:lnSpc>
                <a:spcPct val="100000"/>
              </a:lnSpc>
              <a:spcBef>
                <a:spcPts val="110"/>
              </a:spcBef>
            </a:pPr>
            <a:r>
              <a:rPr sz="450" dirty="0">
                <a:solidFill>
                  <a:srgbClr val="38761D"/>
                </a:solidFill>
                <a:latin typeface="Arial"/>
                <a:cs typeface="Arial"/>
              </a:rPr>
              <a:t>3x3</a:t>
            </a:r>
            <a:r>
              <a:rPr sz="450" spc="35"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spc="-25" dirty="0">
                <a:solidFill>
                  <a:srgbClr val="38761D"/>
                </a:solidFill>
                <a:latin typeface="Arial"/>
                <a:cs typeface="Arial"/>
              </a:rPr>
              <a:t>512</a:t>
            </a:r>
            <a:endParaRPr sz="450">
              <a:latin typeface="Arial"/>
              <a:cs typeface="Arial"/>
            </a:endParaRPr>
          </a:p>
        </p:txBody>
      </p:sp>
      <p:grpSp>
        <p:nvGrpSpPr>
          <p:cNvPr id="123" name="object 123"/>
          <p:cNvGrpSpPr/>
          <p:nvPr/>
        </p:nvGrpSpPr>
        <p:grpSpPr>
          <a:xfrm>
            <a:off x="1896031" y="2092821"/>
            <a:ext cx="1069340" cy="123825"/>
            <a:chOff x="1896031" y="2092821"/>
            <a:chExt cx="1069340" cy="123825"/>
          </a:xfrm>
        </p:grpSpPr>
        <p:sp>
          <p:nvSpPr>
            <p:cNvPr id="124" name="object 124"/>
            <p:cNvSpPr/>
            <p:nvPr/>
          </p:nvSpPr>
          <p:spPr>
            <a:xfrm>
              <a:off x="1901111" y="2097900"/>
              <a:ext cx="1059180" cy="113664"/>
            </a:xfrm>
            <a:custGeom>
              <a:avLst/>
              <a:gdLst/>
              <a:ahLst/>
              <a:cxnLst/>
              <a:rect l="l" t="t" r="r" b="b"/>
              <a:pathLst>
                <a:path w="1059180" h="113664">
                  <a:moveTo>
                    <a:pt x="1058619" y="0"/>
                  </a:moveTo>
                  <a:lnTo>
                    <a:pt x="0" y="0"/>
                  </a:lnTo>
                  <a:lnTo>
                    <a:pt x="0" y="113655"/>
                  </a:lnTo>
                  <a:lnTo>
                    <a:pt x="1058619" y="113655"/>
                  </a:lnTo>
                  <a:lnTo>
                    <a:pt x="1058619" y="0"/>
                  </a:lnTo>
                  <a:close/>
                </a:path>
              </a:pathLst>
            </a:custGeom>
            <a:solidFill>
              <a:srgbClr val="FFF2CC"/>
            </a:solidFill>
          </p:spPr>
          <p:txBody>
            <a:bodyPr wrap="square" lIns="0" tIns="0" rIns="0" bIns="0" rtlCol="0"/>
            <a:lstStyle/>
            <a:p>
              <a:endParaRPr/>
            </a:p>
          </p:txBody>
        </p:sp>
        <p:sp>
          <p:nvSpPr>
            <p:cNvPr id="125" name="object 125"/>
            <p:cNvSpPr/>
            <p:nvPr/>
          </p:nvSpPr>
          <p:spPr>
            <a:xfrm>
              <a:off x="1901111" y="2097901"/>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BF9000"/>
              </a:solidFill>
            </a:ln>
          </p:spPr>
          <p:txBody>
            <a:bodyPr wrap="square" lIns="0" tIns="0" rIns="0" bIns="0" rtlCol="0"/>
            <a:lstStyle/>
            <a:p>
              <a:endParaRPr/>
            </a:p>
          </p:txBody>
        </p:sp>
      </p:grpSp>
      <p:sp>
        <p:nvSpPr>
          <p:cNvPr id="126" name="object 126"/>
          <p:cNvSpPr txBox="1"/>
          <p:nvPr/>
        </p:nvSpPr>
        <p:spPr>
          <a:xfrm>
            <a:off x="2227753" y="2108380"/>
            <a:ext cx="398145" cy="95885"/>
          </a:xfrm>
          <a:prstGeom prst="rect">
            <a:avLst/>
          </a:prstGeom>
        </p:spPr>
        <p:txBody>
          <a:bodyPr vert="horz" wrap="square" lIns="0" tIns="13970" rIns="0" bIns="0" rtlCol="0">
            <a:spAutoFit/>
          </a:bodyPr>
          <a:lstStyle/>
          <a:p>
            <a:pPr marL="12700">
              <a:lnSpc>
                <a:spcPct val="100000"/>
              </a:lnSpc>
              <a:spcBef>
                <a:spcPts val="110"/>
              </a:spcBef>
            </a:pPr>
            <a:r>
              <a:rPr sz="450" dirty="0">
                <a:solidFill>
                  <a:srgbClr val="38761D"/>
                </a:solidFill>
                <a:latin typeface="Arial"/>
                <a:cs typeface="Arial"/>
              </a:rPr>
              <a:t>3x3</a:t>
            </a:r>
            <a:r>
              <a:rPr sz="450" spc="35"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spc="-25" dirty="0">
                <a:solidFill>
                  <a:srgbClr val="38761D"/>
                </a:solidFill>
                <a:latin typeface="Arial"/>
                <a:cs typeface="Arial"/>
              </a:rPr>
              <a:t>512</a:t>
            </a:r>
            <a:endParaRPr sz="450">
              <a:latin typeface="Arial"/>
              <a:cs typeface="Arial"/>
            </a:endParaRPr>
          </a:p>
        </p:txBody>
      </p:sp>
      <p:grpSp>
        <p:nvGrpSpPr>
          <p:cNvPr id="127" name="object 127"/>
          <p:cNvGrpSpPr/>
          <p:nvPr/>
        </p:nvGrpSpPr>
        <p:grpSpPr>
          <a:xfrm>
            <a:off x="2403631" y="1805342"/>
            <a:ext cx="999490" cy="485140"/>
            <a:chOff x="2403631" y="1805342"/>
            <a:chExt cx="999490" cy="485140"/>
          </a:xfrm>
        </p:grpSpPr>
        <p:sp>
          <p:nvSpPr>
            <p:cNvPr id="128" name="object 128"/>
            <p:cNvSpPr/>
            <p:nvPr/>
          </p:nvSpPr>
          <p:spPr>
            <a:xfrm>
              <a:off x="2428797" y="2053225"/>
              <a:ext cx="0" cy="46355"/>
            </a:xfrm>
            <a:custGeom>
              <a:avLst/>
              <a:gdLst/>
              <a:ahLst/>
              <a:cxnLst/>
              <a:rect l="l" t="t" r="r" b="b"/>
              <a:pathLst>
                <a:path h="46355">
                  <a:moveTo>
                    <a:pt x="0" y="46298"/>
                  </a:moveTo>
                  <a:lnTo>
                    <a:pt x="0" y="0"/>
                  </a:lnTo>
                </a:path>
              </a:pathLst>
            </a:custGeom>
            <a:ln w="4870">
              <a:solidFill>
                <a:srgbClr val="44546A"/>
              </a:solidFill>
            </a:ln>
          </p:spPr>
          <p:txBody>
            <a:bodyPr wrap="square" lIns="0" tIns="0" rIns="0" bIns="0" rtlCol="0"/>
            <a:lstStyle/>
            <a:p>
              <a:endParaRPr/>
            </a:p>
          </p:txBody>
        </p:sp>
        <p:sp>
          <p:nvSpPr>
            <p:cNvPr id="129" name="object 129"/>
            <p:cNvSpPr/>
            <p:nvPr/>
          </p:nvSpPr>
          <p:spPr>
            <a:xfrm>
              <a:off x="2428797" y="2214861"/>
              <a:ext cx="635" cy="47625"/>
            </a:xfrm>
            <a:custGeom>
              <a:avLst/>
              <a:gdLst/>
              <a:ahLst/>
              <a:cxnLst/>
              <a:rect l="l" t="t" r="r" b="b"/>
              <a:pathLst>
                <a:path w="635" h="47625">
                  <a:moveTo>
                    <a:pt x="364" y="47028"/>
                  </a:moveTo>
                  <a:lnTo>
                    <a:pt x="0" y="0"/>
                  </a:lnTo>
                </a:path>
              </a:pathLst>
            </a:custGeom>
            <a:ln w="4870">
              <a:solidFill>
                <a:srgbClr val="44546A"/>
              </a:solidFill>
            </a:ln>
          </p:spPr>
          <p:txBody>
            <a:bodyPr wrap="square" lIns="0" tIns="0" rIns="0" bIns="0" rtlCol="0"/>
            <a:lstStyle/>
            <a:p>
              <a:endParaRPr/>
            </a:p>
          </p:txBody>
        </p:sp>
        <p:sp>
          <p:nvSpPr>
            <p:cNvPr id="130" name="object 130"/>
            <p:cNvSpPr/>
            <p:nvPr/>
          </p:nvSpPr>
          <p:spPr>
            <a:xfrm>
              <a:off x="2451529" y="1860241"/>
              <a:ext cx="949325" cy="427990"/>
            </a:xfrm>
            <a:custGeom>
              <a:avLst/>
              <a:gdLst/>
              <a:ahLst/>
              <a:cxnLst/>
              <a:rect l="l" t="t" r="r" b="b"/>
              <a:pathLst>
                <a:path w="949325" h="427989">
                  <a:moveTo>
                    <a:pt x="0" y="427627"/>
                  </a:moveTo>
                  <a:lnTo>
                    <a:pt x="67719" y="426911"/>
                  </a:lnTo>
                  <a:lnTo>
                    <a:pt x="135131" y="424810"/>
                  </a:lnTo>
                  <a:lnTo>
                    <a:pt x="201929" y="421393"/>
                  </a:lnTo>
                  <a:lnTo>
                    <a:pt x="267804" y="416729"/>
                  </a:lnTo>
                  <a:lnTo>
                    <a:pt x="332450" y="410888"/>
                  </a:lnTo>
                  <a:lnTo>
                    <a:pt x="395559" y="403939"/>
                  </a:lnTo>
                  <a:lnTo>
                    <a:pt x="456824" y="395950"/>
                  </a:lnTo>
                  <a:lnTo>
                    <a:pt x="515938" y="386993"/>
                  </a:lnTo>
                  <a:lnTo>
                    <a:pt x="572593" y="377134"/>
                  </a:lnTo>
                  <a:lnTo>
                    <a:pt x="626482" y="366445"/>
                  </a:lnTo>
                  <a:lnTo>
                    <a:pt x="677297" y="354993"/>
                  </a:lnTo>
                  <a:lnTo>
                    <a:pt x="724731" y="342849"/>
                  </a:lnTo>
                  <a:lnTo>
                    <a:pt x="768477" y="330082"/>
                  </a:lnTo>
                  <a:lnTo>
                    <a:pt x="808228" y="316760"/>
                  </a:lnTo>
                  <a:lnTo>
                    <a:pt x="874513" y="288732"/>
                  </a:lnTo>
                  <a:lnTo>
                    <a:pt x="921128" y="259319"/>
                  </a:lnTo>
                  <a:lnTo>
                    <a:pt x="945614" y="229074"/>
                  </a:lnTo>
                  <a:lnTo>
                    <a:pt x="948789" y="213813"/>
                  </a:lnTo>
                  <a:lnTo>
                    <a:pt x="945620" y="198552"/>
                  </a:lnTo>
                  <a:lnTo>
                    <a:pt x="921181" y="168308"/>
                  </a:lnTo>
                  <a:lnTo>
                    <a:pt x="874656" y="138894"/>
                  </a:lnTo>
                  <a:lnTo>
                    <a:pt x="808498" y="110866"/>
                  </a:lnTo>
                  <a:lnTo>
                    <a:pt x="768824" y="97544"/>
                  </a:lnTo>
                  <a:lnTo>
                    <a:pt x="725162" y="84777"/>
                  </a:lnTo>
                  <a:lnTo>
                    <a:pt x="677818" y="72633"/>
                  </a:lnTo>
                  <a:lnTo>
                    <a:pt x="627101" y="61181"/>
                  </a:lnTo>
                  <a:lnTo>
                    <a:pt x="573316" y="50492"/>
                  </a:lnTo>
                  <a:lnTo>
                    <a:pt x="516770" y="40634"/>
                  </a:lnTo>
                  <a:lnTo>
                    <a:pt x="457769" y="31676"/>
                  </a:lnTo>
                  <a:lnTo>
                    <a:pt x="396622" y="23687"/>
                  </a:lnTo>
                  <a:lnTo>
                    <a:pt x="333634" y="16738"/>
                  </a:lnTo>
                  <a:lnTo>
                    <a:pt x="269112" y="10897"/>
                  </a:lnTo>
                  <a:lnTo>
                    <a:pt x="203363" y="6233"/>
                  </a:lnTo>
                  <a:lnTo>
                    <a:pt x="136694" y="2816"/>
                  </a:lnTo>
                  <a:lnTo>
                    <a:pt x="69412" y="715"/>
                  </a:lnTo>
                  <a:lnTo>
                    <a:pt x="1822" y="0"/>
                  </a:lnTo>
                </a:path>
              </a:pathLst>
            </a:custGeom>
            <a:ln w="4870">
              <a:solidFill>
                <a:srgbClr val="44546A"/>
              </a:solidFill>
            </a:ln>
          </p:spPr>
          <p:txBody>
            <a:bodyPr wrap="square" lIns="0" tIns="0" rIns="0" bIns="0" rtlCol="0"/>
            <a:lstStyle/>
            <a:p>
              <a:endParaRPr/>
            </a:p>
          </p:txBody>
        </p:sp>
        <p:sp>
          <p:nvSpPr>
            <p:cNvPr id="131" name="object 131"/>
            <p:cNvSpPr/>
            <p:nvPr/>
          </p:nvSpPr>
          <p:spPr>
            <a:xfrm>
              <a:off x="2406067" y="1833246"/>
              <a:ext cx="48895" cy="52069"/>
            </a:xfrm>
            <a:custGeom>
              <a:avLst/>
              <a:gdLst/>
              <a:ahLst/>
              <a:cxnLst/>
              <a:rect l="l" t="t" r="r" b="b"/>
              <a:pathLst>
                <a:path w="48894" h="52069">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132" name="object 132"/>
            <p:cNvSpPr/>
            <p:nvPr/>
          </p:nvSpPr>
          <p:spPr>
            <a:xfrm>
              <a:off x="2406067" y="1833246"/>
              <a:ext cx="48895" cy="52069"/>
            </a:xfrm>
            <a:custGeom>
              <a:avLst/>
              <a:gdLst/>
              <a:ahLst/>
              <a:cxnLst/>
              <a:rect l="l" t="t" r="r" b="b"/>
              <a:pathLst>
                <a:path w="48894" h="52069">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133" name="object 133"/>
            <p:cNvSpPr/>
            <p:nvPr/>
          </p:nvSpPr>
          <p:spPr>
            <a:xfrm>
              <a:off x="2428797" y="1885690"/>
              <a:ext cx="1905" cy="58419"/>
            </a:xfrm>
            <a:custGeom>
              <a:avLst/>
              <a:gdLst/>
              <a:ahLst/>
              <a:cxnLst/>
              <a:rect l="l" t="t" r="r" b="b"/>
              <a:pathLst>
                <a:path w="1905" h="58419">
                  <a:moveTo>
                    <a:pt x="0" y="57964"/>
                  </a:moveTo>
                  <a:lnTo>
                    <a:pt x="1822" y="0"/>
                  </a:lnTo>
                </a:path>
              </a:pathLst>
            </a:custGeom>
            <a:ln w="4870">
              <a:solidFill>
                <a:srgbClr val="44546A"/>
              </a:solidFill>
            </a:ln>
          </p:spPr>
          <p:txBody>
            <a:bodyPr wrap="square" lIns="0" tIns="0" rIns="0" bIns="0" rtlCol="0"/>
            <a:lstStyle/>
            <a:p>
              <a:endParaRPr/>
            </a:p>
          </p:txBody>
        </p:sp>
        <p:sp>
          <p:nvSpPr>
            <p:cNvPr id="134" name="object 134"/>
            <p:cNvSpPr/>
            <p:nvPr/>
          </p:nvSpPr>
          <p:spPr>
            <a:xfrm>
              <a:off x="2428797" y="1807777"/>
              <a:ext cx="635" cy="26034"/>
            </a:xfrm>
            <a:custGeom>
              <a:avLst/>
              <a:gdLst/>
              <a:ahLst/>
              <a:cxnLst/>
              <a:rect l="l" t="t" r="r" b="b"/>
              <a:pathLst>
                <a:path w="635" h="26035">
                  <a:moveTo>
                    <a:pt x="0" y="25468"/>
                  </a:moveTo>
                  <a:lnTo>
                    <a:pt x="161" y="0"/>
                  </a:lnTo>
                </a:path>
              </a:pathLst>
            </a:custGeom>
            <a:ln w="4870">
              <a:solidFill>
                <a:srgbClr val="44546A"/>
              </a:solidFill>
            </a:ln>
          </p:spPr>
          <p:txBody>
            <a:bodyPr wrap="square" lIns="0" tIns="0" rIns="0" bIns="0" rtlCol="0"/>
            <a:lstStyle/>
            <a:p>
              <a:endParaRPr/>
            </a:p>
          </p:txBody>
        </p:sp>
      </p:grpSp>
      <p:sp>
        <p:nvSpPr>
          <p:cNvPr id="135" name="object 135"/>
          <p:cNvSpPr txBox="1"/>
          <p:nvPr/>
        </p:nvSpPr>
        <p:spPr>
          <a:xfrm>
            <a:off x="1009079" y="5687059"/>
            <a:ext cx="58166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Input:</a:t>
            </a:r>
            <a:endParaRPr sz="1800">
              <a:latin typeface="Calibri"/>
              <a:cs typeface="Calibri"/>
            </a:endParaRPr>
          </a:p>
        </p:txBody>
      </p:sp>
      <p:sp>
        <p:nvSpPr>
          <p:cNvPr id="141" name="object 141"/>
          <p:cNvSpPr txBox="1"/>
          <p:nvPr/>
        </p:nvSpPr>
        <p:spPr>
          <a:xfrm>
            <a:off x="348679" y="5963174"/>
            <a:ext cx="1243330" cy="304800"/>
          </a:xfrm>
          <a:prstGeom prst="rect">
            <a:avLst/>
          </a:prstGeom>
        </p:spPr>
        <p:txBody>
          <a:bodyPr vert="horz" wrap="square" lIns="0" tIns="1270" rIns="0" bIns="0" rtlCol="0">
            <a:spAutoFit/>
          </a:bodyPr>
          <a:lstStyle/>
          <a:p>
            <a:pPr marL="12700">
              <a:lnSpc>
                <a:spcPct val="100000"/>
              </a:lnSpc>
              <a:spcBef>
                <a:spcPts val="10"/>
              </a:spcBef>
            </a:pPr>
            <a:r>
              <a:rPr sz="1800" dirty="0">
                <a:latin typeface="Calibri"/>
                <a:cs typeface="Calibri"/>
              </a:rPr>
              <a:t>3</a:t>
            </a:r>
            <a:r>
              <a:rPr sz="1800" spc="-5"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224</a:t>
            </a:r>
            <a:r>
              <a:rPr sz="1800" spc="-5" dirty="0">
                <a:latin typeface="Calibri"/>
                <a:cs typeface="Calibri"/>
              </a:rPr>
              <a:t> </a:t>
            </a:r>
            <a:r>
              <a:rPr sz="1800" dirty="0">
                <a:latin typeface="Calibri"/>
                <a:cs typeface="Calibri"/>
              </a:rPr>
              <a:t>x</a:t>
            </a:r>
            <a:r>
              <a:rPr sz="1800" spc="-10" dirty="0">
                <a:latin typeface="Calibri"/>
                <a:cs typeface="Calibri"/>
              </a:rPr>
              <a:t> </a:t>
            </a:r>
            <a:r>
              <a:rPr sz="1800" spc="-25" dirty="0">
                <a:latin typeface="Calibri"/>
                <a:cs typeface="Calibri"/>
              </a:rPr>
              <a:t>224</a:t>
            </a:r>
            <a:endParaRPr sz="1800">
              <a:latin typeface="Calibri"/>
              <a:cs typeface="Calibri"/>
            </a:endParaRPr>
          </a:p>
        </p:txBody>
      </p:sp>
      <p:sp>
        <p:nvSpPr>
          <p:cNvPr id="142" name="object 142"/>
          <p:cNvSpPr txBox="1"/>
          <p:nvPr/>
        </p:nvSpPr>
        <p:spPr>
          <a:xfrm>
            <a:off x="2351152" y="6035890"/>
            <a:ext cx="156845" cy="94615"/>
          </a:xfrm>
          <a:prstGeom prst="rect">
            <a:avLst/>
          </a:prstGeom>
        </p:spPr>
        <p:txBody>
          <a:bodyPr vert="horz" wrap="square" lIns="0" tIns="12065" rIns="0" bIns="0" rtlCol="0">
            <a:spAutoFit/>
          </a:bodyPr>
          <a:lstStyle/>
          <a:p>
            <a:pPr marL="12700">
              <a:lnSpc>
                <a:spcPct val="100000"/>
              </a:lnSpc>
              <a:spcBef>
                <a:spcPts val="95"/>
              </a:spcBef>
            </a:pPr>
            <a:r>
              <a:rPr sz="450" spc="-10" dirty="0">
                <a:solidFill>
                  <a:srgbClr val="434343"/>
                </a:solidFill>
                <a:latin typeface="Arial"/>
                <a:cs typeface="Arial"/>
              </a:rPr>
              <a:t>Input</a:t>
            </a:r>
            <a:endParaRPr sz="450">
              <a:latin typeface="Arial"/>
              <a:cs typeface="Arial"/>
            </a:endParaRPr>
          </a:p>
        </p:txBody>
      </p:sp>
      <p:sp>
        <p:nvSpPr>
          <p:cNvPr id="136" name="object 136"/>
          <p:cNvSpPr txBox="1"/>
          <p:nvPr/>
        </p:nvSpPr>
        <p:spPr>
          <a:xfrm>
            <a:off x="394489" y="4693411"/>
            <a:ext cx="1138555" cy="565150"/>
          </a:xfrm>
          <a:prstGeom prst="rect">
            <a:avLst/>
          </a:prstGeom>
        </p:spPr>
        <p:txBody>
          <a:bodyPr vert="horz" wrap="square" lIns="0" tIns="12700" rIns="0" bIns="0" rtlCol="0">
            <a:spAutoFit/>
          </a:bodyPr>
          <a:lstStyle/>
          <a:p>
            <a:pPr marR="5080" algn="r">
              <a:lnSpc>
                <a:spcPts val="2125"/>
              </a:lnSpc>
              <a:spcBef>
                <a:spcPts val="100"/>
              </a:spcBef>
            </a:pPr>
            <a:r>
              <a:rPr sz="1800" dirty="0">
                <a:latin typeface="Calibri"/>
                <a:cs typeface="Calibri"/>
              </a:rPr>
              <a:t>Stage</a:t>
            </a:r>
            <a:r>
              <a:rPr sz="1800" spc="-65" dirty="0">
                <a:latin typeface="Calibri"/>
                <a:cs typeface="Calibri"/>
              </a:rPr>
              <a:t> </a:t>
            </a:r>
            <a:r>
              <a:rPr sz="1800" spc="-25" dirty="0">
                <a:latin typeface="Calibri"/>
                <a:cs typeface="Calibri"/>
              </a:rPr>
              <a:t>1:</a:t>
            </a:r>
            <a:endParaRPr sz="1800">
              <a:latin typeface="Calibri"/>
              <a:cs typeface="Calibri"/>
            </a:endParaRPr>
          </a:p>
          <a:p>
            <a:pPr marR="15875" algn="r">
              <a:lnSpc>
                <a:spcPts val="2125"/>
              </a:lnSpc>
            </a:pPr>
            <a:r>
              <a:rPr sz="1800" dirty="0">
                <a:latin typeface="Calibri"/>
                <a:cs typeface="Calibri"/>
              </a:rPr>
              <a:t>64</a:t>
            </a:r>
            <a:r>
              <a:rPr sz="1800" spc="-5"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56</a:t>
            </a:r>
            <a:r>
              <a:rPr sz="1800" spc="-5" dirty="0">
                <a:latin typeface="Calibri"/>
                <a:cs typeface="Calibri"/>
              </a:rPr>
              <a:t> </a:t>
            </a:r>
            <a:r>
              <a:rPr sz="1800" dirty="0">
                <a:latin typeface="Calibri"/>
                <a:cs typeface="Calibri"/>
              </a:rPr>
              <a:t>x</a:t>
            </a:r>
            <a:r>
              <a:rPr sz="1800" spc="-10" dirty="0">
                <a:latin typeface="Calibri"/>
                <a:cs typeface="Calibri"/>
              </a:rPr>
              <a:t> </a:t>
            </a:r>
            <a:r>
              <a:rPr sz="1800" spc="-25" dirty="0">
                <a:latin typeface="Calibri"/>
                <a:cs typeface="Calibri"/>
              </a:rPr>
              <a:t>56</a:t>
            </a:r>
            <a:endParaRPr sz="1800">
              <a:latin typeface="Calibri"/>
              <a:cs typeface="Calibri"/>
            </a:endParaRPr>
          </a:p>
        </p:txBody>
      </p:sp>
      <p:sp>
        <p:nvSpPr>
          <p:cNvPr id="137" name="object 137"/>
          <p:cNvSpPr txBox="1"/>
          <p:nvPr/>
        </p:nvSpPr>
        <p:spPr>
          <a:xfrm>
            <a:off x="277468" y="3437635"/>
            <a:ext cx="1256030" cy="565150"/>
          </a:xfrm>
          <a:prstGeom prst="rect">
            <a:avLst/>
          </a:prstGeom>
        </p:spPr>
        <p:txBody>
          <a:bodyPr vert="horz" wrap="square" lIns="0" tIns="12700" rIns="0" bIns="0" rtlCol="0">
            <a:spAutoFit/>
          </a:bodyPr>
          <a:lstStyle/>
          <a:p>
            <a:pPr marR="5080" algn="r">
              <a:lnSpc>
                <a:spcPts val="2125"/>
              </a:lnSpc>
              <a:spcBef>
                <a:spcPts val="100"/>
              </a:spcBef>
            </a:pPr>
            <a:r>
              <a:rPr sz="1800" dirty="0">
                <a:latin typeface="Calibri"/>
                <a:cs typeface="Calibri"/>
              </a:rPr>
              <a:t>Stage</a:t>
            </a:r>
            <a:r>
              <a:rPr sz="1800" spc="-65" dirty="0">
                <a:latin typeface="Calibri"/>
                <a:cs typeface="Calibri"/>
              </a:rPr>
              <a:t> </a:t>
            </a:r>
            <a:r>
              <a:rPr sz="1800" spc="-25" dirty="0">
                <a:latin typeface="Calibri"/>
                <a:cs typeface="Calibri"/>
              </a:rPr>
              <a:t>2:</a:t>
            </a:r>
            <a:endParaRPr sz="1800">
              <a:latin typeface="Calibri"/>
              <a:cs typeface="Calibri"/>
            </a:endParaRPr>
          </a:p>
          <a:p>
            <a:pPr marR="17145" algn="r">
              <a:lnSpc>
                <a:spcPts val="2125"/>
              </a:lnSpc>
            </a:pPr>
            <a:r>
              <a:rPr sz="1800" dirty="0">
                <a:latin typeface="Calibri"/>
                <a:cs typeface="Calibri"/>
              </a:rPr>
              <a:t>128</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28</a:t>
            </a:r>
            <a:r>
              <a:rPr sz="1800" spc="-5" dirty="0">
                <a:latin typeface="Calibri"/>
                <a:cs typeface="Calibri"/>
              </a:rPr>
              <a:t> </a:t>
            </a:r>
            <a:r>
              <a:rPr sz="1800" dirty="0">
                <a:latin typeface="Calibri"/>
                <a:cs typeface="Calibri"/>
              </a:rPr>
              <a:t>x</a:t>
            </a:r>
            <a:r>
              <a:rPr sz="1800" spc="-15" dirty="0">
                <a:latin typeface="Calibri"/>
                <a:cs typeface="Calibri"/>
              </a:rPr>
              <a:t> </a:t>
            </a:r>
            <a:r>
              <a:rPr sz="1800" spc="-25" dirty="0">
                <a:latin typeface="Calibri"/>
                <a:cs typeface="Calibri"/>
              </a:rPr>
              <a:t>28</a:t>
            </a:r>
            <a:endParaRPr sz="1800">
              <a:latin typeface="Calibri"/>
              <a:cs typeface="Calibri"/>
            </a:endParaRPr>
          </a:p>
        </p:txBody>
      </p:sp>
      <p:sp>
        <p:nvSpPr>
          <p:cNvPr id="138" name="object 138"/>
          <p:cNvSpPr txBox="1"/>
          <p:nvPr/>
        </p:nvSpPr>
        <p:spPr>
          <a:xfrm>
            <a:off x="348679" y="2151379"/>
            <a:ext cx="1243330" cy="568325"/>
          </a:xfrm>
          <a:prstGeom prst="rect">
            <a:avLst/>
          </a:prstGeom>
        </p:spPr>
        <p:txBody>
          <a:bodyPr vert="horz" wrap="square" lIns="0" tIns="12700" rIns="0" bIns="0" rtlCol="0">
            <a:spAutoFit/>
          </a:bodyPr>
          <a:lstStyle/>
          <a:p>
            <a:pPr marR="5080" algn="r">
              <a:lnSpc>
                <a:spcPts val="2135"/>
              </a:lnSpc>
              <a:spcBef>
                <a:spcPts val="100"/>
              </a:spcBef>
            </a:pPr>
            <a:r>
              <a:rPr sz="1800" dirty="0">
                <a:latin typeface="Calibri"/>
                <a:cs typeface="Calibri"/>
              </a:rPr>
              <a:t>Stage</a:t>
            </a:r>
            <a:r>
              <a:rPr sz="1800" spc="-65" dirty="0">
                <a:latin typeface="Calibri"/>
                <a:cs typeface="Calibri"/>
              </a:rPr>
              <a:t> </a:t>
            </a:r>
            <a:r>
              <a:rPr sz="1800" spc="-25" dirty="0">
                <a:latin typeface="Calibri"/>
                <a:cs typeface="Calibri"/>
              </a:rPr>
              <a:t>3:</a:t>
            </a:r>
            <a:endParaRPr sz="1800">
              <a:latin typeface="Calibri"/>
              <a:cs typeface="Calibri"/>
            </a:endParaRPr>
          </a:p>
          <a:p>
            <a:pPr marR="5080" algn="r">
              <a:lnSpc>
                <a:spcPts val="2135"/>
              </a:lnSpc>
            </a:pPr>
            <a:r>
              <a:rPr sz="1800" dirty="0">
                <a:latin typeface="Calibri"/>
                <a:cs typeface="Calibri"/>
              </a:rPr>
              <a:t>256</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14</a:t>
            </a:r>
            <a:r>
              <a:rPr sz="1800" spc="-5" dirty="0">
                <a:latin typeface="Calibri"/>
                <a:cs typeface="Calibri"/>
              </a:rPr>
              <a:t> </a:t>
            </a:r>
            <a:r>
              <a:rPr sz="1800" dirty="0">
                <a:latin typeface="Calibri"/>
                <a:cs typeface="Calibri"/>
              </a:rPr>
              <a:t>x</a:t>
            </a:r>
            <a:r>
              <a:rPr sz="1800" spc="-15" dirty="0">
                <a:latin typeface="Calibri"/>
                <a:cs typeface="Calibri"/>
              </a:rPr>
              <a:t> </a:t>
            </a:r>
            <a:r>
              <a:rPr sz="1800" spc="-25" dirty="0">
                <a:latin typeface="Calibri"/>
                <a:cs typeface="Calibri"/>
              </a:rPr>
              <a:t>14</a:t>
            </a:r>
            <a:endParaRPr sz="1800">
              <a:latin typeface="Calibri"/>
              <a:cs typeface="Calibri"/>
            </a:endParaRPr>
          </a:p>
        </p:txBody>
      </p:sp>
      <p:sp>
        <p:nvSpPr>
          <p:cNvPr id="139" name="object 139"/>
          <p:cNvSpPr txBox="1"/>
          <p:nvPr/>
        </p:nvSpPr>
        <p:spPr>
          <a:xfrm>
            <a:off x="3673270" y="974851"/>
            <a:ext cx="2791460" cy="1391285"/>
          </a:xfrm>
          <a:prstGeom prst="rect">
            <a:avLst/>
          </a:prstGeom>
        </p:spPr>
        <p:txBody>
          <a:bodyPr vert="horz" wrap="square" lIns="0" tIns="13970" rIns="0" bIns="0" rtlCol="0">
            <a:spAutoFit/>
          </a:bodyPr>
          <a:lstStyle/>
          <a:p>
            <a:pPr marL="12700" marR="5080">
              <a:lnSpc>
                <a:spcPct val="99400"/>
              </a:lnSpc>
              <a:spcBef>
                <a:spcPts val="110"/>
              </a:spcBef>
            </a:pPr>
            <a:r>
              <a:rPr sz="1800" dirty="0">
                <a:latin typeface="Calibri"/>
                <a:cs typeface="Calibri"/>
              </a:rPr>
              <a:t>In</a:t>
            </a:r>
            <a:r>
              <a:rPr sz="1800" spc="-20" dirty="0">
                <a:latin typeface="Calibri"/>
                <a:cs typeface="Calibri"/>
              </a:rPr>
              <a:t> </a:t>
            </a:r>
            <a:r>
              <a:rPr sz="1800" dirty="0">
                <a:latin typeface="Calibri"/>
                <a:cs typeface="Calibri"/>
              </a:rPr>
              <a:t>most</a:t>
            </a:r>
            <a:r>
              <a:rPr sz="1800" spc="-30" dirty="0">
                <a:latin typeface="Calibri"/>
                <a:cs typeface="Calibri"/>
              </a:rPr>
              <a:t> </a:t>
            </a:r>
            <a:r>
              <a:rPr sz="1800" dirty="0">
                <a:latin typeface="Calibri"/>
                <a:cs typeface="Calibri"/>
              </a:rPr>
              <a:t>CNNs</a:t>
            </a:r>
            <a:r>
              <a:rPr sz="1800" spc="-30" dirty="0">
                <a:latin typeface="Calibri"/>
                <a:cs typeface="Calibri"/>
              </a:rPr>
              <a:t> </a:t>
            </a:r>
            <a:r>
              <a:rPr sz="1800" spc="-10" dirty="0">
                <a:latin typeface="Calibri"/>
                <a:cs typeface="Calibri"/>
              </a:rPr>
              <a:t>(including ResNets),</a:t>
            </a:r>
            <a:r>
              <a:rPr sz="1800" spc="-40" dirty="0">
                <a:latin typeface="Calibri"/>
                <a:cs typeface="Calibri"/>
              </a:rPr>
              <a:t> </a:t>
            </a:r>
            <a:r>
              <a:rPr sz="1800" b="1" dirty="0">
                <a:latin typeface="Calibri"/>
                <a:cs typeface="Calibri"/>
              </a:rPr>
              <a:t>decrease</a:t>
            </a:r>
            <a:r>
              <a:rPr sz="1800" b="1" spc="-45" dirty="0">
                <a:latin typeface="Calibri"/>
                <a:cs typeface="Calibri"/>
              </a:rPr>
              <a:t> </a:t>
            </a:r>
            <a:r>
              <a:rPr sz="1800" spc="-10" dirty="0">
                <a:latin typeface="Calibri"/>
                <a:cs typeface="Calibri"/>
              </a:rPr>
              <a:t>resolution </a:t>
            </a:r>
            <a:r>
              <a:rPr sz="1800" dirty="0">
                <a:latin typeface="Calibri"/>
                <a:cs typeface="Calibri"/>
              </a:rPr>
              <a:t>and</a:t>
            </a:r>
            <a:r>
              <a:rPr sz="1800" spc="-35" dirty="0">
                <a:latin typeface="Calibri"/>
                <a:cs typeface="Calibri"/>
              </a:rPr>
              <a:t> </a:t>
            </a:r>
            <a:r>
              <a:rPr sz="1800" b="1" dirty="0">
                <a:latin typeface="Calibri"/>
                <a:cs typeface="Calibri"/>
              </a:rPr>
              <a:t>increase</a:t>
            </a:r>
            <a:r>
              <a:rPr sz="1800" b="1" spc="-40" dirty="0">
                <a:latin typeface="Calibri"/>
                <a:cs typeface="Calibri"/>
              </a:rPr>
              <a:t> </a:t>
            </a:r>
            <a:r>
              <a:rPr sz="1800" dirty="0">
                <a:latin typeface="Calibri"/>
                <a:cs typeface="Calibri"/>
              </a:rPr>
              <a:t>channels</a:t>
            </a:r>
            <a:r>
              <a:rPr sz="1800" spc="-35" dirty="0">
                <a:latin typeface="Calibri"/>
                <a:cs typeface="Calibri"/>
              </a:rPr>
              <a:t> </a:t>
            </a:r>
            <a:r>
              <a:rPr sz="1800" dirty="0">
                <a:latin typeface="Calibri"/>
                <a:cs typeface="Calibri"/>
              </a:rPr>
              <a:t>as</a:t>
            </a:r>
            <a:r>
              <a:rPr sz="1800" spc="-35" dirty="0">
                <a:latin typeface="Calibri"/>
                <a:cs typeface="Calibri"/>
              </a:rPr>
              <a:t> </a:t>
            </a:r>
            <a:r>
              <a:rPr sz="1800" spc="-25" dirty="0">
                <a:latin typeface="Calibri"/>
                <a:cs typeface="Calibri"/>
              </a:rPr>
              <a:t>you </a:t>
            </a:r>
            <a:r>
              <a:rPr sz="1800" dirty="0">
                <a:latin typeface="Calibri"/>
                <a:cs typeface="Calibri"/>
              </a:rPr>
              <a:t>go</a:t>
            </a:r>
            <a:r>
              <a:rPr sz="1800" spc="-25" dirty="0">
                <a:latin typeface="Calibri"/>
                <a:cs typeface="Calibri"/>
              </a:rPr>
              <a:t> </a:t>
            </a:r>
            <a:r>
              <a:rPr sz="1800" dirty="0">
                <a:latin typeface="Calibri"/>
                <a:cs typeface="Calibri"/>
              </a:rPr>
              <a:t>deeper</a:t>
            </a:r>
            <a:r>
              <a:rPr sz="1800" spc="-25" dirty="0">
                <a:latin typeface="Calibri"/>
                <a:cs typeface="Calibri"/>
              </a:rPr>
              <a:t> </a:t>
            </a:r>
            <a:r>
              <a:rPr sz="1800" dirty="0">
                <a:latin typeface="Calibri"/>
                <a:cs typeface="Calibri"/>
              </a:rPr>
              <a:t>in</a:t>
            </a:r>
            <a:r>
              <a:rPr sz="1800" spc="-15" dirty="0">
                <a:latin typeface="Calibri"/>
                <a:cs typeface="Calibri"/>
              </a:rPr>
              <a:t> </a:t>
            </a:r>
            <a:r>
              <a:rPr sz="1800" dirty="0">
                <a:latin typeface="Calibri"/>
                <a:cs typeface="Calibri"/>
              </a:rPr>
              <a:t>the</a:t>
            </a:r>
            <a:r>
              <a:rPr sz="1800" spc="-15" dirty="0">
                <a:latin typeface="Calibri"/>
                <a:cs typeface="Calibri"/>
              </a:rPr>
              <a:t> </a:t>
            </a:r>
            <a:r>
              <a:rPr sz="1800" spc="-10" dirty="0">
                <a:latin typeface="Calibri"/>
                <a:cs typeface="Calibri"/>
              </a:rPr>
              <a:t>network (Hierarchical</a:t>
            </a:r>
            <a:r>
              <a:rPr sz="1800" spc="-25" dirty="0">
                <a:latin typeface="Calibri"/>
                <a:cs typeface="Calibri"/>
              </a:rPr>
              <a:t> </a:t>
            </a:r>
            <a:r>
              <a:rPr sz="1800" spc="-10" dirty="0">
                <a:latin typeface="Calibri"/>
                <a:cs typeface="Calibri"/>
              </a:rPr>
              <a:t>architecture)</a:t>
            </a:r>
            <a:endParaRPr sz="1800">
              <a:latin typeface="Calibri"/>
              <a:cs typeface="Calibri"/>
            </a:endParaRPr>
          </a:p>
        </p:txBody>
      </p:sp>
      <p:sp>
        <p:nvSpPr>
          <p:cNvPr id="140" name="object 140"/>
          <p:cNvSpPr txBox="1"/>
          <p:nvPr/>
        </p:nvSpPr>
        <p:spPr>
          <a:xfrm>
            <a:off x="3673270" y="2611628"/>
            <a:ext cx="2797175" cy="580390"/>
          </a:xfrm>
          <a:prstGeom prst="rect">
            <a:avLst/>
          </a:prstGeom>
        </p:spPr>
        <p:txBody>
          <a:bodyPr vert="horz" wrap="square" lIns="0" tIns="6350" rIns="0" bIns="0" rtlCol="0">
            <a:spAutoFit/>
          </a:bodyPr>
          <a:lstStyle/>
          <a:p>
            <a:pPr marL="12700" marR="5080">
              <a:lnSpc>
                <a:spcPct val="102200"/>
              </a:lnSpc>
              <a:spcBef>
                <a:spcPts val="50"/>
              </a:spcBef>
            </a:pPr>
            <a:r>
              <a:rPr sz="1800" dirty="0">
                <a:latin typeface="Calibri"/>
                <a:cs typeface="Calibri"/>
              </a:rPr>
              <a:t>Useful</a:t>
            </a:r>
            <a:r>
              <a:rPr sz="1800" spc="-40" dirty="0">
                <a:latin typeface="Calibri"/>
                <a:cs typeface="Calibri"/>
              </a:rPr>
              <a:t> </a:t>
            </a:r>
            <a:r>
              <a:rPr sz="1800" dirty="0">
                <a:latin typeface="Calibri"/>
                <a:cs typeface="Calibri"/>
              </a:rPr>
              <a:t>since</a:t>
            </a:r>
            <a:r>
              <a:rPr sz="1800" spc="-30" dirty="0">
                <a:latin typeface="Calibri"/>
                <a:cs typeface="Calibri"/>
              </a:rPr>
              <a:t> </a:t>
            </a:r>
            <a:r>
              <a:rPr sz="1800" dirty="0">
                <a:latin typeface="Calibri"/>
                <a:cs typeface="Calibri"/>
              </a:rPr>
              <a:t>objects</a:t>
            </a:r>
            <a:r>
              <a:rPr sz="1800" spc="-35" dirty="0">
                <a:latin typeface="Calibri"/>
                <a:cs typeface="Calibri"/>
              </a:rPr>
              <a:t> </a:t>
            </a:r>
            <a:r>
              <a:rPr sz="1800" dirty="0">
                <a:latin typeface="Calibri"/>
                <a:cs typeface="Calibri"/>
              </a:rPr>
              <a:t>in</a:t>
            </a:r>
            <a:r>
              <a:rPr sz="1800" spc="-30" dirty="0">
                <a:latin typeface="Calibri"/>
                <a:cs typeface="Calibri"/>
              </a:rPr>
              <a:t> </a:t>
            </a:r>
            <a:r>
              <a:rPr sz="1800" spc="-10" dirty="0">
                <a:latin typeface="Calibri"/>
                <a:cs typeface="Calibri"/>
              </a:rPr>
              <a:t>images </a:t>
            </a:r>
            <a:r>
              <a:rPr sz="1800" dirty="0">
                <a:latin typeface="Calibri"/>
                <a:cs typeface="Calibri"/>
              </a:rPr>
              <a:t>can</a:t>
            </a:r>
            <a:r>
              <a:rPr sz="1800" spc="-35" dirty="0">
                <a:latin typeface="Calibri"/>
                <a:cs typeface="Calibri"/>
              </a:rPr>
              <a:t> </a:t>
            </a:r>
            <a:r>
              <a:rPr sz="1800" dirty="0">
                <a:latin typeface="Calibri"/>
                <a:cs typeface="Calibri"/>
              </a:rPr>
              <a:t>occur</a:t>
            </a:r>
            <a:r>
              <a:rPr sz="1800" spc="-40" dirty="0">
                <a:latin typeface="Calibri"/>
                <a:cs typeface="Calibri"/>
              </a:rPr>
              <a:t> </a:t>
            </a:r>
            <a:r>
              <a:rPr sz="1800" dirty="0">
                <a:latin typeface="Calibri"/>
                <a:cs typeface="Calibri"/>
              </a:rPr>
              <a:t>at</a:t>
            </a:r>
            <a:r>
              <a:rPr sz="1800" spc="-40" dirty="0">
                <a:latin typeface="Calibri"/>
                <a:cs typeface="Calibri"/>
              </a:rPr>
              <a:t> </a:t>
            </a:r>
            <a:r>
              <a:rPr sz="1800" dirty="0">
                <a:latin typeface="Calibri"/>
                <a:cs typeface="Calibri"/>
              </a:rPr>
              <a:t>various</a:t>
            </a:r>
            <a:r>
              <a:rPr sz="1800" spc="-40" dirty="0">
                <a:latin typeface="Calibri"/>
                <a:cs typeface="Calibri"/>
              </a:rPr>
              <a:t> </a:t>
            </a:r>
            <a:r>
              <a:rPr sz="1800" spc="-10" dirty="0">
                <a:latin typeface="Calibri"/>
                <a:cs typeface="Calibri"/>
              </a:rPr>
              <a:t>scales</a:t>
            </a:r>
            <a:endParaRPr sz="1800">
              <a:latin typeface="Calibri"/>
              <a:cs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32739"/>
            <a:ext cx="2232660" cy="635000"/>
          </a:xfrm>
          <a:prstGeom prst="rect">
            <a:avLst/>
          </a:prstGeom>
        </p:spPr>
        <p:txBody>
          <a:bodyPr vert="horz" wrap="square" lIns="0" tIns="12700" rIns="0" bIns="0" rtlCol="0">
            <a:spAutoFit/>
          </a:bodyPr>
          <a:lstStyle/>
          <a:p>
            <a:pPr marL="12700">
              <a:lnSpc>
                <a:spcPct val="100000"/>
              </a:lnSpc>
              <a:spcBef>
                <a:spcPts val="100"/>
              </a:spcBef>
            </a:pPr>
            <a:r>
              <a:rPr dirty="0"/>
              <a:t>ViT</a:t>
            </a:r>
            <a:r>
              <a:rPr spc="-60" dirty="0"/>
              <a:t> </a:t>
            </a:r>
            <a:r>
              <a:rPr dirty="0"/>
              <a:t>vs</a:t>
            </a:r>
            <a:r>
              <a:rPr spc="-55" dirty="0"/>
              <a:t> </a:t>
            </a:r>
            <a:r>
              <a:rPr spc="-25" dirty="0"/>
              <a:t>CNN</a:t>
            </a:r>
          </a:p>
        </p:txBody>
      </p:sp>
      <p:sp>
        <p:nvSpPr>
          <p:cNvPr id="3" name="object 3"/>
          <p:cNvSpPr txBox="1"/>
          <p:nvPr/>
        </p:nvSpPr>
        <p:spPr>
          <a:xfrm>
            <a:off x="1901111" y="6023888"/>
            <a:ext cx="1059180" cy="113664"/>
          </a:xfrm>
          <a:prstGeom prst="rect">
            <a:avLst/>
          </a:prstGeom>
          <a:solidFill>
            <a:srgbClr val="D9D9D9"/>
          </a:solidFill>
          <a:ln w="9741">
            <a:solidFill>
              <a:srgbClr val="434343"/>
            </a:solidFill>
          </a:ln>
        </p:spPr>
        <p:txBody>
          <a:bodyPr vert="horz" wrap="square" lIns="0" tIns="24130" rIns="0" bIns="0" rtlCol="0">
            <a:spAutoFit/>
          </a:bodyPr>
          <a:lstStyle/>
          <a:p>
            <a:pPr algn="ctr">
              <a:lnSpc>
                <a:spcPct val="100000"/>
              </a:lnSpc>
              <a:spcBef>
                <a:spcPts val="190"/>
              </a:spcBef>
            </a:pPr>
            <a:r>
              <a:rPr sz="450" spc="-10" dirty="0">
                <a:solidFill>
                  <a:srgbClr val="434343"/>
                </a:solidFill>
                <a:latin typeface="Arial"/>
                <a:cs typeface="Arial"/>
              </a:rPr>
              <a:t>Input</a:t>
            </a:r>
            <a:endParaRPr sz="450">
              <a:latin typeface="Arial"/>
              <a:cs typeface="Arial"/>
            </a:endParaRPr>
          </a:p>
        </p:txBody>
      </p:sp>
      <p:grpSp>
        <p:nvGrpSpPr>
          <p:cNvPr id="4" name="object 4"/>
          <p:cNvGrpSpPr/>
          <p:nvPr/>
        </p:nvGrpSpPr>
        <p:grpSpPr>
          <a:xfrm>
            <a:off x="1896031" y="5265434"/>
            <a:ext cx="1069340" cy="123825"/>
            <a:chOff x="1896031" y="5265434"/>
            <a:chExt cx="1069340" cy="123825"/>
          </a:xfrm>
        </p:grpSpPr>
        <p:sp>
          <p:nvSpPr>
            <p:cNvPr id="5" name="object 5"/>
            <p:cNvSpPr/>
            <p:nvPr/>
          </p:nvSpPr>
          <p:spPr>
            <a:xfrm>
              <a:off x="1901111" y="5270514"/>
              <a:ext cx="1059180" cy="113664"/>
            </a:xfrm>
            <a:custGeom>
              <a:avLst/>
              <a:gdLst/>
              <a:ahLst/>
              <a:cxnLst/>
              <a:rect l="l" t="t" r="r" b="b"/>
              <a:pathLst>
                <a:path w="1059180" h="113664">
                  <a:moveTo>
                    <a:pt x="1058619" y="0"/>
                  </a:moveTo>
                  <a:lnTo>
                    <a:pt x="0" y="0"/>
                  </a:lnTo>
                  <a:lnTo>
                    <a:pt x="0" y="113656"/>
                  </a:lnTo>
                  <a:lnTo>
                    <a:pt x="1058619" y="113656"/>
                  </a:lnTo>
                  <a:lnTo>
                    <a:pt x="1058619" y="0"/>
                  </a:lnTo>
                  <a:close/>
                </a:path>
              </a:pathLst>
            </a:custGeom>
            <a:solidFill>
              <a:srgbClr val="EAD1DC"/>
            </a:solidFill>
          </p:spPr>
          <p:txBody>
            <a:bodyPr wrap="square" lIns="0" tIns="0" rIns="0" bIns="0" rtlCol="0"/>
            <a:lstStyle/>
            <a:p>
              <a:endParaRPr/>
            </a:p>
          </p:txBody>
        </p:sp>
        <p:sp>
          <p:nvSpPr>
            <p:cNvPr id="6" name="object 6"/>
            <p:cNvSpPr/>
            <p:nvPr/>
          </p:nvSpPr>
          <p:spPr>
            <a:xfrm>
              <a:off x="1901111" y="5270514"/>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7" name="object 7"/>
          <p:cNvSpPr txBox="1"/>
          <p:nvPr/>
        </p:nvSpPr>
        <p:spPr>
          <a:xfrm>
            <a:off x="1905982" y="5280881"/>
            <a:ext cx="1049020" cy="95885"/>
          </a:xfrm>
          <a:prstGeom prst="rect">
            <a:avLst/>
          </a:prstGeom>
        </p:spPr>
        <p:txBody>
          <a:bodyPr vert="horz" wrap="square" lIns="0" tIns="13970" rIns="0" bIns="0" rtlCol="0">
            <a:spAutoFit/>
          </a:bodyPr>
          <a:lstStyle/>
          <a:p>
            <a:pPr algn="ctr">
              <a:lnSpc>
                <a:spcPct val="100000"/>
              </a:lnSpc>
              <a:spcBef>
                <a:spcPts val="110"/>
              </a:spcBef>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p:txBody>
      </p:sp>
      <p:sp>
        <p:nvSpPr>
          <p:cNvPr id="8" name="object 8"/>
          <p:cNvSpPr txBox="1"/>
          <p:nvPr/>
        </p:nvSpPr>
        <p:spPr>
          <a:xfrm>
            <a:off x="1901111" y="5861523"/>
            <a:ext cx="1055370" cy="110489"/>
          </a:xfrm>
          <a:prstGeom prst="rect">
            <a:avLst/>
          </a:prstGeom>
          <a:solidFill>
            <a:srgbClr val="FCE5CD"/>
          </a:solidFill>
          <a:ln w="9741">
            <a:solidFill>
              <a:srgbClr val="FF9900"/>
            </a:solidFill>
          </a:ln>
        </p:spPr>
        <p:txBody>
          <a:bodyPr vert="horz" wrap="square" lIns="0" tIns="21590" rIns="0" bIns="0" rtlCol="0">
            <a:spAutoFit/>
          </a:bodyPr>
          <a:lstStyle/>
          <a:p>
            <a:pPr marL="303530">
              <a:lnSpc>
                <a:spcPct val="100000"/>
              </a:lnSpc>
              <a:spcBef>
                <a:spcPts val="170"/>
              </a:spcBef>
            </a:pPr>
            <a:r>
              <a:rPr sz="450" dirty="0">
                <a:solidFill>
                  <a:srgbClr val="FF9900"/>
                </a:solidFill>
                <a:latin typeface="Arial"/>
                <a:cs typeface="Arial"/>
              </a:rPr>
              <a:t>7x7</a:t>
            </a:r>
            <a:r>
              <a:rPr sz="450" spc="35" dirty="0">
                <a:solidFill>
                  <a:srgbClr val="FF9900"/>
                </a:solidFill>
                <a:latin typeface="Arial"/>
                <a:cs typeface="Arial"/>
              </a:rPr>
              <a:t> </a:t>
            </a:r>
            <a:r>
              <a:rPr sz="450" dirty="0">
                <a:solidFill>
                  <a:srgbClr val="FF9900"/>
                </a:solidFill>
                <a:latin typeface="Arial"/>
                <a:cs typeface="Arial"/>
              </a:rPr>
              <a:t>conv,</a:t>
            </a:r>
            <a:r>
              <a:rPr sz="450" spc="40" dirty="0">
                <a:solidFill>
                  <a:srgbClr val="FF9900"/>
                </a:solidFill>
                <a:latin typeface="Arial"/>
                <a:cs typeface="Arial"/>
              </a:rPr>
              <a:t> </a:t>
            </a:r>
            <a:r>
              <a:rPr sz="450" dirty="0">
                <a:solidFill>
                  <a:srgbClr val="FF9900"/>
                </a:solidFill>
                <a:latin typeface="Arial"/>
                <a:cs typeface="Arial"/>
              </a:rPr>
              <a:t>64,</a:t>
            </a:r>
            <a:r>
              <a:rPr sz="450" spc="40" dirty="0">
                <a:solidFill>
                  <a:srgbClr val="FF9900"/>
                </a:solidFill>
                <a:latin typeface="Arial"/>
                <a:cs typeface="Arial"/>
              </a:rPr>
              <a:t> </a:t>
            </a:r>
            <a:r>
              <a:rPr sz="450" dirty="0">
                <a:solidFill>
                  <a:srgbClr val="FF9900"/>
                </a:solidFill>
                <a:latin typeface="Arial"/>
                <a:cs typeface="Arial"/>
              </a:rPr>
              <a:t>/</a:t>
            </a:r>
            <a:r>
              <a:rPr sz="450" spc="40" dirty="0">
                <a:solidFill>
                  <a:srgbClr val="FF9900"/>
                </a:solidFill>
                <a:latin typeface="Arial"/>
                <a:cs typeface="Arial"/>
              </a:rPr>
              <a:t> </a:t>
            </a:r>
            <a:r>
              <a:rPr sz="450" spc="-50" dirty="0">
                <a:solidFill>
                  <a:srgbClr val="FF9900"/>
                </a:solidFill>
                <a:latin typeface="Arial"/>
                <a:cs typeface="Arial"/>
              </a:rPr>
              <a:t>2</a:t>
            </a:r>
            <a:endParaRPr sz="450">
              <a:latin typeface="Arial"/>
              <a:cs typeface="Arial"/>
            </a:endParaRPr>
          </a:p>
        </p:txBody>
      </p:sp>
      <p:sp>
        <p:nvSpPr>
          <p:cNvPr id="9" name="object 9"/>
          <p:cNvSpPr txBox="1"/>
          <p:nvPr/>
        </p:nvSpPr>
        <p:spPr>
          <a:xfrm>
            <a:off x="1901111" y="5695910"/>
            <a:ext cx="1059180" cy="113664"/>
          </a:xfrm>
          <a:prstGeom prst="rect">
            <a:avLst/>
          </a:prstGeom>
          <a:solidFill>
            <a:srgbClr val="C9DAF8"/>
          </a:solidFill>
          <a:ln w="9741">
            <a:solidFill>
              <a:srgbClr val="4A86E8"/>
            </a:solidFill>
          </a:ln>
        </p:spPr>
        <p:txBody>
          <a:bodyPr vert="horz" wrap="square" lIns="0" tIns="23495" rIns="0" bIns="0" rtlCol="0">
            <a:spAutoFit/>
          </a:bodyPr>
          <a:lstStyle/>
          <a:p>
            <a:pPr algn="ctr">
              <a:lnSpc>
                <a:spcPct val="100000"/>
              </a:lnSpc>
              <a:spcBef>
                <a:spcPts val="185"/>
              </a:spcBef>
            </a:pPr>
            <a:r>
              <a:rPr sz="450" spc="-20" dirty="0">
                <a:solidFill>
                  <a:srgbClr val="4A86E8"/>
                </a:solidFill>
                <a:latin typeface="Arial"/>
                <a:cs typeface="Arial"/>
              </a:rPr>
              <a:t>Pool</a:t>
            </a:r>
            <a:endParaRPr sz="450">
              <a:latin typeface="Arial"/>
              <a:cs typeface="Arial"/>
            </a:endParaRPr>
          </a:p>
        </p:txBody>
      </p:sp>
      <p:grpSp>
        <p:nvGrpSpPr>
          <p:cNvPr id="10" name="object 10"/>
          <p:cNvGrpSpPr/>
          <p:nvPr/>
        </p:nvGrpSpPr>
        <p:grpSpPr>
          <a:xfrm>
            <a:off x="1896031" y="5424552"/>
            <a:ext cx="1069340" cy="123825"/>
            <a:chOff x="1896031" y="5424552"/>
            <a:chExt cx="1069340" cy="123825"/>
          </a:xfrm>
        </p:grpSpPr>
        <p:sp>
          <p:nvSpPr>
            <p:cNvPr id="11" name="object 11"/>
            <p:cNvSpPr/>
            <p:nvPr/>
          </p:nvSpPr>
          <p:spPr>
            <a:xfrm>
              <a:off x="1901111" y="5429632"/>
              <a:ext cx="1059180" cy="113664"/>
            </a:xfrm>
            <a:custGeom>
              <a:avLst/>
              <a:gdLst/>
              <a:ahLst/>
              <a:cxnLst/>
              <a:rect l="l" t="t" r="r" b="b"/>
              <a:pathLst>
                <a:path w="1059180" h="113664">
                  <a:moveTo>
                    <a:pt x="1058619" y="0"/>
                  </a:moveTo>
                  <a:lnTo>
                    <a:pt x="0" y="0"/>
                  </a:lnTo>
                  <a:lnTo>
                    <a:pt x="0" y="113654"/>
                  </a:lnTo>
                  <a:lnTo>
                    <a:pt x="1058619" y="113654"/>
                  </a:lnTo>
                  <a:lnTo>
                    <a:pt x="1058619" y="0"/>
                  </a:lnTo>
                  <a:close/>
                </a:path>
              </a:pathLst>
            </a:custGeom>
            <a:solidFill>
              <a:srgbClr val="EAD1DC"/>
            </a:solidFill>
          </p:spPr>
          <p:txBody>
            <a:bodyPr wrap="square" lIns="0" tIns="0" rIns="0" bIns="0" rtlCol="0"/>
            <a:lstStyle/>
            <a:p>
              <a:endParaRPr/>
            </a:p>
          </p:txBody>
        </p:sp>
        <p:sp>
          <p:nvSpPr>
            <p:cNvPr id="12" name="object 12"/>
            <p:cNvSpPr/>
            <p:nvPr/>
          </p:nvSpPr>
          <p:spPr>
            <a:xfrm>
              <a:off x="1901111" y="5429632"/>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13" name="object 13"/>
          <p:cNvSpPr txBox="1"/>
          <p:nvPr/>
        </p:nvSpPr>
        <p:spPr>
          <a:xfrm>
            <a:off x="1905982" y="5439651"/>
            <a:ext cx="1049020" cy="95885"/>
          </a:xfrm>
          <a:prstGeom prst="rect">
            <a:avLst/>
          </a:prstGeom>
        </p:spPr>
        <p:txBody>
          <a:bodyPr vert="horz" wrap="square" lIns="0" tIns="13970" rIns="0" bIns="0" rtlCol="0">
            <a:spAutoFit/>
          </a:bodyPr>
          <a:lstStyle/>
          <a:p>
            <a:pPr algn="ctr">
              <a:lnSpc>
                <a:spcPct val="100000"/>
              </a:lnSpc>
              <a:spcBef>
                <a:spcPts val="110"/>
              </a:spcBef>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p:txBody>
      </p:sp>
      <p:grpSp>
        <p:nvGrpSpPr>
          <p:cNvPr id="14" name="object 14"/>
          <p:cNvGrpSpPr/>
          <p:nvPr/>
        </p:nvGrpSpPr>
        <p:grpSpPr>
          <a:xfrm>
            <a:off x="1896031" y="4853027"/>
            <a:ext cx="1530350" cy="847090"/>
            <a:chOff x="1896031" y="4853027"/>
            <a:chExt cx="1530350" cy="847090"/>
          </a:xfrm>
        </p:grpSpPr>
        <p:sp>
          <p:nvSpPr>
            <p:cNvPr id="15" name="object 15"/>
            <p:cNvSpPr/>
            <p:nvPr/>
          </p:nvSpPr>
          <p:spPr>
            <a:xfrm>
              <a:off x="2428796" y="5384956"/>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16" name="object 16"/>
            <p:cNvSpPr/>
            <p:nvPr/>
          </p:nvSpPr>
          <p:spPr>
            <a:xfrm>
              <a:off x="2406066" y="5596868"/>
              <a:ext cx="48895" cy="52069"/>
            </a:xfrm>
            <a:custGeom>
              <a:avLst/>
              <a:gdLst/>
              <a:ahLst/>
              <a:cxnLst/>
              <a:rect l="l" t="t" r="r" b="b"/>
              <a:pathLst>
                <a:path w="48894" h="52070">
                  <a:moveTo>
                    <a:pt x="24354" y="0"/>
                  </a:moveTo>
                  <a:lnTo>
                    <a:pt x="14874" y="2041"/>
                  </a:lnTo>
                  <a:lnTo>
                    <a:pt x="7132" y="7608"/>
                  </a:lnTo>
                  <a:lnTo>
                    <a:pt x="1913" y="15866"/>
                  </a:lnTo>
                  <a:lnTo>
                    <a:pt x="0" y="25978"/>
                  </a:lnTo>
                  <a:lnTo>
                    <a:pt x="1913" y="36090"/>
                  </a:lnTo>
                  <a:lnTo>
                    <a:pt x="7132" y="44347"/>
                  </a:lnTo>
                  <a:lnTo>
                    <a:pt x="14874" y="49915"/>
                  </a:lnTo>
                  <a:lnTo>
                    <a:pt x="24354" y="51956"/>
                  </a:lnTo>
                  <a:lnTo>
                    <a:pt x="33834" y="49915"/>
                  </a:lnTo>
                  <a:lnTo>
                    <a:pt x="41576" y="44347"/>
                  </a:lnTo>
                  <a:lnTo>
                    <a:pt x="46795" y="36090"/>
                  </a:lnTo>
                  <a:lnTo>
                    <a:pt x="48709" y="25978"/>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17" name="object 17"/>
            <p:cNvSpPr/>
            <p:nvPr/>
          </p:nvSpPr>
          <p:spPr>
            <a:xfrm>
              <a:off x="2406066" y="5596868"/>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18" name="object 18"/>
            <p:cNvSpPr/>
            <p:nvPr/>
          </p:nvSpPr>
          <p:spPr>
            <a:xfrm>
              <a:off x="2428796" y="5646497"/>
              <a:ext cx="0" cy="51435"/>
            </a:xfrm>
            <a:custGeom>
              <a:avLst/>
              <a:gdLst/>
              <a:ahLst/>
              <a:cxnLst/>
              <a:rect l="l" t="t" r="r" b="b"/>
              <a:pathLst>
                <a:path h="51435">
                  <a:moveTo>
                    <a:pt x="0" y="51037"/>
                  </a:moveTo>
                  <a:lnTo>
                    <a:pt x="0" y="0"/>
                  </a:lnTo>
                </a:path>
              </a:pathLst>
            </a:custGeom>
            <a:ln w="4870">
              <a:solidFill>
                <a:srgbClr val="44546A"/>
              </a:solidFill>
            </a:ln>
          </p:spPr>
          <p:txBody>
            <a:bodyPr wrap="square" lIns="0" tIns="0" rIns="0" bIns="0" rtlCol="0"/>
            <a:lstStyle/>
            <a:p>
              <a:endParaRPr/>
            </a:p>
          </p:txBody>
        </p:sp>
        <p:sp>
          <p:nvSpPr>
            <p:cNvPr id="19" name="object 19"/>
            <p:cNvSpPr/>
            <p:nvPr/>
          </p:nvSpPr>
          <p:spPr>
            <a:xfrm>
              <a:off x="2428796" y="5545830"/>
              <a:ext cx="0" cy="51435"/>
            </a:xfrm>
            <a:custGeom>
              <a:avLst/>
              <a:gdLst/>
              <a:ahLst/>
              <a:cxnLst/>
              <a:rect l="l" t="t" r="r" b="b"/>
              <a:pathLst>
                <a:path h="51435">
                  <a:moveTo>
                    <a:pt x="0" y="51037"/>
                  </a:moveTo>
                  <a:lnTo>
                    <a:pt x="0" y="0"/>
                  </a:lnTo>
                </a:path>
              </a:pathLst>
            </a:custGeom>
            <a:ln w="4870">
              <a:solidFill>
                <a:srgbClr val="44546A"/>
              </a:solidFill>
            </a:ln>
          </p:spPr>
          <p:txBody>
            <a:bodyPr wrap="square" lIns="0" tIns="0" rIns="0" bIns="0" rtlCol="0"/>
            <a:lstStyle/>
            <a:p>
              <a:endParaRPr/>
            </a:p>
          </p:txBody>
        </p:sp>
        <p:sp>
          <p:nvSpPr>
            <p:cNvPr id="20" name="object 20"/>
            <p:cNvSpPr/>
            <p:nvPr/>
          </p:nvSpPr>
          <p:spPr>
            <a:xfrm>
              <a:off x="2406066" y="5177966"/>
              <a:ext cx="48895" cy="52069"/>
            </a:xfrm>
            <a:custGeom>
              <a:avLst/>
              <a:gdLst/>
              <a:ahLst/>
              <a:cxnLst/>
              <a:rect l="l" t="t" r="r" b="b"/>
              <a:pathLst>
                <a:path w="48894" h="52070">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21" name="object 21"/>
            <p:cNvSpPr/>
            <p:nvPr/>
          </p:nvSpPr>
          <p:spPr>
            <a:xfrm>
              <a:off x="2406066" y="5177966"/>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22" name="object 22"/>
            <p:cNvSpPr/>
            <p:nvPr/>
          </p:nvSpPr>
          <p:spPr>
            <a:xfrm>
              <a:off x="2428796" y="5228755"/>
              <a:ext cx="0" cy="43815"/>
            </a:xfrm>
            <a:custGeom>
              <a:avLst/>
              <a:gdLst/>
              <a:ahLst/>
              <a:cxnLst/>
              <a:rect l="l" t="t" r="r" b="b"/>
              <a:pathLst>
                <a:path h="43814">
                  <a:moveTo>
                    <a:pt x="0" y="43382"/>
                  </a:moveTo>
                  <a:lnTo>
                    <a:pt x="0" y="0"/>
                  </a:lnTo>
                </a:path>
              </a:pathLst>
            </a:custGeom>
            <a:ln w="4870">
              <a:solidFill>
                <a:srgbClr val="44546A"/>
              </a:solidFill>
            </a:ln>
          </p:spPr>
          <p:txBody>
            <a:bodyPr wrap="square" lIns="0" tIns="0" rIns="0" bIns="0" rtlCol="0"/>
            <a:lstStyle/>
            <a:p>
              <a:endParaRPr/>
            </a:p>
          </p:txBody>
        </p:sp>
        <p:sp>
          <p:nvSpPr>
            <p:cNvPr id="23" name="object 23"/>
            <p:cNvSpPr/>
            <p:nvPr/>
          </p:nvSpPr>
          <p:spPr>
            <a:xfrm>
              <a:off x="2454776" y="5205792"/>
              <a:ext cx="969010" cy="417195"/>
            </a:xfrm>
            <a:custGeom>
              <a:avLst/>
              <a:gdLst/>
              <a:ahLst/>
              <a:cxnLst/>
              <a:rect l="l" t="t" r="r" b="b"/>
              <a:pathLst>
                <a:path w="969010" h="417195">
                  <a:moveTo>
                    <a:pt x="0" y="0"/>
                  </a:moveTo>
                  <a:lnTo>
                    <a:pt x="69163" y="698"/>
                  </a:lnTo>
                  <a:lnTo>
                    <a:pt x="138012" y="2747"/>
                  </a:lnTo>
                  <a:lnTo>
                    <a:pt x="206233" y="6079"/>
                  </a:lnTo>
                  <a:lnTo>
                    <a:pt x="273513" y="10627"/>
                  </a:lnTo>
                  <a:lnTo>
                    <a:pt x="339537" y="16324"/>
                  </a:lnTo>
                  <a:lnTo>
                    <a:pt x="403992" y="23102"/>
                  </a:lnTo>
                  <a:lnTo>
                    <a:pt x="466563" y="30892"/>
                  </a:lnTo>
                  <a:lnTo>
                    <a:pt x="526937" y="39629"/>
                  </a:lnTo>
                  <a:lnTo>
                    <a:pt x="584799" y="49244"/>
                  </a:lnTo>
                  <a:lnTo>
                    <a:pt x="639837" y="59669"/>
                  </a:lnTo>
                  <a:lnTo>
                    <a:pt x="691735" y="70837"/>
                  </a:lnTo>
                  <a:lnTo>
                    <a:pt x="740181" y="82681"/>
                  </a:lnTo>
                  <a:lnTo>
                    <a:pt x="784859" y="95133"/>
                  </a:lnTo>
                  <a:lnTo>
                    <a:pt x="825457" y="108125"/>
                  </a:lnTo>
                  <a:lnTo>
                    <a:pt x="861661" y="121590"/>
                  </a:lnTo>
                  <a:lnTo>
                    <a:pt x="919628" y="149668"/>
                  </a:lnTo>
                  <a:lnTo>
                    <a:pt x="956250" y="178827"/>
                  </a:lnTo>
                  <a:lnTo>
                    <a:pt x="969015" y="208527"/>
                  </a:lnTo>
                  <a:lnTo>
                    <a:pt x="965774" y="223410"/>
                  </a:lnTo>
                  <a:lnTo>
                    <a:pt x="940785" y="252907"/>
                  </a:lnTo>
                  <a:lnTo>
                    <a:pt x="893213" y="281594"/>
                  </a:lnTo>
                  <a:lnTo>
                    <a:pt x="825565" y="308929"/>
                  </a:lnTo>
                  <a:lnTo>
                    <a:pt x="784998" y="321921"/>
                  </a:lnTo>
                  <a:lnTo>
                    <a:pt x="740353" y="334373"/>
                  </a:lnTo>
                  <a:lnTo>
                    <a:pt x="691944" y="346217"/>
                  </a:lnTo>
                  <a:lnTo>
                    <a:pt x="640084" y="357385"/>
                  </a:lnTo>
                  <a:lnTo>
                    <a:pt x="585088" y="367810"/>
                  </a:lnTo>
                  <a:lnTo>
                    <a:pt x="527269" y="377425"/>
                  </a:lnTo>
                  <a:lnTo>
                    <a:pt x="466941" y="386161"/>
                  </a:lnTo>
                  <a:lnTo>
                    <a:pt x="404417" y="393952"/>
                  </a:lnTo>
                  <a:lnTo>
                    <a:pt x="340011" y="400730"/>
                  </a:lnTo>
                  <a:lnTo>
                    <a:pt x="274036" y="406426"/>
                  </a:lnTo>
                  <a:lnTo>
                    <a:pt x="206807" y="410975"/>
                  </a:lnTo>
                  <a:lnTo>
                    <a:pt x="138637" y="414307"/>
                  </a:lnTo>
                  <a:lnTo>
                    <a:pt x="69840" y="416356"/>
                  </a:lnTo>
                  <a:lnTo>
                    <a:pt x="729" y="417054"/>
                  </a:lnTo>
                </a:path>
              </a:pathLst>
            </a:custGeom>
            <a:ln w="4870">
              <a:solidFill>
                <a:srgbClr val="44546A"/>
              </a:solidFill>
            </a:ln>
          </p:spPr>
          <p:txBody>
            <a:bodyPr wrap="square" lIns="0" tIns="0" rIns="0" bIns="0" rtlCol="0"/>
            <a:lstStyle/>
            <a:p>
              <a:endParaRPr/>
            </a:p>
          </p:txBody>
        </p:sp>
        <p:sp>
          <p:nvSpPr>
            <p:cNvPr id="24" name="object 24"/>
            <p:cNvSpPr/>
            <p:nvPr/>
          </p:nvSpPr>
          <p:spPr>
            <a:xfrm>
              <a:off x="1901111" y="4858107"/>
              <a:ext cx="1055370" cy="113664"/>
            </a:xfrm>
            <a:custGeom>
              <a:avLst/>
              <a:gdLst/>
              <a:ahLst/>
              <a:cxnLst/>
              <a:rect l="l" t="t" r="r" b="b"/>
              <a:pathLst>
                <a:path w="1055370" h="113664">
                  <a:moveTo>
                    <a:pt x="1055372" y="0"/>
                  </a:moveTo>
                  <a:lnTo>
                    <a:pt x="0" y="0"/>
                  </a:lnTo>
                  <a:lnTo>
                    <a:pt x="0" y="113656"/>
                  </a:lnTo>
                  <a:lnTo>
                    <a:pt x="1055372" y="113656"/>
                  </a:lnTo>
                  <a:lnTo>
                    <a:pt x="1055372" y="0"/>
                  </a:lnTo>
                  <a:close/>
                </a:path>
              </a:pathLst>
            </a:custGeom>
            <a:solidFill>
              <a:srgbClr val="EAD1DC"/>
            </a:solidFill>
          </p:spPr>
          <p:txBody>
            <a:bodyPr wrap="square" lIns="0" tIns="0" rIns="0" bIns="0" rtlCol="0"/>
            <a:lstStyle/>
            <a:p>
              <a:endParaRPr/>
            </a:p>
          </p:txBody>
        </p:sp>
        <p:sp>
          <p:nvSpPr>
            <p:cNvPr id="25" name="object 25"/>
            <p:cNvSpPr/>
            <p:nvPr/>
          </p:nvSpPr>
          <p:spPr>
            <a:xfrm>
              <a:off x="1901111" y="4858107"/>
              <a:ext cx="1055370" cy="113664"/>
            </a:xfrm>
            <a:custGeom>
              <a:avLst/>
              <a:gdLst/>
              <a:ahLst/>
              <a:cxnLst/>
              <a:rect l="l" t="t" r="r" b="b"/>
              <a:pathLst>
                <a:path w="1055370" h="113664">
                  <a:moveTo>
                    <a:pt x="0" y="0"/>
                  </a:moveTo>
                  <a:lnTo>
                    <a:pt x="1055372" y="0"/>
                  </a:lnTo>
                  <a:lnTo>
                    <a:pt x="1055372"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26" name="object 26"/>
          <p:cNvSpPr txBox="1"/>
          <p:nvPr/>
        </p:nvSpPr>
        <p:spPr>
          <a:xfrm>
            <a:off x="1905982" y="4867741"/>
            <a:ext cx="1045844" cy="95885"/>
          </a:xfrm>
          <a:prstGeom prst="rect">
            <a:avLst/>
          </a:prstGeom>
        </p:spPr>
        <p:txBody>
          <a:bodyPr vert="horz" wrap="square" lIns="0" tIns="13970" rIns="0" bIns="0" rtlCol="0">
            <a:spAutoFit/>
          </a:bodyPr>
          <a:lstStyle/>
          <a:p>
            <a:pPr algn="ctr">
              <a:lnSpc>
                <a:spcPct val="100000"/>
              </a:lnSpc>
              <a:spcBef>
                <a:spcPts val="110"/>
              </a:spcBef>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p:txBody>
      </p:sp>
      <p:grpSp>
        <p:nvGrpSpPr>
          <p:cNvPr id="27" name="object 27"/>
          <p:cNvGrpSpPr/>
          <p:nvPr/>
        </p:nvGrpSpPr>
        <p:grpSpPr>
          <a:xfrm>
            <a:off x="1896031" y="5012145"/>
            <a:ext cx="1065530" cy="123825"/>
            <a:chOff x="1896031" y="5012145"/>
            <a:chExt cx="1065530" cy="123825"/>
          </a:xfrm>
        </p:grpSpPr>
        <p:sp>
          <p:nvSpPr>
            <p:cNvPr id="28" name="object 28"/>
            <p:cNvSpPr/>
            <p:nvPr/>
          </p:nvSpPr>
          <p:spPr>
            <a:xfrm>
              <a:off x="1901111" y="5017225"/>
              <a:ext cx="1055370" cy="113664"/>
            </a:xfrm>
            <a:custGeom>
              <a:avLst/>
              <a:gdLst/>
              <a:ahLst/>
              <a:cxnLst/>
              <a:rect l="l" t="t" r="r" b="b"/>
              <a:pathLst>
                <a:path w="1055370" h="113664">
                  <a:moveTo>
                    <a:pt x="1055372" y="0"/>
                  </a:moveTo>
                  <a:lnTo>
                    <a:pt x="0" y="0"/>
                  </a:lnTo>
                  <a:lnTo>
                    <a:pt x="0" y="113654"/>
                  </a:lnTo>
                  <a:lnTo>
                    <a:pt x="1055372" y="113654"/>
                  </a:lnTo>
                  <a:lnTo>
                    <a:pt x="1055372" y="0"/>
                  </a:lnTo>
                  <a:close/>
                </a:path>
              </a:pathLst>
            </a:custGeom>
            <a:solidFill>
              <a:srgbClr val="EAD1DC"/>
            </a:solidFill>
          </p:spPr>
          <p:txBody>
            <a:bodyPr wrap="square" lIns="0" tIns="0" rIns="0" bIns="0" rtlCol="0"/>
            <a:lstStyle/>
            <a:p>
              <a:endParaRPr/>
            </a:p>
          </p:txBody>
        </p:sp>
        <p:sp>
          <p:nvSpPr>
            <p:cNvPr id="29" name="object 29"/>
            <p:cNvSpPr/>
            <p:nvPr/>
          </p:nvSpPr>
          <p:spPr>
            <a:xfrm>
              <a:off x="1901111" y="5017225"/>
              <a:ext cx="1055370" cy="113664"/>
            </a:xfrm>
            <a:custGeom>
              <a:avLst/>
              <a:gdLst/>
              <a:ahLst/>
              <a:cxnLst/>
              <a:rect l="l" t="t" r="r" b="b"/>
              <a:pathLst>
                <a:path w="1055370" h="113664">
                  <a:moveTo>
                    <a:pt x="0" y="0"/>
                  </a:moveTo>
                  <a:lnTo>
                    <a:pt x="1055372" y="0"/>
                  </a:lnTo>
                  <a:lnTo>
                    <a:pt x="1055372"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30" name="object 30"/>
          <p:cNvSpPr txBox="1"/>
          <p:nvPr/>
        </p:nvSpPr>
        <p:spPr>
          <a:xfrm>
            <a:off x="1905982" y="5026512"/>
            <a:ext cx="1045844" cy="95885"/>
          </a:xfrm>
          <a:prstGeom prst="rect">
            <a:avLst/>
          </a:prstGeom>
        </p:spPr>
        <p:txBody>
          <a:bodyPr vert="horz" wrap="square" lIns="0" tIns="13970" rIns="0" bIns="0" rtlCol="0">
            <a:spAutoFit/>
          </a:bodyPr>
          <a:lstStyle/>
          <a:p>
            <a:pPr algn="ctr">
              <a:lnSpc>
                <a:spcPct val="100000"/>
              </a:lnSpc>
              <a:spcBef>
                <a:spcPts val="110"/>
              </a:spcBef>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p:txBody>
      </p:sp>
      <p:grpSp>
        <p:nvGrpSpPr>
          <p:cNvPr id="31" name="object 31"/>
          <p:cNvGrpSpPr/>
          <p:nvPr/>
        </p:nvGrpSpPr>
        <p:grpSpPr>
          <a:xfrm>
            <a:off x="1896031" y="4434125"/>
            <a:ext cx="1529080" cy="772795"/>
            <a:chOff x="1896031" y="4434125"/>
            <a:chExt cx="1529080" cy="772795"/>
          </a:xfrm>
        </p:grpSpPr>
        <p:sp>
          <p:nvSpPr>
            <p:cNvPr id="32" name="object 32"/>
            <p:cNvSpPr/>
            <p:nvPr/>
          </p:nvSpPr>
          <p:spPr>
            <a:xfrm>
              <a:off x="2425549" y="4972549"/>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33" name="object 33"/>
            <p:cNvSpPr/>
            <p:nvPr/>
          </p:nvSpPr>
          <p:spPr>
            <a:xfrm>
              <a:off x="2425551" y="5130938"/>
              <a:ext cx="2540" cy="47625"/>
            </a:xfrm>
            <a:custGeom>
              <a:avLst/>
              <a:gdLst/>
              <a:ahLst/>
              <a:cxnLst/>
              <a:rect l="l" t="t" r="r" b="b"/>
              <a:pathLst>
                <a:path w="2539" h="47625">
                  <a:moveTo>
                    <a:pt x="2187" y="47028"/>
                  </a:moveTo>
                  <a:lnTo>
                    <a:pt x="0" y="0"/>
                  </a:lnTo>
                </a:path>
              </a:pathLst>
            </a:custGeom>
            <a:ln w="4870">
              <a:solidFill>
                <a:srgbClr val="44546A"/>
              </a:solidFill>
            </a:ln>
          </p:spPr>
          <p:txBody>
            <a:bodyPr wrap="square" lIns="0" tIns="0" rIns="0" bIns="0" rtlCol="0"/>
            <a:lstStyle/>
            <a:p>
              <a:endParaRPr/>
            </a:p>
          </p:txBody>
        </p:sp>
        <p:sp>
          <p:nvSpPr>
            <p:cNvPr id="34" name="object 34"/>
            <p:cNvSpPr/>
            <p:nvPr/>
          </p:nvSpPr>
          <p:spPr>
            <a:xfrm>
              <a:off x="2402819" y="4759064"/>
              <a:ext cx="48895" cy="52069"/>
            </a:xfrm>
            <a:custGeom>
              <a:avLst/>
              <a:gdLst/>
              <a:ahLst/>
              <a:cxnLst/>
              <a:rect l="l" t="t" r="r" b="b"/>
              <a:pathLst>
                <a:path w="48894" h="52070">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35" name="object 35"/>
            <p:cNvSpPr/>
            <p:nvPr/>
          </p:nvSpPr>
          <p:spPr>
            <a:xfrm>
              <a:off x="2402819" y="4759064"/>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36" name="object 36"/>
            <p:cNvSpPr/>
            <p:nvPr/>
          </p:nvSpPr>
          <p:spPr>
            <a:xfrm>
              <a:off x="2425550" y="4810516"/>
              <a:ext cx="635" cy="49530"/>
            </a:xfrm>
            <a:custGeom>
              <a:avLst/>
              <a:gdLst/>
              <a:ahLst/>
              <a:cxnLst/>
              <a:rect l="l" t="t" r="r" b="b"/>
              <a:pathLst>
                <a:path w="635" h="49529">
                  <a:moveTo>
                    <a:pt x="0" y="49215"/>
                  </a:moveTo>
                  <a:lnTo>
                    <a:pt x="364" y="0"/>
                  </a:lnTo>
                </a:path>
              </a:pathLst>
            </a:custGeom>
            <a:ln w="4870">
              <a:solidFill>
                <a:srgbClr val="44546A"/>
              </a:solidFill>
            </a:ln>
          </p:spPr>
          <p:txBody>
            <a:bodyPr wrap="square" lIns="0" tIns="0" rIns="0" bIns="0" rtlCol="0"/>
            <a:lstStyle/>
            <a:p>
              <a:endParaRPr/>
            </a:p>
          </p:txBody>
        </p:sp>
        <p:sp>
          <p:nvSpPr>
            <p:cNvPr id="37" name="object 37"/>
            <p:cNvSpPr/>
            <p:nvPr/>
          </p:nvSpPr>
          <p:spPr>
            <a:xfrm>
              <a:off x="2428797" y="4759064"/>
              <a:ext cx="0" cy="0"/>
            </a:xfrm>
            <a:custGeom>
              <a:avLst/>
              <a:gdLst/>
              <a:ahLst/>
              <a:cxnLst/>
              <a:rect l="l" t="t" r="r" b="b"/>
              <a:pathLst>
                <a:path>
                  <a:moveTo>
                    <a:pt x="0" y="0"/>
                  </a:moveTo>
                  <a:lnTo>
                    <a:pt x="0" y="0"/>
                  </a:lnTo>
                </a:path>
              </a:pathLst>
            </a:custGeom>
            <a:ln w="4870">
              <a:solidFill>
                <a:srgbClr val="44546A"/>
              </a:solidFill>
            </a:ln>
          </p:spPr>
          <p:txBody>
            <a:bodyPr wrap="square" lIns="0" tIns="0" rIns="0" bIns="0" rtlCol="0"/>
            <a:lstStyle/>
            <a:p>
              <a:endParaRPr/>
            </a:p>
          </p:txBody>
        </p:sp>
        <p:sp>
          <p:nvSpPr>
            <p:cNvPr id="38" name="object 38"/>
            <p:cNvSpPr/>
            <p:nvPr/>
          </p:nvSpPr>
          <p:spPr>
            <a:xfrm>
              <a:off x="2451529" y="4784702"/>
              <a:ext cx="970915" cy="419734"/>
            </a:xfrm>
            <a:custGeom>
              <a:avLst/>
              <a:gdLst/>
              <a:ahLst/>
              <a:cxnLst/>
              <a:rect l="l" t="t" r="r" b="b"/>
              <a:pathLst>
                <a:path w="970914" h="419735">
                  <a:moveTo>
                    <a:pt x="1822" y="419241"/>
                  </a:moveTo>
                  <a:lnTo>
                    <a:pt x="70966" y="418540"/>
                  </a:lnTo>
                  <a:lnTo>
                    <a:pt x="139796" y="416480"/>
                  </a:lnTo>
                  <a:lnTo>
                    <a:pt x="207998" y="413130"/>
                  </a:lnTo>
                  <a:lnTo>
                    <a:pt x="275259" y="408558"/>
                  </a:lnTo>
                  <a:lnTo>
                    <a:pt x="341264" y="402831"/>
                  </a:lnTo>
                  <a:lnTo>
                    <a:pt x="405701" y="396018"/>
                  </a:lnTo>
                  <a:lnTo>
                    <a:pt x="468254" y="388186"/>
                  </a:lnTo>
                  <a:lnTo>
                    <a:pt x="528611" y="379404"/>
                  </a:lnTo>
                  <a:lnTo>
                    <a:pt x="586458" y="369739"/>
                  </a:lnTo>
                  <a:lnTo>
                    <a:pt x="641480" y="359259"/>
                  </a:lnTo>
                  <a:lnTo>
                    <a:pt x="693364" y="348032"/>
                  </a:lnTo>
                  <a:lnTo>
                    <a:pt x="741796" y="336126"/>
                  </a:lnTo>
                  <a:lnTo>
                    <a:pt x="786462" y="323609"/>
                  </a:lnTo>
                  <a:lnTo>
                    <a:pt x="827049" y="310549"/>
                  </a:lnTo>
                  <a:lnTo>
                    <a:pt x="863242" y="297013"/>
                  </a:lnTo>
                  <a:lnTo>
                    <a:pt x="921193" y="268788"/>
                  </a:lnTo>
                  <a:lnTo>
                    <a:pt x="957805" y="239476"/>
                  </a:lnTo>
                  <a:lnTo>
                    <a:pt x="970566" y="209620"/>
                  </a:lnTo>
                  <a:lnTo>
                    <a:pt x="967317" y="194659"/>
                  </a:lnTo>
                  <a:lnTo>
                    <a:pt x="942270" y="165007"/>
                  </a:lnTo>
                  <a:lnTo>
                    <a:pt x="894585" y="136170"/>
                  </a:lnTo>
                  <a:lnTo>
                    <a:pt x="826779" y="108692"/>
                  </a:lnTo>
                  <a:lnTo>
                    <a:pt x="786116" y="95632"/>
                  </a:lnTo>
                  <a:lnTo>
                    <a:pt x="741365" y="83115"/>
                  </a:lnTo>
                  <a:lnTo>
                    <a:pt x="692842" y="71209"/>
                  </a:lnTo>
                  <a:lnTo>
                    <a:pt x="640861" y="59982"/>
                  </a:lnTo>
                  <a:lnTo>
                    <a:pt x="585735" y="49502"/>
                  </a:lnTo>
                  <a:lnTo>
                    <a:pt x="527780" y="39837"/>
                  </a:lnTo>
                  <a:lnTo>
                    <a:pt x="467309" y="31054"/>
                  </a:lnTo>
                  <a:lnTo>
                    <a:pt x="404638" y="23223"/>
                  </a:lnTo>
                  <a:lnTo>
                    <a:pt x="340080" y="16410"/>
                  </a:lnTo>
                  <a:lnTo>
                    <a:pt x="273951" y="10683"/>
                  </a:lnTo>
                  <a:lnTo>
                    <a:pt x="206563" y="6111"/>
                  </a:lnTo>
                  <a:lnTo>
                    <a:pt x="138233" y="2761"/>
                  </a:lnTo>
                  <a:lnTo>
                    <a:pt x="69273" y="701"/>
                  </a:lnTo>
                  <a:lnTo>
                    <a:pt x="0" y="0"/>
                  </a:lnTo>
                </a:path>
              </a:pathLst>
            </a:custGeom>
            <a:ln w="4870">
              <a:solidFill>
                <a:srgbClr val="44546A"/>
              </a:solidFill>
            </a:ln>
          </p:spPr>
          <p:txBody>
            <a:bodyPr wrap="square" lIns="0" tIns="0" rIns="0" bIns="0" rtlCol="0"/>
            <a:lstStyle/>
            <a:p>
              <a:endParaRPr/>
            </a:p>
          </p:txBody>
        </p:sp>
        <p:sp>
          <p:nvSpPr>
            <p:cNvPr id="39" name="object 39"/>
            <p:cNvSpPr/>
            <p:nvPr/>
          </p:nvSpPr>
          <p:spPr>
            <a:xfrm>
              <a:off x="1901111" y="4439205"/>
              <a:ext cx="1055370" cy="113664"/>
            </a:xfrm>
            <a:custGeom>
              <a:avLst/>
              <a:gdLst/>
              <a:ahLst/>
              <a:cxnLst/>
              <a:rect l="l" t="t" r="r" b="b"/>
              <a:pathLst>
                <a:path w="1055370" h="113664">
                  <a:moveTo>
                    <a:pt x="1055372" y="0"/>
                  </a:moveTo>
                  <a:lnTo>
                    <a:pt x="0" y="0"/>
                  </a:lnTo>
                  <a:lnTo>
                    <a:pt x="0" y="113656"/>
                  </a:lnTo>
                  <a:lnTo>
                    <a:pt x="1055372" y="113656"/>
                  </a:lnTo>
                  <a:lnTo>
                    <a:pt x="1055372" y="0"/>
                  </a:lnTo>
                  <a:close/>
                </a:path>
              </a:pathLst>
            </a:custGeom>
            <a:solidFill>
              <a:srgbClr val="EAD1DC"/>
            </a:solidFill>
          </p:spPr>
          <p:txBody>
            <a:bodyPr wrap="square" lIns="0" tIns="0" rIns="0" bIns="0" rtlCol="0"/>
            <a:lstStyle/>
            <a:p>
              <a:endParaRPr/>
            </a:p>
          </p:txBody>
        </p:sp>
        <p:sp>
          <p:nvSpPr>
            <p:cNvPr id="40" name="object 40"/>
            <p:cNvSpPr/>
            <p:nvPr/>
          </p:nvSpPr>
          <p:spPr>
            <a:xfrm>
              <a:off x="1901111" y="4439205"/>
              <a:ext cx="1055370" cy="113664"/>
            </a:xfrm>
            <a:custGeom>
              <a:avLst/>
              <a:gdLst/>
              <a:ahLst/>
              <a:cxnLst/>
              <a:rect l="l" t="t" r="r" b="b"/>
              <a:pathLst>
                <a:path w="1055370" h="113664">
                  <a:moveTo>
                    <a:pt x="0" y="0"/>
                  </a:moveTo>
                  <a:lnTo>
                    <a:pt x="1055372" y="0"/>
                  </a:lnTo>
                  <a:lnTo>
                    <a:pt x="1055372"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41" name="object 41"/>
          <p:cNvSpPr txBox="1"/>
          <p:nvPr/>
        </p:nvSpPr>
        <p:spPr>
          <a:xfrm>
            <a:off x="1905982" y="4448559"/>
            <a:ext cx="1045844" cy="95885"/>
          </a:xfrm>
          <a:prstGeom prst="rect">
            <a:avLst/>
          </a:prstGeom>
        </p:spPr>
        <p:txBody>
          <a:bodyPr vert="horz" wrap="square" lIns="0" tIns="13970" rIns="0" bIns="0" rtlCol="0">
            <a:spAutoFit/>
          </a:bodyPr>
          <a:lstStyle/>
          <a:p>
            <a:pPr algn="ctr">
              <a:lnSpc>
                <a:spcPct val="100000"/>
              </a:lnSpc>
              <a:spcBef>
                <a:spcPts val="110"/>
              </a:spcBef>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p:txBody>
      </p:sp>
      <p:grpSp>
        <p:nvGrpSpPr>
          <p:cNvPr id="42" name="object 42"/>
          <p:cNvGrpSpPr/>
          <p:nvPr/>
        </p:nvGrpSpPr>
        <p:grpSpPr>
          <a:xfrm>
            <a:off x="1896031" y="4593243"/>
            <a:ext cx="1065530" cy="123825"/>
            <a:chOff x="1896031" y="4593243"/>
            <a:chExt cx="1065530" cy="123825"/>
          </a:xfrm>
        </p:grpSpPr>
        <p:sp>
          <p:nvSpPr>
            <p:cNvPr id="43" name="object 43"/>
            <p:cNvSpPr/>
            <p:nvPr/>
          </p:nvSpPr>
          <p:spPr>
            <a:xfrm>
              <a:off x="1901111" y="4598323"/>
              <a:ext cx="1055370" cy="113664"/>
            </a:xfrm>
            <a:custGeom>
              <a:avLst/>
              <a:gdLst/>
              <a:ahLst/>
              <a:cxnLst/>
              <a:rect l="l" t="t" r="r" b="b"/>
              <a:pathLst>
                <a:path w="1055370" h="113664">
                  <a:moveTo>
                    <a:pt x="1055372" y="0"/>
                  </a:moveTo>
                  <a:lnTo>
                    <a:pt x="0" y="0"/>
                  </a:lnTo>
                  <a:lnTo>
                    <a:pt x="0" y="113654"/>
                  </a:lnTo>
                  <a:lnTo>
                    <a:pt x="1055372" y="113654"/>
                  </a:lnTo>
                  <a:lnTo>
                    <a:pt x="1055372" y="0"/>
                  </a:lnTo>
                  <a:close/>
                </a:path>
              </a:pathLst>
            </a:custGeom>
            <a:solidFill>
              <a:srgbClr val="EAD1DC"/>
            </a:solidFill>
          </p:spPr>
          <p:txBody>
            <a:bodyPr wrap="square" lIns="0" tIns="0" rIns="0" bIns="0" rtlCol="0"/>
            <a:lstStyle/>
            <a:p>
              <a:endParaRPr/>
            </a:p>
          </p:txBody>
        </p:sp>
        <p:sp>
          <p:nvSpPr>
            <p:cNvPr id="44" name="object 44"/>
            <p:cNvSpPr/>
            <p:nvPr/>
          </p:nvSpPr>
          <p:spPr>
            <a:xfrm>
              <a:off x="1901111" y="4598323"/>
              <a:ext cx="1055370" cy="113664"/>
            </a:xfrm>
            <a:custGeom>
              <a:avLst/>
              <a:gdLst/>
              <a:ahLst/>
              <a:cxnLst/>
              <a:rect l="l" t="t" r="r" b="b"/>
              <a:pathLst>
                <a:path w="1055370" h="113664">
                  <a:moveTo>
                    <a:pt x="0" y="0"/>
                  </a:moveTo>
                  <a:lnTo>
                    <a:pt x="1055372" y="0"/>
                  </a:lnTo>
                  <a:lnTo>
                    <a:pt x="1055372"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45" name="object 45"/>
          <p:cNvSpPr txBox="1"/>
          <p:nvPr/>
        </p:nvSpPr>
        <p:spPr>
          <a:xfrm>
            <a:off x="1905982" y="4607330"/>
            <a:ext cx="1045844" cy="95885"/>
          </a:xfrm>
          <a:prstGeom prst="rect">
            <a:avLst/>
          </a:prstGeom>
        </p:spPr>
        <p:txBody>
          <a:bodyPr vert="horz" wrap="square" lIns="0" tIns="13970" rIns="0" bIns="0" rtlCol="0">
            <a:spAutoFit/>
          </a:bodyPr>
          <a:lstStyle/>
          <a:p>
            <a:pPr algn="ctr">
              <a:lnSpc>
                <a:spcPct val="100000"/>
              </a:lnSpc>
              <a:spcBef>
                <a:spcPts val="110"/>
              </a:spcBef>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p:txBody>
      </p:sp>
      <p:grpSp>
        <p:nvGrpSpPr>
          <p:cNvPr id="46" name="object 46"/>
          <p:cNvGrpSpPr/>
          <p:nvPr/>
        </p:nvGrpSpPr>
        <p:grpSpPr>
          <a:xfrm>
            <a:off x="1896031" y="4018470"/>
            <a:ext cx="1508125" cy="769620"/>
            <a:chOff x="1896031" y="4018470"/>
            <a:chExt cx="1508125" cy="769620"/>
          </a:xfrm>
        </p:grpSpPr>
        <p:sp>
          <p:nvSpPr>
            <p:cNvPr id="47" name="object 47"/>
            <p:cNvSpPr/>
            <p:nvPr/>
          </p:nvSpPr>
          <p:spPr>
            <a:xfrm>
              <a:off x="2425549" y="4553647"/>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48" name="object 48"/>
            <p:cNvSpPr/>
            <p:nvPr/>
          </p:nvSpPr>
          <p:spPr>
            <a:xfrm>
              <a:off x="2425549" y="4712036"/>
              <a:ext cx="635" cy="47625"/>
            </a:xfrm>
            <a:custGeom>
              <a:avLst/>
              <a:gdLst/>
              <a:ahLst/>
              <a:cxnLst/>
              <a:rect l="l" t="t" r="r" b="b"/>
              <a:pathLst>
                <a:path w="635" h="47625">
                  <a:moveTo>
                    <a:pt x="364" y="47028"/>
                  </a:moveTo>
                  <a:lnTo>
                    <a:pt x="0" y="0"/>
                  </a:lnTo>
                </a:path>
              </a:pathLst>
            </a:custGeom>
            <a:ln w="4870">
              <a:solidFill>
                <a:srgbClr val="44546A"/>
              </a:solidFill>
            </a:ln>
          </p:spPr>
          <p:txBody>
            <a:bodyPr wrap="square" lIns="0" tIns="0" rIns="0" bIns="0" rtlCol="0"/>
            <a:lstStyle/>
            <a:p>
              <a:endParaRPr/>
            </a:p>
          </p:txBody>
        </p:sp>
        <p:sp>
          <p:nvSpPr>
            <p:cNvPr id="49" name="object 49"/>
            <p:cNvSpPr/>
            <p:nvPr/>
          </p:nvSpPr>
          <p:spPr>
            <a:xfrm>
              <a:off x="2402819" y="4346657"/>
              <a:ext cx="48895" cy="52069"/>
            </a:xfrm>
            <a:custGeom>
              <a:avLst/>
              <a:gdLst/>
              <a:ahLst/>
              <a:cxnLst/>
              <a:rect l="l" t="t" r="r" b="b"/>
              <a:pathLst>
                <a:path w="48894" h="52070">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50" name="object 50"/>
            <p:cNvSpPr/>
            <p:nvPr/>
          </p:nvSpPr>
          <p:spPr>
            <a:xfrm>
              <a:off x="2402819" y="4346657"/>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51" name="object 51"/>
            <p:cNvSpPr/>
            <p:nvPr/>
          </p:nvSpPr>
          <p:spPr>
            <a:xfrm>
              <a:off x="2425550" y="4397081"/>
              <a:ext cx="635" cy="43815"/>
            </a:xfrm>
            <a:custGeom>
              <a:avLst/>
              <a:gdLst/>
              <a:ahLst/>
              <a:cxnLst/>
              <a:rect l="l" t="t" r="r" b="b"/>
              <a:pathLst>
                <a:path w="635" h="43814">
                  <a:moveTo>
                    <a:pt x="0" y="43747"/>
                  </a:moveTo>
                  <a:lnTo>
                    <a:pt x="364" y="0"/>
                  </a:lnTo>
                </a:path>
              </a:pathLst>
            </a:custGeom>
            <a:ln w="4870">
              <a:solidFill>
                <a:srgbClr val="44546A"/>
              </a:solidFill>
            </a:ln>
          </p:spPr>
          <p:txBody>
            <a:bodyPr wrap="square" lIns="0" tIns="0" rIns="0" bIns="0" rtlCol="0"/>
            <a:lstStyle/>
            <a:p>
              <a:endParaRPr/>
            </a:p>
          </p:txBody>
        </p:sp>
        <p:sp>
          <p:nvSpPr>
            <p:cNvPr id="52" name="object 52"/>
            <p:cNvSpPr/>
            <p:nvPr/>
          </p:nvSpPr>
          <p:spPr>
            <a:xfrm>
              <a:off x="2451529" y="4371633"/>
              <a:ext cx="949960" cy="414020"/>
            </a:xfrm>
            <a:custGeom>
              <a:avLst/>
              <a:gdLst/>
              <a:ahLst/>
              <a:cxnLst/>
              <a:rect l="l" t="t" r="r" b="b"/>
              <a:pathLst>
                <a:path w="949960" h="414020">
                  <a:moveTo>
                    <a:pt x="0" y="413408"/>
                  </a:moveTo>
                  <a:lnTo>
                    <a:pt x="67799" y="412717"/>
                  </a:lnTo>
                  <a:lnTo>
                    <a:pt x="135291" y="410685"/>
                  </a:lnTo>
                  <a:lnTo>
                    <a:pt x="202167" y="407382"/>
                  </a:lnTo>
                  <a:lnTo>
                    <a:pt x="268120" y="402874"/>
                  </a:lnTo>
                  <a:lnTo>
                    <a:pt x="332843" y="397227"/>
                  </a:lnTo>
                  <a:lnTo>
                    <a:pt x="396026" y="390508"/>
                  </a:lnTo>
                  <a:lnTo>
                    <a:pt x="457364" y="382786"/>
                  </a:lnTo>
                  <a:lnTo>
                    <a:pt x="516547" y="374125"/>
                  </a:lnTo>
                  <a:lnTo>
                    <a:pt x="573269" y="364595"/>
                  </a:lnTo>
                  <a:lnTo>
                    <a:pt x="627221" y="354261"/>
                  </a:lnTo>
                  <a:lnTo>
                    <a:pt x="678097" y="343190"/>
                  </a:lnTo>
                  <a:lnTo>
                    <a:pt x="725587" y="331450"/>
                  </a:lnTo>
                  <a:lnTo>
                    <a:pt x="769385" y="319107"/>
                  </a:lnTo>
                  <a:lnTo>
                    <a:pt x="809182" y="306228"/>
                  </a:lnTo>
                  <a:lnTo>
                    <a:pt x="875546" y="279132"/>
                  </a:lnTo>
                  <a:lnTo>
                    <a:pt x="922216" y="250696"/>
                  </a:lnTo>
                  <a:lnTo>
                    <a:pt x="946730" y="221457"/>
                  </a:lnTo>
                  <a:lnTo>
                    <a:pt x="949910" y="206704"/>
                  </a:lnTo>
                  <a:lnTo>
                    <a:pt x="946733" y="191950"/>
                  </a:lnTo>
                  <a:lnTo>
                    <a:pt x="922237" y="162711"/>
                  </a:lnTo>
                  <a:lnTo>
                    <a:pt x="875603" y="134276"/>
                  </a:lnTo>
                  <a:lnTo>
                    <a:pt x="809290" y="107179"/>
                  </a:lnTo>
                  <a:lnTo>
                    <a:pt x="769523" y="94301"/>
                  </a:lnTo>
                  <a:lnTo>
                    <a:pt x="725759" y="81958"/>
                  </a:lnTo>
                  <a:lnTo>
                    <a:pt x="678305" y="70218"/>
                  </a:lnTo>
                  <a:lnTo>
                    <a:pt x="627469" y="59147"/>
                  </a:lnTo>
                  <a:lnTo>
                    <a:pt x="573558" y="48813"/>
                  </a:lnTo>
                  <a:lnTo>
                    <a:pt x="516880" y="39282"/>
                  </a:lnTo>
                  <a:lnTo>
                    <a:pt x="457742" y="30622"/>
                  </a:lnTo>
                  <a:lnTo>
                    <a:pt x="396452" y="22900"/>
                  </a:lnTo>
                  <a:lnTo>
                    <a:pt x="333316" y="16181"/>
                  </a:lnTo>
                  <a:lnTo>
                    <a:pt x="268644" y="10534"/>
                  </a:lnTo>
                  <a:lnTo>
                    <a:pt x="202741" y="6026"/>
                  </a:lnTo>
                  <a:lnTo>
                    <a:pt x="135916" y="2723"/>
                  </a:lnTo>
                  <a:lnTo>
                    <a:pt x="68476" y="691"/>
                  </a:lnTo>
                  <a:lnTo>
                    <a:pt x="729" y="0"/>
                  </a:lnTo>
                </a:path>
              </a:pathLst>
            </a:custGeom>
            <a:ln w="4870">
              <a:solidFill>
                <a:srgbClr val="44546A"/>
              </a:solidFill>
            </a:ln>
          </p:spPr>
          <p:txBody>
            <a:bodyPr wrap="square" lIns="0" tIns="0" rIns="0" bIns="0" rtlCol="0"/>
            <a:lstStyle/>
            <a:p>
              <a:endParaRPr/>
            </a:p>
          </p:txBody>
        </p:sp>
        <p:sp>
          <p:nvSpPr>
            <p:cNvPr id="53" name="object 53"/>
            <p:cNvSpPr/>
            <p:nvPr/>
          </p:nvSpPr>
          <p:spPr>
            <a:xfrm>
              <a:off x="1901111" y="4023550"/>
              <a:ext cx="1059180" cy="110489"/>
            </a:xfrm>
            <a:custGeom>
              <a:avLst/>
              <a:gdLst/>
              <a:ahLst/>
              <a:cxnLst/>
              <a:rect l="l" t="t" r="r" b="b"/>
              <a:pathLst>
                <a:path w="1059180" h="110489">
                  <a:moveTo>
                    <a:pt x="1058619" y="0"/>
                  </a:moveTo>
                  <a:lnTo>
                    <a:pt x="0" y="0"/>
                  </a:lnTo>
                  <a:lnTo>
                    <a:pt x="0" y="110408"/>
                  </a:lnTo>
                  <a:lnTo>
                    <a:pt x="1058619" y="110408"/>
                  </a:lnTo>
                  <a:lnTo>
                    <a:pt x="1058619" y="0"/>
                  </a:lnTo>
                  <a:close/>
                </a:path>
              </a:pathLst>
            </a:custGeom>
            <a:solidFill>
              <a:srgbClr val="D9D2E9"/>
            </a:solidFill>
          </p:spPr>
          <p:txBody>
            <a:bodyPr wrap="square" lIns="0" tIns="0" rIns="0" bIns="0" rtlCol="0"/>
            <a:lstStyle/>
            <a:p>
              <a:endParaRPr/>
            </a:p>
          </p:txBody>
        </p:sp>
        <p:sp>
          <p:nvSpPr>
            <p:cNvPr id="54" name="object 54"/>
            <p:cNvSpPr/>
            <p:nvPr/>
          </p:nvSpPr>
          <p:spPr>
            <a:xfrm>
              <a:off x="1901111" y="4023550"/>
              <a:ext cx="1059180" cy="110489"/>
            </a:xfrm>
            <a:custGeom>
              <a:avLst/>
              <a:gdLst/>
              <a:ahLst/>
              <a:cxnLst/>
              <a:rect l="l" t="t" r="r" b="b"/>
              <a:pathLst>
                <a:path w="1059180" h="110489">
                  <a:moveTo>
                    <a:pt x="0" y="0"/>
                  </a:moveTo>
                  <a:lnTo>
                    <a:pt x="1058619" y="0"/>
                  </a:lnTo>
                  <a:lnTo>
                    <a:pt x="1058619" y="110408"/>
                  </a:lnTo>
                  <a:lnTo>
                    <a:pt x="0" y="110408"/>
                  </a:lnTo>
                  <a:lnTo>
                    <a:pt x="0" y="0"/>
                  </a:lnTo>
                  <a:close/>
                </a:path>
              </a:pathLst>
            </a:custGeom>
            <a:ln w="9741">
              <a:solidFill>
                <a:srgbClr val="5B9BD5"/>
              </a:solidFill>
            </a:ln>
          </p:spPr>
          <p:txBody>
            <a:bodyPr wrap="square" lIns="0" tIns="0" rIns="0" bIns="0" rtlCol="0"/>
            <a:lstStyle/>
            <a:p>
              <a:endParaRPr/>
            </a:p>
          </p:txBody>
        </p:sp>
      </p:grpSp>
      <p:sp>
        <p:nvSpPr>
          <p:cNvPr id="55" name="object 55"/>
          <p:cNvSpPr txBox="1"/>
          <p:nvPr/>
        </p:nvSpPr>
        <p:spPr>
          <a:xfrm>
            <a:off x="1905982" y="4031004"/>
            <a:ext cx="1049020" cy="95885"/>
          </a:xfrm>
          <a:prstGeom prst="rect">
            <a:avLst/>
          </a:prstGeom>
        </p:spPr>
        <p:txBody>
          <a:bodyPr vert="horz" wrap="square" lIns="0" tIns="13970" rIns="0" bIns="0" rtlCol="0">
            <a:spAutoFit/>
          </a:bodyPr>
          <a:lstStyle/>
          <a:p>
            <a:pPr marL="334010">
              <a:lnSpc>
                <a:spcPct val="100000"/>
              </a:lnSpc>
              <a:spcBef>
                <a:spcPts val="110"/>
              </a:spcBef>
            </a:pPr>
            <a:r>
              <a:rPr sz="450" dirty="0">
                <a:solidFill>
                  <a:srgbClr val="5B9BD5"/>
                </a:solidFill>
                <a:latin typeface="Arial"/>
                <a:cs typeface="Arial"/>
              </a:rPr>
              <a:t>3x3</a:t>
            </a:r>
            <a:r>
              <a:rPr sz="450" spc="35" dirty="0">
                <a:solidFill>
                  <a:srgbClr val="5B9BD5"/>
                </a:solidFill>
                <a:latin typeface="Arial"/>
                <a:cs typeface="Arial"/>
              </a:rPr>
              <a:t> </a:t>
            </a:r>
            <a:r>
              <a:rPr sz="450" dirty="0">
                <a:solidFill>
                  <a:srgbClr val="5B9BD5"/>
                </a:solidFill>
                <a:latin typeface="Arial"/>
                <a:cs typeface="Arial"/>
              </a:rPr>
              <a:t>conv,</a:t>
            </a:r>
            <a:r>
              <a:rPr sz="450" spc="40" dirty="0">
                <a:solidFill>
                  <a:srgbClr val="5B9BD5"/>
                </a:solidFill>
                <a:latin typeface="Arial"/>
                <a:cs typeface="Arial"/>
              </a:rPr>
              <a:t> </a:t>
            </a:r>
            <a:r>
              <a:rPr sz="450" spc="-25" dirty="0">
                <a:solidFill>
                  <a:srgbClr val="5B9BD5"/>
                </a:solidFill>
                <a:latin typeface="Arial"/>
                <a:cs typeface="Arial"/>
              </a:rPr>
              <a:t>128</a:t>
            </a:r>
            <a:endParaRPr sz="450">
              <a:latin typeface="Arial"/>
              <a:cs typeface="Arial"/>
            </a:endParaRPr>
          </a:p>
        </p:txBody>
      </p:sp>
      <p:grpSp>
        <p:nvGrpSpPr>
          <p:cNvPr id="56" name="object 56"/>
          <p:cNvGrpSpPr/>
          <p:nvPr/>
        </p:nvGrpSpPr>
        <p:grpSpPr>
          <a:xfrm>
            <a:off x="1896031" y="4174341"/>
            <a:ext cx="1069340" cy="123825"/>
            <a:chOff x="1896031" y="4174341"/>
            <a:chExt cx="1069340" cy="123825"/>
          </a:xfrm>
        </p:grpSpPr>
        <p:sp>
          <p:nvSpPr>
            <p:cNvPr id="57" name="object 57"/>
            <p:cNvSpPr/>
            <p:nvPr/>
          </p:nvSpPr>
          <p:spPr>
            <a:xfrm>
              <a:off x="1901111" y="4179421"/>
              <a:ext cx="1059180" cy="113664"/>
            </a:xfrm>
            <a:custGeom>
              <a:avLst/>
              <a:gdLst/>
              <a:ahLst/>
              <a:cxnLst/>
              <a:rect l="l" t="t" r="r" b="b"/>
              <a:pathLst>
                <a:path w="1059180" h="113664">
                  <a:moveTo>
                    <a:pt x="1058619" y="0"/>
                  </a:moveTo>
                  <a:lnTo>
                    <a:pt x="0" y="0"/>
                  </a:lnTo>
                  <a:lnTo>
                    <a:pt x="0" y="113654"/>
                  </a:lnTo>
                  <a:lnTo>
                    <a:pt x="1058619" y="113654"/>
                  </a:lnTo>
                  <a:lnTo>
                    <a:pt x="1058619" y="0"/>
                  </a:lnTo>
                  <a:close/>
                </a:path>
              </a:pathLst>
            </a:custGeom>
            <a:solidFill>
              <a:srgbClr val="D9D2E9"/>
            </a:solidFill>
          </p:spPr>
          <p:txBody>
            <a:bodyPr wrap="square" lIns="0" tIns="0" rIns="0" bIns="0" rtlCol="0"/>
            <a:lstStyle/>
            <a:p>
              <a:endParaRPr/>
            </a:p>
          </p:txBody>
        </p:sp>
        <p:sp>
          <p:nvSpPr>
            <p:cNvPr id="58" name="object 58"/>
            <p:cNvSpPr/>
            <p:nvPr/>
          </p:nvSpPr>
          <p:spPr>
            <a:xfrm>
              <a:off x="1901111" y="4179421"/>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5B9BD5"/>
              </a:solidFill>
            </a:ln>
          </p:spPr>
          <p:txBody>
            <a:bodyPr wrap="square" lIns="0" tIns="0" rIns="0" bIns="0" rtlCol="0"/>
            <a:lstStyle/>
            <a:p>
              <a:endParaRPr/>
            </a:p>
          </p:txBody>
        </p:sp>
      </p:grpSp>
      <p:sp>
        <p:nvSpPr>
          <p:cNvPr id="59" name="object 59"/>
          <p:cNvSpPr txBox="1"/>
          <p:nvPr/>
        </p:nvSpPr>
        <p:spPr>
          <a:xfrm>
            <a:off x="1905982" y="4194955"/>
            <a:ext cx="1049020" cy="88265"/>
          </a:xfrm>
          <a:prstGeom prst="rect">
            <a:avLst/>
          </a:prstGeom>
        </p:spPr>
        <p:txBody>
          <a:bodyPr vert="horz" wrap="square" lIns="0" tIns="13970" rIns="0" bIns="0" rtlCol="0">
            <a:spAutoFit/>
          </a:bodyPr>
          <a:lstStyle/>
          <a:p>
            <a:pPr marL="314960">
              <a:lnSpc>
                <a:spcPct val="100000"/>
              </a:lnSpc>
              <a:spcBef>
                <a:spcPts val="110"/>
              </a:spcBef>
            </a:pPr>
            <a:r>
              <a:rPr sz="400" dirty="0">
                <a:solidFill>
                  <a:srgbClr val="5B9BD5"/>
                </a:solidFill>
                <a:latin typeface="Arial"/>
                <a:cs typeface="Arial"/>
              </a:rPr>
              <a:t>3x3</a:t>
            </a:r>
            <a:r>
              <a:rPr sz="400" spc="5" dirty="0">
                <a:solidFill>
                  <a:srgbClr val="5B9BD5"/>
                </a:solidFill>
                <a:latin typeface="Arial"/>
                <a:cs typeface="Arial"/>
              </a:rPr>
              <a:t> </a:t>
            </a:r>
            <a:r>
              <a:rPr sz="400" dirty="0">
                <a:solidFill>
                  <a:srgbClr val="5B9BD5"/>
                </a:solidFill>
                <a:latin typeface="Arial"/>
                <a:cs typeface="Arial"/>
              </a:rPr>
              <a:t>conv,</a:t>
            </a:r>
            <a:r>
              <a:rPr sz="400" spc="10" dirty="0">
                <a:solidFill>
                  <a:srgbClr val="5B9BD5"/>
                </a:solidFill>
                <a:latin typeface="Arial"/>
                <a:cs typeface="Arial"/>
              </a:rPr>
              <a:t> </a:t>
            </a:r>
            <a:r>
              <a:rPr sz="400" dirty="0">
                <a:solidFill>
                  <a:srgbClr val="5B9BD5"/>
                </a:solidFill>
                <a:latin typeface="Arial"/>
                <a:cs typeface="Arial"/>
              </a:rPr>
              <a:t>128,</a:t>
            </a:r>
            <a:r>
              <a:rPr sz="400" spc="10" dirty="0">
                <a:solidFill>
                  <a:srgbClr val="5B9BD5"/>
                </a:solidFill>
                <a:latin typeface="Arial"/>
                <a:cs typeface="Arial"/>
              </a:rPr>
              <a:t> </a:t>
            </a:r>
            <a:r>
              <a:rPr sz="400" dirty="0">
                <a:solidFill>
                  <a:srgbClr val="5B9BD5"/>
                </a:solidFill>
                <a:latin typeface="Arial"/>
                <a:cs typeface="Arial"/>
              </a:rPr>
              <a:t>/</a:t>
            </a:r>
            <a:r>
              <a:rPr sz="400" spc="5" dirty="0">
                <a:solidFill>
                  <a:srgbClr val="5B9BD5"/>
                </a:solidFill>
                <a:latin typeface="Arial"/>
                <a:cs typeface="Arial"/>
              </a:rPr>
              <a:t> </a:t>
            </a:r>
            <a:r>
              <a:rPr sz="400" spc="-50" dirty="0">
                <a:solidFill>
                  <a:srgbClr val="5B9BD5"/>
                </a:solidFill>
                <a:latin typeface="Arial"/>
                <a:cs typeface="Arial"/>
              </a:rPr>
              <a:t>2</a:t>
            </a:r>
            <a:endParaRPr sz="400">
              <a:latin typeface="Arial"/>
              <a:cs typeface="Arial"/>
            </a:endParaRPr>
          </a:p>
        </p:txBody>
      </p:sp>
      <p:grpSp>
        <p:nvGrpSpPr>
          <p:cNvPr id="60" name="object 60"/>
          <p:cNvGrpSpPr/>
          <p:nvPr/>
        </p:nvGrpSpPr>
        <p:grpSpPr>
          <a:xfrm>
            <a:off x="1892783" y="3602816"/>
            <a:ext cx="1532255" cy="772795"/>
            <a:chOff x="1892783" y="3602816"/>
            <a:chExt cx="1532255" cy="772795"/>
          </a:xfrm>
        </p:grpSpPr>
        <p:sp>
          <p:nvSpPr>
            <p:cNvPr id="61" name="object 61"/>
            <p:cNvSpPr/>
            <p:nvPr/>
          </p:nvSpPr>
          <p:spPr>
            <a:xfrm>
              <a:off x="2428797" y="4134745"/>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62" name="object 62"/>
            <p:cNvSpPr/>
            <p:nvPr/>
          </p:nvSpPr>
          <p:spPr>
            <a:xfrm>
              <a:off x="2428797" y="4295619"/>
              <a:ext cx="1270" cy="51435"/>
            </a:xfrm>
            <a:custGeom>
              <a:avLst/>
              <a:gdLst/>
              <a:ahLst/>
              <a:cxnLst/>
              <a:rect l="l" t="t" r="r" b="b"/>
              <a:pathLst>
                <a:path w="1269" h="51435">
                  <a:moveTo>
                    <a:pt x="0" y="51037"/>
                  </a:moveTo>
                  <a:lnTo>
                    <a:pt x="729" y="0"/>
                  </a:lnTo>
                </a:path>
              </a:pathLst>
            </a:custGeom>
            <a:ln w="4870">
              <a:solidFill>
                <a:srgbClr val="44546A"/>
              </a:solidFill>
            </a:ln>
          </p:spPr>
          <p:txBody>
            <a:bodyPr wrap="square" lIns="0" tIns="0" rIns="0" bIns="0" rtlCol="0"/>
            <a:lstStyle/>
            <a:p>
              <a:endParaRPr/>
            </a:p>
          </p:txBody>
        </p:sp>
        <p:sp>
          <p:nvSpPr>
            <p:cNvPr id="63" name="object 63"/>
            <p:cNvSpPr/>
            <p:nvPr/>
          </p:nvSpPr>
          <p:spPr>
            <a:xfrm>
              <a:off x="2402819" y="3927755"/>
              <a:ext cx="48895" cy="52069"/>
            </a:xfrm>
            <a:custGeom>
              <a:avLst/>
              <a:gdLst/>
              <a:ahLst/>
              <a:cxnLst/>
              <a:rect l="l" t="t" r="r" b="b"/>
              <a:pathLst>
                <a:path w="48894" h="52070">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64" name="object 64"/>
            <p:cNvSpPr/>
            <p:nvPr/>
          </p:nvSpPr>
          <p:spPr>
            <a:xfrm>
              <a:off x="2402819" y="3927755"/>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65" name="object 65"/>
            <p:cNvSpPr/>
            <p:nvPr/>
          </p:nvSpPr>
          <p:spPr>
            <a:xfrm>
              <a:off x="2428797" y="3981792"/>
              <a:ext cx="635" cy="43815"/>
            </a:xfrm>
            <a:custGeom>
              <a:avLst/>
              <a:gdLst/>
              <a:ahLst/>
              <a:cxnLst/>
              <a:rect l="l" t="t" r="r" b="b"/>
              <a:pathLst>
                <a:path w="635" h="43814">
                  <a:moveTo>
                    <a:pt x="0" y="43382"/>
                  </a:moveTo>
                  <a:lnTo>
                    <a:pt x="364" y="0"/>
                  </a:lnTo>
                </a:path>
              </a:pathLst>
            </a:custGeom>
            <a:ln w="4870">
              <a:solidFill>
                <a:srgbClr val="44546A"/>
              </a:solidFill>
            </a:ln>
          </p:spPr>
          <p:txBody>
            <a:bodyPr wrap="square" lIns="0" tIns="0" rIns="0" bIns="0" rtlCol="0"/>
            <a:lstStyle/>
            <a:p>
              <a:endParaRPr/>
            </a:p>
          </p:txBody>
        </p:sp>
        <p:sp>
          <p:nvSpPr>
            <p:cNvPr id="66" name="object 66"/>
            <p:cNvSpPr/>
            <p:nvPr/>
          </p:nvSpPr>
          <p:spPr>
            <a:xfrm>
              <a:off x="2451528" y="3955217"/>
              <a:ext cx="970915" cy="417830"/>
            </a:xfrm>
            <a:custGeom>
              <a:avLst/>
              <a:gdLst/>
              <a:ahLst/>
              <a:cxnLst/>
              <a:rect l="l" t="t" r="r" b="b"/>
              <a:pathLst>
                <a:path w="970914" h="417829">
                  <a:moveTo>
                    <a:pt x="729" y="0"/>
                  </a:moveTo>
                  <a:lnTo>
                    <a:pt x="69953" y="698"/>
                  </a:lnTo>
                  <a:lnTo>
                    <a:pt x="138863" y="2749"/>
                  </a:lnTo>
                  <a:lnTo>
                    <a:pt x="207144" y="6084"/>
                  </a:lnTo>
                  <a:lnTo>
                    <a:pt x="274483" y="10637"/>
                  </a:lnTo>
                  <a:lnTo>
                    <a:pt x="340565" y="16338"/>
                  </a:lnTo>
                  <a:lnTo>
                    <a:pt x="405077" y="23122"/>
                  </a:lnTo>
                  <a:lnTo>
                    <a:pt x="467703" y="30919"/>
                  </a:lnTo>
                  <a:lnTo>
                    <a:pt x="528130" y="39664"/>
                  </a:lnTo>
                  <a:lnTo>
                    <a:pt x="586044" y="49287"/>
                  </a:lnTo>
                  <a:lnTo>
                    <a:pt x="641130" y="59721"/>
                  </a:lnTo>
                  <a:lnTo>
                    <a:pt x="693074" y="70899"/>
                  </a:lnTo>
                  <a:lnTo>
                    <a:pt x="741562" y="82753"/>
                  </a:lnTo>
                  <a:lnTo>
                    <a:pt x="786280" y="95216"/>
                  </a:lnTo>
                  <a:lnTo>
                    <a:pt x="826914" y="108219"/>
                  </a:lnTo>
                  <a:lnTo>
                    <a:pt x="863149" y="121696"/>
                  </a:lnTo>
                  <a:lnTo>
                    <a:pt x="921168" y="149799"/>
                  </a:lnTo>
                  <a:lnTo>
                    <a:pt x="957822" y="178984"/>
                  </a:lnTo>
                  <a:lnTo>
                    <a:pt x="970599" y="208709"/>
                  </a:lnTo>
                  <a:lnTo>
                    <a:pt x="967350" y="223606"/>
                  </a:lnTo>
                  <a:lnTo>
                    <a:pt x="942301" y="253129"/>
                  </a:lnTo>
                  <a:lnTo>
                    <a:pt x="894615" y="281840"/>
                  </a:lnTo>
                  <a:lnTo>
                    <a:pt x="826806" y="309199"/>
                  </a:lnTo>
                  <a:lnTo>
                    <a:pt x="786142" y="322202"/>
                  </a:lnTo>
                  <a:lnTo>
                    <a:pt x="741390" y="334665"/>
                  </a:lnTo>
                  <a:lnTo>
                    <a:pt x="692865" y="346519"/>
                  </a:lnTo>
                  <a:lnTo>
                    <a:pt x="640882" y="357697"/>
                  </a:lnTo>
                  <a:lnTo>
                    <a:pt x="585755" y="368132"/>
                  </a:lnTo>
                  <a:lnTo>
                    <a:pt x="527797" y="377755"/>
                  </a:lnTo>
                  <a:lnTo>
                    <a:pt x="467325" y="386499"/>
                  </a:lnTo>
                  <a:lnTo>
                    <a:pt x="404652" y="394296"/>
                  </a:lnTo>
                  <a:lnTo>
                    <a:pt x="340092" y="401080"/>
                  </a:lnTo>
                  <a:lnTo>
                    <a:pt x="273960" y="406782"/>
                  </a:lnTo>
                  <a:lnTo>
                    <a:pt x="206570" y="411334"/>
                  </a:lnTo>
                  <a:lnTo>
                    <a:pt x="138237" y="414669"/>
                  </a:lnTo>
                  <a:lnTo>
                    <a:pt x="69276" y="416720"/>
                  </a:lnTo>
                  <a:lnTo>
                    <a:pt x="0" y="417419"/>
                  </a:lnTo>
                </a:path>
              </a:pathLst>
            </a:custGeom>
            <a:ln w="4870">
              <a:solidFill>
                <a:srgbClr val="44546A"/>
              </a:solidFill>
            </a:ln>
          </p:spPr>
          <p:txBody>
            <a:bodyPr wrap="square" lIns="0" tIns="0" rIns="0" bIns="0" rtlCol="0"/>
            <a:lstStyle/>
            <a:p>
              <a:endParaRPr/>
            </a:p>
          </p:txBody>
        </p:sp>
        <p:sp>
          <p:nvSpPr>
            <p:cNvPr id="67" name="object 67"/>
            <p:cNvSpPr/>
            <p:nvPr/>
          </p:nvSpPr>
          <p:spPr>
            <a:xfrm>
              <a:off x="1897863" y="3607896"/>
              <a:ext cx="1059180" cy="113664"/>
            </a:xfrm>
            <a:custGeom>
              <a:avLst/>
              <a:gdLst/>
              <a:ahLst/>
              <a:cxnLst/>
              <a:rect l="l" t="t" r="r" b="b"/>
              <a:pathLst>
                <a:path w="1059180" h="113664">
                  <a:moveTo>
                    <a:pt x="1058619" y="0"/>
                  </a:moveTo>
                  <a:lnTo>
                    <a:pt x="0" y="0"/>
                  </a:lnTo>
                  <a:lnTo>
                    <a:pt x="0" y="113656"/>
                  </a:lnTo>
                  <a:lnTo>
                    <a:pt x="1058619" y="113656"/>
                  </a:lnTo>
                  <a:lnTo>
                    <a:pt x="1058619" y="0"/>
                  </a:lnTo>
                  <a:close/>
                </a:path>
              </a:pathLst>
            </a:custGeom>
            <a:solidFill>
              <a:srgbClr val="D9D2E9"/>
            </a:solidFill>
          </p:spPr>
          <p:txBody>
            <a:bodyPr wrap="square" lIns="0" tIns="0" rIns="0" bIns="0" rtlCol="0"/>
            <a:lstStyle/>
            <a:p>
              <a:endParaRPr/>
            </a:p>
          </p:txBody>
        </p:sp>
        <p:sp>
          <p:nvSpPr>
            <p:cNvPr id="68" name="object 68"/>
            <p:cNvSpPr/>
            <p:nvPr/>
          </p:nvSpPr>
          <p:spPr>
            <a:xfrm>
              <a:off x="1897863" y="3607896"/>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5B9BD5"/>
              </a:solidFill>
            </a:ln>
          </p:spPr>
          <p:txBody>
            <a:bodyPr wrap="square" lIns="0" tIns="0" rIns="0" bIns="0" rtlCol="0"/>
            <a:lstStyle/>
            <a:p>
              <a:endParaRPr/>
            </a:p>
          </p:txBody>
        </p:sp>
      </p:grpSp>
      <p:sp>
        <p:nvSpPr>
          <p:cNvPr id="69" name="object 69"/>
          <p:cNvSpPr txBox="1"/>
          <p:nvPr/>
        </p:nvSpPr>
        <p:spPr>
          <a:xfrm>
            <a:off x="1902734" y="3617864"/>
            <a:ext cx="1049020" cy="95885"/>
          </a:xfrm>
          <a:prstGeom prst="rect">
            <a:avLst/>
          </a:prstGeom>
        </p:spPr>
        <p:txBody>
          <a:bodyPr vert="horz" wrap="square" lIns="0" tIns="13970" rIns="0" bIns="0" rtlCol="0">
            <a:spAutoFit/>
          </a:bodyPr>
          <a:lstStyle/>
          <a:p>
            <a:pPr marL="337185">
              <a:lnSpc>
                <a:spcPct val="100000"/>
              </a:lnSpc>
              <a:spcBef>
                <a:spcPts val="110"/>
              </a:spcBef>
            </a:pPr>
            <a:r>
              <a:rPr sz="450" dirty="0">
                <a:solidFill>
                  <a:srgbClr val="5B9BD5"/>
                </a:solidFill>
                <a:latin typeface="Arial"/>
                <a:cs typeface="Arial"/>
              </a:rPr>
              <a:t>3x3</a:t>
            </a:r>
            <a:r>
              <a:rPr sz="450" spc="35" dirty="0">
                <a:solidFill>
                  <a:srgbClr val="5B9BD5"/>
                </a:solidFill>
                <a:latin typeface="Arial"/>
                <a:cs typeface="Arial"/>
              </a:rPr>
              <a:t> </a:t>
            </a:r>
            <a:r>
              <a:rPr sz="450" dirty="0">
                <a:solidFill>
                  <a:srgbClr val="5B9BD5"/>
                </a:solidFill>
                <a:latin typeface="Arial"/>
                <a:cs typeface="Arial"/>
              </a:rPr>
              <a:t>conv,</a:t>
            </a:r>
            <a:r>
              <a:rPr sz="450" spc="40" dirty="0">
                <a:solidFill>
                  <a:srgbClr val="5B9BD5"/>
                </a:solidFill>
                <a:latin typeface="Arial"/>
                <a:cs typeface="Arial"/>
              </a:rPr>
              <a:t> </a:t>
            </a:r>
            <a:r>
              <a:rPr sz="450" spc="-25" dirty="0">
                <a:solidFill>
                  <a:srgbClr val="5B9BD5"/>
                </a:solidFill>
                <a:latin typeface="Arial"/>
                <a:cs typeface="Arial"/>
              </a:rPr>
              <a:t>128</a:t>
            </a:r>
            <a:endParaRPr sz="450">
              <a:latin typeface="Arial"/>
              <a:cs typeface="Arial"/>
            </a:endParaRPr>
          </a:p>
        </p:txBody>
      </p:sp>
      <p:grpSp>
        <p:nvGrpSpPr>
          <p:cNvPr id="70" name="object 70"/>
          <p:cNvGrpSpPr/>
          <p:nvPr/>
        </p:nvGrpSpPr>
        <p:grpSpPr>
          <a:xfrm>
            <a:off x="1892783" y="3761934"/>
            <a:ext cx="1069340" cy="123825"/>
            <a:chOff x="1892783" y="3761934"/>
            <a:chExt cx="1069340" cy="123825"/>
          </a:xfrm>
        </p:grpSpPr>
        <p:sp>
          <p:nvSpPr>
            <p:cNvPr id="71" name="object 71"/>
            <p:cNvSpPr/>
            <p:nvPr/>
          </p:nvSpPr>
          <p:spPr>
            <a:xfrm>
              <a:off x="1897863" y="3767014"/>
              <a:ext cx="1059180" cy="113664"/>
            </a:xfrm>
            <a:custGeom>
              <a:avLst/>
              <a:gdLst/>
              <a:ahLst/>
              <a:cxnLst/>
              <a:rect l="l" t="t" r="r" b="b"/>
              <a:pathLst>
                <a:path w="1059180" h="113664">
                  <a:moveTo>
                    <a:pt x="1058619" y="0"/>
                  </a:moveTo>
                  <a:lnTo>
                    <a:pt x="0" y="0"/>
                  </a:lnTo>
                  <a:lnTo>
                    <a:pt x="0" y="113654"/>
                  </a:lnTo>
                  <a:lnTo>
                    <a:pt x="1058619" y="113654"/>
                  </a:lnTo>
                  <a:lnTo>
                    <a:pt x="1058619" y="0"/>
                  </a:lnTo>
                  <a:close/>
                </a:path>
              </a:pathLst>
            </a:custGeom>
            <a:solidFill>
              <a:srgbClr val="D9D2E9"/>
            </a:solidFill>
          </p:spPr>
          <p:txBody>
            <a:bodyPr wrap="square" lIns="0" tIns="0" rIns="0" bIns="0" rtlCol="0"/>
            <a:lstStyle/>
            <a:p>
              <a:endParaRPr/>
            </a:p>
          </p:txBody>
        </p:sp>
        <p:sp>
          <p:nvSpPr>
            <p:cNvPr id="72" name="object 72"/>
            <p:cNvSpPr/>
            <p:nvPr/>
          </p:nvSpPr>
          <p:spPr>
            <a:xfrm>
              <a:off x="1897863" y="3767014"/>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5B9BD5"/>
              </a:solidFill>
            </a:ln>
          </p:spPr>
          <p:txBody>
            <a:bodyPr wrap="square" lIns="0" tIns="0" rIns="0" bIns="0" rtlCol="0"/>
            <a:lstStyle/>
            <a:p>
              <a:endParaRPr/>
            </a:p>
          </p:txBody>
        </p:sp>
      </p:grpSp>
      <p:sp>
        <p:nvSpPr>
          <p:cNvPr id="73" name="object 73"/>
          <p:cNvSpPr txBox="1"/>
          <p:nvPr/>
        </p:nvSpPr>
        <p:spPr>
          <a:xfrm>
            <a:off x="1902734" y="3776636"/>
            <a:ext cx="1049020" cy="95885"/>
          </a:xfrm>
          <a:prstGeom prst="rect">
            <a:avLst/>
          </a:prstGeom>
        </p:spPr>
        <p:txBody>
          <a:bodyPr vert="horz" wrap="square" lIns="0" tIns="13970" rIns="0" bIns="0" rtlCol="0">
            <a:spAutoFit/>
          </a:bodyPr>
          <a:lstStyle/>
          <a:p>
            <a:pPr marL="337185">
              <a:lnSpc>
                <a:spcPct val="100000"/>
              </a:lnSpc>
              <a:spcBef>
                <a:spcPts val="110"/>
              </a:spcBef>
            </a:pPr>
            <a:r>
              <a:rPr sz="450" dirty="0">
                <a:solidFill>
                  <a:srgbClr val="5B9BD5"/>
                </a:solidFill>
                <a:latin typeface="Arial"/>
                <a:cs typeface="Arial"/>
              </a:rPr>
              <a:t>3x3</a:t>
            </a:r>
            <a:r>
              <a:rPr sz="450" spc="35" dirty="0">
                <a:solidFill>
                  <a:srgbClr val="5B9BD5"/>
                </a:solidFill>
                <a:latin typeface="Arial"/>
                <a:cs typeface="Arial"/>
              </a:rPr>
              <a:t> </a:t>
            </a:r>
            <a:r>
              <a:rPr sz="450" dirty="0">
                <a:solidFill>
                  <a:srgbClr val="5B9BD5"/>
                </a:solidFill>
                <a:latin typeface="Arial"/>
                <a:cs typeface="Arial"/>
              </a:rPr>
              <a:t>conv,</a:t>
            </a:r>
            <a:r>
              <a:rPr sz="450" spc="40" dirty="0">
                <a:solidFill>
                  <a:srgbClr val="5B9BD5"/>
                </a:solidFill>
                <a:latin typeface="Arial"/>
                <a:cs typeface="Arial"/>
              </a:rPr>
              <a:t> </a:t>
            </a:r>
            <a:r>
              <a:rPr sz="450" spc="-25" dirty="0">
                <a:solidFill>
                  <a:srgbClr val="5B9BD5"/>
                </a:solidFill>
                <a:latin typeface="Arial"/>
                <a:cs typeface="Arial"/>
              </a:rPr>
              <a:t>128</a:t>
            </a:r>
            <a:endParaRPr sz="450">
              <a:latin typeface="Arial"/>
              <a:cs typeface="Arial"/>
            </a:endParaRPr>
          </a:p>
        </p:txBody>
      </p:sp>
      <p:grpSp>
        <p:nvGrpSpPr>
          <p:cNvPr id="74" name="object 74"/>
          <p:cNvGrpSpPr/>
          <p:nvPr/>
        </p:nvGrpSpPr>
        <p:grpSpPr>
          <a:xfrm>
            <a:off x="1892783" y="3183914"/>
            <a:ext cx="1511935" cy="772795"/>
            <a:chOff x="1892783" y="3183914"/>
            <a:chExt cx="1511935" cy="772795"/>
          </a:xfrm>
        </p:grpSpPr>
        <p:sp>
          <p:nvSpPr>
            <p:cNvPr id="75" name="object 75"/>
            <p:cNvSpPr/>
            <p:nvPr/>
          </p:nvSpPr>
          <p:spPr>
            <a:xfrm>
              <a:off x="2425549" y="3722338"/>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76" name="object 76"/>
            <p:cNvSpPr/>
            <p:nvPr/>
          </p:nvSpPr>
          <p:spPr>
            <a:xfrm>
              <a:off x="2425551" y="3880727"/>
              <a:ext cx="3175" cy="47625"/>
            </a:xfrm>
            <a:custGeom>
              <a:avLst/>
              <a:gdLst/>
              <a:ahLst/>
              <a:cxnLst/>
              <a:rect l="l" t="t" r="r" b="b"/>
              <a:pathLst>
                <a:path w="3175" h="47625">
                  <a:moveTo>
                    <a:pt x="2551" y="47028"/>
                  </a:moveTo>
                  <a:lnTo>
                    <a:pt x="0" y="0"/>
                  </a:lnTo>
                </a:path>
              </a:pathLst>
            </a:custGeom>
            <a:ln w="4870">
              <a:solidFill>
                <a:srgbClr val="44546A"/>
              </a:solidFill>
            </a:ln>
          </p:spPr>
          <p:txBody>
            <a:bodyPr wrap="square" lIns="0" tIns="0" rIns="0" bIns="0" rtlCol="0"/>
            <a:lstStyle/>
            <a:p>
              <a:endParaRPr/>
            </a:p>
          </p:txBody>
        </p:sp>
        <p:sp>
          <p:nvSpPr>
            <p:cNvPr id="77" name="object 77"/>
            <p:cNvSpPr/>
            <p:nvPr/>
          </p:nvSpPr>
          <p:spPr>
            <a:xfrm>
              <a:off x="2402819" y="3508853"/>
              <a:ext cx="48895" cy="52069"/>
            </a:xfrm>
            <a:custGeom>
              <a:avLst/>
              <a:gdLst/>
              <a:ahLst/>
              <a:cxnLst/>
              <a:rect l="l" t="t" r="r" b="b"/>
              <a:pathLst>
                <a:path w="48894" h="52070">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78" name="object 78"/>
            <p:cNvSpPr/>
            <p:nvPr/>
          </p:nvSpPr>
          <p:spPr>
            <a:xfrm>
              <a:off x="2402819" y="3508853"/>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79" name="object 79"/>
            <p:cNvSpPr/>
            <p:nvPr/>
          </p:nvSpPr>
          <p:spPr>
            <a:xfrm>
              <a:off x="2425550" y="3560305"/>
              <a:ext cx="1270" cy="49530"/>
            </a:xfrm>
            <a:custGeom>
              <a:avLst/>
              <a:gdLst/>
              <a:ahLst/>
              <a:cxnLst/>
              <a:rect l="l" t="t" r="r" b="b"/>
              <a:pathLst>
                <a:path w="1269" h="49529">
                  <a:moveTo>
                    <a:pt x="0" y="49215"/>
                  </a:moveTo>
                  <a:lnTo>
                    <a:pt x="729" y="0"/>
                  </a:lnTo>
                </a:path>
              </a:pathLst>
            </a:custGeom>
            <a:ln w="4870">
              <a:solidFill>
                <a:srgbClr val="44546A"/>
              </a:solidFill>
            </a:ln>
          </p:spPr>
          <p:txBody>
            <a:bodyPr wrap="square" lIns="0" tIns="0" rIns="0" bIns="0" rtlCol="0"/>
            <a:lstStyle/>
            <a:p>
              <a:endParaRPr/>
            </a:p>
          </p:txBody>
        </p:sp>
        <p:sp>
          <p:nvSpPr>
            <p:cNvPr id="80" name="object 80"/>
            <p:cNvSpPr/>
            <p:nvPr/>
          </p:nvSpPr>
          <p:spPr>
            <a:xfrm>
              <a:off x="2425550" y="3508853"/>
              <a:ext cx="0" cy="0"/>
            </a:xfrm>
            <a:custGeom>
              <a:avLst/>
              <a:gdLst/>
              <a:ahLst/>
              <a:cxnLst/>
              <a:rect l="l" t="t" r="r" b="b"/>
              <a:pathLst>
                <a:path>
                  <a:moveTo>
                    <a:pt x="0" y="0"/>
                  </a:moveTo>
                  <a:lnTo>
                    <a:pt x="0" y="0"/>
                  </a:lnTo>
                </a:path>
              </a:pathLst>
            </a:custGeom>
            <a:ln w="4870">
              <a:solidFill>
                <a:srgbClr val="44546A"/>
              </a:solidFill>
            </a:ln>
          </p:spPr>
          <p:txBody>
            <a:bodyPr wrap="square" lIns="0" tIns="0" rIns="0" bIns="0" rtlCol="0"/>
            <a:lstStyle/>
            <a:p>
              <a:endParaRPr/>
            </a:p>
          </p:txBody>
        </p:sp>
        <p:sp>
          <p:nvSpPr>
            <p:cNvPr id="81" name="object 81"/>
            <p:cNvSpPr/>
            <p:nvPr/>
          </p:nvSpPr>
          <p:spPr>
            <a:xfrm>
              <a:off x="2451529" y="3534491"/>
              <a:ext cx="951230" cy="419734"/>
            </a:xfrm>
            <a:custGeom>
              <a:avLst/>
              <a:gdLst/>
              <a:ahLst/>
              <a:cxnLst/>
              <a:rect l="l" t="t" r="r" b="b"/>
              <a:pathLst>
                <a:path w="951229" h="419735">
                  <a:moveTo>
                    <a:pt x="1822" y="419241"/>
                  </a:moveTo>
                  <a:lnTo>
                    <a:pt x="69542" y="418540"/>
                  </a:lnTo>
                  <a:lnTo>
                    <a:pt x="136954" y="416480"/>
                  </a:lnTo>
                  <a:lnTo>
                    <a:pt x="203751" y="413130"/>
                  </a:lnTo>
                  <a:lnTo>
                    <a:pt x="269627" y="408558"/>
                  </a:lnTo>
                  <a:lnTo>
                    <a:pt x="334273" y="402831"/>
                  </a:lnTo>
                  <a:lnTo>
                    <a:pt x="397382" y="396018"/>
                  </a:lnTo>
                  <a:lnTo>
                    <a:pt x="458647" y="388186"/>
                  </a:lnTo>
                  <a:lnTo>
                    <a:pt x="517761" y="379404"/>
                  </a:lnTo>
                  <a:lnTo>
                    <a:pt x="574416" y="369739"/>
                  </a:lnTo>
                  <a:lnTo>
                    <a:pt x="628304" y="359259"/>
                  </a:lnTo>
                  <a:lnTo>
                    <a:pt x="679120" y="348032"/>
                  </a:lnTo>
                  <a:lnTo>
                    <a:pt x="726554" y="336126"/>
                  </a:lnTo>
                  <a:lnTo>
                    <a:pt x="770300" y="323609"/>
                  </a:lnTo>
                  <a:lnTo>
                    <a:pt x="810051" y="310549"/>
                  </a:lnTo>
                  <a:lnTo>
                    <a:pt x="876336" y="283070"/>
                  </a:lnTo>
                  <a:lnTo>
                    <a:pt x="922951" y="254233"/>
                  </a:lnTo>
                  <a:lnTo>
                    <a:pt x="947436" y="224582"/>
                  </a:lnTo>
                  <a:lnTo>
                    <a:pt x="950612" y="209620"/>
                  </a:lnTo>
                  <a:lnTo>
                    <a:pt x="947430" y="194659"/>
                  </a:lnTo>
                  <a:lnTo>
                    <a:pt x="922897" y="165007"/>
                  </a:lnTo>
                  <a:lnTo>
                    <a:pt x="876193" y="136170"/>
                  </a:lnTo>
                  <a:lnTo>
                    <a:pt x="809781" y="108692"/>
                  </a:lnTo>
                  <a:lnTo>
                    <a:pt x="769954" y="95632"/>
                  </a:lnTo>
                  <a:lnTo>
                    <a:pt x="726123" y="83115"/>
                  </a:lnTo>
                  <a:lnTo>
                    <a:pt x="678598" y="71209"/>
                  </a:lnTo>
                  <a:lnTo>
                    <a:pt x="627685" y="59982"/>
                  </a:lnTo>
                  <a:lnTo>
                    <a:pt x="573693" y="49502"/>
                  </a:lnTo>
                  <a:lnTo>
                    <a:pt x="516929" y="39837"/>
                  </a:lnTo>
                  <a:lnTo>
                    <a:pt x="457702" y="31054"/>
                  </a:lnTo>
                  <a:lnTo>
                    <a:pt x="396319" y="23223"/>
                  </a:lnTo>
                  <a:lnTo>
                    <a:pt x="333089" y="16410"/>
                  </a:lnTo>
                  <a:lnTo>
                    <a:pt x="268318" y="10683"/>
                  </a:lnTo>
                  <a:lnTo>
                    <a:pt x="202317" y="6111"/>
                  </a:lnTo>
                  <a:lnTo>
                    <a:pt x="135391" y="2761"/>
                  </a:lnTo>
                  <a:lnTo>
                    <a:pt x="67849" y="701"/>
                  </a:lnTo>
                  <a:lnTo>
                    <a:pt x="0" y="0"/>
                  </a:lnTo>
                </a:path>
              </a:pathLst>
            </a:custGeom>
            <a:ln w="4870">
              <a:solidFill>
                <a:srgbClr val="44546A"/>
              </a:solidFill>
            </a:ln>
          </p:spPr>
          <p:txBody>
            <a:bodyPr wrap="square" lIns="0" tIns="0" rIns="0" bIns="0" rtlCol="0"/>
            <a:lstStyle/>
            <a:p>
              <a:endParaRPr/>
            </a:p>
          </p:txBody>
        </p:sp>
        <p:sp>
          <p:nvSpPr>
            <p:cNvPr id="82" name="object 82"/>
            <p:cNvSpPr/>
            <p:nvPr/>
          </p:nvSpPr>
          <p:spPr>
            <a:xfrm>
              <a:off x="1897863" y="3188994"/>
              <a:ext cx="1059180" cy="113664"/>
            </a:xfrm>
            <a:custGeom>
              <a:avLst/>
              <a:gdLst/>
              <a:ahLst/>
              <a:cxnLst/>
              <a:rect l="l" t="t" r="r" b="b"/>
              <a:pathLst>
                <a:path w="1059180" h="113664">
                  <a:moveTo>
                    <a:pt x="1058619" y="0"/>
                  </a:moveTo>
                  <a:lnTo>
                    <a:pt x="0" y="0"/>
                  </a:lnTo>
                  <a:lnTo>
                    <a:pt x="0" y="113655"/>
                  </a:lnTo>
                  <a:lnTo>
                    <a:pt x="1058619" y="113655"/>
                  </a:lnTo>
                  <a:lnTo>
                    <a:pt x="1058619" y="0"/>
                  </a:lnTo>
                  <a:close/>
                </a:path>
              </a:pathLst>
            </a:custGeom>
            <a:solidFill>
              <a:srgbClr val="D9D2E9"/>
            </a:solidFill>
          </p:spPr>
          <p:txBody>
            <a:bodyPr wrap="square" lIns="0" tIns="0" rIns="0" bIns="0" rtlCol="0"/>
            <a:lstStyle/>
            <a:p>
              <a:endParaRPr/>
            </a:p>
          </p:txBody>
        </p:sp>
        <p:sp>
          <p:nvSpPr>
            <p:cNvPr id="83" name="object 83"/>
            <p:cNvSpPr/>
            <p:nvPr/>
          </p:nvSpPr>
          <p:spPr>
            <a:xfrm>
              <a:off x="1897863" y="3188994"/>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5B9BD5"/>
              </a:solidFill>
            </a:ln>
          </p:spPr>
          <p:txBody>
            <a:bodyPr wrap="square" lIns="0" tIns="0" rIns="0" bIns="0" rtlCol="0"/>
            <a:lstStyle/>
            <a:p>
              <a:endParaRPr/>
            </a:p>
          </p:txBody>
        </p:sp>
      </p:grpSp>
      <p:sp>
        <p:nvSpPr>
          <p:cNvPr id="84" name="object 84"/>
          <p:cNvSpPr txBox="1"/>
          <p:nvPr/>
        </p:nvSpPr>
        <p:spPr>
          <a:xfrm>
            <a:off x="1902734" y="3198683"/>
            <a:ext cx="1049020" cy="95885"/>
          </a:xfrm>
          <a:prstGeom prst="rect">
            <a:avLst/>
          </a:prstGeom>
        </p:spPr>
        <p:txBody>
          <a:bodyPr vert="horz" wrap="square" lIns="0" tIns="13970" rIns="0" bIns="0" rtlCol="0">
            <a:spAutoFit/>
          </a:bodyPr>
          <a:lstStyle/>
          <a:p>
            <a:pPr marL="337185">
              <a:lnSpc>
                <a:spcPct val="100000"/>
              </a:lnSpc>
              <a:spcBef>
                <a:spcPts val="110"/>
              </a:spcBef>
            </a:pPr>
            <a:r>
              <a:rPr sz="450" dirty="0">
                <a:solidFill>
                  <a:srgbClr val="5B9BD5"/>
                </a:solidFill>
                <a:latin typeface="Arial"/>
                <a:cs typeface="Arial"/>
              </a:rPr>
              <a:t>3x3</a:t>
            </a:r>
            <a:r>
              <a:rPr sz="450" spc="35" dirty="0">
                <a:solidFill>
                  <a:srgbClr val="5B9BD5"/>
                </a:solidFill>
                <a:latin typeface="Arial"/>
                <a:cs typeface="Arial"/>
              </a:rPr>
              <a:t> </a:t>
            </a:r>
            <a:r>
              <a:rPr sz="450" dirty="0">
                <a:solidFill>
                  <a:srgbClr val="5B9BD5"/>
                </a:solidFill>
                <a:latin typeface="Arial"/>
                <a:cs typeface="Arial"/>
              </a:rPr>
              <a:t>conv,</a:t>
            </a:r>
            <a:r>
              <a:rPr sz="450" spc="40" dirty="0">
                <a:solidFill>
                  <a:srgbClr val="5B9BD5"/>
                </a:solidFill>
                <a:latin typeface="Arial"/>
                <a:cs typeface="Arial"/>
              </a:rPr>
              <a:t> </a:t>
            </a:r>
            <a:r>
              <a:rPr sz="450" spc="-25" dirty="0">
                <a:solidFill>
                  <a:srgbClr val="5B9BD5"/>
                </a:solidFill>
                <a:latin typeface="Arial"/>
                <a:cs typeface="Arial"/>
              </a:rPr>
              <a:t>128</a:t>
            </a:r>
            <a:endParaRPr sz="450">
              <a:latin typeface="Arial"/>
              <a:cs typeface="Arial"/>
            </a:endParaRPr>
          </a:p>
        </p:txBody>
      </p:sp>
      <p:grpSp>
        <p:nvGrpSpPr>
          <p:cNvPr id="85" name="object 85"/>
          <p:cNvGrpSpPr/>
          <p:nvPr/>
        </p:nvGrpSpPr>
        <p:grpSpPr>
          <a:xfrm>
            <a:off x="1892783" y="3343032"/>
            <a:ext cx="1069340" cy="123825"/>
            <a:chOff x="1892783" y="3343032"/>
            <a:chExt cx="1069340" cy="123825"/>
          </a:xfrm>
        </p:grpSpPr>
        <p:sp>
          <p:nvSpPr>
            <p:cNvPr id="86" name="object 86"/>
            <p:cNvSpPr/>
            <p:nvPr/>
          </p:nvSpPr>
          <p:spPr>
            <a:xfrm>
              <a:off x="1897863" y="3348111"/>
              <a:ext cx="1059180" cy="113664"/>
            </a:xfrm>
            <a:custGeom>
              <a:avLst/>
              <a:gdLst/>
              <a:ahLst/>
              <a:cxnLst/>
              <a:rect l="l" t="t" r="r" b="b"/>
              <a:pathLst>
                <a:path w="1059180" h="113664">
                  <a:moveTo>
                    <a:pt x="1058619" y="0"/>
                  </a:moveTo>
                  <a:lnTo>
                    <a:pt x="0" y="0"/>
                  </a:lnTo>
                  <a:lnTo>
                    <a:pt x="0" y="113655"/>
                  </a:lnTo>
                  <a:lnTo>
                    <a:pt x="1058619" y="113655"/>
                  </a:lnTo>
                  <a:lnTo>
                    <a:pt x="1058619" y="0"/>
                  </a:lnTo>
                  <a:close/>
                </a:path>
              </a:pathLst>
            </a:custGeom>
            <a:solidFill>
              <a:srgbClr val="D9D2E9"/>
            </a:solidFill>
          </p:spPr>
          <p:txBody>
            <a:bodyPr wrap="square" lIns="0" tIns="0" rIns="0" bIns="0" rtlCol="0"/>
            <a:lstStyle/>
            <a:p>
              <a:endParaRPr/>
            </a:p>
          </p:txBody>
        </p:sp>
        <p:sp>
          <p:nvSpPr>
            <p:cNvPr id="87" name="object 87"/>
            <p:cNvSpPr/>
            <p:nvPr/>
          </p:nvSpPr>
          <p:spPr>
            <a:xfrm>
              <a:off x="1897863" y="3348112"/>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5B9BD5"/>
              </a:solidFill>
            </a:ln>
          </p:spPr>
          <p:txBody>
            <a:bodyPr wrap="square" lIns="0" tIns="0" rIns="0" bIns="0" rtlCol="0"/>
            <a:lstStyle/>
            <a:p>
              <a:endParaRPr/>
            </a:p>
          </p:txBody>
        </p:sp>
      </p:grpSp>
      <p:sp>
        <p:nvSpPr>
          <p:cNvPr id="88" name="object 88"/>
          <p:cNvSpPr txBox="1"/>
          <p:nvPr/>
        </p:nvSpPr>
        <p:spPr>
          <a:xfrm>
            <a:off x="1902734" y="3357453"/>
            <a:ext cx="1049020" cy="95885"/>
          </a:xfrm>
          <a:prstGeom prst="rect">
            <a:avLst/>
          </a:prstGeom>
        </p:spPr>
        <p:txBody>
          <a:bodyPr vert="horz" wrap="square" lIns="0" tIns="13970" rIns="0" bIns="0" rtlCol="0">
            <a:spAutoFit/>
          </a:bodyPr>
          <a:lstStyle/>
          <a:p>
            <a:pPr marL="337185">
              <a:lnSpc>
                <a:spcPct val="100000"/>
              </a:lnSpc>
              <a:spcBef>
                <a:spcPts val="110"/>
              </a:spcBef>
            </a:pPr>
            <a:r>
              <a:rPr sz="450" dirty="0">
                <a:solidFill>
                  <a:srgbClr val="5B9BD5"/>
                </a:solidFill>
                <a:latin typeface="Arial"/>
                <a:cs typeface="Arial"/>
              </a:rPr>
              <a:t>3x3</a:t>
            </a:r>
            <a:r>
              <a:rPr sz="450" spc="35" dirty="0">
                <a:solidFill>
                  <a:srgbClr val="5B9BD5"/>
                </a:solidFill>
                <a:latin typeface="Arial"/>
                <a:cs typeface="Arial"/>
              </a:rPr>
              <a:t> </a:t>
            </a:r>
            <a:r>
              <a:rPr sz="450" dirty="0">
                <a:solidFill>
                  <a:srgbClr val="5B9BD5"/>
                </a:solidFill>
                <a:latin typeface="Arial"/>
                <a:cs typeface="Arial"/>
              </a:rPr>
              <a:t>conv,</a:t>
            </a:r>
            <a:r>
              <a:rPr sz="450" spc="40" dirty="0">
                <a:solidFill>
                  <a:srgbClr val="5B9BD5"/>
                </a:solidFill>
                <a:latin typeface="Arial"/>
                <a:cs typeface="Arial"/>
              </a:rPr>
              <a:t> </a:t>
            </a:r>
            <a:r>
              <a:rPr sz="450" spc="-25" dirty="0">
                <a:solidFill>
                  <a:srgbClr val="5B9BD5"/>
                </a:solidFill>
                <a:latin typeface="Arial"/>
                <a:cs typeface="Arial"/>
              </a:rPr>
              <a:t>128</a:t>
            </a:r>
            <a:endParaRPr sz="450">
              <a:latin typeface="Arial"/>
              <a:cs typeface="Arial"/>
            </a:endParaRPr>
          </a:p>
        </p:txBody>
      </p:sp>
      <p:grpSp>
        <p:nvGrpSpPr>
          <p:cNvPr id="89" name="object 89"/>
          <p:cNvGrpSpPr/>
          <p:nvPr/>
        </p:nvGrpSpPr>
        <p:grpSpPr>
          <a:xfrm>
            <a:off x="1899278" y="2768259"/>
            <a:ext cx="1526540" cy="769620"/>
            <a:chOff x="1899278" y="2768259"/>
            <a:chExt cx="1526540" cy="769620"/>
          </a:xfrm>
        </p:grpSpPr>
        <p:sp>
          <p:nvSpPr>
            <p:cNvPr id="90" name="object 90"/>
            <p:cNvSpPr/>
            <p:nvPr/>
          </p:nvSpPr>
          <p:spPr>
            <a:xfrm>
              <a:off x="2425549" y="3303436"/>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91" name="object 91"/>
            <p:cNvSpPr/>
            <p:nvPr/>
          </p:nvSpPr>
          <p:spPr>
            <a:xfrm>
              <a:off x="2425551" y="3461825"/>
              <a:ext cx="1270" cy="47625"/>
            </a:xfrm>
            <a:custGeom>
              <a:avLst/>
              <a:gdLst/>
              <a:ahLst/>
              <a:cxnLst/>
              <a:rect l="l" t="t" r="r" b="b"/>
              <a:pathLst>
                <a:path w="1269" h="47625">
                  <a:moveTo>
                    <a:pt x="729" y="47028"/>
                  </a:moveTo>
                  <a:lnTo>
                    <a:pt x="0" y="0"/>
                  </a:lnTo>
                </a:path>
              </a:pathLst>
            </a:custGeom>
            <a:ln w="4870">
              <a:solidFill>
                <a:srgbClr val="44546A"/>
              </a:solidFill>
            </a:ln>
          </p:spPr>
          <p:txBody>
            <a:bodyPr wrap="square" lIns="0" tIns="0" rIns="0" bIns="0" rtlCol="0"/>
            <a:lstStyle/>
            <a:p>
              <a:endParaRPr/>
            </a:p>
          </p:txBody>
        </p:sp>
        <p:sp>
          <p:nvSpPr>
            <p:cNvPr id="92" name="object 92"/>
            <p:cNvSpPr/>
            <p:nvPr/>
          </p:nvSpPr>
          <p:spPr>
            <a:xfrm>
              <a:off x="2402819" y="3096446"/>
              <a:ext cx="48895" cy="52069"/>
            </a:xfrm>
            <a:custGeom>
              <a:avLst/>
              <a:gdLst/>
              <a:ahLst/>
              <a:cxnLst/>
              <a:rect l="l" t="t" r="r" b="b"/>
              <a:pathLst>
                <a:path w="48894" h="52069">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93" name="object 93"/>
            <p:cNvSpPr/>
            <p:nvPr/>
          </p:nvSpPr>
          <p:spPr>
            <a:xfrm>
              <a:off x="2402819" y="3096446"/>
              <a:ext cx="48895" cy="52069"/>
            </a:xfrm>
            <a:custGeom>
              <a:avLst/>
              <a:gdLst/>
              <a:ahLst/>
              <a:cxnLst/>
              <a:rect l="l" t="t" r="r" b="b"/>
              <a:pathLst>
                <a:path w="48894" h="52069">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94" name="object 94"/>
            <p:cNvSpPr/>
            <p:nvPr/>
          </p:nvSpPr>
          <p:spPr>
            <a:xfrm>
              <a:off x="2425550" y="3146870"/>
              <a:ext cx="1270" cy="43815"/>
            </a:xfrm>
            <a:custGeom>
              <a:avLst/>
              <a:gdLst/>
              <a:ahLst/>
              <a:cxnLst/>
              <a:rect l="l" t="t" r="r" b="b"/>
              <a:pathLst>
                <a:path w="1269" h="43814">
                  <a:moveTo>
                    <a:pt x="0" y="43747"/>
                  </a:moveTo>
                  <a:lnTo>
                    <a:pt x="729" y="0"/>
                  </a:lnTo>
                </a:path>
              </a:pathLst>
            </a:custGeom>
            <a:ln w="4870">
              <a:solidFill>
                <a:srgbClr val="44546A"/>
              </a:solidFill>
            </a:ln>
          </p:spPr>
          <p:txBody>
            <a:bodyPr wrap="square" lIns="0" tIns="0" rIns="0" bIns="0" rtlCol="0"/>
            <a:lstStyle/>
            <a:p>
              <a:endParaRPr/>
            </a:p>
          </p:txBody>
        </p:sp>
        <p:sp>
          <p:nvSpPr>
            <p:cNvPr id="95" name="object 95"/>
            <p:cNvSpPr/>
            <p:nvPr/>
          </p:nvSpPr>
          <p:spPr>
            <a:xfrm>
              <a:off x="2451529" y="3121422"/>
              <a:ext cx="972185" cy="414020"/>
            </a:xfrm>
            <a:custGeom>
              <a:avLst/>
              <a:gdLst/>
              <a:ahLst/>
              <a:cxnLst/>
              <a:rect l="l" t="t" r="r" b="b"/>
              <a:pathLst>
                <a:path w="972185" h="414020">
                  <a:moveTo>
                    <a:pt x="0" y="413408"/>
                  </a:moveTo>
                  <a:lnTo>
                    <a:pt x="69345" y="412717"/>
                  </a:lnTo>
                  <a:lnTo>
                    <a:pt x="138377" y="410685"/>
                  </a:lnTo>
                  <a:lnTo>
                    <a:pt x="206778" y="407382"/>
                  </a:lnTo>
                  <a:lnTo>
                    <a:pt x="274236" y="402874"/>
                  </a:lnTo>
                  <a:lnTo>
                    <a:pt x="340435" y="397227"/>
                  </a:lnTo>
                  <a:lnTo>
                    <a:pt x="405060" y="390508"/>
                  </a:lnTo>
                  <a:lnTo>
                    <a:pt x="467796" y="382786"/>
                  </a:lnTo>
                  <a:lnTo>
                    <a:pt x="528330" y="374125"/>
                  </a:lnTo>
                  <a:lnTo>
                    <a:pt x="586345" y="364595"/>
                  </a:lnTo>
                  <a:lnTo>
                    <a:pt x="641528" y="354261"/>
                  </a:lnTo>
                  <a:lnTo>
                    <a:pt x="693564" y="343190"/>
                  </a:lnTo>
                  <a:lnTo>
                    <a:pt x="742138" y="331450"/>
                  </a:lnTo>
                  <a:lnTo>
                    <a:pt x="786935" y="319107"/>
                  </a:lnTo>
                  <a:lnTo>
                    <a:pt x="827640" y="306228"/>
                  </a:lnTo>
                  <a:lnTo>
                    <a:pt x="863939" y="292881"/>
                  </a:lnTo>
                  <a:lnTo>
                    <a:pt x="922060" y="265048"/>
                  </a:lnTo>
                  <a:lnTo>
                    <a:pt x="958778" y="236144"/>
                  </a:lnTo>
                  <a:lnTo>
                    <a:pt x="971577" y="206704"/>
                  </a:lnTo>
                  <a:lnTo>
                    <a:pt x="968328" y="191950"/>
                  </a:lnTo>
                  <a:lnTo>
                    <a:pt x="943273" y="162711"/>
                  </a:lnTo>
                  <a:lnTo>
                    <a:pt x="895574" y="134276"/>
                  </a:lnTo>
                  <a:lnTo>
                    <a:pt x="827748" y="107179"/>
                  </a:lnTo>
                  <a:lnTo>
                    <a:pt x="787073" y="94301"/>
                  </a:lnTo>
                  <a:lnTo>
                    <a:pt x="742310" y="81958"/>
                  </a:lnTo>
                  <a:lnTo>
                    <a:pt x="693773" y="70218"/>
                  </a:lnTo>
                  <a:lnTo>
                    <a:pt x="641776" y="59147"/>
                  </a:lnTo>
                  <a:lnTo>
                    <a:pt x="586634" y="48813"/>
                  </a:lnTo>
                  <a:lnTo>
                    <a:pt x="528662" y="39282"/>
                  </a:lnTo>
                  <a:lnTo>
                    <a:pt x="468174" y="30622"/>
                  </a:lnTo>
                  <a:lnTo>
                    <a:pt x="405485" y="22900"/>
                  </a:lnTo>
                  <a:lnTo>
                    <a:pt x="340908" y="16181"/>
                  </a:lnTo>
                  <a:lnTo>
                    <a:pt x="274759" y="10534"/>
                  </a:lnTo>
                  <a:lnTo>
                    <a:pt x="207352" y="6026"/>
                  </a:lnTo>
                  <a:lnTo>
                    <a:pt x="139002" y="2723"/>
                  </a:lnTo>
                  <a:lnTo>
                    <a:pt x="70023" y="691"/>
                  </a:lnTo>
                  <a:lnTo>
                    <a:pt x="729" y="0"/>
                  </a:lnTo>
                </a:path>
              </a:pathLst>
            </a:custGeom>
            <a:ln w="4870">
              <a:solidFill>
                <a:srgbClr val="44546A"/>
              </a:solidFill>
            </a:ln>
          </p:spPr>
          <p:txBody>
            <a:bodyPr wrap="square" lIns="0" tIns="0" rIns="0" bIns="0" rtlCol="0"/>
            <a:lstStyle/>
            <a:p>
              <a:endParaRPr/>
            </a:p>
          </p:txBody>
        </p:sp>
        <p:sp>
          <p:nvSpPr>
            <p:cNvPr id="96" name="object 96"/>
            <p:cNvSpPr/>
            <p:nvPr/>
          </p:nvSpPr>
          <p:spPr>
            <a:xfrm>
              <a:off x="1904358" y="2773340"/>
              <a:ext cx="1055370" cy="113664"/>
            </a:xfrm>
            <a:custGeom>
              <a:avLst/>
              <a:gdLst/>
              <a:ahLst/>
              <a:cxnLst/>
              <a:rect l="l" t="t" r="r" b="b"/>
              <a:pathLst>
                <a:path w="1055370" h="113664">
                  <a:moveTo>
                    <a:pt x="1055372" y="0"/>
                  </a:moveTo>
                  <a:lnTo>
                    <a:pt x="0" y="0"/>
                  </a:lnTo>
                  <a:lnTo>
                    <a:pt x="0" y="113655"/>
                  </a:lnTo>
                  <a:lnTo>
                    <a:pt x="1055372" y="113655"/>
                  </a:lnTo>
                  <a:lnTo>
                    <a:pt x="1055372" y="0"/>
                  </a:lnTo>
                  <a:close/>
                </a:path>
              </a:pathLst>
            </a:custGeom>
            <a:solidFill>
              <a:srgbClr val="FFF2CC"/>
            </a:solidFill>
          </p:spPr>
          <p:txBody>
            <a:bodyPr wrap="square" lIns="0" tIns="0" rIns="0" bIns="0" rtlCol="0"/>
            <a:lstStyle/>
            <a:p>
              <a:endParaRPr/>
            </a:p>
          </p:txBody>
        </p:sp>
        <p:sp>
          <p:nvSpPr>
            <p:cNvPr id="97" name="object 97"/>
            <p:cNvSpPr/>
            <p:nvPr/>
          </p:nvSpPr>
          <p:spPr>
            <a:xfrm>
              <a:off x="1904358" y="2773339"/>
              <a:ext cx="1055370" cy="113664"/>
            </a:xfrm>
            <a:custGeom>
              <a:avLst/>
              <a:gdLst/>
              <a:ahLst/>
              <a:cxnLst/>
              <a:rect l="l" t="t" r="r" b="b"/>
              <a:pathLst>
                <a:path w="1055370" h="113664">
                  <a:moveTo>
                    <a:pt x="0" y="0"/>
                  </a:moveTo>
                  <a:lnTo>
                    <a:pt x="1055372" y="0"/>
                  </a:lnTo>
                  <a:lnTo>
                    <a:pt x="1055372" y="113655"/>
                  </a:lnTo>
                  <a:lnTo>
                    <a:pt x="0" y="113655"/>
                  </a:lnTo>
                  <a:lnTo>
                    <a:pt x="0" y="0"/>
                  </a:lnTo>
                  <a:close/>
                </a:path>
              </a:pathLst>
            </a:custGeom>
            <a:ln w="9741">
              <a:solidFill>
                <a:srgbClr val="BF9000"/>
              </a:solidFill>
            </a:ln>
          </p:spPr>
          <p:txBody>
            <a:bodyPr wrap="square" lIns="0" tIns="0" rIns="0" bIns="0" rtlCol="0"/>
            <a:lstStyle/>
            <a:p>
              <a:endParaRPr/>
            </a:p>
          </p:txBody>
        </p:sp>
      </p:grpSp>
      <p:sp>
        <p:nvSpPr>
          <p:cNvPr id="98" name="object 98"/>
          <p:cNvSpPr txBox="1"/>
          <p:nvPr/>
        </p:nvSpPr>
        <p:spPr>
          <a:xfrm>
            <a:off x="1909229" y="2781929"/>
            <a:ext cx="1045844" cy="95885"/>
          </a:xfrm>
          <a:prstGeom prst="rect">
            <a:avLst/>
          </a:prstGeom>
        </p:spPr>
        <p:txBody>
          <a:bodyPr vert="horz" wrap="square" lIns="0" tIns="13970" rIns="0" bIns="0" rtlCol="0">
            <a:spAutoFit/>
          </a:bodyPr>
          <a:lstStyle/>
          <a:p>
            <a:pPr marL="334010">
              <a:lnSpc>
                <a:spcPct val="100000"/>
              </a:lnSpc>
              <a:spcBef>
                <a:spcPts val="110"/>
              </a:spcBef>
            </a:pPr>
            <a:r>
              <a:rPr sz="450" dirty="0">
                <a:solidFill>
                  <a:srgbClr val="38761D"/>
                </a:solidFill>
                <a:latin typeface="Arial"/>
                <a:cs typeface="Arial"/>
              </a:rPr>
              <a:t>3x3</a:t>
            </a:r>
            <a:r>
              <a:rPr sz="450" spc="35"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spc="-25" dirty="0">
                <a:solidFill>
                  <a:srgbClr val="38761D"/>
                </a:solidFill>
                <a:latin typeface="Arial"/>
                <a:cs typeface="Arial"/>
              </a:rPr>
              <a:t>512</a:t>
            </a:r>
            <a:endParaRPr sz="450">
              <a:latin typeface="Arial"/>
              <a:cs typeface="Arial"/>
            </a:endParaRPr>
          </a:p>
        </p:txBody>
      </p:sp>
      <p:grpSp>
        <p:nvGrpSpPr>
          <p:cNvPr id="99" name="object 99"/>
          <p:cNvGrpSpPr/>
          <p:nvPr/>
        </p:nvGrpSpPr>
        <p:grpSpPr>
          <a:xfrm>
            <a:off x="1899278" y="2927377"/>
            <a:ext cx="1065530" cy="120650"/>
            <a:chOff x="1899278" y="2927377"/>
            <a:chExt cx="1065530" cy="120650"/>
          </a:xfrm>
        </p:grpSpPr>
        <p:sp>
          <p:nvSpPr>
            <p:cNvPr id="100" name="object 100"/>
            <p:cNvSpPr/>
            <p:nvPr/>
          </p:nvSpPr>
          <p:spPr>
            <a:xfrm>
              <a:off x="1904358" y="2932457"/>
              <a:ext cx="1055370" cy="110489"/>
            </a:xfrm>
            <a:custGeom>
              <a:avLst/>
              <a:gdLst/>
              <a:ahLst/>
              <a:cxnLst/>
              <a:rect l="l" t="t" r="r" b="b"/>
              <a:pathLst>
                <a:path w="1055370" h="110489">
                  <a:moveTo>
                    <a:pt x="1055372" y="0"/>
                  </a:moveTo>
                  <a:lnTo>
                    <a:pt x="0" y="0"/>
                  </a:lnTo>
                  <a:lnTo>
                    <a:pt x="0" y="110408"/>
                  </a:lnTo>
                  <a:lnTo>
                    <a:pt x="1055372" y="110408"/>
                  </a:lnTo>
                  <a:lnTo>
                    <a:pt x="1055372" y="0"/>
                  </a:lnTo>
                  <a:close/>
                </a:path>
              </a:pathLst>
            </a:custGeom>
            <a:solidFill>
              <a:srgbClr val="FFF2CC"/>
            </a:solidFill>
          </p:spPr>
          <p:txBody>
            <a:bodyPr wrap="square" lIns="0" tIns="0" rIns="0" bIns="0" rtlCol="0"/>
            <a:lstStyle/>
            <a:p>
              <a:endParaRPr/>
            </a:p>
          </p:txBody>
        </p:sp>
        <p:sp>
          <p:nvSpPr>
            <p:cNvPr id="101" name="object 101"/>
            <p:cNvSpPr/>
            <p:nvPr/>
          </p:nvSpPr>
          <p:spPr>
            <a:xfrm>
              <a:off x="1904358" y="2932457"/>
              <a:ext cx="1055370" cy="110489"/>
            </a:xfrm>
            <a:custGeom>
              <a:avLst/>
              <a:gdLst/>
              <a:ahLst/>
              <a:cxnLst/>
              <a:rect l="l" t="t" r="r" b="b"/>
              <a:pathLst>
                <a:path w="1055370" h="110489">
                  <a:moveTo>
                    <a:pt x="0" y="0"/>
                  </a:moveTo>
                  <a:lnTo>
                    <a:pt x="1055372" y="0"/>
                  </a:lnTo>
                  <a:lnTo>
                    <a:pt x="1055372" y="110408"/>
                  </a:lnTo>
                  <a:lnTo>
                    <a:pt x="0" y="110408"/>
                  </a:lnTo>
                  <a:lnTo>
                    <a:pt x="0" y="0"/>
                  </a:lnTo>
                  <a:close/>
                </a:path>
              </a:pathLst>
            </a:custGeom>
            <a:ln w="9741">
              <a:solidFill>
                <a:srgbClr val="BF9000"/>
              </a:solidFill>
            </a:ln>
          </p:spPr>
          <p:txBody>
            <a:bodyPr wrap="square" lIns="0" tIns="0" rIns="0" bIns="0" rtlCol="0"/>
            <a:lstStyle/>
            <a:p>
              <a:endParaRPr/>
            </a:p>
          </p:txBody>
        </p:sp>
      </p:grpSp>
      <p:sp>
        <p:nvSpPr>
          <p:cNvPr id="102" name="object 102"/>
          <p:cNvSpPr txBox="1"/>
          <p:nvPr/>
        </p:nvSpPr>
        <p:spPr>
          <a:xfrm>
            <a:off x="1909229" y="2940701"/>
            <a:ext cx="1045844" cy="95885"/>
          </a:xfrm>
          <a:prstGeom prst="rect">
            <a:avLst/>
          </a:prstGeom>
        </p:spPr>
        <p:txBody>
          <a:bodyPr vert="horz" wrap="square" lIns="0" tIns="13970" rIns="0" bIns="0" rtlCol="0">
            <a:spAutoFit/>
          </a:bodyPr>
          <a:lstStyle/>
          <a:p>
            <a:pPr marL="292100">
              <a:lnSpc>
                <a:spcPct val="100000"/>
              </a:lnSpc>
              <a:spcBef>
                <a:spcPts val="110"/>
              </a:spcBef>
            </a:pPr>
            <a:r>
              <a:rPr sz="450" dirty="0">
                <a:solidFill>
                  <a:srgbClr val="38761D"/>
                </a:solidFill>
                <a:latin typeface="Arial"/>
                <a:cs typeface="Arial"/>
              </a:rPr>
              <a:t>3x3</a:t>
            </a:r>
            <a:r>
              <a:rPr sz="450" spc="30"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dirty="0">
                <a:solidFill>
                  <a:srgbClr val="38761D"/>
                </a:solidFill>
                <a:latin typeface="Arial"/>
                <a:cs typeface="Arial"/>
              </a:rPr>
              <a:t>512,</a:t>
            </a:r>
            <a:r>
              <a:rPr sz="450" spc="45" dirty="0">
                <a:solidFill>
                  <a:srgbClr val="38761D"/>
                </a:solidFill>
                <a:latin typeface="Arial"/>
                <a:cs typeface="Arial"/>
              </a:rPr>
              <a:t> </a:t>
            </a:r>
            <a:r>
              <a:rPr sz="450" spc="-25" dirty="0">
                <a:solidFill>
                  <a:srgbClr val="38761D"/>
                </a:solidFill>
                <a:latin typeface="Arial"/>
                <a:cs typeface="Arial"/>
              </a:rPr>
              <a:t>/2</a:t>
            </a:r>
            <a:endParaRPr sz="450">
              <a:latin typeface="Arial"/>
              <a:cs typeface="Arial"/>
            </a:endParaRPr>
          </a:p>
        </p:txBody>
      </p:sp>
      <p:grpSp>
        <p:nvGrpSpPr>
          <p:cNvPr id="103" name="object 103"/>
          <p:cNvGrpSpPr/>
          <p:nvPr/>
        </p:nvGrpSpPr>
        <p:grpSpPr>
          <a:xfrm>
            <a:off x="1896031" y="2355852"/>
            <a:ext cx="1508760" cy="769620"/>
            <a:chOff x="1896031" y="2355852"/>
            <a:chExt cx="1508760" cy="769620"/>
          </a:xfrm>
        </p:grpSpPr>
        <p:sp>
          <p:nvSpPr>
            <p:cNvPr id="104" name="object 104"/>
            <p:cNvSpPr/>
            <p:nvPr/>
          </p:nvSpPr>
          <p:spPr>
            <a:xfrm>
              <a:off x="2428796" y="2887782"/>
              <a:ext cx="0" cy="46355"/>
            </a:xfrm>
            <a:custGeom>
              <a:avLst/>
              <a:gdLst/>
              <a:ahLst/>
              <a:cxnLst/>
              <a:rect l="l" t="t" r="r" b="b"/>
              <a:pathLst>
                <a:path h="46355">
                  <a:moveTo>
                    <a:pt x="0" y="46298"/>
                  </a:moveTo>
                  <a:lnTo>
                    <a:pt x="0" y="0"/>
                  </a:lnTo>
                </a:path>
              </a:pathLst>
            </a:custGeom>
            <a:ln w="4870">
              <a:solidFill>
                <a:srgbClr val="44546A"/>
              </a:solidFill>
            </a:ln>
          </p:spPr>
          <p:txBody>
            <a:bodyPr wrap="square" lIns="0" tIns="0" rIns="0" bIns="0" rtlCol="0"/>
            <a:lstStyle/>
            <a:p>
              <a:endParaRPr/>
            </a:p>
          </p:txBody>
        </p:sp>
        <p:sp>
          <p:nvSpPr>
            <p:cNvPr id="105" name="object 105"/>
            <p:cNvSpPr/>
            <p:nvPr/>
          </p:nvSpPr>
          <p:spPr>
            <a:xfrm>
              <a:off x="2428797" y="3045772"/>
              <a:ext cx="635" cy="50800"/>
            </a:xfrm>
            <a:custGeom>
              <a:avLst/>
              <a:gdLst/>
              <a:ahLst/>
              <a:cxnLst/>
              <a:rect l="l" t="t" r="r" b="b"/>
              <a:pathLst>
                <a:path w="635" h="50800">
                  <a:moveTo>
                    <a:pt x="0" y="50674"/>
                  </a:moveTo>
                  <a:lnTo>
                    <a:pt x="364" y="0"/>
                  </a:lnTo>
                </a:path>
              </a:pathLst>
            </a:custGeom>
            <a:ln w="4870">
              <a:solidFill>
                <a:srgbClr val="44546A"/>
              </a:solidFill>
            </a:ln>
          </p:spPr>
          <p:txBody>
            <a:bodyPr wrap="square" lIns="0" tIns="0" rIns="0" bIns="0" rtlCol="0"/>
            <a:lstStyle/>
            <a:p>
              <a:endParaRPr/>
            </a:p>
          </p:txBody>
        </p:sp>
        <p:sp>
          <p:nvSpPr>
            <p:cNvPr id="106" name="object 106"/>
            <p:cNvSpPr/>
            <p:nvPr/>
          </p:nvSpPr>
          <p:spPr>
            <a:xfrm>
              <a:off x="2406066" y="2680792"/>
              <a:ext cx="48895" cy="52069"/>
            </a:xfrm>
            <a:custGeom>
              <a:avLst/>
              <a:gdLst/>
              <a:ahLst/>
              <a:cxnLst/>
              <a:rect l="l" t="t" r="r" b="b"/>
              <a:pathLst>
                <a:path w="48894" h="52069">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107" name="object 107"/>
            <p:cNvSpPr/>
            <p:nvPr/>
          </p:nvSpPr>
          <p:spPr>
            <a:xfrm>
              <a:off x="2406066" y="2680792"/>
              <a:ext cx="48895" cy="52069"/>
            </a:xfrm>
            <a:custGeom>
              <a:avLst/>
              <a:gdLst/>
              <a:ahLst/>
              <a:cxnLst/>
              <a:rect l="l" t="t" r="r" b="b"/>
              <a:pathLst>
                <a:path w="48894" h="52069">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108" name="object 108"/>
            <p:cNvSpPr/>
            <p:nvPr/>
          </p:nvSpPr>
          <p:spPr>
            <a:xfrm>
              <a:off x="2428798" y="2731581"/>
              <a:ext cx="635" cy="43815"/>
            </a:xfrm>
            <a:custGeom>
              <a:avLst/>
              <a:gdLst/>
              <a:ahLst/>
              <a:cxnLst/>
              <a:rect l="l" t="t" r="r" b="b"/>
              <a:pathLst>
                <a:path w="635" h="43814">
                  <a:moveTo>
                    <a:pt x="364" y="43382"/>
                  </a:moveTo>
                  <a:lnTo>
                    <a:pt x="0" y="0"/>
                  </a:lnTo>
                </a:path>
              </a:pathLst>
            </a:custGeom>
            <a:ln w="4870">
              <a:solidFill>
                <a:srgbClr val="44546A"/>
              </a:solidFill>
            </a:ln>
          </p:spPr>
          <p:txBody>
            <a:bodyPr wrap="square" lIns="0" tIns="0" rIns="0" bIns="0" rtlCol="0"/>
            <a:lstStyle/>
            <a:p>
              <a:endParaRPr/>
            </a:p>
          </p:txBody>
        </p:sp>
        <p:sp>
          <p:nvSpPr>
            <p:cNvPr id="109" name="object 109"/>
            <p:cNvSpPr/>
            <p:nvPr/>
          </p:nvSpPr>
          <p:spPr>
            <a:xfrm>
              <a:off x="2454776" y="2705370"/>
              <a:ext cx="947419" cy="417195"/>
            </a:xfrm>
            <a:custGeom>
              <a:avLst/>
              <a:gdLst/>
              <a:ahLst/>
              <a:cxnLst/>
              <a:rect l="l" t="t" r="r" b="b"/>
              <a:pathLst>
                <a:path w="947420" h="417194">
                  <a:moveTo>
                    <a:pt x="0" y="0"/>
                  </a:moveTo>
                  <a:lnTo>
                    <a:pt x="67596" y="698"/>
                  </a:lnTo>
                  <a:lnTo>
                    <a:pt x="134885" y="2747"/>
                  </a:lnTo>
                  <a:lnTo>
                    <a:pt x="201561" y="6079"/>
                  </a:lnTo>
                  <a:lnTo>
                    <a:pt x="267316" y="10627"/>
                  </a:lnTo>
                  <a:lnTo>
                    <a:pt x="331845" y="16324"/>
                  </a:lnTo>
                  <a:lnTo>
                    <a:pt x="394839" y="23102"/>
                  </a:lnTo>
                  <a:lnTo>
                    <a:pt x="455993" y="30892"/>
                  </a:lnTo>
                  <a:lnTo>
                    <a:pt x="514999" y="39629"/>
                  </a:lnTo>
                  <a:lnTo>
                    <a:pt x="571550" y="49244"/>
                  </a:lnTo>
                  <a:lnTo>
                    <a:pt x="625341" y="59669"/>
                  </a:lnTo>
                  <a:lnTo>
                    <a:pt x="676064" y="70837"/>
                  </a:lnTo>
                  <a:lnTo>
                    <a:pt x="723412" y="82681"/>
                  </a:lnTo>
                  <a:lnTo>
                    <a:pt x="767078" y="95133"/>
                  </a:lnTo>
                  <a:lnTo>
                    <a:pt x="806757" y="108125"/>
                  </a:lnTo>
                  <a:lnTo>
                    <a:pt x="872921" y="135460"/>
                  </a:lnTo>
                  <a:lnTo>
                    <a:pt x="919451" y="164146"/>
                  </a:lnTo>
                  <a:lnTo>
                    <a:pt x="943892" y="193643"/>
                  </a:lnTo>
                  <a:lnTo>
                    <a:pt x="947062" y="208527"/>
                  </a:lnTo>
                  <a:lnTo>
                    <a:pt x="943894" y="223410"/>
                  </a:lnTo>
                  <a:lnTo>
                    <a:pt x="919472" y="252907"/>
                  </a:lnTo>
                  <a:lnTo>
                    <a:pt x="872978" y="281594"/>
                  </a:lnTo>
                  <a:lnTo>
                    <a:pt x="806865" y="308929"/>
                  </a:lnTo>
                  <a:lnTo>
                    <a:pt x="767217" y="321921"/>
                  </a:lnTo>
                  <a:lnTo>
                    <a:pt x="723584" y="334373"/>
                  </a:lnTo>
                  <a:lnTo>
                    <a:pt x="676272" y="346217"/>
                  </a:lnTo>
                  <a:lnTo>
                    <a:pt x="625589" y="357385"/>
                  </a:lnTo>
                  <a:lnTo>
                    <a:pt x="571840" y="367810"/>
                  </a:lnTo>
                  <a:lnTo>
                    <a:pt x="515331" y="377425"/>
                  </a:lnTo>
                  <a:lnTo>
                    <a:pt x="456371" y="386161"/>
                  </a:lnTo>
                  <a:lnTo>
                    <a:pt x="395264" y="393952"/>
                  </a:lnTo>
                  <a:lnTo>
                    <a:pt x="332318" y="400730"/>
                  </a:lnTo>
                  <a:lnTo>
                    <a:pt x="267840" y="406426"/>
                  </a:lnTo>
                  <a:lnTo>
                    <a:pt x="202135" y="410975"/>
                  </a:lnTo>
                  <a:lnTo>
                    <a:pt x="135511" y="414307"/>
                  </a:lnTo>
                  <a:lnTo>
                    <a:pt x="68273" y="416356"/>
                  </a:lnTo>
                  <a:lnTo>
                    <a:pt x="729" y="417054"/>
                  </a:lnTo>
                </a:path>
              </a:pathLst>
            </a:custGeom>
            <a:ln w="4870">
              <a:solidFill>
                <a:srgbClr val="44546A"/>
              </a:solidFill>
            </a:ln>
          </p:spPr>
          <p:txBody>
            <a:bodyPr wrap="square" lIns="0" tIns="0" rIns="0" bIns="0" rtlCol="0"/>
            <a:lstStyle/>
            <a:p>
              <a:endParaRPr/>
            </a:p>
          </p:txBody>
        </p:sp>
        <p:sp>
          <p:nvSpPr>
            <p:cNvPr id="110" name="object 110"/>
            <p:cNvSpPr/>
            <p:nvPr/>
          </p:nvSpPr>
          <p:spPr>
            <a:xfrm>
              <a:off x="1901111" y="2360933"/>
              <a:ext cx="1059180" cy="110489"/>
            </a:xfrm>
            <a:custGeom>
              <a:avLst/>
              <a:gdLst/>
              <a:ahLst/>
              <a:cxnLst/>
              <a:rect l="l" t="t" r="r" b="b"/>
              <a:pathLst>
                <a:path w="1059180" h="110489">
                  <a:moveTo>
                    <a:pt x="1058619" y="0"/>
                  </a:moveTo>
                  <a:lnTo>
                    <a:pt x="0" y="0"/>
                  </a:lnTo>
                  <a:lnTo>
                    <a:pt x="0" y="110408"/>
                  </a:lnTo>
                  <a:lnTo>
                    <a:pt x="1058619" y="110408"/>
                  </a:lnTo>
                  <a:lnTo>
                    <a:pt x="1058619" y="0"/>
                  </a:lnTo>
                  <a:close/>
                </a:path>
              </a:pathLst>
            </a:custGeom>
            <a:solidFill>
              <a:srgbClr val="FFF2CC"/>
            </a:solidFill>
          </p:spPr>
          <p:txBody>
            <a:bodyPr wrap="square" lIns="0" tIns="0" rIns="0" bIns="0" rtlCol="0"/>
            <a:lstStyle/>
            <a:p>
              <a:endParaRPr/>
            </a:p>
          </p:txBody>
        </p:sp>
        <p:sp>
          <p:nvSpPr>
            <p:cNvPr id="111" name="object 111"/>
            <p:cNvSpPr/>
            <p:nvPr/>
          </p:nvSpPr>
          <p:spPr>
            <a:xfrm>
              <a:off x="1901111" y="2360932"/>
              <a:ext cx="1059180" cy="110489"/>
            </a:xfrm>
            <a:custGeom>
              <a:avLst/>
              <a:gdLst/>
              <a:ahLst/>
              <a:cxnLst/>
              <a:rect l="l" t="t" r="r" b="b"/>
              <a:pathLst>
                <a:path w="1059180" h="110489">
                  <a:moveTo>
                    <a:pt x="0" y="0"/>
                  </a:moveTo>
                  <a:lnTo>
                    <a:pt x="1058619" y="0"/>
                  </a:lnTo>
                  <a:lnTo>
                    <a:pt x="1058619" y="110408"/>
                  </a:lnTo>
                  <a:lnTo>
                    <a:pt x="0" y="110408"/>
                  </a:lnTo>
                  <a:lnTo>
                    <a:pt x="0" y="0"/>
                  </a:lnTo>
                  <a:close/>
                </a:path>
              </a:pathLst>
            </a:custGeom>
            <a:ln w="9741">
              <a:solidFill>
                <a:srgbClr val="BF9000"/>
              </a:solidFill>
            </a:ln>
          </p:spPr>
          <p:txBody>
            <a:bodyPr wrap="square" lIns="0" tIns="0" rIns="0" bIns="0" rtlCol="0"/>
            <a:lstStyle/>
            <a:p>
              <a:endParaRPr/>
            </a:p>
          </p:txBody>
        </p:sp>
      </p:grpSp>
      <p:sp>
        <p:nvSpPr>
          <p:cNvPr id="112" name="object 112"/>
          <p:cNvSpPr txBox="1"/>
          <p:nvPr/>
        </p:nvSpPr>
        <p:spPr>
          <a:xfrm>
            <a:off x="1905982" y="2368789"/>
            <a:ext cx="1049020" cy="95885"/>
          </a:xfrm>
          <a:prstGeom prst="rect">
            <a:avLst/>
          </a:prstGeom>
        </p:spPr>
        <p:txBody>
          <a:bodyPr vert="horz" wrap="square" lIns="0" tIns="13970" rIns="0" bIns="0" rtlCol="0">
            <a:spAutoFit/>
          </a:bodyPr>
          <a:lstStyle/>
          <a:p>
            <a:pPr marL="334010">
              <a:lnSpc>
                <a:spcPct val="100000"/>
              </a:lnSpc>
              <a:spcBef>
                <a:spcPts val="110"/>
              </a:spcBef>
            </a:pPr>
            <a:r>
              <a:rPr sz="450" dirty="0">
                <a:solidFill>
                  <a:srgbClr val="38761D"/>
                </a:solidFill>
                <a:latin typeface="Arial"/>
                <a:cs typeface="Arial"/>
              </a:rPr>
              <a:t>3x3</a:t>
            </a:r>
            <a:r>
              <a:rPr sz="450" spc="35"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spc="-25" dirty="0">
                <a:solidFill>
                  <a:srgbClr val="38761D"/>
                </a:solidFill>
                <a:latin typeface="Arial"/>
                <a:cs typeface="Arial"/>
              </a:rPr>
              <a:t>512</a:t>
            </a:r>
            <a:endParaRPr sz="450">
              <a:latin typeface="Arial"/>
              <a:cs typeface="Arial"/>
            </a:endParaRPr>
          </a:p>
        </p:txBody>
      </p:sp>
      <p:grpSp>
        <p:nvGrpSpPr>
          <p:cNvPr id="113" name="object 113"/>
          <p:cNvGrpSpPr/>
          <p:nvPr/>
        </p:nvGrpSpPr>
        <p:grpSpPr>
          <a:xfrm>
            <a:off x="1896031" y="2514970"/>
            <a:ext cx="1069340" cy="120650"/>
            <a:chOff x="1896031" y="2514970"/>
            <a:chExt cx="1069340" cy="120650"/>
          </a:xfrm>
        </p:grpSpPr>
        <p:sp>
          <p:nvSpPr>
            <p:cNvPr id="114" name="object 114"/>
            <p:cNvSpPr/>
            <p:nvPr/>
          </p:nvSpPr>
          <p:spPr>
            <a:xfrm>
              <a:off x="1901111" y="2520050"/>
              <a:ext cx="1059180" cy="110489"/>
            </a:xfrm>
            <a:custGeom>
              <a:avLst/>
              <a:gdLst/>
              <a:ahLst/>
              <a:cxnLst/>
              <a:rect l="l" t="t" r="r" b="b"/>
              <a:pathLst>
                <a:path w="1059180" h="110489">
                  <a:moveTo>
                    <a:pt x="1058619" y="0"/>
                  </a:moveTo>
                  <a:lnTo>
                    <a:pt x="0" y="0"/>
                  </a:lnTo>
                  <a:lnTo>
                    <a:pt x="0" y="110408"/>
                  </a:lnTo>
                  <a:lnTo>
                    <a:pt x="1058619" y="110408"/>
                  </a:lnTo>
                  <a:lnTo>
                    <a:pt x="1058619" y="0"/>
                  </a:lnTo>
                  <a:close/>
                </a:path>
              </a:pathLst>
            </a:custGeom>
            <a:solidFill>
              <a:srgbClr val="FFF2CC"/>
            </a:solidFill>
          </p:spPr>
          <p:txBody>
            <a:bodyPr wrap="square" lIns="0" tIns="0" rIns="0" bIns="0" rtlCol="0"/>
            <a:lstStyle/>
            <a:p>
              <a:endParaRPr/>
            </a:p>
          </p:txBody>
        </p:sp>
        <p:sp>
          <p:nvSpPr>
            <p:cNvPr id="115" name="object 115"/>
            <p:cNvSpPr/>
            <p:nvPr/>
          </p:nvSpPr>
          <p:spPr>
            <a:xfrm>
              <a:off x="1901111" y="2520050"/>
              <a:ext cx="1059180" cy="110489"/>
            </a:xfrm>
            <a:custGeom>
              <a:avLst/>
              <a:gdLst/>
              <a:ahLst/>
              <a:cxnLst/>
              <a:rect l="l" t="t" r="r" b="b"/>
              <a:pathLst>
                <a:path w="1059180" h="110489">
                  <a:moveTo>
                    <a:pt x="0" y="0"/>
                  </a:moveTo>
                  <a:lnTo>
                    <a:pt x="1058619" y="0"/>
                  </a:lnTo>
                  <a:lnTo>
                    <a:pt x="1058619" y="110408"/>
                  </a:lnTo>
                  <a:lnTo>
                    <a:pt x="0" y="110408"/>
                  </a:lnTo>
                  <a:lnTo>
                    <a:pt x="0" y="0"/>
                  </a:lnTo>
                  <a:close/>
                </a:path>
              </a:pathLst>
            </a:custGeom>
            <a:ln w="9741">
              <a:solidFill>
                <a:srgbClr val="BF9000"/>
              </a:solidFill>
            </a:ln>
          </p:spPr>
          <p:txBody>
            <a:bodyPr wrap="square" lIns="0" tIns="0" rIns="0" bIns="0" rtlCol="0"/>
            <a:lstStyle/>
            <a:p>
              <a:endParaRPr/>
            </a:p>
          </p:txBody>
        </p:sp>
      </p:grpSp>
      <p:sp>
        <p:nvSpPr>
          <p:cNvPr id="116" name="object 116"/>
          <p:cNvSpPr txBox="1"/>
          <p:nvPr/>
        </p:nvSpPr>
        <p:spPr>
          <a:xfrm>
            <a:off x="1905982" y="2527563"/>
            <a:ext cx="1049020" cy="95885"/>
          </a:xfrm>
          <a:prstGeom prst="rect">
            <a:avLst/>
          </a:prstGeom>
        </p:spPr>
        <p:txBody>
          <a:bodyPr vert="horz" wrap="square" lIns="0" tIns="13970" rIns="0" bIns="0" rtlCol="0">
            <a:spAutoFit/>
          </a:bodyPr>
          <a:lstStyle/>
          <a:p>
            <a:pPr marL="334010">
              <a:lnSpc>
                <a:spcPct val="100000"/>
              </a:lnSpc>
              <a:spcBef>
                <a:spcPts val="110"/>
              </a:spcBef>
            </a:pPr>
            <a:r>
              <a:rPr sz="450" dirty="0">
                <a:solidFill>
                  <a:srgbClr val="38761D"/>
                </a:solidFill>
                <a:latin typeface="Arial"/>
                <a:cs typeface="Arial"/>
              </a:rPr>
              <a:t>3x3</a:t>
            </a:r>
            <a:r>
              <a:rPr sz="450" spc="35"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spc="-25" dirty="0">
                <a:solidFill>
                  <a:srgbClr val="38761D"/>
                </a:solidFill>
                <a:latin typeface="Arial"/>
                <a:cs typeface="Arial"/>
              </a:rPr>
              <a:t>512</a:t>
            </a:r>
            <a:endParaRPr sz="450">
              <a:latin typeface="Arial"/>
              <a:cs typeface="Arial"/>
            </a:endParaRPr>
          </a:p>
        </p:txBody>
      </p:sp>
      <p:grpSp>
        <p:nvGrpSpPr>
          <p:cNvPr id="117" name="object 117"/>
          <p:cNvGrpSpPr/>
          <p:nvPr/>
        </p:nvGrpSpPr>
        <p:grpSpPr>
          <a:xfrm>
            <a:off x="1896031" y="1936950"/>
            <a:ext cx="1507490" cy="772795"/>
            <a:chOff x="1896031" y="1936950"/>
            <a:chExt cx="1507490" cy="772795"/>
          </a:xfrm>
        </p:grpSpPr>
        <p:sp>
          <p:nvSpPr>
            <p:cNvPr id="118" name="object 118"/>
            <p:cNvSpPr/>
            <p:nvPr/>
          </p:nvSpPr>
          <p:spPr>
            <a:xfrm>
              <a:off x="2428796" y="2475374"/>
              <a:ext cx="0" cy="46355"/>
            </a:xfrm>
            <a:custGeom>
              <a:avLst/>
              <a:gdLst/>
              <a:ahLst/>
              <a:cxnLst/>
              <a:rect l="l" t="t" r="r" b="b"/>
              <a:pathLst>
                <a:path h="46355">
                  <a:moveTo>
                    <a:pt x="0" y="46298"/>
                  </a:moveTo>
                  <a:lnTo>
                    <a:pt x="0" y="0"/>
                  </a:lnTo>
                </a:path>
              </a:pathLst>
            </a:custGeom>
            <a:ln w="4870">
              <a:solidFill>
                <a:srgbClr val="44546A"/>
              </a:solidFill>
            </a:ln>
          </p:spPr>
          <p:txBody>
            <a:bodyPr wrap="square" lIns="0" tIns="0" rIns="0" bIns="0" rtlCol="0"/>
            <a:lstStyle/>
            <a:p>
              <a:endParaRPr/>
            </a:p>
          </p:txBody>
        </p:sp>
        <p:sp>
          <p:nvSpPr>
            <p:cNvPr id="119" name="object 119"/>
            <p:cNvSpPr/>
            <p:nvPr/>
          </p:nvSpPr>
          <p:spPr>
            <a:xfrm>
              <a:off x="2428798" y="2633763"/>
              <a:ext cx="1905" cy="47625"/>
            </a:xfrm>
            <a:custGeom>
              <a:avLst/>
              <a:gdLst/>
              <a:ahLst/>
              <a:cxnLst/>
              <a:rect l="l" t="t" r="r" b="b"/>
              <a:pathLst>
                <a:path w="1905" h="47625">
                  <a:moveTo>
                    <a:pt x="1822" y="47028"/>
                  </a:moveTo>
                  <a:lnTo>
                    <a:pt x="0" y="0"/>
                  </a:lnTo>
                </a:path>
              </a:pathLst>
            </a:custGeom>
            <a:ln w="4870">
              <a:solidFill>
                <a:srgbClr val="44546A"/>
              </a:solidFill>
            </a:ln>
          </p:spPr>
          <p:txBody>
            <a:bodyPr wrap="square" lIns="0" tIns="0" rIns="0" bIns="0" rtlCol="0"/>
            <a:lstStyle/>
            <a:p>
              <a:endParaRPr/>
            </a:p>
          </p:txBody>
        </p:sp>
        <p:sp>
          <p:nvSpPr>
            <p:cNvPr id="120" name="object 120"/>
            <p:cNvSpPr/>
            <p:nvPr/>
          </p:nvSpPr>
          <p:spPr>
            <a:xfrm>
              <a:off x="2402819" y="2261890"/>
              <a:ext cx="48895" cy="48895"/>
            </a:xfrm>
            <a:custGeom>
              <a:avLst/>
              <a:gdLst/>
              <a:ahLst/>
              <a:cxnLst/>
              <a:rect l="l" t="t" r="r" b="b"/>
              <a:pathLst>
                <a:path w="48894" h="48894">
                  <a:moveTo>
                    <a:pt x="24354" y="0"/>
                  </a:moveTo>
                  <a:lnTo>
                    <a:pt x="14874" y="1913"/>
                  </a:lnTo>
                  <a:lnTo>
                    <a:pt x="7132" y="7132"/>
                  </a:lnTo>
                  <a:lnTo>
                    <a:pt x="1913" y="14874"/>
                  </a:lnTo>
                  <a:lnTo>
                    <a:pt x="0" y="24354"/>
                  </a:lnTo>
                  <a:lnTo>
                    <a:pt x="1913" y="33834"/>
                  </a:lnTo>
                  <a:lnTo>
                    <a:pt x="7132" y="41576"/>
                  </a:lnTo>
                  <a:lnTo>
                    <a:pt x="14874" y="46795"/>
                  </a:lnTo>
                  <a:lnTo>
                    <a:pt x="24354" y="48709"/>
                  </a:lnTo>
                  <a:lnTo>
                    <a:pt x="33834" y="46795"/>
                  </a:lnTo>
                  <a:lnTo>
                    <a:pt x="41576" y="41576"/>
                  </a:lnTo>
                  <a:lnTo>
                    <a:pt x="46795" y="33834"/>
                  </a:lnTo>
                  <a:lnTo>
                    <a:pt x="48709" y="24354"/>
                  </a:lnTo>
                  <a:lnTo>
                    <a:pt x="46795" y="14874"/>
                  </a:lnTo>
                  <a:lnTo>
                    <a:pt x="41576" y="7132"/>
                  </a:lnTo>
                  <a:lnTo>
                    <a:pt x="33834" y="1913"/>
                  </a:lnTo>
                  <a:lnTo>
                    <a:pt x="24354" y="0"/>
                  </a:lnTo>
                  <a:close/>
                </a:path>
              </a:pathLst>
            </a:custGeom>
            <a:solidFill>
              <a:srgbClr val="E7E6E6"/>
            </a:solidFill>
          </p:spPr>
          <p:txBody>
            <a:bodyPr wrap="square" lIns="0" tIns="0" rIns="0" bIns="0" rtlCol="0"/>
            <a:lstStyle/>
            <a:p>
              <a:endParaRPr/>
            </a:p>
          </p:txBody>
        </p:sp>
        <p:sp>
          <p:nvSpPr>
            <p:cNvPr id="121" name="object 121"/>
            <p:cNvSpPr/>
            <p:nvPr/>
          </p:nvSpPr>
          <p:spPr>
            <a:xfrm>
              <a:off x="2402819" y="2261890"/>
              <a:ext cx="48895" cy="48895"/>
            </a:xfrm>
            <a:custGeom>
              <a:avLst/>
              <a:gdLst/>
              <a:ahLst/>
              <a:cxnLst/>
              <a:rect l="l" t="t" r="r" b="b"/>
              <a:pathLst>
                <a:path w="48894" h="48894">
                  <a:moveTo>
                    <a:pt x="0" y="24354"/>
                  </a:moveTo>
                  <a:lnTo>
                    <a:pt x="1913" y="14874"/>
                  </a:lnTo>
                  <a:lnTo>
                    <a:pt x="7133" y="7133"/>
                  </a:lnTo>
                  <a:lnTo>
                    <a:pt x="14874" y="1913"/>
                  </a:lnTo>
                  <a:lnTo>
                    <a:pt x="24354" y="0"/>
                  </a:lnTo>
                  <a:lnTo>
                    <a:pt x="33834" y="1913"/>
                  </a:lnTo>
                  <a:lnTo>
                    <a:pt x="41576" y="7133"/>
                  </a:lnTo>
                  <a:lnTo>
                    <a:pt x="46795" y="14874"/>
                  </a:lnTo>
                  <a:lnTo>
                    <a:pt x="48709" y="24354"/>
                  </a:lnTo>
                  <a:lnTo>
                    <a:pt x="46795" y="33834"/>
                  </a:lnTo>
                  <a:lnTo>
                    <a:pt x="41576" y="41576"/>
                  </a:lnTo>
                  <a:lnTo>
                    <a:pt x="33834" y="46795"/>
                  </a:lnTo>
                  <a:lnTo>
                    <a:pt x="24354" y="48709"/>
                  </a:lnTo>
                  <a:lnTo>
                    <a:pt x="14874" y="46795"/>
                  </a:lnTo>
                  <a:lnTo>
                    <a:pt x="7133" y="41576"/>
                  </a:lnTo>
                  <a:lnTo>
                    <a:pt x="1913" y="33834"/>
                  </a:lnTo>
                  <a:lnTo>
                    <a:pt x="0" y="24354"/>
                  </a:lnTo>
                  <a:close/>
                </a:path>
              </a:pathLst>
            </a:custGeom>
            <a:ln w="4870">
              <a:solidFill>
                <a:srgbClr val="44546A"/>
              </a:solidFill>
            </a:ln>
          </p:spPr>
          <p:txBody>
            <a:bodyPr wrap="square" lIns="0" tIns="0" rIns="0" bIns="0" rtlCol="0"/>
            <a:lstStyle/>
            <a:p>
              <a:endParaRPr/>
            </a:p>
          </p:txBody>
        </p:sp>
        <p:sp>
          <p:nvSpPr>
            <p:cNvPr id="122" name="object 122"/>
            <p:cNvSpPr/>
            <p:nvPr/>
          </p:nvSpPr>
          <p:spPr>
            <a:xfrm>
              <a:off x="2428797" y="2313341"/>
              <a:ext cx="635" cy="49530"/>
            </a:xfrm>
            <a:custGeom>
              <a:avLst/>
              <a:gdLst/>
              <a:ahLst/>
              <a:cxnLst/>
              <a:rect l="l" t="t" r="r" b="b"/>
              <a:pathLst>
                <a:path w="635" h="49530">
                  <a:moveTo>
                    <a:pt x="0" y="49215"/>
                  </a:moveTo>
                  <a:lnTo>
                    <a:pt x="364" y="0"/>
                  </a:lnTo>
                </a:path>
              </a:pathLst>
            </a:custGeom>
            <a:ln w="4870">
              <a:solidFill>
                <a:srgbClr val="44546A"/>
              </a:solidFill>
            </a:ln>
          </p:spPr>
          <p:txBody>
            <a:bodyPr wrap="square" lIns="0" tIns="0" rIns="0" bIns="0" rtlCol="0"/>
            <a:lstStyle/>
            <a:p>
              <a:endParaRPr/>
            </a:p>
          </p:txBody>
        </p:sp>
        <p:sp>
          <p:nvSpPr>
            <p:cNvPr id="123" name="object 123"/>
            <p:cNvSpPr/>
            <p:nvPr/>
          </p:nvSpPr>
          <p:spPr>
            <a:xfrm>
              <a:off x="2428797" y="2261890"/>
              <a:ext cx="0" cy="0"/>
            </a:xfrm>
            <a:custGeom>
              <a:avLst/>
              <a:gdLst/>
              <a:ahLst/>
              <a:cxnLst/>
              <a:rect l="l" t="t" r="r" b="b"/>
              <a:pathLst>
                <a:path>
                  <a:moveTo>
                    <a:pt x="0" y="0"/>
                  </a:moveTo>
                  <a:lnTo>
                    <a:pt x="0" y="0"/>
                  </a:lnTo>
                </a:path>
              </a:pathLst>
            </a:custGeom>
            <a:ln w="4870">
              <a:solidFill>
                <a:srgbClr val="44546A"/>
              </a:solidFill>
            </a:ln>
          </p:spPr>
          <p:txBody>
            <a:bodyPr wrap="square" lIns="0" tIns="0" rIns="0" bIns="0" rtlCol="0"/>
            <a:lstStyle/>
            <a:p>
              <a:endParaRPr/>
            </a:p>
          </p:txBody>
        </p:sp>
        <p:sp>
          <p:nvSpPr>
            <p:cNvPr id="124" name="object 124"/>
            <p:cNvSpPr/>
            <p:nvPr/>
          </p:nvSpPr>
          <p:spPr>
            <a:xfrm>
              <a:off x="2451529" y="2287529"/>
              <a:ext cx="949325" cy="419734"/>
            </a:xfrm>
            <a:custGeom>
              <a:avLst/>
              <a:gdLst/>
              <a:ahLst/>
              <a:cxnLst/>
              <a:rect l="l" t="t" r="r" b="b"/>
              <a:pathLst>
                <a:path w="949325" h="419735">
                  <a:moveTo>
                    <a:pt x="1822" y="419241"/>
                  </a:moveTo>
                  <a:lnTo>
                    <a:pt x="69420" y="418540"/>
                  </a:lnTo>
                  <a:lnTo>
                    <a:pt x="136711" y="416480"/>
                  </a:lnTo>
                  <a:lnTo>
                    <a:pt x="203388" y="413130"/>
                  </a:lnTo>
                  <a:lnTo>
                    <a:pt x="269145" y="408558"/>
                  </a:lnTo>
                  <a:lnTo>
                    <a:pt x="333674" y="402831"/>
                  </a:lnTo>
                  <a:lnTo>
                    <a:pt x="396670" y="396018"/>
                  </a:lnTo>
                  <a:lnTo>
                    <a:pt x="457825" y="388186"/>
                  </a:lnTo>
                  <a:lnTo>
                    <a:pt x="516832" y="379404"/>
                  </a:lnTo>
                  <a:lnTo>
                    <a:pt x="573385" y="369739"/>
                  </a:lnTo>
                  <a:lnTo>
                    <a:pt x="627177" y="359259"/>
                  </a:lnTo>
                  <a:lnTo>
                    <a:pt x="677900" y="348032"/>
                  </a:lnTo>
                  <a:lnTo>
                    <a:pt x="725250" y="336126"/>
                  </a:lnTo>
                  <a:lnTo>
                    <a:pt x="768917" y="323609"/>
                  </a:lnTo>
                  <a:lnTo>
                    <a:pt x="808596" y="310549"/>
                  </a:lnTo>
                  <a:lnTo>
                    <a:pt x="874762" y="283070"/>
                  </a:lnTo>
                  <a:lnTo>
                    <a:pt x="921293" y="254233"/>
                  </a:lnTo>
                  <a:lnTo>
                    <a:pt x="945734" y="224582"/>
                  </a:lnTo>
                  <a:lnTo>
                    <a:pt x="948905" y="209620"/>
                  </a:lnTo>
                  <a:lnTo>
                    <a:pt x="945728" y="194659"/>
                  </a:lnTo>
                  <a:lnTo>
                    <a:pt x="921240" y="165007"/>
                  </a:lnTo>
                  <a:lnTo>
                    <a:pt x="874619" y="136170"/>
                  </a:lnTo>
                  <a:lnTo>
                    <a:pt x="808326" y="108692"/>
                  </a:lnTo>
                  <a:lnTo>
                    <a:pt x="768571" y="95632"/>
                  </a:lnTo>
                  <a:lnTo>
                    <a:pt x="724819" y="83115"/>
                  </a:lnTo>
                  <a:lnTo>
                    <a:pt x="677379" y="71209"/>
                  </a:lnTo>
                  <a:lnTo>
                    <a:pt x="626558" y="59982"/>
                  </a:lnTo>
                  <a:lnTo>
                    <a:pt x="572662" y="49502"/>
                  </a:lnTo>
                  <a:lnTo>
                    <a:pt x="516001" y="39837"/>
                  </a:lnTo>
                  <a:lnTo>
                    <a:pt x="456880" y="31054"/>
                  </a:lnTo>
                  <a:lnTo>
                    <a:pt x="395607" y="23223"/>
                  </a:lnTo>
                  <a:lnTo>
                    <a:pt x="332490" y="16410"/>
                  </a:lnTo>
                  <a:lnTo>
                    <a:pt x="267836" y="10683"/>
                  </a:lnTo>
                  <a:lnTo>
                    <a:pt x="201953" y="6111"/>
                  </a:lnTo>
                  <a:lnTo>
                    <a:pt x="135148" y="2761"/>
                  </a:lnTo>
                  <a:lnTo>
                    <a:pt x="67727" y="701"/>
                  </a:lnTo>
                  <a:lnTo>
                    <a:pt x="0" y="0"/>
                  </a:lnTo>
                </a:path>
              </a:pathLst>
            </a:custGeom>
            <a:ln w="4870">
              <a:solidFill>
                <a:srgbClr val="44546A"/>
              </a:solidFill>
            </a:ln>
          </p:spPr>
          <p:txBody>
            <a:bodyPr wrap="square" lIns="0" tIns="0" rIns="0" bIns="0" rtlCol="0"/>
            <a:lstStyle/>
            <a:p>
              <a:endParaRPr/>
            </a:p>
          </p:txBody>
        </p:sp>
        <p:sp>
          <p:nvSpPr>
            <p:cNvPr id="125" name="object 125"/>
            <p:cNvSpPr/>
            <p:nvPr/>
          </p:nvSpPr>
          <p:spPr>
            <a:xfrm>
              <a:off x="1901111" y="1942031"/>
              <a:ext cx="1059180" cy="110489"/>
            </a:xfrm>
            <a:custGeom>
              <a:avLst/>
              <a:gdLst/>
              <a:ahLst/>
              <a:cxnLst/>
              <a:rect l="l" t="t" r="r" b="b"/>
              <a:pathLst>
                <a:path w="1059180" h="110489">
                  <a:moveTo>
                    <a:pt x="1058619" y="0"/>
                  </a:moveTo>
                  <a:lnTo>
                    <a:pt x="0" y="0"/>
                  </a:lnTo>
                  <a:lnTo>
                    <a:pt x="0" y="110408"/>
                  </a:lnTo>
                  <a:lnTo>
                    <a:pt x="1058619" y="110408"/>
                  </a:lnTo>
                  <a:lnTo>
                    <a:pt x="1058619" y="0"/>
                  </a:lnTo>
                  <a:close/>
                </a:path>
              </a:pathLst>
            </a:custGeom>
            <a:solidFill>
              <a:srgbClr val="FFF2CC"/>
            </a:solidFill>
          </p:spPr>
          <p:txBody>
            <a:bodyPr wrap="square" lIns="0" tIns="0" rIns="0" bIns="0" rtlCol="0"/>
            <a:lstStyle/>
            <a:p>
              <a:endParaRPr/>
            </a:p>
          </p:txBody>
        </p:sp>
        <p:sp>
          <p:nvSpPr>
            <p:cNvPr id="126" name="object 126"/>
            <p:cNvSpPr/>
            <p:nvPr/>
          </p:nvSpPr>
          <p:spPr>
            <a:xfrm>
              <a:off x="1901111" y="1942030"/>
              <a:ext cx="1059180" cy="110489"/>
            </a:xfrm>
            <a:custGeom>
              <a:avLst/>
              <a:gdLst/>
              <a:ahLst/>
              <a:cxnLst/>
              <a:rect l="l" t="t" r="r" b="b"/>
              <a:pathLst>
                <a:path w="1059180" h="110489">
                  <a:moveTo>
                    <a:pt x="0" y="0"/>
                  </a:moveTo>
                  <a:lnTo>
                    <a:pt x="1058619" y="0"/>
                  </a:lnTo>
                  <a:lnTo>
                    <a:pt x="1058619" y="110408"/>
                  </a:lnTo>
                  <a:lnTo>
                    <a:pt x="0" y="110408"/>
                  </a:lnTo>
                  <a:lnTo>
                    <a:pt x="0" y="0"/>
                  </a:lnTo>
                  <a:close/>
                </a:path>
              </a:pathLst>
            </a:custGeom>
            <a:ln w="9741">
              <a:solidFill>
                <a:srgbClr val="BF9000"/>
              </a:solidFill>
            </a:ln>
          </p:spPr>
          <p:txBody>
            <a:bodyPr wrap="square" lIns="0" tIns="0" rIns="0" bIns="0" rtlCol="0"/>
            <a:lstStyle/>
            <a:p>
              <a:endParaRPr/>
            </a:p>
          </p:txBody>
        </p:sp>
      </p:grpSp>
      <p:sp>
        <p:nvSpPr>
          <p:cNvPr id="127" name="object 127"/>
          <p:cNvSpPr txBox="1"/>
          <p:nvPr/>
        </p:nvSpPr>
        <p:spPr>
          <a:xfrm>
            <a:off x="2227753" y="1949609"/>
            <a:ext cx="398145" cy="95885"/>
          </a:xfrm>
          <a:prstGeom prst="rect">
            <a:avLst/>
          </a:prstGeom>
        </p:spPr>
        <p:txBody>
          <a:bodyPr vert="horz" wrap="square" lIns="0" tIns="13970" rIns="0" bIns="0" rtlCol="0">
            <a:spAutoFit/>
          </a:bodyPr>
          <a:lstStyle/>
          <a:p>
            <a:pPr marL="12700">
              <a:lnSpc>
                <a:spcPct val="100000"/>
              </a:lnSpc>
              <a:spcBef>
                <a:spcPts val="110"/>
              </a:spcBef>
            </a:pPr>
            <a:r>
              <a:rPr sz="450" dirty="0">
                <a:solidFill>
                  <a:srgbClr val="38761D"/>
                </a:solidFill>
                <a:latin typeface="Arial"/>
                <a:cs typeface="Arial"/>
              </a:rPr>
              <a:t>3x3</a:t>
            </a:r>
            <a:r>
              <a:rPr sz="450" spc="35"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spc="-25" dirty="0">
                <a:solidFill>
                  <a:srgbClr val="38761D"/>
                </a:solidFill>
                <a:latin typeface="Arial"/>
                <a:cs typeface="Arial"/>
              </a:rPr>
              <a:t>512</a:t>
            </a:r>
            <a:endParaRPr sz="450">
              <a:latin typeface="Arial"/>
              <a:cs typeface="Arial"/>
            </a:endParaRPr>
          </a:p>
        </p:txBody>
      </p:sp>
      <p:grpSp>
        <p:nvGrpSpPr>
          <p:cNvPr id="128" name="object 128"/>
          <p:cNvGrpSpPr/>
          <p:nvPr/>
        </p:nvGrpSpPr>
        <p:grpSpPr>
          <a:xfrm>
            <a:off x="1896031" y="2092821"/>
            <a:ext cx="1069340" cy="123825"/>
            <a:chOff x="1896031" y="2092821"/>
            <a:chExt cx="1069340" cy="123825"/>
          </a:xfrm>
        </p:grpSpPr>
        <p:sp>
          <p:nvSpPr>
            <p:cNvPr id="129" name="object 129"/>
            <p:cNvSpPr/>
            <p:nvPr/>
          </p:nvSpPr>
          <p:spPr>
            <a:xfrm>
              <a:off x="1901111" y="2097900"/>
              <a:ext cx="1059180" cy="113664"/>
            </a:xfrm>
            <a:custGeom>
              <a:avLst/>
              <a:gdLst/>
              <a:ahLst/>
              <a:cxnLst/>
              <a:rect l="l" t="t" r="r" b="b"/>
              <a:pathLst>
                <a:path w="1059180" h="113664">
                  <a:moveTo>
                    <a:pt x="1058619" y="0"/>
                  </a:moveTo>
                  <a:lnTo>
                    <a:pt x="0" y="0"/>
                  </a:lnTo>
                  <a:lnTo>
                    <a:pt x="0" y="113655"/>
                  </a:lnTo>
                  <a:lnTo>
                    <a:pt x="1058619" y="113655"/>
                  </a:lnTo>
                  <a:lnTo>
                    <a:pt x="1058619" y="0"/>
                  </a:lnTo>
                  <a:close/>
                </a:path>
              </a:pathLst>
            </a:custGeom>
            <a:solidFill>
              <a:srgbClr val="FFF2CC"/>
            </a:solidFill>
          </p:spPr>
          <p:txBody>
            <a:bodyPr wrap="square" lIns="0" tIns="0" rIns="0" bIns="0" rtlCol="0"/>
            <a:lstStyle/>
            <a:p>
              <a:endParaRPr/>
            </a:p>
          </p:txBody>
        </p:sp>
        <p:sp>
          <p:nvSpPr>
            <p:cNvPr id="130" name="object 130"/>
            <p:cNvSpPr/>
            <p:nvPr/>
          </p:nvSpPr>
          <p:spPr>
            <a:xfrm>
              <a:off x="1901111" y="2097901"/>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BF9000"/>
              </a:solidFill>
            </a:ln>
          </p:spPr>
          <p:txBody>
            <a:bodyPr wrap="square" lIns="0" tIns="0" rIns="0" bIns="0" rtlCol="0"/>
            <a:lstStyle/>
            <a:p>
              <a:endParaRPr/>
            </a:p>
          </p:txBody>
        </p:sp>
      </p:grpSp>
      <p:sp>
        <p:nvSpPr>
          <p:cNvPr id="131" name="object 131"/>
          <p:cNvSpPr txBox="1"/>
          <p:nvPr/>
        </p:nvSpPr>
        <p:spPr>
          <a:xfrm>
            <a:off x="2227753" y="2108380"/>
            <a:ext cx="398145" cy="95885"/>
          </a:xfrm>
          <a:prstGeom prst="rect">
            <a:avLst/>
          </a:prstGeom>
        </p:spPr>
        <p:txBody>
          <a:bodyPr vert="horz" wrap="square" lIns="0" tIns="13970" rIns="0" bIns="0" rtlCol="0">
            <a:spAutoFit/>
          </a:bodyPr>
          <a:lstStyle/>
          <a:p>
            <a:pPr marL="12700">
              <a:lnSpc>
                <a:spcPct val="100000"/>
              </a:lnSpc>
              <a:spcBef>
                <a:spcPts val="110"/>
              </a:spcBef>
            </a:pPr>
            <a:r>
              <a:rPr sz="450" dirty="0">
                <a:solidFill>
                  <a:srgbClr val="38761D"/>
                </a:solidFill>
                <a:latin typeface="Arial"/>
                <a:cs typeface="Arial"/>
              </a:rPr>
              <a:t>3x3</a:t>
            </a:r>
            <a:r>
              <a:rPr sz="450" spc="35"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spc="-25" dirty="0">
                <a:solidFill>
                  <a:srgbClr val="38761D"/>
                </a:solidFill>
                <a:latin typeface="Arial"/>
                <a:cs typeface="Arial"/>
              </a:rPr>
              <a:t>512</a:t>
            </a:r>
            <a:endParaRPr sz="450">
              <a:latin typeface="Arial"/>
              <a:cs typeface="Arial"/>
            </a:endParaRPr>
          </a:p>
        </p:txBody>
      </p:sp>
      <p:grpSp>
        <p:nvGrpSpPr>
          <p:cNvPr id="132" name="object 132"/>
          <p:cNvGrpSpPr/>
          <p:nvPr/>
        </p:nvGrpSpPr>
        <p:grpSpPr>
          <a:xfrm>
            <a:off x="2403631" y="1805342"/>
            <a:ext cx="999490" cy="485140"/>
            <a:chOff x="2403631" y="1805342"/>
            <a:chExt cx="999490" cy="485140"/>
          </a:xfrm>
        </p:grpSpPr>
        <p:sp>
          <p:nvSpPr>
            <p:cNvPr id="133" name="object 133"/>
            <p:cNvSpPr/>
            <p:nvPr/>
          </p:nvSpPr>
          <p:spPr>
            <a:xfrm>
              <a:off x="2428797" y="2053225"/>
              <a:ext cx="0" cy="46355"/>
            </a:xfrm>
            <a:custGeom>
              <a:avLst/>
              <a:gdLst/>
              <a:ahLst/>
              <a:cxnLst/>
              <a:rect l="l" t="t" r="r" b="b"/>
              <a:pathLst>
                <a:path h="46355">
                  <a:moveTo>
                    <a:pt x="0" y="46298"/>
                  </a:moveTo>
                  <a:lnTo>
                    <a:pt x="0" y="0"/>
                  </a:lnTo>
                </a:path>
              </a:pathLst>
            </a:custGeom>
            <a:ln w="4870">
              <a:solidFill>
                <a:srgbClr val="44546A"/>
              </a:solidFill>
            </a:ln>
          </p:spPr>
          <p:txBody>
            <a:bodyPr wrap="square" lIns="0" tIns="0" rIns="0" bIns="0" rtlCol="0"/>
            <a:lstStyle/>
            <a:p>
              <a:endParaRPr/>
            </a:p>
          </p:txBody>
        </p:sp>
        <p:sp>
          <p:nvSpPr>
            <p:cNvPr id="134" name="object 134"/>
            <p:cNvSpPr/>
            <p:nvPr/>
          </p:nvSpPr>
          <p:spPr>
            <a:xfrm>
              <a:off x="2428797" y="2214861"/>
              <a:ext cx="635" cy="47625"/>
            </a:xfrm>
            <a:custGeom>
              <a:avLst/>
              <a:gdLst/>
              <a:ahLst/>
              <a:cxnLst/>
              <a:rect l="l" t="t" r="r" b="b"/>
              <a:pathLst>
                <a:path w="635" h="47625">
                  <a:moveTo>
                    <a:pt x="364" y="47028"/>
                  </a:moveTo>
                  <a:lnTo>
                    <a:pt x="0" y="0"/>
                  </a:lnTo>
                </a:path>
              </a:pathLst>
            </a:custGeom>
            <a:ln w="4870">
              <a:solidFill>
                <a:srgbClr val="44546A"/>
              </a:solidFill>
            </a:ln>
          </p:spPr>
          <p:txBody>
            <a:bodyPr wrap="square" lIns="0" tIns="0" rIns="0" bIns="0" rtlCol="0"/>
            <a:lstStyle/>
            <a:p>
              <a:endParaRPr/>
            </a:p>
          </p:txBody>
        </p:sp>
        <p:sp>
          <p:nvSpPr>
            <p:cNvPr id="135" name="object 135"/>
            <p:cNvSpPr/>
            <p:nvPr/>
          </p:nvSpPr>
          <p:spPr>
            <a:xfrm>
              <a:off x="2451529" y="1860241"/>
              <a:ext cx="949325" cy="427990"/>
            </a:xfrm>
            <a:custGeom>
              <a:avLst/>
              <a:gdLst/>
              <a:ahLst/>
              <a:cxnLst/>
              <a:rect l="l" t="t" r="r" b="b"/>
              <a:pathLst>
                <a:path w="949325" h="427989">
                  <a:moveTo>
                    <a:pt x="0" y="427627"/>
                  </a:moveTo>
                  <a:lnTo>
                    <a:pt x="67719" y="426911"/>
                  </a:lnTo>
                  <a:lnTo>
                    <a:pt x="135131" y="424810"/>
                  </a:lnTo>
                  <a:lnTo>
                    <a:pt x="201929" y="421393"/>
                  </a:lnTo>
                  <a:lnTo>
                    <a:pt x="267804" y="416729"/>
                  </a:lnTo>
                  <a:lnTo>
                    <a:pt x="332450" y="410888"/>
                  </a:lnTo>
                  <a:lnTo>
                    <a:pt x="395559" y="403939"/>
                  </a:lnTo>
                  <a:lnTo>
                    <a:pt x="456824" y="395950"/>
                  </a:lnTo>
                  <a:lnTo>
                    <a:pt x="515938" y="386993"/>
                  </a:lnTo>
                  <a:lnTo>
                    <a:pt x="572593" y="377134"/>
                  </a:lnTo>
                  <a:lnTo>
                    <a:pt x="626482" y="366445"/>
                  </a:lnTo>
                  <a:lnTo>
                    <a:pt x="677297" y="354993"/>
                  </a:lnTo>
                  <a:lnTo>
                    <a:pt x="724731" y="342849"/>
                  </a:lnTo>
                  <a:lnTo>
                    <a:pt x="768477" y="330082"/>
                  </a:lnTo>
                  <a:lnTo>
                    <a:pt x="808228" y="316760"/>
                  </a:lnTo>
                  <a:lnTo>
                    <a:pt x="874513" y="288732"/>
                  </a:lnTo>
                  <a:lnTo>
                    <a:pt x="921128" y="259319"/>
                  </a:lnTo>
                  <a:lnTo>
                    <a:pt x="945614" y="229074"/>
                  </a:lnTo>
                  <a:lnTo>
                    <a:pt x="948789" y="213813"/>
                  </a:lnTo>
                  <a:lnTo>
                    <a:pt x="945620" y="198552"/>
                  </a:lnTo>
                  <a:lnTo>
                    <a:pt x="921181" y="168308"/>
                  </a:lnTo>
                  <a:lnTo>
                    <a:pt x="874656" y="138894"/>
                  </a:lnTo>
                  <a:lnTo>
                    <a:pt x="808498" y="110866"/>
                  </a:lnTo>
                  <a:lnTo>
                    <a:pt x="768824" y="97544"/>
                  </a:lnTo>
                  <a:lnTo>
                    <a:pt x="725162" y="84777"/>
                  </a:lnTo>
                  <a:lnTo>
                    <a:pt x="677818" y="72633"/>
                  </a:lnTo>
                  <a:lnTo>
                    <a:pt x="627101" y="61181"/>
                  </a:lnTo>
                  <a:lnTo>
                    <a:pt x="573316" y="50492"/>
                  </a:lnTo>
                  <a:lnTo>
                    <a:pt x="516770" y="40634"/>
                  </a:lnTo>
                  <a:lnTo>
                    <a:pt x="457769" y="31676"/>
                  </a:lnTo>
                  <a:lnTo>
                    <a:pt x="396622" y="23687"/>
                  </a:lnTo>
                  <a:lnTo>
                    <a:pt x="333634" y="16738"/>
                  </a:lnTo>
                  <a:lnTo>
                    <a:pt x="269112" y="10897"/>
                  </a:lnTo>
                  <a:lnTo>
                    <a:pt x="203363" y="6233"/>
                  </a:lnTo>
                  <a:lnTo>
                    <a:pt x="136694" y="2816"/>
                  </a:lnTo>
                  <a:lnTo>
                    <a:pt x="69412" y="715"/>
                  </a:lnTo>
                  <a:lnTo>
                    <a:pt x="1822" y="0"/>
                  </a:lnTo>
                </a:path>
              </a:pathLst>
            </a:custGeom>
            <a:ln w="4870">
              <a:solidFill>
                <a:srgbClr val="44546A"/>
              </a:solidFill>
            </a:ln>
          </p:spPr>
          <p:txBody>
            <a:bodyPr wrap="square" lIns="0" tIns="0" rIns="0" bIns="0" rtlCol="0"/>
            <a:lstStyle/>
            <a:p>
              <a:endParaRPr/>
            </a:p>
          </p:txBody>
        </p:sp>
        <p:sp>
          <p:nvSpPr>
            <p:cNvPr id="136" name="object 136"/>
            <p:cNvSpPr/>
            <p:nvPr/>
          </p:nvSpPr>
          <p:spPr>
            <a:xfrm>
              <a:off x="2406067" y="1833246"/>
              <a:ext cx="48895" cy="52069"/>
            </a:xfrm>
            <a:custGeom>
              <a:avLst/>
              <a:gdLst/>
              <a:ahLst/>
              <a:cxnLst/>
              <a:rect l="l" t="t" r="r" b="b"/>
              <a:pathLst>
                <a:path w="48894" h="52069">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137" name="object 137"/>
            <p:cNvSpPr/>
            <p:nvPr/>
          </p:nvSpPr>
          <p:spPr>
            <a:xfrm>
              <a:off x="2406067" y="1833246"/>
              <a:ext cx="48895" cy="52069"/>
            </a:xfrm>
            <a:custGeom>
              <a:avLst/>
              <a:gdLst/>
              <a:ahLst/>
              <a:cxnLst/>
              <a:rect l="l" t="t" r="r" b="b"/>
              <a:pathLst>
                <a:path w="48894" h="52069">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138" name="object 138"/>
            <p:cNvSpPr/>
            <p:nvPr/>
          </p:nvSpPr>
          <p:spPr>
            <a:xfrm>
              <a:off x="2428797" y="1885690"/>
              <a:ext cx="1905" cy="58419"/>
            </a:xfrm>
            <a:custGeom>
              <a:avLst/>
              <a:gdLst/>
              <a:ahLst/>
              <a:cxnLst/>
              <a:rect l="l" t="t" r="r" b="b"/>
              <a:pathLst>
                <a:path w="1905" h="58419">
                  <a:moveTo>
                    <a:pt x="0" y="57964"/>
                  </a:moveTo>
                  <a:lnTo>
                    <a:pt x="1822" y="0"/>
                  </a:lnTo>
                </a:path>
              </a:pathLst>
            </a:custGeom>
            <a:ln w="4870">
              <a:solidFill>
                <a:srgbClr val="44546A"/>
              </a:solidFill>
            </a:ln>
          </p:spPr>
          <p:txBody>
            <a:bodyPr wrap="square" lIns="0" tIns="0" rIns="0" bIns="0" rtlCol="0"/>
            <a:lstStyle/>
            <a:p>
              <a:endParaRPr/>
            </a:p>
          </p:txBody>
        </p:sp>
        <p:sp>
          <p:nvSpPr>
            <p:cNvPr id="139" name="object 139"/>
            <p:cNvSpPr/>
            <p:nvPr/>
          </p:nvSpPr>
          <p:spPr>
            <a:xfrm>
              <a:off x="2428797" y="1807777"/>
              <a:ext cx="635" cy="26034"/>
            </a:xfrm>
            <a:custGeom>
              <a:avLst/>
              <a:gdLst/>
              <a:ahLst/>
              <a:cxnLst/>
              <a:rect l="l" t="t" r="r" b="b"/>
              <a:pathLst>
                <a:path w="635" h="26035">
                  <a:moveTo>
                    <a:pt x="0" y="25468"/>
                  </a:moveTo>
                  <a:lnTo>
                    <a:pt x="161" y="0"/>
                  </a:lnTo>
                </a:path>
              </a:pathLst>
            </a:custGeom>
            <a:ln w="4870">
              <a:solidFill>
                <a:srgbClr val="44546A"/>
              </a:solidFill>
            </a:ln>
          </p:spPr>
          <p:txBody>
            <a:bodyPr wrap="square" lIns="0" tIns="0" rIns="0" bIns="0" rtlCol="0"/>
            <a:lstStyle/>
            <a:p>
              <a:endParaRPr/>
            </a:p>
          </p:txBody>
        </p:sp>
      </p:grpSp>
      <p:sp>
        <p:nvSpPr>
          <p:cNvPr id="140" name="object 140"/>
          <p:cNvSpPr txBox="1"/>
          <p:nvPr/>
        </p:nvSpPr>
        <p:spPr>
          <a:xfrm>
            <a:off x="348679" y="5687059"/>
            <a:ext cx="1243330" cy="565150"/>
          </a:xfrm>
          <a:prstGeom prst="rect">
            <a:avLst/>
          </a:prstGeom>
        </p:spPr>
        <p:txBody>
          <a:bodyPr vert="horz" wrap="square" lIns="0" tIns="28575" rIns="0" bIns="0" rtlCol="0">
            <a:spAutoFit/>
          </a:bodyPr>
          <a:lstStyle/>
          <a:p>
            <a:pPr marL="12700" marR="5080" indent="660400">
              <a:lnSpc>
                <a:spcPts val="2090"/>
              </a:lnSpc>
              <a:spcBef>
                <a:spcPts val="225"/>
              </a:spcBef>
            </a:pPr>
            <a:r>
              <a:rPr sz="1800" spc="-10" dirty="0">
                <a:latin typeface="Calibri"/>
                <a:cs typeface="Calibri"/>
              </a:rPr>
              <a:t>Input: </a:t>
            </a:r>
            <a:r>
              <a:rPr sz="1800" dirty="0">
                <a:latin typeface="Calibri"/>
                <a:cs typeface="Calibri"/>
              </a:rPr>
              <a:t>3</a:t>
            </a:r>
            <a:r>
              <a:rPr sz="1800" spc="-5"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224</a:t>
            </a:r>
            <a:r>
              <a:rPr sz="1800" spc="-5" dirty="0">
                <a:latin typeface="Calibri"/>
                <a:cs typeface="Calibri"/>
              </a:rPr>
              <a:t> </a:t>
            </a:r>
            <a:r>
              <a:rPr sz="1800" dirty="0">
                <a:latin typeface="Calibri"/>
                <a:cs typeface="Calibri"/>
              </a:rPr>
              <a:t>x</a:t>
            </a:r>
            <a:r>
              <a:rPr sz="1800" spc="-10" dirty="0">
                <a:latin typeface="Calibri"/>
                <a:cs typeface="Calibri"/>
              </a:rPr>
              <a:t> </a:t>
            </a:r>
            <a:r>
              <a:rPr sz="1800" spc="-25" dirty="0">
                <a:latin typeface="Calibri"/>
                <a:cs typeface="Calibri"/>
              </a:rPr>
              <a:t>224</a:t>
            </a:r>
            <a:endParaRPr sz="1800">
              <a:latin typeface="Calibri"/>
              <a:cs typeface="Calibri"/>
            </a:endParaRPr>
          </a:p>
        </p:txBody>
      </p:sp>
      <p:sp>
        <p:nvSpPr>
          <p:cNvPr id="141" name="object 141"/>
          <p:cNvSpPr txBox="1"/>
          <p:nvPr/>
        </p:nvSpPr>
        <p:spPr>
          <a:xfrm>
            <a:off x="394489" y="4693411"/>
            <a:ext cx="1138555" cy="565150"/>
          </a:xfrm>
          <a:prstGeom prst="rect">
            <a:avLst/>
          </a:prstGeom>
        </p:spPr>
        <p:txBody>
          <a:bodyPr vert="horz" wrap="square" lIns="0" tIns="12700" rIns="0" bIns="0" rtlCol="0">
            <a:spAutoFit/>
          </a:bodyPr>
          <a:lstStyle/>
          <a:p>
            <a:pPr marR="5080" algn="r">
              <a:lnSpc>
                <a:spcPts val="2125"/>
              </a:lnSpc>
              <a:spcBef>
                <a:spcPts val="100"/>
              </a:spcBef>
            </a:pPr>
            <a:r>
              <a:rPr sz="1800" dirty="0">
                <a:latin typeface="Calibri"/>
                <a:cs typeface="Calibri"/>
              </a:rPr>
              <a:t>Stage</a:t>
            </a:r>
            <a:r>
              <a:rPr sz="1800" spc="-65" dirty="0">
                <a:latin typeface="Calibri"/>
                <a:cs typeface="Calibri"/>
              </a:rPr>
              <a:t> </a:t>
            </a:r>
            <a:r>
              <a:rPr sz="1800" spc="-25" dirty="0">
                <a:latin typeface="Calibri"/>
                <a:cs typeface="Calibri"/>
              </a:rPr>
              <a:t>1:</a:t>
            </a:r>
            <a:endParaRPr sz="1800">
              <a:latin typeface="Calibri"/>
              <a:cs typeface="Calibri"/>
            </a:endParaRPr>
          </a:p>
          <a:p>
            <a:pPr marR="15875" algn="r">
              <a:lnSpc>
                <a:spcPts val="2125"/>
              </a:lnSpc>
            </a:pPr>
            <a:r>
              <a:rPr sz="1800" dirty="0">
                <a:latin typeface="Calibri"/>
                <a:cs typeface="Calibri"/>
              </a:rPr>
              <a:t>64</a:t>
            </a:r>
            <a:r>
              <a:rPr sz="1800" spc="-5"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56</a:t>
            </a:r>
            <a:r>
              <a:rPr sz="1800" spc="-5" dirty="0">
                <a:latin typeface="Calibri"/>
                <a:cs typeface="Calibri"/>
              </a:rPr>
              <a:t> </a:t>
            </a:r>
            <a:r>
              <a:rPr sz="1800" dirty="0">
                <a:latin typeface="Calibri"/>
                <a:cs typeface="Calibri"/>
              </a:rPr>
              <a:t>x</a:t>
            </a:r>
            <a:r>
              <a:rPr sz="1800" spc="-10" dirty="0">
                <a:latin typeface="Calibri"/>
                <a:cs typeface="Calibri"/>
              </a:rPr>
              <a:t> </a:t>
            </a:r>
            <a:r>
              <a:rPr sz="1800" spc="-25" dirty="0">
                <a:latin typeface="Calibri"/>
                <a:cs typeface="Calibri"/>
              </a:rPr>
              <a:t>56</a:t>
            </a:r>
            <a:endParaRPr sz="1800">
              <a:latin typeface="Calibri"/>
              <a:cs typeface="Calibri"/>
            </a:endParaRPr>
          </a:p>
        </p:txBody>
      </p:sp>
      <p:sp>
        <p:nvSpPr>
          <p:cNvPr id="142" name="object 142"/>
          <p:cNvSpPr txBox="1"/>
          <p:nvPr/>
        </p:nvSpPr>
        <p:spPr>
          <a:xfrm>
            <a:off x="277468" y="3437635"/>
            <a:ext cx="1256030" cy="565150"/>
          </a:xfrm>
          <a:prstGeom prst="rect">
            <a:avLst/>
          </a:prstGeom>
        </p:spPr>
        <p:txBody>
          <a:bodyPr vert="horz" wrap="square" lIns="0" tIns="12700" rIns="0" bIns="0" rtlCol="0">
            <a:spAutoFit/>
          </a:bodyPr>
          <a:lstStyle/>
          <a:p>
            <a:pPr marR="5080" algn="r">
              <a:lnSpc>
                <a:spcPts val="2125"/>
              </a:lnSpc>
              <a:spcBef>
                <a:spcPts val="100"/>
              </a:spcBef>
            </a:pPr>
            <a:r>
              <a:rPr sz="1800" dirty="0">
                <a:latin typeface="Calibri"/>
                <a:cs typeface="Calibri"/>
              </a:rPr>
              <a:t>Stage</a:t>
            </a:r>
            <a:r>
              <a:rPr sz="1800" spc="-65" dirty="0">
                <a:latin typeface="Calibri"/>
                <a:cs typeface="Calibri"/>
              </a:rPr>
              <a:t> </a:t>
            </a:r>
            <a:r>
              <a:rPr sz="1800" spc="-25" dirty="0">
                <a:latin typeface="Calibri"/>
                <a:cs typeface="Calibri"/>
              </a:rPr>
              <a:t>2:</a:t>
            </a:r>
            <a:endParaRPr sz="1800">
              <a:latin typeface="Calibri"/>
              <a:cs typeface="Calibri"/>
            </a:endParaRPr>
          </a:p>
          <a:p>
            <a:pPr marR="17145" algn="r">
              <a:lnSpc>
                <a:spcPts val="2125"/>
              </a:lnSpc>
            </a:pPr>
            <a:r>
              <a:rPr sz="1800" dirty="0">
                <a:latin typeface="Calibri"/>
                <a:cs typeface="Calibri"/>
              </a:rPr>
              <a:t>128</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28</a:t>
            </a:r>
            <a:r>
              <a:rPr sz="1800" spc="-5" dirty="0">
                <a:latin typeface="Calibri"/>
                <a:cs typeface="Calibri"/>
              </a:rPr>
              <a:t> </a:t>
            </a:r>
            <a:r>
              <a:rPr sz="1800" dirty="0">
                <a:latin typeface="Calibri"/>
                <a:cs typeface="Calibri"/>
              </a:rPr>
              <a:t>x</a:t>
            </a:r>
            <a:r>
              <a:rPr sz="1800" spc="-15" dirty="0">
                <a:latin typeface="Calibri"/>
                <a:cs typeface="Calibri"/>
              </a:rPr>
              <a:t> </a:t>
            </a:r>
            <a:r>
              <a:rPr sz="1800" spc="-25" dirty="0">
                <a:latin typeface="Calibri"/>
                <a:cs typeface="Calibri"/>
              </a:rPr>
              <a:t>28</a:t>
            </a:r>
            <a:endParaRPr sz="1800">
              <a:latin typeface="Calibri"/>
              <a:cs typeface="Calibri"/>
            </a:endParaRPr>
          </a:p>
        </p:txBody>
      </p:sp>
      <p:sp>
        <p:nvSpPr>
          <p:cNvPr id="143" name="object 143"/>
          <p:cNvSpPr txBox="1"/>
          <p:nvPr/>
        </p:nvSpPr>
        <p:spPr>
          <a:xfrm>
            <a:off x="348679" y="2151379"/>
            <a:ext cx="1243330" cy="568325"/>
          </a:xfrm>
          <a:prstGeom prst="rect">
            <a:avLst/>
          </a:prstGeom>
        </p:spPr>
        <p:txBody>
          <a:bodyPr vert="horz" wrap="square" lIns="0" tIns="12700" rIns="0" bIns="0" rtlCol="0">
            <a:spAutoFit/>
          </a:bodyPr>
          <a:lstStyle/>
          <a:p>
            <a:pPr marR="5080" algn="r">
              <a:lnSpc>
                <a:spcPts val="2135"/>
              </a:lnSpc>
              <a:spcBef>
                <a:spcPts val="100"/>
              </a:spcBef>
            </a:pPr>
            <a:r>
              <a:rPr sz="1800" dirty="0">
                <a:latin typeface="Calibri"/>
                <a:cs typeface="Calibri"/>
              </a:rPr>
              <a:t>Stage</a:t>
            </a:r>
            <a:r>
              <a:rPr sz="1800" spc="-65" dirty="0">
                <a:latin typeface="Calibri"/>
                <a:cs typeface="Calibri"/>
              </a:rPr>
              <a:t> </a:t>
            </a:r>
            <a:r>
              <a:rPr sz="1800" spc="-25" dirty="0">
                <a:latin typeface="Calibri"/>
                <a:cs typeface="Calibri"/>
              </a:rPr>
              <a:t>3:</a:t>
            </a:r>
            <a:endParaRPr sz="1800">
              <a:latin typeface="Calibri"/>
              <a:cs typeface="Calibri"/>
            </a:endParaRPr>
          </a:p>
          <a:p>
            <a:pPr marR="5080" algn="r">
              <a:lnSpc>
                <a:spcPts val="2135"/>
              </a:lnSpc>
            </a:pPr>
            <a:r>
              <a:rPr sz="1800" dirty="0">
                <a:latin typeface="Calibri"/>
                <a:cs typeface="Calibri"/>
              </a:rPr>
              <a:t>256</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14</a:t>
            </a:r>
            <a:r>
              <a:rPr sz="1800" spc="-5" dirty="0">
                <a:latin typeface="Calibri"/>
                <a:cs typeface="Calibri"/>
              </a:rPr>
              <a:t> </a:t>
            </a:r>
            <a:r>
              <a:rPr sz="1800" dirty="0">
                <a:latin typeface="Calibri"/>
                <a:cs typeface="Calibri"/>
              </a:rPr>
              <a:t>x</a:t>
            </a:r>
            <a:r>
              <a:rPr sz="1800" spc="-15" dirty="0">
                <a:latin typeface="Calibri"/>
                <a:cs typeface="Calibri"/>
              </a:rPr>
              <a:t> </a:t>
            </a:r>
            <a:r>
              <a:rPr sz="1800" spc="-25" dirty="0">
                <a:latin typeface="Calibri"/>
                <a:cs typeface="Calibri"/>
              </a:rPr>
              <a:t>14</a:t>
            </a:r>
            <a:endParaRPr sz="1800">
              <a:latin typeface="Calibri"/>
              <a:cs typeface="Calibri"/>
            </a:endParaRPr>
          </a:p>
        </p:txBody>
      </p:sp>
      <p:sp>
        <p:nvSpPr>
          <p:cNvPr id="144" name="object 144"/>
          <p:cNvSpPr txBox="1"/>
          <p:nvPr/>
        </p:nvSpPr>
        <p:spPr>
          <a:xfrm>
            <a:off x="3673270" y="974851"/>
            <a:ext cx="2791460" cy="1391285"/>
          </a:xfrm>
          <a:prstGeom prst="rect">
            <a:avLst/>
          </a:prstGeom>
        </p:spPr>
        <p:txBody>
          <a:bodyPr vert="horz" wrap="square" lIns="0" tIns="13970" rIns="0" bIns="0" rtlCol="0">
            <a:spAutoFit/>
          </a:bodyPr>
          <a:lstStyle/>
          <a:p>
            <a:pPr marL="12700" marR="5080">
              <a:lnSpc>
                <a:spcPct val="99400"/>
              </a:lnSpc>
              <a:spcBef>
                <a:spcPts val="110"/>
              </a:spcBef>
            </a:pPr>
            <a:r>
              <a:rPr sz="1800" dirty="0">
                <a:latin typeface="Calibri"/>
                <a:cs typeface="Calibri"/>
              </a:rPr>
              <a:t>In</a:t>
            </a:r>
            <a:r>
              <a:rPr sz="1800" spc="-20" dirty="0">
                <a:latin typeface="Calibri"/>
                <a:cs typeface="Calibri"/>
              </a:rPr>
              <a:t> </a:t>
            </a:r>
            <a:r>
              <a:rPr sz="1800" dirty="0">
                <a:latin typeface="Calibri"/>
                <a:cs typeface="Calibri"/>
              </a:rPr>
              <a:t>most</a:t>
            </a:r>
            <a:r>
              <a:rPr sz="1800" spc="-30" dirty="0">
                <a:latin typeface="Calibri"/>
                <a:cs typeface="Calibri"/>
              </a:rPr>
              <a:t> </a:t>
            </a:r>
            <a:r>
              <a:rPr sz="1800" dirty="0">
                <a:latin typeface="Calibri"/>
                <a:cs typeface="Calibri"/>
              </a:rPr>
              <a:t>CNNs</a:t>
            </a:r>
            <a:r>
              <a:rPr sz="1800" spc="-30" dirty="0">
                <a:latin typeface="Calibri"/>
                <a:cs typeface="Calibri"/>
              </a:rPr>
              <a:t> </a:t>
            </a:r>
            <a:r>
              <a:rPr sz="1800" spc="-10" dirty="0">
                <a:latin typeface="Calibri"/>
                <a:cs typeface="Calibri"/>
              </a:rPr>
              <a:t>(including ResNets),</a:t>
            </a:r>
            <a:r>
              <a:rPr sz="1800" spc="-40" dirty="0">
                <a:latin typeface="Calibri"/>
                <a:cs typeface="Calibri"/>
              </a:rPr>
              <a:t> </a:t>
            </a:r>
            <a:r>
              <a:rPr sz="1800" b="1" dirty="0">
                <a:latin typeface="Calibri"/>
                <a:cs typeface="Calibri"/>
              </a:rPr>
              <a:t>decrease</a:t>
            </a:r>
            <a:r>
              <a:rPr sz="1800" b="1" spc="-45" dirty="0">
                <a:latin typeface="Calibri"/>
                <a:cs typeface="Calibri"/>
              </a:rPr>
              <a:t> </a:t>
            </a:r>
            <a:r>
              <a:rPr sz="1800" spc="-10" dirty="0">
                <a:latin typeface="Calibri"/>
                <a:cs typeface="Calibri"/>
              </a:rPr>
              <a:t>resolution </a:t>
            </a:r>
            <a:r>
              <a:rPr sz="1800" dirty="0">
                <a:latin typeface="Calibri"/>
                <a:cs typeface="Calibri"/>
              </a:rPr>
              <a:t>and</a:t>
            </a:r>
            <a:r>
              <a:rPr sz="1800" spc="-35" dirty="0">
                <a:latin typeface="Calibri"/>
                <a:cs typeface="Calibri"/>
              </a:rPr>
              <a:t> </a:t>
            </a:r>
            <a:r>
              <a:rPr sz="1800" b="1" dirty="0">
                <a:latin typeface="Calibri"/>
                <a:cs typeface="Calibri"/>
              </a:rPr>
              <a:t>increase</a:t>
            </a:r>
            <a:r>
              <a:rPr sz="1800" b="1" spc="-40" dirty="0">
                <a:latin typeface="Calibri"/>
                <a:cs typeface="Calibri"/>
              </a:rPr>
              <a:t> </a:t>
            </a:r>
            <a:r>
              <a:rPr sz="1800" dirty="0">
                <a:latin typeface="Calibri"/>
                <a:cs typeface="Calibri"/>
              </a:rPr>
              <a:t>channels</a:t>
            </a:r>
            <a:r>
              <a:rPr sz="1800" spc="-35" dirty="0">
                <a:latin typeface="Calibri"/>
                <a:cs typeface="Calibri"/>
              </a:rPr>
              <a:t> </a:t>
            </a:r>
            <a:r>
              <a:rPr sz="1800" dirty="0">
                <a:latin typeface="Calibri"/>
                <a:cs typeface="Calibri"/>
              </a:rPr>
              <a:t>as</a:t>
            </a:r>
            <a:r>
              <a:rPr sz="1800" spc="-35" dirty="0">
                <a:latin typeface="Calibri"/>
                <a:cs typeface="Calibri"/>
              </a:rPr>
              <a:t> </a:t>
            </a:r>
            <a:r>
              <a:rPr sz="1800" spc="-25" dirty="0">
                <a:latin typeface="Calibri"/>
                <a:cs typeface="Calibri"/>
              </a:rPr>
              <a:t>you </a:t>
            </a:r>
            <a:r>
              <a:rPr sz="1800" dirty="0">
                <a:latin typeface="Calibri"/>
                <a:cs typeface="Calibri"/>
              </a:rPr>
              <a:t>go</a:t>
            </a:r>
            <a:r>
              <a:rPr sz="1800" spc="-25" dirty="0">
                <a:latin typeface="Calibri"/>
                <a:cs typeface="Calibri"/>
              </a:rPr>
              <a:t> </a:t>
            </a:r>
            <a:r>
              <a:rPr sz="1800" dirty="0">
                <a:latin typeface="Calibri"/>
                <a:cs typeface="Calibri"/>
              </a:rPr>
              <a:t>deeper</a:t>
            </a:r>
            <a:r>
              <a:rPr sz="1800" spc="-25" dirty="0">
                <a:latin typeface="Calibri"/>
                <a:cs typeface="Calibri"/>
              </a:rPr>
              <a:t> </a:t>
            </a:r>
            <a:r>
              <a:rPr sz="1800" dirty="0">
                <a:latin typeface="Calibri"/>
                <a:cs typeface="Calibri"/>
              </a:rPr>
              <a:t>in</a:t>
            </a:r>
            <a:r>
              <a:rPr sz="1800" spc="-15" dirty="0">
                <a:latin typeface="Calibri"/>
                <a:cs typeface="Calibri"/>
              </a:rPr>
              <a:t> </a:t>
            </a:r>
            <a:r>
              <a:rPr sz="1800" dirty="0">
                <a:latin typeface="Calibri"/>
                <a:cs typeface="Calibri"/>
              </a:rPr>
              <a:t>the</a:t>
            </a:r>
            <a:r>
              <a:rPr sz="1800" spc="-15" dirty="0">
                <a:latin typeface="Calibri"/>
                <a:cs typeface="Calibri"/>
              </a:rPr>
              <a:t> </a:t>
            </a:r>
            <a:r>
              <a:rPr sz="1800" spc="-10" dirty="0">
                <a:latin typeface="Calibri"/>
                <a:cs typeface="Calibri"/>
              </a:rPr>
              <a:t>network (Hierarchical</a:t>
            </a:r>
            <a:r>
              <a:rPr sz="1800" spc="-25" dirty="0">
                <a:latin typeface="Calibri"/>
                <a:cs typeface="Calibri"/>
              </a:rPr>
              <a:t> </a:t>
            </a:r>
            <a:r>
              <a:rPr sz="1800" spc="-10" dirty="0">
                <a:latin typeface="Calibri"/>
                <a:cs typeface="Calibri"/>
              </a:rPr>
              <a:t>architecture)</a:t>
            </a:r>
            <a:endParaRPr sz="1800">
              <a:latin typeface="Calibri"/>
              <a:cs typeface="Calibri"/>
            </a:endParaRPr>
          </a:p>
        </p:txBody>
      </p:sp>
      <p:sp>
        <p:nvSpPr>
          <p:cNvPr id="145" name="object 145"/>
          <p:cNvSpPr txBox="1"/>
          <p:nvPr/>
        </p:nvSpPr>
        <p:spPr>
          <a:xfrm>
            <a:off x="3673270" y="2611628"/>
            <a:ext cx="2797175" cy="580390"/>
          </a:xfrm>
          <a:prstGeom prst="rect">
            <a:avLst/>
          </a:prstGeom>
        </p:spPr>
        <p:txBody>
          <a:bodyPr vert="horz" wrap="square" lIns="0" tIns="6350" rIns="0" bIns="0" rtlCol="0">
            <a:spAutoFit/>
          </a:bodyPr>
          <a:lstStyle/>
          <a:p>
            <a:pPr marL="12700" marR="5080">
              <a:lnSpc>
                <a:spcPct val="102200"/>
              </a:lnSpc>
              <a:spcBef>
                <a:spcPts val="50"/>
              </a:spcBef>
            </a:pPr>
            <a:r>
              <a:rPr sz="1800" dirty="0">
                <a:latin typeface="Calibri"/>
                <a:cs typeface="Calibri"/>
              </a:rPr>
              <a:t>Useful</a:t>
            </a:r>
            <a:r>
              <a:rPr sz="1800" spc="-40" dirty="0">
                <a:latin typeface="Calibri"/>
                <a:cs typeface="Calibri"/>
              </a:rPr>
              <a:t> </a:t>
            </a:r>
            <a:r>
              <a:rPr sz="1800" dirty="0">
                <a:latin typeface="Calibri"/>
                <a:cs typeface="Calibri"/>
              </a:rPr>
              <a:t>since</a:t>
            </a:r>
            <a:r>
              <a:rPr sz="1800" spc="-30" dirty="0">
                <a:latin typeface="Calibri"/>
                <a:cs typeface="Calibri"/>
              </a:rPr>
              <a:t> </a:t>
            </a:r>
            <a:r>
              <a:rPr sz="1800" dirty="0">
                <a:latin typeface="Calibri"/>
                <a:cs typeface="Calibri"/>
              </a:rPr>
              <a:t>objects</a:t>
            </a:r>
            <a:r>
              <a:rPr sz="1800" spc="-35" dirty="0">
                <a:latin typeface="Calibri"/>
                <a:cs typeface="Calibri"/>
              </a:rPr>
              <a:t> </a:t>
            </a:r>
            <a:r>
              <a:rPr sz="1800" dirty="0">
                <a:latin typeface="Calibri"/>
                <a:cs typeface="Calibri"/>
              </a:rPr>
              <a:t>in</a:t>
            </a:r>
            <a:r>
              <a:rPr sz="1800" spc="-30" dirty="0">
                <a:latin typeface="Calibri"/>
                <a:cs typeface="Calibri"/>
              </a:rPr>
              <a:t> </a:t>
            </a:r>
            <a:r>
              <a:rPr sz="1800" spc="-10" dirty="0">
                <a:latin typeface="Calibri"/>
                <a:cs typeface="Calibri"/>
              </a:rPr>
              <a:t>images </a:t>
            </a:r>
            <a:r>
              <a:rPr sz="1800" dirty="0">
                <a:latin typeface="Calibri"/>
                <a:cs typeface="Calibri"/>
              </a:rPr>
              <a:t>can</a:t>
            </a:r>
            <a:r>
              <a:rPr sz="1800" spc="-35" dirty="0">
                <a:latin typeface="Calibri"/>
                <a:cs typeface="Calibri"/>
              </a:rPr>
              <a:t> </a:t>
            </a:r>
            <a:r>
              <a:rPr sz="1800" dirty="0">
                <a:latin typeface="Calibri"/>
                <a:cs typeface="Calibri"/>
              </a:rPr>
              <a:t>occur</a:t>
            </a:r>
            <a:r>
              <a:rPr sz="1800" spc="-40" dirty="0">
                <a:latin typeface="Calibri"/>
                <a:cs typeface="Calibri"/>
              </a:rPr>
              <a:t> </a:t>
            </a:r>
            <a:r>
              <a:rPr sz="1800" dirty="0">
                <a:latin typeface="Calibri"/>
                <a:cs typeface="Calibri"/>
              </a:rPr>
              <a:t>at</a:t>
            </a:r>
            <a:r>
              <a:rPr sz="1800" spc="-40" dirty="0">
                <a:latin typeface="Calibri"/>
                <a:cs typeface="Calibri"/>
              </a:rPr>
              <a:t> </a:t>
            </a:r>
            <a:r>
              <a:rPr sz="1800" dirty="0">
                <a:latin typeface="Calibri"/>
                <a:cs typeface="Calibri"/>
              </a:rPr>
              <a:t>various</a:t>
            </a:r>
            <a:r>
              <a:rPr sz="1800" spc="-40" dirty="0">
                <a:latin typeface="Calibri"/>
                <a:cs typeface="Calibri"/>
              </a:rPr>
              <a:t> </a:t>
            </a:r>
            <a:r>
              <a:rPr sz="1800" spc="-10" dirty="0">
                <a:latin typeface="Calibri"/>
                <a:cs typeface="Calibri"/>
              </a:rPr>
              <a:t>scales</a:t>
            </a:r>
            <a:endParaRPr sz="1800">
              <a:latin typeface="Calibri"/>
              <a:cs typeface="Calibri"/>
            </a:endParaRPr>
          </a:p>
        </p:txBody>
      </p:sp>
      <p:pic>
        <p:nvPicPr>
          <p:cNvPr id="146" name="object 146"/>
          <p:cNvPicPr/>
          <p:nvPr/>
        </p:nvPicPr>
        <p:blipFill>
          <a:blip r:embed="rId2" cstate="print"/>
          <a:stretch>
            <a:fillRect/>
          </a:stretch>
        </p:blipFill>
        <p:spPr>
          <a:xfrm>
            <a:off x="8597471" y="801156"/>
            <a:ext cx="1704783" cy="5352206"/>
          </a:xfrm>
          <a:prstGeom prst="rect">
            <a:avLst/>
          </a:prstGeom>
        </p:spPr>
      </p:pic>
      <p:sp>
        <p:nvSpPr>
          <p:cNvPr id="147" name="object 147"/>
          <p:cNvSpPr txBox="1"/>
          <p:nvPr/>
        </p:nvSpPr>
        <p:spPr>
          <a:xfrm>
            <a:off x="8834495" y="4460592"/>
            <a:ext cx="1336040" cy="1438275"/>
          </a:xfrm>
          <a:prstGeom prst="rect">
            <a:avLst/>
          </a:prstGeom>
        </p:spPr>
        <p:txBody>
          <a:bodyPr vert="horz" wrap="square" lIns="0" tIns="62230" rIns="0" bIns="0" rtlCol="0">
            <a:spAutoFit/>
          </a:bodyPr>
          <a:lstStyle/>
          <a:p>
            <a:pPr algn="ctr">
              <a:lnSpc>
                <a:spcPct val="100000"/>
              </a:lnSpc>
              <a:spcBef>
                <a:spcPts val="490"/>
              </a:spcBef>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a:latin typeface="Calibri"/>
              <a:cs typeface="Calibri"/>
            </a:endParaRPr>
          </a:p>
          <a:p>
            <a:pPr marL="6985" algn="ctr">
              <a:lnSpc>
                <a:spcPct val="100000"/>
              </a:lnSpc>
              <a:spcBef>
                <a:spcPts val="484"/>
              </a:spcBef>
            </a:pPr>
            <a:r>
              <a:rPr sz="950" spc="-50" dirty="0">
                <a:latin typeface="Calibri"/>
                <a:cs typeface="Calibri"/>
              </a:rPr>
              <a:t>+</a:t>
            </a:r>
            <a:endParaRPr sz="950">
              <a:latin typeface="Calibri"/>
              <a:cs typeface="Calibri"/>
            </a:endParaRPr>
          </a:p>
          <a:p>
            <a:pPr>
              <a:lnSpc>
                <a:spcPct val="100000"/>
              </a:lnSpc>
              <a:spcBef>
                <a:spcPts val="75"/>
              </a:spcBef>
            </a:pPr>
            <a:endParaRPr sz="950">
              <a:latin typeface="Calibri"/>
              <a:cs typeface="Calibri"/>
            </a:endParaRPr>
          </a:p>
          <a:p>
            <a:pPr algn="ctr">
              <a:lnSpc>
                <a:spcPct val="100000"/>
              </a:lnSpc>
              <a:tabLst>
                <a:tab pos="372745" algn="l"/>
                <a:tab pos="751840" algn="l"/>
                <a:tab pos="1129665" algn="l"/>
              </a:tabLst>
            </a:pPr>
            <a:r>
              <a:rPr sz="1200" spc="-37" baseline="3472" dirty="0">
                <a:latin typeface="Calibri"/>
                <a:cs typeface="Calibri"/>
              </a:rPr>
              <a:t>MLP</a:t>
            </a:r>
            <a:r>
              <a:rPr sz="1200" baseline="3472"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endParaRPr sz="800">
              <a:latin typeface="Calibri"/>
              <a:cs typeface="Calibri"/>
            </a:endParaRPr>
          </a:p>
          <a:p>
            <a:pPr>
              <a:lnSpc>
                <a:spcPct val="100000"/>
              </a:lnSpc>
              <a:spcBef>
                <a:spcPts val="785"/>
              </a:spcBef>
            </a:pPr>
            <a:endParaRPr sz="800">
              <a:latin typeface="Calibri"/>
              <a:cs typeface="Calibri"/>
            </a:endParaRPr>
          </a:p>
          <a:p>
            <a:pPr marR="17780" algn="ctr">
              <a:lnSpc>
                <a:spcPct val="100000"/>
              </a:lnSpc>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a:latin typeface="Calibri"/>
              <a:cs typeface="Calibri"/>
            </a:endParaRPr>
          </a:p>
          <a:p>
            <a:pPr marR="8890" algn="ctr">
              <a:lnSpc>
                <a:spcPct val="100000"/>
              </a:lnSpc>
              <a:spcBef>
                <a:spcPts val="530"/>
              </a:spcBef>
            </a:pPr>
            <a:r>
              <a:rPr sz="950" spc="-50" dirty="0">
                <a:latin typeface="Calibri"/>
                <a:cs typeface="Calibri"/>
              </a:rPr>
              <a:t>+</a:t>
            </a:r>
            <a:endParaRPr sz="950">
              <a:latin typeface="Calibri"/>
              <a:cs typeface="Calibri"/>
            </a:endParaRPr>
          </a:p>
          <a:p>
            <a:pPr marR="13335" algn="ctr">
              <a:lnSpc>
                <a:spcPct val="100000"/>
              </a:lnSpc>
              <a:spcBef>
                <a:spcPts val="600"/>
              </a:spcBef>
            </a:pPr>
            <a:r>
              <a:rPr sz="800" spc="-20" dirty="0">
                <a:latin typeface="Calibri"/>
                <a:cs typeface="Calibri"/>
              </a:rPr>
              <a:t>Self-</a:t>
            </a:r>
            <a:r>
              <a:rPr sz="800" spc="-10" dirty="0">
                <a:latin typeface="Calibri"/>
                <a:cs typeface="Calibri"/>
              </a:rPr>
              <a:t>Attention</a:t>
            </a:r>
            <a:endParaRPr sz="800">
              <a:latin typeface="Calibri"/>
              <a:cs typeface="Calibri"/>
            </a:endParaRPr>
          </a:p>
        </p:txBody>
      </p:sp>
      <p:sp>
        <p:nvSpPr>
          <p:cNvPr id="148" name="object 148"/>
          <p:cNvSpPr txBox="1"/>
          <p:nvPr/>
        </p:nvSpPr>
        <p:spPr>
          <a:xfrm>
            <a:off x="8834495" y="2663933"/>
            <a:ext cx="1336040" cy="1438275"/>
          </a:xfrm>
          <a:prstGeom prst="rect">
            <a:avLst/>
          </a:prstGeom>
        </p:spPr>
        <p:txBody>
          <a:bodyPr vert="horz" wrap="square" lIns="0" tIns="62230" rIns="0" bIns="0" rtlCol="0">
            <a:spAutoFit/>
          </a:bodyPr>
          <a:lstStyle/>
          <a:p>
            <a:pPr algn="ctr">
              <a:lnSpc>
                <a:spcPct val="100000"/>
              </a:lnSpc>
              <a:spcBef>
                <a:spcPts val="490"/>
              </a:spcBef>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a:latin typeface="Calibri"/>
              <a:cs typeface="Calibri"/>
            </a:endParaRPr>
          </a:p>
          <a:p>
            <a:pPr marL="6985" algn="ctr">
              <a:lnSpc>
                <a:spcPct val="100000"/>
              </a:lnSpc>
              <a:spcBef>
                <a:spcPts val="484"/>
              </a:spcBef>
            </a:pPr>
            <a:r>
              <a:rPr sz="950" spc="-50" dirty="0">
                <a:latin typeface="Calibri"/>
                <a:cs typeface="Calibri"/>
              </a:rPr>
              <a:t>+</a:t>
            </a:r>
            <a:endParaRPr sz="950">
              <a:latin typeface="Calibri"/>
              <a:cs typeface="Calibri"/>
            </a:endParaRPr>
          </a:p>
          <a:p>
            <a:pPr>
              <a:lnSpc>
                <a:spcPct val="100000"/>
              </a:lnSpc>
              <a:spcBef>
                <a:spcPts val="75"/>
              </a:spcBef>
            </a:pPr>
            <a:endParaRPr sz="950">
              <a:latin typeface="Calibri"/>
              <a:cs typeface="Calibri"/>
            </a:endParaRPr>
          </a:p>
          <a:p>
            <a:pPr algn="ctr">
              <a:lnSpc>
                <a:spcPct val="100000"/>
              </a:lnSpc>
              <a:tabLst>
                <a:tab pos="372745" algn="l"/>
                <a:tab pos="751840" algn="l"/>
                <a:tab pos="1129665" algn="l"/>
              </a:tabLst>
            </a:pPr>
            <a:r>
              <a:rPr sz="1200" spc="-37" baseline="3472" dirty="0">
                <a:latin typeface="Calibri"/>
                <a:cs typeface="Calibri"/>
              </a:rPr>
              <a:t>MLP</a:t>
            </a:r>
            <a:r>
              <a:rPr sz="1200" baseline="3472"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endParaRPr sz="800">
              <a:latin typeface="Calibri"/>
              <a:cs typeface="Calibri"/>
            </a:endParaRPr>
          </a:p>
          <a:p>
            <a:pPr>
              <a:lnSpc>
                <a:spcPct val="100000"/>
              </a:lnSpc>
              <a:spcBef>
                <a:spcPts val="785"/>
              </a:spcBef>
            </a:pPr>
            <a:endParaRPr sz="800">
              <a:latin typeface="Calibri"/>
              <a:cs typeface="Calibri"/>
            </a:endParaRPr>
          </a:p>
          <a:p>
            <a:pPr marR="17780" algn="ctr">
              <a:lnSpc>
                <a:spcPct val="100000"/>
              </a:lnSpc>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a:latin typeface="Calibri"/>
              <a:cs typeface="Calibri"/>
            </a:endParaRPr>
          </a:p>
          <a:p>
            <a:pPr marR="8890" algn="ctr">
              <a:lnSpc>
                <a:spcPct val="100000"/>
              </a:lnSpc>
              <a:spcBef>
                <a:spcPts val="530"/>
              </a:spcBef>
            </a:pPr>
            <a:r>
              <a:rPr sz="950" spc="-50" dirty="0">
                <a:latin typeface="Calibri"/>
                <a:cs typeface="Calibri"/>
              </a:rPr>
              <a:t>+</a:t>
            </a:r>
            <a:endParaRPr sz="950">
              <a:latin typeface="Calibri"/>
              <a:cs typeface="Calibri"/>
            </a:endParaRPr>
          </a:p>
          <a:p>
            <a:pPr marR="13335" algn="ctr">
              <a:lnSpc>
                <a:spcPct val="100000"/>
              </a:lnSpc>
              <a:spcBef>
                <a:spcPts val="600"/>
              </a:spcBef>
            </a:pPr>
            <a:r>
              <a:rPr sz="800" spc="-20" dirty="0">
                <a:latin typeface="Calibri"/>
                <a:cs typeface="Calibri"/>
              </a:rPr>
              <a:t>Self-</a:t>
            </a:r>
            <a:r>
              <a:rPr sz="800" spc="-10" dirty="0">
                <a:latin typeface="Calibri"/>
                <a:cs typeface="Calibri"/>
              </a:rPr>
              <a:t>Attention</a:t>
            </a:r>
            <a:endParaRPr sz="800">
              <a:latin typeface="Calibri"/>
              <a:cs typeface="Calibri"/>
            </a:endParaRPr>
          </a:p>
        </p:txBody>
      </p:sp>
      <p:sp>
        <p:nvSpPr>
          <p:cNvPr id="149" name="object 149"/>
          <p:cNvSpPr txBox="1"/>
          <p:nvPr/>
        </p:nvSpPr>
        <p:spPr>
          <a:xfrm>
            <a:off x="8834495" y="867272"/>
            <a:ext cx="1336040" cy="1438275"/>
          </a:xfrm>
          <a:prstGeom prst="rect">
            <a:avLst/>
          </a:prstGeom>
        </p:spPr>
        <p:txBody>
          <a:bodyPr vert="horz" wrap="square" lIns="0" tIns="62230" rIns="0" bIns="0" rtlCol="0">
            <a:spAutoFit/>
          </a:bodyPr>
          <a:lstStyle/>
          <a:p>
            <a:pPr algn="ctr">
              <a:lnSpc>
                <a:spcPct val="100000"/>
              </a:lnSpc>
              <a:spcBef>
                <a:spcPts val="490"/>
              </a:spcBef>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a:latin typeface="Calibri"/>
              <a:cs typeface="Calibri"/>
            </a:endParaRPr>
          </a:p>
          <a:p>
            <a:pPr marL="6985" algn="ctr">
              <a:lnSpc>
                <a:spcPct val="100000"/>
              </a:lnSpc>
              <a:spcBef>
                <a:spcPts val="484"/>
              </a:spcBef>
            </a:pPr>
            <a:r>
              <a:rPr sz="950" spc="-50" dirty="0">
                <a:latin typeface="Calibri"/>
                <a:cs typeface="Calibri"/>
              </a:rPr>
              <a:t>+</a:t>
            </a:r>
            <a:endParaRPr sz="950">
              <a:latin typeface="Calibri"/>
              <a:cs typeface="Calibri"/>
            </a:endParaRPr>
          </a:p>
          <a:p>
            <a:pPr>
              <a:lnSpc>
                <a:spcPct val="100000"/>
              </a:lnSpc>
              <a:spcBef>
                <a:spcPts val="75"/>
              </a:spcBef>
            </a:pPr>
            <a:endParaRPr sz="950">
              <a:latin typeface="Calibri"/>
              <a:cs typeface="Calibri"/>
            </a:endParaRPr>
          </a:p>
          <a:p>
            <a:pPr algn="ctr">
              <a:lnSpc>
                <a:spcPct val="100000"/>
              </a:lnSpc>
              <a:tabLst>
                <a:tab pos="372745" algn="l"/>
                <a:tab pos="751840" algn="l"/>
                <a:tab pos="1129665" algn="l"/>
              </a:tabLst>
            </a:pPr>
            <a:r>
              <a:rPr sz="1200" spc="-37" baseline="3472" dirty="0">
                <a:latin typeface="Calibri"/>
                <a:cs typeface="Calibri"/>
              </a:rPr>
              <a:t>MLP</a:t>
            </a:r>
            <a:r>
              <a:rPr sz="1200" baseline="3472"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endParaRPr sz="800">
              <a:latin typeface="Calibri"/>
              <a:cs typeface="Calibri"/>
            </a:endParaRPr>
          </a:p>
          <a:p>
            <a:pPr>
              <a:lnSpc>
                <a:spcPct val="100000"/>
              </a:lnSpc>
              <a:spcBef>
                <a:spcPts val="785"/>
              </a:spcBef>
            </a:pPr>
            <a:endParaRPr sz="800">
              <a:latin typeface="Calibri"/>
              <a:cs typeface="Calibri"/>
            </a:endParaRPr>
          </a:p>
          <a:p>
            <a:pPr marR="17780" algn="ctr">
              <a:lnSpc>
                <a:spcPct val="100000"/>
              </a:lnSpc>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a:latin typeface="Calibri"/>
              <a:cs typeface="Calibri"/>
            </a:endParaRPr>
          </a:p>
          <a:p>
            <a:pPr marR="8890" algn="ctr">
              <a:lnSpc>
                <a:spcPct val="100000"/>
              </a:lnSpc>
              <a:spcBef>
                <a:spcPts val="530"/>
              </a:spcBef>
            </a:pPr>
            <a:r>
              <a:rPr sz="950" spc="-50" dirty="0">
                <a:latin typeface="Calibri"/>
                <a:cs typeface="Calibri"/>
              </a:rPr>
              <a:t>+</a:t>
            </a:r>
            <a:endParaRPr sz="950">
              <a:latin typeface="Calibri"/>
              <a:cs typeface="Calibri"/>
            </a:endParaRPr>
          </a:p>
          <a:p>
            <a:pPr marR="13335" algn="ctr">
              <a:lnSpc>
                <a:spcPct val="100000"/>
              </a:lnSpc>
              <a:spcBef>
                <a:spcPts val="600"/>
              </a:spcBef>
            </a:pPr>
            <a:r>
              <a:rPr sz="800" spc="-20" dirty="0">
                <a:latin typeface="Calibri"/>
                <a:cs typeface="Calibri"/>
              </a:rPr>
              <a:t>Self-</a:t>
            </a:r>
            <a:r>
              <a:rPr sz="800" spc="-10" dirty="0">
                <a:latin typeface="Calibri"/>
                <a:cs typeface="Calibri"/>
              </a:rPr>
              <a:t>Attention</a:t>
            </a:r>
            <a:endParaRPr sz="800">
              <a:latin typeface="Calibri"/>
              <a:cs typeface="Calibri"/>
            </a:endParaRPr>
          </a:p>
        </p:txBody>
      </p:sp>
      <p:sp>
        <p:nvSpPr>
          <p:cNvPr id="150" name="object 150"/>
          <p:cNvSpPr txBox="1"/>
          <p:nvPr/>
        </p:nvSpPr>
        <p:spPr>
          <a:xfrm>
            <a:off x="10528386" y="5784596"/>
            <a:ext cx="1243330" cy="565150"/>
          </a:xfrm>
          <a:prstGeom prst="rect">
            <a:avLst/>
          </a:prstGeom>
        </p:spPr>
        <p:txBody>
          <a:bodyPr vert="horz" wrap="square" lIns="0" tIns="12700" rIns="0" bIns="0" rtlCol="0">
            <a:spAutoFit/>
          </a:bodyPr>
          <a:lstStyle/>
          <a:p>
            <a:pPr marL="12700">
              <a:lnSpc>
                <a:spcPts val="2125"/>
              </a:lnSpc>
              <a:spcBef>
                <a:spcPts val="100"/>
              </a:spcBef>
            </a:pPr>
            <a:r>
              <a:rPr sz="1800" spc="-10" dirty="0">
                <a:latin typeface="Calibri"/>
                <a:cs typeface="Calibri"/>
              </a:rPr>
              <a:t>Input:</a:t>
            </a:r>
            <a:endParaRPr sz="1800">
              <a:latin typeface="Calibri"/>
              <a:cs typeface="Calibri"/>
            </a:endParaRPr>
          </a:p>
          <a:p>
            <a:pPr marL="12700">
              <a:lnSpc>
                <a:spcPts val="2125"/>
              </a:lnSpc>
            </a:pPr>
            <a:r>
              <a:rPr sz="1800" dirty="0">
                <a:latin typeface="Calibri"/>
                <a:cs typeface="Calibri"/>
              </a:rPr>
              <a:t>3</a:t>
            </a:r>
            <a:r>
              <a:rPr sz="1800" spc="-5"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224</a:t>
            </a:r>
            <a:r>
              <a:rPr sz="1800" spc="-5" dirty="0">
                <a:latin typeface="Calibri"/>
                <a:cs typeface="Calibri"/>
              </a:rPr>
              <a:t> </a:t>
            </a:r>
            <a:r>
              <a:rPr sz="1800" dirty="0">
                <a:latin typeface="Calibri"/>
                <a:cs typeface="Calibri"/>
              </a:rPr>
              <a:t>x</a:t>
            </a:r>
            <a:r>
              <a:rPr sz="1800" spc="-10" dirty="0">
                <a:latin typeface="Calibri"/>
                <a:cs typeface="Calibri"/>
              </a:rPr>
              <a:t> </a:t>
            </a:r>
            <a:r>
              <a:rPr sz="1800" spc="-25" dirty="0">
                <a:latin typeface="Calibri"/>
                <a:cs typeface="Calibri"/>
              </a:rPr>
              <a:t>224</a:t>
            </a:r>
            <a:endParaRPr sz="1800">
              <a:latin typeface="Calibri"/>
              <a:cs typeface="Calibri"/>
            </a:endParaRPr>
          </a:p>
        </p:txBody>
      </p:sp>
      <p:sp>
        <p:nvSpPr>
          <p:cNvPr id="151" name="object 151"/>
          <p:cNvSpPr txBox="1"/>
          <p:nvPr/>
        </p:nvSpPr>
        <p:spPr>
          <a:xfrm>
            <a:off x="10502986" y="4815332"/>
            <a:ext cx="1294130" cy="568325"/>
          </a:xfrm>
          <a:prstGeom prst="rect">
            <a:avLst/>
          </a:prstGeom>
        </p:spPr>
        <p:txBody>
          <a:bodyPr vert="horz" wrap="square" lIns="0" tIns="26670" rIns="0" bIns="0" rtlCol="0">
            <a:spAutoFit/>
          </a:bodyPr>
          <a:lstStyle/>
          <a:p>
            <a:pPr marL="38100" marR="30480">
              <a:lnSpc>
                <a:spcPts val="2110"/>
              </a:lnSpc>
              <a:spcBef>
                <a:spcPts val="210"/>
              </a:spcBef>
            </a:pPr>
            <a:r>
              <a:rPr sz="1800" dirty="0">
                <a:latin typeface="Calibri"/>
                <a:cs typeface="Calibri"/>
              </a:rPr>
              <a:t>1</a:t>
            </a:r>
            <a:r>
              <a:rPr sz="1800" baseline="23148" dirty="0">
                <a:latin typeface="Calibri"/>
                <a:cs typeface="Calibri"/>
              </a:rPr>
              <a:t>st</a:t>
            </a:r>
            <a:r>
              <a:rPr sz="1800" spc="165" baseline="23148" dirty="0">
                <a:latin typeface="Calibri"/>
                <a:cs typeface="Calibri"/>
              </a:rPr>
              <a:t> </a:t>
            </a:r>
            <a:r>
              <a:rPr sz="1800" spc="-10" dirty="0">
                <a:latin typeface="Calibri"/>
                <a:cs typeface="Calibri"/>
              </a:rPr>
              <a:t>block:</a:t>
            </a:r>
            <a:r>
              <a:rPr sz="1800" spc="500" dirty="0">
                <a:latin typeface="Calibri"/>
                <a:cs typeface="Calibri"/>
              </a:rPr>
              <a:t> </a:t>
            </a:r>
            <a:r>
              <a:rPr sz="1800" dirty="0">
                <a:latin typeface="Calibri"/>
                <a:cs typeface="Calibri"/>
              </a:rPr>
              <a:t>768</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14</a:t>
            </a:r>
            <a:r>
              <a:rPr sz="1800" spc="-5" dirty="0">
                <a:latin typeface="Calibri"/>
                <a:cs typeface="Calibri"/>
              </a:rPr>
              <a:t> </a:t>
            </a:r>
            <a:r>
              <a:rPr sz="1800" dirty="0">
                <a:latin typeface="Calibri"/>
                <a:cs typeface="Calibri"/>
              </a:rPr>
              <a:t>x</a:t>
            </a:r>
            <a:r>
              <a:rPr sz="1800" spc="-15" dirty="0">
                <a:latin typeface="Calibri"/>
                <a:cs typeface="Calibri"/>
              </a:rPr>
              <a:t> </a:t>
            </a:r>
            <a:r>
              <a:rPr sz="1800" spc="-25" dirty="0">
                <a:latin typeface="Calibri"/>
                <a:cs typeface="Calibri"/>
              </a:rPr>
              <a:t>14</a:t>
            </a:r>
            <a:endParaRPr sz="1800">
              <a:latin typeface="Calibri"/>
              <a:cs typeface="Calibri"/>
            </a:endParaRPr>
          </a:p>
        </p:txBody>
      </p:sp>
      <p:sp>
        <p:nvSpPr>
          <p:cNvPr id="152" name="object 152"/>
          <p:cNvSpPr txBox="1"/>
          <p:nvPr/>
        </p:nvSpPr>
        <p:spPr>
          <a:xfrm>
            <a:off x="10502986" y="3297428"/>
            <a:ext cx="1294130" cy="568325"/>
          </a:xfrm>
          <a:prstGeom prst="rect">
            <a:avLst/>
          </a:prstGeom>
        </p:spPr>
        <p:txBody>
          <a:bodyPr vert="horz" wrap="square" lIns="0" tIns="26670" rIns="0" bIns="0" rtlCol="0">
            <a:spAutoFit/>
          </a:bodyPr>
          <a:lstStyle/>
          <a:p>
            <a:pPr marL="38100" marR="30480">
              <a:lnSpc>
                <a:spcPts val="2110"/>
              </a:lnSpc>
              <a:spcBef>
                <a:spcPts val="210"/>
              </a:spcBef>
            </a:pPr>
            <a:r>
              <a:rPr sz="1800" dirty="0">
                <a:latin typeface="Calibri"/>
                <a:cs typeface="Calibri"/>
              </a:rPr>
              <a:t>2</a:t>
            </a:r>
            <a:r>
              <a:rPr sz="1800" baseline="23148" dirty="0">
                <a:latin typeface="Calibri"/>
                <a:cs typeface="Calibri"/>
              </a:rPr>
              <a:t>nd</a:t>
            </a:r>
            <a:r>
              <a:rPr sz="1800" spc="172" baseline="23148" dirty="0">
                <a:latin typeface="Calibri"/>
                <a:cs typeface="Calibri"/>
              </a:rPr>
              <a:t> </a:t>
            </a:r>
            <a:r>
              <a:rPr sz="1800" spc="-10" dirty="0">
                <a:latin typeface="Calibri"/>
                <a:cs typeface="Calibri"/>
              </a:rPr>
              <a:t>block: </a:t>
            </a:r>
            <a:r>
              <a:rPr sz="1800" dirty="0">
                <a:latin typeface="Calibri"/>
                <a:cs typeface="Calibri"/>
              </a:rPr>
              <a:t>768</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14</a:t>
            </a:r>
            <a:r>
              <a:rPr sz="1800" spc="-5" dirty="0">
                <a:latin typeface="Calibri"/>
                <a:cs typeface="Calibri"/>
              </a:rPr>
              <a:t> </a:t>
            </a:r>
            <a:r>
              <a:rPr sz="1800" dirty="0">
                <a:latin typeface="Calibri"/>
                <a:cs typeface="Calibri"/>
              </a:rPr>
              <a:t>x</a:t>
            </a:r>
            <a:r>
              <a:rPr sz="1800" spc="-15" dirty="0">
                <a:latin typeface="Calibri"/>
                <a:cs typeface="Calibri"/>
              </a:rPr>
              <a:t> </a:t>
            </a:r>
            <a:r>
              <a:rPr sz="1800" spc="-25" dirty="0">
                <a:latin typeface="Calibri"/>
                <a:cs typeface="Calibri"/>
              </a:rPr>
              <a:t>14</a:t>
            </a:r>
            <a:endParaRPr sz="1800">
              <a:latin typeface="Calibri"/>
              <a:cs typeface="Calibri"/>
            </a:endParaRPr>
          </a:p>
        </p:txBody>
      </p:sp>
      <p:sp>
        <p:nvSpPr>
          <p:cNvPr id="153" name="object 153"/>
          <p:cNvSpPr txBox="1"/>
          <p:nvPr/>
        </p:nvSpPr>
        <p:spPr>
          <a:xfrm>
            <a:off x="10502986" y="1343659"/>
            <a:ext cx="1294130" cy="568325"/>
          </a:xfrm>
          <a:prstGeom prst="rect">
            <a:avLst/>
          </a:prstGeom>
        </p:spPr>
        <p:txBody>
          <a:bodyPr vert="horz" wrap="square" lIns="0" tIns="26670" rIns="0" bIns="0" rtlCol="0">
            <a:spAutoFit/>
          </a:bodyPr>
          <a:lstStyle/>
          <a:p>
            <a:pPr marL="38100" marR="30480">
              <a:lnSpc>
                <a:spcPts val="2110"/>
              </a:lnSpc>
              <a:spcBef>
                <a:spcPts val="210"/>
              </a:spcBef>
            </a:pPr>
            <a:r>
              <a:rPr sz="1800" dirty="0">
                <a:latin typeface="Calibri"/>
                <a:cs typeface="Calibri"/>
              </a:rPr>
              <a:t>3</a:t>
            </a:r>
            <a:r>
              <a:rPr sz="1800" baseline="23148" dirty="0">
                <a:latin typeface="Calibri"/>
                <a:cs typeface="Calibri"/>
              </a:rPr>
              <a:t>rd</a:t>
            </a:r>
            <a:r>
              <a:rPr sz="1800" spc="172" baseline="23148" dirty="0">
                <a:latin typeface="Calibri"/>
                <a:cs typeface="Calibri"/>
              </a:rPr>
              <a:t> </a:t>
            </a:r>
            <a:r>
              <a:rPr sz="1800" spc="-10" dirty="0">
                <a:latin typeface="Calibri"/>
                <a:cs typeface="Calibri"/>
              </a:rPr>
              <a:t>block:</a:t>
            </a:r>
            <a:r>
              <a:rPr sz="1800" dirty="0">
                <a:latin typeface="Calibri"/>
                <a:cs typeface="Calibri"/>
              </a:rPr>
              <a:t> 768</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14</a:t>
            </a:r>
            <a:r>
              <a:rPr sz="1800" spc="-5" dirty="0">
                <a:latin typeface="Calibri"/>
                <a:cs typeface="Calibri"/>
              </a:rPr>
              <a:t> </a:t>
            </a:r>
            <a:r>
              <a:rPr sz="1800" dirty="0">
                <a:latin typeface="Calibri"/>
                <a:cs typeface="Calibri"/>
              </a:rPr>
              <a:t>x</a:t>
            </a:r>
            <a:r>
              <a:rPr sz="1800" spc="-15" dirty="0">
                <a:latin typeface="Calibri"/>
                <a:cs typeface="Calibri"/>
              </a:rPr>
              <a:t> </a:t>
            </a:r>
            <a:r>
              <a:rPr sz="1800" spc="-25" dirty="0">
                <a:latin typeface="Calibri"/>
                <a:cs typeface="Calibri"/>
              </a:rPr>
              <a:t>14</a:t>
            </a:r>
            <a:endParaRPr sz="1800">
              <a:latin typeface="Calibri"/>
              <a:cs typeface="Calibri"/>
            </a:endParaRPr>
          </a:p>
        </p:txBody>
      </p:sp>
      <p:sp>
        <p:nvSpPr>
          <p:cNvPr id="154" name="object 154"/>
          <p:cNvSpPr txBox="1"/>
          <p:nvPr/>
        </p:nvSpPr>
        <p:spPr>
          <a:xfrm>
            <a:off x="6084500" y="3666235"/>
            <a:ext cx="2155825" cy="1125855"/>
          </a:xfrm>
          <a:prstGeom prst="rect">
            <a:avLst/>
          </a:prstGeom>
        </p:spPr>
        <p:txBody>
          <a:bodyPr vert="horz" wrap="square" lIns="0" tIns="11430" rIns="0" bIns="0" rtlCol="0">
            <a:spAutoFit/>
          </a:bodyPr>
          <a:lstStyle/>
          <a:p>
            <a:pPr marL="12700" marR="5080" indent="15875" algn="r">
              <a:lnSpc>
                <a:spcPct val="100400"/>
              </a:lnSpc>
              <a:spcBef>
                <a:spcPts val="90"/>
              </a:spcBef>
            </a:pPr>
            <a:r>
              <a:rPr sz="1800" dirty="0">
                <a:latin typeface="Calibri"/>
                <a:cs typeface="Calibri"/>
              </a:rPr>
              <a:t>In</a:t>
            </a:r>
            <a:r>
              <a:rPr sz="1800" spc="-20" dirty="0">
                <a:latin typeface="Calibri"/>
                <a:cs typeface="Calibri"/>
              </a:rPr>
              <a:t> </a:t>
            </a:r>
            <a:r>
              <a:rPr sz="1800" dirty="0">
                <a:latin typeface="Calibri"/>
                <a:cs typeface="Calibri"/>
              </a:rPr>
              <a:t>a</a:t>
            </a:r>
            <a:r>
              <a:rPr sz="1800" spc="-20" dirty="0">
                <a:latin typeface="Calibri"/>
                <a:cs typeface="Calibri"/>
              </a:rPr>
              <a:t> </a:t>
            </a:r>
            <a:r>
              <a:rPr sz="1800" spc="-45" dirty="0">
                <a:latin typeface="Calibri"/>
                <a:cs typeface="Calibri"/>
              </a:rPr>
              <a:t>ViT,</a:t>
            </a:r>
            <a:r>
              <a:rPr sz="1800" spc="-20" dirty="0">
                <a:latin typeface="Calibri"/>
                <a:cs typeface="Calibri"/>
              </a:rPr>
              <a:t> </a:t>
            </a:r>
            <a:r>
              <a:rPr sz="1800" dirty="0">
                <a:latin typeface="Calibri"/>
                <a:cs typeface="Calibri"/>
              </a:rPr>
              <a:t>all</a:t>
            </a:r>
            <a:r>
              <a:rPr sz="1800" spc="-25" dirty="0">
                <a:latin typeface="Calibri"/>
                <a:cs typeface="Calibri"/>
              </a:rPr>
              <a:t> </a:t>
            </a:r>
            <a:r>
              <a:rPr sz="1800" dirty="0">
                <a:latin typeface="Calibri"/>
                <a:cs typeface="Calibri"/>
              </a:rPr>
              <a:t>blocks</a:t>
            </a:r>
            <a:r>
              <a:rPr sz="1800" spc="-25" dirty="0">
                <a:latin typeface="Calibri"/>
                <a:cs typeface="Calibri"/>
              </a:rPr>
              <a:t> </a:t>
            </a:r>
            <a:r>
              <a:rPr sz="1800" spc="-20" dirty="0">
                <a:latin typeface="Calibri"/>
                <a:cs typeface="Calibri"/>
              </a:rPr>
              <a:t>have </a:t>
            </a:r>
            <a:r>
              <a:rPr sz="1800" dirty="0">
                <a:latin typeface="Calibri"/>
                <a:cs typeface="Calibri"/>
              </a:rPr>
              <a:t>same</a:t>
            </a:r>
            <a:r>
              <a:rPr sz="1800" spc="-50" dirty="0">
                <a:latin typeface="Calibri"/>
                <a:cs typeface="Calibri"/>
              </a:rPr>
              <a:t> </a:t>
            </a:r>
            <a:r>
              <a:rPr sz="1800" dirty="0">
                <a:latin typeface="Calibri"/>
                <a:cs typeface="Calibri"/>
              </a:rPr>
              <a:t>resolution</a:t>
            </a:r>
            <a:r>
              <a:rPr sz="1800" spc="-50" dirty="0">
                <a:latin typeface="Calibri"/>
                <a:cs typeface="Calibri"/>
              </a:rPr>
              <a:t> </a:t>
            </a:r>
            <a:r>
              <a:rPr sz="1800" spc="-25" dirty="0">
                <a:latin typeface="Calibri"/>
                <a:cs typeface="Calibri"/>
              </a:rPr>
              <a:t>and </a:t>
            </a:r>
            <a:r>
              <a:rPr sz="1800" dirty="0">
                <a:latin typeface="Calibri"/>
                <a:cs typeface="Calibri"/>
              </a:rPr>
              <a:t>number</a:t>
            </a:r>
            <a:r>
              <a:rPr sz="1800" spc="-30" dirty="0">
                <a:latin typeface="Calibri"/>
                <a:cs typeface="Calibri"/>
              </a:rPr>
              <a:t> </a:t>
            </a:r>
            <a:r>
              <a:rPr sz="1800" dirty="0">
                <a:latin typeface="Calibri"/>
                <a:cs typeface="Calibri"/>
              </a:rPr>
              <a:t>of</a:t>
            </a:r>
            <a:r>
              <a:rPr sz="1800" spc="-25" dirty="0">
                <a:latin typeface="Calibri"/>
                <a:cs typeface="Calibri"/>
              </a:rPr>
              <a:t> </a:t>
            </a:r>
            <a:r>
              <a:rPr sz="1800" spc="-10" dirty="0">
                <a:latin typeface="Calibri"/>
                <a:cs typeface="Calibri"/>
              </a:rPr>
              <a:t>channels </a:t>
            </a:r>
            <a:r>
              <a:rPr sz="1800" dirty="0">
                <a:latin typeface="Calibri"/>
                <a:cs typeface="Calibri"/>
              </a:rPr>
              <a:t>(Isotropic</a:t>
            </a:r>
            <a:r>
              <a:rPr sz="1800" spc="-100" dirty="0">
                <a:latin typeface="Calibri"/>
                <a:cs typeface="Calibri"/>
              </a:rPr>
              <a:t> </a:t>
            </a:r>
            <a:r>
              <a:rPr sz="1800" spc="-10" dirty="0">
                <a:latin typeface="Calibri"/>
                <a:cs typeface="Calibri"/>
              </a:rPr>
              <a:t>architecture)</a:t>
            </a:r>
            <a:endParaRPr sz="1800">
              <a:latin typeface="Calibri"/>
              <a:cs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32739"/>
            <a:ext cx="2232660" cy="635000"/>
          </a:xfrm>
          <a:prstGeom prst="rect">
            <a:avLst/>
          </a:prstGeom>
        </p:spPr>
        <p:txBody>
          <a:bodyPr vert="horz" wrap="square" lIns="0" tIns="12700" rIns="0" bIns="0" rtlCol="0">
            <a:spAutoFit/>
          </a:bodyPr>
          <a:lstStyle/>
          <a:p>
            <a:pPr marL="12700">
              <a:lnSpc>
                <a:spcPct val="100000"/>
              </a:lnSpc>
              <a:spcBef>
                <a:spcPts val="100"/>
              </a:spcBef>
            </a:pPr>
            <a:r>
              <a:rPr dirty="0"/>
              <a:t>ViT</a:t>
            </a:r>
            <a:r>
              <a:rPr spc="-60" dirty="0"/>
              <a:t> </a:t>
            </a:r>
            <a:r>
              <a:rPr dirty="0"/>
              <a:t>vs</a:t>
            </a:r>
            <a:r>
              <a:rPr spc="-55" dirty="0"/>
              <a:t> </a:t>
            </a:r>
            <a:r>
              <a:rPr spc="-25" dirty="0"/>
              <a:t>CNN</a:t>
            </a:r>
          </a:p>
        </p:txBody>
      </p:sp>
      <p:sp>
        <p:nvSpPr>
          <p:cNvPr id="3" name="object 3"/>
          <p:cNvSpPr txBox="1"/>
          <p:nvPr/>
        </p:nvSpPr>
        <p:spPr>
          <a:xfrm>
            <a:off x="1901111" y="6023888"/>
            <a:ext cx="1059180" cy="113664"/>
          </a:xfrm>
          <a:prstGeom prst="rect">
            <a:avLst/>
          </a:prstGeom>
          <a:solidFill>
            <a:srgbClr val="D9D9D9"/>
          </a:solidFill>
          <a:ln w="9741">
            <a:solidFill>
              <a:srgbClr val="434343"/>
            </a:solidFill>
          </a:ln>
        </p:spPr>
        <p:txBody>
          <a:bodyPr vert="horz" wrap="square" lIns="0" tIns="24130" rIns="0" bIns="0" rtlCol="0">
            <a:spAutoFit/>
          </a:bodyPr>
          <a:lstStyle/>
          <a:p>
            <a:pPr algn="ctr">
              <a:lnSpc>
                <a:spcPct val="100000"/>
              </a:lnSpc>
              <a:spcBef>
                <a:spcPts val="190"/>
              </a:spcBef>
            </a:pPr>
            <a:r>
              <a:rPr sz="450" spc="-10" dirty="0">
                <a:solidFill>
                  <a:srgbClr val="434343"/>
                </a:solidFill>
                <a:latin typeface="Arial"/>
                <a:cs typeface="Arial"/>
              </a:rPr>
              <a:t>Input</a:t>
            </a:r>
            <a:endParaRPr sz="450">
              <a:latin typeface="Arial"/>
              <a:cs typeface="Arial"/>
            </a:endParaRPr>
          </a:p>
        </p:txBody>
      </p:sp>
      <p:grpSp>
        <p:nvGrpSpPr>
          <p:cNvPr id="4" name="object 4"/>
          <p:cNvGrpSpPr/>
          <p:nvPr/>
        </p:nvGrpSpPr>
        <p:grpSpPr>
          <a:xfrm>
            <a:off x="1896031" y="5265434"/>
            <a:ext cx="1069340" cy="123825"/>
            <a:chOff x="1896031" y="5265434"/>
            <a:chExt cx="1069340" cy="123825"/>
          </a:xfrm>
        </p:grpSpPr>
        <p:sp>
          <p:nvSpPr>
            <p:cNvPr id="5" name="object 5"/>
            <p:cNvSpPr/>
            <p:nvPr/>
          </p:nvSpPr>
          <p:spPr>
            <a:xfrm>
              <a:off x="1901111" y="5270514"/>
              <a:ext cx="1059180" cy="113664"/>
            </a:xfrm>
            <a:custGeom>
              <a:avLst/>
              <a:gdLst/>
              <a:ahLst/>
              <a:cxnLst/>
              <a:rect l="l" t="t" r="r" b="b"/>
              <a:pathLst>
                <a:path w="1059180" h="113664">
                  <a:moveTo>
                    <a:pt x="1058619" y="0"/>
                  </a:moveTo>
                  <a:lnTo>
                    <a:pt x="0" y="0"/>
                  </a:lnTo>
                  <a:lnTo>
                    <a:pt x="0" y="113656"/>
                  </a:lnTo>
                  <a:lnTo>
                    <a:pt x="1058619" y="113656"/>
                  </a:lnTo>
                  <a:lnTo>
                    <a:pt x="1058619" y="0"/>
                  </a:lnTo>
                  <a:close/>
                </a:path>
              </a:pathLst>
            </a:custGeom>
            <a:solidFill>
              <a:srgbClr val="EAD1DC"/>
            </a:solidFill>
          </p:spPr>
          <p:txBody>
            <a:bodyPr wrap="square" lIns="0" tIns="0" rIns="0" bIns="0" rtlCol="0"/>
            <a:lstStyle/>
            <a:p>
              <a:endParaRPr/>
            </a:p>
          </p:txBody>
        </p:sp>
        <p:sp>
          <p:nvSpPr>
            <p:cNvPr id="6" name="object 6"/>
            <p:cNvSpPr/>
            <p:nvPr/>
          </p:nvSpPr>
          <p:spPr>
            <a:xfrm>
              <a:off x="1901111" y="5270514"/>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7" name="object 7"/>
          <p:cNvSpPr txBox="1"/>
          <p:nvPr/>
        </p:nvSpPr>
        <p:spPr>
          <a:xfrm>
            <a:off x="1905982" y="5280881"/>
            <a:ext cx="1049020" cy="95885"/>
          </a:xfrm>
          <a:prstGeom prst="rect">
            <a:avLst/>
          </a:prstGeom>
        </p:spPr>
        <p:txBody>
          <a:bodyPr vert="horz" wrap="square" lIns="0" tIns="13970" rIns="0" bIns="0" rtlCol="0">
            <a:spAutoFit/>
          </a:bodyPr>
          <a:lstStyle/>
          <a:p>
            <a:pPr algn="ctr">
              <a:lnSpc>
                <a:spcPct val="100000"/>
              </a:lnSpc>
              <a:spcBef>
                <a:spcPts val="110"/>
              </a:spcBef>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p:txBody>
      </p:sp>
      <p:sp>
        <p:nvSpPr>
          <p:cNvPr id="8" name="object 8"/>
          <p:cNvSpPr txBox="1"/>
          <p:nvPr/>
        </p:nvSpPr>
        <p:spPr>
          <a:xfrm>
            <a:off x="1901111" y="5861523"/>
            <a:ext cx="1055370" cy="110489"/>
          </a:xfrm>
          <a:prstGeom prst="rect">
            <a:avLst/>
          </a:prstGeom>
          <a:solidFill>
            <a:srgbClr val="FCE5CD"/>
          </a:solidFill>
          <a:ln w="9741">
            <a:solidFill>
              <a:srgbClr val="FF9900"/>
            </a:solidFill>
          </a:ln>
        </p:spPr>
        <p:txBody>
          <a:bodyPr vert="horz" wrap="square" lIns="0" tIns="21590" rIns="0" bIns="0" rtlCol="0">
            <a:spAutoFit/>
          </a:bodyPr>
          <a:lstStyle/>
          <a:p>
            <a:pPr marL="303530">
              <a:lnSpc>
                <a:spcPct val="100000"/>
              </a:lnSpc>
              <a:spcBef>
                <a:spcPts val="170"/>
              </a:spcBef>
            </a:pPr>
            <a:r>
              <a:rPr sz="450" dirty="0">
                <a:solidFill>
                  <a:srgbClr val="FF9900"/>
                </a:solidFill>
                <a:latin typeface="Arial"/>
                <a:cs typeface="Arial"/>
              </a:rPr>
              <a:t>7x7</a:t>
            </a:r>
            <a:r>
              <a:rPr sz="450" spc="35" dirty="0">
                <a:solidFill>
                  <a:srgbClr val="FF9900"/>
                </a:solidFill>
                <a:latin typeface="Arial"/>
                <a:cs typeface="Arial"/>
              </a:rPr>
              <a:t> </a:t>
            </a:r>
            <a:r>
              <a:rPr sz="450" dirty="0">
                <a:solidFill>
                  <a:srgbClr val="FF9900"/>
                </a:solidFill>
                <a:latin typeface="Arial"/>
                <a:cs typeface="Arial"/>
              </a:rPr>
              <a:t>conv,</a:t>
            </a:r>
            <a:r>
              <a:rPr sz="450" spc="40" dirty="0">
                <a:solidFill>
                  <a:srgbClr val="FF9900"/>
                </a:solidFill>
                <a:latin typeface="Arial"/>
                <a:cs typeface="Arial"/>
              </a:rPr>
              <a:t> </a:t>
            </a:r>
            <a:r>
              <a:rPr sz="450" dirty="0">
                <a:solidFill>
                  <a:srgbClr val="FF9900"/>
                </a:solidFill>
                <a:latin typeface="Arial"/>
                <a:cs typeface="Arial"/>
              </a:rPr>
              <a:t>64,</a:t>
            </a:r>
            <a:r>
              <a:rPr sz="450" spc="40" dirty="0">
                <a:solidFill>
                  <a:srgbClr val="FF9900"/>
                </a:solidFill>
                <a:latin typeface="Arial"/>
                <a:cs typeface="Arial"/>
              </a:rPr>
              <a:t> </a:t>
            </a:r>
            <a:r>
              <a:rPr sz="450" dirty="0">
                <a:solidFill>
                  <a:srgbClr val="FF9900"/>
                </a:solidFill>
                <a:latin typeface="Arial"/>
                <a:cs typeface="Arial"/>
              </a:rPr>
              <a:t>/</a:t>
            </a:r>
            <a:r>
              <a:rPr sz="450" spc="40" dirty="0">
                <a:solidFill>
                  <a:srgbClr val="FF9900"/>
                </a:solidFill>
                <a:latin typeface="Arial"/>
                <a:cs typeface="Arial"/>
              </a:rPr>
              <a:t> </a:t>
            </a:r>
            <a:r>
              <a:rPr sz="450" spc="-50" dirty="0">
                <a:solidFill>
                  <a:srgbClr val="FF9900"/>
                </a:solidFill>
                <a:latin typeface="Arial"/>
                <a:cs typeface="Arial"/>
              </a:rPr>
              <a:t>2</a:t>
            </a:r>
            <a:endParaRPr sz="450">
              <a:latin typeface="Arial"/>
              <a:cs typeface="Arial"/>
            </a:endParaRPr>
          </a:p>
        </p:txBody>
      </p:sp>
      <p:sp>
        <p:nvSpPr>
          <p:cNvPr id="9" name="object 9"/>
          <p:cNvSpPr txBox="1"/>
          <p:nvPr/>
        </p:nvSpPr>
        <p:spPr>
          <a:xfrm>
            <a:off x="1901111" y="5695910"/>
            <a:ext cx="1059180" cy="113664"/>
          </a:xfrm>
          <a:prstGeom prst="rect">
            <a:avLst/>
          </a:prstGeom>
          <a:solidFill>
            <a:srgbClr val="C9DAF8"/>
          </a:solidFill>
          <a:ln w="9741">
            <a:solidFill>
              <a:srgbClr val="4A86E8"/>
            </a:solidFill>
          </a:ln>
        </p:spPr>
        <p:txBody>
          <a:bodyPr vert="horz" wrap="square" lIns="0" tIns="23495" rIns="0" bIns="0" rtlCol="0">
            <a:spAutoFit/>
          </a:bodyPr>
          <a:lstStyle/>
          <a:p>
            <a:pPr algn="ctr">
              <a:lnSpc>
                <a:spcPct val="100000"/>
              </a:lnSpc>
              <a:spcBef>
                <a:spcPts val="185"/>
              </a:spcBef>
            </a:pPr>
            <a:r>
              <a:rPr sz="450" spc="-20" dirty="0">
                <a:solidFill>
                  <a:srgbClr val="4A86E8"/>
                </a:solidFill>
                <a:latin typeface="Arial"/>
                <a:cs typeface="Arial"/>
              </a:rPr>
              <a:t>Pool</a:t>
            </a:r>
            <a:endParaRPr sz="450">
              <a:latin typeface="Arial"/>
              <a:cs typeface="Arial"/>
            </a:endParaRPr>
          </a:p>
        </p:txBody>
      </p:sp>
      <p:grpSp>
        <p:nvGrpSpPr>
          <p:cNvPr id="10" name="object 10"/>
          <p:cNvGrpSpPr/>
          <p:nvPr/>
        </p:nvGrpSpPr>
        <p:grpSpPr>
          <a:xfrm>
            <a:off x="1896031" y="5424552"/>
            <a:ext cx="1069340" cy="123825"/>
            <a:chOff x="1896031" y="5424552"/>
            <a:chExt cx="1069340" cy="123825"/>
          </a:xfrm>
        </p:grpSpPr>
        <p:sp>
          <p:nvSpPr>
            <p:cNvPr id="11" name="object 11"/>
            <p:cNvSpPr/>
            <p:nvPr/>
          </p:nvSpPr>
          <p:spPr>
            <a:xfrm>
              <a:off x="1901111" y="5429632"/>
              <a:ext cx="1059180" cy="113664"/>
            </a:xfrm>
            <a:custGeom>
              <a:avLst/>
              <a:gdLst/>
              <a:ahLst/>
              <a:cxnLst/>
              <a:rect l="l" t="t" r="r" b="b"/>
              <a:pathLst>
                <a:path w="1059180" h="113664">
                  <a:moveTo>
                    <a:pt x="1058619" y="0"/>
                  </a:moveTo>
                  <a:lnTo>
                    <a:pt x="0" y="0"/>
                  </a:lnTo>
                  <a:lnTo>
                    <a:pt x="0" y="113654"/>
                  </a:lnTo>
                  <a:lnTo>
                    <a:pt x="1058619" y="113654"/>
                  </a:lnTo>
                  <a:lnTo>
                    <a:pt x="1058619" y="0"/>
                  </a:lnTo>
                  <a:close/>
                </a:path>
              </a:pathLst>
            </a:custGeom>
            <a:solidFill>
              <a:srgbClr val="EAD1DC"/>
            </a:solidFill>
          </p:spPr>
          <p:txBody>
            <a:bodyPr wrap="square" lIns="0" tIns="0" rIns="0" bIns="0" rtlCol="0"/>
            <a:lstStyle/>
            <a:p>
              <a:endParaRPr/>
            </a:p>
          </p:txBody>
        </p:sp>
        <p:sp>
          <p:nvSpPr>
            <p:cNvPr id="12" name="object 12"/>
            <p:cNvSpPr/>
            <p:nvPr/>
          </p:nvSpPr>
          <p:spPr>
            <a:xfrm>
              <a:off x="1901111" y="5429632"/>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13" name="object 13"/>
          <p:cNvSpPr txBox="1"/>
          <p:nvPr/>
        </p:nvSpPr>
        <p:spPr>
          <a:xfrm>
            <a:off x="1905982" y="5439651"/>
            <a:ext cx="1049020" cy="95885"/>
          </a:xfrm>
          <a:prstGeom prst="rect">
            <a:avLst/>
          </a:prstGeom>
        </p:spPr>
        <p:txBody>
          <a:bodyPr vert="horz" wrap="square" lIns="0" tIns="13970" rIns="0" bIns="0" rtlCol="0">
            <a:spAutoFit/>
          </a:bodyPr>
          <a:lstStyle/>
          <a:p>
            <a:pPr algn="ctr">
              <a:lnSpc>
                <a:spcPct val="100000"/>
              </a:lnSpc>
              <a:spcBef>
                <a:spcPts val="110"/>
              </a:spcBef>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p:txBody>
      </p:sp>
      <p:grpSp>
        <p:nvGrpSpPr>
          <p:cNvPr id="14" name="object 14"/>
          <p:cNvGrpSpPr/>
          <p:nvPr/>
        </p:nvGrpSpPr>
        <p:grpSpPr>
          <a:xfrm>
            <a:off x="1896031" y="4853027"/>
            <a:ext cx="1530350" cy="847090"/>
            <a:chOff x="1896031" y="4853027"/>
            <a:chExt cx="1530350" cy="847090"/>
          </a:xfrm>
        </p:grpSpPr>
        <p:sp>
          <p:nvSpPr>
            <p:cNvPr id="15" name="object 15"/>
            <p:cNvSpPr/>
            <p:nvPr/>
          </p:nvSpPr>
          <p:spPr>
            <a:xfrm>
              <a:off x="2428796" y="5384956"/>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16" name="object 16"/>
            <p:cNvSpPr/>
            <p:nvPr/>
          </p:nvSpPr>
          <p:spPr>
            <a:xfrm>
              <a:off x="2406066" y="5596868"/>
              <a:ext cx="48895" cy="52069"/>
            </a:xfrm>
            <a:custGeom>
              <a:avLst/>
              <a:gdLst/>
              <a:ahLst/>
              <a:cxnLst/>
              <a:rect l="l" t="t" r="r" b="b"/>
              <a:pathLst>
                <a:path w="48894" h="52070">
                  <a:moveTo>
                    <a:pt x="24354" y="0"/>
                  </a:moveTo>
                  <a:lnTo>
                    <a:pt x="14874" y="2041"/>
                  </a:lnTo>
                  <a:lnTo>
                    <a:pt x="7132" y="7608"/>
                  </a:lnTo>
                  <a:lnTo>
                    <a:pt x="1913" y="15866"/>
                  </a:lnTo>
                  <a:lnTo>
                    <a:pt x="0" y="25978"/>
                  </a:lnTo>
                  <a:lnTo>
                    <a:pt x="1913" y="36090"/>
                  </a:lnTo>
                  <a:lnTo>
                    <a:pt x="7132" y="44347"/>
                  </a:lnTo>
                  <a:lnTo>
                    <a:pt x="14874" y="49915"/>
                  </a:lnTo>
                  <a:lnTo>
                    <a:pt x="24354" y="51956"/>
                  </a:lnTo>
                  <a:lnTo>
                    <a:pt x="33834" y="49915"/>
                  </a:lnTo>
                  <a:lnTo>
                    <a:pt x="41576" y="44347"/>
                  </a:lnTo>
                  <a:lnTo>
                    <a:pt x="46795" y="36090"/>
                  </a:lnTo>
                  <a:lnTo>
                    <a:pt x="48709" y="25978"/>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17" name="object 17"/>
            <p:cNvSpPr/>
            <p:nvPr/>
          </p:nvSpPr>
          <p:spPr>
            <a:xfrm>
              <a:off x="2406066" y="5596868"/>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18" name="object 18"/>
            <p:cNvSpPr/>
            <p:nvPr/>
          </p:nvSpPr>
          <p:spPr>
            <a:xfrm>
              <a:off x="2428796" y="5646497"/>
              <a:ext cx="0" cy="51435"/>
            </a:xfrm>
            <a:custGeom>
              <a:avLst/>
              <a:gdLst/>
              <a:ahLst/>
              <a:cxnLst/>
              <a:rect l="l" t="t" r="r" b="b"/>
              <a:pathLst>
                <a:path h="51435">
                  <a:moveTo>
                    <a:pt x="0" y="51037"/>
                  </a:moveTo>
                  <a:lnTo>
                    <a:pt x="0" y="0"/>
                  </a:lnTo>
                </a:path>
              </a:pathLst>
            </a:custGeom>
            <a:ln w="4870">
              <a:solidFill>
                <a:srgbClr val="44546A"/>
              </a:solidFill>
            </a:ln>
          </p:spPr>
          <p:txBody>
            <a:bodyPr wrap="square" lIns="0" tIns="0" rIns="0" bIns="0" rtlCol="0"/>
            <a:lstStyle/>
            <a:p>
              <a:endParaRPr/>
            </a:p>
          </p:txBody>
        </p:sp>
        <p:sp>
          <p:nvSpPr>
            <p:cNvPr id="19" name="object 19"/>
            <p:cNvSpPr/>
            <p:nvPr/>
          </p:nvSpPr>
          <p:spPr>
            <a:xfrm>
              <a:off x="2428796" y="5545830"/>
              <a:ext cx="0" cy="51435"/>
            </a:xfrm>
            <a:custGeom>
              <a:avLst/>
              <a:gdLst/>
              <a:ahLst/>
              <a:cxnLst/>
              <a:rect l="l" t="t" r="r" b="b"/>
              <a:pathLst>
                <a:path h="51435">
                  <a:moveTo>
                    <a:pt x="0" y="51037"/>
                  </a:moveTo>
                  <a:lnTo>
                    <a:pt x="0" y="0"/>
                  </a:lnTo>
                </a:path>
              </a:pathLst>
            </a:custGeom>
            <a:ln w="4870">
              <a:solidFill>
                <a:srgbClr val="44546A"/>
              </a:solidFill>
            </a:ln>
          </p:spPr>
          <p:txBody>
            <a:bodyPr wrap="square" lIns="0" tIns="0" rIns="0" bIns="0" rtlCol="0"/>
            <a:lstStyle/>
            <a:p>
              <a:endParaRPr/>
            </a:p>
          </p:txBody>
        </p:sp>
        <p:sp>
          <p:nvSpPr>
            <p:cNvPr id="20" name="object 20"/>
            <p:cNvSpPr/>
            <p:nvPr/>
          </p:nvSpPr>
          <p:spPr>
            <a:xfrm>
              <a:off x="2406066" y="5177966"/>
              <a:ext cx="48895" cy="52069"/>
            </a:xfrm>
            <a:custGeom>
              <a:avLst/>
              <a:gdLst/>
              <a:ahLst/>
              <a:cxnLst/>
              <a:rect l="l" t="t" r="r" b="b"/>
              <a:pathLst>
                <a:path w="48894" h="52070">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21" name="object 21"/>
            <p:cNvSpPr/>
            <p:nvPr/>
          </p:nvSpPr>
          <p:spPr>
            <a:xfrm>
              <a:off x="2406066" y="5177966"/>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22" name="object 22"/>
            <p:cNvSpPr/>
            <p:nvPr/>
          </p:nvSpPr>
          <p:spPr>
            <a:xfrm>
              <a:off x="2428796" y="5228755"/>
              <a:ext cx="0" cy="43815"/>
            </a:xfrm>
            <a:custGeom>
              <a:avLst/>
              <a:gdLst/>
              <a:ahLst/>
              <a:cxnLst/>
              <a:rect l="l" t="t" r="r" b="b"/>
              <a:pathLst>
                <a:path h="43814">
                  <a:moveTo>
                    <a:pt x="0" y="43382"/>
                  </a:moveTo>
                  <a:lnTo>
                    <a:pt x="0" y="0"/>
                  </a:lnTo>
                </a:path>
              </a:pathLst>
            </a:custGeom>
            <a:ln w="4870">
              <a:solidFill>
                <a:srgbClr val="44546A"/>
              </a:solidFill>
            </a:ln>
          </p:spPr>
          <p:txBody>
            <a:bodyPr wrap="square" lIns="0" tIns="0" rIns="0" bIns="0" rtlCol="0"/>
            <a:lstStyle/>
            <a:p>
              <a:endParaRPr/>
            </a:p>
          </p:txBody>
        </p:sp>
        <p:sp>
          <p:nvSpPr>
            <p:cNvPr id="23" name="object 23"/>
            <p:cNvSpPr/>
            <p:nvPr/>
          </p:nvSpPr>
          <p:spPr>
            <a:xfrm>
              <a:off x="2454776" y="5205792"/>
              <a:ext cx="969010" cy="417195"/>
            </a:xfrm>
            <a:custGeom>
              <a:avLst/>
              <a:gdLst/>
              <a:ahLst/>
              <a:cxnLst/>
              <a:rect l="l" t="t" r="r" b="b"/>
              <a:pathLst>
                <a:path w="969010" h="417195">
                  <a:moveTo>
                    <a:pt x="0" y="0"/>
                  </a:moveTo>
                  <a:lnTo>
                    <a:pt x="69163" y="698"/>
                  </a:lnTo>
                  <a:lnTo>
                    <a:pt x="138012" y="2747"/>
                  </a:lnTo>
                  <a:lnTo>
                    <a:pt x="206233" y="6079"/>
                  </a:lnTo>
                  <a:lnTo>
                    <a:pt x="273513" y="10627"/>
                  </a:lnTo>
                  <a:lnTo>
                    <a:pt x="339537" y="16324"/>
                  </a:lnTo>
                  <a:lnTo>
                    <a:pt x="403992" y="23102"/>
                  </a:lnTo>
                  <a:lnTo>
                    <a:pt x="466563" y="30892"/>
                  </a:lnTo>
                  <a:lnTo>
                    <a:pt x="526937" y="39629"/>
                  </a:lnTo>
                  <a:lnTo>
                    <a:pt x="584799" y="49244"/>
                  </a:lnTo>
                  <a:lnTo>
                    <a:pt x="639837" y="59669"/>
                  </a:lnTo>
                  <a:lnTo>
                    <a:pt x="691735" y="70837"/>
                  </a:lnTo>
                  <a:lnTo>
                    <a:pt x="740181" y="82681"/>
                  </a:lnTo>
                  <a:lnTo>
                    <a:pt x="784859" y="95133"/>
                  </a:lnTo>
                  <a:lnTo>
                    <a:pt x="825457" y="108125"/>
                  </a:lnTo>
                  <a:lnTo>
                    <a:pt x="861661" y="121590"/>
                  </a:lnTo>
                  <a:lnTo>
                    <a:pt x="919628" y="149668"/>
                  </a:lnTo>
                  <a:lnTo>
                    <a:pt x="956250" y="178827"/>
                  </a:lnTo>
                  <a:lnTo>
                    <a:pt x="969015" y="208527"/>
                  </a:lnTo>
                  <a:lnTo>
                    <a:pt x="965774" y="223410"/>
                  </a:lnTo>
                  <a:lnTo>
                    <a:pt x="940785" y="252907"/>
                  </a:lnTo>
                  <a:lnTo>
                    <a:pt x="893213" y="281594"/>
                  </a:lnTo>
                  <a:lnTo>
                    <a:pt x="825565" y="308929"/>
                  </a:lnTo>
                  <a:lnTo>
                    <a:pt x="784998" y="321921"/>
                  </a:lnTo>
                  <a:lnTo>
                    <a:pt x="740353" y="334373"/>
                  </a:lnTo>
                  <a:lnTo>
                    <a:pt x="691944" y="346217"/>
                  </a:lnTo>
                  <a:lnTo>
                    <a:pt x="640084" y="357385"/>
                  </a:lnTo>
                  <a:lnTo>
                    <a:pt x="585088" y="367810"/>
                  </a:lnTo>
                  <a:lnTo>
                    <a:pt x="527269" y="377425"/>
                  </a:lnTo>
                  <a:lnTo>
                    <a:pt x="466941" y="386161"/>
                  </a:lnTo>
                  <a:lnTo>
                    <a:pt x="404417" y="393952"/>
                  </a:lnTo>
                  <a:lnTo>
                    <a:pt x="340011" y="400730"/>
                  </a:lnTo>
                  <a:lnTo>
                    <a:pt x="274036" y="406426"/>
                  </a:lnTo>
                  <a:lnTo>
                    <a:pt x="206807" y="410975"/>
                  </a:lnTo>
                  <a:lnTo>
                    <a:pt x="138637" y="414307"/>
                  </a:lnTo>
                  <a:lnTo>
                    <a:pt x="69840" y="416356"/>
                  </a:lnTo>
                  <a:lnTo>
                    <a:pt x="729" y="417054"/>
                  </a:lnTo>
                </a:path>
              </a:pathLst>
            </a:custGeom>
            <a:ln w="4870">
              <a:solidFill>
                <a:srgbClr val="44546A"/>
              </a:solidFill>
            </a:ln>
          </p:spPr>
          <p:txBody>
            <a:bodyPr wrap="square" lIns="0" tIns="0" rIns="0" bIns="0" rtlCol="0"/>
            <a:lstStyle/>
            <a:p>
              <a:endParaRPr/>
            </a:p>
          </p:txBody>
        </p:sp>
        <p:sp>
          <p:nvSpPr>
            <p:cNvPr id="24" name="object 24"/>
            <p:cNvSpPr/>
            <p:nvPr/>
          </p:nvSpPr>
          <p:spPr>
            <a:xfrm>
              <a:off x="1901111" y="4858107"/>
              <a:ext cx="1055370" cy="113664"/>
            </a:xfrm>
            <a:custGeom>
              <a:avLst/>
              <a:gdLst/>
              <a:ahLst/>
              <a:cxnLst/>
              <a:rect l="l" t="t" r="r" b="b"/>
              <a:pathLst>
                <a:path w="1055370" h="113664">
                  <a:moveTo>
                    <a:pt x="1055372" y="0"/>
                  </a:moveTo>
                  <a:lnTo>
                    <a:pt x="0" y="0"/>
                  </a:lnTo>
                  <a:lnTo>
                    <a:pt x="0" y="113656"/>
                  </a:lnTo>
                  <a:lnTo>
                    <a:pt x="1055372" y="113656"/>
                  </a:lnTo>
                  <a:lnTo>
                    <a:pt x="1055372" y="0"/>
                  </a:lnTo>
                  <a:close/>
                </a:path>
              </a:pathLst>
            </a:custGeom>
            <a:solidFill>
              <a:srgbClr val="EAD1DC"/>
            </a:solidFill>
          </p:spPr>
          <p:txBody>
            <a:bodyPr wrap="square" lIns="0" tIns="0" rIns="0" bIns="0" rtlCol="0"/>
            <a:lstStyle/>
            <a:p>
              <a:endParaRPr/>
            </a:p>
          </p:txBody>
        </p:sp>
        <p:sp>
          <p:nvSpPr>
            <p:cNvPr id="25" name="object 25"/>
            <p:cNvSpPr/>
            <p:nvPr/>
          </p:nvSpPr>
          <p:spPr>
            <a:xfrm>
              <a:off x="1901111" y="4858107"/>
              <a:ext cx="1055370" cy="113664"/>
            </a:xfrm>
            <a:custGeom>
              <a:avLst/>
              <a:gdLst/>
              <a:ahLst/>
              <a:cxnLst/>
              <a:rect l="l" t="t" r="r" b="b"/>
              <a:pathLst>
                <a:path w="1055370" h="113664">
                  <a:moveTo>
                    <a:pt x="0" y="0"/>
                  </a:moveTo>
                  <a:lnTo>
                    <a:pt x="1055372" y="0"/>
                  </a:lnTo>
                  <a:lnTo>
                    <a:pt x="1055372"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26" name="object 26"/>
          <p:cNvSpPr txBox="1"/>
          <p:nvPr/>
        </p:nvSpPr>
        <p:spPr>
          <a:xfrm>
            <a:off x="1905982" y="4867741"/>
            <a:ext cx="1045844" cy="95885"/>
          </a:xfrm>
          <a:prstGeom prst="rect">
            <a:avLst/>
          </a:prstGeom>
        </p:spPr>
        <p:txBody>
          <a:bodyPr vert="horz" wrap="square" lIns="0" tIns="13970" rIns="0" bIns="0" rtlCol="0">
            <a:spAutoFit/>
          </a:bodyPr>
          <a:lstStyle/>
          <a:p>
            <a:pPr algn="ctr">
              <a:lnSpc>
                <a:spcPct val="100000"/>
              </a:lnSpc>
              <a:spcBef>
                <a:spcPts val="110"/>
              </a:spcBef>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p:txBody>
      </p:sp>
      <p:grpSp>
        <p:nvGrpSpPr>
          <p:cNvPr id="27" name="object 27"/>
          <p:cNvGrpSpPr/>
          <p:nvPr/>
        </p:nvGrpSpPr>
        <p:grpSpPr>
          <a:xfrm>
            <a:off x="1896031" y="5012145"/>
            <a:ext cx="1065530" cy="123825"/>
            <a:chOff x="1896031" y="5012145"/>
            <a:chExt cx="1065530" cy="123825"/>
          </a:xfrm>
        </p:grpSpPr>
        <p:sp>
          <p:nvSpPr>
            <p:cNvPr id="28" name="object 28"/>
            <p:cNvSpPr/>
            <p:nvPr/>
          </p:nvSpPr>
          <p:spPr>
            <a:xfrm>
              <a:off x="1901111" y="5017225"/>
              <a:ext cx="1055370" cy="113664"/>
            </a:xfrm>
            <a:custGeom>
              <a:avLst/>
              <a:gdLst/>
              <a:ahLst/>
              <a:cxnLst/>
              <a:rect l="l" t="t" r="r" b="b"/>
              <a:pathLst>
                <a:path w="1055370" h="113664">
                  <a:moveTo>
                    <a:pt x="1055372" y="0"/>
                  </a:moveTo>
                  <a:lnTo>
                    <a:pt x="0" y="0"/>
                  </a:lnTo>
                  <a:lnTo>
                    <a:pt x="0" y="113654"/>
                  </a:lnTo>
                  <a:lnTo>
                    <a:pt x="1055372" y="113654"/>
                  </a:lnTo>
                  <a:lnTo>
                    <a:pt x="1055372" y="0"/>
                  </a:lnTo>
                  <a:close/>
                </a:path>
              </a:pathLst>
            </a:custGeom>
            <a:solidFill>
              <a:srgbClr val="EAD1DC"/>
            </a:solidFill>
          </p:spPr>
          <p:txBody>
            <a:bodyPr wrap="square" lIns="0" tIns="0" rIns="0" bIns="0" rtlCol="0"/>
            <a:lstStyle/>
            <a:p>
              <a:endParaRPr/>
            </a:p>
          </p:txBody>
        </p:sp>
        <p:sp>
          <p:nvSpPr>
            <p:cNvPr id="29" name="object 29"/>
            <p:cNvSpPr/>
            <p:nvPr/>
          </p:nvSpPr>
          <p:spPr>
            <a:xfrm>
              <a:off x="1901111" y="5017225"/>
              <a:ext cx="1055370" cy="113664"/>
            </a:xfrm>
            <a:custGeom>
              <a:avLst/>
              <a:gdLst/>
              <a:ahLst/>
              <a:cxnLst/>
              <a:rect l="l" t="t" r="r" b="b"/>
              <a:pathLst>
                <a:path w="1055370" h="113664">
                  <a:moveTo>
                    <a:pt x="0" y="0"/>
                  </a:moveTo>
                  <a:lnTo>
                    <a:pt x="1055372" y="0"/>
                  </a:lnTo>
                  <a:lnTo>
                    <a:pt x="1055372"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30" name="object 30"/>
          <p:cNvSpPr txBox="1"/>
          <p:nvPr/>
        </p:nvSpPr>
        <p:spPr>
          <a:xfrm>
            <a:off x="1905982" y="5026512"/>
            <a:ext cx="1045844" cy="95885"/>
          </a:xfrm>
          <a:prstGeom prst="rect">
            <a:avLst/>
          </a:prstGeom>
        </p:spPr>
        <p:txBody>
          <a:bodyPr vert="horz" wrap="square" lIns="0" tIns="13970" rIns="0" bIns="0" rtlCol="0">
            <a:spAutoFit/>
          </a:bodyPr>
          <a:lstStyle/>
          <a:p>
            <a:pPr algn="ctr">
              <a:lnSpc>
                <a:spcPct val="100000"/>
              </a:lnSpc>
              <a:spcBef>
                <a:spcPts val="110"/>
              </a:spcBef>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p:txBody>
      </p:sp>
      <p:grpSp>
        <p:nvGrpSpPr>
          <p:cNvPr id="31" name="object 31"/>
          <p:cNvGrpSpPr/>
          <p:nvPr/>
        </p:nvGrpSpPr>
        <p:grpSpPr>
          <a:xfrm>
            <a:off x="1896031" y="4434125"/>
            <a:ext cx="1529080" cy="772795"/>
            <a:chOff x="1896031" y="4434125"/>
            <a:chExt cx="1529080" cy="772795"/>
          </a:xfrm>
        </p:grpSpPr>
        <p:sp>
          <p:nvSpPr>
            <p:cNvPr id="32" name="object 32"/>
            <p:cNvSpPr/>
            <p:nvPr/>
          </p:nvSpPr>
          <p:spPr>
            <a:xfrm>
              <a:off x="2425549" y="4972549"/>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33" name="object 33"/>
            <p:cNvSpPr/>
            <p:nvPr/>
          </p:nvSpPr>
          <p:spPr>
            <a:xfrm>
              <a:off x="2425551" y="5130938"/>
              <a:ext cx="2540" cy="47625"/>
            </a:xfrm>
            <a:custGeom>
              <a:avLst/>
              <a:gdLst/>
              <a:ahLst/>
              <a:cxnLst/>
              <a:rect l="l" t="t" r="r" b="b"/>
              <a:pathLst>
                <a:path w="2539" h="47625">
                  <a:moveTo>
                    <a:pt x="2187" y="47028"/>
                  </a:moveTo>
                  <a:lnTo>
                    <a:pt x="0" y="0"/>
                  </a:lnTo>
                </a:path>
              </a:pathLst>
            </a:custGeom>
            <a:ln w="4870">
              <a:solidFill>
                <a:srgbClr val="44546A"/>
              </a:solidFill>
            </a:ln>
          </p:spPr>
          <p:txBody>
            <a:bodyPr wrap="square" lIns="0" tIns="0" rIns="0" bIns="0" rtlCol="0"/>
            <a:lstStyle/>
            <a:p>
              <a:endParaRPr/>
            </a:p>
          </p:txBody>
        </p:sp>
        <p:sp>
          <p:nvSpPr>
            <p:cNvPr id="34" name="object 34"/>
            <p:cNvSpPr/>
            <p:nvPr/>
          </p:nvSpPr>
          <p:spPr>
            <a:xfrm>
              <a:off x="2402819" y="4759064"/>
              <a:ext cx="48895" cy="52069"/>
            </a:xfrm>
            <a:custGeom>
              <a:avLst/>
              <a:gdLst/>
              <a:ahLst/>
              <a:cxnLst/>
              <a:rect l="l" t="t" r="r" b="b"/>
              <a:pathLst>
                <a:path w="48894" h="52070">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35" name="object 35"/>
            <p:cNvSpPr/>
            <p:nvPr/>
          </p:nvSpPr>
          <p:spPr>
            <a:xfrm>
              <a:off x="2402819" y="4759064"/>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36" name="object 36"/>
            <p:cNvSpPr/>
            <p:nvPr/>
          </p:nvSpPr>
          <p:spPr>
            <a:xfrm>
              <a:off x="2425550" y="4810516"/>
              <a:ext cx="635" cy="49530"/>
            </a:xfrm>
            <a:custGeom>
              <a:avLst/>
              <a:gdLst/>
              <a:ahLst/>
              <a:cxnLst/>
              <a:rect l="l" t="t" r="r" b="b"/>
              <a:pathLst>
                <a:path w="635" h="49529">
                  <a:moveTo>
                    <a:pt x="0" y="49215"/>
                  </a:moveTo>
                  <a:lnTo>
                    <a:pt x="364" y="0"/>
                  </a:lnTo>
                </a:path>
              </a:pathLst>
            </a:custGeom>
            <a:ln w="4870">
              <a:solidFill>
                <a:srgbClr val="44546A"/>
              </a:solidFill>
            </a:ln>
          </p:spPr>
          <p:txBody>
            <a:bodyPr wrap="square" lIns="0" tIns="0" rIns="0" bIns="0" rtlCol="0"/>
            <a:lstStyle/>
            <a:p>
              <a:endParaRPr/>
            </a:p>
          </p:txBody>
        </p:sp>
        <p:sp>
          <p:nvSpPr>
            <p:cNvPr id="37" name="object 37"/>
            <p:cNvSpPr/>
            <p:nvPr/>
          </p:nvSpPr>
          <p:spPr>
            <a:xfrm>
              <a:off x="2428797" y="4759064"/>
              <a:ext cx="0" cy="0"/>
            </a:xfrm>
            <a:custGeom>
              <a:avLst/>
              <a:gdLst/>
              <a:ahLst/>
              <a:cxnLst/>
              <a:rect l="l" t="t" r="r" b="b"/>
              <a:pathLst>
                <a:path>
                  <a:moveTo>
                    <a:pt x="0" y="0"/>
                  </a:moveTo>
                  <a:lnTo>
                    <a:pt x="0" y="0"/>
                  </a:lnTo>
                </a:path>
              </a:pathLst>
            </a:custGeom>
            <a:ln w="4870">
              <a:solidFill>
                <a:srgbClr val="44546A"/>
              </a:solidFill>
            </a:ln>
          </p:spPr>
          <p:txBody>
            <a:bodyPr wrap="square" lIns="0" tIns="0" rIns="0" bIns="0" rtlCol="0"/>
            <a:lstStyle/>
            <a:p>
              <a:endParaRPr/>
            </a:p>
          </p:txBody>
        </p:sp>
        <p:sp>
          <p:nvSpPr>
            <p:cNvPr id="38" name="object 38"/>
            <p:cNvSpPr/>
            <p:nvPr/>
          </p:nvSpPr>
          <p:spPr>
            <a:xfrm>
              <a:off x="2451529" y="4784702"/>
              <a:ext cx="970915" cy="419734"/>
            </a:xfrm>
            <a:custGeom>
              <a:avLst/>
              <a:gdLst/>
              <a:ahLst/>
              <a:cxnLst/>
              <a:rect l="l" t="t" r="r" b="b"/>
              <a:pathLst>
                <a:path w="970914" h="419735">
                  <a:moveTo>
                    <a:pt x="1822" y="419241"/>
                  </a:moveTo>
                  <a:lnTo>
                    <a:pt x="70966" y="418540"/>
                  </a:lnTo>
                  <a:lnTo>
                    <a:pt x="139796" y="416480"/>
                  </a:lnTo>
                  <a:lnTo>
                    <a:pt x="207998" y="413130"/>
                  </a:lnTo>
                  <a:lnTo>
                    <a:pt x="275259" y="408558"/>
                  </a:lnTo>
                  <a:lnTo>
                    <a:pt x="341264" y="402831"/>
                  </a:lnTo>
                  <a:lnTo>
                    <a:pt x="405701" y="396018"/>
                  </a:lnTo>
                  <a:lnTo>
                    <a:pt x="468254" y="388186"/>
                  </a:lnTo>
                  <a:lnTo>
                    <a:pt x="528611" y="379404"/>
                  </a:lnTo>
                  <a:lnTo>
                    <a:pt x="586458" y="369739"/>
                  </a:lnTo>
                  <a:lnTo>
                    <a:pt x="641480" y="359259"/>
                  </a:lnTo>
                  <a:lnTo>
                    <a:pt x="693364" y="348032"/>
                  </a:lnTo>
                  <a:lnTo>
                    <a:pt x="741796" y="336126"/>
                  </a:lnTo>
                  <a:lnTo>
                    <a:pt x="786462" y="323609"/>
                  </a:lnTo>
                  <a:lnTo>
                    <a:pt x="827049" y="310549"/>
                  </a:lnTo>
                  <a:lnTo>
                    <a:pt x="863242" y="297013"/>
                  </a:lnTo>
                  <a:lnTo>
                    <a:pt x="921193" y="268788"/>
                  </a:lnTo>
                  <a:lnTo>
                    <a:pt x="957805" y="239476"/>
                  </a:lnTo>
                  <a:lnTo>
                    <a:pt x="970566" y="209620"/>
                  </a:lnTo>
                  <a:lnTo>
                    <a:pt x="967317" y="194659"/>
                  </a:lnTo>
                  <a:lnTo>
                    <a:pt x="942270" y="165007"/>
                  </a:lnTo>
                  <a:lnTo>
                    <a:pt x="894585" y="136170"/>
                  </a:lnTo>
                  <a:lnTo>
                    <a:pt x="826779" y="108692"/>
                  </a:lnTo>
                  <a:lnTo>
                    <a:pt x="786116" y="95632"/>
                  </a:lnTo>
                  <a:lnTo>
                    <a:pt x="741365" y="83115"/>
                  </a:lnTo>
                  <a:lnTo>
                    <a:pt x="692842" y="71209"/>
                  </a:lnTo>
                  <a:lnTo>
                    <a:pt x="640861" y="59982"/>
                  </a:lnTo>
                  <a:lnTo>
                    <a:pt x="585735" y="49502"/>
                  </a:lnTo>
                  <a:lnTo>
                    <a:pt x="527780" y="39837"/>
                  </a:lnTo>
                  <a:lnTo>
                    <a:pt x="467309" y="31054"/>
                  </a:lnTo>
                  <a:lnTo>
                    <a:pt x="404638" y="23223"/>
                  </a:lnTo>
                  <a:lnTo>
                    <a:pt x="340080" y="16410"/>
                  </a:lnTo>
                  <a:lnTo>
                    <a:pt x="273951" y="10683"/>
                  </a:lnTo>
                  <a:lnTo>
                    <a:pt x="206563" y="6111"/>
                  </a:lnTo>
                  <a:lnTo>
                    <a:pt x="138233" y="2761"/>
                  </a:lnTo>
                  <a:lnTo>
                    <a:pt x="69273" y="701"/>
                  </a:lnTo>
                  <a:lnTo>
                    <a:pt x="0" y="0"/>
                  </a:lnTo>
                </a:path>
              </a:pathLst>
            </a:custGeom>
            <a:ln w="4870">
              <a:solidFill>
                <a:srgbClr val="44546A"/>
              </a:solidFill>
            </a:ln>
          </p:spPr>
          <p:txBody>
            <a:bodyPr wrap="square" lIns="0" tIns="0" rIns="0" bIns="0" rtlCol="0"/>
            <a:lstStyle/>
            <a:p>
              <a:endParaRPr/>
            </a:p>
          </p:txBody>
        </p:sp>
        <p:sp>
          <p:nvSpPr>
            <p:cNvPr id="39" name="object 39"/>
            <p:cNvSpPr/>
            <p:nvPr/>
          </p:nvSpPr>
          <p:spPr>
            <a:xfrm>
              <a:off x="1901111" y="4439205"/>
              <a:ext cx="1055370" cy="113664"/>
            </a:xfrm>
            <a:custGeom>
              <a:avLst/>
              <a:gdLst/>
              <a:ahLst/>
              <a:cxnLst/>
              <a:rect l="l" t="t" r="r" b="b"/>
              <a:pathLst>
                <a:path w="1055370" h="113664">
                  <a:moveTo>
                    <a:pt x="1055372" y="0"/>
                  </a:moveTo>
                  <a:lnTo>
                    <a:pt x="0" y="0"/>
                  </a:lnTo>
                  <a:lnTo>
                    <a:pt x="0" y="113656"/>
                  </a:lnTo>
                  <a:lnTo>
                    <a:pt x="1055372" y="113656"/>
                  </a:lnTo>
                  <a:lnTo>
                    <a:pt x="1055372" y="0"/>
                  </a:lnTo>
                  <a:close/>
                </a:path>
              </a:pathLst>
            </a:custGeom>
            <a:solidFill>
              <a:srgbClr val="EAD1DC"/>
            </a:solidFill>
          </p:spPr>
          <p:txBody>
            <a:bodyPr wrap="square" lIns="0" tIns="0" rIns="0" bIns="0" rtlCol="0"/>
            <a:lstStyle/>
            <a:p>
              <a:endParaRPr/>
            </a:p>
          </p:txBody>
        </p:sp>
        <p:sp>
          <p:nvSpPr>
            <p:cNvPr id="40" name="object 40"/>
            <p:cNvSpPr/>
            <p:nvPr/>
          </p:nvSpPr>
          <p:spPr>
            <a:xfrm>
              <a:off x="1901111" y="4439205"/>
              <a:ext cx="1055370" cy="113664"/>
            </a:xfrm>
            <a:custGeom>
              <a:avLst/>
              <a:gdLst/>
              <a:ahLst/>
              <a:cxnLst/>
              <a:rect l="l" t="t" r="r" b="b"/>
              <a:pathLst>
                <a:path w="1055370" h="113664">
                  <a:moveTo>
                    <a:pt x="0" y="0"/>
                  </a:moveTo>
                  <a:lnTo>
                    <a:pt x="1055372" y="0"/>
                  </a:lnTo>
                  <a:lnTo>
                    <a:pt x="1055372"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41" name="object 41"/>
          <p:cNvSpPr txBox="1"/>
          <p:nvPr/>
        </p:nvSpPr>
        <p:spPr>
          <a:xfrm>
            <a:off x="1905982" y="4448559"/>
            <a:ext cx="1045844" cy="95885"/>
          </a:xfrm>
          <a:prstGeom prst="rect">
            <a:avLst/>
          </a:prstGeom>
        </p:spPr>
        <p:txBody>
          <a:bodyPr vert="horz" wrap="square" lIns="0" tIns="13970" rIns="0" bIns="0" rtlCol="0">
            <a:spAutoFit/>
          </a:bodyPr>
          <a:lstStyle/>
          <a:p>
            <a:pPr algn="ctr">
              <a:lnSpc>
                <a:spcPct val="100000"/>
              </a:lnSpc>
              <a:spcBef>
                <a:spcPts val="110"/>
              </a:spcBef>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p:txBody>
      </p:sp>
      <p:grpSp>
        <p:nvGrpSpPr>
          <p:cNvPr id="42" name="object 42"/>
          <p:cNvGrpSpPr/>
          <p:nvPr/>
        </p:nvGrpSpPr>
        <p:grpSpPr>
          <a:xfrm>
            <a:off x="1896031" y="4593243"/>
            <a:ext cx="1065530" cy="123825"/>
            <a:chOff x="1896031" y="4593243"/>
            <a:chExt cx="1065530" cy="123825"/>
          </a:xfrm>
        </p:grpSpPr>
        <p:sp>
          <p:nvSpPr>
            <p:cNvPr id="43" name="object 43"/>
            <p:cNvSpPr/>
            <p:nvPr/>
          </p:nvSpPr>
          <p:spPr>
            <a:xfrm>
              <a:off x="1901111" y="4598323"/>
              <a:ext cx="1055370" cy="113664"/>
            </a:xfrm>
            <a:custGeom>
              <a:avLst/>
              <a:gdLst/>
              <a:ahLst/>
              <a:cxnLst/>
              <a:rect l="l" t="t" r="r" b="b"/>
              <a:pathLst>
                <a:path w="1055370" h="113664">
                  <a:moveTo>
                    <a:pt x="1055372" y="0"/>
                  </a:moveTo>
                  <a:lnTo>
                    <a:pt x="0" y="0"/>
                  </a:lnTo>
                  <a:lnTo>
                    <a:pt x="0" y="113654"/>
                  </a:lnTo>
                  <a:lnTo>
                    <a:pt x="1055372" y="113654"/>
                  </a:lnTo>
                  <a:lnTo>
                    <a:pt x="1055372" y="0"/>
                  </a:lnTo>
                  <a:close/>
                </a:path>
              </a:pathLst>
            </a:custGeom>
            <a:solidFill>
              <a:srgbClr val="EAD1DC"/>
            </a:solidFill>
          </p:spPr>
          <p:txBody>
            <a:bodyPr wrap="square" lIns="0" tIns="0" rIns="0" bIns="0" rtlCol="0"/>
            <a:lstStyle/>
            <a:p>
              <a:endParaRPr/>
            </a:p>
          </p:txBody>
        </p:sp>
        <p:sp>
          <p:nvSpPr>
            <p:cNvPr id="44" name="object 44"/>
            <p:cNvSpPr/>
            <p:nvPr/>
          </p:nvSpPr>
          <p:spPr>
            <a:xfrm>
              <a:off x="1901111" y="4598323"/>
              <a:ext cx="1055370" cy="113664"/>
            </a:xfrm>
            <a:custGeom>
              <a:avLst/>
              <a:gdLst/>
              <a:ahLst/>
              <a:cxnLst/>
              <a:rect l="l" t="t" r="r" b="b"/>
              <a:pathLst>
                <a:path w="1055370" h="113664">
                  <a:moveTo>
                    <a:pt x="0" y="0"/>
                  </a:moveTo>
                  <a:lnTo>
                    <a:pt x="1055372" y="0"/>
                  </a:lnTo>
                  <a:lnTo>
                    <a:pt x="1055372" y="113655"/>
                  </a:lnTo>
                  <a:lnTo>
                    <a:pt x="0" y="113655"/>
                  </a:lnTo>
                  <a:lnTo>
                    <a:pt x="0" y="0"/>
                  </a:lnTo>
                  <a:close/>
                </a:path>
              </a:pathLst>
            </a:custGeom>
            <a:ln w="9741">
              <a:solidFill>
                <a:srgbClr val="741B47"/>
              </a:solidFill>
            </a:ln>
          </p:spPr>
          <p:txBody>
            <a:bodyPr wrap="square" lIns="0" tIns="0" rIns="0" bIns="0" rtlCol="0"/>
            <a:lstStyle/>
            <a:p>
              <a:endParaRPr/>
            </a:p>
          </p:txBody>
        </p:sp>
      </p:grpSp>
      <p:sp>
        <p:nvSpPr>
          <p:cNvPr id="45" name="object 45"/>
          <p:cNvSpPr txBox="1"/>
          <p:nvPr/>
        </p:nvSpPr>
        <p:spPr>
          <a:xfrm>
            <a:off x="1905982" y="4607330"/>
            <a:ext cx="1045844" cy="95885"/>
          </a:xfrm>
          <a:prstGeom prst="rect">
            <a:avLst/>
          </a:prstGeom>
        </p:spPr>
        <p:txBody>
          <a:bodyPr vert="horz" wrap="square" lIns="0" tIns="13970" rIns="0" bIns="0" rtlCol="0">
            <a:spAutoFit/>
          </a:bodyPr>
          <a:lstStyle/>
          <a:p>
            <a:pPr algn="ctr">
              <a:lnSpc>
                <a:spcPct val="100000"/>
              </a:lnSpc>
              <a:spcBef>
                <a:spcPts val="110"/>
              </a:spcBef>
            </a:pPr>
            <a:r>
              <a:rPr sz="450" dirty="0">
                <a:solidFill>
                  <a:srgbClr val="741B47"/>
                </a:solidFill>
                <a:latin typeface="Arial"/>
                <a:cs typeface="Arial"/>
              </a:rPr>
              <a:t>3x3</a:t>
            </a:r>
            <a:r>
              <a:rPr sz="450" spc="35" dirty="0">
                <a:solidFill>
                  <a:srgbClr val="741B47"/>
                </a:solidFill>
                <a:latin typeface="Arial"/>
                <a:cs typeface="Arial"/>
              </a:rPr>
              <a:t> </a:t>
            </a:r>
            <a:r>
              <a:rPr sz="450" dirty="0">
                <a:solidFill>
                  <a:srgbClr val="741B47"/>
                </a:solidFill>
                <a:latin typeface="Arial"/>
                <a:cs typeface="Arial"/>
              </a:rPr>
              <a:t>conv,</a:t>
            </a:r>
            <a:r>
              <a:rPr sz="450" spc="40" dirty="0">
                <a:solidFill>
                  <a:srgbClr val="741B47"/>
                </a:solidFill>
                <a:latin typeface="Arial"/>
                <a:cs typeface="Arial"/>
              </a:rPr>
              <a:t> </a:t>
            </a:r>
            <a:r>
              <a:rPr sz="450" spc="-25" dirty="0">
                <a:solidFill>
                  <a:srgbClr val="741B47"/>
                </a:solidFill>
                <a:latin typeface="Arial"/>
                <a:cs typeface="Arial"/>
              </a:rPr>
              <a:t>64</a:t>
            </a:r>
            <a:endParaRPr sz="450">
              <a:latin typeface="Arial"/>
              <a:cs typeface="Arial"/>
            </a:endParaRPr>
          </a:p>
        </p:txBody>
      </p:sp>
      <p:grpSp>
        <p:nvGrpSpPr>
          <p:cNvPr id="46" name="object 46"/>
          <p:cNvGrpSpPr/>
          <p:nvPr/>
        </p:nvGrpSpPr>
        <p:grpSpPr>
          <a:xfrm>
            <a:off x="1896031" y="4018470"/>
            <a:ext cx="1508125" cy="769620"/>
            <a:chOff x="1896031" y="4018470"/>
            <a:chExt cx="1508125" cy="769620"/>
          </a:xfrm>
        </p:grpSpPr>
        <p:sp>
          <p:nvSpPr>
            <p:cNvPr id="47" name="object 47"/>
            <p:cNvSpPr/>
            <p:nvPr/>
          </p:nvSpPr>
          <p:spPr>
            <a:xfrm>
              <a:off x="2425549" y="4553647"/>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48" name="object 48"/>
            <p:cNvSpPr/>
            <p:nvPr/>
          </p:nvSpPr>
          <p:spPr>
            <a:xfrm>
              <a:off x="2425549" y="4712036"/>
              <a:ext cx="635" cy="47625"/>
            </a:xfrm>
            <a:custGeom>
              <a:avLst/>
              <a:gdLst/>
              <a:ahLst/>
              <a:cxnLst/>
              <a:rect l="l" t="t" r="r" b="b"/>
              <a:pathLst>
                <a:path w="635" h="47625">
                  <a:moveTo>
                    <a:pt x="364" y="47028"/>
                  </a:moveTo>
                  <a:lnTo>
                    <a:pt x="0" y="0"/>
                  </a:lnTo>
                </a:path>
              </a:pathLst>
            </a:custGeom>
            <a:ln w="4870">
              <a:solidFill>
                <a:srgbClr val="44546A"/>
              </a:solidFill>
            </a:ln>
          </p:spPr>
          <p:txBody>
            <a:bodyPr wrap="square" lIns="0" tIns="0" rIns="0" bIns="0" rtlCol="0"/>
            <a:lstStyle/>
            <a:p>
              <a:endParaRPr/>
            </a:p>
          </p:txBody>
        </p:sp>
        <p:sp>
          <p:nvSpPr>
            <p:cNvPr id="49" name="object 49"/>
            <p:cNvSpPr/>
            <p:nvPr/>
          </p:nvSpPr>
          <p:spPr>
            <a:xfrm>
              <a:off x="2402819" y="4346657"/>
              <a:ext cx="48895" cy="52069"/>
            </a:xfrm>
            <a:custGeom>
              <a:avLst/>
              <a:gdLst/>
              <a:ahLst/>
              <a:cxnLst/>
              <a:rect l="l" t="t" r="r" b="b"/>
              <a:pathLst>
                <a:path w="48894" h="52070">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50" name="object 50"/>
            <p:cNvSpPr/>
            <p:nvPr/>
          </p:nvSpPr>
          <p:spPr>
            <a:xfrm>
              <a:off x="2402819" y="4346657"/>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51" name="object 51"/>
            <p:cNvSpPr/>
            <p:nvPr/>
          </p:nvSpPr>
          <p:spPr>
            <a:xfrm>
              <a:off x="2425550" y="4397081"/>
              <a:ext cx="635" cy="43815"/>
            </a:xfrm>
            <a:custGeom>
              <a:avLst/>
              <a:gdLst/>
              <a:ahLst/>
              <a:cxnLst/>
              <a:rect l="l" t="t" r="r" b="b"/>
              <a:pathLst>
                <a:path w="635" h="43814">
                  <a:moveTo>
                    <a:pt x="0" y="43747"/>
                  </a:moveTo>
                  <a:lnTo>
                    <a:pt x="364" y="0"/>
                  </a:lnTo>
                </a:path>
              </a:pathLst>
            </a:custGeom>
            <a:ln w="4870">
              <a:solidFill>
                <a:srgbClr val="44546A"/>
              </a:solidFill>
            </a:ln>
          </p:spPr>
          <p:txBody>
            <a:bodyPr wrap="square" lIns="0" tIns="0" rIns="0" bIns="0" rtlCol="0"/>
            <a:lstStyle/>
            <a:p>
              <a:endParaRPr/>
            </a:p>
          </p:txBody>
        </p:sp>
        <p:sp>
          <p:nvSpPr>
            <p:cNvPr id="52" name="object 52"/>
            <p:cNvSpPr/>
            <p:nvPr/>
          </p:nvSpPr>
          <p:spPr>
            <a:xfrm>
              <a:off x="2451529" y="4371633"/>
              <a:ext cx="949960" cy="414020"/>
            </a:xfrm>
            <a:custGeom>
              <a:avLst/>
              <a:gdLst/>
              <a:ahLst/>
              <a:cxnLst/>
              <a:rect l="l" t="t" r="r" b="b"/>
              <a:pathLst>
                <a:path w="949960" h="414020">
                  <a:moveTo>
                    <a:pt x="0" y="413408"/>
                  </a:moveTo>
                  <a:lnTo>
                    <a:pt x="67799" y="412717"/>
                  </a:lnTo>
                  <a:lnTo>
                    <a:pt x="135291" y="410685"/>
                  </a:lnTo>
                  <a:lnTo>
                    <a:pt x="202167" y="407382"/>
                  </a:lnTo>
                  <a:lnTo>
                    <a:pt x="268120" y="402874"/>
                  </a:lnTo>
                  <a:lnTo>
                    <a:pt x="332843" y="397227"/>
                  </a:lnTo>
                  <a:lnTo>
                    <a:pt x="396026" y="390508"/>
                  </a:lnTo>
                  <a:lnTo>
                    <a:pt x="457364" y="382786"/>
                  </a:lnTo>
                  <a:lnTo>
                    <a:pt x="516547" y="374125"/>
                  </a:lnTo>
                  <a:lnTo>
                    <a:pt x="573269" y="364595"/>
                  </a:lnTo>
                  <a:lnTo>
                    <a:pt x="627221" y="354261"/>
                  </a:lnTo>
                  <a:lnTo>
                    <a:pt x="678097" y="343190"/>
                  </a:lnTo>
                  <a:lnTo>
                    <a:pt x="725587" y="331450"/>
                  </a:lnTo>
                  <a:lnTo>
                    <a:pt x="769385" y="319107"/>
                  </a:lnTo>
                  <a:lnTo>
                    <a:pt x="809182" y="306228"/>
                  </a:lnTo>
                  <a:lnTo>
                    <a:pt x="875546" y="279132"/>
                  </a:lnTo>
                  <a:lnTo>
                    <a:pt x="922216" y="250696"/>
                  </a:lnTo>
                  <a:lnTo>
                    <a:pt x="946730" y="221457"/>
                  </a:lnTo>
                  <a:lnTo>
                    <a:pt x="949910" y="206704"/>
                  </a:lnTo>
                  <a:lnTo>
                    <a:pt x="946733" y="191950"/>
                  </a:lnTo>
                  <a:lnTo>
                    <a:pt x="922237" y="162711"/>
                  </a:lnTo>
                  <a:lnTo>
                    <a:pt x="875603" y="134276"/>
                  </a:lnTo>
                  <a:lnTo>
                    <a:pt x="809290" y="107179"/>
                  </a:lnTo>
                  <a:lnTo>
                    <a:pt x="769523" y="94301"/>
                  </a:lnTo>
                  <a:lnTo>
                    <a:pt x="725759" y="81958"/>
                  </a:lnTo>
                  <a:lnTo>
                    <a:pt x="678305" y="70218"/>
                  </a:lnTo>
                  <a:lnTo>
                    <a:pt x="627469" y="59147"/>
                  </a:lnTo>
                  <a:lnTo>
                    <a:pt x="573558" y="48813"/>
                  </a:lnTo>
                  <a:lnTo>
                    <a:pt x="516880" y="39282"/>
                  </a:lnTo>
                  <a:lnTo>
                    <a:pt x="457742" y="30622"/>
                  </a:lnTo>
                  <a:lnTo>
                    <a:pt x="396452" y="22900"/>
                  </a:lnTo>
                  <a:lnTo>
                    <a:pt x="333316" y="16181"/>
                  </a:lnTo>
                  <a:lnTo>
                    <a:pt x="268644" y="10534"/>
                  </a:lnTo>
                  <a:lnTo>
                    <a:pt x="202741" y="6026"/>
                  </a:lnTo>
                  <a:lnTo>
                    <a:pt x="135916" y="2723"/>
                  </a:lnTo>
                  <a:lnTo>
                    <a:pt x="68476" y="691"/>
                  </a:lnTo>
                  <a:lnTo>
                    <a:pt x="729" y="0"/>
                  </a:lnTo>
                </a:path>
              </a:pathLst>
            </a:custGeom>
            <a:ln w="4870">
              <a:solidFill>
                <a:srgbClr val="44546A"/>
              </a:solidFill>
            </a:ln>
          </p:spPr>
          <p:txBody>
            <a:bodyPr wrap="square" lIns="0" tIns="0" rIns="0" bIns="0" rtlCol="0"/>
            <a:lstStyle/>
            <a:p>
              <a:endParaRPr/>
            </a:p>
          </p:txBody>
        </p:sp>
        <p:sp>
          <p:nvSpPr>
            <p:cNvPr id="53" name="object 53"/>
            <p:cNvSpPr/>
            <p:nvPr/>
          </p:nvSpPr>
          <p:spPr>
            <a:xfrm>
              <a:off x="1901111" y="4023550"/>
              <a:ext cx="1059180" cy="110489"/>
            </a:xfrm>
            <a:custGeom>
              <a:avLst/>
              <a:gdLst/>
              <a:ahLst/>
              <a:cxnLst/>
              <a:rect l="l" t="t" r="r" b="b"/>
              <a:pathLst>
                <a:path w="1059180" h="110489">
                  <a:moveTo>
                    <a:pt x="1058619" y="0"/>
                  </a:moveTo>
                  <a:lnTo>
                    <a:pt x="0" y="0"/>
                  </a:lnTo>
                  <a:lnTo>
                    <a:pt x="0" y="110408"/>
                  </a:lnTo>
                  <a:lnTo>
                    <a:pt x="1058619" y="110408"/>
                  </a:lnTo>
                  <a:lnTo>
                    <a:pt x="1058619" y="0"/>
                  </a:lnTo>
                  <a:close/>
                </a:path>
              </a:pathLst>
            </a:custGeom>
            <a:solidFill>
              <a:srgbClr val="D9D2E9"/>
            </a:solidFill>
          </p:spPr>
          <p:txBody>
            <a:bodyPr wrap="square" lIns="0" tIns="0" rIns="0" bIns="0" rtlCol="0"/>
            <a:lstStyle/>
            <a:p>
              <a:endParaRPr/>
            </a:p>
          </p:txBody>
        </p:sp>
        <p:sp>
          <p:nvSpPr>
            <p:cNvPr id="54" name="object 54"/>
            <p:cNvSpPr/>
            <p:nvPr/>
          </p:nvSpPr>
          <p:spPr>
            <a:xfrm>
              <a:off x="1901111" y="4023550"/>
              <a:ext cx="1059180" cy="110489"/>
            </a:xfrm>
            <a:custGeom>
              <a:avLst/>
              <a:gdLst/>
              <a:ahLst/>
              <a:cxnLst/>
              <a:rect l="l" t="t" r="r" b="b"/>
              <a:pathLst>
                <a:path w="1059180" h="110489">
                  <a:moveTo>
                    <a:pt x="0" y="0"/>
                  </a:moveTo>
                  <a:lnTo>
                    <a:pt x="1058619" y="0"/>
                  </a:lnTo>
                  <a:lnTo>
                    <a:pt x="1058619" y="110408"/>
                  </a:lnTo>
                  <a:lnTo>
                    <a:pt x="0" y="110408"/>
                  </a:lnTo>
                  <a:lnTo>
                    <a:pt x="0" y="0"/>
                  </a:lnTo>
                  <a:close/>
                </a:path>
              </a:pathLst>
            </a:custGeom>
            <a:ln w="9741">
              <a:solidFill>
                <a:srgbClr val="5B9BD5"/>
              </a:solidFill>
            </a:ln>
          </p:spPr>
          <p:txBody>
            <a:bodyPr wrap="square" lIns="0" tIns="0" rIns="0" bIns="0" rtlCol="0"/>
            <a:lstStyle/>
            <a:p>
              <a:endParaRPr/>
            </a:p>
          </p:txBody>
        </p:sp>
      </p:grpSp>
      <p:sp>
        <p:nvSpPr>
          <p:cNvPr id="55" name="object 55"/>
          <p:cNvSpPr txBox="1"/>
          <p:nvPr/>
        </p:nvSpPr>
        <p:spPr>
          <a:xfrm>
            <a:off x="1905982" y="4031004"/>
            <a:ext cx="1049020" cy="95885"/>
          </a:xfrm>
          <a:prstGeom prst="rect">
            <a:avLst/>
          </a:prstGeom>
        </p:spPr>
        <p:txBody>
          <a:bodyPr vert="horz" wrap="square" lIns="0" tIns="13970" rIns="0" bIns="0" rtlCol="0">
            <a:spAutoFit/>
          </a:bodyPr>
          <a:lstStyle/>
          <a:p>
            <a:pPr marL="334010">
              <a:lnSpc>
                <a:spcPct val="100000"/>
              </a:lnSpc>
              <a:spcBef>
                <a:spcPts val="110"/>
              </a:spcBef>
            </a:pPr>
            <a:r>
              <a:rPr sz="450" dirty="0">
                <a:solidFill>
                  <a:srgbClr val="5B9BD5"/>
                </a:solidFill>
                <a:latin typeface="Arial"/>
                <a:cs typeface="Arial"/>
              </a:rPr>
              <a:t>3x3</a:t>
            </a:r>
            <a:r>
              <a:rPr sz="450" spc="35" dirty="0">
                <a:solidFill>
                  <a:srgbClr val="5B9BD5"/>
                </a:solidFill>
                <a:latin typeface="Arial"/>
                <a:cs typeface="Arial"/>
              </a:rPr>
              <a:t> </a:t>
            </a:r>
            <a:r>
              <a:rPr sz="450" dirty="0">
                <a:solidFill>
                  <a:srgbClr val="5B9BD5"/>
                </a:solidFill>
                <a:latin typeface="Arial"/>
                <a:cs typeface="Arial"/>
              </a:rPr>
              <a:t>conv,</a:t>
            </a:r>
            <a:r>
              <a:rPr sz="450" spc="40" dirty="0">
                <a:solidFill>
                  <a:srgbClr val="5B9BD5"/>
                </a:solidFill>
                <a:latin typeface="Arial"/>
                <a:cs typeface="Arial"/>
              </a:rPr>
              <a:t> </a:t>
            </a:r>
            <a:r>
              <a:rPr sz="450" spc="-25" dirty="0">
                <a:solidFill>
                  <a:srgbClr val="5B9BD5"/>
                </a:solidFill>
                <a:latin typeface="Arial"/>
                <a:cs typeface="Arial"/>
              </a:rPr>
              <a:t>128</a:t>
            </a:r>
            <a:endParaRPr sz="450">
              <a:latin typeface="Arial"/>
              <a:cs typeface="Arial"/>
            </a:endParaRPr>
          </a:p>
        </p:txBody>
      </p:sp>
      <p:grpSp>
        <p:nvGrpSpPr>
          <p:cNvPr id="56" name="object 56"/>
          <p:cNvGrpSpPr/>
          <p:nvPr/>
        </p:nvGrpSpPr>
        <p:grpSpPr>
          <a:xfrm>
            <a:off x="1896031" y="4174341"/>
            <a:ext cx="1069340" cy="123825"/>
            <a:chOff x="1896031" y="4174341"/>
            <a:chExt cx="1069340" cy="123825"/>
          </a:xfrm>
        </p:grpSpPr>
        <p:sp>
          <p:nvSpPr>
            <p:cNvPr id="57" name="object 57"/>
            <p:cNvSpPr/>
            <p:nvPr/>
          </p:nvSpPr>
          <p:spPr>
            <a:xfrm>
              <a:off x="1901111" y="4179421"/>
              <a:ext cx="1059180" cy="113664"/>
            </a:xfrm>
            <a:custGeom>
              <a:avLst/>
              <a:gdLst/>
              <a:ahLst/>
              <a:cxnLst/>
              <a:rect l="l" t="t" r="r" b="b"/>
              <a:pathLst>
                <a:path w="1059180" h="113664">
                  <a:moveTo>
                    <a:pt x="1058619" y="0"/>
                  </a:moveTo>
                  <a:lnTo>
                    <a:pt x="0" y="0"/>
                  </a:lnTo>
                  <a:lnTo>
                    <a:pt x="0" y="113654"/>
                  </a:lnTo>
                  <a:lnTo>
                    <a:pt x="1058619" y="113654"/>
                  </a:lnTo>
                  <a:lnTo>
                    <a:pt x="1058619" y="0"/>
                  </a:lnTo>
                  <a:close/>
                </a:path>
              </a:pathLst>
            </a:custGeom>
            <a:solidFill>
              <a:srgbClr val="D9D2E9"/>
            </a:solidFill>
          </p:spPr>
          <p:txBody>
            <a:bodyPr wrap="square" lIns="0" tIns="0" rIns="0" bIns="0" rtlCol="0"/>
            <a:lstStyle/>
            <a:p>
              <a:endParaRPr/>
            </a:p>
          </p:txBody>
        </p:sp>
        <p:sp>
          <p:nvSpPr>
            <p:cNvPr id="58" name="object 58"/>
            <p:cNvSpPr/>
            <p:nvPr/>
          </p:nvSpPr>
          <p:spPr>
            <a:xfrm>
              <a:off x="1901111" y="4179421"/>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5B9BD5"/>
              </a:solidFill>
            </a:ln>
          </p:spPr>
          <p:txBody>
            <a:bodyPr wrap="square" lIns="0" tIns="0" rIns="0" bIns="0" rtlCol="0"/>
            <a:lstStyle/>
            <a:p>
              <a:endParaRPr/>
            </a:p>
          </p:txBody>
        </p:sp>
      </p:grpSp>
      <p:sp>
        <p:nvSpPr>
          <p:cNvPr id="59" name="object 59"/>
          <p:cNvSpPr txBox="1"/>
          <p:nvPr/>
        </p:nvSpPr>
        <p:spPr>
          <a:xfrm>
            <a:off x="1905982" y="4194955"/>
            <a:ext cx="1049020" cy="88265"/>
          </a:xfrm>
          <a:prstGeom prst="rect">
            <a:avLst/>
          </a:prstGeom>
        </p:spPr>
        <p:txBody>
          <a:bodyPr vert="horz" wrap="square" lIns="0" tIns="13970" rIns="0" bIns="0" rtlCol="0">
            <a:spAutoFit/>
          </a:bodyPr>
          <a:lstStyle/>
          <a:p>
            <a:pPr marL="314960">
              <a:lnSpc>
                <a:spcPct val="100000"/>
              </a:lnSpc>
              <a:spcBef>
                <a:spcPts val="110"/>
              </a:spcBef>
            </a:pPr>
            <a:r>
              <a:rPr sz="400" dirty="0">
                <a:solidFill>
                  <a:srgbClr val="5B9BD5"/>
                </a:solidFill>
                <a:latin typeface="Arial"/>
                <a:cs typeface="Arial"/>
              </a:rPr>
              <a:t>3x3</a:t>
            </a:r>
            <a:r>
              <a:rPr sz="400" spc="5" dirty="0">
                <a:solidFill>
                  <a:srgbClr val="5B9BD5"/>
                </a:solidFill>
                <a:latin typeface="Arial"/>
                <a:cs typeface="Arial"/>
              </a:rPr>
              <a:t> </a:t>
            </a:r>
            <a:r>
              <a:rPr sz="400" dirty="0">
                <a:solidFill>
                  <a:srgbClr val="5B9BD5"/>
                </a:solidFill>
                <a:latin typeface="Arial"/>
                <a:cs typeface="Arial"/>
              </a:rPr>
              <a:t>conv,</a:t>
            </a:r>
            <a:r>
              <a:rPr sz="400" spc="10" dirty="0">
                <a:solidFill>
                  <a:srgbClr val="5B9BD5"/>
                </a:solidFill>
                <a:latin typeface="Arial"/>
                <a:cs typeface="Arial"/>
              </a:rPr>
              <a:t> </a:t>
            </a:r>
            <a:r>
              <a:rPr sz="400" dirty="0">
                <a:solidFill>
                  <a:srgbClr val="5B9BD5"/>
                </a:solidFill>
                <a:latin typeface="Arial"/>
                <a:cs typeface="Arial"/>
              </a:rPr>
              <a:t>128,</a:t>
            </a:r>
            <a:r>
              <a:rPr sz="400" spc="10" dirty="0">
                <a:solidFill>
                  <a:srgbClr val="5B9BD5"/>
                </a:solidFill>
                <a:latin typeface="Arial"/>
                <a:cs typeface="Arial"/>
              </a:rPr>
              <a:t> </a:t>
            </a:r>
            <a:r>
              <a:rPr sz="400" dirty="0">
                <a:solidFill>
                  <a:srgbClr val="5B9BD5"/>
                </a:solidFill>
                <a:latin typeface="Arial"/>
                <a:cs typeface="Arial"/>
              </a:rPr>
              <a:t>/</a:t>
            </a:r>
            <a:r>
              <a:rPr sz="400" spc="5" dirty="0">
                <a:solidFill>
                  <a:srgbClr val="5B9BD5"/>
                </a:solidFill>
                <a:latin typeface="Arial"/>
                <a:cs typeface="Arial"/>
              </a:rPr>
              <a:t> </a:t>
            </a:r>
            <a:r>
              <a:rPr sz="400" spc="-50" dirty="0">
                <a:solidFill>
                  <a:srgbClr val="5B9BD5"/>
                </a:solidFill>
                <a:latin typeface="Arial"/>
                <a:cs typeface="Arial"/>
              </a:rPr>
              <a:t>2</a:t>
            </a:r>
            <a:endParaRPr sz="400">
              <a:latin typeface="Arial"/>
              <a:cs typeface="Arial"/>
            </a:endParaRPr>
          </a:p>
        </p:txBody>
      </p:sp>
      <p:grpSp>
        <p:nvGrpSpPr>
          <p:cNvPr id="60" name="object 60"/>
          <p:cNvGrpSpPr/>
          <p:nvPr/>
        </p:nvGrpSpPr>
        <p:grpSpPr>
          <a:xfrm>
            <a:off x="1892783" y="3602816"/>
            <a:ext cx="1532255" cy="772795"/>
            <a:chOff x="1892783" y="3602816"/>
            <a:chExt cx="1532255" cy="772795"/>
          </a:xfrm>
        </p:grpSpPr>
        <p:sp>
          <p:nvSpPr>
            <p:cNvPr id="61" name="object 61"/>
            <p:cNvSpPr/>
            <p:nvPr/>
          </p:nvSpPr>
          <p:spPr>
            <a:xfrm>
              <a:off x="2428797" y="4134745"/>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62" name="object 62"/>
            <p:cNvSpPr/>
            <p:nvPr/>
          </p:nvSpPr>
          <p:spPr>
            <a:xfrm>
              <a:off x="2428797" y="4295619"/>
              <a:ext cx="1270" cy="51435"/>
            </a:xfrm>
            <a:custGeom>
              <a:avLst/>
              <a:gdLst/>
              <a:ahLst/>
              <a:cxnLst/>
              <a:rect l="l" t="t" r="r" b="b"/>
              <a:pathLst>
                <a:path w="1269" h="51435">
                  <a:moveTo>
                    <a:pt x="0" y="51037"/>
                  </a:moveTo>
                  <a:lnTo>
                    <a:pt x="729" y="0"/>
                  </a:lnTo>
                </a:path>
              </a:pathLst>
            </a:custGeom>
            <a:ln w="4870">
              <a:solidFill>
                <a:srgbClr val="44546A"/>
              </a:solidFill>
            </a:ln>
          </p:spPr>
          <p:txBody>
            <a:bodyPr wrap="square" lIns="0" tIns="0" rIns="0" bIns="0" rtlCol="0"/>
            <a:lstStyle/>
            <a:p>
              <a:endParaRPr/>
            </a:p>
          </p:txBody>
        </p:sp>
        <p:sp>
          <p:nvSpPr>
            <p:cNvPr id="63" name="object 63"/>
            <p:cNvSpPr/>
            <p:nvPr/>
          </p:nvSpPr>
          <p:spPr>
            <a:xfrm>
              <a:off x="2402819" y="3927755"/>
              <a:ext cx="48895" cy="52069"/>
            </a:xfrm>
            <a:custGeom>
              <a:avLst/>
              <a:gdLst/>
              <a:ahLst/>
              <a:cxnLst/>
              <a:rect l="l" t="t" r="r" b="b"/>
              <a:pathLst>
                <a:path w="48894" h="52070">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64" name="object 64"/>
            <p:cNvSpPr/>
            <p:nvPr/>
          </p:nvSpPr>
          <p:spPr>
            <a:xfrm>
              <a:off x="2402819" y="3927755"/>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65" name="object 65"/>
            <p:cNvSpPr/>
            <p:nvPr/>
          </p:nvSpPr>
          <p:spPr>
            <a:xfrm>
              <a:off x="2428797" y="3981792"/>
              <a:ext cx="635" cy="43815"/>
            </a:xfrm>
            <a:custGeom>
              <a:avLst/>
              <a:gdLst/>
              <a:ahLst/>
              <a:cxnLst/>
              <a:rect l="l" t="t" r="r" b="b"/>
              <a:pathLst>
                <a:path w="635" h="43814">
                  <a:moveTo>
                    <a:pt x="0" y="43382"/>
                  </a:moveTo>
                  <a:lnTo>
                    <a:pt x="364" y="0"/>
                  </a:lnTo>
                </a:path>
              </a:pathLst>
            </a:custGeom>
            <a:ln w="4870">
              <a:solidFill>
                <a:srgbClr val="44546A"/>
              </a:solidFill>
            </a:ln>
          </p:spPr>
          <p:txBody>
            <a:bodyPr wrap="square" lIns="0" tIns="0" rIns="0" bIns="0" rtlCol="0"/>
            <a:lstStyle/>
            <a:p>
              <a:endParaRPr/>
            </a:p>
          </p:txBody>
        </p:sp>
        <p:sp>
          <p:nvSpPr>
            <p:cNvPr id="66" name="object 66"/>
            <p:cNvSpPr/>
            <p:nvPr/>
          </p:nvSpPr>
          <p:spPr>
            <a:xfrm>
              <a:off x="2451528" y="3955217"/>
              <a:ext cx="970915" cy="417830"/>
            </a:xfrm>
            <a:custGeom>
              <a:avLst/>
              <a:gdLst/>
              <a:ahLst/>
              <a:cxnLst/>
              <a:rect l="l" t="t" r="r" b="b"/>
              <a:pathLst>
                <a:path w="970914" h="417829">
                  <a:moveTo>
                    <a:pt x="729" y="0"/>
                  </a:moveTo>
                  <a:lnTo>
                    <a:pt x="69953" y="698"/>
                  </a:lnTo>
                  <a:lnTo>
                    <a:pt x="138863" y="2749"/>
                  </a:lnTo>
                  <a:lnTo>
                    <a:pt x="207144" y="6084"/>
                  </a:lnTo>
                  <a:lnTo>
                    <a:pt x="274483" y="10637"/>
                  </a:lnTo>
                  <a:lnTo>
                    <a:pt x="340565" y="16338"/>
                  </a:lnTo>
                  <a:lnTo>
                    <a:pt x="405077" y="23122"/>
                  </a:lnTo>
                  <a:lnTo>
                    <a:pt x="467703" y="30919"/>
                  </a:lnTo>
                  <a:lnTo>
                    <a:pt x="528130" y="39664"/>
                  </a:lnTo>
                  <a:lnTo>
                    <a:pt x="586044" y="49287"/>
                  </a:lnTo>
                  <a:lnTo>
                    <a:pt x="641130" y="59721"/>
                  </a:lnTo>
                  <a:lnTo>
                    <a:pt x="693074" y="70899"/>
                  </a:lnTo>
                  <a:lnTo>
                    <a:pt x="741562" y="82753"/>
                  </a:lnTo>
                  <a:lnTo>
                    <a:pt x="786280" y="95216"/>
                  </a:lnTo>
                  <a:lnTo>
                    <a:pt x="826914" y="108219"/>
                  </a:lnTo>
                  <a:lnTo>
                    <a:pt x="863149" y="121696"/>
                  </a:lnTo>
                  <a:lnTo>
                    <a:pt x="921168" y="149799"/>
                  </a:lnTo>
                  <a:lnTo>
                    <a:pt x="957822" y="178984"/>
                  </a:lnTo>
                  <a:lnTo>
                    <a:pt x="970599" y="208709"/>
                  </a:lnTo>
                  <a:lnTo>
                    <a:pt x="967350" y="223606"/>
                  </a:lnTo>
                  <a:lnTo>
                    <a:pt x="942301" y="253129"/>
                  </a:lnTo>
                  <a:lnTo>
                    <a:pt x="894615" y="281840"/>
                  </a:lnTo>
                  <a:lnTo>
                    <a:pt x="826806" y="309199"/>
                  </a:lnTo>
                  <a:lnTo>
                    <a:pt x="786142" y="322202"/>
                  </a:lnTo>
                  <a:lnTo>
                    <a:pt x="741390" y="334665"/>
                  </a:lnTo>
                  <a:lnTo>
                    <a:pt x="692865" y="346519"/>
                  </a:lnTo>
                  <a:lnTo>
                    <a:pt x="640882" y="357697"/>
                  </a:lnTo>
                  <a:lnTo>
                    <a:pt x="585755" y="368132"/>
                  </a:lnTo>
                  <a:lnTo>
                    <a:pt x="527797" y="377755"/>
                  </a:lnTo>
                  <a:lnTo>
                    <a:pt x="467325" y="386499"/>
                  </a:lnTo>
                  <a:lnTo>
                    <a:pt x="404652" y="394296"/>
                  </a:lnTo>
                  <a:lnTo>
                    <a:pt x="340092" y="401080"/>
                  </a:lnTo>
                  <a:lnTo>
                    <a:pt x="273960" y="406782"/>
                  </a:lnTo>
                  <a:lnTo>
                    <a:pt x="206570" y="411334"/>
                  </a:lnTo>
                  <a:lnTo>
                    <a:pt x="138237" y="414669"/>
                  </a:lnTo>
                  <a:lnTo>
                    <a:pt x="69276" y="416720"/>
                  </a:lnTo>
                  <a:lnTo>
                    <a:pt x="0" y="417419"/>
                  </a:lnTo>
                </a:path>
              </a:pathLst>
            </a:custGeom>
            <a:ln w="4870">
              <a:solidFill>
                <a:srgbClr val="44546A"/>
              </a:solidFill>
            </a:ln>
          </p:spPr>
          <p:txBody>
            <a:bodyPr wrap="square" lIns="0" tIns="0" rIns="0" bIns="0" rtlCol="0"/>
            <a:lstStyle/>
            <a:p>
              <a:endParaRPr/>
            </a:p>
          </p:txBody>
        </p:sp>
        <p:sp>
          <p:nvSpPr>
            <p:cNvPr id="67" name="object 67"/>
            <p:cNvSpPr/>
            <p:nvPr/>
          </p:nvSpPr>
          <p:spPr>
            <a:xfrm>
              <a:off x="1897863" y="3607896"/>
              <a:ext cx="1059180" cy="113664"/>
            </a:xfrm>
            <a:custGeom>
              <a:avLst/>
              <a:gdLst/>
              <a:ahLst/>
              <a:cxnLst/>
              <a:rect l="l" t="t" r="r" b="b"/>
              <a:pathLst>
                <a:path w="1059180" h="113664">
                  <a:moveTo>
                    <a:pt x="1058619" y="0"/>
                  </a:moveTo>
                  <a:lnTo>
                    <a:pt x="0" y="0"/>
                  </a:lnTo>
                  <a:lnTo>
                    <a:pt x="0" y="113656"/>
                  </a:lnTo>
                  <a:lnTo>
                    <a:pt x="1058619" y="113656"/>
                  </a:lnTo>
                  <a:lnTo>
                    <a:pt x="1058619" y="0"/>
                  </a:lnTo>
                  <a:close/>
                </a:path>
              </a:pathLst>
            </a:custGeom>
            <a:solidFill>
              <a:srgbClr val="D9D2E9"/>
            </a:solidFill>
          </p:spPr>
          <p:txBody>
            <a:bodyPr wrap="square" lIns="0" tIns="0" rIns="0" bIns="0" rtlCol="0"/>
            <a:lstStyle/>
            <a:p>
              <a:endParaRPr/>
            </a:p>
          </p:txBody>
        </p:sp>
        <p:sp>
          <p:nvSpPr>
            <p:cNvPr id="68" name="object 68"/>
            <p:cNvSpPr/>
            <p:nvPr/>
          </p:nvSpPr>
          <p:spPr>
            <a:xfrm>
              <a:off x="1897863" y="3607896"/>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5B9BD5"/>
              </a:solidFill>
            </a:ln>
          </p:spPr>
          <p:txBody>
            <a:bodyPr wrap="square" lIns="0" tIns="0" rIns="0" bIns="0" rtlCol="0"/>
            <a:lstStyle/>
            <a:p>
              <a:endParaRPr/>
            </a:p>
          </p:txBody>
        </p:sp>
      </p:grpSp>
      <p:sp>
        <p:nvSpPr>
          <p:cNvPr id="69" name="object 69"/>
          <p:cNvSpPr txBox="1"/>
          <p:nvPr/>
        </p:nvSpPr>
        <p:spPr>
          <a:xfrm>
            <a:off x="1902734" y="3617864"/>
            <a:ext cx="1049020" cy="95885"/>
          </a:xfrm>
          <a:prstGeom prst="rect">
            <a:avLst/>
          </a:prstGeom>
        </p:spPr>
        <p:txBody>
          <a:bodyPr vert="horz" wrap="square" lIns="0" tIns="13970" rIns="0" bIns="0" rtlCol="0">
            <a:spAutoFit/>
          </a:bodyPr>
          <a:lstStyle/>
          <a:p>
            <a:pPr marL="337185">
              <a:lnSpc>
                <a:spcPct val="100000"/>
              </a:lnSpc>
              <a:spcBef>
                <a:spcPts val="110"/>
              </a:spcBef>
            </a:pPr>
            <a:r>
              <a:rPr sz="450" dirty="0">
                <a:solidFill>
                  <a:srgbClr val="5B9BD5"/>
                </a:solidFill>
                <a:latin typeface="Arial"/>
                <a:cs typeface="Arial"/>
              </a:rPr>
              <a:t>3x3</a:t>
            </a:r>
            <a:r>
              <a:rPr sz="450" spc="35" dirty="0">
                <a:solidFill>
                  <a:srgbClr val="5B9BD5"/>
                </a:solidFill>
                <a:latin typeface="Arial"/>
                <a:cs typeface="Arial"/>
              </a:rPr>
              <a:t> </a:t>
            </a:r>
            <a:r>
              <a:rPr sz="450" dirty="0">
                <a:solidFill>
                  <a:srgbClr val="5B9BD5"/>
                </a:solidFill>
                <a:latin typeface="Arial"/>
                <a:cs typeface="Arial"/>
              </a:rPr>
              <a:t>conv,</a:t>
            </a:r>
            <a:r>
              <a:rPr sz="450" spc="40" dirty="0">
                <a:solidFill>
                  <a:srgbClr val="5B9BD5"/>
                </a:solidFill>
                <a:latin typeface="Arial"/>
                <a:cs typeface="Arial"/>
              </a:rPr>
              <a:t> </a:t>
            </a:r>
            <a:r>
              <a:rPr sz="450" spc="-25" dirty="0">
                <a:solidFill>
                  <a:srgbClr val="5B9BD5"/>
                </a:solidFill>
                <a:latin typeface="Arial"/>
                <a:cs typeface="Arial"/>
              </a:rPr>
              <a:t>128</a:t>
            </a:r>
            <a:endParaRPr sz="450">
              <a:latin typeface="Arial"/>
              <a:cs typeface="Arial"/>
            </a:endParaRPr>
          </a:p>
        </p:txBody>
      </p:sp>
      <p:grpSp>
        <p:nvGrpSpPr>
          <p:cNvPr id="70" name="object 70"/>
          <p:cNvGrpSpPr/>
          <p:nvPr/>
        </p:nvGrpSpPr>
        <p:grpSpPr>
          <a:xfrm>
            <a:off x="1892783" y="3761934"/>
            <a:ext cx="1069340" cy="123825"/>
            <a:chOff x="1892783" y="3761934"/>
            <a:chExt cx="1069340" cy="123825"/>
          </a:xfrm>
        </p:grpSpPr>
        <p:sp>
          <p:nvSpPr>
            <p:cNvPr id="71" name="object 71"/>
            <p:cNvSpPr/>
            <p:nvPr/>
          </p:nvSpPr>
          <p:spPr>
            <a:xfrm>
              <a:off x="1897863" y="3767014"/>
              <a:ext cx="1059180" cy="113664"/>
            </a:xfrm>
            <a:custGeom>
              <a:avLst/>
              <a:gdLst/>
              <a:ahLst/>
              <a:cxnLst/>
              <a:rect l="l" t="t" r="r" b="b"/>
              <a:pathLst>
                <a:path w="1059180" h="113664">
                  <a:moveTo>
                    <a:pt x="1058619" y="0"/>
                  </a:moveTo>
                  <a:lnTo>
                    <a:pt x="0" y="0"/>
                  </a:lnTo>
                  <a:lnTo>
                    <a:pt x="0" y="113654"/>
                  </a:lnTo>
                  <a:lnTo>
                    <a:pt x="1058619" y="113654"/>
                  </a:lnTo>
                  <a:lnTo>
                    <a:pt x="1058619" y="0"/>
                  </a:lnTo>
                  <a:close/>
                </a:path>
              </a:pathLst>
            </a:custGeom>
            <a:solidFill>
              <a:srgbClr val="D9D2E9"/>
            </a:solidFill>
          </p:spPr>
          <p:txBody>
            <a:bodyPr wrap="square" lIns="0" tIns="0" rIns="0" bIns="0" rtlCol="0"/>
            <a:lstStyle/>
            <a:p>
              <a:endParaRPr/>
            </a:p>
          </p:txBody>
        </p:sp>
        <p:sp>
          <p:nvSpPr>
            <p:cNvPr id="72" name="object 72"/>
            <p:cNvSpPr/>
            <p:nvPr/>
          </p:nvSpPr>
          <p:spPr>
            <a:xfrm>
              <a:off x="1897863" y="3767014"/>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5B9BD5"/>
              </a:solidFill>
            </a:ln>
          </p:spPr>
          <p:txBody>
            <a:bodyPr wrap="square" lIns="0" tIns="0" rIns="0" bIns="0" rtlCol="0"/>
            <a:lstStyle/>
            <a:p>
              <a:endParaRPr/>
            </a:p>
          </p:txBody>
        </p:sp>
      </p:grpSp>
      <p:sp>
        <p:nvSpPr>
          <p:cNvPr id="73" name="object 73"/>
          <p:cNvSpPr txBox="1"/>
          <p:nvPr/>
        </p:nvSpPr>
        <p:spPr>
          <a:xfrm>
            <a:off x="1902734" y="3776636"/>
            <a:ext cx="1049020" cy="95885"/>
          </a:xfrm>
          <a:prstGeom prst="rect">
            <a:avLst/>
          </a:prstGeom>
        </p:spPr>
        <p:txBody>
          <a:bodyPr vert="horz" wrap="square" lIns="0" tIns="13970" rIns="0" bIns="0" rtlCol="0">
            <a:spAutoFit/>
          </a:bodyPr>
          <a:lstStyle/>
          <a:p>
            <a:pPr marL="337185">
              <a:lnSpc>
                <a:spcPct val="100000"/>
              </a:lnSpc>
              <a:spcBef>
                <a:spcPts val="110"/>
              </a:spcBef>
            </a:pPr>
            <a:r>
              <a:rPr sz="450" dirty="0">
                <a:solidFill>
                  <a:srgbClr val="5B9BD5"/>
                </a:solidFill>
                <a:latin typeface="Arial"/>
                <a:cs typeface="Arial"/>
              </a:rPr>
              <a:t>3x3</a:t>
            </a:r>
            <a:r>
              <a:rPr sz="450" spc="35" dirty="0">
                <a:solidFill>
                  <a:srgbClr val="5B9BD5"/>
                </a:solidFill>
                <a:latin typeface="Arial"/>
                <a:cs typeface="Arial"/>
              </a:rPr>
              <a:t> </a:t>
            </a:r>
            <a:r>
              <a:rPr sz="450" dirty="0">
                <a:solidFill>
                  <a:srgbClr val="5B9BD5"/>
                </a:solidFill>
                <a:latin typeface="Arial"/>
                <a:cs typeface="Arial"/>
              </a:rPr>
              <a:t>conv,</a:t>
            </a:r>
            <a:r>
              <a:rPr sz="450" spc="40" dirty="0">
                <a:solidFill>
                  <a:srgbClr val="5B9BD5"/>
                </a:solidFill>
                <a:latin typeface="Arial"/>
                <a:cs typeface="Arial"/>
              </a:rPr>
              <a:t> </a:t>
            </a:r>
            <a:r>
              <a:rPr sz="450" spc="-25" dirty="0">
                <a:solidFill>
                  <a:srgbClr val="5B9BD5"/>
                </a:solidFill>
                <a:latin typeface="Arial"/>
                <a:cs typeface="Arial"/>
              </a:rPr>
              <a:t>128</a:t>
            </a:r>
            <a:endParaRPr sz="450">
              <a:latin typeface="Arial"/>
              <a:cs typeface="Arial"/>
            </a:endParaRPr>
          </a:p>
        </p:txBody>
      </p:sp>
      <p:grpSp>
        <p:nvGrpSpPr>
          <p:cNvPr id="74" name="object 74"/>
          <p:cNvGrpSpPr/>
          <p:nvPr/>
        </p:nvGrpSpPr>
        <p:grpSpPr>
          <a:xfrm>
            <a:off x="1892783" y="3183914"/>
            <a:ext cx="1511935" cy="772795"/>
            <a:chOff x="1892783" y="3183914"/>
            <a:chExt cx="1511935" cy="772795"/>
          </a:xfrm>
        </p:grpSpPr>
        <p:sp>
          <p:nvSpPr>
            <p:cNvPr id="75" name="object 75"/>
            <p:cNvSpPr/>
            <p:nvPr/>
          </p:nvSpPr>
          <p:spPr>
            <a:xfrm>
              <a:off x="2425549" y="3722338"/>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76" name="object 76"/>
            <p:cNvSpPr/>
            <p:nvPr/>
          </p:nvSpPr>
          <p:spPr>
            <a:xfrm>
              <a:off x="2425551" y="3880727"/>
              <a:ext cx="3175" cy="47625"/>
            </a:xfrm>
            <a:custGeom>
              <a:avLst/>
              <a:gdLst/>
              <a:ahLst/>
              <a:cxnLst/>
              <a:rect l="l" t="t" r="r" b="b"/>
              <a:pathLst>
                <a:path w="3175" h="47625">
                  <a:moveTo>
                    <a:pt x="2551" y="47028"/>
                  </a:moveTo>
                  <a:lnTo>
                    <a:pt x="0" y="0"/>
                  </a:lnTo>
                </a:path>
              </a:pathLst>
            </a:custGeom>
            <a:ln w="4870">
              <a:solidFill>
                <a:srgbClr val="44546A"/>
              </a:solidFill>
            </a:ln>
          </p:spPr>
          <p:txBody>
            <a:bodyPr wrap="square" lIns="0" tIns="0" rIns="0" bIns="0" rtlCol="0"/>
            <a:lstStyle/>
            <a:p>
              <a:endParaRPr/>
            </a:p>
          </p:txBody>
        </p:sp>
        <p:sp>
          <p:nvSpPr>
            <p:cNvPr id="77" name="object 77"/>
            <p:cNvSpPr/>
            <p:nvPr/>
          </p:nvSpPr>
          <p:spPr>
            <a:xfrm>
              <a:off x="2402819" y="3508853"/>
              <a:ext cx="48895" cy="52069"/>
            </a:xfrm>
            <a:custGeom>
              <a:avLst/>
              <a:gdLst/>
              <a:ahLst/>
              <a:cxnLst/>
              <a:rect l="l" t="t" r="r" b="b"/>
              <a:pathLst>
                <a:path w="48894" h="52070">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78" name="object 78"/>
            <p:cNvSpPr/>
            <p:nvPr/>
          </p:nvSpPr>
          <p:spPr>
            <a:xfrm>
              <a:off x="2402819" y="3508853"/>
              <a:ext cx="48895" cy="52069"/>
            </a:xfrm>
            <a:custGeom>
              <a:avLst/>
              <a:gdLst/>
              <a:ahLst/>
              <a:cxnLst/>
              <a:rect l="l" t="t" r="r" b="b"/>
              <a:pathLst>
                <a:path w="48894" h="52070">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79" name="object 79"/>
            <p:cNvSpPr/>
            <p:nvPr/>
          </p:nvSpPr>
          <p:spPr>
            <a:xfrm>
              <a:off x="2425550" y="3560305"/>
              <a:ext cx="1270" cy="49530"/>
            </a:xfrm>
            <a:custGeom>
              <a:avLst/>
              <a:gdLst/>
              <a:ahLst/>
              <a:cxnLst/>
              <a:rect l="l" t="t" r="r" b="b"/>
              <a:pathLst>
                <a:path w="1269" h="49529">
                  <a:moveTo>
                    <a:pt x="0" y="49215"/>
                  </a:moveTo>
                  <a:lnTo>
                    <a:pt x="729" y="0"/>
                  </a:lnTo>
                </a:path>
              </a:pathLst>
            </a:custGeom>
            <a:ln w="4870">
              <a:solidFill>
                <a:srgbClr val="44546A"/>
              </a:solidFill>
            </a:ln>
          </p:spPr>
          <p:txBody>
            <a:bodyPr wrap="square" lIns="0" tIns="0" rIns="0" bIns="0" rtlCol="0"/>
            <a:lstStyle/>
            <a:p>
              <a:endParaRPr/>
            </a:p>
          </p:txBody>
        </p:sp>
        <p:sp>
          <p:nvSpPr>
            <p:cNvPr id="80" name="object 80"/>
            <p:cNvSpPr/>
            <p:nvPr/>
          </p:nvSpPr>
          <p:spPr>
            <a:xfrm>
              <a:off x="2425550" y="3508853"/>
              <a:ext cx="0" cy="0"/>
            </a:xfrm>
            <a:custGeom>
              <a:avLst/>
              <a:gdLst/>
              <a:ahLst/>
              <a:cxnLst/>
              <a:rect l="l" t="t" r="r" b="b"/>
              <a:pathLst>
                <a:path>
                  <a:moveTo>
                    <a:pt x="0" y="0"/>
                  </a:moveTo>
                  <a:lnTo>
                    <a:pt x="0" y="0"/>
                  </a:lnTo>
                </a:path>
              </a:pathLst>
            </a:custGeom>
            <a:ln w="4870">
              <a:solidFill>
                <a:srgbClr val="44546A"/>
              </a:solidFill>
            </a:ln>
          </p:spPr>
          <p:txBody>
            <a:bodyPr wrap="square" lIns="0" tIns="0" rIns="0" bIns="0" rtlCol="0"/>
            <a:lstStyle/>
            <a:p>
              <a:endParaRPr/>
            </a:p>
          </p:txBody>
        </p:sp>
        <p:sp>
          <p:nvSpPr>
            <p:cNvPr id="81" name="object 81"/>
            <p:cNvSpPr/>
            <p:nvPr/>
          </p:nvSpPr>
          <p:spPr>
            <a:xfrm>
              <a:off x="2451529" y="3534491"/>
              <a:ext cx="951230" cy="419734"/>
            </a:xfrm>
            <a:custGeom>
              <a:avLst/>
              <a:gdLst/>
              <a:ahLst/>
              <a:cxnLst/>
              <a:rect l="l" t="t" r="r" b="b"/>
              <a:pathLst>
                <a:path w="951229" h="419735">
                  <a:moveTo>
                    <a:pt x="1822" y="419241"/>
                  </a:moveTo>
                  <a:lnTo>
                    <a:pt x="69542" y="418540"/>
                  </a:lnTo>
                  <a:lnTo>
                    <a:pt x="136954" y="416480"/>
                  </a:lnTo>
                  <a:lnTo>
                    <a:pt x="203751" y="413130"/>
                  </a:lnTo>
                  <a:lnTo>
                    <a:pt x="269627" y="408558"/>
                  </a:lnTo>
                  <a:lnTo>
                    <a:pt x="334273" y="402831"/>
                  </a:lnTo>
                  <a:lnTo>
                    <a:pt x="397382" y="396018"/>
                  </a:lnTo>
                  <a:lnTo>
                    <a:pt x="458647" y="388186"/>
                  </a:lnTo>
                  <a:lnTo>
                    <a:pt x="517761" y="379404"/>
                  </a:lnTo>
                  <a:lnTo>
                    <a:pt x="574416" y="369739"/>
                  </a:lnTo>
                  <a:lnTo>
                    <a:pt x="628304" y="359259"/>
                  </a:lnTo>
                  <a:lnTo>
                    <a:pt x="679120" y="348032"/>
                  </a:lnTo>
                  <a:lnTo>
                    <a:pt x="726554" y="336126"/>
                  </a:lnTo>
                  <a:lnTo>
                    <a:pt x="770300" y="323609"/>
                  </a:lnTo>
                  <a:lnTo>
                    <a:pt x="810051" y="310549"/>
                  </a:lnTo>
                  <a:lnTo>
                    <a:pt x="876336" y="283070"/>
                  </a:lnTo>
                  <a:lnTo>
                    <a:pt x="922951" y="254233"/>
                  </a:lnTo>
                  <a:lnTo>
                    <a:pt x="947436" y="224582"/>
                  </a:lnTo>
                  <a:lnTo>
                    <a:pt x="950612" y="209620"/>
                  </a:lnTo>
                  <a:lnTo>
                    <a:pt x="947430" y="194659"/>
                  </a:lnTo>
                  <a:lnTo>
                    <a:pt x="922897" y="165007"/>
                  </a:lnTo>
                  <a:lnTo>
                    <a:pt x="876193" y="136170"/>
                  </a:lnTo>
                  <a:lnTo>
                    <a:pt x="809781" y="108692"/>
                  </a:lnTo>
                  <a:lnTo>
                    <a:pt x="769954" y="95632"/>
                  </a:lnTo>
                  <a:lnTo>
                    <a:pt x="726123" y="83115"/>
                  </a:lnTo>
                  <a:lnTo>
                    <a:pt x="678598" y="71209"/>
                  </a:lnTo>
                  <a:lnTo>
                    <a:pt x="627685" y="59982"/>
                  </a:lnTo>
                  <a:lnTo>
                    <a:pt x="573693" y="49502"/>
                  </a:lnTo>
                  <a:lnTo>
                    <a:pt x="516929" y="39837"/>
                  </a:lnTo>
                  <a:lnTo>
                    <a:pt x="457702" y="31054"/>
                  </a:lnTo>
                  <a:lnTo>
                    <a:pt x="396319" y="23223"/>
                  </a:lnTo>
                  <a:lnTo>
                    <a:pt x="333089" y="16410"/>
                  </a:lnTo>
                  <a:lnTo>
                    <a:pt x="268318" y="10683"/>
                  </a:lnTo>
                  <a:lnTo>
                    <a:pt x="202317" y="6111"/>
                  </a:lnTo>
                  <a:lnTo>
                    <a:pt x="135391" y="2761"/>
                  </a:lnTo>
                  <a:lnTo>
                    <a:pt x="67849" y="701"/>
                  </a:lnTo>
                  <a:lnTo>
                    <a:pt x="0" y="0"/>
                  </a:lnTo>
                </a:path>
              </a:pathLst>
            </a:custGeom>
            <a:ln w="4870">
              <a:solidFill>
                <a:srgbClr val="44546A"/>
              </a:solidFill>
            </a:ln>
          </p:spPr>
          <p:txBody>
            <a:bodyPr wrap="square" lIns="0" tIns="0" rIns="0" bIns="0" rtlCol="0"/>
            <a:lstStyle/>
            <a:p>
              <a:endParaRPr/>
            </a:p>
          </p:txBody>
        </p:sp>
        <p:sp>
          <p:nvSpPr>
            <p:cNvPr id="82" name="object 82"/>
            <p:cNvSpPr/>
            <p:nvPr/>
          </p:nvSpPr>
          <p:spPr>
            <a:xfrm>
              <a:off x="1897863" y="3188994"/>
              <a:ext cx="1059180" cy="113664"/>
            </a:xfrm>
            <a:custGeom>
              <a:avLst/>
              <a:gdLst/>
              <a:ahLst/>
              <a:cxnLst/>
              <a:rect l="l" t="t" r="r" b="b"/>
              <a:pathLst>
                <a:path w="1059180" h="113664">
                  <a:moveTo>
                    <a:pt x="1058619" y="0"/>
                  </a:moveTo>
                  <a:lnTo>
                    <a:pt x="0" y="0"/>
                  </a:lnTo>
                  <a:lnTo>
                    <a:pt x="0" y="113655"/>
                  </a:lnTo>
                  <a:lnTo>
                    <a:pt x="1058619" y="113655"/>
                  </a:lnTo>
                  <a:lnTo>
                    <a:pt x="1058619" y="0"/>
                  </a:lnTo>
                  <a:close/>
                </a:path>
              </a:pathLst>
            </a:custGeom>
            <a:solidFill>
              <a:srgbClr val="D9D2E9"/>
            </a:solidFill>
          </p:spPr>
          <p:txBody>
            <a:bodyPr wrap="square" lIns="0" tIns="0" rIns="0" bIns="0" rtlCol="0"/>
            <a:lstStyle/>
            <a:p>
              <a:endParaRPr/>
            </a:p>
          </p:txBody>
        </p:sp>
        <p:sp>
          <p:nvSpPr>
            <p:cNvPr id="83" name="object 83"/>
            <p:cNvSpPr/>
            <p:nvPr/>
          </p:nvSpPr>
          <p:spPr>
            <a:xfrm>
              <a:off x="1897863" y="3188994"/>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5B9BD5"/>
              </a:solidFill>
            </a:ln>
          </p:spPr>
          <p:txBody>
            <a:bodyPr wrap="square" lIns="0" tIns="0" rIns="0" bIns="0" rtlCol="0"/>
            <a:lstStyle/>
            <a:p>
              <a:endParaRPr/>
            </a:p>
          </p:txBody>
        </p:sp>
      </p:grpSp>
      <p:sp>
        <p:nvSpPr>
          <p:cNvPr id="84" name="object 84"/>
          <p:cNvSpPr txBox="1"/>
          <p:nvPr/>
        </p:nvSpPr>
        <p:spPr>
          <a:xfrm>
            <a:off x="1902734" y="3198683"/>
            <a:ext cx="1049020" cy="95885"/>
          </a:xfrm>
          <a:prstGeom prst="rect">
            <a:avLst/>
          </a:prstGeom>
        </p:spPr>
        <p:txBody>
          <a:bodyPr vert="horz" wrap="square" lIns="0" tIns="13970" rIns="0" bIns="0" rtlCol="0">
            <a:spAutoFit/>
          </a:bodyPr>
          <a:lstStyle/>
          <a:p>
            <a:pPr marL="337185">
              <a:lnSpc>
                <a:spcPct val="100000"/>
              </a:lnSpc>
              <a:spcBef>
                <a:spcPts val="110"/>
              </a:spcBef>
            </a:pPr>
            <a:r>
              <a:rPr sz="450" dirty="0">
                <a:solidFill>
                  <a:srgbClr val="5B9BD5"/>
                </a:solidFill>
                <a:latin typeface="Arial"/>
                <a:cs typeface="Arial"/>
              </a:rPr>
              <a:t>3x3</a:t>
            </a:r>
            <a:r>
              <a:rPr sz="450" spc="35" dirty="0">
                <a:solidFill>
                  <a:srgbClr val="5B9BD5"/>
                </a:solidFill>
                <a:latin typeface="Arial"/>
                <a:cs typeface="Arial"/>
              </a:rPr>
              <a:t> </a:t>
            </a:r>
            <a:r>
              <a:rPr sz="450" dirty="0">
                <a:solidFill>
                  <a:srgbClr val="5B9BD5"/>
                </a:solidFill>
                <a:latin typeface="Arial"/>
                <a:cs typeface="Arial"/>
              </a:rPr>
              <a:t>conv,</a:t>
            </a:r>
            <a:r>
              <a:rPr sz="450" spc="40" dirty="0">
                <a:solidFill>
                  <a:srgbClr val="5B9BD5"/>
                </a:solidFill>
                <a:latin typeface="Arial"/>
                <a:cs typeface="Arial"/>
              </a:rPr>
              <a:t> </a:t>
            </a:r>
            <a:r>
              <a:rPr sz="450" spc="-25" dirty="0">
                <a:solidFill>
                  <a:srgbClr val="5B9BD5"/>
                </a:solidFill>
                <a:latin typeface="Arial"/>
                <a:cs typeface="Arial"/>
              </a:rPr>
              <a:t>128</a:t>
            </a:r>
            <a:endParaRPr sz="450">
              <a:latin typeface="Arial"/>
              <a:cs typeface="Arial"/>
            </a:endParaRPr>
          </a:p>
        </p:txBody>
      </p:sp>
      <p:grpSp>
        <p:nvGrpSpPr>
          <p:cNvPr id="85" name="object 85"/>
          <p:cNvGrpSpPr/>
          <p:nvPr/>
        </p:nvGrpSpPr>
        <p:grpSpPr>
          <a:xfrm>
            <a:off x="1892783" y="3343032"/>
            <a:ext cx="1069340" cy="123825"/>
            <a:chOff x="1892783" y="3343032"/>
            <a:chExt cx="1069340" cy="123825"/>
          </a:xfrm>
        </p:grpSpPr>
        <p:sp>
          <p:nvSpPr>
            <p:cNvPr id="86" name="object 86"/>
            <p:cNvSpPr/>
            <p:nvPr/>
          </p:nvSpPr>
          <p:spPr>
            <a:xfrm>
              <a:off x="1897863" y="3348111"/>
              <a:ext cx="1059180" cy="113664"/>
            </a:xfrm>
            <a:custGeom>
              <a:avLst/>
              <a:gdLst/>
              <a:ahLst/>
              <a:cxnLst/>
              <a:rect l="l" t="t" r="r" b="b"/>
              <a:pathLst>
                <a:path w="1059180" h="113664">
                  <a:moveTo>
                    <a:pt x="1058619" y="0"/>
                  </a:moveTo>
                  <a:lnTo>
                    <a:pt x="0" y="0"/>
                  </a:lnTo>
                  <a:lnTo>
                    <a:pt x="0" y="113655"/>
                  </a:lnTo>
                  <a:lnTo>
                    <a:pt x="1058619" y="113655"/>
                  </a:lnTo>
                  <a:lnTo>
                    <a:pt x="1058619" y="0"/>
                  </a:lnTo>
                  <a:close/>
                </a:path>
              </a:pathLst>
            </a:custGeom>
            <a:solidFill>
              <a:srgbClr val="D9D2E9"/>
            </a:solidFill>
          </p:spPr>
          <p:txBody>
            <a:bodyPr wrap="square" lIns="0" tIns="0" rIns="0" bIns="0" rtlCol="0"/>
            <a:lstStyle/>
            <a:p>
              <a:endParaRPr/>
            </a:p>
          </p:txBody>
        </p:sp>
        <p:sp>
          <p:nvSpPr>
            <p:cNvPr id="87" name="object 87"/>
            <p:cNvSpPr/>
            <p:nvPr/>
          </p:nvSpPr>
          <p:spPr>
            <a:xfrm>
              <a:off x="1897863" y="3348112"/>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5B9BD5"/>
              </a:solidFill>
            </a:ln>
          </p:spPr>
          <p:txBody>
            <a:bodyPr wrap="square" lIns="0" tIns="0" rIns="0" bIns="0" rtlCol="0"/>
            <a:lstStyle/>
            <a:p>
              <a:endParaRPr/>
            </a:p>
          </p:txBody>
        </p:sp>
      </p:grpSp>
      <p:sp>
        <p:nvSpPr>
          <p:cNvPr id="88" name="object 88"/>
          <p:cNvSpPr txBox="1"/>
          <p:nvPr/>
        </p:nvSpPr>
        <p:spPr>
          <a:xfrm>
            <a:off x="1902734" y="3357453"/>
            <a:ext cx="1049020" cy="95885"/>
          </a:xfrm>
          <a:prstGeom prst="rect">
            <a:avLst/>
          </a:prstGeom>
        </p:spPr>
        <p:txBody>
          <a:bodyPr vert="horz" wrap="square" lIns="0" tIns="13970" rIns="0" bIns="0" rtlCol="0">
            <a:spAutoFit/>
          </a:bodyPr>
          <a:lstStyle/>
          <a:p>
            <a:pPr marL="337185">
              <a:lnSpc>
                <a:spcPct val="100000"/>
              </a:lnSpc>
              <a:spcBef>
                <a:spcPts val="110"/>
              </a:spcBef>
            </a:pPr>
            <a:r>
              <a:rPr sz="450" dirty="0">
                <a:solidFill>
                  <a:srgbClr val="5B9BD5"/>
                </a:solidFill>
                <a:latin typeface="Arial"/>
                <a:cs typeface="Arial"/>
              </a:rPr>
              <a:t>3x3</a:t>
            </a:r>
            <a:r>
              <a:rPr sz="450" spc="35" dirty="0">
                <a:solidFill>
                  <a:srgbClr val="5B9BD5"/>
                </a:solidFill>
                <a:latin typeface="Arial"/>
                <a:cs typeface="Arial"/>
              </a:rPr>
              <a:t> </a:t>
            </a:r>
            <a:r>
              <a:rPr sz="450" dirty="0">
                <a:solidFill>
                  <a:srgbClr val="5B9BD5"/>
                </a:solidFill>
                <a:latin typeface="Arial"/>
                <a:cs typeface="Arial"/>
              </a:rPr>
              <a:t>conv,</a:t>
            </a:r>
            <a:r>
              <a:rPr sz="450" spc="40" dirty="0">
                <a:solidFill>
                  <a:srgbClr val="5B9BD5"/>
                </a:solidFill>
                <a:latin typeface="Arial"/>
                <a:cs typeface="Arial"/>
              </a:rPr>
              <a:t> </a:t>
            </a:r>
            <a:r>
              <a:rPr sz="450" spc="-25" dirty="0">
                <a:solidFill>
                  <a:srgbClr val="5B9BD5"/>
                </a:solidFill>
                <a:latin typeface="Arial"/>
                <a:cs typeface="Arial"/>
              </a:rPr>
              <a:t>128</a:t>
            </a:r>
            <a:endParaRPr sz="450">
              <a:latin typeface="Arial"/>
              <a:cs typeface="Arial"/>
            </a:endParaRPr>
          </a:p>
        </p:txBody>
      </p:sp>
      <p:grpSp>
        <p:nvGrpSpPr>
          <p:cNvPr id="89" name="object 89"/>
          <p:cNvGrpSpPr/>
          <p:nvPr/>
        </p:nvGrpSpPr>
        <p:grpSpPr>
          <a:xfrm>
            <a:off x="1899278" y="2768259"/>
            <a:ext cx="1526540" cy="769620"/>
            <a:chOff x="1899278" y="2768259"/>
            <a:chExt cx="1526540" cy="769620"/>
          </a:xfrm>
        </p:grpSpPr>
        <p:sp>
          <p:nvSpPr>
            <p:cNvPr id="90" name="object 90"/>
            <p:cNvSpPr/>
            <p:nvPr/>
          </p:nvSpPr>
          <p:spPr>
            <a:xfrm>
              <a:off x="2425549" y="3303436"/>
              <a:ext cx="0" cy="46355"/>
            </a:xfrm>
            <a:custGeom>
              <a:avLst/>
              <a:gdLst/>
              <a:ahLst/>
              <a:cxnLst/>
              <a:rect l="l" t="t" r="r" b="b"/>
              <a:pathLst>
                <a:path h="46354">
                  <a:moveTo>
                    <a:pt x="0" y="46298"/>
                  </a:moveTo>
                  <a:lnTo>
                    <a:pt x="0" y="0"/>
                  </a:lnTo>
                </a:path>
              </a:pathLst>
            </a:custGeom>
            <a:ln w="4870">
              <a:solidFill>
                <a:srgbClr val="44546A"/>
              </a:solidFill>
            </a:ln>
          </p:spPr>
          <p:txBody>
            <a:bodyPr wrap="square" lIns="0" tIns="0" rIns="0" bIns="0" rtlCol="0"/>
            <a:lstStyle/>
            <a:p>
              <a:endParaRPr/>
            </a:p>
          </p:txBody>
        </p:sp>
        <p:sp>
          <p:nvSpPr>
            <p:cNvPr id="91" name="object 91"/>
            <p:cNvSpPr/>
            <p:nvPr/>
          </p:nvSpPr>
          <p:spPr>
            <a:xfrm>
              <a:off x="2425551" y="3461825"/>
              <a:ext cx="1270" cy="47625"/>
            </a:xfrm>
            <a:custGeom>
              <a:avLst/>
              <a:gdLst/>
              <a:ahLst/>
              <a:cxnLst/>
              <a:rect l="l" t="t" r="r" b="b"/>
              <a:pathLst>
                <a:path w="1269" h="47625">
                  <a:moveTo>
                    <a:pt x="729" y="47028"/>
                  </a:moveTo>
                  <a:lnTo>
                    <a:pt x="0" y="0"/>
                  </a:lnTo>
                </a:path>
              </a:pathLst>
            </a:custGeom>
            <a:ln w="4870">
              <a:solidFill>
                <a:srgbClr val="44546A"/>
              </a:solidFill>
            </a:ln>
          </p:spPr>
          <p:txBody>
            <a:bodyPr wrap="square" lIns="0" tIns="0" rIns="0" bIns="0" rtlCol="0"/>
            <a:lstStyle/>
            <a:p>
              <a:endParaRPr/>
            </a:p>
          </p:txBody>
        </p:sp>
        <p:sp>
          <p:nvSpPr>
            <p:cNvPr id="92" name="object 92"/>
            <p:cNvSpPr/>
            <p:nvPr/>
          </p:nvSpPr>
          <p:spPr>
            <a:xfrm>
              <a:off x="2402819" y="3096446"/>
              <a:ext cx="48895" cy="52069"/>
            </a:xfrm>
            <a:custGeom>
              <a:avLst/>
              <a:gdLst/>
              <a:ahLst/>
              <a:cxnLst/>
              <a:rect l="l" t="t" r="r" b="b"/>
              <a:pathLst>
                <a:path w="48894" h="52069">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93" name="object 93"/>
            <p:cNvSpPr/>
            <p:nvPr/>
          </p:nvSpPr>
          <p:spPr>
            <a:xfrm>
              <a:off x="2402819" y="3096446"/>
              <a:ext cx="48895" cy="52069"/>
            </a:xfrm>
            <a:custGeom>
              <a:avLst/>
              <a:gdLst/>
              <a:ahLst/>
              <a:cxnLst/>
              <a:rect l="l" t="t" r="r" b="b"/>
              <a:pathLst>
                <a:path w="48894" h="52069">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94" name="object 94"/>
            <p:cNvSpPr/>
            <p:nvPr/>
          </p:nvSpPr>
          <p:spPr>
            <a:xfrm>
              <a:off x="2425550" y="3146870"/>
              <a:ext cx="1270" cy="43815"/>
            </a:xfrm>
            <a:custGeom>
              <a:avLst/>
              <a:gdLst/>
              <a:ahLst/>
              <a:cxnLst/>
              <a:rect l="l" t="t" r="r" b="b"/>
              <a:pathLst>
                <a:path w="1269" h="43814">
                  <a:moveTo>
                    <a:pt x="0" y="43747"/>
                  </a:moveTo>
                  <a:lnTo>
                    <a:pt x="729" y="0"/>
                  </a:lnTo>
                </a:path>
              </a:pathLst>
            </a:custGeom>
            <a:ln w="4870">
              <a:solidFill>
                <a:srgbClr val="44546A"/>
              </a:solidFill>
            </a:ln>
          </p:spPr>
          <p:txBody>
            <a:bodyPr wrap="square" lIns="0" tIns="0" rIns="0" bIns="0" rtlCol="0"/>
            <a:lstStyle/>
            <a:p>
              <a:endParaRPr/>
            </a:p>
          </p:txBody>
        </p:sp>
        <p:sp>
          <p:nvSpPr>
            <p:cNvPr id="95" name="object 95"/>
            <p:cNvSpPr/>
            <p:nvPr/>
          </p:nvSpPr>
          <p:spPr>
            <a:xfrm>
              <a:off x="2451529" y="3121422"/>
              <a:ext cx="972185" cy="414020"/>
            </a:xfrm>
            <a:custGeom>
              <a:avLst/>
              <a:gdLst/>
              <a:ahLst/>
              <a:cxnLst/>
              <a:rect l="l" t="t" r="r" b="b"/>
              <a:pathLst>
                <a:path w="972185" h="414020">
                  <a:moveTo>
                    <a:pt x="0" y="413408"/>
                  </a:moveTo>
                  <a:lnTo>
                    <a:pt x="69345" y="412717"/>
                  </a:lnTo>
                  <a:lnTo>
                    <a:pt x="138377" y="410685"/>
                  </a:lnTo>
                  <a:lnTo>
                    <a:pt x="206778" y="407382"/>
                  </a:lnTo>
                  <a:lnTo>
                    <a:pt x="274236" y="402874"/>
                  </a:lnTo>
                  <a:lnTo>
                    <a:pt x="340435" y="397227"/>
                  </a:lnTo>
                  <a:lnTo>
                    <a:pt x="405060" y="390508"/>
                  </a:lnTo>
                  <a:lnTo>
                    <a:pt x="467796" y="382786"/>
                  </a:lnTo>
                  <a:lnTo>
                    <a:pt x="528330" y="374125"/>
                  </a:lnTo>
                  <a:lnTo>
                    <a:pt x="586345" y="364595"/>
                  </a:lnTo>
                  <a:lnTo>
                    <a:pt x="641528" y="354261"/>
                  </a:lnTo>
                  <a:lnTo>
                    <a:pt x="693564" y="343190"/>
                  </a:lnTo>
                  <a:lnTo>
                    <a:pt x="742138" y="331450"/>
                  </a:lnTo>
                  <a:lnTo>
                    <a:pt x="786935" y="319107"/>
                  </a:lnTo>
                  <a:lnTo>
                    <a:pt x="827640" y="306228"/>
                  </a:lnTo>
                  <a:lnTo>
                    <a:pt x="863939" y="292881"/>
                  </a:lnTo>
                  <a:lnTo>
                    <a:pt x="922060" y="265048"/>
                  </a:lnTo>
                  <a:lnTo>
                    <a:pt x="958778" y="236144"/>
                  </a:lnTo>
                  <a:lnTo>
                    <a:pt x="971577" y="206704"/>
                  </a:lnTo>
                  <a:lnTo>
                    <a:pt x="968328" y="191950"/>
                  </a:lnTo>
                  <a:lnTo>
                    <a:pt x="943273" y="162711"/>
                  </a:lnTo>
                  <a:lnTo>
                    <a:pt x="895574" y="134276"/>
                  </a:lnTo>
                  <a:lnTo>
                    <a:pt x="827748" y="107179"/>
                  </a:lnTo>
                  <a:lnTo>
                    <a:pt x="787073" y="94301"/>
                  </a:lnTo>
                  <a:lnTo>
                    <a:pt x="742310" y="81958"/>
                  </a:lnTo>
                  <a:lnTo>
                    <a:pt x="693773" y="70218"/>
                  </a:lnTo>
                  <a:lnTo>
                    <a:pt x="641776" y="59147"/>
                  </a:lnTo>
                  <a:lnTo>
                    <a:pt x="586634" y="48813"/>
                  </a:lnTo>
                  <a:lnTo>
                    <a:pt x="528662" y="39282"/>
                  </a:lnTo>
                  <a:lnTo>
                    <a:pt x="468174" y="30622"/>
                  </a:lnTo>
                  <a:lnTo>
                    <a:pt x="405485" y="22900"/>
                  </a:lnTo>
                  <a:lnTo>
                    <a:pt x="340908" y="16181"/>
                  </a:lnTo>
                  <a:lnTo>
                    <a:pt x="274759" y="10534"/>
                  </a:lnTo>
                  <a:lnTo>
                    <a:pt x="207352" y="6026"/>
                  </a:lnTo>
                  <a:lnTo>
                    <a:pt x="139002" y="2723"/>
                  </a:lnTo>
                  <a:lnTo>
                    <a:pt x="70023" y="691"/>
                  </a:lnTo>
                  <a:lnTo>
                    <a:pt x="729" y="0"/>
                  </a:lnTo>
                </a:path>
              </a:pathLst>
            </a:custGeom>
            <a:ln w="4870">
              <a:solidFill>
                <a:srgbClr val="44546A"/>
              </a:solidFill>
            </a:ln>
          </p:spPr>
          <p:txBody>
            <a:bodyPr wrap="square" lIns="0" tIns="0" rIns="0" bIns="0" rtlCol="0"/>
            <a:lstStyle/>
            <a:p>
              <a:endParaRPr/>
            </a:p>
          </p:txBody>
        </p:sp>
        <p:sp>
          <p:nvSpPr>
            <p:cNvPr id="96" name="object 96"/>
            <p:cNvSpPr/>
            <p:nvPr/>
          </p:nvSpPr>
          <p:spPr>
            <a:xfrm>
              <a:off x="1904358" y="2773340"/>
              <a:ext cx="1055370" cy="113664"/>
            </a:xfrm>
            <a:custGeom>
              <a:avLst/>
              <a:gdLst/>
              <a:ahLst/>
              <a:cxnLst/>
              <a:rect l="l" t="t" r="r" b="b"/>
              <a:pathLst>
                <a:path w="1055370" h="113664">
                  <a:moveTo>
                    <a:pt x="1055372" y="0"/>
                  </a:moveTo>
                  <a:lnTo>
                    <a:pt x="0" y="0"/>
                  </a:lnTo>
                  <a:lnTo>
                    <a:pt x="0" y="113655"/>
                  </a:lnTo>
                  <a:lnTo>
                    <a:pt x="1055372" y="113655"/>
                  </a:lnTo>
                  <a:lnTo>
                    <a:pt x="1055372" y="0"/>
                  </a:lnTo>
                  <a:close/>
                </a:path>
              </a:pathLst>
            </a:custGeom>
            <a:solidFill>
              <a:srgbClr val="FFF2CC"/>
            </a:solidFill>
          </p:spPr>
          <p:txBody>
            <a:bodyPr wrap="square" lIns="0" tIns="0" rIns="0" bIns="0" rtlCol="0"/>
            <a:lstStyle/>
            <a:p>
              <a:endParaRPr/>
            </a:p>
          </p:txBody>
        </p:sp>
        <p:sp>
          <p:nvSpPr>
            <p:cNvPr id="97" name="object 97"/>
            <p:cNvSpPr/>
            <p:nvPr/>
          </p:nvSpPr>
          <p:spPr>
            <a:xfrm>
              <a:off x="1904358" y="2773339"/>
              <a:ext cx="1055370" cy="113664"/>
            </a:xfrm>
            <a:custGeom>
              <a:avLst/>
              <a:gdLst/>
              <a:ahLst/>
              <a:cxnLst/>
              <a:rect l="l" t="t" r="r" b="b"/>
              <a:pathLst>
                <a:path w="1055370" h="113664">
                  <a:moveTo>
                    <a:pt x="0" y="0"/>
                  </a:moveTo>
                  <a:lnTo>
                    <a:pt x="1055372" y="0"/>
                  </a:lnTo>
                  <a:lnTo>
                    <a:pt x="1055372" y="113655"/>
                  </a:lnTo>
                  <a:lnTo>
                    <a:pt x="0" y="113655"/>
                  </a:lnTo>
                  <a:lnTo>
                    <a:pt x="0" y="0"/>
                  </a:lnTo>
                  <a:close/>
                </a:path>
              </a:pathLst>
            </a:custGeom>
            <a:ln w="9741">
              <a:solidFill>
                <a:srgbClr val="BF9000"/>
              </a:solidFill>
            </a:ln>
          </p:spPr>
          <p:txBody>
            <a:bodyPr wrap="square" lIns="0" tIns="0" rIns="0" bIns="0" rtlCol="0"/>
            <a:lstStyle/>
            <a:p>
              <a:endParaRPr/>
            </a:p>
          </p:txBody>
        </p:sp>
      </p:grpSp>
      <p:sp>
        <p:nvSpPr>
          <p:cNvPr id="98" name="object 98"/>
          <p:cNvSpPr txBox="1"/>
          <p:nvPr/>
        </p:nvSpPr>
        <p:spPr>
          <a:xfrm>
            <a:off x="1909229" y="2781929"/>
            <a:ext cx="1045844" cy="95885"/>
          </a:xfrm>
          <a:prstGeom prst="rect">
            <a:avLst/>
          </a:prstGeom>
        </p:spPr>
        <p:txBody>
          <a:bodyPr vert="horz" wrap="square" lIns="0" tIns="13970" rIns="0" bIns="0" rtlCol="0">
            <a:spAutoFit/>
          </a:bodyPr>
          <a:lstStyle/>
          <a:p>
            <a:pPr marL="334010">
              <a:lnSpc>
                <a:spcPct val="100000"/>
              </a:lnSpc>
              <a:spcBef>
                <a:spcPts val="110"/>
              </a:spcBef>
            </a:pPr>
            <a:r>
              <a:rPr sz="450" dirty="0">
                <a:solidFill>
                  <a:srgbClr val="38761D"/>
                </a:solidFill>
                <a:latin typeface="Arial"/>
                <a:cs typeface="Arial"/>
              </a:rPr>
              <a:t>3x3</a:t>
            </a:r>
            <a:r>
              <a:rPr sz="450" spc="35"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spc="-25" dirty="0">
                <a:solidFill>
                  <a:srgbClr val="38761D"/>
                </a:solidFill>
                <a:latin typeface="Arial"/>
                <a:cs typeface="Arial"/>
              </a:rPr>
              <a:t>512</a:t>
            </a:r>
            <a:endParaRPr sz="450">
              <a:latin typeface="Arial"/>
              <a:cs typeface="Arial"/>
            </a:endParaRPr>
          </a:p>
        </p:txBody>
      </p:sp>
      <p:grpSp>
        <p:nvGrpSpPr>
          <p:cNvPr id="99" name="object 99"/>
          <p:cNvGrpSpPr/>
          <p:nvPr/>
        </p:nvGrpSpPr>
        <p:grpSpPr>
          <a:xfrm>
            <a:off x="1899278" y="2927377"/>
            <a:ext cx="1065530" cy="120650"/>
            <a:chOff x="1899278" y="2927377"/>
            <a:chExt cx="1065530" cy="120650"/>
          </a:xfrm>
        </p:grpSpPr>
        <p:sp>
          <p:nvSpPr>
            <p:cNvPr id="100" name="object 100"/>
            <p:cNvSpPr/>
            <p:nvPr/>
          </p:nvSpPr>
          <p:spPr>
            <a:xfrm>
              <a:off x="1904358" y="2932457"/>
              <a:ext cx="1055370" cy="110489"/>
            </a:xfrm>
            <a:custGeom>
              <a:avLst/>
              <a:gdLst/>
              <a:ahLst/>
              <a:cxnLst/>
              <a:rect l="l" t="t" r="r" b="b"/>
              <a:pathLst>
                <a:path w="1055370" h="110489">
                  <a:moveTo>
                    <a:pt x="1055372" y="0"/>
                  </a:moveTo>
                  <a:lnTo>
                    <a:pt x="0" y="0"/>
                  </a:lnTo>
                  <a:lnTo>
                    <a:pt x="0" y="110408"/>
                  </a:lnTo>
                  <a:lnTo>
                    <a:pt x="1055372" y="110408"/>
                  </a:lnTo>
                  <a:lnTo>
                    <a:pt x="1055372" y="0"/>
                  </a:lnTo>
                  <a:close/>
                </a:path>
              </a:pathLst>
            </a:custGeom>
            <a:solidFill>
              <a:srgbClr val="FFF2CC"/>
            </a:solidFill>
          </p:spPr>
          <p:txBody>
            <a:bodyPr wrap="square" lIns="0" tIns="0" rIns="0" bIns="0" rtlCol="0"/>
            <a:lstStyle/>
            <a:p>
              <a:endParaRPr/>
            </a:p>
          </p:txBody>
        </p:sp>
        <p:sp>
          <p:nvSpPr>
            <p:cNvPr id="101" name="object 101"/>
            <p:cNvSpPr/>
            <p:nvPr/>
          </p:nvSpPr>
          <p:spPr>
            <a:xfrm>
              <a:off x="1904358" y="2932457"/>
              <a:ext cx="1055370" cy="110489"/>
            </a:xfrm>
            <a:custGeom>
              <a:avLst/>
              <a:gdLst/>
              <a:ahLst/>
              <a:cxnLst/>
              <a:rect l="l" t="t" r="r" b="b"/>
              <a:pathLst>
                <a:path w="1055370" h="110489">
                  <a:moveTo>
                    <a:pt x="0" y="0"/>
                  </a:moveTo>
                  <a:lnTo>
                    <a:pt x="1055372" y="0"/>
                  </a:lnTo>
                  <a:lnTo>
                    <a:pt x="1055372" y="110408"/>
                  </a:lnTo>
                  <a:lnTo>
                    <a:pt x="0" y="110408"/>
                  </a:lnTo>
                  <a:lnTo>
                    <a:pt x="0" y="0"/>
                  </a:lnTo>
                  <a:close/>
                </a:path>
              </a:pathLst>
            </a:custGeom>
            <a:ln w="9741">
              <a:solidFill>
                <a:srgbClr val="BF9000"/>
              </a:solidFill>
            </a:ln>
          </p:spPr>
          <p:txBody>
            <a:bodyPr wrap="square" lIns="0" tIns="0" rIns="0" bIns="0" rtlCol="0"/>
            <a:lstStyle/>
            <a:p>
              <a:endParaRPr/>
            </a:p>
          </p:txBody>
        </p:sp>
      </p:grpSp>
      <p:sp>
        <p:nvSpPr>
          <p:cNvPr id="102" name="object 102"/>
          <p:cNvSpPr txBox="1"/>
          <p:nvPr/>
        </p:nvSpPr>
        <p:spPr>
          <a:xfrm>
            <a:off x="1909229" y="2940701"/>
            <a:ext cx="1045844" cy="95885"/>
          </a:xfrm>
          <a:prstGeom prst="rect">
            <a:avLst/>
          </a:prstGeom>
        </p:spPr>
        <p:txBody>
          <a:bodyPr vert="horz" wrap="square" lIns="0" tIns="13970" rIns="0" bIns="0" rtlCol="0">
            <a:spAutoFit/>
          </a:bodyPr>
          <a:lstStyle/>
          <a:p>
            <a:pPr marL="292100">
              <a:lnSpc>
                <a:spcPct val="100000"/>
              </a:lnSpc>
              <a:spcBef>
                <a:spcPts val="110"/>
              </a:spcBef>
            </a:pPr>
            <a:r>
              <a:rPr sz="450" dirty="0">
                <a:solidFill>
                  <a:srgbClr val="38761D"/>
                </a:solidFill>
                <a:latin typeface="Arial"/>
                <a:cs typeface="Arial"/>
              </a:rPr>
              <a:t>3x3</a:t>
            </a:r>
            <a:r>
              <a:rPr sz="450" spc="30"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dirty="0">
                <a:solidFill>
                  <a:srgbClr val="38761D"/>
                </a:solidFill>
                <a:latin typeface="Arial"/>
                <a:cs typeface="Arial"/>
              </a:rPr>
              <a:t>512,</a:t>
            </a:r>
            <a:r>
              <a:rPr sz="450" spc="45" dirty="0">
                <a:solidFill>
                  <a:srgbClr val="38761D"/>
                </a:solidFill>
                <a:latin typeface="Arial"/>
                <a:cs typeface="Arial"/>
              </a:rPr>
              <a:t> </a:t>
            </a:r>
            <a:r>
              <a:rPr sz="450" spc="-25" dirty="0">
                <a:solidFill>
                  <a:srgbClr val="38761D"/>
                </a:solidFill>
                <a:latin typeface="Arial"/>
                <a:cs typeface="Arial"/>
              </a:rPr>
              <a:t>/2</a:t>
            </a:r>
            <a:endParaRPr sz="450">
              <a:latin typeface="Arial"/>
              <a:cs typeface="Arial"/>
            </a:endParaRPr>
          </a:p>
        </p:txBody>
      </p:sp>
      <p:grpSp>
        <p:nvGrpSpPr>
          <p:cNvPr id="103" name="object 103"/>
          <p:cNvGrpSpPr/>
          <p:nvPr/>
        </p:nvGrpSpPr>
        <p:grpSpPr>
          <a:xfrm>
            <a:off x="1896031" y="2355852"/>
            <a:ext cx="1508760" cy="769620"/>
            <a:chOff x="1896031" y="2355852"/>
            <a:chExt cx="1508760" cy="769620"/>
          </a:xfrm>
        </p:grpSpPr>
        <p:sp>
          <p:nvSpPr>
            <p:cNvPr id="104" name="object 104"/>
            <p:cNvSpPr/>
            <p:nvPr/>
          </p:nvSpPr>
          <p:spPr>
            <a:xfrm>
              <a:off x="2428796" y="2887782"/>
              <a:ext cx="0" cy="46355"/>
            </a:xfrm>
            <a:custGeom>
              <a:avLst/>
              <a:gdLst/>
              <a:ahLst/>
              <a:cxnLst/>
              <a:rect l="l" t="t" r="r" b="b"/>
              <a:pathLst>
                <a:path h="46355">
                  <a:moveTo>
                    <a:pt x="0" y="46298"/>
                  </a:moveTo>
                  <a:lnTo>
                    <a:pt x="0" y="0"/>
                  </a:lnTo>
                </a:path>
              </a:pathLst>
            </a:custGeom>
            <a:ln w="4870">
              <a:solidFill>
                <a:srgbClr val="44546A"/>
              </a:solidFill>
            </a:ln>
          </p:spPr>
          <p:txBody>
            <a:bodyPr wrap="square" lIns="0" tIns="0" rIns="0" bIns="0" rtlCol="0"/>
            <a:lstStyle/>
            <a:p>
              <a:endParaRPr/>
            </a:p>
          </p:txBody>
        </p:sp>
        <p:sp>
          <p:nvSpPr>
            <p:cNvPr id="105" name="object 105"/>
            <p:cNvSpPr/>
            <p:nvPr/>
          </p:nvSpPr>
          <p:spPr>
            <a:xfrm>
              <a:off x="2428797" y="3045772"/>
              <a:ext cx="635" cy="50800"/>
            </a:xfrm>
            <a:custGeom>
              <a:avLst/>
              <a:gdLst/>
              <a:ahLst/>
              <a:cxnLst/>
              <a:rect l="l" t="t" r="r" b="b"/>
              <a:pathLst>
                <a:path w="635" h="50800">
                  <a:moveTo>
                    <a:pt x="0" y="50674"/>
                  </a:moveTo>
                  <a:lnTo>
                    <a:pt x="364" y="0"/>
                  </a:lnTo>
                </a:path>
              </a:pathLst>
            </a:custGeom>
            <a:ln w="4870">
              <a:solidFill>
                <a:srgbClr val="44546A"/>
              </a:solidFill>
            </a:ln>
          </p:spPr>
          <p:txBody>
            <a:bodyPr wrap="square" lIns="0" tIns="0" rIns="0" bIns="0" rtlCol="0"/>
            <a:lstStyle/>
            <a:p>
              <a:endParaRPr/>
            </a:p>
          </p:txBody>
        </p:sp>
        <p:sp>
          <p:nvSpPr>
            <p:cNvPr id="106" name="object 106"/>
            <p:cNvSpPr/>
            <p:nvPr/>
          </p:nvSpPr>
          <p:spPr>
            <a:xfrm>
              <a:off x="2406066" y="2680792"/>
              <a:ext cx="48895" cy="52069"/>
            </a:xfrm>
            <a:custGeom>
              <a:avLst/>
              <a:gdLst/>
              <a:ahLst/>
              <a:cxnLst/>
              <a:rect l="l" t="t" r="r" b="b"/>
              <a:pathLst>
                <a:path w="48894" h="52069">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107" name="object 107"/>
            <p:cNvSpPr/>
            <p:nvPr/>
          </p:nvSpPr>
          <p:spPr>
            <a:xfrm>
              <a:off x="2406066" y="2680792"/>
              <a:ext cx="48895" cy="52069"/>
            </a:xfrm>
            <a:custGeom>
              <a:avLst/>
              <a:gdLst/>
              <a:ahLst/>
              <a:cxnLst/>
              <a:rect l="l" t="t" r="r" b="b"/>
              <a:pathLst>
                <a:path w="48894" h="52069">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108" name="object 108"/>
            <p:cNvSpPr/>
            <p:nvPr/>
          </p:nvSpPr>
          <p:spPr>
            <a:xfrm>
              <a:off x="2428798" y="2731581"/>
              <a:ext cx="635" cy="43815"/>
            </a:xfrm>
            <a:custGeom>
              <a:avLst/>
              <a:gdLst/>
              <a:ahLst/>
              <a:cxnLst/>
              <a:rect l="l" t="t" r="r" b="b"/>
              <a:pathLst>
                <a:path w="635" h="43814">
                  <a:moveTo>
                    <a:pt x="364" y="43382"/>
                  </a:moveTo>
                  <a:lnTo>
                    <a:pt x="0" y="0"/>
                  </a:lnTo>
                </a:path>
              </a:pathLst>
            </a:custGeom>
            <a:ln w="4870">
              <a:solidFill>
                <a:srgbClr val="44546A"/>
              </a:solidFill>
            </a:ln>
          </p:spPr>
          <p:txBody>
            <a:bodyPr wrap="square" lIns="0" tIns="0" rIns="0" bIns="0" rtlCol="0"/>
            <a:lstStyle/>
            <a:p>
              <a:endParaRPr/>
            </a:p>
          </p:txBody>
        </p:sp>
        <p:sp>
          <p:nvSpPr>
            <p:cNvPr id="109" name="object 109"/>
            <p:cNvSpPr/>
            <p:nvPr/>
          </p:nvSpPr>
          <p:spPr>
            <a:xfrm>
              <a:off x="2454776" y="2705370"/>
              <a:ext cx="947419" cy="417195"/>
            </a:xfrm>
            <a:custGeom>
              <a:avLst/>
              <a:gdLst/>
              <a:ahLst/>
              <a:cxnLst/>
              <a:rect l="l" t="t" r="r" b="b"/>
              <a:pathLst>
                <a:path w="947420" h="417194">
                  <a:moveTo>
                    <a:pt x="0" y="0"/>
                  </a:moveTo>
                  <a:lnTo>
                    <a:pt x="67596" y="698"/>
                  </a:lnTo>
                  <a:lnTo>
                    <a:pt x="134885" y="2747"/>
                  </a:lnTo>
                  <a:lnTo>
                    <a:pt x="201561" y="6079"/>
                  </a:lnTo>
                  <a:lnTo>
                    <a:pt x="267316" y="10627"/>
                  </a:lnTo>
                  <a:lnTo>
                    <a:pt x="331845" y="16324"/>
                  </a:lnTo>
                  <a:lnTo>
                    <a:pt x="394839" y="23102"/>
                  </a:lnTo>
                  <a:lnTo>
                    <a:pt x="455993" y="30892"/>
                  </a:lnTo>
                  <a:lnTo>
                    <a:pt x="514999" y="39629"/>
                  </a:lnTo>
                  <a:lnTo>
                    <a:pt x="571550" y="49244"/>
                  </a:lnTo>
                  <a:lnTo>
                    <a:pt x="625341" y="59669"/>
                  </a:lnTo>
                  <a:lnTo>
                    <a:pt x="676064" y="70837"/>
                  </a:lnTo>
                  <a:lnTo>
                    <a:pt x="723412" y="82681"/>
                  </a:lnTo>
                  <a:lnTo>
                    <a:pt x="767078" y="95133"/>
                  </a:lnTo>
                  <a:lnTo>
                    <a:pt x="806757" y="108125"/>
                  </a:lnTo>
                  <a:lnTo>
                    <a:pt x="872921" y="135460"/>
                  </a:lnTo>
                  <a:lnTo>
                    <a:pt x="919451" y="164146"/>
                  </a:lnTo>
                  <a:lnTo>
                    <a:pt x="943892" y="193643"/>
                  </a:lnTo>
                  <a:lnTo>
                    <a:pt x="947062" y="208527"/>
                  </a:lnTo>
                  <a:lnTo>
                    <a:pt x="943894" y="223410"/>
                  </a:lnTo>
                  <a:lnTo>
                    <a:pt x="919472" y="252907"/>
                  </a:lnTo>
                  <a:lnTo>
                    <a:pt x="872978" y="281594"/>
                  </a:lnTo>
                  <a:lnTo>
                    <a:pt x="806865" y="308929"/>
                  </a:lnTo>
                  <a:lnTo>
                    <a:pt x="767217" y="321921"/>
                  </a:lnTo>
                  <a:lnTo>
                    <a:pt x="723584" y="334373"/>
                  </a:lnTo>
                  <a:lnTo>
                    <a:pt x="676272" y="346217"/>
                  </a:lnTo>
                  <a:lnTo>
                    <a:pt x="625589" y="357385"/>
                  </a:lnTo>
                  <a:lnTo>
                    <a:pt x="571840" y="367810"/>
                  </a:lnTo>
                  <a:lnTo>
                    <a:pt x="515331" y="377425"/>
                  </a:lnTo>
                  <a:lnTo>
                    <a:pt x="456371" y="386161"/>
                  </a:lnTo>
                  <a:lnTo>
                    <a:pt x="395264" y="393952"/>
                  </a:lnTo>
                  <a:lnTo>
                    <a:pt x="332318" y="400730"/>
                  </a:lnTo>
                  <a:lnTo>
                    <a:pt x="267840" y="406426"/>
                  </a:lnTo>
                  <a:lnTo>
                    <a:pt x="202135" y="410975"/>
                  </a:lnTo>
                  <a:lnTo>
                    <a:pt x="135511" y="414307"/>
                  </a:lnTo>
                  <a:lnTo>
                    <a:pt x="68273" y="416356"/>
                  </a:lnTo>
                  <a:lnTo>
                    <a:pt x="729" y="417054"/>
                  </a:lnTo>
                </a:path>
              </a:pathLst>
            </a:custGeom>
            <a:ln w="4870">
              <a:solidFill>
                <a:srgbClr val="44546A"/>
              </a:solidFill>
            </a:ln>
          </p:spPr>
          <p:txBody>
            <a:bodyPr wrap="square" lIns="0" tIns="0" rIns="0" bIns="0" rtlCol="0"/>
            <a:lstStyle/>
            <a:p>
              <a:endParaRPr/>
            </a:p>
          </p:txBody>
        </p:sp>
        <p:sp>
          <p:nvSpPr>
            <p:cNvPr id="110" name="object 110"/>
            <p:cNvSpPr/>
            <p:nvPr/>
          </p:nvSpPr>
          <p:spPr>
            <a:xfrm>
              <a:off x="1901111" y="2360933"/>
              <a:ext cx="1059180" cy="110489"/>
            </a:xfrm>
            <a:custGeom>
              <a:avLst/>
              <a:gdLst/>
              <a:ahLst/>
              <a:cxnLst/>
              <a:rect l="l" t="t" r="r" b="b"/>
              <a:pathLst>
                <a:path w="1059180" h="110489">
                  <a:moveTo>
                    <a:pt x="1058619" y="0"/>
                  </a:moveTo>
                  <a:lnTo>
                    <a:pt x="0" y="0"/>
                  </a:lnTo>
                  <a:lnTo>
                    <a:pt x="0" y="110408"/>
                  </a:lnTo>
                  <a:lnTo>
                    <a:pt x="1058619" y="110408"/>
                  </a:lnTo>
                  <a:lnTo>
                    <a:pt x="1058619" y="0"/>
                  </a:lnTo>
                  <a:close/>
                </a:path>
              </a:pathLst>
            </a:custGeom>
            <a:solidFill>
              <a:srgbClr val="FFF2CC"/>
            </a:solidFill>
          </p:spPr>
          <p:txBody>
            <a:bodyPr wrap="square" lIns="0" tIns="0" rIns="0" bIns="0" rtlCol="0"/>
            <a:lstStyle/>
            <a:p>
              <a:endParaRPr/>
            </a:p>
          </p:txBody>
        </p:sp>
        <p:sp>
          <p:nvSpPr>
            <p:cNvPr id="111" name="object 111"/>
            <p:cNvSpPr/>
            <p:nvPr/>
          </p:nvSpPr>
          <p:spPr>
            <a:xfrm>
              <a:off x="1901111" y="2360932"/>
              <a:ext cx="1059180" cy="110489"/>
            </a:xfrm>
            <a:custGeom>
              <a:avLst/>
              <a:gdLst/>
              <a:ahLst/>
              <a:cxnLst/>
              <a:rect l="l" t="t" r="r" b="b"/>
              <a:pathLst>
                <a:path w="1059180" h="110489">
                  <a:moveTo>
                    <a:pt x="0" y="0"/>
                  </a:moveTo>
                  <a:lnTo>
                    <a:pt x="1058619" y="0"/>
                  </a:lnTo>
                  <a:lnTo>
                    <a:pt x="1058619" y="110408"/>
                  </a:lnTo>
                  <a:lnTo>
                    <a:pt x="0" y="110408"/>
                  </a:lnTo>
                  <a:lnTo>
                    <a:pt x="0" y="0"/>
                  </a:lnTo>
                  <a:close/>
                </a:path>
              </a:pathLst>
            </a:custGeom>
            <a:ln w="9741">
              <a:solidFill>
                <a:srgbClr val="BF9000"/>
              </a:solidFill>
            </a:ln>
          </p:spPr>
          <p:txBody>
            <a:bodyPr wrap="square" lIns="0" tIns="0" rIns="0" bIns="0" rtlCol="0"/>
            <a:lstStyle/>
            <a:p>
              <a:endParaRPr/>
            </a:p>
          </p:txBody>
        </p:sp>
      </p:grpSp>
      <p:sp>
        <p:nvSpPr>
          <p:cNvPr id="112" name="object 112"/>
          <p:cNvSpPr txBox="1"/>
          <p:nvPr/>
        </p:nvSpPr>
        <p:spPr>
          <a:xfrm>
            <a:off x="1905982" y="2368789"/>
            <a:ext cx="1049020" cy="95885"/>
          </a:xfrm>
          <a:prstGeom prst="rect">
            <a:avLst/>
          </a:prstGeom>
        </p:spPr>
        <p:txBody>
          <a:bodyPr vert="horz" wrap="square" lIns="0" tIns="13970" rIns="0" bIns="0" rtlCol="0">
            <a:spAutoFit/>
          </a:bodyPr>
          <a:lstStyle/>
          <a:p>
            <a:pPr marL="334010">
              <a:lnSpc>
                <a:spcPct val="100000"/>
              </a:lnSpc>
              <a:spcBef>
                <a:spcPts val="110"/>
              </a:spcBef>
            </a:pPr>
            <a:r>
              <a:rPr sz="450" dirty="0">
                <a:solidFill>
                  <a:srgbClr val="38761D"/>
                </a:solidFill>
                <a:latin typeface="Arial"/>
                <a:cs typeface="Arial"/>
              </a:rPr>
              <a:t>3x3</a:t>
            </a:r>
            <a:r>
              <a:rPr sz="450" spc="35"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spc="-25" dirty="0">
                <a:solidFill>
                  <a:srgbClr val="38761D"/>
                </a:solidFill>
                <a:latin typeface="Arial"/>
                <a:cs typeface="Arial"/>
              </a:rPr>
              <a:t>512</a:t>
            </a:r>
            <a:endParaRPr sz="450">
              <a:latin typeface="Arial"/>
              <a:cs typeface="Arial"/>
            </a:endParaRPr>
          </a:p>
        </p:txBody>
      </p:sp>
      <p:grpSp>
        <p:nvGrpSpPr>
          <p:cNvPr id="113" name="object 113"/>
          <p:cNvGrpSpPr/>
          <p:nvPr/>
        </p:nvGrpSpPr>
        <p:grpSpPr>
          <a:xfrm>
            <a:off x="1896031" y="2514970"/>
            <a:ext cx="1069340" cy="120650"/>
            <a:chOff x="1896031" y="2514970"/>
            <a:chExt cx="1069340" cy="120650"/>
          </a:xfrm>
        </p:grpSpPr>
        <p:sp>
          <p:nvSpPr>
            <p:cNvPr id="114" name="object 114"/>
            <p:cNvSpPr/>
            <p:nvPr/>
          </p:nvSpPr>
          <p:spPr>
            <a:xfrm>
              <a:off x="1901111" y="2520050"/>
              <a:ext cx="1059180" cy="110489"/>
            </a:xfrm>
            <a:custGeom>
              <a:avLst/>
              <a:gdLst/>
              <a:ahLst/>
              <a:cxnLst/>
              <a:rect l="l" t="t" r="r" b="b"/>
              <a:pathLst>
                <a:path w="1059180" h="110489">
                  <a:moveTo>
                    <a:pt x="1058619" y="0"/>
                  </a:moveTo>
                  <a:lnTo>
                    <a:pt x="0" y="0"/>
                  </a:lnTo>
                  <a:lnTo>
                    <a:pt x="0" y="110408"/>
                  </a:lnTo>
                  <a:lnTo>
                    <a:pt x="1058619" y="110408"/>
                  </a:lnTo>
                  <a:lnTo>
                    <a:pt x="1058619" y="0"/>
                  </a:lnTo>
                  <a:close/>
                </a:path>
              </a:pathLst>
            </a:custGeom>
            <a:solidFill>
              <a:srgbClr val="FFF2CC"/>
            </a:solidFill>
          </p:spPr>
          <p:txBody>
            <a:bodyPr wrap="square" lIns="0" tIns="0" rIns="0" bIns="0" rtlCol="0"/>
            <a:lstStyle/>
            <a:p>
              <a:endParaRPr/>
            </a:p>
          </p:txBody>
        </p:sp>
        <p:sp>
          <p:nvSpPr>
            <p:cNvPr id="115" name="object 115"/>
            <p:cNvSpPr/>
            <p:nvPr/>
          </p:nvSpPr>
          <p:spPr>
            <a:xfrm>
              <a:off x="1901111" y="2520050"/>
              <a:ext cx="1059180" cy="110489"/>
            </a:xfrm>
            <a:custGeom>
              <a:avLst/>
              <a:gdLst/>
              <a:ahLst/>
              <a:cxnLst/>
              <a:rect l="l" t="t" r="r" b="b"/>
              <a:pathLst>
                <a:path w="1059180" h="110489">
                  <a:moveTo>
                    <a:pt x="0" y="0"/>
                  </a:moveTo>
                  <a:lnTo>
                    <a:pt x="1058619" y="0"/>
                  </a:lnTo>
                  <a:lnTo>
                    <a:pt x="1058619" y="110408"/>
                  </a:lnTo>
                  <a:lnTo>
                    <a:pt x="0" y="110408"/>
                  </a:lnTo>
                  <a:lnTo>
                    <a:pt x="0" y="0"/>
                  </a:lnTo>
                  <a:close/>
                </a:path>
              </a:pathLst>
            </a:custGeom>
            <a:ln w="9741">
              <a:solidFill>
                <a:srgbClr val="BF9000"/>
              </a:solidFill>
            </a:ln>
          </p:spPr>
          <p:txBody>
            <a:bodyPr wrap="square" lIns="0" tIns="0" rIns="0" bIns="0" rtlCol="0"/>
            <a:lstStyle/>
            <a:p>
              <a:endParaRPr/>
            </a:p>
          </p:txBody>
        </p:sp>
      </p:grpSp>
      <p:sp>
        <p:nvSpPr>
          <p:cNvPr id="116" name="object 116"/>
          <p:cNvSpPr txBox="1"/>
          <p:nvPr/>
        </p:nvSpPr>
        <p:spPr>
          <a:xfrm>
            <a:off x="1905982" y="2527563"/>
            <a:ext cx="1049020" cy="95885"/>
          </a:xfrm>
          <a:prstGeom prst="rect">
            <a:avLst/>
          </a:prstGeom>
        </p:spPr>
        <p:txBody>
          <a:bodyPr vert="horz" wrap="square" lIns="0" tIns="13970" rIns="0" bIns="0" rtlCol="0">
            <a:spAutoFit/>
          </a:bodyPr>
          <a:lstStyle/>
          <a:p>
            <a:pPr marL="334010">
              <a:lnSpc>
                <a:spcPct val="100000"/>
              </a:lnSpc>
              <a:spcBef>
                <a:spcPts val="110"/>
              </a:spcBef>
            </a:pPr>
            <a:r>
              <a:rPr sz="450" dirty="0">
                <a:solidFill>
                  <a:srgbClr val="38761D"/>
                </a:solidFill>
                <a:latin typeface="Arial"/>
                <a:cs typeface="Arial"/>
              </a:rPr>
              <a:t>3x3</a:t>
            </a:r>
            <a:r>
              <a:rPr sz="450" spc="35"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spc="-25" dirty="0">
                <a:solidFill>
                  <a:srgbClr val="38761D"/>
                </a:solidFill>
                <a:latin typeface="Arial"/>
                <a:cs typeface="Arial"/>
              </a:rPr>
              <a:t>512</a:t>
            </a:r>
            <a:endParaRPr sz="450">
              <a:latin typeface="Arial"/>
              <a:cs typeface="Arial"/>
            </a:endParaRPr>
          </a:p>
        </p:txBody>
      </p:sp>
      <p:grpSp>
        <p:nvGrpSpPr>
          <p:cNvPr id="117" name="object 117"/>
          <p:cNvGrpSpPr/>
          <p:nvPr/>
        </p:nvGrpSpPr>
        <p:grpSpPr>
          <a:xfrm>
            <a:off x="1896031" y="1936950"/>
            <a:ext cx="1507490" cy="772795"/>
            <a:chOff x="1896031" y="1936950"/>
            <a:chExt cx="1507490" cy="772795"/>
          </a:xfrm>
        </p:grpSpPr>
        <p:sp>
          <p:nvSpPr>
            <p:cNvPr id="118" name="object 118"/>
            <p:cNvSpPr/>
            <p:nvPr/>
          </p:nvSpPr>
          <p:spPr>
            <a:xfrm>
              <a:off x="2428796" y="2475374"/>
              <a:ext cx="0" cy="46355"/>
            </a:xfrm>
            <a:custGeom>
              <a:avLst/>
              <a:gdLst/>
              <a:ahLst/>
              <a:cxnLst/>
              <a:rect l="l" t="t" r="r" b="b"/>
              <a:pathLst>
                <a:path h="46355">
                  <a:moveTo>
                    <a:pt x="0" y="46298"/>
                  </a:moveTo>
                  <a:lnTo>
                    <a:pt x="0" y="0"/>
                  </a:lnTo>
                </a:path>
              </a:pathLst>
            </a:custGeom>
            <a:ln w="4870">
              <a:solidFill>
                <a:srgbClr val="44546A"/>
              </a:solidFill>
            </a:ln>
          </p:spPr>
          <p:txBody>
            <a:bodyPr wrap="square" lIns="0" tIns="0" rIns="0" bIns="0" rtlCol="0"/>
            <a:lstStyle/>
            <a:p>
              <a:endParaRPr/>
            </a:p>
          </p:txBody>
        </p:sp>
        <p:sp>
          <p:nvSpPr>
            <p:cNvPr id="119" name="object 119"/>
            <p:cNvSpPr/>
            <p:nvPr/>
          </p:nvSpPr>
          <p:spPr>
            <a:xfrm>
              <a:off x="2428798" y="2633763"/>
              <a:ext cx="1905" cy="47625"/>
            </a:xfrm>
            <a:custGeom>
              <a:avLst/>
              <a:gdLst/>
              <a:ahLst/>
              <a:cxnLst/>
              <a:rect l="l" t="t" r="r" b="b"/>
              <a:pathLst>
                <a:path w="1905" h="47625">
                  <a:moveTo>
                    <a:pt x="1822" y="47028"/>
                  </a:moveTo>
                  <a:lnTo>
                    <a:pt x="0" y="0"/>
                  </a:lnTo>
                </a:path>
              </a:pathLst>
            </a:custGeom>
            <a:ln w="4870">
              <a:solidFill>
                <a:srgbClr val="44546A"/>
              </a:solidFill>
            </a:ln>
          </p:spPr>
          <p:txBody>
            <a:bodyPr wrap="square" lIns="0" tIns="0" rIns="0" bIns="0" rtlCol="0"/>
            <a:lstStyle/>
            <a:p>
              <a:endParaRPr/>
            </a:p>
          </p:txBody>
        </p:sp>
        <p:sp>
          <p:nvSpPr>
            <p:cNvPr id="120" name="object 120"/>
            <p:cNvSpPr/>
            <p:nvPr/>
          </p:nvSpPr>
          <p:spPr>
            <a:xfrm>
              <a:off x="2402819" y="2261890"/>
              <a:ext cx="48895" cy="48895"/>
            </a:xfrm>
            <a:custGeom>
              <a:avLst/>
              <a:gdLst/>
              <a:ahLst/>
              <a:cxnLst/>
              <a:rect l="l" t="t" r="r" b="b"/>
              <a:pathLst>
                <a:path w="48894" h="48894">
                  <a:moveTo>
                    <a:pt x="24354" y="0"/>
                  </a:moveTo>
                  <a:lnTo>
                    <a:pt x="14874" y="1913"/>
                  </a:lnTo>
                  <a:lnTo>
                    <a:pt x="7132" y="7132"/>
                  </a:lnTo>
                  <a:lnTo>
                    <a:pt x="1913" y="14874"/>
                  </a:lnTo>
                  <a:lnTo>
                    <a:pt x="0" y="24354"/>
                  </a:lnTo>
                  <a:lnTo>
                    <a:pt x="1913" y="33834"/>
                  </a:lnTo>
                  <a:lnTo>
                    <a:pt x="7132" y="41576"/>
                  </a:lnTo>
                  <a:lnTo>
                    <a:pt x="14874" y="46795"/>
                  </a:lnTo>
                  <a:lnTo>
                    <a:pt x="24354" y="48709"/>
                  </a:lnTo>
                  <a:lnTo>
                    <a:pt x="33834" y="46795"/>
                  </a:lnTo>
                  <a:lnTo>
                    <a:pt x="41576" y="41576"/>
                  </a:lnTo>
                  <a:lnTo>
                    <a:pt x="46795" y="33834"/>
                  </a:lnTo>
                  <a:lnTo>
                    <a:pt x="48709" y="24354"/>
                  </a:lnTo>
                  <a:lnTo>
                    <a:pt x="46795" y="14874"/>
                  </a:lnTo>
                  <a:lnTo>
                    <a:pt x="41576" y="7132"/>
                  </a:lnTo>
                  <a:lnTo>
                    <a:pt x="33834" y="1913"/>
                  </a:lnTo>
                  <a:lnTo>
                    <a:pt x="24354" y="0"/>
                  </a:lnTo>
                  <a:close/>
                </a:path>
              </a:pathLst>
            </a:custGeom>
            <a:solidFill>
              <a:srgbClr val="E7E6E6"/>
            </a:solidFill>
          </p:spPr>
          <p:txBody>
            <a:bodyPr wrap="square" lIns="0" tIns="0" rIns="0" bIns="0" rtlCol="0"/>
            <a:lstStyle/>
            <a:p>
              <a:endParaRPr/>
            </a:p>
          </p:txBody>
        </p:sp>
        <p:sp>
          <p:nvSpPr>
            <p:cNvPr id="121" name="object 121"/>
            <p:cNvSpPr/>
            <p:nvPr/>
          </p:nvSpPr>
          <p:spPr>
            <a:xfrm>
              <a:off x="2402819" y="2261890"/>
              <a:ext cx="48895" cy="48895"/>
            </a:xfrm>
            <a:custGeom>
              <a:avLst/>
              <a:gdLst/>
              <a:ahLst/>
              <a:cxnLst/>
              <a:rect l="l" t="t" r="r" b="b"/>
              <a:pathLst>
                <a:path w="48894" h="48894">
                  <a:moveTo>
                    <a:pt x="0" y="24354"/>
                  </a:moveTo>
                  <a:lnTo>
                    <a:pt x="1913" y="14874"/>
                  </a:lnTo>
                  <a:lnTo>
                    <a:pt x="7133" y="7133"/>
                  </a:lnTo>
                  <a:lnTo>
                    <a:pt x="14874" y="1913"/>
                  </a:lnTo>
                  <a:lnTo>
                    <a:pt x="24354" y="0"/>
                  </a:lnTo>
                  <a:lnTo>
                    <a:pt x="33834" y="1913"/>
                  </a:lnTo>
                  <a:lnTo>
                    <a:pt x="41576" y="7133"/>
                  </a:lnTo>
                  <a:lnTo>
                    <a:pt x="46795" y="14874"/>
                  </a:lnTo>
                  <a:lnTo>
                    <a:pt x="48709" y="24354"/>
                  </a:lnTo>
                  <a:lnTo>
                    <a:pt x="46795" y="33834"/>
                  </a:lnTo>
                  <a:lnTo>
                    <a:pt x="41576" y="41576"/>
                  </a:lnTo>
                  <a:lnTo>
                    <a:pt x="33834" y="46795"/>
                  </a:lnTo>
                  <a:lnTo>
                    <a:pt x="24354" y="48709"/>
                  </a:lnTo>
                  <a:lnTo>
                    <a:pt x="14874" y="46795"/>
                  </a:lnTo>
                  <a:lnTo>
                    <a:pt x="7133" y="41576"/>
                  </a:lnTo>
                  <a:lnTo>
                    <a:pt x="1913" y="33834"/>
                  </a:lnTo>
                  <a:lnTo>
                    <a:pt x="0" y="24354"/>
                  </a:lnTo>
                  <a:close/>
                </a:path>
              </a:pathLst>
            </a:custGeom>
            <a:ln w="4870">
              <a:solidFill>
                <a:srgbClr val="44546A"/>
              </a:solidFill>
            </a:ln>
          </p:spPr>
          <p:txBody>
            <a:bodyPr wrap="square" lIns="0" tIns="0" rIns="0" bIns="0" rtlCol="0"/>
            <a:lstStyle/>
            <a:p>
              <a:endParaRPr/>
            </a:p>
          </p:txBody>
        </p:sp>
        <p:sp>
          <p:nvSpPr>
            <p:cNvPr id="122" name="object 122"/>
            <p:cNvSpPr/>
            <p:nvPr/>
          </p:nvSpPr>
          <p:spPr>
            <a:xfrm>
              <a:off x="2428797" y="2313341"/>
              <a:ext cx="635" cy="49530"/>
            </a:xfrm>
            <a:custGeom>
              <a:avLst/>
              <a:gdLst/>
              <a:ahLst/>
              <a:cxnLst/>
              <a:rect l="l" t="t" r="r" b="b"/>
              <a:pathLst>
                <a:path w="635" h="49530">
                  <a:moveTo>
                    <a:pt x="0" y="49215"/>
                  </a:moveTo>
                  <a:lnTo>
                    <a:pt x="364" y="0"/>
                  </a:lnTo>
                </a:path>
              </a:pathLst>
            </a:custGeom>
            <a:ln w="4870">
              <a:solidFill>
                <a:srgbClr val="44546A"/>
              </a:solidFill>
            </a:ln>
          </p:spPr>
          <p:txBody>
            <a:bodyPr wrap="square" lIns="0" tIns="0" rIns="0" bIns="0" rtlCol="0"/>
            <a:lstStyle/>
            <a:p>
              <a:endParaRPr/>
            </a:p>
          </p:txBody>
        </p:sp>
        <p:sp>
          <p:nvSpPr>
            <p:cNvPr id="123" name="object 123"/>
            <p:cNvSpPr/>
            <p:nvPr/>
          </p:nvSpPr>
          <p:spPr>
            <a:xfrm>
              <a:off x="2428797" y="2261890"/>
              <a:ext cx="0" cy="0"/>
            </a:xfrm>
            <a:custGeom>
              <a:avLst/>
              <a:gdLst/>
              <a:ahLst/>
              <a:cxnLst/>
              <a:rect l="l" t="t" r="r" b="b"/>
              <a:pathLst>
                <a:path>
                  <a:moveTo>
                    <a:pt x="0" y="0"/>
                  </a:moveTo>
                  <a:lnTo>
                    <a:pt x="0" y="0"/>
                  </a:lnTo>
                </a:path>
              </a:pathLst>
            </a:custGeom>
            <a:ln w="4870">
              <a:solidFill>
                <a:srgbClr val="44546A"/>
              </a:solidFill>
            </a:ln>
          </p:spPr>
          <p:txBody>
            <a:bodyPr wrap="square" lIns="0" tIns="0" rIns="0" bIns="0" rtlCol="0"/>
            <a:lstStyle/>
            <a:p>
              <a:endParaRPr/>
            </a:p>
          </p:txBody>
        </p:sp>
        <p:sp>
          <p:nvSpPr>
            <p:cNvPr id="124" name="object 124"/>
            <p:cNvSpPr/>
            <p:nvPr/>
          </p:nvSpPr>
          <p:spPr>
            <a:xfrm>
              <a:off x="2451529" y="2287529"/>
              <a:ext cx="949325" cy="419734"/>
            </a:xfrm>
            <a:custGeom>
              <a:avLst/>
              <a:gdLst/>
              <a:ahLst/>
              <a:cxnLst/>
              <a:rect l="l" t="t" r="r" b="b"/>
              <a:pathLst>
                <a:path w="949325" h="419735">
                  <a:moveTo>
                    <a:pt x="1822" y="419241"/>
                  </a:moveTo>
                  <a:lnTo>
                    <a:pt x="69420" y="418540"/>
                  </a:lnTo>
                  <a:lnTo>
                    <a:pt x="136711" y="416480"/>
                  </a:lnTo>
                  <a:lnTo>
                    <a:pt x="203388" y="413130"/>
                  </a:lnTo>
                  <a:lnTo>
                    <a:pt x="269145" y="408558"/>
                  </a:lnTo>
                  <a:lnTo>
                    <a:pt x="333674" y="402831"/>
                  </a:lnTo>
                  <a:lnTo>
                    <a:pt x="396670" y="396018"/>
                  </a:lnTo>
                  <a:lnTo>
                    <a:pt x="457825" y="388186"/>
                  </a:lnTo>
                  <a:lnTo>
                    <a:pt x="516832" y="379404"/>
                  </a:lnTo>
                  <a:lnTo>
                    <a:pt x="573385" y="369739"/>
                  </a:lnTo>
                  <a:lnTo>
                    <a:pt x="627177" y="359259"/>
                  </a:lnTo>
                  <a:lnTo>
                    <a:pt x="677900" y="348032"/>
                  </a:lnTo>
                  <a:lnTo>
                    <a:pt x="725250" y="336126"/>
                  </a:lnTo>
                  <a:lnTo>
                    <a:pt x="768917" y="323609"/>
                  </a:lnTo>
                  <a:lnTo>
                    <a:pt x="808596" y="310549"/>
                  </a:lnTo>
                  <a:lnTo>
                    <a:pt x="874762" y="283070"/>
                  </a:lnTo>
                  <a:lnTo>
                    <a:pt x="921293" y="254233"/>
                  </a:lnTo>
                  <a:lnTo>
                    <a:pt x="945734" y="224582"/>
                  </a:lnTo>
                  <a:lnTo>
                    <a:pt x="948905" y="209620"/>
                  </a:lnTo>
                  <a:lnTo>
                    <a:pt x="945728" y="194659"/>
                  </a:lnTo>
                  <a:lnTo>
                    <a:pt x="921240" y="165007"/>
                  </a:lnTo>
                  <a:lnTo>
                    <a:pt x="874619" y="136170"/>
                  </a:lnTo>
                  <a:lnTo>
                    <a:pt x="808326" y="108692"/>
                  </a:lnTo>
                  <a:lnTo>
                    <a:pt x="768571" y="95632"/>
                  </a:lnTo>
                  <a:lnTo>
                    <a:pt x="724819" y="83115"/>
                  </a:lnTo>
                  <a:lnTo>
                    <a:pt x="677379" y="71209"/>
                  </a:lnTo>
                  <a:lnTo>
                    <a:pt x="626558" y="59982"/>
                  </a:lnTo>
                  <a:lnTo>
                    <a:pt x="572662" y="49502"/>
                  </a:lnTo>
                  <a:lnTo>
                    <a:pt x="516001" y="39837"/>
                  </a:lnTo>
                  <a:lnTo>
                    <a:pt x="456880" y="31054"/>
                  </a:lnTo>
                  <a:lnTo>
                    <a:pt x="395607" y="23223"/>
                  </a:lnTo>
                  <a:lnTo>
                    <a:pt x="332490" y="16410"/>
                  </a:lnTo>
                  <a:lnTo>
                    <a:pt x="267836" y="10683"/>
                  </a:lnTo>
                  <a:lnTo>
                    <a:pt x="201953" y="6111"/>
                  </a:lnTo>
                  <a:lnTo>
                    <a:pt x="135148" y="2761"/>
                  </a:lnTo>
                  <a:lnTo>
                    <a:pt x="67727" y="701"/>
                  </a:lnTo>
                  <a:lnTo>
                    <a:pt x="0" y="0"/>
                  </a:lnTo>
                </a:path>
              </a:pathLst>
            </a:custGeom>
            <a:ln w="4870">
              <a:solidFill>
                <a:srgbClr val="44546A"/>
              </a:solidFill>
            </a:ln>
          </p:spPr>
          <p:txBody>
            <a:bodyPr wrap="square" lIns="0" tIns="0" rIns="0" bIns="0" rtlCol="0"/>
            <a:lstStyle/>
            <a:p>
              <a:endParaRPr/>
            </a:p>
          </p:txBody>
        </p:sp>
        <p:sp>
          <p:nvSpPr>
            <p:cNvPr id="125" name="object 125"/>
            <p:cNvSpPr/>
            <p:nvPr/>
          </p:nvSpPr>
          <p:spPr>
            <a:xfrm>
              <a:off x="1901111" y="1942031"/>
              <a:ext cx="1059180" cy="110489"/>
            </a:xfrm>
            <a:custGeom>
              <a:avLst/>
              <a:gdLst/>
              <a:ahLst/>
              <a:cxnLst/>
              <a:rect l="l" t="t" r="r" b="b"/>
              <a:pathLst>
                <a:path w="1059180" h="110489">
                  <a:moveTo>
                    <a:pt x="1058619" y="0"/>
                  </a:moveTo>
                  <a:lnTo>
                    <a:pt x="0" y="0"/>
                  </a:lnTo>
                  <a:lnTo>
                    <a:pt x="0" y="110408"/>
                  </a:lnTo>
                  <a:lnTo>
                    <a:pt x="1058619" y="110408"/>
                  </a:lnTo>
                  <a:lnTo>
                    <a:pt x="1058619" y="0"/>
                  </a:lnTo>
                  <a:close/>
                </a:path>
              </a:pathLst>
            </a:custGeom>
            <a:solidFill>
              <a:srgbClr val="FFF2CC"/>
            </a:solidFill>
          </p:spPr>
          <p:txBody>
            <a:bodyPr wrap="square" lIns="0" tIns="0" rIns="0" bIns="0" rtlCol="0"/>
            <a:lstStyle/>
            <a:p>
              <a:endParaRPr/>
            </a:p>
          </p:txBody>
        </p:sp>
        <p:sp>
          <p:nvSpPr>
            <p:cNvPr id="126" name="object 126"/>
            <p:cNvSpPr/>
            <p:nvPr/>
          </p:nvSpPr>
          <p:spPr>
            <a:xfrm>
              <a:off x="1901111" y="1942030"/>
              <a:ext cx="1059180" cy="110489"/>
            </a:xfrm>
            <a:custGeom>
              <a:avLst/>
              <a:gdLst/>
              <a:ahLst/>
              <a:cxnLst/>
              <a:rect l="l" t="t" r="r" b="b"/>
              <a:pathLst>
                <a:path w="1059180" h="110489">
                  <a:moveTo>
                    <a:pt x="0" y="0"/>
                  </a:moveTo>
                  <a:lnTo>
                    <a:pt x="1058619" y="0"/>
                  </a:lnTo>
                  <a:lnTo>
                    <a:pt x="1058619" y="110408"/>
                  </a:lnTo>
                  <a:lnTo>
                    <a:pt x="0" y="110408"/>
                  </a:lnTo>
                  <a:lnTo>
                    <a:pt x="0" y="0"/>
                  </a:lnTo>
                  <a:close/>
                </a:path>
              </a:pathLst>
            </a:custGeom>
            <a:ln w="9741">
              <a:solidFill>
                <a:srgbClr val="BF9000"/>
              </a:solidFill>
            </a:ln>
          </p:spPr>
          <p:txBody>
            <a:bodyPr wrap="square" lIns="0" tIns="0" rIns="0" bIns="0" rtlCol="0"/>
            <a:lstStyle/>
            <a:p>
              <a:endParaRPr/>
            </a:p>
          </p:txBody>
        </p:sp>
      </p:grpSp>
      <p:sp>
        <p:nvSpPr>
          <p:cNvPr id="127" name="object 127"/>
          <p:cNvSpPr txBox="1"/>
          <p:nvPr/>
        </p:nvSpPr>
        <p:spPr>
          <a:xfrm>
            <a:off x="2227753" y="1949609"/>
            <a:ext cx="398145" cy="95885"/>
          </a:xfrm>
          <a:prstGeom prst="rect">
            <a:avLst/>
          </a:prstGeom>
        </p:spPr>
        <p:txBody>
          <a:bodyPr vert="horz" wrap="square" lIns="0" tIns="13970" rIns="0" bIns="0" rtlCol="0">
            <a:spAutoFit/>
          </a:bodyPr>
          <a:lstStyle/>
          <a:p>
            <a:pPr marL="12700">
              <a:lnSpc>
                <a:spcPct val="100000"/>
              </a:lnSpc>
              <a:spcBef>
                <a:spcPts val="110"/>
              </a:spcBef>
            </a:pPr>
            <a:r>
              <a:rPr sz="450" dirty="0">
                <a:solidFill>
                  <a:srgbClr val="38761D"/>
                </a:solidFill>
                <a:latin typeface="Arial"/>
                <a:cs typeface="Arial"/>
              </a:rPr>
              <a:t>3x3</a:t>
            </a:r>
            <a:r>
              <a:rPr sz="450" spc="35"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spc="-25" dirty="0">
                <a:solidFill>
                  <a:srgbClr val="38761D"/>
                </a:solidFill>
                <a:latin typeface="Arial"/>
                <a:cs typeface="Arial"/>
              </a:rPr>
              <a:t>512</a:t>
            </a:r>
            <a:endParaRPr sz="450">
              <a:latin typeface="Arial"/>
              <a:cs typeface="Arial"/>
            </a:endParaRPr>
          </a:p>
        </p:txBody>
      </p:sp>
      <p:grpSp>
        <p:nvGrpSpPr>
          <p:cNvPr id="128" name="object 128"/>
          <p:cNvGrpSpPr/>
          <p:nvPr/>
        </p:nvGrpSpPr>
        <p:grpSpPr>
          <a:xfrm>
            <a:off x="1896031" y="2092821"/>
            <a:ext cx="1069340" cy="123825"/>
            <a:chOff x="1896031" y="2092821"/>
            <a:chExt cx="1069340" cy="123825"/>
          </a:xfrm>
        </p:grpSpPr>
        <p:sp>
          <p:nvSpPr>
            <p:cNvPr id="129" name="object 129"/>
            <p:cNvSpPr/>
            <p:nvPr/>
          </p:nvSpPr>
          <p:spPr>
            <a:xfrm>
              <a:off x="1901111" y="2097900"/>
              <a:ext cx="1059180" cy="113664"/>
            </a:xfrm>
            <a:custGeom>
              <a:avLst/>
              <a:gdLst/>
              <a:ahLst/>
              <a:cxnLst/>
              <a:rect l="l" t="t" r="r" b="b"/>
              <a:pathLst>
                <a:path w="1059180" h="113664">
                  <a:moveTo>
                    <a:pt x="1058619" y="0"/>
                  </a:moveTo>
                  <a:lnTo>
                    <a:pt x="0" y="0"/>
                  </a:lnTo>
                  <a:lnTo>
                    <a:pt x="0" y="113655"/>
                  </a:lnTo>
                  <a:lnTo>
                    <a:pt x="1058619" y="113655"/>
                  </a:lnTo>
                  <a:lnTo>
                    <a:pt x="1058619" y="0"/>
                  </a:lnTo>
                  <a:close/>
                </a:path>
              </a:pathLst>
            </a:custGeom>
            <a:solidFill>
              <a:srgbClr val="FFF2CC"/>
            </a:solidFill>
          </p:spPr>
          <p:txBody>
            <a:bodyPr wrap="square" lIns="0" tIns="0" rIns="0" bIns="0" rtlCol="0"/>
            <a:lstStyle/>
            <a:p>
              <a:endParaRPr/>
            </a:p>
          </p:txBody>
        </p:sp>
        <p:sp>
          <p:nvSpPr>
            <p:cNvPr id="130" name="object 130"/>
            <p:cNvSpPr/>
            <p:nvPr/>
          </p:nvSpPr>
          <p:spPr>
            <a:xfrm>
              <a:off x="1901111" y="2097901"/>
              <a:ext cx="1059180" cy="113664"/>
            </a:xfrm>
            <a:custGeom>
              <a:avLst/>
              <a:gdLst/>
              <a:ahLst/>
              <a:cxnLst/>
              <a:rect l="l" t="t" r="r" b="b"/>
              <a:pathLst>
                <a:path w="1059180" h="113664">
                  <a:moveTo>
                    <a:pt x="0" y="0"/>
                  </a:moveTo>
                  <a:lnTo>
                    <a:pt x="1058619" y="0"/>
                  </a:lnTo>
                  <a:lnTo>
                    <a:pt x="1058619" y="113655"/>
                  </a:lnTo>
                  <a:lnTo>
                    <a:pt x="0" y="113655"/>
                  </a:lnTo>
                  <a:lnTo>
                    <a:pt x="0" y="0"/>
                  </a:lnTo>
                  <a:close/>
                </a:path>
              </a:pathLst>
            </a:custGeom>
            <a:ln w="9741">
              <a:solidFill>
                <a:srgbClr val="BF9000"/>
              </a:solidFill>
            </a:ln>
          </p:spPr>
          <p:txBody>
            <a:bodyPr wrap="square" lIns="0" tIns="0" rIns="0" bIns="0" rtlCol="0"/>
            <a:lstStyle/>
            <a:p>
              <a:endParaRPr/>
            </a:p>
          </p:txBody>
        </p:sp>
      </p:grpSp>
      <p:sp>
        <p:nvSpPr>
          <p:cNvPr id="131" name="object 131"/>
          <p:cNvSpPr txBox="1"/>
          <p:nvPr/>
        </p:nvSpPr>
        <p:spPr>
          <a:xfrm>
            <a:off x="2227753" y="2108380"/>
            <a:ext cx="398145" cy="95885"/>
          </a:xfrm>
          <a:prstGeom prst="rect">
            <a:avLst/>
          </a:prstGeom>
        </p:spPr>
        <p:txBody>
          <a:bodyPr vert="horz" wrap="square" lIns="0" tIns="13970" rIns="0" bIns="0" rtlCol="0">
            <a:spAutoFit/>
          </a:bodyPr>
          <a:lstStyle/>
          <a:p>
            <a:pPr marL="12700">
              <a:lnSpc>
                <a:spcPct val="100000"/>
              </a:lnSpc>
              <a:spcBef>
                <a:spcPts val="110"/>
              </a:spcBef>
            </a:pPr>
            <a:r>
              <a:rPr sz="450" dirty="0">
                <a:solidFill>
                  <a:srgbClr val="38761D"/>
                </a:solidFill>
                <a:latin typeface="Arial"/>
                <a:cs typeface="Arial"/>
              </a:rPr>
              <a:t>3x3</a:t>
            </a:r>
            <a:r>
              <a:rPr sz="450" spc="35" dirty="0">
                <a:solidFill>
                  <a:srgbClr val="38761D"/>
                </a:solidFill>
                <a:latin typeface="Arial"/>
                <a:cs typeface="Arial"/>
              </a:rPr>
              <a:t> </a:t>
            </a:r>
            <a:r>
              <a:rPr sz="450" dirty="0">
                <a:solidFill>
                  <a:srgbClr val="38761D"/>
                </a:solidFill>
                <a:latin typeface="Arial"/>
                <a:cs typeface="Arial"/>
              </a:rPr>
              <a:t>conv,</a:t>
            </a:r>
            <a:r>
              <a:rPr sz="450" spc="40" dirty="0">
                <a:solidFill>
                  <a:srgbClr val="38761D"/>
                </a:solidFill>
                <a:latin typeface="Arial"/>
                <a:cs typeface="Arial"/>
              </a:rPr>
              <a:t> </a:t>
            </a:r>
            <a:r>
              <a:rPr sz="450" spc="-25" dirty="0">
                <a:solidFill>
                  <a:srgbClr val="38761D"/>
                </a:solidFill>
                <a:latin typeface="Arial"/>
                <a:cs typeface="Arial"/>
              </a:rPr>
              <a:t>512</a:t>
            </a:r>
            <a:endParaRPr sz="450">
              <a:latin typeface="Arial"/>
              <a:cs typeface="Arial"/>
            </a:endParaRPr>
          </a:p>
        </p:txBody>
      </p:sp>
      <p:grpSp>
        <p:nvGrpSpPr>
          <p:cNvPr id="132" name="object 132"/>
          <p:cNvGrpSpPr/>
          <p:nvPr/>
        </p:nvGrpSpPr>
        <p:grpSpPr>
          <a:xfrm>
            <a:off x="2403631" y="1805342"/>
            <a:ext cx="999490" cy="485140"/>
            <a:chOff x="2403631" y="1805342"/>
            <a:chExt cx="999490" cy="485140"/>
          </a:xfrm>
        </p:grpSpPr>
        <p:sp>
          <p:nvSpPr>
            <p:cNvPr id="133" name="object 133"/>
            <p:cNvSpPr/>
            <p:nvPr/>
          </p:nvSpPr>
          <p:spPr>
            <a:xfrm>
              <a:off x="2428797" y="2053225"/>
              <a:ext cx="0" cy="46355"/>
            </a:xfrm>
            <a:custGeom>
              <a:avLst/>
              <a:gdLst/>
              <a:ahLst/>
              <a:cxnLst/>
              <a:rect l="l" t="t" r="r" b="b"/>
              <a:pathLst>
                <a:path h="46355">
                  <a:moveTo>
                    <a:pt x="0" y="46298"/>
                  </a:moveTo>
                  <a:lnTo>
                    <a:pt x="0" y="0"/>
                  </a:lnTo>
                </a:path>
              </a:pathLst>
            </a:custGeom>
            <a:ln w="4870">
              <a:solidFill>
                <a:srgbClr val="44546A"/>
              </a:solidFill>
            </a:ln>
          </p:spPr>
          <p:txBody>
            <a:bodyPr wrap="square" lIns="0" tIns="0" rIns="0" bIns="0" rtlCol="0"/>
            <a:lstStyle/>
            <a:p>
              <a:endParaRPr/>
            </a:p>
          </p:txBody>
        </p:sp>
        <p:sp>
          <p:nvSpPr>
            <p:cNvPr id="134" name="object 134"/>
            <p:cNvSpPr/>
            <p:nvPr/>
          </p:nvSpPr>
          <p:spPr>
            <a:xfrm>
              <a:off x="2428797" y="2214861"/>
              <a:ext cx="635" cy="47625"/>
            </a:xfrm>
            <a:custGeom>
              <a:avLst/>
              <a:gdLst/>
              <a:ahLst/>
              <a:cxnLst/>
              <a:rect l="l" t="t" r="r" b="b"/>
              <a:pathLst>
                <a:path w="635" h="47625">
                  <a:moveTo>
                    <a:pt x="364" y="47028"/>
                  </a:moveTo>
                  <a:lnTo>
                    <a:pt x="0" y="0"/>
                  </a:lnTo>
                </a:path>
              </a:pathLst>
            </a:custGeom>
            <a:ln w="4870">
              <a:solidFill>
                <a:srgbClr val="44546A"/>
              </a:solidFill>
            </a:ln>
          </p:spPr>
          <p:txBody>
            <a:bodyPr wrap="square" lIns="0" tIns="0" rIns="0" bIns="0" rtlCol="0"/>
            <a:lstStyle/>
            <a:p>
              <a:endParaRPr/>
            </a:p>
          </p:txBody>
        </p:sp>
        <p:sp>
          <p:nvSpPr>
            <p:cNvPr id="135" name="object 135"/>
            <p:cNvSpPr/>
            <p:nvPr/>
          </p:nvSpPr>
          <p:spPr>
            <a:xfrm>
              <a:off x="2451529" y="1860241"/>
              <a:ext cx="949325" cy="427990"/>
            </a:xfrm>
            <a:custGeom>
              <a:avLst/>
              <a:gdLst/>
              <a:ahLst/>
              <a:cxnLst/>
              <a:rect l="l" t="t" r="r" b="b"/>
              <a:pathLst>
                <a:path w="949325" h="427989">
                  <a:moveTo>
                    <a:pt x="0" y="427627"/>
                  </a:moveTo>
                  <a:lnTo>
                    <a:pt x="67719" y="426911"/>
                  </a:lnTo>
                  <a:lnTo>
                    <a:pt x="135131" y="424810"/>
                  </a:lnTo>
                  <a:lnTo>
                    <a:pt x="201929" y="421393"/>
                  </a:lnTo>
                  <a:lnTo>
                    <a:pt x="267804" y="416729"/>
                  </a:lnTo>
                  <a:lnTo>
                    <a:pt x="332450" y="410888"/>
                  </a:lnTo>
                  <a:lnTo>
                    <a:pt x="395559" y="403939"/>
                  </a:lnTo>
                  <a:lnTo>
                    <a:pt x="456824" y="395950"/>
                  </a:lnTo>
                  <a:lnTo>
                    <a:pt x="515938" y="386993"/>
                  </a:lnTo>
                  <a:lnTo>
                    <a:pt x="572593" y="377134"/>
                  </a:lnTo>
                  <a:lnTo>
                    <a:pt x="626482" y="366445"/>
                  </a:lnTo>
                  <a:lnTo>
                    <a:pt x="677297" y="354993"/>
                  </a:lnTo>
                  <a:lnTo>
                    <a:pt x="724731" y="342849"/>
                  </a:lnTo>
                  <a:lnTo>
                    <a:pt x="768477" y="330082"/>
                  </a:lnTo>
                  <a:lnTo>
                    <a:pt x="808228" y="316760"/>
                  </a:lnTo>
                  <a:lnTo>
                    <a:pt x="874513" y="288732"/>
                  </a:lnTo>
                  <a:lnTo>
                    <a:pt x="921128" y="259319"/>
                  </a:lnTo>
                  <a:lnTo>
                    <a:pt x="945614" y="229074"/>
                  </a:lnTo>
                  <a:lnTo>
                    <a:pt x="948789" y="213813"/>
                  </a:lnTo>
                  <a:lnTo>
                    <a:pt x="945620" y="198552"/>
                  </a:lnTo>
                  <a:lnTo>
                    <a:pt x="921181" y="168308"/>
                  </a:lnTo>
                  <a:lnTo>
                    <a:pt x="874656" y="138894"/>
                  </a:lnTo>
                  <a:lnTo>
                    <a:pt x="808498" y="110866"/>
                  </a:lnTo>
                  <a:lnTo>
                    <a:pt x="768824" y="97544"/>
                  </a:lnTo>
                  <a:lnTo>
                    <a:pt x="725162" y="84777"/>
                  </a:lnTo>
                  <a:lnTo>
                    <a:pt x="677818" y="72633"/>
                  </a:lnTo>
                  <a:lnTo>
                    <a:pt x="627101" y="61181"/>
                  </a:lnTo>
                  <a:lnTo>
                    <a:pt x="573316" y="50492"/>
                  </a:lnTo>
                  <a:lnTo>
                    <a:pt x="516770" y="40634"/>
                  </a:lnTo>
                  <a:lnTo>
                    <a:pt x="457769" y="31676"/>
                  </a:lnTo>
                  <a:lnTo>
                    <a:pt x="396622" y="23687"/>
                  </a:lnTo>
                  <a:lnTo>
                    <a:pt x="333634" y="16738"/>
                  </a:lnTo>
                  <a:lnTo>
                    <a:pt x="269112" y="10897"/>
                  </a:lnTo>
                  <a:lnTo>
                    <a:pt x="203363" y="6233"/>
                  </a:lnTo>
                  <a:lnTo>
                    <a:pt x="136694" y="2816"/>
                  </a:lnTo>
                  <a:lnTo>
                    <a:pt x="69412" y="715"/>
                  </a:lnTo>
                  <a:lnTo>
                    <a:pt x="1822" y="0"/>
                  </a:lnTo>
                </a:path>
              </a:pathLst>
            </a:custGeom>
            <a:ln w="4870">
              <a:solidFill>
                <a:srgbClr val="44546A"/>
              </a:solidFill>
            </a:ln>
          </p:spPr>
          <p:txBody>
            <a:bodyPr wrap="square" lIns="0" tIns="0" rIns="0" bIns="0" rtlCol="0"/>
            <a:lstStyle/>
            <a:p>
              <a:endParaRPr/>
            </a:p>
          </p:txBody>
        </p:sp>
        <p:sp>
          <p:nvSpPr>
            <p:cNvPr id="136" name="object 136"/>
            <p:cNvSpPr/>
            <p:nvPr/>
          </p:nvSpPr>
          <p:spPr>
            <a:xfrm>
              <a:off x="2406067" y="1833246"/>
              <a:ext cx="48895" cy="52069"/>
            </a:xfrm>
            <a:custGeom>
              <a:avLst/>
              <a:gdLst/>
              <a:ahLst/>
              <a:cxnLst/>
              <a:rect l="l" t="t" r="r" b="b"/>
              <a:pathLst>
                <a:path w="48894" h="52069">
                  <a:moveTo>
                    <a:pt x="24354" y="0"/>
                  </a:moveTo>
                  <a:lnTo>
                    <a:pt x="14874" y="2041"/>
                  </a:lnTo>
                  <a:lnTo>
                    <a:pt x="7132" y="7608"/>
                  </a:lnTo>
                  <a:lnTo>
                    <a:pt x="1913" y="15866"/>
                  </a:lnTo>
                  <a:lnTo>
                    <a:pt x="0" y="25977"/>
                  </a:lnTo>
                  <a:lnTo>
                    <a:pt x="1913" y="36089"/>
                  </a:lnTo>
                  <a:lnTo>
                    <a:pt x="7132" y="44347"/>
                  </a:lnTo>
                  <a:lnTo>
                    <a:pt x="14874" y="49915"/>
                  </a:lnTo>
                  <a:lnTo>
                    <a:pt x="24354" y="51956"/>
                  </a:lnTo>
                  <a:lnTo>
                    <a:pt x="33834" y="49915"/>
                  </a:lnTo>
                  <a:lnTo>
                    <a:pt x="41576" y="44347"/>
                  </a:lnTo>
                  <a:lnTo>
                    <a:pt x="46795" y="36089"/>
                  </a:lnTo>
                  <a:lnTo>
                    <a:pt x="48709" y="25977"/>
                  </a:lnTo>
                  <a:lnTo>
                    <a:pt x="46795" y="15866"/>
                  </a:lnTo>
                  <a:lnTo>
                    <a:pt x="41576" y="7608"/>
                  </a:lnTo>
                  <a:lnTo>
                    <a:pt x="33834" y="2041"/>
                  </a:lnTo>
                  <a:lnTo>
                    <a:pt x="24354" y="0"/>
                  </a:lnTo>
                  <a:close/>
                </a:path>
              </a:pathLst>
            </a:custGeom>
            <a:solidFill>
              <a:srgbClr val="E7E6E6"/>
            </a:solidFill>
          </p:spPr>
          <p:txBody>
            <a:bodyPr wrap="square" lIns="0" tIns="0" rIns="0" bIns="0" rtlCol="0"/>
            <a:lstStyle/>
            <a:p>
              <a:endParaRPr/>
            </a:p>
          </p:txBody>
        </p:sp>
        <p:sp>
          <p:nvSpPr>
            <p:cNvPr id="137" name="object 137"/>
            <p:cNvSpPr/>
            <p:nvPr/>
          </p:nvSpPr>
          <p:spPr>
            <a:xfrm>
              <a:off x="2406067" y="1833246"/>
              <a:ext cx="48895" cy="52069"/>
            </a:xfrm>
            <a:custGeom>
              <a:avLst/>
              <a:gdLst/>
              <a:ahLst/>
              <a:cxnLst/>
              <a:rect l="l" t="t" r="r" b="b"/>
              <a:pathLst>
                <a:path w="48894" h="52069">
                  <a:moveTo>
                    <a:pt x="0" y="25978"/>
                  </a:moveTo>
                  <a:lnTo>
                    <a:pt x="1913" y="15866"/>
                  </a:lnTo>
                  <a:lnTo>
                    <a:pt x="7133" y="7608"/>
                  </a:lnTo>
                  <a:lnTo>
                    <a:pt x="14874" y="2041"/>
                  </a:lnTo>
                  <a:lnTo>
                    <a:pt x="24354" y="0"/>
                  </a:lnTo>
                  <a:lnTo>
                    <a:pt x="33834" y="2041"/>
                  </a:lnTo>
                  <a:lnTo>
                    <a:pt x="41576" y="7608"/>
                  </a:lnTo>
                  <a:lnTo>
                    <a:pt x="46795" y="15866"/>
                  </a:lnTo>
                  <a:lnTo>
                    <a:pt x="48709" y="25978"/>
                  </a:lnTo>
                  <a:lnTo>
                    <a:pt x="46795" y="36090"/>
                  </a:lnTo>
                  <a:lnTo>
                    <a:pt x="41576" y="44347"/>
                  </a:lnTo>
                  <a:lnTo>
                    <a:pt x="33834" y="49915"/>
                  </a:lnTo>
                  <a:lnTo>
                    <a:pt x="24354" y="51956"/>
                  </a:lnTo>
                  <a:lnTo>
                    <a:pt x="14874" y="49915"/>
                  </a:lnTo>
                  <a:lnTo>
                    <a:pt x="7133" y="44347"/>
                  </a:lnTo>
                  <a:lnTo>
                    <a:pt x="1913" y="36090"/>
                  </a:lnTo>
                  <a:lnTo>
                    <a:pt x="0" y="25978"/>
                  </a:lnTo>
                  <a:close/>
                </a:path>
              </a:pathLst>
            </a:custGeom>
            <a:ln w="4870">
              <a:solidFill>
                <a:srgbClr val="44546A"/>
              </a:solidFill>
            </a:ln>
          </p:spPr>
          <p:txBody>
            <a:bodyPr wrap="square" lIns="0" tIns="0" rIns="0" bIns="0" rtlCol="0"/>
            <a:lstStyle/>
            <a:p>
              <a:endParaRPr/>
            </a:p>
          </p:txBody>
        </p:sp>
        <p:sp>
          <p:nvSpPr>
            <p:cNvPr id="138" name="object 138"/>
            <p:cNvSpPr/>
            <p:nvPr/>
          </p:nvSpPr>
          <p:spPr>
            <a:xfrm>
              <a:off x="2428797" y="1885690"/>
              <a:ext cx="1905" cy="58419"/>
            </a:xfrm>
            <a:custGeom>
              <a:avLst/>
              <a:gdLst/>
              <a:ahLst/>
              <a:cxnLst/>
              <a:rect l="l" t="t" r="r" b="b"/>
              <a:pathLst>
                <a:path w="1905" h="58419">
                  <a:moveTo>
                    <a:pt x="0" y="57964"/>
                  </a:moveTo>
                  <a:lnTo>
                    <a:pt x="1822" y="0"/>
                  </a:lnTo>
                </a:path>
              </a:pathLst>
            </a:custGeom>
            <a:ln w="4870">
              <a:solidFill>
                <a:srgbClr val="44546A"/>
              </a:solidFill>
            </a:ln>
          </p:spPr>
          <p:txBody>
            <a:bodyPr wrap="square" lIns="0" tIns="0" rIns="0" bIns="0" rtlCol="0"/>
            <a:lstStyle/>
            <a:p>
              <a:endParaRPr/>
            </a:p>
          </p:txBody>
        </p:sp>
        <p:sp>
          <p:nvSpPr>
            <p:cNvPr id="139" name="object 139"/>
            <p:cNvSpPr/>
            <p:nvPr/>
          </p:nvSpPr>
          <p:spPr>
            <a:xfrm>
              <a:off x="2428797" y="1807777"/>
              <a:ext cx="635" cy="26034"/>
            </a:xfrm>
            <a:custGeom>
              <a:avLst/>
              <a:gdLst/>
              <a:ahLst/>
              <a:cxnLst/>
              <a:rect l="l" t="t" r="r" b="b"/>
              <a:pathLst>
                <a:path w="635" h="26035">
                  <a:moveTo>
                    <a:pt x="0" y="25468"/>
                  </a:moveTo>
                  <a:lnTo>
                    <a:pt x="161" y="0"/>
                  </a:lnTo>
                </a:path>
              </a:pathLst>
            </a:custGeom>
            <a:ln w="4870">
              <a:solidFill>
                <a:srgbClr val="44546A"/>
              </a:solidFill>
            </a:ln>
          </p:spPr>
          <p:txBody>
            <a:bodyPr wrap="square" lIns="0" tIns="0" rIns="0" bIns="0" rtlCol="0"/>
            <a:lstStyle/>
            <a:p>
              <a:endParaRPr/>
            </a:p>
          </p:txBody>
        </p:sp>
      </p:grpSp>
      <p:sp>
        <p:nvSpPr>
          <p:cNvPr id="140" name="object 140"/>
          <p:cNvSpPr txBox="1"/>
          <p:nvPr/>
        </p:nvSpPr>
        <p:spPr>
          <a:xfrm>
            <a:off x="348679" y="5687059"/>
            <a:ext cx="1243330" cy="565150"/>
          </a:xfrm>
          <a:prstGeom prst="rect">
            <a:avLst/>
          </a:prstGeom>
        </p:spPr>
        <p:txBody>
          <a:bodyPr vert="horz" wrap="square" lIns="0" tIns="28575" rIns="0" bIns="0" rtlCol="0">
            <a:spAutoFit/>
          </a:bodyPr>
          <a:lstStyle/>
          <a:p>
            <a:pPr marL="12700" marR="5080" indent="660400">
              <a:lnSpc>
                <a:spcPts val="2090"/>
              </a:lnSpc>
              <a:spcBef>
                <a:spcPts val="225"/>
              </a:spcBef>
            </a:pPr>
            <a:r>
              <a:rPr sz="1800" spc="-10" dirty="0">
                <a:latin typeface="Calibri"/>
                <a:cs typeface="Calibri"/>
              </a:rPr>
              <a:t>Input: </a:t>
            </a:r>
            <a:r>
              <a:rPr sz="1800" dirty="0">
                <a:latin typeface="Calibri"/>
                <a:cs typeface="Calibri"/>
              </a:rPr>
              <a:t>3</a:t>
            </a:r>
            <a:r>
              <a:rPr sz="1800" spc="-5"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224</a:t>
            </a:r>
            <a:r>
              <a:rPr sz="1800" spc="-5" dirty="0">
                <a:latin typeface="Calibri"/>
                <a:cs typeface="Calibri"/>
              </a:rPr>
              <a:t> </a:t>
            </a:r>
            <a:r>
              <a:rPr sz="1800" dirty="0">
                <a:latin typeface="Calibri"/>
                <a:cs typeface="Calibri"/>
              </a:rPr>
              <a:t>x</a:t>
            </a:r>
            <a:r>
              <a:rPr sz="1800" spc="-10" dirty="0">
                <a:latin typeface="Calibri"/>
                <a:cs typeface="Calibri"/>
              </a:rPr>
              <a:t> </a:t>
            </a:r>
            <a:r>
              <a:rPr sz="1800" spc="-25" dirty="0">
                <a:latin typeface="Calibri"/>
                <a:cs typeface="Calibri"/>
              </a:rPr>
              <a:t>224</a:t>
            </a:r>
            <a:endParaRPr sz="1800">
              <a:latin typeface="Calibri"/>
              <a:cs typeface="Calibri"/>
            </a:endParaRPr>
          </a:p>
        </p:txBody>
      </p:sp>
      <p:sp>
        <p:nvSpPr>
          <p:cNvPr id="141" name="object 141"/>
          <p:cNvSpPr txBox="1"/>
          <p:nvPr/>
        </p:nvSpPr>
        <p:spPr>
          <a:xfrm>
            <a:off x="394489" y="4693411"/>
            <a:ext cx="1138555" cy="565150"/>
          </a:xfrm>
          <a:prstGeom prst="rect">
            <a:avLst/>
          </a:prstGeom>
        </p:spPr>
        <p:txBody>
          <a:bodyPr vert="horz" wrap="square" lIns="0" tIns="12700" rIns="0" bIns="0" rtlCol="0">
            <a:spAutoFit/>
          </a:bodyPr>
          <a:lstStyle/>
          <a:p>
            <a:pPr marR="5080" algn="r">
              <a:lnSpc>
                <a:spcPts val="2125"/>
              </a:lnSpc>
              <a:spcBef>
                <a:spcPts val="100"/>
              </a:spcBef>
            </a:pPr>
            <a:r>
              <a:rPr sz="1800" dirty="0">
                <a:latin typeface="Calibri"/>
                <a:cs typeface="Calibri"/>
              </a:rPr>
              <a:t>Stage</a:t>
            </a:r>
            <a:r>
              <a:rPr sz="1800" spc="-65" dirty="0">
                <a:latin typeface="Calibri"/>
                <a:cs typeface="Calibri"/>
              </a:rPr>
              <a:t> </a:t>
            </a:r>
            <a:r>
              <a:rPr sz="1800" spc="-25" dirty="0">
                <a:latin typeface="Calibri"/>
                <a:cs typeface="Calibri"/>
              </a:rPr>
              <a:t>1:</a:t>
            </a:r>
            <a:endParaRPr sz="1800">
              <a:latin typeface="Calibri"/>
              <a:cs typeface="Calibri"/>
            </a:endParaRPr>
          </a:p>
          <a:p>
            <a:pPr marR="15875" algn="r">
              <a:lnSpc>
                <a:spcPts val="2125"/>
              </a:lnSpc>
            </a:pPr>
            <a:r>
              <a:rPr sz="1800" dirty="0">
                <a:latin typeface="Calibri"/>
                <a:cs typeface="Calibri"/>
              </a:rPr>
              <a:t>64</a:t>
            </a:r>
            <a:r>
              <a:rPr sz="1800" spc="-5"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56</a:t>
            </a:r>
            <a:r>
              <a:rPr sz="1800" spc="-5" dirty="0">
                <a:latin typeface="Calibri"/>
                <a:cs typeface="Calibri"/>
              </a:rPr>
              <a:t> </a:t>
            </a:r>
            <a:r>
              <a:rPr sz="1800" dirty="0">
                <a:latin typeface="Calibri"/>
                <a:cs typeface="Calibri"/>
              </a:rPr>
              <a:t>x</a:t>
            </a:r>
            <a:r>
              <a:rPr sz="1800" spc="-10" dirty="0">
                <a:latin typeface="Calibri"/>
                <a:cs typeface="Calibri"/>
              </a:rPr>
              <a:t> </a:t>
            </a:r>
            <a:r>
              <a:rPr sz="1800" spc="-25" dirty="0">
                <a:latin typeface="Calibri"/>
                <a:cs typeface="Calibri"/>
              </a:rPr>
              <a:t>56</a:t>
            </a:r>
            <a:endParaRPr sz="1800">
              <a:latin typeface="Calibri"/>
              <a:cs typeface="Calibri"/>
            </a:endParaRPr>
          </a:p>
        </p:txBody>
      </p:sp>
      <p:sp>
        <p:nvSpPr>
          <p:cNvPr id="142" name="object 142"/>
          <p:cNvSpPr txBox="1"/>
          <p:nvPr/>
        </p:nvSpPr>
        <p:spPr>
          <a:xfrm>
            <a:off x="277468" y="3437635"/>
            <a:ext cx="1256030" cy="565150"/>
          </a:xfrm>
          <a:prstGeom prst="rect">
            <a:avLst/>
          </a:prstGeom>
        </p:spPr>
        <p:txBody>
          <a:bodyPr vert="horz" wrap="square" lIns="0" tIns="12700" rIns="0" bIns="0" rtlCol="0">
            <a:spAutoFit/>
          </a:bodyPr>
          <a:lstStyle/>
          <a:p>
            <a:pPr marR="5080" algn="r">
              <a:lnSpc>
                <a:spcPts val="2125"/>
              </a:lnSpc>
              <a:spcBef>
                <a:spcPts val="100"/>
              </a:spcBef>
            </a:pPr>
            <a:r>
              <a:rPr sz="1800" dirty="0">
                <a:latin typeface="Calibri"/>
                <a:cs typeface="Calibri"/>
              </a:rPr>
              <a:t>Stage</a:t>
            </a:r>
            <a:r>
              <a:rPr sz="1800" spc="-65" dirty="0">
                <a:latin typeface="Calibri"/>
                <a:cs typeface="Calibri"/>
              </a:rPr>
              <a:t> </a:t>
            </a:r>
            <a:r>
              <a:rPr sz="1800" spc="-25" dirty="0">
                <a:latin typeface="Calibri"/>
                <a:cs typeface="Calibri"/>
              </a:rPr>
              <a:t>2:</a:t>
            </a:r>
            <a:endParaRPr sz="1800">
              <a:latin typeface="Calibri"/>
              <a:cs typeface="Calibri"/>
            </a:endParaRPr>
          </a:p>
          <a:p>
            <a:pPr marR="17145" algn="r">
              <a:lnSpc>
                <a:spcPts val="2125"/>
              </a:lnSpc>
            </a:pPr>
            <a:r>
              <a:rPr sz="1800" dirty="0">
                <a:latin typeface="Calibri"/>
                <a:cs typeface="Calibri"/>
              </a:rPr>
              <a:t>128</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28</a:t>
            </a:r>
            <a:r>
              <a:rPr sz="1800" spc="-5" dirty="0">
                <a:latin typeface="Calibri"/>
                <a:cs typeface="Calibri"/>
              </a:rPr>
              <a:t> </a:t>
            </a:r>
            <a:r>
              <a:rPr sz="1800" dirty="0">
                <a:latin typeface="Calibri"/>
                <a:cs typeface="Calibri"/>
              </a:rPr>
              <a:t>x</a:t>
            </a:r>
            <a:r>
              <a:rPr sz="1800" spc="-15" dirty="0">
                <a:latin typeface="Calibri"/>
                <a:cs typeface="Calibri"/>
              </a:rPr>
              <a:t> </a:t>
            </a:r>
            <a:r>
              <a:rPr sz="1800" spc="-25" dirty="0">
                <a:latin typeface="Calibri"/>
                <a:cs typeface="Calibri"/>
              </a:rPr>
              <a:t>28</a:t>
            </a:r>
            <a:endParaRPr sz="1800">
              <a:latin typeface="Calibri"/>
              <a:cs typeface="Calibri"/>
            </a:endParaRPr>
          </a:p>
        </p:txBody>
      </p:sp>
      <p:sp>
        <p:nvSpPr>
          <p:cNvPr id="143" name="object 143"/>
          <p:cNvSpPr txBox="1"/>
          <p:nvPr/>
        </p:nvSpPr>
        <p:spPr>
          <a:xfrm>
            <a:off x="348679" y="2151379"/>
            <a:ext cx="1243330" cy="568325"/>
          </a:xfrm>
          <a:prstGeom prst="rect">
            <a:avLst/>
          </a:prstGeom>
        </p:spPr>
        <p:txBody>
          <a:bodyPr vert="horz" wrap="square" lIns="0" tIns="12700" rIns="0" bIns="0" rtlCol="0">
            <a:spAutoFit/>
          </a:bodyPr>
          <a:lstStyle/>
          <a:p>
            <a:pPr marR="5080" algn="r">
              <a:lnSpc>
                <a:spcPts val="2135"/>
              </a:lnSpc>
              <a:spcBef>
                <a:spcPts val="100"/>
              </a:spcBef>
            </a:pPr>
            <a:r>
              <a:rPr sz="1800" dirty="0">
                <a:latin typeface="Calibri"/>
                <a:cs typeface="Calibri"/>
              </a:rPr>
              <a:t>Stage</a:t>
            </a:r>
            <a:r>
              <a:rPr sz="1800" spc="-65" dirty="0">
                <a:latin typeface="Calibri"/>
                <a:cs typeface="Calibri"/>
              </a:rPr>
              <a:t> </a:t>
            </a:r>
            <a:r>
              <a:rPr sz="1800" spc="-25" dirty="0">
                <a:latin typeface="Calibri"/>
                <a:cs typeface="Calibri"/>
              </a:rPr>
              <a:t>3:</a:t>
            </a:r>
            <a:endParaRPr sz="1800">
              <a:latin typeface="Calibri"/>
              <a:cs typeface="Calibri"/>
            </a:endParaRPr>
          </a:p>
          <a:p>
            <a:pPr marR="5080" algn="r">
              <a:lnSpc>
                <a:spcPts val="2135"/>
              </a:lnSpc>
            </a:pPr>
            <a:r>
              <a:rPr sz="1800" dirty="0">
                <a:latin typeface="Calibri"/>
                <a:cs typeface="Calibri"/>
              </a:rPr>
              <a:t>256</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14</a:t>
            </a:r>
            <a:r>
              <a:rPr sz="1800" spc="-5" dirty="0">
                <a:latin typeface="Calibri"/>
                <a:cs typeface="Calibri"/>
              </a:rPr>
              <a:t> </a:t>
            </a:r>
            <a:r>
              <a:rPr sz="1800" dirty="0">
                <a:latin typeface="Calibri"/>
                <a:cs typeface="Calibri"/>
              </a:rPr>
              <a:t>x</a:t>
            </a:r>
            <a:r>
              <a:rPr sz="1800" spc="-15" dirty="0">
                <a:latin typeface="Calibri"/>
                <a:cs typeface="Calibri"/>
              </a:rPr>
              <a:t> </a:t>
            </a:r>
            <a:r>
              <a:rPr sz="1800" spc="-25" dirty="0">
                <a:latin typeface="Calibri"/>
                <a:cs typeface="Calibri"/>
              </a:rPr>
              <a:t>14</a:t>
            </a:r>
            <a:endParaRPr sz="1800">
              <a:latin typeface="Calibri"/>
              <a:cs typeface="Calibri"/>
            </a:endParaRPr>
          </a:p>
        </p:txBody>
      </p:sp>
      <p:sp>
        <p:nvSpPr>
          <p:cNvPr id="144" name="object 144"/>
          <p:cNvSpPr txBox="1"/>
          <p:nvPr/>
        </p:nvSpPr>
        <p:spPr>
          <a:xfrm>
            <a:off x="3673270" y="974851"/>
            <a:ext cx="2791460" cy="1391285"/>
          </a:xfrm>
          <a:prstGeom prst="rect">
            <a:avLst/>
          </a:prstGeom>
        </p:spPr>
        <p:txBody>
          <a:bodyPr vert="horz" wrap="square" lIns="0" tIns="13970" rIns="0" bIns="0" rtlCol="0">
            <a:spAutoFit/>
          </a:bodyPr>
          <a:lstStyle/>
          <a:p>
            <a:pPr marL="12700" marR="5080">
              <a:lnSpc>
                <a:spcPct val="99400"/>
              </a:lnSpc>
              <a:spcBef>
                <a:spcPts val="110"/>
              </a:spcBef>
            </a:pPr>
            <a:r>
              <a:rPr sz="1800" dirty="0">
                <a:latin typeface="Calibri"/>
                <a:cs typeface="Calibri"/>
              </a:rPr>
              <a:t>In</a:t>
            </a:r>
            <a:r>
              <a:rPr sz="1800" spc="-20" dirty="0">
                <a:latin typeface="Calibri"/>
                <a:cs typeface="Calibri"/>
              </a:rPr>
              <a:t> </a:t>
            </a:r>
            <a:r>
              <a:rPr sz="1800" dirty="0">
                <a:latin typeface="Calibri"/>
                <a:cs typeface="Calibri"/>
              </a:rPr>
              <a:t>most</a:t>
            </a:r>
            <a:r>
              <a:rPr sz="1800" spc="-30" dirty="0">
                <a:latin typeface="Calibri"/>
                <a:cs typeface="Calibri"/>
              </a:rPr>
              <a:t> </a:t>
            </a:r>
            <a:r>
              <a:rPr sz="1800" dirty="0">
                <a:latin typeface="Calibri"/>
                <a:cs typeface="Calibri"/>
              </a:rPr>
              <a:t>CNNs</a:t>
            </a:r>
            <a:r>
              <a:rPr sz="1800" spc="-30" dirty="0">
                <a:latin typeface="Calibri"/>
                <a:cs typeface="Calibri"/>
              </a:rPr>
              <a:t> </a:t>
            </a:r>
            <a:r>
              <a:rPr sz="1800" spc="-10" dirty="0">
                <a:latin typeface="Calibri"/>
                <a:cs typeface="Calibri"/>
              </a:rPr>
              <a:t>(including ResNets),</a:t>
            </a:r>
            <a:r>
              <a:rPr sz="1800" spc="-40" dirty="0">
                <a:latin typeface="Calibri"/>
                <a:cs typeface="Calibri"/>
              </a:rPr>
              <a:t> </a:t>
            </a:r>
            <a:r>
              <a:rPr sz="1800" b="1" dirty="0">
                <a:latin typeface="Calibri"/>
                <a:cs typeface="Calibri"/>
              </a:rPr>
              <a:t>decrease</a:t>
            </a:r>
            <a:r>
              <a:rPr sz="1800" b="1" spc="-45" dirty="0">
                <a:latin typeface="Calibri"/>
                <a:cs typeface="Calibri"/>
              </a:rPr>
              <a:t> </a:t>
            </a:r>
            <a:r>
              <a:rPr sz="1800" spc="-10" dirty="0">
                <a:latin typeface="Calibri"/>
                <a:cs typeface="Calibri"/>
              </a:rPr>
              <a:t>resolution </a:t>
            </a:r>
            <a:r>
              <a:rPr sz="1800" dirty="0">
                <a:latin typeface="Calibri"/>
                <a:cs typeface="Calibri"/>
              </a:rPr>
              <a:t>and</a:t>
            </a:r>
            <a:r>
              <a:rPr sz="1800" spc="-35" dirty="0">
                <a:latin typeface="Calibri"/>
                <a:cs typeface="Calibri"/>
              </a:rPr>
              <a:t> </a:t>
            </a:r>
            <a:r>
              <a:rPr sz="1800" b="1" dirty="0">
                <a:latin typeface="Calibri"/>
                <a:cs typeface="Calibri"/>
              </a:rPr>
              <a:t>increase</a:t>
            </a:r>
            <a:r>
              <a:rPr sz="1800" b="1" spc="-40" dirty="0">
                <a:latin typeface="Calibri"/>
                <a:cs typeface="Calibri"/>
              </a:rPr>
              <a:t> </a:t>
            </a:r>
            <a:r>
              <a:rPr sz="1800" dirty="0">
                <a:latin typeface="Calibri"/>
                <a:cs typeface="Calibri"/>
              </a:rPr>
              <a:t>channels</a:t>
            </a:r>
            <a:r>
              <a:rPr sz="1800" spc="-35" dirty="0">
                <a:latin typeface="Calibri"/>
                <a:cs typeface="Calibri"/>
              </a:rPr>
              <a:t> </a:t>
            </a:r>
            <a:r>
              <a:rPr sz="1800" dirty="0">
                <a:latin typeface="Calibri"/>
                <a:cs typeface="Calibri"/>
              </a:rPr>
              <a:t>as</a:t>
            </a:r>
            <a:r>
              <a:rPr sz="1800" spc="-35" dirty="0">
                <a:latin typeface="Calibri"/>
                <a:cs typeface="Calibri"/>
              </a:rPr>
              <a:t> </a:t>
            </a:r>
            <a:r>
              <a:rPr sz="1800" spc="-25" dirty="0">
                <a:latin typeface="Calibri"/>
                <a:cs typeface="Calibri"/>
              </a:rPr>
              <a:t>you </a:t>
            </a:r>
            <a:r>
              <a:rPr sz="1800" dirty="0">
                <a:latin typeface="Calibri"/>
                <a:cs typeface="Calibri"/>
              </a:rPr>
              <a:t>go</a:t>
            </a:r>
            <a:r>
              <a:rPr sz="1800" spc="-25" dirty="0">
                <a:latin typeface="Calibri"/>
                <a:cs typeface="Calibri"/>
              </a:rPr>
              <a:t> </a:t>
            </a:r>
            <a:r>
              <a:rPr sz="1800" dirty="0">
                <a:latin typeface="Calibri"/>
                <a:cs typeface="Calibri"/>
              </a:rPr>
              <a:t>deeper</a:t>
            </a:r>
            <a:r>
              <a:rPr sz="1800" spc="-25" dirty="0">
                <a:latin typeface="Calibri"/>
                <a:cs typeface="Calibri"/>
              </a:rPr>
              <a:t> </a:t>
            </a:r>
            <a:r>
              <a:rPr sz="1800" dirty="0">
                <a:latin typeface="Calibri"/>
                <a:cs typeface="Calibri"/>
              </a:rPr>
              <a:t>in</a:t>
            </a:r>
            <a:r>
              <a:rPr sz="1800" spc="-15" dirty="0">
                <a:latin typeface="Calibri"/>
                <a:cs typeface="Calibri"/>
              </a:rPr>
              <a:t> </a:t>
            </a:r>
            <a:r>
              <a:rPr sz="1800" dirty="0">
                <a:latin typeface="Calibri"/>
                <a:cs typeface="Calibri"/>
              </a:rPr>
              <a:t>the</a:t>
            </a:r>
            <a:r>
              <a:rPr sz="1800" spc="-15" dirty="0">
                <a:latin typeface="Calibri"/>
                <a:cs typeface="Calibri"/>
              </a:rPr>
              <a:t> </a:t>
            </a:r>
            <a:r>
              <a:rPr sz="1800" spc="-10" dirty="0">
                <a:latin typeface="Calibri"/>
                <a:cs typeface="Calibri"/>
              </a:rPr>
              <a:t>network (Hierarchical</a:t>
            </a:r>
            <a:r>
              <a:rPr sz="1800" spc="-25" dirty="0">
                <a:latin typeface="Calibri"/>
                <a:cs typeface="Calibri"/>
              </a:rPr>
              <a:t> </a:t>
            </a:r>
            <a:r>
              <a:rPr sz="1800" spc="-10" dirty="0">
                <a:latin typeface="Calibri"/>
                <a:cs typeface="Calibri"/>
              </a:rPr>
              <a:t>architecture)</a:t>
            </a:r>
            <a:endParaRPr sz="1800">
              <a:latin typeface="Calibri"/>
              <a:cs typeface="Calibri"/>
            </a:endParaRPr>
          </a:p>
        </p:txBody>
      </p:sp>
      <p:sp>
        <p:nvSpPr>
          <p:cNvPr id="145" name="object 145"/>
          <p:cNvSpPr txBox="1"/>
          <p:nvPr/>
        </p:nvSpPr>
        <p:spPr>
          <a:xfrm>
            <a:off x="3673270" y="2611628"/>
            <a:ext cx="2797175" cy="580390"/>
          </a:xfrm>
          <a:prstGeom prst="rect">
            <a:avLst/>
          </a:prstGeom>
        </p:spPr>
        <p:txBody>
          <a:bodyPr vert="horz" wrap="square" lIns="0" tIns="6350" rIns="0" bIns="0" rtlCol="0">
            <a:spAutoFit/>
          </a:bodyPr>
          <a:lstStyle/>
          <a:p>
            <a:pPr marL="12700" marR="5080">
              <a:lnSpc>
                <a:spcPct val="102200"/>
              </a:lnSpc>
              <a:spcBef>
                <a:spcPts val="50"/>
              </a:spcBef>
            </a:pPr>
            <a:r>
              <a:rPr sz="1800" dirty="0">
                <a:latin typeface="Calibri"/>
                <a:cs typeface="Calibri"/>
              </a:rPr>
              <a:t>Useful</a:t>
            </a:r>
            <a:r>
              <a:rPr sz="1800" spc="-40" dirty="0">
                <a:latin typeface="Calibri"/>
                <a:cs typeface="Calibri"/>
              </a:rPr>
              <a:t> </a:t>
            </a:r>
            <a:r>
              <a:rPr sz="1800" dirty="0">
                <a:latin typeface="Calibri"/>
                <a:cs typeface="Calibri"/>
              </a:rPr>
              <a:t>since</a:t>
            </a:r>
            <a:r>
              <a:rPr sz="1800" spc="-30" dirty="0">
                <a:latin typeface="Calibri"/>
                <a:cs typeface="Calibri"/>
              </a:rPr>
              <a:t> </a:t>
            </a:r>
            <a:r>
              <a:rPr sz="1800" dirty="0">
                <a:latin typeface="Calibri"/>
                <a:cs typeface="Calibri"/>
              </a:rPr>
              <a:t>objects</a:t>
            </a:r>
            <a:r>
              <a:rPr sz="1800" spc="-35" dirty="0">
                <a:latin typeface="Calibri"/>
                <a:cs typeface="Calibri"/>
              </a:rPr>
              <a:t> </a:t>
            </a:r>
            <a:r>
              <a:rPr sz="1800" dirty="0">
                <a:latin typeface="Calibri"/>
                <a:cs typeface="Calibri"/>
              </a:rPr>
              <a:t>in</a:t>
            </a:r>
            <a:r>
              <a:rPr sz="1800" spc="-30" dirty="0">
                <a:latin typeface="Calibri"/>
                <a:cs typeface="Calibri"/>
              </a:rPr>
              <a:t> </a:t>
            </a:r>
            <a:r>
              <a:rPr sz="1800" spc="-10" dirty="0">
                <a:latin typeface="Calibri"/>
                <a:cs typeface="Calibri"/>
              </a:rPr>
              <a:t>images </a:t>
            </a:r>
            <a:r>
              <a:rPr sz="1800" dirty="0">
                <a:latin typeface="Calibri"/>
                <a:cs typeface="Calibri"/>
              </a:rPr>
              <a:t>can</a:t>
            </a:r>
            <a:r>
              <a:rPr sz="1800" spc="-35" dirty="0">
                <a:latin typeface="Calibri"/>
                <a:cs typeface="Calibri"/>
              </a:rPr>
              <a:t> </a:t>
            </a:r>
            <a:r>
              <a:rPr sz="1800" dirty="0">
                <a:latin typeface="Calibri"/>
                <a:cs typeface="Calibri"/>
              </a:rPr>
              <a:t>occur</a:t>
            </a:r>
            <a:r>
              <a:rPr sz="1800" spc="-40" dirty="0">
                <a:latin typeface="Calibri"/>
                <a:cs typeface="Calibri"/>
              </a:rPr>
              <a:t> </a:t>
            </a:r>
            <a:r>
              <a:rPr sz="1800" dirty="0">
                <a:latin typeface="Calibri"/>
                <a:cs typeface="Calibri"/>
              </a:rPr>
              <a:t>at</a:t>
            </a:r>
            <a:r>
              <a:rPr sz="1800" spc="-40" dirty="0">
                <a:latin typeface="Calibri"/>
                <a:cs typeface="Calibri"/>
              </a:rPr>
              <a:t> </a:t>
            </a:r>
            <a:r>
              <a:rPr sz="1800" dirty="0">
                <a:latin typeface="Calibri"/>
                <a:cs typeface="Calibri"/>
              </a:rPr>
              <a:t>various</a:t>
            </a:r>
            <a:r>
              <a:rPr sz="1800" spc="-40" dirty="0">
                <a:latin typeface="Calibri"/>
                <a:cs typeface="Calibri"/>
              </a:rPr>
              <a:t> </a:t>
            </a:r>
            <a:r>
              <a:rPr sz="1800" spc="-10" dirty="0">
                <a:latin typeface="Calibri"/>
                <a:cs typeface="Calibri"/>
              </a:rPr>
              <a:t>scales</a:t>
            </a:r>
            <a:endParaRPr sz="1800">
              <a:latin typeface="Calibri"/>
              <a:cs typeface="Calibri"/>
            </a:endParaRPr>
          </a:p>
        </p:txBody>
      </p:sp>
      <p:pic>
        <p:nvPicPr>
          <p:cNvPr id="146" name="object 146"/>
          <p:cNvPicPr/>
          <p:nvPr/>
        </p:nvPicPr>
        <p:blipFill>
          <a:blip r:embed="rId2" cstate="print"/>
          <a:stretch>
            <a:fillRect/>
          </a:stretch>
        </p:blipFill>
        <p:spPr>
          <a:xfrm>
            <a:off x="8597471" y="801156"/>
            <a:ext cx="1704783" cy="5352206"/>
          </a:xfrm>
          <a:prstGeom prst="rect">
            <a:avLst/>
          </a:prstGeom>
        </p:spPr>
      </p:pic>
      <p:sp>
        <p:nvSpPr>
          <p:cNvPr id="147" name="object 147"/>
          <p:cNvSpPr txBox="1"/>
          <p:nvPr/>
        </p:nvSpPr>
        <p:spPr>
          <a:xfrm>
            <a:off x="8834495" y="4460592"/>
            <a:ext cx="1336040" cy="1438275"/>
          </a:xfrm>
          <a:prstGeom prst="rect">
            <a:avLst/>
          </a:prstGeom>
        </p:spPr>
        <p:txBody>
          <a:bodyPr vert="horz" wrap="square" lIns="0" tIns="62230" rIns="0" bIns="0" rtlCol="0">
            <a:spAutoFit/>
          </a:bodyPr>
          <a:lstStyle/>
          <a:p>
            <a:pPr algn="ctr">
              <a:lnSpc>
                <a:spcPct val="100000"/>
              </a:lnSpc>
              <a:spcBef>
                <a:spcPts val="490"/>
              </a:spcBef>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a:latin typeface="Calibri"/>
              <a:cs typeface="Calibri"/>
            </a:endParaRPr>
          </a:p>
          <a:p>
            <a:pPr marL="6985" algn="ctr">
              <a:lnSpc>
                <a:spcPct val="100000"/>
              </a:lnSpc>
              <a:spcBef>
                <a:spcPts val="484"/>
              </a:spcBef>
            </a:pPr>
            <a:r>
              <a:rPr sz="950" spc="-50" dirty="0">
                <a:latin typeface="Calibri"/>
                <a:cs typeface="Calibri"/>
              </a:rPr>
              <a:t>+</a:t>
            </a:r>
            <a:endParaRPr sz="950">
              <a:latin typeface="Calibri"/>
              <a:cs typeface="Calibri"/>
            </a:endParaRPr>
          </a:p>
          <a:p>
            <a:pPr>
              <a:lnSpc>
                <a:spcPct val="100000"/>
              </a:lnSpc>
              <a:spcBef>
                <a:spcPts val="75"/>
              </a:spcBef>
            </a:pPr>
            <a:endParaRPr sz="950">
              <a:latin typeface="Calibri"/>
              <a:cs typeface="Calibri"/>
            </a:endParaRPr>
          </a:p>
          <a:p>
            <a:pPr algn="ctr">
              <a:lnSpc>
                <a:spcPct val="100000"/>
              </a:lnSpc>
              <a:tabLst>
                <a:tab pos="372745" algn="l"/>
                <a:tab pos="751840" algn="l"/>
                <a:tab pos="1129665" algn="l"/>
              </a:tabLst>
            </a:pPr>
            <a:r>
              <a:rPr sz="1200" spc="-37" baseline="3472" dirty="0">
                <a:latin typeface="Calibri"/>
                <a:cs typeface="Calibri"/>
              </a:rPr>
              <a:t>MLP</a:t>
            </a:r>
            <a:r>
              <a:rPr sz="1200" baseline="3472"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endParaRPr sz="800">
              <a:latin typeface="Calibri"/>
              <a:cs typeface="Calibri"/>
            </a:endParaRPr>
          </a:p>
          <a:p>
            <a:pPr>
              <a:lnSpc>
                <a:spcPct val="100000"/>
              </a:lnSpc>
              <a:spcBef>
                <a:spcPts val="785"/>
              </a:spcBef>
            </a:pPr>
            <a:endParaRPr sz="800">
              <a:latin typeface="Calibri"/>
              <a:cs typeface="Calibri"/>
            </a:endParaRPr>
          </a:p>
          <a:p>
            <a:pPr marR="17780" algn="ctr">
              <a:lnSpc>
                <a:spcPct val="100000"/>
              </a:lnSpc>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a:latin typeface="Calibri"/>
              <a:cs typeface="Calibri"/>
            </a:endParaRPr>
          </a:p>
          <a:p>
            <a:pPr marR="8890" algn="ctr">
              <a:lnSpc>
                <a:spcPct val="100000"/>
              </a:lnSpc>
              <a:spcBef>
                <a:spcPts val="530"/>
              </a:spcBef>
            </a:pPr>
            <a:r>
              <a:rPr sz="950" spc="-50" dirty="0">
                <a:latin typeface="Calibri"/>
                <a:cs typeface="Calibri"/>
              </a:rPr>
              <a:t>+</a:t>
            </a:r>
            <a:endParaRPr sz="950">
              <a:latin typeface="Calibri"/>
              <a:cs typeface="Calibri"/>
            </a:endParaRPr>
          </a:p>
          <a:p>
            <a:pPr marR="13335" algn="ctr">
              <a:lnSpc>
                <a:spcPct val="100000"/>
              </a:lnSpc>
              <a:spcBef>
                <a:spcPts val="600"/>
              </a:spcBef>
            </a:pPr>
            <a:r>
              <a:rPr sz="800" spc="-20" dirty="0">
                <a:latin typeface="Calibri"/>
                <a:cs typeface="Calibri"/>
              </a:rPr>
              <a:t>Self-</a:t>
            </a:r>
            <a:r>
              <a:rPr sz="800" spc="-10" dirty="0">
                <a:latin typeface="Calibri"/>
                <a:cs typeface="Calibri"/>
              </a:rPr>
              <a:t>Attention</a:t>
            </a:r>
            <a:endParaRPr sz="800">
              <a:latin typeface="Calibri"/>
              <a:cs typeface="Calibri"/>
            </a:endParaRPr>
          </a:p>
        </p:txBody>
      </p:sp>
      <p:sp>
        <p:nvSpPr>
          <p:cNvPr id="148" name="object 148"/>
          <p:cNvSpPr txBox="1"/>
          <p:nvPr/>
        </p:nvSpPr>
        <p:spPr>
          <a:xfrm>
            <a:off x="8834495" y="2663933"/>
            <a:ext cx="1336040" cy="1438275"/>
          </a:xfrm>
          <a:prstGeom prst="rect">
            <a:avLst/>
          </a:prstGeom>
        </p:spPr>
        <p:txBody>
          <a:bodyPr vert="horz" wrap="square" lIns="0" tIns="62230" rIns="0" bIns="0" rtlCol="0">
            <a:spAutoFit/>
          </a:bodyPr>
          <a:lstStyle/>
          <a:p>
            <a:pPr algn="ctr">
              <a:lnSpc>
                <a:spcPct val="100000"/>
              </a:lnSpc>
              <a:spcBef>
                <a:spcPts val="490"/>
              </a:spcBef>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a:latin typeface="Calibri"/>
              <a:cs typeface="Calibri"/>
            </a:endParaRPr>
          </a:p>
          <a:p>
            <a:pPr marL="6985" algn="ctr">
              <a:lnSpc>
                <a:spcPct val="100000"/>
              </a:lnSpc>
              <a:spcBef>
                <a:spcPts val="484"/>
              </a:spcBef>
            </a:pPr>
            <a:r>
              <a:rPr sz="950" spc="-50" dirty="0">
                <a:latin typeface="Calibri"/>
                <a:cs typeface="Calibri"/>
              </a:rPr>
              <a:t>+</a:t>
            </a:r>
            <a:endParaRPr sz="950">
              <a:latin typeface="Calibri"/>
              <a:cs typeface="Calibri"/>
            </a:endParaRPr>
          </a:p>
          <a:p>
            <a:pPr>
              <a:lnSpc>
                <a:spcPct val="100000"/>
              </a:lnSpc>
              <a:spcBef>
                <a:spcPts val="75"/>
              </a:spcBef>
            </a:pPr>
            <a:endParaRPr sz="950">
              <a:latin typeface="Calibri"/>
              <a:cs typeface="Calibri"/>
            </a:endParaRPr>
          </a:p>
          <a:p>
            <a:pPr algn="ctr">
              <a:lnSpc>
                <a:spcPct val="100000"/>
              </a:lnSpc>
              <a:tabLst>
                <a:tab pos="372745" algn="l"/>
                <a:tab pos="751840" algn="l"/>
                <a:tab pos="1129665" algn="l"/>
              </a:tabLst>
            </a:pPr>
            <a:r>
              <a:rPr sz="1200" spc="-37" baseline="3472" dirty="0">
                <a:latin typeface="Calibri"/>
                <a:cs typeface="Calibri"/>
              </a:rPr>
              <a:t>MLP</a:t>
            </a:r>
            <a:r>
              <a:rPr sz="1200" baseline="3472"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endParaRPr sz="800">
              <a:latin typeface="Calibri"/>
              <a:cs typeface="Calibri"/>
            </a:endParaRPr>
          </a:p>
          <a:p>
            <a:pPr>
              <a:lnSpc>
                <a:spcPct val="100000"/>
              </a:lnSpc>
              <a:spcBef>
                <a:spcPts val="785"/>
              </a:spcBef>
            </a:pPr>
            <a:endParaRPr sz="800">
              <a:latin typeface="Calibri"/>
              <a:cs typeface="Calibri"/>
            </a:endParaRPr>
          </a:p>
          <a:p>
            <a:pPr marR="17780" algn="ctr">
              <a:lnSpc>
                <a:spcPct val="100000"/>
              </a:lnSpc>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a:latin typeface="Calibri"/>
              <a:cs typeface="Calibri"/>
            </a:endParaRPr>
          </a:p>
          <a:p>
            <a:pPr marR="8890" algn="ctr">
              <a:lnSpc>
                <a:spcPct val="100000"/>
              </a:lnSpc>
              <a:spcBef>
                <a:spcPts val="530"/>
              </a:spcBef>
            </a:pPr>
            <a:r>
              <a:rPr sz="950" spc="-50" dirty="0">
                <a:latin typeface="Calibri"/>
                <a:cs typeface="Calibri"/>
              </a:rPr>
              <a:t>+</a:t>
            </a:r>
            <a:endParaRPr sz="950">
              <a:latin typeface="Calibri"/>
              <a:cs typeface="Calibri"/>
            </a:endParaRPr>
          </a:p>
          <a:p>
            <a:pPr marR="13335" algn="ctr">
              <a:lnSpc>
                <a:spcPct val="100000"/>
              </a:lnSpc>
              <a:spcBef>
                <a:spcPts val="600"/>
              </a:spcBef>
            </a:pPr>
            <a:r>
              <a:rPr sz="800" spc="-20" dirty="0">
                <a:latin typeface="Calibri"/>
                <a:cs typeface="Calibri"/>
              </a:rPr>
              <a:t>Self-</a:t>
            </a:r>
            <a:r>
              <a:rPr sz="800" spc="-10" dirty="0">
                <a:latin typeface="Calibri"/>
                <a:cs typeface="Calibri"/>
              </a:rPr>
              <a:t>Attention</a:t>
            </a:r>
            <a:endParaRPr sz="800">
              <a:latin typeface="Calibri"/>
              <a:cs typeface="Calibri"/>
            </a:endParaRPr>
          </a:p>
        </p:txBody>
      </p:sp>
      <p:sp>
        <p:nvSpPr>
          <p:cNvPr id="149" name="object 149"/>
          <p:cNvSpPr txBox="1"/>
          <p:nvPr/>
        </p:nvSpPr>
        <p:spPr>
          <a:xfrm>
            <a:off x="8834495" y="867272"/>
            <a:ext cx="1336040" cy="1438275"/>
          </a:xfrm>
          <a:prstGeom prst="rect">
            <a:avLst/>
          </a:prstGeom>
        </p:spPr>
        <p:txBody>
          <a:bodyPr vert="horz" wrap="square" lIns="0" tIns="62230" rIns="0" bIns="0" rtlCol="0">
            <a:spAutoFit/>
          </a:bodyPr>
          <a:lstStyle/>
          <a:p>
            <a:pPr algn="ctr">
              <a:lnSpc>
                <a:spcPct val="100000"/>
              </a:lnSpc>
              <a:spcBef>
                <a:spcPts val="490"/>
              </a:spcBef>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a:latin typeface="Calibri"/>
              <a:cs typeface="Calibri"/>
            </a:endParaRPr>
          </a:p>
          <a:p>
            <a:pPr marL="6985" algn="ctr">
              <a:lnSpc>
                <a:spcPct val="100000"/>
              </a:lnSpc>
              <a:spcBef>
                <a:spcPts val="484"/>
              </a:spcBef>
            </a:pPr>
            <a:r>
              <a:rPr sz="950" spc="-50" dirty="0">
                <a:latin typeface="Calibri"/>
                <a:cs typeface="Calibri"/>
              </a:rPr>
              <a:t>+</a:t>
            </a:r>
            <a:endParaRPr sz="950">
              <a:latin typeface="Calibri"/>
              <a:cs typeface="Calibri"/>
            </a:endParaRPr>
          </a:p>
          <a:p>
            <a:pPr>
              <a:lnSpc>
                <a:spcPct val="100000"/>
              </a:lnSpc>
              <a:spcBef>
                <a:spcPts val="75"/>
              </a:spcBef>
            </a:pPr>
            <a:endParaRPr sz="950">
              <a:latin typeface="Calibri"/>
              <a:cs typeface="Calibri"/>
            </a:endParaRPr>
          </a:p>
          <a:p>
            <a:pPr algn="ctr">
              <a:lnSpc>
                <a:spcPct val="100000"/>
              </a:lnSpc>
              <a:tabLst>
                <a:tab pos="372745" algn="l"/>
                <a:tab pos="751840" algn="l"/>
                <a:tab pos="1129665" algn="l"/>
              </a:tabLst>
            </a:pPr>
            <a:r>
              <a:rPr sz="1200" spc="-37" baseline="3472" dirty="0">
                <a:latin typeface="Calibri"/>
                <a:cs typeface="Calibri"/>
              </a:rPr>
              <a:t>MLP</a:t>
            </a:r>
            <a:r>
              <a:rPr sz="1200" baseline="3472"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endParaRPr sz="800">
              <a:latin typeface="Calibri"/>
              <a:cs typeface="Calibri"/>
            </a:endParaRPr>
          </a:p>
          <a:p>
            <a:pPr>
              <a:lnSpc>
                <a:spcPct val="100000"/>
              </a:lnSpc>
              <a:spcBef>
                <a:spcPts val="785"/>
              </a:spcBef>
            </a:pPr>
            <a:endParaRPr sz="800">
              <a:latin typeface="Calibri"/>
              <a:cs typeface="Calibri"/>
            </a:endParaRPr>
          </a:p>
          <a:p>
            <a:pPr marR="17780" algn="ctr">
              <a:lnSpc>
                <a:spcPct val="100000"/>
              </a:lnSpc>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a:latin typeface="Calibri"/>
              <a:cs typeface="Calibri"/>
            </a:endParaRPr>
          </a:p>
          <a:p>
            <a:pPr marR="8890" algn="ctr">
              <a:lnSpc>
                <a:spcPct val="100000"/>
              </a:lnSpc>
              <a:spcBef>
                <a:spcPts val="530"/>
              </a:spcBef>
            </a:pPr>
            <a:r>
              <a:rPr sz="950" spc="-50" dirty="0">
                <a:latin typeface="Calibri"/>
                <a:cs typeface="Calibri"/>
              </a:rPr>
              <a:t>+</a:t>
            </a:r>
            <a:endParaRPr sz="950">
              <a:latin typeface="Calibri"/>
              <a:cs typeface="Calibri"/>
            </a:endParaRPr>
          </a:p>
          <a:p>
            <a:pPr marR="13335" algn="ctr">
              <a:lnSpc>
                <a:spcPct val="100000"/>
              </a:lnSpc>
              <a:spcBef>
                <a:spcPts val="600"/>
              </a:spcBef>
            </a:pPr>
            <a:r>
              <a:rPr sz="800" spc="-20" dirty="0">
                <a:latin typeface="Calibri"/>
                <a:cs typeface="Calibri"/>
              </a:rPr>
              <a:t>Self-</a:t>
            </a:r>
            <a:r>
              <a:rPr sz="800" spc="-10" dirty="0">
                <a:latin typeface="Calibri"/>
                <a:cs typeface="Calibri"/>
              </a:rPr>
              <a:t>Attention</a:t>
            </a:r>
            <a:endParaRPr sz="800">
              <a:latin typeface="Calibri"/>
              <a:cs typeface="Calibri"/>
            </a:endParaRPr>
          </a:p>
        </p:txBody>
      </p:sp>
      <p:sp>
        <p:nvSpPr>
          <p:cNvPr id="150" name="object 150"/>
          <p:cNvSpPr txBox="1"/>
          <p:nvPr/>
        </p:nvSpPr>
        <p:spPr>
          <a:xfrm>
            <a:off x="10528386" y="5784596"/>
            <a:ext cx="1243330" cy="565150"/>
          </a:xfrm>
          <a:prstGeom prst="rect">
            <a:avLst/>
          </a:prstGeom>
        </p:spPr>
        <p:txBody>
          <a:bodyPr vert="horz" wrap="square" lIns="0" tIns="12700" rIns="0" bIns="0" rtlCol="0">
            <a:spAutoFit/>
          </a:bodyPr>
          <a:lstStyle/>
          <a:p>
            <a:pPr marL="12700">
              <a:lnSpc>
                <a:spcPts val="2125"/>
              </a:lnSpc>
              <a:spcBef>
                <a:spcPts val="100"/>
              </a:spcBef>
            </a:pPr>
            <a:r>
              <a:rPr sz="1800" spc="-10" dirty="0">
                <a:latin typeface="Calibri"/>
                <a:cs typeface="Calibri"/>
              </a:rPr>
              <a:t>Input:</a:t>
            </a:r>
            <a:endParaRPr sz="1800">
              <a:latin typeface="Calibri"/>
              <a:cs typeface="Calibri"/>
            </a:endParaRPr>
          </a:p>
          <a:p>
            <a:pPr marL="12700">
              <a:lnSpc>
                <a:spcPts val="2125"/>
              </a:lnSpc>
            </a:pPr>
            <a:r>
              <a:rPr sz="1800" dirty="0">
                <a:latin typeface="Calibri"/>
                <a:cs typeface="Calibri"/>
              </a:rPr>
              <a:t>3</a:t>
            </a:r>
            <a:r>
              <a:rPr sz="1800" spc="-5"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224</a:t>
            </a:r>
            <a:r>
              <a:rPr sz="1800" spc="-5" dirty="0">
                <a:latin typeface="Calibri"/>
                <a:cs typeface="Calibri"/>
              </a:rPr>
              <a:t> </a:t>
            </a:r>
            <a:r>
              <a:rPr sz="1800" dirty="0">
                <a:latin typeface="Calibri"/>
                <a:cs typeface="Calibri"/>
              </a:rPr>
              <a:t>x</a:t>
            </a:r>
            <a:r>
              <a:rPr sz="1800" spc="-10" dirty="0">
                <a:latin typeface="Calibri"/>
                <a:cs typeface="Calibri"/>
              </a:rPr>
              <a:t> </a:t>
            </a:r>
            <a:r>
              <a:rPr sz="1800" spc="-25" dirty="0">
                <a:latin typeface="Calibri"/>
                <a:cs typeface="Calibri"/>
              </a:rPr>
              <a:t>224</a:t>
            </a:r>
            <a:endParaRPr sz="1800">
              <a:latin typeface="Calibri"/>
              <a:cs typeface="Calibri"/>
            </a:endParaRPr>
          </a:p>
        </p:txBody>
      </p:sp>
      <p:sp>
        <p:nvSpPr>
          <p:cNvPr id="151" name="object 151"/>
          <p:cNvSpPr txBox="1"/>
          <p:nvPr/>
        </p:nvSpPr>
        <p:spPr>
          <a:xfrm>
            <a:off x="10502986" y="4815332"/>
            <a:ext cx="1294130" cy="568325"/>
          </a:xfrm>
          <a:prstGeom prst="rect">
            <a:avLst/>
          </a:prstGeom>
        </p:spPr>
        <p:txBody>
          <a:bodyPr vert="horz" wrap="square" lIns="0" tIns="26670" rIns="0" bIns="0" rtlCol="0">
            <a:spAutoFit/>
          </a:bodyPr>
          <a:lstStyle/>
          <a:p>
            <a:pPr marL="38100" marR="30480">
              <a:lnSpc>
                <a:spcPts val="2110"/>
              </a:lnSpc>
              <a:spcBef>
                <a:spcPts val="210"/>
              </a:spcBef>
            </a:pPr>
            <a:r>
              <a:rPr sz="1800" dirty="0">
                <a:latin typeface="Calibri"/>
                <a:cs typeface="Calibri"/>
              </a:rPr>
              <a:t>1</a:t>
            </a:r>
            <a:r>
              <a:rPr sz="1800" baseline="23148" dirty="0">
                <a:latin typeface="Calibri"/>
                <a:cs typeface="Calibri"/>
              </a:rPr>
              <a:t>st</a:t>
            </a:r>
            <a:r>
              <a:rPr sz="1800" spc="165" baseline="23148" dirty="0">
                <a:latin typeface="Calibri"/>
                <a:cs typeface="Calibri"/>
              </a:rPr>
              <a:t> </a:t>
            </a:r>
            <a:r>
              <a:rPr sz="1800" spc="-10" dirty="0">
                <a:latin typeface="Calibri"/>
                <a:cs typeface="Calibri"/>
              </a:rPr>
              <a:t>block:</a:t>
            </a:r>
            <a:r>
              <a:rPr sz="1800" spc="500" dirty="0">
                <a:latin typeface="Calibri"/>
                <a:cs typeface="Calibri"/>
              </a:rPr>
              <a:t> </a:t>
            </a:r>
            <a:r>
              <a:rPr sz="1800" dirty="0">
                <a:latin typeface="Calibri"/>
                <a:cs typeface="Calibri"/>
              </a:rPr>
              <a:t>768</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14</a:t>
            </a:r>
            <a:r>
              <a:rPr sz="1800" spc="-5" dirty="0">
                <a:latin typeface="Calibri"/>
                <a:cs typeface="Calibri"/>
              </a:rPr>
              <a:t> </a:t>
            </a:r>
            <a:r>
              <a:rPr sz="1800" dirty="0">
                <a:latin typeface="Calibri"/>
                <a:cs typeface="Calibri"/>
              </a:rPr>
              <a:t>x</a:t>
            </a:r>
            <a:r>
              <a:rPr sz="1800" spc="-15" dirty="0">
                <a:latin typeface="Calibri"/>
                <a:cs typeface="Calibri"/>
              </a:rPr>
              <a:t> </a:t>
            </a:r>
            <a:r>
              <a:rPr sz="1800" spc="-25" dirty="0">
                <a:latin typeface="Calibri"/>
                <a:cs typeface="Calibri"/>
              </a:rPr>
              <a:t>14</a:t>
            </a:r>
            <a:endParaRPr sz="1800">
              <a:latin typeface="Calibri"/>
              <a:cs typeface="Calibri"/>
            </a:endParaRPr>
          </a:p>
        </p:txBody>
      </p:sp>
      <p:sp>
        <p:nvSpPr>
          <p:cNvPr id="152" name="object 152"/>
          <p:cNvSpPr txBox="1"/>
          <p:nvPr/>
        </p:nvSpPr>
        <p:spPr>
          <a:xfrm>
            <a:off x="10502986" y="3297428"/>
            <a:ext cx="1294130" cy="568325"/>
          </a:xfrm>
          <a:prstGeom prst="rect">
            <a:avLst/>
          </a:prstGeom>
        </p:spPr>
        <p:txBody>
          <a:bodyPr vert="horz" wrap="square" lIns="0" tIns="26670" rIns="0" bIns="0" rtlCol="0">
            <a:spAutoFit/>
          </a:bodyPr>
          <a:lstStyle/>
          <a:p>
            <a:pPr marL="38100" marR="30480">
              <a:lnSpc>
                <a:spcPts val="2110"/>
              </a:lnSpc>
              <a:spcBef>
                <a:spcPts val="210"/>
              </a:spcBef>
            </a:pPr>
            <a:r>
              <a:rPr sz="1800" dirty="0">
                <a:latin typeface="Calibri"/>
                <a:cs typeface="Calibri"/>
              </a:rPr>
              <a:t>2</a:t>
            </a:r>
            <a:r>
              <a:rPr sz="1800" baseline="23148" dirty="0">
                <a:latin typeface="Calibri"/>
                <a:cs typeface="Calibri"/>
              </a:rPr>
              <a:t>nd</a:t>
            </a:r>
            <a:r>
              <a:rPr sz="1800" spc="172" baseline="23148" dirty="0">
                <a:latin typeface="Calibri"/>
                <a:cs typeface="Calibri"/>
              </a:rPr>
              <a:t> </a:t>
            </a:r>
            <a:r>
              <a:rPr sz="1800" spc="-10" dirty="0">
                <a:latin typeface="Calibri"/>
                <a:cs typeface="Calibri"/>
              </a:rPr>
              <a:t>block: </a:t>
            </a:r>
            <a:r>
              <a:rPr sz="1800" dirty="0">
                <a:latin typeface="Calibri"/>
                <a:cs typeface="Calibri"/>
              </a:rPr>
              <a:t>768</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14</a:t>
            </a:r>
            <a:r>
              <a:rPr sz="1800" spc="-5" dirty="0">
                <a:latin typeface="Calibri"/>
                <a:cs typeface="Calibri"/>
              </a:rPr>
              <a:t> </a:t>
            </a:r>
            <a:r>
              <a:rPr sz="1800" dirty="0">
                <a:latin typeface="Calibri"/>
                <a:cs typeface="Calibri"/>
              </a:rPr>
              <a:t>x</a:t>
            </a:r>
            <a:r>
              <a:rPr sz="1800" spc="-15" dirty="0">
                <a:latin typeface="Calibri"/>
                <a:cs typeface="Calibri"/>
              </a:rPr>
              <a:t> </a:t>
            </a:r>
            <a:r>
              <a:rPr sz="1800" spc="-25" dirty="0">
                <a:latin typeface="Calibri"/>
                <a:cs typeface="Calibri"/>
              </a:rPr>
              <a:t>14</a:t>
            </a:r>
            <a:endParaRPr sz="1800">
              <a:latin typeface="Calibri"/>
              <a:cs typeface="Calibri"/>
            </a:endParaRPr>
          </a:p>
        </p:txBody>
      </p:sp>
      <p:sp>
        <p:nvSpPr>
          <p:cNvPr id="153" name="object 153"/>
          <p:cNvSpPr txBox="1"/>
          <p:nvPr/>
        </p:nvSpPr>
        <p:spPr>
          <a:xfrm>
            <a:off x="10502986" y="1343659"/>
            <a:ext cx="1294130" cy="568325"/>
          </a:xfrm>
          <a:prstGeom prst="rect">
            <a:avLst/>
          </a:prstGeom>
        </p:spPr>
        <p:txBody>
          <a:bodyPr vert="horz" wrap="square" lIns="0" tIns="26670" rIns="0" bIns="0" rtlCol="0">
            <a:spAutoFit/>
          </a:bodyPr>
          <a:lstStyle/>
          <a:p>
            <a:pPr marL="38100" marR="30480">
              <a:lnSpc>
                <a:spcPts val="2110"/>
              </a:lnSpc>
              <a:spcBef>
                <a:spcPts val="210"/>
              </a:spcBef>
            </a:pPr>
            <a:r>
              <a:rPr sz="1800" dirty="0">
                <a:latin typeface="Calibri"/>
                <a:cs typeface="Calibri"/>
              </a:rPr>
              <a:t>3</a:t>
            </a:r>
            <a:r>
              <a:rPr sz="1800" baseline="23148" dirty="0">
                <a:latin typeface="Calibri"/>
                <a:cs typeface="Calibri"/>
              </a:rPr>
              <a:t>rd</a:t>
            </a:r>
            <a:r>
              <a:rPr sz="1800" spc="172" baseline="23148" dirty="0">
                <a:latin typeface="Calibri"/>
                <a:cs typeface="Calibri"/>
              </a:rPr>
              <a:t> </a:t>
            </a:r>
            <a:r>
              <a:rPr sz="1800" spc="-10" dirty="0">
                <a:latin typeface="Calibri"/>
                <a:cs typeface="Calibri"/>
              </a:rPr>
              <a:t>block:</a:t>
            </a:r>
            <a:r>
              <a:rPr sz="1800" dirty="0">
                <a:latin typeface="Calibri"/>
                <a:cs typeface="Calibri"/>
              </a:rPr>
              <a:t> 768</a:t>
            </a:r>
            <a:r>
              <a:rPr sz="1800" spc="-10" dirty="0">
                <a:latin typeface="Calibri"/>
                <a:cs typeface="Calibri"/>
              </a:rPr>
              <a:t> </a:t>
            </a:r>
            <a:r>
              <a:rPr sz="1800" dirty="0">
                <a:latin typeface="Calibri"/>
                <a:cs typeface="Calibri"/>
              </a:rPr>
              <a:t>x</a:t>
            </a:r>
            <a:r>
              <a:rPr sz="1800" spc="-10" dirty="0">
                <a:latin typeface="Calibri"/>
                <a:cs typeface="Calibri"/>
              </a:rPr>
              <a:t> </a:t>
            </a:r>
            <a:r>
              <a:rPr sz="1800" dirty="0">
                <a:latin typeface="Calibri"/>
                <a:cs typeface="Calibri"/>
              </a:rPr>
              <a:t>14</a:t>
            </a:r>
            <a:r>
              <a:rPr sz="1800" spc="-5" dirty="0">
                <a:latin typeface="Calibri"/>
                <a:cs typeface="Calibri"/>
              </a:rPr>
              <a:t> </a:t>
            </a:r>
            <a:r>
              <a:rPr sz="1800" dirty="0">
                <a:latin typeface="Calibri"/>
                <a:cs typeface="Calibri"/>
              </a:rPr>
              <a:t>x</a:t>
            </a:r>
            <a:r>
              <a:rPr sz="1800" spc="-15" dirty="0">
                <a:latin typeface="Calibri"/>
                <a:cs typeface="Calibri"/>
              </a:rPr>
              <a:t> </a:t>
            </a:r>
            <a:r>
              <a:rPr sz="1800" spc="-25" dirty="0">
                <a:latin typeface="Calibri"/>
                <a:cs typeface="Calibri"/>
              </a:rPr>
              <a:t>14</a:t>
            </a:r>
            <a:endParaRPr sz="1800">
              <a:latin typeface="Calibri"/>
              <a:cs typeface="Calibri"/>
            </a:endParaRPr>
          </a:p>
        </p:txBody>
      </p:sp>
      <p:sp>
        <p:nvSpPr>
          <p:cNvPr id="154" name="object 154"/>
          <p:cNvSpPr txBox="1"/>
          <p:nvPr/>
        </p:nvSpPr>
        <p:spPr>
          <a:xfrm>
            <a:off x="6084500" y="3666235"/>
            <a:ext cx="2155825" cy="1125855"/>
          </a:xfrm>
          <a:prstGeom prst="rect">
            <a:avLst/>
          </a:prstGeom>
          <a:solidFill>
            <a:srgbClr val="FFFF00"/>
          </a:solidFill>
        </p:spPr>
        <p:txBody>
          <a:bodyPr vert="horz" wrap="square" lIns="0" tIns="11430" rIns="0" bIns="0" rtlCol="0">
            <a:spAutoFit/>
          </a:bodyPr>
          <a:lstStyle/>
          <a:p>
            <a:pPr marL="12700" marR="5080" indent="15875" algn="r">
              <a:lnSpc>
                <a:spcPct val="100400"/>
              </a:lnSpc>
              <a:spcBef>
                <a:spcPts val="90"/>
              </a:spcBef>
            </a:pPr>
            <a:r>
              <a:rPr sz="1800" dirty="0">
                <a:latin typeface="Calibri"/>
                <a:cs typeface="Calibri"/>
              </a:rPr>
              <a:t>In</a:t>
            </a:r>
            <a:r>
              <a:rPr sz="1800" spc="-20" dirty="0">
                <a:latin typeface="Calibri"/>
                <a:cs typeface="Calibri"/>
              </a:rPr>
              <a:t> </a:t>
            </a:r>
            <a:r>
              <a:rPr sz="1800" dirty="0">
                <a:latin typeface="Calibri"/>
                <a:cs typeface="Calibri"/>
              </a:rPr>
              <a:t>a</a:t>
            </a:r>
            <a:r>
              <a:rPr sz="1800" spc="-20" dirty="0">
                <a:latin typeface="Calibri"/>
                <a:cs typeface="Calibri"/>
              </a:rPr>
              <a:t> </a:t>
            </a:r>
            <a:r>
              <a:rPr sz="1800" spc="-45" dirty="0">
                <a:latin typeface="Calibri"/>
                <a:cs typeface="Calibri"/>
              </a:rPr>
              <a:t>ViT,</a:t>
            </a:r>
            <a:r>
              <a:rPr sz="1800" spc="-20" dirty="0">
                <a:latin typeface="Calibri"/>
                <a:cs typeface="Calibri"/>
              </a:rPr>
              <a:t> </a:t>
            </a:r>
            <a:r>
              <a:rPr sz="1800" dirty="0">
                <a:latin typeface="Calibri"/>
                <a:cs typeface="Calibri"/>
              </a:rPr>
              <a:t>all</a:t>
            </a:r>
            <a:r>
              <a:rPr sz="1800" spc="-25" dirty="0">
                <a:latin typeface="Calibri"/>
                <a:cs typeface="Calibri"/>
              </a:rPr>
              <a:t> </a:t>
            </a:r>
            <a:r>
              <a:rPr sz="1800" dirty="0">
                <a:latin typeface="Calibri"/>
                <a:cs typeface="Calibri"/>
              </a:rPr>
              <a:t>blocks</a:t>
            </a:r>
            <a:r>
              <a:rPr sz="1800" spc="-25" dirty="0">
                <a:latin typeface="Calibri"/>
                <a:cs typeface="Calibri"/>
              </a:rPr>
              <a:t> </a:t>
            </a:r>
            <a:r>
              <a:rPr sz="1800" spc="-20" dirty="0">
                <a:latin typeface="Calibri"/>
                <a:cs typeface="Calibri"/>
              </a:rPr>
              <a:t>have </a:t>
            </a:r>
            <a:r>
              <a:rPr sz="1800" dirty="0">
                <a:latin typeface="Calibri"/>
                <a:cs typeface="Calibri"/>
              </a:rPr>
              <a:t>same</a:t>
            </a:r>
            <a:r>
              <a:rPr sz="1800" spc="-50" dirty="0">
                <a:latin typeface="Calibri"/>
                <a:cs typeface="Calibri"/>
              </a:rPr>
              <a:t> </a:t>
            </a:r>
            <a:r>
              <a:rPr sz="1800" dirty="0">
                <a:latin typeface="Calibri"/>
                <a:cs typeface="Calibri"/>
              </a:rPr>
              <a:t>resolution</a:t>
            </a:r>
            <a:r>
              <a:rPr sz="1800" spc="-50" dirty="0">
                <a:latin typeface="Calibri"/>
                <a:cs typeface="Calibri"/>
              </a:rPr>
              <a:t> </a:t>
            </a:r>
            <a:r>
              <a:rPr sz="1800" spc="-25" dirty="0">
                <a:latin typeface="Calibri"/>
                <a:cs typeface="Calibri"/>
              </a:rPr>
              <a:t>and </a:t>
            </a:r>
            <a:r>
              <a:rPr sz="1800" dirty="0">
                <a:latin typeface="Calibri"/>
                <a:cs typeface="Calibri"/>
              </a:rPr>
              <a:t>number</a:t>
            </a:r>
            <a:r>
              <a:rPr sz="1800" spc="-30" dirty="0">
                <a:latin typeface="Calibri"/>
                <a:cs typeface="Calibri"/>
              </a:rPr>
              <a:t> </a:t>
            </a:r>
            <a:r>
              <a:rPr sz="1800" dirty="0">
                <a:latin typeface="Calibri"/>
                <a:cs typeface="Calibri"/>
              </a:rPr>
              <a:t>of</a:t>
            </a:r>
            <a:r>
              <a:rPr sz="1800" spc="-25" dirty="0">
                <a:latin typeface="Calibri"/>
                <a:cs typeface="Calibri"/>
              </a:rPr>
              <a:t> </a:t>
            </a:r>
            <a:r>
              <a:rPr sz="1800" spc="-10" dirty="0">
                <a:latin typeface="Calibri"/>
                <a:cs typeface="Calibri"/>
              </a:rPr>
              <a:t>channels </a:t>
            </a:r>
            <a:r>
              <a:rPr sz="1800" dirty="0">
                <a:latin typeface="Calibri"/>
                <a:cs typeface="Calibri"/>
              </a:rPr>
              <a:t>(Isotropic</a:t>
            </a:r>
            <a:r>
              <a:rPr sz="1800" spc="-100" dirty="0">
                <a:latin typeface="Calibri"/>
                <a:cs typeface="Calibri"/>
              </a:rPr>
              <a:t> </a:t>
            </a:r>
            <a:r>
              <a:rPr sz="1800" spc="-10" dirty="0">
                <a:latin typeface="Calibri"/>
                <a:cs typeface="Calibri"/>
              </a:rPr>
              <a:t>architecture)</a:t>
            </a:r>
            <a:endParaRPr sz="1800" dirty="0">
              <a:latin typeface="Calibri"/>
              <a:cs typeface="Calibri"/>
            </a:endParaRPr>
          </a:p>
        </p:txBody>
      </p:sp>
      <p:sp>
        <p:nvSpPr>
          <p:cNvPr id="155" name="object 155"/>
          <p:cNvSpPr txBox="1"/>
          <p:nvPr/>
        </p:nvSpPr>
        <p:spPr>
          <a:xfrm>
            <a:off x="4263254" y="5473700"/>
            <a:ext cx="3628390" cy="299720"/>
          </a:xfrm>
          <a:prstGeom prst="rect">
            <a:avLst/>
          </a:prstGeom>
          <a:solidFill>
            <a:srgbClr val="FFC000"/>
          </a:solidFill>
        </p:spPr>
        <p:txBody>
          <a:bodyPr vert="horz" wrap="square" lIns="0" tIns="12700" rIns="0" bIns="0" rtlCol="0">
            <a:spAutoFit/>
          </a:bodyPr>
          <a:lstStyle/>
          <a:p>
            <a:pPr marL="12700">
              <a:lnSpc>
                <a:spcPct val="100000"/>
              </a:lnSpc>
              <a:spcBef>
                <a:spcPts val="100"/>
              </a:spcBef>
            </a:pPr>
            <a:r>
              <a:rPr sz="1800" dirty="0">
                <a:latin typeface="Calibri"/>
                <a:cs typeface="Calibri"/>
              </a:rPr>
              <a:t>Can</a:t>
            </a:r>
            <a:r>
              <a:rPr sz="1800" spc="-20" dirty="0">
                <a:latin typeface="Calibri"/>
                <a:cs typeface="Calibri"/>
              </a:rPr>
              <a:t> </a:t>
            </a:r>
            <a:r>
              <a:rPr sz="1800" dirty="0">
                <a:latin typeface="Calibri"/>
                <a:cs typeface="Calibri"/>
              </a:rPr>
              <a:t>we</a:t>
            </a:r>
            <a:r>
              <a:rPr sz="1800" spc="-15" dirty="0">
                <a:latin typeface="Calibri"/>
                <a:cs typeface="Calibri"/>
              </a:rPr>
              <a:t> </a:t>
            </a:r>
            <a:r>
              <a:rPr sz="1800" dirty="0">
                <a:latin typeface="Calibri"/>
                <a:cs typeface="Calibri"/>
              </a:rPr>
              <a:t>build</a:t>
            </a:r>
            <a:r>
              <a:rPr sz="1800" spc="-15" dirty="0">
                <a:latin typeface="Calibri"/>
                <a:cs typeface="Calibri"/>
              </a:rPr>
              <a:t> </a:t>
            </a:r>
            <a:r>
              <a:rPr sz="1800" dirty="0">
                <a:latin typeface="Calibri"/>
                <a:cs typeface="Calibri"/>
              </a:rPr>
              <a:t>a</a:t>
            </a:r>
            <a:r>
              <a:rPr sz="1800" spc="-20" dirty="0">
                <a:latin typeface="Calibri"/>
                <a:cs typeface="Calibri"/>
              </a:rPr>
              <a:t> </a:t>
            </a:r>
            <a:r>
              <a:rPr sz="1800" b="1" spc="-10" dirty="0">
                <a:latin typeface="Calibri"/>
                <a:cs typeface="Calibri"/>
              </a:rPr>
              <a:t>hierarchical</a:t>
            </a:r>
            <a:r>
              <a:rPr sz="1800" b="1" spc="-25" dirty="0">
                <a:latin typeface="Calibri"/>
                <a:cs typeface="Calibri"/>
              </a:rPr>
              <a:t> </a:t>
            </a:r>
            <a:r>
              <a:rPr sz="1800" dirty="0">
                <a:latin typeface="Calibri"/>
                <a:cs typeface="Calibri"/>
              </a:rPr>
              <a:t>ViT</a:t>
            </a:r>
            <a:r>
              <a:rPr sz="1800" spc="-25" dirty="0">
                <a:latin typeface="Calibri"/>
                <a:cs typeface="Calibri"/>
              </a:rPr>
              <a:t> </a:t>
            </a:r>
            <a:r>
              <a:rPr sz="1800" spc="-10" dirty="0">
                <a:latin typeface="Calibri"/>
                <a:cs typeface="Calibri"/>
              </a:rPr>
              <a:t>model?</a:t>
            </a:r>
            <a:endParaRPr sz="1800" dirty="0">
              <a:latin typeface="Calibri"/>
              <a:cs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Hierarchical</a:t>
            </a:r>
            <a:r>
              <a:rPr spc="-135" dirty="0"/>
              <a:t> </a:t>
            </a:r>
            <a:r>
              <a:rPr spc="-55" dirty="0"/>
              <a:t>ViT:</a:t>
            </a:r>
            <a:r>
              <a:rPr spc="-135" dirty="0"/>
              <a:t> </a:t>
            </a:r>
            <a:r>
              <a:rPr dirty="0"/>
              <a:t>Swin</a:t>
            </a:r>
            <a:r>
              <a:rPr spc="-130" dirty="0"/>
              <a:t> </a:t>
            </a:r>
            <a:r>
              <a:rPr spc="-25" dirty="0"/>
              <a:t>Transformer</a:t>
            </a:r>
          </a:p>
        </p:txBody>
      </p:sp>
      <p:grpSp>
        <p:nvGrpSpPr>
          <p:cNvPr id="3" name="object 3"/>
          <p:cNvGrpSpPr/>
          <p:nvPr/>
        </p:nvGrpSpPr>
        <p:grpSpPr>
          <a:xfrm>
            <a:off x="520263" y="2017548"/>
            <a:ext cx="4199255" cy="2641600"/>
            <a:chOff x="520263" y="2017548"/>
            <a:chExt cx="4199255" cy="2641600"/>
          </a:xfrm>
        </p:grpSpPr>
        <p:pic>
          <p:nvPicPr>
            <p:cNvPr id="4" name="object 4"/>
            <p:cNvPicPr/>
            <p:nvPr/>
          </p:nvPicPr>
          <p:blipFill>
            <a:blip r:embed="rId2" cstate="print"/>
            <a:stretch>
              <a:fillRect/>
            </a:stretch>
          </p:blipFill>
          <p:spPr>
            <a:xfrm>
              <a:off x="812828" y="2017548"/>
              <a:ext cx="3906315" cy="2641600"/>
            </a:xfrm>
            <a:prstGeom prst="rect">
              <a:avLst/>
            </a:prstGeom>
          </p:spPr>
        </p:pic>
        <p:sp>
          <p:nvSpPr>
            <p:cNvPr id="5" name="object 5"/>
            <p:cNvSpPr/>
            <p:nvPr/>
          </p:nvSpPr>
          <p:spPr>
            <a:xfrm>
              <a:off x="520263" y="2661309"/>
              <a:ext cx="1422400" cy="400685"/>
            </a:xfrm>
            <a:custGeom>
              <a:avLst/>
              <a:gdLst/>
              <a:ahLst/>
              <a:cxnLst/>
              <a:rect l="l" t="t" r="r" b="b"/>
              <a:pathLst>
                <a:path w="1422400" h="400685">
                  <a:moveTo>
                    <a:pt x="1422055" y="0"/>
                  </a:moveTo>
                  <a:lnTo>
                    <a:pt x="0" y="0"/>
                  </a:lnTo>
                  <a:lnTo>
                    <a:pt x="0" y="400109"/>
                  </a:lnTo>
                  <a:lnTo>
                    <a:pt x="1422055" y="400109"/>
                  </a:lnTo>
                  <a:lnTo>
                    <a:pt x="1422055" y="0"/>
                  </a:lnTo>
                  <a:close/>
                </a:path>
              </a:pathLst>
            </a:custGeom>
            <a:solidFill>
              <a:srgbClr val="FFFFFF"/>
            </a:solidFill>
          </p:spPr>
          <p:txBody>
            <a:bodyPr wrap="square" lIns="0" tIns="0" rIns="0" bIns="0" rtlCol="0"/>
            <a:lstStyle/>
            <a:p>
              <a:endParaRPr/>
            </a:p>
          </p:txBody>
        </p:sp>
      </p:grpSp>
      <p:sp>
        <p:nvSpPr>
          <p:cNvPr id="6" name="object 6"/>
          <p:cNvSpPr/>
          <p:nvPr/>
        </p:nvSpPr>
        <p:spPr>
          <a:xfrm>
            <a:off x="3269067" y="1663439"/>
            <a:ext cx="190500" cy="12700"/>
          </a:xfrm>
          <a:custGeom>
            <a:avLst/>
            <a:gdLst/>
            <a:ahLst/>
            <a:cxnLst/>
            <a:rect l="l" t="t" r="r" b="b"/>
            <a:pathLst>
              <a:path w="190500" h="12700">
                <a:moveTo>
                  <a:pt x="190500" y="0"/>
                </a:moveTo>
                <a:lnTo>
                  <a:pt x="0" y="0"/>
                </a:lnTo>
                <a:lnTo>
                  <a:pt x="0" y="12700"/>
                </a:lnTo>
                <a:lnTo>
                  <a:pt x="190500" y="12700"/>
                </a:lnTo>
                <a:lnTo>
                  <a:pt x="190500" y="0"/>
                </a:lnTo>
                <a:close/>
              </a:path>
            </a:pathLst>
          </a:custGeom>
          <a:solidFill>
            <a:srgbClr val="000000"/>
          </a:solidFill>
        </p:spPr>
        <p:txBody>
          <a:bodyPr wrap="square" lIns="0" tIns="0" rIns="0" bIns="0" rtlCol="0"/>
          <a:lstStyle/>
          <a:p>
            <a:endParaRPr/>
          </a:p>
        </p:txBody>
      </p:sp>
      <p:sp>
        <p:nvSpPr>
          <p:cNvPr id="7" name="object 7"/>
          <p:cNvSpPr/>
          <p:nvPr/>
        </p:nvSpPr>
        <p:spPr>
          <a:xfrm>
            <a:off x="3840567" y="1663439"/>
            <a:ext cx="254000" cy="12700"/>
          </a:xfrm>
          <a:custGeom>
            <a:avLst/>
            <a:gdLst/>
            <a:ahLst/>
            <a:cxnLst/>
            <a:rect l="l" t="t" r="r" b="b"/>
            <a:pathLst>
              <a:path w="254000" h="12700">
                <a:moveTo>
                  <a:pt x="254000" y="0"/>
                </a:moveTo>
                <a:lnTo>
                  <a:pt x="0" y="0"/>
                </a:lnTo>
                <a:lnTo>
                  <a:pt x="0" y="12700"/>
                </a:lnTo>
                <a:lnTo>
                  <a:pt x="254000" y="12700"/>
                </a:lnTo>
                <a:lnTo>
                  <a:pt x="254000" y="0"/>
                </a:lnTo>
                <a:close/>
              </a:path>
            </a:pathLst>
          </a:custGeom>
          <a:solidFill>
            <a:srgbClr val="000000"/>
          </a:solidFill>
        </p:spPr>
        <p:txBody>
          <a:bodyPr wrap="square" lIns="0" tIns="0" rIns="0" bIns="0" rtlCol="0"/>
          <a:lstStyle/>
          <a:p>
            <a:endParaRPr/>
          </a:p>
        </p:txBody>
      </p:sp>
      <p:sp>
        <p:nvSpPr>
          <p:cNvPr id="8" name="object 8"/>
          <p:cNvSpPr txBox="1"/>
          <p:nvPr/>
        </p:nvSpPr>
        <p:spPr>
          <a:xfrm>
            <a:off x="621291" y="1473708"/>
            <a:ext cx="3526154" cy="1537335"/>
          </a:xfrm>
          <a:prstGeom prst="rect">
            <a:avLst/>
          </a:prstGeom>
        </p:spPr>
        <p:txBody>
          <a:bodyPr vert="horz" wrap="square" lIns="0" tIns="12700" rIns="0" bIns="0" rtlCol="0">
            <a:spAutoFit/>
          </a:bodyPr>
          <a:lstStyle/>
          <a:p>
            <a:pPr marL="2175510">
              <a:lnSpc>
                <a:spcPts val="1860"/>
              </a:lnSpc>
              <a:spcBef>
                <a:spcPts val="100"/>
              </a:spcBef>
            </a:pPr>
            <a:r>
              <a:rPr sz="2000" dirty="0">
                <a:latin typeface="Cambria Math"/>
                <a:cs typeface="Cambria Math"/>
              </a:rPr>
              <a:t>C</a:t>
            </a:r>
            <a:r>
              <a:rPr sz="2000" spc="-5" dirty="0">
                <a:latin typeface="Cambria Math"/>
                <a:cs typeface="Cambria Math"/>
              </a:rPr>
              <a:t> </a:t>
            </a:r>
            <a:r>
              <a:rPr sz="2000" dirty="0">
                <a:latin typeface="Cambria Math"/>
                <a:cs typeface="Cambria Math"/>
              </a:rPr>
              <a:t>×</a:t>
            </a:r>
            <a:r>
              <a:rPr sz="2000" spc="320" dirty="0">
                <a:latin typeface="Cambria Math"/>
                <a:cs typeface="Cambria Math"/>
              </a:rPr>
              <a:t> </a:t>
            </a:r>
            <a:r>
              <a:rPr sz="3000" baseline="41666" dirty="0">
                <a:latin typeface="Cambria Math"/>
                <a:cs typeface="Cambria Math"/>
              </a:rPr>
              <a:t>𝐻</a:t>
            </a:r>
            <a:r>
              <a:rPr sz="3000" spc="562" baseline="41666" dirty="0">
                <a:latin typeface="Cambria Math"/>
                <a:cs typeface="Cambria Math"/>
              </a:rPr>
              <a:t> </a:t>
            </a:r>
            <a:r>
              <a:rPr sz="2000" dirty="0">
                <a:latin typeface="Cambria Math"/>
                <a:cs typeface="Cambria Math"/>
              </a:rPr>
              <a:t>×</a:t>
            </a:r>
            <a:r>
              <a:rPr sz="2000" spc="320" dirty="0">
                <a:latin typeface="Cambria Math"/>
                <a:cs typeface="Cambria Math"/>
              </a:rPr>
              <a:t> </a:t>
            </a:r>
            <a:r>
              <a:rPr sz="3000" spc="-75" baseline="41666" dirty="0">
                <a:latin typeface="Cambria Math"/>
                <a:cs typeface="Cambria Math"/>
              </a:rPr>
              <a:t>𝑊</a:t>
            </a:r>
            <a:endParaRPr sz="3000" baseline="41666">
              <a:latin typeface="Cambria Math"/>
              <a:cs typeface="Cambria Math"/>
            </a:endParaRPr>
          </a:p>
          <a:p>
            <a:pPr marR="100965" algn="r">
              <a:lnSpc>
                <a:spcPts val="1860"/>
              </a:lnSpc>
              <a:tabLst>
                <a:tab pos="597535" algn="l"/>
              </a:tabLst>
            </a:pPr>
            <a:r>
              <a:rPr sz="2000" spc="-50" dirty="0">
                <a:latin typeface="Cambria Math"/>
                <a:cs typeface="Cambria Math"/>
              </a:rPr>
              <a:t>4</a:t>
            </a:r>
            <a:r>
              <a:rPr sz="2000" dirty="0">
                <a:latin typeface="Cambria Math"/>
                <a:cs typeface="Cambria Math"/>
              </a:rPr>
              <a:t>	</a:t>
            </a:r>
            <a:r>
              <a:rPr sz="2000" spc="-50" dirty="0">
                <a:latin typeface="Cambria Math"/>
                <a:cs typeface="Cambria Math"/>
              </a:rPr>
              <a:t>4</a:t>
            </a:r>
            <a:endParaRPr sz="2000">
              <a:latin typeface="Cambria Math"/>
              <a:cs typeface="Cambria Math"/>
            </a:endParaRPr>
          </a:p>
          <a:p>
            <a:pPr>
              <a:lnSpc>
                <a:spcPct val="100000"/>
              </a:lnSpc>
            </a:pPr>
            <a:endParaRPr sz="2000">
              <a:latin typeface="Cambria Math"/>
              <a:cs typeface="Cambria Math"/>
            </a:endParaRPr>
          </a:p>
          <a:p>
            <a:pPr>
              <a:lnSpc>
                <a:spcPct val="100000"/>
              </a:lnSpc>
              <a:spcBef>
                <a:spcPts val="1090"/>
              </a:spcBef>
            </a:pPr>
            <a:endParaRPr sz="2000">
              <a:latin typeface="Cambria Math"/>
              <a:cs typeface="Cambria Math"/>
            </a:endParaRPr>
          </a:p>
          <a:p>
            <a:pPr marL="25400">
              <a:lnSpc>
                <a:spcPct val="100000"/>
              </a:lnSpc>
              <a:spcBef>
                <a:spcPts val="5"/>
              </a:spcBef>
            </a:pPr>
            <a:r>
              <a:rPr sz="2000" dirty="0">
                <a:latin typeface="Cambria Math"/>
                <a:cs typeface="Cambria Math"/>
              </a:rPr>
              <a:t>3</a:t>
            </a:r>
            <a:r>
              <a:rPr sz="2000" spc="-5" dirty="0">
                <a:latin typeface="Cambria Math"/>
                <a:cs typeface="Cambria Math"/>
              </a:rPr>
              <a:t> </a:t>
            </a:r>
            <a:r>
              <a:rPr sz="2000" dirty="0">
                <a:latin typeface="Cambria Math"/>
                <a:cs typeface="Cambria Math"/>
              </a:rPr>
              <a:t>×</a:t>
            </a:r>
            <a:r>
              <a:rPr sz="2000" spc="-15" dirty="0">
                <a:latin typeface="Cambria Math"/>
                <a:cs typeface="Cambria Math"/>
              </a:rPr>
              <a:t> </a:t>
            </a:r>
            <a:r>
              <a:rPr sz="2000" dirty="0">
                <a:latin typeface="Cambria Math"/>
                <a:cs typeface="Cambria Math"/>
              </a:rPr>
              <a:t>𝐻</a:t>
            </a:r>
            <a:r>
              <a:rPr sz="2000" spc="45" dirty="0">
                <a:latin typeface="Cambria Math"/>
                <a:cs typeface="Cambria Math"/>
              </a:rPr>
              <a:t> </a:t>
            </a:r>
            <a:r>
              <a:rPr sz="2000" dirty="0">
                <a:latin typeface="Cambria Math"/>
                <a:cs typeface="Cambria Math"/>
              </a:rPr>
              <a:t>×</a:t>
            </a:r>
            <a:r>
              <a:rPr sz="2000" spc="-15" dirty="0">
                <a:latin typeface="Cambria Math"/>
                <a:cs typeface="Cambria Math"/>
              </a:rPr>
              <a:t> </a:t>
            </a:r>
            <a:r>
              <a:rPr sz="2000" spc="-50" dirty="0">
                <a:latin typeface="Cambria Math"/>
                <a:cs typeface="Cambria Math"/>
              </a:rPr>
              <a:t>𝑊</a:t>
            </a:r>
            <a:endParaRPr sz="2000">
              <a:latin typeface="Cambria Math"/>
              <a:cs typeface="Cambria Math"/>
            </a:endParaRPr>
          </a:p>
        </p:txBody>
      </p:sp>
      <p:sp>
        <p:nvSpPr>
          <p:cNvPr id="10" name="object 10"/>
          <p:cNvSpPr txBox="1"/>
          <p:nvPr/>
        </p:nvSpPr>
        <p:spPr>
          <a:xfrm>
            <a:off x="78739" y="5943600"/>
            <a:ext cx="5517515" cy="167640"/>
          </a:xfrm>
          <a:prstGeom prst="rect">
            <a:avLst/>
          </a:prstGeom>
          <a:solidFill>
            <a:srgbClr val="FFC000"/>
          </a:solidFill>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dirty="0">
              <a:latin typeface="Arial"/>
              <a:cs typeface="Arial"/>
            </a:endParaRPr>
          </a:p>
        </p:txBody>
      </p:sp>
      <p:sp>
        <p:nvSpPr>
          <p:cNvPr id="9" name="object 9"/>
          <p:cNvSpPr txBox="1"/>
          <p:nvPr/>
        </p:nvSpPr>
        <p:spPr>
          <a:xfrm>
            <a:off x="2543241" y="4778755"/>
            <a:ext cx="2027555" cy="848360"/>
          </a:xfrm>
          <a:prstGeom prst="rect">
            <a:avLst/>
          </a:prstGeom>
        </p:spPr>
        <p:txBody>
          <a:bodyPr vert="horz" wrap="square" lIns="0" tIns="12700" rIns="0" bIns="0" rtlCol="0">
            <a:spAutoFit/>
          </a:bodyPr>
          <a:lstStyle/>
          <a:p>
            <a:pPr marL="12700" marR="5080" algn="ctr">
              <a:lnSpc>
                <a:spcPct val="100000"/>
              </a:lnSpc>
              <a:spcBef>
                <a:spcPts val="100"/>
              </a:spcBef>
            </a:pPr>
            <a:r>
              <a:rPr sz="1800" dirty="0">
                <a:latin typeface="Calibri"/>
                <a:cs typeface="Calibri"/>
              </a:rPr>
              <a:t>Divide</a:t>
            </a:r>
            <a:r>
              <a:rPr sz="1800" spc="-45" dirty="0">
                <a:latin typeface="Calibri"/>
                <a:cs typeface="Calibri"/>
              </a:rPr>
              <a:t> </a:t>
            </a:r>
            <a:r>
              <a:rPr sz="1800" dirty="0">
                <a:latin typeface="Calibri"/>
                <a:cs typeface="Calibri"/>
              </a:rPr>
              <a:t>image</a:t>
            </a:r>
            <a:r>
              <a:rPr sz="1800" spc="-45" dirty="0">
                <a:latin typeface="Calibri"/>
                <a:cs typeface="Calibri"/>
              </a:rPr>
              <a:t> </a:t>
            </a:r>
            <a:r>
              <a:rPr sz="1800" dirty="0">
                <a:latin typeface="Calibri"/>
                <a:cs typeface="Calibri"/>
              </a:rPr>
              <a:t>into</a:t>
            </a:r>
            <a:r>
              <a:rPr sz="1800" spc="-45" dirty="0">
                <a:latin typeface="Calibri"/>
                <a:cs typeface="Calibri"/>
              </a:rPr>
              <a:t> </a:t>
            </a:r>
            <a:r>
              <a:rPr sz="1800" spc="-25" dirty="0">
                <a:latin typeface="Calibri"/>
                <a:cs typeface="Calibri"/>
              </a:rPr>
              <a:t>4x4 </a:t>
            </a:r>
            <a:r>
              <a:rPr sz="1800" dirty="0">
                <a:latin typeface="Calibri"/>
                <a:cs typeface="Calibri"/>
              </a:rPr>
              <a:t>patches</a:t>
            </a:r>
            <a:r>
              <a:rPr sz="1800" spc="-60" dirty="0">
                <a:latin typeface="Calibri"/>
                <a:cs typeface="Calibri"/>
              </a:rPr>
              <a:t> </a:t>
            </a:r>
            <a:r>
              <a:rPr sz="1800" dirty="0">
                <a:latin typeface="Calibri"/>
                <a:cs typeface="Calibri"/>
              </a:rPr>
              <a:t>and</a:t>
            </a:r>
            <a:r>
              <a:rPr sz="1800" spc="-55" dirty="0">
                <a:latin typeface="Calibri"/>
                <a:cs typeface="Calibri"/>
              </a:rPr>
              <a:t> </a:t>
            </a:r>
            <a:r>
              <a:rPr sz="1800" spc="-10" dirty="0">
                <a:latin typeface="Calibri"/>
                <a:cs typeface="Calibri"/>
              </a:rPr>
              <a:t>project </a:t>
            </a:r>
            <a:r>
              <a:rPr sz="1800" dirty="0">
                <a:latin typeface="Calibri"/>
                <a:cs typeface="Calibri"/>
              </a:rPr>
              <a:t>to</a:t>
            </a:r>
            <a:r>
              <a:rPr sz="1800" spc="-15" dirty="0">
                <a:latin typeface="Calibri"/>
                <a:cs typeface="Calibri"/>
              </a:rPr>
              <a:t> </a:t>
            </a:r>
            <a:r>
              <a:rPr sz="1800" dirty="0">
                <a:latin typeface="Calibri"/>
                <a:cs typeface="Calibri"/>
              </a:rPr>
              <a:t>C</a:t>
            </a:r>
            <a:r>
              <a:rPr sz="1800" spc="-10" dirty="0">
                <a:latin typeface="Calibri"/>
                <a:cs typeface="Calibri"/>
              </a:rPr>
              <a:t> dimensions</a:t>
            </a:r>
            <a:endParaRPr sz="1800">
              <a:latin typeface="Calibri"/>
              <a:cs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Hierarchical</a:t>
            </a:r>
            <a:r>
              <a:rPr spc="-135" dirty="0"/>
              <a:t> </a:t>
            </a:r>
            <a:r>
              <a:rPr spc="-55" dirty="0"/>
              <a:t>ViT:</a:t>
            </a:r>
            <a:r>
              <a:rPr spc="-135" dirty="0"/>
              <a:t> </a:t>
            </a:r>
            <a:r>
              <a:rPr dirty="0"/>
              <a:t>Swin</a:t>
            </a:r>
            <a:r>
              <a:rPr spc="-130" dirty="0"/>
              <a:t> </a:t>
            </a:r>
            <a:r>
              <a:rPr spc="-25" dirty="0"/>
              <a:t>Transformer</a:t>
            </a:r>
          </a:p>
        </p:txBody>
      </p:sp>
      <p:grpSp>
        <p:nvGrpSpPr>
          <p:cNvPr id="3" name="object 3"/>
          <p:cNvGrpSpPr/>
          <p:nvPr/>
        </p:nvGrpSpPr>
        <p:grpSpPr>
          <a:xfrm>
            <a:off x="520263" y="2017548"/>
            <a:ext cx="6448425" cy="2641600"/>
            <a:chOff x="520263" y="2017548"/>
            <a:chExt cx="6448425" cy="2641600"/>
          </a:xfrm>
        </p:grpSpPr>
        <p:pic>
          <p:nvPicPr>
            <p:cNvPr id="4" name="object 4"/>
            <p:cNvPicPr/>
            <p:nvPr/>
          </p:nvPicPr>
          <p:blipFill>
            <a:blip r:embed="rId2" cstate="print"/>
            <a:stretch>
              <a:fillRect/>
            </a:stretch>
          </p:blipFill>
          <p:spPr>
            <a:xfrm>
              <a:off x="812839" y="2017548"/>
              <a:ext cx="6155518" cy="2641600"/>
            </a:xfrm>
            <a:prstGeom prst="rect">
              <a:avLst/>
            </a:prstGeom>
          </p:spPr>
        </p:pic>
        <p:sp>
          <p:nvSpPr>
            <p:cNvPr id="5" name="object 5"/>
            <p:cNvSpPr/>
            <p:nvPr/>
          </p:nvSpPr>
          <p:spPr>
            <a:xfrm>
              <a:off x="520263" y="2661309"/>
              <a:ext cx="1422400" cy="400685"/>
            </a:xfrm>
            <a:custGeom>
              <a:avLst/>
              <a:gdLst/>
              <a:ahLst/>
              <a:cxnLst/>
              <a:rect l="l" t="t" r="r" b="b"/>
              <a:pathLst>
                <a:path w="1422400" h="400685">
                  <a:moveTo>
                    <a:pt x="1422055" y="0"/>
                  </a:moveTo>
                  <a:lnTo>
                    <a:pt x="0" y="0"/>
                  </a:lnTo>
                  <a:lnTo>
                    <a:pt x="0" y="400109"/>
                  </a:lnTo>
                  <a:lnTo>
                    <a:pt x="1422055" y="400109"/>
                  </a:lnTo>
                  <a:lnTo>
                    <a:pt x="1422055" y="0"/>
                  </a:lnTo>
                  <a:close/>
                </a:path>
              </a:pathLst>
            </a:custGeom>
            <a:solidFill>
              <a:srgbClr val="FFFFFF"/>
            </a:solidFill>
          </p:spPr>
          <p:txBody>
            <a:bodyPr wrap="square" lIns="0" tIns="0" rIns="0" bIns="0" rtlCol="0"/>
            <a:lstStyle/>
            <a:p>
              <a:endParaRPr/>
            </a:p>
          </p:txBody>
        </p:sp>
      </p:grpSp>
      <p:sp>
        <p:nvSpPr>
          <p:cNvPr id="6" name="object 6"/>
          <p:cNvSpPr/>
          <p:nvPr/>
        </p:nvSpPr>
        <p:spPr>
          <a:xfrm>
            <a:off x="3269067" y="1663439"/>
            <a:ext cx="190500" cy="12700"/>
          </a:xfrm>
          <a:custGeom>
            <a:avLst/>
            <a:gdLst/>
            <a:ahLst/>
            <a:cxnLst/>
            <a:rect l="l" t="t" r="r" b="b"/>
            <a:pathLst>
              <a:path w="190500" h="12700">
                <a:moveTo>
                  <a:pt x="190500" y="0"/>
                </a:moveTo>
                <a:lnTo>
                  <a:pt x="0" y="0"/>
                </a:lnTo>
                <a:lnTo>
                  <a:pt x="0" y="12700"/>
                </a:lnTo>
                <a:lnTo>
                  <a:pt x="190500" y="12700"/>
                </a:lnTo>
                <a:lnTo>
                  <a:pt x="190500" y="0"/>
                </a:lnTo>
                <a:close/>
              </a:path>
            </a:pathLst>
          </a:custGeom>
          <a:solidFill>
            <a:srgbClr val="000000"/>
          </a:solidFill>
        </p:spPr>
        <p:txBody>
          <a:bodyPr wrap="square" lIns="0" tIns="0" rIns="0" bIns="0" rtlCol="0"/>
          <a:lstStyle/>
          <a:p>
            <a:endParaRPr/>
          </a:p>
        </p:txBody>
      </p:sp>
      <p:sp>
        <p:nvSpPr>
          <p:cNvPr id="7" name="object 7"/>
          <p:cNvSpPr/>
          <p:nvPr/>
        </p:nvSpPr>
        <p:spPr>
          <a:xfrm>
            <a:off x="3840567" y="1663439"/>
            <a:ext cx="254000" cy="12700"/>
          </a:xfrm>
          <a:custGeom>
            <a:avLst/>
            <a:gdLst/>
            <a:ahLst/>
            <a:cxnLst/>
            <a:rect l="l" t="t" r="r" b="b"/>
            <a:pathLst>
              <a:path w="254000" h="12700">
                <a:moveTo>
                  <a:pt x="254000" y="0"/>
                </a:moveTo>
                <a:lnTo>
                  <a:pt x="0" y="0"/>
                </a:lnTo>
                <a:lnTo>
                  <a:pt x="0" y="12700"/>
                </a:lnTo>
                <a:lnTo>
                  <a:pt x="254000" y="12700"/>
                </a:lnTo>
                <a:lnTo>
                  <a:pt x="254000" y="0"/>
                </a:lnTo>
                <a:close/>
              </a:path>
            </a:pathLst>
          </a:custGeom>
          <a:solidFill>
            <a:srgbClr val="000000"/>
          </a:solidFill>
        </p:spPr>
        <p:txBody>
          <a:bodyPr wrap="square" lIns="0" tIns="0" rIns="0" bIns="0" rtlCol="0"/>
          <a:lstStyle/>
          <a:p>
            <a:endParaRPr/>
          </a:p>
        </p:txBody>
      </p:sp>
      <p:sp>
        <p:nvSpPr>
          <p:cNvPr id="8" name="object 8"/>
          <p:cNvSpPr txBox="1"/>
          <p:nvPr/>
        </p:nvSpPr>
        <p:spPr>
          <a:xfrm>
            <a:off x="2746018" y="1473708"/>
            <a:ext cx="1388745" cy="497840"/>
          </a:xfrm>
          <a:prstGeom prst="rect">
            <a:avLst/>
          </a:prstGeom>
        </p:spPr>
        <p:txBody>
          <a:bodyPr vert="horz" wrap="square" lIns="0" tIns="12700" rIns="0" bIns="0" rtlCol="0">
            <a:spAutoFit/>
          </a:bodyPr>
          <a:lstStyle/>
          <a:p>
            <a:pPr marL="50800">
              <a:lnSpc>
                <a:spcPts val="1860"/>
              </a:lnSpc>
              <a:spcBef>
                <a:spcPts val="100"/>
              </a:spcBef>
            </a:pPr>
            <a:r>
              <a:rPr sz="2000" dirty="0">
                <a:latin typeface="Cambria Math"/>
                <a:cs typeface="Cambria Math"/>
              </a:rPr>
              <a:t>C</a:t>
            </a:r>
            <a:r>
              <a:rPr sz="2000" spc="-5" dirty="0">
                <a:latin typeface="Cambria Math"/>
                <a:cs typeface="Cambria Math"/>
              </a:rPr>
              <a:t> </a:t>
            </a:r>
            <a:r>
              <a:rPr sz="2000" dirty="0">
                <a:latin typeface="Cambria Math"/>
                <a:cs typeface="Cambria Math"/>
              </a:rPr>
              <a:t>×</a:t>
            </a:r>
            <a:r>
              <a:rPr sz="2000" spc="320" dirty="0">
                <a:latin typeface="Cambria Math"/>
                <a:cs typeface="Cambria Math"/>
              </a:rPr>
              <a:t> </a:t>
            </a:r>
            <a:r>
              <a:rPr sz="3000" baseline="41666" dirty="0">
                <a:latin typeface="Cambria Math"/>
                <a:cs typeface="Cambria Math"/>
              </a:rPr>
              <a:t>𝐻</a:t>
            </a:r>
            <a:r>
              <a:rPr sz="3000" spc="562" baseline="41666" dirty="0">
                <a:latin typeface="Cambria Math"/>
                <a:cs typeface="Cambria Math"/>
              </a:rPr>
              <a:t> </a:t>
            </a:r>
            <a:r>
              <a:rPr sz="2000" dirty="0">
                <a:latin typeface="Cambria Math"/>
                <a:cs typeface="Cambria Math"/>
              </a:rPr>
              <a:t>×</a:t>
            </a:r>
            <a:r>
              <a:rPr sz="2000" spc="320" dirty="0">
                <a:latin typeface="Cambria Math"/>
                <a:cs typeface="Cambria Math"/>
              </a:rPr>
              <a:t> </a:t>
            </a:r>
            <a:r>
              <a:rPr sz="3000" spc="-75" baseline="41666" dirty="0">
                <a:latin typeface="Cambria Math"/>
                <a:cs typeface="Cambria Math"/>
              </a:rPr>
              <a:t>𝑊</a:t>
            </a:r>
            <a:endParaRPr sz="3000" baseline="41666">
              <a:latin typeface="Cambria Math"/>
              <a:cs typeface="Cambria Math"/>
            </a:endParaRPr>
          </a:p>
          <a:p>
            <a:pPr marL="553085">
              <a:lnSpc>
                <a:spcPts val="1860"/>
              </a:lnSpc>
              <a:tabLst>
                <a:tab pos="1151255" algn="l"/>
              </a:tabLst>
            </a:pPr>
            <a:r>
              <a:rPr sz="2000" spc="-50" dirty="0">
                <a:latin typeface="Cambria Math"/>
                <a:cs typeface="Cambria Math"/>
              </a:rPr>
              <a:t>4</a:t>
            </a:r>
            <a:r>
              <a:rPr sz="2000" dirty="0">
                <a:latin typeface="Cambria Math"/>
                <a:cs typeface="Cambria Math"/>
              </a:rPr>
              <a:t>	</a:t>
            </a:r>
            <a:r>
              <a:rPr sz="2000" spc="-50" dirty="0">
                <a:latin typeface="Cambria Math"/>
                <a:cs typeface="Cambria Math"/>
              </a:rPr>
              <a:t>4</a:t>
            </a:r>
            <a:endParaRPr sz="2000">
              <a:latin typeface="Cambria Math"/>
              <a:cs typeface="Cambria Math"/>
            </a:endParaRPr>
          </a:p>
        </p:txBody>
      </p:sp>
      <p:sp>
        <p:nvSpPr>
          <p:cNvPr id="9" name="object 9"/>
          <p:cNvSpPr txBox="1"/>
          <p:nvPr/>
        </p:nvSpPr>
        <p:spPr>
          <a:xfrm>
            <a:off x="633991" y="2680715"/>
            <a:ext cx="118427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Cambria Math"/>
                <a:cs typeface="Cambria Math"/>
              </a:rPr>
              <a:t>3</a:t>
            </a:r>
            <a:r>
              <a:rPr sz="2000" spc="-5" dirty="0">
                <a:latin typeface="Cambria Math"/>
                <a:cs typeface="Cambria Math"/>
              </a:rPr>
              <a:t> </a:t>
            </a:r>
            <a:r>
              <a:rPr sz="2000" dirty="0">
                <a:latin typeface="Cambria Math"/>
                <a:cs typeface="Cambria Math"/>
              </a:rPr>
              <a:t>×</a:t>
            </a:r>
            <a:r>
              <a:rPr sz="2000" spc="-15" dirty="0">
                <a:latin typeface="Cambria Math"/>
                <a:cs typeface="Cambria Math"/>
              </a:rPr>
              <a:t> </a:t>
            </a:r>
            <a:r>
              <a:rPr sz="2000" dirty="0">
                <a:latin typeface="Cambria Math"/>
                <a:cs typeface="Cambria Math"/>
              </a:rPr>
              <a:t>𝐻</a:t>
            </a:r>
            <a:r>
              <a:rPr sz="2000" spc="45" dirty="0">
                <a:latin typeface="Cambria Math"/>
                <a:cs typeface="Cambria Math"/>
              </a:rPr>
              <a:t> </a:t>
            </a:r>
            <a:r>
              <a:rPr sz="2000" dirty="0">
                <a:latin typeface="Cambria Math"/>
                <a:cs typeface="Cambria Math"/>
              </a:rPr>
              <a:t>×</a:t>
            </a:r>
            <a:r>
              <a:rPr sz="2000" spc="-15" dirty="0">
                <a:latin typeface="Cambria Math"/>
                <a:cs typeface="Cambria Math"/>
              </a:rPr>
              <a:t> </a:t>
            </a:r>
            <a:r>
              <a:rPr sz="2000" spc="-50" dirty="0">
                <a:latin typeface="Cambria Math"/>
                <a:cs typeface="Cambria Math"/>
              </a:rPr>
              <a:t>𝑊</a:t>
            </a:r>
            <a:endParaRPr sz="2000">
              <a:latin typeface="Cambria Math"/>
              <a:cs typeface="Cambria Math"/>
            </a:endParaRPr>
          </a:p>
        </p:txBody>
      </p:sp>
      <p:sp>
        <p:nvSpPr>
          <p:cNvPr id="10" name="object 10"/>
          <p:cNvSpPr/>
          <p:nvPr/>
        </p:nvSpPr>
        <p:spPr>
          <a:xfrm>
            <a:off x="5566063" y="1663439"/>
            <a:ext cx="190500" cy="12700"/>
          </a:xfrm>
          <a:custGeom>
            <a:avLst/>
            <a:gdLst/>
            <a:ahLst/>
            <a:cxnLst/>
            <a:rect l="l" t="t" r="r" b="b"/>
            <a:pathLst>
              <a:path w="190500" h="12700">
                <a:moveTo>
                  <a:pt x="190500" y="0"/>
                </a:moveTo>
                <a:lnTo>
                  <a:pt x="0" y="0"/>
                </a:lnTo>
                <a:lnTo>
                  <a:pt x="0" y="12700"/>
                </a:lnTo>
                <a:lnTo>
                  <a:pt x="190500" y="12700"/>
                </a:lnTo>
                <a:lnTo>
                  <a:pt x="190500" y="0"/>
                </a:lnTo>
                <a:close/>
              </a:path>
            </a:pathLst>
          </a:custGeom>
          <a:solidFill>
            <a:srgbClr val="000000"/>
          </a:solidFill>
        </p:spPr>
        <p:txBody>
          <a:bodyPr wrap="square" lIns="0" tIns="0" rIns="0" bIns="0" rtlCol="0"/>
          <a:lstStyle/>
          <a:p>
            <a:endParaRPr/>
          </a:p>
        </p:txBody>
      </p:sp>
      <p:sp>
        <p:nvSpPr>
          <p:cNvPr id="11" name="object 11"/>
          <p:cNvSpPr/>
          <p:nvPr/>
        </p:nvSpPr>
        <p:spPr>
          <a:xfrm>
            <a:off x="6137563" y="1663439"/>
            <a:ext cx="254000" cy="12700"/>
          </a:xfrm>
          <a:custGeom>
            <a:avLst/>
            <a:gdLst/>
            <a:ahLst/>
            <a:cxnLst/>
            <a:rect l="l" t="t" r="r" b="b"/>
            <a:pathLst>
              <a:path w="254000" h="12700">
                <a:moveTo>
                  <a:pt x="254000" y="0"/>
                </a:moveTo>
                <a:lnTo>
                  <a:pt x="0" y="0"/>
                </a:lnTo>
                <a:lnTo>
                  <a:pt x="0" y="12700"/>
                </a:lnTo>
                <a:lnTo>
                  <a:pt x="254000" y="12700"/>
                </a:lnTo>
                <a:lnTo>
                  <a:pt x="254000" y="0"/>
                </a:lnTo>
                <a:close/>
              </a:path>
            </a:pathLst>
          </a:custGeom>
          <a:solidFill>
            <a:srgbClr val="000000"/>
          </a:solidFill>
        </p:spPr>
        <p:txBody>
          <a:bodyPr wrap="square" lIns="0" tIns="0" rIns="0" bIns="0" rtlCol="0"/>
          <a:lstStyle/>
          <a:p>
            <a:endParaRPr/>
          </a:p>
        </p:txBody>
      </p:sp>
      <p:sp>
        <p:nvSpPr>
          <p:cNvPr id="12" name="object 12"/>
          <p:cNvSpPr txBox="1"/>
          <p:nvPr/>
        </p:nvSpPr>
        <p:spPr>
          <a:xfrm>
            <a:off x="4874675" y="1473708"/>
            <a:ext cx="1549400" cy="497840"/>
          </a:xfrm>
          <a:prstGeom prst="rect">
            <a:avLst/>
          </a:prstGeom>
        </p:spPr>
        <p:txBody>
          <a:bodyPr vert="horz" wrap="square" lIns="0" tIns="12700" rIns="0" bIns="0" rtlCol="0">
            <a:spAutoFit/>
          </a:bodyPr>
          <a:lstStyle/>
          <a:p>
            <a:pPr marL="50800">
              <a:lnSpc>
                <a:spcPts val="1860"/>
              </a:lnSpc>
              <a:spcBef>
                <a:spcPts val="100"/>
              </a:spcBef>
            </a:pPr>
            <a:r>
              <a:rPr sz="2000" dirty="0">
                <a:latin typeface="Cambria Math"/>
                <a:cs typeface="Cambria Math"/>
              </a:rPr>
              <a:t>2𝐶</a:t>
            </a:r>
            <a:r>
              <a:rPr sz="2000" spc="70" dirty="0">
                <a:latin typeface="Cambria Math"/>
                <a:cs typeface="Cambria Math"/>
              </a:rPr>
              <a:t> </a:t>
            </a:r>
            <a:r>
              <a:rPr sz="2000" dirty="0">
                <a:latin typeface="Cambria Math"/>
                <a:cs typeface="Cambria Math"/>
              </a:rPr>
              <a:t>×</a:t>
            </a:r>
            <a:r>
              <a:rPr sz="2000" spc="320" dirty="0">
                <a:latin typeface="Cambria Math"/>
                <a:cs typeface="Cambria Math"/>
              </a:rPr>
              <a:t> </a:t>
            </a:r>
            <a:r>
              <a:rPr sz="3000" baseline="41666" dirty="0">
                <a:latin typeface="Cambria Math"/>
                <a:cs typeface="Cambria Math"/>
              </a:rPr>
              <a:t>𝐻</a:t>
            </a:r>
            <a:r>
              <a:rPr sz="3000" spc="562" baseline="41666" dirty="0">
                <a:latin typeface="Cambria Math"/>
                <a:cs typeface="Cambria Math"/>
              </a:rPr>
              <a:t> </a:t>
            </a:r>
            <a:r>
              <a:rPr sz="2000" dirty="0">
                <a:latin typeface="Cambria Math"/>
                <a:cs typeface="Cambria Math"/>
              </a:rPr>
              <a:t>×</a:t>
            </a:r>
            <a:r>
              <a:rPr sz="2000" spc="315" dirty="0">
                <a:latin typeface="Cambria Math"/>
                <a:cs typeface="Cambria Math"/>
              </a:rPr>
              <a:t> </a:t>
            </a:r>
            <a:r>
              <a:rPr sz="3000" spc="-75" baseline="41666" dirty="0">
                <a:latin typeface="Cambria Math"/>
                <a:cs typeface="Cambria Math"/>
              </a:rPr>
              <a:t>𝑊</a:t>
            </a:r>
            <a:endParaRPr sz="3000" baseline="41666">
              <a:latin typeface="Cambria Math"/>
              <a:cs typeface="Cambria Math"/>
            </a:endParaRPr>
          </a:p>
          <a:p>
            <a:pPr marL="713105">
              <a:lnSpc>
                <a:spcPts val="1860"/>
              </a:lnSpc>
              <a:tabLst>
                <a:tab pos="1311275" algn="l"/>
              </a:tabLst>
            </a:pPr>
            <a:r>
              <a:rPr sz="2000" spc="-50" dirty="0">
                <a:latin typeface="Cambria Math"/>
                <a:cs typeface="Cambria Math"/>
              </a:rPr>
              <a:t>8</a:t>
            </a:r>
            <a:r>
              <a:rPr sz="2000" dirty="0">
                <a:latin typeface="Cambria Math"/>
                <a:cs typeface="Cambria Math"/>
              </a:rPr>
              <a:t>	</a:t>
            </a:r>
            <a:r>
              <a:rPr sz="2000" spc="-50" dirty="0">
                <a:latin typeface="Cambria Math"/>
                <a:cs typeface="Cambria Math"/>
              </a:rPr>
              <a:t>8</a:t>
            </a:r>
            <a:endParaRPr sz="2000">
              <a:latin typeface="Cambria Math"/>
              <a:cs typeface="Cambria Math"/>
            </a:endParaRPr>
          </a:p>
        </p:txBody>
      </p:sp>
      <p:sp>
        <p:nvSpPr>
          <p:cNvPr id="15" name="object 15"/>
          <p:cNvSpPr txBox="1"/>
          <p:nvPr/>
        </p:nvSpPr>
        <p:spPr>
          <a:xfrm>
            <a:off x="115770" y="5932043"/>
            <a:ext cx="5517515" cy="167640"/>
          </a:xfrm>
          <a:prstGeom prst="rect">
            <a:avLst/>
          </a:prstGeom>
          <a:solidFill>
            <a:srgbClr val="FFC000"/>
          </a:solidFill>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dirty="0">
              <a:latin typeface="Arial"/>
              <a:cs typeface="Arial"/>
            </a:endParaRPr>
          </a:p>
        </p:txBody>
      </p:sp>
      <p:sp>
        <p:nvSpPr>
          <p:cNvPr id="13" name="object 13"/>
          <p:cNvSpPr txBox="1"/>
          <p:nvPr/>
        </p:nvSpPr>
        <p:spPr>
          <a:xfrm>
            <a:off x="2543241" y="4778755"/>
            <a:ext cx="2027555" cy="848360"/>
          </a:xfrm>
          <a:prstGeom prst="rect">
            <a:avLst/>
          </a:prstGeom>
        </p:spPr>
        <p:txBody>
          <a:bodyPr vert="horz" wrap="square" lIns="0" tIns="12700" rIns="0" bIns="0" rtlCol="0">
            <a:spAutoFit/>
          </a:bodyPr>
          <a:lstStyle/>
          <a:p>
            <a:pPr marL="12700" marR="5080" algn="ctr">
              <a:lnSpc>
                <a:spcPct val="100000"/>
              </a:lnSpc>
              <a:spcBef>
                <a:spcPts val="100"/>
              </a:spcBef>
            </a:pPr>
            <a:r>
              <a:rPr sz="1800" dirty="0">
                <a:latin typeface="Calibri"/>
                <a:cs typeface="Calibri"/>
              </a:rPr>
              <a:t>Divide</a:t>
            </a:r>
            <a:r>
              <a:rPr sz="1800" spc="-45" dirty="0">
                <a:latin typeface="Calibri"/>
                <a:cs typeface="Calibri"/>
              </a:rPr>
              <a:t> </a:t>
            </a:r>
            <a:r>
              <a:rPr sz="1800" dirty="0">
                <a:latin typeface="Calibri"/>
                <a:cs typeface="Calibri"/>
              </a:rPr>
              <a:t>image</a:t>
            </a:r>
            <a:r>
              <a:rPr sz="1800" spc="-45" dirty="0">
                <a:latin typeface="Calibri"/>
                <a:cs typeface="Calibri"/>
              </a:rPr>
              <a:t> </a:t>
            </a:r>
            <a:r>
              <a:rPr sz="1800" dirty="0">
                <a:latin typeface="Calibri"/>
                <a:cs typeface="Calibri"/>
              </a:rPr>
              <a:t>into</a:t>
            </a:r>
            <a:r>
              <a:rPr sz="1800" spc="-45" dirty="0">
                <a:latin typeface="Calibri"/>
                <a:cs typeface="Calibri"/>
              </a:rPr>
              <a:t> </a:t>
            </a:r>
            <a:r>
              <a:rPr sz="1800" spc="-25" dirty="0">
                <a:latin typeface="Calibri"/>
                <a:cs typeface="Calibri"/>
              </a:rPr>
              <a:t>4x4 </a:t>
            </a:r>
            <a:r>
              <a:rPr sz="1800" dirty="0">
                <a:latin typeface="Calibri"/>
                <a:cs typeface="Calibri"/>
              </a:rPr>
              <a:t>patches</a:t>
            </a:r>
            <a:r>
              <a:rPr sz="1800" spc="-60" dirty="0">
                <a:latin typeface="Calibri"/>
                <a:cs typeface="Calibri"/>
              </a:rPr>
              <a:t> </a:t>
            </a:r>
            <a:r>
              <a:rPr sz="1800" dirty="0">
                <a:latin typeface="Calibri"/>
                <a:cs typeface="Calibri"/>
              </a:rPr>
              <a:t>and</a:t>
            </a:r>
            <a:r>
              <a:rPr sz="1800" spc="-55" dirty="0">
                <a:latin typeface="Calibri"/>
                <a:cs typeface="Calibri"/>
              </a:rPr>
              <a:t> </a:t>
            </a:r>
            <a:r>
              <a:rPr sz="1800" spc="-10" dirty="0">
                <a:latin typeface="Calibri"/>
                <a:cs typeface="Calibri"/>
              </a:rPr>
              <a:t>project </a:t>
            </a:r>
            <a:r>
              <a:rPr sz="1800" dirty="0">
                <a:latin typeface="Calibri"/>
                <a:cs typeface="Calibri"/>
              </a:rPr>
              <a:t>to</a:t>
            </a:r>
            <a:r>
              <a:rPr sz="1800" spc="-15" dirty="0">
                <a:latin typeface="Calibri"/>
                <a:cs typeface="Calibri"/>
              </a:rPr>
              <a:t> </a:t>
            </a:r>
            <a:r>
              <a:rPr sz="1800" dirty="0">
                <a:latin typeface="Calibri"/>
                <a:cs typeface="Calibri"/>
              </a:rPr>
              <a:t>C</a:t>
            </a:r>
            <a:r>
              <a:rPr sz="1800" spc="-10" dirty="0">
                <a:latin typeface="Calibri"/>
                <a:cs typeface="Calibri"/>
              </a:rPr>
              <a:t> dimensions</a:t>
            </a:r>
            <a:endParaRPr sz="1800">
              <a:latin typeface="Calibri"/>
              <a:cs typeface="Calibri"/>
            </a:endParaRPr>
          </a:p>
        </p:txBody>
      </p:sp>
      <p:sp>
        <p:nvSpPr>
          <p:cNvPr id="14" name="object 14"/>
          <p:cNvSpPr txBox="1"/>
          <p:nvPr/>
        </p:nvSpPr>
        <p:spPr>
          <a:xfrm>
            <a:off x="5119909" y="4806188"/>
            <a:ext cx="1555750" cy="1125855"/>
          </a:xfrm>
          <a:prstGeom prst="rect">
            <a:avLst/>
          </a:prstGeom>
        </p:spPr>
        <p:txBody>
          <a:bodyPr vert="horz" wrap="square" lIns="0" tIns="11430" rIns="0" bIns="0" rtlCol="0">
            <a:spAutoFit/>
          </a:bodyPr>
          <a:lstStyle/>
          <a:p>
            <a:pPr marL="12065" marR="5080" indent="635" algn="ctr">
              <a:lnSpc>
                <a:spcPct val="100400"/>
              </a:lnSpc>
              <a:spcBef>
                <a:spcPts val="90"/>
              </a:spcBef>
            </a:pPr>
            <a:r>
              <a:rPr sz="1800" dirty="0">
                <a:latin typeface="Calibri"/>
                <a:cs typeface="Calibri"/>
              </a:rPr>
              <a:t>Merge</a:t>
            </a:r>
            <a:r>
              <a:rPr sz="1800" spc="-85" dirty="0">
                <a:latin typeface="Calibri"/>
                <a:cs typeface="Calibri"/>
              </a:rPr>
              <a:t> </a:t>
            </a:r>
            <a:r>
              <a:rPr sz="1800" spc="-25" dirty="0">
                <a:latin typeface="Calibri"/>
                <a:cs typeface="Calibri"/>
              </a:rPr>
              <a:t>2x2 </a:t>
            </a:r>
            <a:r>
              <a:rPr sz="1800" spc="-10" dirty="0">
                <a:latin typeface="Calibri"/>
                <a:cs typeface="Calibri"/>
              </a:rPr>
              <a:t>neighborhoods; </a:t>
            </a:r>
            <a:r>
              <a:rPr sz="1800" dirty="0">
                <a:latin typeface="Calibri"/>
                <a:cs typeface="Calibri"/>
              </a:rPr>
              <a:t>now</a:t>
            </a:r>
            <a:r>
              <a:rPr sz="1800" spc="-65" dirty="0">
                <a:latin typeface="Calibri"/>
                <a:cs typeface="Calibri"/>
              </a:rPr>
              <a:t> </a:t>
            </a:r>
            <a:r>
              <a:rPr sz="1800" dirty="0">
                <a:latin typeface="Calibri"/>
                <a:cs typeface="Calibri"/>
              </a:rPr>
              <a:t>patches</a:t>
            </a:r>
            <a:r>
              <a:rPr sz="1800" spc="-65" dirty="0">
                <a:latin typeface="Calibri"/>
                <a:cs typeface="Calibri"/>
              </a:rPr>
              <a:t> </a:t>
            </a:r>
            <a:r>
              <a:rPr sz="1800" spc="-25" dirty="0">
                <a:latin typeface="Calibri"/>
                <a:cs typeface="Calibri"/>
              </a:rPr>
              <a:t>are </a:t>
            </a:r>
            <a:r>
              <a:rPr sz="1800" spc="-10" dirty="0">
                <a:latin typeface="Calibri"/>
                <a:cs typeface="Calibri"/>
              </a:rPr>
              <a:t>(effectively)</a:t>
            </a:r>
            <a:r>
              <a:rPr sz="1800" spc="-25" dirty="0">
                <a:latin typeface="Calibri"/>
                <a:cs typeface="Calibri"/>
              </a:rPr>
              <a:t> 8x8</a:t>
            </a:r>
            <a:endParaRPr sz="1800">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8B3C85-9F12-F023-AC02-ECFEA4EF3E30}"/>
              </a:ext>
            </a:extLst>
          </p:cNvPr>
          <p:cNvPicPr>
            <a:picLocks noChangeAspect="1"/>
          </p:cNvPicPr>
          <p:nvPr/>
        </p:nvPicPr>
        <p:blipFill>
          <a:blip r:embed="rId2"/>
          <a:stretch>
            <a:fillRect/>
          </a:stretch>
        </p:blipFill>
        <p:spPr>
          <a:xfrm>
            <a:off x="2193102" y="2533638"/>
            <a:ext cx="7805795" cy="3238524"/>
          </a:xfrm>
          <a:prstGeom prst="rect">
            <a:avLst/>
          </a:prstGeom>
        </p:spPr>
      </p:pic>
      <p:sp>
        <p:nvSpPr>
          <p:cNvPr id="2" name="Title 1">
            <a:extLst>
              <a:ext uri="{FF2B5EF4-FFF2-40B4-BE49-F238E27FC236}">
                <a16:creationId xmlns:a16="http://schemas.microsoft.com/office/drawing/2014/main" id="{C2B7939F-95D9-CF44-D9C5-A323E22E71F9}"/>
              </a:ext>
            </a:extLst>
          </p:cNvPr>
          <p:cNvSpPr>
            <a:spLocks noGrp="1"/>
          </p:cNvSpPr>
          <p:nvPr>
            <p:ph type="title"/>
          </p:nvPr>
        </p:nvSpPr>
        <p:spPr>
          <a:xfrm>
            <a:off x="304800" y="369827"/>
            <a:ext cx="10515600" cy="459412"/>
          </a:xfrm>
        </p:spPr>
        <p:txBody>
          <a:bodyPr>
            <a:normAutofit fontScale="90000"/>
          </a:bodyPr>
          <a:lstStyle/>
          <a:p>
            <a:r>
              <a:rPr lang="en-US" sz="4400" b="1" i="0" dirty="0" err="1">
                <a:solidFill>
                  <a:srgbClr val="333333"/>
                </a:solidFill>
                <a:effectLst/>
                <a:latin typeface="Helvetica Neue"/>
              </a:rPr>
              <a:t>Bahdanau</a:t>
            </a:r>
            <a:r>
              <a:rPr lang="en-US" sz="4400" b="1" i="0" dirty="0">
                <a:solidFill>
                  <a:srgbClr val="333333"/>
                </a:solidFill>
                <a:effectLst/>
                <a:latin typeface="Helvetica Neue"/>
              </a:rPr>
              <a:t>-Attention</a:t>
            </a:r>
            <a:endParaRPr lang="en-US" dirty="0"/>
          </a:p>
        </p:txBody>
      </p:sp>
      <p:sp>
        <p:nvSpPr>
          <p:cNvPr id="9" name="Content Placeholder 2">
            <a:extLst>
              <a:ext uri="{FF2B5EF4-FFF2-40B4-BE49-F238E27FC236}">
                <a16:creationId xmlns:a16="http://schemas.microsoft.com/office/drawing/2014/main" id="{6BED247A-FDFF-B6C1-C129-CBB66F98F591}"/>
              </a:ext>
            </a:extLst>
          </p:cNvPr>
          <p:cNvSpPr txBox="1">
            <a:spLocks/>
          </p:cNvSpPr>
          <p:nvPr/>
        </p:nvSpPr>
        <p:spPr>
          <a:xfrm>
            <a:off x="381000" y="928903"/>
            <a:ext cx="5139227" cy="1295400"/>
          </a:xfrm>
          <a:prstGeom prst="rect">
            <a:avLst/>
          </a:prstGeom>
          <a:solidFill>
            <a:schemeClr val="accent3">
              <a:lumMod val="40000"/>
              <a:lumOff val="60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Step9 – generate last element of output y</a:t>
            </a:r>
            <a:r>
              <a:rPr lang="en-US" baseline="-25000" dirty="0"/>
              <a:t>4  </a:t>
            </a:r>
          </a:p>
          <a:p>
            <a:pPr marL="0" indent="0">
              <a:buFont typeface="Arial" panose="020B0604020202020204" pitchFamily="34" charset="0"/>
              <a:buNone/>
            </a:pPr>
            <a:r>
              <a:rPr lang="en-US" dirty="0"/>
              <a:t>- A function of  s</a:t>
            </a:r>
            <a:r>
              <a:rPr lang="en-US" baseline="-25000" dirty="0"/>
              <a:t>4</a:t>
            </a:r>
            <a:r>
              <a:rPr lang="en-US" dirty="0"/>
              <a:t> which is a function of the context vector c</a:t>
            </a:r>
            <a:r>
              <a:rPr lang="en-US" baseline="-25000" dirty="0"/>
              <a:t>4 </a:t>
            </a:r>
            <a:r>
              <a:rPr lang="en-US" dirty="0"/>
              <a:t>and previous output sequence element y</a:t>
            </a:r>
            <a:r>
              <a:rPr lang="en-US" baseline="-25000" dirty="0"/>
              <a:t>3</a:t>
            </a:r>
            <a:r>
              <a:rPr lang="en-US" dirty="0"/>
              <a:t> [pan] </a:t>
            </a:r>
          </a:p>
        </p:txBody>
      </p:sp>
      <p:sp>
        <p:nvSpPr>
          <p:cNvPr id="14" name="Rectangle 13">
            <a:extLst>
              <a:ext uri="{FF2B5EF4-FFF2-40B4-BE49-F238E27FC236}">
                <a16:creationId xmlns:a16="http://schemas.microsoft.com/office/drawing/2014/main" id="{DBCC13B3-2448-847E-71A8-84DB98B0C0F0}"/>
              </a:ext>
            </a:extLst>
          </p:cNvPr>
          <p:cNvSpPr/>
          <p:nvPr/>
        </p:nvSpPr>
        <p:spPr>
          <a:xfrm>
            <a:off x="9372600" y="2971800"/>
            <a:ext cx="762000" cy="1707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DA6BF1-B8DE-CC81-DBD0-1E64CFC85E71}"/>
              </a:ext>
            </a:extLst>
          </p:cNvPr>
          <p:cNvSpPr/>
          <p:nvPr/>
        </p:nvSpPr>
        <p:spPr>
          <a:xfrm>
            <a:off x="2298640" y="2494807"/>
            <a:ext cx="4330760" cy="10103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1E407C2-8522-7452-0314-8905E48E0FFB}"/>
              </a:ext>
            </a:extLst>
          </p:cNvPr>
          <p:cNvSpPr txBox="1"/>
          <p:nvPr/>
        </p:nvSpPr>
        <p:spPr>
          <a:xfrm>
            <a:off x="9906000" y="3922067"/>
            <a:ext cx="2260555" cy="830997"/>
          </a:xfrm>
          <a:prstGeom prst="rect">
            <a:avLst/>
          </a:prstGeom>
          <a:solidFill>
            <a:srgbClr val="FFC000"/>
          </a:solidFill>
        </p:spPr>
        <p:txBody>
          <a:bodyPr wrap="none" rtlCol="0">
            <a:spAutoFit/>
          </a:bodyPr>
          <a:lstStyle/>
          <a:p>
            <a:r>
              <a:rPr lang="en-US" sz="2400" b="1" dirty="0"/>
              <a:t>s</a:t>
            </a:r>
            <a:r>
              <a:rPr lang="en-US" sz="2400" b="1" baseline="-25000" dirty="0"/>
              <a:t>4</a:t>
            </a:r>
            <a:r>
              <a:rPr lang="en-US" sz="2400" b="1" dirty="0"/>
              <a:t>  =    f(c</a:t>
            </a:r>
            <a:r>
              <a:rPr lang="en-US" sz="2400" b="1" baseline="-25000" dirty="0"/>
              <a:t>4 </a:t>
            </a:r>
            <a:r>
              <a:rPr lang="en-US" sz="2400" b="1" dirty="0"/>
              <a:t>, y</a:t>
            </a:r>
            <a:r>
              <a:rPr lang="en-US" sz="2400" b="1" baseline="-25000" dirty="0"/>
              <a:t>3</a:t>
            </a:r>
            <a:r>
              <a:rPr lang="en-US" sz="2400" b="1" dirty="0"/>
              <a:t>)  </a:t>
            </a:r>
          </a:p>
          <a:p>
            <a:r>
              <a:rPr lang="en-US" sz="2400" b="1" dirty="0"/>
              <a:t>      =    f(c</a:t>
            </a:r>
            <a:r>
              <a:rPr lang="en-US" sz="2400" b="1" baseline="-25000" dirty="0"/>
              <a:t>4 </a:t>
            </a:r>
            <a:r>
              <a:rPr lang="en-US" sz="2400" b="1" dirty="0"/>
              <a:t>, pan)</a:t>
            </a:r>
            <a:endParaRPr lang="en-US" sz="2400" b="1" baseline="-25000" dirty="0"/>
          </a:p>
        </p:txBody>
      </p:sp>
    </p:spTree>
    <p:extLst>
      <p:ext uri="{BB962C8B-B14F-4D97-AF65-F5344CB8AC3E}">
        <p14:creationId xmlns:p14="http://schemas.microsoft.com/office/powerpoint/2010/main" val="31502626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32739"/>
            <a:ext cx="6946265" cy="635000"/>
          </a:xfrm>
          <a:prstGeom prst="rect">
            <a:avLst/>
          </a:prstGeom>
        </p:spPr>
        <p:txBody>
          <a:bodyPr vert="horz" wrap="square" lIns="0" tIns="12700" rIns="0" bIns="0" rtlCol="0">
            <a:spAutoFit/>
          </a:bodyPr>
          <a:lstStyle/>
          <a:p>
            <a:pPr marL="12700">
              <a:lnSpc>
                <a:spcPct val="100000"/>
              </a:lnSpc>
              <a:spcBef>
                <a:spcPts val="100"/>
              </a:spcBef>
            </a:pPr>
            <a:r>
              <a:rPr spc="-10" dirty="0"/>
              <a:t>Hierarchical</a:t>
            </a:r>
            <a:r>
              <a:rPr spc="-135" dirty="0"/>
              <a:t> </a:t>
            </a:r>
            <a:r>
              <a:rPr spc="-55" dirty="0"/>
              <a:t>ViT:</a:t>
            </a:r>
            <a:r>
              <a:rPr spc="-135" dirty="0"/>
              <a:t> </a:t>
            </a:r>
            <a:r>
              <a:rPr dirty="0"/>
              <a:t>Swin</a:t>
            </a:r>
            <a:r>
              <a:rPr spc="-130" dirty="0"/>
              <a:t> </a:t>
            </a:r>
            <a:r>
              <a:rPr spc="-25" dirty="0"/>
              <a:t>Transformer</a:t>
            </a:r>
          </a:p>
        </p:txBody>
      </p:sp>
      <p:grpSp>
        <p:nvGrpSpPr>
          <p:cNvPr id="3" name="object 3"/>
          <p:cNvGrpSpPr/>
          <p:nvPr/>
        </p:nvGrpSpPr>
        <p:grpSpPr>
          <a:xfrm>
            <a:off x="520263" y="2017548"/>
            <a:ext cx="6448425" cy="2641600"/>
            <a:chOff x="520263" y="2017548"/>
            <a:chExt cx="6448425" cy="2641600"/>
          </a:xfrm>
        </p:grpSpPr>
        <p:pic>
          <p:nvPicPr>
            <p:cNvPr id="4" name="object 4"/>
            <p:cNvPicPr/>
            <p:nvPr/>
          </p:nvPicPr>
          <p:blipFill>
            <a:blip r:embed="rId2" cstate="print"/>
            <a:stretch>
              <a:fillRect/>
            </a:stretch>
          </p:blipFill>
          <p:spPr>
            <a:xfrm>
              <a:off x="812839" y="2017548"/>
              <a:ext cx="6155518" cy="2641600"/>
            </a:xfrm>
            <a:prstGeom prst="rect">
              <a:avLst/>
            </a:prstGeom>
          </p:spPr>
        </p:pic>
        <p:sp>
          <p:nvSpPr>
            <p:cNvPr id="5" name="object 5"/>
            <p:cNvSpPr/>
            <p:nvPr/>
          </p:nvSpPr>
          <p:spPr>
            <a:xfrm>
              <a:off x="520263" y="2661309"/>
              <a:ext cx="1422400" cy="400685"/>
            </a:xfrm>
            <a:custGeom>
              <a:avLst/>
              <a:gdLst/>
              <a:ahLst/>
              <a:cxnLst/>
              <a:rect l="l" t="t" r="r" b="b"/>
              <a:pathLst>
                <a:path w="1422400" h="400685">
                  <a:moveTo>
                    <a:pt x="1422055" y="0"/>
                  </a:moveTo>
                  <a:lnTo>
                    <a:pt x="0" y="0"/>
                  </a:lnTo>
                  <a:lnTo>
                    <a:pt x="0" y="400109"/>
                  </a:lnTo>
                  <a:lnTo>
                    <a:pt x="1422055" y="400109"/>
                  </a:lnTo>
                  <a:lnTo>
                    <a:pt x="1422055" y="0"/>
                  </a:lnTo>
                  <a:close/>
                </a:path>
              </a:pathLst>
            </a:custGeom>
            <a:solidFill>
              <a:srgbClr val="FFFFFF"/>
            </a:solidFill>
          </p:spPr>
          <p:txBody>
            <a:bodyPr wrap="square" lIns="0" tIns="0" rIns="0" bIns="0" rtlCol="0"/>
            <a:lstStyle/>
            <a:p>
              <a:endParaRPr/>
            </a:p>
          </p:txBody>
        </p:sp>
      </p:grpSp>
      <p:sp>
        <p:nvSpPr>
          <p:cNvPr id="6" name="object 6"/>
          <p:cNvSpPr/>
          <p:nvPr/>
        </p:nvSpPr>
        <p:spPr>
          <a:xfrm>
            <a:off x="3269067" y="1663439"/>
            <a:ext cx="190500" cy="12700"/>
          </a:xfrm>
          <a:custGeom>
            <a:avLst/>
            <a:gdLst/>
            <a:ahLst/>
            <a:cxnLst/>
            <a:rect l="l" t="t" r="r" b="b"/>
            <a:pathLst>
              <a:path w="190500" h="12700">
                <a:moveTo>
                  <a:pt x="190500" y="0"/>
                </a:moveTo>
                <a:lnTo>
                  <a:pt x="0" y="0"/>
                </a:lnTo>
                <a:lnTo>
                  <a:pt x="0" y="12700"/>
                </a:lnTo>
                <a:lnTo>
                  <a:pt x="190500" y="12700"/>
                </a:lnTo>
                <a:lnTo>
                  <a:pt x="190500" y="0"/>
                </a:lnTo>
                <a:close/>
              </a:path>
            </a:pathLst>
          </a:custGeom>
          <a:solidFill>
            <a:srgbClr val="000000"/>
          </a:solidFill>
        </p:spPr>
        <p:txBody>
          <a:bodyPr wrap="square" lIns="0" tIns="0" rIns="0" bIns="0" rtlCol="0"/>
          <a:lstStyle/>
          <a:p>
            <a:endParaRPr/>
          </a:p>
        </p:txBody>
      </p:sp>
      <p:sp>
        <p:nvSpPr>
          <p:cNvPr id="7" name="object 7"/>
          <p:cNvSpPr/>
          <p:nvPr/>
        </p:nvSpPr>
        <p:spPr>
          <a:xfrm>
            <a:off x="3840567" y="1663439"/>
            <a:ext cx="254000" cy="12700"/>
          </a:xfrm>
          <a:custGeom>
            <a:avLst/>
            <a:gdLst/>
            <a:ahLst/>
            <a:cxnLst/>
            <a:rect l="l" t="t" r="r" b="b"/>
            <a:pathLst>
              <a:path w="254000" h="12700">
                <a:moveTo>
                  <a:pt x="254000" y="0"/>
                </a:moveTo>
                <a:lnTo>
                  <a:pt x="0" y="0"/>
                </a:lnTo>
                <a:lnTo>
                  <a:pt x="0" y="12700"/>
                </a:lnTo>
                <a:lnTo>
                  <a:pt x="254000" y="12700"/>
                </a:lnTo>
                <a:lnTo>
                  <a:pt x="254000" y="0"/>
                </a:lnTo>
                <a:close/>
              </a:path>
            </a:pathLst>
          </a:custGeom>
          <a:solidFill>
            <a:srgbClr val="000000"/>
          </a:solidFill>
        </p:spPr>
        <p:txBody>
          <a:bodyPr wrap="square" lIns="0" tIns="0" rIns="0" bIns="0" rtlCol="0"/>
          <a:lstStyle/>
          <a:p>
            <a:endParaRPr/>
          </a:p>
        </p:txBody>
      </p:sp>
      <p:sp>
        <p:nvSpPr>
          <p:cNvPr id="8" name="object 8"/>
          <p:cNvSpPr txBox="1"/>
          <p:nvPr/>
        </p:nvSpPr>
        <p:spPr>
          <a:xfrm>
            <a:off x="633991" y="2680715"/>
            <a:ext cx="118427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Cambria Math"/>
                <a:cs typeface="Cambria Math"/>
              </a:rPr>
              <a:t>3</a:t>
            </a:r>
            <a:r>
              <a:rPr sz="2000" spc="-5" dirty="0">
                <a:latin typeface="Cambria Math"/>
                <a:cs typeface="Cambria Math"/>
              </a:rPr>
              <a:t> </a:t>
            </a:r>
            <a:r>
              <a:rPr sz="2000" dirty="0">
                <a:latin typeface="Cambria Math"/>
                <a:cs typeface="Cambria Math"/>
              </a:rPr>
              <a:t>×</a:t>
            </a:r>
            <a:r>
              <a:rPr sz="2000" spc="-15" dirty="0">
                <a:latin typeface="Cambria Math"/>
                <a:cs typeface="Cambria Math"/>
              </a:rPr>
              <a:t> </a:t>
            </a:r>
            <a:r>
              <a:rPr sz="2000" dirty="0">
                <a:latin typeface="Cambria Math"/>
                <a:cs typeface="Cambria Math"/>
              </a:rPr>
              <a:t>𝐻</a:t>
            </a:r>
            <a:r>
              <a:rPr sz="2000" spc="45" dirty="0">
                <a:latin typeface="Cambria Math"/>
                <a:cs typeface="Cambria Math"/>
              </a:rPr>
              <a:t> </a:t>
            </a:r>
            <a:r>
              <a:rPr sz="2000" dirty="0">
                <a:latin typeface="Cambria Math"/>
                <a:cs typeface="Cambria Math"/>
              </a:rPr>
              <a:t>×</a:t>
            </a:r>
            <a:r>
              <a:rPr sz="2000" spc="-15" dirty="0">
                <a:latin typeface="Cambria Math"/>
                <a:cs typeface="Cambria Math"/>
              </a:rPr>
              <a:t> </a:t>
            </a:r>
            <a:r>
              <a:rPr sz="2000" spc="-50" dirty="0">
                <a:latin typeface="Cambria Math"/>
                <a:cs typeface="Cambria Math"/>
              </a:rPr>
              <a:t>𝑊</a:t>
            </a:r>
            <a:endParaRPr sz="2000">
              <a:latin typeface="Cambria Math"/>
              <a:cs typeface="Cambria Math"/>
            </a:endParaRPr>
          </a:p>
        </p:txBody>
      </p:sp>
      <p:sp>
        <p:nvSpPr>
          <p:cNvPr id="9" name="object 9"/>
          <p:cNvSpPr/>
          <p:nvPr/>
        </p:nvSpPr>
        <p:spPr>
          <a:xfrm>
            <a:off x="5566063" y="1663439"/>
            <a:ext cx="190500" cy="12700"/>
          </a:xfrm>
          <a:custGeom>
            <a:avLst/>
            <a:gdLst/>
            <a:ahLst/>
            <a:cxnLst/>
            <a:rect l="l" t="t" r="r" b="b"/>
            <a:pathLst>
              <a:path w="190500" h="12700">
                <a:moveTo>
                  <a:pt x="190500" y="0"/>
                </a:moveTo>
                <a:lnTo>
                  <a:pt x="0" y="0"/>
                </a:lnTo>
                <a:lnTo>
                  <a:pt x="0" y="12700"/>
                </a:lnTo>
                <a:lnTo>
                  <a:pt x="190500" y="12700"/>
                </a:lnTo>
                <a:lnTo>
                  <a:pt x="190500" y="0"/>
                </a:lnTo>
                <a:close/>
              </a:path>
            </a:pathLst>
          </a:custGeom>
          <a:solidFill>
            <a:srgbClr val="000000"/>
          </a:solidFill>
        </p:spPr>
        <p:txBody>
          <a:bodyPr wrap="square" lIns="0" tIns="0" rIns="0" bIns="0" rtlCol="0"/>
          <a:lstStyle/>
          <a:p>
            <a:endParaRPr/>
          </a:p>
        </p:txBody>
      </p:sp>
      <p:sp>
        <p:nvSpPr>
          <p:cNvPr id="10" name="object 10"/>
          <p:cNvSpPr/>
          <p:nvPr/>
        </p:nvSpPr>
        <p:spPr>
          <a:xfrm>
            <a:off x="6137563" y="1663439"/>
            <a:ext cx="254000" cy="12700"/>
          </a:xfrm>
          <a:custGeom>
            <a:avLst/>
            <a:gdLst/>
            <a:ahLst/>
            <a:cxnLst/>
            <a:rect l="l" t="t" r="r" b="b"/>
            <a:pathLst>
              <a:path w="254000" h="12700">
                <a:moveTo>
                  <a:pt x="254000" y="0"/>
                </a:moveTo>
                <a:lnTo>
                  <a:pt x="0" y="0"/>
                </a:lnTo>
                <a:lnTo>
                  <a:pt x="0" y="12700"/>
                </a:lnTo>
                <a:lnTo>
                  <a:pt x="254000" y="12700"/>
                </a:lnTo>
                <a:lnTo>
                  <a:pt x="254000" y="0"/>
                </a:lnTo>
                <a:close/>
              </a:path>
            </a:pathLst>
          </a:custGeom>
          <a:solidFill>
            <a:srgbClr val="000000"/>
          </a:solidFill>
        </p:spPr>
        <p:txBody>
          <a:bodyPr wrap="square" lIns="0" tIns="0" rIns="0" bIns="0" rtlCol="0"/>
          <a:lstStyle/>
          <a:p>
            <a:endParaRPr/>
          </a:p>
        </p:txBody>
      </p:sp>
      <p:sp>
        <p:nvSpPr>
          <p:cNvPr id="11" name="object 11"/>
          <p:cNvSpPr txBox="1"/>
          <p:nvPr/>
        </p:nvSpPr>
        <p:spPr>
          <a:xfrm>
            <a:off x="2707918" y="1473708"/>
            <a:ext cx="3716020" cy="497840"/>
          </a:xfrm>
          <a:prstGeom prst="rect">
            <a:avLst/>
          </a:prstGeom>
        </p:spPr>
        <p:txBody>
          <a:bodyPr vert="horz" wrap="square" lIns="0" tIns="12700" rIns="0" bIns="0" rtlCol="0">
            <a:spAutoFit/>
          </a:bodyPr>
          <a:lstStyle/>
          <a:p>
            <a:pPr marR="43180" algn="r">
              <a:lnSpc>
                <a:spcPts val="1860"/>
              </a:lnSpc>
              <a:spcBef>
                <a:spcPts val="100"/>
              </a:spcBef>
              <a:tabLst>
                <a:tab pos="1045210" algn="l"/>
                <a:tab pos="2128520" algn="l"/>
              </a:tabLst>
            </a:pPr>
            <a:r>
              <a:rPr sz="2000" dirty="0">
                <a:latin typeface="Cambria Math"/>
                <a:cs typeface="Cambria Math"/>
              </a:rPr>
              <a:t>C</a:t>
            </a:r>
            <a:r>
              <a:rPr sz="2000" spc="-5" dirty="0">
                <a:latin typeface="Cambria Math"/>
                <a:cs typeface="Cambria Math"/>
              </a:rPr>
              <a:t> </a:t>
            </a:r>
            <a:r>
              <a:rPr sz="2000" dirty="0">
                <a:latin typeface="Cambria Math"/>
                <a:cs typeface="Cambria Math"/>
              </a:rPr>
              <a:t>×</a:t>
            </a:r>
            <a:r>
              <a:rPr sz="2000" spc="320" dirty="0">
                <a:latin typeface="Cambria Math"/>
                <a:cs typeface="Cambria Math"/>
              </a:rPr>
              <a:t> </a:t>
            </a:r>
            <a:r>
              <a:rPr sz="3000" spc="-75" baseline="41666" dirty="0">
                <a:latin typeface="Cambria Math"/>
                <a:cs typeface="Cambria Math"/>
              </a:rPr>
              <a:t>𝐻</a:t>
            </a:r>
            <a:r>
              <a:rPr sz="3000" baseline="41666" dirty="0">
                <a:latin typeface="Cambria Math"/>
                <a:cs typeface="Cambria Math"/>
              </a:rPr>
              <a:t>	</a:t>
            </a:r>
            <a:r>
              <a:rPr sz="3000" spc="-75" baseline="41666" dirty="0">
                <a:latin typeface="Cambria Math"/>
                <a:cs typeface="Cambria Math"/>
              </a:rPr>
              <a:t>𝑊</a:t>
            </a:r>
            <a:r>
              <a:rPr sz="3000" baseline="41666" dirty="0">
                <a:latin typeface="Cambria Math"/>
                <a:cs typeface="Cambria Math"/>
              </a:rPr>
              <a:t>	</a:t>
            </a:r>
            <a:r>
              <a:rPr sz="2000" dirty="0">
                <a:latin typeface="Cambria Math"/>
                <a:cs typeface="Cambria Math"/>
              </a:rPr>
              <a:t>2𝐶</a:t>
            </a:r>
            <a:r>
              <a:rPr sz="2000" spc="70" dirty="0">
                <a:latin typeface="Cambria Math"/>
                <a:cs typeface="Cambria Math"/>
              </a:rPr>
              <a:t> </a:t>
            </a:r>
            <a:r>
              <a:rPr sz="2000" dirty="0">
                <a:latin typeface="Cambria Math"/>
                <a:cs typeface="Cambria Math"/>
              </a:rPr>
              <a:t>×</a:t>
            </a:r>
            <a:r>
              <a:rPr sz="2000" spc="320" dirty="0">
                <a:latin typeface="Cambria Math"/>
                <a:cs typeface="Cambria Math"/>
              </a:rPr>
              <a:t> </a:t>
            </a:r>
            <a:r>
              <a:rPr sz="3000" baseline="41666" dirty="0">
                <a:latin typeface="Cambria Math"/>
                <a:cs typeface="Cambria Math"/>
              </a:rPr>
              <a:t>𝐻</a:t>
            </a:r>
            <a:r>
              <a:rPr sz="3000" spc="562" baseline="41666" dirty="0">
                <a:latin typeface="Cambria Math"/>
                <a:cs typeface="Cambria Math"/>
              </a:rPr>
              <a:t> </a:t>
            </a:r>
            <a:r>
              <a:rPr sz="2000" dirty="0">
                <a:latin typeface="Cambria Math"/>
                <a:cs typeface="Cambria Math"/>
              </a:rPr>
              <a:t>×</a:t>
            </a:r>
            <a:r>
              <a:rPr sz="2000" spc="315" dirty="0">
                <a:latin typeface="Cambria Math"/>
                <a:cs typeface="Cambria Math"/>
              </a:rPr>
              <a:t> </a:t>
            </a:r>
            <a:r>
              <a:rPr sz="3000" spc="-75" baseline="41666" dirty="0">
                <a:latin typeface="Cambria Math"/>
                <a:cs typeface="Cambria Math"/>
              </a:rPr>
              <a:t>𝑊</a:t>
            </a:r>
            <a:endParaRPr sz="3000" baseline="41666">
              <a:latin typeface="Cambria Math"/>
              <a:cs typeface="Cambria Math"/>
            </a:endParaRPr>
          </a:p>
          <a:p>
            <a:pPr marR="88265" algn="r">
              <a:lnSpc>
                <a:spcPts val="1860"/>
              </a:lnSpc>
              <a:tabLst>
                <a:tab pos="597535" algn="l"/>
                <a:tab pos="2288540" algn="l"/>
                <a:tab pos="2886710" algn="l"/>
              </a:tabLst>
            </a:pPr>
            <a:r>
              <a:rPr sz="2000" dirty="0">
                <a:latin typeface="Cambria Math"/>
                <a:cs typeface="Cambria Math"/>
              </a:rPr>
              <a:t>4</a:t>
            </a:r>
            <a:r>
              <a:rPr sz="2000" spc="35" dirty="0">
                <a:latin typeface="Cambria Math"/>
                <a:cs typeface="Cambria Math"/>
              </a:rPr>
              <a:t>  </a:t>
            </a:r>
            <a:r>
              <a:rPr sz="3000" spc="-75" baseline="36111" dirty="0">
                <a:latin typeface="Cambria Math"/>
                <a:cs typeface="Cambria Math"/>
              </a:rPr>
              <a:t>×</a:t>
            </a:r>
            <a:r>
              <a:rPr sz="3000" baseline="36111" dirty="0">
                <a:latin typeface="Cambria Math"/>
                <a:cs typeface="Cambria Math"/>
              </a:rPr>
              <a:t>	</a:t>
            </a:r>
            <a:r>
              <a:rPr sz="2000" spc="-50" dirty="0">
                <a:latin typeface="Cambria Math"/>
                <a:cs typeface="Cambria Math"/>
              </a:rPr>
              <a:t>4</a:t>
            </a:r>
            <a:r>
              <a:rPr sz="2000" dirty="0">
                <a:latin typeface="Cambria Math"/>
                <a:cs typeface="Cambria Math"/>
              </a:rPr>
              <a:t>	</a:t>
            </a:r>
            <a:r>
              <a:rPr sz="2000" spc="-50" dirty="0">
                <a:latin typeface="Cambria Math"/>
                <a:cs typeface="Cambria Math"/>
              </a:rPr>
              <a:t>8</a:t>
            </a:r>
            <a:r>
              <a:rPr sz="2000" dirty="0">
                <a:latin typeface="Cambria Math"/>
                <a:cs typeface="Cambria Math"/>
              </a:rPr>
              <a:t>	</a:t>
            </a:r>
            <a:r>
              <a:rPr sz="2000" spc="-50" dirty="0">
                <a:latin typeface="Cambria Math"/>
                <a:cs typeface="Cambria Math"/>
              </a:rPr>
              <a:t>8</a:t>
            </a:r>
            <a:endParaRPr sz="2000">
              <a:latin typeface="Cambria Math"/>
              <a:cs typeface="Cambria Math"/>
            </a:endParaRPr>
          </a:p>
        </p:txBody>
      </p:sp>
      <p:sp>
        <p:nvSpPr>
          <p:cNvPr id="12" name="object 12"/>
          <p:cNvSpPr txBox="1"/>
          <p:nvPr/>
        </p:nvSpPr>
        <p:spPr>
          <a:xfrm>
            <a:off x="2543241" y="4778755"/>
            <a:ext cx="2027555" cy="848360"/>
          </a:xfrm>
          <a:prstGeom prst="rect">
            <a:avLst/>
          </a:prstGeom>
        </p:spPr>
        <p:txBody>
          <a:bodyPr vert="horz" wrap="square" lIns="0" tIns="12700" rIns="0" bIns="0" rtlCol="0">
            <a:spAutoFit/>
          </a:bodyPr>
          <a:lstStyle/>
          <a:p>
            <a:pPr marL="12700" marR="5080" algn="ctr">
              <a:lnSpc>
                <a:spcPct val="100000"/>
              </a:lnSpc>
              <a:spcBef>
                <a:spcPts val="100"/>
              </a:spcBef>
            </a:pPr>
            <a:r>
              <a:rPr sz="1800" dirty="0">
                <a:latin typeface="Calibri"/>
                <a:cs typeface="Calibri"/>
              </a:rPr>
              <a:t>Divide</a:t>
            </a:r>
            <a:r>
              <a:rPr sz="1800" spc="-45" dirty="0">
                <a:latin typeface="Calibri"/>
                <a:cs typeface="Calibri"/>
              </a:rPr>
              <a:t> </a:t>
            </a:r>
            <a:r>
              <a:rPr sz="1800" dirty="0">
                <a:latin typeface="Calibri"/>
                <a:cs typeface="Calibri"/>
              </a:rPr>
              <a:t>image</a:t>
            </a:r>
            <a:r>
              <a:rPr sz="1800" spc="-45" dirty="0">
                <a:latin typeface="Calibri"/>
                <a:cs typeface="Calibri"/>
              </a:rPr>
              <a:t> </a:t>
            </a:r>
            <a:r>
              <a:rPr sz="1800" dirty="0">
                <a:latin typeface="Calibri"/>
                <a:cs typeface="Calibri"/>
              </a:rPr>
              <a:t>into</a:t>
            </a:r>
            <a:r>
              <a:rPr sz="1800" spc="-45" dirty="0">
                <a:latin typeface="Calibri"/>
                <a:cs typeface="Calibri"/>
              </a:rPr>
              <a:t> </a:t>
            </a:r>
            <a:r>
              <a:rPr sz="1800" spc="-25" dirty="0">
                <a:latin typeface="Calibri"/>
                <a:cs typeface="Calibri"/>
              </a:rPr>
              <a:t>4x4 </a:t>
            </a:r>
            <a:r>
              <a:rPr sz="1800" dirty="0">
                <a:latin typeface="Calibri"/>
                <a:cs typeface="Calibri"/>
              </a:rPr>
              <a:t>patches</a:t>
            </a:r>
            <a:r>
              <a:rPr sz="1800" spc="-60" dirty="0">
                <a:latin typeface="Calibri"/>
                <a:cs typeface="Calibri"/>
              </a:rPr>
              <a:t> </a:t>
            </a:r>
            <a:r>
              <a:rPr sz="1800" dirty="0">
                <a:latin typeface="Calibri"/>
                <a:cs typeface="Calibri"/>
              </a:rPr>
              <a:t>and</a:t>
            </a:r>
            <a:r>
              <a:rPr sz="1800" spc="-55" dirty="0">
                <a:latin typeface="Calibri"/>
                <a:cs typeface="Calibri"/>
              </a:rPr>
              <a:t> </a:t>
            </a:r>
            <a:r>
              <a:rPr sz="1800" spc="-10" dirty="0">
                <a:latin typeface="Calibri"/>
                <a:cs typeface="Calibri"/>
              </a:rPr>
              <a:t>project </a:t>
            </a:r>
            <a:r>
              <a:rPr sz="1800" dirty="0">
                <a:latin typeface="Calibri"/>
                <a:cs typeface="Calibri"/>
              </a:rPr>
              <a:t>to</a:t>
            </a:r>
            <a:r>
              <a:rPr sz="1800" spc="-15" dirty="0">
                <a:latin typeface="Calibri"/>
                <a:cs typeface="Calibri"/>
              </a:rPr>
              <a:t> </a:t>
            </a:r>
            <a:r>
              <a:rPr sz="1800" dirty="0">
                <a:latin typeface="Calibri"/>
                <a:cs typeface="Calibri"/>
              </a:rPr>
              <a:t>C</a:t>
            </a:r>
            <a:r>
              <a:rPr sz="1800" spc="-10" dirty="0">
                <a:latin typeface="Calibri"/>
                <a:cs typeface="Calibri"/>
              </a:rPr>
              <a:t> dimensions</a:t>
            </a:r>
            <a:endParaRPr sz="1800">
              <a:latin typeface="Calibri"/>
              <a:cs typeface="Calibri"/>
            </a:endParaRPr>
          </a:p>
        </p:txBody>
      </p:sp>
      <p:sp>
        <p:nvSpPr>
          <p:cNvPr id="13" name="object 13"/>
          <p:cNvSpPr txBox="1"/>
          <p:nvPr/>
        </p:nvSpPr>
        <p:spPr>
          <a:xfrm>
            <a:off x="5119909" y="4806188"/>
            <a:ext cx="1555750" cy="1125855"/>
          </a:xfrm>
          <a:prstGeom prst="rect">
            <a:avLst/>
          </a:prstGeom>
        </p:spPr>
        <p:txBody>
          <a:bodyPr vert="horz" wrap="square" lIns="0" tIns="11430" rIns="0" bIns="0" rtlCol="0">
            <a:spAutoFit/>
          </a:bodyPr>
          <a:lstStyle/>
          <a:p>
            <a:pPr marL="12065" marR="5080" indent="635" algn="ctr">
              <a:lnSpc>
                <a:spcPct val="100400"/>
              </a:lnSpc>
              <a:spcBef>
                <a:spcPts val="90"/>
              </a:spcBef>
            </a:pPr>
            <a:r>
              <a:rPr sz="1800" dirty="0">
                <a:latin typeface="Calibri"/>
                <a:cs typeface="Calibri"/>
              </a:rPr>
              <a:t>Merge</a:t>
            </a:r>
            <a:r>
              <a:rPr sz="1800" spc="-85" dirty="0">
                <a:latin typeface="Calibri"/>
                <a:cs typeface="Calibri"/>
              </a:rPr>
              <a:t> </a:t>
            </a:r>
            <a:r>
              <a:rPr sz="1800" spc="-25" dirty="0">
                <a:latin typeface="Calibri"/>
                <a:cs typeface="Calibri"/>
              </a:rPr>
              <a:t>2x2 </a:t>
            </a:r>
            <a:r>
              <a:rPr sz="1800" spc="-10" dirty="0">
                <a:latin typeface="Calibri"/>
                <a:cs typeface="Calibri"/>
              </a:rPr>
              <a:t>neighborhoods; </a:t>
            </a:r>
            <a:r>
              <a:rPr sz="1800" dirty="0">
                <a:latin typeface="Calibri"/>
                <a:cs typeface="Calibri"/>
              </a:rPr>
              <a:t>now</a:t>
            </a:r>
            <a:r>
              <a:rPr sz="1800" spc="-65" dirty="0">
                <a:latin typeface="Calibri"/>
                <a:cs typeface="Calibri"/>
              </a:rPr>
              <a:t> </a:t>
            </a:r>
            <a:r>
              <a:rPr sz="1800" dirty="0">
                <a:latin typeface="Calibri"/>
                <a:cs typeface="Calibri"/>
              </a:rPr>
              <a:t>patches</a:t>
            </a:r>
            <a:r>
              <a:rPr sz="1800" spc="-65" dirty="0">
                <a:latin typeface="Calibri"/>
                <a:cs typeface="Calibri"/>
              </a:rPr>
              <a:t> </a:t>
            </a:r>
            <a:r>
              <a:rPr sz="1800" spc="-25" dirty="0">
                <a:latin typeface="Calibri"/>
                <a:cs typeface="Calibri"/>
              </a:rPr>
              <a:t>are </a:t>
            </a:r>
            <a:r>
              <a:rPr sz="1800" spc="-10" dirty="0">
                <a:latin typeface="Calibri"/>
                <a:cs typeface="Calibri"/>
              </a:rPr>
              <a:t>(effectively)</a:t>
            </a:r>
            <a:r>
              <a:rPr sz="1800" spc="-25" dirty="0">
                <a:latin typeface="Calibri"/>
                <a:cs typeface="Calibri"/>
              </a:rPr>
              <a:t> 8x8</a:t>
            </a:r>
            <a:endParaRPr sz="1800">
              <a:latin typeface="Calibri"/>
              <a:cs typeface="Calibri"/>
            </a:endParaRPr>
          </a:p>
        </p:txBody>
      </p:sp>
      <p:graphicFrame>
        <p:nvGraphicFramePr>
          <p:cNvPr id="14" name="object 14"/>
          <p:cNvGraphicFramePr>
            <a:graphicFrameLocks noGrp="1"/>
          </p:cNvGraphicFramePr>
          <p:nvPr/>
        </p:nvGraphicFramePr>
        <p:xfrm>
          <a:off x="8492128" y="387532"/>
          <a:ext cx="1814829" cy="1826895"/>
        </p:xfrm>
        <a:graphic>
          <a:graphicData uri="http://schemas.openxmlformats.org/drawingml/2006/table">
            <a:tbl>
              <a:tblPr firstRow="1" bandRow="1">
                <a:tableStyleId>{2D5ABB26-0587-4C30-8999-92F81FD0307C}</a:tableStyleId>
              </a:tblPr>
              <a:tblGrid>
                <a:gridCol w="434975">
                  <a:extLst>
                    <a:ext uri="{9D8B030D-6E8A-4147-A177-3AD203B41FA5}">
                      <a16:colId xmlns:a16="http://schemas.microsoft.com/office/drawing/2014/main" val="20000"/>
                    </a:ext>
                  </a:extLst>
                </a:gridCol>
                <a:gridCol w="462280">
                  <a:extLst>
                    <a:ext uri="{9D8B030D-6E8A-4147-A177-3AD203B41FA5}">
                      <a16:colId xmlns:a16="http://schemas.microsoft.com/office/drawing/2014/main" val="20001"/>
                    </a:ext>
                  </a:extLst>
                </a:gridCol>
                <a:gridCol w="436244">
                  <a:extLst>
                    <a:ext uri="{9D8B030D-6E8A-4147-A177-3AD203B41FA5}">
                      <a16:colId xmlns:a16="http://schemas.microsoft.com/office/drawing/2014/main" val="20002"/>
                    </a:ext>
                  </a:extLst>
                </a:gridCol>
                <a:gridCol w="481330">
                  <a:extLst>
                    <a:ext uri="{9D8B030D-6E8A-4147-A177-3AD203B41FA5}">
                      <a16:colId xmlns:a16="http://schemas.microsoft.com/office/drawing/2014/main" val="20003"/>
                    </a:ext>
                  </a:extLst>
                </a:gridCol>
              </a:tblGrid>
              <a:tr h="454025">
                <a:tc>
                  <a:txBody>
                    <a:bodyPr/>
                    <a:lstStyle/>
                    <a:p>
                      <a:pPr>
                        <a:lnSpc>
                          <a:spcPct val="100000"/>
                        </a:lnSpc>
                      </a:pPr>
                      <a:endParaRPr sz="1800">
                        <a:latin typeface="Times New Roman"/>
                        <a:cs typeface="Times New Roman"/>
                      </a:endParaRPr>
                    </a:p>
                  </a:txBody>
                  <a:tcPr marL="0" marR="0" marT="0" marB="0">
                    <a:lnL w="57150">
                      <a:solidFill>
                        <a:srgbClr val="4472C4"/>
                      </a:solidFill>
                      <a:prstDash val="solid"/>
                    </a:lnL>
                    <a:lnR w="28575">
                      <a:solidFill>
                        <a:srgbClr val="000000"/>
                      </a:solidFill>
                      <a:prstDash val="solid"/>
                    </a:lnR>
                    <a:lnT w="57150">
                      <a:solidFill>
                        <a:srgbClr val="4472C4"/>
                      </a:solidFill>
                      <a:prstDash val="solid"/>
                    </a:lnT>
                    <a:lnB w="28575">
                      <a:solidFill>
                        <a:srgbClr val="000000"/>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28575">
                      <a:solidFill>
                        <a:srgbClr val="4472C4"/>
                      </a:solidFill>
                      <a:prstDash val="solid"/>
                    </a:lnR>
                    <a:lnT w="57150">
                      <a:solidFill>
                        <a:srgbClr val="4472C4"/>
                      </a:solidFill>
                      <a:prstDash val="solid"/>
                    </a:lnT>
                    <a:lnB w="28575">
                      <a:solidFill>
                        <a:srgbClr val="000000"/>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4472C4"/>
                      </a:solidFill>
                      <a:prstDash val="solid"/>
                    </a:lnL>
                    <a:lnR w="28575">
                      <a:solidFill>
                        <a:srgbClr val="000000"/>
                      </a:solidFill>
                      <a:prstDash val="solid"/>
                    </a:lnR>
                    <a:lnB w="28575">
                      <a:solidFill>
                        <a:srgbClr val="000000"/>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12700">
                      <a:solidFill>
                        <a:srgbClr val="000000"/>
                      </a:solidFill>
                      <a:prstDash val="solid"/>
                    </a:lnR>
                    <a:lnB w="28575">
                      <a:solidFill>
                        <a:srgbClr val="000000"/>
                      </a:solidFill>
                      <a:prstDash val="solid"/>
                    </a:lnB>
                    <a:solidFill>
                      <a:srgbClr val="EDEDED"/>
                    </a:solidFill>
                  </a:tcPr>
                </a:tc>
                <a:extLst>
                  <a:ext uri="{0D108BD9-81ED-4DB2-BD59-A6C34878D82A}">
                    <a16:rowId xmlns:a16="http://schemas.microsoft.com/office/drawing/2014/main" val="10000"/>
                  </a:ext>
                </a:extLst>
              </a:tr>
              <a:tr h="457200">
                <a:tc>
                  <a:txBody>
                    <a:bodyPr/>
                    <a:lstStyle/>
                    <a:p>
                      <a:pPr>
                        <a:lnSpc>
                          <a:spcPct val="100000"/>
                        </a:lnSpc>
                      </a:pPr>
                      <a:endParaRPr sz="1800">
                        <a:latin typeface="Times New Roman"/>
                        <a:cs typeface="Times New Roman"/>
                      </a:endParaRPr>
                    </a:p>
                  </a:txBody>
                  <a:tcPr marL="0" marR="0" marT="0" marB="0">
                    <a:lnL w="57150">
                      <a:solidFill>
                        <a:srgbClr val="4472C4"/>
                      </a:solidFill>
                      <a:prstDash val="solid"/>
                    </a:lnL>
                    <a:lnR w="28575">
                      <a:solidFill>
                        <a:srgbClr val="000000"/>
                      </a:solidFill>
                      <a:prstDash val="solid"/>
                    </a:lnR>
                    <a:lnT w="28575">
                      <a:solidFill>
                        <a:srgbClr val="000000"/>
                      </a:solidFill>
                      <a:prstDash val="solid"/>
                    </a:lnT>
                    <a:lnB w="28575">
                      <a:solidFill>
                        <a:srgbClr val="4472C4"/>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28575">
                      <a:solidFill>
                        <a:srgbClr val="4472C4"/>
                      </a:solidFill>
                      <a:prstDash val="solid"/>
                    </a:lnR>
                    <a:lnT w="28575">
                      <a:solidFill>
                        <a:srgbClr val="000000"/>
                      </a:solidFill>
                      <a:prstDash val="solid"/>
                    </a:lnT>
                    <a:lnB w="28575">
                      <a:solidFill>
                        <a:srgbClr val="4472C4"/>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4472C4"/>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EDEDED"/>
                    </a:solidFill>
                  </a:tcPr>
                </a:tc>
                <a:extLst>
                  <a:ext uri="{0D108BD9-81ED-4DB2-BD59-A6C34878D82A}">
                    <a16:rowId xmlns:a16="http://schemas.microsoft.com/office/drawing/2014/main" val="10001"/>
                  </a:ext>
                </a:extLst>
              </a:tr>
              <a:tr h="472440">
                <a:tc>
                  <a:txBody>
                    <a:bodyPr/>
                    <a:lstStyle/>
                    <a:p>
                      <a:pPr>
                        <a:lnSpc>
                          <a:spcPct val="100000"/>
                        </a:lnSpc>
                      </a:pPr>
                      <a:endParaRPr sz="1800">
                        <a:latin typeface="Times New Roman"/>
                        <a:cs typeface="Times New Roman"/>
                      </a:endParaRPr>
                    </a:p>
                  </a:txBody>
                  <a:tcPr marL="0" marR="0" marT="0" marB="0">
                    <a:lnR w="28575">
                      <a:solidFill>
                        <a:srgbClr val="000000"/>
                      </a:solidFill>
                      <a:prstDash val="solid"/>
                    </a:lnR>
                    <a:lnT w="28575">
                      <a:solidFill>
                        <a:srgbClr val="4472C4"/>
                      </a:solidFill>
                      <a:prstDash val="solid"/>
                    </a:lnT>
                    <a:lnB w="28575">
                      <a:solidFill>
                        <a:srgbClr val="000000"/>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28575">
                      <a:solidFill>
                        <a:srgbClr val="000000"/>
                      </a:solidFill>
                      <a:prstDash val="solid"/>
                    </a:lnR>
                    <a:lnT w="28575">
                      <a:solidFill>
                        <a:srgbClr val="4472C4"/>
                      </a:solidFill>
                      <a:prstDash val="solid"/>
                    </a:lnT>
                    <a:lnB w="28575">
                      <a:solidFill>
                        <a:srgbClr val="000000"/>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EDEDED"/>
                    </a:solidFill>
                  </a:tcPr>
                </a:tc>
                <a:extLst>
                  <a:ext uri="{0D108BD9-81ED-4DB2-BD59-A6C34878D82A}">
                    <a16:rowId xmlns:a16="http://schemas.microsoft.com/office/drawing/2014/main" val="10002"/>
                  </a:ext>
                </a:extLst>
              </a:tr>
              <a:tr h="443230">
                <a:tc>
                  <a:txBody>
                    <a:bodyPr/>
                    <a:lstStyle/>
                    <a:p>
                      <a:pPr>
                        <a:lnSpc>
                          <a:spcPct val="100000"/>
                        </a:lnSpc>
                      </a:pPr>
                      <a:endParaRPr sz="1800">
                        <a:latin typeface="Times New Roman"/>
                        <a:cs typeface="Times New Roman"/>
                      </a:endParaRPr>
                    </a:p>
                  </a:txBody>
                  <a:tcPr marL="0" marR="0" marT="0" marB="0">
                    <a:lnR w="28575">
                      <a:solidFill>
                        <a:srgbClr val="000000"/>
                      </a:solidFill>
                      <a:prstDash val="solid"/>
                    </a:lnR>
                    <a:lnT w="28575">
                      <a:solidFill>
                        <a:srgbClr val="000000"/>
                      </a:solidFill>
                      <a:prstDash val="solid"/>
                    </a:lnT>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solidFill>
                      <a:srgbClr val="EDEDED"/>
                    </a:solidFill>
                  </a:tcPr>
                </a:tc>
                <a:extLst>
                  <a:ext uri="{0D108BD9-81ED-4DB2-BD59-A6C34878D82A}">
                    <a16:rowId xmlns:a16="http://schemas.microsoft.com/office/drawing/2014/main" val="10003"/>
                  </a:ext>
                </a:extLst>
              </a:tr>
            </a:tbl>
          </a:graphicData>
        </a:graphic>
      </p:graphicFrame>
      <p:grpSp>
        <p:nvGrpSpPr>
          <p:cNvPr id="15" name="object 15"/>
          <p:cNvGrpSpPr/>
          <p:nvPr/>
        </p:nvGrpSpPr>
        <p:grpSpPr>
          <a:xfrm>
            <a:off x="8493192" y="172325"/>
            <a:ext cx="2075814" cy="2075814"/>
            <a:chOff x="8493192" y="172325"/>
            <a:chExt cx="2075814" cy="2075814"/>
          </a:xfrm>
        </p:grpSpPr>
        <p:sp>
          <p:nvSpPr>
            <p:cNvPr id="16" name="object 16"/>
            <p:cNvSpPr/>
            <p:nvPr/>
          </p:nvSpPr>
          <p:spPr>
            <a:xfrm>
              <a:off x="10332911" y="178675"/>
              <a:ext cx="229870" cy="2063114"/>
            </a:xfrm>
            <a:custGeom>
              <a:avLst/>
              <a:gdLst/>
              <a:ahLst/>
              <a:cxnLst/>
              <a:rect l="l" t="t" r="r" b="b"/>
              <a:pathLst>
                <a:path w="229870" h="2063114">
                  <a:moveTo>
                    <a:pt x="229285" y="0"/>
                  </a:moveTo>
                  <a:lnTo>
                    <a:pt x="0" y="229285"/>
                  </a:lnTo>
                  <a:lnTo>
                    <a:pt x="0" y="2062655"/>
                  </a:lnTo>
                  <a:lnTo>
                    <a:pt x="229285" y="1833369"/>
                  </a:lnTo>
                  <a:lnTo>
                    <a:pt x="229285" y="0"/>
                  </a:lnTo>
                  <a:close/>
                </a:path>
              </a:pathLst>
            </a:custGeom>
            <a:solidFill>
              <a:srgbClr val="BFBFBF"/>
            </a:solidFill>
          </p:spPr>
          <p:txBody>
            <a:bodyPr wrap="square" lIns="0" tIns="0" rIns="0" bIns="0" rtlCol="0"/>
            <a:lstStyle/>
            <a:p>
              <a:endParaRPr/>
            </a:p>
          </p:txBody>
        </p:sp>
        <p:sp>
          <p:nvSpPr>
            <p:cNvPr id="17" name="object 17"/>
            <p:cNvSpPr/>
            <p:nvPr/>
          </p:nvSpPr>
          <p:spPr>
            <a:xfrm>
              <a:off x="8499542" y="178675"/>
              <a:ext cx="2063114" cy="229870"/>
            </a:xfrm>
            <a:custGeom>
              <a:avLst/>
              <a:gdLst/>
              <a:ahLst/>
              <a:cxnLst/>
              <a:rect l="l" t="t" r="r" b="b"/>
              <a:pathLst>
                <a:path w="2063115" h="229870">
                  <a:moveTo>
                    <a:pt x="2062655" y="0"/>
                  </a:moveTo>
                  <a:lnTo>
                    <a:pt x="229285" y="0"/>
                  </a:lnTo>
                  <a:lnTo>
                    <a:pt x="0" y="229285"/>
                  </a:lnTo>
                  <a:lnTo>
                    <a:pt x="1833369" y="229285"/>
                  </a:lnTo>
                  <a:lnTo>
                    <a:pt x="2062655" y="0"/>
                  </a:lnTo>
                  <a:close/>
                </a:path>
              </a:pathLst>
            </a:custGeom>
            <a:solidFill>
              <a:srgbClr val="F1F1F1"/>
            </a:solidFill>
          </p:spPr>
          <p:txBody>
            <a:bodyPr wrap="square" lIns="0" tIns="0" rIns="0" bIns="0" rtlCol="0"/>
            <a:lstStyle/>
            <a:p>
              <a:endParaRPr/>
            </a:p>
          </p:txBody>
        </p:sp>
        <p:sp>
          <p:nvSpPr>
            <p:cNvPr id="18" name="object 18"/>
            <p:cNvSpPr/>
            <p:nvPr/>
          </p:nvSpPr>
          <p:spPr>
            <a:xfrm>
              <a:off x="8499542" y="178675"/>
              <a:ext cx="2063114" cy="2063114"/>
            </a:xfrm>
            <a:custGeom>
              <a:avLst/>
              <a:gdLst/>
              <a:ahLst/>
              <a:cxnLst/>
              <a:rect l="l" t="t" r="r" b="b"/>
              <a:pathLst>
                <a:path w="2063115" h="2063114">
                  <a:moveTo>
                    <a:pt x="0" y="229285"/>
                  </a:moveTo>
                  <a:lnTo>
                    <a:pt x="229285" y="0"/>
                  </a:lnTo>
                  <a:lnTo>
                    <a:pt x="2062655" y="0"/>
                  </a:lnTo>
                  <a:lnTo>
                    <a:pt x="2062655" y="1833370"/>
                  </a:lnTo>
                  <a:lnTo>
                    <a:pt x="1833370" y="2062655"/>
                  </a:lnTo>
                  <a:lnTo>
                    <a:pt x="0" y="2062655"/>
                  </a:lnTo>
                  <a:lnTo>
                    <a:pt x="0" y="229285"/>
                  </a:lnTo>
                  <a:close/>
                </a:path>
                <a:path w="2063115" h="2063114">
                  <a:moveTo>
                    <a:pt x="0" y="229285"/>
                  </a:moveTo>
                  <a:lnTo>
                    <a:pt x="1833370" y="229285"/>
                  </a:lnTo>
                  <a:lnTo>
                    <a:pt x="2062655" y="0"/>
                  </a:lnTo>
                </a:path>
              </a:pathLst>
            </a:custGeom>
            <a:ln w="12700">
              <a:solidFill>
                <a:srgbClr val="000000"/>
              </a:solidFill>
            </a:ln>
          </p:spPr>
          <p:txBody>
            <a:bodyPr wrap="square" lIns="0" tIns="0" rIns="0" bIns="0" rtlCol="0"/>
            <a:lstStyle/>
            <a:p>
              <a:endParaRPr/>
            </a:p>
          </p:txBody>
        </p:sp>
      </p:grpSp>
      <p:sp>
        <p:nvSpPr>
          <p:cNvPr id="19" name="object 19"/>
          <p:cNvSpPr txBox="1"/>
          <p:nvPr/>
        </p:nvSpPr>
        <p:spPr>
          <a:xfrm>
            <a:off x="7903217" y="1124203"/>
            <a:ext cx="48768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Calibri"/>
                <a:cs typeface="Calibri"/>
              </a:rPr>
              <a:t>H/4</a:t>
            </a:r>
            <a:endParaRPr sz="2400">
              <a:latin typeface="Calibri"/>
              <a:cs typeface="Calibri"/>
            </a:endParaRPr>
          </a:p>
        </p:txBody>
      </p:sp>
      <p:sp>
        <p:nvSpPr>
          <p:cNvPr id="22" name="object 22"/>
          <p:cNvSpPr txBox="1"/>
          <p:nvPr/>
        </p:nvSpPr>
        <p:spPr>
          <a:xfrm>
            <a:off x="78739" y="6181690"/>
            <a:ext cx="5517515" cy="167640"/>
          </a:xfrm>
          <a:prstGeom prst="rect">
            <a:avLst/>
          </a:prstGeom>
          <a:solidFill>
            <a:srgbClr val="FFC000"/>
          </a:solidFill>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a:latin typeface="Arial"/>
              <a:cs typeface="Arial"/>
            </a:endParaRPr>
          </a:p>
        </p:txBody>
      </p:sp>
      <p:sp>
        <p:nvSpPr>
          <p:cNvPr id="20" name="object 20"/>
          <p:cNvSpPr txBox="1"/>
          <p:nvPr/>
        </p:nvSpPr>
        <p:spPr>
          <a:xfrm>
            <a:off x="8297333" y="2261108"/>
            <a:ext cx="56896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Calibri"/>
                <a:cs typeface="Calibri"/>
              </a:rPr>
              <a:t>W/4</a:t>
            </a:r>
            <a:endParaRPr sz="2400">
              <a:latin typeface="Calibri"/>
              <a:cs typeface="Calibri"/>
            </a:endParaRPr>
          </a:p>
        </p:txBody>
      </p:sp>
      <p:sp>
        <p:nvSpPr>
          <p:cNvPr id="21" name="object 21"/>
          <p:cNvSpPr txBox="1"/>
          <p:nvPr/>
        </p:nvSpPr>
        <p:spPr>
          <a:xfrm>
            <a:off x="10599897" y="2014220"/>
            <a:ext cx="187960" cy="391160"/>
          </a:xfrm>
          <a:prstGeom prst="rect">
            <a:avLst/>
          </a:prstGeom>
        </p:spPr>
        <p:txBody>
          <a:bodyPr vert="horz" wrap="square" lIns="0" tIns="12700" rIns="0" bIns="0" rtlCol="0">
            <a:spAutoFit/>
          </a:bodyPr>
          <a:lstStyle/>
          <a:p>
            <a:pPr marL="12700">
              <a:lnSpc>
                <a:spcPct val="100000"/>
              </a:lnSpc>
              <a:spcBef>
                <a:spcPts val="100"/>
              </a:spcBef>
            </a:pPr>
            <a:r>
              <a:rPr sz="2400" spc="-50" dirty="0">
                <a:latin typeface="Calibri"/>
                <a:cs typeface="Calibri"/>
              </a:rPr>
              <a:t>C</a:t>
            </a:r>
            <a:endParaRPr sz="2400">
              <a:latin typeface="Calibri"/>
              <a:cs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32739"/>
            <a:ext cx="6946265" cy="635000"/>
          </a:xfrm>
          <a:prstGeom prst="rect">
            <a:avLst/>
          </a:prstGeom>
        </p:spPr>
        <p:txBody>
          <a:bodyPr vert="horz" wrap="square" lIns="0" tIns="12700" rIns="0" bIns="0" rtlCol="0">
            <a:spAutoFit/>
          </a:bodyPr>
          <a:lstStyle/>
          <a:p>
            <a:pPr marL="12700">
              <a:lnSpc>
                <a:spcPct val="100000"/>
              </a:lnSpc>
              <a:spcBef>
                <a:spcPts val="100"/>
              </a:spcBef>
            </a:pPr>
            <a:r>
              <a:rPr spc="-10" dirty="0"/>
              <a:t>Hierarchical</a:t>
            </a:r>
            <a:r>
              <a:rPr spc="-135" dirty="0"/>
              <a:t> </a:t>
            </a:r>
            <a:r>
              <a:rPr spc="-55" dirty="0"/>
              <a:t>ViT:</a:t>
            </a:r>
            <a:r>
              <a:rPr spc="-135" dirty="0"/>
              <a:t> </a:t>
            </a:r>
            <a:r>
              <a:rPr dirty="0"/>
              <a:t>Swin</a:t>
            </a:r>
            <a:r>
              <a:rPr spc="-130" dirty="0"/>
              <a:t> </a:t>
            </a:r>
            <a:r>
              <a:rPr spc="-25" dirty="0"/>
              <a:t>Transformer</a:t>
            </a:r>
          </a:p>
        </p:txBody>
      </p:sp>
      <p:grpSp>
        <p:nvGrpSpPr>
          <p:cNvPr id="3" name="object 3"/>
          <p:cNvGrpSpPr/>
          <p:nvPr/>
        </p:nvGrpSpPr>
        <p:grpSpPr>
          <a:xfrm>
            <a:off x="520263" y="2017548"/>
            <a:ext cx="6448425" cy="2641600"/>
            <a:chOff x="520263" y="2017548"/>
            <a:chExt cx="6448425" cy="2641600"/>
          </a:xfrm>
        </p:grpSpPr>
        <p:pic>
          <p:nvPicPr>
            <p:cNvPr id="4" name="object 4"/>
            <p:cNvPicPr/>
            <p:nvPr/>
          </p:nvPicPr>
          <p:blipFill>
            <a:blip r:embed="rId2" cstate="print"/>
            <a:stretch>
              <a:fillRect/>
            </a:stretch>
          </p:blipFill>
          <p:spPr>
            <a:xfrm>
              <a:off x="812839" y="2017548"/>
              <a:ext cx="6155518" cy="2641600"/>
            </a:xfrm>
            <a:prstGeom prst="rect">
              <a:avLst/>
            </a:prstGeom>
          </p:spPr>
        </p:pic>
        <p:sp>
          <p:nvSpPr>
            <p:cNvPr id="5" name="object 5"/>
            <p:cNvSpPr/>
            <p:nvPr/>
          </p:nvSpPr>
          <p:spPr>
            <a:xfrm>
              <a:off x="520263" y="2661309"/>
              <a:ext cx="1422400" cy="400685"/>
            </a:xfrm>
            <a:custGeom>
              <a:avLst/>
              <a:gdLst/>
              <a:ahLst/>
              <a:cxnLst/>
              <a:rect l="l" t="t" r="r" b="b"/>
              <a:pathLst>
                <a:path w="1422400" h="400685">
                  <a:moveTo>
                    <a:pt x="1422055" y="0"/>
                  </a:moveTo>
                  <a:lnTo>
                    <a:pt x="0" y="0"/>
                  </a:lnTo>
                  <a:lnTo>
                    <a:pt x="0" y="400109"/>
                  </a:lnTo>
                  <a:lnTo>
                    <a:pt x="1422055" y="400109"/>
                  </a:lnTo>
                  <a:lnTo>
                    <a:pt x="1422055" y="0"/>
                  </a:lnTo>
                  <a:close/>
                </a:path>
              </a:pathLst>
            </a:custGeom>
            <a:solidFill>
              <a:srgbClr val="FFFFFF"/>
            </a:solidFill>
          </p:spPr>
          <p:txBody>
            <a:bodyPr wrap="square" lIns="0" tIns="0" rIns="0" bIns="0" rtlCol="0"/>
            <a:lstStyle/>
            <a:p>
              <a:endParaRPr/>
            </a:p>
          </p:txBody>
        </p:sp>
      </p:grpSp>
      <p:sp>
        <p:nvSpPr>
          <p:cNvPr id="6" name="object 6"/>
          <p:cNvSpPr/>
          <p:nvPr/>
        </p:nvSpPr>
        <p:spPr>
          <a:xfrm>
            <a:off x="3269067" y="1663439"/>
            <a:ext cx="190500" cy="12700"/>
          </a:xfrm>
          <a:custGeom>
            <a:avLst/>
            <a:gdLst/>
            <a:ahLst/>
            <a:cxnLst/>
            <a:rect l="l" t="t" r="r" b="b"/>
            <a:pathLst>
              <a:path w="190500" h="12700">
                <a:moveTo>
                  <a:pt x="190500" y="0"/>
                </a:moveTo>
                <a:lnTo>
                  <a:pt x="0" y="0"/>
                </a:lnTo>
                <a:lnTo>
                  <a:pt x="0" y="12700"/>
                </a:lnTo>
                <a:lnTo>
                  <a:pt x="190500" y="12700"/>
                </a:lnTo>
                <a:lnTo>
                  <a:pt x="190500" y="0"/>
                </a:lnTo>
                <a:close/>
              </a:path>
            </a:pathLst>
          </a:custGeom>
          <a:solidFill>
            <a:srgbClr val="000000"/>
          </a:solidFill>
        </p:spPr>
        <p:txBody>
          <a:bodyPr wrap="square" lIns="0" tIns="0" rIns="0" bIns="0" rtlCol="0"/>
          <a:lstStyle/>
          <a:p>
            <a:endParaRPr/>
          </a:p>
        </p:txBody>
      </p:sp>
      <p:sp>
        <p:nvSpPr>
          <p:cNvPr id="7" name="object 7"/>
          <p:cNvSpPr/>
          <p:nvPr/>
        </p:nvSpPr>
        <p:spPr>
          <a:xfrm>
            <a:off x="3840567" y="1663439"/>
            <a:ext cx="254000" cy="12700"/>
          </a:xfrm>
          <a:custGeom>
            <a:avLst/>
            <a:gdLst/>
            <a:ahLst/>
            <a:cxnLst/>
            <a:rect l="l" t="t" r="r" b="b"/>
            <a:pathLst>
              <a:path w="254000" h="12700">
                <a:moveTo>
                  <a:pt x="254000" y="0"/>
                </a:moveTo>
                <a:lnTo>
                  <a:pt x="0" y="0"/>
                </a:lnTo>
                <a:lnTo>
                  <a:pt x="0" y="12700"/>
                </a:lnTo>
                <a:lnTo>
                  <a:pt x="254000" y="12700"/>
                </a:lnTo>
                <a:lnTo>
                  <a:pt x="254000" y="0"/>
                </a:lnTo>
                <a:close/>
              </a:path>
            </a:pathLst>
          </a:custGeom>
          <a:solidFill>
            <a:srgbClr val="000000"/>
          </a:solidFill>
        </p:spPr>
        <p:txBody>
          <a:bodyPr wrap="square" lIns="0" tIns="0" rIns="0" bIns="0" rtlCol="0"/>
          <a:lstStyle/>
          <a:p>
            <a:endParaRPr/>
          </a:p>
        </p:txBody>
      </p:sp>
      <p:sp>
        <p:nvSpPr>
          <p:cNvPr id="8" name="object 8"/>
          <p:cNvSpPr txBox="1"/>
          <p:nvPr/>
        </p:nvSpPr>
        <p:spPr>
          <a:xfrm>
            <a:off x="633991" y="2680715"/>
            <a:ext cx="118427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Cambria Math"/>
                <a:cs typeface="Cambria Math"/>
              </a:rPr>
              <a:t>3</a:t>
            </a:r>
            <a:r>
              <a:rPr sz="2000" spc="-5" dirty="0">
                <a:latin typeface="Cambria Math"/>
                <a:cs typeface="Cambria Math"/>
              </a:rPr>
              <a:t> </a:t>
            </a:r>
            <a:r>
              <a:rPr sz="2000" dirty="0">
                <a:latin typeface="Cambria Math"/>
                <a:cs typeface="Cambria Math"/>
              </a:rPr>
              <a:t>×</a:t>
            </a:r>
            <a:r>
              <a:rPr sz="2000" spc="-15" dirty="0">
                <a:latin typeface="Cambria Math"/>
                <a:cs typeface="Cambria Math"/>
              </a:rPr>
              <a:t> </a:t>
            </a:r>
            <a:r>
              <a:rPr sz="2000" dirty="0">
                <a:latin typeface="Cambria Math"/>
                <a:cs typeface="Cambria Math"/>
              </a:rPr>
              <a:t>𝐻</a:t>
            </a:r>
            <a:r>
              <a:rPr sz="2000" spc="45" dirty="0">
                <a:latin typeface="Cambria Math"/>
                <a:cs typeface="Cambria Math"/>
              </a:rPr>
              <a:t> </a:t>
            </a:r>
            <a:r>
              <a:rPr sz="2000" dirty="0">
                <a:latin typeface="Cambria Math"/>
                <a:cs typeface="Cambria Math"/>
              </a:rPr>
              <a:t>×</a:t>
            </a:r>
            <a:r>
              <a:rPr sz="2000" spc="-15" dirty="0">
                <a:latin typeface="Cambria Math"/>
                <a:cs typeface="Cambria Math"/>
              </a:rPr>
              <a:t> </a:t>
            </a:r>
            <a:r>
              <a:rPr sz="2000" spc="-50" dirty="0">
                <a:latin typeface="Cambria Math"/>
                <a:cs typeface="Cambria Math"/>
              </a:rPr>
              <a:t>𝑊</a:t>
            </a:r>
            <a:endParaRPr sz="2000">
              <a:latin typeface="Cambria Math"/>
              <a:cs typeface="Cambria Math"/>
            </a:endParaRPr>
          </a:p>
        </p:txBody>
      </p:sp>
      <p:sp>
        <p:nvSpPr>
          <p:cNvPr id="9" name="object 9"/>
          <p:cNvSpPr/>
          <p:nvPr/>
        </p:nvSpPr>
        <p:spPr>
          <a:xfrm>
            <a:off x="5566063" y="1663439"/>
            <a:ext cx="190500" cy="12700"/>
          </a:xfrm>
          <a:custGeom>
            <a:avLst/>
            <a:gdLst/>
            <a:ahLst/>
            <a:cxnLst/>
            <a:rect l="l" t="t" r="r" b="b"/>
            <a:pathLst>
              <a:path w="190500" h="12700">
                <a:moveTo>
                  <a:pt x="190500" y="0"/>
                </a:moveTo>
                <a:lnTo>
                  <a:pt x="0" y="0"/>
                </a:lnTo>
                <a:lnTo>
                  <a:pt x="0" y="12700"/>
                </a:lnTo>
                <a:lnTo>
                  <a:pt x="190500" y="12700"/>
                </a:lnTo>
                <a:lnTo>
                  <a:pt x="190500" y="0"/>
                </a:lnTo>
                <a:close/>
              </a:path>
            </a:pathLst>
          </a:custGeom>
          <a:solidFill>
            <a:srgbClr val="000000"/>
          </a:solidFill>
        </p:spPr>
        <p:txBody>
          <a:bodyPr wrap="square" lIns="0" tIns="0" rIns="0" bIns="0" rtlCol="0"/>
          <a:lstStyle/>
          <a:p>
            <a:endParaRPr/>
          </a:p>
        </p:txBody>
      </p:sp>
      <p:sp>
        <p:nvSpPr>
          <p:cNvPr id="10" name="object 10"/>
          <p:cNvSpPr/>
          <p:nvPr/>
        </p:nvSpPr>
        <p:spPr>
          <a:xfrm>
            <a:off x="6137563" y="1663439"/>
            <a:ext cx="254000" cy="12700"/>
          </a:xfrm>
          <a:custGeom>
            <a:avLst/>
            <a:gdLst/>
            <a:ahLst/>
            <a:cxnLst/>
            <a:rect l="l" t="t" r="r" b="b"/>
            <a:pathLst>
              <a:path w="254000" h="12700">
                <a:moveTo>
                  <a:pt x="254000" y="0"/>
                </a:moveTo>
                <a:lnTo>
                  <a:pt x="0" y="0"/>
                </a:lnTo>
                <a:lnTo>
                  <a:pt x="0" y="12700"/>
                </a:lnTo>
                <a:lnTo>
                  <a:pt x="254000" y="12700"/>
                </a:lnTo>
                <a:lnTo>
                  <a:pt x="254000" y="0"/>
                </a:lnTo>
                <a:close/>
              </a:path>
            </a:pathLst>
          </a:custGeom>
          <a:solidFill>
            <a:srgbClr val="000000"/>
          </a:solidFill>
        </p:spPr>
        <p:txBody>
          <a:bodyPr wrap="square" lIns="0" tIns="0" rIns="0" bIns="0" rtlCol="0"/>
          <a:lstStyle/>
          <a:p>
            <a:endParaRPr/>
          </a:p>
        </p:txBody>
      </p:sp>
      <p:sp>
        <p:nvSpPr>
          <p:cNvPr id="11" name="object 11"/>
          <p:cNvSpPr txBox="1"/>
          <p:nvPr/>
        </p:nvSpPr>
        <p:spPr>
          <a:xfrm>
            <a:off x="2707918" y="1473708"/>
            <a:ext cx="3716020" cy="497840"/>
          </a:xfrm>
          <a:prstGeom prst="rect">
            <a:avLst/>
          </a:prstGeom>
        </p:spPr>
        <p:txBody>
          <a:bodyPr vert="horz" wrap="square" lIns="0" tIns="12700" rIns="0" bIns="0" rtlCol="0">
            <a:spAutoFit/>
          </a:bodyPr>
          <a:lstStyle/>
          <a:p>
            <a:pPr marR="43180" algn="r">
              <a:lnSpc>
                <a:spcPts val="1860"/>
              </a:lnSpc>
              <a:spcBef>
                <a:spcPts val="100"/>
              </a:spcBef>
              <a:tabLst>
                <a:tab pos="1045210" algn="l"/>
                <a:tab pos="2128520" algn="l"/>
              </a:tabLst>
            </a:pPr>
            <a:r>
              <a:rPr sz="2000" dirty="0">
                <a:latin typeface="Cambria Math"/>
                <a:cs typeface="Cambria Math"/>
              </a:rPr>
              <a:t>C</a:t>
            </a:r>
            <a:r>
              <a:rPr sz="2000" spc="-5" dirty="0">
                <a:latin typeface="Cambria Math"/>
                <a:cs typeface="Cambria Math"/>
              </a:rPr>
              <a:t> </a:t>
            </a:r>
            <a:r>
              <a:rPr sz="2000" dirty="0">
                <a:latin typeface="Cambria Math"/>
                <a:cs typeface="Cambria Math"/>
              </a:rPr>
              <a:t>×</a:t>
            </a:r>
            <a:r>
              <a:rPr sz="2000" spc="320" dirty="0">
                <a:latin typeface="Cambria Math"/>
                <a:cs typeface="Cambria Math"/>
              </a:rPr>
              <a:t> </a:t>
            </a:r>
            <a:r>
              <a:rPr sz="3000" spc="-75" baseline="41666" dirty="0">
                <a:latin typeface="Cambria Math"/>
                <a:cs typeface="Cambria Math"/>
              </a:rPr>
              <a:t>𝐻</a:t>
            </a:r>
            <a:r>
              <a:rPr sz="3000" baseline="41666" dirty="0">
                <a:latin typeface="Cambria Math"/>
                <a:cs typeface="Cambria Math"/>
              </a:rPr>
              <a:t>	</a:t>
            </a:r>
            <a:r>
              <a:rPr sz="3000" spc="-75" baseline="41666" dirty="0">
                <a:latin typeface="Cambria Math"/>
                <a:cs typeface="Cambria Math"/>
              </a:rPr>
              <a:t>𝑊</a:t>
            </a:r>
            <a:r>
              <a:rPr sz="3000" baseline="41666" dirty="0">
                <a:latin typeface="Cambria Math"/>
                <a:cs typeface="Cambria Math"/>
              </a:rPr>
              <a:t>	</a:t>
            </a:r>
            <a:r>
              <a:rPr sz="2000" dirty="0">
                <a:latin typeface="Cambria Math"/>
                <a:cs typeface="Cambria Math"/>
              </a:rPr>
              <a:t>2𝐶</a:t>
            </a:r>
            <a:r>
              <a:rPr sz="2000" spc="70" dirty="0">
                <a:latin typeface="Cambria Math"/>
                <a:cs typeface="Cambria Math"/>
              </a:rPr>
              <a:t> </a:t>
            </a:r>
            <a:r>
              <a:rPr sz="2000" dirty="0">
                <a:latin typeface="Cambria Math"/>
                <a:cs typeface="Cambria Math"/>
              </a:rPr>
              <a:t>×</a:t>
            </a:r>
            <a:r>
              <a:rPr sz="2000" spc="320" dirty="0">
                <a:latin typeface="Cambria Math"/>
                <a:cs typeface="Cambria Math"/>
              </a:rPr>
              <a:t> </a:t>
            </a:r>
            <a:r>
              <a:rPr sz="3000" baseline="41666" dirty="0">
                <a:latin typeface="Cambria Math"/>
                <a:cs typeface="Cambria Math"/>
              </a:rPr>
              <a:t>𝐻</a:t>
            </a:r>
            <a:r>
              <a:rPr sz="3000" spc="562" baseline="41666" dirty="0">
                <a:latin typeface="Cambria Math"/>
                <a:cs typeface="Cambria Math"/>
              </a:rPr>
              <a:t> </a:t>
            </a:r>
            <a:r>
              <a:rPr sz="2000" dirty="0">
                <a:latin typeface="Cambria Math"/>
                <a:cs typeface="Cambria Math"/>
              </a:rPr>
              <a:t>×</a:t>
            </a:r>
            <a:r>
              <a:rPr sz="2000" spc="315" dirty="0">
                <a:latin typeface="Cambria Math"/>
                <a:cs typeface="Cambria Math"/>
              </a:rPr>
              <a:t> </a:t>
            </a:r>
            <a:r>
              <a:rPr sz="3000" spc="-75" baseline="41666" dirty="0">
                <a:latin typeface="Cambria Math"/>
                <a:cs typeface="Cambria Math"/>
              </a:rPr>
              <a:t>𝑊</a:t>
            </a:r>
            <a:endParaRPr sz="3000" baseline="41666">
              <a:latin typeface="Cambria Math"/>
              <a:cs typeface="Cambria Math"/>
            </a:endParaRPr>
          </a:p>
          <a:p>
            <a:pPr marR="88265" algn="r">
              <a:lnSpc>
                <a:spcPts val="1860"/>
              </a:lnSpc>
              <a:tabLst>
                <a:tab pos="597535" algn="l"/>
                <a:tab pos="2288540" algn="l"/>
                <a:tab pos="2886710" algn="l"/>
              </a:tabLst>
            </a:pPr>
            <a:r>
              <a:rPr sz="2000" dirty="0">
                <a:latin typeface="Cambria Math"/>
                <a:cs typeface="Cambria Math"/>
              </a:rPr>
              <a:t>4</a:t>
            </a:r>
            <a:r>
              <a:rPr sz="2000" spc="35" dirty="0">
                <a:latin typeface="Cambria Math"/>
                <a:cs typeface="Cambria Math"/>
              </a:rPr>
              <a:t>  </a:t>
            </a:r>
            <a:r>
              <a:rPr sz="3000" spc="-75" baseline="36111" dirty="0">
                <a:latin typeface="Cambria Math"/>
                <a:cs typeface="Cambria Math"/>
              </a:rPr>
              <a:t>×</a:t>
            </a:r>
            <a:r>
              <a:rPr sz="3000" baseline="36111" dirty="0">
                <a:latin typeface="Cambria Math"/>
                <a:cs typeface="Cambria Math"/>
              </a:rPr>
              <a:t>	</a:t>
            </a:r>
            <a:r>
              <a:rPr sz="2000" spc="-50" dirty="0">
                <a:latin typeface="Cambria Math"/>
                <a:cs typeface="Cambria Math"/>
              </a:rPr>
              <a:t>4</a:t>
            </a:r>
            <a:r>
              <a:rPr sz="2000" dirty="0">
                <a:latin typeface="Cambria Math"/>
                <a:cs typeface="Cambria Math"/>
              </a:rPr>
              <a:t>	</a:t>
            </a:r>
            <a:r>
              <a:rPr sz="2000" spc="-50" dirty="0">
                <a:latin typeface="Cambria Math"/>
                <a:cs typeface="Cambria Math"/>
              </a:rPr>
              <a:t>8</a:t>
            </a:r>
            <a:r>
              <a:rPr sz="2000" dirty="0">
                <a:latin typeface="Cambria Math"/>
                <a:cs typeface="Cambria Math"/>
              </a:rPr>
              <a:t>	</a:t>
            </a:r>
            <a:r>
              <a:rPr sz="2000" spc="-50" dirty="0">
                <a:latin typeface="Cambria Math"/>
                <a:cs typeface="Cambria Math"/>
              </a:rPr>
              <a:t>8</a:t>
            </a:r>
            <a:endParaRPr sz="2000">
              <a:latin typeface="Cambria Math"/>
              <a:cs typeface="Cambria Math"/>
            </a:endParaRPr>
          </a:p>
        </p:txBody>
      </p:sp>
      <p:sp>
        <p:nvSpPr>
          <p:cNvPr id="12" name="object 12"/>
          <p:cNvSpPr txBox="1"/>
          <p:nvPr/>
        </p:nvSpPr>
        <p:spPr>
          <a:xfrm>
            <a:off x="2543241" y="4778755"/>
            <a:ext cx="2027555" cy="848360"/>
          </a:xfrm>
          <a:prstGeom prst="rect">
            <a:avLst/>
          </a:prstGeom>
        </p:spPr>
        <p:txBody>
          <a:bodyPr vert="horz" wrap="square" lIns="0" tIns="12700" rIns="0" bIns="0" rtlCol="0">
            <a:spAutoFit/>
          </a:bodyPr>
          <a:lstStyle/>
          <a:p>
            <a:pPr marL="12700" marR="5080" algn="ctr">
              <a:lnSpc>
                <a:spcPct val="100000"/>
              </a:lnSpc>
              <a:spcBef>
                <a:spcPts val="100"/>
              </a:spcBef>
            </a:pPr>
            <a:r>
              <a:rPr sz="1800" dirty="0">
                <a:latin typeface="Calibri"/>
                <a:cs typeface="Calibri"/>
              </a:rPr>
              <a:t>Divide</a:t>
            </a:r>
            <a:r>
              <a:rPr sz="1800" spc="-45" dirty="0">
                <a:latin typeface="Calibri"/>
                <a:cs typeface="Calibri"/>
              </a:rPr>
              <a:t> </a:t>
            </a:r>
            <a:r>
              <a:rPr sz="1800" dirty="0">
                <a:latin typeface="Calibri"/>
                <a:cs typeface="Calibri"/>
              </a:rPr>
              <a:t>image</a:t>
            </a:r>
            <a:r>
              <a:rPr sz="1800" spc="-45" dirty="0">
                <a:latin typeface="Calibri"/>
                <a:cs typeface="Calibri"/>
              </a:rPr>
              <a:t> </a:t>
            </a:r>
            <a:r>
              <a:rPr sz="1800" dirty="0">
                <a:latin typeface="Calibri"/>
                <a:cs typeface="Calibri"/>
              </a:rPr>
              <a:t>into</a:t>
            </a:r>
            <a:r>
              <a:rPr sz="1800" spc="-45" dirty="0">
                <a:latin typeface="Calibri"/>
                <a:cs typeface="Calibri"/>
              </a:rPr>
              <a:t> </a:t>
            </a:r>
            <a:r>
              <a:rPr sz="1800" spc="-25" dirty="0">
                <a:latin typeface="Calibri"/>
                <a:cs typeface="Calibri"/>
              </a:rPr>
              <a:t>4x4 </a:t>
            </a:r>
            <a:r>
              <a:rPr sz="1800" dirty="0">
                <a:latin typeface="Calibri"/>
                <a:cs typeface="Calibri"/>
              </a:rPr>
              <a:t>patches</a:t>
            </a:r>
            <a:r>
              <a:rPr sz="1800" spc="-60" dirty="0">
                <a:latin typeface="Calibri"/>
                <a:cs typeface="Calibri"/>
              </a:rPr>
              <a:t> </a:t>
            </a:r>
            <a:r>
              <a:rPr sz="1800" dirty="0">
                <a:latin typeface="Calibri"/>
                <a:cs typeface="Calibri"/>
              </a:rPr>
              <a:t>and</a:t>
            </a:r>
            <a:r>
              <a:rPr sz="1800" spc="-55" dirty="0">
                <a:latin typeface="Calibri"/>
                <a:cs typeface="Calibri"/>
              </a:rPr>
              <a:t> </a:t>
            </a:r>
            <a:r>
              <a:rPr sz="1800" spc="-10" dirty="0">
                <a:latin typeface="Calibri"/>
                <a:cs typeface="Calibri"/>
              </a:rPr>
              <a:t>project </a:t>
            </a:r>
            <a:r>
              <a:rPr sz="1800" dirty="0">
                <a:latin typeface="Calibri"/>
                <a:cs typeface="Calibri"/>
              </a:rPr>
              <a:t>to</a:t>
            </a:r>
            <a:r>
              <a:rPr sz="1800" spc="-15" dirty="0">
                <a:latin typeface="Calibri"/>
                <a:cs typeface="Calibri"/>
              </a:rPr>
              <a:t> </a:t>
            </a:r>
            <a:r>
              <a:rPr sz="1800" dirty="0">
                <a:latin typeface="Calibri"/>
                <a:cs typeface="Calibri"/>
              </a:rPr>
              <a:t>C</a:t>
            </a:r>
            <a:r>
              <a:rPr sz="1800" spc="-10" dirty="0">
                <a:latin typeface="Calibri"/>
                <a:cs typeface="Calibri"/>
              </a:rPr>
              <a:t> dimensions</a:t>
            </a:r>
            <a:endParaRPr sz="1800">
              <a:latin typeface="Calibri"/>
              <a:cs typeface="Calibri"/>
            </a:endParaRPr>
          </a:p>
        </p:txBody>
      </p:sp>
      <p:sp>
        <p:nvSpPr>
          <p:cNvPr id="13" name="object 13"/>
          <p:cNvSpPr txBox="1"/>
          <p:nvPr/>
        </p:nvSpPr>
        <p:spPr>
          <a:xfrm>
            <a:off x="5119909" y="4806188"/>
            <a:ext cx="1555750" cy="1125855"/>
          </a:xfrm>
          <a:prstGeom prst="rect">
            <a:avLst/>
          </a:prstGeom>
        </p:spPr>
        <p:txBody>
          <a:bodyPr vert="horz" wrap="square" lIns="0" tIns="11430" rIns="0" bIns="0" rtlCol="0">
            <a:spAutoFit/>
          </a:bodyPr>
          <a:lstStyle/>
          <a:p>
            <a:pPr marL="12065" marR="5080" indent="635" algn="ctr">
              <a:lnSpc>
                <a:spcPct val="100400"/>
              </a:lnSpc>
              <a:spcBef>
                <a:spcPts val="90"/>
              </a:spcBef>
            </a:pPr>
            <a:r>
              <a:rPr sz="1800" dirty="0">
                <a:latin typeface="Calibri"/>
                <a:cs typeface="Calibri"/>
              </a:rPr>
              <a:t>Merge</a:t>
            </a:r>
            <a:r>
              <a:rPr sz="1800" spc="-85" dirty="0">
                <a:latin typeface="Calibri"/>
                <a:cs typeface="Calibri"/>
              </a:rPr>
              <a:t> </a:t>
            </a:r>
            <a:r>
              <a:rPr sz="1800" spc="-25" dirty="0">
                <a:latin typeface="Calibri"/>
                <a:cs typeface="Calibri"/>
              </a:rPr>
              <a:t>2x2 </a:t>
            </a:r>
            <a:r>
              <a:rPr sz="1800" spc="-10" dirty="0">
                <a:latin typeface="Calibri"/>
                <a:cs typeface="Calibri"/>
              </a:rPr>
              <a:t>neighborhoods; </a:t>
            </a:r>
            <a:r>
              <a:rPr sz="1800" dirty="0">
                <a:latin typeface="Calibri"/>
                <a:cs typeface="Calibri"/>
              </a:rPr>
              <a:t>now</a:t>
            </a:r>
            <a:r>
              <a:rPr sz="1800" spc="-65" dirty="0">
                <a:latin typeface="Calibri"/>
                <a:cs typeface="Calibri"/>
              </a:rPr>
              <a:t> </a:t>
            </a:r>
            <a:r>
              <a:rPr sz="1800" dirty="0">
                <a:latin typeface="Calibri"/>
                <a:cs typeface="Calibri"/>
              </a:rPr>
              <a:t>patches</a:t>
            </a:r>
            <a:r>
              <a:rPr sz="1800" spc="-65" dirty="0">
                <a:latin typeface="Calibri"/>
                <a:cs typeface="Calibri"/>
              </a:rPr>
              <a:t> </a:t>
            </a:r>
            <a:r>
              <a:rPr sz="1800" spc="-25" dirty="0">
                <a:latin typeface="Calibri"/>
                <a:cs typeface="Calibri"/>
              </a:rPr>
              <a:t>are </a:t>
            </a:r>
            <a:r>
              <a:rPr sz="1800" spc="-10" dirty="0">
                <a:latin typeface="Calibri"/>
                <a:cs typeface="Calibri"/>
              </a:rPr>
              <a:t>(effectively)</a:t>
            </a:r>
            <a:r>
              <a:rPr sz="1800" spc="-25" dirty="0">
                <a:latin typeface="Calibri"/>
                <a:cs typeface="Calibri"/>
              </a:rPr>
              <a:t> 8x8</a:t>
            </a:r>
            <a:endParaRPr sz="1800">
              <a:latin typeface="Calibri"/>
              <a:cs typeface="Calibri"/>
            </a:endParaRPr>
          </a:p>
        </p:txBody>
      </p:sp>
      <p:graphicFrame>
        <p:nvGraphicFramePr>
          <p:cNvPr id="14" name="object 14"/>
          <p:cNvGraphicFramePr>
            <a:graphicFrameLocks noGrp="1"/>
          </p:cNvGraphicFramePr>
          <p:nvPr/>
        </p:nvGraphicFramePr>
        <p:xfrm>
          <a:off x="8492128" y="387532"/>
          <a:ext cx="1814829" cy="1826895"/>
        </p:xfrm>
        <a:graphic>
          <a:graphicData uri="http://schemas.openxmlformats.org/drawingml/2006/table">
            <a:tbl>
              <a:tblPr firstRow="1" bandRow="1">
                <a:tableStyleId>{2D5ABB26-0587-4C30-8999-92F81FD0307C}</a:tableStyleId>
              </a:tblPr>
              <a:tblGrid>
                <a:gridCol w="434975">
                  <a:extLst>
                    <a:ext uri="{9D8B030D-6E8A-4147-A177-3AD203B41FA5}">
                      <a16:colId xmlns:a16="http://schemas.microsoft.com/office/drawing/2014/main" val="20000"/>
                    </a:ext>
                  </a:extLst>
                </a:gridCol>
                <a:gridCol w="462280">
                  <a:extLst>
                    <a:ext uri="{9D8B030D-6E8A-4147-A177-3AD203B41FA5}">
                      <a16:colId xmlns:a16="http://schemas.microsoft.com/office/drawing/2014/main" val="20001"/>
                    </a:ext>
                  </a:extLst>
                </a:gridCol>
                <a:gridCol w="436244">
                  <a:extLst>
                    <a:ext uri="{9D8B030D-6E8A-4147-A177-3AD203B41FA5}">
                      <a16:colId xmlns:a16="http://schemas.microsoft.com/office/drawing/2014/main" val="20002"/>
                    </a:ext>
                  </a:extLst>
                </a:gridCol>
                <a:gridCol w="481330">
                  <a:extLst>
                    <a:ext uri="{9D8B030D-6E8A-4147-A177-3AD203B41FA5}">
                      <a16:colId xmlns:a16="http://schemas.microsoft.com/office/drawing/2014/main" val="20003"/>
                    </a:ext>
                  </a:extLst>
                </a:gridCol>
              </a:tblGrid>
              <a:tr h="454025">
                <a:tc>
                  <a:txBody>
                    <a:bodyPr/>
                    <a:lstStyle/>
                    <a:p>
                      <a:pPr>
                        <a:lnSpc>
                          <a:spcPct val="100000"/>
                        </a:lnSpc>
                      </a:pPr>
                      <a:endParaRPr sz="1800">
                        <a:latin typeface="Times New Roman"/>
                        <a:cs typeface="Times New Roman"/>
                      </a:endParaRPr>
                    </a:p>
                  </a:txBody>
                  <a:tcPr marL="0" marR="0" marT="0" marB="0">
                    <a:lnL w="57150">
                      <a:solidFill>
                        <a:srgbClr val="4472C4"/>
                      </a:solidFill>
                      <a:prstDash val="solid"/>
                    </a:lnL>
                    <a:lnR w="28575">
                      <a:solidFill>
                        <a:srgbClr val="000000"/>
                      </a:solidFill>
                      <a:prstDash val="solid"/>
                    </a:lnR>
                    <a:lnT w="57150">
                      <a:solidFill>
                        <a:srgbClr val="4472C4"/>
                      </a:solidFill>
                      <a:prstDash val="solid"/>
                    </a:lnT>
                    <a:lnB w="28575">
                      <a:solidFill>
                        <a:srgbClr val="000000"/>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28575">
                      <a:solidFill>
                        <a:srgbClr val="4472C4"/>
                      </a:solidFill>
                      <a:prstDash val="solid"/>
                    </a:lnR>
                    <a:lnT w="57150">
                      <a:solidFill>
                        <a:srgbClr val="4472C4"/>
                      </a:solidFill>
                      <a:prstDash val="solid"/>
                    </a:lnT>
                    <a:lnB w="28575">
                      <a:solidFill>
                        <a:srgbClr val="000000"/>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4472C4"/>
                      </a:solidFill>
                      <a:prstDash val="solid"/>
                    </a:lnL>
                    <a:lnR w="28575">
                      <a:solidFill>
                        <a:srgbClr val="000000"/>
                      </a:solidFill>
                      <a:prstDash val="solid"/>
                    </a:lnR>
                    <a:lnB w="28575">
                      <a:solidFill>
                        <a:srgbClr val="000000"/>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12700">
                      <a:solidFill>
                        <a:srgbClr val="000000"/>
                      </a:solidFill>
                      <a:prstDash val="solid"/>
                    </a:lnR>
                    <a:lnB w="28575">
                      <a:solidFill>
                        <a:srgbClr val="000000"/>
                      </a:solidFill>
                      <a:prstDash val="solid"/>
                    </a:lnB>
                    <a:solidFill>
                      <a:srgbClr val="EDEDED"/>
                    </a:solidFill>
                  </a:tcPr>
                </a:tc>
                <a:extLst>
                  <a:ext uri="{0D108BD9-81ED-4DB2-BD59-A6C34878D82A}">
                    <a16:rowId xmlns:a16="http://schemas.microsoft.com/office/drawing/2014/main" val="10000"/>
                  </a:ext>
                </a:extLst>
              </a:tr>
              <a:tr h="457200">
                <a:tc>
                  <a:txBody>
                    <a:bodyPr/>
                    <a:lstStyle/>
                    <a:p>
                      <a:pPr>
                        <a:lnSpc>
                          <a:spcPct val="100000"/>
                        </a:lnSpc>
                      </a:pPr>
                      <a:endParaRPr sz="1800">
                        <a:latin typeface="Times New Roman"/>
                        <a:cs typeface="Times New Roman"/>
                      </a:endParaRPr>
                    </a:p>
                  </a:txBody>
                  <a:tcPr marL="0" marR="0" marT="0" marB="0">
                    <a:lnL w="57150">
                      <a:solidFill>
                        <a:srgbClr val="4472C4"/>
                      </a:solidFill>
                      <a:prstDash val="solid"/>
                    </a:lnL>
                    <a:lnR w="28575">
                      <a:solidFill>
                        <a:srgbClr val="000000"/>
                      </a:solidFill>
                      <a:prstDash val="solid"/>
                    </a:lnR>
                    <a:lnT w="28575">
                      <a:solidFill>
                        <a:srgbClr val="000000"/>
                      </a:solidFill>
                      <a:prstDash val="solid"/>
                    </a:lnT>
                    <a:lnB w="28575">
                      <a:solidFill>
                        <a:srgbClr val="4472C4"/>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28575">
                      <a:solidFill>
                        <a:srgbClr val="4472C4"/>
                      </a:solidFill>
                      <a:prstDash val="solid"/>
                    </a:lnR>
                    <a:lnT w="28575">
                      <a:solidFill>
                        <a:srgbClr val="000000"/>
                      </a:solidFill>
                      <a:prstDash val="solid"/>
                    </a:lnT>
                    <a:lnB w="28575">
                      <a:solidFill>
                        <a:srgbClr val="4472C4"/>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4472C4"/>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EDEDED"/>
                    </a:solidFill>
                  </a:tcPr>
                </a:tc>
                <a:extLst>
                  <a:ext uri="{0D108BD9-81ED-4DB2-BD59-A6C34878D82A}">
                    <a16:rowId xmlns:a16="http://schemas.microsoft.com/office/drawing/2014/main" val="10001"/>
                  </a:ext>
                </a:extLst>
              </a:tr>
              <a:tr h="472440">
                <a:tc>
                  <a:txBody>
                    <a:bodyPr/>
                    <a:lstStyle/>
                    <a:p>
                      <a:pPr>
                        <a:lnSpc>
                          <a:spcPct val="100000"/>
                        </a:lnSpc>
                      </a:pPr>
                      <a:endParaRPr sz="1800">
                        <a:latin typeface="Times New Roman"/>
                        <a:cs typeface="Times New Roman"/>
                      </a:endParaRPr>
                    </a:p>
                  </a:txBody>
                  <a:tcPr marL="0" marR="0" marT="0" marB="0">
                    <a:lnR w="28575">
                      <a:solidFill>
                        <a:srgbClr val="000000"/>
                      </a:solidFill>
                      <a:prstDash val="solid"/>
                    </a:lnR>
                    <a:lnT w="28575">
                      <a:solidFill>
                        <a:srgbClr val="4472C4"/>
                      </a:solidFill>
                      <a:prstDash val="solid"/>
                    </a:lnT>
                    <a:lnB w="28575">
                      <a:solidFill>
                        <a:srgbClr val="000000"/>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28575">
                      <a:solidFill>
                        <a:srgbClr val="000000"/>
                      </a:solidFill>
                      <a:prstDash val="solid"/>
                    </a:lnR>
                    <a:lnT w="28575">
                      <a:solidFill>
                        <a:srgbClr val="4472C4"/>
                      </a:solidFill>
                      <a:prstDash val="solid"/>
                    </a:lnT>
                    <a:lnB w="28575">
                      <a:solidFill>
                        <a:srgbClr val="000000"/>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EDEDED"/>
                    </a:solidFill>
                  </a:tcPr>
                </a:tc>
                <a:extLst>
                  <a:ext uri="{0D108BD9-81ED-4DB2-BD59-A6C34878D82A}">
                    <a16:rowId xmlns:a16="http://schemas.microsoft.com/office/drawing/2014/main" val="10002"/>
                  </a:ext>
                </a:extLst>
              </a:tr>
              <a:tr h="443230">
                <a:tc>
                  <a:txBody>
                    <a:bodyPr/>
                    <a:lstStyle/>
                    <a:p>
                      <a:pPr>
                        <a:lnSpc>
                          <a:spcPct val="100000"/>
                        </a:lnSpc>
                      </a:pPr>
                      <a:endParaRPr sz="1800">
                        <a:latin typeface="Times New Roman"/>
                        <a:cs typeface="Times New Roman"/>
                      </a:endParaRPr>
                    </a:p>
                  </a:txBody>
                  <a:tcPr marL="0" marR="0" marT="0" marB="0">
                    <a:lnR w="28575">
                      <a:solidFill>
                        <a:srgbClr val="000000"/>
                      </a:solidFill>
                      <a:prstDash val="solid"/>
                    </a:lnR>
                    <a:lnT w="28575">
                      <a:solidFill>
                        <a:srgbClr val="000000"/>
                      </a:solidFill>
                      <a:prstDash val="solid"/>
                    </a:lnT>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solidFill>
                      <a:srgbClr val="EDEDED"/>
                    </a:solidFill>
                  </a:tcPr>
                </a:tc>
                <a:tc>
                  <a:txBody>
                    <a:bodyPr/>
                    <a:lstStyle/>
                    <a:p>
                      <a:pPr>
                        <a:lnSpc>
                          <a:spcPct val="100000"/>
                        </a:lnSpc>
                      </a:pPr>
                      <a:endParaRPr sz="1800">
                        <a:latin typeface="Times New Roman"/>
                        <a:cs typeface="Times New Roman"/>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solidFill>
                      <a:srgbClr val="EDEDED"/>
                    </a:solidFill>
                  </a:tcPr>
                </a:tc>
                <a:extLst>
                  <a:ext uri="{0D108BD9-81ED-4DB2-BD59-A6C34878D82A}">
                    <a16:rowId xmlns:a16="http://schemas.microsoft.com/office/drawing/2014/main" val="10003"/>
                  </a:ext>
                </a:extLst>
              </a:tr>
            </a:tbl>
          </a:graphicData>
        </a:graphic>
      </p:graphicFrame>
      <p:grpSp>
        <p:nvGrpSpPr>
          <p:cNvPr id="15" name="object 15"/>
          <p:cNvGrpSpPr/>
          <p:nvPr/>
        </p:nvGrpSpPr>
        <p:grpSpPr>
          <a:xfrm>
            <a:off x="8493192" y="172325"/>
            <a:ext cx="2075814" cy="2075814"/>
            <a:chOff x="8493192" y="172325"/>
            <a:chExt cx="2075814" cy="2075814"/>
          </a:xfrm>
        </p:grpSpPr>
        <p:sp>
          <p:nvSpPr>
            <p:cNvPr id="16" name="object 16"/>
            <p:cNvSpPr/>
            <p:nvPr/>
          </p:nvSpPr>
          <p:spPr>
            <a:xfrm>
              <a:off x="10332911" y="178675"/>
              <a:ext cx="229870" cy="2063114"/>
            </a:xfrm>
            <a:custGeom>
              <a:avLst/>
              <a:gdLst/>
              <a:ahLst/>
              <a:cxnLst/>
              <a:rect l="l" t="t" r="r" b="b"/>
              <a:pathLst>
                <a:path w="229870" h="2063114">
                  <a:moveTo>
                    <a:pt x="229285" y="0"/>
                  </a:moveTo>
                  <a:lnTo>
                    <a:pt x="0" y="229285"/>
                  </a:lnTo>
                  <a:lnTo>
                    <a:pt x="0" y="2062655"/>
                  </a:lnTo>
                  <a:lnTo>
                    <a:pt x="229285" y="1833369"/>
                  </a:lnTo>
                  <a:lnTo>
                    <a:pt x="229285" y="0"/>
                  </a:lnTo>
                  <a:close/>
                </a:path>
              </a:pathLst>
            </a:custGeom>
            <a:solidFill>
              <a:srgbClr val="BFBFBF"/>
            </a:solidFill>
          </p:spPr>
          <p:txBody>
            <a:bodyPr wrap="square" lIns="0" tIns="0" rIns="0" bIns="0" rtlCol="0"/>
            <a:lstStyle/>
            <a:p>
              <a:endParaRPr/>
            </a:p>
          </p:txBody>
        </p:sp>
        <p:sp>
          <p:nvSpPr>
            <p:cNvPr id="17" name="object 17"/>
            <p:cNvSpPr/>
            <p:nvPr/>
          </p:nvSpPr>
          <p:spPr>
            <a:xfrm>
              <a:off x="8499542" y="178675"/>
              <a:ext cx="2063114" cy="229870"/>
            </a:xfrm>
            <a:custGeom>
              <a:avLst/>
              <a:gdLst/>
              <a:ahLst/>
              <a:cxnLst/>
              <a:rect l="l" t="t" r="r" b="b"/>
              <a:pathLst>
                <a:path w="2063115" h="229870">
                  <a:moveTo>
                    <a:pt x="2062655" y="0"/>
                  </a:moveTo>
                  <a:lnTo>
                    <a:pt x="229285" y="0"/>
                  </a:lnTo>
                  <a:lnTo>
                    <a:pt x="0" y="229285"/>
                  </a:lnTo>
                  <a:lnTo>
                    <a:pt x="1833369" y="229285"/>
                  </a:lnTo>
                  <a:lnTo>
                    <a:pt x="2062655" y="0"/>
                  </a:lnTo>
                  <a:close/>
                </a:path>
              </a:pathLst>
            </a:custGeom>
            <a:solidFill>
              <a:srgbClr val="F1F1F1"/>
            </a:solidFill>
          </p:spPr>
          <p:txBody>
            <a:bodyPr wrap="square" lIns="0" tIns="0" rIns="0" bIns="0" rtlCol="0"/>
            <a:lstStyle/>
            <a:p>
              <a:endParaRPr/>
            </a:p>
          </p:txBody>
        </p:sp>
        <p:sp>
          <p:nvSpPr>
            <p:cNvPr id="18" name="object 18"/>
            <p:cNvSpPr/>
            <p:nvPr/>
          </p:nvSpPr>
          <p:spPr>
            <a:xfrm>
              <a:off x="8499542" y="178675"/>
              <a:ext cx="2063114" cy="2063114"/>
            </a:xfrm>
            <a:custGeom>
              <a:avLst/>
              <a:gdLst/>
              <a:ahLst/>
              <a:cxnLst/>
              <a:rect l="l" t="t" r="r" b="b"/>
              <a:pathLst>
                <a:path w="2063115" h="2063114">
                  <a:moveTo>
                    <a:pt x="0" y="229285"/>
                  </a:moveTo>
                  <a:lnTo>
                    <a:pt x="229285" y="0"/>
                  </a:lnTo>
                  <a:lnTo>
                    <a:pt x="2062655" y="0"/>
                  </a:lnTo>
                  <a:lnTo>
                    <a:pt x="2062655" y="1833370"/>
                  </a:lnTo>
                  <a:lnTo>
                    <a:pt x="1833370" y="2062655"/>
                  </a:lnTo>
                  <a:lnTo>
                    <a:pt x="0" y="2062655"/>
                  </a:lnTo>
                  <a:lnTo>
                    <a:pt x="0" y="229285"/>
                  </a:lnTo>
                  <a:close/>
                </a:path>
                <a:path w="2063115" h="2063114">
                  <a:moveTo>
                    <a:pt x="0" y="229285"/>
                  </a:moveTo>
                  <a:lnTo>
                    <a:pt x="1833370" y="229285"/>
                  </a:lnTo>
                  <a:lnTo>
                    <a:pt x="2062655" y="0"/>
                  </a:lnTo>
                </a:path>
              </a:pathLst>
            </a:custGeom>
            <a:ln w="12700">
              <a:solidFill>
                <a:srgbClr val="000000"/>
              </a:solidFill>
            </a:ln>
          </p:spPr>
          <p:txBody>
            <a:bodyPr wrap="square" lIns="0" tIns="0" rIns="0" bIns="0" rtlCol="0"/>
            <a:lstStyle/>
            <a:p>
              <a:endParaRPr/>
            </a:p>
          </p:txBody>
        </p:sp>
      </p:grpSp>
      <p:grpSp>
        <p:nvGrpSpPr>
          <p:cNvPr id="19" name="object 19"/>
          <p:cNvGrpSpPr/>
          <p:nvPr/>
        </p:nvGrpSpPr>
        <p:grpSpPr>
          <a:xfrm>
            <a:off x="8597739" y="2669683"/>
            <a:ext cx="1626235" cy="1626235"/>
            <a:chOff x="8597739" y="2669683"/>
            <a:chExt cx="1626235" cy="1626235"/>
          </a:xfrm>
        </p:grpSpPr>
        <p:sp>
          <p:nvSpPr>
            <p:cNvPr id="20" name="object 20"/>
            <p:cNvSpPr/>
            <p:nvPr/>
          </p:nvSpPr>
          <p:spPr>
            <a:xfrm>
              <a:off x="8610439" y="3360441"/>
              <a:ext cx="922655" cy="922655"/>
            </a:xfrm>
            <a:custGeom>
              <a:avLst/>
              <a:gdLst/>
              <a:ahLst/>
              <a:cxnLst/>
              <a:rect l="l" t="t" r="r" b="b"/>
              <a:pathLst>
                <a:path w="922654" h="922654">
                  <a:moveTo>
                    <a:pt x="922597" y="0"/>
                  </a:moveTo>
                  <a:lnTo>
                    <a:pt x="0" y="0"/>
                  </a:lnTo>
                  <a:lnTo>
                    <a:pt x="0" y="922597"/>
                  </a:lnTo>
                  <a:lnTo>
                    <a:pt x="922597" y="922597"/>
                  </a:lnTo>
                  <a:lnTo>
                    <a:pt x="922597" y="0"/>
                  </a:lnTo>
                  <a:close/>
                </a:path>
              </a:pathLst>
            </a:custGeom>
            <a:solidFill>
              <a:srgbClr val="EDEDED"/>
            </a:solidFill>
          </p:spPr>
          <p:txBody>
            <a:bodyPr wrap="square" lIns="0" tIns="0" rIns="0" bIns="0" rtlCol="0"/>
            <a:lstStyle/>
            <a:p>
              <a:endParaRPr/>
            </a:p>
          </p:txBody>
        </p:sp>
        <p:sp>
          <p:nvSpPr>
            <p:cNvPr id="21" name="object 21"/>
            <p:cNvSpPr/>
            <p:nvPr/>
          </p:nvSpPr>
          <p:spPr>
            <a:xfrm>
              <a:off x="9533037" y="2676033"/>
              <a:ext cx="684530" cy="1607185"/>
            </a:xfrm>
            <a:custGeom>
              <a:avLst/>
              <a:gdLst/>
              <a:ahLst/>
              <a:cxnLst/>
              <a:rect l="l" t="t" r="r" b="b"/>
              <a:pathLst>
                <a:path w="684529" h="1607185">
                  <a:moveTo>
                    <a:pt x="684408" y="0"/>
                  </a:moveTo>
                  <a:lnTo>
                    <a:pt x="0" y="684408"/>
                  </a:lnTo>
                  <a:lnTo>
                    <a:pt x="0" y="1607005"/>
                  </a:lnTo>
                  <a:lnTo>
                    <a:pt x="684408" y="922597"/>
                  </a:lnTo>
                  <a:lnTo>
                    <a:pt x="684408" y="0"/>
                  </a:lnTo>
                  <a:close/>
                </a:path>
              </a:pathLst>
            </a:custGeom>
            <a:solidFill>
              <a:srgbClr val="BFBFBF"/>
            </a:solidFill>
          </p:spPr>
          <p:txBody>
            <a:bodyPr wrap="square" lIns="0" tIns="0" rIns="0" bIns="0" rtlCol="0"/>
            <a:lstStyle/>
            <a:p>
              <a:endParaRPr/>
            </a:p>
          </p:txBody>
        </p:sp>
        <p:sp>
          <p:nvSpPr>
            <p:cNvPr id="22" name="object 22"/>
            <p:cNvSpPr/>
            <p:nvPr/>
          </p:nvSpPr>
          <p:spPr>
            <a:xfrm>
              <a:off x="8610439" y="2676033"/>
              <a:ext cx="1607185" cy="684530"/>
            </a:xfrm>
            <a:custGeom>
              <a:avLst/>
              <a:gdLst/>
              <a:ahLst/>
              <a:cxnLst/>
              <a:rect l="l" t="t" r="r" b="b"/>
              <a:pathLst>
                <a:path w="1607184" h="684529">
                  <a:moveTo>
                    <a:pt x="1607005" y="0"/>
                  </a:moveTo>
                  <a:lnTo>
                    <a:pt x="684408" y="0"/>
                  </a:lnTo>
                  <a:lnTo>
                    <a:pt x="0" y="684408"/>
                  </a:lnTo>
                  <a:lnTo>
                    <a:pt x="922597" y="684408"/>
                  </a:lnTo>
                  <a:lnTo>
                    <a:pt x="1607005" y="0"/>
                  </a:lnTo>
                  <a:close/>
                </a:path>
              </a:pathLst>
            </a:custGeom>
            <a:solidFill>
              <a:srgbClr val="F1F1F1"/>
            </a:solidFill>
          </p:spPr>
          <p:txBody>
            <a:bodyPr wrap="square" lIns="0" tIns="0" rIns="0" bIns="0" rtlCol="0"/>
            <a:lstStyle/>
            <a:p>
              <a:endParaRPr/>
            </a:p>
          </p:txBody>
        </p:sp>
        <p:sp>
          <p:nvSpPr>
            <p:cNvPr id="23" name="object 23"/>
            <p:cNvSpPr/>
            <p:nvPr/>
          </p:nvSpPr>
          <p:spPr>
            <a:xfrm>
              <a:off x="8610439" y="2676033"/>
              <a:ext cx="1607185" cy="1607185"/>
            </a:xfrm>
            <a:custGeom>
              <a:avLst/>
              <a:gdLst/>
              <a:ahLst/>
              <a:cxnLst/>
              <a:rect l="l" t="t" r="r" b="b"/>
              <a:pathLst>
                <a:path w="1607184" h="1607185">
                  <a:moveTo>
                    <a:pt x="0" y="684408"/>
                  </a:moveTo>
                  <a:lnTo>
                    <a:pt x="684408" y="0"/>
                  </a:lnTo>
                  <a:lnTo>
                    <a:pt x="1607006" y="0"/>
                  </a:lnTo>
                  <a:lnTo>
                    <a:pt x="1607006" y="922597"/>
                  </a:lnTo>
                  <a:lnTo>
                    <a:pt x="922597" y="1607006"/>
                  </a:lnTo>
                  <a:lnTo>
                    <a:pt x="0" y="1607006"/>
                  </a:lnTo>
                  <a:lnTo>
                    <a:pt x="0" y="684408"/>
                  </a:lnTo>
                  <a:close/>
                </a:path>
                <a:path w="1607184" h="1607185">
                  <a:moveTo>
                    <a:pt x="0" y="684408"/>
                  </a:moveTo>
                  <a:lnTo>
                    <a:pt x="922597" y="684408"/>
                  </a:lnTo>
                  <a:lnTo>
                    <a:pt x="1607006" y="0"/>
                  </a:lnTo>
                </a:path>
                <a:path w="1607184" h="1607185">
                  <a:moveTo>
                    <a:pt x="922597" y="684408"/>
                  </a:moveTo>
                  <a:lnTo>
                    <a:pt x="922597" y="1607006"/>
                  </a:lnTo>
                </a:path>
              </a:pathLst>
            </a:custGeom>
            <a:ln w="12700">
              <a:solidFill>
                <a:srgbClr val="000000"/>
              </a:solidFill>
            </a:ln>
          </p:spPr>
          <p:txBody>
            <a:bodyPr wrap="square" lIns="0" tIns="0" rIns="0" bIns="0" rtlCol="0"/>
            <a:lstStyle/>
            <a:p>
              <a:endParaRPr/>
            </a:p>
          </p:txBody>
        </p:sp>
        <p:sp>
          <p:nvSpPr>
            <p:cNvPr id="24" name="object 24"/>
            <p:cNvSpPr/>
            <p:nvPr/>
          </p:nvSpPr>
          <p:spPr>
            <a:xfrm>
              <a:off x="8610439" y="3821739"/>
              <a:ext cx="922655" cy="0"/>
            </a:xfrm>
            <a:custGeom>
              <a:avLst/>
              <a:gdLst/>
              <a:ahLst/>
              <a:cxnLst/>
              <a:rect l="l" t="t" r="r" b="b"/>
              <a:pathLst>
                <a:path w="922654">
                  <a:moveTo>
                    <a:pt x="922598" y="0"/>
                  </a:moveTo>
                  <a:lnTo>
                    <a:pt x="0" y="1"/>
                  </a:lnTo>
                </a:path>
              </a:pathLst>
            </a:custGeom>
            <a:ln w="25400">
              <a:solidFill>
                <a:srgbClr val="000000"/>
              </a:solidFill>
            </a:ln>
          </p:spPr>
          <p:txBody>
            <a:bodyPr wrap="square" lIns="0" tIns="0" rIns="0" bIns="0" rtlCol="0"/>
            <a:lstStyle/>
            <a:p>
              <a:endParaRPr/>
            </a:p>
          </p:txBody>
        </p:sp>
        <p:sp>
          <p:nvSpPr>
            <p:cNvPr id="25" name="object 25"/>
            <p:cNvSpPr/>
            <p:nvPr/>
          </p:nvSpPr>
          <p:spPr>
            <a:xfrm>
              <a:off x="9071737" y="3360440"/>
              <a:ext cx="0" cy="922655"/>
            </a:xfrm>
            <a:custGeom>
              <a:avLst/>
              <a:gdLst/>
              <a:ahLst/>
              <a:cxnLst/>
              <a:rect l="l" t="t" r="r" b="b"/>
              <a:pathLst>
                <a:path h="922654">
                  <a:moveTo>
                    <a:pt x="0" y="0"/>
                  </a:moveTo>
                  <a:lnTo>
                    <a:pt x="1" y="922598"/>
                  </a:lnTo>
                </a:path>
              </a:pathLst>
            </a:custGeom>
            <a:ln w="25400">
              <a:solidFill>
                <a:srgbClr val="000000"/>
              </a:solidFill>
            </a:ln>
          </p:spPr>
          <p:txBody>
            <a:bodyPr wrap="square" lIns="0" tIns="0" rIns="0" bIns="0" rtlCol="0"/>
            <a:lstStyle/>
            <a:p>
              <a:endParaRPr/>
            </a:p>
          </p:txBody>
        </p:sp>
      </p:grpSp>
      <p:sp>
        <p:nvSpPr>
          <p:cNvPr id="26" name="object 26"/>
          <p:cNvSpPr txBox="1"/>
          <p:nvPr/>
        </p:nvSpPr>
        <p:spPr>
          <a:xfrm>
            <a:off x="7903217" y="1124203"/>
            <a:ext cx="48768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Calibri"/>
                <a:cs typeface="Calibri"/>
              </a:rPr>
              <a:t>H/4</a:t>
            </a:r>
            <a:endParaRPr sz="2400">
              <a:latin typeface="Calibri"/>
              <a:cs typeface="Calibri"/>
            </a:endParaRPr>
          </a:p>
        </p:txBody>
      </p:sp>
      <p:sp>
        <p:nvSpPr>
          <p:cNvPr id="27" name="object 27"/>
          <p:cNvSpPr txBox="1"/>
          <p:nvPr/>
        </p:nvSpPr>
        <p:spPr>
          <a:xfrm>
            <a:off x="8297333" y="2261108"/>
            <a:ext cx="56896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Calibri"/>
                <a:cs typeface="Calibri"/>
              </a:rPr>
              <a:t>W/4</a:t>
            </a:r>
            <a:endParaRPr sz="2400">
              <a:latin typeface="Calibri"/>
              <a:cs typeface="Calibri"/>
            </a:endParaRPr>
          </a:p>
        </p:txBody>
      </p:sp>
      <p:sp>
        <p:nvSpPr>
          <p:cNvPr id="28" name="object 28"/>
          <p:cNvSpPr txBox="1"/>
          <p:nvPr/>
        </p:nvSpPr>
        <p:spPr>
          <a:xfrm>
            <a:off x="10599897" y="2014220"/>
            <a:ext cx="187960" cy="391160"/>
          </a:xfrm>
          <a:prstGeom prst="rect">
            <a:avLst/>
          </a:prstGeom>
        </p:spPr>
        <p:txBody>
          <a:bodyPr vert="horz" wrap="square" lIns="0" tIns="12700" rIns="0" bIns="0" rtlCol="0">
            <a:spAutoFit/>
          </a:bodyPr>
          <a:lstStyle/>
          <a:p>
            <a:pPr marL="12700">
              <a:lnSpc>
                <a:spcPct val="100000"/>
              </a:lnSpc>
              <a:spcBef>
                <a:spcPts val="100"/>
              </a:spcBef>
            </a:pPr>
            <a:r>
              <a:rPr sz="2400" spc="-50" dirty="0">
                <a:latin typeface="Calibri"/>
                <a:cs typeface="Calibri"/>
              </a:rPr>
              <a:t>C</a:t>
            </a:r>
            <a:endParaRPr sz="2400">
              <a:latin typeface="Calibri"/>
              <a:cs typeface="Calibri"/>
            </a:endParaRPr>
          </a:p>
        </p:txBody>
      </p:sp>
      <p:sp>
        <p:nvSpPr>
          <p:cNvPr id="29" name="object 29"/>
          <p:cNvSpPr txBox="1"/>
          <p:nvPr/>
        </p:nvSpPr>
        <p:spPr>
          <a:xfrm>
            <a:off x="10044353" y="3827779"/>
            <a:ext cx="34163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Calibri"/>
                <a:cs typeface="Calibri"/>
              </a:rPr>
              <a:t>4C</a:t>
            </a:r>
            <a:endParaRPr sz="2400">
              <a:latin typeface="Calibri"/>
              <a:cs typeface="Calibri"/>
            </a:endParaRPr>
          </a:p>
        </p:txBody>
      </p:sp>
      <p:sp>
        <p:nvSpPr>
          <p:cNvPr id="30" name="object 30"/>
          <p:cNvSpPr txBox="1"/>
          <p:nvPr/>
        </p:nvSpPr>
        <p:spPr>
          <a:xfrm>
            <a:off x="7916671" y="3599179"/>
            <a:ext cx="48768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Calibri"/>
                <a:cs typeface="Calibri"/>
              </a:rPr>
              <a:t>H/8</a:t>
            </a:r>
            <a:endParaRPr sz="2400">
              <a:latin typeface="Calibri"/>
              <a:cs typeface="Calibri"/>
            </a:endParaRPr>
          </a:p>
        </p:txBody>
      </p:sp>
      <p:sp>
        <p:nvSpPr>
          <p:cNvPr id="31" name="object 31"/>
          <p:cNvSpPr txBox="1"/>
          <p:nvPr/>
        </p:nvSpPr>
        <p:spPr>
          <a:xfrm>
            <a:off x="8297333" y="4312411"/>
            <a:ext cx="56896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Calibri"/>
                <a:cs typeface="Calibri"/>
              </a:rPr>
              <a:t>W/8</a:t>
            </a:r>
            <a:endParaRPr sz="2400">
              <a:latin typeface="Calibri"/>
              <a:cs typeface="Calibri"/>
            </a:endParaRPr>
          </a:p>
        </p:txBody>
      </p:sp>
      <p:sp>
        <p:nvSpPr>
          <p:cNvPr id="32" name="object 32"/>
          <p:cNvSpPr txBox="1"/>
          <p:nvPr/>
        </p:nvSpPr>
        <p:spPr>
          <a:xfrm>
            <a:off x="10640734" y="2827020"/>
            <a:ext cx="1325880" cy="939800"/>
          </a:xfrm>
          <a:prstGeom prst="rect">
            <a:avLst/>
          </a:prstGeom>
        </p:spPr>
        <p:txBody>
          <a:bodyPr vert="horz" wrap="square" lIns="0" tIns="12700" rIns="0" bIns="0" rtlCol="0">
            <a:spAutoFit/>
          </a:bodyPr>
          <a:lstStyle/>
          <a:p>
            <a:pPr marL="12700" marR="5080">
              <a:lnSpc>
                <a:spcPct val="100000"/>
              </a:lnSpc>
              <a:spcBef>
                <a:spcPts val="100"/>
              </a:spcBef>
            </a:pPr>
            <a:r>
              <a:rPr sz="2000" spc="-20" dirty="0">
                <a:latin typeface="Calibri"/>
                <a:cs typeface="Calibri"/>
              </a:rPr>
              <a:t>Concatenate </a:t>
            </a:r>
            <a:r>
              <a:rPr sz="2000" dirty="0">
                <a:latin typeface="Calibri"/>
                <a:cs typeface="Calibri"/>
              </a:rPr>
              <a:t>groups</a:t>
            </a:r>
            <a:r>
              <a:rPr sz="2000" spc="-75" dirty="0">
                <a:latin typeface="Calibri"/>
                <a:cs typeface="Calibri"/>
              </a:rPr>
              <a:t> </a:t>
            </a:r>
            <a:r>
              <a:rPr sz="2000" spc="-25" dirty="0">
                <a:latin typeface="Calibri"/>
                <a:cs typeface="Calibri"/>
              </a:rPr>
              <a:t>of </a:t>
            </a:r>
            <a:r>
              <a:rPr sz="2000" dirty="0">
                <a:latin typeface="Calibri"/>
                <a:cs typeface="Calibri"/>
              </a:rPr>
              <a:t>2x2</a:t>
            </a:r>
            <a:r>
              <a:rPr sz="2000" spc="-15" dirty="0">
                <a:latin typeface="Calibri"/>
                <a:cs typeface="Calibri"/>
              </a:rPr>
              <a:t> </a:t>
            </a:r>
            <a:r>
              <a:rPr sz="2000" spc="-10" dirty="0">
                <a:latin typeface="Calibri"/>
                <a:cs typeface="Calibri"/>
              </a:rPr>
              <a:t>features</a:t>
            </a:r>
            <a:endParaRPr sz="2000">
              <a:latin typeface="Calibri"/>
              <a:cs typeface="Calibri"/>
            </a:endParaRPr>
          </a:p>
        </p:txBody>
      </p:sp>
      <p:sp>
        <p:nvSpPr>
          <p:cNvPr id="33" name="object 33"/>
          <p:cNvSpPr/>
          <p:nvPr/>
        </p:nvSpPr>
        <p:spPr>
          <a:xfrm>
            <a:off x="8626538" y="3372022"/>
            <a:ext cx="449580" cy="449580"/>
          </a:xfrm>
          <a:custGeom>
            <a:avLst/>
            <a:gdLst/>
            <a:ahLst/>
            <a:cxnLst/>
            <a:rect l="l" t="t" r="r" b="b"/>
            <a:pathLst>
              <a:path w="449579" h="449579">
                <a:moveTo>
                  <a:pt x="0" y="0"/>
                </a:moveTo>
                <a:lnTo>
                  <a:pt x="449350" y="0"/>
                </a:lnTo>
                <a:lnTo>
                  <a:pt x="449350" y="449350"/>
                </a:lnTo>
                <a:lnTo>
                  <a:pt x="0" y="449350"/>
                </a:lnTo>
                <a:lnTo>
                  <a:pt x="0" y="0"/>
                </a:lnTo>
                <a:close/>
              </a:path>
            </a:pathLst>
          </a:custGeom>
          <a:ln w="50800">
            <a:solidFill>
              <a:srgbClr val="4472C4"/>
            </a:solidFill>
          </a:ln>
        </p:spPr>
        <p:txBody>
          <a:bodyPr wrap="square" lIns="0" tIns="0" rIns="0" bIns="0" rtlCol="0"/>
          <a:lstStyle/>
          <a:p>
            <a:endParaRPr/>
          </a:p>
        </p:txBody>
      </p:sp>
      <p:sp>
        <p:nvSpPr>
          <p:cNvPr id="34" name="object 34"/>
          <p:cNvSpPr txBox="1"/>
          <p:nvPr/>
        </p:nvSpPr>
        <p:spPr>
          <a:xfrm>
            <a:off x="78739" y="6181690"/>
            <a:ext cx="5517515" cy="167640"/>
          </a:xfrm>
          <a:prstGeom prst="rect">
            <a:avLst/>
          </a:prstGeom>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a:latin typeface="Arial"/>
              <a:cs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32739"/>
            <a:ext cx="6946265" cy="635000"/>
          </a:xfrm>
          <a:prstGeom prst="rect">
            <a:avLst/>
          </a:prstGeom>
        </p:spPr>
        <p:txBody>
          <a:bodyPr vert="horz" wrap="square" lIns="0" tIns="12700" rIns="0" bIns="0" rtlCol="0">
            <a:spAutoFit/>
          </a:bodyPr>
          <a:lstStyle/>
          <a:p>
            <a:pPr marL="12700">
              <a:lnSpc>
                <a:spcPct val="100000"/>
              </a:lnSpc>
              <a:spcBef>
                <a:spcPts val="100"/>
              </a:spcBef>
            </a:pPr>
            <a:r>
              <a:rPr spc="-10" dirty="0"/>
              <a:t>Hierarchical</a:t>
            </a:r>
            <a:r>
              <a:rPr spc="-135" dirty="0"/>
              <a:t> </a:t>
            </a:r>
            <a:r>
              <a:rPr spc="-55" dirty="0"/>
              <a:t>ViT:</a:t>
            </a:r>
            <a:r>
              <a:rPr spc="-135" dirty="0"/>
              <a:t> </a:t>
            </a:r>
            <a:r>
              <a:rPr dirty="0"/>
              <a:t>Swin</a:t>
            </a:r>
            <a:r>
              <a:rPr spc="-130" dirty="0"/>
              <a:t> </a:t>
            </a:r>
            <a:r>
              <a:rPr spc="-25" dirty="0"/>
              <a:t>Transformer</a:t>
            </a:r>
          </a:p>
        </p:txBody>
      </p:sp>
      <p:grpSp>
        <p:nvGrpSpPr>
          <p:cNvPr id="3" name="object 3"/>
          <p:cNvGrpSpPr/>
          <p:nvPr/>
        </p:nvGrpSpPr>
        <p:grpSpPr>
          <a:xfrm>
            <a:off x="520263" y="2017548"/>
            <a:ext cx="6448425" cy="2641600"/>
            <a:chOff x="520263" y="2017548"/>
            <a:chExt cx="6448425" cy="2641600"/>
          </a:xfrm>
        </p:grpSpPr>
        <p:pic>
          <p:nvPicPr>
            <p:cNvPr id="4" name="object 4"/>
            <p:cNvPicPr/>
            <p:nvPr/>
          </p:nvPicPr>
          <p:blipFill>
            <a:blip r:embed="rId2" cstate="print"/>
            <a:stretch>
              <a:fillRect/>
            </a:stretch>
          </p:blipFill>
          <p:spPr>
            <a:xfrm>
              <a:off x="812839" y="2017548"/>
              <a:ext cx="6155518" cy="2641600"/>
            </a:xfrm>
            <a:prstGeom prst="rect">
              <a:avLst/>
            </a:prstGeom>
          </p:spPr>
        </p:pic>
        <p:sp>
          <p:nvSpPr>
            <p:cNvPr id="5" name="object 5"/>
            <p:cNvSpPr/>
            <p:nvPr/>
          </p:nvSpPr>
          <p:spPr>
            <a:xfrm>
              <a:off x="520263" y="2661309"/>
              <a:ext cx="1422400" cy="400685"/>
            </a:xfrm>
            <a:custGeom>
              <a:avLst/>
              <a:gdLst/>
              <a:ahLst/>
              <a:cxnLst/>
              <a:rect l="l" t="t" r="r" b="b"/>
              <a:pathLst>
                <a:path w="1422400" h="400685">
                  <a:moveTo>
                    <a:pt x="1422055" y="0"/>
                  </a:moveTo>
                  <a:lnTo>
                    <a:pt x="0" y="0"/>
                  </a:lnTo>
                  <a:lnTo>
                    <a:pt x="0" y="400109"/>
                  </a:lnTo>
                  <a:lnTo>
                    <a:pt x="1422055" y="400109"/>
                  </a:lnTo>
                  <a:lnTo>
                    <a:pt x="1422055" y="0"/>
                  </a:lnTo>
                  <a:close/>
                </a:path>
              </a:pathLst>
            </a:custGeom>
            <a:solidFill>
              <a:srgbClr val="FFFFFF"/>
            </a:solidFill>
          </p:spPr>
          <p:txBody>
            <a:bodyPr wrap="square" lIns="0" tIns="0" rIns="0" bIns="0" rtlCol="0"/>
            <a:lstStyle/>
            <a:p>
              <a:endParaRPr/>
            </a:p>
          </p:txBody>
        </p:sp>
      </p:grpSp>
      <p:sp>
        <p:nvSpPr>
          <p:cNvPr id="6" name="object 6"/>
          <p:cNvSpPr/>
          <p:nvPr/>
        </p:nvSpPr>
        <p:spPr>
          <a:xfrm>
            <a:off x="3269067" y="1663439"/>
            <a:ext cx="190500" cy="12700"/>
          </a:xfrm>
          <a:custGeom>
            <a:avLst/>
            <a:gdLst/>
            <a:ahLst/>
            <a:cxnLst/>
            <a:rect l="l" t="t" r="r" b="b"/>
            <a:pathLst>
              <a:path w="190500" h="12700">
                <a:moveTo>
                  <a:pt x="190500" y="0"/>
                </a:moveTo>
                <a:lnTo>
                  <a:pt x="0" y="0"/>
                </a:lnTo>
                <a:lnTo>
                  <a:pt x="0" y="12700"/>
                </a:lnTo>
                <a:lnTo>
                  <a:pt x="190500" y="12700"/>
                </a:lnTo>
                <a:lnTo>
                  <a:pt x="190500" y="0"/>
                </a:lnTo>
                <a:close/>
              </a:path>
            </a:pathLst>
          </a:custGeom>
          <a:solidFill>
            <a:srgbClr val="000000"/>
          </a:solidFill>
        </p:spPr>
        <p:txBody>
          <a:bodyPr wrap="square" lIns="0" tIns="0" rIns="0" bIns="0" rtlCol="0"/>
          <a:lstStyle/>
          <a:p>
            <a:endParaRPr/>
          </a:p>
        </p:txBody>
      </p:sp>
      <p:sp>
        <p:nvSpPr>
          <p:cNvPr id="7" name="object 7"/>
          <p:cNvSpPr/>
          <p:nvPr/>
        </p:nvSpPr>
        <p:spPr>
          <a:xfrm>
            <a:off x="3840567" y="1663439"/>
            <a:ext cx="254000" cy="12700"/>
          </a:xfrm>
          <a:custGeom>
            <a:avLst/>
            <a:gdLst/>
            <a:ahLst/>
            <a:cxnLst/>
            <a:rect l="l" t="t" r="r" b="b"/>
            <a:pathLst>
              <a:path w="254000" h="12700">
                <a:moveTo>
                  <a:pt x="254000" y="0"/>
                </a:moveTo>
                <a:lnTo>
                  <a:pt x="0" y="0"/>
                </a:lnTo>
                <a:lnTo>
                  <a:pt x="0" y="12700"/>
                </a:lnTo>
                <a:lnTo>
                  <a:pt x="254000" y="12700"/>
                </a:lnTo>
                <a:lnTo>
                  <a:pt x="254000" y="0"/>
                </a:lnTo>
                <a:close/>
              </a:path>
            </a:pathLst>
          </a:custGeom>
          <a:solidFill>
            <a:srgbClr val="000000"/>
          </a:solidFill>
        </p:spPr>
        <p:txBody>
          <a:bodyPr wrap="square" lIns="0" tIns="0" rIns="0" bIns="0" rtlCol="0"/>
          <a:lstStyle/>
          <a:p>
            <a:endParaRPr/>
          </a:p>
        </p:txBody>
      </p:sp>
      <p:sp>
        <p:nvSpPr>
          <p:cNvPr id="8" name="object 8"/>
          <p:cNvSpPr txBox="1"/>
          <p:nvPr/>
        </p:nvSpPr>
        <p:spPr>
          <a:xfrm>
            <a:off x="633991" y="2680715"/>
            <a:ext cx="118427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Cambria Math"/>
                <a:cs typeface="Cambria Math"/>
              </a:rPr>
              <a:t>3</a:t>
            </a:r>
            <a:r>
              <a:rPr sz="2000" spc="-5" dirty="0">
                <a:latin typeface="Cambria Math"/>
                <a:cs typeface="Cambria Math"/>
              </a:rPr>
              <a:t> </a:t>
            </a:r>
            <a:r>
              <a:rPr sz="2000" dirty="0">
                <a:latin typeface="Cambria Math"/>
                <a:cs typeface="Cambria Math"/>
              </a:rPr>
              <a:t>×</a:t>
            </a:r>
            <a:r>
              <a:rPr sz="2000" spc="-15" dirty="0">
                <a:latin typeface="Cambria Math"/>
                <a:cs typeface="Cambria Math"/>
              </a:rPr>
              <a:t> </a:t>
            </a:r>
            <a:r>
              <a:rPr sz="2000" dirty="0">
                <a:latin typeface="Cambria Math"/>
                <a:cs typeface="Cambria Math"/>
              </a:rPr>
              <a:t>𝐻</a:t>
            </a:r>
            <a:r>
              <a:rPr sz="2000" spc="45" dirty="0">
                <a:latin typeface="Cambria Math"/>
                <a:cs typeface="Cambria Math"/>
              </a:rPr>
              <a:t> </a:t>
            </a:r>
            <a:r>
              <a:rPr sz="2000" dirty="0">
                <a:latin typeface="Cambria Math"/>
                <a:cs typeface="Cambria Math"/>
              </a:rPr>
              <a:t>×</a:t>
            </a:r>
            <a:r>
              <a:rPr sz="2000" spc="-15" dirty="0">
                <a:latin typeface="Cambria Math"/>
                <a:cs typeface="Cambria Math"/>
              </a:rPr>
              <a:t> </a:t>
            </a:r>
            <a:r>
              <a:rPr sz="2000" spc="-50" dirty="0">
                <a:latin typeface="Cambria Math"/>
                <a:cs typeface="Cambria Math"/>
              </a:rPr>
              <a:t>𝑊</a:t>
            </a:r>
            <a:endParaRPr sz="2000">
              <a:latin typeface="Cambria Math"/>
              <a:cs typeface="Cambria Math"/>
            </a:endParaRPr>
          </a:p>
        </p:txBody>
      </p:sp>
      <p:sp>
        <p:nvSpPr>
          <p:cNvPr id="9" name="object 9"/>
          <p:cNvSpPr/>
          <p:nvPr/>
        </p:nvSpPr>
        <p:spPr>
          <a:xfrm>
            <a:off x="5566063" y="1663439"/>
            <a:ext cx="190500" cy="12700"/>
          </a:xfrm>
          <a:custGeom>
            <a:avLst/>
            <a:gdLst/>
            <a:ahLst/>
            <a:cxnLst/>
            <a:rect l="l" t="t" r="r" b="b"/>
            <a:pathLst>
              <a:path w="190500" h="12700">
                <a:moveTo>
                  <a:pt x="190500" y="0"/>
                </a:moveTo>
                <a:lnTo>
                  <a:pt x="0" y="0"/>
                </a:lnTo>
                <a:lnTo>
                  <a:pt x="0" y="12700"/>
                </a:lnTo>
                <a:lnTo>
                  <a:pt x="190500" y="12700"/>
                </a:lnTo>
                <a:lnTo>
                  <a:pt x="190500" y="0"/>
                </a:lnTo>
                <a:close/>
              </a:path>
            </a:pathLst>
          </a:custGeom>
          <a:solidFill>
            <a:srgbClr val="000000"/>
          </a:solidFill>
        </p:spPr>
        <p:txBody>
          <a:bodyPr wrap="square" lIns="0" tIns="0" rIns="0" bIns="0" rtlCol="0"/>
          <a:lstStyle/>
          <a:p>
            <a:endParaRPr/>
          </a:p>
        </p:txBody>
      </p:sp>
      <p:sp>
        <p:nvSpPr>
          <p:cNvPr id="10" name="object 10"/>
          <p:cNvSpPr/>
          <p:nvPr/>
        </p:nvSpPr>
        <p:spPr>
          <a:xfrm>
            <a:off x="6137563" y="1663439"/>
            <a:ext cx="254000" cy="12700"/>
          </a:xfrm>
          <a:custGeom>
            <a:avLst/>
            <a:gdLst/>
            <a:ahLst/>
            <a:cxnLst/>
            <a:rect l="l" t="t" r="r" b="b"/>
            <a:pathLst>
              <a:path w="254000" h="12700">
                <a:moveTo>
                  <a:pt x="254000" y="0"/>
                </a:moveTo>
                <a:lnTo>
                  <a:pt x="0" y="0"/>
                </a:lnTo>
                <a:lnTo>
                  <a:pt x="0" y="12700"/>
                </a:lnTo>
                <a:lnTo>
                  <a:pt x="254000" y="12700"/>
                </a:lnTo>
                <a:lnTo>
                  <a:pt x="254000" y="0"/>
                </a:lnTo>
                <a:close/>
              </a:path>
            </a:pathLst>
          </a:custGeom>
          <a:solidFill>
            <a:srgbClr val="000000"/>
          </a:solidFill>
        </p:spPr>
        <p:txBody>
          <a:bodyPr wrap="square" lIns="0" tIns="0" rIns="0" bIns="0" rtlCol="0"/>
          <a:lstStyle/>
          <a:p>
            <a:endParaRPr/>
          </a:p>
        </p:txBody>
      </p:sp>
      <p:sp>
        <p:nvSpPr>
          <p:cNvPr id="11" name="object 11"/>
          <p:cNvSpPr txBox="1"/>
          <p:nvPr/>
        </p:nvSpPr>
        <p:spPr>
          <a:xfrm>
            <a:off x="2707918" y="1473708"/>
            <a:ext cx="3716020" cy="497840"/>
          </a:xfrm>
          <a:prstGeom prst="rect">
            <a:avLst/>
          </a:prstGeom>
        </p:spPr>
        <p:txBody>
          <a:bodyPr vert="horz" wrap="square" lIns="0" tIns="12700" rIns="0" bIns="0" rtlCol="0">
            <a:spAutoFit/>
          </a:bodyPr>
          <a:lstStyle/>
          <a:p>
            <a:pPr marR="43180" algn="r">
              <a:lnSpc>
                <a:spcPts val="1860"/>
              </a:lnSpc>
              <a:spcBef>
                <a:spcPts val="100"/>
              </a:spcBef>
              <a:tabLst>
                <a:tab pos="1045210" algn="l"/>
                <a:tab pos="2128520" algn="l"/>
              </a:tabLst>
            </a:pPr>
            <a:r>
              <a:rPr sz="2000" dirty="0">
                <a:latin typeface="Cambria Math"/>
                <a:cs typeface="Cambria Math"/>
              </a:rPr>
              <a:t>C</a:t>
            </a:r>
            <a:r>
              <a:rPr sz="2000" spc="-5" dirty="0">
                <a:latin typeface="Cambria Math"/>
                <a:cs typeface="Cambria Math"/>
              </a:rPr>
              <a:t> </a:t>
            </a:r>
            <a:r>
              <a:rPr sz="2000" dirty="0">
                <a:latin typeface="Cambria Math"/>
                <a:cs typeface="Cambria Math"/>
              </a:rPr>
              <a:t>×</a:t>
            </a:r>
            <a:r>
              <a:rPr sz="2000" spc="320" dirty="0">
                <a:latin typeface="Cambria Math"/>
                <a:cs typeface="Cambria Math"/>
              </a:rPr>
              <a:t> </a:t>
            </a:r>
            <a:r>
              <a:rPr sz="3000" spc="-75" baseline="41666" dirty="0">
                <a:latin typeface="Cambria Math"/>
                <a:cs typeface="Cambria Math"/>
              </a:rPr>
              <a:t>𝐻</a:t>
            </a:r>
            <a:r>
              <a:rPr sz="3000" baseline="41666" dirty="0">
                <a:latin typeface="Cambria Math"/>
                <a:cs typeface="Cambria Math"/>
              </a:rPr>
              <a:t>	</a:t>
            </a:r>
            <a:r>
              <a:rPr sz="3000" spc="-75" baseline="41666" dirty="0">
                <a:latin typeface="Cambria Math"/>
                <a:cs typeface="Cambria Math"/>
              </a:rPr>
              <a:t>𝑊</a:t>
            </a:r>
            <a:r>
              <a:rPr sz="3000" baseline="41666" dirty="0">
                <a:latin typeface="Cambria Math"/>
                <a:cs typeface="Cambria Math"/>
              </a:rPr>
              <a:t>	</a:t>
            </a:r>
            <a:r>
              <a:rPr sz="2000" dirty="0">
                <a:latin typeface="Cambria Math"/>
                <a:cs typeface="Cambria Math"/>
              </a:rPr>
              <a:t>2𝐶</a:t>
            </a:r>
            <a:r>
              <a:rPr sz="2000" spc="70" dirty="0">
                <a:latin typeface="Cambria Math"/>
                <a:cs typeface="Cambria Math"/>
              </a:rPr>
              <a:t> </a:t>
            </a:r>
            <a:r>
              <a:rPr sz="2000" dirty="0">
                <a:latin typeface="Cambria Math"/>
                <a:cs typeface="Cambria Math"/>
              </a:rPr>
              <a:t>×</a:t>
            </a:r>
            <a:r>
              <a:rPr sz="2000" spc="320" dirty="0">
                <a:latin typeface="Cambria Math"/>
                <a:cs typeface="Cambria Math"/>
              </a:rPr>
              <a:t> </a:t>
            </a:r>
            <a:r>
              <a:rPr sz="3000" baseline="41666" dirty="0">
                <a:latin typeface="Cambria Math"/>
                <a:cs typeface="Cambria Math"/>
              </a:rPr>
              <a:t>𝐻</a:t>
            </a:r>
            <a:r>
              <a:rPr sz="3000" spc="562" baseline="41666" dirty="0">
                <a:latin typeface="Cambria Math"/>
                <a:cs typeface="Cambria Math"/>
              </a:rPr>
              <a:t> </a:t>
            </a:r>
            <a:r>
              <a:rPr sz="2000" dirty="0">
                <a:latin typeface="Cambria Math"/>
                <a:cs typeface="Cambria Math"/>
              </a:rPr>
              <a:t>×</a:t>
            </a:r>
            <a:r>
              <a:rPr sz="2000" spc="315" dirty="0">
                <a:latin typeface="Cambria Math"/>
                <a:cs typeface="Cambria Math"/>
              </a:rPr>
              <a:t> </a:t>
            </a:r>
            <a:r>
              <a:rPr sz="3000" spc="-75" baseline="41666" dirty="0">
                <a:latin typeface="Cambria Math"/>
                <a:cs typeface="Cambria Math"/>
              </a:rPr>
              <a:t>𝑊</a:t>
            </a:r>
            <a:endParaRPr sz="3000" baseline="41666">
              <a:latin typeface="Cambria Math"/>
              <a:cs typeface="Cambria Math"/>
            </a:endParaRPr>
          </a:p>
          <a:p>
            <a:pPr marR="88265" algn="r">
              <a:lnSpc>
                <a:spcPts val="1860"/>
              </a:lnSpc>
              <a:tabLst>
                <a:tab pos="597535" algn="l"/>
                <a:tab pos="2288540" algn="l"/>
                <a:tab pos="2886710" algn="l"/>
              </a:tabLst>
            </a:pPr>
            <a:r>
              <a:rPr sz="2000" dirty="0">
                <a:latin typeface="Cambria Math"/>
                <a:cs typeface="Cambria Math"/>
              </a:rPr>
              <a:t>4</a:t>
            </a:r>
            <a:r>
              <a:rPr sz="2000" spc="35" dirty="0">
                <a:latin typeface="Cambria Math"/>
                <a:cs typeface="Cambria Math"/>
              </a:rPr>
              <a:t>  </a:t>
            </a:r>
            <a:r>
              <a:rPr sz="3000" spc="-75" baseline="36111" dirty="0">
                <a:latin typeface="Cambria Math"/>
                <a:cs typeface="Cambria Math"/>
              </a:rPr>
              <a:t>×</a:t>
            </a:r>
            <a:r>
              <a:rPr sz="3000" baseline="36111" dirty="0">
                <a:latin typeface="Cambria Math"/>
                <a:cs typeface="Cambria Math"/>
              </a:rPr>
              <a:t>	</a:t>
            </a:r>
            <a:r>
              <a:rPr sz="2000" spc="-50" dirty="0">
                <a:latin typeface="Cambria Math"/>
                <a:cs typeface="Cambria Math"/>
              </a:rPr>
              <a:t>4</a:t>
            </a:r>
            <a:r>
              <a:rPr sz="2000" dirty="0">
                <a:latin typeface="Cambria Math"/>
                <a:cs typeface="Cambria Math"/>
              </a:rPr>
              <a:t>	</a:t>
            </a:r>
            <a:r>
              <a:rPr sz="2000" spc="-50" dirty="0">
                <a:latin typeface="Cambria Math"/>
                <a:cs typeface="Cambria Math"/>
              </a:rPr>
              <a:t>8</a:t>
            </a:r>
            <a:r>
              <a:rPr sz="2000" dirty="0">
                <a:latin typeface="Cambria Math"/>
                <a:cs typeface="Cambria Math"/>
              </a:rPr>
              <a:t>	</a:t>
            </a:r>
            <a:r>
              <a:rPr sz="2000" spc="-50" dirty="0">
                <a:latin typeface="Cambria Math"/>
                <a:cs typeface="Cambria Math"/>
              </a:rPr>
              <a:t>8</a:t>
            </a:r>
            <a:endParaRPr sz="2000">
              <a:latin typeface="Cambria Math"/>
              <a:cs typeface="Cambria Math"/>
            </a:endParaRPr>
          </a:p>
        </p:txBody>
      </p:sp>
      <p:sp>
        <p:nvSpPr>
          <p:cNvPr id="12" name="object 12"/>
          <p:cNvSpPr txBox="1"/>
          <p:nvPr/>
        </p:nvSpPr>
        <p:spPr>
          <a:xfrm>
            <a:off x="2543241" y="4778755"/>
            <a:ext cx="2027555" cy="848360"/>
          </a:xfrm>
          <a:prstGeom prst="rect">
            <a:avLst/>
          </a:prstGeom>
        </p:spPr>
        <p:txBody>
          <a:bodyPr vert="horz" wrap="square" lIns="0" tIns="12700" rIns="0" bIns="0" rtlCol="0">
            <a:spAutoFit/>
          </a:bodyPr>
          <a:lstStyle/>
          <a:p>
            <a:pPr marL="12700" marR="5080" algn="ctr">
              <a:lnSpc>
                <a:spcPct val="100000"/>
              </a:lnSpc>
              <a:spcBef>
                <a:spcPts val="100"/>
              </a:spcBef>
            </a:pPr>
            <a:r>
              <a:rPr sz="1800" dirty="0">
                <a:latin typeface="Calibri"/>
                <a:cs typeface="Calibri"/>
              </a:rPr>
              <a:t>Divide</a:t>
            </a:r>
            <a:r>
              <a:rPr sz="1800" spc="-45" dirty="0">
                <a:latin typeface="Calibri"/>
                <a:cs typeface="Calibri"/>
              </a:rPr>
              <a:t> </a:t>
            </a:r>
            <a:r>
              <a:rPr sz="1800" dirty="0">
                <a:latin typeface="Calibri"/>
                <a:cs typeface="Calibri"/>
              </a:rPr>
              <a:t>image</a:t>
            </a:r>
            <a:r>
              <a:rPr sz="1800" spc="-45" dirty="0">
                <a:latin typeface="Calibri"/>
                <a:cs typeface="Calibri"/>
              </a:rPr>
              <a:t> </a:t>
            </a:r>
            <a:r>
              <a:rPr sz="1800" dirty="0">
                <a:latin typeface="Calibri"/>
                <a:cs typeface="Calibri"/>
              </a:rPr>
              <a:t>into</a:t>
            </a:r>
            <a:r>
              <a:rPr sz="1800" spc="-45" dirty="0">
                <a:latin typeface="Calibri"/>
                <a:cs typeface="Calibri"/>
              </a:rPr>
              <a:t> </a:t>
            </a:r>
            <a:r>
              <a:rPr sz="1800" spc="-25" dirty="0">
                <a:latin typeface="Calibri"/>
                <a:cs typeface="Calibri"/>
              </a:rPr>
              <a:t>4x4 </a:t>
            </a:r>
            <a:r>
              <a:rPr sz="1800" dirty="0">
                <a:latin typeface="Calibri"/>
                <a:cs typeface="Calibri"/>
              </a:rPr>
              <a:t>patches</a:t>
            </a:r>
            <a:r>
              <a:rPr sz="1800" spc="-60" dirty="0">
                <a:latin typeface="Calibri"/>
                <a:cs typeface="Calibri"/>
              </a:rPr>
              <a:t> </a:t>
            </a:r>
            <a:r>
              <a:rPr sz="1800" dirty="0">
                <a:latin typeface="Calibri"/>
                <a:cs typeface="Calibri"/>
              </a:rPr>
              <a:t>and</a:t>
            </a:r>
            <a:r>
              <a:rPr sz="1800" spc="-55" dirty="0">
                <a:latin typeface="Calibri"/>
                <a:cs typeface="Calibri"/>
              </a:rPr>
              <a:t> </a:t>
            </a:r>
            <a:r>
              <a:rPr sz="1800" spc="-10" dirty="0">
                <a:latin typeface="Calibri"/>
                <a:cs typeface="Calibri"/>
              </a:rPr>
              <a:t>project </a:t>
            </a:r>
            <a:r>
              <a:rPr sz="1800" dirty="0">
                <a:latin typeface="Calibri"/>
                <a:cs typeface="Calibri"/>
              </a:rPr>
              <a:t>to</a:t>
            </a:r>
            <a:r>
              <a:rPr sz="1800" spc="-15" dirty="0">
                <a:latin typeface="Calibri"/>
                <a:cs typeface="Calibri"/>
              </a:rPr>
              <a:t> </a:t>
            </a:r>
            <a:r>
              <a:rPr sz="1800" dirty="0">
                <a:latin typeface="Calibri"/>
                <a:cs typeface="Calibri"/>
              </a:rPr>
              <a:t>C</a:t>
            </a:r>
            <a:r>
              <a:rPr sz="1800" spc="-10" dirty="0">
                <a:latin typeface="Calibri"/>
                <a:cs typeface="Calibri"/>
              </a:rPr>
              <a:t> dimensions</a:t>
            </a:r>
            <a:endParaRPr sz="1800">
              <a:latin typeface="Calibri"/>
              <a:cs typeface="Calibri"/>
            </a:endParaRPr>
          </a:p>
        </p:txBody>
      </p:sp>
      <p:sp>
        <p:nvSpPr>
          <p:cNvPr id="13" name="object 13"/>
          <p:cNvSpPr txBox="1"/>
          <p:nvPr/>
        </p:nvSpPr>
        <p:spPr>
          <a:xfrm>
            <a:off x="5119909" y="4806188"/>
            <a:ext cx="1555750" cy="1125855"/>
          </a:xfrm>
          <a:prstGeom prst="rect">
            <a:avLst/>
          </a:prstGeom>
        </p:spPr>
        <p:txBody>
          <a:bodyPr vert="horz" wrap="square" lIns="0" tIns="11430" rIns="0" bIns="0" rtlCol="0">
            <a:spAutoFit/>
          </a:bodyPr>
          <a:lstStyle/>
          <a:p>
            <a:pPr marL="12065" marR="5080" indent="635" algn="ctr">
              <a:lnSpc>
                <a:spcPct val="100400"/>
              </a:lnSpc>
              <a:spcBef>
                <a:spcPts val="90"/>
              </a:spcBef>
            </a:pPr>
            <a:r>
              <a:rPr sz="1800" dirty="0">
                <a:latin typeface="Calibri"/>
                <a:cs typeface="Calibri"/>
              </a:rPr>
              <a:t>Merge</a:t>
            </a:r>
            <a:r>
              <a:rPr sz="1800" spc="-85" dirty="0">
                <a:latin typeface="Calibri"/>
                <a:cs typeface="Calibri"/>
              </a:rPr>
              <a:t> </a:t>
            </a:r>
            <a:r>
              <a:rPr sz="1800" spc="-25" dirty="0">
                <a:latin typeface="Calibri"/>
                <a:cs typeface="Calibri"/>
              </a:rPr>
              <a:t>2x2 </a:t>
            </a:r>
            <a:r>
              <a:rPr sz="1800" spc="-10" dirty="0">
                <a:latin typeface="Calibri"/>
                <a:cs typeface="Calibri"/>
              </a:rPr>
              <a:t>neighborhoods; </a:t>
            </a:r>
            <a:r>
              <a:rPr sz="1800" dirty="0">
                <a:latin typeface="Calibri"/>
                <a:cs typeface="Calibri"/>
              </a:rPr>
              <a:t>now</a:t>
            </a:r>
            <a:r>
              <a:rPr sz="1800" spc="-65" dirty="0">
                <a:latin typeface="Calibri"/>
                <a:cs typeface="Calibri"/>
              </a:rPr>
              <a:t> </a:t>
            </a:r>
            <a:r>
              <a:rPr sz="1800" dirty="0">
                <a:latin typeface="Calibri"/>
                <a:cs typeface="Calibri"/>
              </a:rPr>
              <a:t>patches</a:t>
            </a:r>
            <a:r>
              <a:rPr sz="1800" spc="-65" dirty="0">
                <a:latin typeface="Calibri"/>
                <a:cs typeface="Calibri"/>
              </a:rPr>
              <a:t> </a:t>
            </a:r>
            <a:r>
              <a:rPr sz="1800" spc="-25" dirty="0">
                <a:latin typeface="Calibri"/>
                <a:cs typeface="Calibri"/>
              </a:rPr>
              <a:t>are </a:t>
            </a:r>
            <a:r>
              <a:rPr sz="1800" spc="-10" dirty="0">
                <a:latin typeface="Calibri"/>
                <a:cs typeface="Calibri"/>
              </a:rPr>
              <a:t>(effectively)</a:t>
            </a:r>
            <a:r>
              <a:rPr sz="1800" spc="-25" dirty="0">
                <a:latin typeface="Calibri"/>
                <a:cs typeface="Calibri"/>
              </a:rPr>
              <a:t> 8x8</a:t>
            </a:r>
            <a:endParaRPr sz="1800">
              <a:latin typeface="Calibri"/>
              <a:cs typeface="Calibri"/>
            </a:endParaRPr>
          </a:p>
        </p:txBody>
      </p:sp>
      <p:graphicFrame>
        <p:nvGraphicFramePr>
          <p:cNvPr id="14" name="object 14"/>
          <p:cNvGraphicFramePr>
            <a:graphicFrameLocks noGrp="1"/>
          </p:cNvGraphicFramePr>
          <p:nvPr/>
        </p:nvGraphicFramePr>
        <p:xfrm>
          <a:off x="8492128" y="387532"/>
          <a:ext cx="1814829" cy="1826895"/>
        </p:xfrm>
        <a:graphic>
          <a:graphicData uri="http://schemas.openxmlformats.org/drawingml/2006/table">
            <a:tbl>
              <a:tblPr firstRow="1" bandRow="1">
                <a:tableStyleId>{2D5ABB26-0587-4C30-8999-92F81FD0307C}</a:tableStyleId>
              </a:tblPr>
              <a:tblGrid>
                <a:gridCol w="434975">
                  <a:extLst>
                    <a:ext uri="{9D8B030D-6E8A-4147-A177-3AD203B41FA5}">
                      <a16:colId xmlns:a16="http://schemas.microsoft.com/office/drawing/2014/main" val="20000"/>
                    </a:ext>
                  </a:extLst>
                </a:gridCol>
                <a:gridCol w="462280">
                  <a:extLst>
                    <a:ext uri="{9D8B030D-6E8A-4147-A177-3AD203B41FA5}">
                      <a16:colId xmlns:a16="http://schemas.microsoft.com/office/drawing/2014/main" val="20001"/>
                    </a:ext>
                  </a:extLst>
                </a:gridCol>
                <a:gridCol w="436244">
                  <a:extLst>
                    <a:ext uri="{9D8B030D-6E8A-4147-A177-3AD203B41FA5}">
                      <a16:colId xmlns:a16="http://schemas.microsoft.com/office/drawing/2014/main" val="20002"/>
                    </a:ext>
                  </a:extLst>
                </a:gridCol>
                <a:gridCol w="481330">
                  <a:extLst>
                    <a:ext uri="{9D8B030D-6E8A-4147-A177-3AD203B41FA5}">
                      <a16:colId xmlns:a16="http://schemas.microsoft.com/office/drawing/2014/main" val="20003"/>
                    </a:ext>
                  </a:extLst>
                </a:gridCol>
              </a:tblGrid>
              <a:tr h="454025">
                <a:tc>
                  <a:txBody>
                    <a:bodyPr/>
                    <a:lstStyle/>
                    <a:p>
                      <a:pPr>
                        <a:lnSpc>
                          <a:spcPct val="100000"/>
                        </a:lnSpc>
                      </a:pPr>
                      <a:endParaRPr sz="1900">
                        <a:latin typeface="Times New Roman"/>
                        <a:cs typeface="Times New Roman"/>
                      </a:endParaRPr>
                    </a:p>
                  </a:txBody>
                  <a:tcPr marL="0" marR="0" marT="0" marB="0">
                    <a:lnL w="57150">
                      <a:solidFill>
                        <a:srgbClr val="4472C4"/>
                      </a:solidFill>
                      <a:prstDash val="solid"/>
                    </a:lnL>
                    <a:lnR w="28575">
                      <a:solidFill>
                        <a:srgbClr val="000000"/>
                      </a:solidFill>
                      <a:prstDash val="solid"/>
                    </a:lnR>
                    <a:lnT w="57150">
                      <a:solidFill>
                        <a:srgbClr val="4472C4"/>
                      </a:solidFill>
                      <a:prstDash val="solid"/>
                    </a:lnT>
                    <a:lnB w="28575">
                      <a:solidFill>
                        <a:srgbClr val="000000"/>
                      </a:solidFill>
                      <a:prstDash val="solid"/>
                    </a:lnB>
                    <a:solidFill>
                      <a:srgbClr val="EDEDED"/>
                    </a:solidFill>
                  </a:tcPr>
                </a:tc>
                <a:tc>
                  <a:txBody>
                    <a:bodyPr/>
                    <a:lstStyle/>
                    <a:p>
                      <a:pPr>
                        <a:lnSpc>
                          <a:spcPct val="100000"/>
                        </a:lnSpc>
                      </a:pPr>
                      <a:endParaRPr sz="1900">
                        <a:latin typeface="Times New Roman"/>
                        <a:cs typeface="Times New Roman"/>
                      </a:endParaRPr>
                    </a:p>
                  </a:txBody>
                  <a:tcPr marL="0" marR="0" marT="0" marB="0">
                    <a:lnL w="28575">
                      <a:solidFill>
                        <a:srgbClr val="000000"/>
                      </a:solidFill>
                      <a:prstDash val="solid"/>
                    </a:lnL>
                    <a:lnR w="28575">
                      <a:solidFill>
                        <a:srgbClr val="4472C4"/>
                      </a:solidFill>
                      <a:prstDash val="solid"/>
                    </a:lnR>
                    <a:lnT w="57150">
                      <a:solidFill>
                        <a:srgbClr val="4472C4"/>
                      </a:solidFill>
                      <a:prstDash val="solid"/>
                    </a:lnT>
                    <a:lnB w="28575">
                      <a:solidFill>
                        <a:srgbClr val="000000"/>
                      </a:solidFill>
                      <a:prstDash val="solid"/>
                    </a:lnB>
                    <a:solidFill>
                      <a:srgbClr val="EDEDED"/>
                    </a:solidFill>
                  </a:tcPr>
                </a:tc>
                <a:tc>
                  <a:txBody>
                    <a:bodyPr/>
                    <a:lstStyle/>
                    <a:p>
                      <a:pPr>
                        <a:lnSpc>
                          <a:spcPct val="100000"/>
                        </a:lnSpc>
                      </a:pPr>
                      <a:endParaRPr sz="1900">
                        <a:latin typeface="Times New Roman"/>
                        <a:cs typeface="Times New Roman"/>
                      </a:endParaRPr>
                    </a:p>
                  </a:txBody>
                  <a:tcPr marL="0" marR="0" marT="0" marB="0">
                    <a:lnL w="28575">
                      <a:solidFill>
                        <a:srgbClr val="4472C4"/>
                      </a:solidFill>
                      <a:prstDash val="solid"/>
                    </a:lnL>
                    <a:lnR w="28575">
                      <a:solidFill>
                        <a:srgbClr val="000000"/>
                      </a:solidFill>
                      <a:prstDash val="solid"/>
                    </a:lnR>
                    <a:lnB w="28575">
                      <a:solidFill>
                        <a:srgbClr val="000000"/>
                      </a:solidFill>
                      <a:prstDash val="solid"/>
                    </a:lnB>
                    <a:solidFill>
                      <a:srgbClr val="EDEDED"/>
                    </a:solidFill>
                  </a:tcPr>
                </a:tc>
                <a:tc>
                  <a:txBody>
                    <a:bodyPr/>
                    <a:lstStyle/>
                    <a:p>
                      <a:pPr>
                        <a:lnSpc>
                          <a:spcPct val="100000"/>
                        </a:lnSpc>
                      </a:pPr>
                      <a:endParaRPr sz="1900">
                        <a:latin typeface="Times New Roman"/>
                        <a:cs typeface="Times New Roman"/>
                      </a:endParaRPr>
                    </a:p>
                  </a:txBody>
                  <a:tcPr marL="0" marR="0" marT="0" marB="0">
                    <a:lnL w="28575">
                      <a:solidFill>
                        <a:srgbClr val="000000"/>
                      </a:solidFill>
                      <a:prstDash val="solid"/>
                    </a:lnL>
                    <a:lnR w="12700">
                      <a:solidFill>
                        <a:srgbClr val="000000"/>
                      </a:solidFill>
                      <a:prstDash val="solid"/>
                    </a:lnR>
                    <a:lnB w="28575">
                      <a:solidFill>
                        <a:srgbClr val="000000"/>
                      </a:solidFill>
                      <a:prstDash val="solid"/>
                    </a:lnB>
                    <a:solidFill>
                      <a:srgbClr val="EDEDED"/>
                    </a:solidFill>
                  </a:tcPr>
                </a:tc>
                <a:extLst>
                  <a:ext uri="{0D108BD9-81ED-4DB2-BD59-A6C34878D82A}">
                    <a16:rowId xmlns:a16="http://schemas.microsoft.com/office/drawing/2014/main" val="10000"/>
                  </a:ext>
                </a:extLst>
              </a:tr>
              <a:tr h="457200">
                <a:tc>
                  <a:txBody>
                    <a:bodyPr/>
                    <a:lstStyle/>
                    <a:p>
                      <a:pPr>
                        <a:lnSpc>
                          <a:spcPct val="100000"/>
                        </a:lnSpc>
                      </a:pPr>
                      <a:endParaRPr sz="1900">
                        <a:latin typeface="Times New Roman"/>
                        <a:cs typeface="Times New Roman"/>
                      </a:endParaRPr>
                    </a:p>
                  </a:txBody>
                  <a:tcPr marL="0" marR="0" marT="0" marB="0">
                    <a:lnL w="57150">
                      <a:solidFill>
                        <a:srgbClr val="4472C4"/>
                      </a:solidFill>
                      <a:prstDash val="solid"/>
                    </a:lnL>
                    <a:lnR w="28575">
                      <a:solidFill>
                        <a:srgbClr val="000000"/>
                      </a:solidFill>
                      <a:prstDash val="solid"/>
                    </a:lnR>
                    <a:lnT w="28575">
                      <a:solidFill>
                        <a:srgbClr val="000000"/>
                      </a:solidFill>
                      <a:prstDash val="solid"/>
                    </a:lnT>
                    <a:lnB w="28575">
                      <a:solidFill>
                        <a:srgbClr val="4472C4"/>
                      </a:solidFill>
                      <a:prstDash val="solid"/>
                    </a:lnB>
                    <a:solidFill>
                      <a:srgbClr val="EDEDED"/>
                    </a:solidFill>
                  </a:tcPr>
                </a:tc>
                <a:tc>
                  <a:txBody>
                    <a:bodyPr/>
                    <a:lstStyle/>
                    <a:p>
                      <a:pPr>
                        <a:lnSpc>
                          <a:spcPct val="100000"/>
                        </a:lnSpc>
                      </a:pPr>
                      <a:endParaRPr sz="1900">
                        <a:latin typeface="Times New Roman"/>
                        <a:cs typeface="Times New Roman"/>
                      </a:endParaRPr>
                    </a:p>
                  </a:txBody>
                  <a:tcPr marL="0" marR="0" marT="0" marB="0">
                    <a:lnL w="28575">
                      <a:solidFill>
                        <a:srgbClr val="000000"/>
                      </a:solidFill>
                      <a:prstDash val="solid"/>
                    </a:lnL>
                    <a:lnR w="28575">
                      <a:solidFill>
                        <a:srgbClr val="4472C4"/>
                      </a:solidFill>
                      <a:prstDash val="solid"/>
                    </a:lnR>
                    <a:lnT w="28575">
                      <a:solidFill>
                        <a:srgbClr val="000000"/>
                      </a:solidFill>
                      <a:prstDash val="solid"/>
                    </a:lnT>
                    <a:lnB w="28575">
                      <a:solidFill>
                        <a:srgbClr val="4472C4"/>
                      </a:solidFill>
                      <a:prstDash val="solid"/>
                    </a:lnB>
                    <a:solidFill>
                      <a:srgbClr val="EDEDED"/>
                    </a:solidFill>
                  </a:tcPr>
                </a:tc>
                <a:tc>
                  <a:txBody>
                    <a:bodyPr/>
                    <a:lstStyle/>
                    <a:p>
                      <a:pPr>
                        <a:lnSpc>
                          <a:spcPct val="100000"/>
                        </a:lnSpc>
                      </a:pPr>
                      <a:endParaRPr sz="1900">
                        <a:latin typeface="Times New Roman"/>
                        <a:cs typeface="Times New Roman"/>
                      </a:endParaRPr>
                    </a:p>
                  </a:txBody>
                  <a:tcPr marL="0" marR="0" marT="0" marB="0">
                    <a:lnL w="28575">
                      <a:solidFill>
                        <a:srgbClr val="4472C4"/>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EDEDED"/>
                    </a:solidFill>
                  </a:tcPr>
                </a:tc>
                <a:tc>
                  <a:txBody>
                    <a:bodyPr/>
                    <a:lstStyle/>
                    <a:p>
                      <a:pPr>
                        <a:lnSpc>
                          <a:spcPct val="100000"/>
                        </a:lnSpc>
                      </a:pPr>
                      <a:endParaRPr sz="1900">
                        <a:latin typeface="Times New Roman"/>
                        <a:cs typeface="Times New Roman"/>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EDEDED"/>
                    </a:solidFill>
                  </a:tcPr>
                </a:tc>
                <a:extLst>
                  <a:ext uri="{0D108BD9-81ED-4DB2-BD59-A6C34878D82A}">
                    <a16:rowId xmlns:a16="http://schemas.microsoft.com/office/drawing/2014/main" val="10001"/>
                  </a:ext>
                </a:extLst>
              </a:tr>
              <a:tr h="472440">
                <a:tc>
                  <a:txBody>
                    <a:bodyPr/>
                    <a:lstStyle/>
                    <a:p>
                      <a:pPr>
                        <a:lnSpc>
                          <a:spcPct val="100000"/>
                        </a:lnSpc>
                      </a:pPr>
                      <a:endParaRPr sz="1900">
                        <a:latin typeface="Times New Roman"/>
                        <a:cs typeface="Times New Roman"/>
                      </a:endParaRPr>
                    </a:p>
                  </a:txBody>
                  <a:tcPr marL="0" marR="0" marT="0" marB="0">
                    <a:lnR w="28575">
                      <a:solidFill>
                        <a:srgbClr val="000000"/>
                      </a:solidFill>
                      <a:prstDash val="solid"/>
                    </a:lnR>
                    <a:lnT w="28575">
                      <a:solidFill>
                        <a:srgbClr val="4472C4"/>
                      </a:solidFill>
                      <a:prstDash val="solid"/>
                    </a:lnT>
                    <a:lnB w="28575">
                      <a:solidFill>
                        <a:srgbClr val="000000"/>
                      </a:solidFill>
                      <a:prstDash val="solid"/>
                    </a:lnB>
                    <a:solidFill>
                      <a:srgbClr val="EDEDED"/>
                    </a:solidFill>
                  </a:tcPr>
                </a:tc>
                <a:tc>
                  <a:txBody>
                    <a:bodyPr/>
                    <a:lstStyle/>
                    <a:p>
                      <a:pPr>
                        <a:lnSpc>
                          <a:spcPct val="100000"/>
                        </a:lnSpc>
                      </a:pPr>
                      <a:endParaRPr sz="1900">
                        <a:latin typeface="Times New Roman"/>
                        <a:cs typeface="Times New Roman"/>
                      </a:endParaRPr>
                    </a:p>
                  </a:txBody>
                  <a:tcPr marL="0" marR="0" marT="0" marB="0">
                    <a:lnL w="28575">
                      <a:solidFill>
                        <a:srgbClr val="000000"/>
                      </a:solidFill>
                      <a:prstDash val="solid"/>
                    </a:lnL>
                    <a:lnR w="28575">
                      <a:solidFill>
                        <a:srgbClr val="000000"/>
                      </a:solidFill>
                      <a:prstDash val="solid"/>
                    </a:lnR>
                    <a:lnT w="28575">
                      <a:solidFill>
                        <a:srgbClr val="4472C4"/>
                      </a:solidFill>
                      <a:prstDash val="solid"/>
                    </a:lnT>
                    <a:lnB w="28575">
                      <a:solidFill>
                        <a:srgbClr val="000000"/>
                      </a:solidFill>
                      <a:prstDash val="solid"/>
                    </a:lnB>
                    <a:solidFill>
                      <a:srgbClr val="EDEDED"/>
                    </a:solidFill>
                  </a:tcPr>
                </a:tc>
                <a:tc>
                  <a:txBody>
                    <a:bodyPr/>
                    <a:lstStyle/>
                    <a:p>
                      <a:pPr>
                        <a:lnSpc>
                          <a:spcPct val="100000"/>
                        </a:lnSpc>
                      </a:pPr>
                      <a:endParaRPr sz="1900">
                        <a:latin typeface="Times New Roman"/>
                        <a:cs typeface="Times New Roman"/>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EDEDED"/>
                    </a:solidFill>
                  </a:tcPr>
                </a:tc>
                <a:tc>
                  <a:txBody>
                    <a:bodyPr/>
                    <a:lstStyle/>
                    <a:p>
                      <a:pPr>
                        <a:lnSpc>
                          <a:spcPct val="100000"/>
                        </a:lnSpc>
                      </a:pPr>
                      <a:endParaRPr sz="1900">
                        <a:latin typeface="Times New Roman"/>
                        <a:cs typeface="Times New Roman"/>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EDEDED"/>
                    </a:solidFill>
                  </a:tcPr>
                </a:tc>
                <a:extLst>
                  <a:ext uri="{0D108BD9-81ED-4DB2-BD59-A6C34878D82A}">
                    <a16:rowId xmlns:a16="http://schemas.microsoft.com/office/drawing/2014/main" val="10002"/>
                  </a:ext>
                </a:extLst>
              </a:tr>
              <a:tr h="443230">
                <a:tc>
                  <a:txBody>
                    <a:bodyPr/>
                    <a:lstStyle/>
                    <a:p>
                      <a:pPr>
                        <a:lnSpc>
                          <a:spcPct val="100000"/>
                        </a:lnSpc>
                      </a:pPr>
                      <a:endParaRPr sz="1900">
                        <a:latin typeface="Times New Roman"/>
                        <a:cs typeface="Times New Roman"/>
                      </a:endParaRPr>
                    </a:p>
                  </a:txBody>
                  <a:tcPr marL="0" marR="0" marT="0" marB="0">
                    <a:lnR w="28575">
                      <a:solidFill>
                        <a:srgbClr val="000000"/>
                      </a:solidFill>
                      <a:prstDash val="solid"/>
                    </a:lnR>
                    <a:lnT w="28575">
                      <a:solidFill>
                        <a:srgbClr val="000000"/>
                      </a:solidFill>
                      <a:prstDash val="solid"/>
                    </a:lnT>
                    <a:solidFill>
                      <a:srgbClr val="EDEDED"/>
                    </a:solidFill>
                  </a:tcPr>
                </a:tc>
                <a:tc>
                  <a:txBody>
                    <a:bodyPr/>
                    <a:lstStyle/>
                    <a:p>
                      <a:pPr>
                        <a:lnSpc>
                          <a:spcPct val="100000"/>
                        </a:lnSpc>
                      </a:pPr>
                      <a:endParaRPr sz="1900">
                        <a:latin typeface="Times New Roman"/>
                        <a:cs typeface="Times New Roman"/>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solidFill>
                      <a:srgbClr val="EDEDED"/>
                    </a:solidFill>
                  </a:tcPr>
                </a:tc>
                <a:tc>
                  <a:txBody>
                    <a:bodyPr/>
                    <a:lstStyle/>
                    <a:p>
                      <a:pPr>
                        <a:lnSpc>
                          <a:spcPct val="100000"/>
                        </a:lnSpc>
                      </a:pPr>
                      <a:endParaRPr sz="1900">
                        <a:latin typeface="Times New Roman"/>
                        <a:cs typeface="Times New Roman"/>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solidFill>
                      <a:srgbClr val="EDEDED"/>
                    </a:solidFill>
                  </a:tcPr>
                </a:tc>
                <a:tc>
                  <a:txBody>
                    <a:bodyPr/>
                    <a:lstStyle/>
                    <a:p>
                      <a:pPr>
                        <a:lnSpc>
                          <a:spcPct val="100000"/>
                        </a:lnSpc>
                      </a:pPr>
                      <a:endParaRPr sz="1900">
                        <a:latin typeface="Times New Roman"/>
                        <a:cs typeface="Times New Roman"/>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solidFill>
                      <a:srgbClr val="EDEDED"/>
                    </a:solidFill>
                  </a:tcPr>
                </a:tc>
                <a:extLst>
                  <a:ext uri="{0D108BD9-81ED-4DB2-BD59-A6C34878D82A}">
                    <a16:rowId xmlns:a16="http://schemas.microsoft.com/office/drawing/2014/main" val="10003"/>
                  </a:ext>
                </a:extLst>
              </a:tr>
            </a:tbl>
          </a:graphicData>
        </a:graphic>
      </p:graphicFrame>
      <p:grpSp>
        <p:nvGrpSpPr>
          <p:cNvPr id="15" name="object 15"/>
          <p:cNvGrpSpPr/>
          <p:nvPr/>
        </p:nvGrpSpPr>
        <p:grpSpPr>
          <a:xfrm>
            <a:off x="8493192" y="172325"/>
            <a:ext cx="2075814" cy="2075814"/>
            <a:chOff x="8493192" y="172325"/>
            <a:chExt cx="2075814" cy="2075814"/>
          </a:xfrm>
        </p:grpSpPr>
        <p:sp>
          <p:nvSpPr>
            <p:cNvPr id="16" name="object 16"/>
            <p:cNvSpPr/>
            <p:nvPr/>
          </p:nvSpPr>
          <p:spPr>
            <a:xfrm>
              <a:off x="10332911" y="178675"/>
              <a:ext cx="229870" cy="2063114"/>
            </a:xfrm>
            <a:custGeom>
              <a:avLst/>
              <a:gdLst/>
              <a:ahLst/>
              <a:cxnLst/>
              <a:rect l="l" t="t" r="r" b="b"/>
              <a:pathLst>
                <a:path w="229870" h="2063114">
                  <a:moveTo>
                    <a:pt x="229285" y="0"/>
                  </a:moveTo>
                  <a:lnTo>
                    <a:pt x="0" y="229285"/>
                  </a:lnTo>
                  <a:lnTo>
                    <a:pt x="0" y="2062655"/>
                  </a:lnTo>
                  <a:lnTo>
                    <a:pt x="229285" y="1833369"/>
                  </a:lnTo>
                  <a:lnTo>
                    <a:pt x="229285" y="0"/>
                  </a:lnTo>
                  <a:close/>
                </a:path>
              </a:pathLst>
            </a:custGeom>
            <a:solidFill>
              <a:srgbClr val="BFBFBF"/>
            </a:solidFill>
          </p:spPr>
          <p:txBody>
            <a:bodyPr wrap="square" lIns="0" tIns="0" rIns="0" bIns="0" rtlCol="0"/>
            <a:lstStyle/>
            <a:p>
              <a:endParaRPr/>
            </a:p>
          </p:txBody>
        </p:sp>
        <p:sp>
          <p:nvSpPr>
            <p:cNvPr id="17" name="object 17"/>
            <p:cNvSpPr/>
            <p:nvPr/>
          </p:nvSpPr>
          <p:spPr>
            <a:xfrm>
              <a:off x="8499542" y="178675"/>
              <a:ext cx="2063114" cy="229870"/>
            </a:xfrm>
            <a:custGeom>
              <a:avLst/>
              <a:gdLst/>
              <a:ahLst/>
              <a:cxnLst/>
              <a:rect l="l" t="t" r="r" b="b"/>
              <a:pathLst>
                <a:path w="2063115" h="229870">
                  <a:moveTo>
                    <a:pt x="2062655" y="0"/>
                  </a:moveTo>
                  <a:lnTo>
                    <a:pt x="229285" y="0"/>
                  </a:lnTo>
                  <a:lnTo>
                    <a:pt x="0" y="229285"/>
                  </a:lnTo>
                  <a:lnTo>
                    <a:pt x="1833369" y="229285"/>
                  </a:lnTo>
                  <a:lnTo>
                    <a:pt x="2062655" y="0"/>
                  </a:lnTo>
                  <a:close/>
                </a:path>
              </a:pathLst>
            </a:custGeom>
            <a:solidFill>
              <a:srgbClr val="F1F1F1"/>
            </a:solidFill>
          </p:spPr>
          <p:txBody>
            <a:bodyPr wrap="square" lIns="0" tIns="0" rIns="0" bIns="0" rtlCol="0"/>
            <a:lstStyle/>
            <a:p>
              <a:endParaRPr/>
            </a:p>
          </p:txBody>
        </p:sp>
        <p:sp>
          <p:nvSpPr>
            <p:cNvPr id="18" name="object 18"/>
            <p:cNvSpPr/>
            <p:nvPr/>
          </p:nvSpPr>
          <p:spPr>
            <a:xfrm>
              <a:off x="8499542" y="178675"/>
              <a:ext cx="2063114" cy="2063114"/>
            </a:xfrm>
            <a:custGeom>
              <a:avLst/>
              <a:gdLst/>
              <a:ahLst/>
              <a:cxnLst/>
              <a:rect l="l" t="t" r="r" b="b"/>
              <a:pathLst>
                <a:path w="2063115" h="2063114">
                  <a:moveTo>
                    <a:pt x="0" y="229285"/>
                  </a:moveTo>
                  <a:lnTo>
                    <a:pt x="229285" y="0"/>
                  </a:lnTo>
                  <a:lnTo>
                    <a:pt x="2062655" y="0"/>
                  </a:lnTo>
                  <a:lnTo>
                    <a:pt x="2062655" y="1833370"/>
                  </a:lnTo>
                  <a:lnTo>
                    <a:pt x="1833370" y="2062655"/>
                  </a:lnTo>
                  <a:lnTo>
                    <a:pt x="0" y="2062655"/>
                  </a:lnTo>
                  <a:lnTo>
                    <a:pt x="0" y="229285"/>
                  </a:lnTo>
                  <a:close/>
                </a:path>
                <a:path w="2063115" h="2063114">
                  <a:moveTo>
                    <a:pt x="0" y="229285"/>
                  </a:moveTo>
                  <a:lnTo>
                    <a:pt x="1833370" y="229285"/>
                  </a:lnTo>
                  <a:lnTo>
                    <a:pt x="2062655" y="0"/>
                  </a:lnTo>
                </a:path>
              </a:pathLst>
            </a:custGeom>
            <a:ln w="12700">
              <a:solidFill>
                <a:srgbClr val="000000"/>
              </a:solidFill>
            </a:ln>
          </p:spPr>
          <p:txBody>
            <a:bodyPr wrap="square" lIns="0" tIns="0" rIns="0" bIns="0" rtlCol="0"/>
            <a:lstStyle/>
            <a:p>
              <a:endParaRPr/>
            </a:p>
          </p:txBody>
        </p:sp>
      </p:grpSp>
      <p:grpSp>
        <p:nvGrpSpPr>
          <p:cNvPr id="19" name="object 19"/>
          <p:cNvGrpSpPr/>
          <p:nvPr/>
        </p:nvGrpSpPr>
        <p:grpSpPr>
          <a:xfrm>
            <a:off x="8597739" y="2669683"/>
            <a:ext cx="1626235" cy="1626235"/>
            <a:chOff x="8597739" y="2669683"/>
            <a:chExt cx="1626235" cy="1626235"/>
          </a:xfrm>
        </p:grpSpPr>
        <p:sp>
          <p:nvSpPr>
            <p:cNvPr id="20" name="object 20"/>
            <p:cNvSpPr/>
            <p:nvPr/>
          </p:nvSpPr>
          <p:spPr>
            <a:xfrm>
              <a:off x="8610439" y="3360441"/>
              <a:ext cx="922655" cy="922655"/>
            </a:xfrm>
            <a:custGeom>
              <a:avLst/>
              <a:gdLst/>
              <a:ahLst/>
              <a:cxnLst/>
              <a:rect l="l" t="t" r="r" b="b"/>
              <a:pathLst>
                <a:path w="922654" h="922654">
                  <a:moveTo>
                    <a:pt x="922597" y="0"/>
                  </a:moveTo>
                  <a:lnTo>
                    <a:pt x="0" y="0"/>
                  </a:lnTo>
                  <a:lnTo>
                    <a:pt x="0" y="922597"/>
                  </a:lnTo>
                  <a:lnTo>
                    <a:pt x="922597" y="922597"/>
                  </a:lnTo>
                  <a:lnTo>
                    <a:pt x="922597" y="0"/>
                  </a:lnTo>
                  <a:close/>
                </a:path>
              </a:pathLst>
            </a:custGeom>
            <a:solidFill>
              <a:srgbClr val="EDEDED"/>
            </a:solidFill>
          </p:spPr>
          <p:txBody>
            <a:bodyPr wrap="square" lIns="0" tIns="0" rIns="0" bIns="0" rtlCol="0"/>
            <a:lstStyle/>
            <a:p>
              <a:endParaRPr/>
            </a:p>
          </p:txBody>
        </p:sp>
        <p:sp>
          <p:nvSpPr>
            <p:cNvPr id="21" name="object 21"/>
            <p:cNvSpPr/>
            <p:nvPr/>
          </p:nvSpPr>
          <p:spPr>
            <a:xfrm>
              <a:off x="9533037" y="2676033"/>
              <a:ext cx="684530" cy="1607185"/>
            </a:xfrm>
            <a:custGeom>
              <a:avLst/>
              <a:gdLst/>
              <a:ahLst/>
              <a:cxnLst/>
              <a:rect l="l" t="t" r="r" b="b"/>
              <a:pathLst>
                <a:path w="684529" h="1607185">
                  <a:moveTo>
                    <a:pt x="684408" y="0"/>
                  </a:moveTo>
                  <a:lnTo>
                    <a:pt x="0" y="684408"/>
                  </a:lnTo>
                  <a:lnTo>
                    <a:pt x="0" y="1607005"/>
                  </a:lnTo>
                  <a:lnTo>
                    <a:pt x="684408" y="922597"/>
                  </a:lnTo>
                  <a:lnTo>
                    <a:pt x="684408" y="0"/>
                  </a:lnTo>
                  <a:close/>
                </a:path>
              </a:pathLst>
            </a:custGeom>
            <a:solidFill>
              <a:srgbClr val="BFBFBF"/>
            </a:solidFill>
          </p:spPr>
          <p:txBody>
            <a:bodyPr wrap="square" lIns="0" tIns="0" rIns="0" bIns="0" rtlCol="0"/>
            <a:lstStyle/>
            <a:p>
              <a:endParaRPr/>
            </a:p>
          </p:txBody>
        </p:sp>
        <p:sp>
          <p:nvSpPr>
            <p:cNvPr id="22" name="object 22"/>
            <p:cNvSpPr/>
            <p:nvPr/>
          </p:nvSpPr>
          <p:spPr>
            <a:xfrm>
              <a:off x="8610439" y="2676033"/>
              <a:ext cx="1607185" cy="684530"/>
            </a:xfrm>
            <a:custGeom>
              <a:avLst/>
              <a:gdLst/>
              <a:ahLst/>
              <a:cxnLst/>
              <a:rect l="l" t="t" r="r" b="b"/>
              <a:pathLst>
                <a:path w="1607184" h="684529">
                  <a:moveTo>
                    <a:pt x="1607005" y="0"/>
                  </a:moveTo>
                  <a:lnTo>
                    <a:pt x="684408" y="0"/>
                  </a:lnTo>
                  <a:lnTo>
                    <a:pt x="0" y="684408"/>
                  </a:lnTo>
                  <a:lnTo>
                    <a:pt x="922597" y="684408"/>
                  </a:lnTo>
                  <a:lnTo>
                    <a:pt x="1607005" y="0"/>
                  </a:lnTo>
                  <a:close/>
                </a:path>
              </a:pathLst>
            </a:custGeom>
            <a:solidFill>
              <a:srgbClr val="F1F1F1"/>
            </a:solidFill>
          </p:spPr>
          <p:txBody>
            <a:bodyPr wrap="square" lIns="0" tIns="0" rIns="0" bIns="0" rtlCol="0"/>
            <a:lstStyle/>
            <a:p>
              <a:endParaRPr/>
            </a:p>
          </p:txBody>
        </p:sp>
        <p:sp>
          <p:nvSpPr>
            <p:cNvPr id="23" name="object 23"/>
            <p:cNvSpPr/>
            <p:nvPr/>
          </p:nvSpPr>
          <p:spPr>
            <a:xfrm>
              <a:off x="8610439" y="2676033"/>
              <a:ext cx="1607185" cy="1607185"/>
            </a:xfrm>
            <a:custGeom>
              <a:avLst/>
              <a:gdLst/>
              <a:ahLst/>
              <a:cxnLst/>
              <a:rect l="l" t="t" r="r" b="b"/>
              <a:pathLst>
                <a:path w="1607184" h="1607185">
                  <a:moveTo>
                    <a:pt x="0" y="684408"/>
                  </a:moveTo>
                  <a:lnTo>
                    <a:pt x="684408" y="0"/>
                  </a:lnTo>
                  <a:lnTo>
                    <a:pt x="1607006" y="0"/>
                  </a:lnTo>
                  <a:lnTo>
                    <a:pt x="1607006" y="922597"/>
                  </a:lnTo>
                  <a:lnTo>
                    <a:pt x="922597" y="1607006"/>
                  </a:lnTo>
                  <a:lnTo>
                    <a:pt x="0" y="1607006"/>
                  </a:lnTo>
                  <a:lnTo>
                    <a:pt x="0" y="684408"/>
                  </a:lnTo>
                  <a:close/>
                </a:path>
                <a:path w="1607184" h="1607185">
                  <a:moveTo>
                    <a:pt x="0" y="684408"/>
                  </a:moveTo>
                  <a:lnTo>
                    <a:pt x="922597" y="684408"/>
                  </a:lnTo>
                  <a:lnTo>
                    <a:pt x="1607006" y="0"/>
                  </a:lnTo>
                </a:path>
                <a:path w="1607184" h="1607185">
                  <a:moveTo>
                    <a:pt x="922597" y="684408"/>
                  </a:moveTo>
                  <a:lnTo>
                    <a:pt x="922597" y="1607006"/>
                  </a:lnTo>
                </a:path>
              </a:pathLst>
            </a:custGeom>
            <a:ln w="12700">
              <a:solidFill>
                <a:srgbClr val="000000"/>
              </a:solidFill>
            </a:ln>
          </p:spPr>
          <p:txBody>
            <a:bodyPr wrap="square" lIns="0" tIns="0" rIns="0" bIns="0" rtlCol="0"/>
            <a:lstStyle/>
            <a:p>
              <a:endParaRPr/>
            </a:p>
          </p:txBody>
        </p:sp>
        <p:sp>
          <p:nvSpPr>
            <p:cNvPr id="24" name="object 24"/>
            <p:cNvSpPr/>
            <p:nvPr/>
          </p:nvSpPr>
          <p:spPr>
            <a:xfrm>
              <a:off x="8610439" y="3821739"/>
              <a:ext cx="922655" cy="0"/>
            </a:xfrm>
            <a:custGeom>
              <a:avLst/>
              <a:gdLst/>
              <a:ahLst/>
              <a:cxnLst/>
              <a:rect l="l" t="t" r="r" b="b"/>
              <a:pathLst>
                <a:path w="922654">
                  <a:moveTo>
                    <a:pt x="922598" y="0"/>
                  </a:moveTo>
                  <a:lnTo>
                    <a:pt x="0" y="1"/>
                  </a:lnTo>
                </a:path>
              </a:pathLst>
            </a:custGeom>
            <a:ln w="25400">
              <a:solidFill>
                <a:srgbClr val="000000"/>
              </a:solidFill>
            </a:ln>
          </p:spPr>
          <p:txBody>
            <a:bodyPr wrap="square" lIns="0" tIns="0" rIns="0" bIns="0" rtlCol="0"/>
            <a:lstStyle/>
            <a:p>
              <a:endParaRPr/>
            </a:p>
          </p:txBody>
        </p:sp>
        <p:sp>
          <p:nvSpPr>
            <p:cNvPr id="25" name="object 25"/>
            <p:cNvSpPr/>
            <p:nvPr/>
          </p:nvSpPr>
          <p:spPr>
            <a:xfrm>
              <a:off x="9071737" y="3360440"/>
              <a:ext cx="0" cy="922655"/>
            </a:xfrm>
            <a:custGeom>
              <a:avLst/>
              <a:gdLst/>
              <a:ahLst/>
              <a:cxnLst/>
              <a:rect l="l" t="t" r="r" b="b"/>
              <a:pathLst>
                <a:path h="922654">
                  <a:moveTo>
                    <a:pt x="0" y="0"/>
                  </a:moveTo>
                  <a:lnTo>
                    <a:pt x="1" y="922598"/>
                  </a:lnTo>
                </a:path>
              </a:pathLst>
            </a:custGeom>
            <a:ln w="25400">
              <a:solidFill>
                <a:srgbClr val="000000"/>
              </a:solidFill>
            </a:ln>
          </p:spPr>
          <p:txBody>
            <a:bodyPr wrap="square" lIns="0" tIns="0" rIns="0" bIns="0" rtlCol="0"/>
            <a:lstStyle/>
            <a:p>
              <a:endParaRPr/>
            </a:p>
          </p:txBody>
        </p:sp>
      </p:grpSp>
      <p:grpSp>
        <p:nvGrpSpPr>
          <p:cNvPr id="26" name="object 26"/>
          <p:cNvGrpSpPr/>
          <p:nvPr/>
        </p:nvGrpSpPr>
        <p:grpSpPr>
          <a:xfrm>
            <a:off x="8571858" y="4719200"/>
            <a:ext cx="1285240" cy="1285240"/>
            <a:chOff x="8571858" y="4719200"/>
            <a:chExt cx="1285240" cy="1285240"/>
          </a:xfrm>
        </p:grpSpPr>
        <p:sp>
          <p:nvSpPr>
            <p:cNvPr id="27" name="object 27"/>
            <p:cNvSpPr/>
            <p:nvPr/>
          </p:nvSpPr>
          <p:spPr>
            <a:xfrm>
              <a:off x="8578208" y="5088857"/>
              <a:ext cx="909319" cy="909319"/>
            </a:xfrm>
            <a:custGeom>
              <a:avLst/>
              <a:gdLst/>
              <a:ahLst/>
              <a:cxnLst/>
              <a:rect l="l" t="t" r="r" b="b"/>
              <a:pathLst>
                <a:path w="909320" h="909320">
                  <a:moveTo>
                    <a:pt x="908771" y="0"/>
                  </a:moveTo>
                  <a:lnTo>
                    <a:pt x="0" y="0"/>
                  </a:lnTo>
                  <a:lnTo>
                    <a:pt x="0" y="908770"/>
                  </a:lnTo>
                  <a:lnTo>
                    <a:pt x="908771" y="908770"/>
                  </a:lnTo>
                  <a:lnTo>
                    <a:pt x="908771" y="0"/>
                  </a:lnTo>
                  <a:close/>
                </a:path>
              </a:pathLst>
            </a:custGeom>
            <a:solidFill>
              <a:srgbClr val="EDEDED"/>
            </a:solidFill>
          </p:spPr>
          <p:txBody>
            <a:bodyPr wrap="square" lIns="0" tIns="0" rIns="0" bIns="0" rtlCol="0"/>
            <a:lstStyle/>
            <a:p>
              <a:endParaRPr/>
            </a:p>
          </p:txBody>
        </p:sp>
        <p:sp>
          <p:nvSpPr>
            <p:cNvPr id="28" name="object 28"/>
            <p:cNvSpPr/>
            <p:nvPr/>
          </p:nvSpPr>
          <p:spPr>
            <a:xfrm>
              <a:off x="9486980" y="4725550"/>
              <a:ext cx="363855" cy="1272540"/>
            </a:xfrm>
            <a:custGeom>
              <a:avLst/>
              <a:gdLst/>
              <a:ahLst/>
              <a:cxnLst/>
              <a:rect l="l" t="t" r="r" b="b"/>
              <a:pathLst>
                <a:path w="363854" h="1272539">
                  <a:moveTo>
                    <a:pt x="363305" y="0"/>
                  </a:moveTo>
                  <a:lnTo>
                    <a:pt x="0" y="363306"/>
                  </a:lnTo>
                  <a:lnTo>
                    <a:pt x="0" y="1272076"/>
                  </a:lnTo>
                  <a:lnTo>
                    <a:pt x="363305" y="908770"/>
                  </a:lnTo>
                  <a:lnTo>
                    <a:pt x="363305" y="0"/>
                  </a:lnTo>
                  <a:close/>
                </a:path>
              </a:pathLst>
            </a:custGeom>
            <a:solidFill>
              <a:srgbClr val="BFBFBF"/>
            </a:solidFill>
          </p:spPr>
          <p:txBody>
            <a:bodyPr wrap="square" lIns="0" tIns="0" rIns="0" bIns="0" rtlCol="0"/>
            <a:lstStyle/>
            <a:p>
              <a:endParaRPr/>
            </a:p>
          </p:txBody>
        </p:sp>
        <p:sp>
          <p:nvSpPr>
            <p:cNvPr id="29" name="object 29"/>
            <p:cNvSpPr/>
            <p:nvPr/>
          </p:nvSpPr>
          <p:spPr>
            <a:xfrm>
              <a:off x="8578208" y="4725550"/>
              <a:ext cx="1272540" cy="363855"/>
            </a:xfrm>
            <a:custGeom>
              <a:avLst/>
              <a:gdLst/>
              <a:ahLst/>
              <a:cxnLst/>
              <a:rect l="l" t="t" r="r" b="b"/>
              <a:pathLst>
                <a:path w="1272540" h="363854">
                  <a:moveTo>
                    <a:pt x="1272076" y="0"/>
                  </a:moveTo>
                  <a:lnTo>
                    <a:pt x="363305" y="0"/>
                  </a:lnTo>
                  <a:lnTo>
                    <a:pt x="0" y="363306"/>
                  </a:lnTo>
                  <a:lnTo>
                    <a:pt x="908771" y="363306"/>
                  </a:lnTo>
                  <a:lnTo>
                    <a:pt x="1272076" y="0"/>
                  </a:lnTo>
                  <a:close/>
                </a:path>
              </a:pathLst>
            </a:custGeom>
            <a:solidFill>
              <a:srgbClr val="F1F1F1"/>
            </a:solidFill>
          </p:spPr>
          <p:txBody>
            <a:bodyPr wrap="square" lIns="0" tIns="0" rIns="0" bIns="0" rtlCol="0"/>
            <a:lstStyle/>
            <a:p>
              <a:endParaRPr/>
            </a:p>
          </p:txBody>
        </p:sp>
        <p:sp>
          <p:nvSpPr>
            <p:cNvPr id="30" name="object 30"/>
            <p:cNvSpPr/>
            <p:nvPr/>
          </p:nvSpPr>
          <p:spPr>
            <a:xfrm>
              <a:off x="8578208" y="4725550"/>
              <a:ext cx="1272540" cy="1272540"/>
            </a:xfrm>
            <a:custGeom>
              <a:avLst/>
              <a:gdLst/>
              <a:ahLst/>
              <a:cxnLst/>
              <a:rect l="l" t="t" r="r" b="b"/>
              <a:pathLst>
                <a:path w="1272540" h="1272539">
                  <a:moveTo>
                    <a:pt x="0" y="363305"/>
                  </a:moveTo>
                  <a:lnTo>
                    <a:pt x="363305" y="0"/>
                  </a:lnTo>
                  <a:lnTo>
                    <a:pt x="1272076" y="0"/>
                  </a:lnTo>
                  <a:lnTo>
                    <a:pt x="1272076" y="908770"/>
                  </a:lnTo>
                  <a:lnTo>
                    <a:pt x="908770" y="1272076"/>
                  </a:lnTo>
                  <a:lnTo>
                    <a:pt x="0" y="1272076"/>
                  </a:lnTo>
                  <a:lnTo>
                    <a:pt x="0" y="363305"/>
                  </a:lnTo>
                  <a:close/>
                </a:path>
                <a:path w="1272540" h="1272539">
                  <a:moveTo>
                    <a:pt x="0" y="363305"/>
                  </a:moveTo>
                  <a:lnTo>
                    <a:pt x="908770" y="363305"/>
                  </a:lnTo>
                  <a:lnTo>
                    <a:pt x="1272076" y="0"/>
                  </a:lnTo>
                </a:path>
                <a:path w="1272540" h="1272539">
                  <a:moveTo>
                    <a:pt x="908770" y="363305"/>
                  </a:moveTo>
                  <a:lnTo>
                    <a:pt x="908770" y="1272076"/>
                  </a:lnTo>
                </a:path>
              </a:pathLst>
            </a:custGeom>
            <a:ln w="12700">
              <a:solidFill>
                <a:srgbClr val="000000"/>
              </a:solidFill>
            </a:ln>
          </p:spPr>
          <p:txBody>
            <a:bodyPr wrap="square" lIns="0" tIns="0" rIns="0" bIns="0" rtlCol="0"/>
            <a:lstStyle/>
            <a:p>
              <a:endParaRPr/>
            </a:p>
          </p:txBody>
        </p:sp>
        <p:sp>
          <p:nvSpPr>
            <p:cNvPr id="31" name="object 31"/>
            <p:cNvSpPr/>
            <p:nvPr/>
          </p:nvSpPr>
          <p:spPr>
            <a:xfrm>
              <a:off x="9032594" y="5088855"/>
              <a:ext cx="0" cy="909319"/>
            </a:xfrm>
            <a:custGeom>
              <a:avLst/>
              <a:gdLst/>
              <a:ahLst/>
              <a:cxnLst/>
              <a:rect l="l" t="t" r="r" b="b"/>
              <a:pathLst>
                <a:path h="909320">
                  <a:moveTo>
                    <a:pt x="0" y="908771"/>
                  </a:moveTo>
                  <a:lnTo>
                    <a:pt x="1" y="0"/>
                  </a:lnTo>
                </a:path>
              </a:pathLst>
            </a:custGeom>
            <a:ln w="25400">
              <a:solidFill>
                <a:srgbClr val="000000"/>
              </a:solidFill>
            </a:ln>
          </p:spPr>
          <p:txBody>
            <a:bodyPr wrap="square" lIns="0" tIns="0" rIns="0" bIns="0" rtlCol="0"/>
            <a:lstStyle/>
            <a:p>
              <a:endParaRPr/>
            </a:p>
          </p:txBody>
        </p:sp>
        <p:sp>
          <p:nvSpPr>
            <p:cNvPr id="32" name="object 32"/>
            <p:cNvSpPr/>
            <p:nvPr/>
          </p:nvSpPr>
          <p:spPr>
            <a:xfrm>
              <a:off x="8578209" y="5543241"/>
              <a:ext cx="909319" cy="0"/>
            </a:xfrm>
            <a:custGeom>
              <a:avLst/>
              <a:gdLst/>
              <a:ahLst/>
              <a:cxnLst/>
              <a:rect l="l" t="t" r="r" b="b"/>
              <a:pathLst>
                <a:path w="909320">
                  <a:moveTo>
                    <a:pt x="908771" y="0"/>
                  </a:moveTo>
                  <a:lnTo>
                    <a:pt x="0" y="1"/>
                  </a:lnTo>
                </a:path>
              </a:pathLst>
            </a:custGeom>
            <a:ln w="25400">
              <a:solidFill>
                <a:srgbClr val="000000"/>
              </a:solidFill>
            </a:ln>
          </p:spPr>
          <p:txBody>
            <a:bodyPr wrap="square" lIns="0" tIns="0" rIns="0" bIns="0" rtlCol="0"/>
            <a:lstStyle/>
            <a:p>
              <a:endParaRPr/>
            </a:p>
          </p:txBody>
        </p:sp>
      </p:grpSp>
      <p:sp>
        <p:nvSpPr>
          <p:cNvPr id="33" name="object 33"/>
          <p:cNvSpPr txBox="1"/>
          <p:nvPr/>
        </p:nvSpPr>
        <p:spPr>
          <a:xfrm>
            <a:off x="7903217" y="1124203"/>
            <a:ext cx="48768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Calibri"/>
                <a:cs typeface="Calibri"/>
              </a:rPr>
              <a:t>H/4</a:t>
            </a:r>
            <a:endParaRPr sz="2400">
              <a:latin typeface="Calibri"/>
              <a:cs typeface="Calibri"/>
            </a:endParaRPr>
          </a:p>
        </p:txBody>
      </p:sp>
      <p:sp>
        <p:nvSpPr>
          <p:cNvPr id="34" name="object 34"/>
          <p:cNvSpPr txBox="1"/>
          <p:nvPr/>
        </p:nvSpPr>
        <p:spPr>
          <a:xfrm>
            <a:off x="8297333" y="2261108"/>
            <a:ext cx="56896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Calibri"/>
                <a:cs typeface="Calibri"/>
              </a:rPr>
              <a:t>W/4</a:t>
            </a:r>
            <a:endParaRPr sz="2400">
              <a:latin typeface="Calibri"/>
              <a:cs typeface="Calibri"/>
            </a:endParaRPr>
          </a:p>
        </p:txBody>
      </p:sp>
      <p:sp>
        <p:nvSpPr>
          <p:cNvPr id="35" name="object 35"/>
          <p:cNvSpPr txBox="1"/>
          <p:nvPr/>
        </p:nvSpPr>
        <p:spPr>
          <a:xfrm>
            <a:off x="10599897" y="2014220"/>
            <a:ext cx="187960" cy="391160"/>
          </a:xfrm>
          <a:prstGeom prst="rect">
            <a:avLst/>
          </a:prstGeom>
        </p:spPr>
        <p:txBody>
          <a:bodyPr vert="horz" wrap="square" lIns="0" tIns="12700" rIns="0" bIns="0" rtlCol="0">
            <a:spAutoFit/>
          </a:bodyPr>
          <a:lstStyle/>
          <a:p>
            <a:pPr marL="12700">
              <a:lnSpc>
                <a:spcPct val="100000"/>
              </a:lnSpc>
              <a:spcBef>
                <a:spcPts val="100"/>
              </a:spcBef>
            </a:pPr>
            <a:r>
              <a:rPr sz="2400" spc="-50" dirty="0">
                <a:latin typeface="Calibri"/>
                <a:cs typeface="Calibri"/>
              </a:rPr>
              <a:t>C</a:t>
            </a:r>
            <a:endParaRPr sz="2400">
              <a:latin typeface="Calibri"/>
              <a:cs typeface="Calibri"/>
            </a:endParaRPr>
          </a:p>
        </p:txBody>
      </p:sp>
      <p:sp>
        <p:nvSpPr>
          <p:cNvPr id="36" name="object 36"/>
          <p:cNvSpPr txBox="1"/>
          <p:nvPr/>
        </p:nvSpPr>
        <p:spPr>
          <a:xfrm>
            <a:off x="10044353" y="3827779"/>
            <a:ext cx="34163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Calibri"/>
                <a:cs typeface="Calibri"/>
              </a:rPr>
              <a:t>4C</a:t>
            </a:r>
            <a:endParaRPr sz="2400">
              <a:latin typeface="Calibri"/>
              <a:cs typeface="Calibri"/>
            </a:endParaRPr>
          </a:p>
        </p:txBody>
      </p:sp>
      <p:sp>
        <p:nvSpPr>
          <p:cNvPr id="37" name="object 37"/>
          <p:cNvSpPr txBox="1"/>
          <p:nvPr/>
        </p:nvSpPr>
        <p:spPr>
          <a:xfrm>
            <a:off x="7916671" y="3599179"/>
            <a:ext cx="48768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Calibri"/>
                <a:cs typeface="Calibri"/>
              </a:rPr>
              <a:t>H/8</a:t>
            </a:r>
            <a:endParaRPr sz="2400">
              <a:latin typeface="Calibri"/>
              <a:cs typeface="Calibri"/>
            </a:endParaRPr>
          </a:p>
        </p:txBody>
      </p:sp>
      <p:sp>
        <p:nvSpPr>
          <p:cNvPr id="38" name="object 38"/>
          <p:cNvSpPr txBox="1"/>
          <p:nvPr/>
        </p:nvSpPr>
        <p:spPr>
          <a:xfrm>
            <a:off x="8297333" y="4312411"/>
            <a:ext cx="56896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Calibri"/>
                <a:cs typeface="Calibri"/>
              </a:rPr>
              <a:t>W/8</a:t>
            </a:r>
            <a:endParaRPr sz="2400">
              <a:latin typeface="Calibri"/>
              <a:cs typeface="Calibri"/>
            </a:endParaRPr>
          </a:p>
        </p:txBody>
      </p:sp>
      <p:sp>
        <p:nvSpPr>
          <p:cNvPr id="39" name="object 39"/>
          <p:cNvSpPr txBox="1"/>
          <p:nvPr/>
        </p:nvSpPr>
        <p:spPr>
          <a:xfrm>
            <a:off x="7948762" y="5309108"/>
            <a:ext cx="48768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Calibri"/>
                <a:cs typeface="Calibri"/>
              </a:rPr>
              <a:t>H/8</a:t>
            </a:r>
            <a:endParaRPr sz="2400">
              <a:latin typeface="Calibri"/>
              <a:cs typeface="Calibri"/>
            </a:endParaRPr>
          </a:p>
        </p:txBody>
      </p:sp>
      <p:sp>
        <p:nvSpPr>
          <p:cNvPr id="40" name="object 40"/>
          <p:cNvSpPr txBox="1"/>
          <p:nvPr/>
        </p:nvSpPr>
        <p:spPr>
          <a:xfrm>
            <a:off x="8190302" y="5979667"/>
            <a:ext cx="56896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Calibri"/>
                <a:cs typeface="Calibri"/>
              </a:rPr>
              <a:t>W/8</a:t>
            </a:r>
            <a:endParaRPr sz="2400">
              <a:latin typeface="Calibri"/>
              <a:cs typeface="Calibri"/>
            </a:endParaRPr>
          </a:p>
        </p:txBody>
      </p:sp>
      <p:sp>
        <p:nvSpPr>
          <p:cNvPr id="41" name="object 41"/>
          <p:cNvSpPr txBox="1"/>
          <p:nvPr/>
        </p:nvSpPr>
        <p:spPr>
          <a:xfrm>
            <a:off x="9740038" y="5714491"/>
            <a:ext cx="342265"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Calibri"/>
                <a:cs typeface="Calibri"/>
              </a:rPr>
              <a:t>2C</a:t>
            </a:r>
            <a:endParaRPr sz="2400">
              <a:latin typeface="Calibri"/>
              <a:cs typeface="Calibri"/>
            </a:endParaRPr>
          </a:p>
        </p:txBody>
      </p:sp>
      <p:sp>
        <p:nvSpPr>
          <p:cNvPr id="42" name="object 42"/>
          <p:cNvSpPr txBox="1"/>
          <p:nvPr/>
        </p:nvSpPr>
        <p:spPr>
          <a:xfrm>
            <a:off x="10640734" y="2827020"/>
            <a:ext cx="1325880" cy="939800"/>
          </a:xfrm>
          <a:prstGeom prst="rect">
            <a:avLst/>
          </a:prstGeom>
        </p:spPr>
        <p:txBody>
          <a:bodyPr vert="horz" wrap="square" lIns="0" tIns="12700" rIns="0" bIns="0" rtlCol="0">
            <a:spAutoFit/>
          </a:bodyPr>
          <a:lstStyle/>
          <a:p>
            <a:pPr marL="12700" marR="5080">
              <a:lnSpc>
                <a:spcPct val="100000"/>
              </a:lnSpc>
              <a:spcBef>
                <a:spcPts val="100"/>
              </a:spcBef>
            </a:pPr>
            <a:r>
              <a:rPr sz="2000" spc="-20" dirty="0">
                <a:latin typeface="Calibri"/>
                <a:cs typeface="Calibri"/>
              </a:rPr>
              <a:t>Concatenate </a:t>
            </a:r>
            <a:r>
              <a:rPr sz="2000" dirty="0">
                <a:latin typeface="Calibri"/>
                <a:cs typeface="Calibri"/>
              </a:rPr>
              <a:t>groups</a:t>
            </a:r>
            <a:r>
              <a:rPr sz="2000" spc="-75" dirty="0">
                <a:latin typeface="Calibri"/>
                <a:cs typeface="Calibri"/>
              </a:rPr>
              <a:t> </a:t>
            </a:r>
            <a:r>
              <a:rPr sz="2000" spc="-25" dirty="0">
                <a:latin typeface="Calibri"/>
                <a:cs typeface="Calibri"/>
              </a:rPr>
              <a:t>of </a:t>
            </a:r>
            <a:r>
              <a:rPr sz="2000" dirty="0">
                <a:latin typeface="Calibri"/>
                <a:cs typeface="Calibri"/>
              </a:rPr>
              <a:t>2x2</a:t>
            </a:r>
            <a:r>
              <a:rPr sz="2000" spc="-15" dirty="0">
                <a:latin typeface="Calibri"/>
                <a:cs typeface="Calibri"/>
              </a:rPr>
              <a:t> </a:t>
            </a:r>
            <a:r>
              <a:rPr sz="2000" spc="-10" dirty="0">
                <a:latin typeface="Calibri"/>
                <a:cs typeface="Calibri"/>
              </a:rPr>
              <a:t>features</a:t>
            </a:r>
            <a:endParaRPr sz="2000">
              <a:latin typeface="Calibri"/>
              <a:cs typeface="Calibri"/>
            </a:endParaRPr>
          </a:p>
        </p:txBody>
      </p:sp>
      <p:sp>
        <p:nvSpPr>
          <p:cNvPr id="43" name="object 43"/>
          <p:cNvSpPr txBox="1"/>
          <p:nvPr/>
        </p:nvSpPr>
        <p:spPr>
          <a:xfrm>
            <a:off x="10599897" y="4637532"/>
            <a:ext cx="1262380" cy="1549400"/>
          </a:xfrm>
          <a:prstGeom prst="rect">
            <a:avLst/>
          </a:prstGeom>
        </p:spPr>
        <p:txBody>
          <a:bodyPr vert="horz" wrap="square" lIns="0" tIns="12700" rIns="0" bIns="0" rtlCol="0">
            <a:spAutoFit/>
          </a:bodyPr>
          <a:lstStyle/>
          <a:p>
            <a:pPr marL="12700" marR="5080">
              <a:lnSpc>
                <a:spcPct val="100000"/>
              </a:lnSpc>
              <a:spcBef>
                <a:spcPts val="100"/>
              </a:spcBef>
            </a:pPr>
            <a:r>
              <a:rPr sz="2000" spc="-10" dirty="0">
                <a:latin typeface="Calibri"/>
                <a:cs typeface="Calibri"/>
              </a:rPr>
              <a:t>Linear projection </a:t>
            </a:r>
            <a:r>
              <a:rPr sz="2000" dirty="0">
                <a:latin typeface="Calibri"/>
                <a:cs typeface="Calibri"/>
              </a:rPr>
              <a:t>from</a:t>
            </a:r>
            <a:r>
              <a:rPr sz="2000" spc="-35" dirty="0">
                <a:latin typeface="Calibri"/>
                <a:cs typeface="Calibri"/>
              </a:rPr>
              <a:t> </a:t>
            </a:r>
            <a:r>
              <a:rPr sz="2000" dirty="0">
                <a:latin typeface="Calibri"/>
                <a:cs typeface="Calibri"/>
              </a:rPr>
              <a:t>4C</a:t>
            </a:r>
            <a:r>
              <a:rPr sz="2000" spc="-45" dirty="0">
                <a:latin typeface="Calibri"/>
                <a:cs typeface="Calibri"/>
              </a:rPr>
              <a:t> </a:t>
            </a:r>
            <a:r>
              <a:rPr sz="2000" spc="-25" dirty="0">
                <a:latin typeface="Calibri"/>
                <a:cs typeface="Calibri"/>
              </a:rPr>
              <a:t>to </a:t>
            </a:r>
            <a:r>
              <a:rPr sz="2000" dirty="0">
                <a:latin typeface="Calibri"/>
                <a:cs typeface="Calibri"/>
              </a:rPr>
              <a:t>2C</a:t>
            </a:r>
            <a:r>
              <a:rPr sz="2000" spc="-15" dirty="0">
                <a:latin typeface="Calibri"/>
                <a:cs typeface="Calibri"/>
              </a:rPr>
              <a:t> </a:t>
            </a:r>
            <a:r>
              <a:rPr sz="2000" spc="-10" dirty="0">
                <a:latin typeface="Calibri"/>
                <a:cs typeface="Calibri"/>
              </a:rPr>
              <a:t>channels </a:t>
            </a:r>
            <a:r>
              <a:rPr sz="2000" dirty="0">
                <a:latin typeface="Calibri"/>
                <a:cs typeface="Calibri"/>
              </a:rPr>
              <a:t>(1x1</a:t>
            </a:r>
            <a:r>
              <a:rPr sz="2000" spc="-30" dirty="0">
                <a:latin typeface="Calibri"/>
                <a:cs typeface="Calibri"/>
              </a:rPr>
              <a:t> </a:t>
            </a:r>
            <a:r>
              <a:rPr sz="2000" spc="-10" dirty="0">
                <a:latin typeface="Calibri"/>
                <a:cs typeface="Calibri"/>
              </a:rPr>
              <a:t>conv)</a:t>
            </a:r>
            <a:endParaRPr sz="2000">
              <a:latin typeface="Calibri"/>
              <a:cs typeface="Calibri"/>
            </a:endParaRPr>
          </a:p>
        </p:txBody>
      </p:sp>
      <p:sp>
        <p:nvSpPr>
          <p:cNvPr id="44" name="object 44"/>
          <p:cNvSpPr/>
          <p:nvPr/>
        </p:nvSpPr>
        <p:spPr>
          <a:xfrm>
            <a:off x="8626538" y="3372022"/>
            <a:ext cx="449580" cy="449580"/>
          </a:xfrm>
          <a:custGeom>
            <a:avLst/>
            <a:gdLst/>
            <a:ahLst/>
            <a:cxnLst/>
            <a:rect l="l" t="t" r="r" b="b"/>
            <a:pathLst>
              <a:path w="449579" h="449579">
                <a:moveTo>
                  <a:pt x="0" y="0"/>
                </a:moveTo>
                <a:lnTo>
                  <a:pt x="449350" y="0"/>
                </a:lnTo>
                <a:lnTo>
                  <a:pt x="449350" y="449350"/>
                </a:lnTo>
                <a:lnTo>
                  <a:pt x="0" y="449350"/>
                </a:lnTo>
                <a:lnTo>
                  <a:pt x="0" y="0"/>
                </a:lnTo>
                <a:close/>
              </a:path>
            </a:pathLst>
          </a:custGeom>
          <a:ln w="50800">
            <a:solidFill>
              <a:srgbClr val="4472C4"/>
            </a:solidFill>
          </a:ln>
        </p:spPr>
        <p:txBody>
          <a:bodyPr wrap="square" lIns="0" tIns="0" rIns="0" bIns="0" rtlCol="0"/>
          <a:lstStyle/>
          <a:p>
            <a:endParaRPr/>
          </a:p>
        </p:txBody>
      </p:sp>
      <p:sp>
        <p:nvSpPr>
          <p:cNvPr id="45" name="object 45"/>
          <p:cNvSpPr txBox="1"/>
          <p:nvPr/>
        </p:nvSpPr>
        <p:spPr>
          <a:xfrm>
            <a:off x="78739" y="6181690"/>
            <a:ext cx="5517515" cy="167640"/>
          </a:xfrm>
          <a:prstGeom prst="rect">
            <a:avLst/>
          </a:prstGeom>
          <a:solidFill>
            <a:srgbClr val="FFC000"/>
          </a:solidFill>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dirty="0">
              <a:latin typeface="Arial"/>
              <a:cs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Hierarchical</a:t>
            </a:r>
            <a:r>
              <a:rPr spc="-135" dirty="0"/>
              <a:t> </a:t>
            </a:r>
            <a:r>
              <a:rPr spc="-55" dirty="0"/>
              <a:t>ViT:</a:t>
            </a:r>
            <a:r>
              <a:rPr spc="-135" dirty="0"/>
              <a:t> </a:t>
            </a:r>
            <a:r>
              <a:rPr dirty="0"/>
              <a:t>Swin</a:t>
            </a:r>
            <a:r>
              <a:rPr spc="-130" dirty="0"/>
              <a:t> </a:t>
            </a:r>
            <a:r>
              <a:rPr spc="-25" dirty="0"/>
              <a:t>Transformer</a:t>
            </a:r>
          </a:p>
        </p:txBody>
      </p:sp>
      <p:grpSp>
        <p:nvGrpSpPr>
          <p:cNvPr id="3" name="object 3"/>
          <p:cNvGrpSpPr/>
          <p:nvPr/>
        </p:nvGrpSpPr>
        <p:grpSpPr>
          <a:xfrm>
            <a:off x="520263" y="2017548"/>
            <a:ext cx="8623935" cy="2641600"/>
            <a:chOff x="520263" y="2017548"/>
            <a:chExt cx="8623935" cy="2641600"/>
          </a:xfrm>
        </p:grpSpPr>
        <p:pic>
          <p:nvPicPr>
            <p:cNvPr id="4" name="object 4"/>
            <p:cNvPicPr/>
            <p:nvPr/>
          </p:nvPicPr>
          <p:blipFill>
            <a:blip r:embed="rId2" cstate="print"/>
            <a:stretch>
              <a:fillRect/>
            </a:stretch>
          </p:blipFill>
          <p:spPr>
            <a:xfrm>
              <a:off x="812800" y="2017548"/>
              <a:ext cx="8331200" cy="2641600"/>
            </a:xfrm>
            <a:prstGeom prst="rect">
              <a:avLst/>
            </a:prstGeom>
          </p:spPr>
        </p:pic>
        <p:sp>
          <p:nvSpPr>
            <p:cNvPr id="5" name="object 5"/>
            <p:cNvSpPr/>
            <p:nvPr/>
          </p:nvSpPr>
          <p:spPr>
            <a:xfrm>
              <a:off x="520263" y="2661309"/>
              <a:ext cx="1422400" cy="400685"/>
            </a:xfrm>
            <a:custGeom>
              <a:avLst/>
              <a:gdLst/>
              <a:ahLst/>
              <a:cxnLst/>
              <a:rect l="l" t="t" r="r" b="b"/>
              <a:pathLst>
                <a:path w="1422400" h="400685">
                  <a:moveTo>
                    <a:pt x="1422055" y="0"/>
                  </a:moveTo>
                  <a:lnTo>
                    <a:pt x="0" y="0"/>
                  </a:lnTo>
                  <a:lnTo>
                    <a:pt x="0" y="400109"/>
                  </a:lnTo>
                  <a:lnTo>
                    <a:pt x="1422055" y="400109"/>
                  </a:lnTo>
                  <a:lnTo>
                    <a:pt x="1422055" y="0"/>
                  </a:lnTo>
                  <a:close/>
                </a:path>
              </a:pathLst>
            </a:custGeom>
            <a:solidFill>
              <a:srgbClr val="FFFFFF"/>
            </a:solidFill>
          </p:spPr>
          <p:txBody>
            <a:bodyPr wrap="square" lIns="0" tIns="0" rIns="0" bIns="0" rtlCol="0"/>
            <a:lstStyle/>
            <a:p>
              <a:endParaRPr/>
            </a:p>
          </p:txBody>
        </p:sp>
      </p:grpSp>
      <p:sp>
        <p:nvSpPr>
          <p:cNvPr id="6" name="object 6"/>
          <p:cNvSpPr/>
          <p:nvPr/>
        </p:nvSpPr>
        <p:spPr>
          <a:xfrm>
            <a:off x="3269067" y="1663439"/>
            <a:ext cx="190500" cy="12700"/>
          </a:xfrm>
          <a:custGeom>
            <a:avLst/>
            <a:gdLst/>
            <a:ahLst/>
            <a:cxnLst/>
            <a:rect l="l" t="t" r="r" b="b"/>
            <a:pathLst>
              <a:path w="190500" h="12700">
                <a:moveTo>
                  <a:pt x="190500" y="0"/>
                </a:moveTo>
                <a:lnTo>
                  <a:pt x="0" y="0"/>
                </a:lnTo>
                <a:lnTo>
                  <a:pt x="0" y="12700"/>
                </a:lnTo>
                <a:lnTo>
                  <a:pt x="190500" y="12700"/>
                </a:lnTo>
                <a:lnTo>
                  <a:pt x="190500" y="0"/>
                </a:lnTo>
                <a:close/>
              </a:path>
            </a:pathLst>
          </a:custGeom>
          <a:solidFill>
            <a:srgbClr val="000000"/>
          </a:solidFill>
        </p:spPr>
        <p:txBody>
          <a:bodyPr wrap="square" lIns="0" tIns="0" rIns="0" bIns="0" rtlCol="0"/>
          <a:lstStyle/>
          <a:p>
            <a:endParaRPr/>
          </a:p>
        </p:txBody>
      </p:sp>
      <p:sp>
        <p:nvSpPr>
          <p:cNvPr id="7" name="object 7"/>
          <p:cNvSpPr/>
          <p:nvPr/>
        </p:nvSpPr>
        <p:spPr>
          <a:xfrm>
            <a:off x="3840567" y="1663439"/>
            <a:ext cx="254000" cy="12700"/>
          </a:xfrm>
          <a:custGeom>
            <a:avLst/>
            <a:gdLst/>
            <a:ahLst/>
            <a:cxnLst/>
            <a:rect l="l" t="t" r="r" b="b"/>
            <a:pathLst>
              <a:path w="254000" h="12700">
                <a:moveTo>
                  <a:pt x="254000" y="0"/>
                </a:moveTo>
                <a:lnTo>
                  <a:pt x="0" y="0"/>
                </a:lnTo>
                <a:lnTo>
                  <a:pt x="0" y="12700"/>
                </a:lnTo>
                <a:lnTo>
                  <a:pt x="254000" y="12700"/>
                </a:lnTo>
                <a:lnTo>
                  <a:pt x="254000" y="0"/>
                </a:lnTo>
                <a:close/>
              </a:path>
            </a:pathLst>
          </a:custGeom>
          <a:solidFill>
            <a:srgbClr val="000000"/>
          </a:solidFill>
        </p:spPr>
        <p:txBody>
          <a:bodyPr wrap="square" lIns="0" tIns="0" rIns="0" bIns="0" rtlCol="0"/>
          <a:lstStyle/>
          <a:p>
            <a:endParaRPr/>
          </a:p>
        </p:txBody>
      </p:sp>
      <p:sp>
        <p:nvSpPr>
          <p:cNvPr id="8" name="object 8"/>
          <p:cNvSpPr txBox="1"/>
          <p:nvPr/>
        </p:nvSpPr>
        <p:spPr>
          <a:xfrm>
            <a:off x="2746018" y="1473708"/>
            <a:ext cx="1388745" cy="497840"/>
          </a:xfrm>
          <a:prstGeom prst="rect">
            <a:avLst/>
          </a:prstGeom>
        </p:spPr>
        <p:txBody>
          <a:bodyPr vert="horz" wrap="square" lIns="0" tIns="12700" rIns="0" bIns="0" rtlCol="0">
            <a:spAutoFit/>
          </a:bodyPr>
          <a:lstStyle/>
          <a:p>
            <a:pPr marL="50800">
              <a:lnSpc>
                <a:spcPts val="1860"/>
              </a:lnSpc>
              <a:spcBef>
                <a:spcPts val="100"/>
              </a:spcBef>
            </a:pPr>
            <a:r>
              <a:rPr sz="2000" dirty="0">
                <a:latin typeface="Cambria Math"/>
                <a:cs typeface="Cambria Math"/>
              </a:rPr>
              <a:t>C</a:t>
            </a:r>
            <a:r>
              <a:rPr sz="2000" spc="-5" dirty="0">
                <a:latin typeface="Cambria Math"/>
                <a:cs typeface="Cambria Math"/>
              </a:rPr>
              <a:t> </a:t>
            </a:r>
            <a:r>
              <a:rPr sz="2000" dirty="0">
                <a:latin typeface="Cambria Math"/>
                <a:cs typeface="Cambria Math"/>
              </a:rPr>
              <a:t>×</a:t>
            </a:r>
            <a:r>
              <a:rPr sz="2000" spc="320" dirty="0">
                <a:latin typeface="Cambria Math"/>
                <a:cs typeface="Cambria Math"/>
              </a:rPr>
              <a:t> </a:t>
            </a:r>
            <a:r>
              <a:rPr sz="3000" baseline="41666" dirty="0">
                <a:latin typeface="Cambria Math"/>
                <a:cs typeface="Cambria Math"/>
              </a:rPr>
              <a:t>𝐻</a:t>
            </a:r>
            <a:r>
              <a:rPr sz="3000" spc="562" baseline="41666" dirty="0">
                <a:latin typeface="Cambria Math"/>
                <a:cs typeface="Cambria Math"/>
              </a:rPr>
              <a:t> </a:t>
            </a:r>
            <a:r>
              <a:rPr sz="2000" dirty="0">
                <a:latin typeface="Cambria Math"/>
                <a:cs typeface="Cambria Math"/>
              </a:rPr>
              <a:t>×</a:t>
            </a:r>
            <a:r>
              <a:rPr sz="2000" spc="320" dirty="0">
                <a:latin typeface="Cambria Math"/>
                <a:cs typeface="Cambria Math"/>
              </a:rPr>
              <a:t> </a:t>
            </a:r>
            <a:r>
              <a:rPr sz="3000" spc="-75" baseline="41666" dirty="0">
                <a:latin typeface="Cambria Math"/>
                <a:cs typeface="Cambria Math"/>
              </a:rPr>
              <a:t>𝑊</a:t>
            </a:r>
            <a:endParaRPr sz="3000" baseline="41666">
              <a:latin typeface="Cambria Math"/>
              <a:cs typeface="Cambria Math"/>
            </a:endParaRPr>
          </a:p>
          <a:p>
            <a:pPr marL="553085">
              <a:lnSpc>
                <a:spcPts val="1860"/>
              </a:lnSpc>
              <a:tabLst>
                <a:tab pos="1151255" algn="l"/>
              </a:tabLst>
            </a:pPr>
            <a:r>
              <a:rPr sz="2000" spc="-50" dirty="0">
                <a:latin typeface="Cambria Math"/>
                <a:cs typeface="Cambria Math"/>
              </a:rPr>
              <a:t>4</a:t>
            </a:r>
            <a:r>
              <a:rPr sz="2000" dirty="0">
                <a:latin typeface="Cambria Math"/>
                <a:cs typeface="Cambria Math"/>
              </a:rPr>
              <a:t>	</a:t>
            </a:r>
            <a:r>
              <a:rPr sz="2000" spc="-50" dirty="0">
                <a:latin typeface="Cambria Math"/>
                <a:cs typeface="Cambria Math"/>
              </a:rPr>
              <a:t>4</a:t>
            </a:r>
            <a:endParaRPr sz="2000">
              <a:latin typeface="Cambria Math"/>
              <a:cs typeface="Cambria Math"/>
            </a:endParaRPr>
          </a:p>
        </p:txBody>
      </p:sp>
      <p:sp>
        <p:nvSpPr>
          <p:cNvPr id="9" name="object 9"/>
          <p:cNvSpPr txBox="1"/>
          <p:nvPr/>
        </p:nvSpPr>
        <p:spPr>
          <a:xfrm>
            <a:off x="633991" y="2680715"/>
            <a:ext cx="118427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Cambria Math"/>
                <a:cs typeface="Cambria Math"/>
              </a:rPr>
              <a:t>3</a:t>
            </a:r>
            <a:r>
              <a:rPr sz="2000" spc="-5" dirty="0">
                <a:latin typeface="Cambria Math"/>
                <a:cs typeface="Cambria Math"/>
              </a:rPr>
              <a:t> </a:t>
            </a:r>
            <a:r>
              <a:rPr sz="2000" dirty="0">
                <a:latin typeface="Cambria Math"/>
                <a:cs typeface="Cambria Math"/>
              </a:rPr>
              <a:t>×</a:t>
            </a:r>
            <a:r>
              <a:rPr sz="2000" spc="-15" dirty="0">
                <a:latin typeface="Cambria Math"/>
                <a:cs typeface="Cambria Math"/>
              </a:rPr>
              <a:t> </a:t>
            </a:r>
            <a:r>
              <a:rPr sz="2000" dirty="0">
                <a:latin typeface="Cambria Math"/>
                <a:cs typeface="Cambria Math"/>
              </a:rPr>
              <a:t>𝐻</a:t>
            </a:r>
            <a:r>
              <a:rPr sz="2000" spc="45" dirty="0">
                <a:latin typeface="Cambria Math"/>
                <a:cs typeface="Cambria Math"/>
              </a:rPr>
              <a:t> </a:t>
            </a:r>
            <a:r>
              <a:rPr sz="2000" dirty="0">
                <a:latin typeface="Cambria Math"/>
                <a:cs typeface="Cambria Math"/>
              </a:rPr>
              <a:t>×</a:t>
            </a:r>
            <a:r>
              <a:rPr sz="2000" spc="-15" dirty="0">
                <a:latin typeface="Cambria Math"/>
                <a:cs typeface="Cambria Math"/>
              </a:rPr>
              <a:t> </a:t>
            </a:r>
            <a:r>
              <a:rPr sz="2000" spc="-50" dirty="0">
                <a:latin typeface="Cambria Math"/>
                <a:cs typeface="Cambria Math"/>
              </a:rPr>
              <a:t>𝑊</a:t>
            </a:r>
            <a:endParaRPr sz="2000">
              <a:latin typeface="Cambria Math"/>
              <a:cs typeface="Cambria Math"/>
            </a:endParaRPr>
          </a:p>
        </p:txBody>
      </p:sp>
      <p:sp>
        <p:nvSpPr>
          <p:cNvPr id="10" name="object 10"/>
          <p:cNvSpPr/>
          <p:nvPr/>
        </p:nvSpPr>
        <p:spPr>
          <a:xfrm>
            <a:off x="5566063" y="1663439"/>
            <a:ext cx="190500" cy="12700"/>
          </a:xfrm>
          <a:custGeom>
            <a:avLst/>
            <a:gdLst/>
            <a:ahLst/>
            <a:cxnLst/>
            <a:rect l="l" t="t" r="r" b="b"/>
            <a:pathLst>
              <a:path w="190500" h="12700">
                <a:moveTo>
                  <a:pt x="190500" y="0"/>
                </a:moveTo>
                <a:lnTo>
                  <a:pt x="0" y="0"/>
                </a:lnTo>
                <a:lnTo>
                  <a:pt x="0" y="12700"/>
                </a:lnTo>
                <a:lnTo>
                  <a:pt x="190500" y="12700"/>
                </a:lnTo>
                <a:lnTo>
                  <a:pt x="190500" y="0"/>
                </a:lnTo>
                <a:close/>
              </a:path>
            </a:pathLst>
          </a:custGeom>
          <a:solidFill>
            <a:srgbClr val="000000"/>
          </a:solidFill>
        </p:spPr>
        <p:txBody>
          <a:bodyPr wrap="square" lIns="0" tIns="0" rIns="0" bIns="0" rtlCol="0"/>
          <a:lstStyle/>
          <a:p>
            <a:endParaRPr/>
          </a:p>
        </p:txBody>
      </p:sp>
      <p:sp>
        <p:nvSpPr>
          <p:cNvPr id="11" name="object 11"/>
          <p:cNvSpPr/>
          <p:nvPr/>
        </p:nvSpPr>
        <p:spPr>
          <a:xfrm>
            <a:off x="6137563" y="1663439"/>
            <a:ext cx="254000" cy="12700"/>
          </a:xfrm>
          <a:custGeom>
            <a:avLst/>
            <a:gdLst/>
            <a:ahLst/>
            <a:cxnLst/>
            <a:rect l="l" t="t" r="r" b="b"/>
            <a:pathLst>
              <a:path w="254000" h="12700">
                <a:moveTo>
                  <a:pt x="254000" y="0"/>
                </a:moveTo>
                <a:lnTo>
                  <a:pt x="0" y="0"/>
                </a:lnTo>
                <a:lnTo>
                  <a:pt x="0" y="12700"/>
                </a:lnTo>
                <a:lnTo>
                  <a:pt x="254000" y="12700"/>
                </a:lnTo>
                <a:lnTo>
                  <a:pt x="254000" y="0"/>
                </a:lnTo>
                <a:close/>
              </a:path>
            </a:pathLst>
          </a:custGeom>
          <a:solidFill>
            <a:srgbClr val="000000"/>
          </a:solidFill>
        </p:spPr>
        <p:txBody>
          <a:bodyPr wrap="square" lIns="0" tIns="0" rIns="0" bIns="0" rtlCol="0"/>
          <a:lstStyle/>
          <a:p>
            <a:endParaRPr/>
          </a:p>
        </p:txBody>
      </p:sp>
      <p:sp>
        <p:nvSpPr>
          <p:cNvPr id="12" name="object 12"/>
          <p:cNvSpPr txBox="1"/>
          <p:nvPr/>
        </p:nvSpPr>
        <p:spPr>
          <a:xfrm>
            <a:off x="4874675" y="1473708"/>
            <a:ext cx="1549400" cy="497840"/>
          </a:xfrm>
          <a:prstGeom prst="rect">
            <a:avLst/>
          </a:prstGeom>
        </p:spPr>
        <p:txBody>
          <a:bodyPr vert="horz" wrap="square" lIns="0" tIns="12700" rIns="0" bIns="0" rtlCol="0">
            <a:spAutoFit/>
          </a:bodyPr>
          <a:lstStyle/>
          <a:p>
            <a:pPr marL="50800">
              <a:lnSpc>
                <a:spcPts val="1860"/>
              </a:lnSpc>
              <a:spcBef>
                <a:spcPts val="100"/>
              </a:spcBef>
            </a:pPr>
            <a:r>
              <a:rPr sz="2000" dirty="0">
                <a:latin typeface="Cambria Math"/>
                <a:cs typeface="Cambria Math"/>
              </a:rPr>
              <a:t>2𝐶</a:t>
            </a:r>
            <a:r>
              <a:rPr sz="2000" spc="70" dirty="0">
                <a:latin typeface="Cambria Math"/>
                <a:cs typeface="Cambria Math"/>
              </a:rPr>
              <a:t> </a:t>
            </a:r>
            <a:r>
              <a:rPr sz="2000" dirty="0">
                <a:latin typeface="Cambria Math"/>
                <a:cs typeface="Cambria Math"/>
              </a:rPr>
              <a:t>×</a:t>
            </a:r>
            <a:r>
              <a:rPr sz="2000" spc="320" dirty="0">
                <a:latin typeface="Cambria Math"/>
                <a:cs typeface="Cambria Math"/>
              </a:rPr>
              <a:t> </a:t>
            </a:r>
            <a:r>
              <a:rPr sz="3000" baseline="41666" dirty="0">
                <a:latin typeface="Cambria Math"/>
                <a:cs typeface="Cambria Math"/>
              </a:rPr>
              <a:t>𝐻</a:t>
            </a:r>
            <a:r>
              <a:rPr sz="3000" spc="562" baseline="41666" dirty="0">
                <a:latin typeface="Cambria Math"/>
                <a:cs typeface="Cambria Math"/>
              </a:rPr>
              <a:t> </a:t>
            </a:r>
            <a:r>
              <a:rPr sz="2000" dirty="0">
                <a:latin typeface="Cambria Math"/>
                <a:cs typeface="Cambria Math"/>
              </a:rPr>
              <a:t>×</a:t>
            </a:r>
            <a:r>
              <a:rPr sz="2000" spc="315" dirty="0">
                <a:latin typeface="Cambria Math"/>
                <a:cs typeface="Cambria Math"/>
              </a:rPr>
              <a:t> </a:t>
            </a:r>
            <a:r>
              <a:rPr sz="3000" spc="-75" baseline="41666" dirty="0">
                <a:latin typeface="Cambria Math"/>
                <a:cs typeface="Cambria Math"/>
              </a:rPr>
              <a:t>𝑊</a:t>
            </a:r>
            <a:endParaRPr sz="3000" baseline="41666">
              <a:latin typeface="Cambria Math"/>
              <a:cs typeface="Cambria Math"/>
            </a:endParaRPr>
          </a:p>
          <a:p>
            <a:pPr marL="713105">
              <a:lnSpc>
                <a:spcPts val="1860"/>
              </a:lnSpc>
              <a:tabLst>
                <a:tab pos="1311275" algn="l"/>
              </a:tabLst>
            </a:pPr>
            <a:r>
              <a:rPr sz="2000" spc="-50" dirty="0">
                <a:latin typeface="Cambria Math"/>
                <a:cs typeface="Cambria Math"/>
              </a:rPr>
              <a:t>8</a:t>
            </a:r>
            <a:r>
              <a:rPr sz="2000" dirty="0">
                <a:latin typeface="Cambria Math"/>
                <a:cs typeface="Cambria Math"/>
              </a:rPr>
              <a:t>	</a:t>
            </a:r>
            <a:r>
              <a:rPr sz="2000" spc="-50" dirty="0">
                <a:latin typeface="Cambria Math"/>
                <a:cs typeface="Cambria Math"/>
              </a:rPr>
              <a:t>8</a:t>
            </a:r>
            <a:endParaRPr sz="2000">
              <a:latin typeface="Cambria Math"/>
              <a:cs typeface="Cambria Math"/>
            </a:endParaRPr>
          </a:p>
        </p:txBody>
      </p:sp>
      <p:sp>
        <p:nvSpPr>
          <p:cNvPr id="13" name="object 13"/>
          <p:cNvSpPr/>
          <p:nvPr/>
        </p:nvSpPr>
        <p:spPr>
          <a:xfrm>
            <a:off x="7851316" y="1662413"/>
            <a:ext cx="279400" cy="12700"/>
          </a:xfrm>
          <a:custGeom>
            <a:avLst/>
            <a:gdLst/>
            <a:ahLst/>
            <a:cxnLst/>
            <a:rect l="l" t="t" r="r" b="b"/>
            <a:pathLst>
              <a:path w="279400" h="12700">
                <a:moveTo>
                  <a:pt x="279400" y="0"/>
                </a:moveTo>
                <a:lnTo>
                  <a:pt x="0" y="0"/>
                </a:lnTo>
                <a:lnTo>
                  <a:pt x="0" y="12700"/>
                </a:lnTo>
                <a:lnTo>
                  <a:pt x="279400" y="12700"/>
                </a:lnTo>
                <a:lnTo>
                  <a:pt x="279400" y="0"/>
                </a:lnTo>
                <a:close/>
              </a:path>
            </a:pathLst>
          </a:custGeom>
          <a:solidFill>
            <a:srgbClr val="000000"/>
          </a:solidFill>
        </p:spPr>
        <p:txBody>
          <a:bodyPr wrap="square" lIns="0" tIns="0" rIns="0" bIns="0" rtlCol="0"/>
          <a:lstStyle/>
          <a:p>
            <a:endParaRPr/>
          </a:p>
        </p:txBody>
      </p:sp>
      <p:sp>
        <p:nvSpPr>
          <p:cNvPr id="14" name="object 14"/>
          <p:cNvSpPr/>
          <p:nvPr/>
        </p:nvSpPr>
        <p:spPr>
          <a:xfrm>
            <a:off x="8511716" y="1662413"/>
            <a:ext cx="279400" cy="12700"/>
          </a:xfrm>
          <a:custGeom>
            <a:avLst/>
            <a:gdLst/>
            <a:ahLst/>
            <a:cxnLst/>
            <a:rect l="l" t="t" r="r" b="b"/>
            <a:pathLst>
              <a:path w="279400" h="12700">
                <a:moveTo>
                  <a:pt x="279400" y="0"/>
                </a:moveTo>
                <a:lnTo>
                  <a:pt x="0" y="0"/>
                </a:lnTo>
                <a:lnTo>
                  <a:pt x="0" y="12700"/>
                </a:lnTo>
                <a:lnTo>
                  <a:pt x="279400" y="12700"/>
                </a:lnTo>
                <a:lnTo>
                  <a:pt x="279400" y="0"/>
                </a:lnTo>
                <a:close/>
              </a:path>
            </a:pathLst>
          </a:custGeom>
          <a:solidFill>
            <a:srgbClr val="000000"/>
          </a:solidFill>
        </p:spPr>
        <p:txBody>
          <a:bodyPr wrap="square" lIns="0" tIns="0" rIns="0" bIns="0" rtlCol="0"/>
          <a:lstStyle/>
          <a:p>
            <a:endParaRPr/>
          </a:p>
        </p:txBody>
      </p:sp>
      <p:sp>
        <p:nvSpPr>
          <p:cNvPr id="15" name="object 15"/>
          <p:cNvSpPr txBox="1"/>
          <p:nvPr/>
        </p:nvSpPr>
        <p:spPr>
          <a:xfrm>
            <a:off x="7164627" y="1470659"/>
            <a:ext cx="1668780" cy="501015"/>
          </a:xfrm>
          <a:prstGeom prst="rect">
            <a:avLst/>
          </a:prstGeom>
        </p:spPr>
        <p:txBody>
          <a:bodyPr vert="horz" wrap="square" lIns="0" tIns="12700" rIns="0" bIns="0" rtlCol="0">
            <a:spAutoFit/>
          </a:bodyPr>
          <a:lstStyle/>
          <a:p>
            <a:pPr marL="50800">
              <a:lnSpc>
                <a:spcPts val="1870"/>
              </a:lnSpc>
              <a:spcBef>
                <a:spcPts val="100"/>
              </a:spcBef>
              <a:tabLst>
                <a:tab pos="733425" algn="l"/>
                <a:tab pos="1068705" algn="l"/>
              </a:tabLst>
            </a:pPr>
            <a:r>
              <a:rPr sz="2000" dirty="0">
                <a:latin typeface="Cambria Math"/>
                <a:cs typeface="Cambria Math"/>
              </a:rPr>
              <a:t>4𝐶</a:t>
            </a:r>
            <a:r>
              <a:rPr sz="2000" spc="65" dirty="0">
                <a:latin typeface="Cambria Math"/>
                <a:cs typeface="Cambria Math"/>
              </a:rPr>
              <a:t> </a:t>
            </a:r>
            <a:r>
              <a:rPr sz="2000" spc="-50" dirty="0">
                <a:latin typeface="Cambria Math"/>
                <a:cs typeface="Cambria Math"/>
              </a:rPr>
              <a:t>×</a:t>
            </a:r>
            <a:r>
              <a:rPr sz="2000" dirty="0">
                <a:latin typeface="Cambria Math"/>
                <a:cs typeface="Cambria Math"/>
              </a:rPr>
              <a:t>	</a:t>
            </a:r>
            <a:r>
              <a:rPr sz="3000" spc="-75" baseline="41666" dirty="0">
                <a:latin typeface="Cambria Math"/>
                <a:cs typeface="Cambria Math"/>
              </a:rPr>
              <a:t>𝐻</a:t>
            </a:r>
            <a:r>
              <a:rPr sz="3000" baseline="41666" dirty="0">
                <a:latin typeface="Cambria Math"/>
                <a:cs typeface="Cambria Math"/>
              </a:rPr>
              <a:t>	</a:t>
            </a:r>
            <a:r>
              <a:rPr sz="2000" dirty="0">
                <a:latin typeface="Cambria Math"/>
                <a:cs typeface="Cambria Math"/>
              </a:rPr>
              <a:t>×</a:t>
            </a:r>
            <a:r>
              <a:rPr sz="2000" spc="440" dirty="0">
                <a:latin typeface="Cambria Math"/>
                <a:cs typeface="Cambria Math"/>
              </a:rPr>
              <a:t> </a:t>
            </a:r>
            <a:r>
              <a:rPr sz="3000" spc="-89" baseline="41666" dirty="0">
                <a:latin typeface="Cambria Math"/>
                <a:cs typeface="Cambria Math"/>
              </a:rPr>
              <a:t>𝑊</a:t>
            </a:r>
            <a:endParaRPr sz="3000" baseline="41666">
              <a:latin typeface="Cambria Math"/>
              <a:cs typeface="Cambria Math"/>
            </a:endParaRPr>
          </a:p>
          <a:p>
            <a:pPr marL="688340">
              <a:lnSpc>
                <a:spcPts val="1870"/>
              </a:lnSpc>
              <a:tabLst>
                <a:tab pos="1347470" algn="l"/>
              </a:tabLst>
            </a:pPr>
            <a:r>
              <a:rPr sz="2000" spc="-25" dirty="0">
                <a:latin typeface="Cambria Math"/>
                <a:cs typeface="Cambria Math"/>
              </a:rPr>
              <a:t>16</a:t>
            </a:r>
            <a:r>
              <a:rPr sz="2000" dirty="0">
                <a:latin typeface="Cambria Math"/>
                <a:cs typeface="Cambria Math"/>
              </a:rPr>
              <a:t>	</a:t>
            </a:r>
            <a:r>
              <a:rPr sz="2000" spc="-25" dirty="0">
                <a:latin typeface="Cambria Math"/>
                <a:cs typeface="Cambria Math"/>
              </a:rPr>
              <a:t>16</a:t>
            </a:r>
            <a:endParaRPr sz="2000">
              <a:latin typeface="Cambria Math"/>
              <a:cs typeface="Cambria Math"/>
            </a:endParaRPr>
          </a:p>
        </p:txBody>
      </p:sp>
      <p:sp>
        <p:nvSpPr>
          <p:cNvPr id="19" name="object 19"/>
          <p:cNvSpPr txBox="1"/>
          <p:nvPr/>
        </p:nvSpPr>
        <p:spPr>
          <a:xfrm>
            <a:off x="78739" y="6181690"/>
            <a:ext cx="5517515" cy="167640"/>
          </a:xfrm>
          <a:prstGeom prst="rect">
            <a:avLst/>
          </a:prstGeom>
          <a:solidFill>
            <a:srgbClr val="FFC000"/>
          </a:solidFill>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a:latin typeface="Arial"/>
              <a:cs typeface="Arial"/>
            </a:endParaRPr>
          </a:p>
        </p:txBody>
      </p:sp>
      <p:sp>
        <p:nvSpPr>
          <p:cNvPr id="16" name="object 16"/>
          <p:cNvSpPr txBox="1"/>
          <p:nvPr/>
        </p:nvSpPr>
        <p:spPr>
          <a:xfrm>
            <a:off x="2543241" y="4778755"/>
            <a:ext cx="2027555" cy="848360"/>
          </a:xfrm>
          <a:prstGeom prst="rect">
            <a:avLst/>
          </a:prstGeom>
        </p:spPr>
        <p:txBody>
          <a:bodyPr vert="horz" wrap="square" lIns="0" tIns="12700" rIns="0" bIns="0" rtlCol="0">
            <a:spAutoFit/>
          </a:bodyPr>
          <a:lstStyle/>
          <a:p>
            <a:pPr marL="12700" marR="5080" algn="ctr">
              <a:lnSpc>
                <a:spcPct val="100000"/>
              </a:lnSpc>
              <a:spcBef>
                <a:spcPts val="100"/>
              </a:spcBef>
            </a:pPr>
            <a:r>
              <a:rPr sz="1800" dirty="0">
                <a:latin typeface="Calibri"/>
                <a:cs typeface="Calibri"/>
              </a:rPr>
              <a:t>Divide</a:t>
            </a:r>
            <a:r>
              <a:rPr sz="1800" spc="-45" dirty="0">
                <a:latin typeface="Calibri"/>
                <a:cs typeface="Calibri"/>
              </a:rPr>
              <a:t> </a:t>
            </a:r>
            <a:r>
              <a:rPr sz="1800" dirty="0">
                <a:latin typeface="Calibri"/>
                <a:cs typeface="Calibri"/>
              </a:rPr>
              <a:t>image</a:t>
            </a:r>
            <a:r>
              <a:rPr sz="1800" spc="-45" dirty="0">
                <a:latin typeface="Calibri"/>
                <a:cs typeface="Calibri"/>
              </a:rPr>
              <a:t> </a:t>
            </a:r>
            <a:r>
              <a:rPr sz="1800" dirty="0">
                <a:latin typeface="Calibri"/>
                <a:cs typeface="Calibri"/>
              </a:rPr>
              <a:t>into</a:t>
            </a:r>
            <a:r>
              <a:rPr sz="1800" spc="-45" dirty="0">
                <a:latin typeface="Calibri"/>
                <a:cs typeface="Calibri"/>
              </a:rPr>
              <a:t> </a:t>
            </a:r>
            <a:r>
              <a:rPr sz="1800" spc="-25" dirty="0">
                <a:latin typeface="Calibri"/>
                <a:cs typeface="Calibri"/>
              </a:rPr>
              <a:t>4x4 </a:t>
            </a:r>
            <a:r>
              <a:rPr sz="1800" dirty="0">
                <a:latin typeface="Calibri"/>
                <a:cs typeface="Calibri"/>
              </a:rPr>
              <a:t>patches</a:t>
            </a:r>
            <a:r>
              <a:rPr sz="1800" spc="-60" dirty="0">
                <a:latin typeface="Calibri"/>
                <a:cs typeface="Calibri"/>
              </a:rPr>
              <a:t> </a:t>
            </a:r>
            <a:r>
              <a:rPr sz="1800" dirty="0">
                <a:latin typeface="Calibri"/>
                <a:cs typeface="Calibri"/>
              </a:rPr>
              <a:t>and</a:t>
            </a:r>
            <a:r>
              <a:rPr sz="1800" spc="-55" dirty="0">
                <a:latin typeface="Calibri"/>
                <a:cs typeface="Calibri"/>
              </a:rPr>
              <a:t> </a:t>
            </a:r>
            <a:r>
              <a:rPr sz="1800" spc="-10" dirty="0">
                <a:latin typeface="Calibri"/>
                <a:cs typeface="Calibri"/>
              </a:rPr>
              <a:t>project </a:t>
            </a:r>
            <a:r>
              <a:rPr sz="1800" dirty="0">
                <a:latin typeface="Calibri"/>
                <a:cs typeface="Calibri"/>
              </a:rPr>
              <a:t>to</a:t>
            </a:r>
            <a:r>
              <a:rPr sz="1800" spc="-15" dirty="0">
                <a:latin typeface="Calibri"/>
                <a:cs typeface="Calibri"/>
              </a:rPr>
              <a:t> </a:t>
            </a:r>
            <a:r>
              <a:rPr sz="1800" dirty="0">
                <a:latin typeface="Calibri"/>
                <a:cs typeface="Calibri"/>
              </a:rPr>
              <a:t>C</a:t>
            </a:r>
            <a:r>
              <a:rPr sz="1800" spc="-10" dirty="0">
                <a:latin typeface="Calibri"/>
                <a:cs typeface="Calibri"/>
              </a:rPr>
              <a:t> dimensions</a:t>
            </a:r>
            <a:endParaRPr sz="1800">
              <a:latin typeface="Calibri"/>
              <a:cs typeface="Calibri"/>
            </a:endParaRPr>
          </a:p>
        </p:txBody>
      </p:sp>
      <p:sp>
        <p:nvSpPr>
          <p:cNvPr id="17" name="object 17"/>
          <p:cNvSpPr txBox="1"/>
          <p:nvPr/>
        </p:nvSpPr>
        <p:spPr>
          <a:xfrm>
            <a:off x="5119909" y="4806188"/>
            <a:ext cx="1555750" cy="1125855"/>
          </a:xfrm>
          <a:prstGeom prst="rect">
            <a:avLst/>
          </a:prstGeom>
        </p:spPr>
        <p:txBody>
          <a:bodyPr vert="horz" wrap="square" lIns="0" tIns="11430" rIns="0" bIns="0" rtlCol="0">
            <a:spAutoFit/>
          </a:bodyPr>
          <a:lstStyle/>
          <a:p>
            <a:pPr marL="12065" marR="5080" indent="635" algn="ctr">
              <a:lnSpc>
                <a:spcPct val="100400"/>
              </a:lnSpc>
              <a:spcBef>
                <a:spcPts val="90"/>
              </a:spcBef>
            </a:pPr>
            <a:r>
              <a:rPr sz="1800" dirty="0">
                <a:latin typeface="Calibri"/>
                <a:cs typeface="Calibri"/>
              </a:rPr>
              <a:t>Merge</a:t>
            </a:r>
            <a:r>
              <a:rPr sz="1800" spc="-85" dirty="0">
                <a:latin typeface="Calibri"/>
                <a:cs typeface="Calibri"/>
              </a:rPr>
              <a:t> </a:t>
            </a:r>
            <a:r>
              <a:rPr sz="1800" spc="-25" dirty="0">
                <a:latin typeface="Calibri"/>
                <a:cs typeface="Calibri"/>
              </a:rPr>
              <a:t>2x2 </a:t>
            </a:r>
            <a:r>
              <a:rPr sz="1800" spc="-10" dirty="0">
                <a:latin typeface="Calibri"/>
                <a:cs typeface="Calibri"/>
              </a:rPr>
              <a:t>neighborhoods; </a:t>
            </a:r>
            <a:r>
              <a:rPr sz="1800" dirty="0">
                <a:latin typeface="Calibri"/>
                <a:cs typeface="Calibri"/>
              </a:rPr>
              <a:t>now</a:t>
            </a:r>
            <a:r>
              <a:rPr sz="1800" spc="-65" dirty="0">
                <a:latin typeface="Calibri"/>
                <a:cs typeface="Calibri"/>
              </a:rPr>
              <a:t> </a:t>
            </a:r>
            <a:r>
              <a:rPr sz="1800" dirty="0">
                <a:latin typeface="Calibri"/>
                <a:cs typeface="Calibri"/>
              </a:rPr>
              <a:t>patches</a:t>
            </a:r>
            <a:r>
              <a:rPr sz="1800" spc="-65" dirty="0">
                <a:latin typeface="Calibri"/>
                <a:cs typeface="Calibri"/>
              </a:rPr>
              <a:t> </a:t>
            </a:r>
            <a:r>
              <a:rPr sz="1800" spc="-25" dirty="0">
                <a:latin typeface="Calibri"/>
                <a:cs typeface="Calibri"/>
              </a:rPr>
              <a:t>are </a:t>
            </a:r>
            <a:r>
              <a:rPr sz="1800" spc="-10" dirty="0">
                <a:latin typeface="Calibri"/>
                <a:cs typeface="Calibri"/>
              </a:rPr>
              <a:t>(effectively)</a:t>
            </a:r>
            <a:r>
              <a:rPr sz="1800" spc="-25" dirty="0">
                <a:latin typeface="Calibri"/>
                <a:cs typeface="Calibri"/>
              </a:rPr>
              <a:t> 8x8</a:t>
            </a:r>
            <a:endParaRPr sz="1800">
              <a:latin typeface="Calibri"/>
              <a:cs typeface="Calibri"/>
            </a:endParaRPr>
          </a:p>
        </p:txBody>
      </p:sp>
      <p:sp>
        <p:nvSpPr>
          <p:cNvPr id="18" name="object 18"/>
          <p:cNvSpPr txBox="1"/>
          <p:nvPr/>
        </p:nvSpPr>
        <p:spPr>
          <a:xfrm>
            <a:off x="7214134" y="4806188"/>
            <a:ext cx="1734185" cy="1125855"/>
          </a:xfrm>
          <a:prstGeom prst="rect">
            <a:avLst/>
          </a:prstGeom>
        </p:spPr>
        <p:txBody>
          <a:bodyPr vert="horz" wrap="square" lIns="0" tIns="11430" rIns="0" bIns="0" rtlCol="0">
            <a:spAutoFit/>
          </a:bodyPr>
          <a:lstStyle/>
          <a:p>
            <a:pPr marL="12065" marR="5080" algn="ctr">
              <a:lnSpc>
                <a:spcPct val="100400"/>
              </a:lnSpc>
              <a:spcBef>
                <a:spcPts val="90"/>
              </a:spcBef>
            </a:pPr>
            <a:r>
              <a:rPr sz="1800" dirty="0">
                <a:latin typeface="Calibri"/>
                <a:cs typeface="Calibri"/>
              </a:rPr>
              <a:t>Merge</a:t>
            </a:r>
            <a:r>
              <a:rPr sz="1800" spc="-85" dirty="0">
                <a:latin typeface="Calibri"/>
                <a:cs typeface="Calibri"/>
              </a:rPr>
              <a:t> </a:t>
            </a:r>
            <a:r>
              <a:rPr sz="1800" spc="-25" dirty="0">
                <a:latin typeface="Calibri"/>
                <a:cs typeface="Calibri"/>
              </a:rPr>
              <a:t>2x2 </a:t>
            </a:r>
            <a:r>
              <a:rPr sz="1800" spc="-10" dirty="0">
                <a:latin typeface="Calibri"/>
                <a:cs typeface="Calibri"/>
              </a:rPr>
              <a:t>neighborhoods; </a:t>
            </a:r>
            <a:r>
              <a:rPr sz="1800" dirty="0">
                <a:latin typeface="Calibri"/>
                <a:cs typeface="Calibri"/>
              </a:rPr>
              <a:t>now</a:t>
            </a:r>
            <a:r>
              <a:rPr sz="1800" spc="-65" dirty="0">
                <a:latin typeface="Calibri"/>
                <a:cs typeface="Calibri"/>
              </a:rPr>
              <a:t> </a:t>
            </a:r>
            <a:r>
              <a:rPr sz="1800" dirty="0">
                <a:latin typeface="Calibri"/>
                <a:cs typeface="Calibri"/>
              </a:rPr>
              <a:t>patches</a:t>
            </a:r>
            <a:r>
              <a:rPr sz="1800" spc="-65" dirty="0">
                <a:latin typeface="Calibri"/>
                <a:cs typeface="Calibri"/>
              </a:rPr>
              <a:t> </a:t>
            </a:r>
            <a:r>
              <a:rPr sz="1800" spc="-25" dirty="0">
                <a:latin typeface="Calibri"/>
                <a:cs typeface="Calibri"/>
              </a:rPr>
              <a:t>are </a:t>
            </a:r>
            <a:r>
              <a:rPr sz="1800" spc="-10" dirty="0">
                <a:latin typeface="Calibri"/>
                <a:cs typeface="Calibri"/>
              </a:rPr>
              <a:t>(effectively)</a:t>
            </a:r>
            <a:r>
              <a:rPr sz="1800" spc="-25" dirty="0">
                <a:latin typeface="Calibri"/>
                <a:cs typeface="Calibri"/>
              </a:rPr>
              <a:t> </a:t>
            </a:r>
            <a:r>
              <a:rPr sz="1800" spc="-10" dirty="0">
                <a:latin typeface="Calibri"/>
                <a:cs typeface="Calibri"/>
              </a:rPr>
              <a:t>16x16</a:t>
            </a:r>
            <a:endParaRPr sz="1800">
              <a:latin typeface="Calibri"/>
              <a:cs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Hierarchical</a:t>
            </a:r>
            <a:r>
              <a:rPr spc="-135" dirty="0"/>
              <a:t> </a:t>
            </a:r>
            <a:r>
              <a:rPr spc="-55" dirty="0"/>
              <a:t>ViT:</a:t>
            </a:r>
            <a:r>
              <a:rPr spc="-135" dirty="0"/>
              <a:t> </a:t>
            </a:r>
            <a:r>
              <a:rPr dirty="0"/>
              <a:t>Swin</a:t>
            </a:r>
            <a:r>
              <a:rPr spc="-130" dirty="0"/>
              <a:t> </a:t>
            </a:r>
            <a:r>
              <a:rPr spc="-25" dirty="0"/>
              <a:t>Transformer</a:t>
            </a:r>
          </a:p>
        </p:txBody>
      </p:sp>
      <p:grpSp>
        <p:nvGrpSpPr>
          <p:cNvPr id="3" name="object 3"/>
          <p:cNvGrpSpPr/>
          <p:nvPr/>
        </p:nvGrpSpPr>
        <p:grpSpPr>
          <a:xfrm>
            <a:off x="520263" y="2017548"/>
            <a:ext cx="10960735" cy="2641600"/>
            <a:chOff x="520263" y="2017548"/>
            <a:chExt cx="10960735" cy="2641600"/>
          </a:xfrm>
        </p:grpSpPr>
        <p:pic>
          <p:nvPicPr>
            <p:cNvPr id="4" name="object 4"/>
            <p:cNvPicPr/>
            <p:nvPr/>
          </p:nvPicPr>
          <p:blipFill>
            <a:blip r:embed="rId2" cstate="print"/>
            <a:stretch>
              <a:fillRect/>
            </a:stretch>
          </p:blipFill>
          <p:spPr>
            <a:xfrm>
              <a:off x="812800" y="2017548"/>
              <a:ext cx="10667998" cy="2641600"/>
            </a:xfrm>
            <a:prstGeom prst="rect">
              <a:avLst/>
            </a:prstGeom>
          </p:spPr>
        </p:pic>
        <p:sp>
          <p:nvSpPr>
            <p:cNvPr id="5" name="object 5"/>
            <p:cNvSpPr/>
            <p:nvPr/>
          </p:nvSpPr>
          <p:spPr>
            <a:xfrm>
              <a:off x="520263" y="2661309"/>
              <a:ext cx="1422400" cy="400685"/>
            </a:xfrm>
            <a:custGeom>
              <a:avLst/>
              <a:gdLst/>
              <a:ahLst/>
              <a:cxnLst/>
              <a:rect l="l" t="t" r="r" b="b"/>
              <a:pathLst>
                <a:path w="1422400" h="400685">
                  <a:moveTo>
                    <a:pt x="1422055" y="0"/>
                  </a:moveTo>
                  <a:lnTo>
                    <a:pt x="0" y="0"/>
                  </a:lnTo>
                  <a:lnTo>
                    <a:pt x="0" y="400109"/>
                  </a:lnTo>
                  <a:lnTo>
                    <a:pt x="1422055" y="400109"/>
                  </a:lnTo>
                  <a:lnTo>
                    <a:pt x="1422055" y="0"/>
                  </a:lnTo>
                  <a:close/>
                </a:path>
              </a:pathLst>
            </a:custGeom>
            <a:solidFill>
              <a:srgbClr val="FFFFFF"/>
            </a:solidFill>
          </p:spPr>
          <p:txBody>
            <a:bodyPr wrap="square" lIns="0" tIns="0" rIns="0" bIns="0" rtlCol="0"/>
            <a:lstStyle/>
            <a:p>
              <a:endParaRPr/>
            </a:p>
          </p:txBody>
        </p:sp>
      </p:grpSp>
      <p:sp>
        <p:nvSpPr>
          <p:cNvPr id="6" name="object 6"/>
          <p:cNvSpPr/>
          <p:nvPr/>
        </p:nvSpPr>
        <p:spPr>
          <a:xfrm>
            <a:off x="3269067" y="1663439"/>
            <a:ext cx="190500" cy="12700"/>
          </a:xfrm>
          <a:custGeom>
            <a:avLst/>
            <a:gdLst/>
            <a:ahLst/>
            <a:cxnLst/>
            <a:rect l="l" t="t" r="r" b="b"/>
            <a:pathLst>
              <a:path w="190500" h="12700">
                <a:moveTo>
                  <a:pt x="190500" y="0"/>
                </a:moveTo>
                <a:lnTo>
                  <a:pt x="0" y="0"/>
                </a:lnTo>
                <a:lnTo>
                  <a:pt x="0" y="12700"/>
                </a:lnTo>
                <a:lnTo>
                  <a:pt x="190500" y="12700"/>
                </a:lnTo>
                <a:lnTo>
                  <a:pt x="190500" y="0"/>
                </a:lnTo>
                <a:close/>
              </a:path>
            </a:pathLst>
          </a:custGeom>
          <a:solidFill>
            <a:srgbClr val="000000"/>
          </a:solidFill>
        </p:spPr>
        <p:txBody>
          <a:bodyPr wrap="square" lIns="0" tIns="0" rIns="0" bIns="0" rtlCol="0"/>
          <a:lstStyle/>
          <a:p>
            <a:endParaRPr/>
          </a:p>
        </p:txBody>
      </p:sp>
      <p:sp>
        <p:nvSpPr>
          <p:cNvPr id="7" name="object 7"/>
          <p:cNvSpPr/>
          <p:nvPr/>
        </p:nvSpPr>
        <p:spPr>
          <a:xfrm>
            <a:off x="3840567" y="1663439"/>
            <a:ext cx="254000" cy="12700"/>
          </a:xfrm>
          <a:custGeom>
            <a:avLst/>
            <a:gdLst/>
            <a:ahLst/>
            <a:cxnLst/>
            <a:rect l="l" t="t" r="r" b="b"/>
            <a:pathLst>
              <a:path w="254000" h="12700">
                <a:moveTo>
                  <a:pt x="254000" y="0"/>
                </a:moveTo>
                <a:lnTo>
                  <a:pt x="0" y="0"/>
                </a:lnTo>
                <a:lnTo>
                  <a:pt x="0" y="12700"/>
                </a:lnTo>
                <a:lnTo>
                  <a:pt x="254000" y="12700"/>
                </a:lnTo>
                <a:lnTo>
                  <a:pt x="254000" y="0"/>
                </a:lnTo>
                <a:close/>
              </a:path>
            </a:pathLst>
          </a:custGeom>
          <a:solidFill>
            <a:srgbClr val="000000"/>
          </a:solidFill>
        </p:spPr>
        <p:txBody>
          <a:bodyPr wrap="square" lIns="0" tIns="0" rIns="0" bIns="0" rtlCol="0"/>
          <a:lstStyle/>
          <a:p>
            <a:endParaRPr/>
          </a:p>
        </p:txBody>
      </p:sp>
      <p:sp>
        <p:nvSpPr>
          <p:cNvPr id="8" name="object 8"/>
          <p:cNvSpPr txBox="1"/>
          <p:nvPr/>
        </p:nvSpPr>
        <p:spPr>
          <a:xfrm>
            <a:off x="2746018" y="1473708"/>
            <a:ext cx="1388745" cy="497840"/>
          </a:xfrm>
          <a:prstGeom prst="rect">
            <a:avLst/>
          </a:prstGeom>
        </p:spPr>
        <p:txBody>
          <a:bodyPr vert="horz" wrap="square" lIns="0" tIns="12700" rIns="0" bIns="0" rtlCol="0">
            <a:spAutoFit/>
          </a:bodyPr>
          <a:lstStyle/>
          <a:p>
            <a:pPr marL="50800">
              <a:lnSpc>
                <a:spcPts val="1860"/>
              </a:lnSpc>
              <a:spcBef>
                <a:spcPts val="100"/>
              </a:spcBef>
            </a:pPr>
            <a:r>
              <a:rPr sz="2000" dirty="0">
                <a:latin typeface="Cambria Math"/>
                <a:cs typeface="Cambria Math"/>
              </a:rPr>
              <a:t>C</a:t>
            </a:r>
            <a:r>
              <a:rPr sz="2000" spc="-5" dirty="0">
                <a:latin typeface="Cambria Math"/>
                <a:cs typeface="Cambria Math"/>
              </a:rPr>
              <a:t> </a:t>
            </a:r>
            <a:r>
              <a:rPr sz="2000" dirty="0">
                <a:latin typeface="Cambria Math"/>
                <a:cs typeface="Cambria Math"/>
              </a:rPr>
              <a:t>×</a:t>
            </a:r>
            <a:r>
              <a:rPr sz="2000" spc="320" dirty="0">
                <a:latin typeface="Cambria Math"/>
                <a:cs typeface="Cambria Math"/>
              </a:rPr>
              <a:t> </a:t>
            </a:r>
            <a:r>
              <a:rPr sz="3000" baseline="41666" dirty="0">
                <a:latin typeface="Cambria Math"/>
                <a:cs typeface="Cambria Math"/>
              </a:rPr>
              <a:t>𝐻</a:t>
            </a:r>
            <a:r>
              <a:rPr sz="3000" spc="562" baseline="41666" dirty="0">
                <a:latin typeface="Cambria Math"/>
                <a:cs typeface="Cambria Math"/>
              </a:rPr>
              <a:t> </a:t>
            </a:r>
            <a:r>
              <a:rPr sz="2000" dirty="0">
                <a:latin typeface="Cambria Math"/>
                <a:cs typeface="Cambria Math"/>
              </a:rPr>
              <a:t>×</a:t>
            </a:r>
            <a:r>
              <a:rPr sz="2000" spc="320" dirty="0">
                <a:latin typeface="Cambria Math"/>
                <a:cs typeface="Cambria Math"/>
              </a:rPr>
              <a:t> </a:t>
            </a:r>
            <a:r>
              <a:rPr sz="3000" spc="-75" baseline="41666" dirty="0">
                <a:latin typeface="Cambria Math"/>
                <a:cs typeface="Cambria Math"/>
              </a:rPr>
              <a:t>𝑊</a:t>
            </a:r>
            <a:endParaRPr sz="3000" baseline="41666">
              <a:latin typeface="Cambria Math"/>
              <a:cs typeface="Cambria Math"/>
            </a:endParaRPr>
          </a:p>
          <a:p>
            <a:pPr marL="553085">
              <a:lnSpc>
                <a:spcPts val="1860"/>
              </a:lnSpc>
              <a:tabLst>
                <a:tab pos="1151255" algn="l"/>
              </a:tabLst>
            </a:pPr>
            <a:r>
              <a:rPr sz="2000" spc="-50" dirty="0">
                <a:latin typeface="Cambria Math"/>
                <a:cs typeface="Cambria Math"/>
              </a:rPr>
              <a:t>4</a:t>
            </a:r>
            <a:r>
              <a:rPr sz="2000" dirty="0">
                <a:latin typeface="Cambria Math"/>
                <a:cs typeface="Cambria Math"/>
              </a:rPr>
              <a:t>	</a:t>
            </a:r>
            <a:r>
              <a:rPr sz="2000" spc="-50" dirty="0">
                <a:latin typeface="Cambria Math"/>
                <a:cs typeface="Cambria Math"/>
              </a:rPr>
              <a:t>4</a:t>
            </a:r>
            <a:endParaRPr sz="2000">
              <a:latin typeface="Cambria Math"/>
              <a:cs typeface="Cambria Math"/>
            </a:endParaRPr>
          </a:p>
        </p:txBody>
      </p:sp>
      <p:sp>
        <p:nvSpPr>
          <p:cNvPr id="9" name="object 9"/>
          <p:cNvSpPr txBox="1"/>
          <p:nvPr/>
        </p:nvSpPr>
        <p:spPr>
          <a:xfrm>
            <a:off x="633991" y="2680715"/>
            <a:ext cx="118427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Cambria Math"/>
                <a:cs typeface="Cambria Math"/>
              </a:rPr>
              <a:t>3</a:t>
            </a:r>
            <a:r>
              <a:rPr sz="2000" spc="-5" dirty="0">
                <a:latin typeface="Cambria Math"/>
                <a:cs typeface="Cambria Math"/>
              </a:rPr>
              <a:t> </a:t>
            </a:r>
            <a:r>
              <a:rPr sz="2000" dirty="0">
                <a:latin typeface="Cambria Math"/>
                <a:cs typeface="Cambria Math"/>
              </a:rPr>
              <a:t>×</a:t>
            </a:r>
            <a:r>
              <a:rPr sz="2000" spc="-15" dirty="0">
                <a:latin typeface="Cambria Math"/>
                <a:cs typeface="Cambria Math"/>
              </a:rPr>
              <a:t> </a:t>
            </a:r>
            <a:r>
              <a:rPr sz="2000" dirty="0">
                <a:latin typeface="Cambria Math"/>
                <a:cs typeface="Cambria Math"/>
              </a:rPr>
              <a:t>𝐻</a:t>
            </a:r>
            <a:r>
              <a:rPr sz="2000" spc="45" dirty="0">
                <a:latin typeface="Cambria Math"/>
                <a:cs typeface="Cambria Math"/>
              </a:rPr>
              <a:t> </a:t>
            </a:r>
            <a:r>
              <a:rPr sz="2000" dirty="0">
                <a:latin typeface="Cambria Math"/>
                <a:cs typeface="Cambria Math"/>
              </a:rPr>
              <a:t>×</a:t>
            </a:r>
            <a:r>
              <a:rPr sz="2000" spc="-15" dirty="0">
                <a:latin typeface="Cambria Math"/>
                <a:cs typeface="Cambria Math"/>
              </a:rPr>
              <a:t> </a:t>
            </a:r>
            <a:r>
              <a:rPr sz="2000" spc="-50" dirty="0">
                <a:latin typeface="Cambria Math"/>
                <a:cs typeface="Cambria Math"/>
              </a:rPr>
              <a:t>𝑊</a:t>
            </a:r>
            <a:endParaRPr sz="2000">
              <a:latin typeface="Cambria Math"/>
              <a:cs typeface="Cambria Math"/>
            </a:endParaRPr>
          </a:p>
        </p:txBody>
      </p:sp>
      <p:sp>
        <p:nvSpPr>
          <p:cNvPr id="10" name="object 10"/>
          <p:cNvSpPr/>
          <p:nvPr/>
        </p:nvSpPr>
        <p:spPr>
          <a:xfrm>
            <a:off x="5566063" y="1663439"/>
            <a:ext cx="190500" cy="12700"/>
          </a:xfrm>
          <a:custGeom>
            <a:avLst/>
            <a:gdLst/>
            <a:ahLst/>
            <a:cxnLst/>
            <a:rect l="l" t="t" r="r" b="b"/>
            <a:pathLst>
              <a:path w="190500" h="12700">
                <a:moveTo>
                  <a:pt x="190500" y="0"/>
                </a:moveTo>
                <a:lnTo>
                  <a:pt x="0" y="0"/>
                </a:lnTo>
                <a:lnTo>
                  <a:pt x="0" y="12700"/>
                </a:lnTo>
                <a:lnTo>
                  <a:pt x="190500" y="12700"/>
                </a:lnTo>
                <a:lnTo>
                  <a:pt x="190500" y="0"/>
                </a:lnTo>
                <a:close/>
              </a:path>
            </a:pathLst>
          </a:custGeom>
          <a:solidFill>
            <a:srgbClr val="000000"/>
          </a:solidFill>
        </p:spPr>
        <p:txBody>
          <a:bodyPr wrap="square" lIns="0" tIns="0" rIns="0" bIns="0" rtlCol="0"/>
          <a:lstStyle/>
          <a:p>
            <a:endParaRPr/>
          </a:p>
        </p:txBody>
      </p:sp>
      <p:sp>
        <p:nvSpPr>
          <p:cNvPr id="11" name="object 11"/>
          <p:cNvSpPr/>
          <p:nvPr/>
        </p:nvSpPr>
        <p:spPr>
          <a:xfrm>
            <a:off x="6137563" y="1663439"/>
            <a:ext cx="254000" cy="12700"/>
          </a:xfrm>
          <a:custGeom>
            <a:avLst/>
            <a:gdLst/>
            <a:ahLst/>
            <a:cxnLst/>
            <a:rect l="l" t="t" r="r" b="b"/>
            <a:pathLst>
              <a:path w="254000" h="12700">
                <a:moveTo>
                  <a:pt x="254000" y="0"/>
                </a:moveTo>
                <a:lnTo>
                  <a:pt x="0" y="0"/>
                </a:lnTo>
                <a:lnTo>
                  <a:pt x="0" y="12700"/>
                </a:lnTo>
                <a:lnTo>
                  <a:pt x="254000" y="12700"/>
                </a:lnTo>
                <a:lnTo>
                  <a:pt x="254000" y="0"/>
                </a:lnTo>
                <a:close/>
              </a:path>
            </a:pathLst>
          </a:custGeom>
          <a:solidFill>
            <a:srgbClr val="000000"/>
          </a:solidFill>
        </p:spPr>
        <p:txBody>
          <a:bodyPr wrap="square" lIns="0" tIns="0" rIns="0" bIns="0" rtlCol="0"/>
          <a:lstStyle/>
          <a:p>
            <a:endParaRPr/>
          </a:p>
        </p:txBody>
      </p:sp>
      <p:sp>
        <p:nvSpPr>
          <p:cNvPr id="12" name="object 12"/>
          <p:cNvSpPr txBox="1"/>
          <p:nvPr/>
        </p:nvSpPr>
        <p:spPr>
          <a:xfrm>
            <a:off x="4874675" y="1473708"/>
            <a:ext cx="1549400" cy="497840"/>
          </a:xfrm>
          <a:prstGeom prst="rect">
            <a:avLst/>
          </a:prstGeom>
        </p:spPr>
        <p:txBody>
          <a:bodyPr vert="horz" wrap="square" lIns="0" tIns="12700" rIns="0" bIns="0" rtlCol="0">
            <a:spAutoFit/>
          </a:bodyPr>
          <a:lstStyle/>
          <a:p>
            <a:pPr marL="50800">
              <a:lnSpc>
                <a:spcPts val="1860"/>
              </a:lnSpc>
              <a:spcBef>
                <a:spcPts val="100"/>
              </a:spcBef>
            </a:pPr>
            <a:r>
              <a:rPr sz="2000" dirty="0">
                <a:latin typeface="Cambria Math"/>
                <a:cs typeface="Cambria Math"/>
              </a:rPr>
              <a:t>2𝐶</a:t>
            </a:r>
            <a:r>
              <a:rPr sz="2000" spc="70" dirty="0">
                <a:latin typeface="Cambria Math"/>
                <a:cs typeface="Cambria Math"/>
              </a:rPr>
              <a:t> </a:t>
            </a:r>
            <a:r>
              <a:rPr sz="2000" dirty="0">
                <a:latin typeface="Cambria Math"/>
                <a:cs typeface="Cambria Math"/>
              </a:rPr>
              <a:t>×</a:t>
            </a:r>
            <a:r>
              <a:rPr sz="2000" spc="320" dirty="0">
                <a:latin typeface="Cambria Math"/>
                <a:cs typeface="Cambria Math"/>
              </a:rPr>
              <a:t> </a:t>
            </a:r>
            <a:r>
              <a:rPr sz="3000" baseline="41666" dirty="0">
                <a:latin typeface="Cambria Math"/>
                <a:cs typeface="Cambria Math"/>
              </a:rPr>
              <a:t>𝐻</a:t>
            </a:r>
            <a:r>
              <a:rPr sz="3000" spc="562" baseline="41666" dirty="0">
                <a:latin typeface="Cambria Math"/>
                <a:cs typeface="Cambria Math"/>
              </a:rPr>
              <a:t> </a:t>
            </a:r>
            <a:r>
              <a:rPr sz="2000" dirty="0">
                <a:latin typeface="Cambria Math"/>
                <a:cs typeface="Cambria Math"/>
              </a:rPr>
              <a:t>×</a:t>
            </a:r>
            <a:r>
              <a:rPr sz="2000" spc="315" dirty="0">
                <a:latin typeface="Cambria Math"/>
                <a:cs typeface="Cambria Math"/>
              </a:rPr>
              <a:t> </a:t>
            </a:r>
            <a:r>
              <a:rPr sz="3000" spc="-75" baseline="41666" dirty="0">
                <a:latin typeface="Cambria Math"/>
                <a:cs typeface="Cambria Math"/>
              </a:rPr>
              <a:t>𝑊</a:t>
            </a:r>
            <a:endParaRPr sz="3000" baseline="41666">
              <a:latin typeface="Cambria Math"/>
              <a:cs typeface="Cambria Math"/>
            </a:endParaRPr>
          </a:p>
          <a:p>
            <a:pPr marL="713105">
              <a:lnSpc>
                <a:spcPts val="1860"/>
              </a:lnSpc>
              <a:tabLst>
                <a:tab pos="1311275" algn="l"/>
              </a:tabLst>
            </a:pPr>
            <a:r>
              <a:rPr sz="2000" spc="-50" dirty="0">
                <a:latin typeface="Cambria Math"/>
                <a:cs typeface="Cambria Math"/>
              </a:rPr>
              <a:t>8</a:t>
            </a:r>
            <a:r>
              <a:rPr sz="2000" dirty="0">
                <a:latin typeface="Cambria Math"/>
                <a:cs typeface="Cambria Math"/>
              </a:rPr>
              <a:t>	</a:t>
            </a:r>
            <a:r>
              <a:rPr sz="2000" spc="-50" dirty="0">
                <a:latin typeface="Cambria Math"/>
                <a:cs typeface="Cambria Math"/>
              </a:rPr>
              <a:t>8</a:t>
            </a:r>
            <a:endParaRPr sz="2000">
              <a:latin typeface="Cambria Math"/>
              <a:cs typeface="Cambria Math"/>
            </a:endParaRPr>
          </a:p>
        </p:txBody>
      </p:sp>
      <p:sp>
        <p:nvSpPr>
          <p:cNvPr id="13" name="object 13"/>
          <p:cNvSpPr/>
          <p:nvPr/>
        </p:nvSpPr>
        <p:spPr>
          <a:xfrm>
            <a:off x="7851316" y="1662413"/>
            <a:ext cx="279400" cy="12700"/>
          </a:xfrm>
          <a:custGeom>
            <a:avLst/>
            <a:gdLst/>
            <a:ahLst/>
            <a:cxnLst/>
            <a:rect l="l" t="t" r="r" b="b"/>
            <a:pathLst>
              <a:path w="279400" h="12700">
                <a:moveTo>
                  <a:pt x="279400" y="0"/>
                </a:moveTo>
                <a:lnTo>
                  <a:pt x="0" y="0"/>
                </a:lnTo>
                <a:lnTo>
                  <a:pt x="0" y="12700"/>
                </a:lnTo>
                <a:lnTo>
                  <a:pt x="279400" y="12700"/>
                </a:lnTo>
                <a:lnTo>
                  <a:pt x="279400" y="0"/>
                </a:lnTo>
                <a:close/>
              </a:path>
            </a:pathLst>
          </a:custGeom>
          <a:solidFill>
            <a:srgbClr val="000000"/>
          </a:solidFill>
        </p:spPr>
        <p:txBody>
          <a:bodyPr wrap="square" lIns="0" tIns="0" rIns="0" bIns="0" rtlCol="0"/>
          <a:lstStyle/>
          <a:p>
            <a:endParaRPr/>
          </a:p>
        </p:txBody>
      </p:sp>
      <p:sp>
        <p:nvSpPr>
          <p:cNvPr id="14" name="object 14"/>
          <p:cNvSpPr/>
          <p:nvPr/>
        </p:nvSpPr>
        <p:spPr>
          <a:xfrm>
            <a:off x="8511716" y="1662413"/>
            <a:ext cx="279400" cy="12700"/>
          </a:xfrm>
          <a:custGeom>
            <a:avLst/>
            <a:gdLst/>
            <a:ahLst/>
            <a:cxnLst/>
            <a:rect l="l" t="t" r="r" b="b"/>
            <a:pathLst>
              <a:path w="279400" h="12700">
                <a:moveTo>
                  <a:pt x="279400" y="0"/>
                </a:moveTo>
                <a:lnTo>
                  <a:pt x="0" y="0"/>
                </a:lnTo>
                <a:lnTo>
                  <a:pt x="0" y="12700"/>
                </a:lnTo>
                <a:lnTo>
                  <a:pt x="279400" y="12700"/>
                </a:lnTo>
                <a:lnTo>
                  <a:pt x="279400" y="0"/>
                </a:lnTo>
                <a:close/>
              </a:path>
            </a:pathLst>
          </a:custGeom>
          <a:solidFill>
            <a:srgbClr val="000000"/>
          </a:solidFill>
        </p:spPr>
        <p:txBody>
          <a:bodyPr wrap="square" lIns="0" tIns="0" rIns="0" bIns="0" rtlCol="0"/>
          <a:lstStyle/>
          <a:p>
            <a:endParaRPr/>
          </a:p>
        </p:txBody>
      </p:sp>
      <p:sp>
        <p:nvSpPr>
          <p:cNvPr id="15" name="object 15"/>
          <p:cNvSpPr txBox="1"/>
          <p:nvPr/>
        </p:nvSpPr>
        <p:spPr>
          <a:xfrm>
            <a:off x="7164627" y="1470659"/>
            <a:ext cx="1668780" cy="501015"/>
          </a:xfrm>
          <a:prstGeom prst="rect">
            <a:avLst/>
          </a:prstGeom>
        </p:spPr>
        <p:txBody>
          <a:bodyPr vert="horz" wrap="square" lIns="0" tIns="12700" rIns="0" bIns="0" rtlCol="0">
            <a:spAutoFit/>
          </a:bodyPr>
          <a:lstStyle/>
          <a:p>
            <a:pPr marL="50800">
              <a:lnSpc>
                <a:spcPts val="1870"/>
              </a:lnSpc>
              <a:spcBef>
                <a:spcPts val="100"/>
              </a:spcBef>
              <a:tabLst>
                <a:tab pos="733425" algn="l"/>
                <a:tab pos="1068705" algn="l"/>
              </a:tabLst>
            </a:pPr>
            <a:r>
              <a:rPr sz="2000" dirty="0">
                <a:latin typeface="Cambria Math"/>
                <a:cs typeface="Cambria Math"/>
              </a:rPr>
              <a:t>4𝐶</a:t>
            </a:r>
            <a:r>
              <a:rPr sz="2000" spc="65" dirty="0">
                <a:latin typeface="Cambria Math"/>
                <a:cs typeface="Cambria Math"/>
              </a:rPr>
              <a:t> </a:t>
            </a:r>
            <a:r>
              <a:rPr sz="2000" spc="-50" dirty="0">
                <a:latin typeface="Cambria Math"/>
                <a:cs typeface="Cambria Math"/>
              </a:rPr>
              <a:t>×</a:t>
            </a:r>
            <a:r>
              <a:rPr sz="2000" dirty="0">
                <a:latin typeface="Cambria Math"/>
                <a:cs typeface="Cambria Math"/>
              </a:rPr>
              <a:t>	</a:t>
            </a:r>
            <a:r>
              <a:rPr sz="3000" spc="-75" baseline="41666" dirty="0">
                <a:latin typeface="Cambria Math"/>
                <a:cs typeface="Cambria Math"/>
              </a:rPr>
              <a:t>𝐻</a:t>
            </a:r>
            <a:r>
              <a:rPr sz="3000" baseline="41666" dirty="0">
                <a:latin typeface="Cambria Math"/>
                <a:cs typeface="Cambria Math"/>
              </a:rPr>
              <a:t>	</a:t>
            </a:r>
            <a:r>
              <a:rPr sz="2000" dirty="0">
                <a:latin typeface="Cambria Math"/>
                <a:cs typeface="Cambria Math"/>
              </a:rPr>
              <a:t>×</a:t>
            </a:r>
            <a:r>
              <a:rPr sz="2000" spc="440" dirty="0">
                <a:latin typeface="Cambria Math"/>
                <a:cs typeface="Cambria Math"/>
              </a:rPr>
              <a:t> </a:t>
            </a:r>
            <a:r>
              <a:rPr sz="3000" spc="-89" baseline="41666" dirty="0">
                <a:latin typeface="Cambria Math"/>
                <a:cs typeface="Cambria Math"/>
              </a:rPr>
              <a:t>𝑊</a:t>
            </a:r>
            <a:endParaRPr sz="3000" baseline="41666">
              <a:latin typeface="Cambria Math"/>
              <a:cs typeface="Cambria Math"/>
            </a:endParaRPr>
          </a:p>
          <a:p>
            <a:pPr marL="688340">
              <a:lnSpc>
                <a:spcPts val="1870"/>
              </a:lnSpc>
              <a:tabLst>
                <a:tab pos="1347470" algn="l"/>
              </a:tabLst>
            </a:pPr>
            <a:r>
              <a:rPr sz="2000" spc="-25" dirty="0">
                <a:latin typeface="Cambria Math"/>
                <a:cs typeface="Cambria Math"/>
              </a:rPr>
              <a:t>16</a:t>
            </a:r>
            <a:r>
              <a:rPr sz="2000" dirty="0">
                <a:latin typeface="Cambria Math"/>
                <a:cs typeface="Cambria Math"/>
              </a:rPr>
              <a:t>	</a:t>
            </a:r>
            <a:r>
              <a:rPr sz="2000" spc="-25" dirty="0">
                <a:latin typeface="Cambria Math"/>
                <a:cs typeface="Cambria Math"/>
              </a:rPr>
              <a:t>16</a:t>
            </a:r>
            <a:endParaRPr sz="2000">
              <a:latin typeface="Cambria Math"/>
              <a:cs typeface="Cambria Math"/>
            </a:endParaRPr>
          </a:p>
        </p:txBody>
      </p:sp>
      <p:sp>
        <p:nvSpPr>
          <p:cNvPr id="16" name="object 16"/>
          <p:cNvSpPr/>
          <p:nvPr/>
        </p:nvSpPr>
        <p:spPr>
          <a:xfrm>
            <a:off x="10161971" y="1662413"/>
            <a:ext cx="279400" cy="12700"/>
          </a:xfrm>
          <a:custGeom>
            <a:avLst/>
            <a:gdLst/>
            <a:ahLst/>
            <a:cxnLst/>
            <a:rect l="l" t="t" r="r" b="b"/>
            <a:pathLst>
              <a:path w="279400" h="12700">
                <a:moveTo>
                  <a:pt x="279400" y="0"/>
                </a:moveTo>
                <a:lnTo>
                  <a:pt x="0" y="0"/>
                </a:lnTo>
                <a:lnTo>
                  <a:pt x="0" y="12700"/>
                </a:lnTo>
                <a:lnTo>
                  <a:pt x="279400" y="12700"/>
                </a:lnTo>
                <a:lnTo>
                  <a:pt x="279400" y="0"/>
                </a:lnTo>
                <a:close/>
              </a:path>
            </a:pathLst>
          </a:custGeom>
          <a:solidFill>
            <a:srgbClr val="000000"/>
          </a:solidFill>
        </p:spPr>
        <p:txBody>
          <a:bodyPr wrap="square" lIns="0" tIns="0" rIns="0" bIns="0" rtlCol="0"/>
          <a:lstStyle/>
          <a:p>
            <a:endParaRPr/>
          </a:p>
        </p:txBody>
      </p:sp>
      <p:sp>
        <p:nvSpPr>
          <p:cNvPr id="17" name="object 17"/>
          <p:cNvSpPr/>
          <p:nvPr/>
        </p:nvSpPr>
        <p:spPr>
          <a:xfrm>
            <a:off x="10822371" y="1662413"/>
            <a:ext cx="279400" cy="12700"/>
          </a:xfrm>
          <a:custGeom>
            <a:avLst/>
            <a:gdLst/>
            <a:ahLst/>
            <a:cxnLst/>
            <a:rect l="l" t="t" r="r" b="b"/>
            <a:pathLst>
              <a:path w="279400" h="12700">
                <a:moveTo>
                  <a:pt x="279400" y="0"/>
                </a:moveTo>
                <a:lnTo>
                  <a:pt x="0" y="0"/>
                </a:lnTo>
                <a:lnTo>
                  <a:pt x="0" y="12700"/>
                </a:lnTo>
                <a:lnTo>
                  <a:pt x="279400" y="12700"/>
                </a:lnTo>
                <a:lnTo>
                  <a:pt x="279400" y="0"/>
                </a:lnTo>
                <a:close/>
              </a:path>
            </a:pathLst>
          </a:custGeom>
          <a:solidFill>
            <a:srgbClr val="000000"/>
          </a:solidFill>
        </p:spPr>
        <p:txBody>
          <a:bodyPr wrap="square" lIns="0" tIns="0" rIns="0" bIns="0" rtlCol="0"/>
          <a:lstStyle/>
          <a:p>
            <a:endParaRPr/>
          </a:p>
        </p:txBody>
      </p:sp>
      <p:sp>
        <p:nvSpPr>
          <p:cNvPr id="18" name="object 18"/>
          <p:cNvSpPr txBox="1"/>
          <p:nvPr/>
        </p:nvSpPr>
        <p:spPr>
          <a:xfrm>
            <a:off x="9475282" y="1470659"/>
            <a:ext cx="1668780" cy="501015"/>
          </a:xfrm>
          <a:prstGeom prst="rect">
            <a:avLst/>
          </a:prstGeom>
        </p:spPr>
        <p:txBody>
          <a:bodyPr vert="horz" wrap="square" lIns="0" tIns="12700" rIns="0" bIns="0" rtlCol="0">
            <a:spAutoFit/>
          </a:bodyPr>
          <a:lstStyle/>
          <a:p>
            <a:pPr marL="50800">
              <a:lnSpc>
                <a:spcPts val="1870"/>
              </a:lnSpc>
              <a:spcBef>
                <a:spcPts val="100"/>
              </a:spcBef>
              <a:tabLst>
                <a:tab pos="733425" algn="l"/>
                <a:tab pos="1068705" algn="l"/>
              </a:tabLst>
            </a:pPr>
            <a:r>
              <a:rPr sz="2000" dirty="0">
                <a:latin typeface="Cambria Math"/>
                <a:cs typeface="Cambria Math"/>
              </a:rPr>
              <a:t>8𝐶</a:t>
            </a:r>
            <a:r>
              <a:rPr sz="2000" spc="65" dirty="0">
                <a:latin typeface="Cambria Math"/>
                <a:cs typeface="Cambria Math"/>
              </a:rPr>
              <a:t> </a:t>
            </a:r>
            <a:r>
              <a:rPr sz="2000" spc="-50" dirty="0">
                <a:latin typeface="Cambria Math"/>
                <a:cs typeface="Cambria Math"/>
              </a:rPr>
              <a:t>×</a:t>
            </a:r>
            <a:r>
              <a:rPr sz="2000" dirty="0">
                <a:latin typeface="Cambria Math"/>
                <a:cs typeface="Cambria Math"/>
              </a:rPr>
              <a:t>	</a:t>
            </a:r>
            <a:r>
              <a:rPr sz="3000" spc="-75" baseline="41666" dirty="0">
                <a:latin typeface="Cambria Math"/>
                <a:cs typeface="Cambria Math"/>
              </a:rPr>
              <a:t>𝐻</a:t>
            </a:r>
            <a:r>
              <a:rPr sz="3000" baseline="41666" dirty="0">
                <a:latin typeface="Cambria Math"/>
                <a:cs typeface="Cambria Math"/>
              </a:rPr>
              <a:t>	</a:t>
            </a:r>
            <a:r>
              <a:rPr sz="2000" dirty="0">
                <a:latin typeface="Cambria Math"/>
                <a:cs typeface="Cambria Math"/>
              </a:rPr>
              <a:t>×</a:t>
            </a:r>
            <a:r>
              <a:rPr sz="2000" spc="440" dirty="0">
                <a:latin typeface="Cambria Math"/>
                <a:cs typeface="Cambria Math"/>
              </a:rPr>
              <a:t> </a:t>
            </a:r>
            <a:r>
              <a:rPr sz="3000" spc="-89" baseline="41666" dirty="0">
                <a:latin typeface="Cambria Math"/>
                <a:cs typeface="Cambria Math"/>
              </a:rPr>
              <a:t>𝑊</a:t>
            </a:r>
            <a:endParaRPr sz="3000" baseline="41666">
              <a:latin typeface="Cambria Math"/>
              <a:cs typeface="Cambria Math"/>
            </a:endParaRPr>
          </a:p>
          <a:p>
            <a:pPr marL="688340">
              <a:lnSpc>
                <a:spcPts val="1870"/>
              </a:lnSpc>
              <a:tabLst>
                <a:tab pos="1347470" algn="l"/>
              </a:tabLst>
            </a:pPr>
            <a:r>
              <a:rPr sz="2000" spc="-25" dirty="0">
                <a:latin typeface="Cambria Math"/>
                <a:cs typeface="Cambria Math"/>
              </a:rPr>
              <a:t>32</a:t>
            </a:r>
            <a:r>
              <a:rPr sz="2000" dirty="0">
                <a:latin typeface="Cambria Math"/>
                <a:cs typeface="Cambria Math"/>
              </a:rPr>
              <a:t>	</a:t>
            </a:r>
            <a:r>
              <a:rPr sz="2000" spc="-25" dirty="0">
                <a:latin typeface="Cambria Math"/>
                <a:cs typeface="Cambria Math"/>
              </a:rPr>
              <a:t>32</a:t>
            </a:r>
            <a:endParaRPr sz="2000">
              <a:latin typeface="Cambria Math"/>
              <a:cs typeface="Cambria Math"/>
            </a:endParaRPr>
          </a:p>
        </p:txBody>
      </p:sp>
      <p:sp>
        <p:nvSpPr>
          <p:cNvPr id="23" name="object 23"/>
          <p:cNvSpPr txBox="1"/>
          <p:nvPr/>
        </p:nvSpPr>
        <p:spPr>
          <a:xfrm>
            <a:off x="78739" y="6181690"/>
            <a:ext cx="5517515" cy="167640"/>
          </a:xfrm>
          <a:prstGeom prst="rect">
            <a:avLst/>
          </a:prstGeom>
          <a:solidFill>
            <a:srgbClr val="FFC000"/>
          </a:solidFill>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dirty="0">
              <a:latin typeface="Arial"/>
              <a:cs typeface="Arial"/>
            </a:endParaRPr>
          </a:p>
        </p:txBody>
      </p:sp>
      <p:sp>
        <p:nvSpPr>
          <p:cNvPr id="19" name="object 19"/>
          <p:cNvSpPr txBox="1"/>
          <p:nvPr/>
        </p:nvSpPr>
        <p:spPr>
          <a:xfrm>
            <a:off x="2543241" y="4778755"/>
            <a:ext cx="2027555" cy="848360"/>
          </a:xfrm>
          <a:prstGeom prst="rect">
            <a:avLst/>
          </a:prstGeom>
        </p:spPr>
        <p:txBody>
          <a:bodyPr vert="horz" wrap="square" lIns="0" tIns="12700" rIns="0" bIns="0" rtlCol="0">
            <a:spAutoFit/>
          </a:bodyPr>
          <a:lstStyle/>
          <a:p>
            <a:pPr marL="12700" marR="5080" algn="ctr">
              <a:lnSpc>
                <a:spcPct val="100000"/>
              </a:lnSpc>
              <a:spcBef>
                <a:spcPts val="100"/>
              </a:spcBef>
            </a:pPr>
            <a:r>
              <a:rPr sz="1800" dirty="0">
                <a:latin typeface="Calibri"/>
                <a:cs typeface="Calibri"/>
              </a:rPr>
              <a:t>Divide</a:t>
            </a:r>
            <a:r>
              <a:rPr sz="1800" spc="-45" dirty="0">
                <a:latin typeface="Calibri"/>
                <a:cs typeface="Calibri"/>
              </a:rPr>
              <a:t> </a:t>
            </a:r>
            <a:r>
              <a:rPr sz="1800" dirty="0">
                <a:latin typeface="Calibri"/>
                <a:cs typeface="Calibri"/>
              </a:rPr>
              <a:t>image</a:t>
            </a:r>
            <a:r>
              <a:rPr sz="1800" spc="-45" dirty="0">
                <a:latin typeface="Calibri"/>
                <a:cs typeface="Calibri"/>
              </a:rPr>
              <a:t> </a:t>
            </a:r>
            <a:r>
              <a:rPr sz="1800" dirty="0">
                <a:latin typeface="Calibri"/>
                <a:cs typeface="Calibri"/>
              </a:rPr>
              <a:t>into</a:t>
            </a:r>
            <a:r>
              <a:rPr sz="1800" spc="-45" dirty="0">
                <a:latin typeface="Calibri"/>
                <a:cs typeface="Calibri"/>
              </a:rPr>
              <a:t> </a:t>
            </a:r>
            <a:r>
              <a:rPr sz="1800" spc="-25" dirty="0">
                <a:latin typeface="Calibri"/>
                <a:cs typeface="Calibri"/>
              </a:rPr>
              <a:t>4x4 </a:t>
            </a:r>
            <a:r>
              <a:rPr sz="1800" dirty="0">
                <a:latin typeface="Calibri"/>
                <a:cs typeface="Calibri"/>
              </a:rPr>
              <a:t>patches</a:t>
            </a:r>
            <a:r>
              <a:rPr sz="1800" spc="-60" dirty="0">
                <a:latin typeface="Calibri"/>
                <a:cs typeface="Calibri"/>
              </a:rPr>
              <a:t> </a:t>
            </a:r>
            <a:r>
              <a:rPr sz="1800" dirty="0">
                <a:latin typeface="Calibri"/>
                <a:cs typeface="Calibri"/>
              </a:rPr>
              <a:t>and</a:t>
            </a:r>
            <a:r>
              <a:rPr sz="1800" spc="-55" dirty="0">
                <a:latin typeface="Calibri"/>
                <a:cs typeface="Calibri"/>
              </a:rPr>
              <a:t> </a:t>
            </a:r>
            <a:r>
              <a:rPr sz="1800" spc="-10" dirty="0">
                <a:latin typeface="Calibri"/>
                <a:cs typeface="Calibri"/>
              </a:rPr>
              <a:t>project </a:t>
            </a:r>
            <a:r>
              <a:rPr sz="1800" dirty="0">
                <a:latin typeface="Calibri"/>
                <a:cs typeface="Calibri"/>
              </a:rPr>
              <a:t>to</a:t>
            </a:r>
            <a:r>
              <a:rPr sz="1800" spc="-15" dirty="0">
                <a:latin typeface="Calibri"/>
                <a:cs typeface="Calibri"/>
              </a:rPr>
              <a:t> </a:t>
            </a:r>
            <a:r>
              <a:rPr sz="1800" dirty="0">
                <a:latin typeface="Calibri"/>
                <a:cs typeface="Calibri"/>
              </a:rPr>
              <a:t>C</a:t>
            </a:r>
            <a:r>
              <a:rPr sz="1800" spc="-10" dirty="0">
                <a:latin typeface="Calibri"/>
                <a:cs typeface="Calibri"/>
              </a:rPr>
              <a:t> dimensions</a:t>
            </a:r>
            <a:endParaRPr sz="1800">
              <a:latin typeface="Calibri"/>
              <a:cs typeface="Calibri"/>
            </a:endParaRPr>
          </a:p>
        </p:txBody>
      </p:sp>
      <p:sp>
        <p:nvSpPr>
          <p:cNvPr id="20" name="object 20"/>
          <p:cNvSpPr txBox="1"/>
          <p:nvPr/>
        </p:nvSpPr>
        <p:spPr>
          <a:xfrm>
            <a:off x="5119909" y="4806188"/>
            <a:ext cx="1555750" cy="1125855"/>
          </a:xfrm>
          <a:prstGeom prst="rect">
            <a:avLst/>
          </a:prstGeom>
        </p:spPr>
        <p:txBody>
          <a:bodyPr vert="horz" wrap="square" lIns="0" tIns="11430" rIns="0" bIns="0" rtlCol="0">
            <a:spAutoFit/>
          </a:bodyPr>
          <a:lstStyle/>
          <a:p>
            <a:pPr marL="12065" marR="5080" indent="635" algn="ctr">
              <a:lnSpc>
                <a:spcPct val="100400"/>
              </a:lnSpc>
              <a:spcBef>
                <a:spcPts val="90"/>
              </a:spcBef>
            </a:pPr>
            <a:r>
              <a:rPr sz="1800" dirty="0">
                <a:latin typeface="Calibri"/>
                <a:cs typeface="Calibri"/>
              </a:rPr>
              <a:t>Merge</a:t>
            </a:r>
            <a:r>
              <a:rPr sz="1800" spc="-85" dirty="0">
                <a:latin typeface="Calibri"/>
                <a:cs typeface="Calibri"/>
              </a:rPr>
              <a:t> </a:t>
            </a:r>
            <a:r>
              <a:rPr sz="1800" spc="-25" dirty="0">
                <a:latin typeface="Calibri"/>
                <a:cs typeface="Calibri"/>
              </a:rPr>
              <a:t>2x2 </a:t>
            </a:r>
            <a:r>
              <a:rPr sz="1800" spc="-10" dirty="0">
                <a:latin typeface="Calibri"/>
                <a:cs typeface="Calibri"/>
              </a:rPr>
              <a:t>neighborhoods; </a:t>
            </a:r>
            <a:r>
              <a:rPr sz="1800" dirty="0">
                <a:latin typeface="Calibri"/>
                <a:cs typeface="Calibri"/>
              </a:rPr>
              <a:t>now</a:t>
            </a:r>
            <a:r>
              <a:rPr sz="1800" spc="-65" dirty="0">
                <a:latin typeface="Calibri"/>
                <a:cs typeface="Calibri"/>
              </a:rPr>
              <a:t> </a:t>
            </a:r>
            <a:r>
              <a:rPr sz="1800" dirty="0">
                <a:latin typeface="Calibri"/>
                <a:cs typeface="Calibri"/>
              </a:rPr>
              <a:t>patches</a:t>
            </a:r>
            <a:r>
              <a:rPr sz="1800" spc="-65" dirty="0">
                <a:latin typeface="Calibri"/>
                <a:cs typeface="Calibri"/>
              </a:rPr>
              <a:t> </a:t>
            </a:r>
            <a:r>
              <a:rPr sz="1800" spc="-25" dirty="0">
                <a:latin typeface="Calibri"/>
                <a:cs typeface="Calibri"/>
              </a:rPr>
              <a:t>are </a:t>
            </a:r>
            <a:r>
              <a:rPr sz="1800" spc="-10" dirty="0">
                <a:latin typeface="Calibri"/>
                <a:cs typeface="Calibri"/>
              </a:rPr>
              <a:t>(effectively)</a:t>
            </a:r>
            <a:r>
              <a:rPr sz="1800" spc="-25" dirty="0">
                <a:latin typeface="Calibri"/>
                <a:cs typeface="Calibri"/>
              </a:rPr>
              <a:t> 8x8</a:t>
            </a:r>
            <a:endParaRPr sz="1800">
              <a:latin typeface="Calibri"/>
              <a:cs typeface="Calibri"/>
            </a:endParaRPr>
          </a:p>
        </p:txBody>
      </p:sp>
      <p:sp>
        <p:nvSpPr>
          <p:cNvPr id="21" name="object 21"/>
          <p:cNvSpPr txBox="1"/>
          <p:nvPr/>
        </p:nvSpPr>
        <p:spPr>
          <a:xfrm>
            <a:off x="7214134" y="4806188"/>
            <a:ext cx="1734185" cy="1125855"/>
          </a:xfrm>
          <a:prstGeom prst="rect">
            <a:avLst/>
          </a:prstGeom>
        </p:spPr>
        <p:txBody>
          <a:bodyPr vert="horz" wrap="square" lIns="0" tIns="11430" rIns="0" bIns="0" rtlCol="0">
            <a:spAutoFit/>
          </a:bodyPr>
          <a:lstStyle/>
          <a:p>
            <a:pPr marL="12065" marR="5080" algn="ctr">
              <a:lnSpc>
                <a:spcPct val="100400"/>
              </a:lnSpc>
              <a:spcBef>
                <a:spcPts val="90"/>
              </a:spcBef>
            </a:pPr>
            <a:r>
              <a:rPr sz="1800" dirty="0">
                <a:latin typeface="Calibri"/>
                <a:cs typeface="Calibri"/>
              </a:rPr>
              <a:t>Merge</a:t>
            </a:r>
            <a:r>
              <a:rPr sz="1800" spc="-85" dirty="0">
                <a:latin typeface="Calibri"/>
                <a:cs typeface="Calibri"/>
              </a:rPr>
              <a:t> </a:t>
            </a:r>
            <a:r>
              <a:rPr sz="1800" spc="-25" dirty="0">
                <a:latin typeface="Calibri"/>
                <a:cs typeface="Calibri"/>
              </a:rPr>
              <a:t>2x2 </a:t>
            </a:r>
            <a:r>
              <a:rPr sz="1800" spc="-10" dirty="0">
                <a:latin typeface="Calibri"/>
                <a:cs typeface="Calibri"/>
              </a:rPr>
              <a:t>neighborhoods; </a:t>
            </a:r>
            <a:r>
              <a:rPr sz="1800" dirty="0">
                <a:latin typeface="Calibri"/>
                <a:cs typeface="Calibri"/>
              </a:rPr>
              <a:t>now</a:t>
            </a:r>
            <a:r>
              <a:rPr sz="1800" spc="-65" dirty="0">
                <a:latin typeface="Calibri"/>
                <a:cs typeface="Calibri"/>
              </a:rPr>
              <a:t> </a:t>
            </a:r>
            <a:r>
              <a:rPr sz="1800" dirty="0">
                <a:latin typeface="Calibri"/>
                <a:cs typeface="Calibri"/>
              </a:rPr>
              <a:t>patches</a:t>
            </a:r>
            <a:r>
              <a:rPr sz="1800" spc="-65" dirty="0">
                <a:latin typeface="Calibri"/>
                <a:cs typeface="Calibri"/>
              </a:rPr>
              <a:t> </a:t>
            </a:r>
            <a:r>
              <a:rPr sz="1800" spc="-25" dirty="0">
                <a:latin typeface="Calibri"/>
                <a:cs typeface="Calibri"/>
              </a:rPr>
              <a:t>are </a:t>
            </a:r>
            <a:r>
              <a:rPr sz="1800" spc="-10" dirty="0">
                <a:latin typeface="Calibri"/>
                <a:cs typeface="Calibri"/>
              </a:rPr>
              <a:t>(effectively)</a:t>
            </a:r>
            <a:r>
              <a:rPr sz="1800" spc="-25" dirty="0">
                <a:latin typeface="Calibri"/>
                <a:cs typeface="Calibri"/>
              </a:rPr>
              <a:t> </a:t>
            </a:r>
            <a:r>
              <a:rPr sz="1800" spc="-10" dirty="0">
                <a:latin typeface="Calibri"/>
                <a:cs typeface="Calibri"/>
              </a:rPr>
              <a:t>16x16</a:t>
            </a:r>
            <a:endParaRPr sz="1800">
              <a:latin typeface="Calibri"/>
              <a:cs typeface="Calibri"/>
            </a:endParaRPr>
          </a:p>
        </p:txBody>
      </p:sp>
      <p:sp>
        <p:nvSpPr>
          <p:cNvPr id="22" name="object 22"/>
          <p:cNvSpPr txBox="1"/>
          <p:nvPr/>
        </p:nvSpPr>
        <p:spPr>
          <a:xfrm>
            <a:off x="9449145" y="4806188"/>
            <a:ext cx="1734185" cy="1125855"/>
          </a:xfrm>
          <a:prstGeom prst="rect">
            <a:avLst/>
          </a:prstGeom>
        </p:spPr>
        <p:txBody>
          <a:bodyPr vert="horz" wrap="square" lIns="0" tIns="11430" rIns="0" bIns="0" rtlCol="0">
            <a:spAutoFit/>
          </a:bodyPr>
          <a:lstStyle/>
          <a:p>
            <a:pPr marL="12700" marR="5080" algn="ctr">
              <a:lnSpc>
                <a:spcPct val="100400"/>
              </a:lnSpc>
              <a:spcBef>
                <a:spcPts val="90"/>
              </a:spcBef>
            </a:pPr>
            <a:r>
              <a:rPr sz="1800" dirty="0">
                <a:latin typeface="Calibri"/>
                <a:cs typeface="Calibri"/>
              </a:rPr>
              <a:t>Merge</a:t>
            </a:r>
            <a:r>
              <a:rPr sz="1800" spc="-85" dirty="0">
                <a:latin typeface="Calibri"/>
                <a:cs typeface="Calibri"/>
              </a:rPr>
              <a:t> </a:t>
            </a:r>
            <a:r>
              <a:rPr sz="1800" spc="-25" dirty="0">
                <a:latin typeface="Calibri"/>
                <a:cs typeface="Calibri"/>
              </a:rPr>
              <a:t>2x2 </a:t>
            </a:r>
            <a:r>
              <a:rPr sz="1800" spc="-10" dirty="0">
                <a:latin typeface="Calibri"/>
                <a:cs typeface="Calibri"/>
              </a:rPr>
              <a:t>neighborhoods; </a:t>
            </a:r>
            <a:r>
              <a:rPr sz="1800" dirty="0">
                <a:latin typeface="Calibri"/>
                <a:cs typeface="Calibri"/>
              </a:rPr>
              <a:t>now</a:t>
            </a:r>
            <a:r>
              <a:rPr sz="1800" spc="-65" dirty="0">
                <a:latin typeface="Calibri"/>
                <a:cs typeface="Calibri"/>
              </a:rPr>
              <a:t> </a:t>
            </a:r>
            <a:r>
              <a:rPr sz="1800" dirty="0">
                <a:latin typeface="Calibri"/>
                <a:cs typeface="Calibri"/>
              </a:rPr>
              <a:t>patches</a:t>
            </a:r>
            <a:r>
              <a:rPr sz="1800" spc="-65" dirty="0">
                <a:latin typeface="Calibri"/>
                <a:cs typeface="Calibri"/>
              </a:rPr>
              <a:t> </a:t>
            </a:r>
            <a:r>
              <a:rPr sz="1800" spc="-25" dirty="0">
                <a:latin typeface="Calibri"/>
                <a:cs typeface="Calibri"/>
              </a:rPr>
              <a:t>are </a:t>
            </a:r>
            <a:r>
              <a:rPr sz="1800" spc="-10" dirty="0">
                <a:latin typeface="Calibri"/>
                <a:cs typeface="Calibri"/>
              </a:rPr>
              <a:t>(effectively)</a:t>
            </a:r>
            <a:r>
              <a:rPr sz="1800" spc="-25" dirty="0">
                <a:latin typeface="Calibri"/>
                <a:cs typeface="Calibri"/>
              </a:rPr>
              <a:t> </a:t>
            </a:r>
            <a:r>
              <a:rPr sz="1800" spc="-10" dirty="0">
                <a:latin typeface="Calibri"/>
                <a:cs typeface="Calibri"/>
              </a:rPr>
              <a:t>32x32</a:t>
            </a:r>
            <a:endParaRPr sz="1800">
              <a:latin typeface="Calibri"/>
              <a:cs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9631" y="-161946"/>
            <a:ext cx="10515600" cy="1325563"/>
          </a:xfrm>
          <a:prstGeom prst="rect">
            <a:avLst/>
          </a:prstGeom>
        </p:spPr>
        <p:txBody>
          <a:bodyPr vert="horz" wrap="square" lIns="0" tIns="12700" rIns="0" bIns="0" rtlCol="0">
            <a:spAutoFit/>
          </a:bodyPr>
          <a:lstStyle/>
          <a:p>
            <a:pPr marL="12700">
              <a:lnSpc>
                <a:spcPct val="100000"/>
              </a:lnSpc>
              <a:spcBef>
                <a:spcPts val="100"/>
              </a:spcBef>
            </a:pPr>
            <a:r>
              <a:rPr spc="-10" dirty="0"/>
              <a:t>Hierarchical</a:t>
            </a:r>
            <a:r>
              <a:rPr spc="-135" dirty="0"/>
              <a:t> </a:t>
            </a:r>
            <a:r>
              <a:rPr spc="-55" dirty="0"/>
              <a:t>ViT:</a:t>
            </a:r>
            <a:r>
              <a:rPr spc="-135" dirty="0"/>
              <a:t> </a:t>
            </a:r>
            <a:r>
              <a:rPr dirty="0"/>
              <a:t>Swin</a:t>
            </a:r>
            <a:r>
              <a:rPr spc="-130" dirty="0"/>
              <a:t> </a:t>
            </a:r>
            <a:r>
              <a:rPr spc="-25" dirty="0"/>
              <a:t>Transformer</a:t>
            </a:r>
          </a:p>
        </p:txBody>
      </p:sp>
      <p:grpSp>
        <p:nvGrpSpPr>
          <p:cNvPr id="3" name="object 3"/>
          <p:cNvGrpSpPr/>
          <p:nvPr/>
        </p:nvGrpSpPr>
        <p:grpSpPr>
          <a:xfrm>
            <a:off x="520263" y="2017548"/>
            <a:ext cx="10960735" cy="2641600"/>
            <a:chOff x="520263" y="2017548"/>
            <a:chExt cx="10960735" cy="2641600"/>
          </a:xfrm>
        </p:grpSpPr>
        <p:pic>
          <p:nvPicPr>
            <p:cNvPr id="4" name="object 4"/>
            <p:cNvPicPr/>
            <p:nvPr/>
          </p:nvPicPr>
          <p:blipFill>
            <a:blip r:embed="rId2" cstate="print"/>
            <a:stretch>
              <a:fillRect/>
            </a:stretch>
          </p:blipFill>
          <p:spPr>
            <a:xfrm>
              <a:off x="812800" y="2017548"/>
              <a:ext cx="10667998" cy="2641600"/>
            </a:xfrm>
            <a:prstGeom prst="rect">
              <a:avLst/>
            </a:prstGeom>
          </p:spPr>
        </p:pic>
        <p:sp>
          <p:nvSpPr>
            <p:cNvPr id="5" name="object 5"/>
            <p:cNvSpPr/>
            <p:nvPr/>
          </p:nvSpPr>
          <p:spPr>
            <a:xfrm>
              <a:off x="520263" y="2661309"/>
              <a:ext cx="1422400" cy="400685"/>
            </a:xfrm>
            <a:custGeom>
              <a:avLst/>
              <a:gdLst/>
              <a:ahLst/>
              <a:cxnLst/>
              <a:rect l="l" t="t" r="r" b="b"/>
              <a:pathLst>
                <a:path w="1422400" h="400685">
                  <a:moveTo>
                    <a:pt x="1422055" y="0"/>
                  </a:moveTo>
                  <a:lnTo>
                    <a:pt x="0" y="0"/>
                  </a:lnTo>
                  <a:lnTo>
                    <a:pt x="0" y="400109"/>
                  </a:lnTo>
                  <a:lnTo>
                    <a:pt x="1422055" y="400109"/>
                  </a:lnTo>
                  <a:lnTo>
                    <a:pt x="1422055" y="0"/>
                  </a:lnTo>
                  <a:close/>
                </a:path>
              </a:pathLst>
            </a:custGeom>
            <a:solidFill>
              <a:srgbClr val="FFFFFF"/>
            </a:solidFill>
          </p:spPr>
          <p:txBody>
            <a:bodyPr wrap="square" lIns="0" tIns="0" rIns="0" bIns="0" rtlCol="0"/>
            <a:lstStyle/>
            <a:p>
              <a:endParaRPr/>
            </a:p>
          </p:txBody>
        </p:sp>
      </p:grpSp>
      <p:sp>
        <p:nvSpPr>
          <p:cNvPr id="6" name="object 6"/>
          <p:cNvSpPr txBox="1"/>
          <p:nvPr/>
        </p:nvSpPr>
        <p:spPr>
          <a:xfrm>
            <a:off x="2784118" y="1473708"/>
            <a:ext cx="40576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Cambria Math"/>
                <a:cs typeface="Cambria Math"/>
              </a:rPr>
              <a:t>C</a:t>
            </a:r>
            <a:r>
              <a:rPr sz="2000" spc="-5" dirty="0">
                <a:latin typeface="Cambria Math"/>
                <a:cs typeface="Cambria Math"/>
              </a:rPr>
              <a:t> </a:t>
            </a:r>
            <a:r>
              <a:rPr sz="2000" spc="-50" dirty="0">
                <a:latin typeface="Cambria Math"/>
                <a:cs typeface="Cambria Math"/>
              </a:rPr>
              <a:t>×</a:t>
            </a:r>
            <a:endParaRPr sz="2000">
              <a:latin typeface="Cambria Math"/>
              <a:cs typeface="Cambria Math"/>
            </a:endParaRPr>
          </a:p>
        </p:txBody>
      </p:sp>
      <p:sp>
        <p:nvSpPr>
          <p:cNvPr id="17" name="object 17"/>
          <p:cNvSpPr txBox="1"/>
          <p:nvPr/>
        </p:nvSpPr>
        <p:spPr>
          <a:xfrm>
            <a:off x="78739" y="6181690"/>
            <a:ext cx="5517515" cy="167640"/>
          </a:xfrm>
          <a:prstGeom prst="rect">
            <a:avLst/>
          </a:prstGeom>
          <a:solidFill>
            <a:srgbClr val="FFC000"/>
          </a:solidFill>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dirty="0">
              <a:latin typeface="Arial"/>
              <a:cs typeface="Arial"/>
            </a:endParaRPr>
          </a:p>
        </p:txBody>
      </p:sp>
      <p:sp>
        <p:nvSpPr>
          <p:cNvPr id="7" name="object 7"/>
          <p:cNvSpPr txBox="1"/>
          <p:nvPr/>
        </p:nvSpPr>
        <p:spPr>
          <a:xfrm>
            <a:off x="633991" y="2680715"/>
            <a:ext cx="118427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Cambria Math"/>
                <a:cs typeface="Cambria Math"/>
              </a:rPr>
              <a:t>3</a:t>
            </a:r>
            <a:r>
              <a:rPr sz="2000" spc="-5" dirty="0">
                <a:latin typeface="Cambria Math"/>
                <a:cs typeface="Cambria Math"/>
              </a:rPr>
              <a:t> </a:t>
            </a:r>
            <a:r>
              <a:rPr sz="2000" dirty="0">
                <a:latin typeface="Cambria Math"/>
                <a:cs typeface="Cambria Math"/>
              </a:rPr>
              <a:t>×</a:t>
            </a:r>
            <a:r>
              <a:rPr sz="2000" spc="-15" dirty="0">
                <a:latin typeface="Cambria Math"/>
                <a:cs typeface="Cambria Math"/>
              </a:rPr>
              <a:t> </a:t>
            </a:r>
            <a:r>
              <a:rPr sz="2000" dirty="0">
                <a:latin typeface="Cambria Math"/>
                <a:cs typeface="Cambria Math"/>
              </a:rPr>
              <a:t>𝐻</a:t>
            </a:r>
            <a:r>
              <a:rPr sz="2000" spc="45" dirty="0">
                <a:latin typeface="Cambria Math"/>
                <a:cs typeface="Cambria Math"/>
              </a:rPr>
              <a:t> </a:t>
            </a:r>
            <a:r>
              <a:rPr sz="2000" dirty="0">
                <a:latin typeface="Cambria Math"/>
                <a:cs typeface="Cambria Math"/>
              </a:rPr>
              <a:t>×</a:t>
            </a:r>
            <a:r>
              <a:rPr sz="2000" spc="-15" dirty="0">
                <a:latin typeface="Cambria Math"/>
                <a:cs typeface="Cambria Math"/>
              </a:rPr>
              <a:t> </a:t>
            </a:r>
            <a:r>
              <a:rPr sz="2000" spc="-50" dirty="0">
                <a:latin typeface="Cambria Math"/>
                <a:cs typeface="Cambria Math"/>
              </a:rPr>
              <a:t>𝑊</a:t>
            </a:r>
            <a:endParaRPr sz="2000">
              <a:latin typeface="Cambria Math"/>
              <a:cs typeface="Cambria Math"/>
            </a:endParaRPr>
          </a:p>
        </p:txBody>
      </p:sp>
      <p:sp>
        <p:nvSpPr>
          <p:cNvPr id="8" name="object 8"/>
          <p:cNvSpPr txBox="1"/>
          <p:nvPr/>
        </p:nvSpPr>
        <p:spPr>
          <a:xfrm>
            <a:off x="8220950" y="1470659"/>
            <a:ext cx="207010" cy="330200"/>
          </a:xfrm>
          <a:prstGeom prst="rect">
            <a:avLst/>
          </a:prstGeom>
        </p:spPr>
        <p:txBody>
          <a:bodyPr vert="horz" wrap="square" lIns="0" tIns="12700" rIns="0" bIns="0" rtlCol="0">
            <a:spAutoFit/>
          </a:bodyPr>
          <a:lstStyle/>
          <a:p>
            <a:pPr marL="12700">
              <a:lnSpc>
                <a:spcPct val="100000"/>
              </a:lnSpc>
              <a:spcBef>
                <a:spcPts val="100"/>
              </a:spcBef>
            </a:pPr>
            <a:r>
              <a:rPr sz="2000" spc="-50" dirty="0">
                <a:latin typeface="Cambria Math"/>
                <a:cs typeface="Cambria Math"/>
              </a:rPr>
              <a:t>×</a:t>
            </a:r>
            <a:endParaRPr sz="2000">
              <a:latin typeface="Cambria Math"/>
              <a:cs typeface="Cambria Math"/>
            </a:endParaRPr>
          </a:p>
        </p:txBody>
      </p:sp>
      <p:sp>
        <p:nvSpPr>
          <p:cNvPr id="9" name="object 9"/>
          <p:cNvSpPr txBox="1"/>
          <p:nvPr/>
        </p:nvSpPr>
        <p:spPr>
          <a:xfrm>
            <a:off x="9513382" y="1470659"/>
            <a:ext cx="1225550" cy="330200"/>
          </a:xfrm>
          <a:prstGeom prst="rect">
            <a:avLst/>
          </a:prstGeom>
        </p:spPr>
        <p:txBody>
          <a:bodyPr vert="horz" wrap="square" lIns="0" tIns="12700" rIns="0" bIns="0" rtlCol="0">
            <a:spAutoFit/>
          </a:bodyPr>
          <a:lstStyle/>
          <a:p>
            <a:pPr marL="12700">
              <a:lnSpc>
                <a:spcPct val="100000"/>
              </a:lnSpc>
              <a:spcBef>
                <a:spcPts val="100"/>
              </a:spcBef>
              <a:tabLst>
                <a:tab pos="1030605" algn="l"/>
              </a:tabLst>
            </a:pPr>
            <a:r>
              <a:rPr sz="2000" dirty="0">
                <a:latin typeface="Cambria Math"/>
                <a:cs typeface="Cambria Math"/>
              </a:rPr>
              <a:t>8𝐶</a:t>
            </a:r>
            <a:r>
              <a:rPr sz="2000" spc="65" dirty="0">
                <a:latin typeface="Cambria Math"/>
                <a:cs typeface="Cambria Math"/>
              </a:rPr>
              <a:t> </a:t>
            </a:r>
            <a:r>
              <a:rPr sz="2000" spc="-50" dirty="0">
                <a:latin typeface="Cambria Math"/>
                <a:cs typeface="Cambria Math"/>
              </a:rPr>
              <a:t>×</a:t>
            </a:r>
            <a:r>
              <a:rPr sz="2000" dirty="0">
                <a:latin typeface="Cambria Math"/>
                <a:cs typeface="Cambria Math"/>
              </a:rPr>
              <a:t>	</a:t>
            </a:r>
            <a:r>
              <a:rPr sz="2000" spc="-50" dirty="0">
                <a:latin typeface="Cambria Math"/>
                <a:cs typeface="Cambria Math"/>
              </a:rPr>
              <a:t>×</a:t>
            </a:r>
            <a:endParaRPr sz="2000">
              <a:latin typeface="Cambria Math"/>
              <a:cs typeface="Cambria Math"/>
            </a:endParaRPr>
          </a:p>
        </p:txBody>
      </p:sp>
      <p:graphicFrame>
        <p:nvGraphicFramePr>
          <p:cNvPr id="10" name="object 10"/>
          <p:cNvGraphicFramePr>
            <a:graphicFrameLocks noGrp="1"/>
          </p:cNvGraphicFramePr>
          <p:nvPr/>
        </p:nvGraphicFramePr>
        <p:xfrm>
          <a:off x="3269067" y="1303986"/>
          <a:ext cx="7872094" cy="661035"/>
        </p:xfrm>
        <a:graphic>
          <a:graphicData uri="http://schemas.openxmlformats.org/drawingml/2006/table">
            <a:tbl>
              <a:tblPr firstRow="1" bandRow="1">
                <a:tableStyleId>{2D5ABB26-0587-4C30-8999-92F81FD0307C}</a:tableStyleId>
              </a:tblPr>
              <a:tblGrid>
                <a:gridCol w="1905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254000">
                  <a:extLst>
                    <a:ext uri="{9D8B030D-6E8A-4147-A177-3AD203B41FA5}">
                      <a16:colId xmlns:a16="http://schemas.microsoft.com/office/drawing/2014/main" val="20002"/>
                    </a:ext>
                  </a:extLst>
                </a:gridCol>
                <a:gridCol w="1468755">
                  <a:extLst>
                    <a:ext uri="{9D8B030D-6E8A-4147-A177-3AD203B41FA5}">
                      <a16:colId xmlns:a16="http://schemas.microsoft.com/office/drawing/2014/main" val="20003"/>
                    </a:ext>
                  </a:extLst>
                </a:gridCol>
                <a:gridCol w="193675">
                  <a:extLst>
                    <a:ext uri="{9D8B030D-6E8A-4147-A177-3AD203B41FA5}">
                      <a16:colId xmlns:a16="http://schemas.microsoft.com/office/drawing/2014/main" val="20004"/>
                    </a:ext>
                  </a:extLst>
                </a:gridCol>
                <a:gridCol w="375285">
                  <a:extLst>
                    <a:ext uri="{9D8B030D-6E8A-4147-A177-3AD203B41FA5}">
                      <a16:colId xmlns:a16="http://schemas.microsoft.com/office/drawing/2014/main" val="20005"/>
                    </a:ext>
                  </a:extLst>
                </a:gridCol>
                <a:gridCol w="260350">
                  <a:extLst>
                    <a:ext uri="{9D8B030D-6E8A-4147-A177-3AD203B41FA5}">
                      <a16:colId xmlns:a16="http://schemas.microsoft.com/office/drawing/2014/main" val="20006"/>
                    </a:ext>
                  </a:extLst>
                </a:gridCol>
                <a:gridCol w="1459865">
                  <a:extLst>
                    <a:ext uri="{9D8B030D-6E8A-4147-A177-3AD203B41FA5}">
                      <a16:colId xmlns:a16="http://schemas.microsoft.com/office/drawing/2014/main" val="20007"/>
                    </a:ext>
                  </a:extLst>
                </a:gridCol>
                <a:gridCol w="288925">
                  <a:extLst>
                    <a:ext uri="{9D8B030D-6E8A-4147-A177-3AD203B41FA5}">
                      <a16:colId xmlns:a16="http://schemas.microsoft.com/office/drawing/2014/main" val="20008"/>
                    </a:ext>
                  </a:extLst>
                </a:gridCol>
                <a:gridCol w="381000">
                  <a:extLst>
                    <a:ext uri="{9D8B030D-6E8A-4147-A177-3AD203B41FA5}">
                      <a16:colId xmlns:a16="http://schemas.microsoft.com/office/drawing/2014/main" val="20009"/>
                    </a:ext>
                  </a:extLst>
                </a:gridCol>
                <a:gridCol w="288925">
                  <a:extLst>
                    <a:ext uri="{9D8B030D-6E8A-4147-A177-3AD203B41FA5}">
                      <a16:colId xmlns:a16="http://schemas.microsoft.com/office/drawing/2014/main" val="20010"/>
                    </a:ext>
                  </a:extLst>
                </a:gridCol>
                <a:gridCol w="1370964">
                  <a:extLst>
                    <a:ext uri="{9D8B030D-6E8A-4147-A177-3AD203B41FA5}">
                      <a16:colId xmlns:a16="http://schemas.microsoft.com/office/drawing/2014/main" val="20011"/>
                    </a:ext>
                  </a:extLst>
                </a:gridCol>
                <a:gridCol w="288925">
                  <a:extLst>
                    <a:ext uri="{9D8B030D-6E8A-4147-A177-3AD203B41FA5}">
                      <a16:colId xmlns:a16="http://schemas.microsoft.com/office/drawing/2014/main" val="20012"/>
                    </a:ext>
                  </a:extLst>
                </a:gridCol>
                <a:gridCol w="381000">
                  <a:extLst>
                    <a:ext uri="{9D8B030D-6E8A-4147-A177-3AD203B41FA5}">
                      <a16:colId xmlns:a16="http://schemas.microsoft.com/office/drawing/2014/main" val="20013"/>
                    </a:ext>
                  </a:extLst>
                </a:gridCol>
                <a:gridCol w="288925">
                  <a:extLst>
                    <a:ext uri="{9D8B030D-6E8A-4147-A177-3AD203B41FA5}">
                      <a16:colId xmlns:a16="http://schemas.microsoft.com/office/drawing/2014/main" val="20014"/>
                    </a:ext>
                  </a:extLst>
                </a:gridCol>
              </a:tblGrid>
              <a:tr h="362585">
                <a:tc>
                  <a:txBody>
                    <a:bodyPr/>
                    <a:lstStyle/>
                    <a:p>
                      <a:pPr marL="4445" algn="ctr">
                        <a:lnSpc>
                          <a:spcPts val="2325"/>
                        </a:lnSpc>
                      </a:pPr>
                      <a:r>
                        <a:rPr sz="2000" spc="-50" dirty="0">
                          <a:latin typeface="Cambria Math"/>
                          <a:cs typeface="Cambria Math"/>
                        </a:rPr>
                        <a:t>𝐻</a:t>
                      </a:r>
                      <a:endParaRPr sz="2000">
                        <a:latin typeface="Cambria Math"/>
                        <a:cs typeface="Cambria Math"/>
                      </a:endParaRPr>
                    </a:p>
                  </a:txBody>
                  <a:tcPr marL="0" marR="0" marT="0" marB="0">
                    <a:lnB w="12700">
                      <a:solidFill>
                        <a:srgbClr val="000000"/>
                      </a:solidFill>
                      <a:prstDash val="solid"/>
                    </a:lnB>
                  </a:tcPr>
                </a:tc>
                <a:tc>
                  <a:txBody>
                    <a:bodyPr/>
                    <a:lstStyle/>
                    <a:p>
                      <a:pPr marL="103505">
                        <a:lnSpc>
                          <a:spcPts val="1320"/>
                        </a:lnSpc>
                        <a:spcBef>
                          <a:spcPts val="1435"/>
                        </a:spcBef>
                      </a:pPr>
                      <a:r>
                        <a:rPr sz="2000" spc="-50" dirty="0">
                          <a:latin typeface="Cambria Math"/>
                          <a:cs typeface="Cambria Math"/>
                        </a:rPr>
                        <a:t>×</a:t>
                      </a:r>
                      <a:endParaRPr sz="2000">
                        <a:latin typeface="Cambria Math"/>
                        <a:cs typeface="Cambria Math"/>
                      </a:endParaRPr>
                    </a:p>
                  </a:txBody>
                  <a:tcPr marL="0" marR="0" marT="182245" marB="0"/>
                </a:tc>
                <a:tc>
                  <a:txBody>
                    <a:bodyPr/>
                    <a:lstStyle/>
                    <a:p>
                      <a:pPr marR="635" algn="ctr">
                        <a:lnSpc>
                          <a:spcPts val="2325"/>
                        </a:lnSpc>
                      </a:pPr>
                      <a:r>
                        <a:rPr sz="2000" spc="-50" dirty="0">
                          <a:latin typeface="Cambria Math"/>
                          <a:cs typeface="Cambria Math"/>
                        </a:rPr>
                        <a:t>𝑊</a:t>
                      </a:r>
                      <a:endParaRPr sz="2000">
                        <a:latin typeface="Cambria Math"/>
                        <a:cs typeface="Cambria Math"/>
                      </a:endParaRPr>
                    </a:p>
                  </a:txBody>
                  <a:tcPr marL="0" marR="0" marT="0" marB="0">
                    <a:lnB w="12700">
                      <a:solidFill>
                        <a:srgbClr val="000000"/>
                      </a:solidFill>
                      <a:prstDash val="solid"/>
                    </a:lnB>
                  </a:tcPr>
                </a:tc>
                <a:tc>
                  <a:txBody>
                    <a:bodyPr/>
                    <a:lstStyle/>
                    <a:p>
                      <a:pPr marL="830580">
                        <a:lnSpc>
                          <a:spcPts val="1320"/>
                        </a:lnSpc>
                        <a:spcBef>
                          <a:spcPts val="1435"/>
                        </a:spcBef>
                      </a:pPr>
                      <a:r>
                        <a:rPr sz="2000" dirty="0">
                          <a:latin typeface="Cambria Math"/>
                          <a:cs typeface="Cambria Math"/>
                        </a:rPr>
                        <a:t>2𝐶</a:t>
                      </a:r>
                      <a:r>
                        <a:rPr sz="2000" spc="65" dirty="0">
                          <a:latin typeface="Cambria Math"/>
                          <a:cs typeface="Cambria Math"/>
                        </a:rPr>
                        <a:t> </a:t>
                      </a:r>
                      <a:r>
                        <a:rPr sz="2000" spc="-50" dirty="0">
                          <a:latin typeface="Cambria Math"/>
                          <a:cs typeface="Cambria Math"/>
                        </a:rPr>
                        <a:t>×</a:t>
                      </a:r>
                      <a:endParaRPr sz="2000">
                        <a:latin typeface="Cambria Math"/>
                        <a:cs typeface="Cambria Math"/>
                      </a:endParaRPr>
                    </a:p>
                  </a:txBody>
                  <a:tcPr marL="0" marR="0" marT="182245" marB="0"/>
                </a:tc>
                <a:tc>
                  <a:txBody>
                    <a:bodyPr/>
                    <a:lstStyle/>
                    <a:p>
                      <a:pPr marR="635" algn="ctr">
                        <a:lnSpc>
                          <a:spcPts val="2325"/>
                        </a:lnSpc>
                      </a:pPr>
                      <a:r>
                        <a:rPr sz="2000" spc="-50" dirty="0">
                          <a:latin typeface="Cambria Math"/>
                          <a:cs typeface="Cambria Math"/>
                        </a:rPr>
                        <a:t>𝐻</a:t>
                      </a:r>
                      <a:endParaRPr sz="2000">
                        <a:latin typeface="Cambria Math"/>
                        <a:cs typeface="Cambria Math"/>
                      </a:endParaRPr>
                    </a:p>
                  </a:txBody>
                  <a:tcPr marL="0" marR="0" marT="0" marB="0">
                    <a:lnB w="12700">
                      <a:solidFill>
                        <a:srgbClr val="000000"/>
                      </a:solidFill>
                      <a:prstDash val="solid"/>
                    </a:lnB>
                  </a:tcPr>
                </a:tc>
                <a:tc>
                  <a:txBody>
                    <a:bodyPr/>
                    <a:lstStyle/>
                    <a:p>
                      <a:pPr marL="95885">
                        <a:lnSpc>
                          <a:spcPts val="1320"/>
                        </a:lnSpc>
                        <a:spcBef>
                          <a:spcPts val="1435"/>
                        </a:spcBef>
                      </a:pPr>
                      <a:r>
                        <a:rPr sz="2000" spc="-50" dirty="0">
                          <a:latin typeface="Cambria Math"/>
                          <a:cs typeface="Cambria Math"/>
                        </a:rPr>
                        <a:t>×</a:t>
                      </a:r>
                      <a:endParaRPr sz="2000">
                        <a:latin typeface="Cambria Math"/>
                        <a:cs typeface="Cambria Math"/>
                      </a:endParaRPr>
                    </a:p>
                  </a:txBody>
                  <a:tcPr marL="0" marR="0" marT="182245" marB="0"/>
                </a:tc>
                <a:tc>
                  <a:txBody>
                    <a:bodyPr/>
                    <a:lstStyle/>
                    <a:p>
                      <a:pPr marR="10795" algn="ctr">
                        <a:lnSpc>
                          <a:spcPts val="2325"/>
                        </a:lnSpc>
                      </a:pPr>
                      <a:r>
                        <a:rPr sz="2000" spc="-50" dirty="0">
                          <a:latin typeface="Cambria Math"/>
                          <a:cs typeface="Cambria Math"/>
                        </a:rPr>
                        <a:t>𝑊</a:t>
                      </a:r>
                      <a:endParaRPr sz="2000">
                        <a:latin typeface="Cambria Math"/>
                        <a:cs typeface="Cambria Math"/>
                      </a:endParaRPr>
                    </a:p>
                  </a:txBody>
                  <a:tcPr marL="0" marR="0" marT="0" marB="0">
                    <a:lnB w="12700">
                      <a:solidFill>
                        <a:srgbClr val="000000"/>
                      </a:solidFill>
                      <a:prstDash val="solid"/>
                    </a:lnB>
                  </a:tcPr>
                </a:tc>
                <a:tc>
                  <a:txBody>
                    <a:bodyPr/>
                    <a:lstStyle/>
                    <a:p>
                      <a:pPr marL="823594">
                        <a:lnSpc>
                          <a:spcPts val="1345"/>
                        </a:lnSpc>
                        <a:spcBef>
                          <a:spcPts val="1410"/>
                        </a:spcBef>
                      </a:pPr>
                      <a:r>
                        <a:rPr sz="2000" dirty="0">
                          <a:latin typeface="Cambria Math"/>
                          <a:cs typeface="Cambria Math"/>
                        </a:rPr>
                        <a:t>4𝐶</a:t>
                      </a:r>
                      <a:r>
                        <a:rPr sz="2000" spc="65" dirty="0">
                          <a:latin typeface="Cambria Math"/>
                          <a:cs typeface="Cambria Math"/>
                        </a:rPr>
                        <a:t> </a:t>
                      </a:r>
                      <a:r>
                        <a:rPr sz="2000" spc="-50" dirty="0">
                          <a:latin typeface="Cambria Math"/>
                          <a:cs typeface="Cambria Math"/>
                        </a:rPr>
                        <a:t>×</a:t>
                      </a:r>
                      <a:endParaRPr sz="2000">
                        <a:latin typeface="Cambria Math"/>
                        <a:cs typeface="Cambria Math"/>
                      </a:endParaRPr>
                    </a:p>
                  </a:txBody>
                  <a:tcPr marL="0" marR="0" marT="179070" marB="0"/>
                </a:tc>
                <a:tc>
                  <a:txBody>
                    <a:bodyPr/>
                    <a:lstStyle/>
                    <a:p>
                      <a:pPr marR="3175" algn="ctr">
                        <a:lnSpc>
                          <a:spcPts val="2300"/>
                        </a:lnSpc>
                      </a:pPr>
                      <a:r>
                        <a:rPr sz="2000" spc="-50" dirty="0">
                          <a:latin typeface="Cambria Math"/>
                          <a:cs typeface="Cambria Math"/>
                        </a:rPr>
                        <a:t>𝐻</a:t>
                      </a:r>
                      <a:endParaRPr sz="2000">
                        <a:latin typeface="Cambria Math"/>
                        <a:cs typeface="Cambria Math"/>
                      </a:endParaRPr>
                    </a:p>
                  </a:txBody>
                  <a:tcPr marL="0" marR="0" marT="0" marB="0">
                    <a:lnB w="1270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tc>
                <a:tc>
                  <a:txBody>
                    <a:bodyPr/>
                    <a:lstStyle/>
                    <a:p>
                      <a:pPr marR="6985" algn="ctr">
                        <a:lnSpc>
                          <a:spcPts val="2300"/>
                        </a:lnSpc>
                      </a:pPr>
                      <a:r>
                        <a:rPr sz="2000" spc="-50" dirty="0">
                          <a:latin typeface="Cambria Math"/>
                          <a:cs typeface="Cambria Math"/>
                        </a:rPr>
                        <a:t>𝑊</a:t>
                      </a:r>
                      <a:endParaRPr sz="2000">
                        <a:latin typeface="Cambria Math"/>
                        <a:cs typeface="Cambria Math"/>
                      </a:endParaRPr>
                    </a:p>
                  </a:txBody>
                  <a:tcPr marL="0" marR="0" marT="0" marB="0">
                    <a:lnB w="1270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tc>
                <a:tc>
                  <a:txBody>
                    <a:bodyPr/>
                    <a:lstStyle/>
                    <a:p>
                      <a:pPr marR="3175" algn="ctr">
                        <a:lnSpc>
                          <a:spcPts val="2300"/>
                        </a:lnSpc>
                      </a:pPr>
                      <a:r>
                        <a:rPr sz="2000" spc="-50" dirty="0">
                          <a:latin typeface="Cambria Math"/>
                          <a:cs typeface="Cambria Math"/>
                        </a:rPr>
                        <a:t>𝐻</a:t>
                      </a:r>
                      <a:endParaRPr sz="2000">
                        <a:latin typeface="Cambria Math"/>
                        <a:cs typeface="Cambria Math"/>
                      </a:endParaRPr>
                    </a:p>
                  </a:txBody>
                  <a:tcPr marL="0" marR="0" marT="0" marB="0">
                    <a:lnB w="1270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tc>
                <a:tc>
                  <a:txBody>
                    <a:bodyPr/>
                    <a:lstStyle/>
                    <a:p>
                      <a:pPr marR="6985" algn="ctr">
                        <a:lnSpc>
                          <a:spcPts val="2300"/>
                        </a:lnSpc>
                      </a:pPr>
                      <a:r>
                        <a:rPr sz="2000" spc="-50" dirty="0">
                          <a:latin typeface="Cambria Math"/>
                          <a:cs typeface="Cambria Math"/>
                        </a:rPr>
                        <a:t>𝑊</a:t>
                      </a:r>
                      <a:endParaRPr sz="2000">
                        <a:latin typeface="Cambria Math"/>
                        <a:cs typeface="Cambria Math"/>
                      </a:endParaRPr>
                    </a:p>
                  </a:txBody>
                  <a:tcPr marL="0" marR="0" marT="0" marB="0">
                    <a:lnB w="12700">
                      <a:solidFill>
                        <a:srgbClr val="000000"/>
                      </a:solidFill>
                      <a:prstDash val="solid"/>
                    </a:lnB>
                  </a:tcPr>
                </a:tc>
                <a:extLst>
                  <a:ext uri="{0D108BD9-81ED-4DB2-BD59-A6C34878D82A}">
                    <a16:rowId xmlns:a16="http://schemas.microsoft.com/office/drawing/2014/main" val="10000"/>
                  </a:ext>
                </a:extLst>
              </a:tr>
              <a:tr h="297180">
                <a:tc>
                  <a:txBody>
                    <a:bodyPr/>
                    <a:lstStyle/>
                    <a:p>
                      <a:pPr marL="10160" algn="ctr">
                        <a:lnSpc>
                          <a:spcPts val="2220"/>
                        </a:lnSpc>
                      </a:pPr>
                      <a:r>
                        <a:rPr sz="2000" spc="-50" dirty="0">
                          <a:latin typeface="Cambria Math"/>
                          <a:cs typeface="Cambria Math"/>
                        </a:rPr>
                        <a:t>4</a:t>
                      </a:r>
                      <a:endParaRPr sz="2000">
                        <a:latin typeface="Cambria Math"/>
                        <a:cs typeface="Cambria Math"/>
                      </a:endParaRPr>
                    </a:p>
                  </a:txBody>
                  <a:tcPr marL="0" marR="0" marT="0" marB="0">
                    <a:lnT w="12700">
                      <a:solidFill>
                        <a:srgbClr val="000000"/>
                      </a:solidFill>
                      <a:prstDash val="solid"/>
                    </a:lnT>
                  </a:tcPr>
                </a:tc>
                <a:tc>
                  <a:txBody>
                    <a:bodyPr/>
                    <a:lstStyle/>
                    <a:p>
                      <a:pPr>
                        <a:lnSpc>
                          <a:spcPct val="100000"/>
                        </a:lnSpc>
                      </a:pPr>
                      <a:endParaRPr sz="1800">
                        <a:latin typeface="Times New Roman"/>
                        <a:cs typeface="Times New Roman"/>
                      </a:endParaRPr>
                    </a:p>
                  </a:txBody>
                  <a:tcPr marL="0" marR="0" marT="0" marB="0"/>
                </a:tc>
                <a:tc>
                  <a:txBody>
                    <a:bodyPr/>
                    <a:lstStyle/>
                    <a:p>
                      <a:pPr algn="ctr">
                        <a:lnSpc>
                          <a:spcPts val="2220"/>
                        </a:lnSpc>
                      </a:pPr>
                      <a:r>
                        <a:rPr sz="2000" spc="-50" dirty="0">
                          <a:latin typeface="Cambria Math"/>
                          <a:cs typeface="Cambria Math"/>
                        </a:rPr>
                        <a:t>4</a:t>
                      </a:r>
                      <a:endParaRPr sz="2000">
                        <a:latin typeface="Cambria Math"/>
                        <a:cs typeface="Cambria Math"/>
                      </a:endParaRPr>
                    </a:p>
                  </a:txBody>
                  <a:tcPr marL="0" marR="0" marT="0" marB="0">
                    <a:lnT w="12700">
                      <a:solidFill>
                        <a:srgbClr val="000000"/>
                      </a:solidFill>
                      <a:prstDash val="solid"/>
                    </a:lnT>
                  </a:tcPr>
                </a:tc>
                <a:tc>
                  <a:txBody>
                    <a:bodyPr/>
                    <a:lstStyle/>
                    <a:p>
                      <a:pPr>
                        <a:lnSpc>
                          <a:spcPct val="100000"/>
                        </a:lnSpc>
                      </a:pPr>
                      <a:endParaRPr sz="1800">
                        <a:latin typeface="Times New Roman"/>
                        <a:cs typeface="Times New Roman"/>
                      </a:endParaRPr>
                    </a:p>
                  </a:txBody>
                  <a:tcPr marL="0" marR="0" marT="0" marB="0"/>
                </a:tc>
                <a:tc>
                  <a:txBody>
                    <a:bodyPr/>
                    <a:lstStyle/>
                    <a:p>
                      <a:pPr algn="ctr">
                        <a:lnSpc>
                          <a:spcPts val="2220"/>
                        </a:lnSpc>
                      </a:pPr>
                      <a:r>
                        <a:rPr sz="2000" spc="-50" dirty="0">
                          <a:latin typeface="Cambria Math"/>
                          <a:cs typeface="Cambria Math"/>
                        </a:rPr>
                        <a:t>8</a:t>
                      </a:r>
                      <a:endParaRPr sz="2000">
                        <a:latin typeface="Cambria Math"/>
                        <a:cs typeface="Cambria Math"/>
                      </a:endParaRPr>
                    </a:p>
                  </a:txBody>
                  <a:tcPr marL="0" marR="0" marT="0" marB="0">
                    <a:lnT w="12700">
                      <a:solidFill>
                        <a:srgbClr val="000000"/>
                      </a:solidFill>
                      <a:prstDash val="solid"/>
                    </a:lnT>
                  </a:tcPr>
                </a:tc>
                <a:tc>
                  <a:txBody>
                    <a:bodyPr/>
                    <a:lstStyle/>
                    <a:p>
                      <a:pPr>
                        <a:lnSpc>
                          <a:spcPct val="100000"/>
                        </a:lnSpc>
                      </a:pPr>
                      <a:endParaRPr sz="1800">
                        <a:latin typeface="Times New Roman"/>
                        <a:cs typeface="Times New Roman"/>
                      </a:endParaRPr>
                    </a:p>
                  </a:txBody>
                  <a:tcPr marL="0" marR="0" marT="0" marB="0"/>
                </a:tc>
                <a:tc>
                  <a:txBody>
                    <a:bodyPr/>
                    <a:lstStyle/>
                    <a:p>
                      <a:pPr marR="1270" algn="ctr">
                        <a:lnSpc>
                          <a:spcPts val="2220"/>
                        </a:lnSpc>
                      </a:pPr>
                      <a:r>
                        <a:rPr sz="2000" spc="-50" dirty="0">
                          <a:latin typeface="Cambria Math"/>
                          <a:cs typeface="Cambria Math"/>
                        </a:rPr>
                        <a:t>8</a:t>
                      </a:r>
                      <a:endParaRPr sz="2000">
                        <a:latin typeface="Cambria Math"/>
                        <a:cs typeface="Cambria Math"/>
                      </a:endParaRPr>
                    </a:p>
                  </a:txBody>
                  <a:tcPr marL="0" marR="0" marT="0" marB="0">
                    <a:lnT w="12700">
                      <a:solidFill>
                        <a:srgbClr val="000000"/>
                      </a:solidFill>
                      <a:prstDash val="solid"/>
                    </a:lnT>
                  </a:tcPr>
                </a:tc>
                <a:tc>
                  <a:txBody>
                    <a:bodyPr/>
                    <a:lstStyle/>
                    <a:p>
                      <a:pPr>
                        <a:lnSpc>
                          <a:spcPct val="100000"/>
                        </a:lnSpc>
                      </a:pPr>
                      <a:endParaRPr sz="1800">
                        <a:latin typeface="Times New Roman"/>
                        <a:cs typeface="Times New Roman"/>
                      </a:endParaRPr>
                    </a:p>
                  </a:txBody>
                  <a:tcPr marL="0" marR="0" marT="0" marB="0"/>
                </a:tc>
                <a:tc>
                  <a:txBody>
                    <a:bodyPr/>
                    <a:lstStyle/>
                    <a:p>
                      <a:pPr marL="1270" algn="ctr">
                        <a:lnSpc>
                          <a:spcPts val="2230"/>
                        </a:lnSpc>
                      </a:pPr>
                      <a:r>
                        <a:rPr sz="2000" spc="-25" dirty="0">
                          <a:latin typeface="Cambria Math"/>
                          <a:cs typeface="Cambria Math"/>
                        </a:rPr>
                        <a:t>16</a:t>
                      </a:r>
                      <a:endParaRPr sz="2000">
                        <a:latin typeface="Cambria Math"/>
                        <a:cs typeface="Cambria Math"/>
                      </a:endParaRPr>
                    </a:p>
                  </a:txBody>
                  <a:tcPr marL="0" marR="0" marT="0" marB="0">
                    <a:lnT w="12700">
                      <a:solidFill>
                        <a:srgbClr val="000000"/>
                      </a:solidFill>
                      <a:prstDash val="solid"/>
                    </a:lnT>
                  </a:tcPr>
                </a:tc>
                <a:tc>
                  <a:txBody>
                    <a:bodyPr/>
                    <a:lstStyle/>
                    <a:p>
                      <a:pPr>
                        <a:lnSpc>
                          <a:spcPct val="100000"/>
                        </a:lnSpc>
                      </a:pPr>
                      <a:endParaRPr sz="1800">
                        <a:latin typeface="Times New Roman"/>
                        <a:cs typeface="Times New Roman"/>
                      </a:endParaRPr>
                    </a:p>
                  </a:txBody>
                  <a:tcPr marL="0" marR="0" marT="0" marB="0"/>
                </a:tc>
                <a:tc>
                  <a:txBody>
                    <a:bodyPr/>
                    <a:lstStyle/>
                    <a:p>
                      <a:pPr marL="635" algn="ctr">
                        <a:lnSpc>
                          <a:spcPts val="2230"/>
                        </a:lnSpc>
                      </a:pPr>
                      <a:r>
                        <a:rPr sz="2000" spc="-25" dirty="0">
                          <a:latin typeface="Cambria Math"/>
                          <a:cs typeface="Cambria Math"/>
                        </a:rPr>
                        <a:t>16</a:t>
                      </a:r>
                      <a:endParaRPr sz="2000">
                        <a:latin typeface="Cambria Math"/>
                        <a:cs typeface="Cambria Math"/>
                      </a:endParaRPr>
                    </a:p>
                  </a:txBody>
                  <a:tcPr marL="0" marR="0" marT="0" marB="0">
                    <a:lnT w="12700">
                      <a:solidFill>
                        <a:srgbClr val="000000"/>
                      </a:solidFill>
                      <a:prstDash val="solid"/>
                    </a:lnT>
                  </a:tcPr>
                </a:tc>
                <a:tc>
                  <a:txBody>
                    <a:bodyPr/>
                    <a:lstStyle/>
                    <a:p>
                      <a:pPr>
                        <a:lnSpc>
                          <a:spcPct val="100000"/>
                        </a:lnSpc>
                      </a:pPr>
                      <a:endParaRPr sz="1800">
                        <a:latin typeface="Times New Roman"/>
                        <a:cs typeface="Times New Roman"/>
                      </a:endParaRPr>
                    </a:p>
                  </a:txBody>
                  <a:tcPr marL="0" marR="0" marT="0" marB="0"/>
                </a:tc>
                <a:tc>
                  <a:txBody>
                    <a:bodyPr/>
                    <a:lstStyle/>
                    <a:p>
                      <a:pPr marL="1270" algn="ctr">
                        <a:lnSpc>
                          <a:spcPts val="2230"/>
                        </a:lnSpc>
                      </a:pPr>
                      <a:r>
                        <a:rPr sz="2000" spc="-25" dirty="0">
                          <a:latin typeface="Cambria Math"/>
                          <a:cs typeface="Cambria Math"/>
                        </a:rPr>
                        <a:t>32</a:t>
                      </a:r>
                      <a:endParaRPr sz="2000">
                        <a:latin typeface="Cambria Math"/>
                        <a:cs typeface="Cambria Math"/>
                      </a:endParaRPr>
                    </a:p>
                  </a:txBody>
                  <a:tcPr marL="0" marR="0" marT="0" marB="0">
                    <a:lnT w="12700">
                      <a:solidFill>
                        <a:srgbClr val="000000"/>
                      </a:solidFill>
                      <a:prstDash val="solid"/>
                    </a:lnT>
                  </a:tcPr>
                </a:tc>
                <a:tc>
                  <a:txBody>
                    <a:bodyPr/>
                    <a:lstStyle/>
                    <a:p>
                      <a:pPr>
                        <a:lnSpc>
                          <a:spcPct val="100000"/>
                        </a:lnSpc>
                      </a:pPr>
                      <a:endParaRPr sz="1800">
                        <a:latin typeface="Times New Roman"/>
                        <a:cs typeface="Times New Roman"/>
                      </a:endParaRPr>
                    </a:p>
                  </a:txBody>
                  <a:tcPr marL="0" marR="0" marT="0" marB="0"/>
                </a:tc>
                <a:tc>
                  <a:txBody>
                    <a:bodyPr/>
                    <a:lstStyle/>
                    <a:p>
                      <a:pPr marL="635" algn="ctr">
                        <a:lnSpc>
                          <a:spcPts val="2230"/>
                        </a:lnSpc>
                      </a:pPr>
                      <a:r>
                        <a:rPr sz="2000" spc="-25" dirty="0">
                          <a:latin typeface="Cambria Math"/>
                          <a:cs typeface="Cambria Math"/>
                        </a:rPr>
                        <a:t>32</a:t>
                      </a:r>
                      <a:endParaRPr sz="2000">
                        <a:latin typeface="Cambria Math"/>
                        <a:cs typeface="Cambria Math"/>
                      </a:endParaRPr>
                    </a:p>
                  </a:txBody>
                  <a:tcPr marL="0" marR="0" marT="0" marB="0">
                    <a:lnT w="12700">
                      <a:solidFill>
                        <a:srgbClr val="000000"/>
                      </a:solidFill>
                      <a:prstDash val="solid"/>
                    </a:lnT>
                  </a:tcPr>
                </a:tc>
                <a:extLst>
                  <a:ext uri="{0D108BD9-81ED-4DB2-BD59-A6C34878D82A}">
                    <a16:rowId xmlns:a16="http://schemas.microsoft.com/office/drawing/2014/main" val="10001"/>
                  </a:ext>
                </a:extLst>
              </a:tr>
            </a:tbl>
          </a:graphicData>
        </a:graphic>
      </p:graphicFrame>
      <p:sp>
        <p:nvSpPr>
          <p:cNvPr id="11" name="object 11"/>
          <p:cNvSpPr txBox="1"/>
          <p:nvPr/>
        </p:nvSpPr>
        <p:spPr>
          <a:xfrm>
            <a:off x="2543241" y="4778755"/>
            <a:ext cx="2027555" cy="848360"/>
          </a:xfrm>
          <a:prstGeom prst="rect">
            <a:avLst/>
          </a:prstGeom>
        </p:spPr>
        <p:txBody>
          <a:bodyPr vert="horz" wrap="square" lIns="0" tIns="12700" rIns="0" bIns="0" rtlCol="0">
            <a:spAutoFit/>
          </a:bodyPr>
          <a:lstStyle/>
          <a:p>
            <a:pPr marL="12700" marR="5080" algn="ctr">
              <a:lnSpc>
                <a:spcPct val="100000"/>
              </a:lnSpc>
              <a:spcBef>
                <a:spcPts val="100"/>
              </a:spcBef>
            </a:pPr>
            <a:r>
              <a:rPr sz="1800" dirty="0">
                <a:latin typeface="Calibri"/>
                <a:cs typeface="Calibri"/>
              </a:rPr>
              <a:t>Divide</a:t>
            </a:r>
            <a:r>
              <a:rPr sz="1800" spc="-45" dirty="0">
                <a:latin typeface="Calibri"/>
                <a:cs typeface="Calibri"/>
              </a:rPr>
              <a:t> </a:t>
            </a:r>
            <a:r>
              <a:rPr sz="1800" dirty="0">
                <a:latin typeface="Calibri"/>
                <a:cs typeface="Calibri"/>
              </a:rPr>
              <a:t>image</a:t>
            </a:r>
            <a:r>
              <a:rPr sz="1800" spc="-45" dirty="0">
                <a:latin typeface="Calibri"/>
                <a:cs typeface="Calibri"/>
              </a:rPr>
              <a:t> </a:t>
            </a:r>
            <a:r>
              <a:rPr sz="1800" dirty="0">
                <a:latin typeface="Calibri"/>
                <a:cs typeface="Calibri"/>
              </a:rPr>
              <a:t>into</a:t>
            </a:r>
            <a:r>
              <a:rPr sz="1800" spc="-45" dirty="0">
                <a:latin typeface="Calibri"/>
                <a:cs typeface="Calibri"/>
              </a:rPr>
              <a:t> </a:t>
            </a:r>
            <a:r>
              <a:rPr sz="1800" spc="-25" dirty="0">
                <a:latin typeface="Calibri"/>
                <a:cs typeface="Calibri"/>
              </a:rPr>
              <a:t>4x4 </a:t>
            </a:r>
            <a:r>
              <a:rPr sz="1800" dirty="0">
                <a:latin typeface="Calibri"/>
                <a:cs typeface="Calibri"/>
              </a:rPr>
              <a:t>patches</a:t>
            </a:r>
            <a:r>
              <a:rPr sz="1800" spc="-60" dirty="0">
                <a:latin typeface="Calibri"/>
                <a:cs typeface="Calibri"/>
              </a:rPr>
              <a:t> </a:t>
            </a:r>
            <a:r>
              <a:rPr sz="1800" dirty="0">
                <a:latin typeface="Calibri"/>
                <a:cs typeface="Calibri"/>
              </a:rPr>
              <a:t>and</a:t>
            </a:r>
            <a:r>
              <a:rPr sz="1800" spc="-55" dirty="0">
                <a:latin typeface="Calibri"/>
                <a:cs typeface="Calibri"/>
              </a:rPr>
              <a:t> </a:t>
            </a:r>
            <a:r>
              <a:rPr sz="1800" spc="-10" dirty="0">
                <a:latin typeface="Calibri"/>
                <a:cs typeface="Calibri"/>
              </a:rPr>
              <a:t>project </a:t>
            </a:r>
            <a:r>
              <a:rPr sz="1800" dirty="0">
                <a:latin typeface="Calibri"/>
                <a:cs typeface="Calibri"/>
              </a:rPr>
              <a:t>to</a:t>
            </a:r>
            <a:r>
              <a:rPr sz="1800" spc="-15" dirty="0">
                <a:latin typeface="Calibri"/>
                <a:cs typeface="Calibri"/>
              </a:rPr>
              <a:t> </a:t>
            </a:r>
            <a:r>
              <a:rPr sz="1800" dirty="0">
                <a:latin typeface="Calibri"/>
                <a:cs typeface="Calibri"/>
              </a:rPr>
              <a:t>C</a:t>
            </a:r>
            <a:r>
              <a:rPr sz="1800" spc="-10" dirty="0">
                <a:latin typeface="Calibri"/>
                <a:cs typeface="Calibri"/>
              </a:rPr>
              <a:t> dimensions</a:t>
            </a:r>
            <a:endParaRPr sz="1800">
              <a:latin typeface="Calibri"/>
              <a:cs typeface="Calibri"/>
            </a:endParaRPr>
          </a:p>
        </p:txBody>
      </p:sp>
      <p:sp>
        <p:nvSpPr>
          <p:cNvPr id="12" name="object 12"/>
          <p:cNvSpPr txBox="1"/>
          <p:nvPr/>
        </p:nvSpPr>
        <p:spPr>
          <a:xfrm>
            <a:off x="5119909" y="4806188"/>
            <a:ext cx="1555750" cy="1125855"/>
          </a:xfrm>
          <a:prstGeom prst="rect">
            <a:avLst/>
          </a:prstGeom>
        </p:spPr>
        <p:txBody>
          <a:bodyPr vert="horz" wrap="square" lIns="0" tIns="11430" rIns="0" bIns="0" rtlCol="0">
            <a:spAutoFit/>
          </a:bodyPr>
          <a:lstStyle/>
          <a:p>
            <a:pPr marL="12065" marR="5080" indent="635" algn="ctr">
              <a:lnSpc>
                <a:spcPct val="100400"/>
              </a:lnSpc>
              <a:spcBef>
                <a:spcPts val="90"/>
              </a:spcBef>
            </a:pPr>
            <a:r>
              <a:rPr sz="1800" dirty="0">
                <a:latin typeface="Calibri"/>
                <a:cs typeface="Calibri"/>
              </a:rPr>
              <a:t>Merge</a:t>
            </a:r>
            <a:r>
              <a:rPr sz="1800" spc="-85" dirty="0">
                <a:latin typeface="Calibri"/>
                <a:cs typeface="Calibri"/>
              </a:rPr>
              <a:t> </a:t>
            </a:r>
            <a:r>
              <a:rPr sz="1800" spc="-25" dirty="0">
                <a:latin typeface="Calibri"/>
                <a:cs typeface="Calibri"/>
              </a:rPr>
              <a:t>2x2 </a:t>
            </a:r>
            <a:r>
              <a:rPr sz="1800" spc="-10" dirty="0">
                <a:latin typeface="Calibri"/>
                <a:cs typeface="Calibri"/>
              </a:rPr>
              <a:t>neighborhoods; </a:t>
            </a:r>
            <a:r>
              <a:rPr sz="1800" dirty="0">
                <a:latin typeface="Calibri"/>
                <a:cs typeface="Calibri"/>
              </a:rPr>
              <a:t>now</a:t>
            </a:r>
            <a:r>
              <a:rPr sz="1800" spc="-65" dirty="0">
                <a:latin typeface="Calibri"/>
                <a:cs typeface="Calibri"/>
              </a:rPr>
              <a:t> </a:t>
            </a:r>
            <a:r>
              <a:rPr sz="1800" dirty="0">
                <a:latin typeface="Calibri"/>
                <a:cs typeface="Calibri"/>
              </a:rPr>
              <a:t>patches</a:t>
            </a:r>
            <a:r>
              <a:rPr sz="1800" spc="-65" dirty="0">
                <a:latin typeface="Calibri"/>
                <a:cs typeface="Calibri"/>
              </a:rPr>
              <a:t> </a:t>
            </a:r>
            <a:r>
              <a:rPr sz="1800" spc="-25" dirty="0">
                <a:latin typeface="Calibri"/>
                <a:cs typeface="Calibri"/>
              </a:rPr>
              <a:t>are </a:t>
            </a:r>
            <a:r>
              <a:rPr sz="1800" spc="-10" dirty="0">
                <a:latin typeface="Calibri"/>
                <a:cs typeface="Calibri"/>
              </a:rPr>
              <a:t>(effectively)</a:t>
            </a:r>
            <a:r>
              <a:rPr sz="1800" spc="-25" dirty="0">
                <a:latin typeface="Calibri"/>
                <a:cs typeface="Calibri"/>
              </a:rPr>
              <a:t> 8x8</a:t>
            </a:r>
            <a:endParaRPr sz="1800">
              <a:latin typeface="Calibri"/>
              <a:cs typeface="Calibri"/>
            </a:endParaRPr>
          </a:p>
        </p:txBody>
      </p:sp>
      <p:sp>
        <p:nvSpPr>
          <p:cNvPr id="13" name="object 13"/>
          <p:cNvSpPr txBox="1"/>
          <p:nvPr/>
        </p:nvSpPr>
        <p:spPr>
          <a:xfrm>
            <a:off x="7214134" y="4806188"/>
            <a:ext cx="1734185" cy="1125855"/>
          </a:xfrm>
          <a:prstGeom prst="rect">
            <a:avLst/>
          </a:prstGeom>
        </p:spPr>
        <p:txBody>
          <a:bodyPr vert="horz" wrap="square" lIns="0" tIns="11430" rIns="0" bIns="0" rtlCol="0">
            <a:spAutoFit/>
          </a:bodyPr>
          <a:lstStyle/>
          <a:p>
            <a:pPr marL="12065" marR="5080" algn="ctr">
              <a:lnSpc>
                <a:spcPct val="100400"/>
              </a:lnSpc>
              <a:spcBef>
                <a:spcPts val="90"/>
              </a:spcBef>
            </a:pPr>
            <a:r>
              <a:rPr sz="1800" dirty="0">
                <a:latin typeface="Calibri"/>
                <a:cs typeface="Calibri"/>
              </a:rPr>
              <a:t>Merge</a:t>
            </a:r>
            <a:r>
              <a:rPr sz="1800" spc="-85" dirty="0">
                <a:latin typeface="Calibri"/>
                <a:cs typeface="Calibri"/>
              </a:rPr>
              <a:t> </a:t>
            </a:r>
            <a:r>
              <a:rPr sz="1800" spc="-25" dirty="0">
                <a:latin typeface="Calibri"/>
                <a:cs typeface="Calibri"/>
              </a:rPr>
              <a:t>2x2 </a:t>
            </a:r>
            <a:r>
              <a:rPr sz="1800" spc="-10" dirty="0">
                <a:latin typeface="Calibri"/>
                <a:cs typeface="Calibri"/>
              </a:rPr>
              <a:t>neighborhoods; </a:t>
            </a:r>
            <a:r>
              <a:rPr sz="1800" dirty="0">
                <a:latin typeface="Calibri"/>
                <a:cs typeface="Calibri"/>
              </a:rPr>
              <a:t>now</a:t>
            </a:r>
            <a:r>
              <a:rPr sz="1800" spc="-65" dirty="0">
                <a:latin typeface="Calibri"/>
                <a:cs typeface="Calibri"/>
              </a:rPr>
              <a:t> </a:t>
            </a:r>
            <a:r>
              <a:rPr sz="1800" dirty="0">
                <a:latin typeface="Calibri"/>
                <a:cs typeface="Calibri"/>
              </a:rPr>
              <a:t>patches</a:t>
            </a:r>
            <a:r>
              <a:rPr sz="1800" spc="-65" dirty="0">
                <a:latin typeface="Calibri"/>
                <a:cs typeface="Calibri"/>
              </a:rPr>
              <a:t> </a:t>
            </a:r>
            <a:r>
              <a:rPr sz="1800" spc="-25" dirty="0">
                <a:latin typeface="Calibri"/>
                <a:cs typeface="Calibri"/>
              </a:rPr>
              <a:t>are </a:t>
            </a:r>
            <a:r>
              <a:rPr sz="1800" spc="-10" dirty="0">
                <a:latin typeface="Calibri"/>
                <a:cs typeface="Calibri"/>
              </a:rPr>
              <a:t>(effectively)</a:t>
            </a:r>
            <a:r>
              <a:rPr sz="1800" spc="-25" dirty="0">
                <a:latin typeface="Calibri"/>
                <a:cs typeface="Calibri"/>
              </a:rPr>
              <a:t> </a:t>
            </a:r>
            <a:r>
              <a:rPr sz="1800" spc="-10" dirty="0">
                <a:latin typeface="Calibri"/>
                <a:cs typeface="Calibri"/>
              </a:rPr>
              <a:t>16x16</a:t>
            </a:r>
            <a:endParaRPr sz="1800">
              <a:latin typeface="Calibri"/>
              <a:cs typeface="Calibri"/>
            </a:endParaRPr>
          </a:p>
        </p:txBody>
      </p:sp>
      <p:sp>
        <p:nvSpPr>
          <p:cNvPr id="14" name="object 14"/>
          <p:cNvSpPr txBox="1"/>
          <p:nvPr/>
        </p:nvSpPr>
        <p:spPr>
          <a:xfrm>
            <a:off x="9449145" y="4806188"/>
            <a:ext cx="1734185" cy="1125855"/>
          </a:xfrm>
          <a:prstGeom prst="rect">
            <a:avLst/>
          </a:prstGeom>
        </p:spPr>
        <p:txBody>
          <a:bodyPr vert="horz" wrap="square" lIns="0" tIns="11430" rIns="0" bIns="0" rtlCol="0">
            <a:spAutoFit/>
          </a:bodyPr>
          <a:lstStyle/>
          <a:p>
            <a:pPr marL="12700" marR="5080" algn="ctr">
              <a:lnSpc>
                <a:spcPct val="100400"/>
              </a:lnSpc>
              <a:spcBef>
                <a:spcPts val="90"/>
              </a:spcBef>
            </a:pPr>
            <a:r>
              <a:rPr sz="1800" dirty="0">
                <a:latin typeface="Calibri"/>
                <a:cs typeface="Calibri"/>
              </a:rPr>
              <a:t>Merge</a:t>
            </a:r>
            <a:r>
              <a:rPr sz="1800" spc="-85" dirty="0">
                <a:latin typeface="Calibri"/>
                <a:cs typeface="Calibri"/>
              </a:rPr>
              <a:t> </a:t>
            </a:r>
            <a:r>
              <a:rPr sz="1800" spc="-25" dirty="0">
                <a:latin typeface="Calibri"/>
                <a:cs typeface="Calibri"/>
              </a:rPr>
              <a:t>2x2 </a:t>
            </a:r>
            <a:r>
              <a:rPr sz="1800" spc="-10" dirty="0">
                <a:latin typeface="Calibri"/>
                <a:cs typeface="Calibri"/>
              </a:rPr>
              <a:t>neighborhoods; </a:t>
            </a:r>
            <a:r>
              <a:rPr sz="1800" dirty="0">
                <a:latin typeface="Calibri"/>
                <a:cs typeface="Calibri"/>
              </a:rPr>
              <a:t>now</a:t>
            </a:r>
            <a:r>
              <a:rPr sz="1800" spc="-65" dirty="0">
                <a:latin typeface="Calibri"/>
                <a:cs typeface="Calibri"/>
              </a:rPr>
              <a:t> </a:t>
            </a:r>
            <a:r>
              <a:rPr sz="1800" dirty="0">
                <a:latin typeface="Calibri"/>
                <a:cs typeface="Calibri"/>
              </a:rPr>
              <a:t>patches</a:t>
            </a:r>
            <a:r>
              <a:rPr sz="1800" spc="-65" dirty="0">
                <a:latin typeface="Calibri"/>
                <a:cs typeface="Calibri"/>
              </a:rPr>
              <a:t> </a:t>
            </a:r>
            <a:r>
              <a:rPr sz="1800" spc="-25" dirty="0">
                <a:latin typeface="Calibri"/>
                <a:cs typeface="Calibri"/>
              </a:rPr>
              <a:t>are </a:t>
            </a:r>
            <a:r>
              <a:rPr sz="1800" spc="-10" dirty="0">
                <a:latin typeface="Calibri"/>
                <a:cs typeface="Calibri"/>
              </a:rPr>
              <a:t>(effectively)</a:t>
            </a:r>
            <a:r>
              <a:rPr sz="1800" spc="-25" dirty="0">
                <a:latin typeface="Calibri"/>
                <a:cs typeface="Calibri"/>
              </a:rPr>
              <a:t> </a:t>
            </a:r>
            <a:r>
              <a:rPr sz="1800" spc="-10" dirty="0">
                <a:latin typeface="Calibri"/>
                <a:cs typeface="Calibri"/>
              </a:rPr>
              <a:t>32x32</a:t>
            </a:r>
            <a:endParaRPr sz="1800">
              <a:latin typeface="Calibri"/>
              <a:cs typeface="Calibri"/>
            </a:endParaRPr>
          </a:p>
        </p:txBody>
      </p:sp>
      <p:sp>
        <p:nvSpPr>
          <p:cNvPr id="15" name="object 15"/>
          <p:cNvSpPr txBox="1"/>
          <p:nvPr/>
        </p:nvSpPr>
        <p:spPr>
          <a:xfrm>
            <a:off x="191836" y="974851"/>
            <a:ext cx="2350135" cy="565150"/>
          </a:xfrm>
          <a:prstGeom prst="rect">
            <a:avLst/>
          </a:prstGeom>
        </p:spPr>
        <p:txBody>
          <a:bodyPr vert="horz" wrap="square" lIns="0" tIns="28575" rIns="0" bIns="0" rtlCol="0">
            <a:spAutoFit/>
          </a:bodyPr>
          <a:lstStyle/>
          <a:p>
            <a:pPr marL="12700" marR="5080">
              <a:lnSpc>
                <a:spcPts val="2090"/>
              </a:lnSpc>
              <a:spcBef>
                <a:spcPts val="225"/>
              </a:spcBef>
            </a:pPr>
            <a:r>
              <a:rPr sz="1800" b="1" dirty="0">
                <a:solidFill>
                  <a:srgbClr val="C00000"/>
                </a:solidFill>
                <a:latin typeface="Calibri"/>
                <a:cs typeface="Calibri"/>
              </a:rPr>
              <a:t>Problem</a:t>
            </a:r>
            <a:r>
              <a:rPr sz="1800" dirty="0">
                <a:solidFill>
                  <a:srgbClr val="C00000"/>
                </a:solidFill>
                <a:latin typeface="Calibri"/>
                <a:cs typeface="Calibri"/>
              </a:rPr>
              <a:t>:</a:t>
            </a:r>
            <a:r>
              <a:rPr sz="1800" spc="-75" dirty="0">
                <a:solidFill>
                  <a:srgbClr val="C00000"/>
                </a:solidFill>
                <a:latin typeface="Calibri"/>
                <a:cs typeface="Calibri"/>
              </a:rPr>
              <a:t> </a:t>
            </a:r>
            <a:r>
              <a:rPr sz="1800" dirty="0">
                <a:solidFill>
                  <a:srgbClr val="C00000"/>
                </a:solidFill>
                <a:latin typeface="Calibri"/>
                <a:cs typeface="Calibri"/>
              </a:rPr>
              <a:t>224x224</a:t>
            </a:r>
            <a:r>
              <a:rPr sz="1800" spc="-85" dirty="0">
                <a:solidFill>
                  <a:srgbClr val="C00000"/>
                </a:solidFill>
                <a:latin typeface="Calibri"/>
                <a:cs typeface="Calibri"/>
              </a:rPr>
              <a:t> </a:t>
            </a:r>
            <a:r>
              <a:rPr sz="1800" spc="-20" dirty="0">
                <a:solidFill>
                  <a:srgbClr val="C00000"/>
                </a:solidFill>
                <a:latin typeface="Calibri"/>
                <a:cs typeface="Calibri"/>
              </a:rPr>
              <a:t>image </a:t>
            </a:r>
            <a:r>
              <a:rPr sz="1800" dirty="0">
                <a:solidFill>
                  <a:srgbClr val="C00000"/>
                </a:solidFill>
                <a:latin typeface="Calibri"/>
                <a:cs typeface="Calibri"/>
              </a:rPr>
              <a:t>with</a:t>
            </a:r>
            <a:r>
              <a:rPr sz="1800" spc="-15" dirty="0">
                <a:solidFill>
                  <a:srgbClr val="C00000"/>
                </a:solidFill>
                <a:latin typeface="Calibri"/>
                <a:cs typeface="Calibri"/>
              </a:rPr>
              <a:t> </a:t>
            </a:r>
            <a:r>
              <a:rPr sz="1800" dirty="0">
                <a:solidFill>
                  <a:srgbClr val="C00000"/>
                </a:solidFill>
                <a:latin typeface="Calibri"/>
                <a:cs typeface="Calibri"/>
              </a:rPr>
              <a:t>56x56</a:t>
            </a:r>
            <a:r>
              <a:rPr sz="1800" spc="-20" dirty="0">
                <a:solidFill>
                  <a:srgbClr val="C00000"/>
                </a:solidFill>
                <a:latin typeface="Calibri"/>
                <a:cs typeface="Calibri"/>
              </a:rPr>
              <a:t> </a:t>
            </a:r>
            <a:r>
              <a:rPr sz="1800" dirty="0">
                <a:solidFill>
                  <a:srgbClr val="C00000"/>
                </a:solidFill>
                <a:latin typeface="Calibri"/>
                <a:cs typeface="Calibri"/>
              </a:rPr>
              <a:t>grid</a:t>
            </a:r>
            <a:r>
              <a:rPr sz="1800" spc="-20" dirty="0">
                <a:solidFill>
                  <a:srgbClr val="C00000"/>
                </a:solidFill>
                <a:latin typeface="Calibri"/>
                <a:cs typeface="Calibri"/>
              </a:rPr>
              <a:t> </a:t>
            </a:r>
            <a:r>
              <a:rPr sz="1800" dirty="0">
                <a:solidFill>
                  <a:srgbClr val="C00000"/>
                </a:solidFill>
                <a:latin typeface="Calibri"/>
                <a:cs typeface="Calibri"/>
              </a:rPr>
              <a:t>of</a:t>
            </a:r>
            <a:r>
              <a:rPr sz="1800" spc="-15" dirty="0">
                <a:solidFill>
                  <a:srgbClr val="C00000"/>
                </a:solidFill>
                <a:latin typeface="Calibri"/>
                <a:cs typeface="Calibri"/>
              </a:rPr>
              <a:t> </a:t>
            </a:r>
            <a:r>
              <a:rPr sz="1800" spc="-25" dirty="0">
                <a:solidFill>
                  <a:srgbClr val="C00000"/>
                </a:solidFill>
                <a:latin typeface="Calibri"/>
                <a:cs typeface="Calibri"/>
              </a:rPr>
              <a:t>4x4</a:t>
            </a:r>
            <a:endParaRPr sz="1800" dirty="0">
              <a:latin typeface="Calibri"/>
              <a:cs typeface="Calibri"/>
            </a:endParaRPr>
          </a:p>
        </p:txBody>
      </p:sp>
      <p:sp>
        <p:nvSpPr>
          <p:cNvPr id="16" name="object 16"/>
          <p:cNvSpPr txBox="1"/>
          <p:nvPr/>
        </p:nvSpPr>
        <p:spPr>
          <a:xfrm>
            <a:off x="166436" y="1520444"/>
            <a:ext cx="2418715" cy="580390"/>
          </a:xfrm>
          <a:prstGeom prst="rect">
            <a:avLst/>
          </a:prstGeom>
        </p:spPr>
        <p:txBody>
          <a:bodyPr vert="horz" wrap="square" lIns="0" tIns="6350" rIns="0" bIns="0" rtlCol="0">
            <a:spAutoFit/>
          </a:bodyPr>
          <a:lstStyle/>
          <a:p>
            <a:pPr marL="38100" marR="30480">
              <a:lnSpc>
                <a:spcPct val="102200"/>
              </a:lnSpc>
              <a:spcBef>
                <a:spcPts val="50"/>
              </a:spcBef>
            </a:pPr>
            <a:r>
              <a:rPr sz="1800" dirty="0">
                <a:solidFill>
                  <a:srgbClr val="C00000"/>
                </a:solidFill>
                <a:latin typeface="Calibri"/>
                <a:cs typeface="Calibri"/>
              </a:rPr>
              <a:t>patches:</a:t>
            </a:r>
            <a:r>
              <a:rPr sz="1800" spc="-70" dirty="0">
                <a:solidFill>
                  <a:srgbClr val="C00000"/>
                </a:solidFill>
                <a:latin typeface="Calibri"/>
                <a:cs typeface="Calibri"/>
              </a:rPr>
              <a:t> </a:t>
            </a:r>
            <a:r>
              <a:rPr sz="1800" spc="-10" dirty="0">
                <a:solidFill>
                  <a:srgbClr val="C00000"/>
                </a:solidFill>
                <a:latin typeface="Calibri"/>
                <a:cs typeface="Calibri"/>
              </a:rPr>
              <a:t>attention</a:t>
            </a:r>
            <a:r>
              <a:rPr sz="1800" spc="-75" dirty="0">
                <a:solidFill>
                  <a:srgbClr val="C00000"/>
                </a:solidFill>
                <a:latin typeface="Calibri"/>
                <a:cs typeface="Calibri"/>
              </a:rPr>
              <a:t> </a:t>
            </a:r>
            <a:r>
              <a:rPr sz="1800" spc="-10" dirty="0">
                <a:solidFill>
                  <a:srgbClr val="C00000"/>
                </a:solidFill>
                <a:latin typeface="Calibri"/>
                <a:cs typeface="Calibri"/>
              </a:rPr>
              <a:t>matrix </a:t>
            </a:r>
            <a:r>
              <a:rPr sz="1800" dirty="0">
                <a:solidFill>
                  <a:srgbClr val="C00000"/>
                </a:solidFill>
                <a:latin typeface="Calibri"/>
                <a:cs typeface="Calibri"/>
              </a:rPr>
              <a:t>has</a:t>
            </a:r>
            <a:r>
              <a:rPr sz="1800" spc="-20" dirty="0">
                <a:solidFill>
                  <a:srgbClr val="C00000"/>
                </a:solidFill>
                <a:latin typeface="Calibri"/>
                <a:cs typeface="Calibri"/>
              </a:rPr>
              <a:t> </a:t>
            </a:r>
            <a:r>
              <a:rPr sz="1800" dirty="0">
                <a:solidFill>
                  <a:srgbClr val="C00000"/>
                </a:solidFill>
                <a:latin typeface="Calibri"/>
                <a:cs typeface="Calibri"/>
              </a:rPr>
              <a:t>56</a:t>
            </a:r>
            <a:r>
              <a:rPr sz="1800" baseline="23148" dirty="0">
                <a:solidFill>
                  <a:srgbClr val="C00000"/>
                </a:solidFill>
                <a:latin typeface="Calibri"/>
                <a:cs typeface="Calibri"/>
              </a:rPr>
              <a:t>4</a:t>
            </a:r>
            <a:r>
              <a:rPr sz="1800" spc="187" baseline="23148" dirty="0">
                <a:solidFill>
                  <a:srgbClr val="C00000"/>
                </a:solidFill>
                <a:latin typeface="Calibri"/>
                <a:cs typeface="Calibri"/>
              </a:rPr>
              <a:t> </a:t>
            </a:r>
            <a:r>
              <a:rPr sz="1800" dirty="0">
                <a:solidFill>
                  <a:srgbClr val="C00000"/>
                </a:solidFill>
                <a:latin typeface="Calibri"/>
                <a:cs typeface="Calibri"/>
              </a:rPr>
              <a:t>=</a:t>
            </a:r>
            <a:r>
              <a:rPr sz="1800" spc="-15" dirty="0">
                <a:solidFill>
                  <a:srgbClr val="C00000"/>
                </a:solidFill>
                <a:latin typeface="Calibri"/>
                <a:cs typeface="Calibri"/>
              </a:rPr>
              <a:t> </a:t>
            </a:r>
            <a:r>
              <a:rPr sz="1800" dirty="0">
                <a:solidFill>
                  <a:srgbClr val="C00000"/>
                </a:solidFill>
                <a:latin typeface="Calibri"/>
                <a:cs typeface="Calibri"/>
              </a:rPr>
              <a:t>9.8M</a:t>
            </a:r>
            <a:r>
              <a:rPr sz="1800" spc="-20" dirty="0">
                <a:solidFill>
                  <a:srgbClr val="C00000"/>
                </a:solidFill>
                <a:latin typeface="Calibri"/>
                <a:cs typeface="Calibri"/>
              </a:rPr>
              <a:t> </a:t>
            </a:r>
            <a:r>
              <a:rPr sz="1800" spc="-10" dirty="0">
                <a:solidFill>
                  <a:srgbClr val="C00000"/>
                </a:solidFill>
                <a:latin typeface="Calibri"/>
                <a:cs typeface="Calibri"/>
              </a:rPr>
              <a:t>entries</a:t>
            </a:r>
            <a:endParaRPr sz="1800">
              <a:latin typeface="Calibri"/>
              <a:cs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Hierarchical</a:t>
            </a:r>
            <a:r>
              <a:rPr spc="-135" dirty="0"/>
              <a:t> </a:t>
            </a:r>
            <a:r>
              <a:rPr spc="-55" dirty="0"/>
              <a:t>ViT:</a:t>
            </a:r>
            <a:r>
              <a:rPr spc="-135" dirty="0"/>
              <a:t> </a:t>
            </a:r>
            <a:r>
              <a:rPr dirty="0"/>
              <a:t>Swin</a:t>
            </a:r>
            <a:r>
              <a:rPr spc="-130" dirty="0"/>
              <a:t> </a:t>
            </a:r>
            <a:r>
              <a:rPr spc="-25" dirty="0"/>
              <a:t>Transformer</a:t>
            </a:r>
          </a:p>
        </p:txBody>
      </p:sp>
      <p:grpSp>
        <p:nvGrpSpPr>
          <p:cNvPr id="3" name="object 3"/>
          <p:cNvGrpSpPr/>
          <p:nvPr/>
        </p:nvGrpSpPr>
        <p:grpSpPr>
          <a:xfrm>
            <a:off x="520263" y="2017548"/>
            <a:ext cx="10960735" cy="2641600"/>
            <a:chOff x="520263" y="2017548"/>
            <a:chExt cx="10960735" cy="2641600"/>
          </a:xfrm>
        </p:grpSpPr>
        <p:pic>
          <p:nvPicPr>
            <p:cNvPr id="4" name="object 4"/>
            <p:cNvPicPr/>
            <p:nvPr/>
          </p:nvPicPr>
          <p:blipFill>
            <a:blip r:embed="rId2" cstate="print"/>
            <a:stretch>
              <a:fillRect/>
            </a:stretch>
          </p:blipFill>
          <p:spPr>
            <a:xfrm>
              <a:off x="812800" y="2017548"/>
              <a:ext cx="10667998" cy="2641600"/>
            </a:xfrm>
            <a:prstGeom prst="rect">
              <a:avLst/>
            </a:prstGeom>
          </p:spPr>
        </p:pic>
        <p:sp>
          <p:nvSpPr>
            <p:cNvPr id="5" name="object 5"/>
            <p:cNvSpPr/>
            <p:nvPr/>
          </p:nvSpPr>
          <p:spPr>
            <a:xfrm>
              <a:off x="520263" y="2661309"/>
              <a:ext cx="1422400" cy="400685"/>
            </a:xfrm>
            <a:custGeom>
              <a:avLst/>
              <a:gdLst/>
              <a:ahLst/>
              <a:cxnLst/>
              <a:rect l="l" t="t" r="r" b="b"/>
              <a:pathLst>
                <a:path w="1422400" h="400685">
                  <a:moveTo>
                    <a:pt x="1422055" y="0"/>
                  </a:moveTo>
                  <a:lnTo>
                    <a:pt x="0" y="0"/>
                  </a:lnTo>
                  <a:lnTo>
                    <a:pt x="0" y="400109"/>
                  </a:lnTo>
                  <a:lnTo>
                    <a:pt x="1422055" y="400109"/>
                  </a:lnTo>
                  <a:lnTo>
                    <a:pt x="1422055" y="0"/>
                  </a:lnTo>
                  <a:close/>
                </a:path>
              </a:pathLst>
            </a:custGeom>
            <a:solidFill>
              <a:srgbClr val="FFFFFF"/>
            </a:solidFill>
          </p:spPr>
          <p:txBody>
            <a:bodyPr wrap="square" lIns="0" tIns="0" rIns="0" bIns="0" rtlCol="0"/>
            <a:lstStyle/>
            <a:p>
              <a:endParaRPr/>
            </a:p>
          </p:txBody>
        </p:sp>
      </p:grpSp>
      <p:sp>
        <p:nvSpPr>
          <p:cNvPr id="6" name="object 6"/>
          <p:cNvSpPr txBox="1"/>
          <p:nvPr/>
        </p:nvSpPr>
        <p:spPr>
          <a:xfrm>
            <a:off x="2784118" y="1473708"/>
            <a:ext cx="40576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Cambria Math"/>
                <a:cs typeface="Cambria Math"/>
              </a:rPr>
              <a:t>C</a:t>
            </a:r>
            <a:r>
              <a:rPr sz="2000" spc="-5" dirty="0">
                <a:latin typeface="Cambria Math"/>
                <a:cs typeface="Cambria Math"/>
              </a:rPr>
              <a:t> </a:t>
            </a:r>
            <a:r>
              <a:rPr sz="2000" spc="-50" dirty="0">
                <a:latin typeface="Cambria Math"/>
                <a:cs typeface="Cambria Math"/>
              </a:rPr>
              <a:t>×</a:t>
            </a:r>
            <a:endParaRPr sz="2000">
              <a:latin typeface="Cambria Math"/>
              <a:cs typeface="Cambria Math"/>
            </a:endParaRPr>
          </a:p>
        </p:txBody>
      </p:sp>
      <p:sp>
        <p:nvSpPr>
          <p:cNvPr id="18" name="object 18"/>
          <p:cNvSpPr txBox="1"/>
          <p:nvPr/>
        </p:nvSpPr>
        <p:spPr>
          <a:xfrm>
            <a:off x="78739" y="6181690"/>
            <a:ext cx="5517515" cy="167640"/>
          </a:xfrm>
          <a:prstGeom prst="rect">
            <a:avLst/>
          </a:prstGeom>
          <a:solidFill>
            <a:srgbClr val="FFC000"/>
          </a:solidFill>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dirty="0">
              <a:latin typeface="Arial"/>
              <a:cs typeface="Arial"/>
            </a:endParaRPr>
          </a:p>
        </p:txBody>
      </p:sp>
      <p:sp>
        <p:nvSpPr>
          <p:cNvPr id="7" name="object 7"/>
          <p:cNvSpPr txBox="1"/>
          <p:nvPr/>
        </p:nvSpPr>
        <p:spPr>
          <a:xfrm>
            <a:off x="633991" y="2680715"/>
            <a:ext cx="118427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Cambria Math"/>
                <a:cs typeface="Cambria Math"/>
              </a:rPr>
              <a:t>3</a:t>
            </a:r>
            <a:r>
              <a:rPr sz="2000" spc="-5" dirty="0">
                <a:latin typeface="Cambria Math"/>
                <a:cs typeface="Cambria Math"/>
              </a:rPr>
              <a:t> </a:t>
            </a:r>
            <a:r>
              <a:rPr sz="2000" dirty="0">
                <a:latin typeface="Cambria Math"/>
                <a:cs typeface="Cambria Math"/>
              </a:rPr>
              <a:t>×</a:t>
            </a:r>
            <a:r>
              <a:rPr sz="2000" spc="-15" dirty="0">
                <a:latin typeface="Cambria Math"/>
                <a:cs typeface="Cambria Math"/>
              </a:rPr>
              <a:t> </a:t>
            </a:r>
            <a:r>
              <a:rPr sz="2000" dirty="0">
                <a:latin typeface="Cambria Math"/>
                <a:cs typeface="Cambria Math"/>
              </a:rPr>
              <a:t>𝐻</a:t>
            </a:r>
            <a:r>
              <a:rPr sz="2000" spc="45" dirty="0">
                <a:latin typeface="Cambria Math"/>
                <a:cs typeface="Cambria Math"/>
              </a:rPr>
              <a:t> </a:t>
            </a:r>
            <a:r>
              <a:rPr sz="2000" dirty="0">
                <a:latin typeface="Cambria Math"/>
                <a:cs typeface="Cambria Math"/>
              </a:rPr>
              <a:t>×</a:t>
            </a:r>
            <a:r>
              <a:rPr sz="2000" spc="-15" dirty="0">
                <a:latin typeface="Cambria Math"/>
                <a:cs typeface="Cambria Math"/>
              </a:rPr>
              <a:t> </a:t>
            </a:r>
            <a:r>
              <a:rPr sz="2000" spc="-50" dirty="0">
                <a:latin typeface="Cambria Math"/>
                <a:cs typeface="Cambria Math"/>
              </a:rPr>
              <a:t>𝑊</a:t>
            </a:r>
            <a:endParaRPr sz="2000">
              <a:latin typeface="Cambria Math"/>
              <a:cs typeface="Cambria Math"/>
            </a:endParaRPr>
          </a:p>
        </p:txBody>
      </p:sp>
      <p:sp>
        <p:nvSpPr>
          <p:cNvPr id="8" name="object 8"/>
          <p:cNvSpPr txBox="1"/>
          <p:nvPr/>
        </p:nvSpPr>
        <p:spPr>
          <a:xfrm>
            <a:off x="8220950" y="1470659"/>
            <a:ext cx="207010" cy="330200"/>
          </a:xfrm>
          <a:prstGeom prst="rect">
            <a:avLst/>
          </a:prstGeom>
        </p:spPr>
        <p:txBody>
          <a:bodyPr vert="horz" wrap="square" lIns="0" tIns="12700" rIns="0" bIns="0" rtlCol="0">
            <a:spAutoFit/>
          </a:bodyPr>
          <a:lstStyle/>
          <a:p>
            <a:pPr marL="12700">
              <a:lnSpc>
                <a:spcPct val="100000"/>
              </a:lnSpc>
              <a:spcBef>
                <a:spcPts val="100"/>
              </a:spcBef>
            </a:pPr>
            <a:r>
              <a:rPr sz="2000" spc="-50" dirty="0">
                <a:latin typeface="Cambria Math"/>
                <a:cs typeface="Cambria Math"/>
              </a:rPr>
              <a:t>×</a:t>
            </a:r>
            <a:endParaRPr sz="2000">
              <a:latin typeface="Cambria Math"/>
              <a:cs typeface="Cambria Math"/>
            </a:endParaRPr>
          </a:p>
        </p:txBody>
      </p:sp>
      <p:sp>
        <p:nvSpPr>
          <p:cNvPr id="9" name="object 9"/>
          <p:cNvSpPr txBox="1"/>
          <p:nvPr/>
        </p:nvSpPr>
        <p:spPr>
          <a:xfrm>
            <a:off x="9513382" y="1470659"/>
            <a:ext cx="1225550" cy="330200"/>
          </a:xfrm>
          <a:prstGeom prst="rect">
            <a:avLst/>
          </a:prstGeom>
        </p:spPr>
        <p:txBody>
          <a:bodyPr vert="horz" wrap="square" lIns="0" tIns="12700" rIns="0" bIns="0" rtlCol="0">
            <a:spAutoFit/>
          </a:bodyPr>
          <a:lstStyle/>
          <a:p>
            <a:pPr marL="12700">
              <a:lnSpc>
                <a:spcPct val="100000"/>
              </a:lnSpc>
              <a:spcBef>
                <a:spcPts val="100"/>
              </a:spcBef>
              <a:tabLst>
                <a:tab pos="1030605" algn="l"/>
              </a:tabLst>
            </a:pPr>
            <a:r>
              <a:rPr sz="2000" dirty="0">
                <a:latin typeface="Cambria Math"/>
                <a:cs typeface="Cambria Math"/>
              </a:rPr>
              <a:t>8𝐶</a:t>
            </a:r>
            <a:r>
              <a:rPr sz="2000" spc="65" dirty="0">
                <a:latin typeface="Cambria Math"/>
                <a:cs typeface="Cambria Math"/>
              </a:rPr>
              <a:t> </a:t>
            </a:r>
            <a:r>
              <a:rPr sz="2000" spc="-50" dirty="0">
                <a:latin typeface="Cambria Math"/>
                <a:cs typeface="Cambria Math"/>
              </a:rPr>
              <a:t>×</a:t>
            </a:r>
            <a:r>
              <a:rPr sz="2000" dirty="0">
                <a:latin typeface="Cambria Math"/>
                <a:cs typeface="Cambria Math"/>
              </a:rPr>
              <a:t>	</a:t>
            </a:r>
            <a:r>
              <a:rPr sz="2000" spc="-50" dirty="0">
                <a:latin typeface="Cambria Math"/>
                <a:cs typeface="Cambria Math"/>
              </a:rPr>
              <a:t>×</a:t>
            </a:r>
            <a:endParaRPr sz="2000">
              <a:latin typeface="Cambria Math"/>
              <a:cs typeface="Cambria Math"/>
            </a:endParaRPr>
          </a:p>
        </p:txBody>
      </p:sp>
      <p:graphicFrame>
        <p:nvGraphicFramePr>
          <p:cNvPr id="10" name="object 10"/>
          <p:cNvGraphicFramePr>
            <a:graphicFrameLocks noGrp="1"/>
          </p:cNvGraphicFramePr>
          <p:nvPr/>
        </p:nvGraphicFramePr>
        <p:xfrm>
          <a:off x="3269067" y="1303986"/>
          <a:ext cx="7872094" cy="661035"/>
        </p:xfrm>
        <a:graphic>
          <a:graphicData uri="http://schemas.openxmlformats.org/drawingml/2006/table">
            <a:tbl>
              <a:tblPr firstRow="1" bandRow="1">
                <a:tableStyleId>{2D5ABB26-0587-4C30-8999-92F81FD0307C}</a:tableStyleId>
              </a:tblPr>
              <a:tblGrid>
                <a:gridCol w="1905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254000">
                  <a:extLst>
                    <a:ext uri="{9D8B030D-6E8A-4147-A177-3AD203B41FA5}">
                      <a16:colId xmlns:a16="http://schemas.microsoft.com/office/drawing/2014/main" val="20002"/>
                    </a:ext>
                  </a:extLst>
                </a:gridCol>
                <a:gridCol w="1468755">
                  <a:extLst>
                    <a:ext uri="{9D8B030D-6E8A-4147-A177-3AD203B41FA5}">
                      <a16:colId xmlns:a16="http://schemas.microsoft.com/office/drawing/2014/main" val="20003"/>
                    </a:ext>
                  </a:extLst>
                </a:gridCol>
                <a:gridCol w="193675">
                  <a:extLst>
                    <a:ext uri="{9D8B030D-6E8A-4147-A177-3AD203B41FA5}">
                      <a16:colId xmlns:a16="http://schemas.microsoft.com/office/drawing/2014/main" val="20004"/>
                    </a:ext>
                  </a:extLst>
                </a:gridCol>
                <a:gridCol w="375285">
                  <a:extLst>
                    <a:ext uri="{9D8B030D-6E8A-4147-A177-3AD203B41FA5}">
                      <a16:colId xmlns:a16="http://schemas.microsoft.com/office/drawing/2014/main" val="20005"/>
                    </a:ext>
                  </a:extLst>
                </a:gridCol>
                <a:gridCol w="260350">
                  <a:extLst>
                    <a:ext uri="{9D8B030D-6E8A-4147-A177-3AD203B41FA5}">
                      <a16:colId xmlns:a16="http://schemas.microsoft.com/office/drawing/2014/main" val="20006"/>
                    </a:ext>
                  </a:extLst>
                </a:gridCol>
                <a:gridCol w="1459865">
                  <a:extLst>
                    <a:ext uri="{9D8B030D-6E8A-4147-A177-3AD203B41FA5}">
                      <a16:colId xmlns:a16="http://schemas.microsoft.com/office/drawing/2014/main" val="20007"/>
                    </a:ext>
                  </a:extLst>
                </a:gridCol>
                <a:gridCol w="288925">
                  <a:extLst>
                    <a:ext uri="{9D8B030D-6E8A-4147-A177-3AD203B41FA5}">
                      <a16:colId xmlns:a16="http://schemas.microsoft.com/office/drawing/2014/main" val="20008"/>
                    </a:ext>
                  </a:extLst>
                </a:gridCol>
                <a:gridCol w="381000">
                  <a:extLst>
                    <a:ext uri="{9D8B030D-6E8A-4147-A177-3AD203B41FA5}">
                      <a16:colId xmlns:a16="http://schemas.microsoft.com/office/drawing/2014/main" val="20009"/>
                    </a:ext>
                  </a:extLst>
                </a:gridCol>
                <a:gridCol w="288925">
                  <a:extLst>
                    <a:ext uri="{9D8B030D-6E8A-4147-A177-3AD203B41FA5}">
                      <a16:colId xmlns:a16="http://schemas.microsoft.com/office/drawing/2014/main" val="20010"/>
                    </a:ext>
                  </a:extLst>
                </a:gridCol>
                <a:gridCol w="1370964">
                  <a:extLst>
                    <a:ext uri="{9D8B030D-6E8A-4147-A177-3AD203B41FA5}">
                      <a16:colId xmlns:a16="http://schemas.microsoft.com/office/drawing/2014/main" val="20011"/>
                    </a:ext>
                  </a:extLst>
                </a:gridCol>
                <a:gridCol w="288925">
                  <a:extLst>
                    <a:ext uri="{9D8B030D-6E8A-4147-A177-3AD203B41FA5}">
                      <a16:colId xmlns:a16="http://schemas.microsoft.com/office/drawing/2014/main" val="20012"/>
                    </a:ext>
                  </a:extLst>
                </a:gridCol>
                <a:gridCol w="381000">
                  <a:extLst>
                    <a:ext uri="{9D8B030D-6E8A-4147-A177-3AD203B41FA5}">
                      <a16:colId xmlns:a16="http://schemas.microsoft.com/office/drawing/2014/main" val="20013"/>
                    </a:ext>
                  </a:extLst>
                </a:gridCol>
                <a:gridCol w="288925">
                  <a:extLst>
                    <a:ext uri="{9D8B030D-6E8A-4147-A177-3AD203B41FA5}">
                      <a16:colId xmlns:a16="http://schemas.microsoft.com/office/drawing/2014/main" val="20014"/>
                    </a:ext>
                  </a:extLst>
                </a:gridCol>
              </a:tblGrid>
              <a:tr h="362585">
                <a:tc>
                  <a:txBody>
                    <a:bodyPr/>
                    <a:lstStyle/>
                    <a:p>
                      <a:pPr marL="4445" algn="ctr">
                        <a:lnSpc>
                          <a:spcPts val="2325"/>
                        </a:lnSpc>
                      </a:pPr>
                      <a:r>
                        <a:rPr sz="2000" spc="-50" dirty="0">
                          <a:latin typeface="Cambria Math"/>
                          <a:cs typeface="Cambria Math"/>
                        </a:rPr>
                        <a:t>𝐻</a:t>
                      </a:r>
                      <a:endParaRPr sz="2000">
                        <a:latin typeface="Cambria Math"/>
                        <a:cs typeface="Cambria Math"/>
                      </a:endParaRPr>
                    </a:p>
                  </a:txBody>
                  <a:tcPr marL="0" marR="0" marT="0" marB="0">
                    <a:lnB w="12700">
                      <a:solidFill>
                        <a:srgbClr val="000000"/>
                      </a:solidFill>
                      <a:prstDash val="solid"/>
                    </a:lnB>
                  </a:tcPr>
                </a:tc>
                <a:tc>
                  <a:txBody>
                    <a:bodyPr/>
                    <a:lstStyle/>
                    <a:p>
                      <a:pPr marL="103505">
                        <a:lnSpc>
                          <a:spcPts val="1320"/>
                        </a:lnSpc>
                        <a:spcBef>
                          <a:spcPts val="1435"/>
                        </a:spcBef>
                      </a:pPr>
                      <a:r>
                        <a:rPr sz="2000" spc="-50" dirty="0">
                          <a:latin typeface="Cambria Math"/>
                          <a:cs typeface="Cambria Math"/>
                        </a:rPr>
                        <a:t>×</a:t>
                      </a:r>
                      <a:endParaRPr sz="2000">
                        <a:latin typeface="Cambria Math"/>
                        <a:cs typeface="Cambria Math"/>
                      </a:endParaRPr>
                    </a:p>
                  </a:txBody>
                  <a:tcPr marL="0" marR="0" marT="182245" marB="0"/>
                </a:tc>
                <a:tc>
                  <a:txBody>
                    <a:bodyPr/>
                    <a:lstStyle/>
                    <a:p>
                      <a:pPr marR="635" algn="ctr">
                        <a:lnSpc>
                          <a:spcPts val="2325"/>
                        </a:lnSpc>
                      </a:pPr>
                      <a:r>
                        <a:rPr sz="2000" spc="-50" dirty="0">
                          <a:latin typeface="Cambria Math"/>
                          <a:cs typeface="Cambria Math"/>
                        </a:rPr>
                        <a:t>𝑊</a:t>
                      </a:r>
                      <a:endParaRPr sz="2000">
                        <a:latin typeface="Cambria Math"/>
                        <a:cs typeface="Cambria Math"/>
                      </a:endParaRPr>
                    </a:p>
                  </a:txBody>
                  <a:tcPr marL="0" marR="0" marT="0" marB="0">
                    <a:lnB w="12700">
                      <a:solidFill>
                        <a:srgbClr val="000000"/>
                      </a:solidFill>
                      <a:prstDash val="solid"/>
                    </a:lnB>
                  </a:tcPr>
                </a:tc>
                <a:tc>
                  <a:txBody>
                    <a:bodyPr/>
                    <a:lstStyle/>
                    <a:p>
                      <a:pPr marL="830580">
                        <a:lnSpc>
                          <a:spcPts val="1320"/>
                        </a:lnSpc>
                        <a:spcBef>
                          <a:spcPts val="1435"/>
                        </a:spcBef>
                      </a:pPr>
                      <a:r>
                        <a:rPr sz="2000" dirty="0">
                          <a:latin typeface="Cambria Math"/>
                          <a:cs typeface="Cambria Math"/>
                        </a:rPr>
                        <a:t>2𝐶</a:t>
                      </a:r>
                      <a:r>
                        <a:rPr sz="2000" spc="65" dirty="0">
                          <a:latin typeface="Cambria Math"/>
                          <a:cs typeface="Cambria Math"/>
                        </a:rPr>
                        <a:t> </a:t>
                      </a:r>
                      <a:r>
                        <a:rPr sz="2000" spc="-50" dirty="0">
                          <a:latin typeface="Cambria Math"/>
                          <a:cs typeface="Cambria Math"/>
                        </a:rPr>
                        <a:t>×</a:t>
                      </a:r>
                      <a:endParaRPr sz="2000">
                        <a:latin typeface="Cambria Math"/>
                        <a:cs typeface="Cambria Math"/>
                      </a:endParaRPr>
                    </a:p>
                  </a:txBody>
                  <a:tcPr marL="0" marR="0" marT="182245" marB="0"/>
                </a:tc>
                <a:tc>
                  <a:txBody>
                    <a:bodyPr/>
                    <a:lstStyle/>
                    <a:p>
                      <a:pPr marR="635" algn="ctr">
                        <a:lnSpc>
                          <a:spcPts val="2325"/>
                        </a:lnSpc>
                      </a:pPr>
                      <a:r>
                        <a:rPr sz="2000" spc="-50" dirty="0">
                          <a:latin typeface="Cambria Math"/>
                          <a:cs typeface="Cambria Math"/>
                        </a:rPr>
                        <a:t>𝐻</a:t>
                      </a:r>
                      <a:endParaRPr sz="2000">
                        <a:latin typeface="Cambria Math"/>
                        <a:cs typeface="Cambria Math"/>
                      </a:endParaRPr>
                    </a:p>
                  </a:txBody>
                  <a:tcPr marL="0" marR="0" marT="0" marB="0">
                    <a:lnB w="12700">
                      <a:solidFill>
                        <a:srgbClr val="000000"/>
                      </a:solidFill>
                      <a:prstDash val="solid"/>
                    </a:lnB>
                  </a:tcPr>
                </a:tc>
                <a:tc>
                  <a:txBody>
                    <a:bodyPr/>
                    <a:lstStyle/>
                    <a:p>
                      <a:pPr marL="95885">
                        <a:lnSpc>
                          <a:spcPts val="1320"/>
                        </a:lnSpc>
                        <a:spcBef>
                          <a:spcPts val="1435"/>
                        </a:spcBef>
                      </a:pPr>
                      <a:r>
                        <a:rPr sz="2000" spc="-50" dirty="0">
                          <a:latin typeface="Cambria Math"/>
                          <a:cs typeface="Cambria Math"/>
                        </a:rPr>
                        <a:t>×</a:t>
                      </a:r>
                      <a:endParaRPr sz="2000">
                        <a:latin typeface="Cambria Math"/>
                        <a:cs typeface="Cambria Math"/>
                      </a:endParaRPr>
                    </a:p>
                  </a:txBody>
                  <a:tcPr marL="0" marR="0" marT="182245" marB="0"/>
                </a:tc>
                <a:tc>
                  <a:txBody>
                    <a:bodyPr/>
                    <a:lstStyle/>
                    <a:p>
                      <a:pPr marR="10795" algn="ctr">
                        <a:lnSpc>
                          <a:spcPts val="2325"/>
                        </a:lnSpc>
                      </a:pPr>
                      <a:r>
                        <a:rPr sz="2000" spc="-50" dirty="0">
                          <a:latin typeface="Cambria Math"/>
                          <a:cs typeface="Cambria Math"/>
                        </a:rPr>
                        <a:t>𝑊</a:t>
                      </a:r>
                      <a:endParaRPr sz="2000">
                        <a:latin typeface="Cambria Math"/>
                        <a:cs typeface="Cambria Math"/>
                      </a:endParaRPr>
                    </a:p>
                  </a:txBody>
                  <a:tcPr marL="0" marR="0" marT="0" marB="0">
                    <a:lnB w="12700">
                      <a:solidFill>
                        <a:srgbClr val="000000"/>
                      </a:solidFill>
                      <a:prstDash val="solid"/>
                    </a:lnB>
                  </a:tcPr>
                </a:tc>
                <a:tc>
                  <a:txBody>
                    <a:bodyPr/>
                    <a:lstStyle/>
                    <a:p>
                      <a:pPr marL="823594">
                        <a:lnSpc>
                          <a:spcPts val="1345"/>
                        </a:lnSpc>
                        <a:spcBef>
                          <a:spcPts val="1410"/>
                        </a:spcBef>
                      </a:pPr>
                      <a:r>
                        <a:rPr sz="2000" dirty="0">
                          <a:latin typeface="Cambria Math"/>
                          <a:cs typeface="Cambria Math"/>
                        </a:rPr>
                        <a:t>4𝐶</a:t>
                      </a:r>
                      <a:r>
                        <a:rPr sz="2000" spc="65" dirty="0">
                          <a:latin typeface="Cambria Math"/>
                          <a:cs typeface="Cambria Math"/>
                        </a:rPr>
                        <a:t> </a:t>
                      </a:r>
                      <a:r>
                        <a:rPr sz="2000" spc="-50" dirty="0">
                          <a:latin typeface="Cambria Math"/>
                          <a:cs typeface="Cambria Math"/>
                        </a:rPr>
                        <a:t>×</a:t>
                      </a:r>
                      <a:endParaRPr sz="2000">
                        <a:latin typeface="Cambria Math"/>
                        <a:cs typeface="Cambria Math"/>
                      </a:endParaRPr>
                    </a:p>
                  </a:txBody>
                  <a:tcPr marL="0" marR="0" marT="179070" marB="0"/>
                </a:tc>
                <a:tc>
                  <a:txBody>
                    <a:bodyPr/>
                    <a:lstStyle/>
                    <a:p>
                      <a:pPr marR="3175" algn="ctr">
                        <a:lnSpc>
                          <a:spcPts val="2300"/>
                        </a:lnSpc>
                      </a:pPr>
                      <a:r>
                        <a:rPr sz="2000" spc="-50" dirty="0">
                          <a:latin typeface="Cambria Math"/>
                          <a:cs typeface="Cambria Math"/>
                        </a:rPr>
                        <a:t>𝐻</a:t>
                      </a:r>
                      <a:endParaRPr sz="2000">
                        <a:latin typeface="Cambria Math"/>
                        <a:cs typeface="Cambria Math"/>
                      </a:endParaRPr>
                    </a:p>
                  </a:txBody>
                  <a:tcPr marL="0" marR="0" marT="0" marB="0">
                    <a:lnB w="1270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tc>
                <a:tc>
                  <a:txBody>
                    <a:bodyPr/>
                    <a:lstStyle/>
                    <a:p>
                      <a:pPr marR="6985" algn="ctr">
                        <a:lnSpc>
                          <a:spcPts val="2300"/>
                        </a:lnSpc>
                      </a:pPr>
                      <a:r>
                        <a:rPr sz="2000" spc="-50" dirty="0">
                          <a:latin typeface="Cambria Math"/>
                          <a:cs typeface="Cambria Math"/>
                        </a:rPr>
                        <a:t>𝑊</a:t>
                      </a:r>
                      <a:endParaRPr sz="2000">
                        <a:latin typeface="Cambria Math"/>
                        <a:cs typeface="Cambria Math"/>
                      </a:endParaRPr>
                    </a:p>
                  </a:txBody>
                  <a:tcPr marL="0" marR="0" marT="0" marB="0">
                    <a:lnB w="1270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tc>
                <a:tc>
                  <a:txBody>
                    <a:bodyPr/>
                    <a:lstStyle/>
                    <a:p>
                      <a:pPr marR="3175" algn="ctr">
                        <a:lnSpc>
                          <a:spcPts val="2300"/>
                        </a:lnSpc>
                      </a:pPr>
                      <a:r>
                        <a:rPr sz="2000" spc="-50" dirty="0">
                          <a:latin typeface="Cambria Math"/>
                          <a:cs typeface="Cambria Math"/>
                        </a:rPr>
                        <a:t>𝐻</a:t>
                      </a:r>
                      <a:endParaRPr sz="2000">
                        <a:latin typeface="Cambria Math"/>
                        <a:cs typeface="Cambria Math"/>
                      </a:endParaRPr>
                    </a:p>
                  </a:txBody>
                  <a:tcPr marL="0" marR="0" marT="0" marB="0">
                    <a:lnB w="1270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tc>
                <a:tc>
                  <a:txBody>
                    <a:bodyPr/>
                    <a:lstStyle/>
                    <a:p>
                      <a:pPr marR="6985" algn="ctr">
                        <a:lnSpc>
                          <a:spcPts val="2300"/>
                        </a:lnSpc>
                      </a:pPr>
                      <a:r>
                        <a:rPr sz="2000" spc="-50" dirty="0">
                          <a:latin typeface="Cambria Math"/>
                          <a:cs typeface="Cambria Math"/>
                        </a:rPr>
                        <a:t>𝑊</a:t>
                      </a:r>
                      <a:endParaRPr sz="2000">
                        <a:latin typeface="Cambria Math"/>
                        <a:cs typeface="Cambria Math"/>
                      </a:endParaRPr>
                    </a:p>
                  </a:txBody>
                  <a:tcPr marL="0" marR="0" marT="0" marB="0">
                    <a:lnB w="12700">
                      <a:solidFill>
                        <a:srgbClr val="000000"/>
                      </a:solidFill>
                      <a:prstDash val="solid"/>
                    </a:lnB>
                  </a:tcPr>
                </a:tc>
                <a:extLst>
                  <a:ext uri="{0D108BD9-81ED-4DB2-BD59-A6C34878D82A}">
                    <a16:rowId xmlns:a16="http://schemas.microsoft.com/office/drawing/2014/main" val="10000"/>
                  </a:ext>
                </a:extLst>
              </a:tr>
              <a:tr h="297180">
                <a:tc>
                  <a:txBody>
                    <a:bodyPr/>
                    <a:lstStyle/>
                    <a:p>
                      <a:pPr marL="10160" algn="ctr">
                        <a:lnSpc>
                          <a:spcPts val="2220"/>
                        </a:lnSpc>
                      </a:pPr>
                      <a:r>
                        <a:rPr sz="2000" spc="-50" dirty="0">
                          <a:latin typeface="Cambria Math"/>
                          <a:cs typeface="Cambria Math"/>
                        </a:rPr>
                        <a:t>4</a:t>
                      </a:r>
                      <a:endParaRPr sz="2000">
                        <a:latin typeface="Cambria Math"/>
                        <a:cs typeface="Cambria Math"/>
                      </a:endParaRPr>
                    </a:p>
                  </a:txBody>
                  <a:tcPr marL="0" marR="0" marT="0" marB="0">
                    <a:lnT w="12700">
                      <a:solidFill>
                        <a:srgbClr val="000000"/>
                      </a:solidFill>
                      <a:prstDash val="solid"/>
                    </a:lnT>
                  </a:tcPr>
                </a:tc>
                <a:tc>
                  <a:txBody>
                    <a:bodyPr/>
                    <a:lstStyle/>
                    <a:p>
                      <a:pPr>
                        <a:lnSpc>
                          <a:spcPct val="100000"/>
                        </a:lnSpc>
                      </a:pPr>
                      <a:endParaRPr sz="1800">
                        <a:latin typeface="Times New Roman"/>
                        <a:cs typeface="Times New Roman"/>
                      </a:endParaRPr>
                    </a:p>
                  </a:txBody>
                  <a:tcPr marL="0" marR="0" marT="0" marB="0"/>
                </a:tc>
                <a:tc>
                  <a:txBody>
                    <a:bodyPr/>
                    <a:lstStyle/>
                    <a:p>
                      <a:pPr algn="ctr">
                        <a:lnSpc>
                          <a:spcPts val="2220"/>
                        </a:lnSpc>
                      </a:pPr>
                      <a:r>
                        <a:rPr sz="2000" spc="-50" dirty="0">
                          <a:latin typeface="Cambria Math"/>
                          <a:cs typeface="Cambria Math"/>
                        </a:rPr>
                        <a:t>4</a:t>
                      </a:r>
                      <a:endParaRPr sz="2000">
                        <a:latin typeface="Cambria Math"/>
                        <a:cs typeface="Cambria Math"/>
                      </a:endParaRPr>
                    </a:p>
                  </a:txBody>
                  <a:tcPr marL="0" marR="0" marT="0" marB="0">
                    <a:lnT w="12700">
                      <a:solidFill>
                        <a:srgbClr val="000000"/>
                      </a:solidFill>
                      <a:prstDash val="solid"/>
                    </a:lnT>
                  </a:tcPr>
                </a:tc>
                <a:tc>
                  <a:txBody>
                    <a:bodyPr/>
                    <a:lstStyle/>
                    <a:p>
                      <a:pPr>
                        <a:lnSpc>
                          <a:spcPct val="100000"/>
                        </a:lnSpc>
                      </a:pPr>
                      <a:endParaRPr sz="1800">
                        <a:latin typeface="Times New Roman"/>
                        <a:cs typeface="Times New Roman"/>
                      </a:endParaRPr>
                    </a:p>
                  </a:txBody>
                  <a:tcPr marL="0" marR="0" marT="0" marB="0"/>
                </a:tc>
                <a:tc>
                  <a:txBody>
                    <a:bodyPr/>
                    <a:lstStyle/>
                    <a:p>
                      <a:pPr algn="ctr">
                        <a:lnSpc>
                          <a:spcPts val="2220"/>
                        </a:lnSpc>
                      </a:pPr>
                      <a:r>
                        <a:rPr sz="2000" spc="-50" dirty="0">
                          <a:latin typeface="Cambria Math"/>
                          <a:cs typeface="Cambria Math"/>
                        </a:rPr>
                        <a:t>8</a:t>
                      </a:r>
                      <a:endParaRPr sz="2000">
                        <a:latin typeface="Cambria Math"/>
                        <a:cs typeface="Cambria Math"/>
                      </a:endParaRPr>
                    </a:p>
                  </a:txBody>
                  <a:tcPr marL="0" marR="0" marT="0" marB="0">
                    <a:lnT w="12700">
                      <a:solidFill>
                        <a:srgbClr val="000000"/>
                      </a:solidFill>
                      <a:prstDash val="solid"/>
                    </a:lnT>
                  </a:tcPr>
                </a:tc>
                <a:tc>
                  <a:txBody>
                    <a:bodyPr/>
                    <a:lstStyle/>
                    <a:p>
                      <a:pPr>
                        <a:lnSpc>
                          <a:spcPct val="100000"/>
                        </a:lnSpc>
                      </a:pPr>
                      <a:endParaRPr sz="1800">
                        <a:latin typeface="Times New Roman"/>
                        <a:cs typeface="Times New Roman"/>
                      </a:endParaRPr>
                    </a:p>
                  </a:txBody>
                  <a:tcPr marL="0" marR="0" marT="0" marB="0"/>
                </a:tc>
                <a:tc>
                  <a:txBody>
                    <a:bodyPr/>
                    <a:lstStyle/>
                    <a:p>
                      <a:pPr marR="1270" algn="ctr">
                        <a:lnSpc>
                          <a:spcPts val="2220"/>
                        </a:lnSpc>
                      </a:pPr>
                      <a:r>
                        <a:rPr sz="2000" spc="-50" dirty="0">
                          <a:latin typeface="Cambria Math"/>
                          <a:cs typeface="Cambria Math"/>
                        </a:rPr>
                        <a:t>8</a:t>
                      </a:r>
                      <a:endParaRPr sz="2000">
                        <a:latin typeface="Cambria Math"/>
                        <a:cs typeface="Cambria Math"/>
                      </a:endParaRPr>
                    </a:p>
                  </a:txBody>
                  <a:tcPr marL="0" marR="0" marT="0" marB="0">
                    <a:lnT w="12700">
                      <a:solidFill>
                        <a:srgbClr val="000000"/>
                      </a:solidFill>
                      <a:prstDash val="solid"/>
                    </a:lnT>
                  </a:tcPr>
                </a:tc>
                <a:tc>
                  <a:txBody>
                    <a:bodyPr/>
                    <a:lstStyle/>
                    <a:p>
                      <a:pPr>
                        <a:lnSpc>
                          <a:spcPct val="100000"/>
                        </a:lnSpc>
                      </a:pPr>
                      <a:endParaRPr sz="1800">
                        <a:latin typeface="Times New Roman"/>
                        <a:cs typeface="Times New Roman"/>
                      </a:endParaRPr>
                    </a:p>
                  </a:txBody>
                  <a:tcPr marL="0" marR="0" marT="0" marB="0"/>
                </a:tc>
                <a:tc>
                  <a:txBody>
                    <a:bodyPr/>
                    <a:lstStyle/>
                    <a:p>
                      <a:pPr marL="1270" algn="ctr">
                        <a:lnSpc>
                          <a:spcPts val="2230"/>
                        </a:lnSpc>
                      </a:pPr>
                      <a:r>
                        <a:rPr sz="2000" spc="-25" dirty="0">
                          <a:latin typeface="Cambria Math"/>
                          <a:cs typeface="Cambria Math"/>
                        </a:rPr>
                        <a:t>16</a:t>
                      </a:r>
                      <a:endParaRPr sz="2000">
                        <a:latin typeface="Cambria Math"/>
                        <a:cs typeface="Cambria Math"/>
                      </a:endParaRPr>
                    </a:p>
                  </a:txBody>
                  <a:tcPr marL="0" marR="0" marT="0" marB="0">
                    <a:lnT w="12700">
                      <a:solidFill>
                        <a:srgbClr val="000000"/>
                      </a:solidFill>
                      <a:prstDash val="solid"/>
                    </a:lnT>
                  </a:tcPr>
                </a:tc>
                <a:tc>
                  <a:txBody>
                    <a:bodyPr/>
                    <a:lstStyle/>
                    <a:p>
                      <a:pPr>
                        <a:lnSpc>
                          <a:spcPct val="100000"/>
                        </a:lnSpc>
                      </a:pPr>
                      <a:endParaRPr sz="1800">
                        <a:latin typeface="Times New Roman"/>
                        <a:cs typeface="Times New Roman"/>
                      </a:endParaRPr>
                    </a:p>
                  </a:txBody>
                  <a:tcPr marL="0" marR="0" marT="0" marB="0"/>
                </a:tc>
                <a:tc>
                  <a:txBody>
                    <a:bodyPr/>
                    <a:lstStyle/>
                    <a:p>
                      <a:pPr marL="635" algn="ctr">
                        <a:lnSpc>
                          <a:spcPts val="2230"/>
                        </a:lnSpc>
                      </a:pPr>
                      <a:r>
                        <a:rPr sz="2000" spc="-25" dirty="0">
                          <a:latin typeface="Cambria Math"/>
                          <a:cs typeface="Cambria Math"/>
                        </a:rPr>
                        <a:t>16</a:t>
                      </a:r>
                      <a:endParaRPr sz="2000">
                        <a:latin typeface="Cambria Math"/>
                        <a:cs typeface="Cambria Math"/>
                      </a:endParaRPr>
                    </a:p>
                  </a:txBody>
                  <a:tcPr marL="0" marR="0" marT="0" marB="0">
                    <a:lnT w="12700">
                      <a:solidFill>
                        <a:srgbClr val="000000"/>
                      </a:solidFill>
                      <a:prstDash val="solid"/>
                    </a:lnT>
                  </a:tcPr>
                </a:tc>
                <a:tc>
                  <a:txBody>
                    <a:bodyPr/>
                    <a:lstStyle/>
                    <a:p>
                      <a:pPr>
                        <a:lnSpc>
                          <a:spcPct val="100000"/>
                        </a:lnSpc>
                      </a:pPr>
                      <a:endParaRPr sz="1800">
                        <a:latin typeface="Times New Roman"/>
                        <a:cs typeface="Times New Roman"/>
                      </a:endParaRPr>
                    </a:p>
                  </a:txBody>
                  <a:tcPr marL="0" marR="0" marT="0" marB="0"/>
                </a:tc>
                <a:tc>
                  <a:txBody>
                    <a:bodyPr/>
                    <a:lstStyle/>
                    <a:p>
                      <a:pPr marL="1270" algn="ctr">
                        <a:lnSpc>
                          <a:spcPts val="2230"/>
                        </a:lnSpc>
                      </a:pPr>
                      <a:r>
                        <a:rPr sz="2000" spc="-25" dirty="0">
                          <a:latin typeface="Cambria Math"/>
                          <a:cs typeface="Cambria Math"/>
                        </a:rPr>
                        <a:t>32</a:t>
                      </a:r>
                      <a:endParaRPr sz="2000">
                        <a:latin typeface="Cambria Math"/>
                        <a:cs typeface="Cambria Math"/>
                      </a:endParaRPr>
                    </a:p>
                  </a:txBody>
                  <a:tcPr marL="0" marR="0" marT="0" marB="0">
                    <a:lnT w="12700">
                      <a:solidFill>
                        <a:srgbClr val="000000"/>
                      </a:solidFill>
                      <a:prstDash val="solid"/>
                    </a:lnT>
                  </a:tcPr>
                </a:tc>
                <a:tc>
                  <a:txBody>
                    <a:bodyPr/>
                    <a:lstStyle/>
                    <a:p>
                      <a:pPr>
                        <a:lnSpc>
                          <a:spcPct val="100000"/>
                        </a:lnSpc>
                      </a:pPr>
                      <a:endParaRPr sz="1800">
                        <a:latin typeface="Times New Roman"/>
                        <a:cs typeface="Times New Roman"/>
                      </a:endParaRPr>
                    </a:p>
                  </a:txBody>
                  <a:tcPr marL="0" marR="0" marT="0" marB="0"/>
                </a:tc>
                <a:tc>
                  <a:txBody>
                    <a:bodyPr/>
                    <a:lstStyle/>
                    <a:p>
                      <a:pPr marL="635" algn="ctr">
                        <a:lnSpc>
                          <a:spcPts val="2230"/>
                        </a:lnSpc>
                      </a:pPr>
                      <a:r>
                        <a:rPr sz="2000" spc="-25" dirty="0">
                          <a:latin typeface="Cambria Math"/>
                          <a:cs typeface="Cambria Math"/>
                        </a:rPr>
                        <a:t>32</a:t>
                      </a:r>
                      <a:endParaRPr sz="2000">
                        <a:latin typeface="Cambria Math"/>
                        <a:cs typeface="Cambria Math"/>
                      </a:endParaRPr>
                    </a:p>
                  </a:txBody>
                  <a:tcPr marL="0" marR="0" marT="0" marB="0">
                    <a:lnT w="12700">
                      <a:solidFill>
                        <a:srgbClr val="000000"/>
                      </a:solidFill>
                      <a:prstDash val="solid"/>
                    </a:lnT>
                  </a:tcPr>
                </a:tc>
                <a:extLst>
                  <a:ext uri="{0D108BD9-81ED-4DB2-BD59-A6C34878D82A}">
                    <a16:rowId xmlns:a16="http://schemas.microsoft.com/office/drawing/2014/main" val="10001"/>
                  </a:ext>
                </a:extLst>
              </a:tr>
            </a:tbl>
          </a:graphicData>
        </a:graphic>
      </p:graphicFrame>
      <p:sp>
        <p:nvSpPr>
          <p:cNvPr id="11" name="object 11"/>
          <p:cNvSpPr txBox="1"/>
          <p:nvPr/>
        </p:nvSpPr>
        <p:spPr>
          <a:xfrm>
            <a:off x="2543241" y="4778755"/>
            <a:ext cx="2027555" cy="848360"/>
          </a:xfrm>
          <a:prstGeom prst="rect">
            <a:avLst/>
          </a:prstGeom>
        </p:spPr>
        <p:txBody>
          <a:bodyPr vert="horz" wrap="square" lIns="0" tIns="12700" rIns="0" bIns="0" rtlCol="0">
            <a:spAutoFit/>
          </a:bodyPr>
          <a:lstStyle/>
          <a:p>
            <a:pPr marL="12700" marR="5080" algn="ctr">
              <a:lnSpc>
                <a:spcPct val="100000"/>
              </a:lnSpc>
              <a:spcBef>
                <a:spcPts val="100"/>
              </a:spcBef>
            </a:pPr>
            <a:r>
              <a:rPr sz="1800" dirty="0">
                <a:latin typeface="Calibri"/>
                <a:cs typeface="Calibri"/>
              </a:rPr>
              <a:t>Divide</a:t>
            </a:r>
            <a:r>
              <a:rPr sz="1800" spc="-45" dirty="0">
                <a:latin typeface="Calibri"/>
                <a:cs typeface="Calibri"/>
              </a:rPr>
              <a:t> </a:t>
            </a:r>
            <a:r>
              <a:rPr sz="1800" dirty="0">
                <a:latin typeface="Calibri"/>
                <a:cs typeface="Calibri"/>
              </a:rPr>
              <a:t>image</a:t>
            </a:r>
            <a:r>
              <a:rPr sz="1800" spc="-45" dirty="0">
                <a:latin typeface="Calibri"/>
                <a:cs typeface="Calibri"/>
              </a:rPr>
              <a:t> </a:t>
            </a:r>
            <a:r>
              <a:rPr sz="1800" dirty="0">
                <a:latin typeface="Calibri"/>
                <a:cs typeface="Calibri"/>
              </a:rPr>
              <a:t>into</a:t>
            </a:r>
            <a:r>
              <a:rPr sz="1800" spc="-45" dirty="0">
                <a:latin typeface="Calibri"/>
                <a:cs typeface="Calibri"/>
              </a:rPr>
              <a:t> </a:t>
            </a:r>
            <a:r>
              <a:rPr sz="1800" spc="-25" dirty="0">
                <a:latin typeface="Calibri"/>
                <a:cs typeface="Calibri"/>
              </a:rPr>
              <a:t>4x4 </a:t>
            </a:r>
            <a:r>
              <a:rPr sz="1800" dirty="0">
                <a:latin typeface="Calibri"/>
                <a:cs typeface="Calibri"/>
              </a:rPr>
              <a:t>patches</a:t>
            </a:r>
            <a:r>
              <a:rPr sz="1800" spc="-60" dirty="0">
                <a:latin typeface="Calibri"/>
                <a:cs typeface="Calibri"/>
              </a:rPr>
              <a:t> </a:t>
            </a:r>
            <a:r>
              <a:rPr sz="1800" dirty="0">
                <a:latin typeface="Calibri"/>
                <a:cs typeface="Calibri"/>
              </a:rPr>
              <a:t>and</a:t>
            </a:r>
            <a:r>
              <a:rPr sz="1800" spc="-55" dirty="0">
                <a:latin typeface="Calibri"/>
                <a:cs typeface="Calibri"/>
              </a:rPr>
              <a:t> </a:t>
            </a:r>
            <a:r>
              <a:rPr sz="1800" spc="-10" dirty="0">
                <a:latin typeface="Calibri"/>
                <a:cs typeface="Calibri"/>
              </a:rPr>
              <a:t>project </a:t>
            </a:r>
            <a:r>
              <a:rPr sz="1800" dirty="0">
                <a:latin typeface="Calibri"/>
                <a:cs typeface="Calibri"/>
              </a:rPr>
              <a:t>to</a:t>
            </a:r>
            <a:r>
              <a:rPr sz="1800" spc="-15" dirty="0">
                <a:latin typeface="Calibri"/>
                <a:cs typeface="Calibri"/>
              </a:rPr>
              <a:t> </a:t>
            </a:r>
            <a:r>
              <a:rPr sz="1800" dirty="0">
                <a:latin typeface="Calibri"/>
                <a:cs typeface="Calibri"/>
              </a:rPr>
              <a:t>C</a:t>
            </a:r>
            <a:r>
              <a:rPr sz="1800" spc="-10" dirty="0">
                <a:latin typeface="Calibri"/>
                <a:cs typeface="Calibri"/>
              </a:rPr>
              <a:t> dimensions</a:t>
            </a:r>
            <a:endParaRPr sz="1800">
              <a:latin typeface="Calibri"/>
              <a:cs typeface="Calibri"/>
            </a:endParaRPr>
          </a:p>
        </p:txBody>
      </p:sp>
      <p:sp>
        <p:nvSpPr>
          <p:cNvPr id="12" name="object 12"/>
          <p:cNvSpPr txBox="1"/>
          <p:nvPr/>
        </p:nvSpPr>
        <p:spPr>
          <a:xfrm>
            <a:off x="5119909" y="4806188"/>
            <a:ext cx="1555750" cy="1125855"/>
          </a:xfrm>
          <a:prstGeom prst="rect">
            <a:avLst/>
          </a:prstGeom>
        </p:spPr>
        <p:txBody>
          <a:bodyPr vert="horz" wrap="square" lIns="0" tIns="11430" rIns="0" bIns="0" rtlCol="0">
            <a:spAutoFit/>
          </a:bodyPr>
          <a:lstStyle/>
          <a:p>
            <a:pPr marL="12065" marR="5080" indent="635" algn="ctr">
              <a:lnSpc>
                <a:spcPct val="100400"/>
              </a:lnSpc>
              <a:spcBef>
                <a:spcPts val="90"/>
              </a:spcBef>
            </a:pPr>
            <a:r>
              <a:rPr sz="1800" dirty="0">
                <a:latin typeface="Calibri"/>
                <a:cs typeface="Calibri"/>
              </a:rPr>
              <a:t>Merge</a:t>
            </a:r>
            <a:r>
              <a:rPr sz="1800" spc="-85" dirty="0">
                <a:latin typeface="Calibri"/>
                <a:cs typeface="Calibri"/>
              </a:rPr>
              <a:t> </a:t>
            </a:r>
            <a:r>
              <a:rPr sz="1800" spc="-25" dirty="0">
                <a:latin typeface="Calibri"/>
                <a:cs typeface="Calibri"/>
              </a:rPr>
              <a:t>2x2 </a:t>
            </a:r>
            <a:r>
              <a:rPr sz="1800" spc="-10" dirty="0">
                <a:latin typeface="Calibri"/>
                <a:cs typeface="Calibri"/>
              </a:rPr>
              <a:t>neighborhoods; </a:t>
            </a:r>
            <a:r>
              <a:rPr sz="1800" dirty="0">
                <a:latin typeface="Calibri"/>
                <a:cs typeface="Calibri"/>
              </a:rPr>
              <a:t>now</a:t>
            </a:r>
            <a:r>
              <a:rPr sz="1800" spc="-65" dirty="0">
                <a:latin typeface="Calibri"/>
                <a:cs typeface="Calibri"/>
              </a:rPr>
              <a:t> </a:t>
            </a:r>
            <a:r>
              <a:rPr sz="1800" dirty="0">
                <a:latin typeface="Calibri"/>
                <a:cs typeface="Calibri"/>
              </a:rPr>
              <a:t>patches</a:t>
            </a:r>
            <a:r>
              <a:rPr sz="1800" spc="-65" dirty="0">
                <a:latin typeface="Calibri"/>
                <a:cs typeface="Calibri"/>
              </a:rPr>
              <a:t> </a:t>
            </a:r>
            <a:r>
              <a:rPr sz="1800" spc="-25" dirty="0">
                <a:latin typeface="Calibri"/>
                <a:cs typeface="Calibri"/>
              </a:rPr>
              <a:t>are </a:t>
            </a:r>
            <a:r>
              <a:rPr sz="1800" spc="-10" dirty="0">
                <a:latin typeface="Calibri"/>
                <a:cs typeface="Calibri"/>
              </a:rPr>
              <a:t>(effectively)</a:t>
            </a:r>
            <a:r>
              <a:rPr sz="1800" spc="-25" dirty="0">
                <a:latin typeface="Calibri"/>
                <a:cs typeface="Calibri"/>
              </a:rPr>
              <a:t> 8x8</a:t>
            </a:r>
            <a:endParaRPr sz="1800">
              <a:latin typeface="Calibri"/>
              <a:cs typeface="Calibri"/>
            </a:endParaRPr>
          </a:p>
        </p:txBody>
      </p:sp>
      <p:sp>
        <p:nvSpPr>
          <p:cNvPr id="13" name="object 13"/>
          <p:cNvSpPr txBox="1"/>
          <p:nvPr/>
        </p:nvSpPr>
        <p:spPr>
          <a:xfrm>
            <a:off x="7214134" y="4806188"/>
            <a:ext cx="1734185" cy="1125855"/>
          </a:xfrm>
          <a:prstGeom prst="rect">
            <a:avLst/>
          </a:prstGeom>
        </p:spPr>
        <p:txBody>
          <a:bodyPr vert="horz" wrap="square" lIns="0" tIns="11430" rIns="0" bIns="0" rtlCol="0">
            <a:spAutoFit/>
          </a:bodyPr>
          <a:lstStyle/>
          <a:p>
            <a:pPr marL="12065" marR="5080" algn="ctr">
              <a:lnSpc>
                <a:spcPct val="100400"/>
              </a:lnSpc>
              <a:spcBef>
                <a:spcPts val="90"/>
              </a:spcBef>
            </a:pPr>
            <a:r>
              <a:rPr sz="1800" dirty="0">
                <a:latin typeface="Calibri"/>
                <a:cs typeface="Calibri"/>
              </a:rPr>
              <a:t>Merge</a:t>
            </a:r>
            <a:r>
              <a:rPr sz="1800" spc="-85" dirty="0">
                <a:latin typeface="Calibri"/>
                <a:cs typeface="Calibri"/>
              </a:rPr>
              <a:t> </a:t>
            </a:r>
            <a:r>
              <a:rPr sz="1800" spc="-25" dirty="0">
                <a:latin typeface="Calibri"/>
                <a:cs typeface="Calibri"/>
              </a:rPr>
              <a:t>2x2 </a:t>
            </a:r>
            <a:r>
              <a:rPr sz="1800" spc="-10" dirty="0">
                <a:latin typeface="Calibri"/>
                <a:cs typeface="Calibri"/>
              </a:rPr>
              <a:t>neighborhoods; </a:t>
            </a:r>
            <a:r>
              <a:rPr sz="1800" dirty="0">
                <a:latin typeface="Calibri"/>
                <a:cs typeface="Calibri"/>
              </a:rPr>
              <a:t>now</a:t>
            </a:r>
            <a:r>
              <a:rPr sz="1800" spc="-65" dirty="0">
                <a:latin typeface="Calibri"/>
                <a:cs typeface="Calibri"/>
              </a:rPr>
              <a:t> </a:t>
            </a:r>
            <a:r>
              <a:rPr sz="1800" dirty="0">
                <a:latin typeface="Calibri"/>
                <a:cs typeface="Calibri"/>
              </a:rPr>
              <a:t>patches</a:t>
            </a:r>
            <a:r>
              <a:rPr sz="1800" spc="-65" dirty="0">
                <a:latin typeface="Calibri"/>
                <a:cs typeface="Calibri"/>
              </a:rPr>
              <a:t> </a:t>
            </a:r>
            <a:r>
              <a:rPr sz="1800" spc="-25" dirty="0">
                <a:latin typeface="Calibri"/>
                <a:cs typeface="Calibri"/>
              </a:rPr>
              <a:t>are </a:t>
            </a:r>
            <a:r>
              <a:rPr sz="1800" spc="-10" dirty="0">
                <a:latin typeface="Calibri"/>
                <a:cs typeface="Calibri"/>
              </a:rPr>
              <a:t>(effectively)</a:t>
            </a:r>
            <a:r>
              <a:rPr sz="1800" spc="-25" dirty="0">
                <a:latin typeface="Calibri"/>
                <a:cs typeface="Calibri"/>
              </a:rPr>
              <a:t> </a:t>
            </a:r>
            <a:r>
              <a:rPr sz="1800" spc="-10" dirty="0">
                <a:latin typeface="Calibri"/>
                <a:cs typeface="Calibri"/>
              </a:rPr>
              <a:t>16x16</a:t>
            </a:r>
            <a:endParaRPr sz="1800">
              <a:latin typeface="Calibri"/>
              <a:cs typeface="Calibri"/>
            </a:endParaRPr>
          </a:p>
        </p:txBody>
      </p:sp>
      <p:sp>
        <p:nvSpPr>
          <p:cNvPr id="14" name="object 14"/>
          <p:cNvSpPr txBox="1"/>
          <p:nvPr/>
        </p:nvSpPr>
        <p:spPr>
          <a:xfrm>
            <a:off x="9449145" y="4806188"/>
            <a:ext cx="1734185" cy="1125855"/>
          </a:xfrm>
          <a:prstGeom prst="rect">
            <a:avLst/>
          </a:prstGeom>
        </p:spPr>
        <p:txBody>
          <a:bodyPr vert="horz" wrap="square" lIns="0" tIns="11430" rIns="0" bIns="0" rtlCol="0">
            <a:spAutoFit/>
          </a:bodyPr>
          <a:lstStyle/>
          <a:p>
            <a:pPr marL="12700" marR="5080" algn="ctr">
              <a:lnSpc>
                <a:spcPct val="100400"/>
              </a:lnSpc>
              <a:spcBef>
                <a:spcPts val="90"/>
              </a:spcBef>
            </a:pPr>
            <a:r>
              <a:rPr sz="1800" dirty="0">
                <a:latin typeface="Calibri"/>
                <a:cs typeface="Calibri"/>
              </a:rPr>
              <a:t>Merge</a:t>
            </a:r>
            <a:r>
              <a:rPr sz="1800" spc="-85" dirty="0">
                <a:latin typeface="Calibri"/>
                <a:cs typeface="Calibri"/>
              </a:rPr>
              <a:t> </a:t>
            </a:r>
            <a:r>
              <a:rPr sz="1800" spc="-25" dirty="0">
                <a:latin typeface="Calibri"/>
                <a:cs typeface="Calibri"/>
              </a:rPr>
              <a:t>2x2 </a:t>
            </a:r>
            <a:r>
              <a:rPr sz="1800" spc="-10" dirty="0">
                <a:latin typeface="Calibri"/>
                <a:cs typeface="Calibri"/>
              </a:rPr>
              <a:t>neighborhoods; </a:t>
            </a:r>
            <a:r>
              <a:rPr sz="1800" dirty="0">
                <a:latin typeface="Calibri"/>
                <a:cs typeface="Calibri"/>
              </a:rPr>
              <a:t>now</a:t>
            </a:r>
            <a:r>
              <a:rPr sz="1800" spc="-65" dirty="0">
                <a:latin typeface="Calibri"/>
                <a:cs typeface="Calibri"/>
              </a:rPr>
              <a:t> </a:t>
            </a:r>
            <a:r>
              <a:rPr sz="1800" dirty="0">
                <a:latin typeface="Calibri"/>
                <a:cs typeface="Calibri"/>
              </a:rPr>
              <a:t>patches</a:t>
            </a:r>
            <a:r>
              <a:rPr sz="1800" spc="-65" dirty="0">
                <a:latin typeface="Calibri"/>
                <a:cs typeface="Calibri"/>
              </a:rPr>
              <a:t> </a:t>
            </a:r>
            <a:r>
              <a:rPr sz="1800" spc="-25" dirty="0">
                <a:latin typeface="Calibri"/>
                <a:cs typeface="Calibri"/>
              </a:rPr>
              <a:t>are </a:t>
            </a:r>
            <a:r>
              <a:rPr sz="1800" spc="-10" dirty="0">
                <a:latin typeface="Calibri"/>
                <a:cs typeface="Calibri"/>
              </a:rPr>
              <a:t>(effectively)</a:t>
            </a:r>
            <a:r>
              <a:rPr sz="1800" spc="-25" dirty="0">
                <a:latin typeface="Calibri"/>
                <a:cs typeface="Calibri"/>
              </a:rPr>
              <a:t> </a:t>
            </a:r>
            <a:r>
              <a:rPr sz="1800" spc="-10" dirty="0">
                <a:latin typeface="Calibri"/>
                <a:cs typeface="Calibri"/>
              </a:rPr>
              <a:t>32x32</a:t>
            </a:r>
            <a:endParaRPr sz="1800">
              <a:latin typeface="Calibri"/>
              <a:cs typeface="Calibri"/>
            </a:endParaRPr>
          </a:p>
        </p:txBody>
      </p:sp>
      <p:sp>
        <p:nvSpPr>
          <p:cNvPr id="15" name="object 15"/>
          <p:cNvSpPr txBox="1"/>
          <p:nvPr/>
        </p:nvSpPr>
        <p:spPr>
          <a:xfrm>
            <a:off x="191836" y="974851"/>
            <a:ext cx="2350135" cy="565150"/>
          </a:xfrm>
          <a:prstGeom prst="rect">
            <a:avLst/>
          </a:prstGeom>
        </p:spPr>
        <p:txBody>
          <a:bodyPr vert="horz" wrap="square" lIns="0" tIns="28575" rIns="0" bIns="0" rtlCol="0">
            <a:spAutoFit/>
          </a:bodyPr>
          <a:lstStyle/>
          <a:p>
            <a:pPr marL="12700" marR="5080">
              <a:lnSpc>
                <a:spcPts val="2090"/>
              </a:lnSpc>
              <a:spcBef>
                <a:spcPts val="225"/>
              </a:spcBef>
            </a:pPr>
            <a:r>
              <a:rPr sz="1800" b="1" dirty="0">
                <a:solidFill>
                  <a:srgbClr val="C00000"/>
                </a:solidFill>
                <a:latin typeface="Calibri"/>
                <a:cs typeface="Calibri"/>
              </a:rPr>
              <a:t>Problem</a:t>
            </a:r>
            <a:r>
              <a:rPr sz="1800" dirty="0">
                <a:solidFill>
                  <a:srgbClr val="C00000"/>
                </a:solidFill>
                <a:latin typeface="Calibri"/>
                <a:cs typeface="Calibri"/>
              </a:rPr>
              <a:t>:</a:t>
            </a:r>
            <a:r>
              <a:rPr sz="1800" spc="-75" dirty="0">
                <a:solidFill>
                  <a:srgbClr val="C00000"/>
                </a:solidFill>
                <a:latin typeface="Calibri"/>
                <a:cs typeface="Calibri"/>
              </a:rPr>
              <a:t> </a:t>
            </a:r>
            <a:r>
              <a:rPr sz="1800" dirty="0">
                <a:solidFill>
                  <a:srgbClr val="C00000"/>
                </a:solidFill>
                <a:latin typeface="Calibri"/>
                <a:cs typeface="Calibri"/>
              </a:rPr>
              <a:t>224x224</a:t>
            </a:r>
            <a:r>
              <a:rPr sz="1800" spc="-85" dirty="0">
                <a:solidFill>
                  <a:srgbClr val="C00000"/>
                </a:solidFill>
                <a:latin typeface="Calibri"/>
                <a:cs typeface="Calibri"/>
              </a:rPr>
              <a:t> </a:t>
            </a:r>
            <a:r>
              <a:rPr sz="1800" spc="-20" dirty="0">
                <a:solidFill>
                  <a:srgbClr val="C00000"/>
                </a:solidFill>
                <a:latin typeface="Calibri"/>
                <a:cs typeface="Calibri"/>
              </a:rPr>
              <a:t>image </a:t>
            </a:r>
            <a:r>
              <a:rPr sz="1800" dirty="0">
                <a:solidFill>
                  <a:srgbClr val="C00000"/>
                </a:solidFill>
                <a:latin typeface="Calibri"/>
                <a:cs typeface="Calibri"/>
              </a:rPr>
              <a:t>with</a:t>
            </a:r>
            <a:r>
              <a:rPr sz="1800" spc="-15" dirty="0">
                <a:solidFill>
                  <a:srgbClr val="C00000"/>
                </a:solidFill>
                <a:latin typeface="Calibri"/>
                <a:cs typeface="Calibri"/>
              </a:rPr>
              <a:t> </a:t>
            </a:r>
            <a:r>
              <a:rPr sz="1800" dirty="0">
                <a:solidFill>
                  <a:srgbClr val="C00000"/>
                </a:solidFill>
                <a:latin typeface="Calibri"/>
                <a:cs typeface="Calibri"/>
              </a:rPr>
              <a:t>56x56</a:t>
            </a:r>
            <a:r>
              <a:rPr sz="1800" spc="-20" dirty="0">
                <a:solidFill>
                  <a:srgbClr val="C00000"/>
                </a:solidFill>
                <a:latin typeface="Calibri"/>
                <a:cs typeface="Calibri"/>
              </a:rPr>
              <a:t> </a:t>
            </a:r>
            <a:r>
              <a:rPr sz="1800" dirty="0">
                <a:solidFill>
                  <a:srgbClr val="C00000"/>
                </a:solidFill>
                <a:latin typeface="Calibri"/>
                <a:cs typeface="Calibri"/>
              </a:rPr>
              <a:t>grid</a:t>
            </a:r>
            <a:r>
              <a:rPr sz="1800" spc="-20" dirty="0">
                <a:solidFill>
                  <a:srgbClr val="C00000"/>
                </a:solidFill>
                <a:latin typeface="Calibri"/>
                <a:cs typeface="Calibri"/>
              </a:rPr>
              <a:t> </a:t>
            </a:r>
            <a:r>
              <a:rPr sz="1800" dirty="0">
                <a:solidFill>
                  <a:srgbClr val="C00000"/>
                </a:solidFill>
                <a:latin typeface="Calibri"/>
                <a:cs typeface="Calibri"/>
              </a:rPr>
              <a:t>of</a:t>
            </a:r>
            <a:r>
              <a:rPr sz="1800" spc="-15" dirty="0">
                <a:solidFill>
                  <a:srgbClr val="C00000"/>
                </a:solidFill>
                <a:latin typeface="Calibri"/>
                <a:cs typeface="Calibri"/>
              </a:rPr>
              <a:t> </a:t>
            </a:r>
            <a:r>
              <a:rPr sz="1800" spc="-25" dirty="0">
                <a:solidFill>
                  <a:srgbClr val="C00000"/>
                </a:solidFill>
                <a:latin typeface="Calibri"/>
                <a:cs typeface="Calibri"/>
              </a:rPr>
              <a:t>4x4</a:t>
            </a:r>
            <a:endParaRPr sz="1800">
              <a:latin typeface="Calibri"/>
              <a:cs typeface="Calibri"/>
            </a:endParaRPr>
          </a:p>
        </p:txBody>
      </p:sp>
      <p:sp>
        <p:nvSpPr>
          <p:cNvPr id="16" name="object 16"/>
          <p:cNvSpPr txBox="1"/>
          <p:nvPr/>
        </p:nvSpPr>
        <p:spPr>
          <a:xfrm>
            <a:off x="166436" y="1520444"/>
            <a:ext cx="2418715" cy="580390"/>
          </a:xfrm>
          <a:prstGeom prst="rect">
            <a:avLst/>
          </a:prstGeom>
        </p:spPr>
        <p:txBody>
          <a:bodyPr vert="horz" wrap="square" lIns="0" tIns="6350" rIns="0" bIns="0" rtlCol="0">
            <a:spAutoFit/>
          </a:bodyPr>
          <a:lstStyle/>
          <a:p>
            <a:pPr marL="38100" marR="30480">
              <a:lnSpc>
                <a:spcPct val="102200"/>
              </a:lnSpc>
              <a:spcBef>
                <a:spcPts val="50"/>
              </a:spcBef>
            </a:pPr>
            <a:r>
              <a:rPr sz="1800" dirty="0">
                <a:solidFill>
                  <a:srgbClr val="C00000"/>
                </a:solidFill>
                <a:latin typeface="Calibri"/>
                <a:cs typeface="Calibri"/>
              </a:rPr>
              <a:t>patches:</a:t>
            </a:r>
            <a:r>
              <a:rPr sz="1800" spc="-70" dirty="0">
                <a:solidFill>
                  <a:srgbClr val="C00000"/>
                </a:solidFill>
                <a:latin typeface="Calibri"/>
                <a:cs typeface="Calibri"/>
              </a:rPr>
              <a:t> </a:t>
            </a:r>
            <a:r>
              <a:rPr sz="1800" spc="-10" dirty="0">
                <a:solidFill>
                  <a:srgbClr val="C00000"/>
                </a:solidFill>
                <a:latin typeface="Calibri"/>
                <a:cs typeface="Calibri"/>
              </a:rPr>
              <a:t>attention</a:t>
            </a:r>
            <a:r>
              <a:rPr sz="1800" spc="-75" dirty="0">
                <a:solidFill>
                  <a:srgbClr val="C00000"/>
                </a:solidFill>
                <a:latin typeface="Calibri"/>
                <a:cs typeface="Calibri"/>
              </a:rPr>
              <a:t> </a:t>
            </a:r>
            <a:r>
              <a:rPr sz="1800" spc="-10" dirty="0">
                <a:solidFill>
                  <a:srgbClr val="C00000"/>
                </a:solidFill>
                <a:latin typeface="Calibri"/>
                <a:cs typeface="Calibri"/>
              </a:rPr>
              <a:t>matrix </a:t>
            </a:r>
            <a:r>
              <a:rPr sz="1800" dirty="0">
                <a:solidFill>
                  <a:srgbClr val="C00000"/>
                </a:solidFill>
                <a:latin typeface="Calibri"/>
                <a:cs typeface="Calibri"/>
              </a:rPr>
              <a:t>has</a:t>
            </a:r>
            <a:r>
              <a:rPr sz="1800" spc="-20" dirty="0">
                <a:solidFill>
                  <a:srgbClr val="C00000"/>
                </a:solidFill>
                <a:latin typeface="Calibri"/>
                <a:cs typeface="Calibri"/>
              </a:rPr>
              <a:t> </a:t>
            </a:r>
            <a:r>
              <a:rPr sz="1800" dirty="0">
                <a:solidFill>
                  <a:srgbClr val="C00000"/>
                </a:solidFill>
                <a:latin typeface="Calibri"/>
                <a:cs typeface="Calibri"/>
              </a:rPr>
              <a:t>56</a:t>
            </a:r>
            <a:r>
              <a:rPr sz="1800" baseline="23148" dirty="0">
                <a:solidFill>
                  <a:srgbClr val="C00000"/>
                </a:solidFill>
                <a:latin typeface="Calibri"/>
                <a:cs typeface="Calibri"/>
              </a:rPr>
              <a:t>4</a:t>
            </a:r>
            <a:r>
              <a:rPr sz="1800" spc="187" baseline="23148" dirty="0">
                <a:solidFill>
                  <a:srgbClr val="C00000"/>
                </a:solidFill>
                <a:latin typeface="Calibri"/>
                <a:cs typeface="Calibri"/>
              </a:rPr>
              <a:t> </a:t>
            </a:r>
            <a:r>
              <a:rPr sz="1800" dirty="0">
                <a:solidFill>
                  <a:srgbClr val="C00000"/>
                </a:solidFill>
                <a:latin typeface="Calibri"/>
                <a:cs typeface="Calibri"/>
              </a:rPr>
              <a:t>=</a:t>
            </a:r>
            <a:r>
              <a:rPr sz="1800" spc="-15" dirty="0">
                <a:solidFill>
                  <a:srgbClr val="C00000"/>
                </a:solidFill>
                <a:latin typeface="Calibri"/>
                <a:cs typeface="Calibri"/>
              </a:rPr>
              <a:t> </a:t>
            </a:r>
            <a:r>
              <a:rPr sz="1800" dirty="0">
                <a:solidFill>
                  <a:srgbClr val="C00000"/>
                </a:solidFill>
                <a:latin typeface="Calibri"/>
                <a:cs typeface="Calibri"/>
              </a:rPr>
              <a:t>9.8M</a:t>
            </a:r>
            <a:r>
              <a:rPr sz="1800" spc="-20" dirty="0">
                <a:solidFill>
                  <a:srgbClr val="C00000"/>
                </a:solidFill>
                <a:latin typeface="Calibri"/>
                <a:cs typeface="Calibri"/>
              </a:rPr>
              <a:t> </a:t>
            </a:r>
            <a:r>
              <a:rPr sz="1800" spc="-10" dirty="0">
                <a:solidFill>
                  <a:srgbClr val="C00000"/>
                </a:solidFill>
                <a:latin typeface="Calibri"/>
                <a:cs typeface="Calibri"/>
              </a:rPr>
              <a:t>entries</a:t>
            </a:r>
            <a:endParaRPr sz="1800">
              <a:latin typeface="Calibri"/>
              <a:cs typeface="Calibri"/>
            </a:endParaRPr>
          </a:p>
        </p:txBody>
      </p:sp>
      <p:sp>
        <p:nvSpPr>
          <p:cNvPr id="17" name="object 17"/>
          <p:cNvSpPr txBox="1"/>
          <p:nvPr/>
        </p:nvSpPr>
        <p:spPr>
          <a:xfrm>
            <a:off x="204894" y="4970779"/>
            <a:ext cx="2146935" cy="845819"/>
          </a:xfrm>
          <a:prstGeom prst="rect">
            <a:avLst/>
          </a:prstGeom>
          <a:solidFill>
            <a:srgbClr val="FFFF00"/>
          </a:solidFill>
        </p:spPr>
        <p:txBody>
          <a:bodyPr vert="horz" wrap="square" lIns="0" tIns="13970" rIns="0" bIns="0" rtlCol="0">
            <a:spAutoFit/>
          </a:bodyPr>
          <a:lstStyle/>
          <a:p>
            <a:pPr marL="12700" marR="5080">
              <a:lnSpc>
                <a:spcPct val="99400"/>
              </a:lnSpc>
              <a:spcBef>
                <a:spcPts val="110"/>
              </a:spcBef>
            </a:pPr>
            <a:r>
              <a:rPr sz="1800" b="1" dirty="0">
                <a:solidFill>
                  <a:srgbClr val="70AD47"/>
                </a:solidFill>
                <a:latin typeface="Calibri"/>
                <a:cs typeface="Calibri"/>
              </a:rPr>
              <a:t>Solution</a:t>
            </a:r>
            <a:r>
              <a:rPr sz="1800" dirty="0">
                <a:solidFill>
                  <a:srgbClr val="70AD47"/>
                </a:solidFill>
                <a:latin typeface="Calibri"/>
                <a:cs typeface="Calibri"/>
              </a:rPr>
              <a:t>:</a:t>
            </a:r>
            <a:r>
              <a:rPr sz="1800" spc="-25" dirty="0">
                <a:solidFill>
                  <a:srgbClr val="70AD47"/>
                </a:solidFill>
                <a:latin typeface="Calibri"/>
                <a:cs typeface="Calibri"/>
              </a:rPr>
              <a:t> </a:t>
            </a:r>
            <a:r>
              <a:rPr sz="1800" dirty="0">
                <a:solidFill>
                  <a:srgbClr val="70AD47"/>
                </a:solidFill>
                <a:latin typeface="Calibri"/>
                <a:cs typeface="Calibri"/>
              </a:rPr>
              <a:t>don’t</a:t>
            </a:r>
            <a:r>
              <a:rPr sz="1800" spc="-35" dirty="0">
                <a:solidFill>
                  <a:srgbClr val="70AD47"/>
                </a:solidFill>
                <a:latin typeface="Calibri"/>
                <a:cs typeface="Calibri"/>
              </a:rPr>
              <a:t> </a:t>
            </a:r>
            <a:r>
              <a:rPr sz="1800" dirty="0">
                <a:solidFill>
                  <a:srgbClr val="70AD47"/>
                </a:solidFill>
                <a:latin typeface="Calibri"/>
                <a:cs typeface="Calibri"/>
              </a:rPr>
              <a:t>use</a:t>
            </a:r>
            <a:r>
              <a:rPr sz="1800" spc="-25" dirty="0">
                <a:solidFill>
                  <a:srgbClr val="70AD47"/>
                </a:solidFill>
                <a:latin typeface="Calibri"/>
                <a:cs typeface="Calibri"/>
              </a:rPr>
              <a:t> </a:t>
            </a:r>
            <a:r>
              <a:rPr sz="1800" spc="-20" dirty="0">
                <a:solidFill>
                  <a:srgbClr val="70AD47"/>
                </a:solidFill>
                <a:latin typeface="Calibri"/>
                <a:cs typeface="Calibri"/>
              </a:rPr>
              <a:t>full </a:t>
            </a:r>
            <a:r>
              <a:rPr sz="1800" spc="-10" dirty="0">
                <a:solidFill>
                  <a:srgbClr val="70AD47"/>
                </a:solidFill>
                <a:latin typeface="Calibri"/>
                <a:cs typeface="Calibri"/>
              </a:rPr>
              <a:t>attention,</a:t>
            </a:r>
            <a:r>
              <a:rPr sz="1800" spc="-70" dirty="0">
                <a:solidFill>
                  <a:srgbClr val="70AD47"/>
                </a:solidFill>
                <a:latin typeface="Calibri"/>
                <a:cs typeface="Calibri"/>
              </a:rPr>
              <a:t> </a:t>
            </a:r>
            <a:r>
              <a:rPr sz="1800" dirty="0">
                <a:solidFill>
                  <a:srgbClr val="70AD47"/>
                </a:solidFill>
                <a:latin typeface="Calibri"/>
                <a:cs typeface="Calibri"/>
              </a:rPr>
              <a:t>instead</a:t>
            </a:r>
            <a:r>
              <a:rPr sz="1800" spc="-60" dirty="0">
                <a:solidFill>
                  <a:srgbClr val="70AD47"/>
                </a:solidFill>
                <a:latin typeface="Calibri"/>
                <a:cs typeface="Calibri"/>
              </a:rPr>
              <a:t> </a:t>
            </a:r>
            <a:r>
              <a:rPr sz="1800" spc="-25" dirty="0">
                <a:solidFill>
                  <a:srgbClr val="70AD47"/>
                </a:solidFill>
                <a:latin typeface="Calibri"/>
                <a:cs typeface="Calibri"/>
              </a:rPr>
              <a:t>use </a:t>
            </a:r>
            <a:r>
              <a:rPr sz="1800" spc="-10" dirty="0">
                <a:solidFill>
                  <a:srgbClr val="70AD47"/>
                </a:solidFill>
                <a:latin typeface="Calibri"/>
                <a:cs typeface="Calibri"/>
              </a:rPr>
              <a:t>attention</a:t>
            </a:r>
            <a:r>
              <a:rPr sz="1800" spc="-40" dirty="0">
                <a:solidFill>
                  <a:srgbClr val="70AD47"/>
                </a:solidFill>
                <a:latin typeface="Calibri"/>
                <a:cs typeface="Calibri"/>
              </a:rPr>
              <a:t> </a:t>
            </a:r>
            <a:r>
              <a:rPr sz="1800" dirty="0">
                <a:solidFill>
                  <a:srgbClr val="70AD47"/>
                </a:solidFill>
                <a:latin typeface="Calibri"/>
                <a:cs typeface="Calibri"/>
              </a:rPr>
              <a:t>over</a:t>
            </a:r>
            <a:r>
              <a:rPr sz="1800" spc="-50" dirty="0">
                <a:solidFill>
                  <a:srgbClr val="70AD47"/>
                </a:solidFill>
                <a:latin typeface="Calibri"/>
                <a:cs typeface="Calibri"/>
              </a:rPr>
              <a:t> </a:t>
            </a:r>
            <a:r>
              <a:rPr sz="1800" spc="-10" dirty="0">
                <a:solidFill>
                  <a:srgbClr val="70AD47"/>
                </a:solidFill>
                <a:latin typeface="Calibri"/>
                <a:cs typeface="Calibri"/>
              </a:rPr>
              <a:t>patches</a:t>
            </a:r>
            <a:endParaRPr sz="1800" dirty="0">
              <a:latin typeface="Calibri"/>
              <a:cs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dirty="0"/>
              <a:t>Swin</a:t>
            </a:r>
            <a:r>
              <a:rPr spc="-110" dirty="0"/>
              <a:t> </a:t>
            </a:r>
            <a:r>
              <a:rPr spc="-40" dirty="0"/>
              <a:t>Transformer:</a:t>
            </a:r>
            <a:r>
              <a:rPr spc="-120" dirty="0"/>
              <a:t> </a:t>
            </a:r>
            <a:r>
              <a:rPr dirty="0"/>
              <a:t>Window</a:t>
            </a:r>
            <a:r>
              <a:rPr spc="-100" dirty="0"/>
              <a:t> </a:t>
            </a:r>
            <a:r>
              <a:rPr spc="-10" dirty="0"/>
              <a:t>Attention</a:t>
            </a:r>
          </a:p>
        </p:txBody>
      </p:sp>
      <p:sp>
        <p:nvSpPr>
          <p:cNvPr id="4" name="object 4"/>
          <p:cNvSpPr txBox="1"/>
          <p:nvPr/>
        </p:nvSpPr>
        <p:spPr>
          <a:xfrm>
            <a:off x="78739" y="6181690"/>
            <a:ext cx="5517515" cy="167640"/>
          </a:xfrm>
          <a:prstGeom prst="rect">
            <a:avLst/>
          </a:prstGeom>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a:latin typeface="Arial"/>
              <a:cs typeface="Arial"/>
            </a:endParaRPr>
          </a:p>
        </p:txBody>
      </p:sp>
      <p:sp>
        <p:nvSpPr>
          <p:cNvPr id="3" name="object 3"/>
          <p:cNvSpPr txBox="1"/>
          <p:nvPr/>
        </p:nvSpPr>
        <p:spPr>
          <a:xfrm>
            <a:off x="6162040" y="1361947"/>
            <a:ext cx="5175885" cy="756920"/>
          </a:xfrm>
          <a:prstGeom prst="rect">
            <a:avLst/>
          </a:prstGeom>
        </p:spPr>
        <p:txBody>
          <a:bodyPr vert="horz" wrap="square" lIns="0" tIns="12700" rIns="0" bIns="0" rtlCol="0">
            <a:spAutoFit/>
          </a:bodyPr>
          <a:lstStyle/>
          <a:p>
            <a:pPr marL="25400" marR="17780">
              <a:lnSpc>
                <a:spcPct val="100000"/>
              </a:lnSpc>
              <a:spcBef>
                <a:spcPts val="100"/>
              </a:spcBef>
            </a:pPr>
            <a:r>
              <a:rPr sz="2400" dirty="0">
                <a:latin typeface="Calibri"/>
                <a:cs typeface="Calibri"/>
              </a:rPr>
              <a:t>With</a:t>
            </a:r>
            <a:r>
              <a:rPr sz="2400" spc="-35" dirty="0">
                <a:latin typeface="Calibri"/>
                <a:cs typeface="Calibri"/>
              </a:rPr>
              <a:t> </a:t>
            </a:r>
            <a:r>
              <a:rPr sz="2400" dirty="0">
                <a:latin typeface="Calibri"/>
                <a:cs typeface="Calibri"/>
              </a:rPr>
              <a:t>H</a:t>
            </a:r>
            <a:r>
              <a:rPr sz="2400" spc="-35" dirty="0">
                <a:latin typeface="Calibri"/>
                <a:cs typeface="Calibri"/>
              </a:rPr>
              <a:t> </a:t>
            </a:r>
            <a:r>
              <a:rPr sz="2400" dirty="0">
                <a:latin typeface="Calibri"/>
                <a:cs typeface="Calibri"/>
              </a:rPr>
              <a:t>x</a:t>
            </a:r>
            <a:r>
              <a:rPr sz="2400" spc="-40" dirty="0">
                <a:latin typeface="Calibri"/>
                <a:cs typeface="Calibri"/>
              </a:rPr>
              <a:t> </a:t>
            </a:r>
            <a:r>
              <a:rPr sz="2400" dirty="0">
                <a:latin typeface="Calibri"/>
                <a:cs typeface="Calibri"/>
              </a:rPr>
              <a:t>W</a:t>
            </a:r>
            <a:r>
              <a:rPr sz="2400" spc="-35" dirty="0">
                <a:latin typeface="Calibri"/>
                <a:cs typeface="Calibri"/>
              </a:rPr>
              <a:t> </a:t>
            </a:r>
            <a:r>
              <a:rPr sz="2400" dirty="0">
                <a:latin typeface="Calibri"/>
                <a:cs typeface="Calibri"/>
              </a:rPr>
              <a:t>grid</a:t>
            </a:r>
            <a:r>
              <a:rPr sz="2400" spc="-35" dirty="0">
                <a:latin typeface="Calibri"/>
                <a:cs typeface="Calibri"/>
              </a:rPr>
              <a:t> </a:t>
            </a:r>
            <a:r>
              <a:rPr sz="2400" dirty="0">
                <a:latin typeface="Calibri"/>
                <a:cs typeface="Calibri"/>
              </a:rPr>
              <a:t>of</a:t>
            </a:r>
            <a:r>
              <a:rPr sz="2400" spc="-30" dirty="0">
                <a:latin typeface="Calibri"/>
                <a:cs typeface="Calibri"/>
              </a:rPr>
              <a:t> </a:t>
            </a:r>
            <a:r>
              <a:rPr sz="2400" b="1" spc="-10" dirty="0">
                <a:solidFill>
                  <a:srgbClr val="7F7F7F"/>
                </a:solidFill>
                <a:latin typeface="Calibri"/>
                <a:cs typeface="Calibri"/>
              </a:rPr>
              <a:t>tokens</a:t>
            </a:r>
            <a:r>
              <a:rPr sz="2400" spc="-10" dirty="0">
                <a:latin typeface="Calibri"/>
                <a:cs typeface="Calibri"/>
              </a:rPr>
              <a:t>,</a:t>
            </a:r>
            <a:r>
              <a:rPr sz="2400" spc="-35" dirty="0">
                <a:latin typeface="Calibri"/>
                <a:cs typeface="Calibri"/>
              </a:rPr>
              <a:t> </a:t>
            </a:r>
            <a:r>
              <a:rPr sz="2400" dirty="0">
                <a:latin typeface="Calibri"/>
                <a:cs typeface="Calibri"/>
              </a:rPr>
              <a:t>each</a:t>
            </a:r>
            <a:r>
              <a:rPr sz="2400" spc="-35" dirty="0">
                <a:latin typeface="Calibri"/>
                <a:cs typeface="Calibri"/>
              </a:rPr>
              <a:t> </a:t>
            </a:r>
            <a:r>
              <a:rPr sz="2400" spc="-10" dirty="0">
                <a:latin typeface="Calibri"/>
                <a:cs typeface="Calibri"/>
              </a:rPr>
              <a:t>attention </a:t>
            </a:r>
            <a:r>
              <a:rPr sz="2400" dirty="0">
                <a:latin typeface="Calibri"/>
                <a:cs typeface="Calibri"/>
              </a:rPr>
              <a:t>matrix</a:t>
            </a:r>
            <a:r>
              <a:rPr sz="2400" spc="-50" dirty="0">
                <a:latin typeface="Calibri"/>
                <a:cs typeface="Calibri"/>
              </a:rPr>
              <a:t> </a:t>
            </a:r>
            <a:r>
              <a:rPr sz="2400" dirty="0">
                <a:latin typeface="Calibri"/>
                <a:cs typeface="Calibri"/>
              </a:rPr>
              <a:t>is</a:t>
            </a:r>
            <a:r>
              <a:rPr sz="2400" spc="-45" dirty="0">
                <a:latin typeface="Calibri"/>
                <a:cs typeface="Calibri"/>
              </a:rPr>
              <a:t> </a:t>
            </a:r>
            <a:r>
              <a:rPr sz="2400" dirty="0">
                <a:latin typeface="Calibri"/>
                <a:cs typeface="Calibri"/>
              </a:rPr>
              <a:t>H</a:t>
            </a:r>
            <a:r>
              <a:rPr sz="2400" baseline="24305" dirty="0">
                <a:latin typeface="Calibri"/>
                <a:cs typeface="Calibri"/>
              </a:rPr>
              <a:t>2</a:t>
            </a:r>
            <a:r>
              <a:rPr sz="2400" dirty="0">
                <a:latin typeface="Calibri"/>
                <a:cs typeface="Calibri"/>
              </a:rPr>
              <a:t>W</a:t>
            </a:r>
            <a:r>
              <a:rPr sz="2400" baseline="24305" dirty="0">
                <a:latin typeface="Calibri"/>
                <a:cs typeface="Calibri"/>
              </a:rPr>
              <a:t>2</a:t>
            </a:r>
            <a:r>
              <a:rPr sz="2400" spc="209" baseline="24305" dirty="0">
                <a:latin typeface="Calibri"/>
                <a:cs typeface="Calibri"/>
              </a:rPr>
              <a:t> </a:t>
            </a:r>
            <a:r>
              <a:rPr sz="2400" dirty="0">
                <a:latin typeface="Calibri"/>
                <a:cs typeface="Calibri"/>
              </a:rPr>
              <a:t>–</a:t>
            </a:r>
            <a:r>
              <a:rPr sz="2400" spc="-45" dirty="0">
                <a:latin typeface="Calibri"/>
                <a:cs typeface="Calibri"/>
              </a:rPr>
              <a:t> </a:t>
            </a:r>
            <a:r>
              <a:rPr sz="2400" b="1" spc="-10" dirty="0">
                <a:latin typeface="Calibri"/>
                <a:cs typeface="Calibri"/>
              </a:rPr>
              <a:t>quadratic</a:t>
            </a:r>
            <a:r>
              <a:rPr sz="2400" b="1" spc="-45" dirty="0">
                <a:latin typeface="Calibri"/>
                <a:cs typeface="Calibri"/>
              </a:rPr>
              <a:t> </a:t>
            </a:r>
            <a:r>
              <a:rPr sz="2400" dirty="0">
                <a:latin typeface="Calibri"/>
                <a:cs typeface="Calibri"/>
              </a:rPr>
              <a:t>in</a:t>
            </a:r>
            <a:r>
              <a:rPr sz="2400" spc="-40" dirty="0">
                <a:latin typeface="Calibri"/>
                <a:cs typeface="Calibri"/>
              </a:rPr>
              <a:t> </a:t>
            </a:r>
            <a:r>
              <a:rPr sz="2400" dirty="0">
                <a:latin typeface="Calibri"/>
                <a:cs typeface="Calibri"/>
              </a:rPr>
              <a:t>image</a:t>
            </a:r>
            <a:r>
              <a:rPr sz="2400" spc="-35" dirty="0">
                <a:latin typeface="Calibri"/>
                <a:cs typeface="Calibri"/>
              </a:rPr>
              <a:t> </a:t>
            </a:r>
            <a:r>
              <a:rPr sz="2400" spc="-20" dirty="0">
                <a:latin typeface="Calibri"/>
                <a:cs typeface="Calibri"/>
              </a:rPr>
              <a:t>size</a:t>
            </a:r>
            <a:endParaRPr sz="2400">
              <a:latin typeface="Calibri"/>
              <a:cs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Swin</a:t>
            </a:r>
            <a:r>
              <a:rPr spc="-110" dirty="0"/>
              <a:t> </a:t>
            </a:r>
            <a:r>
              <a:rPr spc="-40" dirty="0"/>
              <a:t>Transformer:</a:t>
            </a:r>
            <a:r>
              <a:rPr spc="-120" dirty="0"/>
              <a:t> </a:t>
            </a:r>
            <a:r>
              <a:rPr dirty="0"/>
              <a:t>Window</a:t>
            </a:r>
            <a:r>
              <a:rPr spc="-100" dirty="0"/>
              <a:t> </a:t>
            </a:r>
            <a:r>
              <a:rPr spc="-10" dirty="0"/>
              <a:t>Attention</a:t>
            </a:r>
          </a:p>
        </p:txBody>
      </p:sp>
      <p:pic>
        <p:nvPicPr>
          <p:cNvPr id="3" name="object 3"/>
          <p:cNvPicPr/>
          <p:nvPr/>
        </p:nvPicPr>
        <p:blipFill>
          <a:blip r:embed="rId2" cstate="print"/>
          <a:stretch>
            <a:fillRect/>
          </a:stretch>
        </p:blipFill>
        <p:spPr>
          <a:xfrm>
            <a:off x="2170048" y="1982481"/>
            <a:ext cx="3503105" cy="3556681"/>
          </a:xfrm>
          <a:prstGeom prst="rect">
            <a:avLst/>
          </a:prstGeom>
        </p:spPr>
      </p:pic>
      <p:sp>
        <p:nvSpPr>
          <p:cNvPr id="4" name="object 4"/>
          <p:cNvSpPr txBox="1"/>
          <p:nvPr/>
        </p:nvSpPr>
        <p:spPr>
          <a:xfrm>
            <a:off x="6149340" y="1361947"/>
            <a:ext cx="5403850" cy="2585720"/>
          </a:xfrm>
          <a:prstGeom prst="rect">
            <a:avLst/>
          </a:prstGeom>
        </p:spPr>
        <p:txBody>
          <a:bodyPr vert="horz" wrap="square" lIns="0" tIns="12700" rIns="0" bIns="0" rtlCol="0">
            <a:spAutoFit/>
          </a:bodyPr>
          <a:lstStyle/>
          <a:p>
            <a:pPr marL="38100" marR="233045">
              <a:lnSpc>
                <a:spcPct val="100000"/>
              </a:lnSpc>
              <a:spcBef>
                <a:spcPts val="100"/>
              </a:spcBef>
            </a:pPr>
            <a:r>
              <a:rPr sz="2400" dirty="0">
                <a:latin typeface="Calibri"/>
                <a:cs typeface="Calibri"/>
              </a:rPr>
              <a:t>With</a:t>
            </a:r>
            <a:r>
              <a:rPr sz="2400" spc="-35" dirty="0">
                <a:latin typeface="Calibri"/>
                <a:cs typeface="Calibri"/>
              </a:rPr>
              <a:t> </a:t>
            </a:r>
            <a:r>
              <a:rPr sz="2400" dirty="0">
                <a:latin typeface="Calibri"/>
                <a:cs typeface="Calibri"/>
              </a:rPr>
              <a:t>H</a:t>
            </a:r>
            <a:r>
              <a:rPr sz="2400" spc="-35" dirty="0">
                <a:latin typeface="Calibri"/>
                <a:cs typeface="Calibri"/>
              </a:rPr>
              <a:t> </a:t>
            </a:r>
            <a:r>
              <a:rPr sz="2400" dirty="0">
                <a:latin typeface="Calibri"/>
                <a:cs typeface="Calibri"/>
              </a:rPr>
              <a:t>x</a:t>
            </a:r>
            <a:r>
              <a:rPr sz="2400" spc="-40" dirty="0">
                <a:latin typeface="Calibri"/>
                <a:cs typeface="Calibri"/>
              </a:rPr>
              <a:t> </a:t>
            </a:r>
            <a:r>
              <a:rPr sz="2400" dirty="0">
                <a:latin typeface="Calibri"/>
                <a:cs typeface="Calibri"/>
              </a:rPr>
              <a:t>W</a:t>
            </a:r>
            <a:r>
              <a:rPr sz="2400" spc="-35" dirty="0">
                <a:latin typeface="Calibri"/>
                <a:cs typeface="Calibri"/>
              </a:rPr>
              <a:t> </a:t>
            </a:r>
            <a:r>
              <a:rPr sz="2400" dirty="0">
                <a:latin typeface="Calibri"/>
                <a:cs typeface="Calibri"/>
              </a:rPr>
              <a:t>grid</a:t>
            </a:r>
            <a:r>
              <a:rPr sz="2400" spc="-35" dirty="0">
                <a:latin typeface="Calibri"/>
                <a:cs typeface="Calibri"/>
              </a:rPr>
              <a:t> </a:t>
            </a:r>
            <a:r>
              <a:rPr sz="2400" dirty="0">
                <a:latin typeface="Calibri"/>
                <a:cs typeface="Calibri"/>
              </a:rPr>
              <a:t>of</a:t>
            </a:r>
            <a:r>
              <a:rPr sz="2400" spc="-30" dirty="0">
                <a:latin typeface="Calibri"/>
                <a:cs typeface="Calibri"/>
              </a:rPr>
              <a:t> </a:t>
            </a:r>
            <a:r>
              <a:rPr sz="2400" b="1" spc="-10" dirty="0">
                <a:solidFill>
                  <a:srgbClr val="7F7F7F"/>
                </a:solidFill>
                <a:latin typeface="Calibri"/>
                <a:cs typeface="Calibri"/>
              </a:rPr>
              <a:t>tokens</a:t>
            </a:r>
            <a:r>
              <a:rPr sz="2400" spc="-10" dirty="0">
                <a:latin typeface="Calibri"/>
                <a:cs typeface="Calibri"/>
              </a:rPr>
              <a:t>,</a:t>
            </a:r>
            <a:r>
              <a:rPr sz="2400" spc="-35" dirty="0">
                <a:latin typeface="Calibri"/>
                <a:cs typeface="Calibri"/>
              </a:rPr>
              <a:t> </a:t>
            </a:r>
            <a:r>
              <a:rPr sz="2400" dirty="0">
                <a:latin typeface="Calibri"/>
                <a:cs typeface="Calibri"/>
              </a:rPr>
              <a:t>each</a:t>
            </a:r>
            <a:r>
              <a:rPr sz="2400" spc="-35" dirty="0">
                <a:latin typeface="Calibri"/>
                <a:cs typeface="Calibri"/>
              </a:rPr>
              <a:t> </a:t>
            </a:r>
            <a:r>
              <a:rPr sz="2400" spc="-10" dirty="0">
                <a:latin typeface="Calibri"/>
                <a:cs typeface="Calibri"/>
              </a:rPr>
              <a:t>attention </a:t>
            </a:r>
            <a:r>
              <a:rPr sz="2400" dirty="0">
                <a:latin typeface="Calibri"/>
                <a:cs typeface="Calibri"/>
              </a:rPr>
              <a:t>matrix</a:t>
            </a:r>
            <a:r>
              <a:rPr sz="2400" spc="-50" dirty="0">
                <a:latin typeface="Calibri"/>
                <a:cs typeface="Calibri"/>
              </a:rPr>
              <a:t> </a:t>
            </a:r>
            <a:r>
              <a:rPr sz="2400" dirty="0">
                <a:latin typeface="Calibri"/>
                <a:cs typeface="Calibri"/>
              </a:rPr>
              <a:t>is</a:t>
            </a:r>
            <a:r>
              <a:rPr sz="2400" spc="-45" dirty="0">
                <a:latin typeface="Calibri"/>
                <a:cs typeface="Calibri"/>
              </a:rPr>
              <a:t> </a:t>
            </a:r>
            <a:r>
              <a:rPr sz="2400" dirty="0">
                <a:latin typeface="Calibri"/>
                <a:cs typeface="Calibri"/>
              </a:rPr>
              <a:t>H</a:t>
            </a:r>
            <a:r>
              <a:rPr sz="2400" baseline="24305" dirty="0">
                <a:latin typeface="Calibri"/>
                <a:cs typeface="Calibri"/>
              </a:rPr>
              <a:t>2</a:t>
            </a:r>
            <a:r>
              <a:rPr sz="2400" dirty="0">
                <a:latin typeface="Calibri"/>
                <a:cs typeface="Calibri"/>
              </a:rPr>
              <a:t>W</a:t>
            </a:r>
            <a:r>
              <a:rPr sz="2400" baseline="24305" dirty="0">
                <a:latin typeface="Calibri"/>
                <a:cs typeface="Calibri"/>
              </a:rPr>
              <a:t>2</a:t>
            </a:r>
            <a:r>
              <a:rPr sz="2400" spc="209" baseline="24305" dirty="0">
                <a:latin typeface="Calibri"/>
                <a:cs typeface="Calibri"/>
              </a:rPr>
              <a:t> </a:t>
            </a:r>
            <a:r>
              <a:rPr sz="2400" dirty="0">
                <a:latin typeface="Calibri"/>
                <a:cs typeface="Calibri"/>
              </a:rPr>
              <a:t>–</a:t>
            </a:r>
            <a:r>
              <a:rPr sz="2400" spc="-45" dirty="0">
                <a:latin typeface="Calibri"/>
                <a:cs typeface="Calibri"/>
              </a:rPr>
              <a:t> </a:t>
            </a:r>
            <a:r>
              <a:rPr sz="2400" b="1" spc="-10" dirty="0">
                <a:latin typeface="Calibri"/>
                <a:cs typeface="Calibri"/>
              </a:rPr>
              <a:t>quadratic</a:t>
            </a:r>
            <a:r>
              <a:rPr sz="2400" b="1" spc="-45" dirty="0">
                <a:latin typeface="Calibri"/>
                <a:cs typeface="Calibri"/>
              </a:rPr>
              <a:t> </a:t>
            </a:r>
            <a:r>
              <a:rPr sz="2400" dirty="0">
                <a:latin typeface="Calibri"/>
                <a:cs typeface="Calibri"/>
              </a:rPr>
              <a:t>in</a:t>
            </a:r>
            <a:r>
              <a:rPr sz="2400" spc="-40" dirty="0">
                <a:latin typeface="Calibri"/>
                <a:cs typeface="Calibri"/>
              </a:rPr>
              <a:t> </a:t>
            </a:r>
            <a:r>
              <a:rPr sz="2400" dirty="0">
                <a:latin typeface="Calibri"/>
                <a:cs typeface="Calibri"/>
              </a:rPr>
              <a:t>image</a:t>
            </a:r>
            <a:r>
              <a:rPr sz="2400" spc="-35" dirty="0">
                <a:latin typeface="Calibri"/>
                <a:cs typeface="Calibri"/>
              </a:rPr>
              <a:t> </a:t>
            </a:r>
            <a:r>
              <a:rPr sz="2400" spc="-20" dirty="0">
                <a:latin typeface="Calibri"/>
                <a:cs typeface="Calibri"/>
              </a:rPr>
              <a:t>size</a:t>
            </a:r>
            <a:endParaRPr sz="2400">
              <a:latin typeface="Calibri"/>
              <a:cs typeface="Calibri"/>
            </a:endParaRPr>
          </a:p>
          <a:p>
            <a:pPr>
              <a:lnSpc>
                <a:spcPct val="100000"/>
              </a:lnSpc>
              <a:spcBef>
                <a:spcPts val="15"/>
              </a:spcBef>
            </a:pPr>
            <a:endParaRPr sz="2400">
              <a:latin typeface="Calibri"/>
              <a:cs typeface="Calibri"/>
            </a:endParaRPr>
          </a:p>
          <a:p>
            <a:pPr marL="38100" marR="17780">
              <a:lnSpc>
                <a:spcPct val="99400"/>
              </a:lnSpc>
            </a:pPr>
            <a:r>
              <a:rPr sz="2400" dirty="0">
                <a:latin typeface="Calibri"/>
                <a:cs typeface="Calibri"/>
              </a:rPr>
              <a:t>Rather</a:t>
            </a:r>
            <a:r>
              <a:rPr sz="2400" spc="-60" dirty="0">
                <a:latin typeface="Calibri"/>
                <a:cs typeface="Calibri"/>
              </a:rPr>
              <a:t> </a:t>
            </a:r>
            <a:r>
              <a:rPr sz="2400" dirty="0">
                <a:latin typeface="Calibri"/>
                <a:cs typeface="Calibri"/>
              </a:rPr>
              <a:t>than</a:t>
            </a:r>
            <a:r>
              <a:rPr sz="2400" spc="-60" dirty="0">
                <a:latin typeface="Calibri"/>
                <a:cs typeface="Calibri"/>
              </a:rPr>
              <a:t> </a:t>
            </a:r>
            <a:r>
              <a:rPr sz="2400" dirty="0">
                <a:latin typeface="Calibri"/>
                <a:cs typeface="Calibri"/>
              </a:rPr>
              <a:t>allowing</a:t>
            </a:r>
            <a:r>
              <a:rPr sz="2400" spc="-65" dirty="0">
                <a:latin typeface="Calibri"/>
                <a:cs typeface="Calibri"/>
              </a:rPr>
              <a:t> </a:t>
            </a:r>
            <a:r>
              <a:rPr sz="2400" dirty="0">
                <a:latin typeface="Calibri"/>
                <a:cs typeface="Calibri"/>
              </a:rPr>
              <a:t>each</a:t>
            </a:r>
            <a:r>
              <a:rPr sz="2400" spc="-55" dirty="0">
                <a:latin typeface="Calibri"/>
                <a:cs typeface="Calibri"/>
              </a:rPr>
              <a:t> </a:t>
            </a:r>
            <a:r>
              <a:rPr sz="2400" b="1" spc="-10" dirty="0">
                <a:solidFill>
                  <a:srgbClr val="7F7F7F"/>
                </a:solidFill>
                <a:latin typeface="Calibri"/>
                <a:cs typeface="Calibri"/>
              </a:rPr>
              <a:t>token</a:t>
            </a:r>
            <a:r>
              <a:rPr sz="2400" b="1" spc="-65" dirty="0">
                <a:solidFill>
                  <a:srgbClr val="7F7F7F"/>
                </a:solidFill>
                <a:latin typeface="Calibri"/>
                <a:cs typeface="Calibri"/>
              </a:rPr>
              <a:t> </a:t>
            </a:r>
            <a:r>
              <a:rPr sz="2400" dirty="0">
                <a:latin typeface="Calibri"/>
                <a:cs typeface="Calibri"/>
              </a:rPr>
              <a:t>to</a:t>
            </a:r>
            <a:r>
              <a:rPr sz="2400" spc="-60" dirty="0">
                <a:latin typeface="Calibri"/>
                <a:cs typeface="Calibri"/>
              </a:rPr>
              <a:t> </a:t>
            </a:r>
            <a:r>
              <a:rPr sz="2400" spc="-10" dirty="0">
                <a:latin typeface="Calibri"/>
                <a:cs typeface="Calibri"/>
              </a:rPr>
              <a:t>attend </a:t>
            </a:r>
            <a:r>
              <a:rPr sz="2400" dirty="0">
                <a:latin typeface="Calibri"/>
                <a:cs typeface="Calibri"/>
              </a:rPr>
              <a:t>to</a:t>
            </a:r>
            <a:r>
              <a:rPr sz="2400" spc="-65" dirty="0">
                <a:latin typeface="Calibri"/>
                <a:cs typeface="Calibri"/>
              </a:rPr>
              <a:t> </a:t>
            </a:r>
            <a:r>
              <a:rPr sz="2400" dirty="0">
                <a:latin typeface="Calibri"/>
                <a:cs typeface="Calibri"/>
              </a:rPr>
              <a:t>all</a:t>
            </a:r>
            <a:r>
              <a:rPr sz="2400" spc="-65" dirty="0">
                <a:latin typeface="Calibri"/>
                <a:cs typeface="Calibri"/>
              </a:rPr>
              <a:t> </a:t>
            </a:r>
            <a:r>
              <a:rPr sz="2400" dirty="0">
                <a:latin typeface="Calibri"/>
                <a:cs typeface="Calibri"/>
              </a:rPr>
              <a:t>other</a:t>
            </a:r>
            <a:r>
              <a:rPr sz="2400" spc="-65" dirty="0">
                <a:latin typeface="Calibri"/>
                <a:cs typeface="Calibri"/>
              </a:rPr>
              <a:t> </a:t>
            </a:r>
            <a:r>
              <a:rPr sz="2400" spc="-10" dirty="0">
                <a:latin typeface="Calibri"/>
                <a:cs typeface="Calibri"/>
              </a:rPr>
              <a:t>tokens,</a:t>
            </a:r>
            <a:r>
              <a:rPr sz="2400" spc="-60" dirty="0">
                <a:latin typeface="Calibri"/>
                <a:cs typeface="Calibri"/>
              </a:rPr>
              <a:t> </a:t>
            </a:r>
            <a:r>
              <a:rPr sz="2400" dirty="0">
                <a:latin typeface="Calibri"/>
                <a:cs typeface="Calibri"/>
              </a:rPr>
              <a:t>instead</a:t>
            </a:r>
            <a:r>
              <a:rPr sz="2400" spc="-60" dirty="0">
                <a:latin typeface="Calibri"/>
                <a:cs typeface="Calibri"/>
              </a:rPr>
              <a:t> </a:t>
            </a:r>
            <a:r>
              <a:rPr sz="2400" dirty="0">
                <a:latin typeface="Calibri"/>
                <a:cs typeface="Calibri"/>
              </a:rPr>
              <a:t>divide</a:t>
            </a:r>
            <a:r>
              <a:rPr sz="2400" spc="-55" dirty="0">
                <a:latin typeface="Calibri"/>
                <a:cs typeface="Calibri"/>
              </a:rPr>
              <a:t> </a:t>
            </a:r>
            <a:r>
              <a:rPr sz="2400" spc="-20" dirty="0">
                <a:latin typeface="Calibri"/>
                <a:cs typeface="Calibri"/>
              </a:rPr>
              <a:t>into </a:t>
            </a:r>
            <a:r>
              <a:rPr sz="2400" b="1" dirty="0">
                <a:solidFill>
                  <a:srgbClr val="C00000"/>
                </a:solidFill>
                <a:latin typeface="Calibri"/>
                <a:cs typeface="Calibri"/>
              </a:rPr>
              <a:t>windows</a:t>
            </a:r>
            <a:r>
              <a:rPr sz="2400" b="1" spc="-40" dirty="0">
                <a:solidFill>
                  <a:srgbClr val="C00000"/>
                </a:solidFill>
                <a:latin typeface="Calibri"/>
                <a:cs typeface="Calibri"/>
              </a:rPr>
              <a:t> </a:t>
            </a:r>
            <a:r>
              <a:rPr sz="2400" dirty="0">
                <a:latin typeface="Calibri"/>
                <a:cs typeface="Calibri"/>
              </a:rPr>
              <a:t>of</a:t>
            </a:r>
            <a:r>
              <a:rPr sz="2400" spc="-35" dirty="0">
                <a:latin typeface="Calibri"/>
                <a:cs typeface="Calibri"/>
              </a:rPr>
              <a:t> </a:t>
            </a:r>
            <a:r>
              <a:rPr sz="2400" dirty="0">
                <a:latin typeface="Calibri"/>
                <a:cs typeface="Calibri"/>
              </a:rPr>
              <a:t>M</a:t>
            </a:r>
            <a:r>
              <a:rPr sz="2400" spc="-40" dirty="0">
                <a:latin typeface="Calibri"/>
                <a:cs typeface="Calibri"/>
              </a:rPr>
              <a:t> </a:t>
            </a:r>
            <a:r>
              <a:rPr sz="2400" dirty="0">
                <a:latin typeface="Calibri"/>
                <a:cs typeface="Calibri"/>
              </a:rPr>
              <a:t>x</a:t>
            </a:r>
            <a:r>
              <a:rPr sz="2400" spc="-45" dirty="0">
                <a:latin typeface="Calibri"/>
                <a:cs typeface="Calibri"/>
              </a:rPr>
              <a:t> </a:t>
            </a:r>
            <a:r>
              <a:rPr sz="2400" dirty="0">
                <a:latin typeface="Calibri"/>
                <a:cs typeface="Calibri"/>
              </a:rPr>
              <a:t>M</a:t>
            </a:r>
            <a:r>
              <a:rPr sz="2400" spc="-40" dirty="0">
                <a:latin typeface="Calibri"/>
                <a:cs typeface="Calibri"/>
              </a:rPr>
              <a:t> </a:t>
            </a:r>
            <a:r>
              <a:rPr sz="2400" spc="-10" dirty="0">
                <a:latin typeface="Calibri"/>
                <a:cs typeface="Calibri"/>
              </a:rPr>
              <a:t>tokens</a:t>
            </a:r>
            <a:r>
              <a:rPr sz="2400" spc="-40" dirty="0">
                <a:latin typeface="Calibri"/>
                <a:cs typeface="Calibri"/>
              </a:rPr>
              <a:t> </a:t>
            </a:r>
            <a:r>
              <a:rPr sz="2400" dirty="0">
                <a:latin typeface="Calibri"/>
                <a:cs typeface="Calibri"/>
              </a:rPr>
              <a:t>(here</a:t>
            </a:r>
            <a:r>
              <a:rPr sz="2400" spc="-30" dirty="0">
                <a:latin typeface="Calibri"/>
                <a:cs typeface="Calibri"/>
              </a:rPr>
              <a:t> </a:t>
            </a:r>
            <a:r>
              <a:rPr sz="2400" dirty="0">
                <a:latin typeface="Calibri"/>
                <a:cs typeface="Calibri"/>
              </a:rPr>
              <a:t>M=4);</a:t>
            </a:r>
            <a:r>
              <a:rPr sz="2400" spc="-45" dirty="0">
                <a:latin typeface="Calibri"/>
                <a:cs typeface="Calibri"/>
              </a:rPr>
              <a:t> </a:t>
            </a:r>
            <a:r>
              <a:rPr sz="2400" spc="-20" dirty="0">
                <a:latin typeface="Calibri"/>
                <a:cs typeface="Calibri"/>
              </a:rPr>
              <a:t>only </a:t>
            </a:r>
            <a:r>
              <a:rPr sz="2400" dirty="0">
                <a:latin typeface="Calibri"/>
                <a:cs typeface="Calibri"/>
              </a:rPr>
              <a:t>compute</a:t>
            </a:r>
            <a:r>
              <a:rPr sz="2400" spc="-65" dirty="0">
                <a:latin typeface="Calibri"/>
                <a:cs typeface="Calibri"/>
              </a:rPr>
              <a:t> </a:t>
            </a:r>
            <a:r>
              <a:rPr sz="2400" spc="-10" dirty="0">
                <a:latin typeface="Calibri"/>
                <a:cs typeface="Calibri"/>
              </a:rPr>
              <a:t>attention</a:t>
            </a:r>
            <a:r>
              <a:rPr sz="2400" spc="-70" dirty="0">
                <a:latin typeface="Calibri"/>
                <a:cs typeface="Calibri"/>
              </a:rPr>
              <a:t> </a:t>
            </a:r>
            <a:r>
              <a:rPr sz="2400" dirty="0">
                <a:latin typeface="Calibri"/>
                <a:cs typeface="Calibri"/>
              </a:rPr>
              <a:t>within</a:t>
            </a:r>
            <a:r>
              <a:rPr sz="2400" spc="-65" dirty="0">
                <a:latin typeface="Calibri"/>
                <a:cs typeface="Calibri"/>
              </a:rPr>
              <a:t> </a:t>
            </a:r>
            <a:r>
              <a:rPr sz="2400" dirty="0">
                <a:latin typeface="Calibri"/>
                <a:cs typeface="Calibri"/>
              </a:rPr>
              <a:t>each</a:t>
            </a:r>
            <a:r>
              <a:rPr sz="2400" spc="-70" dirty="0">
                <a:latin typeface="Calibri"/>
                <a:cs typeface="Calibri"/>
              </a:rPr>
              <a:t> </a:t>
            </a:r>
            <a:r>
              <a:rPr sz="2400" spc="-10" dirty="0">
                <a:latin typeface="Calibri"/>
                <a:cs typeface="Calibri"/>
              </a:rPr>
              <a:t>window</a:t>
            </a:r>
            <a:endParaRPr sz="2400">
              <a:latin typeface="Calibri"/>
              <a:cs typeface="Calibri"/>
            </a:endParaRPr>
          </a:p>
        </p:txBody>
      </p:sp>
      <p:sp>
        <p:nvSpPr>
          <p:cNvPr id="5" name="object 5"/>
          <p:cNvSpPr txBox="1"/>
          <p:nvPr/>
        </p:nvSpPr>
        <p:spPr>
          <a:xfrm>
            <a:off x="78739" y="6181690"/>
            <a:ext cx="5517515" cy="167640"/>
          </a:xfrm>
          <a:prstGeom prst="rect">
            <a:avLst/>
          </a:prstGeom>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a:latin typeface="Arial"/>
              <a:cs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Swin</a:t>
            </a:r>
            <a:r>
              <a:rPr spc="-110" dirty="0"/>
              <a:t> </a:t>
            </a:r>
            <a:r>
              <a:rPr spc="-40" dirty="0"/>
              <a:t>Transformer:</a:t>
            </a:r>
            <a:r>
              <a:rPr spc="-120" dirty="0"/>
              <a:t> </a:t>
            </a:r>
            <a:r>
              <a:rPr dirty="0"/>
              <a:t>Window</a:t>
            </a:r>
            <a:r>
              <a:rPr spc="-100" dirty="0"/>
              <a:t> </a:t>
            </a:r>
            <a:r>
              <a:rPr spc="-10" dirty="0"/>
              <a:t>Attention</a:t>
            </a:r>
          </a:p>
        </p:txBody>
      </p:sp>
      <p:pic>
        <p:nvPicPr>
          <p:cNvPr id="3" name="object 3"/>
          <p:cNvPicPr/>
          <p:nvPr/>
        </p:nvPicPr>
        <p:blipFill>
          <a:blip r:embed="rId2" cstate="print"/>
          <a:stretch>
            <a:fillRect/>
          </a:stretch>
        </p:blipFill>
        <p:spPr>
          <a:xfrm>
            <a:off x="2170048" y="1982481"/>
            <a:ext cx="3503105" cy="3556681"/>
          </a:xfrm>
          <a:prstGeom prst="rect">
            <a:avLst/>
          </a:prstGeom>
        </p:spPr>
      </p:pic>
      <p:sp>
        <p:nvSpPr>
          <p:cNvPr id="4" name="object 4"/>
          <p:cNvSpPr txBox="1"/>
          <p:nvPr/>
        </p:nvSpPr>
        <p:spPr>
          <a:xfrm>
            <a:off x="6123940" y="1361947"/>
            <a:ext cx="5454650" cy="4783455"/>
          </a:xfrm>
          <a:prstGeom prst="rect">
            <a:avLst/>
          </a:prstGeom>
        </p:spPr>
        <p:txBody>
          <a:bodyPr vert="horz" wrap="square" lIns="0" tIns="12700" rIns="0" bIns="0" rtlCol="0">
            <a:spAutoFit/>
          </a:bodyPr>
          <a:lstStyle/>
          <a:p>
            <a:pPr marL="63500" marR="258445">
              <a:lnSpc>
                <a:spcPct val="100000"/>
              </a:lnSpc>
              <a:spcBef>
                <a:spcPts val="100"/>
              </a:spcBef>
            </a:pPr>
            <a:r>
              <a:rPr sz="2400" dirty="0">
                <a:latin typeface="Calibri"/>
                <a:cs typeface="Calibri"/>
              </a:rPr>
              <a:t>With</a:t>
            </a:r>
            <a:r>
              <a:rPr sz="2400" spc="-35" dirty="0">
                <a:latin typeface="Calibri"/>
                <a:cs typeface="Calibri"/>
              </a:rPr>
              <a:t> </a:t>
            </a:r>
            <a:r>
              <a:rPr sz="2400" dirty="0">
                <a:latin typeface="Calibri"/>
                <a:cs typeface="Calibri"/>
              </a:rPr>
              <a:t>H</a:t>
            </a:r>
            <a:r>
              <a:rPr sz="2400" spc="-35" dirty="0">
                <a:latin typeface="Calibri"/>
                <a:cs typeface="Calibri"/>
              </a:rPr>
              <a:t> </a:t>
            </a:r>
            <a:r>
              <a:rPr sz="2400" dirty="0">
                <a:latin typeface="Calibri"/>
                <a:cs typeface="Calibri"/>
              </a:rPr>
              <a:t>x</a:t>
            </a:r>
            <a:r>
              <a:rPr sz="2400" spc="-40" dirty="0">
                <a:latin typeface="Calibri"/>
                <a:cs typeface="Calibri"/>
              </a:rPr>
              <a:t> </a:t>
            </a:r>
            <a:r>
              <a:rPr sz="2400" dirty="0">
                <a:latin typeface="Calibri"/>
                <a:cs typeface="Calibri"/>
              </a:rPr>
              <a:t>W</a:t>
            </a:r>
            <a:r>
              <a:rPr sz="2400" spc="-35" dirty="0">
                <a:latin typeface="Calibri"/>
                <a:cs typeface="Calibri"/>
              </a:rPr>
              <a:t> </a:t>
            </a:r>
            <a:r>
              <a:rPr sz="2400" dirty="0">
                <a:latin typeface="Calibri"/>
                <a:cs typeface="Calibri"/>
              </a:rPr>
              <a:t>grid</a:t>
            </a:r>
            <a:r>
              <a:rPr sz="2400" spc="-35" dirty="0">
                <a:latin typeface="Calibri"/>
                <a:cs typeface="Calibri"/>
              </a:rPr>
              <a:t> </a:t>
            </a:r>
            <a:r>
              <a:rPr sz="2400" dirty="0">
                <a:latin typeface="Calibri"/>
                <a:cs typeface="Calibri"/>
              </a:rPr>
              <a:t>of</a:t>
            </a:r>
            <a:r>
              <a:rPr sz="2400" spc="-30" dirty="0">
                <a:latin typeface="Calibri"/>
                <a:cs typeface="Calibri"/>
              </a:rPr>
              <a:t> </a:t>
            </a:r>
            <a:r>
              <a:rPr sz="2400" b="1" spc="-10" dirty="0">
                <a:solidFill>
                  <a:srgbClr val="7F7F7F"/>
                </a:solidFill>
                <a:latin typeface="Calibri"/>
                <a:cs typeface="Calibri"/>
              </a:rPr>
              <a:t>tokens</a:t>
            </a:r>
            <a:r>
              <a:rPr sz="2400" spc="-10" dirty="0">
                <a:latin typeface="Calibri"/>
                <a:cs typeface="Calibri"/>
              </a:rPr>
              <a:t>,</a:t>
            </a:r>
            <a:r>
              <a:rPr sz="2400" spc="-35" dirty="0">
                <a:latin typeface="Calibri"/>
                <a:cs typeface="Calibri"/>
              </a:rPr>
              <a:t> </a:t>
            </a:r>
            <a:r>
              <a:rPr sz="2400" dirty="0">
                <a:latin typeface="Calibri"/>
                <a:cs typeface="Calibri"/>
              </a:rPr>
              <a:t>each</a:t>
            </a:r>
            <a:r>
              <a:rPr sz="2400" spc="-35" dirty="0">
                <a:latin typeface="Calibri"/>
                <a:cs typeface="Calibri"/>
              </a:rPr>
              <a:t> </a:t>
            </a:r>
            <a:r>
              <a:rPr sz="2400" spc="-10" dirty="0">
                <a:latin typeface="Calibri"/>
                <a:cs typeface="Calibri"/>
              </a:rPr>
              <a:t>attention </a:t>
            </a:r>
            <a:r>
              <a:rPr sz="2400" dirty="0">
                <a:latin typeface="Calibri"/>
                <a:cs typeface="Calibri"/>
              </a:rPr>
              <a:t>matrix</a:t>
            </a:r>
            <a:r>
              <a:rPr sz="2400" spc="-50" dirty="0">
                <a:latin typeface="Calibri"/>
                <a:cs typeface="Calibri"/>
              </a:rPr>
              <a:t> </a:t>
            </a:r>
            <a:r>
              <a:rPr sz="2400" dirty="0">
                <a:latin typeface="Calibri"/>
                <a:cs typeface="Calibri"/>
              </a:rPr>
              <a:t>is</a:t>
            </a:r>
            <a:r>
              <a:rPr sz="2400" spc="-45" dirty="0">
                <a:latin typeface="Calibri"/>
                <a:cs typeface="Calibri"/>
              </a:rPr>
              <a:t> </a:t>
            </a:r>
            <a:r>
              <a:rPr sz="2400" dirty="0">
                <a:latin typeface="Calibri"/>
                <a:cs typeface="Calibri"/>
              </a:rPr>
              <a:t>H</a:t>
            </a:r>
            <a:r>
              <a:rPr sz="2400" baseline="24305" dirty="0">
                <a:latin typeface="Calibri"/>
                <a:cs typeface="Calibri"/>
              </a:rPr>
              <a:t>2</a:t>
            </a:r>
            <a:r>
              <a:rPr sz="2400" dirty="0">
                <a:latin typeface="Calibri"/>
                <a:cs typeface="Calibri"/>
              </a:rPr>
              <a:t>W</a:t>
            </a:r>
            <a:r>
              <a:rPr sz="2400" baseline="24305" dirty="0">
                <a:latin typeface="Calibri"/>
                <a:cs typeface="Calibri"/>
              </a:rPr>
              <a:t>2</a:t>
            </a:r>
            <a:r>
              <a:rPr sz="2400" spc="209" baseline="24305" dirty="0">
                <a:latin typeface="Calibri"/>
                <a:cs typeface="Calibri"/>
              </a:rPr>
              <a:t> </a:t>
            </a:r>
            <a:r>
              <a:rPr sz="2400" dirty="0">
                <a:latin typeface="Calibri"/>
                <a:cs typeface="Calibri"/>
              </a:rPr>
              <a:t>–</a:t>
            </a:r>
            <a:r>
              <a:rPr sz="2400" spc="-45" dirty="0">
                <a:latin typeface="Calibri"/>
                <a:cs typeface="Calibri"/>
              </a:rPr>
              <a:t> </a:t>
            </a:r>
            <a:r>
              <a:rPr sz="2400" b="1" spc="-10" dirty="0">
                <a:latin typeface="Calibri"/>
                <a:cs typeface="Calibri"/>
              </a:rPr>
              <a:t>quadratic</a:t>
            </a:r>
            <a:r>
              <a:rPr sz="2400" b="1" spc="-45" dirty="0">
                <a:latin typeface="Calibri"/>
                <a:cs typeface="Calibri"/>
              </a:rPr>
              <a:t> </a:t>
            </a:r>
            <a:r>
              <a:rPr sz="2400" dirty="0">
                <a:latin typeface="Calibri"/>
                <a:cs typeface="Calibri"/>
              </a:rPr>
              <a:t>in</a:t>
            </a:r>
            <a:r>
              <a:rPr sz="2400" spc="-40" dirty="0">
                <a:latin typeface="Calibri"/>
                <a:cs typeface="Calibri"/>
              </a:rPr>
              <a:t> </a:t>
            </a:r>
            <a:r>
              <a:rPr sz="2400" dirty="0">
                <a:latin typeface="Calibri"/>
                <a:cs typeface="Calibri"/>
              </a:rPr>
              <a:t>image</a:t>
            </a:r>
            <a:r>
              <a:rPr sz="2400" spc="-35" dirty="0">
                <a:latin typeface="Calibri"/>
                <a:cs typeface="Calibri"/>
              </a:rPr>
              <a:t> </a:t>
            </a:r>
            <a:r>
              <a:rPr sz="2400" spc="-20" dirty="0">
                <a:latin typeface="Calibri"/>
                <a:cs typeface="Calibri"/>
              </a:rPr>
              <a:t>size</a:t>
            </a:r>
            <a:endParaRPr sz="2400">
              <a:latin typeface="Calibri"/>
              <a:cs typeface="Calibri"/>
            </a:endParaRPr>
          </a:p>
          <a:p>
            <a:pPr>
              <a:lnSpc>
                <a:spcPct val="100000"/>
              </a:lnSpc>
              <a:spcBef>
                <a:spcPts val="15"/>
              </a:spcBef>
            </a:pPr>
            <a:endParaRPr sz="2400">
              <a:latin typeface="Calibri"/>
              <a:cs typeface="Calibri"/>
            </a:endParaRPr>
          </a:p>
          <a:p>
            <a:pPr marL="63500" marR="43180">
              <a:lnSpc>
                <a:spcPct val="99400"/>
              </a:lnSpc>
            </a:pPr>
            <a:r>
              <a:rPr sz="2400" dirty="0">
                <a:latin typeface="Calibri"/>
                <a:cs typeface="Calibri"/>
              </a:rPr>
              <a:t>Rather</a:t>
            </a:r>
            <a:r>
              <a:rPr sz="2400" spc="-60" dirty="0">
                <a:latin typeface="Calibri"/>
                <a:cs typeface="Calibri"/>
              </a:rPr>
              <a:t> </a:t>
            </a:r>
            <a:r>
              <a:rPr sz="2400" dirty="0">
                <a:latin typeface="Calibri"/>
                <a:cs typeface="Calibri"/>
              </a:rPr>
              <a:t>than</a:t>
            </a:r>
            <a:r>
              <a:rPr sz="2400" spc="-60" dirty="0">
                <a:latin typeface="Calibri"/>
                <a:cs typeface="Calibri"/>
              </a:rPr>
              <a:t> </a:t>
            </a:r>
            <a:r>
              <a:rPr sz="2400" dirty="0">
                <a:latin typeface="Calibri"/>
                <a:cs typeface="Calibri"/>
              </a:rPr>
              <a:t>allowing</a:t>
            </a:r>
            <a:r>
              <a:rPr sz="2400" spc="-65" dirty="0">
                <a:latin typeface="Calibri"/>
                <a:cs typeface="Calibri"/>
              </a:rPr>
              <a:t> </a:t>
            </a:r>
            <a:r>
              <a:rPr sz="2400" dirty="0">
                <a:latin typeface="Calibri"/>
                <a:cs typeface="Calibri"/>
              </a:rPr>
              <a:t>each</a:t>
            </a:r>
            <a:r>
              <a:rPr sz="2400" spc="-55" dirty="0">
                <a:latin typeface="Calibri"/>
                <a:cs typeface="Calibri"/>
              </a:rPr>
              <a:t> </a:t>
            </a:r>
            <a:r>
              <a:rPr sz="2400" b="1" spc="-10" dirty="0">
                <a:solidFill>
                  <a:srgbClr val="7F7F7F"/>
                </a:solidFill>
                <a:latin typeface="Calibri"/>
                <a:cs typeface="Calibri"/>
              </a:rPr>
              <a:t>token</a:t>
            </a:r>
            <a:r>
              <a:rPr sz="2400" b="1" spc="-65" dirty="0">
                <a:solidFill>
                  <a:srgbClr val="7F7F7F"/>
                </a:solidFill>
                <a:latin typeface="Calibri"/>
                <a:cs typeface="Calibri"/>
              </a:rPr>
              <a:t> </a:t>
            </a:r>
            <a:r>
              <a:rPr sz="2400" dirty="0">
                <a:latin typeface="Calibri"/>
                <a:cs typeface="Calibri"/>
              </a:rPr>
              <a:t>to</a:t>
            </a:r>
            <a:r>
              <a:rPr sz="2400" spc="-60" dirty="0">
                <a:latin typeface="Calibri"/>
                <a:cs typeface="Calibri"/>
              </a:rPr>
              <a:t> </a:t>
            </a:r>
            <a:r>
              <a:rPr sz="2400" spc="-10" dirty="0">
                <a:latin typeface="Calibri"/>
                <a:cs typeface="Calibri"/>
              </a:rPr>
              <a:t>attend </a:t>
            </a:r>
            <a:r>
              <a:rPr sz="2400" dirty="0">
                <a:latin typeface="Calibri"/>
                <a:cs typeface="Calibri"/>
              </a:rPr>
              <a:t>to</a:t>
            </a:r>
            <a:r>
              <a:rPr sz="2400" spc="-65" dirty="0">
                <a:latin typeface="Calibri"/>
                <a:cs typeface="Calibri"/>
              </a:rPr>
              <a:t> </a:t>
            </a:r>
            <a:r>
              <a:rPr sz="2400" dirty="0">
                <a:latin typeface="Calibri"/>
                <a:cs typeface="Calibri"/>
              </a:rPr>
              <a:t>all</a:t>
            </a:r>
            <a:r>
              <a:rPr sz="2400" spc="-65" dirty="0">
                <a:latin typeface="Calibri"/>
                <a:cs typeface="Calibri"/>
              </a:rPr>
              <a:t> </a:t>
            </a:r>
            <a:r>
              <a:rPr sz="2400" dirty="0">
                <a:latin typeface="Calibri"/>
                <a:cs typeface="Calibri"/>
              </a:rPr>
              <a:t>other</a:t>
            </a:r>
            <a:r>
              <a:rPr sz="2400" spc="-65" dirty="0">
                <a:latin typeface="Calibri"/>
                <a:cs typeface="Calibri"/>
              </a:rPr>
              <a:t> </a:t>
            </a:r>
            <a:r>
              <a:rPr sz="2400" spc="-10" dirty="0">
                <a:latin typeface="Calibri"/>
                <a:cs typeface="Calibri"/>
              </a:rPr>
              <a:t>tokens,</a:t>
            </a:r>
            <a:r>
              <a:rPr sz="2400" spc="-60" dirty="0">
                <a:latin typeface="Calibri"/>
                <a:cs typeface="Calibri"/>
              </a:rPr>
              <a:t> </a:t>
            </a:r>
            <a:r>
              <a:rPr sz="2400" dirty="0">
                <a:latin typeface="Calibri"/>
                <a:cs typeface="Calibri"/>
              </a:rPr>
              <a:t>instead</a:t>
            </a:r>
            <a:r>
              <a:rPr sz="2400" spc="-60" dirty="0">
                <a:latin typeface="Calibri"/>
                <a:cs typeface="Calibri"/>
              </a:rPr>
              <a:t> </a:t>
            </a:r>
            <a:r>
              <a:rPr sz="2400" dirty="0">
                <a:latin typeface="Calibri"/>
                <a:cs typeface="Calibri"/>
              </a:rPr>
              <a:t>divide</a:t>
            </a:r>
            <a:r>
              <a:rPr sz="2400" spc="-55" dirty="0">
                <a:latin typeface="Calibri"/>
                <a:cs typeface="Calibri"/>
              </a:rPr>
              <a:t> </a:t>
            </a:r>
            <a:r>
              <a:rPr sz="2400" spc="-20" dirty="0">
                <a:latin typeface="Calibri"/>
                <a:cs typeface="Calibri"/>
              </a:rPr>
              <a:t>into </a:t>
            </a:r>
            <a:r>
              <a:rPr sz="2400" b="1" dirty="0">
                <a:solidFill>
                  <a:srgbClr val="C00000"/>
                </a:solidFill>
                <a:latin typeface="Calibri"/>
                <a:cs typeface="Calibri"/>
              </a:rPr>
              <a:t>windows</a:t>
            </a:r>
            <a:r>
              <a:rPr sz="2400" b="1" spc="-40" dirty="0">
                <a:solidFill>
                  <a:srgbClr val="C00000"/>
                </a:solidFill>
                <a:latin typeface="Calibri"/>
                <a:cs typeface="Calibri"/>
              </a:rPr>
              <a:t> </a:t>
            </a:r>
            <a:r>
              <a:rPr sz="2400" dirty="0">
                <a:latin typeface="Calibri"/>
                <a:cs typeface="Calibri"/>
              </a:rPr>
              <a:t>of</a:t>
            </a:r>
            <a:r>
              <a:rPr sz="2400" spc="-35" dirty="0">
                <a:latin typeface="Calibri"/>
                <a:cs typeface="Calibri"/>
              </a:rPr>
              <a:t> </a:t>
            </a:r>
            <a:r>
              <a:rPr sz="2400" dirty="0">
                <a:latin typeface="Calibri"/>
                <a:cs typeface="Calibri"/>
              </a:rPr>
              <a:t>M</a:t>
            </a:r>
            <a:r>
              <a:rPr sz="2400" spc="-40" dirty="0">
                <a:latin typeface="Calibri"/>
                <a:cs typeface="Calibri"/>
              </a:rPr>
              <a:t> </a:t>
            </a:r>
            <a:r>
              <a:rPr sz="2400" dirty="0">
                <a:latin typeface="Calibri"/>
                <a:cs typeface="Calibri"/>
              </a:rPr>
              <a:t>x</a:t>
            </a:r>
            <a:r>
              <a:rPr sz="2400" spc="-45" dirty="0">
                <a:latin typeface="Calibri"/>
                <a:cs typeface="Calibri"/>
              </a:rPr>
              <a:t> </a:t>
            </a:r>
            <a:r>
              <a:rPr sz="2400" dirty="0">
                <a:latin typeface="Calibri"/>
                <a:cs typeface="Calibri"/>
              </a:rPr>
              <a:t>M</a:t>
            </a:r>
            <a:r>
              <a:rPr sz="2400" spc="-40" dirty="0">
                <a:latin typeface="Calibri"/>
                <a:cs typeface="Calibri"/>
              </a:rPr>
              <a:t> </a:t>
            </a:r>
            <a:r>
              <a:rPr sz="2400" spc="-10" dirty="0">
                <a:latin typeface="Calibri"/>
                <a:cs typeface="Calibri"/>
              </a:rPr>
              <a:t>tokens</a:t>
            </a:r>
            <a:r>
              <a:rPr sz="2400" spc="-40" dirty="0">
                <a:latin typeface="Calibri"/>
                <a:cs typeface="Calibri"/>
              </a:rPr>
              <a:t> </a:t>
            </a:r>
            <a:r>
              <a:rPr sz="2400" dirty="0">
                <a:latin typeface="Calibri"/>
                <a:cs typeface="Calibri"/>
              </a:rPr>
              <a:t>(here</a:t>
            </a:r>
            <a:r>
              <a:rPr sz="2400" spc="-30" dirty="0">
                <a:latin typeface="Calibri"/>
                <a:cs typeface="Calibri"/>
              </a:rPr>
              <a:t> </a:t>
            </a:r>
            <a:r>
              <a:rPr sz="2400" dirty="0">
                <a:latin typeface="Calibri"/>
                <a:cs typeface="Calibri"/>
              </a:rPr>
              <a:t>M=4);</a:t>
            </a:r>
            <a:r>
              <a:rPr sz="2400" spc="-45" dirty="0">
                <a:latin typeface="Calibri"/>
                <a:cs typeface="Calibri"/>
              </a:rPr>
              <a:t> </a:t>
            </a:r>
            <a:r>
              <a:rPr sz="2400" spc="-20" dirty="0">
                <a:latin typeface="Calibri"/>
                <a:cs typeface="Calibri"/>
              </a:rPr>
              <a:t>only </a:t>
            </a:r>
            <a:r>
              <a:rPr sz="2400" dirty="0">
                <a:latin typeface="Calibri"/>
                <a:cs typeface="Calibri"/>
              </a:rPr>
              <a:t>compute</a:t>
            </a:r>
            <a:r>
              <a:rPr sz="2400" spc="-65" dirty="0">
                <a:latin typeface="Calibri"/>
                <a:cs typeface="Calibri"/>
              </a:rPr>
              <a:t> </a:t>
            </a:r>
            <a:r>
              <a:rPr sz="2400" spc="-10" dirty="0">
                <a:latin typeface="Calibri"/>
                <a:cs typeface="Calibri"/>
              </a:rPr>
              <a:t>attention</a:t>
            </a:r>
            <a:r>
              <a:rPr sz="2400" spc="-70" dirty="0">
                <a:latin typeface="Calibri"/>
                <a:cs typeface="Calibri"/>
              </a:rPr>
              <a:t> </a:t>
            </a:r>
            <a:r>
              <a:rPr sz="2400" dirty="0">
                <a:latin typeface="Calibri"/>
                <a:cs typeface="Calibri"/>
              </a:rPr>
              <a:t>within</a:t>
            </a:r>
            <a:r>
              <a:rPr sz="2400" spc="-65" dirty="0">
                <a:latin typeface="Calibri"/>
                <a:cs typeface="Calibri"/>
              </a:rPr>
              <a:t> </a:t>
            </a:r>
            <a:r>
              <a:rPr sz="2400" dirty="0">
                <a:latin typeface="Calibri"/>
                <a:cs typeface="Calibri"/>
              </a:rPr>
              <a:t>each</a:t>
            </a:r>
            <a:r>
              <a:rPr sz="2400" spc="-70" dirty="0">
                <a:latin typeface="Calibri"/>
                <a:cs typeface="Calibri"/>
              </a:rPr>
              <a:t> </a:t>
            </a:r>
            <a:r>
              <a:rPr sz="2400" spc="-10" dirty="0">
                <a:latin typeface="Calibri"/>
                <a:cs typeface="Calibri"/>
              </a:rPr>
              <a:t>window</a:t>
            </a:r>
            <a:endParaRPr sz="2400">
              <a:latin typeface="Calibri"/>
              <a:cs typeface="Calibri"/>
            </a:endParaRPr>
          </a:p>
          <a:p>
            <a:pPr marL="63500" marR="302260">
              <a:lnSpc>
                <a:spcPct val="100800"/>
              </a:lnSpc>
              <a:spcBef>
                <a:spcPts val="2905"/>
              </a:spcBef>
            </a:pPr>
            <a:r>
              <a:rPr sz="2400" spc="-45" dirty="0">
                <a:latin typeface="Calibri"/>
                <a:cs typeface="Calibri"/>
              </a:rPr>
              <a:t>Total</a:t>
            </a:r>
            <a:r>
              <a:rPr sz="2400" spc="-60" dirty="0">
                <a:latin typeface="Calibri"/>
                <a:cs typeface="Calibri"/>
              </a:rPr>
              <a:t> </a:t>
            </a:r>
            <a:r>
              <a:rPr sz="2400" dirty="0">
                <a:latin typeface="Calibri"/>
                <a:cs typeface="Calibri"/>
              </a:rPr>
              <a:t>size</a:t>
            </a:r>
            <a:r>
              <a:rPr sz="2400" spc="-45" dirty="0">
                <a:latin typeface="Calibri"/>
                <a:cs typeface="Calibri"/>
              </a:rPr>
              <a:t> </a:t>
            </a:r>
            <a:r>
              <a:rPr sz="2400" dirty="0">
                <a:latin typeface="Calibri"/>
                <a:cs typeface="Calibri"/>
              </a:rPr>
              <a:t>of</a:t>
            </a:r>
            <a:r>
              <a:rPr sz="2400" spc="-50" dirty="0">
                <a:latin typeface="Calibri"/>
                <a:cs typeface="Calibri"/>
              </a:rPr>
              <a:t> </a:t>
            </a:r>
            <a:r>
              <a:rPr sz="2400" dirty="0">
                <a:latin typeface="Calibri"/>
                <a:cs typeface="Calibri"/>
              </a:rPr>
              <a:t>all</a:t>
            </a:r>
            <a:r>
              <a:rPr sz="2400" spc="-55" dirty="0">
                <a:latin typeface="Calibri"/>
                <a:cs typeface="Calibri"/>
              </a:rPr>
              <a:t> </a:t>
            </a:r>
            <a:r>
              <a:rPr sz="2400" spc="-10" dirty="0">
                <a:latin typeface="Calibri"/>
                <a:cs typeface="Calibri"/>
              </a:rPr>
              <a:t>attention</a:t>
            </a:r>
            <a:r>
              <a:rPr sz="2400" spc="-50" dirty="0">
                <a:latin typeface="Calibri"/>
                <a:cs typeface="Calibri"/>
              </a:rPr>
              <a:t> </a:t>
            </a:r>
            <a:r>
              <a:rPr sz="2400" dirty="0">
                <a:latin typeface="Calibri"/>
                <a:cs typeface="Calibri"/>
              </a:rPr>
              <a:t>matrices</a:t>
            </a:r>
            <a:r>
              <a:rPr sz="2400" spc="-55" dirty="0">
                <a:latin typeface="Calibri"/>
                <a:cs typeface="Calibri"/>
              </a:rPr>
              <a:t> </a:t>
            </a:r>
            <a:r>
              <a:rPr sz="2400" dirty="0">
                <a:latin typeface="Calibri"/>
                <a:cs typeface="Calibri"/>
              </a:rPr>
              <a:t>is</a:t>
            </a:r>
            <a:r>
              <a:rPr sz="2400" spc="-60" dirty="0">
                <a:latin typeface="Calibri"/>
                <a:cs typeface="Calibri"/>
              </a:rPr>
              <a:t> </a:t>
            </a:r>
            <a:r>
              <a:rPr sz="2400" spc="-20" dirty="0">
                <a:latin typeface="Calibri"/>
                <a:cs typeface="Calibri"/>
              </a:rPr>
              <a:t>now: </a:t>
            </a:r>
            <a:r>
              <a:rPr sz="2400" dirty="0">
                <a:latin typeface="Calibri"/>
                <a:cs typeface="Calibri"/>
              </a:rPr>
              <a:t>M</a:t>
            </a:r>
            <a:r>
              <a:rPr sz="2400" baseline="24305" dirty="0">
                <a:latin typeface="Calibri"/>
                <a:cs typeface="Calibri"/>
              </a:rPr>
              <a:t>4</a:t>
            </a:r>
            <a:r>
              <a:rPr sz="2400" dirty="0">
                <a:latin typeface="Calibri"/>
                <a:cs typeface="Calibri"/>
              </a:rPr>
              <a:t>(H/M)(W/M)</a:t>
            </a:r>
            <a:r>
              <a:rPr sz="2400" spc="-55" dirty="0">
                <a:latin typeface="Calibri"/>
                <a:cs typeface="Calibri"/>
              </a:rPr>
              <a:t> </a:t>
            </a:r>
            <a:r>
              <a:rPr sz="2400" dirty="0">
                <a:latin typeface="Calibri"/>
                <a:cs typeface="Calibri"/>
              </a:rPr>
              <a:t>=</a:t>
            </a:r>
            <a:r>
              <a:rPr sz="2400" spc="-40" dirty="0">
                <a:latin typeface="Calibri"/>
                <a:cs typeface="Calibri"/>
              </a:rPr>
              <a:t> </a:t>
            </a:r>
            <a:r>
              <a:rPr sz="2400" spc="-20" dirty="0">
                <a:latin typeface="Calibri"/>
                <a:cs typeface="Calibri"/>
              </a:rPr>
              <a:t>M</a:t>
            </a:r>
            <a:r>
              <a:rPr sz="2400" spc="-30" baseline="24305" dirty="0">
                <a:latin typeface="Calibri"/>
                <a:cs typeface="Calibri"/>
              </a:rPr>
              <a:t>2</a:t>
            </a:r>
            <a:r>
              <a:rPr sz="2400" spc="-20" dirty="0">
                <a:latin typeface="Calibri"/>
                <a:cs typeface="Calibri"/>
              </a:rPr>
              <a:t>HW</a:t>
            </a:r>
            <a:endParaRPr sz="2400">
              <a:latin typeface="Calibri"/>
              <a:cs typeface="Calibri"/>
            </a:endParaRPr>
          </a:p>
          <a:p>
            <a:pPr marL="63500">
              <a:lnSpc>
                <a:spcPct val="100000"/>
              </a:lnSpc>
              <a:spcBef>
                <a:spcPts val="2805"/>
              </a:spcBef>
            </a:pPr>
            <a:r>
              <a:rPr sz="2400" b="1" dirty="0">
                <a:latin typeface="Calibri"/>
                <a:cs typeface="Calibri"/>
              </a:rPr>
              <a:t>Linear</a:t>
            </a:r>
            <a:r>
              <a:rPr sz="2400" b="1" spc="-75" dirty="0">
                <a:latin typeface="Calibri"/>
                <a:cs typeface="Calibri"/>
              </a:rPr>
              <a:t> </a:t>
            </a:r>
            <a:r>
              <a:rPr sz="2400" dirty="0">
                <a:latin typeface="Calibri"/>
                <a:cs typeface="Calibri"/>
              </a:rPr>
              <a:t>in</a:t>
            </a:r>
            <a:r>
              <a:rPr sz="2400" spc="-70" dirty="0">
                <a:latin typeface="Calibri"/>
                <a:cs typeface="Calibri"/>
              </a:rPr>
              <a:t> </a:t>
            </a:r>
            <a:r>
              <a:rPr sz="2400" dirty="0">
                <a:latin typeface="Calibri"/>
                <a:cs typeface="Calibri"/>
              </a:rPr>
              <a:t>image</a:t>
            </a:r>
            <a:r>
              <a:rPr sz="2400" spc="-70" dirty="0">
                <a:latin typeface="Calibri"/>
                <a:cs typeface="Calibri"/>
              </a:rPr>
              <a:t> </a:t>
            </a:r>
            <a:r>
              <a:rPr sz="2400" dirty="0">
                <a:latin typeface="Calibri"/>
                <a:cs typeface="Calibri"/>
              </a:rPr>
              <a:t>size</a:t>
            </a:r>
            <a:r>
              <a:rPr sz="2400" spc="-60" dirty="0">
                <a:latin typeface="Calibri"/>
                <a:cs typeface="Calibri"/>
              </a:rPr>
              <a:t> </a:t>
            </a:r>
            <a:r>
              <a:rPr sz="2400" dirty="0">
                <a:latin typeface="Calibri"/>
                <a:cs typeface="Calibri"/>
              </a:rPr>
              <a:t>for</a:t>
            </a:r>
            <a:r>
              <a:rPr sz="2400" spc="-70" dirty="0">
                <a:latin typeface="Calibri"/>
                <a:cs typeface="Calibri"/>
              </a:rPr>
              <a:t> </a:t>
            </a:r>
            <a:r>
              <a:rPr sz="2400" dirty="0">
                <a:latin typeface="Calibri"/>
                <a:cs typeface="Calibri"/>
              </a:rPr>
              <a:t>fixed</a:t>
            </a:r>
            <a:r>
              <a:rPr sz="2400" spc="-70" dirty="0">
                <a:latin typeface="Calibri"/>
                <a:cs typeface="Calibri"/>
              </a:rPr>
              <a:t> </a:t>
            </a:r>
            <a:r>
              <a:rPr sz="2400" spc="-25" dirty="0">
                <a:latin typeface="Calibri"/>
                <a:cs typeface="Calibri"/>
              </a:rPr>
              <a:t>M!</a:t>
            </a:r>
            <a:endParaRPr sz="2400">
              <a:latin typeface="Calibri"/>
              <a:cs typeface="Calibri"/>
            </a:endParaRPr>
          </a:p>
          <a:p>
            <a:pPr marL="63500">
              <a:lnSpc>
                <a:spcPct val="100000"/>
              </a:lnSpc>
              <a:spcBef>
                <a:spcPts val="25"/>
              </a:spcBef>
            </a:pPr>
            <a:r>
              <a:rPr sz="2400" dirty="0">
                <a:latin typeface="Calibri"/>
                <a:cs typeface="Calibri"/>
              </a:rPr>
              <a:t>Swin</a:t>
            </a:r>
            <a:r>
              <a:rPr sz="2400" spc="-60" dirty="0">
                <a:latin typeface="Calibri"/>
                <a:cs typeface="Calibri"/>
              </a:rPr>
              <a:t> </a:t>
            </a:r>
            <a:r>
              <a:rPr sz="2400" dirty="0">
                <a:latin typeface="Calibri"/>
                <a:cs typeface="Calibri"/>
              </a:rPr>
              <a:t>uses</a:t>
            </a:r>
            <a:r>
              <a:rPr sz="2400" spc="-60" dirty="0">
                <a:latin typeface="Calibri"/>
                <a:cs typeface="Calibri"/>
              </a:rPr>
              <a:t> </a:t>
            </a:r>
            <a:r>
              <a:rPr sz="2400" dirty="0">
                <a:latin typeface="Calibri"/>
                <a:cs typeface="Calibri"/>
              </a:rPr>
              <a:t>M=7</a:t>
            </a:r>
            <a:r>
              <a:rPr sz="2400" spc="-60" dirty="0">
                <a:latin typeface="Calibri"/>
                <a:cs typeface="Calibri"/>
              </a:rPr>
              <a:t> </a:t>
            </a:r>
            <a:r>
              <a:rPr sz="2400" dirty="0">
                <a:latin typeface="Calibri"/>
                <a:cs typeface="Calibri"/>
              </a:rPr>
              <a:t>throughout</a:t>
            </a:r>
            <a:r>
              <a:rPr sz="2400" spc="-60" dirty="0">
                <a:latin typeface="Calibri"/>
                <a:cs typeface="Calibri"/>
              </a:rPr>
              <a:t> </a:t>
            </a:r>
            <a:r>
              <a:rPr sz="2400" dirty="0">
                <a:latin typeface="Calibri"/>
                <a:cs typeface="Calibri"/>
              </a:rPr>
              <a:t>the</a:t>
            </a:r>
            <a:r>
              <a:rPr sz="2400" spc="-50" dirty="0">
                <a:latin typeface="Calibri"/>
                <a:cs typeface="Calibri"/>
              </a:rPr>
              <a:t> </a:t>
            </a:r>
            <a:r>
              <a:rPr sz="2400" spc="-10" dirty="0">
                <a:latin typeface="Calibri"/>
                <a:cs typeface="Calibri"/>
              </a:rPr>
              <a:t>network</a:t>
            </a:r>
            <a:endParaRPr sz="2400">
              <a:latin typeface="Calibri"/>
              <a:cs typeface="Calibri"/>
            </a:endParaRPr>
          </a:p>
        </p:txBody>
      </p:sp>
      <p:sp>
        <p:nvSpPr>
          <p:cNvPr id="5" name="object 5"/>
          <p:cNvSpPr txBox="1"/>
          <p:nvPr/>
        </p:nvSpPr>
        <p:spPr>
          <a:xfrm>
            <a:off x="78739" y="6181690"/>
            <a:ext cx="5517515" cy="167640"/>
          </a:xfrm>
          <a:prstGeom prst="rect">
            <a:avLst/>
          </a:prstGeom>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94A9E-4A4C-28B0-8FDD-9C7CA15AB823}"/>
              </a:ext>
            </a:extLst>
          </p:cNvPr>
          <p:cNvSpPr>
            <a:spLocks noGrp="1"/>
          </p:cNvSpPr>
          <p:nvPr>
            <p:ph type="title"/>
          </p:nvPr>
        </p:nvSpPr>
        <p:spPr/>
        <p:txBody>
          <a:bodyPr>
            <a:normAutofit/>
          </a:bodyPr>
          <a:lstStyle/>
          <a:p>
            <a:r>
              <a:rPr lang="en-US" sz="3200" dirty="0"/>
              <a:t>An example and some “visualization” of Attention weights</a:t>
            </a:r>
          </a:p>
        </p:txBody>
      </p:sp>
      <p:pic>
        <p:nvPicPr>
          <p:cNvPr id="7" name="Content Placeholder 6">
            <a:extLst>
              <a:ext uri="{FF2B5EF4-FFF2-40B4-BE49-F238E27FC236}">
                <a16:creationId xmlns:a16="http://schemas.microsoft.com/office/drawing/2014/main" id="{CB2F5E9D-AAAF-FFFE-3239-D486D33D1B96}"/>
              </a:ext>
            </a:extLst>
          </p:cNvPr>
          <p:cNvPicPr>
            <a:picLocks noGrp="1" noChangeAspect="1"/>
          </p:cNvPicPr>
          <p:nvPr>
            <p:ph idx="1"/>
          </p:nvPr>
        </p:nvPicPr>
        <p:blipFill>
          <a:blip r:embed="rId2"/>
          <a:stretch>
            <a:fillRect/>
          </a:stretch>
        </p:blipFill>
        <p:spPr>
          <a:xfrm>
            <a:off x="801757" y="1600200"/>
            <a:ext cx="10323443" cy="4492209"/>
          </a:xfrm>
        </p:spPr>
      </p:pic>
    </p:spTree>
    <p:extLst>
      <p:ext uri="{BB962C8B-B14F-4D97-AF65-F5344CB8AC3E}">
        <p14:creationId xmlns:p14="http://schemas.microsoft.com/office/powerpoint/2010/main" val="3301941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141392"/>
            <a:ext cx="8566150" cy="1675764"/>
          </a:xfrm>
          <a:prstGeom prst="rect">
            <a:avLst/>
          </a:prstGeom>
        </p:spPr>
        <p:txBody>
          <a:bodyPr vert="horz" wrap="square" lIns="0" tIns="203835" rIns="0" bIns="0" rtlCol="0">
            <a:spAutoFit/>
          </a:bodyPr>
          <a:lstStyle/>
          <a:p>
            <a:pPr marL="12700">
              <a:lnSpc>
                <a:spcPct val="100000"/>
              </a:lnSpc>
              <a:spcBef>
                <a:spcPts val="1605"/>
              </a:spcBef>
            </a:pPr>
            <a:r>
              <a:rPr dirty="0"/>
              <a:t>Swin</a:t>
            </a:r>
            <a:r>
              <a:rPr spc="-110" dirty="0"/>
              <a:t> </a:t>
            </a:r>
            <a:r>
              <a:rPr spc="-40" dirty="0"/>
              <a:t>Transformer:</a:t>
            </a:r>
            <a:r>
              <a:rPr spc="-120" dirty="0"/>
              <a:t> </a:t>
            </a:r>
            <a:r>
              <a:rPr dirty="0"/>
              <a:t>Window</a:t>
            </a:r>
            <a:r>
              <a:rPr spc="-100" dirty="0"/>
              <a:t> </a:t>
            </a:r>
            <a:r>
              <a:rPr spc="-10" dirty="0"/>
              <a:t>Attention</a:t>
            </a:r>
          </a:p>
          <a:p>
            <a:pPr marL="1793875" marR="5080">
              <a:lnSpc>
                <a:spcPct val="100800"/>
              </a:lnSpc>
              <a:spcBef>
                <a:spcPts val="880"/>
              </a:spcBef>
            </a:pPr>
            <a:r>
              <a:rPr sz="2400" b="1" dirty="0">
                <a:solidFill>
                  <a:srgbClr val="C00000"/>
                </a:solidFill>
                <a:latin typeface="Calibri"/>
                <a:cs typeface="Calibri"/>
              </a:rPr>
              <a:t>Problem</a:t>
            </a:r>
            <a:r>
              <a:rPr sz="2400" b="0" dirty="0">
                <a:solidFill>
                  <a:srgbClr val="C00000"/>
                </a:solidFill>
                <a:latin typeface="Calibri"/>
                <a:cs typeface="Calibri"/>
              </a:rPr>
              <a:t>:</a:t>
            </a:r>
            <a:r>
              <a:rPr sz="2400" b="0" spc="-70" dirty="0">
                <a:solidFill>
                  <a:srgbClr val="C00000"/>
                </a:solidFill>
                <a:latin typeface="Calibri"/>
                <a:cs typeface="Calibri"/>
              </a:rPr>
              <a:t> </a:t>
            </a:r>
            <a:r>
              <a:rPr sz="2400" b="0" spc="-10" dirty="0">
                <a:solidFill>
                  <a:srgbClr val="C00000"/>
                </a:solidFill>
                <a:latin typeface="Calibri"/>
                <a:cs typeface="Calibri"/>
              </a:rPr>
              <a:t>tokens</a:t>
            </a:r>
            <a:r>
              <a:rPr sz="2400" b="0" spc="-70" dirty="0">
                <a:solidFill>
                  <a:srgbClr val="C00000"/>
                </a:solidFill>
                <a:latin typeface="Calibri"/>
                <a:cs typeface="Calibri"/>
              </a:rPr>
              <a:t> </a:t>
            </a:r>
            <a:r>
              <a:rPr sz="2400" b="0" dirty="0">
                <a:solidFill>
                  <a:srgbClr val="C00000"/>
                </a:solidFill>
                <a:latin typeface="Calibri"/>
                <a:cs typeface="Calibri"/>
              </a:rPr>
              <a:t>only</a:t>
            </a:r>
            <a:r>
              <a:rPr sz="2400" b="0" spc="-65" dirty="0">
                <a:solidFill>
                  <a:srgbClr val="C00000"/>
                </a:solidFill>
                <a:latin typeface="Calibri"/>
                <a:cs typeface="Calibri"/>
              </a:rPr>
              <a:t> </a:t>
            </a:r>
            <a:r>
              <a:rPr sz="2400" b="0" spc="-10" dirty="0">
                <a:solidFill>
                  <a:srgbClr val="C00000"/>
                </a:solidFill>
                <a:latin typeface="Calibri"/>
                <a:cs typeface="Calibri"/>
              </a:rPr>
              <a:t>interact</a:t>
            </a:r>
            <a:r>
              <a:rPr sz="2400" b="0" spc="-70" dirty="0">
                <a:solidFill>
                  <a:srgbClr val="C00000"/>
                </a:solidFill>
                <a:latin typeface="Calibri"/>
                <a:cs typeface="Calibri"/>
              </a:rPr>
              <a:t> </a:t>
            </a:r>
            <a:r>
              <a:rPr sz="2400" b="0" dirty="0">
                <a:solidFill>
                  <a:srgbClr val="C00000"/>
                </a:solidFill>
                <a:latin typeface="Calibri"/>
                <a:cs typeface="Calibri"/>
              </a:rPr>
              <a:t>with</a:t>
            </a:r>
            <a:r>
              <a:rPr sz="2400" b="0" spc="-65" dirty="0">
                <a:solidFill>
                  <a:srgbClr val="C00000"/>
                </a:solidFill>
                <a:latin typeface="Calibri"/>
                <a:cs typeface="Calibri"/>
              </a:rPr>
              <a:t> </a:t>
            </a:r>
            <a:r>
              <a:rPr sz="2400" b="0" dirty="0">
                <a:solidFill>
                  <a:srgbClr val="C00000"/>
                </a:solidFill>
                <a:latin typeface="Calibri"/>
                <a:cs typeface="Calibri"/>
              </a:rPr>
              <a:t>other</a:t>
            </a:r>
            <a:r>
              <a:rPr sz="2400" b="0" spc="-65" dirty="0">
                <a:solidFill>
                  <a:srgbClr val="C00000"/>
                </a:solidFill>
                <a:latin typeface="Calibri"/>
                <a:cs typeface="Calibri"/>
              </a:rPr>
              <a:t> </a:t>
            </a:r>
            <a:r>
              <a:rPr sz="2400" b="0" spc="-10" dirty="0">
                <a:solidFill>
                  <a:srgbClr val="C00000"/>
                </a:solidFill>
                <a:latin typeface="Calibri"/>
                <a:cs typeface="Calibri"/>
              </a:rPr>
              <a:t>tokens</a:t>
            </a:r>
            <a:r>
              <a:rPr sz="2400" b="0" spc="-70" dirty="0">
                <a:solidFill>
                  <a:srgbClr val="C00000"/>
                </a:solidFill>
                <a:latin typeface="Calibri"/>
                <a:cs typeface="Calibri"/>
              </a:rPr>
              <a:t> </a:t>
            </a:r>
            <a:r>
              <a:rPr sz="2400" b="0" spc="-10" dirty="0">
                <a:solidFill>
                  <a:srgbClr val="C00000"/>
                </a:solidFill>
                <a:latin typeface="Calibri"/>
                <a:cs typeface="Calibri"/>
              </a:rPr>
              <a:t>within </a:t>
            </a:r>
            <a:r>
              <a:rPr sz="2400" b="0" dirty="0">
                <a:solidFill>
                  <a:srgbClr val="C00000"/>
                </a:solidFill>
                <a:latin typeface="Calibri"/>
                <a:cs typeface="Calibri"/>
              </a:rPr>
              <a:t>the</a:t>
            </a:r>
            <a:r>
              <a:rPr sz="2400" b="0" spc="-45" dirty="0">
                <a:solidFill>
                  <a:srgbClr val="C00000"/>
                </a:solidFill>
                <a:latin typeface="Calibri"/>
                <a:cs typeface="Calibri"/>
              </a:rPr>
              <a:t> </a:t>
            </a:r>
            <a:r>
              <a:rPr sz="2400" b="0" dirty="0">
                <a:solidFill>
                  <a:srgbClr val="C00000"/>
                </a:solidFill>
                <a:latin typeface="Calibri"/>
                <a:cs typeface="Calibri"/>
              </a:rPr>
              <a:t>same</a:t>
            </a:r>
            <a:r>
              <a:rPr sz="2400" b="0" spc="-40" dirty="0">
                <a:solidFill>
                  <a:srgbClr val="C00000"/>
                </a:solidFill>
                <a:latin typeface="Calibri"/>
                <a:cs typeface="Calibri"/>
              </a:rPr>
              <a:t> </a:t>
            </a:r>
            <a:r>
              <a:rPr sz="2400" b="0" dirty="0">
                <a:solidFill>
                  <a:srgbClr val="C00000"/>
                </a:solidFill>
                <a:latin typeface="Calibri"/>
                <a:cs typeface="Calibri"/>
              </a:rPr>
              <a:t>window;</a:t>
            </a:r>
            <a:r>
              <a:rPr sz="2400" b="0" spc="-50" dirty="0">
                <a:solidFill>
                  <a:srgbClr val="C00000"/>
                </a:solidFill>
                <a:latin typeface="Calibri"/>
                <a:cs typeface="Calibri"/>
              </a:rPr>
              <a:t> </a:t>
            </a:r>
            <a:r>
              <a:rPr sz="2400" b="0" dirty="0">
                <a:solidFill>
                  <a:srgbClr val="C00000"/>
                </a:solidFill>
                <a:latin typeface="Calibri"/>
                <a:cs typeface="Calibri"/>
              </a:rPr>
              <a:t>no</a:t>
            </a:r>
            <a:r>
              <a:rPr sz="2400" b="0" spc="-45" dirty="0">
                <a:solidFill>
                  <a:srgbClr val="C00000"/>
                </a:solidFill>
                <a:latin typeface="Calibri"/>
                <a:cs typeface="Calibri"/>
              </a:rPr>
              <a:t> </a:t>
            </a:r>
            <a:r>
              <a:rPr sz="2400" b="0" spc="-10" dirty="0">
                <a:solidFill>
                  <a:srgbClr val="C00000"/>
                </a:solidFill>
                <a:latin typeface="Calibri"/>
                <a:cs typeface="Calibri"/>
              </a:rPr>
              <a:t>communication</a:t>
            </a:r>
            <a:r>
              <a:rPr sz="2400" b="0" spc="-45" dirty="0">
                <a:solidFill>
                  <a:srgbClr val="C00000"/>
                </a:solidFill>
                <a:latin typeface="Calibri"/>
                <a:cs typeface="Calibri"/>
              </a:rPr>
              <a:t> </a:t>
            </a:r>
            <a:r>
              <a:rPr sz="2400" b="0" dirty="0">
                <a:solidFill>
                  <a:srgbClr val="C00000"/>
                </a:solidFill>
                <a:latin typeface="Calibri"/>
                <a:cs typeface="Calibri"/>
              </a:rPr>
              <a:t>across</a:t>
            </a:r>
            <a:r>
              <a:rPr sz="2400" b="0" spc="-50" dirty="0">
                <a:solidFill>
                  <a:srgbClr val="C00000"/>
                </a:solidFill>
                <a:latin typeface="Calibri"/>
                <a:cs typeface="Calibri"/>
              </a:rPr>
              <a:t> </a:t>
            </a:r>
            <a:r>
              <a:rPr sz="2400" b="0" spc="-10" dirty="0">
                <a:solidFill>
                  <a:srgbClr val="C00000"/>
                </a:solidFill>
                <a:latin typeface="Calibri"/>
                <a:cs typeface="Calibri"/>
              </a:rPr>
              <a:t>windows</a:t>
            </a:r>
            <a:endParaRPr sz="2400">
              <a:latin typeface="Calibri"/>
              <a:cs typeface="Calibri"/>
            </a:endParaRPr>
          </a:p>
        </p:txBody>
      </p:sp>
      <p:pic>
        <p:nvPicPr>
          <p:cNvPr id="3" name="object 3"/>
          <p:cNvPicPr/>
          <p:nvPr/>
        </p:nvPicPr>
        <p:blipFill>
          <a:blip r:embed="rId2" cstate="print"/>
          <a:stretch>
            <a:fillRect/>
          </a:stretch>
        </p:blipFill>
        <p:spPr>
          <a:xfrm>
            <a:off x="2170048" y="1982481"/>
            <a:ext cx="4157935" cy="3556681"/>
          </a:xfrm>
          <a:prstGeom prst="rect">
            <a:avLst/>
          </a:prstGeom>
        </p:spPr>
      </p:pic>
      <p:pic>
        <p:nvPicPr>
          <p:cNvPr id="4" name="object 4"/>
          <p:cNvPicPr/>
          <p:nvPr/>
        </p:nvPicPr>
        <p:blipFill>
          <a:blip r:embed="rId3" cstate="print"/>
          <a:stretch>
            <a:fillRect/>
          </a:stretch>
        </p:blipFill>
        <p:spPr>
          <a:xfrm>
            <a:off x="6532323" y="1982481"/>
            <a:ext cx="3502630" cy="3556681"/>
          </a:xfrm>
          <a:prstGeom prst="rect">
            <a:avLst/>
          </a:prstGeom>
        </p:spPr>
      </p:pic>
      <p:sp>
        <p:nvSpPr>
          <p:cNvPr id="5" name="object 5"/>
          <p:cNvSpPr txBox="1"/>
          <p:nvPr/>
        </p:nvSpPr>
        <p:spPr>
          <a:xfrm>
            <a:off x="78739" y="6181690"/>
            <a:ext cx="5517515" cy="167640"/>
          </a:xfrm>
          <a:prstGeom prst="rect">
            <a:avLst/>
          </a:prstGeom>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a:latin typeface="Arial"/>
              <a:cs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113043"/>
            <a:ext cx="10513061" cy="1732462"/>
          </a:xfrm>
          <a:prstGeom prst="rect">
            <a:avLst/>
          </a:prstGeom>
        </p:spPr>
        <p:txBody>
          <a:bodyPr vert="horz" wrap="square" lIns="0" tIns="203835" rIns="0" bIns="0" rtlCol="0">
            <a:spAutoFit/>
          </a:bodyPr>
          <a:lstStyle/>
          <a:p>
            <a:pPr marL="12700">
              <a:lnSpc>
                <a:spcPct val="100000"/>
              </a:lnSpc>
              <a:spcBef>
                <a:spcPts val="1605"/>
              </a:spcBef>
            </a:pPr>
            <a:r>
              <a:rPr dirty="0"/>
              <a:t>Swin</a:t>
            </a:r>
            <a:r>
              <a:rPr spc="-110" dirty="0"/>
              <a:t> </a:t>
            </a:r>
            <a:r>
              <a:rPr spc="-40" dirty="0"/>
              <a:t>Transformer:</a:t>
            </a:r>
            <a:r>
              <a:rPr spc="-120" dirty="0"/>
              <a:t> </a:t>
            </a:r>
            <a:r>
              <a:rPr u="heavy" dirty="0">
                <a:uFill>
                  <a:solidFill>
                    <a:srgbClr val="000000"/>
                  </a:solidFill>
                </a:uFill>
              </a:rPr>
              <a:t>S</a:t>
            </a:r>
            <a:r>
              <a:rPr u="none" dirty="0"/>
              <a:t>hifted</a:t>
            </a:r>
            <a:r>
              <a:rPr u="none" spc="-105" dirty="0"/>
              <a:t> </a:t>
            </a:r>
            <a:r>
              <a:rPr u="heavy" dirty="0">
                <a:uFill>
                  <a:solidFill>
                    <a:srgbClr val="000000"/>
                  </a:solidFill>
                </a:uFill>
              </a:rPr>
              <a:t>Win</a:t>
            </a:r>
            <a:r>
              <a:rPr u="none" dirty="0"/>
              <a:t>dow</a:t>
            </a:r>
            <a:r>
              <a:rPr u="none" spc="-105" dirty="0"/>
              <a:t> </a:t>
            </a:r>
            <a:r>
              <a:rPr u="none" spc="-10" dirty="0"/>
              <a:t>Attention</a:t>
            </a:r>
          </a:p>
          <a:p>
            <a:pPr marL="1793875" marR="1124585">
              <a:lnSpc>
                <a:spcPct val="100800"/>
              </a:lnSpc>
              <a:spcBef>
                <a:spcPts val="880"/>
              </a:spcBef>
            </a:pPr>
            <a:r>
              <a:rPr sz="2400" b="1" dirty="0">
                <a:solidFill>
                  <a:srgbClr val="70AD47"/>
                </a:solidFill>
                <a:highlight>
                  <a:srgbClr val="FFFF00"/>
                </a:highlight>
                <a:latin typeface="Calibri"/>
                <a:cs typeface="Calibri"/>
              </a:rPr>
              <a:t>Solution</a:t>
            </a:r>
            <a:r>
              <a:rPr sz="2400" b="0" dirty="0">
                <a:solidFill>
                  <a:srgbClr val="70AD47"/>
                </a:solidFill>
                <a:highlight>
                  <a:srgbClr val="FFFF00"/>
                </a:highlight>
                <a:latin typeface="Calibri"/>
                <a:cs typeface="Calibri"/>
              </a:rPr>
              <a:t>:</a:t>
            </a:r>
            <a:r>
              <a:rPr sz="2400" b="0" spc="-75" dirty="0">
                <a:solidFill>
                  <a:srgbClr val="70AD47"/>
                </a:solidFill>
                <a:highlight>
                  <a:srgbClr val="FFFF00"/>
                </a:highlight>
                <a:latin typeface="Calibri"/>
                <a:cs typeface="Calibri"/>
              </a:rPr>
              <a:t> </a:t>
            </a:r>
            <a:r>
              <a:rPr sz="2400" b="0" spc="-10" dirty="0">
                <a:solidFill>
                  <a:srgbClr val="70AD47"/>
                </a:solidFill>
                <a:highlight>
                  <a:srgbClr val="FFFF00"/>
                </a:highlight>
                <a:latin typeface="Calibri"/>
                <a:cs typeface="Calibri"/>
              </a:rPr>
              <a:t>Alternate</a:t>
            </a:r>
            <a:r>
              <a:rPr sz="2400" b="0" spc="-65" dirty="0">
                <a:solidFill>
                  <a:srgbClr val="70AD47"/>
                </a:solidFill>
                <a:highlight>
                  <a:srgbClr val="FFFF00"/>
                </a:highlight>
                <a:latin typeface="Calibri"/>
                <a:cs typeface="Calibri"/>
              </a:rPr>
              <a:t> </a:t>
            </a:r>
            <a:r>
              <a:rPr sz="2400" b="0" dirty="0">
                <a:solidFill>
                  <a:srgbClr val="70AD47"/>
                </a:solidFill>
                <a:highlight>
                  <a:srgbClr val="FFFF00"/>
                </a:highlight>
                <a:latin typeface="Calibri"/>
                <a:cs typeface="Calibri"/>
              </a:rPr>
              <a:t>between</a:t>
            </a:r>
            <a:r>
              <a:rPr sz="2400" b="0" spc="-65" dirty="0">
                <a:solidFill>
                  <a:srgbClr val="70AD47"/>
                </a:solidFill>
                <a:highlight>
                  <a:srgbClr val="FFFF00"/>
                </a:highlight>
                <a:latin typeface="Calibri"/>
                <a:cs typeface="Calibri"/>
              </a:rPr>
              <a:t> </a:t>
            </a:r>
            <a:r>
              <a:rPr sz="2400" b="0" dirty="0">
                <a:solidFill>
                  <a:srgbClr val="70AD47"/>
                </a:solidFill>
                <a:highlight>
                  <a:srgbClr val="FFFF00"/>
                </a:highlight>
                <a:latin typeface="Calibri"/>
                <a:cs typeface="Calibri"/>
              </a:rPr>
              <a:t>normal</a:t>
            </a:r>
            <a:r>
              <a:rPr sz="2400" b="0" spc="-75" dirty="0">
                <a:solidFill>
                  <a:srgbClr val="70AD47"/>
                </a:solidFill>
                <a:highlight>
                  <a:srgbClr val="FFFF00"/>
                </a:highlight>
                <a:latin typeface="Calibri"/>
                <a:cs typeface="Calibri"/>
              </a:rPr>
              <a:t> </a:t>
            </a:r>
            <a:r>
              <a:rPr sz="2400" b="0" dirty="0">
                <a:solidFill>
                  <a:srgbClr val="70AD47"/>
                </a:solidFill>
                <a:highlight>
                  <a:srgbClr val="FFFF00"/>
                </a:highlight>
                <a:latin typeface="Calibri"/>
                <a:cs typeface="Calibri"/>
              </a:rPr>
              <a:t>windows</a:t>
            </a:r>
            <a:r>
              <a:rPr sz="2400" b="0" spc="-70" dirty="0">
                <a:solidFill>
                  <a:srgbClr val="70AD47"/>
                </a:solidFill>
                <a:highlight>
                  <a:srgbClr val="FFFF00"/>
                </a:highlight>
                <a:latin typeface="Calibri"/>
                <a:cs typeface="Calibri"/>
              </a:rPr>
              <a:t> </a:t>
            </a:r>
            <a:r>
              <a:rPr sz="2400" b="0" spc="-25" dirty="0">
                <a:solidFill>
                  <a:srgbClr val="70AD47"/>
                </a:solidFill>
                <a:highlight>
                  <a:srgbClr val="FFFF00"/>
                </a:highlight>
                <a:latin typeface="Calibri"/>
                <a:cs typeface="Calibri"/>
              </a:rPr>
              <a:t>and </a:t>
            </a:r>
            <a:r>
              <a:rPr sz="2400" b="0" u="heavy" dirty="0">
                <a:solidFill>
                  <a:srgbClr val="70AD47"/>
                </a:solidFill>
                <a:highlight>
                  <a:srgbClr val="FFFF00"/>
                </a:highlight>
                <a:uFill>
                  <a:solidFill>
                    <a:srgbClr val="70AD47"/>
                  </a:solidFill>
                </a:uFill>
                <a:latin typeface="Calibri"/>
                <a:cs typeface="Calibri"/>
              </a:rPr>
              <a:t>shifted</a:t>
            </a:r>
            <a:r>
              <a:rPr sz="2400" b="0" u="heavy" spc="-80" dirty="0">
                <a:solidFill>
                  <a:srgbClr val="70AD47"/>
                </a:solidFill>
                <a:highlight>
                  <a:srgbClr val="FFFF00"/>
                </a:highlight>
                <a:uFill>
                  <a:solidFill>
                    <a:srgbClr val="70AD47"/>
                  </a:solidFill>
                </a:uFill>
                <a:latin typeface="Calibri"/>
                <a:cs typeface="Calibri"/>
              </a:rPr>
              <a:t> </a:t>
            </a:r>
            <a:r>
              <a:rPr sz="2400" b="0" u="heavy" dirty="0">
                <a:solidFill>
                  <a:srgbClr val="70AD47"/>
                </a:solidFill>
                <a:highlight>
                  <a:srgbClr val="FFFF00"/>
                </a:highlight>
                <a:uFill>
                  <a:solidFill>
                    <a:srgbClr val="70AD47"/>
                  </a:solidFill>
                </a:uFill>
                <a:latin typeface="Calibri"/>
                <a:cs typeface="Calibri"/>
              </a:rPr>
              <a:t>windows</a:t>
            </a:r>
            <a:r>
              <a:rPr sz="2400" b="0" u="none" spc="-75" dirty="0">
                <a:solidFill>
                  <a:srgbClr val="70AD47"/>
                </a:solidFill>
                <a:highlight>
                  <a:srgbClr val="FFFF00"/>
                </a:highlight>
                <a:latin typeface="Calibri"/>
                <a:cs typeface="Calibri"/>
              </a:rPr>
              <a:t> </a:t>
            </a:r>
            <a:r>
              <a:rPr sz="2400" b="0" u="none" dirty="0">
                <a:solidFill>
                  <a:srgbClr val="70AD47"/>
                </a:solidFill>
                <a:highlight>
                  <a:srgbClr val="FFFF00"/>
                </a:highlight>
                <a:latin typeface="Calibri"/>
                <a:cs typeface="Calibri"/>
              </a:rPr>
              <a:t>in</a:t>
            </a:r>
            <a:r>
              <a:rPr sz="2400" b="0" u="none" spc="-70" dirty="0">
                <a:solidFill>
                  <a:srgbClr val="70AD47"/>
                </a:solidFill>
                <a:highlight>
                  <a:srgbClr val="FFFF00"/>
                </a:highlight>
                <a:latin typeface="Calibri"/>
                <a:cs typeface="Calibri"/>
              </a:rPr>
              <a:t> </a:t>
            </a:r>
            <a:r>
              <a:rPr sz="2400" b="0" u="none" dirty="0">
                <a:solidFill>
                  <a:srgbClr val="70AD47"/>
                </a:solidFill>
                <a:highlight>
                  <a:srgbClr val="FFFF00"/>
                </a:highlight>
                <a:latin typeface="Calibri"/>
                <a:cs typeface="Calibri"/>
              </a:rPr>
              <a:t>successive</a:t>
            </a:r>
            <a:r>
              <a:rPr sz="2400" b="0" u="none" spc="-70" dirty="0">
                <a:solidFill>
                  <a:srgbClr val="70AD47"/>
                </a:solidFill>
                <a:highlight>
                  <a:srgbClr val="FFFF00"/>
                </a:highlight>
                <a:latin typeface="Calibri"/>
                <a:cs typeface="Calibri"/>
              </a:rPr>
              <a:t> </a:t>
            </a:r>
            <a:r>
              <a:rPr sz="2400" b="0" u="none" spc="-25" dirty="0">
                <a:solidFill>
                  <a:srgbClr val="70AD47"/>
                </a:solidFill>
                <a:highlight>
                  <a:srgbClr val="FFFF00"/>
                </a:highlight>
                <a:latin typeface="Calibri"/>
                <a:cs typeface="Calibri"/>
              </a:rPr>
              <a:t>Transformer</a:t>
            </a:r>
            <a:r>
              <a:rPr sz="2400" b="0" u="none" spc="-75" dirty="0">
                <a:solidFill>
                  <a:srgbClr val="70AD47"/>
                </a:solidFill>
                <a:highlight>
                  <a:srgbClr val="FFFF00"/>
                </a:highlight>
                <a:latin typeface="Calibri"/>
                <a:cs typeface="Calibri"/>
              </a:rPr>
              <a:t> </a:t>
            </a:r>
            <a:r>
              <a:rPr sz="2400" b="0" u="none" spc="-10" dirty="0">
                <a:solidFill>
                  <a:srgbClr val="70AD47"/>
                </a:solidFill>
                <a:highlight>
                  <a:srgbClr val="FFFF00"/>
                </a:highlight>
                <a:latin typeface="Calibri"/>
                <a:cs typeface="Calibri"/>
              </a:rPr>
              <a:t>blocks</a:t>
            </a:r>
            <a:endParaRPr sz="2400" dirty="0">
              <a:highlight>
                <a:srgbClr val="FFFF00"/>
              </a:highlight>
              <a:latin typeface="Calibri"/>
              <a:cs typeface="Calibri"/>
            </a:endParaRPr>
          </a:p>
        </p:txBody>
      </p:sp>
      <p:pic>
        <p:nvPicPr>
          <p:cNvPr id="3" name="object 3"/>
          <p:cNvPicPr/>
          <p:nvPr/>
        </p:nvPicPr>
        <p:blipFill>
          <a:blip r:embed="rId2" cstate="print"/>
          <a:stretch>
            <a:fillRect/>
          </a:stretch>
        </p:blipFill>
        <p:spPr>
          <a:xfrm>
            <a:off x="2169970" y="1982481"/>
            <a:ext cx="7824700" cy="3556681"/>
          </a:xfrm>
          <a:prstGeom prst="rect">
            <a:avLst/>
          </a:prstGeom>
        </p:spPr>
      </p:pic>
      <p:sp>
        <p:nvSpPr>
          <p:cNvPr id="4" name="object 4"/>
          <p:cNvSpPr txBox="1"/>
          <p:nvPr/>
        </p:nvSpPr>
        <p:spPr>
          <a:xfrm>
            <a:off x="2443566" y="5656579"/>
            <a:ext cx="312547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Block</a:t>
            </a:r>
            <a:r>
              <a:rPr sz="2400" spc="-30" dirty="0">
                <a:latin typeface="Calibri"/>
                <a:cs typeface="Calibri"/>
              </a:rPr>
              <a:t> </a:t>
            </a:r>
            <a:r>
              <a:rPr sz="2400" dirty="0">
                <a:latin typeface="Calibri"/>
                <a:cs typeface="Calibri"/>
              </a:rPr>
              <a:t>L:</a:t>
            </a:r>
            <a:r>
              <a:rPr sz="2400" spc="-30" dirty="0">
                <a:latin typeface="Calibri"/>
                <a:cs typeface="Calibri"/>
              </a:rPr>
              <a:t> </a:t>
            </a:r>
            <a:r>
              <a:rPr sz="2400" dirty="0">
                <a:latin typeface="Calibri"/>
                <a:cs typeface="Calibri"/>
              </a:rPr>
              <a:t>Normal</a:t>
            </a:r>
            <a:r>
              <a:rPr sz="2400" spc="-30" dirty="0">
                <a:latin typeface="Calibri"/>
                <a:cs typeface="Calibri"/>
              </a:rPr>
              <a:t> </a:t>
            </a:r>
            <a:r>
              <a:rPr sz="2400" spc="-10" dirty="0">
                <a:latin typeface="Calibri"/>
                <a:cs typeface="Calibri"/>
              </a:rPr>
              <a:t>windows</a:t>
            </a:r>
            <a:endParaRPr sz="2400">
              <a:latin typeface="Calibri"/>
              <a:cs typeface="Calibri"/>
            </a:endParaRPr>
          </a:p>
        </p:txBody>
      </p:sp>
      <p:sp>
        <p:nvSpPr>
          <p:cNvPr id="7" name="object 7"/>
          <p:cNvSpPr txBox="1"/>
          <p:nvPr/>
        </p:nvSpPr>
        <p:spPr>
          <a:xfrm>
            <a:off x="78739" y="6181690"/>
            <a:ext cx="5517515" cy="167640"/>
          </a:xfrm>
          <a:prstGeom prst="rect">
            <a:avLst/>
          </a:prstGeom>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a:latin typeface="Arial"/>
              <a:cs typeface="Arial"/>
            </a:endParaRPr>
          </a:p>
        </p:txBody>
      </p:sp>
      <p:sp>
        <p:nvSpPr>
          <p:cNvPr id="5" name="object 5"/>
          <p:cNvSpPr txBox="1"/>
          <p:nvPr/>
        </p:nvSpPr>
        <p:spPr>
          <a:xfrm>
            <a:off x="6470479" y="5656579"/>
            <a:ext cx="343789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Block</a:t>
            </a:r>
            <a:r>
              <a:rPr sz="2400" spc="-60" dirty="0">
                <a:latin typeface="Calibri"/>
                <a:cs typeface="Calibri"/>
              </a:rPr>
              <a:t> </a:t>
            </a:r>
            <a:r>
              <a:rPr sz="2400" dirty="0">
                <a:latin typeface="Calibri"/>
                <a:cs typeface="Calibri"/>
              </a:rPr>
              <a:t>L+1:</a:t>
            </a:r>
            <a:r>
              <a:rPr sz="2400" spc="-55" dirty="0">
                <a:latin typeface="Calibri"/>
                <a:cs typeface="Calibri"/>
              </a:rPr>
              <a:t> </a:t>
            </a:r>
            <a:r>
              <a:rPr sz="2400" dirty="0">
                <a:latin typeface="Calibri"/>
                <a:cs typeface="Calibri"/>
              </a:rPr>
              <a:t>Shifted</a:t>
            </a:r>
            <a:r>
              <a:rPr sz="2400" spc="-55" dirty="0">
                <a:latin typeface="Calibri"/>
                <a:cs typeface="Calibri"/>
              </a:rPr>
              <a:t> </a:t>
            </a:r>
            <a:r>
              <a:rPr sz="2400" spc="-10" dirty="0">
                <a:latin typeface="Calibri"/>
                <a:cs typeface="Calibri"/>
              </a:rPr>
              <a:t>Windows</a:t>
            </a:r>
            <a:endParaRPr sz="2400">
              <a:latin typeface="Calibri"/>
              <a:cs typeface="Calibri"/>
            </a:endParaRPr>
          </a:p>
        </p:txBody>
      </p:sp>
      <p:sp>
        <p:nvSpPr>
          <p:cNvPr id="6" name="object 6"/>
          <p:cNvSpPr txBox="1"/>
          <p:nvPr/>
        </p:nvSpPr>
        <p:spPr>
          <a:xfrm>
            <a:off x="10290340" y="2803652"/>
            <a:ext cx="1476375" cy="1863725"/>
          </a:xfrm>
          <a:prstGeom prst="rect">
            <a:avLst/>
          </a:prstGeom>
        </p:spPr>
        <p:txBody>
          <a:bodyPr vert="horz" wrap="square" lIns="0" tIns="10160" rIns="0" bIns="0" rtlCol="0">
            <a:spAutoFit/>
          </a:bodyPr>
          <a:lstStyle/>
          <a:p>
            <a:pPr marL="12700" marR="5080">
              <a:lnSpc>
                <a:spcPct val="100600"/>
              </a:lnSpc>
              <a:spcBef>
                <a:spcPts val="80"/>
              </a:spcBef>
            </a:pPr>
            <a:r>
              <a:rPr sz="2400" dirty="0">
                <a:latin typeface="Calibri"/>
                <a:cs typeface="Calibri"/>
              </a:rPr>
              <a:t>Ugly</a:t>
            </a:r>
            <a:r>
              <a:rPr sz="2400" spc="-30" dirty="0">
                <a:latin typeface="Calibri"/>
                <a:cs typeface="Calibri"/>
              </a:rPr>
              <a:t> </a:t>
            </a:r>
            <a:r>
              <a:rPr sz="2400" spc="-10" dirty="0">
                <a:latin typeface="Calibri"/>
                <a:cs typeface="Calibri"/>
              </a:rPr>
              <a:t>detail: Non-square </a:t>
            </a:r>
            <a:r>
              <a:rPr sz="2400" dirty="0">
                <a:latin typeface="Calibri"/>
                <a:cs typeface="Calibri"/>
              </a:rPr>
              <a:t>windows</a:t>
            </a:r>
            <a:r>
              <a:rPr sz="2400" spc="-85" dirty="0">
                <a:latin typeface="Calibri"/>
                <a:cs typeface="Calibri"/>
              </a:rPr>
              <a:t> </a:t>
            </a:r>
            <a:r>
              <a:rPr sz="2400" spc="-25" dirty="0">
                <a:latin typeface="Calibri"/>
                <a:cs typeface="Calibri"/>
              </a:rPr>
              <a:t>at </a:t>
            </a:r>
            <a:r>
              <a:rPr sz="2400" dirty="0">
                <a:latin typeface="Calibri"/>
                <a:cs typeface="Calibri"/>
              </a:rPr>
              <a:t>edges</a:t>
            </a:r>
            <a:r>
              <a:rPr sz="2400" spc="-90" dirty="0">
                <a:latin typeface="Calibri"/>
                <a:cs typeface="Calibri"/>
              </a:rPr>
              <a:t> </a:t>
            </a:r>
            <a:r>
              <a:rPr sz="2400" spc="-25" dirty="0">
                <a:latin typeface="Calibri"/>
                <a:cs typeface="Calibri"/>
              </a:rPr>
              <a:t>and </a:t>
            </a:r>
            <a:r>
              <a:rPr sz="2400" spc="-10" dirty="0">
                <a:latin typeface="Calibri"/>
                <a:cs typeface="Calibri"/>
              </a:rPr>
              <a:t>corners</a:t>
            </a:r>
            <a:endParaRPr sz="2400">
              <a:latin typeface="Calibri"/>
              <a:cs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5515" y="-50383"/>
            <a:ext cx="10515600" cy="1325563"/>
          </a:xfrm>
          <a:prstGeom prst="rect">
            <a:avLst/>
          </a:prstGeom>
        </p:spPr>
        <p:txBody>
          <a:bodyPr vert="horz" wrap="square" lIns="0" tIns="12700" rIns="0" bIns="0" rtlCol="0">
            <a:spAutoFit/>
          </a:bodyPr>
          <a:lstStyle/>
          <a:p>
            <a:pPr marL="12700">
              <a:lnSpc>
                <a:spcPct val="100000"/>
              </a:lnSpc>
              <a:spcBef>
                <a:spcPts val="100"/>
              </a:spcBef>
            </a:pPr>
            <a:r>
              <a:rPr dirty="0"/>
              <a:t>Swin</a:t>
            </a:r>
            <a:r>
              <a:rPr spc="-110" dirty="0"/>
              <a:t> </a:t>
            </a:r>
            <a:r>
              <a:rPr spc="-40" dirty="0"/>
              <a:t>Transformer:</a:t>
            </a:r>
            <a:r>
              <a:rPr spc="-120" dirty="0"/>
              <a:t> </a:t>
            </a:r>
            <a:r>
              <a:rPr u="heavy" dirty="0">
                <a:uFill>
                  <a:solidFill>
                    <a:srgbClr val="000000"/>
                  </a:solidFill>
                </a:uFill>
              </a:rPr>
              <a:t>S</a:t>
            </a:r>
            <a:r>
              <a:rPr u="none" dirty="0"/>
              <a:t>hifted</a:t>
            </a:r>
            <a:r>
              <a:rPr u="none" spc="-105" dirty="0"/>
              <a:t> </a:t>
            </a:r>
            <a:r>
              <a:rPr u="heavy" dirty="0">
                <a:uFill>
                  <a:solidFill>
                    <a:srgbClr val="000000"/>
                  </a:solidFill>
                </a:uFill>
              </a:rPr>
              <a:t>Win</a:t>
            </a:r>
            <a:r>
              <a:rPr u="none" dirty="0"/>
              <a:t>dow</a:t>
            </a:r>
            <a:r>
              <a:rPr u="none" spc="-105" dirty="0"/>
              <a:t> </a:t>
            </a:r>
            <a:r>
              <a:rPr u="none" spc="-10" dirty="0"/>
              <a:t>Attention</a:t>
            </a:r>
          </a:p>
        </p:txBody>
      </p:sp>
      <p:pic>
        <p:nvPicPr>
          <p:cNvPr id="3" name="object 3"/>
          <p:cNvPicPr/>
          <p:nvPr/>
        </p:nvPicPr>
        <p:blipFill>
          <a:blip r:embed="rId2" cstate="print"/>
          <a:stretch>
            <a:fillRect/>
          </a:stretch>
        </p:blipFill>
        <p:spPr>
          <a:xfrm>
            <a:off x="362194" y="1982481"/>
            <a:ext cx="7824700" cy="3556681"/>
          </a:xfrm>
          <a:prstGeom prst="rect">
            <a:avLst/>
          </a:prstGeom>
        </p:spPr>
      </p:pic>
      <p:sp>
        <p:nvSpPr>
          <p:cNvPr id="4" name="object 4"/>
          <p:cNvSpPr txBox="1"/>
          <p:nvPr/>
        </p:nvSpPr>
        <p:spPr>
          <a:xfrm>
            <a:off x="890885" y="1057147"/>
            <a:ext cx="6205220" cy="760095"/>
          </a:xfrm>
          <a:prstGeom prst="rect">
            <a:avLst/>
          </a:prstGeom>
          <a:noFill/>
        </p:spPr>
        <p:txBody>
          <a:bodyPr vert="horz" wrap="square" lIns="0" tIns="9525" rIns="0" bIns="0" rtlCol="0">
            <a:spAutoFit/>
          </a:bodyPr>
          <a:lstStyle/>
          <a:p>
            <a:pPr marL="12700" marR="5080">
              <a:lnSpc>
                <a:spcPct val="100800"/>
              </a:lnSpc>
              <a:spcBef>
                <a:spcPts val="75"/>
              </a:spcBef>
            </a:pPr>
            <a:r>
              <a:rPr sz="2400" b="1" dirty="0">
                <a:solidFill>
                  <a:srgbClr val="70AD47"/>
                </a:solidFill>
                <a:latin typeface="Calibri"/>
                <a:cs typeface="Calibri"/>
              </a:rPr>
              <a:t>Solution</a:t>
            </a:r>
            <a:r>
              <a:rPr sz="2400" dirty="0">
                <a:solidFill>
                  <a:srgbClr val="70AD47"/>
                </a:solidFill>
                <a:latin typeface="Calibri"/>
                <a:cs typeface="Calibri"/>
              </a:rPr>
              <a:t>:</a:t>
            </a:r>
            <a:r>
              <a:rPr sz="2400" spc="-75" dirty="0">
                <a:solidFill>
                  <a:srgbClr val="70AD47"/>
                </a:solidFill>
                <a:latin typeface="Calibri"/>
                <a:cs typeface="Calibri"/>
              </a:rPr>
              <a:t> </a:t>
            </a:r>
            <a:r>
              <a:rPr sz="2400" spc="-10" dirty="0">
                <a:solidFill>
                  <a:srgbClr val="70AD47"/>
                </a:solidFill>
                <a:latin typeface="Calibri"/>
                <a:cs typeface="Calibri"/>
              </a:rPr>
              <a:t>Alternate</a:t>
            </a:r>
            <a:r>
              <a:rPr sz="2400" spc="-65" dirty="0">
                <a:solidFill>
                  <a:srgbClr val="70AD47"/>
                </a:solidFill>
                <a:latin typeface="Calibri"/>
                <a:cs typeface="Calibri"/>
              </a:rPr>
              <a:t> </a:t>
            </a:r>
            <a:r>
              <a:rPr sz="2400" dirty="0">
                <a:solidFill>
                  <a:srgbClr val="70AD47"/>
                </a:solidFill>
                <a:latin typeface="Calibri"/>
                <a:cs typeface="Calibri"/>
              </a:rPr>
              <a:t>between</a:t>
            </a:r>
            <a:r>
              <a:rPr sz="2400" spc="-65" dirty="0">
                <a:solidFill>
                  <a:srgbClr val="70AD47"/>
                </a:solidFill>
                <a:latin typeface="Calibri"/>
                <a:cs typeface="Calibri"/>
              </a:rPr>
              <a:t> </a:t>
            </a:r>
            <a:r>
              <a:rPr sz="2400" dirty="0">
                <a:solidFill>
                  <a:srgbClr val="70AD47"/>
                </a:solidFill>
                <a:latin typeface="Calibri"/>
                <a:cs typeface="Calibri"/>
              </a:rPr>
              <a:t>normal</a:t>
            </a:r>
            <a:r>
              <a:rPr sz="2400" spc="-75" dirty="0">
                <a:solidFill>
                  <a:srgbClr val="70AD47"/>
                </a:solidFill>
                <a:latin typeface="Calibri"/>
                <a:cs typeface="Calibri"/>
              </a:rPr>
              <a:t> </a:t>
            </a:r>
            <a:r>
              <a:rPr sz="2400" dirty="0">
                <a:solidFill>
                  <a:srgbClr val="70AD47"/>
                </a:solidFill>
                <a:latin typeface="Calibri"/>
                <a:cs typeface="Calibri"/>
              </a:rPr>
              <a:t>windows</a:t>
            </a:r>
            <a:r>
              <a:rPr sz="2400" spc="-70" dirty="0">
                <a:solidFill>
                  <a:srgbClr val="70AD47"/>
                </a:solidFill>
                <a:latin typeface="Calibri"/>
                <a:cs typeface="Calibri"/>
              </a:rPr>
              <a:t> </a:t>
            </a:r>
            <a:r>
              <a:rPr sz="2400" spc="-25" dirty="0">
                <a:solidFill>
                  <a:srgbClr val="70AD47"/>
                </a:solidFill>
                <a:latin typeface="Calibri"/>
                <a:cs typeface="Calibri"/>
              </a:rPr>
              <a:t>and </a:t>
            </a:r>
            <a:r>
              <a:rPr sz="2400" u="heavy" dirty="0">
                <a:solidFill>
                  <a:srgbClr val="70AD47"/>
                </a:solidFill>
                <a:uFill>
                  <a:solidFill>
                    <a:srgbClr val="70AD47"/>
                  </a:solidFill>
                </a:uFill>
                <a:latin typeface="Calibri"/>
                <a:cs typeface="Calibri"/>
              </a:rPr>
              <a:t>shifted</a:t>
            </a:r>
            <a:r>
              <a:rPr sz="2400" u="heavy" spc="-80" dirty="0">
                <a:solidFill>
                  <a:srgbClr val="70AD47"/>
                </a:solidFill>
                <a:uFill>
                  <a:solidFill>
                    <a:srgbClr val="70AD47"/>
                  </a:solidFill>
                </a:uFill>
                <a:latin typeface="Calibri"/>
                <a:cs typeface="Calibri"/>
              </a:rPr>
              <a:t> </a:t>
            </a:r>
            <a:r>
              <a:rPr sz="2400" u="heavy" dirty="0">
                <a:solidFill>
                  <a:srgbClr val="70AD47"/>
                </a:solidFill>
                <a:uFill>
                  <a:solidFill>
                    <a:srgbClr val="70AD47"/>
                  </a:solidFill>
                </a:uFill>
                <a:latin typeface="Calibri"/>
                <a:cs typeface="Calibri"/>
              </a:rPr>
              <a:t>windows</a:t>
            </a:r>
            <a:r>
              <a:rPr sz="2400" u="none" spc="-75" dirty="0">
                <a:solidFill>
                  <a:srgbClr val="70AD47"/>
                </a:solidFill>
                <a:latin typeface="Calibri"/>
                <a:cs typeface="Calibri"/>
              </a:rPr>
              <a:t> </a:t>
            </a:r>
            <a:r>
              <a:rPr sz="2400" u="none" dirty="0">
                <a:solidFill>
                  <a:srgbClr val="70AD47"/>
                </a:solidFill>
                <a:latin typeface="Calibri"/>
                <a:cs typeface="Calibri"/>
              </a:rPr>
              <a:t>in</a:t>
            </a:r>
            <a:r>
              <a:rPr sz="2400" u="none" spc="-70" dirty="0">
                <a:solidFill>
                  <a:srgbClr val="70AD47"/>
                </a:solidFill>
                <a:latin typeface="Calibri"/>
                <a:cs typeface="Calibri"/>
              </a:rPr>
              <a:t> </a:t>
            </a:r>
            <a:r>
              <a:rPr sz="2400" u="none" dirty="0">
                <a:solidFill>
                  <a:srgbClr val="70AD47"/>
                </a:solidFill>
                <a:latin typeface="Calibri"/>
                <a:cs typeface="Calibri"/>
              </a:rPr>
              <a:t>successive</a:t>
            </a:r>
            <a:r>
              <a:rPr sz="2400" u="none" spc="-70" dirty="0">
                <a:solidFill>
                  <a:srgbClr val="70AD47"/>
                </a:solidFill>
                <a:latin typeface="Calibri"/>
                <a:cs typeface="Calibri"/>
              </a:rPr>
              <a:t> </a:t>
            </a:r>
            <a:r>
              <a:rPr sz="2400" u="none" spc="-25" dirty="0">
                <a:solidFill>
                  <a:srgbClr val="70AD47"/>
                </a:solidFill>
                <a:latin typeface="Calibri"/>
                <a:cs typeface="Calibri"/>
              </a:rPr>
              <a:t>Transformer</a:t>
            </a:r>
            <a:r>
              <a:rPr sz="2400" u="none" spc="-75" dirty="0">
                <a:solidFill>
                  <a:srgbClr val="70AD47"/>
                </a:solidFill>
                <a:latin typeface="Calibri"/>
                <a:cs typeface="Calibri"/>
              </a:rPr>
              <a:t> </a:t>
            </a:r>
            <a:r>
              <a:rPr sz="2400" u="none" spc="-10" dirty="0">
                <a:solidFill>
                  <a:srgbClr val="70AD47"/>
                </a:solidFill>
                <a:latin typeface="Calibri"/>
                <a:cs typeface="Calibri"/>
              </a:rPr>
              <a:t>blocks</a:t>
            </a:r>
            <a:endParaRPr sz="2400" dirty="0">
              <a:latin typeface="Calibri"/>
              <a:cs typeface="Calibri"/>
            </a:endParaRPr>
          </a:p>
        </p:txBody>
      </p:sp>
      <p:sp>
        <p:nvSpPr>
          <p:cNvPr id="9" name="object 9"/>
          <p:cNvSpPr txBox="1"/>
          <p:nvPr/>
        </p:nvSpPr>
        <p:spPr>
          <a:xfrm>
            <a:off x="78739" y="6181690"/>
            <a:ext cx="5517515" cy="167640"/>
          </a:xfrm>
          <a:prstGeom prst="rect">
            <a:avLst/>
          </a:prstGeom>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a:latin typeface="Arial"/>
              <a:cs typeface="Arial"/>
            </a:endParaRPr>
          </a:p>
        </p:txBody>
      </p:sp>
      <p:sp>
        <p:nvSpPr>
          <p:cNvPr id="5" name="object 5"/>
          <p:cNvSpPr txBox="1"/>
          <p:nvPr/>
        </p:nvSpPr>
        <p:spPr>
          <a:xfrm>
            <a:off x="635791" y="5656579"/>
            <a:ext cx="312547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Block</a:t>
            </a:r>
            <a:r>
              <a:rPr sz="2400" spc="-30" dirty="0">
                <a:latin typeface="Calibri"/>
                <a:cs typeface="Calibri"/>
              </a:rPr>
              <a:t> </a:t>
            </a:r>
            <a:r>
              <a:rPr sz="2400" dirty="0">
                <a:latin typeface="Calibri"/>
                <a:cs typeface="Calibri"/>
              </a:rPr>
              <a:t>L:</a:t>
            </a:r>
            <a:r>
              <a:rPr sz="2400" spc="-30" dirty="0">
                <a:latin typeface="Calibri"/>
                <a:cs typeface="Calibri"/>
              </a:rPr>
              <a:t> </a:t>
            </a:r>
            <a:r>
              <a:rPr sz="2400" dirty="0">
                <a:latin typeface="Calibri"/>
                <a:cs typeface="Calibri"/>
              </a:rPr>
              <a:t>Normal</a:t>
            </a:r>
            <a:r>
              <a:rPr sz="2400" spc="-30" dirty="0">
                <a:latin typeface="Calibri"/>
                <a:cs typeface="Calibri"/>
              </a:rPr>
              <a:t> </a:t>
            </a:r>
            <a:r>
              <a:rPr sz="2400" spc="-10" dirty="0">
                <a:latin typeface="Calibri"/>
                <a:cs typeface="Calibri"/>
              </a:rPr>
              <a:t>windows</a:t>
            </a:r>
            <a:endParaRPr sz="2400">
              <a:latin typeface="Calibri"/>
              <a:cs typeface="Calibri"/>
            </a:endParaRPr>
          </a:p>
        </p:txBody>
      </p:sp>
      <p:sp>
        <p:nvSpPr>
          <p:cNvPr id="6" name="object 6"/>
          <p:cNvSpPr txBox="1"/>
          <p:nvPr/>
        </p:nvSpPr>
        <p:spPr>
          <a:xfrm>
            <a:off x="4662704" y="5656579"/>
            <a:ext cx="343789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Block</a:t>
            </a:r>
            <a:r>
              <a:rPr sz="2400" spc="-60" dirty="0">
                <a:latin typeface="Calibri"/>
                <a:cs typeface="Calibri"/>
              </a:rPr>
              <a:t> </a:t>
            </a:r>
            <a:r>
              <a:rPr sz="2400" dirty="0">
                <a:latin typeface="Calibri"/>
                <a:cs typeface="Calibri"/>
              </a:rPr>
              <a:t>L+1:</a:t>
            </a:r>
            <a:r>
              <a:rPr sz="2400" spc="-55" dirty="0">
                <a:latin typeface="Calibri"/>
                <a:cs typeface="Calibri"/>
              </a:rPr>
              <a:t> </a:t>
            </a:r>
            <a:r>
              <a:rPr sz="2400" dirty="0">
                <a:latin typeface="Calibri"/>
                <a:cs typeface="Calibri"/>
              </a:rPr>
              <a:t>Shifted</a:t>
            </a:r>
            <a:r>
              <a:rPr sz="2400" spc="-55" dirty="0">
                <a:latin typeface="Calibri"/>
                <a:cs typeface="Calibri"/>
              </a:rPr>
              <a:t> </a:t>
            </a:r>
            <a:r>
              <a:rPr sz="2400" spc="-10" dirty="0">
                <a:latin typeface="Calibri"/>
                <a:cs typeface="Calibri"/>
              </a:rPr>
              <a:t>Windows</a:t>
            </a:r>
            <a:endParaRPr sz="2400">
              <a:latin typeface="Calibri"/>
              <a:cs typeface="Calibri"/>
            </a:endParaRPr>
          </a:p>
        </p:txBody>
      </p:sp>
      <p:sp>
        <p:nvSpPr>
          <p:cNvPr id="7" name="object 7"/>
          <p:cNvSpPr txBox="1"/>
          <p:nvPr/>
        </p:nvSpPr>
        <p:spPr>
          <a:xfrm>
            <a:off x="8423954" y="1150620"/>
            <a:ext cx="3121025" cy="330200"/>
          </a:xfrm>
          <a:prstGeom prst="rect">
            <a:avLst/>
          </a:prstGeom>
          <a:solidFill>
            <a:srgbClr val="FFC000"/>
          </a:solidFill>
        </p:spPr>
        <p:txBody>
          <a:bodyPr vert="horz" wrap="square" lIns="0" tIns="12700" rIns="0" bIns="0" rtlCol="0">
            <a:spAutoFit/>
          </a:bodyPr>
          <a:lstStyle/>
          <a:p>
            <a:pPr marL="12700">
              <a:lnSpc>
                <a:spcPct val="100000"/>
              </a:lnSpc>
              <a:spcBef>
                <a:spcPts val="100"/>
              </a:spcBef>
            </a:pPr>
            <a:r>
              <a:rPr sz="2000" dirty="0">
                <a:latin typeface="Calibri"/>
                <a:cs typeface="Calibri"/>
              </a:rPr>
              <a:t>Detail:</a:t>
            </a:r>
            <a:r>
              <a:rPr sz="2000" spc="-80" dirty="0">
                <a:latin typeface="Calibri"/>
                <a:cs typeface="Calibri"/>
              </a:rPr>
              <a:t> </a:t>
            </a:r>
            <a:r>
              <a:rPr sz="2000" spc="-10" dirty="0">
                <a:latin typeface="Calibri"/>
                <a:cs typeface="Calibri"/>
              </a:rPr>
              <a:t>Relative</a:t>
            </a:r>
            <a:r>
              <a:rPr sz="2000" spc="-75" dirty="0">
                <a:latin typeface="Calibri"/>
                <a:cs typeface="Calibri"/>
              </a:rPr>
              <a:t> </a:t>
            </a:r>
            <a:r>
              <a:rPr sz="2000" dirty="0">
                <a:latin typeface="Calibri"/>
                <a:cs typeface="Calibri"/>
              </a:rPr>
              <a:t>Positional</a:t>
            </a:r>
            <a:r>
              <a:rPr sz="2000" spc="-75" dirty="0">
                <a:latin typeface="Calibri"/>
                <a:cs typeface="Calibri"/>
              </a:rPr>
              <a:t> </a:t>
            </a:r>
            <a:r>
              <a:rPr sz="2000" spc="-20" dirty="0">
                <a:latin typeface="Calibri"/>
                <a:cs typeface="Calibri"/>
              </a:rPr>
              <a:t>Bias</a:t>
            </a:r>
            <a:endParaRPr sz="2000" dirty="0">
              <a:latin typeface="Calibri"/>
              <a:cs typeface="Calibri"/>
            </a:endParaRPr>
          </a:p>
        </p:txBody>
      </p:sp>
      <p:sp>
        <p:nvSpPr>
          <p:cNvPr id="8" name="object 8"/>
          <p:cNvSpPr txBox="1"/>
          <p:nvPr/>
        </p:nvSpPr>
        <p:spPr>
          <a:xfrm>
            <a:off x="8423954" y="1760220"/>
            <a:ext cx="3642995" cy="939800"/>
          </a:xfrm>
          <a:prstGeom prst="rect">
            <a:avLst/>
          </a:prstGeom>
          <a:solidFill>
            <a:srgbClr val="FFC000"/>
          </a:solidFill>
        </p:spPr>
        <p:txBody>
          <a:bodyPr vert="horz" wrap="square" lIns="0" tIns="12700" rIns="0" bIns="0" rtlCol="0">
            <a:spAutoFit/>
          </a:bodyPr>
          <a:lstStyle/>
          <a:p>
            <a:pPr marL="12700" marR="5080">
              <a:lnSpc>
                <a:spcPct val="100000"/>
              </a:lnSpc>
              <a:spcBef>
                <a:spcPts val="100"/>
              </a:spcBef>
            </a:pPr>
            <a:r>
              <a:rPr sz="2000" dirty="0">
                <a:latin typeface="Calibri"/>
                <a:cs typeface="Calibri"/>
              </a:rPr>
              <a:t>ViT</a:t>
            </a:r>
            <a:r>
              <a:rPr sz="2000" spc="-60" dirty="0">
                <a:latin typeface="Calibri"/>
                <a:cs typeface="Calibri"/>
              </a:rPr>
              <a:t> </a:t>
            </a:r>
            <a:r>
              <a:rPr sz="2000" dirty="0">
                <a:latin typeface="Calibri"/>
                <a:cs typeface="Calibri"/>
              </a:rPr>
              <a:t>adds</a:t>
            </a:r>
            <a:r>
              <a:rPr sz="2000" spc="-55" dirty="0">
                <a:latin typeface="Calibri"/>
                <a:cs typeface="Calibri"/>
              </a:rPr>
              <a:t> </a:t>
            </a:r>
            <a:r>
              <a:rPr sz="2000" dirty="0">
                <a:latin typeface="Calibri"/>
                <a:cs typeface="Calibri"/>
              </a:rPr>
              <a:t>positional</a:t>
            </a:r>
            <a:r>
              <a:rPr sz="2000" spc="-50" dirty="0">
                <a:latin typeface="Calibri"/>
                <a:cs typeface="Calibri"/>
              </a:rPr>
              <a:t> </a:t>
            </a:r>
            <a:r>
              <a:rPr sz="2000" dirty="0">
                <a:latin typeface="Calibri"/>
                <a:cs typeface="Calibri"/>
              </a:rPr>
              <a:t>embedding</a:t>
            </a:r>
            <a:r>
              <a:rPr sz="2000" spc="-60" dirty="0">
                <a:latin typeface="Calibri"/>
                <a:cs typeface="Calibri"/>
              </a:rPr>
              <a:t> </a:t>
            </a:r>
            <a:r>
              <a:rPr sz="2000" spc="-25" dirty="0">
                <a:latin typeface="Calibri"/>
                <a:cs typeface="Calibri"/>
              </a:rPr>
              <a:t>to </a:t>
            </a:r>
            <a:r>
              <a:rPr sz="2000" dirty="0">
                <a:latin typeface="Calibri"/>
                <a:cs typeface="Calibri"/>
              </a:rPr>
              <a:t>input</a:t>
            </a:r>
            <a:r>
              <a:rPr sz="2000" spc="-65" dirty="0">
                <a:latin typeface="Calibri"/>
                <a:cs typeface="Calibri"/>
              </a:rPr>
              <a:t> </a:t>
            </a:r>
            <a:r>
              <a:rPr sz="2000" spc="-10" dirty="0">
                <a:latin typeface="Calibri"/>
                <a:cs typeface="Calibri"/>
              </a:rPr>
              <a:t>tokens,</a:t>
            </a:r>
            <a:r>
              <a:rPr sz="2000" spc="-65" dirty="0">
                <a:latin typeface="Calibri"/>
                <a:cs typeface="Calibri"/>
              </a:rPr>
              <a:t> </a:t>
            </a:r>
            <a:r>
              <a:rPr sz="2000" dirty="0">
                <a:latin typeface="Calibri"/>
                <a:cs typeface="Calibri"/>
              </a:rPr>
              <a:t>encodes</a:t>
            </a:r>
            <a:r>
              <a:rPr sz="2000" spc="-65" dirty="0">
                <a:latin typeface="Calibri"/>
                <a:cs typeface="Calibri"/>
              </a:rPr>
              <a:t> </a:t>
            </a:r>
            <a:r>
              <a:rPr sz="2000" i="1" spc="-10" dirty="0">
                <a:latin typeface="Calibri"/>
                <a:cs typeface="Calibri"/>
              </a:rPr>
              <a:t>absolute </a:t>
            </a:r>
            <a:r>
              <a:rPr sz="2000" i="1" dirty="0">
                <a:latin typeface="Calibri"/>
                <a:cs typeface="Calibri"/>
              </a:rPr>
              <a:t>position</a:t>
            </a:r>
            <a:r>
              <a:rPr sz="2000" i="1" spc="-40" dirty="0">
                <a:latin typeface="Calibri"/>
                <a:cs typeface="Calibri"/>
              </a:rPr>
              <a:t> </a:t>
            </a:r>
            <a:r>
              <a:rPr sz="2000" dirty="0">
                <a:latin typeface="Calibri"/>
                <a:cs typeface="Calibri"/>
              </a:rPr>
              <a:t>of</a:t>
            </a:r>
            <a:r>
              <a:rPr sz="2000" spc="-30" dirty="0">
                <a:latin typeface="Calibri"/>
                <a:cs typeface="Calibri"/>
              </a:rPr>
              <a:t> </a:t>
            </a:r>
            <a:r>
              <a:rPr sz="2000" dirty="0">
                <a:latin typeface="Calibri"/>
                <a:cs typeface="Calibri"/>
              </a:rPr>
              <a:t>each</a:t>
            </a:r>
            <a:r>
              <a:rPr sz="2000" spc="-35" dirty="0">
                <a:latin typeface="Calibri"/>
                <a:cs typeface="Calibri"/>
              </a:rPr>
              <a:t> </a:t>
            </a:r>
            <a:r>
              <a:rPr sz="2000" spc="-10" dirty="0">
                <a:latin typeface="Calibri"/>
                <a:cs typeface="Calibri"/>
              </a:rPr>
              <a:t>token</a:t>
            </a:r>
            <a:r>
              <a:rPr sz="2000" spc="-35" dirty="0">
                <a:latin typeface="Calibri"/>
                <a:cs typeface="Calibri"/>
              </a:rPr>
              <a:t> </a:t>
            </a:r>
            <a:r>
              <a:rPr sz="2000" dirty="0">
                <a:latin typeface="Calibri"/>
                <a:cs typeface="Calibri"/>
              </a:rPr>
              <a:t>in</a:t>
            </a:r>
            <a:r>
              <a:rPr sz="2000" spc="-30" dirty="0">
                <a:latin typeface="Calibri"/>
                <a:cs typeface="Calibri"/>
              </a:rPr>
              <a:t> </a:t>
            </a:r>
            <a:r>
              <a:rPr sz="2000" dirty="0">
                <a:latin typeface="Calibri"/>
                <a:cs typeface="Calibri"/>
              </a:rPr>
              <a:t>the</a:t>
            </a:r>
            <a:r>
              <a:rPr sz="2000" spc="-30" dirty="0">
                <a:latin typeface="Calibri"/>
                <a:cs typeface="Calibri"/>
              </a:rPr>
              <a:t> </a:t>
            </a:r>
            <a:r>
              <a:rPr sz="2000" spc="-10" dirty="0">
                <a:latin typeface="Calibri"/>
                <a:cs typeface="Calibri"/>
              </a:rPr>
              <a:t>image</a:t>
            </a:r>
            <a:endParaRPr sz="2000">
              <a:latin typeface="Calibri"/>
              <a:cs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7232" y="-71865"/>
            <a:ext cx="10515600" cy="1325563"/>
          </a:xfrm>
          <a:prstGeom prst="rect">
            <a:avLst/>
          </a:prstGeom>
        </p:spPr>
        <p:txBody>
          <a:bodyPr vert="horz" wrap="square" lIns="0" tIns="12700" rIns="0" bIns="0" rtlCol="0">
            <a:spAutoFit/>
          </a:bodyPr>
          <a:lstStyle/>
          <a:p>
            <a:pPr marL="12700">
              <a:lnSpc>
                <a:spcPct val="100000"/>
              </a:lnSpc>
              <a:spcBef>
                <a:spcPts val="100"/>
              </a:spcBef>
            </a:pPr>
            <a:r>
              <a:rPr dirty="0"/>
              <a:t>Swin</a:t>
            </a:r>
            <a:r>
              <a:rPr spc="-110" dirty="0"/>
              <a:t> </a:t>
            </a:r>
            <a:r>
              <a:rPr spc="-40" dirty="0"/>
              <a:t>Transformer:</a:t>
            </a:r>
            <a:r>
              <a:rPr spc="-120" dirty="0"/>
              <a:t> </a:t>
            </a:r>
            <a:r>
              <a:rPr u="heavy" dirty="0">
                <a:uFill>
                  <a:solidFill>
                    <a:srgbClr val="000000"/>
                  </a:solidFill>
                </a:uFill>
              </a:rPr>
              <a:t>S</a:t>
            </a:r>
            <a:r>
              <a:rPr u="none" dirty="0"/>
              <a:t>hifted</a:t>
            </a:r>
            <a:r>
              <a:rPr u="none" spc="-105" dirty="0"/>
              <a:t> </a:t>
            </a:r>
            <a:r>
              <a:rPr u="heavy" dirty="0">
                <a:uFill>
                  <a:solidFill>
                    <a:srgbClr val="000000"/>
                  </a:solidFill>
                </a:uFill>
              </a:rPr>
              <a:t>Win</a:t>
            </a:r>
            <a:r>
              <a:rPr u="none" dirty="0"/>
              <a:t>dow</a:t>
            </a:r>
            <a:r>
              <a:rPr u="none" spc="-105" dirty="0"/>
              <a:t> </a:t>
            </a:r>
            <a:r>
              <a:rPr u="none" spc="-10" dirty="0"/>
              <a:t>Attention</a:t>
            </a:r>
          </a:p>
        </p:txBody>
      </p:sp>
      <p:pic>
        <p:nvPicPr>
          <p:cNvPr id="3" name="object 3"/>
          <p:cNvPicPr/>
          <p:nvPr/>
        </p:nvPicPr>
        <p:blipFill>
          <a:blip r:embed="rId2" cstate="print"/>
          <a:stretch>
            <a:fillRect/>
          </a:stretch>
        </p:blipFill>
        <p:spPr>
          <a:xfrm>
            <a:off x="362194" y="1982481"/>
            <a:ext cx="7824700" cy="3556681"/>
          </a:xfrm>
          <a:prstGeom prst="rect">
            <a:avLst/>
          </a:prstGeom>
        </p:spPr>
      </p:pic>
      <p:sp>
        <p:nvSpPr>
          <p:cNvPr id="4" name="object 4"/>
          <p:cNvSpPr txBox="1"/>
          <p:nvPr/>
        </p:nvSpPr>
        <p:spPr>
          <a:xfrm>
            <a:off x="890885" y="1057147"/>
            <a:ext cx="6205220" cy="760095"/>
          </a:xfrm>
          <a:prstGeom prst="rect">
            <a:avLst/>
          </a:prstGeom>
        </p:spPr>
        <p:txBody>
          <a:bodyPr vert="horz" wrap="square" lIns="0" tIns="9525" rIns="0" bIns="0" rtlCol="0">
            <a:spAutoFit/>
          </a:bodyPr>
          <a:lstStyle/>
          <a:p>
            <a:pPr marL="12700" marR="5080">
              <a:lnSpc>
                <a:spcPct val="100800"/>
              </a:lnSpc>
              <a:spcBef>
                <a:spcPts val="75"/>
              </a:spcBef>
            </a:pPr>
            <a:r>
              <a:rPr sz="2400" b="1" dirty="0">
                <a:solidFill>
                  <a:srgbClr val="70AD47"/>
                </a:solidFill>
                <a:latin typeface="Calibri"/>
                <a:cs typeface="Calibri"/>
              </a:rPr>
              <a:t>Solution</a:t>
            </a:r>
            <a:r>
              <a:rPr sz="2400" dirty="0">
                <a:solidFill>
                  <a:srgbClr val="70AD47"/>
                </a:solidFill>
                <a:latin typeface="Calibri"/>
                <a:cs typeface="Calibri"/>
              </a:rPr>
              <a:t>:</a:t>
            </a:r>
            <a:r>
              <a:rPr sz="2400" spc="-75" dirty="0">
                <a:solidFill>
                  <a:srgbClr val="70AD47"/>
                </a:solidFill>
                <a:latin typeface="Calibri"/>
                <a:cs typeface="Calibri"/>
              </a:rPr>
              <a:t> </a:t>
            </a:r>
            <a:r>
              <a:rPr sz="2400" spc="-10" dirty="0">
                <a:solidFill>
                  <a:srgbClr val="70AD47"/>
                </a:solidFill>
                <a:latin typeface="Calibri"/>
                <a:cs typeface="Calibri"/>
              </a:rPr>
              <a:t>Alternate</a:t>
            </a:r>
            <a:r>
              <a:rPr sz="2400" spc="-65" dirty="0">
                <a:solidFill>
                  <a:srgbClr val="70AD47"/>
                </a:solidFill>
                <a:latin typeface="Calibri"/>
                <a:cs typeface="Calibri"/>
              </a:rPr>
              <a:t> </a:t>
            </a:r>
            <a:r>
              <a:rPr sz="2400" dirty="0">
                <a:solidFill>
                  <a:srgbClr val="70AD47"/>
                </a:solidFill>
                <a:latin typeface="Calibri"/>
                <a:cs typeface="Calibri"/>
              </a:rPr>
              <a:t>between</a:t>
            </a:r>
            <a:r>
              <a:rPr sz="2400" spc="-65" dirty="0">
                <a:solidFill>
                  <a:srgbClr val="70AD47"/>
                </a:solidFill>
                <a:latin typeface="Calibri"/>
                <a:cs typeface="Calibri"/>
              </a:rPr>
              <a:t> </a:t>
            </a:r>
            <a:r>
              <a:rPr sz="2400" dirty="0">
                <a:solidFill>
                  <a:srgbClr val="70AD47"/>
                </a:solidFill>
                <a:latin typeface="Calibri"/>
                <a:cs typeface="Calibri"/>
              </a:rPr>
              <a:t>normal</a:t>
            </a:r>
            <a:r>
              <a:rPr sz="2400" spc="-75" dirty="0">
                <a:solidFill>
                  <a:srgbClr val="70AD47"/>
                </a:solidFill>
                <a:latin typeface="Calibri"/>
                <a:cs typeface="Calibri"/>
              </a:rPr>
              <a:t> </a:t>
            </a:r>
            <a:r>
              <a:rPr sz="2400" dirty="0">
                <a:solidFill>
                  <a:srgbClr val="70AD47"/>
                </a:solidFill>
                <a:latin typeface="Calibri"/>
                <a:cs typeface="Calibri"/>
              </a:rPr>
              <a:t>windows</a:t>
            </a:r>
            <a:r>
              <a:rPr sz="2400" spc="-70" dirty="0">
                <a:solidFill>
                  <a:srgbClr val="70AD47"/>
                </a:solidFill>
                <a:latin typeface="Calibri"/>
                <a:cs typeface="Calibri"/>
              </a:rPr>
              <a:t> </a:t>
            </a:r>
            <a:r>
              <a:rPr sz="2400" spc="-25" dirty="0">
                <a:solidFill>
                  <a:srgbClr val="70AD47"/>
                </a:solidFill>
                <a:latin typeface="Calibri"/>
                <a:cs typeface="Calibri"/>
              </a:rPr>
              <a:t>and </a:t>
            </a:r>
            <a:r>
              <a:rPr sz="2400" u="heavy" dirty="0">
                <a:solidFill>
                  <a:srgbClr val="70AD47"/>
                </a:solidFill>
                <a:uFill>
                  <a:solidFill>
                    <a:srgbClr val="70AD47"/>
                  </a:solidFill>
                </a:uFill>
                <a:latin typeface="Calibri"/>
                <a:cs typeface="Calibri"/>
              </a:rPr>
              <a:t>shifted</a:t>
            </a:r>
            <a:r>
              <a:rPr sz="2400" u="heavy" spc="-80" dirty="0">
                <a:solidFill>
                  <a:srgbClr val="70AD47"/>
                </a:solidFill>
                <a:uFill>
                  <a:solidFill>
                    <a:srgbClr val="70AD47"/>
                  </a:solidFill>
                </a:uFill>
                <a:latin typeface="Calibri"/>
                <a:cs typeface="Calibri"/>
              </a:rPr>
              <a:t> </a:t>
            </a:r>
            <a:r>
              <a:rPr sz="2400" u="heavy" dirty="0">
                <a:solidFill>
                  <a:srgbClr val="70AD47"/>
                </a:solidFill>
                <a:uFill>
                  <a:solidFill>
                    <a:srgbClr val="70AD47"/>
                  </a:solidFill>
                </a:uFill>
                <a:latin typeface="Calibri"/>
                <a:cs typeface="Calibri"/>
              </a:rPr>
              <a:t>windows</a:t>
            </a:r>
            <a:r>
              <a:rPr sz="2400" u="none" spc="-75" dirty="0">
                <a:solidFill>
                  <a:srgbClr val="70AD47"/>
                </a:solidFill>
                <a:latin typeface="Calibri"/>
                <a:cs typeface="Calibri"/>
              </a:rPr>
              <a:t> </a:t>
            </a:r>
            <a:r>
              <a:rPr sz="2400" u="none" dirty="0">
                <a:solidFill>
                  <a:srgbClr val="70AD47"/>
                </a:solidFill>
                <a:latin typeface="Calibri"/>
                <a:cs typeface="Calibri"/>
              </a:rPr>
              <a:t>in</a:t>
            </a:r>
            <a:r>
              <a:rPr sz="2400" u="none" spc="-70" dirty="0">
                <a:solidFill>
                  <a:srgbClr val="70AD47"/>
                </a:solidFill>
                <a:latin typeface="Calibri"/>
                <a:cs typeface="Calibri"/>
              </a:rPr>
              <a:t> </a:t>
            </a:r>
            <a:r>
              <a:rPr sz="2400" u="none" dirty="0">
                <a:solidFill>
                  <a:srgbClr val="70AD47"/>
                </a:solidFill>
                <a:latin typeface="Calibri"/>
                <a:cs typeface="Calibri"/>
              </a:rPr>
              <a:t>successive</a:t>
            </a:r>
            <a:r>
              <a:rPr sz="2400" u="none" spc="-70" dirty="0">
                <a:solidFill>
                  <a:srgbClr val="70AD47"/>
                </a:solidFill>
                <a:latin typeface="Calibri"/>
                <a:cs typeface="Calibri"/>
              </a:rPr>
              <a:t> </a:t>
            </a:r>
            <a:r>
              <a:rPr sz="2400" u="none" spc="-25" dirty="0">
                <a:solidFill>
                  <a:srgbClr val="70AD47"/>
                </a:solidFill>
                <a:latin typeface="Calibri"/>
                <a:cs typeface="Calibri"/>
              </a:rPr>
              <a:t>Transformer</a:t>
            </a:r>
            <a:r>
              <a:rPr sz="2400" u="none" spc="-75" dirty="0">
                <a:solidFill>
                  <a:srgbClr val="70AD47"/>
                </a:solidFill>
                <a:latin typeface="Calibri"/>
                <a:cs typeface="Calibri"/>
              </a:rPr>
              <a:t> </a:t>
            </a:r>
            <a:r>
              <a:rPr sz="2400" u="none" spc="-10" dirty="0">
                <a:solidFill>
                  <a:srgbClr val="70AD47"/>
                </a:solidFill>
                <a:latin typeface="Calibri"/>
                <a:cs typeface="Calibri"/>
              </a:rPr>
              <a:t>blocks</a:t>
            </a:r>
            <a:endParaRPr sz="2400">
              <a:latin typeface="Calibri"/>
              <a:cs typeface="Calibri"/>
            </a:endParaRPr>
          </a:p>
        </p:txBody>
      </p:sp>
      <p:sp>
        <p:nvSpPr>
          <p:cNvPr id="5" name="object 5"/>
          <p:cNvSpPr txBox="1"/>
          <p:nvPr/>
        </p:nvSpPr>
        <p:spPr>
          <a:xfrm>
            <a:off x="8423954" y="1150620"/>
            <a:ext cx="312102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Calibri"/>
                <a:cs typeface="Calibri"/>
              </a:rPr>
              <a:t>Detail:</a:t>
            </a:r>
            <a:r>
              <a:rPr sz="2000" spc="-80" dirty="0">
                <a:latin typeface="Calibri"/>
                <a:cs typeface="Calibri"/>
              </a:rPr>
              <a:t> </a:t>
            </a:r>
            <a:r>
              <a:rPr sz="2000" spc="-10" dirty="0">
                <a:latin typeface="Calibri"/>
                <a:cs typeface="Calibri"/>
              </a:rPr>
              <a:t>Relative</a:t>
            </a:r>
            <a:r>
              <a:rPr sz="2000" spc="-75" dirty="0">
                <a:latin typeface="Calibri"/>
                <a:cs typeface="Calibri"/>
              </a:rPr>
              <a:t> </a:t>
            </a:r>
            <a:r>
              <a:rPr sz="2000" dirty="0">
                <a:latin typeface="Calibri"/>
                <a:cs typeface="Calibri"/>
              </a:rPr>
              <a:t>Positional</a:t>
            </a:r>
            <a:r>
              <a:rPr sz="2000" spc="-75" dirty="0">
                <a:latin typeface="Calibri"/>
                <a:cs typeface="Calibri"/>
              </a:rPr>
              <a:t> </a:t>
            </a:r>
            <a:r>
              <a:rPr sz="2000" spc="-20" dirty="0">
                <a:latin typeface="Calibri"/>
                <a:cs typeface="Calibri"/>
              </a:rPr>
              <a:t>Bias</a:t>
            </a:r>
            <a:endParaRPr sz="2000">
              <a:latin typeface="Calibri"/>
              <a:cs typeface="Calibri"/>
            </a:endParaRPr>
          </a:p>
        </p:txBody>
      </p:sp>
      <p:sp>
        <p:nvSpPr>
          <p:cNvPr id="6" name="object 6"/>
          <p:cNvSpPr txBox="1"/>
          <p:nvPr/>
        </p:nvSpPr>
        <p:spPr>
          <a:xfrm>
            <a:off x="8423954" y="1760220"/>
            <a:ext cx="3642995" cy="2463800"/>
          </a:xfrm>
          <a:prstGeom prst="rect">
            <a:avLst/>
          </a:prstGeom>
        </p:spPr>
        <p:txBody>
          <a:bodyPr vert="horz" wrap="square" lIns="0" tIns="12700" rIns="0" bIns="0" rtlCol="0">
            <a:spAutoFit/>
          </a:bodyPr>
          <a:lstStyle/>
          <a:p>
            <a:pPr marL="12700" marR="5080">
              <a:lnSpc>
                <a:spcPct val="100000"/>
              </a:lnSpc>
              <a:spcBef>
                <a:spcPts val="100"/>
              </a:spcBef>
            </a:pPr>
            <a:r>
              <a:rPr sz="2000" dirty="0">
                <a:latin typeface="Calibri"/>
                <a:cs typeface="Calibri"/>
              </a:rPr>
              <a:t>ViT</a:t>
            </a:r>
            <a:r>
              <a:rPr sz="2000" spc="-60" dirty="0">
                <a:latin typeface="Calibri"/>
                <a:cs typeface="Calibri"/>
              </a:rPr>
              <a:t> </a:t>
            </a:r>
            <a:r>
              <a:rPr sz="2000" dirty="0">
                <a:latin typeface="Calibri"/>
                <a:cs typeface="Calibri"/>
              </a:rPr>
              <a:t>adds</a:t>
            </a:r>
            <a:r>
              <a:rPr sz="2000" spc="-55" dirty="0">
                <a:latin typeface="Calibri"/>
                <a:cs typeface="Calibri"/>
              </a:rPr>
              <a:t> </a:t>
            </a:r>
            <a:r>
              <a:rPr sz="2000" dirty="0">
                <a:latin typeface="Calibri"/>
                <a:cs typeface="Calibri"/>
              </a:rPr>
              <a:t>positional</a:t>
            </a:r>
            <a:r>
              <a:rPr sz="2000" spc="-50" dirty="0">
                <a:latin typeface="Calibri"/>
                <a:cs typeface="Calibri"/>
              </a:rPr>
              <a:t> </a:t>
            </a:r>
            <a:r>
              <a:rPr sz="2000" dirty="0">
                <a:latin typeface="Calibri"/>
                <a:cs typeface="Calibri"/>
              </a:rPr>
              <a:t>embedding</a:t>
            </a:r>
            <a:r>
              <a:rPr sz="2000" spc="-60" dirty="0">
                <a:latin typeface="Calibri"/>
                <a:cs typeface="Calibri"/>
              </a:rPr>
              <a:t> </a:t>
            </a:r>
            <a:r>
              <a:rPr sz="2000" spc="-25" dirty="0">
                <a:latin typeface="Calibri"/>
                <a:cs typeface="Calibri"/>
              </a:rPr>
              <a:t>to </a:t>
            </a:r>
            <a:r>
              <a:rPr sz="2000" dirty="0">
                <a:latin typeface="Calibri"/>
                <a:cs typeface="Calibri"/>
              </a:rPr>
              <a:t>input</a:t>
            </a:r>
            <a:r>
              <a:rPr sz="2000" spc="-65" dirty="0">
                <a:latin typeface="Calibri"/>
                <a:cs typeface="Calibri"/>
              </a:rPr>
              <a:t> </a:t>
            </a:r>
            <a:r>
              <a:rPr sz="2000" spc="-10" dirty="0">
                <a:latin typeface="Calibri"/>
                <a:cs typeface="Calibri"/>
              </a:rPr>
              <a:t>tokens,</a:t>
            </a:r>
            <a:r>
              <a:rPr sz="2000" spc="-65" dirty="0">
                <a:latin typeface="Calibri"/>
                <a:cs typeface="Calibri"/>
              </a:rPr>
              <a:t> </a:t>
            </a:r>
            <a:r>
              <a:rPr sz="2000" dirty="0">
                <a:latin typeface="Calibri"/>
                <a:cs typeface="Calibri"/>
              </a:rPr>
              <a:t>encodes</a:t>
            </a:r>
            <a:r>
              <a:rPr sz="2000" spc="-65" dirty="0">
                <a:latin typeface="Calibri"/>
                <a:cs typeface="Calibri"/>
              </a:rPr>
              <a:t> </a:t>
            </a:r>
            <a:r>
              <a:rPr sz="2000" i="1" spc="-10" dirty="0">
                <a:latin typeface="Calibri"/>
                <a:cs typeface="Calibri"/>
              </a:rPr>
              <a:t>absolute </a:t>
            </a:r>
            <a:r>
              <a:rPr sz="2000" i="1" dirty="0">
                <a:latin typeface="Calibri"/>
                <a:cs typeface="Calibri"/>
              </a:rPr>
              <a:t>position</a:t>
            </a:r>
            <a:r>
              <a:rPr sz="2000" i="1" spc="-40" dirty="0">
                <a:latin typeface="Calibri"/>
                <a:cs typeface="Calibri"/>
              </a:rPr>
              <a:t> </a:t>
            </a:r>
            <a:r>
              <a:rPr sz="2000" dirty="0">
                <a:latin typeface="Calibri"/>
                <a:cs typeface="Calibri"/>
              </a:rPr>
              <a:t>of</a:t>
            </a:r>
            <a:r>
              <a:rPr sz="2000" spc="-30" dirty="0">
                <a:latin typeface="Calibri"/>
                <a:cs typeface="Calibri"/>
              </a:rPr>
              <a:t> </a:t>
            </a:r>
            <a:r>
              <a:rPr sz="2000" dirty="0">
                <a:latin typeface="Calibri"/>
                <a:cs typeface="Calibri"/>
              </a:rPr>
              <a:t>each</a:t>
            </a:r>
            <a:r>
              <a:rPr sz="2000" spc="-35" dirty="0">
                <a:latin typeface="Calibri"/>
                <a:cs typeface="Calibri"/>
              </a:rPr>
              <a:t> </a:t>
            </a:r>
            <a:r>
              <a:rPr sz="2000" spc="-10" dirty="0">
                <a:latin typeface="Calibri"/>
                <a:cs typeface="Calibri"/>
              </a:rPr>
              <a:t>token</a:t>
            </a:r>
            <a:r>
              <a:rPr sz="2000" spc="-35" dirty="0">
                <a:latin typeface="Calibri"/>
                <a:cs typeface="Calibri"/>
              </a:rPr>
              <a:t> </a:t>
            </a:r>
            <a:r>
              <a:rPr sz="2000" dirty="0">
                <a:latin typeface="Calibri"/>
                <a:cs typeface="Calibri"/>
              </a:rPr>
              <a:t>in</a:t>
            </a:r>
            <a:r>
              <a:rPr sz="2000" spc="-30" dirty="0">
                <a:latin typeface="Calibri"/>
                <a:cs typeface="Calibri"/>
              </a:rPr>
              <a:t> </a:t>
            </a:r>
            <a:r>
              <a:rPr sz="2000" dirty="0">
                <a:latin typeface="Calibri"/>
                <a:cs typeface="Calibri"/>
              </a:rPr>
              <a:t>the</a:t>
            </a:r>
            <a:r>
              <a:rPr sz="2000" spc="-30" dirty="0">
                <a:latin typeface="Calibri"/>
                <a:cs typeface="Calibri"/>
              </a:rPr>
              <a:t> </a:t>
            </a:r>
            <a:r>
              <a:rPr sz="2000" spc="-10" dirty="0">
                <a:latin typeface="Calibri"/>
                <a:cs typeface="Calibri"/>
              </a:rPr>
              <a:t>image</a:t>
            </a:r>
            <a:endParaRPr sz="2000" dirty="0">
              <a:latin typeface="Calibri"/>
              <a:cs typeface="Calibri"/>
            </a:endParaRPr>
          </a:p>
          <a:p>
            <a:pPr marL="12700" marR="139065">
              <a:lnSpc>
                <a:spcPct val="100000"/>
              </a:lnSpc>
              <a:spcBef>
                <a:spcPts val="2400"/>
              </a:spcBef>
            </a:pPr>
            <a:r>
              <a:rPr sz="2000" dirty="0">
                <a:highlight>
                  <a:srgbClr val="FFFF00"/>
                </a:highlight>
                <a:latin typeface="Calibri"/>
                <a:cs typeface="Calibri"/>
              </a:rPr>
              <a:t>Swin</a:t>
            </a:r>
            <a:r>
              <a:rPr sz="2000" spc="-35" dirty="0">
                <a:highlight>
                  <a:srgbClr val="FFFF00"/>
                </a:highlight>
                <a:latin typeface="Calibri"/>
                <a:cs typeface="Calibri"/>
              </a:rPr>
              <a:t> </a:t>
            </a:r>
            <a:r>
              <a:rPr sz="2000" dirty="0">
                <a:highlight>
                  <a:srgbClr val="FFFF00"/>
                </a:highlight>
                <a:latin typeface="Calibri"/>
                <a:cs typeface="Calibri"/>
              </a:rPr>
              <a:t>does</a:t>
            </a:r>
            <a:r>
              <a:rPr sz="2000" spc="-35" dirty="0">
                <a:highlight>
                  <a:srgbClr val="FFFF00"/>
                </a:highlight>
                <a:latin typeface="Calibri"/>
                <a:cs typeface="Calibri"/>
              </a:rPr>
              <a:t> </a:t>
            </a:r>
            <a:r>
              <a:rPr sz="2000" dirty="0">
                <a:highlight>
                  <a:srgbClr val="FFFF00"/>
                </a:highlight>
                <a:latin typeface="Calibri"/>
                <a:cs typeface="Calibri"/>
              </a:rPr>
              <a:t>not</a:t>
            </a:r>
            <a:r>
              <a:rPr sz="2000" spc="-30" dirty="0">
                <a:highlight>
                  <a:srgbClr val="FFFF00"/>
                </a:highlight>
                <a:latin typeface="Calibri"/>
                <a:cs typeface="Calibri"/>
              </a:rPr>
              <a:t> </a:t>
            </a:r>
            <a:r>
              <a:rPr sz="2000" dirty="0">
                <a:highlight>
                  <a:srgbClr val="FFFF00"/>
                </a:highlight>
                <a:latin typeface="Calibri"/>
                <a:cs typeface="Calibri"/>
              </a:rPr>
              <a:t>use</a:t>
            </a:r>
            <a:r>
              <a:rPr sz="2000" spc="-30" dirty="0">
                <a:highlight>
                  <a:srgbClr val="FFFF00"/>
                </a:highlight>
                <a:latin typeface="Calibri"/>
                <a:cs typeface="Calibri"/>
              </a:rPr>
              <a:t> </a:t>
            </a:r>
            <a:r>
              <a:rPr sz="2000" spc="-10" dirty="0">
                <a:highlight>
                  <a:srgbClr val="FFFF00"/>
                </a:highlight>
                <a:latin typeface="Calibri"/>
                <a:cs typeface="Calibri"/>
              </a:rPr>
              <a:t>positional </a:t>
            </a:r>
            <a:r>
              <a:rPr sz="2000" dirty="0">
                <a:highlight>
                  <a:srgbClr val="FFFF00"/>
                </a:highlight>
                <a:latin typeface="Calibri"/>
                <a:cs typeface="Calibri"/>
              </a:rPr>
              <a:t>embeddings,</a:t>
            </a:r>
            <a:r>
              <a:rPr sz="2000" spc="-100" dirty="0">
                <a:highlight>
                  <a:srgbClr val="FFFF00"/>
                </a:highlight>
                <a:latin typeface="Calibri"/>
                <a:cs typeface="Calibri"/>
              </a:rPr>
              <a:t> </a:t>
            </a:r>
            <a:r>
              <a:rPr sz="2000" dirty="0">
                <a:highlight>
                  <a:srgbClr val="FFFF00"/>
                </a:highlight>
                <a:latin typeface="Calibri"/>
                <a:cs typeface="Calibri"/>
              </a:rPr>
              <a:t>instead</a:t>
            </a:r>
            <a:r>
              <a:rPr sz="2000" spc="-100" dirty="0">
                <a:highlight>
                  <a:srgbClr val="FFFF00"/>
                </a:highlight>
                <a:latin typeface="Calibri"/>
                <a:cs typeface="Calibri"/>
              </a:rPr>
              <a:t> </a:t>
            </a:r>
            <a:r>
              <a:rPr sz="2000" spc="-10" dirty="0">
                <a:highlight>
                  <a:srgbClr val="FFFF00"/>
                </a:highlight>
                <a:latin typeface="Calibri"/>
                <a:cs typeface="Calibri"/>
              </a:rPr>
              <a:t>encodes </a:t>
            </a:r>
            <a:r>
              <a:rPr sz="2000" i="1" dirty="0">
                <a:highlight>
                  <a:srgbClr val="FFFF00"/>
                </a:highlight>
                <a:latin typeface="Calibri"/>
                <a:cs typeface="Calibri"/>
              </a:rPr>
              <a:t>relative</a:t>
            </a:r>
            <a:r>
              <a:rPr sz="2000" i="1" spc="-60" dirty="0">
                <a:highlight>
                  <a:srgbClr val="FFFF00"/>
                </a:highlight>
                <a:latin typeface="Calibri"/>
                <a:cs typeface="Calibri"/>
              </a:rPr>
              <a:t> </a:t>
            </a:r>
            <a:r>
              <a:rPr sz="2000" i="1" dirty="0">
                <a:highlight>
                  <a:srgbClr val="FFFF00"/>
                </a:highlight>
                <a:latin typeface="Calibri"/>
                <a:cs typeface="Calibri"/>
              </a:rPr>
              <a:t>position</a:t>
            </a:r>
            <a:r>
              <a:rPr sz="2000" i="1" spc="-60" dirty="0">
                <a:highlight>
                  <a:srgbClr val="FFFF00"/>
                </a:highlight>
                <a:latin typeface="Calibri"/>
                <a:cs typeface="Calibri"/>
              </a:rPr>
              <a:t> </a:t>
            </a:r>
            <a:r>
              <a:rPr sz="2000" dirty="0">
                <a:highlight>
                  <a:srgbClr val="FFFF00"/>
                </a:highlight>
                <a:latin typeface="Calibri"/>
                <a:cs typeface="Calibri"/>
              </a:rPr>
              <a:t>between</a:t>
            </a:r>
            <a:r>
              <a:rPr sz="2000" spc="-55" dirty="0">
                <a:highlight>
                  <a:srgbClr val="FFFF00"/>
                </a:highlight>
                <a:latin typeface="Calibri"/>
                <a:cs typeface="Calibri"/>
              </a:rPr>
              <a:t> </a:t>
            </a:r>
            <a:r>
              <a:rPr sz="2000" spc="-10" dirty="0">
                <a:highlight>
                  <a:srgbClr val="FFFF00"/>
                </a:highlight>
                <a:latin typeface="Calibri"/>
                <a:cs typeface="Calibri"/>
              </a:rPr>
              <a:t>patches </a:t>
            </a:r>
            <a:r>
              <a:rPr sz="2000" dirty="0">
                <a:highlight>
                  <a:srgbClr val="FFFF00"/>
                </a:highlight>
                <a:latin typeface="Calibri"/>
                <a:cs typeface="Calibri"/>
              </a:rPr>
              <a:t>when</a:t>
            </a:r>
            <a:r>
              <a:rPr sz="2000" spc="-55" dirty="0">
                <a:highlight>
                  <a:srgbClr val="FFFF00"/>
                </a:highlight>
                <a:latin typeface="Calibri"/>
                <a:cs typeface="Calibri"/>
              </a:rPr>
              <a:t> </a:t>
            </a:r>
            <a:r>
              <a:rPr sz="2000" dirty="0">
                <a:highlight>
                  <a:srgbClr val="FFFF00"/>
                </a:highlight>
                <a:latin typeface="Calibri"/>
                <a:cs typeface="Calibri"/>
              </a:rPr>
              <a:t>computing</a:t>
            </a:r>
            <a:r>
              <a:rPr sz="2000" spc="-60" dirty="0">
                <a:highlight>
                  <a:srgbClr val="FFFF00"/>
                </a:highlight>
                <a:latin typeface="Calibri"/>
                <a:cs typeface="Calibri"/>
              </a:rPr>
              <a:t> </a:t>
            </a:r>
            <a:r>
              <a:rPr sz="2000" spc="-10" dirty="0">
                <a:highlight>
                  <a:srgbClr val="FFFF00"/>
                </a:highlight>
                <a:latin typeface="Calibri"/>
                <a:cs typeface="Calibri"/>
              </a:rPr>
              <a:t>attention:</a:t>
            </a:r>
            <a:endParaRPr sz="2000" dirty="0">
              <a:highlight>
                <a:srgbClr val="FFFF00"/>
              </a:highlight>
              <a:latin typeface="Calibri"/>
              <a:cs typeface="Calibri"/>
            </a:endParaRPr>
          </a:p>
        </p:txBody>
      </p:sp>
      <p:sp>
        <p:nvSpPr>
          <p:cNvPr id="7" name="object 7"/>
          <p:cNvSpPr txBox="1"/>
          <p:nvPr/>
        </p:nvSpPr>
        <p:spPr>
          <a:xfrm>
            <a:off x="8423954" y="4503420"/>
            <a:ext cx="2115185" cy="839469"/>
          </a:xfrm>
          <a:prstGeom prst="rect">
            <a:avLst/>
          </a:prstGeom>
        </p:spPr>
        <p:txBody>
          <a:bodyPr vert="horz" wrap="square" lIns="0" tIns="12700" rIns="0" bIns="0" rtlCol="0">
            <a:spAutoFit/>
          </a:bodyPr>
          <a:lstStyle/>
          <a:p>
            <a:pPr marL="12700">
              <a:lnSpc>
                <a:spcPct val="100000"/>
              </a:lnSpc>
              <a:spcBef>
                <a:spcPts val="100"/>
              </a:spcBef>
            </a:pPr>
            <a:r>
              <a:rPr sz="2000" dirty="0">
                <a:latin typeface="Calibri"/>
                <a:cs typeface="Calibri"/>
              </a:rPr>
              <a:t>Standard</a:t>
            </a:r>
            <a:r>
              <a:rPr sz="2000" spc="-110" dirty="0">
                <a:latin typeface="Calibri"/>
                <a:cs typeface="Calibri"/>
              </a:rPr>
              <a:t> </a:t>
            </a:r>
            <a:r>
              <a:rPr sz="2000" spc="-10" dirty="0">
                <a:latin typeface="Calibri"/>
                <a:cs typeface="Calibri"/>
              </a:rPr>
              <a:t>Attention:</a:t>
            </a:r>
            <a:endParaRPr sz="2000" dirty="0">
              <a:latin typeface="Calibri"/>
              <a:cs typeface="Calibri"/>
            </a:endParaRPr>
          </a:p>
          <a:p>
            <a:pPr marL="608965">
              <a:lnSpc>
                <a:spcPct val="100000"/>
              </a:lnSpc>
              <a:spcBef>
                <a:spcPts val="1605"/>
              </a:spcBef>
            </a:pPr>
            <a:r>
              <a:rPr sz="2000" dirty="0">
                <a:latin typeface="Cambria Math"/>
                <a:cs typeface="Cambria Math"/>
              </a:rPr>
              <a:t>𝐴</a:t>
            </a:r>
            <a:r>
              <a:rPr sz="2000" spc="120" dirty="0">
                <a:latin typeface="Cambria Math"/>
                <a:cs typeface="Cambria Math"/>
              </a:rPr>
              <a:t> </a:t>
            </a:r>
            <a:r>
              <a:rPr sz="2000" dirty="0">
                <a:latin typeface="Cambria Math"/>
                <a:cs typeface="Cambria Math"/>
              </a:rPr>
              <a:t>=</a:t>
            </a:r>
            <a:r>
              <a:rPr sz="2000" spc="114" dirty="0">
                <a:latin typeface="Cambria Math"/>
                <a:cs typeface="Cambria Math"/>
              </a:rPr>
              <a:t> </a:t>
            </a:r>
            <a:r>
              <a:rPr sz="2000" spc="-10" dirty="0">
                <a:latin typeface="Cambria Math"/>
                <a:cs typeface="Cambria Math"/>
              </a:rPr>
              <a:t>𝑆𝑜𝑓𝑡𝑚𝑎𝑥</a:t>
            </a:r>
            <a:endParaRPr sz="2000" dirty="0">
              <a:latin typeface="Cambria Math"/>
              <a:cs typeface="Cambria Math"/>
            </a:endParaRPr>
          </a:p>
        </p:txBody>
      </p:sp>
      <p:sp>
        <p:nvSpPr>
          <p:cNvPr id="8" name="object 8"/>
          <p:cNvSpPr/>
          <p:nvPr/>
        </p:nvSpPr>
        <p:spPr>
          <a:xfrm>
            <a:off x="10596931" y="4881765"/>
            <a:ext cx="750570" cy="647700"/>
          </a:xfrm>
          <a:custGeom>
            <a:avLst/>
            <a:gdLst/>
            <a:ahLst/>
            <a:cxnLst/>
            <a:rect l="l" t="t" r="r" b="b"/>
            <a:pathLst>
              <a:path w="750570" h="647700">
                <a:moveTo>
                  <a:pt x="116700" y="9296"/>
                </a:moveTo>
                <a:lnTo>
                  <a:pt x="65151" y="54381"/>
                </a:lnTo>
                <a:lnTo>
                  <a:pt x="46240" y="89623"/>
                </a:lnTo>
                <a:lnTo>
                  <a:pt x="29946" y="130225"/>
                </a:lnTo>
                <a:lnTo>
                  <a:pt x="16840" y="174764"/>
                </a:lnTo>
                <a:lnTo>
                  <a:pt x="7480" y="221818"/>
                </a:lnTo>
                <a:lnTo>
                  <a:pt x="1866" y="271373"/>
                </a:lnTo>
                <a:lnTo>
                  <a:pt x="0" y="323570"/>
                </a:lnTo>
                <a:lnTo>
                  <a:pt x="1790" y="372833"/>
                </a:lnTo>
                <a:lnTo>
                  <a:pt x="7480" y="424205"/>
                </a:lnTo>
                <a:lnTo>
                  <a:pt x="16840" y="471360"/>
                </a:lnTo>
                <a:lnTo>
                  <a:pt x="29946" y="516369"/>
                </a:lnTo>
                <a:lnTo>
                  <a:pt x="46240" y="557530"/>
                </a:lnTo>
                <a:lnTo>
                  <a:pt x="65151" y="593128"/>
                </a:lnTo>
                <a:lnTo>
                  <a:pt x="110871" y="647649"/>
                </a:lnTo>
                <a:lnTo>
                  <a:pt x="116700" y="638467"/>
                </a:lnTo>
                <a:lnTo>
                  <a:pt x="95948" y="613575"/>
                </a:lnTo>
                <a:lnTo>
                  <a:pt x="77724" y="583679"/>
                </a:lnTo>
                <a:lnTo>
                  <a:pt x="62026" y="548779"/>
                </a:lnTo>
                <a:lnTo>
                  <a:pt x="48856" y="508863"/>
                </a:lnTo>
                <a:lnTo>
                  <a:pt x="38442" y="465467"/>
                </a:lnTo>
                <a:lnTo>
                  <a:pt x="31000" y="420128"/>
                </a:lnTo>
                <a:lnTo>
                  <a:pt x="26530" y="372833"/>
                </a:lnTo>
                <a:lnTo>
                  <a:pt x="25044" y="323570"/>
                </a:lnTo>
                <a:lnTo>
                  <a:pt x="26543" y="273380"/>
                </a:lnTo>
                <a:lnTo>
                  <a:pt x="31013" y="225628"/>
                </a:lnTo>
                <a:lnTo>
                  <a:pt x="38481" y="180301"/>
                </a:lnTo>
                <a:lnTo>
                  <a:pt x="48920" y="137414"/>
                </a:lnTo>
                <a:lnTo>
                  <a:pt x="62115" y="98158"/>
                </a:lnTo>
                <a:lnTo>
                  <a:pt x="95999" y="34099"/>
                </a:lnTo>
                <a:lnTo>
                  <a:pt x="116700" y="9296"/>
                </a:lnTo>
                <a:close/>
              </a:path>
              <a:path w="750570" h="647700">
                <a:moveTo>
                  <a:pt x="621017" y="320179"/>
                </a:moveTo>
                <a:lnTo>
                  <a:pt x="125717" y="320179"/>
                </a:lnTo>
                <a:lnTo>
                  <a:pt x="125717" y="332879"/>
                </a:lnTo>
                <a:lnTo>
                  <a:pt x="621017" y="332879"/>
                </a:lnTo>
                <a:lnTo>
                  <a:pt x="621017" y="320179"/>
                </a:lnTo>
                <a:close/>
              </a:path>
              <a:path w="750570" h="647700">
                <a:moveTo>
                  <a:pt x="750163" y="323570"/>
                </a:moveTo>
                <a:lnTo>
                  <a:pt x="748360" y="273380"/>
                </a:lnTo>
                <a:lnTo>
                  <a:pt x="748296" y="271373"/>
                </a:lnTo>
                <a:lnTo>
                  <a:pt x="742670" y="221818"/>
                </a:lnTo>
                <a:lnTo>
                  <a:pt x="733310" y="174764"/>
                </a:lnTo>
                <a:lnTo>
                  <a:pt x="720217" y="130225"/>
                </a:lnTo>
                <a:lnTo>
                  <a:pt x="703922" y="89623"/>
                </a:lnTo>
                <a:lnTo>
                  <a:pt x="684999" y="54381"/>
                </a:lnTo>
                <a:lnTo>
                  <a:pt x="639292" y="0"/>
                </a:lnTo>
                <a:lnTo>
                  <a:pt x="633463" y="9296"/>
                </a:lnTo>
                <a:lnTo>
                  <a:pt x="654100" y="34099"/>
                </a:lnTo>
                <a:lnTo>
                  <a:pt x="672274" y="63715"/>
                </a:lnTo>
                <a:lnTo>
                  <a:pt x="701179" y="137414"/>
                </a:lnTo>
                <a:lnTo>
                  <a:pt x="711644" y="180301"/>
                </a:lnTo>
                <a:lnTo>
                  <a:pt x="719124" y="225628"/>
                </a:lnTo>
                <a:lnTo>
                  <a:pt x="723607" y="273380"/>
                </a:lnTo>
                <a:lnTo>
                  <a:pt x="725106" y="323570"/>
                </a:lnTo>
                <a:lnTo>
                  <a:pt x="723620" y="372833"/>
                </a:lnTo>
                <a:lnTo>
                  <a:pt x="719162" y="420128"/>
                </a:lnTo>
                <a:lnTo>
                  <a:pt x="711720" y="465467"/>
                </a:lnTo>
                <a:lnTo>
                  <a:pt x="701294" y="508863"/>
                </a:lnTo>
                <a:lnTo>
                  <a:pt x="688124" y="548779"/>
                </a:lnTo>
                <a:lnTo>
                  <a:pt x="672426" y="583679"/>
                </a:lnTo>
                <a:lnTo>
                  <a:pt x="633463" y="638467"/>
                </a:lnTo>
                <a:lnTo>
                  <a:pt x="639292" y="647649"/>
                </a:lnTo>
                <a:lnTo>
                  <a:pt x="684999" y="593128"/>
                </a:lnTo>
                <a:lnTo>
                  <a:pt x="703922" y="557530"/>
                </a:lnTo>
                <a:lnTo>
                  <a:pt x="720217" y="516369"/>
                </a:lnTo>
                <a:lnTo>
                  <a:pt x="733310" y="471360"/>
                </a:lnTo>
                <a:lnTo>
                  <a:pt x="742670" y="424205"/>
                </a:lnTo>
                <a:lnTo>
                  <a:pt x="748296" y="374904"/>
                </a:lnTo>
                <a:lnTo>
                  <a:pt x="750163" y="323570"/>
                </a:lnTo>
                <a:close/>
              </a:path>
            </a:pathLst>
          </a:custGeom>
          <a:solidFill>
            <a:srgbClr val="000000"/>
          </a:solidFill>
        </p:spPr>
        <p:txBody>
          <a:bodyPr wrap="square" lIns="0" tIns="0" rIns="0" bIns="0" rtlCol="0"/>
          <a:lstStyle/>
          <a:p>
            <a:endParaRPr/>
          </a:p>
        </p:txBody>
      </p:sp>
      <p:sp>
        <p:nvSpPr>
          <p:cNvPr id="9" name="object 9"/>
          <p:cNvSpPr txBox="1"/>
          <p:nvPr/>
        </p:nvSpPr>
        <p:spPr>
          <a:xfrm>
            <a:off x="10683727" y="4820411"/>
            <a:ext cx="563245" cy="330200"/>
          </a:xfrm>
          <a:prstGeom prst="rect">
            <a:avLst/>
          </a:prstGeom>
        </p:spPr>
        <p:txBody>
          <a:bodyPr vert="horz" wrap="square" lIns="0" tIns="12700" rIns="0" bIns="0" rtlCol="0">
            <a:spAutoFit/>
          </a:bodyPr>
          <a:lstStyle/>
          <a:p>
            <a:pPr marL="38100">
              <a:lnSpc>
                <a:spcPct val="100000"/>
              </a:lnSpc>
              <a:spcBef>
                <a:spcPts val="100"/>
              </a:spcBef>
            </a:pPr>
            <a:r>
              <a:rPr sz="2000" spc="130" dirty="0">
                <a:latin typeface="Cambria Math"/>
                <a:cs typeface="Cambria Math"/>
              </a:rPr>
              <a:t>𝑄𝐾</a:t>
            </a:r>
            <a:r>
              <a:rPr sz="2250" spc="195" baseline="27777" dirty="0">
                <a:latin typeface="Cambria Math"/>
                <a:cs typeface="Cambria Math"/>
              </a:rPr>
              <a:t>"</a:t>
            </a:r>
            <a:endParaRPr sz="2250" baseline="27777">
              <a:latin typeface="Cambria Math"/>
              <a:cs typeface="Cambria Math"/>
            </a:endParaRPr>
          </a:p>
        </p:txBody>
      </p:sp>
      <p:sp>
        <p:nvSpPr>
          <p:cNvPr id="10" name="object 10"/>
          <p:cNvSpPr/>
          <p:nvPr/>
        </p:nvSpPr>
        <p:spPr>
          <a:xfrm>
            <a:off x="10801098" y="5262602"/>
            <a:ext cx="340995" cy="244475"/>
          </a:xfrm>
          <a:custGeom>
            <a:avLst/>
            <a:gdLst/>
            <a:ahLst/>
            <a:cxnLst/>
            <a:rect l="l" t="t" r="r" b="b"/>
            <a:pathLst>
              <a:path w="340995" h="244475">
                <a:moveTo>
                  <a:pt x="177354" y="0"/>
                </a:moveTo>
                <a:lnTo>
                  <a:pt x="145727" y="0"/>
                </a:lnTo>
                <a:lnTo>
                  <a:pt x="84460" y="211707"/>
                </a:lnTo>
                <a:lnTo>
                  <a:pt x="40680" y="115465"/>
                </a:lnTo>
                <a:lnTo>
                  <a:pt x="0" y="134070"/>
                </a:lnTo>
                <a:lnTo>
                  <a:pt x="3845" y="143371"/>
                </a:lnTo>
                <a:lnTo>
                  <a:pt x="24805" y="134070"/>
                </a:lnTo>
                <a:lnTo>
                  <a:pt x="76150" y="244450"/>
                </a:lnTo>
                <a:lnTo>
                  <a:pt x="88181" y="244450"/>
                </a:lnTo>
                <a:lnTo>
                  <a:pt x="154905" y="16494"/>
                </a:lnTo>
                <a:lnTo>
                  <a:pt x="177354" y="16494"/>
                </a:lnTo>
                <a:lnTo>
                  <a:pt x="177354" y="15532"/>
                </a:lnTo>
                <a:lnTo>
                  <a:pt x="340654" y="15532"/>
                </a:lnTo>
                <a:lnTo>
                  <a:pt x="340654" y="2832"/>
                </a:lnTo>
                <a:lnTo>
                  <a:pt x="177354" y="2832"/>
                </a:lnTo>
                <a:lnTo>
                  <a:pt x="177354" y="0"/>
                </a:lnTo>
                <a:close/>
              </a:path>
            </a:pathLst>
          </a:custGeom>
          <a:solidFill>
            <a:srgbClr val="000000"/>
          </a:solidFill>
        </p:spPr>
        <p:txBody>
          <a:bodyPr wrap="square" lIns="0" tIns="0" rIns="0" bIns="0" rtlCol="0"/>
          <a:lstStyle/>
          <a:p>
            <a:endParaRPr/>
          </a:p>
        </p:txBody>
      </p:sp>
      <p:sp>
        <p:nvSpPr>
          <p:cNvPr id="11" name="object 11"/>
          <p:cNvSpPr txBox="1"/>
          <p:nvPr/>
        </p:nvSpPr>
        <p:spPr>
          <a:xfrm>
            <a:off x="10950871" y="5219700"/>
            <a:ext cx="201295" cy="330200"/>
          </a:xfrm>
          <a:prstGeom prst="rect">
            <a:avLst/>
          </a:prstGeom>
        </p:spPr>
        <p:txBody>
          <a:bodyPr vert="horz" wrap="square" lIns="0" tIns="12700" rIns="0" bIns="0" rtlCol="0">
            <a:spAutoFit/>
          </a:bodyPr>
          <a:lstStyle/>
          <a:p>
            <a:pPr marL="12700">
              <a:lnSpc>
                <a:spcPct val="100000"/>
              </a:lnSpc>
              <a:spcBef>
                <a:spcPts val="100"/>
              </a:spcBef>
            </a:pPr>
            <a:r>
              <a:rPr sz="2000" spc="-50" dirty="0">
                <a:latin typeface="Cambria Math"/>
                <a:cs typeface="Cambria Math"/>
              </a:rPr>
              <a:t>𝐷</a:t>
            </a:r>
            <a:endParaRPr sz="2000">
              <a:latin typeface="Cambria Math"/>
              <a:cs typeface="Cambria Math"/>
            </a:endParaRPr>
          </a:p>
        </p:txBody>
      </p:sp>
      <p:sp>
        <p:nvSpPr>
          <p:cNvPr id="13" name="object 13"/>
          <p:cNvSpPr txBox="1"/>
          <p:nvPr/>
        </p:nvSpPr>
        <p:spPr>
          <a:xfrm>
            <a:off x="8423954" y="5472519"/>
            <a:ext cx="3663950" cy="369570"/>
          </a:xfrm>
          <a:prstGeom prst="rect">
            <a:avLst/>
          </a:prstGeom>
        </p:spPr>
        <p:txBody>
          <a:bodyPr vert="horz" wrap="square" lIns="0" tIns="34290" rIns="0" bIns="0" rtlCol="0">
            <a:spAutoFit/>
          </a:bodyPr>
          <a:lstStyle/>
          <a:p>
            <a:pPr marL="12700">
              <a:lnSpc>
                <a:spcPct val="100000"/>
              </a:lnSpc>
              <a:spcBef>
                <a:spcPts val="270"/>
              </a:spcBef>
            </a:pPr>
            <a:r>
              <a:rPr sz="2000" dirty="0">
                <a:latin typeface="Cambria Math"/>
                <a:cs typeface="Cambria Math"/>
              </a:rPr>
              <a:t>𝑄,</a:t>
            </a:r>
            <a:r>
              <a:rPr sz="2000" spc="-105" dirty="0">
                <a:latin typeface="Cambria Math"/>
                <a:cs typeface="Cambria Math"/>
              </a:rPr>
              <a:t> </a:t>
            </a:r>
            <a:r>
              <a:rPr sz="2000" dirty="0">
                <a:latin typeface="Cambria Math"/>
                <a:cs typeface="Cambria Math"/>
              </a:rPr>
              <a:t>𝐾,</a:t>
            </a:r>
            <a:r>
              <a:rPr sz="2000" spc="-100" dirty="0">
                <a:latin typeface="Cambria Math"/>
                <a:cs typeface="Cambria Math"/>
              </a:rPr>
              <a:t> </a:t>
            </a:r>
            <a:r>
              <a:rPr sz="2000" dirty="0">
                <a:latin typeface="Cambria Math"/>
                <a:cs typeface="Cambria Math"/>
              </a:rPr>
              <a:t>𝑉:</a:t>
            </a:r>
            <a:r>
              <a:rPr sz="2000" spc="-105" dirty="0">
                <a:latin typeface="Cambria Math"/>
                <a:cs typeface="Cambria Math"/>
              </a:rPr>
              <a:t> </a:t>
            </a:r>
            <a:r>
              <a:rPr sz="2000" dirty="0">
                <a:latin typeface="Cambria Math"/>
                <a:cs typeface="Cambria Math"/>
              </a:rPr>
              <a:t>𝑀</a:t>
            </a:r>
            <a:r>
              <a:rPr sz="2250" baseline="27777" dirty="0">
                <a:latin typeface="Cambria Math"/>
                <a:cs typeface="Cambria Math"/>
              </a:rPr>
              <a:t>#</a:t>
            </a:r>
            <a:r>
              <a:rPr sz="2250" spc="254" baseline="27777" dirty="0">
                <a:latin typeface="Cambria Math"/>
                <a:cs typeface="Cambria Math"/>
              </a:rPr>
              <a:t> </a:t>
            </a:r>
            <a:r>
              <a:rPr sz="2000" dirty="0">
                <a:latin typeface="Cambria Math"/>
                <a:cs typeface="Cambria Math"/>
              </a:rPr>
              <a:t>×</a:t>
            </a:r>
            <a:r>
              <a:rPr sz="2000" spc="-5" dirty="0">
                <a:latin typeface="Cambria Math"/>
                <a:cs typeface="Cambria Math"/>
              </a:rPr>
              <a:t> </a:t>
            </a:r>
            <a:r>
              <a:rPr sz="2000" dirty="0">
                <a:latin typeface="Cambria Math"/>
                <a:cs typeface="Cambria Math"/>
              </a:rPr>
              <a:t>𝐷</a:t>
            </a:r>
            <a:r>
              <a:rPr sz="2000" spc="75" dirty="0">
                <a:latin typeface="Cambria Math"/>
                <a:cs typeface="Cambria Math"/>
              </a:rPr>
              <a:t> </a:t>
            </a:r>
            <a:r>
              <a:rPr sz="2000" spc="-20" dirty="0">
                <a:latin typeface="Calibri"/>
                <a:cs typeface="Calibri"/>
              </a:rPr>
              <a:t>(Query,</a:t>
            </a:r>
            <a:r>
              <a:rPr sz="2000" dirty="0">
                <a:latin typeface="Calibri"/>
                <a:cs typeface="Calibri"/>
              </a:rPr>
              <a:t> </a:t>
            </a:r>
            <a:r>
              <a:rPr sz="2000" spc="-45" dirty="0">
                <a:latin typeface="Calibri"/>
                <a:cs typeface="Calibri"/>
              </a:rPr>
              <a:t>Key,</a:t>
            </a:r>
            <a:r>
              <a:rPr sz="2000" dirty="0">
                <a:latin typeface="Calibri"/>
                <a:cs typeface="Calibri"/>
              </a:rPr>
              <a:t> </a:t>
            </a:r>
            <a:r>
              <a:rPr sz="2000" spc="-10" dirty="0">
                <a:latin typeface="Calibri"/>
                <a:cs typeface="Calibri"/>
              </a:rPr>
              <a:t>Value)</a:t>
            </a:r>
            <a:endParaRPr sz="2000">
              <a:latin typeface="Calibri"/>
              <a:cs typeface="Calibri"/>
            </a:endParaRPr>
          </a:p>
        </p:txBody>
      </p:sp>
      <p:sp>
        <p:nvSpPr>
          <p:cNvPr id="14" name="object 14"/>
          <p:cNvSpPr txBox="1"/>
          <p:nvPr/>
        </p:nvSpPr>
        <p:spPr>
          <a:xfrm>
            <a:off x="635791" y="5671165"/>
            <a:ext cx="3125470" cy="397510"/>
          </a:xfrm>
          <a:prstGeom prst="rect">
            <a:avLst/>
          </a:prstGeom>
        </p:spPr>
        <p:txBody>
          <a:bodyPr vert="horz" wrap="square" lIns="0" tIns="0" rIns="0" bIns="0" rtlCol="0">
            <a:spAutoFit/>
          </a:bodyPr>
          <a:lstStyle/>
          <a:p>
            <a:pPr marL="12700">
              <a:lnSpc>
                <a:spcPts val="2865"/>
              </a:lnSpc>
            </a:pPr>
            <a:r>
              <a:rPr sz="2400" dirty="0">
                <a:latin typeface="Calibri"/>
                <a:cs typeface="Calibri"/>
              </a:rPr>
              <a:t>Block</a:t>
            </a:r>
            <a:r>
              <a:rPr sz="2400" spc="-30" dirty="0">
                <a:latin typeface="Calibri"/>
                <a:cs typeface="Calibri"/>
              </a:rPr>
              <a:t> </a:t>
            </a:r>
            <a:r>
              <a:rPr sz="2400" dirty="0">
                <a:latin typeface="Calibri"/>
                <a:cs typeface="Calibri"/>
              </a:rPr>
              <a:t>L:</a:t>
            </a:r>
            <a:r>
              <a:rPr sz="2400" spc="-30" dirty="0">
                <a:latin typeface="Calibri"/>
                <a:cs typeface="Calibri"/>
              </a:rPr>
              <a:t> </a:t>
            </a:r>
            <a:r>
              <a:rPr sz="2400" dirty="0">
                <a:latin typeface="Calibri"/>
                <a:cs typeface="Calibri"/>
              </a:rPr>
              <a:t>Normal</a:t>
            </a:r>
            <a:r>
              <a:rPr sz="2400" spc="-30" dirty="0">
                <a:latin typeface="Calibri"/>
                <a:cs typeface="Calibri"/>
              </a:rPr>
              <a:t> </a:t>
            </a:r>
            <a:r>
              <a:rPr sz="2400" spc="-10" dirty="0">
                <a:latin typeface="Calibri"/>
                <a:cs typeface="Calibri"/>
              </a:rPr>
              <a:t>windows</a:t>
            </a:r>
            <a:endParaRPr sz="2400">
              <a:latin typeface="Calibri"/>
              <a:cs typeface="Calibri"/>
            </a:endParaRPr>
          </a:p>
        </p:txBody>
      </p:sp>
      <p:sp>
        <p:nvSpPr>
          <p:cNvPr id="15" name="object 15"/>
          <p:cNvSpPr txBox="1"/>
          <p:nvPr/>
        </p:nvSpPr>
        <p:spPr>
          <a:xfrm>
            <a:off x="4662704" y="5671165"/>
            <a:ext cx="3437890" cy="397510"/>
          </a:xfrm>
          <a:prstGeom prst="rect">
            <a:avLst/>
          </a:prstGeom>
        </p:spPr>
        <p:txBody>
          <a:bodyPr vert="horz" wrap="square" lIns="0" tIns="0" rIns="0" bIns="0" rtlCol="0">
            <a:spAutoFit/>
          </a:bodyPr>
          <a:lstStyle/>
          <a:p>
            <a:pPr marL="12700">
              <a:lnSpc>
                <a:spcPts val="2865"/>
              </a:lnSpc>
            </a:pPr>
            <a:r>
              <a:rPr sz="2400" dirty="0">
                <a:latin typeface="Calibri"/>
                <a:cs typeface="Calibri"/>
              </a:rPr>
              <a:t>Block</a:t>
            </a:r>
            <a:r>
              <a:rPr sz="2400" spc="-60" dirty="0">
                <a:latin typeface="Calibri"/>
                <a:cs typeface="Calibri"/>
              </a:rPr>
              <a:t> </a:t>
            </a:r>
            <a:r>
              <a:rPr sz="2400" dirty="0">
                <a:latin typeface="Calibri"/>
                <a:cs typeface="Calibri"/>
              </a:rPr>
              <a:t>L+1:</a:t>
            </a:r>
            <a:r>
              <a:rPr sz="2400" spc="-55" dirty="0">
                <a:latin typeface="Calibri"/>
                <a:cs typeface="Calibri"/>
              </a:rPr>
              <a:t> </a:t>
            </a:r>
            <a:r>
              <a:rPr sz="2400" dirty="0">
                <a:latin typeface="Calibri"/>
                <a:cs typeface="Calibri"/>
              </a:rPr>
              <a:t>Shifted</a:t>
            </a:r>
            <a:r>
              <a:rPr sz="2400" spc="-55" dirty="0">
                <a:latin typeface="Calibri"/>
                <a:cs typeface="Calibri"/>
              </a:rPr>
              <a:t> </a:t>
            </a:r>
            <a:r>
              <a:rPr sz="2400" spc="-10" dirty="0">
                <a:latin typeface="Calibri"/>
                <a:cs typeface="Calibri"/>
              </a:rPr>
              <a:t>Windows</a:t>
            </a:r>
            <a:endParaRPr sz="2400">
              <a:latin typeface="Calibri"/>
              <a:cs typeface="Calibri"/>
            </a:endParaRPr>
          </a:p>
        </p:txBody>
      </p:sp>
      <p:sp>
        <p:nvSpPr>
          <p:cNvPr id="16" name="object 16"/>
          <p:cNvSpPr txBox="1"/>
          <p:nvPr/>
        </p:nvSpPr>
        <p:spPr>
          <a:xfrm>
            <a:off x="78739" y="6181690"/>
            <a:ext cx="5517515" cy="167640"/>
          </a:xfrm>
          <a:prstGeom prst="rect">
            <a:avLst/>
          </a:prstGeom>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a:latin typeface="Arial"/>
              <a:cs typeface="Arial"/>
            </a:endParaRPr>
          </a:p>
        </p:txBody>
      </p:sp>
      <p:sp>
        <p:nvSpPr>
          <p:cNvPr id="12" name="object 12"/>
          <p:cNvSpPr txBox="1"/>
          <p:nvPr/>
        </p:nvSpPr>
        <p:spPr>
          <a:xfrm>
            <a:off x="11397595" y="5012435"/>
            <a:ext cx="184785" cy="330200"/>
          </a:xfrm>
          <a:prstGeom prst="rect">
            <a:avLst/>
          </a:prstGeom>
        </p:spPr>
        <p:txBody>
          <a:bodyPr vert="horz" wrap="square" lIns="0" tIns="12700" rIns="0" bIns="0" rtlCol="0">
            <a:spAutoFit/>
          </a:bodyPr>
          <a:lstStyle/>
          <a:p>
            <a:pPr marL="12700">
              <a:lnSpc>
                <a:spcPct val="100000"/>
              </a:lnSpc>
              <a:spcBef>
                <a:spcPts val="100"/>
              </a:spcBef>
            </a:pPr>
            <a:r>
              <a:rPr sz="2000" spc="-50" dirty="0">
                <a:latin typeface="Cambria Math"/>
                <a:cs typeface="Cambria Math"/>
              </a:rPr>
              <a:t>𝑉</a:t>
            </a:r>
            <a:endParaRPr sz="2000">
              <a:latin typeface="Cambria Math"/>
              <a:cs typeface="Cambria Math"/>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Swin</a:t>
            </a:r>
            <a:r>
              <a:rPr spc="-110" dirty="0"/>
              <a:t> </a:t>
            </a:r>
            <a:r>
              <a:rPr spc="-40" dirty="0"/>
              <a:t>Transformer:</a:t>
            </a:r>
            <a:r>
              <a:rPr spc="-120" dirty="0"/>
              <a:t> </a:t>
            </a:r>
            <a:r>
              <a:rPr u="heavy" dirty="0">
                <a:uFill>
                  <a:solidFill>
                    <a:srgbClr val="000000"/>
                  </a:solidFill>
                </a:uFill>
              </a:rPr>
              <a:t>S</a:t>
            </a:r>
            <a:r>
              <a:rPr u="none" dirty="0"/>
              <a:t>hifted</a:t>
            </a:r>
            <a:r>
              <a:rPr u="none" spc="-105" dirty="0"/>
              <a:t> </a:t>
            </a:r>
            <a:r>
              <a:rPr u="heavy" dirty="0">
                <a:uFill>
                  <a:solidFill>
                    <a:srgbClr val="000000"/>
                  </a:solidFill>
                </a:uFill>
              </a:rPr>
              <a:t>Win</a:t>
            </a:r>
            <a:r>
              <a:rPr u="none" dirty="0"/>
              <a:t>dow</a:t>
            </a:r>
            <a:r>
              <a:rPr u="none" spc="-105" dirty="0"/>
              <a:t> </a:t>
            </a:r>
            <a:r>
              <a:rPr u="none" spc="-10" dirty="0"/>
              <a:t>Attention</a:t>
            </a:r>
          </a:p>
        </p:txBody>
      </p:sp>
      <p:pic>
        <p:nvPicPr>
          <p:cNvPr id="3" name="object 3"/>
          <p:cNvPicPr/>
          <p:nvPr/>
        </p:nvPicPr>
        <p:blipFill>
          <a:blip r:embed="rId2" cstate="print"/>
          <a:stretch>
            <a:fillRect/>
          </a:stretch>
        </p:blipFill>
        <p:spPr>
          <a:xfrm>
            <a:off x="362194" y="1982481"/>
            <a:ext cx="7824700" cy="3556681"/>
          </a:xfrm>
          <a:prstGeom prst="rect">
            <a:avLst/>
          </a:prstGeom>
        </p:spPr>
      </p:pic>
      <p:sp>
        <p:nvSpPr>
          <p:cNvPr id="4" name="object 4"/>
          <p:cNvSpPr txBox="1"/>
          <p:nvPr/>
        </p:nvSpPr>
        <p:spPr>
          <a:xfrm>
            <a:off x="890885" y="1057147"/>
            <a:ext cx="6205220" cy="760095"/>
          </a:xfrm>
          <a:prstGeom prst="rect">
            <a:avLst/>
          </a:prstGeom>
        </p:spPr>
        <p:txBody>
          <a:bodyPr vert="horz" wrap="square" lIns="0" tIns="9525" rIns="0" bIns="0" rtlCol="0">
            <a:spAutoFit/>
          </a:bodyPr>
          <a:lstStyle/>
          <a:p>
            <a:pPr marL="12700" marR="5080">
              <a:lnSpc>
                <a:spcPct val="100800"/>
              </a:lnSpc>
              <a:spcBef>
                <a:spcPts val="75"/>
              </a:spcBef>
            </a:pPr>
            <a:r>
              <a:rPr sz="2400" b="1" dirty="0">
                <a:solidFill>
                  <a:srgbClr val="70AD47"/>
                </a:solidFill>
                <a:latin typeface="Calibri"/>
                <a:cs typeface="Calibri"/>
              </a:rPr>
              <a:t>Solution</a:t>
            </a:r>
            <a:r>
              <a:rPr sz="2400" dirty="0">
                <a:solidFill>
                  <a:srgbClr val="70AD47"/>
                </a:solidFill>
                <a:latin typeface="Calibri"/>
                <a:cs typeface="Calibri"/>
              </a:rPr>
              <a:t>:</a:t>
            </a:r>
            <a:r>
              <a:rPr sz="2400" spc="-75" dirty="0">
                <a:solidFill>
                  <a:srgbClr val="70AD47"/>
                </a:solidFill>
                <a:latin typeface="Calibri"/>
                <a:cs typeface="Calibri"/>
              </a:rPr>
              <a:t> </a:t>
            </a:r>
            <a:r>
              <a:rPr sz="2400" spc="-10" dirty="0">
                <a:solidFill>
                  <a:srgbClr val="70AD47"/>
                </a:solidFill>
                <a:latin typeface="Calibri"/>
                <a:cs typeface="Calibri"/>
              </a:rPr>
              <a:t>Alternate</a:t>
            </a:r>
            <a:r>
              <a:rPr sz="2400" spc="-65" dirty="0">
                <a:solidFill>
                  <a:srgbClr val="70AD47"/>
                </a:solidFill>
                <a:latin typeface="Calibri"/>
                <a:cs typeface="Calibri"/>
              </a:rPr>
              <a:t> </a:t>
            </a:r>
            <a:r>
              <a:rPr sz="2400" dirty="0">
                <a:solidFill>
                  <a:srgbClr val="70AD47"/>
                </a:solidFill>
                <a:latin typeface="Calibri"/>
                <a:cs typeface="Calibri"/>
              </a:rPr>
              <a:t>between</a:t>
            </a:r>
            <a:r>
              <a:rPr sz="2400" spc="-65" dirty="0">
                <a:solidFill>
                  <a:srgbClr val="70AD47"/>
                </a:solidFill>
                <a:latin typeface="Calibri"/>
                <a:cs typeface="Calibri"/>
              </a:rPr>
              <a:t> </a:t>
            </a:r>
            <a:r>
              <a:rPr sz="2400" dirty="0">
                <a:solidFill>
                  <a:srgbClr val="70AD47"/>
                </a:solidFill>
                <a:latin typeface="Calibri"/>
                <a:cs typeface="Calibri"/>
              </a:rPr>
              <a:t>normal</a:t>
            </a:r>
            <a:r>
              <a:rPr sz="2400" spc="-75" dirty="0">
                <a:solidFill>
                  <a:srgbClr val="70AD47"/>
                </a:solidFill>
                <a:latin typeface="Calibri"/>
                <a:cs typeface="Calibri"/>
              </a:rPr>
              <a:t> </a:t>
            </a:r>
            <a:r>
              <a:rPr sz="2400" dirty="0">
                <a:solidFill>
                  <a:srgbClr val="70AD47"/>
                </a:solidFill>
                <a:latin typeface="Calibri"/>
                <a:cs typeface="Calibri"/>
              </a:rPr>
              <a:t>windows</a:t>
            </a:r>
            <a:r>
              <a:rPr sz="2400" spc="-70" dirty="0">
                <a:solidFill>
                  <a:srgbClr val="70AD47"/>
                </a:solidFill>
                <a:latin typeface="Calibri"/>
                <a:cs typeface="Calibri"/>
              </a:rPr>
              <a:t> </a:t>
            </a:r>
            <a:r>
              <a:rPr sz="2400" spc="-25" dirty="0">
                <a:solidFill>
                  <a:srgbClr val="70AD47"/>
                </a:solidFill>
                <a:latin typeface="Calibri"/>
                <a:cs typeface="Calibri"/>
              </a:rPr>
              <a:t>and </a:t>
            </a:r>
            <a:r>
              <a:rPr sz="2400" u="heavy" dirty="0">
                <a:solidFill>
                  <a:srgbClr val="70AD47"/>
                </a:solidFill>
                <a:uFill>
                  <a:solidFill>
                    <a:srgbClr val="70AD47"/>
                  </a:solidFill>
                </a:uFill>
                <a:latin typeface="Calibri"/>
                <a:cs typeface="Calibri"/>
              </a:rPr>
              <a:t>shifted</a:t>
            </a:r>
            <a:r>
              <a:rPr sz="2400" u="heavy" spc="-80" dirty="0">
                <a:solidFill>
                  <a:srgbClr val="70AD47"/>
                </a:solidFill>
                <a:uFill>
                  <a:solidFill>
                    <a:srgbClr val="70AD47"/>
                  </a:solidFill>
                </a:uFill>
                <a:latin typeface="Calibri"/>
                <a:cs typeface="Calibri"/>
              </a:rPr>
              <a:t> </a:t>
            </a:r>
            <a:r>
              <a:rPr sz="2400" u="heavy" dirty="0">
                <a:solidFill>
                  <a:srgbClr val="70AD47"/>
                </a:solidFill>
                <a:uFill>
                  <a:solidFill>
                    <a:srgbClr val="70AD47"/>
                  </a:solidFill>
                </a:uFill>
                <a:latin typeface="Calibri"/>
                <a:cs typeface="Calibri"/>
              </a:rPr>
              <a:t>windows</a:t>
            </a:r>
            <a:r>
              <a:rPr sz="2400" u="none" spc="-75" dirty="0">
                <a:solidFill>
                  <a:srgbClr val="70AD47"/>
                </a:solidFill>
                <a:latin typeface="Calibri"/>
                <a:cs typeface="Calibri"/>
              </a:rPr>
              <a:t> </a:t>
            </a:r>
            <a:r>
              <a:rPr sz="2400" u="none" dirty="0">
                <a:solidFill>
                  <a:srgbClr val="70AD47"/>
                </a:solidFill>
                <a:latin typeface="Calibri"/>
                <a:cs typeface="Calibri"/>
              </a:rPr>
              <a:t>in</a:t>
            </a:r>
            <a:r>
              <a:rPr sz="2400" u="none" spc="-70" dirty="0">
                <a:solidFill>
                  <a:srgbClr val="70AD47"/>
                </a:solidFill>
                <a:latin typeface="Calibri"/>
                <a:cs typeface="Calibri"/>
              </a:rPr>
              <a:t> </a:t>
            </a:r>
            <a:r>
              <a:rPr sz="2400" u="none" dirty="0">
                <a:solidFill>
                  <a:srgbClr val="70AD47"/>
                </a:solidFill>
                <a:latin typeface="Calibri"/>
                <a:cs typeface="Calibri"/>
              </a:rPr>
              <a:t>successive</a:t>
            </a:r>
            <a:r>
              <a:rPr sz="2400" u="none" spc="-70" dirty="0">
                <a:solidFill>
                  <a:srgbClr val="70AD47"/>
                </a:solidFill>
                <a:latin typeface="Calibri"/>
                <a:cs typeface="Calibri"/>
              </a:rPr>
              <a:t> </a:t>
            </a:r>
            <a:r>
              <a:rPr sz="2400" u="none" spc="-25" dirty="0">
                <a:solidFill>
                  <a:srgbClr val="70AD47"/>
                </a:solidFill>
                <a:latin typeface="Calibri"/>
                <a:cs typeface="Calibri"/>
              </a:rPr>
              <a:t>Transformer</a:t>
            </a:r>
            <a:r>
              <a:rPr sz="2400" u="none" spc="-75" dirty="0">
                <a:solidFill>
                  <a:srgbClr val="70AD47"/>
                </a:solidFill>
                <a:latin typeface="Calibri"/>
                <a:cs typeface="Calibri"/>
              </a:rPr>
              <a:t> </a:t>
            </a:r>
            <a:r>
              <a:rPr sz="2400" u="none" spc="-10" dirty="0">
                <a:solidFill>
                  <a:srgbClr val="70AD47"/>
                </a:solidFill>
                <a:latin typeface="Calibri"/>
                <a:cs typeface="Calibri"/>
              </a:rPr>
              <a:t>blocks</a:t>
            </a:r>
            <a:endParaRPr sz="2400">
              <a:latin typeface="Calibri"/>
              <a:cs typeface="Calibri"/>
            </a:endParaRPr>
          </a:p>
        </p:txBody>
      </p:sp>
      <p:sp>
        <p:nvSpPr>
          <p:cNvPr id="5" name="object 5"/>
          <p:cNvSpPr txBox="1"/>
          <p:nvPr/>
        </p:nvSpPr>
        <p:spPr>
          <a:xfrm>
            <a:off x="8423954" y="1150620"/>
            <a:ext cx="312102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Calibri"/>
                <a:cs typeface="Calibri"/>
              </a:rPr>
              <a:t>Detail:</a:t>
            </a:r>
            <a:r>
              <a:rPr sz="2000" spc="-80" dirty="0">
                <a:latin typeface="Calibri"/>
                <a:cs typeface="Calibri"/>
              </a:rPr>
              <a:t> </a:t>
            </a:r>
            <a:r>
              <a:rPr sz="2000" spc="-10" dirty="0">
                <a:latin typeface="Calibri"/>
                <a:cs typeface="Calibri"/>
              </a:rPr>
              <a:t>Relative</a:t>
            </a:r>
            <a:r>
              <a:rPr sz="2000" spc="-75" dirty="0">
                <a:latin typeface="Calibri"/>
                <a:cs typeface="Calibri"/>
              </a:rPr>
              <a:t> </a:t>
            </a:r>
            <a:r>
              <a:rPr sz="2000" dirty="0">
                <a:latin typeface="Calibri"/>
                <a:cs typeface="Calibri"/>
              </a:rPr>
              <a:t>Positional</a:t>
            </a:r>
            <a:r>
              <a:rPr sz="2000" spc="-75" dirty="0">
                <a:latin typeface="Calibri"/>
                <a:cs typeface="Calibri"/>
              </a:rPr>
              <a:t> </a:t>
            </a:r>
            <a:r>
              <a:rPr sz="2000" spc="-20" dirty="0">
                <a:latin typeface="Calibri"/>
                <a:cs typeface="Calibri"/>
              </a:rPr>
              <a:t>Bias</a:t>
            </a:r>
            <a:endParaRPr sz="2000">
              <a:latin typeface="Calibri"/>
              <a:cs typeface="Calibri"/>
            </a:endParaRPr>
          </a:p>
        </p:txBody>
      </p:sp>
      <p:sp>
        <p:nvSpPr>
          <p:cNvPr id="6" name="object 6"/>
          <p:cNvSpPr txBox="1"/>
          <p:nvPr/>
        </p:nvSpPr>
        <p:spPr>
          <a:xfrm>
            <a:off x="8423954" y="1760220"/>
            <a:ext cx="3642995" cy="3073400"/>
          </a:xfrm>
          <a:prstGeom prst="rect">
            <a:avLst/>
          </a:prstGeom>
        </p:spPr>
        <p:txBody>
          <a:bodyPr vert="horz" wrap="square" lIns="0" tIns="12700" rIns="0" bIns="0" rtlCol="0">
            <a:spAutoFit/>
          </a:bodyPr>
          <a:lstStyle/>
          <a:p>
            <a:pPr marL="12700" marR="5080">
              <a:lnSpc>
                <a:spcPct val="100000"/>
              </a:lnSpc>
              <a:spcBef>
                <a:spcPts val="100"/>
              </a:spcBef>
            </a:pPr>
            <a:r>
              <a:rPr sz="2000" dirty="0">
                <a:latin typeface="Calibri"/>
                <a:cs typeface="Calibri"/>
              </a:rPr>
              <a:t>ViT</a:t>
            </a:r>
            <a:r>
              <a:rPr sz="2000" spc="-60" dirty="0">
                <a:latin typeface="Calibri"/>
                <a:cs typeface="Calibri"/>
              </a:rPr>
              <a:t> </a:t>
            </a:r>
            <a:r>
              <a:rPr sz="2000" dirty="0">
                <a:latin typeface="Calibri"/>
                <a:cs typeface="Calibri"/>
              </a:rPr>
              <a:t>adds</a:t>
            </a:r>
            <a:r>
              <a:rPr sz="2000" spc="-55" dirty="0">
                <a:latin typeface="Calibri"/>
                <a:cs typeface="Calibri"/>
              </a:rPr>
              <a:t> </a:t>
            </a:r>
            <a:r>
              <a:rPr sz="2000" dirty="0">
                <a:latin typeface="Calibri"/>
                <a:cs typeface="Calibri"/>
              </a:rPr>
              <a:t>positional</a:t>
            </a:r>
            <a:r>
              <a:rPr sz="2000" spc="-50" dirty="0">
                <a:latin typeface="Calibri"/>
                <a:cs typeface="Calibri"/>
              </a:rPr>
              <a:t> </a:t>
            </a:r>
            <a:r>
              <a:rPr sz="2000" dirty="0">
                <a:latin typeface="Calibri"/>
                <a:cs typeface="Calibri"/>
              </a:rPr>
              <a:t>embedding</a:t>
            </a:r>
            <a:r>
              <a:rPr sz="2000" spc="-60" dirty="0">
                <a:latin typeface="Calibri"/>
                <a:cs typeface="Calibri"/>
              </a:rPr>
              <a:t> </a:t>
            </a:r>
            <a:r>
              <a:rPr sz="2000" spc="-25" dirty="0">
                <a:latin typeface="Calibri"/>
                <a:cs typeface="Calibri"/>
              </a:rPr>
              <a:t>to </a:t>
            </a:r>
            <a:r>
              <a:rPr sz="2000" dirty="0">
                <a:latin typeface="Calibri"/>
                <a:cs typeface="Calibri"/>
              </a:rPr>
              <a:t>input</a:t>
            </a:r>
            <a:r>
              <a:rPr sz="2000" spc="-65" dirty="0">
                <a:latin typeface="Calibri"/>
                <a:cs typeface="Calibri"/>
              </a:rPr>
              <a:t> </a:t>
            </a:r>
            <a:r>
              <a:rPr sz="2000" spc="-10" dirty="0">
                <a:latin typeface="Calibri"/>
                <a:cs typeface="Calibri"/>
              </a:rPr>
              <a:t>tokens,</a:t>
            </a:r>
            <a:r>
              <a:rPr sz="2000" spc="-65" dirty="0">
                <a:latin typeface="Calibri"/>
                <a:cs typeface="Calibri"/>
              </a:rPr>
              <a:t> </a:t>
            </a:r>
            <a:r>
              <a:rPr sz="2000" dirty="0">
                <a:latin typeface="Calibri"/>
                <a:cs typeface="Calibri"/>
              </a:rPr>
              <a:t>encodes</a:t>
            </a:r>
            <a:r>
              <a:rPr sz="2000" spc="-65" dirty="0">
                <a:latin typeface="Calibri"/>
                <a:cs typeface="Calibri"/>
              </a:rPr>
              <a:t> </a:t>
            </a:r>
            <a:r>
              <a:rPr sz="2000" i="1" spc="-10" dirty="0">
                <a:latin typeface="Calibri"/>
                <a:cs typeface="Calibri"/>
              </a:rPr>
              <a:t>absolute </a:t>
            </a:r>
            <a:r>
              <a:rPr sz="2000" i="1" dirty="0">
                <a:latin typeface="Calibri"/>
                <a:cs typeface="Calibri"/>
              </a:rPr>
              <a:t>position</a:t>
            </a:r>
            <a:r>
              <a:rPr sz="2000" i="1" spc="-40" dirty="0">
                <a:latin typeface="Calibri"/>
                <a:cs typeface="Calibri"/>
              </a:rPr>
              <a:t> </a:t>
            </a:r>
            <a:r>
              <a:rPr sz="2000" dirty="0">
                <a:latin typeface="Calibri"/>
                <a:cs typeface="Calibri"/>
              </a:rPr>
              <a:t>of</a:t>
            </a:r>
            <a:r>
              <a:rPr sz="2000" spc="-30" dirty="0">
                <a:latin typeface="Calibri"/>
                <a:cs typeface="Calibri"/>
              </a:rPr>
              <a:t> </a:t>
            </a:r>
            <a:r>
              <a:rPr sz="2000" dirty="0">
                <a:latin typeface="Calibri"/>
                <a:cs typeface="Calibri"/>
              </a:rPr>
              <a:t>each</a:t>
            </a:r>
            <a:r>
              <a:rPr sz="2000" spc="-35" dirty="0">
                <a:latin typeface="Calibri"/>
                <a:cs typeface="Calibri"/>
              </a:rPr>
              <a:t> </a:t>
            </a:r>
            <a:r>
              <a:rPr sz="2000" spc="-10" dirty="0">
                <a:latin typeface="Calibri"/>
                <a:cs typeface="Calibri"/>
              </a:rPr>
              <a:t>token</a:t>
            </a:r>
            <a:r>
              <a:rPr sz="2000" spc="-35" dirty="0">
                <a:latin typeface="Calibri"/>
                <a:cs typeface="Calibri"/>
              </a:rPr>
              <a:t> </a:t>
            </a:r>
            <a:r>
              <a:rPr sz="2000" dirty="0">
                <a:latin typeface="Calibri"/>
                <a:cs typeface="Calibri"/>
              </a:rPr>
              <a:t>in</a:t>
            </a:r>
            <a:r>
              <a:rPr sz="2000" spc="-30" dirty="0">
                <a:latin typeface="Calibri"/>
                <a:cs typeface="Calibri"/>
              </a:rPr>
              <a:t> </a:t>
            </a:r>
            <a:r>
              <a:rPr sz="2000" dirty="0">
                <a:latin typeface="Calibri"/>
                <a:cs typeface="Calibri"/>
              </a:rPr>
              <a:t>the</a:t>
            </a:r>
            <a:r>
              <a:rPr sz="2000" spc="-30" dirty="0">
                <a:latin typeface="Calibri"/>
                <a:cs typeface="Calibri"/>
              </a:rPr>
              <a:t> </a:t>
            </a:r>
            <a:r>
              <a:rPr sz="2000" spc="-10" dirty="0">
                <a:latin typeface="Calibri"/>
                <a:cs typeface="Calibri"/>
              </a:rPr>
              <a:t>image</a:t>
            </a:r>
            <a:endParaRPr sz="2000" dirty="0">
              <a:latin typeface="Calibri"/>
              <a:cs typeface="Calibri"/>
            </a:endParaRPr>
          </a:p>
          <a:p>
            <a:pPr marL="12700" marR="139065">
              <a:lnSpc>
                <a:spcPct val="100000"/>
              </a:lnSpc>
              <a:spcBef>
                <a:spcPts val="2400"/>
              </a:spcBef>
            </a:pPr>
            <a:r>
              <a:rPr sz="2000" dirty="0">
                <a:latin typeface="Calibri"/>
                <a:cs typeface="Calibri"/>
              </a:rPr>
              <a:t>Swin</a:t>
            </a:r>
            <a:r>
              <a:rPr sz="2000" spc="-35" dirty="0">
                <a:latin typeface="Calibri"/>
                <a:cs typeface="Calibri"/>
              </a:rPr>
              <a:t> </a:t>
            </a:r>
            <a:r>
              <a:rPr sz="2000" dirty="0">
                <a:latin typeface="Calibri"/>
                <a:cs typeface="Calibri"/>
              </a:rPr>
              <a:t>does</a:t>
            </a:r>
            <a:r>
              <a:rPr sz="2000" spc="-35" dirty="0">
                <a:latin typeface="Calibri"/>
                <a:cs typeface="Calibri"/>
              </a:rPr>
              <a:t> </a:t>
            </a:r>
            <a:r>
              <a:rPr sz="2000" dirty="0">
                <a:latin typeface="Calibri"/>
                <a:cs typeface="Calibri"/>
              </a:rPr>
              <a:t>not</a:t>
            </a:r>
            <a:r>
              <a:rPr sz="2000" spc="-30" dirty="0">
                <a:latin typeface="Calibri"/>
                <a:cs typeface="Calibri"/>
              </a:rPr>
              <a:t> </a:t>
            </a:r>
            <a:r>
              <a:rPr sz="2000" dirty="0">
                <a:latin typeface="Calibri"/>
                <a:cs typeface="Calibri"/>
              </a:rPr>
              <a:t>use</a:t>
            </a:r>
            <a:r>
              <a:rPr sz="2000" spc="-30" dirty="0">
                <a:latin typeface="Calibri"/>
                <a:cs typeface="Calibri"/>
              </a:rPr>
              <a:t> </a:t>
            </a:r>
            <a:r>
              <a:rPr sz="2000" spc="-10" dirty="0">
                <a:latin typeface="Calibri"/>
                <a:cs typeface="Calibri"/>
              </a:rPr>
              <a:t>positional </a:t>
            </a:r>
            <a:r>
              <a:rPr sz="2000" dirty="0">
                <a:latin typeface="Calibri"/>
                <a:cs typeface="Calibri"/>
              </a:rPr>
              <a:t>embeddings,</a:t>
            </a:r>
            <a:r>
              <a:rPr sz="2000" spc="-100" dirty="0">
                <a:latin typeface="Calibri"/>
                <a:cs typeface="Calibri"/>
              </a:rPr>
              <a:t> </a:t>
            </a:r>
            <a:r>
              <a:rPr sz="2000" dirty="0">
                <a:latin typeface="Calibri"/>
                <a:cs typeface="Calibri"/>
              </a:rPr>
              <a:t>instead</a:t>
            </a:r>
            <a:r>
              <a:rPr sz="2000" spc="-100" dirty="0">
                <a:latin typeface="Calibri"/>
                <a:cs typeface="Calibri"/>
              </a:rPr>
              <a:t> </a:t>
            </a:r>
            <a:r>
              <a:rPr sz="2000" spc="-10" dirty="0">
                <a:latin typeface="Calibri"/>
                <a:cs typeface="Calibri"/>
              </a:rPr>
              <a:t>encodes </a:t>
            </a:r>
            <a:r>
              <a:rPr sz="2000" i="1" dirty="0">
                <a:latin typeface="Calibri"/>
                <a:cs typeface="Calibri"/>
              </a:rPr>
              <a:t>relative</a:t>
            </a:r>
            <a:r>
              <a:rPr sz="2000" i="1" spc="-60" dirty="0">
                <a:latin typeface="Calibri"/>
                <a:cs typeface="Calibri"/>
              </a:rPr>
              <a:t> </a:t>
            </a:r>
            <a:r>
              <a:rPr sz="2000" i="1" dirty="0">
                <a:latin typeface="Calibri"/>
                <a:cs typeface="Calibri"/>
              </a:rPr>
              <a:t>position</a:t>
            </a:r>
            <a:r>
              <a:rPr sz="2000" i="1" spc="-60" dirty="0">
                <a:latin typeface="Calibri"/>
                <a:cs typeface="Calibri"/>
              </a:rPr>
              <a:t> </a:t>
            </a:r>
            <a:r>
              <a:rPr sz="2000" dirty="0">
                <a:latin typeface="Calibri"/>
                <a:cs typeface="Calibri"/>
              </a:rPr>
              <a:t>between</a:t>
            </a:r>
            <a:r>
              <a:rPr sz="2000" spc="-55" dirty="0">
                <a:latin typeface="Calibri"/>
                <a:cs typeface="Calibri"/>
              </a:rPr>
              <a:t> </a:t>
            </a:r>
            <a:r>
              <a:rPr sz="2000" spc="-10" dirty="0">
                <a:latin typeface="Calibri"/>
                <a:cs typeface="Calibri"/>
              </a:rPr>
              <a:t>patches </a:t>
            </a:r>
            <a:r>
              <a:rPr sz="2000" dirty="0">
                <a:latin typeface="Calibri"/>
                <a:cs typeface="Calibri"/>
              </a:rPr>
              <a:t>when</a:t>
            </a:r>
            <a:r>
              <a:rPr sz="2000" spc="-55" dirty="0">
                <a:latin typeface="Calibri"/>
                <a:cs typeface="Calibri"/>
              </a:rPr>
              <a:t> </a:t>
            </a:r>
            <a:r>
              <a:rPr sz="2000" dirty="0">
                <a:latin typeface="Calibri"/>
                <a:cs typeface="Calibri"/>
              </a:rPr>
              <a:t>computing</a:t>
            </a:r>
            <a:r>
              <a:rPr sz="2000" spc="-60" dirty="0">
                <a:latin typeface="Calibri"/>
                <a:cs typeface="Calibri"/>
              </a:rPr>
              <a:t> </a:t>
            </a:r>
            <a:r>
              <a:rPr sz="2000" spc="-10" dirty="0">
                <a:latin typeface="Calibri"/>
                <a:cs typeface="Calibri"/>
              </a:rPr>
              <a:t>attention:</a:t>
            </a:r>
            <a:endParaRPr sz="2000" dirty="0">
              <a:latin typeface="Calibri"/>
              <a:cs typeface="Calibri"/>
            </a:endParaRPr>
          </a:p>
          <a:p>
            <a:pPr marL="12700">
              <a:lnSpc>
                <a:spcPct val="100000"/>
              </a:lnSpc>
              <a:spcBef>
                <a:spcPts val="2400"/>
              </a:spcBef>
            </a:pPr>
            <a:r>
              <a:rPr sz="2000" spc="-10" dirty="0">
                <a:highlight>
                  <a:srgbClr val="FFFF00"/>
                </a:highlight>
                <a:latin typeface="Calibri"/>
                <a:cs typeface="Calibri"/>
              </a:rPr>
              <a:t>Attention</a:t>
            </a:r>
            <a:r>
              <a:rPr sz="2000" spc="-45" dirty="0">
                <a:highlight>
                  <a:srgbClr val="FFFF00"/>
                </a:highlight>
                <a:latin typeface="Calibri"/>
                <a:cs typeface="Calibri"/>
              </a:rPr>
              <a:t> </a:t>
            </a:r>
            <a:r>
              <a:rPr sz="2000" dirty="0">
                <a:highlight>
                  <a:srgbClr val="FFFF00"/>
                </a:highlight>
                <a:latin typeface="Calibri"/>
                <a:cs typeface="Calibri"/>
              </a:rPr>
              <a:t>with</a:t>
            </a:r>
            <a:r>
              <a:rPr sz="2000" spc="-45" dirty="0">
                <a:highlight>
                  <a:srgbClr val="FFFF00"/>
                </a:highlight>
                <a:latin typeface="Calibri"/>
                <a:cs typeface="Calibri"/>
              </a:rPr>
              <a:t> </a:t>
            </a:r>
            <a:r>
              <a:rPr sz="2000" spc="-10" dirty="0">
                <a:highlight>
                  <a:srgbClr val="FFFF00"/>
                </a:highlight>
                <a:latin typeface="Calibri"/>
                <a:cs typeface="Calibri"/>
              </a:rPr>
              <a:t>relative</a:t>
            </a:r>
            <a:r>
              <a:rPr sz="2000" spc="-40" dirty="0">
                <a:highlight>
                  <a:srgbClr val="FFFF00"/>
                </a:highlight>
                <a:latin typeface="Calibri"/>
                <a:cs typeface="Calibri"/>
              </a:rPr>
              <a:t> </a:t>
            </a:r>
            <a:r>
              <a:rPr sz="2000" spc="-20" dirty="0">
                <a:highlight>
                  <a:srgbClr val="FFFF00"/>
                </a:highlight>
                <a:latin typeface="Calibri"/>
                <a:cs typeface="Calibri"/>
              </a:rPr>
              <a:t>bias:</a:t>
            </a:r>
            <a:endParaRPr sz="2000" dirty="0">
              <a:highlight>
                <a:srgbClr val="FFFF00"/>
              </a:highlight>
              <a:latin typeface="Calibri"/>
              <a:cs typeface="Calibri"/>
            </a:endParaRPr>
          </a:p>
        </p:txBody>
      </p:sp>
      <p:sp>
        <p:nvSpPr>
          <p:cNvPr id="7" name="object 7"/>
          <p:cNvSpPr txBox="1"/>
          <p:nvPr/>
        </p:nvSpPr>
        <p:spPr>
          <a:xfrm>
            <a:off x="8781966" y="5012435"/>
            <a:ext cx="1518920"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Cambria Math"/>
                <a:cs typeface="Cambria Math"/>
              </a:rPr>
              <a:t>𝐴</a:t>
            </a:r>
            <a:r>
              <a:rPr sz="2000" spc="120" dirty="0">
                <a:latin typeface="Cambria Math"/>
                <a:cs typeface="Cambria Math"/>
              </a:rPr>
              <a:t> </a:t>
            </a:r>
            <a:r>
              <a:rPr sz="2000" dirty="0">
                <a:latin typeface="Cambria Math"/>
                <a:cs typeface="Cambria Math"/>
              </a:rPr>
              <a:t>=</a:t>
            </a:r>
            <a:r>
              <a:rPr sz="2000" spc="114" dirty="0">
                <a:latin typeface="Cambria Math"/>
                <a:cs typeface="Cambria Math"/>
              </a:rPr>
              <a:t> </a:t>
            </a:r>
            <a:r>
              <a:rPr sz="2000" spc="-10" dirty="0">
                <a:latin typeface="Cambria Math"/>
                <a:cs typeface="Cambria Math"/>
              </a:rPr>
              <a:t>𝑆𝑜𝑓𝑡𝑚𝑎𝑥</a:t>
            </a:r>
            <a:endParaRPr sz="2000">
              <a:latin typeface="Cambria Math"/>
              <a:cs typeface="Cambria Math"/>
            </a:endParaRPr>
          </a:p>
        </p:txBody>
      </p:sp>
      <p:sp>
        <p:nvSpPr>
          <p:cNvPr id="8" name="object 8"/>
          <p:cNvSpPr/>
          <p:nvPr/>
        </p:nvSpPr>
        <p:spPr>
          <a:xfrm>
            <a:off x="10358488" y="4881765"/>
            <a:ext cx="1227455" cy="647700"/>
          </a:xfrm>
          <a:custGeom>
            <a:avLst/>
            <a:gdLst/>
            <a:ahLst/>
            <a:cxnLst/>
            <a:rect l="l" t="t" r="r" b="b"/>
            <a:pathLst>
              <a:path w="1227454" h="647700">
                <a:moveTo>
                  <a:pt x="116700" y="9296"/>
                </a:moveTo>
                <a:lnTo>
                  <a:pt x="65151" y="54381"/>
                </a:lnTo>
                <a:lnTo>
                  <a:pt x="46240" y="89623"/>
                </a:lnTo>
                <a:lnTo>
                  <a:pt x="29946" y="130225"/>
                </a:lnTo>
                <a:lnTo>
                  <a:pt x="16840" y="174764"/>
                </a:lnTo>
                <a:lnTo>
                  <a:pt x="7480" y="221818"/>
                </a:lnTo>
                <a:lnTo>
                  <a:pt x="1866" y="271373"/>
                </a:lnTo>
                <a:lnTo>
                  <a:pt x="0" y="323570"/>
                </a:lnTo>
                <a:lnTo>
                  <a:pt x="1790" y="372833"/>
                </a:lnTo>
                <a:lnTo>
                  <a:pt x="7480" y="424205"/>
                </a:lnTo>
                <a:lnTo>
                  <a:pt x="16840" y="471360"/>
                </a:lnTo>
                <a:lnTo>
                  <a:pt x="29946" y="516369"/>
                </a:lnTo>
                <a:lnTo>
                  <a:pt x="46240" y="557530"/>
                </a:lnTo>
                <a:lnTo>
                  <a:pt x="65151" y="593128"/>
                </a:lnTo>
                <a:lnTo>
                  <a:pt x="110871" y="647649"/>
                </a:lnTo>
                <a:lnTo>
                  <a:pt x="116700" y="638467"/>
                </a:lnTo>
                <a:lnTo>
                  <a:pt x="95948" y="613575"/>
                </a:lnTo>
                <a:lnTo>
                  <a:pt x="77724" y="583679"/>
                </a:lnTo>
                <a:lnTo>
                  <a:pt x="62026" y="548779"/>
                </a:lnTo>
                <a:lnTo>
                  <a:pt x="48856" y="508863"/>
                </a:lnTo>
                <a:lnTo>
                  <a:pt x="38442" y="465467"/>
                </a:lnTo>
                <a:lnTo>
                  <a:pt x="31000" y="420128"/>
                </a:lnTo>
                <a:lnTo>
                  <a:pt x="26530" y="372833"/>
                </a:lnTo>
                <a:lnTo>
                  <a:pt x="25044" y="323570"/>
                </a:lnTo>
                <a:lnTo>
                  <a:pt x="26543" y="273380"/>
                </a:lnTo>
                <a:lnTo>
                  <a:pt x="31013" y="225628"/>
                </a:lnTo>
                <a:lnTo>
                  <a:pt x="38481" y="180301"/>
                </a:lnTo>
                <a:lnTo>
                  <a:pt x="48920" y="137414"/>
                </a:lnTo>
                <a:lnTo>
                  <a:pt x="62115" y="98158"/>
                </a:lnTo>
                <a:lnTo>
                  <a:pt x="95999" y="34099"/>
                </a:lnTo>
                <a:lnTo>
                  <a:pt x="116700" y="9296"/>
                </a:lnTo>
                <a:close/>
              </a:path>
              <a:path w="1227454" h="647700">
                <a:moveTo>
                  <a:pt x="618159" y="320179"/>
                </a:moveTo>
                <a:lnTo>
                  <a:pt x="122859" y="320179"/>
                </a:lnTo>
                <a:lnTo>
                  <a:pt x="122859" y="332879"/>
                </a:lnTo>
                <a:lnTo>
                  <a:pt x="618159" y="332879"/>
                </a:lnTo>
                <a:lnTo>
                  <a:pt x="618159" y="320179"/>
                </a:lnTo>
                <a:close/>
              </a:path>
              <a:path w="1227454" h="647700">
                <a:moveTo>
                  <a:pt x="1227048" y="323570"/>
                </a:moveTo>
                <a:lnTo>
                  <a:pt x="1225245" y="273380"/>
                </a:lnTo>
                <a:lnTo>
                  <a:pt x="1225181" y="271373"/>
                </a:lnTo>
                <a:lnTo>
                  <a:pt x="1219555" y="221818"/>
                </a:lnTo>
                <a:lnTo>
                  <a:pt x="1210195" y="174764"/>
                </a:lnTo>
                <a:lnTo>
                  <a:pt x="1197102" y="130225"/>
                </a:lnTo>
                <a:lnTo>
                  <a:pt x="1180807" y="89623"/>
                </a:lnTo>
                <a:lnTo>
                  <a:pt x="1161884" y="54381"/>
                </a:lnTo>
                <a:lnTo>
                  <a:pt x="1116177" y="0"/>
                </a:lnTo>
                <a:lnTo>
                  <a:pt x="1110348" y="9296"/>
                </a:lnTo>
                <a:lnTo>
                  <a:pt x="1130985" y="34099"/>
                </a:lnTo>
                <a:lnTo>
                  <a:pt x="1149159" y="63715"/>
                </a:lnTo>
                <a:lnTo>
                  <a:pt x="1178064" y="137414"/>
                </a:lnTo>
                <a:lnTo>
                  <a:pt x="1188529" y="180301"/>
                </a:lnTo>
                <a:lnTo>
                  <a:pt x="1196009" y="225628"/>
                </a:lnTo>
                <a:lnTo>
                  <a:pt x="1200492" y="273380"/>
                </a:lnTo>
                <a:lnTo>
                  <a:pt x="1201991" y="323570"/>
                </a:lnTo>
                <a:lnTo>
                  <a:pt x="1200505" y="372833"/>
                </a:lnTo>
                <a:lnTo>
                  <a:pt x="1196047" y="420128"/>
                </a:lnTo>
                <a:lnTo>
                  <a:pt x="1188605" y="465467"/>
                </a:lnTo>
                <a:lnTo>
                  <a:pt x="1178179" y="508863"/>
                </a:lnTo>
                <a:lnTo>
                  <a:pt x="1165009" y="548779"/>
                </a:lnTo>
                <a:lnTo>
                  <a:pt x="1149311" y="583679"/>
                </a:lnTo>
                <a:lnTo>
                  <a:pt x="1110348" y="638467"/>
                </a:lnTo>
                <a:lnTo>
                  <a:pt x="1116177" y="647649"/>
                </a:lnTo>
                <a:lnTo>
                  <a:pt x="1161884" y="593128"/>
                </a:lnTo>
                <a:lnTo>
                  <a:pt x="1180807" y="557530"/>
                </a:lnTo>
                <a:lnTo>
                  <a:pt x="1197102" y="516369"/>
                </a:lnTo>
                <a:lnTo>
                  <a:pt x="1210195" y="471360"/>
                </a:lnTo>
                <a:lnTo>
                  <a:pt x="1219555" y="424205"/>
                </a:lnTo>
                <a:lnTo>
                  <a:pt x="1225181" y="374904"/>
                </a:lnTo>
                <a:lnTo>
                  <a:pt x="1227048" y="323570"/>
                </a:lnTo>
                <a:close/>
              </a:path>
            </a:pathLst>
          </a:custGeom>
          <a:solidFill>
            <a:srgbClr val="000000"/>
          </a:solidFill>
        </p:spPr>
        <p:txBody>
          <a:bodyPr wrap="square" lIns="0" tIns="0" rIns="0" bIns="0" rtlCol="0"/>
          <a:lstStyle/>
          <a:p>
            <a:endParaRPr/>
          </a:p>
        </p:txBody>
      </p:sp>
      <p:sp>
        <p:nvSpPr>
          <p:cNvPr id="9" name="object 9"/>
          <p:cNvSpPr txBox="1"/>
          <p:nvPr/>
        </p:nvSpPr>
        <p:spPr>
          <a:xfrm>
            <a:off x="10445286" y="4820411"/>
            <a:ext cx="563245" cy="330200"/>
          </a:xfrm>
          <a:prstGeom prst="rect">
            <a:avLst/>
          </a:prstGeom>
        </p:spPr>
        <p:txBody>
          <a:bodyPr vert="horz" wrap="square" lIns="0" tIns="12700" rIns="0" bIns="0" rtlCol="0">
            <a:spAutoFit/>
          </a:bodyPr>
          <a:lstStyle/>
          <a:p>
            <a:pPr marL="38100">
              <a:lnSpc>
                <a:spcPct val="100000"/>
              </a:lnSpc>
              <a:spcBef>
                <a:spcPts val="100"/>
              </a:spcBef>
            </a:pPr>
            <a:r>
              <a:rPr sz="2000" spc="130" dirty="0">
                <a:latin typeface="Cambria Math"/>
                <a:cs typeface="Cambria Math"/>
              </a:rPr>
              <a:t>𝑄𝐾</a:t>
            </a:r>
            <a:r>
              <a:rPr sz="2250" spc="195" baseline="27777" dirty="0">
                <a:latin typeface="Cambria Math"/>
                <a:cs typeface="Cambria Math"/>
              </a:rPr>
              <a:t>"</a:t>
            </a:r>
            <a:endParaRPr sz="2250" baseline="27777">
              <a:latin typeface="Cambria Math"/>
              <a:cs typeface="Cambria Math"/>
            </a:endParaRPr>
          </a:p>
        </p:txBody>
      </p:sp>
      <p:sp>
        <p:nvSpPr>
          <p:cNvPr id="10" name="object 10"/>
          <p:cNvSpPr/>
          <p:nvPr/>
        </p:nvSpPr>
        <p:spPr>
          <a:xfrm>
            <a:off x="10562656" y="5262602"/>
            <a:ext cx="337820" cy="244475"/>
          </a:xfrm>
          <a:custGeom>
            <a:avLst/>
            <a:gdLst/>
            <a:ahLst/>
            <a:cxnLst/>
            <a:rect l="l" t="t" r="r" b="b"/>
            <a:pathLst>
              <a:path w="337820" h="244475">
                <a:moveTo>
                  <a:pt x="177354" y="0"/>
                </a:moveTo>
                <a:lnTo>
                  <a:pt x="145728" y="0"/>
                </a:lnTo>
                <a:lnTo>
                  <a:pt x="84460" y="211707"/>
                </a:lnTo>
                <a:lnTo>
                  <a:pt x="40680" y="115465"/>
                </a:lnTo>
                <a:lnTo>
                  <a:pt x="0" y="134070"/>
                </a:lnTo>
                <a:lnTo>
                  <a:pt x="3845" y="143371"/>
                </a:lnTo>
                <a:lnTo>
                  <a:pt x="24805" y="134070"/>
                </a:lnTo>
                <a:lnTo>
                  <a:pt x="76150" y="244450"/>
                </a:lnTo>
                <a:lnTo>
                  <a:pt x="88181" y="244450"/>
                </a:lnTo>
                <a:lnTo>
                  <a:pt x="154905" y="16494"/>
                </a:lnTo>
                <a:lnTo>
                  <a:pt x="177354" y="16494"/>
                </a:lnTo>
                <a:lnTo>
                  <a:pt x="177354" y="15532"/>
                </a:lnTo>
                <a:lnTo>
                  <a:pt x="337797" y="15532"/>
                </a:lnTo>
                <a:lnTo>
                  <a:pt x="337797" y="2832"/>
                </a:lnTo>
                <a:lnTo>
                  <a:pt x="177354" y="2832"/>
                </a:lnTo>
                <a:lnTo>
                  <a:pt x="177354" y="0"/>
                </a:lnTo>
                <a:close/>
              </a:path>
            </a:pathLst>
          </a:custGeom>
          <a:solidFill>
            <a:srgbClr val="000000"/>
          </a:solidFill>
        </p:spPr>
        <p:txBody>
          <a:bodyPr wrap="square" lIns="0" tIns="0" rIns="0" bIns="0" rtlCol="0"/>
          <a:lstStyle/>
          <a:p>
            <a:endParaRPr/>
          </a:p>
        </p:txBody>
      </p:sp>
      <p:sp>
        <p:nvSpPr>
          <p:cNvPr id="11" name="object 11"/>
          <p:cNvSpPr txBox="1"/>
          <p:nvPr/>
        </p:nvSpPr>
        <p:spPr>
          <a:xfrm>
            <a:off x="10712430" y="5219700"/>
            <a:ext cx="201295" cy="330200"/>
          </a:xfrm>
          <a:prstGeom prst="rect">
            <a:avLst/>
          </a:prstGeom>
        </p:spPr>
        <p:txBody>
          <a:bodyPr vert="horz" wrap="square" lIns="0" tIns="12700" rIns="0" bIns="0" rtlCol="0">
            <a:spAutoFit/>
          </a:bodyPr>
          <a:lstStyle/>
          <a:p>
            <a:pPr marL="12700">
              <a:lnSpc>
                <a:spcPct val="100000"/>
              </a:lnSpc>
              <a:spcBef>
                <a:spcPts val="100"/>
              </a:spcBef>
            </a:pPr>
            <a:r>
              <a:rPr sz="2000" spc="-50" dirty="0">
                <a:latin typeface="Cambria Math"/>
                <a:cs typeface="Cambria Math"/>
              </a:rPr>
              <a:t>𝐷</a:t>
            </a:r>
            <a:endParaRPr sz="2000">
              <a:latin typeface="Cambria Math"/>
              <a:cs typeface="Cambria Math"/>
            </a:endParaRPr>
          </a:p>
        </p:txBody>
      </p:sp>
      <p:sp>
        <p:nvSpPr>
          <p:cNvPr id="14" name="object 14"/>
          <p:cNvSpPr txBox="1"/>
          <p:nvPr/>
        </p:nvSpPr>
        <p:spPr>
          <a:xfrm>
            <a:off x="635791" y="5671165"/>
            <a:ext cx="3125470" cy="397510"/>
          </a:xfrm>
          <a:prstGeom prst="rect">
            <a:avLst/>
          </a:prstGeom>
        </p:spPr>
        <p:txBody>
          <a:bodyPr vert="horz" wrap="square" lIns="0" tIns="0" rIns="0" bIns="0" rtlCol="0">
            <a:spAutoFit/>
          </a:bodyPr>
          <a:lstStyle/>
          <a:p>
            <a:pPr marL="12700">
              <a:lnSpc>
                <a:spcPts val="2865"/>
              </a:lnSpc>
            </a:pPr>
            <a:r>
              <a:rPr sz="2400" dirty="0">
                <a:latin typeface="Calibri"/>
                <a:cs typeface="Calibri"/>
              </a:rPr>
              <a:t>Block</a:t>
            </a:r>
            <a:r>
              <a:rPr sz="2400" spc="-30" dirty="0">
                <a:latin typeface="Calibri"/>
                <a:cs typeface="Calibri"/>
              </a:rPr>
              <a:t> </a:t>
            </a:r>
            <a:r>
              <a:rPr sz="2400" dirty="0">
                <a:latin typeface="Calibri"/>
                <a:cs typeface="Calibri"/>
              </a:rPr>
              <a:t>L:</a:t>
            </a:r>
            <a:r>
              <a:rPr sz="2400" spc="-30" dirty="0">
                <a:latin typeface="Calibri"/>
                <a:cs typeface="Calibri"/>
              </a:rPr>
              <a:t> </a:t>
            </a:r>
            <a:r>
              <a:rPr sz="2400" dirty="0">
                <a:latin typeface="Calibri"/>
                <a:cs typeface="Calibri"/>
              </a:rPr>
              <a:t>Normal</a:t>
            </a:r>
            <a:r>
              <a:rPr sz="2400" spc="-30" dirty="0">
                <a:latin typeface="Calibri"/>
                <a:cs typeface="Calibri"/>
              </a:rPr>
              <a:t> </a:t>
            </a:r>
            <a:r>
              <a:rPr sz="2400" spc="-10" dirty="0">
                <a:latin typeface="Calibri"/>
                <a:cs typeface="Calibri"/>
              </a:rPr>
              <a:t>windows</a:t>
            </a:r>
            <a:endParaRPr sz="2400">
              <a:latin typeface="Calibri"/>
              <a:cs typeface="Calibri"/>
            </a:endParaRPr>
          </a:p>
        </p:txBody>
      </p:sp>
      <p:sp>
        <p:nvSpPr>
          <p:cNvPr id="15" name="object 15"/>
          <p:cNvSpPr txBox="1"/>
          <p:nvPr/>
        </p:nvSpPr>
        <p:spPr>
          <a:xfrm>
            <a:off x="4662704" y="5671165"/>
            <a:ext cx="3437890" cy="397510"/>
          </a:xfrm>
          <a:prstGeom prst="rect">
            <a:avLst/>
          </a:prstGeom>
        </p:spPr>
        <p:txBody>
          <a:bodyPr vert="horz" wrap="square" lIns="0" tIns="0" rIns="0" bIns="0" rtlCol="0">
            <a:spAutoFit/>
          </a:bodyPr>
          <a:lstStyle/>
          <a:p>
            <a:pPr marL="12700">
              <a:lnSpc>
                <a:spcPts val="2865"/>
              </a:lnSpc>
            </a:pPr>
            <a:r>
              <a:rPr sz="2400" dirty="0">
                <a:latin typeface="Calibri"/>
                <a:cs typeface="Calibri"/>
              </a:rPr>
              <a:t>Block</a:t>
            </a:r>
            <a:r>
              <a:rPr sz="2400" spc="-60" dirty="0">
                <a:latin typeface="Calibri"/>
                <a:cs typeface="Calibri"/>
              </a:rPr>
              <a:t> </a:t>
            </a:r>
            <a:r>
              <a:rPr sz="2400" dirty="0">
                <a:latin typeface="Calibri"/>
                <a:cs typeface="Calibri"/>
              </a:rPr>
              <a:t>L+1:</a:t>
            </a:r>
            <a:r>
              <a:rPr sz="2400" spc="-55" dirty="0">
                <a:latin typeface="Calibri"/>
                <a:cs typeface="Calibri"/>
              </a:rPr>
              <a:t> </a:t>
            </a:r>
            <a:r>
              <a:rPr sz="2400" dirty="0">
                <a:latin typeface="Calibri"/>
                <a:cs typeface="Calibri"/>
              </a:rPr>
              <a:t>Shifted</a:t>
            </a:r>
            <a:r>
              <a:rPr sz="2400" spc="-55" dirty="0">
                <a:latin typeface="Calibri"/>
                <a:cs typeface="Calibri"/>
              </a:rPr>
              <a:t> </a:t>
            </a:r>
            <a:r>
              <a:rPr sz="2400" spc="-10" dirty="0">
                <a:latin typeface="Calibri"/>
                <a:cs typeface="Calibri"/>
              </a:rPr>
              <a:t>Windows</a:t>
            </a:r>
            <a:endParaRPr sz="2400">
              <a:latin typeface="Calibri"/>
              <a:cs typeface="Calibri"/>
            </a:endParaRPr>
          </a:p>
        </p:txBody>
      </p:sp>
      <p:sp>
        <p:nvSpPr>
          <p:cNvPr id="16" name="object 16"/>
          <p:cNvSpPr txBox="1"/>
          <p:nvPr/>
        </p:nvSpPr>
        <p:spPr>
          <a:xfrm>
            <a:off x="8423954" y="5777319"/>
            <a:ext cx="2982595" cy="369570"/>
          </a:xfrm>
          <a:prstGeom prst="rect">
            <a:avLst/>
          </a:prstGeom>
        </p:spPr>
        <p:txBody>
          <a:bodyPr vert="horz" wrap="square" lIns="0" tIns="34290" rIns="0" bIns="0" rtlCol="0">
            <a:spAutoFit/>
          </a:bodyPr>
          <a:lstStyle/>
          <a:p>
            <a:pPr marL="12700">
              <a:lnSpc>
                <a:spcPct val="100000"/>
              </a:lnSpc>
              <a:spcBef>
                <a:spcPts val="270"/>
              </a:spcBef>
            </a:pPr>
            <a:r>
              <a:rPr sz="2000" dirty="0">
                <a:latin typeface="Cambria Math"/>
                <a:cs typeface="Cambria Math"/>
              </a:rPr>
              <a:t>𝐵:</a:t>
            </a:r>
            <a:r>
              <a:rPr sz="2000" spc="-110" dirty="0">
                <a:latin typeface="Cambria Math"/>
                <a:cs typeface="Cambria Math"/>
              </a:rPr>
              <a:t> </a:t>
            </a:r>
            <a:r>
              <a:rPr sz="2000" dirty="0">
                <a:latin typeface="Cambria Math"/>
                <a:cs typeface="Cambria Math"/>
              </a:rPr>
              <a:t>𝑀</a:t>
            </a:r>
            <a:r>
              <a:rPr sz="2250" baseline="27777" dirty="0">
                <a:latin typeface="Cambria Math"/>
                <a:cs typeface="Cambria Math"/>
              </a:rPr>
              <a:t>#</a:t>
            </a:r>
            <a:r>
              <a:rPr sz="2250" spc="217" baseline="27777" dirty="0">
                <a:latin typeface="Cambria Math"/>
                <a:cs typeface="Cambria Math"/>
              </a:rPr>
              <a:t> </a:t>
            </a:r>
            <a:r>
              <a:rPr sz="2000" dirty="0">
                <a:latin typeface="Cambria Math"/>
                <a:cs typeface="Cambria Math"/>
              </a:rPr>
              <a:t>×</a:t>
            </a:r>
            <a:r>
              <a:rPr sz="2000" spc="-15" dirty="0">
                <a:latin typeface="Cambria Math"/>
                <a:cs typeface="Cambria Math"/>
              </a:rPr>
              <a:t> </a:t>
            </a:r>
            <a:r>
              <a:rPr sz="2000" dirty="0">
                <a:latin typeface="Cambria Math"/>
                <a:cs typeface="Cambria Math"/>
              </a:rPr>
              <a:t>𝑀</a:t>
            </a:r>
            <a:r>
              <a:rPr sz="2250" baseline="27777" dirty="0">
                <a:latin typeface="Cambria Math"/>
                <a:cs typeface="Cambria Math"/>
              </a:rPr>
              <a:t>#</a:t>
            </a:r>
            <a:r>
              <a:rPr sz="2250" spc="247" baseline="27777" dirty="0">
                <a:latin typeface="Cambria Math"/>
                <a:cs typeface="Cambria Math"/>
              </a:rPr>
              <a:t> </a:t>
            </a:r>
            <a:r>
              <a:rPr sz="2000" dirty="0">
                <a:latin typeface="Calibri"/>
                <a:cs typeface="Calibri"/>
              </a:rPr>
              <a:t>(learned</a:t>
            </a:r>
            <a:r>
              <a:rPr sz="2000" spc="-15" dirty="0">
                <a:latin typeface="Calibri"/>
                <a:cs typeface="Calibri"/>
              </a:rPr>
              <a:t> </a:t>
            </a:r>
            <a:r>
              <a:rPr sz="2000" spc="-10" dirty="0">
                <a:latin typeface="Calibri"/>
                <a:cs typeface="Calibri"/>
              </a:rPr>
              <a:t>biases)</a:t>
            </a:r>
            <a:endParaRPr sz="2000">
              <a:latin typeface="Calibri"/>
              <a:cs typeface="Calibri"/>
            </a:endParaRPr>
          </a:p>
        </p:txBody>
      </p:sp>
      <p:sp>
        <p:nvSpPr>
          <p:cNvPr id="17" name="object 17"/>
          <p:cNvSpPr txBox="1"/>
          <p:nvPr/>
        </p:nvSpPr>
        <p:spPr>
          <a:xfrm>
            <a:off x="78739" y="6181690"/>
            <a:ext cx="5517515" cy="167640"/>
          </a:xfrm>
          <a:prstGeom prst="rect">
            <a:avLst/>
          </a:prstGeom>
        </p:spPr>
        <p:txBody>
          <a:bodyPr vert="horz" wrap="square" lIns="0" tIns="635" rIns="0" bIns="0" rtlCol="0">
            <a:spAutoFit/>
          </a:bodyPr>
          <a:lstStyle/>
          <a:p>
            <a:pPr marL="12700">
              <a:lnSpc>
                <a:spcPct val="100000"/>
              </a:lnSpc>
              <a:spcBef>
                <a:spcPts val="5"/>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a:latin typeface="Arial"/>
              <a:cs typeface="Arial"/>
            </a:endParaRPr>
          </a:p>
        </p:txBody>
      </p:sp>
      <p:sp>
        <p:nvSpPr>
          <p:cNvPr id="12" name="object 12"/>
          <p:cNvSpPr txBox="1"/>
          <p:nvPr/>
        </p:nvSpPr>
        <p:spPr>
          <a:xfrm>
            <a:off x="11027517" y="5012435"/>
            <a:ext cx="793115" cy="330200"/>
          </a:xfrm>
          <a:prstGeom prst="rect">
            <a:avLst/>
          </a:prstGeom>
        </p:spPr>
        <p:txBody>
          <a:bodyPr vert="horz" wrap="square" lIns="0" tIns="12700" rIns="0" bIns="0" rtlCol="0">
            <a:spAutoFit/>
          </a:bodyPr>
          <a:lstStyle/>
          <a:p>
            <a:pPr marL="12700">
              <a:lnSpc>
                <a:spcPct val="100000"/>
              </a:lnSpc>
              <a:spcBef>
                <a:spcPts val="100"/>
              </a:spcBef>
              <a:tabLst>
                <a:tab pos="621030" algn="l"/>
              </a:tabLst>
            </a:pPr>
            <a:r>
              <a:rPr sz="2000" dirty="0">
                <a:latin typeface="Cambria Math"/>
                <a:cs typeface="Cambria Math"/>
              </a:rPr>
              <a:t>+</a:t>
            </a:r>
            <a:r>
              <a:rPr sz="2000" spc="-10" dirty="0">
                <a:latin typeface="Cambria Math"/>
                <a:cs typeface="Cambria Math"/>
              </a:rPr>
              <a:t> </a:t>
            </a:r>
            <a:r>
              <a:rPr sz="2000" spc="-50" dirty="0">
                <a:latin typeface="Cambria Math"/>
                <a:cs typeface="Cambria Math"/>
              </a:rPr>
              <a:t>𝐵</a:t>
            </a:r>
            <a:r>
              <a:rPr sz="2000" dirty="0">
                <a:latin typeface="Cambria Math"/>
                <a:cs typeface="Cambria Math"/>
              </a:rPr>
              <a:t>	</a:t>
            </a:r>
            <a:r>
              <a:rPr sz="2000" spc="-50" dirty="0">
                <a:latin typeface="Cambria Math"/>
                <a:cs typeface="Cambria Math"/>
              </a:rPr>
              <a:t>𝑉</a:t>
            </a:r>
            <a:endParaRPr sz="2000">
              <a:latin typeface="Cambria Math"/>
              <a:cs typeface="Cambria Math"/>
            </a:endParaRPr>
          </a:p>
        </p:txBody>
      </p:sp>
      <p:sp>
        <p:nvSpPr>
          <p:cNvPr id="13" name="object 13"/>
          <p:cNvSpPr txBox="1"/>
          <p:nvPr/>
        </p:nvSpPr>
        <p:spPr>
          <a:xfrm>
            <a:off x="8398554" y="5494020"/>
            <a:ext cx="3714750" cy="330200"/>
          </a:xfrm>
          <a:prstGeom prst="rect">
            <a:avLst/>
          </a:prstGeom>
        </p:spPr>
        <p:txBody>
          <a:bodyPr vert="horz" wrap="square" lIns="0" tIns="12700" rIns="0" bIns="0" rtlCol="0">
            <a:spAutoFit/>
          </a:bodyPr>
          <a:lstStyle/>
          <a:p>
            <a:pPr marL="38100">
              <a:lnSpc>
                <a:spcPct val="100000"/>
              </a:lnSpc>
              <a:spcBef>
                <a:spcPts val="100"/>
              </a:spcBef>
            </a:pPr>
            <a:r>
              <a:rPr sz="2000" dirty="0">
                <a:latin typeface="Cambria Math"/>
                <a:cs typeface="Cambria Math"/>
              </a:rPr>
              <a:t>𝑄,</a:t>
            </a:r>
            <a:r>
              <a:rPr sz="2000" spc="-105" dirty="0">
                <a:latin typeface="Cambria Math"/>
                <a:cs typeface="Cambria Math"/>
              </a:rPr>
              <a:t> </a:t>
            </a:r>
            <a:r>
              <a:rPr sz="2000" dirty="0">
                <a:latin typeface="Cambria Math"/>
                <a:cs typeface="Cambria Math"/>
              </a:rPr>
              <a:t>𝐾,</a:t>
            </a:r>
            <a:r>
              <a:rPr sz="2000" spc="-100" dirty="0">
                <a:latin typeface="Cambria Math"/>
                <a:cs typeface="Cambria Math"/>
              </a:rPr>
              <a:t> </a:t>
            </a:r>
            <a:r>
              <a:rPr sz="2000" dirty="0">
                <a:latin typeface="Cambria Math"/>
                <a:cs typeface="Cambria Math"/>
              </a:rPr>
              <a:t>𝑉:</a:t>
            </a:r>
            <a:r>
              <a:rPr sz="2000" spc="-105" dirty="0">
                <a:latin typeface="Cambria Math"/>
                <a:cs typeface="Cambria Math"/>
              </a:rPr>
              <a:t> </a:t>
            </a:r>
            <a:r>
              <a:rPr sz="2000" dirty="0">
                <a:latin typeface="Cambria Math"/>
                <a:cs typeface="Cambria Math"/>
              </a:rPr>
              <a:t>𝑀</a:t>
            </a:r>
            <a:r>
              <a:rPr sz="2250" baseline="27777" dirty="0">
                <a:latin typeface="Cambria Math"/>
                <a:cs typeface="Cambria Math"/>
              </a:rPr>
              <a:t>#</a:t>
            </a:r>
            <a:r>
              <a:rPr sz="2250" spc="254" baseline="27777" dirty="0">
                <a:latin typeface="Cambria Math"/>
                <a:cs typeface="Cambria Math"/>
              </a:rPr>
              <a:t> </a:t>
            </a:r>
            <a:r>
              <a:rPr sz="2000" dirty="0">
                <a:latin typeface="Cambria Math"/>
                <a:cs typeface="Cambria Math"/>
              </a:rPr>
              <a:t>×</a:t>
            </a:r>
            <a:r>
              <a:rPr sz="2000" spc="-5" dirty="0">
                <a:latin typeface="Cambria Math"/>
                <a:cs typeface="Cambria Math"/>
              </a:rPr>
              <a:t> </a:t>
            </a:r>
            <a:r>
              <a:rPr sz="2000" dirty="0">
                <a:latin typeface="Cambria Math"/>
                <a:cs typeface="Cambria Math"/>
              </a:rPr>
              <a:t>𝐷</a:t>
            </a:r>
            <a:r>
              <a:rPr sz="2000" spc="75" dirty="0">
                <a:latin typeface="Cambria Math"/>
                <a:cs typeface="Cambria Math"/>
              </a:rPr>
              <a:t> </a:t>
            </a:r>
            <a:r>
              <a:rPr sz="2000" spc="-20" dirty="0">
                <a:latin typeface="Calibri"/>
                <a:cs typeface="Calibri"/>
              </a:rPr>
              <a:t>(Query,</a:t>
            </a:r>
            <a:r>
              <a:rPr sz="2000" dirty="0">
                <a:latin typeface="Calibri"/>
                <a:cs typeface="Calibri"/>
              </a:rPr>
              <a:t> </a:t>
            </a:r>
            <a:r>
              <a:rPr sz="2000" spc="-45" dirty="0">
                <a:latin typeface="Calibri"/>
                <a:cs typeface="Calibri"/>
              </a:rPr>
              <a:t>Key,</a:t>
            </a:r>
            <a:r>
              <a:rPr sz="2000" dirty="0">
                <a:latin typeface="Calibri"/>
                <a:cs typeface="Calibri"/>
              </a:rPr>
              <a:t> </a:t>
            </a:r>
            <a:r>
              <a:rPr sz="2000" spc="-10" dirty="0">
                <a:latin typeface="Calibri"/>
                <a:cs typeface="Calibri"/>
              </a:rPr>
              <a:t>Value)</a:t>
            </a:r>
            <a:endParaRPr sz="2000">
              <a:latin typeface="Calibri"/>
              <a:cs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Swin</a:t>
            </a:r>
            <a:r>
              <a:rPr spc="-85" dirty="0"/>
              <a:t> </a:t>
            </a:r>
            <a:r>
              <a:rPr spc="-40" dirty="0"/>
              <a:t>Transformer:</a:t>
            </a:r>
            <a:r>
              <a:rPr spc="-85" dirty="0"/>
              <a:t> </a:t>
            </a:r>
            <a:r>
              <a:rPr dirty="0"/>
              <a:t>Speed</a:t>
            </a:r>
            <a:r>
              <a:rPr spc="-80" dirty="0"/>
              <a:t> </a:t>
            </a:r>
            <a:r>
              <a:rPr dirty="0"/>
              <a:t>vs</a:t>
            </a:r>
            <a:r>
              <a:rPr spc="-80" dirty="0"/>
              <a:t> </a:t>
            </a:r>
            <a:r>
              <a:rPr spc="-10" dirty="0"/>
              <a:t>Accuracy</a:t>
            </a:r>
          </a:p>
        </p:txBody>
      </p:sp>
      <p:grpSp>
        <p:nvGrpSpPr>
          <p:cNvPr id="3" name="object 3"/>
          <p:cNvGrpSpPr/>
          <p:nvPr/>
        </p:nvGrpSpPr>
        <p:grpSpPr>
          <a:xfrm>
            <a:off x="1587017" y="1768422"/>
            <a:ext cx="9786620" cy="3590925"/>
            <a:chOff x="1587017" y="1768422"/>
            <a:chExt cx="9786620" cy="3590925"/>
          </a:xfrm>
        </p:grpSpPr>
        <p:sp>
          <p:nvSpPr>
            <p:cNvPr id="4" name="object 4"/>
            <p:cNvSpPr/>
            <p:nvPr/>
          </p:nvSpPr>
          <p:spPr>
            <a:xfrm>
              <a:off x="1591779" y="1773185"/>
              <a:ext cx="9777095" cy="3581400"/>
            </a:xfrm>
            <a:custGeom>
              <a:avLst/>
              <a:gdLst/>
              <a:ahLst/>
              <a:cxnLst/>
              <a:rect l="l" t="t" r="r" b="b"/>
              <a:pathLst>
                <a:path w="9777095" h="3581400">
                  <a:moveTo>
                    <a:pt x="0" y="2984742"/>
                  </a:moveTo>
                  <a:lnTo>
                    <a:pt x="9777074" y="2984742"/>
                  </a:lnTo>
                </a:path>
                <a:path w="9777095" h="3581400">
                  <a:moveTo>
                    <a:pt x="0" y="2387334"/>
                  </a:moveTo>
                  <a:lnTo>
                    <a:pt x="9777074" y="2387334"/>
                  </a:lnTo>
                </a:path>
                <a:path w="9777095" h="3581400">
                  <a:moveTo>
                    <a:pt x="0" y="1789926"/>
                  </a:moveTo>
                  <a:lnTo>
                    <a:pt x="9777074" y="1789926"/>
                  </a:lnTo>
                </a:path>
                <a:path w="9777095" h="3581400">
                  <a:moveTo>
                    <a:pt x="0" y="1192518"/>
                  </a:moveTo>
                  <a:lnTo>
                    <a:pt x="9777074" y="1192518"/>
                  </a:lnTo>
                </a:path>
                <a:path w="9777095" h="3581400">
                  <a:moveTo>
                    <a:pt x="0" y="598158"/>
                  </a:moveTo>
                  <a:lnTo>
                    <a:pt x="9777074" y="598158"/>
                  </a:lnTo>
                </a:path>
                <a:path w="9777095" h="3581400">
                  <a:moveTo>
                    <a:pt x="0" y="0"/>
                  </a:moveTo>
                  <a:lnTo>
                    <a:pt x="9777074" y="0"/>
                  </a:lnTo>
                </a:path>
                <a:path w="9777095" h="3581400">
                  <a:moveTo>
                    <a:pt x="977684" y="0"/>
                  </a:moveTo>
                  <a:lnTo>
                    <a:pt x="977684" y="3581111"/>
                  </a:lnTo>
                </a:path>
                <a:path w="9777095" h="3581400">
                  <a:moveTo>
                    <a:pt x="1956092" y="0"/>
                  </a:moveTo>
                  <a:lnTo>
                    <a:pt x="1956092" y="3581111"/>
                  </a:lnTo>
                </a:path>
                <a:path w="9777095" h="3581400">
                  <a:moveTo>
                    <a:pt x="2934500" y="0"/>
                  </a:moveTo>
                  <a:lnTo>
                    <a:pt x="2934500" y="3581111"/>
                  </a:lnTo>
                </a:path>
                <a:path w="9777095" h="3581400">
                  <a:moveTo>
                    <a:pt x="3909860" y="0"/>
                  </a:moveTo>
                  <a:lnTo>
                    <a:pt x="3909860" y="3581111"/>
                  </a:lnTo>
                </a:path>
                <a:path w="9777095" h="3581400">
                  <a:moveTo>
                    <a:pt x="4888268" y="0"/>
                  </a:moveTo>
                  <a:lnTo>
                    <a:pt x="4888268" y="3581111"/>
                  </a:lnTo>
                </a:path>
                <a:path w="9777095" h="3581400">
                  <a:moveTo>
                    <a:pt x="5866676" y="0"/>
                  </a:moveTo>
                  <a:lnTo>
                    <a:pt x="5866676" y="3581111"/>
                  </a:lnTo>
                </a:path>
                <a:path w="9777095" h="3581400">
                  <a:moveTo>
                    <a:pt x="6845084" y="0"/>
                  </a:moveTo>
                  <a:lnTo>
                    <a:pt x="6845084" y="3581111"/>
                  </a:lnTo>
                </a:path>
                <a:path w="9777095" h="3581400">
                  <a:moveTo>
                    <a:pt x="7820444" y="0"/>
                  </a:moveTo>
                  <a:lnTo>
                    <a:pt x="7820444" y="3581111"/>
                  </a:lnTo>
                </a:path>
                <a:path w="9777095" h="3581400">
                  <a:moveTo>
                    <a:pt x="8798852" y="0"/>
                  </a:moveTo>
                  <a:lnTo>
                    <a:pt x="8798852" y="3581111"/>
                  </a:lnTo>
                </a:path>
                <a:path w="9777095" h="3581400">
                  <a:moveTo>
                    <a:pt x="9777074" y="0"/>
                  </a:moveTo>
                  <a:lnTo>
                    <a:pt x="9777074" y="3581111"/>
                  </a:lnTo>
                </a:path>
              </a:pathLst>
            </a:custGeom>
            <a:ln w="9525">
              <a:solidFill>
                <a:srgbClr val="D9D9D9"/>
              </a:solidFill>
            </a:ln>
          </p:spPr>
          <p:txBody>
            <a:bodyPr wrap="square" lIns="0" tIns="0" rIns="0" bIns="0" rtlCol="0"/>
            <a:lstStyle/>
            <a:p>
              <a:endParaRPr/>
            </a:p>
          </p:txBody>
        </p:sp>
        <p:sp>
          <p:nvSpPr>
            <p:cNvPr id="5" name="object 5"/>
            <p:cNvSpPr/>
            <p:nvPr/>
          </p:nvSpPr>
          <p:spPr>
            <a:xfrm>
              <a:off x="1591779" y="1773186"/>
              <a:ext cx="9777095" cy="3581400"/>
            </a:xfrm>
            <a:custGeom>
              <a:avLst/>
              <a:gdLst/>
              <a:ahLst/>
              <a:cxnLst/>
              <a:rect l="l" t="t" r="r" b="b"/>
              <a:pathLst>
                <a:path w="9777095" h="3581400">
                  <a:moveTo>
                    <a:pt x="0" y="3581111"/>
                  </a:moveTo>
                  <a:lnTo>
                    <a:pt x="1" y="0"/>
                  </a:lnTo>
                </a:path>
                <a:path w="9777095" h="3581400">
                  <a:moveTo>
                    <a:pt x="0" y="3581111"/>
                  </a:moveTo>
                  <a:lnTo>
                    <a:pt x="9777074" y="3581110"/>
                  </a:lnTo>
                </a:path>
              </a:pathLst>
            </a:custGeom>
            <a:ln w="9525">
              <a:solidFill>
                <a:srgbClr val="BFBFBF"/>
              </a:solidFill>
            </a:ln>
          </p:spPr>
          <p:txBody>
            <a:bodyPr wrap="square" lIns="0" tIns="0" rIns="0" bIns="0" rtlCol="0"/>
            <a:lstStyle/>
            <a:p>
              <a:endParaRPr/>
            </a:p>
          </p:txBody>
        </p:sp>
        <p:sp>
          <p:nvSpPr>
            <p:cNvPr id="6" name="object 6"/>
            <p:cNvSpPr/>
            <p:nvPr/>
          </p:nvSpPr>
          <p:spPr>
            <a:xfrm>
              <a:off x="2014407" y="3026575"/>
              <a:ext cx="1038225" cy="1731010"/>
            </a:xfrm>
            <a:custGeom>
              <a:avLst/>
              <a:gdLst/>
              <a:ahLst/>
              <a:cxnLst/>
              <a:rect l="l" t="t" r="r" b="b"/>
              <a:pathLst>
                <a:path w="1038225" h="1731010">
                  <a:moveTo>
                    <a:pt x="0" y="1730870"/>
                  </a:moveTo>
                  <a:lnTo>
                    <a:pt x="402656" y="716369"/>
                  </a:lnTo>
                  <a:lnTo>
                    <a:pt x="1037945" y="0"/>
                  </a:lnTo>
                </a:path>
              </a:pathLst>
            </a:custGeom>
            <a:ln w="38100">
              <a:solidFill>
                <a:srgbClr val="4472C4"/>
              </a:solidFill>
            </a:ln>
          </p:spPr>
          <p:txBody>
            <a:bodyPr wrap="square" lIns="0" tIns="0" rIns="0" bIns="0" rtlCol="0"/>
            <a:lstStyle/>
            <a:p>
              <a:endParaRPr/>
            </a:p>
          </p:txBody>
        </p:sp>
        <p:pic>
          <p:nvPicPr>
            <p:cNvPr id="7" name="object 7"/>
            <p:cNvPicPr/>
            <p:nvPr/>
          </p:nvPicPr>
          <p:blipFill>
            <a:blip r:embed="rId2" cstate="print"/>
            <a:stretch>
              <a:fillRect/>
            </a:stretch>
          </p:blipFill>
          <p:spPr>
            <a:xfrm>
              <a:off x="1945483" y="4688603"/>
              <a:ext cx="134493" cy="134493"/>
            </a:xfrm>
            <a:prstGeom prst="rect">
              <a:avLst/>
            </a:prstGeom>
          </p:spPr>
        </p:pic>
        <p:pic>
          <p:nvPicPr>
            <p:cNvPr id="8" name="object 8"/>
            <p:cNvPicPr/>
            <p:nvPr/>
          </p:nvPicPr>
          <p:blipFill>
            <a:blip r:embed="rId2" cstate="print"/>
            <a:stretch>
              <a:fillRect/>
            </a:stretch>
          </p:blipFill>
          <p:spPr>
            <a:xfrm>
              <a:off x="2350867" y="3673619"/>
              <a:ext cx="134493" cy="134493"/>
            </a:xfrm>
            <a:prstGeom prst="rect">
              <a:avLst/>
            </a:prstGeom>
          </p:spPr>
        </p:pic>
        <p:pic>
          <p:nvPicPr>
            <p:cNvPr id="9" name="object 9"/>
            <p:cNvPicPr/>
            <p:nvPr/>
          </p:nvPicPr>
          <p:blipFill>
            <a:blip r:embed="rId3" cstate="print"/>
            <a:stretch>
              <a:fillRect/>
            </a:stretch>
          </p:blipFill>
          <p:spPr>
            <a:xfrm>
              <a:off x="2984851" y="2957339"/>
              <a:ext cx="134493" cy="134493"/>
            </a:xfrm>
            <a:prstGeom prst="rect">
              <a:avLst/>
            </a:prstGeom>
          </p:spPr>
        </p:pic>
        <p:sp>
          <p:nvSpPr>
            <p:cNvPr id="10" name="object 10"/>
            <p:cNvSpPr/>
            <p:nvPr/>
          </p:nvSpPr>
          <p:spPr>
            <a:xfrm>
              <a:off x="2259521" y="2190982"/>
              <a:ext cx="8204834" cy="1611630"/>
            </a:xfrm>
            <a:custGeom>
              <a:avLst/>
              <a:gdLst/>
              <a:ahLst/>
              <a:cxnLst/>
              <a:rect l="l" t="t" r="r" b="b"/>
              <a:pathLst>
                <a:path w="8204834" h="1611629">
                  <a:moveTo>
                    <a:pt x="0" y="1611500"/>
                  </a:moveTo>
                  <a:lnTo>
                    <a:pt x="730566" y="835682"/>
                  </a:lnTo>
                  <a:lnTo>
                    <a:pt x="2224086" y="418106"/>
                  </a:lnTo>
                  <a:lnTo>
                    <a:pt x="4375974" y="180362"/>
                  </a:lnTo>
                  <a:lnTo>
                    <a:pt x="8204376" y="0"/>
                  </a:lnTo>
                </a:path>
              </a:pathLst>
            </a:custGeom>
            <a:ln w="38100">
              <a:solidFill>
                <a:srgbClr val="ED7D31"/>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2192371" y="3734579"/>
              <a:ext cx="134493" cy="134493"/>
            </a:xfrm>
            <a:prstGeom prst="rect">
              <a:avLst/>
            </a:prstGeom>
          </p:spPr>
        </p:pic>
        <p:pic>
          <p:nvPicPr>
            <p:cNvPr id="12" name="object 12"/>
            <p:cNvPicPr/>
            <p:nvPr/>
          </p:nvPicPr>
          <p:blipFill>
            <a:blip r:embed="rId5" cstate="print"/>
            <a:stretch>
              <a:fillRect/>
            </a:stretch>
          </p:blipFill>
          <p:spPr>
            <a:xfrm>
              <a:off x="2923891" y="2957339"/>
              <a:ext cx="134493" cy="134493"/>
            </a:xfrm>
            <a:prstGeom prst="rect">
              <a:avLst/>
            </a:prstGeom>
          </p:spPr>
        </p:pic>
        <p:pic>
          <p:nvPicPr>
            <p:cNvPr id="13" name="object 13"/>
            <p:cNvPicPr/>
            <p:nvPr/>
          </p:nvPicPr>
          <p:blipFill>
            <a:blip r:embed="rId6" cstate="print"/>
            <a:stretch>
              <a:fillRect/>
            </a:stretch>
          </p:blipFill>
          <p:spPr>
            <a:xfrm>
              <a:off x="4414364" y="2539763"/>
              <a:ext cx="134493" cy="134493"/>
            </a:xfrm>
            <a:prstGeom prst="rect">
              <a:avLst/>
            </a:prstGeom>
          </p:spPr>
        </p:pic>
        <p:pic>
          <p:nvPicPr>
            <p:cNvPr id="14" name="object 14"/>
            <p:cNvPicPr/>
            <p:nvPr/>
          </p:nvPicPr>
          <p:blipFill>
            <a:blip r:embed="rId7" cstate="print"/>
            <a:stretch>
              <a:fillRect/>
            </a:stretch>
          </p:blipFill>
          <p:spPr>
            <a:xfrm>
              <a:off x="6569299" y="2302019"/>
              <a:ext cx="134493" cy="134493"/>
            </a:xfrm>
            <a:prstGeom prst="rect">
              <a:avLst/>
            </a:prstGeom>
          </p:spPr>
        </p:pic>
        <p:pic>
          <p:nvPicPr>
            <p:cNvPr id="15" name="object 15"/>
            <p:cNvPicPr/>
            <p:nvPr/>
          </p:nvPicPr>
          <p:blipFill>
            <a:blip r:embed="rId5" cstate="print"/>
            <a:stretch>
              <a:fillRect/>
            </a:stretch>
          </p:blipFill>
          <p:spPr>
            <a:xfrm>
              <a:off x="10397588" y="2122187"/>
              <a:ext cx="134493" cy="134493"/>
            </a:xfrm>
            <a:prstGeom prst="rect">
              <a:avLst/>
            </a:prstGeom>
          </p:spPr>
        </p:pic>
        <p:sp>
          <p:nvSpPr>
            <p:cNvPr id="16" name="object 16"/>
            <p:cNvSpPr/>
            <p:nvPr/>
          </p:nvSpPr>
          <p:spPr>
            <a:xfrm>
              <a:off x="2111616" y="2907203"/>
              <a:ext cx="5171440" cy="1969770"/>
            </a:xfrm>
            <a:custGeom>
              <a:avLst/>
              <a:gdLst/>
              <a:ahLst/>
              <a:cxnLst/>
              <a:rect l="l" t="t" r="r" b="b"/>
              <a:pathLst>
                <a:path w="5171440" h="1969770">
                  <a:moveTo>
                    <a:pt x="0" y="1969612"/>
                  </a:moveTo>
                  <a:lnTo>
                    <a:pt x="1152792" y="774780"/>
                  </a:lnTo>
                  <a:lnTo>
                    <a:pt x="5171127" y="0"/>
                  </a:lnTo>
                </a:path>
              </a:pathLst>
            </a:custGeom>
            <a:ln w="38100">
              <a:solidFill>
                <a:srgbClr val="A5A5A5"/>
              </a:solidFill>
            </a:ln>
          </p:spPr>
          <p:txBody>
            <a:bodyPr wrap="square" lIns="0" tIns="0" rIns="0" bIns="0" rtlCol="0"/>
            <a:lstStyle/>
            <a:p>
              <a:endParaRPr/>
            </a:p>
          </p:txBody>
        </p:sp>
        <p:pic>
          <p:nvPicPr>
            <p:cNvPr id="17" name="object 17"/>
            <p:cNvPicPr/>
            <p:nvPr/>
          </p:nvPicPr>
          <p:blipFill>
            <a:blip r:embed="rId8" cstate="print"/>
            <a:stretch>
              <a:fillRect/>
            </a:stretch>
          </p:blipFill>
          <p:spPr>
            <a:xfrm>
              <a:off x="2043019" y="4810523"/>
              <a:ext cx="134493" cy="134493"/>
            </a:xfrm>
            <a:prstGeom prst="rect">
              <a:avLst/>
            </a:prstGeom>
          </p:spPr>
        </p:pic>
        <p:pic>
          <p:nvPicPr>
            <p:cNvPr id="18" name="object 18"/>
            <p:cNvPicPr/>
            <p:nvPr/>
          </p:nvPicPr>
          <p:blipFill>
            <a:blip r:embed="rId8" cstate="print"/>
            <a:stretch>
              <a:fillRect/>
            </a:stretch>
          </p:blipFill>
          <p:spPr>
            <a:xfrm>
              <a:off x="3195165" y="3615707"/>
              <a:ext cx="134493" cy="134493"/>
            </a:xfrm>
            <a:prstGeom prst="rect">
              <a:avLst/>
            </a:prstGeom>
          </p:spPr>
        </p:pic>
        <p:pic>
          <p:nvPicPr>
            <p:cNvPr id="19" name="object 19"/>
            <p:cNvPicPr/>
            <p:nvPr/>
          </p:nvPicPr>
          <p:blipFill>
            <a:blip r:embed="rId8" cstate="print"/>
            <a:stretch>
              <a:fillRect/>
            </a:stretch>
          </p:blipFill>
          <p:spPr>
            <a:xfrm>
              <a:off x="7215475" y="2838467"/>
              <a:ext cx="134493" cy="134493"/>
            </a:xfrm>
            <a:prstGeom prst="rect">
              <a:avLst/>
            </a:prstGeom>
          </p:spPr>
        </p:pic>
        <p:sp>
          <p:nvSpPr>
            <p:cNvPr id="20" name="object 20"/>
            <p:cNvSpPr/>
            <p:nvPr/>
          </p:nvSpPr>
          <p:spPr>
            <a:xfrm>
              <a:off x="2239096" y="2071611"/>
              <a:ext cx="5124450" cy="1910080"/>
            </a:xfrm>
            <a:custGeom>
              <a:avLst/>
              <a:gdLst/>
              <a:ahLst/>
              <a:cxnLst/>
              <a:rect l="l" t="t" r="r" b="b"/>
              <a:pathLst>
                <a:path w="5124450" h="1910079">
                  <a:moveTo>
                    <a:pt x="0" y="1909926"/>
                  </a:moveTo>
                  <a:lnTo>
                    <a:pt x="470575" y="894092"/>
                  </a:lnTo>
                  <a:lnTo>
                    <a:pt x="1110655" y="595388"/>
                  </a:lnTo>
                  <a:lnTo>
                    <a:pt x="5124273" y="0"/>
                  </a:lnTo>
                </a:path>
              </a:pathLst>
            </a:custGeom>
            <a:ln w="38100">
              <a:solidFill>
                <a:srgbClr val="FFC000"/>
              </a:solidFill>
            </a:ln>
          </p:spPr>
          <p:txBody>
            <a:bodyPr wrap="square" lIns="0" tIns="0" rIns="0" bIns="0" rtlCol="0"/>
            <a:lstStyle/>
            <a:p>
              <a:endParaRPr/>
            </a:p>
          </p:txBody>
        </p:sp>
        <p:pic>
          <p:nvPicPr>
            <p:cNvPr id="21" name="object 21"/>
            <p:cNvPicPr/>
            <p:nvPr/>
          </p:nvPicPr>
          <p:blipFill>
            <a:blip r:embed="rId9" cstate="print"/>
            <a:stretch>
              <a:fillRect/>
            </a:stretch>
          </p:blipFill>
          <p:spPr>
            <a:xfrm>
              <a:off x="2171035" y="3914411"/>
              <a:ext cx="134493" cy="134493"/>
            </a:xfrm>
            <a:prstGeom prst="rect">
              <a:avLst/>
            </a:prstGeom>
          </p:spPr>
        </p:pic>
        <p:pic>
          <p:nvPicPr>
            <p:cNvPr id="22" name="object 22"/>
            <p:cNvPicPr/>
            <p:nvPr/>
          </p:nvPicPr>
          <p:blipFill>
            <a:blip r:embed="rId9" cstate="print"/>
            <a:stretch>
              <a:fillRect/>
            </a:stretch>
          </p:blipFill>
          <p:spPr>
            <a:xfrm>
              <a:off x="2643475" y="2899427"/>
              <a:ext cx="134493" cy="134493"/>
            </a:xfrm>
            <a:prstGeom prst="rect">
              <a:avLst/>
            </a:prstGeom>
          </p:spPr>
        </p:pic>
        <p:pic>
          <p:nvPicPr>
            <p:cNvPr id="23" name="object 23"/>
            <p:cNvPicPr/>
            <p:nvPr/>
          </p:nvPicPr>
          <p:blipFill>
            <a:blip r:embed="rId9" cstate="print"/>
            <a:stretch>
              <a:fillRect/>
            </a:stretch>
          </p:blipFill>
          <p:spPr>
            <a:xfrm>
              <a:off x="3280508" y="2600723"/>
              <a:ext cx="134493" cy="134493"/>
            </a:xfrm>
            <a:prstGeom prst="rect">
              <a:avLst/>
            </a:prstGeom>
          </p:spPr>
        </p:pic>
        <p:pic>
          <p:nvPicPr>
            <p:cNvPr id="24" name="object 24"/>
            <p:cNvPicPr/>
            <p:nvPr/>
          </p:nvPicPr>
          <p:blipFill>
            <a:blip r:embed="rId9" cstate="print"/>
            <a:stretch>
              <a:fillRect/>
            </a:stretch>
          </p:blipFill>
          <p:spPr>
            <a:xfrm>
              <a:off x="7294723" y="2003315"/>
              <a:ext cx="134493" cy="134493"/>
            </a:xfrm>
            <a:prstGeom prst="rect">
              <a:avLst/>
            </a:prstGeom>
          </p:spPr>
        </p:pic>
      </p:grpSp>
      <p:sp>
        <p:nvSpPr>
          <p:cNvPr id="25" name="object 25"/>
          <p:cNvSpPr txBox="1"/>
          <p:nvPr/>
        </p:nvSpPr>
        <p:spPr>
          <a:xfrm>
            <a:off x="1135287" y="1590547"/>
            <a:ext cx="254000" cy="3284220"/>
          </a:xfrm>
          <a:prstGeom prst="rect">
            <a:avLst/>
          </a:prstGeom>
        </p:spPr>
        <p:txBody>
          <a:bodyPr vert="horz" wrap="square" lIns="0" tIns="12700" rIns="0" bIns="0" rtlCol="0">
            <a:spAutoFit/>
          </a:bodyPr>
          <a:lstStyle/>
          <a:p>
            <a:pPr marL="12700">
              <a:lnSpc>
                <a:spcPct val="100000"/>
              </a:lnSpc>
              <a:spcBef>
                <a:spcPts val="100"/>
              </a:spcBef>
            </a:pPr>
            <a:r>
              <a:rPr sz="1800" spc="-25" dirty="0">
                <a:solidFill>
                  <a:srgbClr val="595959"/>
                </a:solidFill>
                <a:latin typeface="Calibri"/>
                <a:cs typeface="Calibri"/>
              </a:rPr>
              <a:t>85</a:t>
            </a:r>
            <a:endParaRPr sz="1800">
              <a:latin typeface="Calibri"/>
              <a:cs typeface="Calibri"/>
            </a:endParaRPr>
          </a:p>
          <a:p>
            <a:pPr>
              <a:lnSpc>
                <a:spcPct val="100000"/>
              </a:lnSpc>
              <a:spcBef>
                <a:spcPts val="345"/>
              </a:spcBef>
            </a:pPr>
            <a:endParaRPr sz="1800">
              <a:latin typeface="Calibri"/>
              <a:cs typeface="Calibri"/>
            </a:endParaRPr>
          </a:p>
          <a:p>
            <a:pPr marL="12700">
              <a:lnSpc>
                <a:spcPct val="100000"/>
              </a:lnSpc>
            </a:pPr>
            <a:r>
              <a:rPr sz="1800" spc="-25" dirty="0">
                <a:solidFill>
                  <a:srgbClr val="595959"/>
                </a:solidFill>
                <a:latin typeface="Calibri"/>
                <a:cs typeface="Calibri"/>
              </a:rPr>
              <a:t>84</a:t>
            </a:r>
            <a:endParaRPr sz="1800">
              <a:latin typeface="Calibri"/>
              <a:cs typeface="Calibri"/>
            </a:endParaRPr>
          </a:p>
          <a:p>
            <a:pPr>
              <a:lnSpc>
                <a:spcPct val="100000"/>
              </a:lnSpc>
              <a:spcBef>
                <a:spcPts val="320"/>
              </a:spcBef>
            </a:pPr>
            <a:endParaRPr sz="1800">
              <a:latin typeface="Calibri"/>
              <a:cs typeface="Calibri"/>
            </a:endParaRPr>
          </a:p>
          <a:p>
            <a:pPr marL="12700">
              <a:lnSpc>
                <a:spcPct val="100000"/>
              </a:lnSpc>
              <a:spcBef>
                <a:spcPts val="5"/>
              </a:spcBef>
            </a:pPr>
            <a:r>
              <a:rPr sz="1800" spc="-25" dirty="0">
                <a:solidFill>
                  <a:srgbClr val="595959"/>
                </a:solidFill>
                <a:latin typeface="Calibri"/>
                <a:cs typeface="Calibri"/>
              </a:rPr>
              <a:t>83</a:t>
            </a:r>
            <a:endParaRPr sz="1800">
              <a:latin typeface="Calibri"/>
              <a:cs typeface="Calibri"/>
            </a:endParaRPr>
          </a:p>
          <a:p>
            <a:pPr>
              <a:lnSpc>
                <a:spcPct val="100000"/>
              </a:lnSpc>
              <a:spcBef>
                <a:spcPts val="345"/>
              </a:spcBef>
            </a:pPr>
            <a:endParaRPr sz="1800">
              <a:latin typeface="Calibri"/>
              <a:cs typeface="Calibri"/>
            </a:endParaRPr>
          </a:p>
          <a:p>
            <a:pPr marL="12700">
              <a:lnSpc>
                <a:spcPct val="100000"/>
              </a:lnSpc>
            </a:pPr>
            <a:r>
              <a:rPr sz="1800" spc="-25" dirty="0">
                <a:solidFill>
                  <a:srgbClr val="595959"/>
                </a:solidFill>
                <a:latin typeface="Calibri"/>
                <a:cs typeface="Calibri"/>
              </a:rPr>
              <a:t>82</a:t>
            </a:r>
            <a:endParaRPr sz="1800">
              <a:latin typeface="Calibri"/>
              <a:cs typeface="Calibri"/>
            </a:endParaRPr>
          </a:p>
          <a:p>
            <a:pPr>
              <a:lnSpc>
                <a:spcPct val="100000"/>
              </a:lnSpc>
              <a:spcBef>
                <a:spcPts val="345"/>
              </a:spcBef>
            </a:pPr>
            <a:endParaRPr sz="1800">
              <a:latin typeface="Calibri"/>
              <a:cs typeface="Calibri"/>
            </a:endParaRPr>
          </a:p>
          <a:p>
            <a:pPr marL="12700">
              <a:lnSpc>
                <a:spcPct val="100000"/>
              </a:lnSpc>
            </a:pPr>
            <a:r>
              <a:rPr sz="1800" spc="-25" dirty="0">
                <a:solidFill>
                  <a:srgbClr val="595959"/>
                </a:solidFill>
                <a:latin typeface="Calibri"/>
                <a:cs typeface="Calibri"/>
              </a:rPr>
              <a:t>81</a:t>
            </a:r>
            <a:endParaRPr sz="1800">
              <a:latin typeface="Calibri"/>
              <a:cs typeface="Calibri"/>
            </a:endParaRPr>
          </a:p>
          <a:p>
            <a:pPr>
              <a:lnSpc>
                <a:spcPct val="100000"/>
              </a:lnSpc>
              <a:spcBef>
                <a:spcPts val="345"/>
              </a:spcBef>
            </a:pPr>
            <a:endParaRPr sz="1800">
              <a:latin typeface="Calibri"/>
              <a:cs typeface="Calibri"/>
            </a:endParaRPr>
          </a:p>
          <a:p>
            <a:pPr marL="12700">
              <a:lnSpc>
                <a:spcPct val="100000"/>
              </a:lnSpc>
              <a:spcBef>
                <a:spcPts val="5"/>
              </a:spcBef>
            </a:pPr>
            <a:r>
              <a:rPr sz="1800" spc="-25" dirty="0">
                <a:solidFill>
                  <a:srgbClr val="595959"/>
                </a:solidFill>
                <a:latin typeface="Calibri"/>
                <a:cs typeface="Calibri"/>
              </a:rPr>
              <a:t>80</a:t>
            </a:r>
            <a:endParaRPr sz="1800">
              <a:latin typeface="Calibri"/>
              <a:cs typeface="Calibri"/>
            </a:endParaRPr>
          </a:p>
        </p:txBody>
      </p:sp>
      <p:sp>
        <p:nvSpPr>
          <p:cNvPr id="26" name="object 26"/>
          <p:cNvSpPr txBox="1"/>
          <p:nvPr/>
        </p:nvSpPr>
        <p:spPr>
          <a:xfrm>
            <a:off x="786635" y="2202205"/>
            <a:ext cx="335915" cy="2720975"/>
          </a:xfrm>
          <a:prstGeom prst="rect">
            <a:avLst/>
          </a:prstGeom>
        </p:spPr>
        <p:txBody>
          <a:bodyPr vert="vert270" wrap="square" lIns="0" tIns="635" rIns="0" bIns="0" rtlCol="0">
            <a:spAutoFit/>
          </a:bodyPr>
          <a:lstStyle/>
          <a:p>
            <a:pPr marL="12700">
              <a:lnSpc>
                <a:spcPct val="100000"/>
              </a:lnSpc>
              <a:spcBef>
                <a:spcPts val="5"/>
              </a:spcBef>
            </a:pPr>
            <a:r>
              <a:rPr sz="2000" spc="-10" dirty="0">
                <a:solidFill>
                  <a:srgbClr val="595959"/>
                </a:solidFill>
                <a:latin typeface="Calibri"/>
                <a:cs typeface="Calibri"/>
              </a:rPr>
              <a:t>Accuracy</a:t>
            </a:r>
            <a:r>
              <a:rPr sz="2000" spc="-70" dirty="0">
                <a:solidFill>
                  <a:srgbClr val="595959"/>
                </a:solidFill>
                <a:latin typeface="Calibri"/>
                <a:cs typeface="Calibri"/>
              </a:rPr>
              <a:t> </a:t>
            </a:r>
            <a:r>
              <a:rPr sz="2000" dirty="0">
                <a:solidFill>
                  <a:srgbClr val="595959"/>
                </a:solidFill>
                <a:latin typeface="Calibri"/>
                <a:cs typeface="Calibri"/>
              </a:rPr>
              <a:t>(ImageNet</a:t>
            </a:r>
            <a:r>
              <a:rPr sz="2000" spc="-75" dirty="0">
                <a:solidFill>
                  <a:srgbClr val="595959"/>
                </a:solidFill>
                <a:latin typeface="Calibri"/>
                <a:cs typeface="Calibri"/>
              </a:rPr>
              <a:t> </a:t>
            </a:r>
            <a:r>
              <a:rPr sz="2000" spc="-20" dirty="0">
                <a:solidFill>
                  <a:srgbClr val="595959"/>
                </a:solidFill>
                <a:latin typeface="Calibri"/>
                <a:cs typeface="Calibri"/>
              </a:rPr>
              <a:t>Top1)</a:t>
            </a:r>
            <a:endParaRPr sz="2000">
              <a:latin typeface="Calibri"/>
              <a:cs typeface="Calibri"/>
            </a:endParaRPr>
          </a:p>
        </p:txBody>
      </p:sp>
      <p:pic>
        <p:nvPicPr>
          <p:cNvPr id="27" name="object 27"/>
          <p:cNvPicPr/>
          <p:nvPr/>
        </p:nvPicPr>
        <p:blipFill>
          <a:blip r:embed="rId10" cstate="print"/>
          <a:stretch>
            <a:fillRect/>
          </a:stretch>
        </p:blipFill>
        <p:spPr>
          <a:xfrm>
            <a:off x="2625533" y="1279969"/>
            <a:ext cx="243840" cy="134493"/>
          </a:xfrm>
          <a:prstGeom prst="rect">
            <a:avLst/>
          </a:prstGeom>
        </p:spPr>
      </p:pic>
      <p:pic>
        <p:nvPicPr>
          <p:cNvPr id="28" name="object 28"/>
          <p:cNvPicPr/>
          <p:nvPr/>
        </p:nvPicPr>
        <p:blipFill>
          <a:blip r:embed="rId11" cstate="print"/>
          <a:stretch>
            <a:fillRect/>
          </a:stretch>
        </p:blipFill>
        <p:spPr>
          <a:xfrm>
            <a:off x="4243269" y="1279969"/>
            <a:ext cx="243840" cy="134493"/>
          </a:xfrm>
          <a:prstGeom prst="rect">
            <a:avLst/>
          </a:prstGeom>
        </p:spPr>
      </p:pic>
      <p:pic>
        <p:nvPicPr>
          <p:cNvPr id="29" name="object 29"/>
          <p:cNvPicPr/>
          <p:nvPr/>
        </p:nvPicPr>
        <p:blipFill>
          <a:blip r:embed="rId12" cstate="print"/>
          <a:stretch>
            <a:fillRect/>
          </a:stretch>
        </p:blipFill>
        <p:spPr>
          <a:xfrm>
            <a:off x="5586812" y="1279969"/>
            <a:ext cx="243840" cy="134493"/>
          </a:xfrm>
          <a:prstGeom prst="rect">
            <a:avLst/>
          </a:prstGeom>
        </p:spPr>
      </p:pic>
      <p:pic>
        <p:nvPicPr>
          <p:cNvPr id="30" name="object 30"/>
          <p:cNvPicPr/>
          <p:nvPr/>
        </p:nvPicPr>
        <p:blipFill>
          <a:blip r:embed="rId13" cstate="print"/>
          <a:stretch>
            <a:fillRect/>
          </a:stretch>
        </p:blipFill>
        <p:spPr>
          <a:xfrm>
            <a:off x="8827231" y="1279969"/>
            <a:ext cx="243840" cy="134493"/>
          </a:xfrm>
          <a:prstGeom prst="rect">
            <a:avLst/>
          </a:prstGeom>
        </p:spPr>
      </p:pic>
      <p:sp>
        <p:nvSpPr>
          <p:cNvPr id="31" name="object 31"/>
          <p:cNvSpPr txBox="1"/>
          <p:nvPr/>
        </p:nvSpPr>
        <p:spPr>
          <a:xfrm>
            <a:off x="2882389" y="1112011"/>
            <a:ext cx="6819900" cy="391160"/>
          </a:xfrm>
          <a:prstGeom prst="rect">
            <a:avLst/>
          </a:prstGeom>
        </p:spPr>
        <p:txBody>
          <a:bodyPr vert="horz" wrap="square" lIns="0" tIns="12700" rIns="0" bIns="0" rtlCol="0">
            <a:spAutoFit/>
          </a:bodyPr>
          <a:lstStyle/>
          <a:p>
            <a:pPr marL="12700">
              <a:lnSpc>
                <a:spcPct val="100000"/>
              </a:lnSpc>
              <a:spcBef>
                <a:spcPts val="100"/>
              </a:spcBef>
              <a:tabLst>
                <a:tab pos="1630045" algn="l"/>
                <a:tab pos="2973705" algn="l"/>
                <a:tab pos="6214110" algn="l"/>
              </a:tabLst>
            </a:pPr>
            <a:r>
              <a:rPr sz="2400" spc="-10" dirty="0">
                <a:solidFill>
                  <a:srgbClr val="595959"/>
                </a:solidFill>
                <a:latin typeface="Calibri"/>
                <a:cs typeface="Calibri"/>
              </a:rPr>
              <a:t>RegNetY</a:t>
            </a:r>
            <a:r>
              <a:rPr sz="2400" dirty="0">
                <a:solidFill>
                  <a:srgbClr val="595959"/>
                </a:solidFill>
                <a:latin typeface="Calibri"/>
                <a:cs typeface="Calibri"/>
              </a:rPr>
              <a:t>	</a:t>
            </a:r>
            <a:r>
              <a:rPr sz="2400" spc="-10" dirty="0">
                <a:solidFill>
                  <a:srgbClr val="595959"/>
                </a:solidFill>
                <a:latin typeface="Calibri"/>
                <a:cs typeface="Calibri"/>
              </a:rPr>
              <a:t>EffNet</a:t>
            </a:r>
            <a:r>
              <a:rPr sz="2400" dirty="0">
                <a:solidFill>
                  <a:srgbClr val="595959"/>
                </a:solidFill>
                <a:latin typeface="Calibri"/>
                <a:cs typeface="Calibri"/>
              </a:rPr>
              <a:t>	ViT+Distillation</a:t>
            </a:r>
            <a:r>
              <a:rPr sz="2400" spc="-65" dirty="0">
                <a:solidFill>
                  <a:srgbClr val="595959"/>
                </a:solidFill>
                <a:latin typeface="Calibri"/>
                <a:cs typeface="Calibri"/>
              </a:rPr>
              <a:t> </a:t>
            </a:r>
            <a:r>
              <a:rPr sz="2400" spc="-10" dirty="0">
                <a:solidFill>
                  <a:srgbClr val="595959"/>
                </a:solidFill>
                <a:latin typeface="Calibri"/>
                <a:cs typeface="Calibri"/>
              </a:rPr>
              <a:t>(DeiT)</a:t>
            </a:r>
            <a:r>
              <a:rPr sz="2400" dirty="0">
                <a:solidFill>
                  <a:srgbClr val="595959"/>
                </a:solidFill>
                <a:latin typeface="Calibri"/>
                <a:cs typeface="Calibri"/>
              </a:rPr>
              <a:t>	</a:t>
            </a:r>
            <a:r>
              <a:rPr sz="2400" spc="-20" dirty="0">
                <a:solidFill>
                  <a:srgbClr val="595959"/>
                </a:solidFill>
                <a:latin typeface="Calibri"/>
                <a:cs typeface="Calibri"/>
              </a:rPr>
              <a:t>Swin</a:t>
            </a:r>
            <a:endParaRPr sz="2400">
              <a:latin typeface="Calibri"/>
              <a:cs typeface="Calibri"/>
            </a:endParaRPr>
          </a:p>
        </p:txBody>
      </p:sp>
      <p:sp>
        <p:nvSpPr>
          <p:cNvPr id="32" name="object 32"/>
          <p:cNvSpPr txBox="1"/>
          <p:nvPr/>
        </p:nvSpPr>
        <p:spPr>
          <a:xfrm>
            <a:off x="1135287" y="5182886"/>
            <a:ext cx="254000" cy="304800"/>
          </a:xfrm>
          <a:prstGeom prst="rect">
            <a:avLst/>
          </a:prstGeom>
        </p:spPr>
        <p:txBody>
          <a:bodyPr vert="horz" wrap="square" lIns="0" tIns="1270" rIns="0" bIns="0" rtlCol="0">
            <a:spAutoFit/>
          </a:bodyPr>
          <a:lstStyle/>
          <a:p>
            <a:pPr marL="12700">
              <a:lnSpc>
                <a:spcPct val="100000"/>
              </a:lnSpc>
              <a:spcBef>
                <a:spcPts val="10"/>
              </a:spcBef>
            </a:pPr>
            <a:r>
              <a:rPr sz="1800" spc="-25" dirty="0">
                <a:solidFill>
                  <a:srgbClr val="595959"/>
                </a:solidFill>
                <a:latin typeface="Calibri"/>
                <a:cs typeface="Calibri"/>
              </a:rPr>
              <a:t>79</a:t>
            </a:r>
            <a:endParaRPr sz="1800">
              <a:latin typeface="Calibri"/>
              <a:cs typeface="Calibri"/>
            </a:endParaRPr>
          </a:p>
        </p:txBody>
      </p:sp>
      <p:sp>
        <p:nvSpPr>
          <p:cNvPr id="33" name="object 33"/>
          <p:cNvSpPr txBox="1"/>
          <p:nvPr/>
        </p:nvSpPr>
        <p:spPr>
          <a:xfrm>
            <a:off x="1521136" y="5484638"/>
            <a:ext cx="141605" cy="304800"/>
          </a:xfrm>
          <a:prstGeom prst="rect">
            <a:avLst/>
          </a:prstGeom>
        </p:spPr>
        <p:txBody>
          <a:bodyPr vert="horz" wrap="square" lIns="0" tIns="1270" rIns="0" bIns="0" rtlCol="0">
            <a:spAutoFit/>
          </a:bodyPr>
          <a:lstStyle/>
          <a:p>
            <a:pPr marL="12700">
              <a:lnSpc>
                <a:spcPct val="100000"/>
              </a:lnSpc>
              <a:spcBef>
                <a:spcPts val="10"/>
              </a:spcBef>
            </a:pPr>
            <a:r>
              <a:rPr sz="1800" spc="-50" dirty="0">
                <a:solidFill>
                  <a:srgbClr val="595959"/>
                </a:solidFill>
                <a:latin typeface="Calibri"/>
                <a:cs typeface="Calibri"/>
              </a:rPr>
              <a:t>0</a:t>
            </a:r>
            <a:endParaRPr sz="1800">
              <a:latin typeface="Calibri"/>
              <a:cs typeface="Calibri"/>
            </a:endParaRPr>
          </a:p>
        </p:txBody>
      </p:sp>
      <p:sp>
        <p:nvSpPr>
          <p:cNvPr id="34" name="object 34"/>
          <p:cNvSpPr txBox="1"/>
          <p:nvPr/>
        </p:nvSpPr>
        <p:spPr>
          <a:xfrm>
            <a:off x="2498843" y="5484638"/>
            <a:ext cx="141605" cy="304800"/>
          </a:xfrm>
          <a:prstGeom prst="rect">
            <a:avLst/>
          </a:prstGeom>
        </p:spPr>
        <p:txBody>
          <a:bodyPr vert="horz" wrap="square" lIns="0" tIns="1270" rIns="0" bIns="0" rtlCol="0">
            <a:spAutoFit/>
          </a:bodyPr>
          <a:lstStyle/>
          <a:p>
            <a:pPr marL="12700">
              <a:lnSpc>
                <a:spcPct val="100000"/>
              </a:lnSpc>
              <a:spcBef>
                <a:spcPts val="10"/>
              </a:spcBef>
            </a:pPr>
            <a:r>
              <a:rPr sz="1800" spc="-50" dirty="0">
                <a:solidFill>
                  <a:srgbClr val="595959"/>
                </a:solidFill>
                <a:latin typeface="Calibri"/>
                <a:cs typeface="Calibri"/>
              </a:rPr>
              <a:t>2</a:t>
            </a:r>
            <a:endParaRPr sz="1800">
              <a:latin typeface="Calibri"/>
              <a:cs typeface="Calibri"/>
            </a:endParaRPr>
          </a:p>
        </p:txBody>
      </p:sp>
      <p:sp>
        <p:nvSpPr>
          <p:cNvPr id="35" name="object 35"/>
          <p:cNvSpPr txBox="1"/>
          <p:nvPr/>
        </p:nvSpPr>
        <p:spPr>
          <a:xfrm>
            <a:off x="3476551" y="5484638"/>
            <a:ext cx="141605" cy="304800"/>
          </a:xfrm>
          <a:prstGeom prst="rect">
            <a:avLst/>
          </a:prstGeom>
        </p:spPr>
        <p:txBody>
          <a:bodyPr vert="horz" wrap="square" lIns="0" tIns="1270" rIns="0" bIns="0" rtlCol="0">
            <a:spAutoFit/>
          </a:bodyPr>
          <a:lstStyle/>
          <a:p>
            <a:pPr marL="12700">
              <a:lnSpc>
                <a:spcPct val="100000"/>
              </a:lnSpc>
              <a:spcBef>
                <a:spcPts val="10"/>
              </a:spcBef>
            </a:pPr>
            <a:r>
              <a:rPr sz="1800" spc="-50" dirty="0">
                <a:solidFill>
                  <a:srgbClr val="595959"/>
                </a:solidFill>
                <a:latin typeface="Calibri"/>
                <a:cs typeface="Calibri"/>
              </a:rPr>
              <a:t>4</a:t>
            </a:r>
            <a:endParaRPr sz="1800">
              <a:latin typeface="Calibri"/>
              <a:cs typeface="Calibri"/>
            </a:endParaRPr>
          </a:p>
        </p:txBody>
      </p:sp>
      <p:sp>
        <p:nvSpPr>
          <p:cNvPr id="36" name="object 36"/>
          <p:cNvSpPr txBox="1"/>
          <p:nvPr/>
        </p:nvSpPr>
        <p:spPr>
          <a:xfrm>
            <a:off x="4454258" y="5484638"/>
            <a:ext cx="141605" cy="304800"/>
          </a:xfrm>
          <a:prstGeom prst="rect">
            <a:avLst/>
          </a:prstGeom>
        </p:spPr>
        <p:txBody>
          <a:bodyPr vert="horz" wrap="square" lIns="0" tIns="1270" rIns="0" bIns="0" rtlCol="0">
            <a:spAutoFit/>
          </a:bodyPr>
          <a:lstStyle/>
          <a:p>
            <a:pPr marL="12700">
              <a:lnSpc>
                <a:spcPct val="100000"/>
              </a:lnSpc>
              <a:spcBef>
                <a:spcPts val="10"/>
              </a:spcBef>
            </a:pPr>
            <a:r>
              <a:rPr sz="1800" spc="-50" dirty="0">
                <a:solidFill>
                  <a:srgbClr val="595959"/>
                </a:solidFill>
                <a:latin typeface="Calibri"/>
                <a:cs typeface="Calibri"/>
              </a:rPr>
              <a:t>6</a:t>
            </a:r>
            <a:endParaRPr sz="1800">
              <a:latin typeface="Calibri"/>
              <a:cs typeface="Calibri"/>
            </a:endParaRPr>
          </a:p>
        </p:txBody>
      </p:sp>
      <p:sp>
        <p:nvSpPr>
          <p:cNvPr id="37" name="object 37"/>
          <p:cNvSpPr txBox="1"/>
          <p:nvPr/>
        </p:nvSpPr>
        <p:spPr>
          <a:xfrm>
            <a:off x="5431965" y="5484638"/>
            <a:ext cx="141605" cy="304800"/>
          </a:xfrm>
          <a:prstGeom prst="rect">
            <a:avLst/>
          </a:prstGeom>
        </p:spPr>
        <p:txBody>
          <a:bodyPr vert="horz" wrap="square" lIns="0" tIns="1270" rIns="0" bIns="0" rtlCol="0">
            <a:spAutoFit/>
          </a:bodyPr>
          <a:lstStyle/>
          <a:p>
            <a:pPr marL="12700">
              <a:lnSpc>
                <a:spcPct val="100000"/>
              </a:lnSpc>
              <a:spcBef>
                <a:spcPts val="10"/>
              </a:spcBef>
            </a:pPr>
            <a:r>
              <a:rPr sz="1800" spc="-50" dirty="0">
                <a:solidFill>
                  <a:srgbClr val="595959"/>
                </a:solidFill>
                <a:latin typeface="Calibri"/>
                <a:cs typeface="Calibri"/>
              </a:rPr>
              <a:t>8</a:t>
            </a:r>
            <a:endParaRPr sz="1800">
              <a:latin typeface="Calibri"/>
              <a:cs typeface="Calibri"/>
            </a:endParaRPr>
          </a:p>
        </p:txBody>
      </p:sp>
      <p:sp>
        <p:nvSpPr>
          <p:cNvPr id="38" name="object 38"/>
          <p:cNvSpPr txBox="1"/>
          <p:nvPr/>
        </p:nvSpPr>
        <p:spPr>
          <a:xfrm>
            <a:off x="6351728" y="5484638"/>
            <a:ext cx="254000" cy="304800"/>
          </a:xfrm>
          <a:prstGeom prst="rect">
            <a:avLst/>
          </a:prstGeom>
        </p:spPr>
        <p:txBody>
          <a:bodyPr vert="horz" wrap="square" lIns="0" tIns="1270" rIns="0" bIns="0" rtlCol="0">
            <a:spAutoFit/>
          </a:bodyPr>
          <a:lstStyle/>
          <a:p>
            <a:pPr marL="12700">
              <a:lnSpc>
                <a:spcPct val="100000"/>
              </a:lnSpc>
              <a:spcBef>
                <a:spcPts val="10"/>
              </a:spcBef>
            </a:pPr>
            <a:r>
              <a:rPr sz="1800" spc="-25" dirty="0">
                <a:solidFill>
                  <a:srgbClr val="595959"/>
                </a:solidFill>
                <a:latin typeface="Calibri"/>
                <a:cs typeface="Calibri"/>
              </a:rPr>
              <a:t>10</a:t>
            </a:r>
            <a:endParaRPr sz="1800">
              <a:latin typeface="Calibri"/>
              <a:cs typeface="Calibri"/>
            </a:endParaRPr>
          </a:p>
        </p:txBody>
      </p:sp>
      <p:sp>
        <p:nvSpPr>
          <p:cNvPr id="39" name="object 39"/>
          <p:cNvSpPr txBox="1"/>
          <p:nvPr/>
        </p:nvSpPr>
        <p:spPr>
          <a:xfrm>
            <a:off x="7329435" y="5484638"/>
            <a:ext cx="254000" cy="304800"/>
          </a:xfrm>
          <a:prstGeom prst="rect">
            <a:avLst/>
          </a:prstGeom>
        </p:spPr>
        <p:txBody>
          <a:bodyPr vert="horz" wrap="square" lIns="0" tIns="1270" rIns="0" bIns="0" rtlCol="0">
            <a:spAutoFit/>
          </a:bodyPr>
          <a:lstStyle/>
          <a:p>
            <a:pPr marL="12700">
              <a:lnSpc>
                <a:spcPct val="100000"/>
              </a:lnSpc>
              <a:spcBef>
                <a:spcPts val="10"/>
              </a:spcBef>
            </a:pPr>
            <a:r>
              <a:rPr sz="1800" spc="-25" dirty="0">
                <a:solidFill>
                  <a:srgbClr val="595959"/>
                </a:solidFill>
                <a:latin typeface="Calibri"/>
                <a:cs typeface="Calibri"/>
              </a:rPr>
              <a:t>12</a:t>
            </a:r>
            <a:endParaRPr sz="1800">
              <a:latin typeface="Calibri"/>
              <a:cs typeface="Calibri"/>
            </a:endParaRPr>
          </a:p>
        </p:txBody>
      </p:sp>
      <p:sp>
        <p:nvSpPr>
          <p:cNvPr id="40" name="object 40"/>
          <p:cNvSpPr txBox="1"/>
          <p:nvPr/>
        </p:nvSpPr>
        <p:spPr>
          <a:xfrm>
            <a:off x="8307143" y="5484638"/>
            <a:ext cx="254000" cy="304800"/>
          </a:xfrm>
          <a:prstGeom prst="rect">
            <a:avLst/>
          </a:prstGeom>
        </p:spPr>
        <p:txBody>
          <a:bodyPr vert="horz" wrap="square" lIns="0" tIns="1270" rIns="0" bIns="0" rtlCol="0">
            <a:spAutoFit/>
          </a:bodyPr>
          <a:lstStyle/>
          <a:p>
            <a:pPr marL="12700">
              <a:lnSpc>
                <a:spcPct val="100000"/>
              </a:lnSpc>
              <a:spcBef>
                <a:spcPts val="10"/>
              </a:spcBef>
            </a:pPr>
            <a:r>
              <a:rPr sz="1800" spc="-25" dirty="0">
                <a:solidFill>
                  <a:srgbClr val="595959"/>
                </a:solidFill>
                <a:latin typeface="Calibri"/>
                <a:cs typeface="Calibri"/>
              </a:rPr>
              <a:t>14</a:t>
            </a:r>
            <a:endParaRPr sz="1800">
              <a:latin typeface="Calibri"/>
              <a:cs typeface="Calibri"/>
            </a:endParaRPr>
          </a:p>
        </p:txBody>
      </p:sp>
      <p:sp>
        <p:nvSpPr>
          <p:cNvPr id="41" name="object 41"/>
          <p:cNvSpPr txBox="1"/>
          <p:nvPr/>
        </p:nvSpPr>
        <p:spPr>
          <a:xfrm>
            <a:off x="9284850" y="5484638"/>
            <a:ext cx="254000" cy="304800"/>
          </a:xfrm>
          <a:prstGeom prst="rect">
            <a:avLst/>
          </a:prstGeom>
        </p:spPr>
        <p:txBody>
          <a:bodyPr vert="horz" wrap="square" lIns="0" tIns="1270" rIns="0" bIns="0" rtlCol="0">
            <a:spAutoFit/>
          </a:bodyPr>
          <a:lstStyle/>
          <a:p>
            <a:pPr marL="12700">
              <a:lnSpc>
                <a:spcPct val="100000"/>
              </a:lnSpc>
              <a:spcBef>
                <a:spcPts val="10"/>
              </a:spcBef>
            </a:pPr>
            <a:r>
              <a:rPr sz="1800" spc="-25" dirty="0">
                <a:solidFill>
                  <a:srgbClr val="595959"/>
                </a:solidFill>
                <a:latin typeface="Calibri"/>
                <a:cs typeface="Calibri"/>
              </a:rPr>
              <a:t>16</a:t>
            </a:r>
            <a:endParaRPr sz="1800">
              <a:latin typeface="Calibri"/>
              <a:cs typeface="Calibri"/>
            </a:endParaRPr>
          </a:p>
        </p:txBody>
      </p:sp>
      <p:sp>
        <p:nvSpPr>
          <p:cNvPr id="42" name="object 42"/>
          <p:cNvSpPr txBox="1"/>
          <p:nvPr/>
        </p:nvSpPr>
        <p:spPr>
          <a:xfrm>
            <a:off x="10262558" y="5484638"/>
            <a:ext cx="254000" cy="304800"/>
          </a:xfrm>
          <a:prstGeom prst="rect">
            <a:avLst/>
          </a:prstGeom>
        </p:spPr>
        <p:txBody>
          <a:bodyPr vert="horz" wrap="square" lIns="0" tIns="1270" rIns="0" bIns="0" rtlCol="0">
            <a:spAutoFit/>
          </a:bodyPr>
          <a:lstStyle/>
          <a:p>
            <a:pPr marL="12700">
              <a:lnSpc>
                <a:spcPct val="100000"/>
              </a:lnSpc>
              <a:spcBef>
                <a:spcPts val="10"/>
              </a:spcBef>
            </a:pPr>
            <a:r>
              <a:rPr sz="1800" spc="-25" dirty="0">
                <a:solidFill>
                  <a:srgbClr val="595959"/>
                </a:solidFill>
                <a:latin typeface="Calibri"/>
                <a:cs typeface="Calibri"/>
              </a:rPr>
              <a:t>18</a:t>
            </a:r>
            <a:endParaRPr sz="1800">
              <a:latin typeface="Calibri"/>
              <a:cs typeface="Calibri"/>
            </a:endParaRPr>
          </a:p>
        </p:txBody>
      </p:sp>
      <p:sp>
        <p:nvSpPr>
          <p:cNvPr id="43" name="object 43"/>
          <p:cNvSpPr txBox="1"/>
          <p:nvPr/>
        </p:nvSpPr>
        <p:spPr>
          <a:xfrm>
            <a:off x="11240265" y="5484638"/>
            <a:ext cx="254000" cy="304800"/>
          </a:xfrm>
          <a:prstGeom prst="rect">
            <a:avLst/>
          </a:prstGeom>
        </p:spPr>
        <p:txBody>
          <a:bodyPr vert="horz" wrap="square" lIns="0" tIns="1270" rIns="0" bIns="0" rtlCol="0">
            <a:spAutoFit/>
          </a:bodyPr>
          <a:lstStyle/>
          <a:p>
            <a:pPr marL="12700">
              <a:lnSpc>
                <a:spcPct val="100000"/>
              </a:lnSpc>
              <a:spcBef>
                <a:spcPts val="10"/>
              </a:spcBef>
            </a:pPr>
            <a:r>
              <a:rPr sz="1800" spc="-25" dirty="0">
                <a:solidFill>
                  <a:srgbClr val="595959"/>
                </a:solidFill>
                <a:latin typeface="Calibri"/>
                <a:cs typeface="Calibri"/>
              </a:rPr>
              <a:t>20</a:t>
            </a:r>
            <a:endParaRPr sz="1800">
              <a:latin typeface="Calibri"/>
              <a:cs typeface="Calibri"/>
            </a:endParaRPr>
          </a:p>
        </p:txBody>
      </p:sp>
      <p:sp>
        <p:nvSpPr>
          <p:cNvPr id="44" name="object 44"/>
          <p:cNvSpPr txBox="1"/>
          <p:nvPr/>
        </p:nvSpPr>
        <p:spPr>
          <a:xfrm>
            <a:off x="78739" y="5801830"/>
            <a:ext cx="7808595" cy="547370"/>
          </a:xfrm>
          <a:prstGeom prst="rect">
            <a:avLst/>
          </a:prstGeom>
        </p:spPr>
        <p:txBody>
          <a:bodyPr vert="horz" wrap="square" lIns="0" tIns="635" rIns="0" bIns="0" rtlCol="0">
            <a:spAutoFit/>
          </a:bodyPr>
          <a:lstStyle/>
          <a:p>
            <a:pPr marL="5007610">
              <a:lnSpc>
                <a:spcPct val="100000"/>
              </a:lnSpc>
              <a:spcBef>
                <a:spcPts val="5"/>
              </a:spcBef>
            </a:pPr>
            <a:r>
              <a:rPr sz="2000" dirty="0">
                <a:solidFill>
                  <a:srgbClr val="595959"/>
                </a:solidFill>
                <a:latin typeface="Calibri"/>
                <a:cs typeface="Calibri"/>
              </a:rPr>
              <a:t>Speed</a:t>
            </a:r>
            <a:r>
              <a:rPr sz="2000" spc="-25" dirty="0">
                <a:solidFill>
                  <a:srgbClr val="595959"/>
                </a:solidFill>
                <a:latin typeface="Calibri"/>
                <a:cs typeface="Calibri"/>
              </a:rPr>
              <a:t> </a:t>
            </a:r>
            <a:r>
              <a:rPr sz="2000" spc="-10" dirty="0">
                <a:solidFill>
                  <a:srgbClr val="595959"/>
                </a:solidFill>
                <a:latin typeface="Calibri"/>
                <a:cs typeface="Calibri"/>
              </a:rPr>
              <a:t>(ms/image</a:t>
            </a:r>
            <a:r>
              <a:rPr sz="2000" spc="-30" dirty="0">
                <a:solidFill>
                  <a:srgbClr val="595959"/>
                </a:solidFill>
                <a:latin typeface="Calibri"/>
                <a:cs typeface="Calibri"/>
              </a:rPr>
              <a:t> </a:t>
            </a:r>
            <a:r>
              <a:rPr sz="2000" dirty="0">
                <a:solidFill>
                  <a:srgbClr val="595959"/>
                </a:solidFill>
                <a:latin typeface="Calibri"/>
                <a:cs typeface="Calibri"/>
              </a:rPr>
              <a:t>on</a:t>
            </a:r>
            <a:r>
              <a:rPr sz="2000" spc="-25" dirty="0">
                <a:solidFill>
                  <a:srgbClr val="595959"/>
                </a:solidFill>
                <a:latin typeface="Calibri"/>
                <a:cs typeface="Calibri"/>
              </a:rPr>
              <a:t> </a:t>
            </a:r>
            <a:r>
              <a:rPr sz="2000" spc="-20" dirty="0">
                <a:solidFill>
                  <a:srgbClr val="595959"/>
                </a:solidFill>
                <a:latin typeface="Calibri"/>
                <a:cs typeface="Calibri"/>
              </a:rPr>
              <a:t>V100)</a:t>
            </a:r>
            <a:endParaRPr sz="2000">
              <a:latin typeface="Calibri"/>
              <a:cs typeface="Calibri"/>
            </a:endParaRPr>
          </a:p>
          <a:p>
            <a:pPr marL="12700">
              <a:lnSpc>
                <a:spcPct val="100000"/>
              </a:lnSpc>
              <a:spcBef>
                <a:spcPts val="590"/>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a:latin typeface="Arial"/>
              <a:cs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Swin</a:t>
            </a:r>
            <a:r>
              <a:rPr spc="-85" dirty="0"/>
              <a:t> </a:t>
            </a:r>
            <a:r>
              <a:rPr spc="-40" dirty="0"/>
              <a:t>Transformer:</a:t>
            </a:r>
            <a:r>
              <a:rPr spc="-85" dirty="0"/>
              <a:t> </a:t>
            </a:r>
            <a:r>
              <a:rPr dirty="0"/>
              <a:t>Speed</a:t>
            </a:r>
            <a:r>
              <a:rPr spc="-80" dirty="0"/>
              <a:t> </a:t>
            </a:r>
            <a:r>
              <a:rPr dirty="0"/>
              <a:t>vs</a:t>
            </a:r>
            <a:r>
              <a:rPr spc="-80" dirty="0"/>
              <a:t> </a:t>
            </a:r>
            <a:r>
              <a:rPr spc="-10" dirty="0"/>
              <a:t>Accuracy</a:t>
            </a:r>
          </a:p>
        </p:txBody>
      </p:sp>
      <p:grpSp>
        <p:nvGrpSpPr>
          <p:cNvPr id="3" name="object 3"/>
          <p:cNvGrpSpPr/>
          <p:nvPr/>
        </p:nvGrpSpPr>
        <p:grpSpPr>
          <a:xfrm>
            <a:off x="1587017" y="1768422"/>
            <a:ext cx="9786620" cy="3590925"/>
            <a:chOff x="1587017" y="1768422"/>
            <a:chExt cx="9786620" cy="3590925"/>
          </a:xfrm>
        </p:grpSpPr>
        <p:sp>
          <p:nvSpPr>
            <p:cNvPr id="4" name="object 4"/>
            <p:cNvSpPr/>
            <p:nvPr/>
          </p:nvSpPr>
          <p:spPr>
            <a:xfrm>
              <a:off x="1591779" y="1773185"/>
              <a:ext cx="9777095" cy="3581400"/>
            </a:xfrm>
            <a:custGeom>
              <a:avLst/>
              <a:gdLst/>
              <a:ahLst/>
              <a:cxnLst/>
              <a:rect l="l" t="t" r="r" b="b"/>
              <a:pathLst>
                <a:path w="9777095" h="3581400">
                  <a:moveTo>
                    <a:pt x="0" y="2984742"/>
                  </a:moveTo>
                  <a:lnTo>
                    <a:pt x="9777074" y="2984742"/>
                  </a:lnTo>
                </a:path>
                <a:path w="9777095" h="3581400">
                  <a:moveTo>
                    <a:pt x="0" y="2387334"/>
                  </a:moveTo>
                  <a:lnTo>
                    <a:pt x="9777074" y="2387334"/>
                  </a:lnTo>
                </a:path>
                <a:path w="9777095" h="3581400">
                  <a:moveTo>
                    <a:pt x="0" y="1789926"/>
                  </a:moveTo>
                  <a:lnTo>
                    <a:pt x="9777074" y="1789926"/>
                  </a:lnTo>
                </a:path>
                <a:path w="9777095" h="3581400">
                  <a:moveTo>
                    <a:pt x="0" y="1192518"/>
                  </a:moveTo>
                  <a:lnTo>
                    <a:pt x="9777074" y="1192518"/>
                  </a:lnTo>
                </a:path>
                <a:path w="9777095" h="3581400">
                  <a:moveTo>
                    <a:pt x="0" y="598158"/>
                  </a:moveTo>
                  <a:lnTo>
                    <a:pt x="9777074" y="598158"/>
                  </a:lnTo>
                </a:path>
                <a:path w="9777095" h="3581400">
                  <a:moveTo>
                    <a:pt x="0" y="0"/>
                  </a:moveTo>
                  <a:lnTo>
                    <a:pt x="9777074" y="0"/>
                  </a:lnTo>
                </a:path>
                <a:path w="9777095" h="3581400">
                  <a:moveTo>
                    <a:pt x="977684" y="0"/>
                  </a:moveTo>
                  <a:lnTo>
                    <a:pt x="977684" y="3581111"/>
                  </a:lnTo>
                </a:path>
                <a:path w="9777095" h="3581400">
                  <a:moveTo>
                    <a:pt x="1956092" y="0"/>
                  </a:moveTo>
                  <a:lnTo>
                    <a:pt x="1956092" y="3581111"/>
                  </a:lnTo>
                </a:path>
                <a:path w="9777095" h="3581400">
                  <a:moveTo>
                    <a:pt x="2934500" y="0"/>
                  </a:moveTo>
                  <a:lnTo>
                    <a:pt x="2934500" y="3581111"/>
                  </a:lnTo>
                </a:path>
                <a:path w="9777095" h="3581400">
                  <a:moveTo>
                    <a:pt x="3909860" y="0"/>
                  </a:moveTo>
                  <a:lnTo>
                    <a:pt x="3909860" y="3581111"/>
                  </a:lnTo>
                </a:path>
                <a:path w="9777095" h="3581400">
                  <a:moveTo>
                    <a:pt x="4888268" y="0"/>
                  </a:moveTo>
                  <a:lnTo>
                    <a:pt x="4888268" y="3581111"/>
                  </a:lnTo>
                </a:path>
                <a:path w="9777095" h="3581400">
                  <a:moveTo>
                    <a:pt x="5866676" y="0"/>
                  </a:moveTo>
                  <a:lnTo>
                    <a:pt x="5866676" y="3581111"/>
                  </a:lnTo>
                </a:path>
                <a:path w="9777095" h="3581400">
                  <a:moveTo>
                    <a:pt x="6845084" y="0"/>
                  </a:moveTo>
                  <a:lnTo>
                    <a:pt x="6845084" y="3581111"/>
                  </a:lnTo>
                </a:path>
                <a:path w="9777095" h="3581400">
                  <a:moveTo>
                    <a:pt x="7820444" y="0"/>
                  </a:moveTo>
                  <a:lnTo>
                    <a:pt x="7820444" y="3581111"/>
                  </a:lnTo>
                </a:path>
                <a:path w="9777095" h="3581400">
                  <a:moveTo>
                    <a:pt x="8798852" y="0"/>
                  </a:moveTo>
                  <a:lnTo>
                    <a:pt x="8798852" y="3581111"/>
                  </a:lnTo>
                </a:path>
                <a:path w="9777095" h="3581400">
                  <a:moveTo>
                    <a:pt x="9777074" y="0"/>
                  </a:moveTo>
                  <a:lnTo>
                    <a:pt x="9777074" y="3581111"/>
                  </a:lnTo>
                </a:path>
              </a:pathLst>
            </a:custGeom>
            <a:ln w="9525">
              <a:solidFill>
                <a:srgbClr val="D9D9D9"/>
              </a:solidFill>
            </a:ln>
          </p:spPr>
          <p:txBody>
            <a:bodyPr wrap="square" lIns="0" tIns="0" rIns="0" bIns="0" rtlCol="0"/>
            <a:lstStyle/>
            <a:p>
              <a:endParaRPr/>
            </a:p>
          </p:txBody>
        </p:sp>
        <p:sp>
          <p:nvSpPr>
            <p:cNvPr id="5" name="object 5"/>
            <p:cNvSpPr/>
            <p:nvPr/>
          </p:nvSpPr>
          <p:spPr>
            <a:xfrm>
              <a:off x="1591779" y="1773186"/>
              <a:ext cx="9777095" cy="3581400"/>
            </a:xfrm>
            <a:custGeom>
              <a:avLst/>
              <a:gdLst/>
              <a:ahLst/>
              <a:cxnLst/>
              <a:rect l="l" t="t" r="r" b="b"/>
              <a:pathLst>
                <a:path w="9777095" h="3581400">
                  <a:moveTo>
                    <a:pt x="0" y="3581111"/>
                  </a:moveTo>
                  <a:lnTo>
                    <a:pt x="1" y="0"/>
                  </a:lnTo>
                </a:path>
                <a:path w="9777095" h="3581400">
                  <a:moveTo>
                    <a:pt x="0" y="3581111"/>
                  </a:moveTo>
                  <a:lnTo>
                    <a:pt x="9777074" y="3581110"/>
                  </a:lnTo>
                </a:path>
              </a:pathLst>
            </a:custGeom>
            <a:ln w="9525">
              <a:solidFill>
                <a:srgbClr val="BFBFBF"/>
              </a:solidFill>
            </a:ln>
          </p:spPr>
          <p:txBody>
            <a:bodyPr wrap="square" lIns="0" tIns="0" rIns="0" bIns="0" rtlCol="0"/>
            <a:lstStyle/>
            <a:p>
              <a:endParaRPr/>
            </a:p>
          </p:txBody>
        </p:sp>
        <p:sp>
          <p:nvSpPr>
            <p:cNvPr id="6" name="object 6"/>
            <p:cNvSpPr/>
            <p:nvPr/>
          </p:nvSpPr>
          <p:spPr>
            <a:xfrm>
              <a:off x="2014407" y="3026575"/>
              <a:ext cx="1038225" cy="1731010"/>
            </a:xfrm>
            <a:custGeom>
              <a:avLst/>
              <a:gdLst/>
              <a:ahLst/>
              <a:cxnLst/>
              <a:rect l="l" t="t" r="r" b="b"/>
              <a:pathLst>
                <a:path w="1038225" h="1731010">
                  <a:moveTo>
                    <a:pt x="0" y="1730870"/>
                  </a:moveTo>
                  <a:lnTo>
                    <a:pt x="402656" y="716369"/>
                  </a:lnTo>
                  <a:lnTo>
                    <a:pt x="1037945" y="0"/>
                  </a:lnTo>
                </a:path>
              </a:pathLst>
            </a:custGeom>
            <a:ln w="38100">
              <a:solidFill>
                <a:srgbClr val="4472C4"/>
              </a:solidFill>
            </a:ln>
          </p:spPr>
          <p:txBody>
            <a:bodyPr wrap="square" lIns="0" tIns="0" rIns="0" bIns="0" rtlCol="0"/>
            <a:lstStyle/>
            <a:p>
              <a:endParaRPr/>
            </a:p>
          </p:txBody>
        </p:sp>
        <p:pic>
          <p:nvPicPr>
            <p:cNvPr id="7" name="object 7"/>
            <p:cNvPicPr/>
            <p:nvPr/>
          </p:nvPicPr>
          <p:blipFill>
            <a:blip r:embed="rId2" cstate="print"/>
            <a:stretch>
              <a:fillRect/>
            </a:stretch>
          </p:blipFill>
          <p:spPr>
            <a:xfrm>
              <a:off x="1945483" y="4688603"/>
              <a:ext cx="134493" cy="134493"/>
            </a:xfrm>
            <a:prstGeom prst="rect">
              <a:avLst/>
            </a:prstGeom>
          </p:spPr>
        </p:pic>
        <p:pic>
          <p:nvPicPr>
            <p:cNvPr id="8" name="object 8"/>
            <p:cNvPicPr/>
            <p:nvPr/>
          </p:nvPicPr>
          <p:blipFill>
            <a:blip r:embed="rId2" cstate="print"/>
            <a:stretch>
              <a:fillRect/>
            </a:stretch>
          </p:blipFill>
          <p:spPr>
            <a:xfrm>
              <a:off x="2350867" y="3673619"/>
              <a:ext cx="134493" cy="134493"/>
            </a:xfrm>
            <a:prstGeom prst="rect">
              <a:avLst/>
            </a:prstGeom>
          </p:spPr>
        </p:pic>
        <p:pic>
          <p:nvPicPr>
            <p:cNvPr id="9" name="object 9"/>
            <p:cNvPicPr/>
            <p:nvPr/>
          </p:nvPicPr>
          <p:blipFill>
            <a:blip r:embed="rId3" cstate="print"/>
            <a:stretch>
              <a:fillRect/>
            </a:stretch>
          </p:blipFill>
          <p:spPr>
            <a:xfrm>
              <a:off x="2984851" y="2957339"/>
              <a:ext cx="134493" cy="134493"/>
            </a:xfrm>
            <a:prstGeom prst="rect">
              <a:avLst/>
            </a:prstGeom>
          </p:spPr>
        </p:pic>
        <p:sp>
          <p:nvSpPr>
            <p:cNvPr id="10" name="object 10"/>
            <p:cNvSpPr/>
            <p:nvPr/>
          </p:nvSpPr>
          <p:spPr>
            <a:xfrm>
              <a:off x="2259521" y="2190982"/>
              <a:ext cx="8204834" cy="1611630"/>
            </a:xfrm>
            <a:custGeom>
              <a:avLst/>
              <a:gdLst/>
              <a:ahLst/>
              <a:cxnLst/>
              <a:rect l="l" t="t" r="r" b="b"/>
              <a:pathLst>
                <a:path w="8204834" h="1611629">
                  <a:moveTo>
                    <a:pt x="0" y="1611500"/>
                  </a:moveTo>
                  <a:lnTo>
                    <a:pt x="730566" y="835682"/>
                  </a:lnTo>
                  <a:lnTo>
                    <a:pt x="2224086" y="418106"/>
                  </a:lnTo>
                  <a:lnTo>
                    <a:pt x="4375974" y="180362"/>
                  </a:lnTo>
                  <a:lnTo>
                    <a:pt x="8204376" y="0"/>
                  </a:lnTo>
                </a:path>
              </a:pathLst>
            </a:custGeom>
            <a:ln w="38100">
              <a:solidFill>
                <a:srgbClr val="ED7D31"/>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2192371" y="3734579"/>
              <a:ext cx="134493" cy="134493"/>
            </a:xfrm>
            <a:prstGeom prst="rect">
              <a:avLst/>
            </a:prstGeom>
          </p:spPr>
        </p:pic>
        <p:pic>
          <p:nvPicPr>
            <p:cNvPr id="12" name="object 12"/>
            <p:cNvPicPr/>
            <p:nvPr/>
          </p:nvPicPr>
          <p:blipFill>
            <a:blip r:embed="rId5" cstate="print"/>
            <a:stretch>
              <a:fillRect/>
            </a:stretch>
          </p:blipFill>
          <p:spPr>
            <a:xfrm>
              <a:off x="2923891" y="2957339"/>
              <a:ext cx="134493" cy="134493"/>
            </a:xfrm>
            <a:prstGeom prst="rect">
              <a:avLst/>
            </a:prstGeom>
          </p:spPr>
        </p:pic>
        <p:pic>
          <p:nvPicPr>
            <p:cNvPr id="13" name="object 13"/>
            <p:cNvPicPr/>
            <p:nvPr/>
          </p:nvPicPr>
          <p:blipFill>
            <a:blip r:embed="rId6" cstate="print"/>
            <a:stretch>
              <a:fillRect/>
            </a:stretch>
          </p:blipFill>
          <p:spPr>
            <a:xfrm>
              <a:off x="4414364" y="2539763"/>
              <a:ext cx="134493" cy="134493"/>
            </a:xfrm>
            <a:prstGeom prst="rect">
              <a:avLst/>
            </a:prstGeom>
          </p:spPr>
        </p:pic>
        <p:pic>
          <p:nvPicPr>
            <p:cNvPr id="14" name="object 14"/>
            <p:cNvPicPr/>
            <p:nvPr/>
          </p:nvPicPr>
          <p:blipFill>
            <a:blip r:embed="rId7" cstate="print"/>
            <a:stretch>
              <a:fillRect/>
            </a:stretch>
          </p:blipFill>
          <p:spPr>
            <a:xfrm>
              <a:off x="6569299" y="2302019"/>
              <a:ext cx="134493" cy="134493"/>
            </a:xfrm>
            <a:prstGeom prst="rect">
              <a:avLst/>
            </a:prstGeom>
          </p:spPr>
        </p:pic>
        <p:pic>
          <p:nvPicPr>
            <p:cNvPr id="15" name="object 15"/>
            <p:cNvPicPr/>
            <p:nvPr/>
          </p:nvPicPr>
          <p:blipFill>
            <a:blip r:embed="rId5" cstate="print"/>
            <a:stretch>
              <a:fillRect/>
            </a:stretch>
          </p:blipFill>
          <p:spPr>
            <a:xfrm>
              <a:off x="10397588" y="2122187"/>
              <a:ext cx="134493" cy="134493"/>
            </a:xfrm>
            <a:prstGeom prst="rect">
              <a:avLst/>
            </a:prstGeom>
          </p:spPr>
        </p:pic>
        <p:sp>
          <p:nvSpPr>
            <p:cNvPr id="16" name="object 16"/>
            <p:cNvSpPr/>
            <p:nvPr/>
          </p:nvSpPr>
          <p:spPr>
            <a:xfrm>
              <a:off x="2111616" y="2907203"/>
              <a:ext cx="5171440" cy="1969770"/>
            </a:xfrm>
            <a:custGeom>
              <a:avLst/>
              <a:gdLst/>
              <a:ahLst/>
              <a:cxnLst/>
              <a:rect l="l" t="t" r="r" b="b"/>
              <a:pathLst>
                <a:path w="5171440" h="1969770">
                  <a:moveTo>
                    <a:pt x="0" y="1969612"/>
                  </a:moveTo>
                  <a:lnTo>
                    <a:pt x="1152792" y="774780"/>
                  </a:lnTo>
                  <a:lnTo>
                    <a:pt x="5171127" y="0"/>
                  </a:lnTo>
                </a:path>
              </a:pathLst>
            </a:custGeom>
            <a:ln w="38100">
              <a:solidFill>
                <a:srgbClr val="A5A5A5"/>
              </a:solidFill>
            </a:ln>
          </p:spPr>
          <p:txBody>
            <a:bodyPr wrap="square" lIns="0" tIns="0" rIns="0" bIns="0" rtlCol="0"/>
            <a:lstStyle/>
            <a:p>
              <a:endParaRPr/>
            </a:p>
          </p:txBody>
        </p:sp>
        <p:pic>
          <p:nvPicPr>
            <p:cNvPr id="17" name="object 17"/>
            <p:cNvPicPr/>
            <p:nvPr/>
          </p:nvPicPr>
          <p:blipFill>
            <a:blip r:embed="rId8" cstate="print"/>
            <a:stretch>
              <a:fillRect/>
            </a:stretch>
          </p:blipFill>
          <p:spPr>
            <a:xfrm>
              <a:off x="2043019" y="4810523"/>
              <a:ext cx="134493" cy="134493"/>
            </a:xfrm>
            <a:prstGeom prst="rect">
              <a:avLst/>
            </a:prstGeom>
          </p:spPr>
        </p:pic>
        <p:pic>
          <p:nvPicPr>
            <p:cNvPr id="18" name="object 18"/>
            <p:cNvPicPr/>
            <p:nvPr/>
          </p:nvPicPr>
          <p:blipFill>
            <a:blip r:embed="rId8" cstate="print"/>
            <a:stretch>
              <a:fillRect/>
            </a:stretch>
          </p:blipFill>
          <p:spPr>
            <a:xfrm>
              <a:off x="3195165" y="3615707"/>
              <a:ext cx="134493" cy="134493"/>
            </a:xfrm>
            <a:prstGeom prst="rect">
              <a:avLst/>
            </a:prstGeom>
          </p:spPr>
        </p:pic>
        <p:pic>
          <p:nvPicPr>
            <p:cNvPr id="19" name="object 19"/>
            <p:cNvPicPr/>
            <p:nvPr/>
          </p:nvPicPr>
          <p:blipFill>
            <a:blip r:embed="rId8" cstate="print"/>
            <a:stretch>
              <a:fillRect/>
            </a:stretch>
          </p:blipFill>
          <p:spPr>
            <a:xfrm>
              <a:off x="7215475" y="2838467"/>
              <a:ext cx="134493" cy="134493"/>
            </a:xfrm>
            <a:prstGeom prst="rect">
              <a:avLst/>
            </a:prstGeom>
          </p:spPr>
        </p:pic>
        <p:sp>
          <p:nvSpPr>
            <p:cNvPr id="20" name="object 20"/>
            <p:cNvSpPr/>
            <p:nvPr/>
          </p:nvSpPr>
          <p:spPr>
            <a:xfrm>
              <a:off x="2239096" y="2071611"/>
              <a:ext cx="5124450" cy="1910080"/>
            </a:xfrm>
            <a:custGeom>
              <a:avLst/>
              <a:gdLst/>
              <a:ahLst/>
              <a:cxnLst/>
              <a:rect l="l" t="t" r="r" b="b"/>
              <a:pathLst>
                <a:path w="5124450" h="1910079">
                  <a:moveTo>
                    <a:pt x="0" y="1909926"/>
                  </a:moveTo>
                  <a:lnTo>
                    <a:pt x="470575" y="894092"/>
                  </a:lnTo>
                  <a:lnTo>
                    <a:pt x="1110655" y="595388"/>
                  </a:lnTo>
                  <a:lnTo>
                    <a:pt x="5124273" y="0"/>
                  </a:lnTo>
                </a:path>
              </a:pathLst>
            </a:custGeom>
            <a:ln w="38100">
              <a:solidFill>
                <a:srgbClr val="FFC000"/>
              </a:solidFill>
            </a:ln>
          </p:spPr>
          <p:txBody>
            <a:bodyPr wrap="square" lIns="0" tIns="0" rIns="0" bIns="0" rtlCol="0"/>
            <a:lstStyle/>
            <a:p>
              <a:endParaRPr/>
            </a:p>
          </p:txBody>
        </p:sp>
        <p:pic>
          <p:nvPicPr>
            <p:cNvPr id="21" name="object 21"/>
            <p:cNvPicPr/>
            <p:nvPr/>
          </p:nvPicPr>
          <p:blipFill>
            <a:blip r:embed="rId9" cstate="print"/>
            <a:stretch>
              <a:fillRect/>
            </a:stretch>
          </p:blipFill>
          <p:spPr>
            <a:xfrm>
              <a:off x="2171035" y="3914411"/>
              <a:ext cx="134493" cy="134493"/>
            </a:xfrm>
            <a:prstGeom prst="rect">
              <a:avLst/>
            </a:prstGeom>
          </p:spPr>
        </p:pic>
        <p:pic>
          <p:nvPicPr>
            <p:cNvPr id="22" name="object 22"/>
            <p:cNvPicPr/>
            <p:nvPr/>
          </p:nvPicPr>
          <p:blipFill>
            <a:blip r:embed="rId9" cstate="print"/>
            <a:stretch>
              <a:fillRect/>
            </a:stretch>
          </p:blipFill>
          <p:spPr>
            <a:xfrm>
              <a:off x="2643475" y="2899427"/>
              <a:ext cx="134493" cy="134493"/>
            </a:xfrm>
            <a:prstGeom prst="rect">
              <a:avLst/>
            </a:prstGeom>
          </p:spPr>
        </p:pic>
        <p:pic>
          <p:nvPicPr>
            <p:cNvPr id="23" name="object 23"/>
            <p:cNvPicPr/>
            <p:nvPr/>
          </p:nvPicPr>
          <p:blipFill>
            <a:blip r:embed="rId9" cstate="print"/>
            <a:stretch>
              <a:fillRect/>
            </a:stretch>
          </p:blipFill>
          <p:spPr>
            <a:xfrm>
              <a:off x="3280508" y="2600723"/>
              <a:ext cx="134493" cy="134493"/>
            </a:xfrm>
            <a:prstGeom prst="rect">
              <a:avLst/>
            </a:prstGeom>
          </p:spPr>
        </p:pic>
        <p:pic>
          <p:nvPicPr>
            <p:cNvPr id="24" name="object 24"/>
            <p:cNvPicPr/>
            <p:nvPr/>
          </p:nvPicPr>
          <p:blipFill>
            <a:blip r:embed="rId9" cstate="print"/>
            <a:stretch>
              <a:fillRect/>
            </a:stretch>
          </p:blipFill>
          <p:spPr>
            <a:xfrm>
              <a:off x="7294723" y="2003315"/>
              <a:ext cx="134493" cy="134493"/>
            </a:xfrm>
            <a:prstGeom prst="rect">
              <a:avLst/>
            </a:prstGeom>
          </p:spPr>
        </p:pic>
      </p:grpSp>
      <p:sp>
        <p:nvSpPr>
          <p:cNvPr id="25" name="object 25"/>
          <p:cNvSpPr txBox="1"/>
          <p:nvPr/>
        </p:nvSpPr>
        <p:spPr>
          <a:xfrm>
            <a:off x="1135287" y="4574540"/>
            <a:ext cx="254000" cy="299720"/>
          </a:xfrm>
          <a:prstGeom prst="rect">
            <a:avLst/>
          </a:prstGeom>
        </p:spPr>
        <p:txBody>
          <a:bodyPr vert="horz" wrap="square" lIns="0" tIns="12700" rIns="0" bIns="0" rtlCol="0">
            <a:spAutoFit/>
          </a:bodyPr>
          <a:lstStyle/>
          <a:p>
            <a:pPr marL="12700">
              <a:lnSpc>
                <a:spcPct val="100000"/>
              </a:lnSpc>
              <a:spcBef>
                <a:spcPts val="100"/>
              </a:spcBef>
            </a:pPr>
            <a:r>
              <a:rPr sz="1800" spc="-25" dirty="0">
                <a:solidFill>
                  <a:srgbClr val="595959"/>
                </a:solidFill>
                <a:latin typeface="Calibri"/>
                <a:cs typeface="Calibri"/>
              </a:rPr>
              <a:t>80</a:t>
            </a:r>
            <a:endParaRPr sz="1800">
              <a:latin typeface="Calibri"/>
              <a:cs typeface="Calibri"/>
            </a:endParaRPr>
          </a:p>
        </p:txBody>
      </p:sp>
      <p:sp>
        <p:nvSpPr>
          <p:cNvPr id="26" name="object 26"/>
          <p:cNvSpPr txBox="1"/>
          <p:nvPr/>
        </p:nvSpPr>
        <p:spPr>
          <a:xfrm>
            <a:off x="1135287" y="3977132"/>
            <a:ext cx="254000" cy="299720"/>
          </a:xfrm>
          <a:prstGeom prst="rect">
            <a:avLst/>
          </a:prstGeom>
        </p:spPr>
        <p:txBody>
          <a:bodyPr vert="horz" wrap="square" lIns="0" tIns="12700" rIns="0" bIns="0" rtlCol="0">
            <a:spAutoFit/>
          </a:bodyPr>
          <a:lstStyle/>
          <a:p>
            <a:pPr marL="12700">
              <a:lnSpc>
                <a:spcPct val="100000"/>
              </a:lnSpc>
              <a:spcBef>
                <a:spcPts val="100"/>
              </a:spcBef>
            </a:pPr>
            <a:r>
              <a:rPr sz="1800" spc="-25" dirty="0">
                <a:solidFill>
                  <a:srgbClr val="595959"/>
                </a:solidFill>
                <a:latin typeface="Calibri"/>
                <a:cs typeface="Calibri"/>
              </a:rPr>
              <a:t>81</a:t>
            </a:r>
            <a:endParaRPr sz="1800">
              <a:latin typeface="Calibri"/>
              <a:cs typeface="Calibri"/>
            </a:endParaRPr>
          </a:p>
        </p:txBody>
      </p:sp>
      <p:sp>
        <p:nvSpPr>
          <p:cNvPr id="27" name="object 27"/>
          <p:cNvSpPr txBox="1"/>
          <p:nvPr/>
        </p:nvSpPr>
        <p:spPr>
          <a:xfrm>
            <a:off x="1135287" y="3379723"/>
            <a:ext cx="254000" cy="299720"/>
          </a:xfrm>
          <a:prstGeom prst="rect">
            <a:avLst/>
          </a:prstGeom>
        </p:spPr>
        <p:txBody>
          <a:bodyPr vert="horz" wrap="square" lIns="0" tIns="12700" rIns="0" bIns="0" rtlCol="0">
            <a:spAutoFit/>
          </a:bodyPr>
          <a:lstStyle/>
          <a:p>
            <a:pPr marL="12700">
              <a:lnSpc>
                <a:spcPct val="100000"/>
              </a:lnSpc>
              <a:spcBef>
                <a:spcPts val="100"/>
              </a:spcBef>
            </a:pPr>
            <a:r>
              <a:rPr sz="1800" spc="-25" dirty="0">
                <a:solidFill>
                  <a:srgbClr val="595959"/>
                </a:solidFill>
                <a:latin typeface="Calibri"/>
                <a:cs typeface="Calibri"/>
              </a:rPr>
              <a:t>82</a:t>
            </a:r>
            <a:endParaRPr sz="1800">
              <a:latin typeface="Calibri"/>
              <a:cs typeface="Calibri"/>
            </a:endParaRPr>
          </a:p>
        </p:txBody>
      </p:sp>
      <p:sp>
        <p:nvSpPr>
          <p:cNvPr id="28" name="object 28"/>
          <p:cNvSpPr txBox="1"/>
          <p:nvPr/>
        </p:nvSpPr>
        <p:spPr>
          <a:xfrm>
            <a:off x="1135287" y="1590547"/>
            <a:ext cx="254000" cy="1491615"/>
          </a:xfrm>
          <a:prstGeom prst="rect">
            <a:avLst/>
          </a:prstGeom>
        </p:spPr>
        <p:txBody>
          <a:bodyPr vert="horz" wrap="square" lIns="0" tIns="12700" rIns="0" bIns="0" rtlCol="0">
            <a:spAutoFit/>
          </a:bodyPr>
          <a:lstStyle/>
          <a:p>
            <a:pPr marL="12700">
              <a:lnSpc>
                <a:spcPct val="100000"/>
              </a:lnSpc>
              <a:spcBef>
                <a:spcPts val="100"/>
              </a:spcBef>
            </a:pPr>
            <a:r>
              <a:rPr sz="1800" spc="-25" dirty="0">
                <a:solidFill>
                  <a:srgbClr val="595959"/>
                </a:solidFill>
                <a:latin typeface="Calibri"/>
                <a:cs typeface="Calibri"/>
              </a:rPr>
              <a:t>85</a:t>
            </a:r>
            <a:endParaRPr sz="1800">
              <a:latin typeface="Calibri"/>
              <a:cs typeface="Calibri"/>
            </a:endParaRPr>
          </a:p>
          <a:p>
            <a:pPr>
              <a:lnSpc>
                <a:spcPct val="100000"/>
              </a:lnSpc>
              <a:spcBef>
                <a:spcPts val="345"/>
              </a:spcBef>
            </a:pPr>
            <a:endParaRPr sz="1800">
              <a:latin typeface="Calibri"/>
              <a:cs typeface="Calibri"/>
            </a:endParaRPr>
          </a:p>
          <a:p>
            <a:pPr marL="12700">
              <a:lnSpc>
                <a:spcPct val="100000"/>
              </a:lnSpc>
            </a:pPr>
            <a:r>
              <a:rPr sz="1800" spc="-25" dirty="0">
                <a:solidFill>
                  <a:srgbClr val="595959"/>
                </a:solidFill>
                <a:latin typeface="Calibri"/>
                <a:cs typeface="Calibri"/>
              </a:rPr>
              <a:t>84</a:t>
            </a:r>
            <a:endParaRPr sz="1800">
              <a:latin typeface="Calibri"/>
              <a:cs typeface="Calibri"/>
            </a:endParaRPr>
          </a:p>
          <a:p>
            <a:pPr>
              <a:lnSpc>
                <a:spcPct val="100000"/>
              </a:lnSpc>
              <a:spcBef>
                <a:spcPts val="320"/>
              </a:spcBef>
            </a:pPr>
            <a:endParaRPr sz="1800">
              <a:latin typeface="Calibri"/>
              <a:cs typeface="Calibri"/>
            </a:endParaRPr>
          </a:p>
          <a:p>
            <a:pPr marL="12700">
              <a:lnSpc>
                <a:spcPct val="100000"/>
              </a:lnSpc>
              <a:spcBef>
                <a:spcPts val="5"/>
              </a:spcBef>
            </a:pPr>
            <a:r>
              <a:rPr sz="1800" spc="-25" dirty="0">
                <a:solidFill>
                  <a:srgbClr val="595959"/>
                </a:solidFill>
                <a:latin typeface="Calibri"/>
                <a:cs typeface="Calibri"/>
              </a:rPr>
              <a:t>83</a:t>
            </a:r>
            <a:endParaRPr sz="1800">
              <a:latin typeface="Calibri"/>
              <a:cs typeface="Calibri"/>
            </a:endParaRPr>
          </a:p>
        </p:txBody>
      </p:sp>
      <p:sp>
        <p:nvSpPr>
          <p:cNvPr id="29" name="object 29"/>
          <p:cNvSpPr txBox="1"/>
          <p:nvPr/>
        </p:nvSpPr>
        <p:spPr>
          <a:xfrm>
            <a:off x="786635" y="2202205"/>
            <a:ext cx="335915" cy="2720975"/>
          </a:xfrm>
          <a:prstGeom prst="rect">
            <a:avLst/>
          </a:prstGeom>
        </p:spPr>
        <p:txBody>
          <a:bodyPr vert="vert270" wrap="square" lIns="0" tIns="635" rIns="0" bIns="0" rtlCol="0">
            <a:spAutoFit/>
          </a:bodyPr>
          <a:lstStyle/>
          <a:p>
            <a:pPr marL="12700">
              <a:lnSpc>
                <a:spcPct val="100000"/>
              </a:lnSpc>
              <a:spcBef>
                <a:spcPts val="5"/>
              </a:spcBef>
            </a:pPr>
            <a:r>
              <a:rPr sz="2000" spc="-10" dirty="0">
                <a:solidFill>
                  <a:srgbClr val="595959"/>
                </a:solidFill>
                <a:latin typeface="Calibri"/>
                <a:cs typeface="Calibri"/>
              </a:rPr>
              <a:t>Accuracy</a:t>
            </a:r>
            <a:r>
              <a:rPr sz="2000" spc="-70" dirty="0">
                <a:solidFill>
                  <a:srgbClr val="595959"/>
                </a:solidFill>
                <a:latin typeface="Calibri"/>
                <a:cs typeface="Calibri"/>
              </a:rPr>
              <a:t> </a:t>
            </a:r>
            <a:r>
              <a:rPr sz="2000" dirty="0">
                <a:solidFill>
                  <a:srgbClr val="595959"/>
                </a:solidFill>
                <a:latin typeface="Calibri"/>
                <a:cs typeface="Calibri"/>
              </a:rPr>
              <a:t>(ImageNet</a:t>
            </a:r>
            <a:r>
              <a:rPr sz="2000" spc="-75" dirty="0">
                <a:solidFill>
                  <a:srgbClr val="595959"/>
                </a:solidFill>
                <a:latin typeface="Calibri"/>
                <a:cs typeface="Calibri"/>
              </a:rPr>
              <a:t> </a:t>
            </a:r>
            <a:r>
              <a:rPr sz="2000" spc="-20" dirty="0">
                <a:solidFill>
                  <a:srgbClr val="595959"/>
                </a:solidFill>
                <a:latin typeface="Calibri"/>
                <a:cs typeface="Calibri"/>
              </a:rPr>
              <a:t>Top1)</a:t>
            </a:r>
            <a:endParaRPr sz="2000">
              <a:latin typeface="Calibri"/>
              <a:cs typeface="Calibri"/>
            </a:endParaRPr>
          </a:p>
        </p:txBody>
      </p:sp>
      <p:pic>
        <p:nvPicPr>
          <p:cNvPr id="30" name="object 30"/>
          <p:cNvPicPr/>
          <p:nvPr/>
        </p:nvPicPr>
        <p:blipFill>
          <a:blip r:embed="rId10" cstate="print"/>
          <a:stretch>
            <a:fillRect/>
          </a:stretch>
        </p:blipFill>
        <p:spPr>
          <a:xfrm>
            <a:off x="2625533" y="1279969"/>
            <a:ext cx="243840" cy="134493"/>
          </a:xfrm>
          <a:prstGeom prst="rect">
            <a:avLst/>
          </a:prstGeom>
        </p:spPr>
      </p:pic>
      <p:pic>
        <p:nvPicPr>
          <p:cNvPr id="31" name="object 31"/>
          <p:cNvPicPr/>
          <p:nvPr/>
        </p:nvPicPr>
        <p:blipFill>
          <a:blip r:embed="rId11" cstate="print"/>
          <a:stretch>
            <a:fillRect/>
          </a:stretch>
        </p:blipFill>
        <p:spPr>
          <a:xfrm>
            <a:off x="4243269" y="1279969"/>
            <a:ext cx="243840" cy="134493"/>
          </a:xfrm>
          <a:prstGeom prst="rect">
            <a:avLst/>
          </a:prstGeom>
        </p:spPr>
      </p:pic>
      <p:pic>
        <p:nvPicPr>
          <p:cNvPr id="32" name="object 32"/>
          <p:cNvPicPr/>
          <p:nvPr/>
        </p:nvPicPr>
        <p:blipFill>
          <a:blip r:embed="rId12" cstate="print"/>
          <a:stretch>
            <a:fillRect/>
          </a:stretch>
        </p:blipFill>
        <p:spPr>
          <a:xfrm>
            <a:off x="5586812" y="1279969"/>
            <a:ext cx="243840" cy="134493"/>
          </a:xfrm>
          <a:prstGeom prst="rect">
            <a:avLst/>
          </a:prstGeom>
        </p:spPr>
      </p:pic>
      <p:pic>
        <p:nvPicPr>
          <p:cNvPr id="33" name="object 33"/>
          <p:cNvPicPr/>
          <p:nvPr/>
        </p:nvPicPr>
        <p:blipFill>
          <a:blip r:embed="rId13" cstate="print"/>
          <a:stretch>
            <a:fillRect/>
          </a:stretch>
        </p:blipFill>
        <p:spPr>
          <a:xfrm>
            <a:off x="8827231" y="1279969"/>
            <a:ext cx="243840" cy="134493"/>
          </a:xfrm>
          <a:prstGeom prst="rect">
            <a:avLst/>
          </a:prstGeom>
        </p:spPr>
      </p:pic>
      <p:sp>
        <p:nvSpPr>
          <p:cNvPr id="34" name="object 34"/>
          <p:cNvSpPr txBox="1"/>
          <p:nvPr/>
        </p:nvSpPr>
        <p:spPr>
          <a:xfrm>
            <a:off x="2882389" y="1112011"/>
            <a:ext cx="6819900" cy="391160"/>
          </a:xfrm>
          <a:prstGeom prst="rect">
            <a:avLst/>
          </a:prstGeom>
        </p:spPr>
        <p:txBody>
          <a:bodyPr vert="horz" wrap="square" lIns="0" tIns="12700" rIns="0" bIns="0" rtlCol="0">
            <a:spAutoFit/>
          </a:bodyPr>
          <a:lstStyle/>
          <a:p>
            <a:pPr marL="12700">
              <a:lnSpc>
                <a:spcPct val="100000"/>
              </a:lnSpc>
              <a:spcBef>
                <a:spcPts val="100"/>
              </a:spcBef>
              <a:tabLst>
                <a:tab pos="1630045" algn="l"/>
                <a:tab pos="2973705" algn="l"/>
                <a:tab pos="6214110" algn="l"/>
              </a:tabLst>
            </a:pPr>
            <a:r>
              <a:rPr sz="2400" spc="-10" dirty="0">
                <a:solidFill>
                  <a:srgbClr val="595959"/>
                </a:solidFill>
                <a:latin typeface="Calibri"/>
                <a:cs typeface="Calibri"/>
              </a:rPr>
              <a:t>RegNetY</a:t>
            </a:r>
            <a:r>
              <a:rPr sz="2400" dirty="0">
                <a:solidFill>
                  <a:srgbClr val="595959"/>
                </a:solidFill>
                <a:latin typeface="Calibri"/>
                <a:cs typeface="Calibri"/>
              </a:rPr>
              <a:t>	</a:t>
            </a:r>
            <a:r>
              <a:rPr sz="2400" spc="-10" dirty="0">
                <a:solidFill>
                  <a:srgbClr val="595959"/>
                </a:solidFill>
                <a:latin typeface="Calibri"/>
                <a:cs typeface="Calibri"/>
              </a:rPr>
              <a:t>EffNet</a:t>
            </a:r>
            <a:r>
              <a:rPr sz="2400" dirty="0">
                <a:solidFill>
                  <a:srgbClr val="595959"/>
                </a:solidFill>
                <a:latin typeface="Calibri"/>
                <a:cs typeface="Calibri"/>
              </a:rPr>
              <a:t>	ViT+Distillation</a:t>
            </a:r>
            <a:r>
              <a:rPr sz="2400" spc="-65" dirty="0">
                <a:solidFill>
                  <a:srgbClr val="595959"/>
                </a:solidFill>
                <a:latin typeface="Calibri"/>
                <a:cs typeface="Calibri"/>
              </a:rPr>
              <a:t> </a:t>
            </a:r>
            <a:r>
              <a:rPr sz="2400" spc="-10" dirty="0">
                <a:solidFill>
                  <a:srgbClr val="595959"/>
                </a:solidFill>
                <a:latin typeface="Calibri"/>
                <a:cs typeface="Calibri"/>
              </a:rPr>
              <a:t>(DeiT)</a:t>
            </a:r>
            <a:r>
              <a:rPr sz="2400" dirty="0">
                <a:solidFill>
                  <a:srgbClr val="595959"/>
                </a:solidFill>
                <a:latin typeface="Calibri"/>
                <a:cs typeface="Calibri"/>
              </a:rPr>
              <a:t>	</a:t>
            </a:r>
            <a:r>
              <a:rPr sz="2400" spc="-20" dirty="0">
                <a:solidFill>
                  <a:srgbClr val="595959"/>
                </a:solidFill>
                <a:latin typeface="Calibri"/>
                <a:cs typeface="Calibri"/>
              </a:rPr>
              <a:t>Swin</a:t>
            </a:r>
            <a:endParaRPr sz="2400">
              <a:latin typeface="Calibri"/>
              <a:cs typeface="Calibri"/>
            </a:endParaRPr>
          </a:p>
        </p:txBody>
      </p:sp>
      <p:sp>
        <p:nvSpPr>
          <p:cNvPr id="38" name="object 38"/>
          <p:cNvSpPr txBox="1"/>
          <p:nvPr/>
        </p:nvSpPr>
        <p:spPr>
          <a:xfrm>
            <a:off x="1135287" y="5182886"/>
            <a:ext cx="254000" cy="304800"/>
          </a:xfrm>
          <a:prstGeom prst="rect">
            <a:avLst/>
          </a:prstGeom>
        </p:spPr>
        <p:txBody>
          <a:bodyPr vert="horz" wrap="square" lIns="0" tIns="1270" rIns="0" bIns="0" rtlCol="0">
            <a:spAutoFit/>
          </a:bodyPr>
          <a:lstStyle/>
          <a:p>
            <a:pPr marL="12700">
              <a:lnSpc>
                <a:spcPct val="100000"/>
              </a:lnSpc>
              <a:spcBef>
                <a:spcPts val="10"/>
              </a:spcBef>
            </a:pPr>
            <a:r>
              <a:rPr sz="1800" spc="-25" dirty="0">
                <a:solidFill>
                  <a:srgbClr val="595959"/>
                </a:solidFill>
                <a:latin typeface="Calibri"/>
                <a:cs typeface="Calibri"/>
              </a:rPr>
              <a:t>79</a:t>
            </a:r>
            <a:endParaRPr sz="1800">
              <a:latin typeface="Calibri"/>
              <a:cs typeface="Calibri"/>
            </a:endParaRPr>
          </a:p>
        </p:txBody>
      </p:sp>
      <p:sp>
        <p:nvSpPr>
          <p:cNvPr id="39" name="object 39"/>
          <p:cNvSpPr txBox="1"/>
          <p:nvPr/>
        </p:nvSpPr>
        <p:spPr>
          <a:xfrm>
            <a:off x="1521136" y="5484638"/>
            <a:ext cx="141605" cy="304800"/>
          </a:xfrm>
          <a:prstGeom prst="rect">
            <a:avLst/>
          </a:prstGeom>
        </p:spPr>
        <p:txBody>
          <a:bodyPr vert="horz" wrap="square" lIns="0" tIns="1270" rIns="0" bIns="0" rtlCol="0">
            <a:spAutoFit/>
          </a:bodyPr>
          <a:lstStyle/>
          <a:p>
            <a:pPr marL="12700">
              <a:lnSpc>
                <a:spcPct val="100000"/>
              </a:lnSpc>
              <a:spcBef>
                <a:spcPts val="10"/>
              </a:spcBef>
            </a:pPr>
            <a:r>
              <a:rPr sz="1800" spc="-50" dirty="0">
                <a:solidFill>
                  <a:srgbClr val="595959"/>
                </a:solidFill>
                <a:latin typeface="Calibri"/>
                <a:cs typeface="Calibri"/>
              </a:rPr>
              <a:t>0</a:t>
            </a:r>
            <a:endParaRPr sz="1800">
              <a:latin typeface="Calibri"/>
              <a:cs typeface="Calibri"/>
            </a:endParaRPr>
          </a:p>
        </p:txBody>
      </p:sp>
      <p:sp>
        <p:nvSpPr>
          <p:cNvPr id="40" name="object 40"/>
          <p:cNvSpPr txBox="1"/>
          <p:nvPr/>
        </p:nvSpPr>
        <p:spPr>
          <a:xfrm>
            <a:off x="2498843" y="5484638"/>
            <a:ext cx="141605" cy="304800"/>
          </a:xfrm>
          <a:prstGeom prst="rect">
            <a:avLst/>
          </a:prstGeom>
        </p:spPr>
        <p:txBody>
          <a:bodyPr vert="horz" wrap="square" lIns="0" tIns="1270" rIns="0" bIns="0" rtlCol="0">
            <a:spAutoFit/>
          </a:bodyPr>
          <a:lstStyle/>
          <a:p>
            <a:pPr marL="12700">
              <a:lnSpc>
                <a:spcPct val="100000"/>
              </a:lnSpc>
              <a:spcBef>
                <a:spcPts val="10"/>
              </a:spcBef>
            </a:pPr>
            <a:r>
              <a:rPr sz="1800" spc="-50" dirty="0">
                <a:solidFill>
                  <a:srgbClr val="595959"/>
                </a:solidFill>
                <a:latin typeface="Calibri"/>
                <a:cs typeface="Calibri"/>
              </a:rPr>
              <a:t>2</a:t>
            </a:r>
            <a:endParaRPr sz="1800">
              <a:latin typeface="Calibri"/>
              <a:cs typeface="Calibri"/>
            </a:endParaRPr>
          </a:p>
        </p:txBody>
      </p:sp>
      <p:sp>
        <p:nvSpPr>
          <p:cNvPr id="41" name="object 41"/>
          <p:cNvSpPr txBox="1"/>
          <p:nvPr/>
        </p:nvSpPr>
        <p:spPr>
          <a:xfrm>
            <a:off x="3476551" y="5484638"/>
            <a:ext cx="141605" cy="304800"/>
          </a:xfrm>
          <a:prstGeom prst="rect">
            <a:avLst/>
          </a:prstGeom>
        </p:spPr>
        <p:txBody>
          <a:bodyPr vert="horz" wrap="square" lIns="0" tIns="1270" rIns="0" bIns="0" rtlCol="0">
            <a:spAutoFit/>
          </a:bodyPr>
          <a:lstStyle/>
          <a:p>
            <a:pPr marL="12700">
              <a:lnSpc>
                <a:spcPct val="100000"/>
              </a:lnSpc>
              <a:spcBef>
                <a:spcPts val="10"/>
              </a:spcBef>
            </a:pPr>
            <a:r>
              <a:rPr sz="1800" spc="-50" dirty="0">
                <a:solidFill>
                  <a:srgbClr val="595959"/>
                </a:solidFill>
                <a:latin typeface="Calibri"/>
                <a:cs typeface="Calibri"/>
              </a:rPr>
              <a:t>4</a:t>
            </a:r>
            <a:endParaRPr sz="1800">
              <a:latin typeface="Calibri"/>
              <a:cs typeface="Calibri"/>
            </a:endParaRPr>
          </a:p>
        </p:txBody>
      </p:sp>
      <p:sp>
        <p:nvSpPr>
          <p:cNvPr id="42" name="object 42"/>
          <p:cNvSpPr txBox="1"/>
          <p:nvPr/>
        </p:nvSpPr>
        <p:spPr>
          <a:xfrm>
            <a:off x="4454258" y="5484638"/>
            <a:ext cx="141605" cy="304800"/>
          </a:xfrm>
          <a:prstGeom prst="rect">
            <a:avLst/>
          </a:prstGeom>
        </p:spPr>
        <p:txBody>
          <a:bodyPr vert="horz" wrap="square" lIns="0" tIns="1270" rIns="0" bIns="0" rtlCol="0">
            <a:spAutoFit/>
          </a:bodyPr>
          <a:lstStyle/>
          <a:p>
            <a:pPr marL="12700">
              <a:lnSpc>
                <a:spcPct val="100000"/>
              </a:lnSpc>
              <a:spcBef>
                <a:spcPts val="10"/>
              </a:spcBef>
            </a:pPr>
            <a:r>
              <a:rPr sz="1800" spc="-50" dirty="0">
                <a:solidFill>
                  <a:srgbClr val="595959"/>
                </a:solidFill>
                <a:latin typeface="Calibri"/>
                <a:cs typeface="Calibri"/>
              </a:rPr>
              <a:t>6</a:t>
            </a:r>
            <a:endParaRPr sz="1800">
              <a:latin typeface="Calibri"/>
              <a:cs typeface="Calibri"/>
            </a:endParaRPr>
          </a:p>
        </p:txBody>
      </p:sp>
      <p:sp>
        <p:nvSpPr>
          <p:cNvPr id="43" name="object 43"/>
          <p:cNvSpPr txBox="1"/>
          <p:nvPr/>
        </p:nvSpPr>
        <p:spPr>
          <a:xfrm>
            <a:off x="5431965" y="5484638"/>
            <a:ext cx="141605" cy="304800"/>
          </a:xfrm>
          <a:prstGeom prst="rect">
            <a:avLst/>
          </a:prstGeom>
        </p:spPr>
        <p:txBody>
          <a:bodyPr vert="horz" wrap="square" lIns="0" tIns="1270" rIns="0" bIns="0" rtlCol="0">
            <a:spAutoFit/>
          </a:bodyPr>
          <a:lstStyle/>
          <a:p>
            <a:pPr marL="12700">
              <a:lnSpc>
                <a:spcPct val="100000"/>
              </a:lnSpc>
              <a:spcBef>
                <a:spcPts val="10"/>
              </a:spcBef>
            </a:pPr>
            <a:r>
              <a:rPr sz="1800" spc="-50" dirty="0">
                <a:solidFill>
                  <a:srgbClr val="595959"/>
                </a:solidFill>
                <a:latin typeface="Calibri"/>
                <a:cs typeface="Calibri"/>
              </a:rPr>
              <a:t>8</a:t>
            </a:r>
            <a:endParaRPr sz="1800">
              <a:latin typeface="Calibri"/>
              <a:cs typeface="Calibri"/>
            </a:endParaRPr>
          </a:p>
        </p:txBody>
      </p:sp>
      <p:sp>
        <p:nvSpPr>
          <p:cNvPr id="44" name="object 44"/>
          <p:cNvSpPr txBox="1"/>
          <p:nvPr/>
        </p:nvSpPr>
        <p:spPr>
          <a:xfrm>
            <a:off x="6351728" y="5484638"/>
            <a:ext cx="254000" cy="304800"/>
          </a:xfrm>
          <a:prstGeom prst="rect">
            <a:avLst/>
          </a:prstGeom>
        </p:spPr>
        <p:txBody>
          <a:bodyPr vert="horz" wrap="square" lIns="0" tIns="1270" rIns="0" bIns="0" rtlCol="0">
            <a:spAutoFit/>
          </a:bodyPr>
          <a:lstStyle/>
          <a:p>
            <a:pPr marL="12700">
              <a:lnSpc>
                <a:spcPct val="100000"/>
              </a:lnSpc>
              <a:spcBef>
                <a:spcPts val="10"/>
              </a:spcBef>
            </a:pPr>
            <a:r>
              <a:rPr sz="1800" spc="-25" dirty="0">
                <a:solidFill>
                  <a:srgbClr val="595959"/>
                </a:solidFill>
                <a:latin typeface="Calibri"/>
                <a:cs typeface="Calibri"/>
              </a:rPr>
              <a:t>10</a:t>
            </a:r>
            <a:endParaRPr sz="1800">
              <a:latin typeface="Calibri"/>
              <a:cs typeface="Calibri"/>
            </a:endParaRPr>
          </a:p>
        </p:txBody>
      </p:sp>
      <p:sp>
        <p:nvSpPr>
          <p:cNvPr id="45" name="object 45"/>
          <p:cNvSpPr txBox="1"/>
          <p:nvPr/>
        </p:nvSpPr>
        <p:spPr>
          <a:xfrm>
            <a:off x="7329435" y="5484638"/>
            <a:ext cx="254000" cy="304800"/>
          </a:xfrm>
          <a:prstGeom prst="rect">
            <a:avLst/>
          </a:prstGeom>
        </p:spPr>
        <p:txBody>
          <a:bodyPr vert="horz" wrap="square" lIns="0" tIns="1270" rIns="0" bIns="0" rtlCol="0">
            <a:spAutoFit/>
          </a:bodyPr>
          <a:lstStyle/>
          <a:p>
            <a:pPr marL="12700">
              <a:lnSpc>
                <a:spcPct val="100000"/>
              </a:lnSpc>
              <a:spcBef>
                <a:spcPts val="10"/>
              </a:spcBef>
            </a:pPr>
            <a:r>
              <a:rPr sz="1800" spc="-25" dirty="0">
                <a:solidFill>
                  <a:srgbClr val="595959"/>
                </a:solidFill>
                <a:latin typeface="Calibri"/>
                <a:cs typeface="Calibri"/>
              </a:rPr>
              <a:t>12</a:t>
            </a:r>
            <a:endParaRPr sz="1800">
              <a:latin typeface="Calibri"/>
              <a:cs typeface="Calibri"/>
            </a:endParaRPr>
          </a:p>
        </p:txBody>
      </p:sp>
      <p:sp>
        <p:nvSpPr>
          <p:cNvPr id="46" name="object 46"/>
          <p:cNvSpPr txBox="1"/>
          <p:nvPr/>
        </p:nvSpPr>
        <p:spPr>
          <a:xfrm>
            <a:off x="8307143" y="5484638"/>
            <a:ext cx="254000" cy="304800"/>
          </a:xfrm>
          <a:prstGeom prst="rect">
            <a:avLst/>
          </a:prstGeom>
        </p:spPr>
        <p:txBody>
          <a:bodyPr vert="horz" wrap="square" lIns="0" tIns="1270" rIns="0" bIns="0" rtlCol="0">
            <a:spAutoFit/>
          </a:bodyPr>
          <a:lstStyle/>
          <a:p>
            <a:pPr marL="12700">
              <a:lnSpc>
                <a:spcPct val="100000"/>
              </a:lnSpc>
              <a:spcBef>
                <a:spcPts val="10"/>
              </a:spcBef>
            </a:pPr>
            <a:r>
              <a:rPr sz="1800" spc="-25" dirty="0">
                <a:solidFill>
                  <a:srgbClr val="595959"/>
                </a:solidFill>
                <a:latin typeface="Calibri"/>
                <a:cs typeface="Calibri"/>
              </a:rPr>
              <a:t>14</a:t>
            </a:r>
            <a:endParaRPr sz="1800">
              <a:latin typeface="Calibri"/>
              <a:cs typeface="Calibri"/>
            </a:endParaRPr>
          </a:p>
        </p:txBody>
      </p:sp>
      <p:sp>
        <p:nvSpPr>
          <p:cNvPr id="47" name="object 47"/>
          <p:cNvSpPr txBox="1"/>
          <p:nvPr/>
        </p:nvSpPr>
        <p:spPr>
          <a:xfrm>
            <a:off x="9284850" y="5484638"/>
            <a:ext cx="254000" cy="304800"/>
          </a:xfrm>
          <a:prstGeom prst="rect">
            <a:avLst/>
          </a:prstGeom>
        </p:spPr>
        <p:txBody>
          <a:bodyPr vert="horz" wrap="square" lIns="0" tIns="1270" rIns="0" bIns="0" rtlCol="0">
            <a:spAutoFit/>
          </a:bodyPr>
          <a:lstStyle/>
          <a:p>
            <a:pPr marL="12700">
              <a:lnSpc>
                <a:spcPct val="100000"/>
              </a:lnSpc>
              <a:spcBef>
                <a:spcPts val="10"/>
              </a:spcBef>
            </a:pPr>
            <a:r>
              <a:rPr sz="1800" spc="-25" dirty="0">
                <a:solidFill>
                  <a:srgbClr val="595959"/>
                </a:solidFill>
                <a:latin typeface="Calibri"/>
                <a:cs typeface="Calibri"/>
              </a:rPr>
              <a:t>16</a:t>
            </a:r>
            <a:endParaRPr sz="1800">
              <a:latin typeface="Calibri"/>
              <a:cs typeface="Calibri"/>
            </a:endParaRPr>
          </a:p>
        </p:txBody>
      </p:sp>
      <p:sp>
        <p:nvSpPr>
          <p:cNvPr id="48" name="object 48"/>
          <p:cNvSpPr txBox="1"/>
          <p:nvPr/>
        </p:nvSpPr>
        <p:spPr>
          <a:xfrm>
            <a:off x="10262558" y="5484638"/>
            <a:ext cx="254000" cy="304800"/>
          </a:xfrm>
          <a:prstGeom prst="rect">
            <a:avLst/>
          </a:prstGeom>
        </p:spPr>
        <p:txBody>
          <a:bodyPr vert="horz" wrap="square" lIns="0" tIns="1270" rIns="0" bIns="0" rtlCol="0">
            <a:spAutoFit/>
          </a:bodyPr>
          <a:lstStyle/>
          <a:p>
            <a:pPr marL="12700">
              <a:lnSpc>
                <a:spcPct val="100000"/>
              </a:lnSpc>
              <a:spcBef>
                <a:spcPts val="10"/>
              </a:spcBef>
            </a:pPr>
            <a:r>
              <a:rPr sz="1800" spc="-25" dirty="0">
                <a:solidFill>
                  <a:srgbClr val="595959"/>
                </a:solidFill>
                <a:latin typeface="Calibri"/>
                <a:cs typeface="Calibri"/>
              </a:rPr>
              <a:t>18</a:t>
            </a:r>
            <a:endParaRPr sz="1800">
              <a:latin typeface="Calibri"/>
              <a:cs typeface="Calibri"/>
            </a:endParaRPr>
          </a:p>
        </p:txBody>
      </p:sp>
      <p:sp>
        <p:nvSpPr>
          <p:cNvPr id="49" name="object 49"/>
          <p:cNvSpPr txBox="1"/>
          <p:nvPr/>
        </p:nvSpPr>
        <p:spPr>
          <a:xfrm>
            <a:off x="11240265" y="5484638"/>
            <a:ext cx="254000" cy="304800"/>
          </a:xfrm>
          <a:prstGeom prst="rect">
            <a:avLst/>
          </a:prstGeom>
        </p:spPr>
        <p:txBody>
          <a:bodyPr vert="horz" wrap="square" lIns="0" tIns="1270" rIns="0" bIns="0" rtlCol="0">
            <a:spAutoFit/>
          </a:bodyPr>
          <a:lstStyle/>
          <a:p>
            <a:pPr marL="12700">
              <a:lnSpc>
                <a:spcPct val="100000"/>
              </a:lnSpc>
              <a:spcBef>
                <a:spcPts val="10"/>
              </a:spcBef>
            </a:pPr>
            <a:r>
              <a:rPr sz="1800" spc="-25" dirty="0">
                <a:solidFill>
                  <a:srgbClr val="595959"/>
                </a:solidFill>
                <a:latin typeface="Calibri"/>
                <a:cs typeface="Calibri"/>
              </a:rPr>
              <a:t>20</a:t>
            </a:r>
            <a:endParaRPr sz="1800">
              <a:latin typeface="Calibri"/>
              <a:cs typeface="Calibri"/>
            </a:endParaRPr>
          </a:p>
        </p:txBody>
      </p:sp>
      <p:sp>
        <p:nvSpPr>
          <p:cNvPr id="50" name="object 50"/>
          <p:cNvSpPr txBox="1"/>
          <p:nvPr/>
        </p:nvSpPr>
        <p:spPr>
          <a:xfrm>
            <a:off x="78739" y="5801830"/>
            <a:ext cx="7808595" cy="547370"/>
          </a:xfrm>
          <a:prstGeom prst="rect">
            <a:avLst/>
          </a:prstGeom>
        </p:spPr>
        <p:txBody>
          <a:bodyPr vert="horz" wrap="square" lIns="0" tIns="635" rIns="0" bIns="0" rtlCol="0">
            <a:spAutoFit/>
          </a:bodyPr>
          <a:lstStyle/>
          <a:p>
            <a:pPr marL="5007610">
              <a:lnSpc>
                <a:spcPct val="100000"/>
              </a:lnSpc>
              <a:spcBef>
                <a:spcPts val="5"/>
              </a:spcBef>
            </a:pPr>
            <a:r>
              <a:rPr sz="2000" dirty="0">
                <a:solidFill>
                  <a:srgbClr val="595959"/>
                </a:solidFill>
                <a:latin typeface="Calibri"/>
                <a:cs typeface="Calibri"/>
              </a:rPr>
              <a:t>Speed</a:t>
            </a:r>
            <a:r>
              <a:rPr sz="2000" spc="-25" dirty="0">
                <a:solidFill>
                  <a:srgbClr val="595959"/>
                </a:solidFill>
                <a:latin typeface="Calibri"/>
                <a:cs typeface="Calibri"/>
              </a:rPr>
              <a:t> </a:t>
            </a:r>
            <a:r>
              <a:rPr sz="2000" spc="-10" dirty="0">
                <a:solidFill>
                  <a:srgbClr val="595959"/>
                </a:solidFill>
                <a:latin typeface="Calibri"/>
                <a:cs typeface="Calibri"/>
              </a:rPr>
              <a:t>(ms/image</a:t>
            </a:r>
            <a:r>
              <a:rPr sz="2000" spc="-30" dirty="0">
                <a:solidFill>
                  <a:srgbClr val="595959"/>
                </a:solidFill>
                <a:latin typeface="Calibri"/>
                <a:cs typeface="Calibri"/>
              </a:rPr>
              <a:t> </a:t>
            </a:r>
            <a:r>
              <a:rPr sz="2000" dirty="0">
                <a:solidFill>
                  <a:srgbClr val="595959"/>
                </a:solidFill>
                <a:latin typeface="Calibri"/>
                <a:cs typeface="Calibri"/>
              </a:rPr>
              <a:t>on</a:t>
            </a:r>
            <a:r>
              <a:rPr sz="2000" spc="-25" dirty="0">
                <a:solidFill>
                  <a:srgbClr val="595959"/>
                </a:solidFill>
                <a:latin typeface="Calibri"/>
                <a:cs typeface="Calibri"/>
              </a:rPr>
              <a:t> </a:t>
            </a:r>
            <a:r>
              <a:rPr sz="2000" spc="-20" dirty="0">
                <a:solidFill>
                  <a:srgbClr val="595959"/>
                </a:solidFill>
                <a:latin typeface="Calibri"/>
                <a:cs typeface="Calibri"/>
              </a:rPr>
              <a:t>V100)</a:t>
            </a:r>
            <a:endParaRPr sz="2000">
              <a:latin typeface="Calibri"/>
              <a:cs typeface="Calibri"/>
            </a:endParaRPr>
          </a:p>
          <a:p>
            <a:pPr marL="12700">
              <a:lnSpc>
                <a:spcPct val="100000"/>
              </a:lnSpc>
              <a:spcBef>
                <a:spcPts val="590"/>
              </a:spcBef>
            </a:pPr>
            <a:r>
              <a:rPr sz="1000" dirty="0">
                <a:latin typeface="Arial"/>
                <a:cs typeface="Arial"/>
              </a:rPr>
              <a:t>Liu</a:t>
            </a:r>
            <a:r>
              <a:rPr sz="1000" spc="-30" dirty="0">
                <a:latin typeface="Arial"/>
                <a:cs typeface="Arial"/>
              </a:rPr>
              <a:t> </a:t>
            </a:r>
            <a:r>
              <a:rPr sz="1000" dirty="0">
                <a:latin typeface="Arial"/>
                <a:cs typeface="Arial"/>
              </a:rPr>
              <a:t>et</a:t>
            </a:r>
            <a:r>
              <a:rPr sz="1000" spc="-25" dirty="0">
                <a:latin typeface="Arial"/>
                <a:cs typeface="Arial"/>
              </a:rPr>
              <a:t> </a:t>
            </a:r>
            <a:r>
              <a:rPr sz="1000" dirty="0">
                <a:latin typeface="Arial"/>
                <a:cs typeface="Arial"/>
              </a:rPr>
              <a:t>al,</a:t>
            </a:r>
            <a:r>
              <a:rPr sz="1000" spc="-30" dirty="0">
                <a:latin typeface="Arial"/>
                <a:cs typeface="Arial"/>
              </a:rPr>
              <a:t> </a:t>
            </a:r>
            <a:r>
              <a:rPr sz="1000" dirty="0">
                <a:latin typeface="Arial"/>
                <a:cs typeface="Arial"/>
              </a:rPr>
              <a:t>“Swin</a:t>
            </a:r>
            <a:r>
              <a:rPr sz="1000" spc="-25" dirty="0">
                <a:latin typeface="Arial"/>
                <a:cs typeface="Arial"/>
              </a:rPr>
              <a:t> </a:t>
            </a:r>
            <a:r>
              <a:rPr sz="1000" dirty="0">
                <a:latin typeface="Arial"/>
                <a:cs typeface="Arial"/>
              </a:rPr>
              <a:t>Transformer:</a:t>
            </a:r>
            <a:r>
              <a:rPr sz="1000" spc="-25" dirty="0">
                <a:latin typeface="Arial"/>
                <a:cs typeface="Arial"/>
              </a:rPr>
              <a:t> </a:t>
            </a:r>
            <a:r>
              <a:rPr sz="1000" spc="-10" dirty="0">
                <a:latin typeface="Arial"/>
                <a:cs typeface="Arial"/>
              </a:rPr>
              <a:t>Hierarchical</a:t>
            </a:r>
            <a:r>
              <a:rPr sz="1000" spc="-20" dirty="0">
                <a:latin typeface="Arial"/>
                <a:cs typeface="Arial"/>
              </a:rPr>
              <a:t> </a:t>
            </a:r>
            <a:r>
              <a:rPr sz="1000" dirty="0">
                <a:latin typeface="Arial"/>
                <a:cs typeface="Arial"/>
              </a:rPr>
              <a:t>Vision</a:t>
            </a:r>
            <a:r>
              <a:rPr sz="1000" spc="-25" dirty="0">
                <a:latin typeface="Arial"/>
                <a:cs typeface="Arial"/>
              </a:rPr>
              <a:t> </a:t>
            </a:r>
            <a:r>
              <a:rPr sz="1000" dirty="0">
                <a:latin typeface="Arial"/>
                <a:cs typeface="Arial"/>
              </a:rPr>
              <a:t>Transformer</a:t>
            </a:r>
            <a:r>
              <a:rPr sz="1000" spc="-20" dirty="0">
                <a:latin typeface="Arial"/>
                <a:cs typeface="Arial"/>
              </a:rPr>
              <a:t> </a:t>
            </a:r>
            <a:r>
              <a:rPr sz="1000" dirty="0">
                <a:latin typeface="Arial"/>
                <a:cs typeface="Arial"/>
              </a:rPr>
              <a:t>using</a:t>
            </a:r>
            <a:r>
              <a:rPr sz="1000" spc="-25" dirty="0">
                <a:latin typeface="Arial"/>
                <a:cs typeface="Arial"/>
              </a:rPr>
              <a:t> </a:t>
            </a:r>
            <a:r>
              <a:rPr sz="1000" dirty="0">
                <a:latin typeface="Arial"/>
                <a:cs typeface="Arial"/>
              </a:rPr>
              <a:t>Shifted</a:t>
            </a:r>
            <a:r>
              <a:rPr sz="1000" spc="-25" dirty="0">
                <a:latin typeface="Arial"/>
                <a:cs typeface="Arial"/>
              </a:rPr>
              <a:t> </a:t>
            </a:r>
            <a:r>
              <a:rPr sz="1000" dirty="0">
                <a:latin typeface="Arial"/>
                <a:cs typeface="Arial"/>
              </a:rPr>
              <a:t>Windows”,</a:t>
            </a:r>
            <a:r>
              <a:rPr sz="1000" spc="-30" dirty="0">
                <a:latin typeface="Arial"/>
                <a:cs typeface="Arial"/>
              </a:rPr>
              <a:t> </a:t>
            </a:r>
            <a:r>
              <a:rPr sz="1000" dirty="0">
                <a:latin typeface="Arial"/>
                <a:cs typeface="Arial"/>
              </a:rPr>
              <a:t>CVPR</a:t>
            </a:r>
            <a:r>
              <a:rPr sz="1000" spc="-15" dirty="0">
                <a:latin typeface="Arial"/>
                <a:cs typeface="Arial"/>
              </a:rPr>
              <a:t> </a:t>
            </a:r>
            <a:r>
              <a:rPr sz="1000" spc="-20" dirty="0">
                <a:latin typeface="Arial"/>
                <a:cs typeface="Arial"/>
              </a:rPr>
              <a:t>2021</a:t>
            </a:r>
            <a:endParaRPr sz="1000">
              <a:latin typeface="Arial"/>
              <a:cs typeface="Arial"/>
            </a:endParaRPr>
          </a:p>
        </p:txBody>
      </p:sp>
      <p:sp>
        <p:nvSpPr>
          <p:cNvPr id="35" name="object 35"/>
          <p:cNvSpPr txBox="1"/>
          <p:nvPr/>
        </p:nvSpPr>
        <p:spPr>
          <a:xfrm>
            <a:off x="6246761" y="3435603"/>
            <a:ext cx="4863465" cy="885190"/>
          </a:xfrm>
          <a:prstGeom prst="rect">
            <a:avLst/>
          </a:prstGeom>
        </p:spPr>
        <p:txBody>
          <a:bodyPr vert="horz" wrap="square" lIns="0" tIns="6350" rIns="0" bIns="0" rtlCol="0">
            <a:spAutoFit/>
          </a:bodyPr>
          <a:lstStyle/>
          <a:p>
            <a:pPr marL="12700" marR="5080">
              <a:lnSpc>
                <a:spcPct val="101400"/>
              </a:lnSpc>
              <a:spcBef>
                <a:spcPts val="50"/>
              </a:spcBef>
            </a:pPr>
            <a:r>
              <a:rPr sz="2800" dirty="0">
                <a:solidFill>
                  <a:srgbClr val="70AD47"/>
                </a:solidFill>
                <a:latin typeface="Calibri"/>
                <a:cs typeface="Calibri"/>
              </a:rPr>
              <a:t>Bonus:</a:t>
            </a:r>
            <a:r>
              <a:rPr sz="2800" spc="-65" dirty="0">
                <a:solidFill>
                  <a:srgbClr val="70AD47"/>
                </a:solidFill>
                <a:latin typeface="Calibri"/>
                <a:cs typeface="Calibri"/>
              </a:rPr>
              <a:t> </a:t>
            </a:r>
            <a:r>
              <a:rPr sz="2800" dirty="0">
                <a:solidFill>
                  <a:srgbClr val="70AD47"/>
                </a:solidFill>
                <a:latin typeface="Calibri"/>
                <a:cs typeface="Calibri"/>
              </a:rPr>
              <a:t>Swin</a:t>
            </a:r>
            <a:r>
              <a:rPr sz="2800" spc="-60" dirty="0">
                <a:solidFill>
                  <a:srgbClr val="70AD47"/>
                </a:solidFill>
                <a:latin typeface="Calibri"/>
                <a:cs typeface="Calibri"/>
              </a:rPr>
              <a:t> </a:t>
            </a:r>
            <a:r>
              <a:rPr sz="2800" spc="-30" dirty="0">
                <a:solidFill>
                  <a:srgbClr val="70AD47"/>
                </a:solidFill>
                <a:latin typeface="Calibri"/>
                <a:cs typeface="Calibri"/>
              </a:rPr>
              <a:t>Transformer</a:t>
            </a:r>
            <a:r>
              <a:rPr sz="2800" spc="-65" dirty="0">
                <a:solidFill>
                  <a:srgbClr val="70AD47"/>
                </a:solidFill>
                <a:latin typeface="Calibri"/>
                <a:cs typeface="Calibri"/>
              </a:rPr>
              <a:t> </a:t>
            </a:r>
            <a:r>
              <a:rPr sz="2800" dirty="0">
                <a:solidFill>
                  <a:srgbClr val="70AD47"/>
                </a:solidFill>
                <a:latin typeface="Calibri"/>
                <a:cs typeface="Calibri"/>
              </a:rPr>
              <a:t>can</a:t>
            </a:r>
            <a:r>
              <a:rPr sz="2800" spc="-60" dirty="0">
                <a:solidFill>
                  <a:srgbClr val="70AD47"/>
                </a:solidFill>
                <a:latin typeface="Calibri"/>
                <a:cs typeface="Calibri"/>
              </a:rPr>
              <a:t> </a:t>
            </a:r>
            <a:r>
              <a:rPr sz="2800" spc="-20" dirty="0">
                <a:solidFill>
                  <a:srgbClr val="70AD47"/>
                </a:solidFill>
                <a:latin typeface="Calibri"/>
                <a:cs typeface="Calibri"/>
              </a:rPr>
              <a:t>also </a:t>
            </a:r>
            <a:r>
              <a:rPr sz="2800" dirty="0">
                <a:solidFill>
                  <a:srgbClr val="70AD47"/>
                </a:solidFill>
                <a:latin typeface="Calibri"/>
                <a:cs typeface="Calibri"/>
              </a:rPr>
              <a:t>be</a:t>
            </a:r>
            <a:r>
              <a:rPr sz="2800" spc="-40" dirty="0">
                <a:solidFill>
                  <a:srgbClr val="70AD47"/>
                </a:solidFill>
                <a:latin typeface="Calibri"/>
                <a:cs typeface="Calibri"/>
              </a:rPr>
              <a:t> </a:t>
            </a:r>
            <a:r>
              <a:rPr sz="2800" dirty="0">
                <a:solidFill>
                  <a:srgbClr val="70AD47"/>
                </a:solidFill>
                <a:latin typeface="Calibri"/>
                <a:cs typeface="Calibri"/>
              </a:rPr>
              <a:t>used</a:t>
            </a:r>
            <a:r>
              <a:rPr sz="2800" spc="-25" dirty="0">
                <a:solidFill>
                  <a:srgbClr val="70AD47"/>
                </a:solidFill>
                <a:latin typeface="Calibri"/>
                <a:cs typeface="Calibri"/>
              </a:rPr>
              <a:t> </a:t>
            </a:r>
            <a:r>
              <a:rPr sz="2800" dirty="0">
                <a:solidFill>
                  <a:srgbClr val="70AD47"/>
                </a:solidFill>
                <a:latin typeface="Calibri"/>
                <a:cs typeface="Calibri"/>
              </a:rPr>
              <a:t>as</a:t>
            </a:r>
            <a:r>
              <a:rPr sz="2800" spc="-25" dirty="0">
                <a:solidFill>
                  <a:srgbClr val="70AD47"/>
                </a:solidFill>
                <a:latin typeface="Calibri"/>
                <a:cs typeface="Calibri"/>
              </a:rPr>
              <a:t> </a:t>
            </a:r>
            <a:r>
              <a:rPr sz="2800" dirty="0">
                <a:solidFill>
                  <a:srgbClr val="70AD47"/>
                </a:solidFill>
                <a:latin typeface="Calibri"/>
                <a:cs typeface="Calibri"/>
              </a:rPr>
              <a:t>a</a:t>
            </a:r>
            <a:r>
              <a:rPr sz="2800" spc="-30" dirty="0">
                <a:solidFill>
                  <a:srgbClr val="70AD47"/>
                </a:solidFill>
                <a:latin typeface="Calibri"/>
                <a:cs typeface="Calibri"/>
              </a:rPr>
              <a:t> </a:t>
            </a:r>
            <a:r>
              <a:rPr sz="2800" dirty="0">
                <a:solidFill>
                  <a:srgbClr val="70AD47"/>
                </a:solidFill>
                <a:latin typeface="Calibri"/>
                <a:cs typeface="Calibri"/>
              </a:rPr>
              <a:t>backbone</a:t>
            </a:r>
            <a:r>
              <a:rPr sz="2800" spc="-35" dirty="0">
                <a:solidFill>
                  <a:srgbClr val="70AD47"/>
                </a:solidFill>
                <a:latin typeface="Calibri"/>
                <a:cs typeface="Calibri"/>
              </a:rPr>
              <a:t> </a:t>
            </a:r>
            <a:r>
              <a:rPr sz="2800" dirty="0">
                <a:solidFill>
                  <a:srgbClr val="70AD47"/>
                </a:solidFill>
                <a:latin typeface="Calibri"/>
                <a:cs typeface="Calibri"/>
              </a:rPr>
              <a:t>for</a:t>
            </a:r>
            <a:r>
              <a:rPr sz="2800" spc="-30" dirty="0">
                <a:solidFill>
                  <a:srgbClr val="70AD47"/>
                </a:solidFill>
                <a:latin typeface="Calibri"/>
                <a:cs typeface="Calibri"/>
              </a:rPr>
              <a:t> </a:t>
            </a:r>
            <a:r>
              <a:rPr sz="2800" spc="-10" dirty="0">
                <a:solidFill>
                  <a:srgbClr val="70AD47"/>
                </a:solidFill>
                <a:latin typeface="Calibri"/>
                <a:cs typeface="Calibri"/>
              </a:rPr>
              <a:t>object</a:t>
            </a:r>
            <a:endParaRPr sz="2800">
              <a:latin typeface="Calibri"/>
              <a:cs typeface="Calibri"/>
            </a:endParaRPr>
          </a:p>
        </p:txBody>
      </p:sp>
      <p:sp>
        <p:nvSpPr>
          <p:cNvPr id="36" name="object 36"/>
          <p:cNvSpPr txBox="1"/>
          <p:nvPr/>
        </p:nvSpPr>
        <p:spPr>
          <a:xfrm>
            <a:off x="6246761" y="4285995"/>
            <a:ext cx="493014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70AD47"/>
                </a:solidFill>
                <a:latin typeface="Calibri"/>
                <a:cs typeface="Calibri"/>
              </a:rPr>
              <a:t>detection,</a:t>
            </a:r>
            <a:r>
              <a:rPr sz="2800" spc="-130" dirty="0">
                <a:solidFill>
                  <a:srgbClr val="70AD47"/>
                </a:solidFill>
                <a:latin typeface="Calibri"/>
                <a:cs typeface="Calibri"/>
              </a:rPr>
              <a:t> </a:t>
            </a:r>
            <a:r>
              <a:rPr sz="2800" dirty="0">
                <a:solidFill>
                  <a:srgbClr val="70AD47"/>
                </a:solidFill>
                <a:latin typeface="Calibri"/>
                <a:cs typeface="Calibri"/>
              </a:rPr>
              <a:t>instance</a:t>
            </a:r>
            <a:r>
              <a:rPr sz="2800" spc="-135" dirty="0">
                <a:solidFill>
                  <a:srgbClr val="70AD47"/>
                </a:solidFill>
                <a:latin typeface="Calibri"/>
                <a:cs typeface="Calibri"/>
              </a:rPr>
              <a:t> </a:t>
            </a:r>
            <a:r>
              <a:rPr sz="2800" spc="-10" dirty="0">
                <a:solidFill>
                  <a:srgbClr val="70AD47"/>
                </a:solidFill>
                <a:latin typeface="Calibri"/>
                <a:cs typeface="Calibri"/>
              </a:rPr>
              <a:t>segmentation,</a:t>
            </a:r>
            <a:endParaRPr sz="2800">
              <a:latin typeface="Calibri"/>
              <a:cs typeface="Calibri"/>
            </a:endParaRPr>
          </a:p>
        </p:txBody>
      </p:sp>
      <p:sp>
        <p:nvSpPr>
          <p:cNvPr id="37" name="object 37"/>
          <p:cNvSpPr txBox="1"/>
          <p:nvPr/>
        </p:nvSpPr>
        <p:spPr>
          <a:xfrm>
            <a:off x="6246761" y="4718811"/>
            <a:ext cx="4135754"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70AD47"/>
                </a:solidFill>
                <a:latin typeface="Calibri"/>
                <a:cs typeface="Calibri"/>
              </a:rPr>
              <a:t>and</a:t>
            </a:r>
            <a:r>
              <a:rPr sz="2800" spc="-80" dirty="0">
                <a:solidFill>
                  <a:srgbClr val="70AD47"/>
                </a:solidFill>
                <a:latin typeface="Calibri"/>
                <a:cs typeface="Calibri"/>
              </a:rPr>
              <a:t> </a:t>
            </a:r>
            <a:r>
              <a:rPr sz="2800" dirty="0">
                <a:solidFill>
                  <a:srgbClr val="70AD47"/>
                </a:solidFill>
                <a:latin typeface="Calibri"/>
                <a:cs typeface="Calibri"/>
              </a:rPr>
              <a:t>semantic</a:t>
            </a:r>
            <a:r>
              <a:rPr sz="2800" spc="-75" dirty="0">
                <a:solidFill>
                  <a:srgbClr val="70AD47"/>
                </a:solidFill>
                <a:latin typeface="Calibri"/>
                <a:cs typeface="Calibri"/>
              </a:rPr>
              <a:t> </a:t>
            </a:r>
            <a:r>
              <a:rPr sz="2800" spc="-10" dirty="0">
                <a:solidFill>
                  <a:srgbClr val="70AD47"/>
                </a:solidFill>
                <a:latin typeface="Calibri"/>
                <a:cs typeface="Calibri"/>
              </a:rPr>
              <a:t>segmentation!</a:t>
            </a:r>
            <a:endParaRPr sz="2800">
              <a:latin typeface="Calibri"/>
              <a:cs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Other</a:t>
            </a:r>
            <a:r>
              <a:rPr spc="-90" dirty="0"/>
              <a:t> </a:t>
            </a:r>
            <a:r>
              <a:rPr spc="-10" dirty="0"/>
              <a:t>Hierarchical</a:t>
            </a:r>
            <a:r>
              <a:rPr spc="-75" dirty="0"/>
              <a:t> </a:t>
            </a:r>
            <a:r>
              <a:rPr dirty="0"/>
              <a:t>Vision</a:t>
            </a:r>
            <a:r>
              <a:rPr spc="-85" dirty="0"/>
              <a:t> </a:t>
            </a:r>
            <a:r>
              <a:rPr spc="-35" dirty="0"/>
              <a:t>Transformers</a:t>
            </a:r>
          </a:p>
        </p:txBody>
      </p:sp>
      <p:pic>
        <p:nvPicPr>
          <p:cNvPr id="3" name="object 3"/>
          <p:cNvPicPr/>
          <p:nvPr/>
        </p:nvPicPr>
        <p:blipFill>
          <a:blip r:embed="rId2" cstate="print"/>
          <a:stretch>
            <a:fillRect/>
          </a:stretch>
        </p:blipFill>
        <p:spPr>
          <a:xfrm>
            <a:off x="4494636" y="2375912"/>
            <a:ext cx="3178877" cy="3015334"/>
          </a:xfrm>
          <a:prstGeom prst="rect">
            <a:avLst/>
          </a:prstGeom>
        </p:spPr>
      </p:pic>
      <p:sp>
        <p:nvSpPr>
          <p:cNvPr id="4" name="object 4"/>
          <p:cNvSpPr txBox="1"/>
          <p:nvPr/>
        </p:nvSpPr>
        <p:spPr>
          <a:xfrm>
            <a:off x="4415285" y="5750052"/>
            <a:ext cx="3289935" cy="440055"/>
          </a:xfrm>
          <a:prstGeom prst="rect">
            <a:avLst/>
          </a:prstGeom>
        </p:spPr>
        <p:txBody>
          <a:bodyPr vert="horz" wrap="square" lIns="0" tIns="29845" rIns="0" bIns="0" rtlCol="0">
            <a:spAutoFit/>
          </a:bodyPr>
          <a:lstStyle/>
          <a:p>
            <a:pPr marL="12700" marR="5080">
              <a:lnSpc>
                <a:spcPts val="1580"/>
              </a:lnSpc>
              <a:spcBef>
                <a:spcPts val="235"/>
              </a:spcBef>
            </a:pPr>
            <a:r>
              <a:rPr sz="1400" dirty="0">
                <a:latin typeface="Arial"/>
                <a:cs typeface="Arial"/>
              </a:rPr>
              <a:t>Liu</a:t>
            </a:r>
            <a:r>
              <a:rPr sz="1400" spc="-20" dirty="0">
                <a:latin typeface="Arial"/>
                <a:cs typeface="Arial"/>
              </a:rPr>
              <a:t> </a:t>
            </a:r>
            <a:r>
              <a:rPr sz="1400" dirty="0">
                <a:latin typeface="Arial"/>
                <a:cs typeface="Arial"/>
              </a:rPr>
              <a:t>et</a:t>
            </a:r>
            <a:r>
              <a:rPr sz="1400" spc="-15" dirty="0">
                <a:latin typeface="Arial"/>
                <a:cs typeface="Arial"/>
              </a:rPr>
              <a:t> </a:t>
            </a:r>
            <a:r>
              <a:rPr sz="1400" dirty="0">
                <a:latin typeface="Arial"/>
                <a:cs typeface="Arial"/>
              </a:rPr>
              <a:t>al,</a:t>
            </a:r>
            <a:r>
              <a:rPr sz="1400" spc="-10" dirty="0">
                <a:latin typeface="Arial"/>
                <a:cs typeface="Arial"/>
              </a:rPr>
              <a:t> </a:t>
            </a:r>
            <a:r>
              <a:rPr sz="1400" dirty="0">
                <a:latin typeface="Arial"/>
                <a:cs typeface="Arial"/>
              </a:rPr>
              <a:t>“Swin</a:t>
            </a:r>
            <a:r>
              <a:rPr sz="1400" spc="-45" dirty="0">
                <a:latin typeface="Arial"/>
                <a:cs typeface="Arial"/>
              </a:rPr>
              <a:t> </a:t>
            </a:r>
            <a:r>
              <a:rPr sz="1400" spc="-10" dirty="0">
                <a:latin typeface="Arial"/>
                <a:cs typeface="Arial"/>
              </a:rPr>
              <a:t>Transformer</a:t>
            </a:r>
            <a:r>
              <a:rPr sz="1400" spc="-15" dirty="0">
                <a:latin typeface="Arial"/>
                <a:cs typeface="Arial"/>
              </a:rPr>
              <a:t> </a:t>
            </a:r>
            <a:r>
              <a:rPr sz="1400" dirty="0">
                <a:latin typeface="Arial"/>
                <a:cs typeface="Arial"/>
              </a:rPr>
              <a:t>V2:</a:t>
            </a:r>
            <a:r>
              <a:rPr sz="1400" spc="-15" dirty="0">
                <a:latin typeface="Arial"/>
                <a:cs typeface="Arial"/>
              </a:rPr>
              <a:t> </a:t>
            </a:r>
            <a:r>
              <a:rPr sz="1400" spc="-10" dirty="0">
                <a:latin typeface="Arial"/>
                <a:cs typeface="Arial"/>
              </a:rPr>
              <a:t>Scaling </a:t>
            </a:r>
            <a:r>
              <a:rPr sz="1400" dirty="0">
                <a:latin typeface="Arial"/>
                <a:cs typeface="Arial"/>
              </a:rPr>
              <a:t>up</a:t>
            </a:r>
            <a:r>
              <a:rPr sz="1400" spc="-40" dirty="0">
                <a:latin typeface="Arial"/>
                <a:cs typeface="Arial"/>
              </a:rPr>
              <a:t> </a:t>
            </a:r>
            <a:r>
              <a:rPr sz="1400" dirty="0">
                <a:latin typeface="Arial"/>
                <a:cs typeface="Arial"/>
              </a:rPr>
              <a:t>Capacity</a:t>
            </a:r>
            <a:r>
              <a:rPr sz="1400" spc="-35" dirty="0">
                <a:latin typeface="Arial"/>
                <a:cs typeface="Arial"/>
              </a:rPr>
              <a:t> </a:t>
            </a:r>
            <a:r>
              <a:rPr sz="1400" dirty="0">
                <a:latin typeface="Arial"/>
                <a:cs typeface="Arial"/>
              </a:rPr>
              <a:t>and</a:t>
            </a:r>
            <a:r>
              <a:rPr sz="1400" spc="-35" dirty="0">
                <a:latin typeface="Arial"/>
                <a:cs typeface="Arial"/>
              </a:rPr>
              <a:t> </a:t>
            </a:r>
            <a:r>
              <a:rPr sz="1400" dirty="0">
                <a:latin typeface="Arial"/>
                <a:cs typeface="Arial"/>
              </a:rPr>
              <a:t>Resolution”,</a:t>
            </a:r>
            <a:r>
              <a:rPr sz="1400" spc="-35" dirty="0">
                <a:latin typeface="Arial"/>
                <a:cs typeface="Arial"/>
              </a:rPr>
              <a:t> </a:t>
            </a:r>
            <a:r>
              <a:rPr sz="1400" dirty="0">
                <a:latin typeface="Arial"/>
                <a:cs typeface="Arial"/>
              </a:rPr>
              <a:t>CVPR</a:t>
            </a:r>
            <a:r>
              <a:rPr sz="1400" spc="-35" dirty="0">
                <a:latin typeface="Arial"/>
                <a:cs typeface="Arial"/>
              </a:rPr>
              <a:t> </a:t>
            </a:r>
            <a:r>
              <a:rPr sz="1400" spc="-20" dirty="0">
                <a:latin typeface="Arial"/>
                <a:cs typeface="Arial"/>
              </a:rPr>
              <a:t>2022</a:t>
            </a:r>
            <a:endParaRPr sz="1400">
              <a:latin typeface="Arial"/>
              <a:cs typeface="Arial"/>
            </a:endParaRPr>
          </a:p>
        </p:txBody>
      </p:sp>
      <p:pic>
        <p:nvPicPr>
          <p:cNvPr id="5" name="object 5"/>
          <p:cNvPicPr/>
          <p:nvPr/>
        </p:nvPicPr>
        <p:blipFill>
          <a:blip r:embed="rId3" cstate="print"/>
          <a:stretch>
            <a:fillRect/>
          </a:stretch>
        </p:blipFill>
        <p:spPr>
          <a:xfrm>
            <a:off x="629875" y="3327450"/>
            <a:ext cx="3365099" cy="1382093"/>
          </a:xfrm>
          <a:prstGeom prst="rect">
            <a:avLst/>
          </a:prstGeom>
        </p:spPr>
      </p:pic>
      <p:sp>
        <p:nvSpPr>
          <p:cNvPr id="6" name="object 6"/>
          <p:cNvSpPr txBox="1"/>
          <p:nvPr/>
        </p:nvSpPr>
        <p:spPr>
          <a:xfrm>
            <a:off x="1475122" y="5734811"/>
            <a:ext cx="2023110" cy="455295"/>
          </a:xfrm>
          <a:prstGeom prst="rect">
            <a:avLst/>
          </a:prstGeom>
        </p:spPr>
        <p:txBody>
          <a:bodyPr vert="horz" wrap="square" lIns="0" tIns="9525" rIns="0" bIns="0" rtlCol="0">
            <a:spAutoFit/>
          </a:bodyPr>
          <a:lstStyle/>
          <a:p>
            <a:pPr marL="12700" marR="5080">
              <a:lnSpc>
                <a:spcPct val="101400"/>
              </a:lnSpc>
              <a:spcBef>
                <a:spcPts val="75"/>
              </a:spcBef>
            </a:pPr>
            <a:r>
              <a:rPr sz="1400" dirty="0">
                <a:latin typeface="Calibri"/>
                <a:cs typeface="Calibri"/>
              </a:rPr>
              <a:t>Fan</a:t>
            </a:r>
            <a:r>
              <a:rPr sz="1400" spc="-25" dirty="0">
                <a:latin typeface="Calibri"/>
                <a:cs typeface="Calibri"/>
              </a:rPr>
              <a:t> </a:t>
            </a:r>
            <a:r>
              <a:rPr sz="1400" dirty="0">
                <a:latin typeface="Calibri"/>
                <a:cs typeface="Calibri"/>
              </a:rPr>
              <a:t>et</a:t>
            </a:r>
            <a:r>
              <a:rPr sz="1400" spc="-20" dirty="0">
                <a:latin typeface="Calibri"/>
                <a:cs typeface="Calibri"/>
              </a:rPr>
              <a:t> </a:t>
            </a:r>
            <a:r>
              <a:rPr sz="1400" dirty="0">
                <a:latin typeface="Calibri"/>
                <a:cs typeface="Calibri"/>
              </a:rPr>
              <a:t>al,</a:t>
            </a:r>
            <a:r>
              <a:rPr sz="1400" spc="-25" dirty="0">
                <a:latin typeface="Calibri"/>
                <a:cs typeface="Calibri"/>
              </a:rPr>
              <a:t> </a:t>
            </a:r>
            <a:r>
              <a:rPr sz="1400" spc="-10" dirty="0">
                <a:latin typeface="Calibri"/>
                <a:cs typeface="Calibri"/>
              </a:rPr>
              <a:t>“Multiscale</a:t>
            </a:r>
            <a:r>
              <a:rPr sz="1400" spc="-25" dirty="0">
                <a:latin typeface="Calibri"/>
                <a:cs typeface="Calibri"/>
              </a:rPr>
              <a:t> </a:t>
            </a:r>
            <a:r>
              <a:rPr sz="1400" spc="-10" dirty="0">
                <a:latin typeface="Calibri"/>
                <a:cs typeface="Calibri"/>
              </a:rPr>
              <a:t>Vision </a:t>
            </a:r>
            <a:r>
              <a:rPr sz="1400" spc="-30" dirty="0">
                <a:latin typeface="Calibri"/>
                <a:cs typeface="Calibri"/>
              </a:rPr>
              <a:t>Transformers”,</a:t>
            </a:r>
            <a:r>
              <a:rPr sz="1400" spc="-10" dirty="0">
                <a:latin typeface="Calibri"/>
                <a:cs typeface="Calibri"/>
              </a:rPr>
              <a:t> </a:t>
            </a:r>
            <a:r>
              <a:rPr sz="1400" dirty="0">
                <a:latin typeface="Calibri"/>
                <a:cs typeface="Calibri"/>
              </a:rPr>
              <a:t>ICCV </a:t>
            </a:r>
            <a:r>
              <a:rPr sz="1400" spc="-20" dirty="0">
                <a:latin typeface="Calibri"/>
                <a:cs typeface="Calibri"/>
              </a:rPr>
              <a:t>2021</a:t>
            </a:r>
            <a:endParaRPr sz="1400">
              <a:latin typeface="Calibri"/>
              <a:cs typeface="Calibri"/>
            </a:endParaRPr>
          </a:p>
        </p:txBody>
      </p:sp>
      <p:sp>
        <p:nvSpPr>
          <p:cNvPr id="7" name="object 7"/>
          <p:cNvSpPr txBox="1"/>
          <p:nvPr/>
        </p:nvSpPr>
        <p:spPr>
          <a:xfrm>
            <a:off x="1923497" y="1490979"/>
            <a:ext cx="4765675" cy="452120"/>
          </a:xfrm>
          <a:prstGeom prst="rect">
            <a:avLst/>
          </a:prstGeom>
        </p:spPr>
        <p:txBody>
          <a:bodyPr vert="horz" wrap="square" lIns="0" tIns="12700" rIns="0" bIns="0" rtlCol="0">
            <a:spAutoFit/>
          </a:bodyPr>
          <a:lstStyle/>
          <a:p>
            <a:pPr marL="12700">
              <a:lnSpc>
                <a:spcPct val="100000"/>
              </a:lnSpc>
              <a:spcBef>
                <a:spcPts val="100"/>
              </a:spcBef>
              <a:tabLst>
                <a:tab pos="3578225" algn="l"/>
              </a:tabLst>
            </a:pPr>
            <a:r>
              <a:rPr sz="2800" spc="-20" dirty="0">
                <a:latin typeface="Calibri"/>
                <a:cs typeface="Calibri"/>
              </a:rPr>
              <a:t>MViT</a:t>
            </a:r>
            <a:r>
              <a:rPr sz="2800" dirty="0">
                <a:latin typeface="Calibri"/>
                <a:cs typeface="Calibri"/>
              </a:rPr>
              <a:t>	</a:t>
            </a:r>
            <a:r>
              <a:rPr sz="2800" spc="-20" dirty="0">
                <a:latin typeface="Calibri"/>
                <a:cs typeface="Calibri"/>
              </a:rPr>
              <a:t>Swin-</a:t>
            </a:r>
            <a:r>
              <a:rPr sz="2800" spc="-25" dirty="0">
                <a:latin typeface="Calibri"/>
                <a:cs typeface="Calibri"/>
              </a:rPr>
              <a:t>V2</a:t>
            </a:r>
            <a:endParaRPr sz="2800">
              <a:latin typeface="Calibri"/>
              <a:cs typeface="Calibri"/>
            </a:endParaRPr>
          </a:p>
        </p:txBody>
      </p:sp>
      <p:pic>
        <p:nvPicPr>
          <p:cNvPr id="8" name="object 8"/>
          <p:cNvPicPr/>
          <p:nvPr/>
        </p:nvPicPr>
        <p:blipFill>
          <a:blip r:embed="rId4" cstate="print"/>
          <a:stretch>
            <a:fillRect/>
          </a:stretch>
        </p:blipFill>
        <p:spPr>
          <a:xfrm>
            <a:off x="8359574" y="2803763"/>
            <a:ext cx="3478597" cy="2202276"/>
          </a:xfrm>
          <a:prstGeom prst="rect">
            <a:avLst/>
          </a:prstGeom>
        </p:spPr>
      </p:pic>
      <p:sp>
        <p:nvSpPr>
          <p:cNvPr id="9" name="object 9"/>
          <p:cNvSpPr txBox="1"/>
          <p:nvPr/>
        </p:nvSpPr>
        <p:spPr>
          <a:xfrm>
            <a:off x="8267162" y="5734811"/>
            <a:ext cx="3602990" cy="455295"/>
          </a:xfrm>
          <a:prstGeom prst="rect">
            <a:avLst/>
          </a:prstGeom>
        </p:spPr>
        <p:txBody>
          <a:bodyPr vert="horz" wrap="square" lIns="0" tIns="9525" rIns="0" bIns="0" rtlCol="0">
            <a:spAutoFit/>
          </a:bodyPr>
          <a:lstStyle/>
          <a:p>
            <a:pPr marL="12700" marR="5080">
              <a:lnSpc>
                <a:spcPct val="101400"/>
              </a:lnSpc>
              <a:spcBef>
                <a:spcPts val="75"/>
              </a:spcBef>
            </a:pPr>
            <a:r>
              <a:rPr sz="1400" dirty="0">
                <a:latin typeface="Calibri"/>
                <a:cs typeface="Calibri"/>
              </a:rPr>
              <a:t>Li</a:t>
            </a:r>
            <a:r>
              <a:rPr sz="1400" spc="-20" dirty="0">
                <a:latin typeface="Calibri"/>
                <a:cs typeface="Calibri"/>
              </a:rPr>
              <a:t> </a:t>
            </a:r>
            <a:r>
              <a:rPr sz="1400" dirty="0">
                <a:latin typeface="Calibri"/>
                <a:cs typeface="Calibri"/>
              </a:rPr>
              <a:t>et</a:t>
            </a:r>
            <a:r>
              <a:rPr sz="1400" spc="-10" dirty="0">
                <a:latin typeface="Calibri"/>
                <a:cs typeface="Calibri"/>
              </a:rPr>
              <a:t> </a:t>
            </a:r>
            <a:r>
              <a:rPr sz="1400" dirty="0">
                <a:latin typeface="Calibri"/>
                <a:cs typeface="Calibri"/>
              </a:rPr>
              <a:t>al,</a:t>
            </a:r>
            <a:r>
              <a:rPr sz="1400" spc="-20" dirty="0">
                <a:latin typeface="Calibri"/>
                <a:cs typeface="Calibri"/>
              </a:rPr>
              <a:t> </a:t>
            </a:r>
            <a:r>
              <a:rPr sz="1400" spc="-10" dirty="0">
                <a:latin typeface="Calibri"/>
                <a:cs typeface="Calibri"/>
              </a:rPr>
              <a:t>“Improved</a:t>
            </a:r>
            <a:r>
              <a:rPr sz="1400" spc="-15" dirty="0">
                <a:latin typeface="Calibri"/>
                <a:cs typeface="Calibri"/>
              </a:rPr>
              <a:t> </a:t>
            </a:r>
            <a:r>
              <a:rPr sz="1400" spc="-10" dirty="0">
                <a:latin typeface="Calibri"/>
                <a:cs typeface="Calibri"/>
              </a:rPr>
              <a:t>Multiscale</a:t>
            </a:r>
            <a:r>
              <a:rPr sz="1400" spc="-15" dirty="0">
                <a:latin typeface="Calibri"/>
                <a:cs typeface="Calibri"/>
              </a:rPr>
              <a:t> </a:t>
            </a:r>
            <a:r>
              <a:rPr sz="1400" dirty="0">
                <a:latin typeface="Calibri"/>
                <a:cs typeface="Calibri"/>
              </a:rPr>
              <a:t>Vision</a:t>
            </a:r>
            <a:r>
              <a:rPr sz="1400" spc="-20" dirty="0">
                <a:latin typeface="Calibri"/>
                <a:cs typeface="Calibri"/>
              </a:rPr>
              <a:t> </a:t>
            </a:r>
            <a:r>
              <a:rPr sz="1400" spc="-10" dirty="0">
                <a:latin typeface="Calibri"/>
                <a:cs typeface="Calibri"/>
              </a:rPr>
              <a:t>Transformers </a:t>
            </a:r>
            <a:r>
              <a:rPr sz="1400" dirty="0">
                <a:latin typeface="Calibri"/>
                <a:cs typeface="Calibri"/>
              </a:rPr>
              <a:t>for</a:t>
            </a:r>
            <a:r>
              <a:rPr sz="1400" spc="-20" dirty="0">
                <a:latin typeface="Calibri"/>
                <a:cs typeface="Calibri"/>
              </a:rPr>
              <a:t> </a:t>
            </a:r>
            <a:r>
              <a:rPr sz="1400" spc="-10" dirty="0">
                <a:latin typeface="Calibri"/>
                <a:cs typeface="Calibri"/>
              </a:rPr>
              <a:t>Classification</a:t>
            </a:r>
            <a:r>
              <a:rPr sz="1400" spc="-15" dirty="0">
                <a:latin typeface="Calibri"/>
                <a:cs typeface="Calibri"/>
              </a:rPr>
              <a:t> </a:t>
            </a:r>
            <a:r>
              <a:rPr sz="1400" dirty="0">
                <a:latin typeface="Calibri"/>
                <a:cs typeface="Calibri"/>
              </a:rPr>
              <a:t>and</a:t>
            </a:r>
            <a:r>
              <a:rPr sz="1400" spc="-20" dirty="0">
                <a:latin typeface="Calibri"/>
                <a:cs typeface="Calibri"/>
              </a:rPr>
              <a:t> Detection”,</a:t>
            </a:r>
            <a:r>
              <a:rPr sz="1400" spc="-15" dirty="0">
                <a:latin typeface="Calibri"/>
                <a:cs typeface="Calibri"/>
              </a:rPr>
              <a:t> </a:t>
            </a:r>
            <a:r>
              <a:rPr sz="1400" dirty="0">
                <a:latin typeface="Calibri"/>
                <a:cs typeface="Calibri"/>
              </a:rPr>
              <a:t>arXiv</a:t>
            </a:r>
            <a:r>
              <a:rPr sz="1400" spc="-20" dirty="0">
                <a:latin typeface="Calibri"/>
                <a:cs typeface="Calibri"/>
              </a:rPr>
              <a:t> 2021</a:t>
            </a:r>
            <a:endParaRPr sz="1400">
              <a:latin typeface="Calibri"/>
              <a:cs typeface="Calibri"/>
            </a:endParaRPr>
          </a:p>
        </p:txBody>
      </p:sp>
      <p:sp>
        <p:nvSpPr>
          <p:cNvPr id="10" name="object 10"/>
          <p:cNvSpPr txBox="1"/>
          <p:nvPr/>
        </p:nvSpPr>
        <p:spPr>
          <a:xfrm>
            <a:off x="9000143" y="1487931"/>
            <a:ext cx="2251710" cy="452120"/>
          </a:xfrm>
          <a:prstGeom prst="rect">
            <a:avLst/>
          </a:prstGeom>
        </p:spPr>
        <p:txBody>
          <a:bodyPr vert="horz" wrap="square" lIns="0" tIns="12700" rIns="0" bIns="0" rtlCol="0">
            <a:spAutoFit/>
          </a:bodyPr>
          <a:lstStyle/>
          <a:p>
            <a:pPr marL="12700">
              <a:lnSpc>
                <a:spcPct val="100000"/>
              </a:lnSpc>
              <a:spcBef>
                <a:spcPts val="100"/>
              </a:spcBef>
            </a:pPr>
            <a:r>
              <a:rPr sz="2800" dirty="0">
                <a:latin typeface="Calibri"/>
                <a:cs typeface="Calibri"/>
              </a:rPr>
              <a:t>Improved</a:t>
            </a:r>
            <a:r>
              <a:rPr sz="2800" spc="-135" dirty="0">
                <a:latin typeface="Calibri"/>
                <a:cs typeface="Calibri"/>
              </a:rPr>
              <a:t> </a:t>
            </a:r>
            <a:r>
              <a:rPr sz="2800" spc="-20" dirty="0">
                <a:latin typeface="Calibri"/>
                <a:cs typeface="Calibri"/>
              </a:rPr>
              <a:t>MViT</a:t>
            </a:r>
            <a:endParaRPr sz="2800">
              <a:latin typeface="Calibri"/>
              <a:cs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5DCFD-A3ED-6E55-49B5-5847C30C31AD}"/>
              </a:ext>
            </a:extLst>
          </p:cNvPr>
          <p:cNvSpPr>
            <a:spLocks noGrp="1"/>
          </p:cNvSpPr>
          <p:nvPr>
            <p:ph type="title"/>
          </p:nvPr>
        </p:nvSpPr>
        <p:spPr/>
        <p:txBody>
          <a:bodyPr/>
          <a:lstStyle/>
          <a:p>
            <a:r>
              <a:rPr lang="en-US" dirty="0"/>
              <a:t>Can we simplify the attention in </a:t>
            </a:r>
            <a:r>
              <a:rPr lang="en-US" dirty="0" err="1"/>
              <a:t>ViT</a:t>
            </a:r>
            <a:endParaRPr lang="en-US" dirty="0"/>
          </a:p>
        </p:txBody>
      </p:sp>
    </p:spTree>
    <p:extLst>
      <p:ext uri="{BB962C8B-B14F-4D97-AF65-F5344CB8AC3E}">
        <p14:creationId xmlns:p14="http://schemas.microsoft.com/office/powerpoint/2010/main" val="40382274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Vision</a:t>
            </a:r>
            <a:r>
              <a:rPr spc="-100" dirty="0"/>
              <a:t> </a:t>
            </a:r>
            <a:r>
              <a:rPr spc="-35" dirty="0"/>
              <a:t>Transformer:</a:t>
            </a:r>
            <a:r>
              <a:rPr spc="-95" dirty="0"/>
              <a:t> </a:t>
            </a:r>
            <a:r>
              <a:rPr dirty="0"/>
              <a:t>Another</a:t>
            </a:r>
            <a:r>
              <a:rPr spc="-95" dirty="0"/>
              <a:t> </a:t>
            </a:r>
            <a:r>
              <a:rPr spc="-20" dirty="0"/>
              <a:t>Look</a:t>
            </a:r>
          </a:p>
        </p:txBody>
      </p:sp>
      <p:grpSp>
        <p:nvGrpSpPr>
          <p:cNvPr id="3" name="object 3"/>
          <p:cNvGrpSpPr/>
          <p:nvPr/>
        </p:nvGrpSpPr>
        <p:grpSpPr>
          <a:xfrm>
            <a:off x="2852933" y="4137840"/>
            <a:ext cx="640080" cy="1481455"/>
            <a:chOff x="2852933" y="4137840"/>
            <a:chExt cx="640080" cy="1481455"/>
          </a:xfrm>
        </p:grpSpPr>
        <p:sp>
          <p:nvSpPr>
            <p:cNvPr id="4" name="object 4"/>
            <p:cNvSpPr/>
            <p:nvPr/>
          </p:nvSpPr>
          <p:spPr>
            <a:xfrm>
              <a:off x="3119569" y="4144190"/>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3119569" y="4144190"/>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3146564" y="4575078"/>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852933" y="4979168"/>
              <a:ext cx="639705" cy="640079"/>
            </a:xfrm>
            <a:prstGeom prst="rect">
              <a:avLst/>
            </a:prstGeom>
          </p:spPr>
        </p:pic>
      </p:grpSp>
      <p:grpSp>
        <p:nvGrpSpPr>
          <p:cNvPr id="8" name="object 8"/>
          <p:cNvGrpSpPr/>
          <p:nvPr/>
        </p:nvGrpSpPr>
        <p:grpSpPr>
          <a:xfrm>
            <a:off x="3629679" y="4141631"/>
            <a:ext cx="640080" cy="1477645"/>
            <a:chOff x="3629679" y="4141631"/>
            <a:chExt cx="640080" cy="1477645"/>
          </a:xfrm>
        </p:grpSpPr>
        <p:sp>
          <p:nvSpPr>
            <p:cNvPr id="9" name="object 9"/>
            <p:cNvSpPr/>
            <p:nvPr/>
          </p:nvSpPr>
          <p:spPr>
            <a:xfrm>
              <a:off x="3895792" y="4147981"/>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0" name="object 10"/>
            <p:cNvSpPr/>
            <p:nvPr/>
          </p:nvSpPr>
          <p:spPr>
            <a:xfrm>
              <a:off x="3895792" y="4147981"/>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1" name="object 11"/>
            <p:cNvSpPr/>
            <p:nvPr/>
          </p:nvSpPr>
          <p:spPr>
            <a:xfrm>
              <a:off x="3922745" y="4578869"/>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2" name="object 12"/>
            <p:cNvPicPr/>
            <p:nvPr/>
          </p:nvPicPr>
          <p:blipFill>
            <a:blip r:embed="rId3" cstate="print"/>
            <a:stretch>
              <a:fillRect/>
            </a:stretch>
          </p:blipFill>
          <p:spPr>
            <a:xfrm>
              <a:off x="3629679" y="4979168"/>
              <a:ext cx="639705" cy="640079"/>
            </a:xfrm>
            <a:prstGeom prst="rect">
              <a:avLst/>
            </a:prstGeom>
          </p:spPr>
        </p:pic>
      </p:grpSp>
      <p:grpSp>
        <p:nvGrpSpPr>
          <p:cNvPr id="13" name="object 13"/>
          <p:cNvGrpSpPr/>
          <p:nvPr/>
        </p:nvGrpSpPr>
        <p:grpSpPr>
          <a:xfrm>
            <a:off x="4406424" y="4137840"/>
            <a:ext cx="640080" cy="1481455"/>
            <a:chOff x="4406424" y="4137840"/>
            <a:chExt cx="640080" cy="1481455"/>
          </a:xfrm>
        </p:grpSpPr>
        <p:sp>
          <p:nvSpPr>
            <p:cNvPr id="14" name="object 14"/>
            <p:cNvSpPr/>
            <p:nvPr/>
          </p:nvSpPr>
          <p:spPr>
            <a:xfrm>
              <a:off x="4672013" y="4144190"/>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5" name="object 15"/>
            <p:cNvSpPr/>
            <p:nvPr/>
          </p:nvSpPr>
          <p:spPr>
            <a:xfrm>
              <a:off x="4672013" y="4144190"/>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6" name="object 16"/>
            <p:cNvSpPr/>
            <p:nvPr/>
          </p:nvSpPr>
          <p:spPr>
            <a:xfrm>
              <a:off x="4699065" y="4575078"/>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17" name="object 17"/>
            <p:cNvPicPr/>
            <p:nvPr/>
          </p:nvPicPr>
          <p:blipFill>
            <a:blip r:embed="rId4" cstate="print"/>
            <a:stretch>
              <a:fillRect/>
            </a:stretch>
          </p:blipFill>
          <p:spPr>
            <a:xfrm>
              <a:off x="4406424" y="4979168"/>
              <a:ext cx="639705" cy="640079"/>
            </a:xfrm>
            <a:prstGeom prst="rect">
              <a:avLst/>
            </a:prstGeom>
          </p:spPr>
        </p:pic>
      </p:grpSp>
      <p:grpSp>
        <p:nvGrpSpPr>
          <p:cNvPr id="18" name="object 18"/>
          <p:cNvGrpSpPr/>
          <p:nvPr/>
        </p:nvGrpSpPr>
        <p:grpSpPr>
          <a:xfrm>
            <a:off x="5183172" y="4141631"/>
            <a:ext cx="640080" cy="1477645"/>
            <a:chOff x="5183172" y="4141631"/>
            <a:chExt cx="640080" cy="1477645"/>
          </a:xfrm>
        </p:grpSpPr>
        <p:sp>
          <p:nvSpPr>
            <p:cNvPr id="19" name="object 19"/>
            <p:cNvSpPr/>
            <p:nvPr/>
          </p:nvSpPr>
          <p:spPr>
            <a:xfrm>
              <a:off x="5449284" y="4147981"/>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0" name="object 20"/>
            <p:cNvSpPr/>
            <p:nvPr/>
          </p:nvSpPr>
          <p:spPr>
            <a:xfrm>
              <a:off x="5449284" y="4147981"/>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1" name="object 21"/>
            <p:cNvSpPr/>
            <p:nvPr/>
          </p:nvSpPr>
          <p:spPr>
            <a:xfrm>
              <a:off x="5476237" y="4578869"/>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2" name="object 22"/>
            <p:cNvPicPr/>
            <p:nvPr/>
          </p:nvPicPr>
          <p:blipFill>
            <a:blip r:embed="rId5" cstate="print"/>
            <a:stretch>
              <a:fillRect/>
            </a:stretch>
          </p:blipFill>
          <p:spPr>
            <a:xfrm>
              <a:off x="5183172" y="4979168"/>
              <a:ext cx="639705" cy="640079"/>
            </a:xfrm>
            <a:prstGeom prst="rect">
              <a:avLst/>
            </a:prstGeom>
          </p:spPr>
        </p:pic>
      </p:grpSp>
      <p:grpSp>
        <p:nvGrpSpPr>
          <p:cNvPr id="23" name="object 23"/>
          <p:cNvGrpSpPr/>
          <p:nvPr/>
        </p:nvGrpSpPr>
        <p:grpSpPr>
          <a:xfrm>
            <a:off x="5962263" y="4137840"/>
            <a:ext cx="640080" cy="1481455"/>
            <a:chOff x="5962263" y="4137840"/>
            <a:chExt cx="640080" cy="1481455"/>
          </a:xfrm>
        </p:grpSpPr>
        <p:sp>
          <p:nvSpPr>
            <p:cNvPr id="24" name="object 24"/>
            <p:cNvSpPr/>
            <p:nvPr/>
          </p:nvSpPr>
          <p:spPr>
            <a:xfrm>
              <a:off x="6221501" y="4144190"/>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25" name="object 25"/>
            <p:cNvSpPr/>
            <p:nvPr/>
          </p:nvSpPr>
          <p:spPr>
            <a:xfrm>
              <a:off x="6221501" y="4144190"/>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6" name="object 26"/>
            <p:cNvSpPr/>
            <p:nvPr/>
          </p:nvSpPr>
          <p:spPr>
            <a:xfrm>
              <a:off x="6249169" y="4575078"/>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4" y="0"/>
                  </a:moveTo>
                  <a:lnTo>
                    <a:pt x="377" y="75808"/>
                  </a:lnTo>
                  <a:lnTo>
                    <a:pt x="251" y="76067"/>
                  </a:lnTo>
                  <a:lnTo>
                    <a:pt x="125" y="76325"/>
                  </a:lnTo>
                  <a:lnTo>
                    <a:pt x="0" y="76583"/>
                  </a:lnTo>
                  <a:lnTo>
                    <a:pt x="25398" y="76325"/>
                  </a:lnTo>
                  <a:lnTo>
                    <a:pt x="25393" y="75808"/>
                  </a:lnTo>
                  <a:lnTo>
                    <a:pt x="25269" y="63627"/>
                  </a:lnTo>
                  <a:lnTo>
                    <a:pt x="50667" y="63367"/>
                  </a:lnTo>
                  <a:lnTo>
                    <a:pt x="69816" y="63367"/>
                  </a:lnTo>
                  <a:lnTo>
                    <a:pt x="37324" y="0"/>
                  </a:lnTo>
                  <a:close/>
                </a:path>
                <a:path w="76200" h="404495">
                  <a:moveTo>
                    <a:pt x="50667" y="63367"/>
                  </a:moveTo>
                  <a:lnTo>
                    <a:pt x="25269" y="63627"/>
                  </a:lnTo>
                  <a:lnTo>
                    <a:pt x="25393" y="75808"/>
                  </a:lnTo>
                  <a:lnTo>
                    <a:pt x="25398" y="76325"/>
                  </a:lnTo>
                  <a:lnTo>
                    <a:pt x="50796" y="76067"/>
                  </a:lnTo>
                  <a:lnTo>
                    <a:pt x="50670" y="63627"/>
                  </a:lnTo>
                  <a:lnTo>
                    <a:pt x="50667" y="63367"/>
                  </a:lnTo>
                  <a:close/>
                </a:path>
                <a:path w="76200" h="404495">
                  <a:moveTo>
                    <a:pt x="69816" y="63367"/>
                  </a:moveTo>
                  <a:lnTo>
                    <a:pt x="50667" y="63367"/>
                  </a:lnTo>
                  <a:lnTo>
                    <a:pt x="50670" y="63627"/>
                  </a:lnTo>
                  <a:lnTo>
                    <a:pt x="50796" y="76067"/>
                  </a:lnTo>
                  <a:lnTo>
                    <a:pt x="76196" y="75808"/>
                  </a:lnTo>
                  <a:lnTo>
                    <a:pt x="69816" y="63367"/>
                  </a:lnTo>
                  <a:close/>
                </a:path>
              </a:pathLst>
            </a:custGeom>
            <a:solidFill>
              <a:srgbClr val="000000"/>
            </a:solidFill>
          </p:spPr>
          <p:txBody>
            <a:bodyPr wrap="square" lIns="0" tIns="0" rIns="0" bIns="0" rtlCol="0"/>
            <a:lstStyle/>
            <a:p>
              <a:endParaRPr/>
            </a:p>
          </p:txBody>
        </p:sp>
        <p:pic>
          <p:nvPicPr>
            <p:cNvPr id="27" name="object 27"/>
            <p:cNvPicPr/>
            <p:nvPr/>
          </p:nvPicPr>
          <p:blipFill>
            <a:blip r:embed="rId6" cstate="print"/>
            <a:stretch>
              <a:fillRect/>
            </a:stretch>
          </p:blipFill>
          <p:spPr>
            <a:xfrm>
              <a:off x="5962263" y="4979168"/>
              <a:ext cx="639705" cy="640079"/>
            </a:xfrm>
            <a:prstGeom prst="rect">
              <a:avLst/>
            </a:prstGeom>
          </p:spPr>
        </p:pic>
      </p:grpSp>
      <p:grpSp>
        <p:nvGrpSpPr>
          <p:cNvPr id="28" name="object 28"/>
          <p:cNvGrpSpPr/>
          <p:nvPr/>
        </p:nvGrpSpPr>
        <p:grpSpPr>
          <a:xfrm>
            <a:off x="6736674" y="4137840"/>
            <a:ext cx="640080" cy="1481455"/>
            <a:chOff x="6736674" y="4137840"/>
            <a:chExt cx="640080" cy="1481455"/>
          </a:xfrm>
        </p:grpSpPr>
        <p:sp>
          <p:nvSpPr>
            <p:cNvPr id="29" name="object 29"/>
            <p:cNvSpPr/>
            <p:nvPr/>
          </p:nvSpPr>
          <p:spPr>
            <a:xfrm>
              <a:off x="7008224" y="4144190"/>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0" name="object 30"/>
            <p:cNvSpPr/>
            <p:nvPr/>
          </p:nvSpPr>
          <p:spPr>
            <a:xfrm>
              <a:off x="7008224" y="4144190"/>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1" name="object 31"/>
            <p:cNvSpPr/>
            <p:nvPr/>
          </p:nvSpPr>
          <p:spPr>
            <a:xfrm>
              <a:off x="7034015" y="4575078"/>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32" name="object 32"/>
            <p:cNvPicPr/>
            <p:nvPr/>
          </p:nvPicPr>
          <p:blipFill>
            <a:blip r:embed="rId7" cstate="print"/>
            <a:stretch>
              <a:fillRect/>
            </a:stretch>
          </p:blipFill>
          <p:spPr>
            <a:xfrm>
              <a:off x="6736674" y="4979168"/>
              <a:ext cx="639705" cy="640079"/>
            </a:xfrm>
            <a:prstGeom prst="rect">
              <a:avLst/>
            </a:prstGeom>
          </p:spPr>
        </p:pic>
      </p:grpSp>
      <p:grpSp>
        <p:nvGrpSpPr>
          <p:cNvPr id="33" name="object 33"/>
          <p:cNvGrpSpPr/>
          <p:nvPr/>
        </p:nvGrpSpPr>
        <p:grpSpPr>
          <a:xfrm>
            <a:off x="7524339" y="4137840"/>
            <a:ext cx="641350" cy="1481455"/>
            <a:chOff x="7524339" y="4137840"/>
            <a:chExt cx="641350" cy="1481455"/>
          </a:xfrm>
        </p:grpSpPr>
        <p:sp>
          <p:nvSpPr>
            <p:cNvPr id="34" name="object 34"/>
            <p:cNvSpPr/>
            <p:nvPr/>
          </p:nvSpPr>
          <p:spPr>
            <a:xfrm>
              <a:off x="7775605" y="4144190"/>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5" name="object 35"/>
            <p:cNvSpPr/>
            <p:nvPr/>
          </p:nvSpPr>
          <p:spPr>
            <a:xfrm>
              <a:off x="7775605" y="4144190"/>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6" name="object 36"/>
            <p:cNvSpPr/>
            <p:nvPr/>
          </p:nvSpPr>
          <p:spPr>
            <a:xfrm>
              <a:off x="7802558" y="4575078"/>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37" name="object 37"/>
            <p:cNvPicPr/>
            <p:nvPr/>
          </p:nvPicPr>
          <p:blipFill>
            <a:blip r:embed="rId8" cstate="print"/>
            <a:stretch>
              <a:fillRect/>
            </a:stretch>
          </p:blipFill>
          <p:spPr>
            <a:xfrm>
              <a:off x="7524339" y="4979168"/>
              <a:ext cx="641197" cy="640079"/>
            </a:xfrm>
            <a:prstGeom prst="rect">
              <a:avLst/>
            </a:prstGeom>
          </p:spPr>
        </p:pic>
      </p:grpSp>
      <p:grpSp>
        <p:nvGrpSpPr>
          <p:cNvPr id="38" name="object 38"/>
          <p:cNvGrpSpPr/>
          <p:nvPr/>
        </p:nvGrpSpPr>
        <p:grpSpPr>
          <a:xfrm>
            <a:off x="8287085" y="4137840"/>
            <a:ext cx="641350" cy="1481455"/>
            <a:chOff x="8287085" y="4137840"/>
            <a:chExt cx="641350" cy="1481455"/>
          </a:xfrm>
        </p:grpSpPr>
        <p:sp>
          <p:nvSpPr>
            <p:cNvPr id="39" name="object 39"/>
            <p:cNvSpPr/>
            <p:nvPr/>
          </p:nvSpPr>
          <p:spPr>
            <a:xfrm>
              <a:off x="8551606" y="4144190"/>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8551606" y="4144190"/>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8578559" y="4575078"/>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2" name="object 42"/>
            <p:cNvPicPr/>
            <p:nvPr/>
          </p:nvPicPr>
          <p:blipFill>
            <a:blip r:embed="rId9" cstate="print"/>
            <a:stretch>
              <a:fillRect/>
            </a:stretch>
          </p:blipFill>
          <p:spPr>
            <a:xfrm>
              <a:off x="8287085" y="4979168"/>
              <a:ext cx="641205" cy="640079"/>
            </a:xfrm>
            <a:prstGeom prst="rect">
              <a:avLst/>
            </a:prstGeom>
          </p:spPr>
        </p:pic>
      </p:grpSp>
      <p:grpSp>
        <p:nvGrpSpPr>
          <p:cNvPr id="43" name="object 43"/>
          <p:cNvGrpSpPr/>
          <p:nvPr/>
        </p:nvGrpSpPr>
        <p:grpSpPr>
          <a:xfrm>
            <a:off x="9061494" y="4137840"/>
            <a:ext cx="641350" cy="1481455"/>
            <a:chOff x="9061494" y="4137840"/>
            <a:chExt cx="641350" cy="1481455"/>
          </a:xfrm>
        </p:grpSpPr>
        <p:sp>
          <p:nvSpPr>
            <p:cNvPr id="44" name="object 44"/>
            <p:cNvSpPr/>
            <p:nvPr/>
          </p:nvSpPr>
          <p:spPr>
            <a:xfrm>
              <a:off x="9328358" y="4144190"/>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45" name="object 45"/>
            <p:cNvSpPr/>
            <p:nvPr/>
          </p:nvSpPr>
          <p:spPr>
            <a:xfrm>
              <a:off x="9328358" y="4144190"/>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6" name="object 46"/>
            <p:cNvSpPr/>
            <p:nvPr/>
          </p:nvSpPr>
          <p:spPr>
            <a:xfrm>
              <a:off x="9355309" y="4575078"/>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7" name="object 47"/>
            <p:cNvPicPr/>
            <p:nvPr/>
          </p:nvPicPr>
          <p:blipFill>
            <a:blip r:embed="rId10" cstate="print"/>
            <a:stretch>
              <a:fillRect/>
            </a:stretch>
          </p:blipFill>
          <p:spPr>
            <a:xfrm>
              <a:off x="9061494" y="4979168"/>
              <a:ext cx="641206" cy="640079"/>
            </a:xfrm>
            <a:prstGeom prst="rect">
              <a:avLst/>
            </a:prstGeom>
          </p:spPr>
        </p:pic>
      </p:grpSp>
      <p:sp>
        <p:nvSpPr>
          <p:cNvPr id="48" name="object 48"/>
          <p:cNvSpPr txBox="1"/>
          <p:nvPr/>
        </p:nvSpPr>
        <p:spPr>
          <a:xfrm>
            <a:off x="953694" y="5135371"/>
            <a:ext cx="149098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N</a:t>
            </a:r>
            <a:r>
              <a:rPr sz="1800" spc="-20" dirty="0">
                <a:latin typeface="Calibri"/>
                <a:cs typeface="Calibri"/>
              </a:rPr>
              <a:t> </a:t>
            </a:r>
            <a:r>
              <a:rPr sz="1800" dirty="0">
                <a:latin typeface="Calibri"/>
                <a:cs typeface="Calibri"/>
              </a:rPr>
              <a:t>input</a:t>
            </a:r>
            <a:r>
              <a:rPr sz="1800" spc="-25" dirty="0">
                <a:latin typeface="Calibri"/>
                <a:cs typeface="Calibri"/>
              </a:rPr>
              <a:t> </a:t>
            </a:r>
            <a:r>
              <a:rPr sz="1800" spc="-10" dirty="0">
                <a:latin typeface="Calibri"/>
                <a:cs typeface="Calibri"/>
              </a:rPr>
              <a:t>patches</a:t>
            </a:r>
            <a:endParaRPr sz="1800">
              <a:latin typeface="Calibri"/>
              <a:cs typeface="Calibri"/>
            </a:endParaRPr>
          </a:p>
        </p:txBody>
      </p:sp>
      <p:grpSp>
        <p:nvGrpSpPr>
          <p:cNvPr id="49" name="object 49"/>
          <p:cNvGrpSpPr/>
          <p:nvPr/>
        </p:nvGrpSpPr>
        <p:grpSpPr>
          <a:xfrm>
            <a:off x="2846583" y="3468141"/>
            <a:ext cx="7118984" cy="521970"/>
            <a:chOff x="2846583" y="3468141"/>
            <a:chExt cx="7118984" cy="521970"/>
          </a:xfrm>
        </p:grpSpPr>
        <p:sp>
          <p:nvSpPr>
            <p:cNvPr id="50" name="object 50"/>
            <p:cNvSpPr/>
            <p:nvPr/>
          </p:nvSpPr>
          <p:spPr>
            <a:xfrm>
              <a:off x="2852933" y="3474491"/>
              <a:ext cx="7106284" cy="509270"/>
            </a:xfrm>
            <a:custGeom>
              <a:avLst/>
              <a:gdLst/>
              <a:ahLst/>
              <a:cxnLst/>
              <a:rect l="l" t="t" r="r" b="b"/>
              <a:pathLst>
                <a:path w="7106284" h="509270">
                  <a:moveTo>
                    <a:pt x="7020918" y="0"/>
                  </a:moveTo>
                  <a:lnTo>
                    <a:pt x="84851" y="0"/>
                  </a:lnTo>
                  <a:lnTo>
                    <a:pt x="51823" y="6668"/>
                  </a:lnTo>
                  <a:lnTo>
                    <a:pt x="24852" y="24852"/>
                  </a:lnTo>
                  <a:lnTo>
                    <a:pt x="6668" y="51823"/>
                  </a:lnTo>
                  <a:lnTo>
                    <a:pt x="0" y="84851"/>
                  </a:lnTo>
                  <a:lnTo>
                    <a:pt x="0" y="424228"/>
                  </a:lnTo>
                  <a:lnTo>
                    <a:pt x="6668" y="457256"/>
                  </a:lnTo>
                  <a:lnTo>
                    <a:pt x="24852" y="484227"/>
                  </a:lnTo>
                  <a:lnTo>
                    <a:pt x="51823" y="502411"/>
                  </a:lnTo>
                  <a:lnTo>
                    <a:pt x="84851" y="509079"/>
                  </a:lnTo>
                  <a:lnTo>
                    <a:pt x="7020918" y="509079"/>
                  </a:lnTo>
                  <a:lnTo>
                    <a:pt x="7053945" y="502411"/>
                  </a:lnTo>
                  <a:lnTo>
                    <a:pt x="7080916" y="484227"/>
                  </a:lnTo>
                  <a:lnTo>
                    <a:pt x="7099101" y="457256"/>
                  </a:lnTo>
                  <a:lnTo>
                    <a:pt x="7105769" y="424228"/>
                  </a:lnTo>
                  <a:lnTo>
                    <a:pt x="7105769" y="84851"/>
                  </a:lnTo>
                  <a:lnTo>
                    <a:pt x="7099101" y="51823"/>
                  </a:lnTo>
                  <a:lnTo>
                    <a:pt x="7080916" y="24852"/>
                  </a:lnTo>
                  <a:lnTo>
                    <a:pt x="7053945" y="6668"/>
                  </a:lnTo>
                  <a:lnTo>
                    <a:pt x="7020918" y="0"/>
                  </a:lnTo>
                  <a:close/>
                </a:path>
              </a:pathLst>
            </a:custGeom>
            <a:solidFill>
              <a:srgbClr val="E2F0D9"/>
            </a:solidFill>
          </p:spPr>
          <p:txBody>
            <a:bodyPr wrap="square" lIns="0" tIns="0" rIns="0" bIns="0" rtlCol="0"/>
            <a:lstStyle/>
            <a:p>
              <a:endParaRPr/>
            </a:p>
          </p:txBody>
        </p:sp>
        <p:sp>
          <p:nvSpPr>
            <p:cNvPr id="51" name="object 51"/>
            <p:cNvSpPr/>
            <p:nvPr/>
          </p:nvSpPr>
          <p:spPr>
            <a:xfrm>
              <a:off x="2852933" y="3474491"/>
              <a:ext cx="7106284" cy="509270"/>
            </a:xfrm>
            <a:custGeom>
              <a:avLst/>
              <a:gdLst/>
              <a:ahLst/>
              <a:cxnLst/>
              <a:rect l="l" t="t" r="r" b="b"/>
              <a:pathLst>
                <a:path w="7106284" h="509270">
                  <a:moveTo>
                    <a:pt x="0" y="84851"/>
                  </a:moveTo>
                  <a:lnTo>
                    <a:pt x="6668" y="51823"/>
                  </a:lnTo>
                  <a:lnTo>
                    <a:pt x="24852" y="24852"/>
                  </a:lnTo>
                  <a:lnTo>
                    <a:pt x="51823" y="6668"/>
                  </a:lnTo>
                  <a:lnTo>
                    <a:pt x="84851" y="0"/>
                  </a:lnTo>
                  <a:lnTo>
                    <a:pt x="7020919" y="0"/>
                  </a:lnTo>
                  <a:lnTo>
                    <a:pt x="7053946" y="6668"/>
                  </a:lnTo>
                  <a:lnTo>
                    <a:pt x="7080917" y="24852"/>
                  </a:lnTo>
                  <a:lnTo>
                    <a:pt x="7099102" y="51823"/>
                  </a:lnTo>
                  <a:lnTo>
                    <a:pt x="7105770" y="84851"/>
                  </a:lnTo>
                  <a:lnTo>
                    <a:pt x="7105770" y="424228"/>
                  </a:lnTo>
                  <a:lnTo>
                    <a:pt x="7099102" y="457256"/>
                  </a:lnTo>
                  <a:lnTo>
                    <a:pt x="7080917" y="484227"/>
                  </a:lnTo>
                  <a:lnTo>
                    <a:pt x="7053946" y="502411"/>
                  </a:lnTo>
                  <a:lnTo>
                    <a:pt x="7020919" y="509080"/>
                  </a:lnTo>
                  <a:lnTo>
                    <a:pt x="84851" y="509080"/>
                  </a:lnTo>
                  <a:lnTo>
                    <a:pt x="51823" y="502411"/>
                  </a:lnTo>
                  <a:lnTo>
                    <a:pt x="24852" y="484227"/>
                  </a:lnTo>
                  <a:lnTo>
                    <a:pt x="6668" y="457256"/>
                  </a:lnTo>
                  <a:lnTo>
                    <a:pt x="0" y="424228"/>
                  </a:lnTo>
                  <a:lnTo>
                    <a:pt x="0" y="84851"/>
                  </a:lnTo>
                  <a:close/>
                </a:path>
              </a:pathLst>
            </a:custGeom>
            <a:ln w="12700">
              <a:solidFill>
                <a:srgbClr val="70AD47"/>
              </a:solidFill>
            </a:ln>
          </p:spPr>
          <p:txBody>
            <a:bodyPr wrap="square" lIns="0" tIns="0" rIns="0" bIns="0" rtlCol="0"/>
            <a:lstStyle/>
            <a:p>
              <a:endParaRPr/>
            </a:p>
          </p:txBody>
        </p:sp>
      </p:grpSp>
      <p:sp>
        <p:nvSpPr>
          <p:cNvPr id="52" name="object 52"/>
          <p:cNvSpPr txBox="1"/>
          <p:nvPr/>
        </p:nvSpPr>
        <p:spPr>
          <a:xfrm>
            <a:off x="4027996" y="3478276"/>
            <a:ext cx="4756150" cy="452120"/>
          </a:xfrm>
          <a:prstGeom prst="rect">
            <a:avLst/>
          </a:prstGeom>
        </p:spPr>
        <p:txBody>
          <a:bodyPr vert="horz" wrap="square" lIns="0" tIns="12700" rIns="0" bIns="0" rtlCol="0">
            <a:spAutoFit/>
          </a:bodyPr>
          <a:lstStyle/>
          <a:p>
            <a:pPr marL="12700">
              <a:lnSpc>
                <a:spcPct val="100000"/>
              </a:lnSpc>
              <a:spcBef>
                <a:spcPts val="100"/>
              </a:spcBef>
            </a:pPr>
            <a:r>
              <a:rPr sz="2800" dirty="0">
                <a:latin typeface="Calibri"/>
                <a:cs typeface="Calibri"/>
              </a:rPr>
              <a:t>Mix</a:t>
            </a:r>
            <a:r>
              <a:rPr sz="2800" spc="-60" dirty="0">
                <a:latin typeface="Calibri"/>
                <a:cs typeface="Calibri"/>
              </a:rPr>
              <a:t> </a:t>
            </a:r>
            <a:r>
              <a:rPr sz="2800" dirty="0">
                <a:latin typeface="Calibri"/>
                <a:cs typeface="Calibri"/>
              </a:rPr>
              <a:t>across</a:t>
            </a:r>
            <a:r>
              <a:rPr sz="2800" spc="-60" dirty="0">
                <a:latin typeface="Calibri"/>
                <a:cs typeface="Calibri"/>
              </a:rPr>
              <a:t> </a:t>
            </a:r>
            <a:r>
              <a:rPr sz="2800" spc="-10" dirty="0">
                <a:latin typeface="Calibri"/>
                <a:cs typeface="Calibri"/>
              </a:rPr>
              <a:t>tokens:</a:t>
            </a:r>
            <a:r>
              <a:rPr sz="2800" spc="-55" dirty="0">
                <a:latin typeface="Calibri"/>
                <a:cs typeface="Calibri"/>
              </a:rPr>
              <a:t> </a:t>
            </a:r>
            <a:r>
              <a:rPr sz="2800" spc="-30" dirty="0">
                <a:latin typeface="Calibri"/>
                <a:cs typeface="Calibri"/>
              </a:rPr>
              <a:t>Self-</a:t>
            </a:r>
            <a:r>
              <a:rPr sz="2800" spc="-10" dirty="0">
                <a:latin typeface="Calibri"/>
                <a:cs typeface="Calibri"/>
              </a:rPr>
              <a:t>Attention</a:t>
            </a:r>
            <a:endParaRPr sz="2800">
              <a:latin typeface="Calibri"/>
              <a:cs typeface="Calibri"/>
            </a:endParaRPr>
          </a:p>
        </p:txBody>
      </p:sp>
      <p:grpSp>
        <p:nvGrpSpPr>
          <p:cNvPr id="53" name="object 53"/>
          <p:cNvGrpSpPr/>
          <p:nvPr/>
        </p:nvGrpSpPr>
        <p:grpSpPr>
          <a:xfrm>
            <a:off x="3113219" y="2874965"/>
            <a:ext cx="143510" cy="442595"/>
            <a:chOff x="3113219" y="2874965"/>
            <a:chExt cx="143510" cy="442595"/>
          </a:xfrm>
        </p:grpSpPr>
        <p:sp>
          <p:nvSpPr>
            <p:cNvPr id="54" name="object 54"/>
            <p:cNvSpPr/>
            <p:nvPr/>
          </p:nvSpPr>
          <p:spPr>
            <a:xfrm>
              <a:off x="3119569" y="2881315"/>
              <a:ext cx="130810" cy="429895"/>
            </a:xfrm>
            <a:custGeom>
              <a:avLst/>
              <a:gdLst/>
              <a:ahLst/>
              <a:cxnLst/>
              <a:rect l="l" t="t" r="r" b="b"/>
              <a:pathLst>
                <a:path w="130810" h="429895">
                  <a:moveTo>
                    <a:pt x="130629" y="0"/>
                  </a:moveTo>
                  <a:lnTo>
                    <a:pt x="0" y="0"/>
                  </a:lnTo>
                  <a:lnTo>
                    <a:pt x="0" y="429767"/>
                  </a:lnTo>
                  <a:lnTo>
                    <a:pt x="130629" y="429767"/>
                  </a:lnTo>
                  <a:lnTo>
                    <a:pt x="130629" y="0"/>
                  </a:lnTo>
                  <a:close/>
                </a:path>
              </a:pathLst>
            </a:custGeom>
            <a:solidFill>
              <a:srgbClr val="FBE5D6"/>
            </a:solidFill>
          </p:spPr>
          <p:txBody>
            <a:bodyPr wrap="square" lIns="0" tIns="0" rIns="0" bIns="0" rtlCol="0"/>
            <a:lstStyle/>
            <a:p>
              <a:endParaRPr/>
            </a:p>
          </p:txBody>
        </p:sp>
        <p:sp>
          <p:nvSpPr>
            <p:cNvPr id="55" name="object 55"/>
            <p:cNvSpPr/>
            <p:nvPr/>
          </p:nvSpPr>
          <p:spPr>
            <a:xfrm>
              <a:off x="3119569" y="2881315"/>
              <a:ext cx="130810" cy="429895"/>
            </a:xfrm>
            <a:custGeom>
              <a:avLst/>
              <a:gdLst/>
              <a:ahLst/>
              <a:cxnLst/>
              <a:rect l="l" t="t" r="r" b="b"/>
              <a:pathLst>
                <a:path w="130810"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56" name="object 56"/>
          <p:cNvGrpSpPr/>
          <p:nvPr/>
        </p:nvGrpSpPr>
        <p:grpSpPr>
          <a:xfrm>
            <a:off x="3889442" y="2878756"/>
            <a:ext cx="143510" cy="442595"/>
            <a:chOff x="3889442" y="2878756"/>
            <a:chExt cx="143510" cy="442595"/>
          </a:xfrm>
        </p:grpSpPr>
        <p:sp>
          <p:nvSpPr>
            <p:cNvPr id="57" name="object 57"/>
            <p:cNvSpPr/>
            <p:nvPr/>
          </p:nvSpPr>
          <p:spPr>
            <a:xfrm>
              <a:off x="3895792" y="2885106"/>
              <a:ext cx="130810" cy="429895"/>
            </a:xfrm>
            <a:custGeom>
              <a:avLst/>
              <a:gdLst/>
              <a:ahLst/>
              <a:cxnLst/>
              <a:rect l="l" t="t" r="r" b="b"/>
              <a:pathLst>
                <a:path w="130810" h="429895">
                  <a:moveTo>
                    <a:pt x="130628" y="0"/>
                  </a:moveTo>
                  <a:lnTo>
                    <a:pt x="0" y="0"/>
                  </a:lnTo>
                  <a:lnTo>
                    <a:pt x="0" y="429767"/>
                  </a:lnTo>
                  <a:lnTo>
                    <a:pt x="130628" y="429767"/>
                  </a:lnTo>
                  <a:lnTo>
                    <a:pt x="130628" y="0"/>
                  </a:lnTo>
                  <a:close/>
                </a:path>
              </a:pathLst>
            </a:custGeom>
            <a:solidFill>
              <a:srgbClr val="FBE5D6"/>
            </a:solidFill>
          </p:spPr>
          <p:txBody>
            <a:bodyPr wrap="square" lIns="0" tIns="0" rIns="0" bIns="0" rtlCol="0"/>
            <a:lstStyle/>
            <a:p>
              <a:endParaRPr/>
            </a:p>
          </p:txBody>
        </p:sp>
        <p:sp>
          <p:nvSpPr>
            <p:cNvPr id="58" name="object 58"/>
            <p:cNvSpPr/>
            <p:nvPr/>
          </p:nvSpPr>
          <p:spPr>
            <a:xfrm>
              <a:off x="3895792" y="2885106"/>
              <a:ext cx="130810" cy="429895"/>
            </a:xfrm>
            <a:custGeom>
              <a:avLst/>
              <a:gdLst/>
              <a:ahLst/>
              <a:cxnLst/>
              <a:rect l="l" t="t" r="r" b="b"/>
              <a:pathLst>
                <a:path w="130810"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59" name="object 59"/>
          <p:cNvGrpSpPr/>
          <p:nvPr/>
        </p:nvGrpSpPr>
        <p:grpSpPr>
          <a:xfrm>
            <a:off x="4665663" y="2874965"/>
            <a:ext cx="143510" cy="442595"/>
            <a:chOff x="4665663" y="2874965"/>
            <a:chExt cx="143510" cy="442595"/>
          </a:xfrm>
        </p:grpSpPr>
        <p:sp>
          <p:nvSpPr>
            <p:cNvPr id="60" name="object 60"/>
            <p:cNvSpPr/>
            <p:nvPr/>
          </p:nvSpPr>
          <p:spPr>
            <a:xfrm>
              <a:off x="4672013" y="2881315"/>
              <a:ext cx="130810" cy="429895"/>
            </a:xfrm>
            <a:custGeom>
              <a:avLst/>
              <a:gdLst/>
              <a:ahLst/>
              <a:cxnLst/>
              <a:rect l="l" t="t" r="r" b="b"/>
              <a:pathLst>
                <a:path w="130810" h="429895">
                  <a:moveTo>
                    <a:pt x="130629" y="0"/>
                  </a:moveTo>
                  <a:lnTo>
                    <a:pt x="0" y="0"/>
                  </a:lnTo>
                  <a:lnTo>
                    <a:pt x="0" y="429767"/>
                  </a:lnTo>
                  <a:lnTo>
                    <a:pt x="130629" y="429767"/>
                  </a:lnTo>
                  <a:lnTo>
                    <a:pt x="130629" y="0"/>
                  </a:lnTo>
                  <a:close/>
                </a:path>
              </a:pathLst>
            </a:custGeom>
            <a:solidFill>
              <a:srgbClr val="FBE5D6"/>
            </a:solidFill>
          </p:spPr>
          <p:txBody>
            <a:bodyPr wrap="square" lIns="0" tIns="0" rIns="0" bIns="0" rtlCol="0"/>
            <a:lstStyle/>
            <a:p>
              <a:endParaRPr/>
            </a:p>
          </p:txBody>
        </p:sp>
        <p:sp>
          <p:nvSpPr>
            <p:cNvPr id="61" name="object 61"/>
            <p:cNvSpPr/>
            <p:nvPr/>
          </p:nvSpPr>
          <p:spPr>
            <a:xfrm>
              <a:off x="4672013" y="2881315"/>
              <a:ext cx="130810" cy="429895"/>
            </a:xfrm>
            <a:custGeom>
              <a:avLst/>
              <a:gdLst/>
              <a:ahLst/>
              <a:cxnLst/>
              <a:rect l="l" t="t" r="r" b="b"/>
              <a:pathLst>
                <a:path w="130810"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62" name="object 62"/>
          <p:cNvGrpSpPr/>
          <p:nvPr/>
        </p:nvGrpSpPr>
        <p:grpSpPr>
          <a:xfrm>
            <a:off x="5442934" y="2878756"/>
            <a:ext cx="143510" cy="442595"/>
            <a:chOff x="5442934" y="2878756"/>
            <a:chExt cx="143510" cy="442595"/>
          </a:xfrm>
        </p:grpSpPr>
        <p:sp>
          <p:nvSpPr>
            <p:cNvPr id="63" name="object 63"/>
            <p:cNvSpPr/>
            <p:nvPr/>
          </p:nvSpPr>
          <p:spPr>
            <a:xfrm>
              <a:off x="5449284" y="2885106"/>
              <a:ext cx="130810" cy="429895"/>
            </a:xfrm>
            <a:custGeom>
              <a:avLst/>
              <a:gdLst/>
              <a:ahLst/>
              <a:cxnLst/>
              <a:rect l="l" t="t" r="r" b="b"/>
              <a:pathLst>
                <a:path w="130810" h="429895">
                  <a:moveTo>
                    <a:pt x="130629" y="0"/>
                  </a:moveTo>
                  <a:lnTo>
                    <a:pt x="0" y="0"/>
                  </a:lnTo>
                  <a:lnTo>
                    <a:pt x="0" y="429767"/>
                  </a:lnTo>
                  <a:lnTo>
                    <a:pt x="130629" y="429767"/>
                  </a:lnTo>
                  <a:lnTo>
                    <a:pt x="130629" y="0"/>
                  </a:lnTo>
                  <a:close/>
                </a:path>
              </a:pathLst>
            </a:custGeom>
            <a:solidFill>
              <a:srgbClr val="FBE5D6"/>
            </a:solidFill>
          </p:spPr>
          <p:txBody>
            <a:bodyPr wrap="square" lIns="0" tIns="0" rIns="0" bIns="0" rtlCol="0"/>
            <a:lstStyle/>
            <a:p>
              <a:endParaRPr/>
            </a:p>
          </p:txBody>
        </p:sp>
        <p:sp>
          <p:nvSpPr>
            <p:cNvPr id="64" name="object 64"/>
            <p:cNvSpPr/>
            <p:nvPr/>
          </p:nvSpPr>
          <p:spPr>
            <a:xfrm>
              <a:off x="5449284" y="2885106"/>
              <a:ext cx="130810" cy="429895"/>
            </a:xfrm>
            <a:custGeom>
              <a:avLst/>
              <a:gdLst/>
              <a:ahLst/>
              <a:cxnLst/>
              <a:rect l="l" t="t" r="r" b="b"/>
              <a:pathLst>
                <a:path w="130810"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65" name="object 65"/>
          <p:cNvGrpSpPr/>
          <p:nvPr/>
        </p:nvGrpSpPr>
        <p:grpSpPr>
          <a:xfrm>
            <a:off x="6215151" y="2874965"/>
            <a:ext cx="143510" cy="442595"/>
            <a:chOff x="6215151" y="2874965"/>
            <a:chExt cx="143510" cy="442595"/>
          </a:xfrm>
        </p:grpSpPr>
        <p:sp>
          <p:nvSpPr>
            <p:cNvPr id="66" name="object 66"/>
            <p:cNvSpPr/>
            <p:nvPr/>
          </p:nvSpPr>
          <p:spPr>
            <a:xfrm>
              <a:off x="6221501" y="2881315"/>
              <a:ext cx="130810" cy="429895"/>
            </a:xfrm>
            <a:custGeom>
              <a:avLst/>
              <a:gdLst/>
              <a:ahLst/>
              <a:cxnLst/>
              <a:rect l="l" t="t" r="r" b="b"/>
              <a:pathLst>
                <a:path w="130810" h="429895">
                  <a:moveTo>
                    <a:pt x="130628" y="0"/>
                  </a:moveTo>
                  <a:lnTo>
                    <a:pt x="0" y="0"/>
                  </a:lnTo>
                  <a:lnTo>
                    <a:pt x="0" y="429767"/>
                  </a:lnTo>
                  <a:lnTo>
                    <a:pt x="130628" y="429767"/>
                  </a:lnTo>
                  <a:lnTo>
                    <a:pt x="130628" y="0"/>
                  </a:lnTo>
                  <a:close/>
                </a:path>
              </a:pathLst>
            </a:custGeom>
            <a:solidFill>
              <a:srgbClr val="FBE5D6"/>
            </a:solidFill>
          </p:spPr>
          <p:txBody>
            <a:bodyPr wrap="square" lIns="0" tIns="0" rIns="0" bIns="0" rtlCol="0"/>
            <a:lstStyle/>
            <a:p>
              <a:endParaRPr/>
            </a:p>
          </p:txBody>
        </p:sp>
        <p:sp>
          <p:nvSpPr>
            <p:cNvPr id="67" name="object 67"/>
            <p:cNvSpPr/>
            <p:nvPr/>
          </p:nvSpPr>
          <p:spPr>
            <a:xfrm>
              <a:off x="6221501" y="2881315"/>
              <a:ext cx="130810" cy="429895"/>
            </a:xfrm>
            <a:custGeom>
              <a:avLst/>
              <a:gdLst/>
              <a:ahLst/>
              <a:cxnLst/>
              <a:rect l="l" t="t" r="r" b="b"/>
              <a:pathLst>
                <a:path w="130810"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68" name="object 68"/>
          <p:cNvGrpSpPr/>
          <p:nvPr/>
        </p:nvGrpSpPr>
        <p:grpSpPr>
          <a:xfrm>
            <a:off x="7001874" y="2874965"/>
            <a:ext cx="143510" cy="442595"/>
            <a:chOff x="7001874" y="2874965"/>
            <a:chExt cx="143510" cy="442595"/>
          </a:xfrm>
        </p:grpSpPr>
        <p:sp>
          <p:nvSpPr>
            <p:cNvPr id="69" name="object 69"/>
            <p:cNvSpPr/>
            <p:nvPr/>
          </p:nvSpPr>
          <p:spPr>
            <a:xfrm>
              <a:off x="7008224" y="2881315"/>
              <a:ext cx="130810" cy="429895"/>
            </a:xfrm>
            <a:custGeom>
              <a:avLst/>
              <a:gdLst/>
              <a:ahLst/>
              <a:cxnLst/>
              <a:rect l="l" t="t" r="r" b="b"/>
              <a:pathLst>
                <a:path w="130809" h="429895">
                  <a:moveTo>
                    <a:pt x="130629" y="0"/>
                  </a:moveTo>
                  <a:lnTo>
                    <a:pt x="0" y="0"/>
                  </a:lnTo>
                  <a:lnTo>
                    <a:pt x="0" y="429767"/>
                  </a:lnTo>
                  <a:lnTo>
                    <a:pt x="130629" y="429767"/>
                  </a:lnTo>
                  <a:lnTo>
                    <a:pt x="130629" y="0"/>
                  </a:lnTo>
                  <a:close/>
                </a:path>
              </a:pathLst>
            </a:custGeom>
            <a:solidFill>
              <a:srgbClr val="FBE5D6"/>
            </a:solidFill>
          </p:spPr>
          <p:txBody>
            <a:bodyPr wrap="square" lIns="0" tIns="0" rIns="0" bIns="0" rtlCol="0"/>
            <a:lstStyle/>
            <a:p>
              <a:endParaRPr/>
            </a:p>
          </p:txBody>
        </p:sp>
        <p:sp>
          <p:nvSpPr>
            <p:cNvPr id="70" name="object 70"/>
            <p:cNvSpPr/>
            <p:nvPr/>
          </p:nvSpPr>
          <p:spPr>
            <a:xfrm>
              <a:off x="7008224" y="2881315"/>
              <a:ext cx="130810" cy="429895"/>
            </a:xfrm>
            <a:custGeom>
              <a:avLst/>
              <a:gdLst/>
              <a:ahLst/>
              <a:cxnLst/>
              <a:rect l="l" t="t" r="r" b="b"/>
              <a:pathLst>
                <a:path w="130809"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71" name="object 71"/>
          <p:cNvGrpSpPr/>
          <p:nvPr/>
        </p:nvGrpSpPr>
        <p:grpSpPr>
          <a:xfrm>
            <a:off x="7769255" y="2874965"/>
            <a:ext cx="143510" cy="442595"/>
            <a:chOff x="7769255" y="2874965"/>
            <a:chExt cx="143510" cy="442595"/>
          </a:xfrm>
        </p:grpSpPr>
        <p:sp>
          <p:nvSpPr>
            <p:cNvPr id="72" name="object 72"/>
            <p:cNvSpPr/>
            <p:nvPr/>
          </p:nvSpPr>
          <p:spPr>
            <a:xfrm>
              <a:off x="7775605" y="2881315"/>
              <a:ext cx="130810" cy="429895"/>
            </a:xfrm>
            <a:custGeom>
              <a:avLst/>
              <a:gdLst/>
              <a:ahLst/>
              <a:cxnLst/>
              <a:rect l="l" t="t" r="r" b="b"/>
              <a:pathLst>
                <a:path w="130809" h="429895">
                  <a:moveTo>
                    <a:pt x="130629" y="0"/>
                  </a:moveTo>
                  <a:lnTo>
                    <a:pt x="0" y="0"/>
                  </a:lnTo>
                  <a:lnTo>
                    <a:pt x="0" y="429767"/>
                  </a:lnTo>
                  <a:lnTo>
                    <a:pt x="130629" y="429767"/>
                  </a:lnTo>
                  <a:lnTo>
                    <a:pt x="130629" y="0"/>
                  </a:lnTo>
                  <a:close/>
                </a:path>
              </a:pathLst>
            </a:custGeom>
            <a:solidFill>
              <a:srgbClr val="FBE5D6"/>
            </a:solidFill>
          </p:spPr>
          <p:txBody>
            <a:bodyPr wrap="square" lIns="0" tIns="0" rIns="0" bIns="0" rtlCol="0"/>
            <a:lstStyle/>
            <a:p>
              <a:endParaRPr/>
            </a:p>
          </p:txBody>
        </p:sp>
        <p:sp>
          <p:nvSpPr>
            <p:cNvPr id="73" name="object 73"/>
            <p:cNvSpPr/>
            <p:nvPr/>
          </p:nvSpPr>
          <p:spPr>
            <a:xfrm>
              <a:off x="7775605" y="2881315"/>
              <a:ext cx="130810" cy="429895"/>
            </a:xfrm>
            <a:custGeom>
              <a:avLst/>
              <a:gdLst/>
              <a:ahLst/>
              <a:cxnLst/>
              <a:rect l="l" t="t" r="r" b="b"/>
              <a:pathLst>
                <a:path w="130809"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74" name="object 74"/>
          <p:cNvGrpSpPr/>
          <p:nvPr/>
        </p:nvGrpSpPr>
        <p:grpSpPr>
          <a:xfrm>
            <a:off x="8545255" y="2874965"/>
            <a:ext cx="143510" cy="442595"/>
            <a:chOff x="8545255" y="2874965"/>
            <a:chExt cx="143510" cy="442595"/>
          </a:xfrm>
        </p:grpSpPr>
        <p:sp>
          <p:nvSpPr>
            <p:cNvPr id="75" name="object 75"/>
            <p:cNvSpPr/>
            <p:nvPr/>
          </p:nvSpPr>
          <p:spPr>
            <a:xfrm>
              <a:off x="8551605" y="2881315"/>
              <a:ext cx="130810" cy="429895"/>
            </a:xfrm>
            <a:custGeom>
              <a:avLst/>
              <a:gdLst/>
              <a:ahLst/>
              <a:cxnLst/>
              <a:rect l="l" t="t" r="r" b="b"/>
              <a:pathLst>
                <a:path w="130809" h="429895">
                  <a:moveTo>
                    <a:pt x="130629" y="0"/>
                  </a:moveTo>
                  <a:lnTo>
                    <a:pt x="0" y="0"/>
                  </a:lnTo>
                  <a:lnTo>
                    <a:pt x="0" y="429767"/>
                  </a:lnTo>
                  <a:lnTo>
                    <a:pt x="130629" y="429767"/>
                  </a:lnTo>
                  <a:lnTo>
                    <a:pt x="130629" y="0"/>
                  </a:lnTo>
                  <a:close/>
                </a:path>
              </a:pathLst>
            </a:custGeom>
            <a:solidFill>
              <a:srgbClr val="FBE5D6"/>
            </a:solidFill>
          </p:spPr>
          <p:txBody>
            <a:bodyPr wrap="square" lIns="0" tIns="0" rIns="0" bIns="0" rtlCol="0"/>
            <a:lstStyle/>
            <a:p>
              <a:endParaRPr/>
            </a:p>
          </p:txBody>
        </p:sp>
        <p:sp>
          <p:nvSpPr>
            <p:cNvPr id="76" name="object 76"/>
            <p:cNvSpPr/>
            <p:nvPr/>
          </p:nvSpPr>
          <p:spPr>
            <a:xfrm>
              <a:off x="8551605" y="2881315"/>
              <a:ext cx="130810" cy="429895"/>
            </a:xfrm>
            <a:custGeom>
              <a:avLst/>
              <a:gdLst/>
              <a:ahLst/>
              <a:cxnLst/>
              <a:rect l="l" t="t" r="r" b="b"/>
              <a:pathLst>
                <a:path w="130809"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77" name="object 77"/>
          <p:cNvGrpSpPr/>
          <p:nvPr/>
        </p:nvGrpSpPr>
        <p:grpSpPr>
          <a:xfrm>
            <a:off x="9322008" y="2874965"/>
            <a:ext cx="143510" cy="442595"/>
            <a:chOff x="9322008" y="2874965"/>
            <a:chExt cx="143510" cy="442595"/>
          </a:xfrm>
        </p:grpSpPr>
        <p:sp>
          <p:nvSpPr>
            <p:cNvPr id="78" name="object 78"/>
            <p:cNvSpPr/>
            <p:nvPr/>
          </p:nvSpPr>
          <p:spPr>
            <a:xfrm>
              <a:off x="9328358" y="2881315"/>
              <a:ext cx="130810" cy="429895"/>
            </a:xfrm>
            <a:custGeom>
              <a:avLst/>
              <a:gdLst/>
              <a:ahLst/>
              <a:cxnLst/>
              <a:rect l="l" t="t" r="r" b="b"/>
              <a:pathLst>
                <a:path w="130809" h="429895">
                  <a:moveTo>
                    <a:pt x="130628" y="0"/>
                  </a:moveTo>
                  <a:lnTo>
                    <a:pt x="0" y="0"/>
                  </a:lnTo>
                  <a:lnTo>
                    <a:pt x="0" y="429767"/>
                  </a:lnTo>
                  <a:lnTo>
                    <a:pt x="130628" y="429767"/>
                  </a:lnTo>
                  <a:lnTo>
                    <a:pt x="130628" y="0"/>
                  </a:lnTo>
                  <a:close/>
                </a:path>
              </a:pathLst>
            </a:custGeom>
            <a:solidFill>
              <a:srgbClr val="FBE5D6"/>
            </a:solidFill>
          </p:spPr>
          <p:txBody>
            <a:bodyPr wrap="square" lIns="0" tIns="0" rIns="0" bIns="0" rtlCol="0"/>
            <a:lstStyle/>
            <a:p>
              <a:endParaRPr/>
            </a:p>
          </p:txBody>
        </p:sp>
        <p:sp>
          <p:nvSpPr>
            <p:cNvPr id="79" name="object 79"/>
            <p:cNvSpPr/>
            <p:nvPr/>
          </p:nvSpPr>
          <p:spPr>
            <a:xfrm>
              <a:off x="9328358" y="2881315"/>
              <a:ext cx="130810" cy="429895"/>
            </a:xfrm>
            <a:custGeom>
              <a:avLst/>
              <a:gdLst/>
              <a:ahLst/>
              <a:cxnLst/>
              <a:rect l="l" t="t" r="r" b="b"/>
              <a:pathLst>
                <a:path w="130809"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sp>
        <p:nvSpPr>
          <p:cNvPr id="80" name="object 80"/>
          <p:cNvSpPr txBox="1"/>
          <p:nvPr/>
        </p:nvSpPr>
        <p:spPr>
          <a:xfrm>
            <a:off x="876600" y="3398011"/>
            <a:ext cx="1789430" cy="1064895"/>
          </a:xfrm>
          <a:prstGeom prst="rect">
            <a:avLst/>
          </a:prstGeom>
        </p:spPr>
        <p:txBody>
          <a:bodyPr vert="horz" wrap="square" lIns="0" tIns="26670" rIns="0" bIns="0" rtlCol="0">
            <a:spAutoFit/>
          </a:bodyPr>
          <a:lstStyle/>
          <a:p>
            <a:pPr marL="128270" marR="291465" indent="-116205">
              <a:lnSpc>
                <a:spcPts val="2110"/>
              </a:lnSpc>
              <a:spcBef>
                <a:spcPts val="210"/>
              </a:spcBef>
            </a:pPr>
            <a:r>
              <a:rPr sz="1800" dirty="0">
                <a:latin typeface="Calibri"/>
                <a:cs typeface="Calibri"/>
              </a:rPr>
              <a:t>Mix</a:t>
            </a:r>
            <a:r>
              <a:rPr sz="1800" spc="-35" dirty="0">
                <a:latin typeface="Calibri"/>
                <a:cs typeface="Calibri"/>
              </a:rPr>
              <a:t> </a:t>
            </a:r>
            <a:r>
              <a:rPr sz="1800" spc="-10" dirty="0">
                <a:latin typeface="Calibri"/>
                <a:cs typeface="Calibri"/>
              </a:rPr>
              <a:t>tokens</a:t>
            </a:r>
            <a:r>
              <a:rPr sz="1800" spc="-30" dirty="0">
                <a:latin typeface="Calibri"/>
                <a:cs typeface="Calibri"/>
              </a:rPr>
              <a:t> </a:t>
            </a:r>
            <a:r>
              <a:rPr sz="1800" spc="-20" dirty="0">
                <a:latin typeface="Calibri"/>
                <a:cs typeface="Calibri"/>
              </a:rPr>
              <a:t>with </a:t>
            </a:r>
            <a:r>
              <a:rPr sz="1800" spc="-25" dirty="0">
                <a:latin typeface="Calibri"/>
                <a:cs typeface="Calibri"/>
              </a:rPr>
              <a:t>self-</a:t>
            </a:r>
            <a:r>
              <a:rPr sz="1800" spc="-10" dirty="0">
                <a:latin typeface="Calibri"/>
                <a:cs typeface="Calibri"/>
              </a:rPr>
              <a:t>attention</a:t>
            </a:r>
            <a:endParaRPr sz="1800">
              <a:latin typeface="Calibri"/>
              <a:cs typeface="Calibri"/>
            </a:endParaRPr>
          </a:p>
          <a:p>
            <a:pPr marL="13335">
              <a:lnSpc>
                <a:spcPct val="100000"/>
              </a:lnSpc>
              <a:spcBef>
                <a:spcPts val="1695"/>
              </a:spcBef>
            </a:pPr>
            <a:r>
              <a:rPr sz="1800" dirty="0">
                <a:latin typeface="Calibri"/>
                <a:cs typeface="Calibri"/>
              </a:rPr>
              <a:t>Input</a:t>
            </a:r>
            <a:r>
              <a:rPr sz="1800" spc="-40" dirty="0">
                <a:latin typeface="Calibri"/>
                <a:cs typeface="Calibri"/>
              </a:rPr>
              <a:t> </a:t>
            </a:r>
            <a:r>
              <a:rPr sz="1800" dirty="0">
                <a:latin typeface="Calibri"/>
                <a:cs typeface="Calibri"/>
              </a:rPr>
              <a:t>vectors</a:t>
            </a:r>
            <a:r>
              <a:rPr sz="1800" spc="-40" dirty="0">
                <a:latin typeface="Calibri"/>
                <a:cs typeface="Calibri"/>
              </a:rPr>
              <a:t> </a:t>
            </a:r>
            <a:r>
              <a:rPr sz="1800" dirty="0">
                <a:latin typeface="Calibri"/>
                <a:cs typeface="Calibri"/>
              </a:rPr>
              <a:t>N</a:t>
            </a:r>
            <a:r>
              <a:rPr sz="1800" spc="-30" dirty="0">
                <a:latin typeface="Calibri"/>
                <a:cs typeface="Calibri"/>
              </a:rPr>
              <a:t> </a:t>
            </a:r>
            <a:r>
              <a:rPr sz="1800" dirty="0">
                <a:latin typeface="Calibri"/>
                <a:cs typeface="Calibri"/>
              </a:rPr>
              <a:t>x</a:t>
            </a:r>
            <a:r>
              <a:rPr sz="1800" spc="-40" dirty="0">
                <a:latin typeface="Calibri"/>
                <a:cs typeface="Calibri"/>
              </a:rPr>
              <a:t> </a:t>
            </a:r>
            <a:r>
              <a:rPr sz="1800" spc="-50" dirty="0">
                <a:latin typeface="Calibri"/>
                <a:cs typeface="Calibri"/>
              </a:rPr>
              <a:t>D</a:t>
            </a:r>
            <a:endParaRPr sz="1800">
              <a:latin typeface="Calibri"/>
              <a:cs typeface="Calibri"/>
            </a:endParaRPr>
          </a:p>
        </p:txBody>
      </p:sp>
      <p:grpSp>
        <p:nvGrpSpPr>
          <p:cNvPr id="81" name="object 81"/>
          <p:cNvGrpSpPr/>
          <p:nvPr/>
        </p:nvGrpSpPr>
        <p:grpSpPr>
          <a:xfrm>
            <a:off x="2822548" y="2286793"/>
            <a:ext cx="724535" cy="442595"/>
            <a:chOff x="2822548" y="2286793"/>
            <a:chExt cx="724535" cy="442595"/>
          </a:xfrm>
        </p:grpSpPr>
        <p:sp>
          <p:nvSpPr>
            <p:cNvPr id="82" name="object 82"/>
            <p:cNvSpPr/>
            <p:nvPr/>
          </p:nvSpPr>
          <p:spPr>
            <a:xfrm>
              <a:off x="2828898" y="2293143"/>
              <a:ext cx="711835" cy="429895"/>
            </a:xfrm>
            <a:custGeom>
              <a:avLst/>
              <a:gdLst/>
              <a:ahLst/>
              <a:cxnLst/>
              <a:rect l="l" t="t" r="r" b="b"/>
              <a:pathLst>
                <a:path w="711835" h="429894">
                  <a:moveTo>
                    <a:pt x="639696" y="0"/>
                  </a:moveTo>
                  <a:lnTo>
                    <a:pt x="71630" y="0"/>
                  </a:lnTo>
                  <a:lnTo>
                    <a:pt x="43748" y="5629"/>
                  </a:lnTo>
                  <a:lnTo>
                    <a:pt x="20980" y="20979"/>
                  </a:lnTo>
                  <a:lnTo>
                    <a:pt x="5629" y="43748"/>
                  </a:lnTo>
                  <a:lnTo>
                    <a:pt x="0" y="71629"/>
                  </a:lnTo>
                  <a:lnTo>
                    <a:pt x="0" y="358138"/>
                  </a:lnTo>
                  <a:lnTo>
                    <a:pt x="5629" y="386019"/>
                  </a:lnTo>
                  <a:lnTo>
                    <a:pt x="20980" y="408788"/>
                  </a:lnTo>
                  <a:lnTo>
                    <a:pt x="43748" y="424138"/>
                  </a:lnTo>
                  <a:lnTo>
                    <a:pt x="71630" y="429767"/>
                  </a:lnTo>
                  <a:lnTo>
                    <a:pt x="639696" y="429767"/>
                  </a:lnTo>
                  <a:lnTo>
                    <a:pt x="667577" y="424138"/>
                  </a:lnTo>
                  <a:lnTo>
                    <a:pt x="690345" y="408788"/>
                  </a:lnTo>
                  <a:lnTo>
                    <a:pt x="705696" y="386019"/>
                  </a:lnTo>
                  <a:lnTo>
                    <a:pt x="711325" y="358138"/>
                  </a:lnTo>
                  <a:lnTo>
                    <a:pt x="711325" y="71629"/>
                  </a:lnTo>
                  <a:lnTo>
                    <a:pt x="705696" y="43748"/>
                  </a:lnTo>
                  <a:lnTo>
                    <a:pt x="690345" y="20979"/>
                  </a:lnTo>
                  <a:lnTo>
                    <a:pt x="667577" y="5629"/>
                  </a:lnTo>
                  <a:lnTo>
                    <a:pt x="639696" y="0"/>
                  </a:lnTo>
                  <a:close/>
                </a:path>
              </a:pathLst>
            </a:custGeom>
            <a:solidFill>
              <a:srgbClr val="DEEBF7"/>
            </a:solidFill>
          </p:spPr>
          <p:txBody>
            <a:bodyPr wrap="square" lIns="0" tIns="0" rIns="0" bIns="0" rtlCol="0"/>
            <a:lstStyle/>
            <a:p>
              <a:endParaRPr/>
            </a:p>
          </p:txBody>
        </p:sp>
        <p:sp>
          <p:nvSpPr>
            <p:cNvPr id="83" name="object 83"/>
            <p:cNvSpPr/>
            <p:nvPr/>
          </p:nvSpPr>
          <p:spPr>
            <a:xfrm>
              <a:off x="2828898" y="2293143"/>
              <a:ext cx="711835" cy="429895"/>
            </a:xfrm>
            <a:custGeom>
              <a:avLst/>
              <a:gdLst/>
              <a:ahLst/>
              <a:cxnLst/>
              <a:rect l="l" t="t" r="r" b="b"/>
              <a:pathLst>
                <a:path w="711835"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grpSp>
      <p:grpSp>
        <p:nvGrpSpPr>
          <p:cNvPr id="84" name="object 84"/>
          <p:cNvGrpSpPr/>
          <p:nvPr/>
        </p:nvGrpSpPr>
        <p:grpSpPr>
          <a:xfrm>
            <a:off x="3598771" y="2283476"/>
            <a:ext cx="724535" cy="442595"/>
            <a:chOff x="3598771" y="2283476"/>
            <a:chExt cx="724535" cy="442595"/>
          </a:xfrm>
        </p:grpSpPr>
        <p:sp>
          <p:nvSpPr>
            <p:cNvPr id="85" name="object 85"/>
            <p:cNvSpPr/>
            <p:nvPr/>
          </p:nvSpPr>
          <p:spPr>
            <a:xfrm>
              <a:off x="3605121" y="2289826"/>
              <a:ext cx="711835" cy="429895"/>
            </a:xfrm>
            <a:custGeom>
              <a:avLst/>
              <a:gdLst/>
              <a:ahLst/>
              <a:cxnLst/>
              <a:rect l="l" t="t" r="r" b="b"/>
              <a:pathLst>
                <a:path w="711835" h="429894">
                  <a:moveTo>
                    <a:pt x="639695" y="0"/>
                  </a:moveTo>
                  <a:lnTo>
                    <a:pt x="71629" y="0"/>
                  </a:lnTo>
                  <a:lnTo>
                    <a:pt x="43748" y="5629"/>
                  </a:lnTo>
                  <a:lnTo>
                    <a:pt x="20979" y="20980"/>
                  </a:lnTo>
                  <a:lnTo>
                    <a:pt x="5629" y="43748"/>
                  </a:lnTo>
                  <a:lnTo>
                    <a:pt x="0" y="71630"/>
                  </a:lnTo>
                  <a:lnTo>
                    <a:pt x="0" y="358138"/>
                  </a:lnTo>
                  <a:lnTo>
                    <a:pt x="5629" y="386020"/>
                  </a:lnTo>
                  <a:lnTo>
                    <a:pt x="20979" y="408788"/>
                  </a:lnTo>
                  <a:lnTo>
                    <a:pt x="43748" y="424139"/>
                  </a:lnTo>
                  <a:lnTo>
                    <a:pt x="71629" y="429767"/>
                  </a:lnTo>
                  <a:lnTo>
                    <a:pt x="639695" y="429767"/>
                  </a:lnTo>
                  <a:lnTo>
                    <a:pt x="667576" y="424139"/>
                  </a:lnTo>
                  <a:lnTo>
                    <a:pt x="690345" y="408788"/>
                  </a:lnTo>
                  <a:lnTo>
                    <a:pt x="705695" y="386020"/>
                  </a:lnTo>
                  <a:lnTo>
                    <a:pt x="711324" y="358138"/>
                  </a:lnTo>
                  <a:lnTo>
                    <a:pt x="711324" y="71630"/>
                  </a:lnTo>
                  <a:lnTo>
                    <a:pt x="705695" y="43748"/>
                  </a:lnTo>
                  <a:lnTo>
                    <a:pt x="690345" y="20980"/>
                  </a:lnTo>
                  <a:lnTo>
                    <a:pt x="667576" y="5629"/>
                  </a:lnTo>
                  <a:lnTo>
                    <a:pt x="639695" y="0"/>
                  </a:lnTo>
                  <a:close/>
                </a:path>
              </a:pathLst>
            </a:custGeom>
            <a:solidFill>
              <a:srgbClr val="DEEBF7"/>
            </a:solidFill>
          </p:spPr>
          <p:txBody>
            <a:bodyPr wrap="square" lIns="0" tIns="0" rIns="0" bIns="0" rtlCol="0"/>
            <a:lstStyle/>
            <a:p>
              <a:endParaRPr/>
            </a:p>
          </p:txBody>
        </p:sp>
        <p:sp>
          <p:nvSpPr>
            <p:cNvPr id="86" name="object 86"/>
            <p:cNvSpPr/>
            <p:nvPr/>
          </p:nvSpPr>
          <p:spPr>
            <a:xfrm>
              <a:off x="3605121" y="2289826"/>
              <a:ext cx="711835" cy="429895"/>
            </a:xfrm>
            <a:custGeom>
              <a:avLst/>
              <a:gdLst/>
              <a:ahLst/>
              <a:cxnLst/>
              <a:rect l="l" t="t" r="r" b="b"/>
              <a:pathLst>
                <a:path w="711835"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grpSp>
      <p:grpSp>
        <p:nvGrpSpPr>
          <p:cNvPr id="87" name="object 87"/>
          <p:cNvGrpSpPr/>
          <p:nvPr/>
        </p:nvGrpSpPr>
        <p:grpSpPr>
          <a:xfrm>
            <a:off x="4374992" y="2290488"/>
            <a:ext cx="1490345" cy="443230"/>
            <a:chOff x="4374992" y="2290488"/>
            <a:chExt cx="1490345" cy="443230"/>
          </a:xfrm>
        </p:grpSpPr>
        <p:sp>
          <p:nvSpPr>
            <p:cNvPr id="88" name="object 88"/>
            <p:cNvSpPr/>
            <p:nvPr/>
          </p:nvSpPr>
          <p:spPr>
            <a:xfrm>
              <a:off x="4381342" y="2296838"/>
              <a:ext cx="711835" cy="429895"/>
            </a:xfrm>
            <a:custGeom>
              <a:avLst/>
              <a:gdLst/>
              <a:ahLst/>
              <a:cxnLst/>
              <a:rect l="l" t="t" r="r" b="b"/>
              <a:pathLst>
                <a:path w="711835" h="429894">
                  <a:moveTo>
                    <a:pt x="639695" y="0"/>
                  </a:moveTo>
                  <a:lnTo>
                    <a:pt x="71630" y="0"/>
                  </a:lnTo>
                  <a:lnTo>
                    <a:pt x="43748" y="5629"/>
                  </a:lnTo>
                  <a:lnTo>
                    <a:pt x="20980" y="20979"/>
                  </a:lnTo>
                  <a:lnTo>
                    <a:pt x="5629" y="43748"/>
                  </a:lnTo>
                  <a:lnTo>
                    <a:pt x="0" y="71629"/>
                  </a:lnTo>
                  <a:lnTo>
                    <a:pt x="0" y="358138"/>
                  </a:lnTo>
                  <a:lnTo>
                    <a:pt x="5629" y="386019"/>
                  </a:lnTo>
                  <a:lnTo>
                    <a:pt x="20980" y="408788"/>
                  </a:lnTo>
                  <a:lnTo>
                    <a:pt x="43748" y="424138"/>
                  </a:lnTo>
                  <a:lnTo>
                    <a:pt x="71630" y="429767"/>
                  </a:lnTo>
                  <a:lnTo>
                    <a:pt x="639695" y="429767"/>
                  </a:lnTo>
                  <a:lnTo>
                    <a:pt x="667577" y="424138"/>
                  </a:lnTo>
                  <a:lnTo>
                    <a:pt x="690345" y="408788"/>
                  </a:lnTo>
                  <a:lnTo>
                    <a:pt x="705696" y="386019"/>
                  </a:lnTo>
                  <a:lnTo>
                    <a:pt x="711325" y="358138"/>
                  </a:lnTo>
                  <a:lnTo>
                    <a:pt x="711325" y="71629"/>
                  </a:lnTo>
                  <a:lnTo>
                    <a:pt x="705696" y="43748"/>
                  </a:lnTo>
                  <a:lnTo>
                    <a:pt x="690345" y="20979"/>
                  </a:lnTo>
                  <a:lnTo>
                    <a:pt x="667577" y="5629"/>
                  </a:lnTo>
                  <a:lnTo>
                    <a:pt x="639695" y="0"/>
                  </a:lnTo>
                  <a:close/>
                </a:path>
              </a:pathLst>
            </a:custGeom>
            <a:solidFill>
              <a:srgbClr val="DEEBF7"/>
            </a:solidFill>
          </p:spPr>
          <p:txBody>
            <a:bodyPr wrap="square" lIns="0" tIns="0" rIns="0" bIns="0" rtlCol="0"/>
            <a:lstStyle/>
            <a:p>
              <a:endParaRPr/>
            </a:p>
          </p:txBody>
        </p:sp>
        <p:sp>
          <p:nvSpPr>
            <p:cNvPr id="89" name="object 89"/>
            <p:cNvSpPr/>
            <p:nvPr/>
          </p:nvSpPr>
          <p:spPr>
            <a:xfrm>
              <a:off x="4381342" y="2296838"/>
              <a:ext cx="711835" cy="429895"/>
            </a:xfrm>
            <a:custGeom>
              <a:avLst/>
              <a:gdLst/>
              <a:ahLst/>
              <a:cxnLst/>
              <a:rect l="l" t="t" r="r" b="b"/>
              <a:pathLst>
                <a:path w="711835"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sp>
          <p:nvSpPr>
            <p:cNvPr id="90" name="object 90"/>
            <p:cNvSpPr/>
            <p:nvPr/>
          </p:nvSpPr>
          <p:spPr>
            <a:xfrm>
              <a:off x="5147362" y="2297136"/>
              <a:ext cx="711835" cy="429895"/>
            </a:xfrm>
            <a:custGeom>
              <a:avLst/>
              <a:gdLst/>
              <a:ahLst/>
              <a:cxnLst/>
              <a:rect l="l" t="t" r="r" b="b"/>
              <a:pathLst>
                <a:path w="711835" h="429894">
                  <a:moveTo>
                    <a:pt x="639695" y="0"/>
                  </a:moveTo>
                  <a:lnTo>
                    <a:pt x="71629" y="0"/>
                  </a:lnTo>
                  <a:lnTo>
                    <a:pt x="43748" y="5629"/>
                  </a:lnTo>
                  <a:lnTo>
                    <a:pt x="20979" y="20980"/>
                  </a:lnTo>
                  <a:lnTo>
                    <a:pt x="5629" y="43748"/>
                  </a:lnTo>
                  <a:lnTo>
                    <a:pt x="0" y="71630"/>
                  </a:lnTo>
                  <a:lnTo>
                    <a:pt x="0" y="358138"/>
                  </a:lnTo>
                  <a:lnTo>
                    <a:pt x="5629" y="386019"/>
                  </a:lnTo>
                  <a:lnTo>
                    <a:pt x="20979" y="408788"/>
                  </a:lnTo>
                  <a:lnTo>
                    <a:pt x="43748" y="424138"/>
                  </a:lnTo>
                  <a:lnTo>
                    <a:pt x="71629" y="429768"/>
                  </a:lnTo>
                  <a:lnTo>
                    <a:pt x="639695" y="429768"/>
                  </a:lnTo>
                  <a:lnTo>
                    <a:pt x="667576" y="424138"/>
                  </a:lnTo>
                  <a:lnTo>
                    <a:pt x="690345" y="408788"/>
                  </a:lnTo>
                  <a:lnTo>
                    <a:pt x="705695" y="386019"/>
                  </a:lnTo>
                  <a:lnTo>
                    <a:pt x="711324" y="358138"/>
                  </a:lnTo>
                  <a:lnTo>
                    <a:pt x="711324" y="71630"/>
                  </a:lnTo>
                  <a:lnTo>
                    <a:pt x="705695" y="43748"/>
                  </a:lnTo>
                  <a:lnTo>
                    <a:pt x="690345" y="20980"/>
                  </a:lnTo>
                  <a:lnTo>
                    <a:pt x="667576" y="5629"/>
                  </a:lnTo>
                  <a:lnTo>
                    <a:pt x="639695" y="0"/>
                  </a:lnTo>
                  <a:close/>
                </a:path>
              </a:pathLst>
            </a:custGeom>
            <a:solidFill>
              <a:srgbClr val="DEEBF7"/>
            </a:solidFill>
          </p:spPr>
          <p:txBody>
            <a:bodyPr wrap="square" lIns="0" tIns="0" rIns="0" bIns="0" rtlCol="0"/>
            <a:lstStyle/>
            <a:p>
              <a:endParaRPr/>
            </a:p>
          </p:txBody>
        </p:sp>
        <p:sp>
          <p:nvSpPr>
            <p:cNvPr id="91" name="object 91"/>
            <p:cNvSpPr/>
            <p:nvPr/>
          </p:nvSpPr>
          <p:spPr>
            <a:xfrm>
              <a:off x="5147362" y="2297136"/>
              <a:ext cx="711835" cy="429895"/>
            </a:xfrm>
            <a:custGeom>
              <a:avLst/>
              <a:gdLst/>
              <a:ahLst/>
              <a:cxnLst/>
              <a:rect l="l" t="t" r="r" b="b"/>
              <a:pathLst>
                <a:path w="711835"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grpSp>
      <p:grpSp>
        <p:nvGrpSpPr>
          <p:cNvPr id="92" name="object 92"/>
          <p:cNvGrpSpPr/>
          <p:nvPr/>
        </p:nvGrpSpPr>
        <p:grpSpPr>
          <a:xfrm>
            <a:off x="5920103" y="2292748"/>
            <a:ext cx="724535" cy="442595"/>
            <a:chOff x="5920103" y="2292748"/>
            <a:chExt cx="724535" cy="442595"/>
          </a:xfrm>
        </p:grpSpPr>
        <p:sp>
          <p:nvSpPr>
            <p:cNvPr id="93" name="object 93"/>
            <p:cNvSpPr/>
            <p:nvPr/>
          </p:nvSpPr>
          <p:spPr>
            <a:xfrm>
              <a:off x="5926453" y="2299098"/>
              <a:ext cx="711835" cy="429895"/>
            </a:xfrm>
            <a:custGeom>
              <a:avLst/>
              <a:gdLst/>
              <a:ahLst/>
              <a:cxnLst/>
              <a:rect l="l" t="t" r="r" b="b"/>
              <a:pathLst>
                <a:path w="711834" h="429894">
                  <a:moveTo>
                    <a:pt x="639695" y="0"/>
                  </a:moveTo>
                  <a:lnTo>
                    <a:pt x="71629" y="0"/>
                  </a:lnTo>
                  <a:lnTo>
                    <a:pt x="43748" y="5629"/>
                  </a:lnTo>
                  <a:lnTo>
                    <a:pt x="20979" y="20979"/>
                  </a:lnTo>
                  <a:lnTo>
                    <a:pt x="5629" y="43748"/>
                  </a:lnTo>
                  <a:lnTo>
                    <a:pt x="0" y="71629"/>
                  </a:lnTo>
                  <a:lnTo>
                    <a:pt x="0" y="358138"/>
                  </a:lnTo>
                  <a:lnTo>
                    <a:pt x="5629" y="386019"/>
                  </a:lnTo>
                  <a:lnTo>
                    <a:pt x="20979" y="408788"/>
                  </a:lnTo>
                  <a:lnTo>
                    <a:pt x="43748" y="424138"/>
                  </a:lnTo>
                  <a:lnTo>
                    <a:pt x="71629" y="429767"/>
                  </a:lnTo>
                  <a:lnTo>
                    <a:pt x="639695" y="429767"/>
                  </a:lnTo>
                  <a:lnTo>
                    <a:pt x="667576" y="424138"/>
                  </a:lnTo>
                  <a:lnTo>
                    <a:pt x="690345" y="408788"/>
                  </a:lnTo>
                  <a:lnTo>
                    <a:pt x="705695" y="386019"/>
                  </a:lnTo>
                  <a:lnTo>
                    <a:pt x="711324" y="358138"/>
                  </a:lnTo>
                  <a:lnTo>
                    <a:pt x="711324" y="71629"/>
                  </a:lnTo>
                  <a:lnTo>
                    <a:pt x="705695" y="43748"/>
                  </a:lnTo>
                  <a:lnTo>
                    <a:pt x="690345" y="20979"/>
                  </a:lnTo>
                  <a:lnTo>
                    <a:pt x="667576" y="5629"/>
                  </a:lnTo>
                  <a:lnTo>
                    <a:pt x="639695" y="0"/>
                  </a:lnTo>
                  <a:close/>
                </a:path>
              </a:pathLst>
            </a:custGeom>
            <a:solidFill>
              <a:srgbClr val="DEEBF7"/>
            </a:solidFill>
          </p:spPr>
          <p:txBody>
            <a:bodyPr wrap="square" lIns="0" tIns="0" rIns="0" bIns="0" rtlCol="0"/>
            <a:lstStyle/>
            <a:p>
              <a:endParaRPr/>
            </a:p>
          </p:txBody>
        </p:sp>
        <p:sp>
          <p:nvSpPr>
            <p:cNvPr id="94" name="object 94"/>
            <p:cNvSpPr/>
            <p:nvPr/>
          </p:nvSpPr>
          <p:spPr>
            <a:xfrm>
              <a:off x="5926453" y="2299098"/>
              <a:ext cx="711835" cy="429895"/>
            </a:xfrm>
            <a:custGeom>
              <a:avLst/>
              <a:gdLst/>
              <a:ahLst/>
              <a:cxnLst/>
              <a:rect l="l" t="t" r="r" b="b"/>
              <a:pathLst>
                <a:path w="711834"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grpSp>
      <p:grpSp>
        <p:nvGrpSpPr>
          <p:cNvPr id="95" name="object 95"/>
          <p:cNvGrpSpPr/>
          <p:nvPr/>
        </p:nvGrpSpPr>
        <p:grpSpPr>
          <a:xfrm>
            <a:off x="6694513" y="2290488"/>
            <a:ext cx="724535" cy="442595"/>
            <a:chOff x="6694513" y="2290488"/>
            <a:chExt cx="724535" cy="442595"/>
          </a:xfrm>
        </p:grpSpPr>
        <p:sp>
          <p:nvSpPr>
            <p:cNvPr id="96" name="object 96"/>
            <p:cNvSpPr/>
            <p:nvPr/>
          </p:nvSpPr>
          <p:spPr>
            <a:xfrm>
              <a:off x="6700863" y="2296838"/>
              <a:ext cx="711835" cy="429895"/>
            </a:xfrm>
            <a:custGeom>
              <a:avLst/>
              <a:gdLst/>
              <a:ahLst/>
              <a:cxnLst/>
              <a:rect l="l" t="t" r="r" b="b"/>
              <a:pathLst>
                <a:path w="711834" h="429894">
                  <a:moveTo>
                    <a:pt x="639695" y="0"/>
                  </a:moveTo>
                  <a:lnTo>
                    <a:pt x="71629" y="0"/>
                  </a:lnTo>
                  <a:lnTo>
                    <a:pt x="43748" y="5629"/>
                  </a:lnTo>
                  <a:lnTo>
                    <a:pt x="20979" y="20979"/>
                  </a:lnTo>
                  <a:lnTo>
                    <a:pt x="5629" y="43748"/>
                  </a:lnTo>
                  <a:lnTo>
                    <a:pt x="0" y="71629"/>
                  </a:lnTo>
                  <a:lnTo>
                    <a:pt x="0" y="358138"/>
                  </a:lnTo>
                  <a:lnTo>
                    <a:pt x="5629" y="386019"/>
                  </a:lnTo>
                  <a:lnTo>
                    <a:pt x="20979" y="408788"/>
                  </a:lnTo>
                  <a:lnTo>
                    <a:pt x="43748" y="424138"/>
                  </a:lnTo>
                  <a:lnTo>
                    <a:pt x="71629" y="429767"/>
                  </a:lnTo>
                  <a:lnTo>
                    <a:pt x="639695" y="429767"/>
                  </a:lnTo>
                  <a:lnTo>
                    <a:pt x="667576" y="424138"/>
                  </a:lnTo>
                  <a:lnTo>
                    <a:pt x="690345" y="408788"/>
                  </a:lnTo>
                  <a:lnTo>
                    <a:pt x="705695" y="386019"/>
                  </a:lnTo>
                  <a:lnTo>
                    <a:pt x="711324" y="358138"/>
                  </a:lnTo>
                  <a:lnTo>
                    <a:pt x="711324" y="71629"/>
                  </a:lnTo>
                  <a:lnTo>
                    <a:pt x="705695" y="43748"/>
                  </a:lnTo>
                  <a:lnTo>
                    <a:pt x="690345" y="20979"/>
                  </a:lnTo>
                  <a:lnTo>
                    <a:pt x="667576" y="5629"/>
                  </a:lnTo>
                  <a:lnTo>
                    <a:pt x="639695" y="0"/>
                  </a:lnTo>
                  <a:close/>
                </a:path>
              </a:pathLst>
            </a:custGeom>
            <a:solidFill>
              <a:srgbClr val="DEEBF7"/>
            </a:solidFill>
          </p:spPr>
          <p:txBody>
            <a:bodyPr wrap="square" lIns="0" tIns="0" rIns="0" bIns="0" rtlCol="0"/>
            <a:lstStyle/>
            <a:p>
              <a:endParaRPr/>
            </a:p>
          </p:txBody>
        </p:sp>
        <p:sp>
          <p:nvSpPr>
            <p:cNvPr id="97" name="object 97"/>
            <p:cNvSpPr/>
            <p:nvPr/>
          </p:nvSpPr>
          <p:spPr>
            <a:xfrm>
              <a:off x="6700863" y="2296838"/>
              <a:ext cx="711835" cy="429895"/>
            </a:xfrm>
            <a:custGeom>
              <a:avLst/>
              <a:gdLst/>
              <a:ahLst/>
              <a:cxnLst/>
              <a:rect l="l" t="t" r="r" b="b"/>
              <a:pathLst>
                <a:path w="711834"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grpSp>
      <p:grpSp>
        <p:nvGrpSpPr>
          <p:cNvPr id="98" name="object 98"/>
          <p:cNvGrpSpPr/>
          <p:nvPr/>
        </p:nvGrpSpPr>
        <p:grpSpPr>
          <a:xfrm>
            <a:off x="7477584" y="2290488"/>
            <a:ext cx="724535" cy="442595"/>
            <a:chOff x="7477584" y="2290488"/>
            <a:chExt cx="724535" cy="442595"/>
          </a:xfrm>
        </p:grpSpPr>
        <p:sp>
          <p:nvSpPr>
            <p:cNvPr id="99" name="object 99"/>
            <p:cNvSpPr/>
            <p:nvPr/>
          </p:nvSpPr>
          <p:spPr>
            <a:xfrm>
              <a:off x="7483934" y="2296838"/>
              <a:ext cx="711835" cy="429895"/>
            </a:xfrm>
            <a:custGeom>
              <a:avLst/>
              <a:gdLst/>
              <a:ahLst/>
              <a:cxnLst/>
              <a:rect l="l" t="t" r="r" b="b"/>
              <a:pathLst>
                <a:path w="711834" h="429894">
                  <a:moveTo>
                    <a:pt x="639695" y="0"/>
                  </a:moveTo>
                  <a:lnTo>
                    <a:pt x="71629" y="0"/>
                  </a:lnTo>
                  <a:lnTo>
                    <a:pt x="43747" y="5629"/>
                  </a:lnTo>
                  <a:lnTo>
                    <a:pt x="20979" y="20979"/>
                  </a:lnTo>
                  <a:lnTo>
                    <a:pt x="5628" y="43748"/>
                  </a:lnTo>
                  <a:lnTo>
                    <a:pt x="0" y="71629"/>
                  </a:lnTo>
                  <a:lnTo>
                    <a:pt x="0" y="358138"/>
                  </a:lnTo>
                  <a:lnTo>
                    <a:pt x="5628" y="386019"/>
                  </a:lnTo>
                  <a:lnTo>
                    <a:pt x="20979" y="408788"/>
                  </a:lnTo>
                  <a:lnTo>
                    <a:pt x="43747" y="424138"/>
                  </a:lnTo>
                  <a:lnTo>
                    <a:pt x="71629" y="429767"/>
                  </a:lnTo>
                  <a:lnTo>
                    <a:pt x="639695" y="429767"/>
                  </a:lnTo>
                  <a:lnTo>
                    <a:pt x="667576" y="424138"/>
                  </a:lnTo>
                  <a:lnTo>
                    <a:pt x="690344" y="408788"/>
                  </a:lnTo>
                  <a:lnTo>
                    <a:pt x="705695" y="386019"/>
                  </a:lnTo>
                  <a:lnTo>
                    <a:pt x="711324" y="358138"/>
                  </a:lnTo>
                  <a:lnTo>
                    <a:pt x="711324" y="71629"/>
                  </a:lnTo>
                  <a:lnTo>
                    <a:pt x="705695" y="43748"/>
                  </a:lnTo>
                  <a:lnTo>
                    <a:pt x="690344" y="20979"/>
                  </a:lnTo>
                  <a:lnTo>
                    <a:pt x="667576" y="5629"/>
                  </a:lnTo>
                  <a:lnTo>
                    <a:pt x="639695" y="0"/>
                  </a:lnTo>
                  <a:close/>
                </a:path>
              </a:pathLst>
            </a:custGeom>
            <a:solidFill>
              <a:srgbClr val="DEEBF7"/>
            </a:solidFill>
          </p:spPr>
          <p:txBody>
            <a:bodyPr wrap="square" lIns="0" tIns="0" rIns="0" bIns="0" rtlCol="0"/>
            <a:lstStyle/>
            <a:p>
              <a:endParaRPr/>
            </a:p>
          </p:txBody>
        </p:sp>
        <p:sp>
          <p:nvSpPr>
            <p:cNvPr id="100" name="object 100"/>
            <p:cNvSpPr/>
            <p:nvPr/>
          </p:nvSpPr>
          <p:spPr>
            <a:xfrm>
              <a:off x="7483934" y="2296838"/>
              <a:ext cx="711835" cy="429895"/>
            </a:xfrm>
            <a:custGeom>
              <a:avLst/>
              <a:gdLst/>
              <a:ahLst/>
              <a:cxnLst/>
              <a:rect l="l" t="t" r="r" b="b"/>
              <a:pathLst>
                <a:path w="711834"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grpSp>
      <p:grpSp>
        <p:nvGrpSpPr>
          <p:cNvPr id="101" name="object 101"/>
          <p:cNvGrpSpPr/>
          <p:nvPr/>
        </p:nvGrpSpPr>
        <p:grpSpPr>
          <a:xfrm>
            <a:off x="8260655" y="2283476"/>
            <a:ext cx="724535" cy="442595"/>
            <a:chOff x="8260655" y="2283476"/>
            <a:chExt cx="724535" cy="442595"/>
          </a:xfrm>
        </p:grpSpPr>
        <p:sp>
          <p:nvSpPr>
            <p:cNvPr id="102" name="object 102"/>
            <p:cNvSpPr/>
            <p:nvPr/>
          </p:nvSpPr>
          <p:spPr>
            <a:xfrm>
              <a:off x="8267005" y="2289826"/>
              <a:ext cx="711835" cy="429895"/>
            </a:xfrm>
            <a:custGeom>
              <a:avLst/>
              <a:gdLst/>
              <a:ahLst/>
              <a:cxnLst/>
              <a:rect l="l" t="t" r="r" b="b"/>
              <a:pathLst>
                <a:path w="711834" h="429894">
                  <a:moveTo>
                    <a:pt x="639695" y="0"/>
                  </a:moveTo>
                  <a:lnTo>
                    <a:pt x="71629" y="0"/>
                  </a:lnTo>
                  <a:lnTo>
                    <a:pt x="43748" y="5629"/>
                  </a:lnTo>
                  <a:lnTo>
                    <a:pt x="20979" y="20980"/>
                  </a:lnTo>
                  <a:lnTo>
                    <a:pt x="5629" y="43748"/>
                  </a:lnTo>
                  <a:lnTo>
                    <a:pt x="0" y="71630"/>
                  </a:lnTo>
                  <a:lnTo>
                    <a:pt x="0" y="358138"/>
                  </a:lnTo>
                  <a:lnTo>
                    <a:pt x="5629" y="386020"/>
                  </a:lnTo>
                  <a:lnTo>
                    <a:pt x="20979" y="408788"/>
                  </a:lnTo>
                  <a:lnTo>
                    <a:pt x="43748" y="424139"/>
                  </a:lnTo>
                  <a:lnTo>
                    <a:pt x="71629" y="429767"/>
                  </a:lnTo>
                  <a:lnTo>
                    <a:pt x="639695" y="429767"/>
                  </a:lnTo>
                  <a:lnTo>
                    <a:pt x="667577" y="424139"/>
                  </a:lnTo>
                  <a:lnTo>
                    <a:pt x="690345" y="408788"/>
                  </a:lnTo>
                  <a:lnTo>
                    <a:pt x="705696" y="386020"/>
                  </a:lnTo>
                  <a:lnTo>
                    <a:pt x="711325" y="358138"/>
                  </a:lnTo>
                  <a:lnTo>
                    <a:pt x="711325" y="71630"/>
                  </a:lnTo>
                  <a:lnTo>
                    <a:pt x="705696" y="43748"/>
                  </a:lnTo>
                  <a:lnTo>
                    <a:pt x="690345" y="20980"/>
                  </a:lnTo>
                  <a:lnTo>
                    <a:pt x="667577" y="5629"/>
                  </a:lnTo>
                  <a:lnTo>
                    <a:pt x="639695" y="0"/>
                  </a:lnTo>
                  <a:close/>
                </a:path>
              </a:pathLst>
            </a:custGeom>
            <a:solidFill>
              <a:srgbClr val="DEEBF7"/>
            </a:solidFill>
          </p:spPr>
          <p:txBody>
            <a:bodyPr wrap="square" lIns="0" tIns="0" rIns="0" bIns="0" rtlCol="0"/>
            <a:lstStyle/>
            <a:p>
              <a:endParaRPr/>
            </a:p>
          </p:txBody>
        </p:sp>
        <p:sp>
          <p:nvSpPr>
            <p:cNvPr id="103" name="object 103"/>
            <p:cNvSpPr/>
            <p:nvPr/>
          </p:nvSpPr>
          <p:spPr>
            <a:xfrm>
              <a:off x="8267005" y="2289826"/>
              <a:ext cx="711835" cy="429895"/>
            </a:xfrm>
            <a:custGeom>
              <a:avLst/>
              <a:gdLst/>
              <a:ahLst/>
              <a:cxnLst/>
              <a:rect l="l" t="t" r="r" b="b"/>
              <a:pathLst>
                <a:path w="711834"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grpSp>
      <p:grpSp>
        <p:nvGrpSpPr>
          <p:cNvPr id="104" name="object 104"/>
          <p:cNvGrpSpPr/>
          <p:nvPr/>
        </p:nvGrpSpPr>
        <p:grpSpPr>
          <a:xfrm>
            <a:off x="9031337" y="2290488"/>
            <a:ext cx="724535" cy="442595"/>
            <a:chOff x="9031337" y="2290488"/>
            <a:chExt cx="724535" cy="442595"/>
          </a:xfrm>
        </p:grpSpPr>
        <p:sp>
          <p:nvSpPr>
            <p:cNvPr id="105" name="object 105"/>
            <p:cNvSpPr/>
            <p:nvPr/>
          </p:nvSpPr>
          <p:spPr>
            <a:xfrm>
              <a:off x="9037687" y="2296838"/>
              <a:ext cx="711835" cy="429895"/>
            </a:xfrm>
            <a:custGeom>
              <a:avLst/>
              <a:gdLst/>
              <a:ahLst/>
              <a:cxnLst/>
              <a:rect l="l" t="t" r="r" b="b"/>
              <a:pathLst>
                <a:path w="711834" h="429894">
                  <a:moveTo>
                    <a:pt x="639695" y="0"/>
                  </a:moveTo>
                  <a:lnTo>
                    <a:pt x="71629" y="0"/>
                  </a:lnTo>
                  <a:lnTo>
                    <a:pt x="43747" y="5629"/>
                  </a:lnTo>
                  <a:lnTo>
                    <a:pt x="20979" y="20979"/>
                  </a:lnTo>
                  <a:lnTo>
                    <a:pt x="5628" y="43748"/>
                  </a:lnTo>
                  <a:lnTo>
                    <a:pt x="0" y="71629"/>
                  </a:lnTo>
                  <a:lnTo>
                    <a:pt x="0" y="358138"/>
                  </a:lnTo>
                  <a:lnTo>
                    <a:pt x="5628" y="386019"/>
                  </a:lnTo>
                  <a:lnTo>
                    <a:pt x="20979" y="408788"/>
                  </a:lnTo>
                  <a:lnTo>
                    <a:pt x="43747" y="424138"/>
                  </a:lnTo>
                  <a:lnTo>
                    <a:pt x="71629" y="429767"/>
                  </a:lnTo>
                  <a:lnTo>
                    <a:pt x="639695" y="429767"/>
                  </a:lnTo>
                  <a:lnTo>
                    <a:pt x="667576" y="424138"/>
                  </a:lnTo>
                  <a:lnTo>
                    <a:pt x="690344" y="408788"/>
                  </a:lnTo>
                  <a:lnTo>
                    <a:pt x="705695" y="386019"/>
                  </a:lnTo>
                  <a:lnTo>
                    <a:pt x="711324" y="358138"/>
                  </a:lnTo>
                  <a:lnTo>
                    <a:pt x="711324" y="71629"/>
                  </a:lnTo>
                  <a:lnTo>
                    <a:pt x="705695" y="43748"/>
                  </a:lnTo>
                  <a:lnTo>
                    <a:pt x="690344" y="20979"/>
                  </a:lnTo>
                  <a:lnTo>
                    <a:pt x="667576" y="5629"/>
                  </a:lnTo>
                  <a:lnTo>
                    <a:pt x="639695" y="0"/>
                  </a:lnTo>
                  <a:close/>
                </a:path>
              </a:pathLst>
            </a:custGeom>
            <a:solidFill>
              <a:srgbClr val="DEEBF7"/>
            </a:solidFill>
          </p:spPr>
          <p:txBody>
            <a:bodyPr wrap="square" lIns="0" tIns="0" rIns="0" bIns="0" rtlCol="0"/>
            <a:lstStyle/>
            <a:p>
              <a:endParaRPr/>
            </a:p>
          </p:txBody>
        </p:sp>
        <p:sp>
          <p:nvSpPr>
            <p:cNvPr id="106" name="object 106"/>
            <p:cNvSpPr/>
            <p:nvPr/>
          </p:nvSpPr>
          <p:spPr>
            <a:xfrm>
              <a:off x="9037687" y="2296838"/>
              <a:ext cx="711835" cy="429895"/>
            </a:xfrm>
            <a:custGeom>
              <a:avLst/>
              <a:gdLst/>
              <a:ahLst/>
              <a:cxnLst/>
              <a:rect l="l" t="t" r="r" b="b"/>
              <a:pathLst>
                <a:path w="711834"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grpSp>
      <p:sp>
        <p:nvSpPr>
          <p:cNvPr id="107" name="object 107"/>
          <p:cNvSpPr txBox="1"/>
          <p:nvPr/>
        </p:nvSpPr>
        <p:spPr>
          <a:xfrm>
            <a:off x="2944054" y="2336291"/>
            <a:ext cx="6689090" cy="330200"/>
          </a:xfrm>
          <a:prstGeom prst="rect">
            <a:avLst/>
          </a:prstGeom>
        </p:spPr>
        <p:txBody>
          <a:bodyPr vert="horz" wrap="square" lIns="0" tIns="12700" rIns="0" bIns="0" rtlCol="0">
            <a:spAutoFit/>
          </a:bodyPr>
          <a:lstStyle/>
          <a:p>
            <a:pPr marL="12700">
              <a:lnSpc>
                <a:spcPct val="100000"/>
              </a:lnSpc>
              <a:spcBef>
                <a:spcPts val="100"/>
              </a:spcBef>
              <a:tabLst>
                <a:tab pos="788670" algn="l"/>
                <a:tab pos="1564640" algn="l"/>
                <a:tab pos="2331085" algn="l"/>
                <a:tab pos="3109595" algn="l"/>
                <a:tab pos="3884295" algn="l"/>
                <a:tab pos="4667250" algn="l"/>
                <a:tab pos="5450205" algn="l"/>
                <a:tab pos="6221095" algn="l"/>
              </a:tabLst>
            </a:pPr>
            <a:r>
              <a:rPr sz="3000" spc="-37" baseline="1388" dirty="0">
                <a:latin typeface="Calibri"/>
                <a:cs typeface="Calibri"/>
              </a:rPr>
              <a:t>MLP</a:t>
            </a:r>
            <a:r>
              <a:rPr sz="3000" baseline="1388" dirty="0">
                <a:latin typeface="Calibri"/>
                <a:cs typeface="Calibri"/>
              </a:rPr>
              <a:t>	</a:t>
            </a:r>
            <a:r>
              <a:rPr sz="3000" spc="-37" baseline="1388" dirty="0">
                <a:latin typeface="Calibri"/>
                <a:cs typeface="Calibri"/>
              </a:rPr>
              <a:t>MLP</a:t>
            </a:r>
            <a:r>
              <a:rPr sz="3000" baseline="1388" dirty="0">
                <a:latin typeface="Calibri"/>
                <a:cs typeface="Calibri"/>
              </a:rPr>
              <a:t>	</a:t>
            </a:r>
            <a:r>
              <a:rPr sz="2000" spc="-25" dirty="0">
                <a:latin typeface="Calibri"/>
                <a:cs typeface="Calibri"/>
              </a:rPr>
              <a:t>MLP</a:t>
            </a:r>
            <a:r>
              <a:rPr sz="2000" dirty="0">
                <a:latin typeface="Calibri"/>
                <a:cs typeface="Calibri"/>
              </a:rPr>
              <a:t>	</a:t>
            </a:r>
            <a:r>
              <a:rPr sz="2000" spc="-25" dirty="0">
                <a:latin typeface="Calibri"/>
                <a:cs typeface="Calibri"/>
              </a:rPr>
              <a:t>MLP</a:t>
            </a:r>
            <a:r>
              <a:rPr sz="2000" dirty="0">
                <a:latin typeface="Calibri"/>
                <a:cs typeface="Calibri"/>
              </a:rPr>
              <a:t>	</a:t>
            </a:r>
            <a:r>
              <a:rPr sz="2000" spc="-25" dirty="0">
                <a:latin typeface="Calibri"/>
                <a:cs typeface="Calibri"/>
              </a:rPr>
              <a:t>MLP</a:t>
            </a:r>
            <a:r>
              <a:rPr sz="2000" dirty="0">
                <a:latin typeface="Calibri"/>
                <a:cs typeface="Calibri"/>
              </a:rPr>
              <a:t>	</a:t>
            </a:r>
            <a:r>
              <a:rPr sz="2000" spc="-25" dirty="0">
                <a:latin typeface="Calibri"/>
                <a:cs typeface="Calibri"/>
              </a:rPr>
              <a:t>MLP</a:t>
            </a:r>
            <a:r>
              <a:rPr sz="2000" dirty="0">
                <a:latin typeface="Calibri"/>
                <a:cs typeface="Calibri"/>
              </a:rPr>
              <a:t>	</a:t>
            </a:r>
            <a:r>
              <a:rPr sz="2000" spc="-25" dirty="0">
                <a:latin typeface="Calibri"/>
                <a:cs typeface="Calibri"/>
              </a:rPr>
              <a:t>MLP</a:t>
            </a:r>
            <a:r>
              <a:rPr sz="2000" dirty="0">
                <a:latin typeface="Calibri"/>
                <a:cs typeface="Calibri"/>
              </a:rPr>
              <a:t>	</a:t>
            </a:r>
            <a:r>
              <a:rPr sz="3000" spc="-37" baseline="1388" dirty="0">
                <a:latin typeface="Calibri"/>
                <a:cs typeface="Calibri"/>
              </a:rPr>
              <a:t>MLP</a:t>
            </a:r>
            <a:r>
              <a:rPr sz="3000" baseline="1388" dirty="0">
                <a:latin typeface="Calibri"/>
                <a:cs typeface="Calibri"/>
              </a:rPr>
              <a:t>	</a:t>
            </a:r>
            <a:r>
              <a:rPr sz="2000" spc="-25" dirty="0">
                <a:latin typeface="Calibri"/>
                <a:cs typeface="Calibri"/>
              </a:rPr>
              <a:t>MLP</a:t>
            </a:r>
            <a:endParaRPr sz="2000">
              <a:latin typeface="Calibri"/>
              <a:cs typeface="Calibri"/>
            </a:endParaRPr>
          </a:p>
        </p:txBody>
      </p:sp>
      <p:grpSp>
        <p:nvGrpSpPr>
          <p:cNvPr id="108" name="object 108"/>
          <p:cNvGrpSpPr/>
          <p:nvPr/>
        </p:nvGrpSpPr>
        <p:grpSpPr>
          <a:xfrm>
            <a:off x="3113219" y="1667723"/>
            <a:ext cx="143510" cy="442595"/>
            <a:chOff x="3113219" y="1667723"/>
            <a:chExt cx="143510" cy="442595"/>
          </a:xfrm>
        </p:grpSpPr>
        <p:sp>
          <p:nvSpPr>
            <p:cNvPr id="109" name="object 109"/>
            <p:cNvSpPr/>
            <p:nvPr/>
          </p:nvSpPr>
          <p:spPr>
            <a:xfrm>
              <a:off x="3119569" y="1674073"/>
              <a:ext cx="130810" cy="429895"/>
            </a:xfrm>
            <a:custGeom>
              <a:avLst/>
              <a:gdLst/>
              <a:ahLst/>
              <a:cxnLst/>
              <a:rect l="l" t="t" r="r" b="b"/>
              <a:pathLst>
                <a:path w="130810" h="429894">
                  <a:moveTo>
                    <a:pt x="130629" y="0"/>
                  </a:moveTo>
                  <a:lnTo>
                    <a:pt x="0" y="0"/>
                  </a:lnTo>
                  <a:lnTo>
                    <a:pt x="0" y="429767"/>
                  </a:lnTo>
                  <a:lnTo>
                    <a:pt x="130629" y="429767"/>
                  </a:lnTo>
                  <a:lnTo>
                    <a:pt x="130629" y="0"/>
                  </a:lnTo>
                  <a:close/>
                </a:path>
              </a:pathLst>
            </a:custGeom>
            <a:solidFill>
              <a:srgbClr val="FFF2CC"/>
            </a:solidFill>
          </p:spPr>
          <p:txBody>
            <a:bodyPr wrap="square" lIns="0" tIns="0" rIns="0" bIns="0" rtlCol="0"/>
            <a:lstStyle/>
            <a:p>
              <a:endParaRPr/>
            </a:p>
          </p:txBody>
        </p:sp>
        <p:sp>
          <p:nvSpPr>
            <p:cNvPr id="110" name="object 110"/>
            <p:cNvSpPr/>
            <p:nvPr/>
          </p:nvSpPr>
          <p:spPr>
            <a:xfrm>
              <a:off x="3119569" y="1674073"/>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11" name="object 111"/>
          <p:cNvGrpSpPr/>
          <p:nvPr/>
        </p:nvGrpSpPr>
        <p:grpSpPr>
          <a:xfrm>
            <a:off x="3889442" y="1671515"/>
            <a:ext cx="143510" cy="442595"/>
            <a:chOff x="3889442" y="1671515"/>
            <a:chExt cx="143510" cy="442595"/>
          </a:xfrm>
        </p:grpSpPr>
        <p:sp>
          <p:nvSpPr>
            <p:cNvPr id="112" name="object 112"/>
            <p:cNvSpPr/>
            <p:nvPr/>
          </p:nvSpPr>
          <p:spPr>
            <a:xfrm>
              <a:off x="3895792" y="1677865"/>
              <a:ext cx="130810" cy="429895"/>
            </a:xfrm>
            <a:custGeom>
              <a:avLst/>
              <a:gdLst/>
              <a:ahLst/>
              <a:cxnLst/>
              <a:rect l="l" t="t" r="r" b="b"/>
              <a:pathLst>
                <a:path w="130810" h="429894">
                  <a:moveTo>
                    <a:pt x="130628" y="0"/>
                  </a:moveTo>
                  <a:lnTo>
                    <a:pt x="0" y="0"/>
                  </a:lnTo>
                  <a:lnTo>
                    <a:pt x="0" y="429767"/>
                  </a:lnTo>
                  <a:lnTo>
                    <a:pt x="130628" y="429767"/>
                  </a:lnTo>
                  <a:lnTo>
                    <a:pt x="130628" y="0"/>
                  </a:lnTo>
                  <a:close/>
                </a:path>
              </a:pathLst>
            </a:custGeom>
            <a:solidFill>
              <a:srgbClr val="FFF2CC"/>
            </a:solidFill>
          </p:spPr>
          <p:txBody>
            <a:bodyPr wrap="square" lIns="0" tIns="0" rIns="0" bIns="0" rtlCol="0"/>
            <a:lstStyle/>
            <a:p>
              <a:endParaRPr/>
            </a:p>
          </p:txBody>
        </p:sp>
        <p:sp>
          <p:nvSpPr>
            <p:cNvPr id="113" name="object 113"/>
            <p:cNvSpPr/>
            <p:nvPr/>
          </p:nvSpPr>
          <p:spPr>
            <a:xfrm>
              <a:off x="3895792" y="1677865"/>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14" name="object 114"/>
          <p:cNvGrpSpPr/>
          <p:nvPr/>
        </p:nvGrpSpPr>
        <p:grpSpPr>
          <a:xfrm>
            <a:off x="4665663" y="1667723"/>
            <a:ext cx="143510" cy="442595"/>
            <a:chOff x="4665663" y="1667723"/>
            <a:chExt cx="143510" cy="442595"/>
          </a:xfrm>
        </p:grpSpPr>
        <p:sp>
          <p:nvSpPr>
            <p:cNvPr id="115" name="object 115"/>
            <p:cNvSpPr/>
            <p:nvPr/>
          </p:nvSpPr>
          <p:spPr>
            <a:xfrm>
              <a:off x="4672013" y="1674073"/>
              <a:ext cx="130810" cy="429895"/>
            </a:xfrm>
            <a:custGeom>
              <a:avLst/>
              <a:gdLst/>
              <a:ahLst/>
              <a:cxnLst/>
              <a:rect l="l" t="t" r="r" b="b"/>
              <a:pathLst>
                <a:path w="130810" h="429894">
                  <a:moveTo>
                    <a:pt x="130629" y="0"/>
                  </a:moveTo>
                  <a:lnTo>
                    <a:pt x="0" y="0"/>
                  </a:lnTo>
                  <a:lnTo>
                    <a:pt x="0" y="429767"/>
                  </a:lnTo>
                  <a:lnTo>
                    <a:pt x="130629" y="429767"/>
                  </a:lnTo>
                  <a:lnTo>
                    <a:pt x="130629" y="0"/>
                  </a:lnTo>
                  <a:close/>
                </a:path>
              </a:pathLst>
            </a:custGeom>
            <a:solidFill>
              <a:srgbClr val="FFF2CC"/>
            </a:solidFill>
          </p:spPr>
          <p:txBody>
            <a:bodyPr wrap="square" lIns="0" tIns="0" rIns="0" bIns="0" rtlCol="0"/>
            <a:lstStyle/>
            <a:p>
              <a:endParaRPr/>
            </a:p>
          </p:txBody>
        </p:sp>
        <p:sp>
          <p:nvSpPr>
            <p:cNvPr id="116" name="object 116"/>
            <p:cNvSpPr/>
            <p:nvPr/>
          </p:nvSpPr>
          <p:spPr>
            <a:xfrm>
              <a:off x="4672013" y="1674073"/>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17" name="object 117"/>
          <p:cNvGrpSpPr/>
          <p:nvPr/>
        </p:nvGrpSpPr>
        <p:grpSpPr>
          <a:xfrm>
            <a:off x="5442934" y="1671515"/>
            <a:ext cx="143510" cy="442595"/>
            <a:chOff x="5442934" y="1671515"/>
            <a:chExt cx="143510" cy="442595"/>
          </a:xfrm>
        </p:grpSpPr>
        <p:sp>
          <p:nvSpPr>
            <p:cNvPr id="118" name="object 118"/>
            <p:cNvSpPr/>
            <p:nvPr/>
          </p:nvSpPr>
          <p:spPr>
            <a:xfrm>
              <a:off x="5449284" y="1677865"/>
              <a:ext cx="130810" cy="429895"/>
            </a:xfrm>
            <a:custGeom>
              <a:avLst/>
              <a:gdLst/>
              <a:ahLst/>
              <a:cxnLst/>
              <a:rect l="l" t="t" r="r" b="b"/>
              <a:pathLst>
                <a:path w="130810" h="429894">
                  <a:moveTo>
                    <a:pt x="130629" y="0"/>
                  </a:moveTo>
                  <a:lnTo>
                    <a:pt x="0" y="0"/>
                  </a:lnTo>
                  <a:lnTo>
                    <a:pt x="0" y="429767"/>
                  </a:lnTo>
                  <a:lnTo>
                    <a:pt x="130629" y="429767"/>
                  </a:lnTo>
                  <a:lnTo>
                    <a:pt x="130629" y="0"/>
                  </a:lnTo>
                  <a:close/>
                </a:path>
              </a:pathLst>
            </a:custGeom>
            <a:solidFill>
              <a:srgbClr val="FFF2CC"/>
            </a:solidFill>
          </p:spPr>
          <p:txBody>
            <a:bodyPr wrap="square" lIns="0" tIns="0" rIns="0" bIns="0" rtlCol="0"/>
            <a:lstStyle/>
            <a:p>
              <a:endParaRPr/>
            </a:p>
          </p:txBody>
        </p:sp>
        <p:sp>
          <p:nvSpPr>
            <p:cNvPr id="119" name="object 119"/>
            <p:cNvSpPr/>
            <p:nvPr/>
          </p:nvSpPr>
          <p:spPr>
            <a:xfrm>
              <a:off x="5449284" y="1677865"/>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20" name="object 120"/>
          <p:cNvGrpSpPr/>
          <p:nvPr/>
        </p:nvGrpSpPr>
        <p:grpSpPr>
          <a:xfrm>
            <a:off x="6215151" y="1667723"/>
            <a:ext cx="143510" cy="442595"/>
            <a:chOff x="6215151" y="1667723"/>
            <a:chExt cx="143510" cy="442595"/>
          </a:xfrm>
        </p:grpSpPr>
        <p:sp>
          <p:nvSpPr>
            <p:cNvPr id="121" name="object 121"/>
            <p:cNvSpPr/>
            <p:nvPr/>
          </p:nvSpPr>
          <p:spPr>
            <a:xfrm>
              <a:off x="6221501" y="1674073"/>
              <a:ext cx="130810" cy="429895"/>
            </a:xfrm>
            <a:custGeom>
              <a:avLst/>
              <a:gdLst/>
              <a:ahLst/>
              <a:cxnLst/>
              <a:rect l="l" t="t" r="r" b="b"/>
              <a:pathLst>
                <a:path w="130810" h="429894">
                  <a:moveTo>
                    <a:pt x="130628" y="0"/>
                  </a:moveTo>
                  <a:lnTo>
                    <a:pt x="0" y="0"/>
                  </a:lnTo>
                  <a:lnTo>
                    <a:pt x="0" y="429767"/>
                  </a:lnTo>
                  <a:lnTo>
                    <a:pt x="130628" y="429767"/>
                  </a:lnTo>
                  <a:lnTo>
                    <a:pt x="130628" y="0"/>
                  </a:lnTo>
                  <a:close/>
                </a:path>
              </a:pathLst>
            </a:custGeom>
            <a:solidFill>
              <a:srgbClr val="FFF2CC"/>
            </a:solidFill>
          </p:spPr>
          <p:txBody>
            <a:bodyPr wrap="square" lIns="0" tIns="0" rIns="0" bIns="0" rtlCol="0"/>
            <a:lstStyle/>
            <a:p>
              <a:endParaRPr/>
            </a:p>
          </p:txBody>
        </p:sp>
        <p:sp>
          <p:nvSpPr>
            <p:cNvPr id="122" name="object 122"/>
            <p:cNvSpPr/>
            <p:nvPr/>
          </p:nvSpPr>
          <p:spPr>
            <a:xfrm>
              <a:off x="6221501" y="1674073"/>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23" name="object 123"/>
          <p:cNvGrpSpPr/>
          <p:nvPr/>
        </p:nvGrpSpPr>
        <p:grpSpPr>
          <a:xfrm>
            <a:off x="7001874" y="1667723"/>
            <a:ext cx="143510" cy="442595"/>
            <a:chOff x="7001874" y="1667723"/>
            <a:chExt cx="143510" cy="442595"/>
          </a:xfrm>
        </p:grpSpPr>
        <p:sp>
          <p:nvSpPr>
            <p:cNvPr id="124" name="object 124"/>
            <p:cNvSpPr/>
            <p:nvPr/>
          </p:nvSpPr>
          <p:spPr>
            <a:xfrm>
              <a:off x="7008224" y="1674073"/>
              <a:ext cx="130810" cy="429895"/>
            </a:xfrm>
            <a:custGeom>
              <a:avLst/>
              <a:gdLst/>
              <a:ahLst/>
              <a:cxnLst/>
              <a:rect l="l" t="t" r="r" b="b"/>
              <a:pathLst>
                <a:path w="130809" h="429894">
                  <a:moveTo>
                    <a:pt x="130629" y="0"/>
                  </a:moveTo>
                  <a:lnTo>
                    <a:pt x="0" y="0"/>
                  </a:lnTo>
                  <a:lnTo>
                    <a:pt x="0" y="429767"/>
                  </a:lnTo>
                  <a:lnTo>
                    <a:pt x="130629" y="429767"/>
                  </a:lnTo>
                  <a:lnTo>
                    <a:pt x="130629" y="0"/>
                  </a:lnTo>
                  <a:close/>
                </a:path>
              </a:pathLst>
            </a:custGeom>
            <a:solidFill>
              <a:srgbClr val="FFF2CC"/>
            </a:solidFill>
          </p:spPr>
          <p:txBody>
            <a:bodyPr wrap="square" lIns="0" tIns="0" rIns="0" bIns="0" rtlCol="0"/>
            <a:lstStyle/>
            <a:p>
              <a:endParaRPr/>
            </a:p>
          </p:txBody>
        </p:sp>
        <p:sp>
          <p:nvSpPr>
            <p:cNvPr id="125" name="object 125"/>
            <p:cNvSpPr/>
            <p:nvPr/>
          </p:nvSpPr>
          <p:spPr>
            <a:xfrm>
              <a:off x="7008224" y="1674073"/>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26" name="object 126"/>
          <p:cNvGrpSpPr/>
          <p:nvPr/>
        </p:nvGrpSpPr>
        <p:grpSpPr>
          <a:xfrm>
            <a:off x="7769255" y="1667723"/>
            <a:ext cx="143510" cy="442595"/>
            <a:chOff x="7769255" y="1667723"/>
            <a:chExt cx="143510" cy="442595"/>
          </a:xfrm>
        </p:grpSpPr>
        <p:sp>
          <p:nvSpPr>
            <p:cNvPr id="127" name="object 127"/>
            <p:cNvSpPr/>
            <p:nvPr/>
          </p:nvSpPr>
          <p:spPr>
            <a:xfrm>
              <a:off x="7775605" y="1674073"/>
              <a:ext cx="130810" cy="429895"/>
            </a:xfrm>
            <a:custGeom>
              <a:avLst/>
              <a:gdLst/>
              <a:ahLst/>
              <a:cxnLst/>
              <a:rect l="l" t="t" r="r" b="b"/>
              <a:pathLst>
                <a:path w="130809" h="429894">
                  <a:moveTo>
                    <a:pt x="130629" y="0"/>
                  </a:moveTo>
                  <a:lnTo>
                    <a:pt x="0" y="0"/>
                  </a:lnTo>
                  <a:lnTo>
                    <a:pt x="0" y="429767"/>
                  </a:lnTo>
                  <a:lnTo>
                    <a:pt x="130629" y="429767"/>
                  </a:lnTo>
                  <a:lnTo>
                    <a:pt x="130629" y="0"/>
                  </a:lnTo>
                  <a:close/>
                </a:path>
              </a:pathLst>
            </a:custGeom>
            <a:solidFill>
              <a:srgbClr val="FFF2CC"/>
            </a:solidFill>
          </p:spPr>
          <p:txBody>
            <a:bodyPr wrap="square" lIns="0" tIns="0" rIns="0" bIns="0" rtlCol="0"/>
            <a:lstStyle/>
            <a:p>
              <a:endParaRPr/>
            </a:p>
          </p:txBody>
        </p:sp>
        <p:sp>
          <p:nvSpPr>
            <p:cNvPr id="128" name="object 128"/>
            <p:cNvSpPr/>
            <p:nvPr/>
          </p:nvSpPr>
          <p:spPr>
            <a:xfrm>
              <a:off x="7775605" y="1674073"/>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29" name="object 129"/>
          <p:cNvGrpSpPr/>
          <p:nvPr/>
        </p:nvGrpSpPr>
        <p:grpSpPr>
          <a:xfrm>
            <a:off x="8545255" y="1667723"/>
            <a:ext cx="143510" cy="442595"/>
            <a:chOff x="8545255" y="1667723"/>
            <a:chExt cx="143510" cy="442595"/>
          </a:xfrm>
        </p:grpSpPr>
        <p:sp>
          <p:nvSpPr>
            <p:cNvPr id="130" name="object 130"/>
            <p:cNvSpPr/>
            <p:nvPr/>
          </p:nvSpPr>
          <p:spPr>
            <a:xfrm>
              <a:off x="8551605" y="1674073"/>
              <a:ext cx="130810" cy="429895"/>
            </a:xfrm>
            <a:custGeom>
              <a:avLst/>
              <a:gdLst/>
              <a:ahLst/>
              <a:cxnLst/>
              <a:rect l="l" t="t" r="r" b="b"/>
              <a:pathLst>
                <a:path w="130809" h="429894">
                  <a:moveTo>
                    <a:pt x="130629" y="0"/>
                  </a:moveTo>
                  <a:lnTo>
                    <a:pt x="0" y="0"/>
                  </a:lnTo>
                  <a:lnTo>
                    <a:pt x="0" y="429767"/>
                  </a:lnTo>
                  <a:lnTo>
                    <a:pt x="130629" y="429767"/>
                  </a:lnTo>
                  <a:lnTo>
                    <a:pt x="130629" y="0"/>
                  </a:lnTo>
                  <a:close/>
                </a:path>
              </a:pathLst>
            </a:custGeom>
            <a:solidFill>
              <a:srgbClr val="FFF2CC"/>
            </a:solidFill>
          </p:spPr>
          <p:txBody>
            <a:bodyPr wrap="square" lIns="0" tIns="0" rIns="0" bIns="0" rtlCol="0"/>
            <a:lstStyle/>
            <a:p>
              <a:endParaRPr/>
            </a:p>
          </p:txBody>
        </p:sp>
        <p:sp>
          <p:nvSpPr>
            <p:cNvPr id="131" name="object 131"/>
            <p:cNvSpPr/>
            <p:nvPr/>
          </p:nvSpPr>
          <p:spPr>
            <a:xfrm>
              <a:off x="8551605" y="1674073"/>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32" name="object 132"/>
          <p:cNvGrpSpPr/>
          <p:nvPr/>
        </p:nvGrpSpPr>
        <p:grpSpPr>
          <a:xfrm>
            <a:off x="9322008" y="1667723"/>
            <a:ext cx="143510" cy="442595"/>
            <a:chOff x="9322008" y="1667723"/>
            <a:chExt cx="143510" cy="442595"/>
          </a:xfrm>
        </p:grpSpPr>
        <p:sp>
          <p:nvSpPr>
            <p:cNvPr id="133" name="object 133"/>
            <p:cNvSpPr/>
            <p:nvPr/>
          </p:nvSpPr>
          <p:spPr>
            <a:xfrm>
              <a:off x="9328358" y="1674073"/>
              <a:ext cx="130810" cy="429895"/>
            </a:xfrm>
            <a:custGeom>
              <a:avLst/>
              <a:gdLst/>
              <a:ahLst/>
              <a:cxnLst/>
              <a:rect l="l" t="t" r="r" b="b"/>
              <a:pathLst>
                <a:path w="130809" h="429894">
                  <a:moveTo>
                    <a:pt x="130628" y="0"/>
                  </a:moveTo>
                  <a:lnTo>
                    <a:pt x="0" y="0"/>
                  </a:lnTo>
                  <a:lnTo>
                    <a:pt x="0" y="429767"/>
                  </a:lnTo>
                  <a:lnTo>
                    <a:pt x="130628" y="429767"/>
                  </a:lnTo>
                  <a:lnTo>
                    <a:pt x="130628" y="0"/>
                  </a:lnTo>
                  <a:close/>
                </a:path>
              </a:pathLst>
            </a:custGeom>
            <a:solidFill>
              <a:srgbClr val="FFF2CC"/>
            </a:solidFill>
          </p:spPr>
          <p:txBody>
            <a:bodyPr wrap="square" lIns="0" tIns="0" rIns="0" bIns="0" rtlCol="0"/>
            <a:lstStyle/>
            <a:p>
              <a:endParaRPr/>
            </a:p>
          </p:txBody>
        </p:sp>
        <p:sp>
          <p:nvSpPr>
            <p:cNvPr id="134" name="object 134"/>
            <p:cNvSpPr/>
            <p:nvPr/>
          </p:nvSpPr>
          <p:spPr>
            <a:xfrm>
              <a:off x="9328358" y="1674073"/>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sp>
        <p:nvSpPr>
          <p:cNvPr id="135" name="object 135"/>
          <p:cNvSpPr txBox="1"/>
          <p:nvPr/>
        </p:nvSpPr>
        <p:spPr>
          <a:xfrm>
            <a:off x="918077" y="2062988"/>
            <a:ext cx="1418590" cy="845819"/>
          </a:xfrm>
          <a:prstGeom prst="rect">
            <a:avLst/>
          </a:prstGeom>
        </p:spPr>
        <p:txBody>
          <a:bodyPr vert="horz" wrap="square" lIns="0" tIns="13970" rIns="0" bIns="0" rtlCol="0">
            <a:spAutoFit/>
          </a:bodyPr>
          <a:lstStyle/>
          <a:p>
            <a:pPr marL="12700" marR="5080" indent="-635" algn="ctr">
              <a:lnSpc>
                <a:spcPct val="99400"/>
              </a:lnSpc>
              <a:spcBef>
                <a:spcPts val="110"/>
              </a:spcBef>
            </a:pPr>
            <a:r>
              <a:rPr sz="1800" dirty="0">
                <a:latin typeface="Calibri"/>
                <a:cs typeface="Calibri"/>
              </a:rPr>
              <a:t>Apply</a:t>
            </a:r>
            <a:r>
              <a:rPr sz="1800" spc="-35" dirty="0">
                <a:latin typeface="Calibri"/>
                <a:cs typeface="Calibri"/>
              </a:rPr>
              <a:t> </a:t>
            </a:r>
            <a:r>
              <a:rPr sz="1800" spc="-10" dirty="0">
                <a:latin typeface="Calibri"/>
                <a:cs typeface="Calibri"/>
              </a:rPr>
              <a:t>(D-</a:t>
            </a:r>
            <a:r>
              <a:rPr sz="1800" spc="-25" dirty="0">
                <a:latin typeface="Calibri"/>
                <a:cs typeface="Calibri"/>
              </a:rPr>
              <a:t>&gt;D) </a:t>
            </a:r>
            <a:r>
              <a:rPr sz="1800" dirty="0">
                <a:latin typeface="Calibri"/>
                <a:cs typeface="Calibri"/>
              </a:rPr>
              <a:t>MLP</a:t>
            </a:r>
            <a:r>
              <a:rPr sz="1800" spc="-35" dirty="0">
                <a:latin typeface="Calibri"/>
                <a:cs typeface="Calibri"/>
              </a:rPr>
              <a:t> </a:t>
            </a:r>
            <a:r>
              <a:rPr sz="1800" dirty="0">
                <a:latin typeface="Calibri"/>
                <a:cs typeface="Calibri"/>
              </a:rPr>
              <a:t>to</a:t>
            </a:r>
            <a:r>
              <a:rPr sz="1800" spc="-25" dirty="0">
                <a:latin typeface="Calibri"/>
                <a:cs typeface="Calibri"/>
              </a:rPr>
              <a:t> </a:t>
            </a:r>
            <a:r>
              <a:rPr sz="1800" dirty="0">
                <a:latin typeface="Calibri"/>
                <a:cs typeface="Calibri"/>
              </a:rPr>
              <a:t>each</a:t>
            </a:r>
            <a:r>
              <a:rPr sz="1800" spc="-20" dirty="0">
                <a:latin typeface="Calibri"/>
                <a:cs typeface="Calibri"/>
              </a:rPr>
              <a:t> </a:t>
            </a:r>
            <a:r>
              <a:rPr sz="1800" spc="-25" dirty="0">
                <a:latin typeface="Calibri"/>
                <a:cs typeface="Calibri"/>
              </a:rPr>
              <a:t>of </a:t>
            </a:r>
            <a:r>
              <a:rPr sz="1800" dirty="0">
                <a:latin typeface="Calibri"/>
                <a:cs typeface="Calibri"/>
              </a:rPr>
              <a:t>the</a:t>
            </a:r>
            <a:r>
              <a:rPr sz="1800" spc="-10" dirty="0">
                <a:latin typeface="Calibri"/>
                <a:cs typeface="Calibri"/>
              </a:rPr>
              <a:t> </a:t>
            </a:r>
            <a:r>
              <a:rPr sz="1800" dirty="0">
                <a:latin typeface="Calibri"/>
                <a:cs typeface="Calibri"/>
              </a:rPr>
              <a:t>N</a:t>
            </a:r>
            <a:r>
              <a:rPr sz="1800" spc="-15" dirty="0">
                <a:latin typeface="Calibri"/>
                <a:cs typeface="Calibri"/>
              </a:rPr>
              <a:t> </a:t>
            </a:r>
            <a:r>
              <a:rPr sz="1800" spc="-10" dirty="0">
                <a:latin typeface="Calibri"/>
                <a:cs typeface="Calibri"/>
              </a:rPr>
              <a:t>tokens</a:t>
            </a:r>
            <a:endParaRPr sz="1800">
              <a:latin typeface="Calibri"/>
              <a:cs typeface="Calibri"/>
            </a:endParaRPr>
          </a:p>
        </p:txBody>
      </p:sp>
      <p:sp>
        <p:nvSpPr>
          <p:cNvPr id="136" name="object 136"/>
          <p:cNvSpPr txBox="1"/>
          <p:nvPr/>
        </p:nvSpPr>
        <p:spPr>
          <a:xfrm>
            <a:off x="9951063" y="1400555"/>
            <a:ext cx="1864995" cy="1549400"/>
          </a:xfrm>
          <a:prstGeom prst="rect">
            <a:avLst/>
          </a:prstGeom>
          <a:solidFill>
            <a:srgbClr val="FFFF00"/>
          </a:solidFill>
        </p:spPr>
        <p:txBody>
          <a:bodyPr vert="horz" wrap="square" lIns="0" tIns="12700" rIns="0" bIns="0" rtlCol="0">
            <a:spAutoFit/>
          </a:bodyPr>
          <a:lstStyle/>
          <a:p>
            <a:pPr marL="12700" marR="5080">
              <a:lnSpc>
                <a:spcPct val="100000"/>
              </a:lnSpc>
              <a:spcBef>
                <a:spcPts val="100"/>
              </a:spcBef>
            </a:pPr>
            <a:r>
              <a:rPr sz="2000" b="1" dirty="0">
                <a:solidFill>
                  <a:srgbClr val="70AD47"/>
                </a:solidFill>
                <a:latin typeface="Calibri"/>
                <a:cs typeface="Calibri"/>
              </a:rPr>
              <a:t>Question</a:t>
            </a:r>
            <a:r>
              <a:rPr sz="2000" dirty="0">
                <a:solidFill>
                  <a:srgbClr val="70AD47"/>
                </a:solidFill>
                <a:latin typeface="Calibri"/>
                <a:cs typeface="Calibri"/>
              </a:rPr>
              <a:t>:</a:t>
            </a:r>
            <a:r>
              <a:rPr sz="2000" spc="-60" dirty="0">
                <a:solidFill>
                  <a:srgbClr val="70AD47"/>
                </a:solidFill>
                <a:latin typeface="Calibri"/>
                <a:cs typeface="Calibri"/>
              </a:rPr>
              <a:t> </a:t>
            </a:r>
            <a:r>
              <a:rPr sz="2000" dirty="0">
                <a:solidFill>
                  <a:srgbClr val="70AD47"/>
                </a:solidFill>
                <a:latin typeface="Calibri"/>
                <a:cs typeface="Calibri"/>
              </a:rPr>
              <a:t>Can</a:t>
            </a:r>
            <a:r>
              <a:rPr sz="2000" spc="-60" dirty="0">
                <a:solidFill>
                  <a:srgbClr val="70AD47"/>
                </a:solidFill>
                <a:latin typeface="Calibri"/>
                <a:cs typeface="Calibri"/>
              </a:rPr>
              <a:t> </a:t>
            </a:r>
            <a:r>
              <a:rPr sz="2000" spc="-25" dirty="0">
                <a:solidFill>
                  <a:srgbClr val="70AD47"/>
                </a:solidFill>
                <a:latin typeface="Calibri"/>
                <a:cs typeface="Calibri"/>
              </a:rPr>
              <a:t>we </a:t>
            </a:r>
            <a:r>
              <a:rPr sz="2000" dirty="0">
                <a:solidFill>
                  <a:srgbClr val="70AD47"/>
                </a:solidFill>
                <a:latin typeface="Calibri"/>
                <a:cs typeface="Calibri"/>
              </a:rPr>
              <a:t>use</a:t>
            </a:r>
            <a:r>
              <a:rPr sz="2000" spc="-30" dirty="0">
                <a:solidFill>
                  <a:srgbClr val="70AD47"/>
                </a:solidFill>
                <a:latin typeface="Calibri"/>
                <a:cs typeface="Calibri"/>
              </a:rPr>
              <a:t> </a:t>
            </a:r>
            <a:r>
              <a:rPr sz="2000" spc="-10" dirty="0">
                <a:solidFill>
                  <a:srgbClr val="70AD47"/>
                </a:solidFill>
                <a:latin typeface="Calibri"/>
                <a:cs typeface="Calibri"/>
              </a:rPr>
              <a:t>something </a:t>
            </a:r>
            <a:r>
              <a:rPr sz="2000" dirty="0">
                <a:solidFill>
                  <a:srgbClr val="70AD47"/>
                </a:solidFill>
                <a:latin typeface="Calibri"/>
                <a:cs typeface="Calibri"/>
              </a:rPr>
              <a:t>simpler</a:t>
            </a:r>
            <a:r>
              <a:rPr sz="2000" spc="-45" dirty="0">
                <a:solidFill>
                  <a:srgbClr val="70AD47"/>
                </a:solidFill>
                <a:latin typeface="Calibri"/>
                <a:cs typeface="Calibri"/>
              </a:rPr>
              <a:t> </a:t>
            </a:r>
            <a:r>
              <a:rPr sz="2000" dirty="0">
                <a:solidFill>
                  <a:srgbClr val="70AD47"/>
                </a:solidFill>
                <a:latin typeface="Calibri"/>
                <a:cs typeface="Calibri"/>
              </a:rPr>
              <a:t>than</a:t>
            </a:r>
            <a:r>
              <a:rPr sz="2000" spc="-45" dirty="0">
                <a:solidFill>
                  <a:srgbClr val="70AD47"/>
                </a:solidFill>
                <a:latin typeface="Calibri"/>
                <a:cs typeface="Calibri"/>
              </a:rPr>
              <a:t> </a:t>
            </a:r>
            <a:r>
              <a:rPr sz="2000" spc="-10" dirty="0">
                <a:solidFill>
                  <a:srgbClr val="70AD47"/>
                </a:solidFill>
                <a:latin typeface="Calibri"/>
                <a:cs typeface="Calibri"/>
              </a:rPr>
              <a:t>self- attention</a:t>
            </a:r>
            <a:r>
              <a:rPr sz="2000" spc="-35" dirty="0">
                <a:solidFill>
                  <a:srgbClr val="70AD47"/>
                </a:solidFill>
                <a:latin typeface="Calibri"/>
                <a:cs typeface="Calibri"/>
              </a:rPr>
              <a:t> </a:t>
            </a:r>
            <a:r>
              <a:rPr sz="2000" dirty="0">
                <a:solidFill>
                  <a:srgbClr val="70AD47"/>
                </a:solidFill>
                <a:latin typeface="Calibri"/>
                <a:cs typeface="Calibri"/>
              </a:rPr>
              <a:t>to</a:t>
            </a:r>
            <a:r>
              <a:rPr sz="2000" spc="-40" dirty="0">
                <a:solidFill>
                  <a:srgbClr val="70AD47"/>
                </a:solidFill>
                <a:latin typeface="Calibri"/>
                <a:cs typeface="Calibri"/>
              </a:rPr>
              <a:t> </a:t>
            </a:r>
            <a:r>
              <a:rPr sz="2000" spc="-25" dirty="0">
                <a:solidFill>
                  <a:srgbClr val="70AD47"/>
                </a:solidFill>
                <a:latin typeface="Calibri"/>
                <a:cs typeface="Calibri"/>
              </a:rPr>
              <a:t>mix </a:t>
            </a:r>
            <a:r>
              <a:rPr sz="2000" dirty="0">
                <a:solidFill>
                  <a:srgbClr val="70AD47"/>
                </a:solidFill>
                <a:latin typeface="Calibri"/>
                <a:cs typeface="Calibri"/>
              </a:rPr>
              <a:t>across</a:t>
            </a:r>
            <a:r>
              <a:rPr sz="2000" spc="-75" dirty="0">
                <a:solidFill>
                  <a:srgbClr val="70AD47"/>
                </a:solidFill>
                <a:latin typeface="Calibri"/>
                <a:cs typeface="Calibri"/>
              </a:rPr>
              <a:t> </a:t>
            </a:r>
            <a:r>
              <a:rPr sz="2000" spc="-10" dirty="0">
                <a:solidFill>
                  <a:srgbClr val="70AD47"/>
                </a:solidFill>
                <a:latin typeface="Calibri"/>
                <a:cs typeface="Calibri"/>
              </a:rPr>
              <a:t>tokens?</a:t>
            </a:r>
            <a:endParaRPr sz="2000" dirty="0">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7E269-8F5C-C805-9B41-6C6A8F7FCE75}"/>
              </a:ext>
            </a:extLst>
          </p:cNvPr>
          <p:cNvSpPr>
            <a:spLocks noGrp="1"/>
          </p:cNvSpPr>
          <p:nvPr>
            <p:ph type="title"/>
          </p:nvPr>
        </p:nvSpPr>
        <p:spPr/>
        <p:txBody>
          <a:bodyPr/>
          <a:lstStyle/>
          <a:p>
            <a:r>
              <a:rPr lang="en-US" dirty="0"/>
              <a:t>RNN w/ Attention for Images</a:t>
            </a:r>
          </a:p>
        </p:txBody>
      </p:sp>
      <p:sp>
        <p:nvSpPr>
          <p:cNvPr id="3" name="Text Placeholder 2">
            <a:extLst>
              <a:ext uri="{FF2B5EF4-FFF2-40B4-BE49-F238E27FC236}">
                <a16:creationId xmlns:a16="http://schemas.microsoft.com/office/drawing/2014/main" id="{8598157A-2574-7141-2E93-59E77990D58B}"/>
              </a:ext>
            </a:extLst>
          </p:cNvPr>
          <p:cNvSpPr>
            <a:spLocks noGrp="1"/>
          </p:cNvSpPr>
          <p:nvPr>
            <p:ph type="body" idx="1"/>
          </p:nvPr>
        </p:nvSpPr>
        <p:spPr>
          <a:xfrm>
            <a:off x="831850" y="4589463"/>
            <a:ext cx="10515600" cy="820737"/>
          </a:xfrm>
          <a:solidFill>
            <a:srgbClr val="FFC000"/>
          </a:solidFill>
        </p:spPr>
        <p:txBody>
          <a:bodyPr/>
          <a:lstStyle/>
          <a:p>
            <a:r>
              <a:rPr lang="en-US" dirty="0"/>
              <a:t>Lets look at this </a:t>
            </a:r>
            <a:r>
              <a:rPr lang="en-US" dirty="0">
                <a:sym typeface="Wingdings" panose="05000000000000000000" pitchFamily="2" charset="2"/>
              </a:rPr>
              <a:t> Xu, et. al. “Show, Attend and Tell: Neural Image Caption Generation with Visual Attention” [2016]</a:t>
            </a:r>
            <a:endParaRPr lang="en-US" dirty="0"/>
          </a:p>
        </p:txBody>
      </p:sp>
    </p:spTree>
    <p:extLst>
      <p:ext uri="{BB962C8B-B14F-4D97-AF65-F5344CB8AC3E}">
        <p14:creationId xmlns:p14="http://schemas.microsoft.com/office/powerpoint/2010/main" val="7492844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0" dirty="0"/>
              <a:t>MLP-</a:t>
            </a:r>
            <a:r>
              <a:rPr dirty="0"/>
              <a:t>Mixer:</a:t>
            </a:r>
            <a:r>
              <a:rPr spc="-70" dirty="0"/>
              <a:t> </a:t>
            </a:r>
            <a:r>
              <a:rPr dirty="0"/>
              <a:t>An</a:t>
            </a:r>
            <a:r>
              <a:rPr spc="-70" dirty="0"/>
              <a:t> </a:t>
            </a:r>
            <a:r>
              <a:rPr spc="-10" dirty="0"/>
              <a:t>All-</a:t>
            </a:r>
            <a:r>
              <a:rPr dirty="0"/>
              <a:t>MLP</a:t>
            </a:r>
            <a:r>
              <a:rPr spc="-65" dirty="0"/>
              <a:t> </a:t>
            </a:r>
            <a:r>
              <a:rPr spc="-10" dirty="0"/>
              <a:t>Architecture</a:t>
            </a:r>
          </a:p>
        </p:txBody>
      </p:sp>
      <p:grpSp>
        <p:nvGrpSpPr>
          <p:cNvPr id="4" name="object 4"/>
          <p:cNvGrpSpPr/>
          <p:nvPr/>
        </p:nvGrpSpPr>
        <p:grpSpPr>
          <a:xfrm>
            <a:off x="2852933" y="4137840"/>
            <a:ext cx="640080" cy="1481455"/>
            <a:chOff x="2852933" y="4137840"/>
            <a:chExt cx="640080" cy="1481455"/>
          </a:xfrm>
        </p:grpSpPr>
        <p:sp>
          <p:nvSpPr>
            <p:cNvPr id="5" name="object 5"/>
            <p:cNvSpPr/>
            <p:nvPr/>
          </p:nvSpPr>
          <p:spPr>
            <a:xfrm>
              <a:off x="3119569" y="4144190"/>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6" name="object 6"/>
            <p:cNvSpPr/>
            <p:nvPr/>
          </p:nvSpPr>
          <p:spPr>
            <a:xfrm>
              <a:off x="3119569" y="4144190"/>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7" name="object 7"/>
            <p:cNvSpPr/>
            <p:nvPr/>
          </p:nvSpPr>
          <p:spPr>
            <a:xfrm>
              <a:off x="3146564" y="4575078"/>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8" name="object 8"/>
            <p:cNvPicPr/>
            <p:nvPr/>
          </p:nvPicPr>
          <p:blipFill>
            <a:blip r:embed="rId2" cstate="print"/>
            <a:stretch>
              <a:fillRect/>
            </a:stretch>
          </p:blipFill>
          <p:spPr>
            <a:xfrm>
              <a:off x="2852933" y="4979168"/>
              <a:ext cx="639705" cy="640079"/>
            </a:xfrm>
            <a:prstGeom prst="rect">
              <a:avLst/>
            </a:prstGeom>
          </p:spPr>
        </p:pic>
      </p:grpSp>
      <p:grpSp>
        <p:nvGrpSpPr>
          <p:cNvPr id="9" name="object 9"/>
          <p:cNvGrpSpPr/>
          <p:nvPr/>
        </p:nvGrpSpPr>
        <p:grpSpPr>
          <a:xfrm>
            <a:off x="3629679" y="4141631"/>
            <a:ext cx="640080" cy="1477645"/>
            <a:chOff x="3629679" y="4141631"/>
            <a:chExt cx="640080" cy="1477645"/>
          </a:xfrm>
        </p:grpSpPr>
        <p:sp>
          <p:nvSpPr>
            <p:cNvPr id="10" name="object 10"/>
            <p:cNvSpPr/>
            <p:nvPr/>
          </p:nvSpPr>
          <p:spPr>
            <a:xfrm>
              <a:off x="3895792" y="4147981"/>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1" name="object 11"/>
            <p:cNvSpPr/>
            <p:nvPr/>
          </p:nvSpPr>
          <p:spPr>
            <a:xfrm>
              <a:off x="3895792" y="4147981"/>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2" name="object 12"/>
            <p:cNvSpPr/>
            <p:nvPr/>
          </p:nvSpPr>
          <p:spPr>
            <a:xfrm>
              <a:off x="3922745" y="4578869"/>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3" name="object 13"/>
            <p:cNvPicPr/>
            <p:nvPr/>
          </p:nvPicPr>
          <p:blipFill>
            <a:blip r:embed="rId3" cstate="print"/>
            <a:stretch>
              <a:fillRect/>
            </a:stretch>
          </p:blipFill>
          <p:spPr>
            <a:xfrm>
              <a:off x="3629679" y="4979168"/>
              <a:ext cx="639705" cy="640079"/>
            </a:xfrm>
            <a:prstGeom prst="rect">
              <a:avLst/>
            </a:prstGeom>
          </p:spPr>
        </p:pic>
      </p:grpSp>
      <p:grpSp>
        <p:nvGrpSpPr>
          <p:cNvPr id="14" name="object 14"/>
          <p:cNvGrpSpPr/>
          <p:nvPr/>
        </p:nvGrpSpPr>
        <p:grpSpPr>
          <a:xfrm>
            <a:off x="4406424" y="4137840"/>
            <a:ext cx="640080" cy="1481455"/>
            <a:chOff x="4406424" y="4137840"/>
            <a:chExt cx="640080" cy="1481455"/>
          </a:xfrm>
        </p:grpSpPr>
        <p:sp>
          <p:nvSpPr>
            <p:cNvPr id="15" name="object 15"/>
            <p:cNvSpPr/>
            <p:nvPr/>
          </p:nvSpPr>
          <p:spPr>
            <a:xfrm>
              <a:off x="4672013" y="4144190"/>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6" name="object 16"/>
            <p:cNvSpPr/>
            <p:nvPr/>
          </p:nvSpPr>
          <p:spPr>
            <a:xfrm>
              <a:off x="4672013" y="4144190"/>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7" name="object 17"/>
            <p:cNvSpPr/>
            <p:nvPr/>
          </p:nvSpPr>
          <p:spPr>
            <a:xfrm>
              <a:off x="4699065" y="4575078"/>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18" name="object 18"/>
            <p:cNvPicPr/>
            <p:nvPr/>
          </p:nvPicPr>
          <p:blipFill>
            <a:blip r:embed="rId4" cstate="print"/>
            <a:stretch>
              <a:fillRect/>
            </a:stretch>
          </p:blipFill>
          <p:spPr>
            <a:xfrm>
              <a:off x="4406424" y="4979168"/>
              <a:ext cx="639705" cy="640079"/>
            </a:xfrm>
            <a:prstGeom prst="rect">
              <a:avLst/>
            </a:prstGeom>
          </p:spPr>
        </p:pic>
      </p:grpSp>
      <p:grpSp>
        <p:nvGrpSpPr>
          <p:cNvPr id="19" name="object 19"/>
          <p:cNvGrpSpPr/>
          <p:nvPr/>
        </p:nvGrpSpPr>
        <p:grpSpPr>
          <a:xfrm>
            <a:off x="5183172" y="4141631"/>
            <a:ext cx="640080" cy="1477645"/>
            <a:chOff x="5183172" y="4141631"/>
            <a:chExt cx="640080" cy="1477645"/>
          </a:xfrm>
        </p:grpSpPr>
        <p:sp>
          <p:nvSpPr>
            <p:cNvPr id="20" name="object 20"/>
            <p:cNvSpPr/>
            <p:nvPr/>
          </p:nvSpPr>
          <p:spPr>
            <a:xfrm>
              <a:off x="5449284" y="4147981"/>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1" name="object 21"/>
            <p:cNvSpPr/>
            <p:nvPr/>
          </p:nvSpPr>
          <p:spPr>
            <a:xfrm>
              <a:off x="5449284" y="4147981"/>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2" name="object 22"/>
            <p:cNvSpPr/>
            <p:nvPr/>
          </p:nvSpPr>
          <p:spPr>
            <a:xfrm>
              <a:off x="5476237" y="4578869"/>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3" name="object 23"/>
            <p:cNvPicPr/>
            <p:nvPr/>
          </p:nvPicPr>
          <p:blipFill>
            <a:blip r:embed="rId5" cstate="print"/>
            <a:stretch>
              <a:fillRect/>
            </a:stretch>
          </p:blipFill>
          <p:spPr>
            <a:xfrm>
              <a:off x="5183172" y="4979168"/>
              <a:ext cx="639705" cy="640079"/>
            </a:xfrm>
            <a:prstGeom prst="rect">
              <a:avLst/>
            </a:prstGeom>
          </p:spPr>
        </p:pic>
      </p:grpSp>
      <p:grpSp>
        <p:nvGrpSpPr>
          <p:cNvPr id="24" name="object 24"/>
          <p:cNvGrpSpPr/>
          <p:nvPr/>
        </p:nvGrpSpPr>
        <p:grpSpPr>
          <a:xfrm>
            <a:off x="5962263" y="4137840"/>
            <a:ext cx="640080" cy="1481455"/>
            <a:chOff x="5962263" y="4137840"/>
            <a:chExt cx="640080" cy="1481455"/>
          </a:xfrm>
        </p:grpSpPr>
        <p:sp>
          <p:nvSpPr>
            <p:cNvPr id="25" name="object 25"/>
            <p:cNvSpPr/>
            <p:nvPr/>
          </p:nvSpPr>
          <p:spPr>
            <a:xfrm>
              <a:off x="6221501" y="4144190"/>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26" name="object 26"/>
            <p:cNvSpPr/>
            <p:nvPr/>
          </p:nvSpPr>
          <p:spPr>
            <a:xfrm>
              <a:off x="6221501" y="4144190"/>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7" name="object 27"/>
            <p:cNvSpPr/>
            <p:nvPr/>
          </p:nvSpPr>
          <p:spPr>
            <a:xfrm>
              <a:off x="6249169" y="4575078"/>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4" y="0"/>
                  </a:moveTo>
                  <a:lnTo>
                    <a:pt x="377" y="75808"/>
                  </a:lnTo>
                  <a:lnTo>
                    <a:pt x="251" y="76067"/>
                  </a:lnTo>
                  <a:lnTo>
                    <a:pt x="125" y="76325"/>
                  </a:lnTo>
                  <a:lnTo>
                    <a:pt x="0" y="76583"/>
                  </a:lnTo>
                  <a:lnTo>
                    <a:pt x="25398" y="76325"/>
                  </a:lnTo>
                  <a:lnTo>
                    <a:pt x="25393" y="75808"/>
                  </a:lnTo>
                  <a:lnTo>
                    <a:pt x="25269" y="63627"/>
                  </a:lnTo>
                  <a:lnTo>
                    <a:pt x="50667" y="63367"/>
                  </a:lnTo>
                  <a:lnTo>
                    <a:pt x="69816" y="63367"/>
                  </a:lnTo>
                  <a:lnTo>
                    <a:pt x="37324" y="0"/>
                  </a:lnTo>
                  <a:close/>
                </a:path>
                <a:path w="76200" h="404495">
                  <a:moveTo>
                    <a:pt x="50667" y="63367"/>
                  </a:moveTo>
                  <a:lnTo>
                    <a:pt x="25269" y="63627"/>
                  </a:lnTo>
                  <a:lnTo>
                    <a:pt x="25393" y="75808"/>
                  </a:lnTo>
                  <a:lnTo>
                    <a:pt x="25398" y="76325"/>
                  </a:lnTo>
                  <a:lnTo>
                    <a:pt x="50796" y="76067"/>
                  </a:lnTo>
                  <a:lnTo>
                    <a:pt x="50670" y="63627"/>
                  </a:lnTo>
                  <a:lnTo>
                    <a:pt x="50667" y="63367"/>
                  </a:lnTo>
                  <a:close/>
                </a:path>
                <a:path w="76200" h="404495">
                  <a:moveTo>
                    <a:pt x="69816" y="63367"/>
                  </a:moveTo>
                  <a:lnTo>
                    <a:pt x="50667" y="63367"/>
                  </a:lnTo>
                  <a:lnTo>
                    <a:pt x="50670" y="63627"/>
                  </a:lnTo>
                  <a:lnTo>
                    <a:pt x="50796" y="76067"/>
                  </a:lnTo>
                  <a:lnTo>
                    <a:pt x="76196" y="75808"/>
                  </a:lnTo>
                  <a:lnTo>
                    <a:pt x="69816" y="63367"/>
                  </a:lnTo>
                  <a:close/>
                </a:path>
              </a:pathLst>
            </a:custGeom>
            <a:solidFill>
              <a:srgbClr val="000000"/>
            </a:solidFill>
          </p:spPr>
          <p:txBody>
            <a:bodyPr wrap="square" lIns="0" tIns="0" rIns="0" bIns="0" rtlCol="0"/>
            <a:lstStyle/>
            <a:p>
              <a:endParaRPr/>
            </a:p>
          </p:txBody>
        </p:sp>
        <p:pic>
          <p:nvPicPr>
            <p:cNvPr id="28" name="object 28"/>
            <p:cNvPicPr/>
            <p:nvPr/>
          </p:nvPicPr>
          <p:blipFill>
            <a:blip r:embed="rId6" cstate="print"/>
            <a:stretch>
              <a:fillRect/>
            </a:stretch>
          </p:blipFill>
          <p:spPr>
            <a:xfrm>
              <a:off x="5962263" y="4979168"/>
              <a:ext cx="639705" cy="640079"/>
            </a:xfrm>
            <a:prstGeom prst="rect">
              <a:avLst/>
            </a:prstGeom>
          </p:spPr>
        </p:pic>
      </p:grpSp>
      <p:grpSp>
        <p:nvGrpSpPr>
          <p:cNvPr id="29" name="object 29"/>
          <p:cNvGrpSpPr/>
          <p:nvPr/>
        </p:nvGrpSpPr>
        <p:grpSpPr>
          <a:xfrm>
            <a:off x="6736674" y="4137840"/>
            <a:ext cx="640080" cy="1481455"/>
            <a:chOff x="6736674" y="4137840"/>
            <a:chExt cx="640080" cy="1481455"/>
          </a:xfrm>
        </p:grpSpPr>
        <p:sp>
          <p:nvSpPr>
            <p:cNvPr id="30" name="object 30"/>
            <p:cNvSpPr/>
            <p:nvPr/>
          </p:nvSpPr>
          <p:spPr>
            <a:xfrm>
              <a:off x="7008224" y="4144190"/>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1" name="object 31"/>
            <p:cNvSpPr/>
            <p:nvPr/>
          </p:nvSpPr>
          <p:spPr>
            <a:xfrm>
              <a:off x="7008224" y="4144190"/>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2" name="object 32"/>
            <p:cNvSpPr/>
            <p:nvPr/>
          </p:nvSpPr>
          <p:spPr>
            <a:xfrm>
              <a:off x="7034015" y="4575078"/>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33" name="object 33"/>
            <p:cNvPicPr/>
            <p:nvPr/>
          </p:nvPicPr>
          <p:blipFill>
            <a:blip r:embed="rId7" cstate="print"/>
            <a:stretch>
              <a:fillRect/>
            </a:stretch>
          </p:blipFill>
          <p:spPr>
            <a:xfrm>
              <a:off x="6736674" y="4979168"/>
              <a:ext cx="639705" cy="640079"/>
            </a:xfrm>
            <a:prstGeom prst="rect">
              <a:avLst/>
            </a:prstGeom>
          </p:spPr>
        </p:pic>
      </p:grpSp>
      <p:grpSp>
        <p:nvGrpSpPr>
          <p:cNvPr id="34" name="object 34"/>
          <p:cNvGrpSpPr/>
          <p:nvPr/>
        </p:nvGrpSpPr>
        <p:grpSpPr>
          <a:xfrm>
            <a:off x="7524339" y="4137840"/>
            <a:ext cx="641350" cy="1481455"/>
            <a:chOff x="7524339" y="4137840"/>
            <a:chExt cx="641350" cy="1481455"/>
          </a:xfrm>
        </p:grpSpPr>
        <p:sp>
          <p:nvSpPr>
            <p:cNvPr id="35" name="object 35"/>
            <p:cNvSpPr/>
            <p:nvPr/>
          </p:nvSpPr>
          <p:spPr>
            <a:xfrm>
              <a:off x="7775605" y="4144190"/>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6" name="object 36"/>
            <p:cNvSpPr/>
            <p:nvPr/>
          </p:nvSpPr>
          <p:spPr>
            <a:xfrm>
              <a:off x="7775605" y="4144190"/>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7" name="object 37"/>
            <p:cNvSpPr/>
            <p:nvPr/>
          </p:nvSpPr>
          <p:spPr>
            <a:xfrm>
              <a:off x="7802558" y="4575078"/>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38" name="object 38"/>
            <p:cNvPicPr/>
            <p:nvPr/>
          </p:nvPicPr>
          <p:blipFill>
            <a:blip r:embed="rId8" cstate="print"/>
            <a:stretch>
              <a:fillRect/>
            </a:stretch>
          </p:blipFill>
          <p:spPr>
            <a:xfrm>
              <a:off x="7524339" y="4979168"/>
              <a:ext cx="641197" cy="640079"/>
            </a:xfrm>
            <a:prstGeom prst="rect">
              <a:avLst/>
            </a:prstGeom>
          </p:spPr>
        </p:pic>
      </p:grpSp>
      <p:grpSp>
        <p:nvGrpSpPr>
          <p:cNvPr id="39" name="object 39"/>
          <p:cNvGrpSpPr/>
          <p:nvPr/>
        </p:nvGrpSpPr>
        <p:grpSpPr>
          <a:xfrm>
            <a:off x="8287085" y="4137840"/>
            <a:ext cx="641350" cy="1481455"/>
            <a:chOff x="8287085" y="4137840"/>
            <a:chExt cx="641350" cy="1481455"/>
          </a:xfrm>
        </p:grpSpPr>
        <p:sp>
          <p:nvSpPr>
            <p:cNvPr id="40" name="object 40"/>
            <p:cNvSpPr/>
            <p:nvPr/>
          </p:nvSpPr>
          <p:spPr>
            <a:xfrm>
              <a:off x="8551606" y="4144190"/>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1" name="object 41"/>
            <p:cNvSpPr/>
            <p:nvPr/>
          </p:nvSpPr>
          <p:spPr>
            <a:xfrm>
              <a:off x="8551606" y="4144190"/>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2" name="object 42"/>
            <p:cNvSpPr/>
            <p:nvPr/>
          </p:nvSpPr>
          <p:spPr>
            <a:xfrm>
              <a:off x="8578559" y="4575078"/>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3" name="object 43"/>
            <p:cNvPicPr/>
            <p:nvPr/>
          </p:nvPicPr>
          <p:blipFill>
            <a:blip r:embed="rId9" cstate="print"/>
            <a:stretch>
              <a:fillRect/>
            </a:stretch>
          </p:blipFill>
          <p:spPr>
            <a:xfrm>
              <a:off x="8287085" y="4979168"/>
              <a:ext cx="641205" cy="640079"/>
            </a:xfrm>
            <a:prstGeom prst="rect">
              <a:avLst/>
            </a:prstGeom>
          </p:spPr>
        </p:pic>
      </p:grpSp>
      <p:grpSp>
        <p:nvGrpSpPr>
          <p:cNvPr id="44" name="object 44"/>
          <p:cNvGrpSpPr/>
          <p:nvPr/>
        </p:nvGrpSpPr>
        <p:grpSpPr>
          <a:xfrm>
            <a:off x="9061494" y="4137840"/>
            <a:ext cx="641350" cy="1481455"/>
            <a:chOff x="9061494" y="4137840"/>
            <a:chExt cx="641350" cy="1481455"/>
          </a:xfrm>
        </p:grpSpPr>
        <p:sp>
          <p:nvSpPr>
            <p:cNvPr id="45" name="object 45"/>
            <p:cNvSpPr/>
            <p:nvPr/>
          </p:nvSpPr>
          <p:spPr>
            <a:xfrm>
              <a:off x="9328358" y="4144190"/>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46" name="object 46"/>
            <p:cNvSpPr/>
            <p:nvPr/>
          </p:nvSpPr>
          <p:spPr>
            <a:xfrm>
              <a:off x="9328358" y="4144190"/>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7" name="object 47"/>
            <p:cNvSpPr/>
            <p:nvPr/>
          </p:nvSpPr>
          <p:spPr>
            <a:xfrm>
              <a:off x="9355309" y="4575078"/>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8" name="object 48"/>
            <p:cNvPicPr/>
            <p:nvPr/>
          </p:nvPicPr>
          <p:blipFill>
            <a:blip r:embed="rId10" cstate="print"/>
            <a:stretch>
              <a:fillRect/>
            </a:stretch>
          </p:blipFill>
          <p:spPr>
            <a:xfrm>
              <a:off x="9061494" y="4979168"/>
              <a:ext cx="641206" cy="640079"/>
            </a:xfrm>
            <a:prstGeom prst="rect">
              <a:avLst/>
            </a:prstGeom>
          </p:spPr>
        </p:pic>
      </p:grpSp>
      <p:sp>
        <p:nvSpPr>
          <p:cNvPr id="49" name="object 49"/>
          <p:cNvSpPr txBox="1"/>
          <p:nvPr/>
        </p:nvSpPr>
        <p:spPr>
          <a:xfrm>
            <a:off x="953694" y="5135371"/>
            <a:ext cx="149098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N</a:t>
            </a:r>
            <a:r>
              <a:rPr sz="1800" spc="-20" dirty="0">
                <a:latin typeface="Calibri"/>
                <a:cs typeface="Calibri"/>
              </a:rPr>
              <a:t> </a:t>
            </a:r>
            <a:r>
              <a:rPr sz="1800" dirty="0">
                <a:latin typeface="Calibri"/>
                <a:cs typeface="Calibri"/>
              </a:rPr>
              <a:t>input</a:t>
            </a:r>
            <a:r>
              <a:rPr sz="1800" spc="-25" dirty="0">
                <a:latin typeface="Calibri"/>
                <a:cs typeface="Calibri"/>
              </a:rPr>
              <a:t> </a:t>
            </a:r>
            <a:r>
              <a:rPr sz="1800" spc="-10" dirty="0">
                <a:latin typeface="Calibri"/>
                <a:cs typeface="Calibri"/>
              </a:rPr>
              <a:t>patches</a:t>
            </a:r>
            <a:endParaRPr sz="1800">
              <a:latin typeface="Calibri"/>
              <a:cs typeface="Calibri"/>
            </a:endParaRPr>
          </a:p>
        </p:txBody>
      </p:sp>
      <p:grpSp>
        <p:nvGrpSpPr>
          <p:cNvPr id="50" name="object 50"/>
          <p:cNvGrpSpPr/>
          <p:nvPr/>
        </p:nvGrpSpPr>
        <p:grpSpPr>
          <a:xfrm>
            <a:off x="2846583" y="3468141"/>
            <a:ext cx="7118984" cy="521970"/>
            <a:chOff x="2846583" y="3468141"/>
            <a:chExt cx="7118984" cy="521970"/>
          </a:xfrm>
          <a:solidFill>
            <a:srgbClr val="FFC000"/>
          </a:solidFill>
        </p:grpSpPr>
        <p:sp>
          <p:nvSpPr>
            <p:cNvPr id="51" name="object 51"/>
            <p:cNvSpPr/>
            <p:nvPr/>
          </p:nvSpPr>
          <p:spPr>
            <a:xfrm>
              <a:off x="2852933" y="3474491"/>
              <a:ext cx="7106284" cy="509270"/>
            </a:xfrm>
            <a:custGeom>
              <a:avLst/>
              <a:gdLst/>
              <a:ahLst/>
              <a:cxnLst/>
              <a:rect l="l" t="t" r="r" b="b"/>
              <a:pathLst>
                <a:path w="7106284" h="509270">
                  <a:moveTo>
                    <a:pt x="7020918" y="0"/>
                  </a:moveTo>
                  <a:lnTo>
                    <a:pt x="84851" y="0"/>
                  </a:lnTo>
                  <a:lnTo>
                    <a:pt x="51823" y="6668"/>
                  </a:lnTo>
                  <a:lnTo>
                    <a:pt x="24852" y="24852"/>
                  </a:lnTo>
                  <a:lnTo>
                    <a:pt x="6668" y="51823"/>
                  </a:lnTo>
                  <a:lnTo>
                    <a:pt x="0" y="84851"/>
                  </a:lnTo>
                  <a:lnTo>
                    <a:pt x="0" y="424228"/>
                  </a:lnTo>
                  <a:lnTo>
                    <a:pt x="6668" y="457256"/>
                  </a:lnTo>
                  <a:lnTo>
                    <a:pt x="24852" y="484227"/>
                  </a:lnTo>
                  <a:lnTo>
                    <a:pt x="51823" y="502411"/>
                  </a:lnTo>
                  <a:lnTo>
                    <a:pt x="84851" y="509079"/>
                  </a:lnTo>
                  <a:lnTo>
                    <a:pt x="7020918" y="509079"/>
                  </a:lnTo>
                  <a:lnTo>
                    <a:pt x="7053945" y="502411"/>
                  </a:lnTo>
                  <a:lnTo>
                    <a:pt x="7080916" y="484227"/>
                  </a:lnTo>
                  <a:lnTo>
                    <a:pt x="7099101" y="457256"/>
                  </a:lnTo>
                  <a:lnTo>
                    <a:pt x="7105769" y="424228"/>
                  </a:lnTo>
                  <a:lnTo>
                    <a:pt x="7105769" y="84851"/>
                  </a:lnTo>
                  <a:lnTo>
                    <a:pt x="7099101" y="51823"/>
                  </a:lnTo>
                  <a:lnTo>
                    <a:pt x="7080916" y="24852"/>
                  </a:lnTo>
                  <a:lnTo>
                    <a:pt x="7053945" y="6668"/>
                  </a:lnTo>
                  <a:lnTo>
                    <a:pt x="7020918" y="0"/>
                  </a:lnTo>
                  <a:close/>
                </a:path>
              </a:pathLst>
            </a:custGeom>
            <a:grpFill/>
          </p:spPr>
          <p:txBody>
            <a:bodyPr wrap="square" lIns="0" tIns="0" rIns="0" bIns="0" rtlCol="0"/>
            <a:lstStyle/>
            <a:p>
              <a:endParaRPr/>
            </a:p>
          </p:txBody>
        </p:sp>
        <p:sp>
          <p:nvSpPr>
            <p:cNvPr id="52" name="object 52"/>
            <p:cNvSpPr/>
            <p:nvPr/>
          </p:nvSpPr>
          <p:spPr>
            <a:xfrm>
              <a:off x="2852933" y="3474491"/>
              <a:ext cx="7106284" cy="509270"/>
            </a:xfrm>
            <a:custGeom>
              <a:avLst/>
              <a:gdLst/>
              <a:ahLst/>
              <a:cxnLst/>
              <a:rect l="l" t="t" r="r" b="b"/>
              <a:pathLst>
                <a:path w="7106284" h="509270">
                  <a:moveTo>
                    <a:pt x="0" y="84851"/>
                  </a:moveTo>
                  <a:lnTo>
                    <a:pt x="6668" y="51823"/>
                  </a:lnTo>
                  <a:lnTo>
                    <a:pt x="24852" y="24852"/>
                  </a:lnTo>
                  <a:lnTo>
                    <a:pt x="51823" y="6668"/>
                  </a:lnTo>
                  <a:lnTo>
                    <a:pt x="84851" y="0"/>
                  </a:lnTo>
                  <a:lnTo>
                    <a:pt x="7020919" y="0"/>
                  </a:lnTo>
                  <a:lnTo>
                    <a:pt x="7053946" y="6668"/>
                  </a:lnTo>
                  <a:lnTo>
                    <a:pt x="7080917" y="24852"/>
                  </a:lnTo>
                  <a:lnTo>
                    <a:pt x="7099102" y="51823"/>
                  </a:lnTo>
                  <a:lnTo>
                    <a:pt x="7105770" y="84851"/>
                  </a:lnTo>
                  <a:lnTo>
                    <a:pt x="7105770" y="424228"/>
                  </a:lnTo>
                  <a:lnTo>
                    <a:pt x="7099102" y="457256"/>
                  </a:lnTo>
                  <a:lnTo>
                    <a:pt x="7080917" y="484227"/>
                  </a:lnTo>
                  <a:lnTo>
                    <a:pt x="7053946" y="502411"/>
                  </a:lnTo>
                  <a:lnTo>
                    <a:pt x="7020919" y="509080"/>
                  </a:lnTo>
                  <a:lnTo>
                    <a:pt x="84851" y="509080"/>
                  </a:lnTo>
                  <a:lnTo>
                    <a:pt x="51823" y="502411"/>
                  </a:lnTo>
                  <a:lnTo>
                    <a:pt x="24852" y="484227"/>
                  </a:lnTo>
                  <a:lnTo>
                    <a:pt x="6668" y="457256"/>
                  </a:lnTo>
                  <a:lnTo>
                    <a:pt x="0" y="424228"/>
                  </a:lnTo>
                  <a:lnTo>
                    <a:pt x="0" y="84851"/>
                  </a:lnTo>
                  <a:close/>
                </a:path>
              </a:pathLst>
            </a:custGeom>
            <a:grpFill/>
            <a:ln w="12700">
              <a:solidFill>
                <a:srgbClr val="70AD47"/>
              </a:solidFill>
            </a:ln>
          </p:spPr>
          <p:txBody>
            <a:bodyPr wrap="square" lIns="0" tIns="0" rIns="0" bIns="0" rtlCol="0"/>
            <a:lstStyle/>
            <a:p>
              <a:endParaRPr/>
            </a:p>
          </p:txBody>
        </p:sp>
      </p:grpSp>
      <p:sp>
        <p:nvSpPr>
          <p:cNvPr id="53" name="object 53"/>
          <p:cNvSpPr txBox="1"/>
          <p:nvPr/>
        </p:nvSpPr>
        <p:spPr>
          <a:xfrm>
            <a:off x="4697667" y="3478276"/>
            <a:ext cx="3416935" cy="452120"/>
          </a:xfrm>
          <a:prstGeom prst="rect">
            <a:avLst/>
          </a:prstGeom>
        </p:spPr>
        <p:txBody>
          <a:bodyPr vert="horz" wrap="square" lIns="0" tIns="12700" rIns="0" bIns="0" rtlCol="0">
            <a:spAutoFit/>
          </a:bodyPr>
          <a:lstStyle/>
          <a:p>
            <a:pPr marL="12700">
              <a:lnSpc>
                <a:spcPct val="100000"/>
              </a:lnSpc>
              <a:spcBef>
                <a:spcPts val="100"/>
              </a:spcBef>
            </a:pPr>
            <a:r>
              <a:rPr sz="2800" dirty="0">
                <a:latin typeface="Calibri"/>
                <a:cs typeface="Calibri"/>
              </a:rPr>
              <a:t>Mix</a:t>
            </a:r>
            <a:r>
              <a:rPr sz="2800" spc="-75" dirty="0">
                <a:latin typeface="Calibri"/>
                <a:cs typeface="Calibri"/>
              </a:rPr>
              <a:t> </a:t>
            </a:r>
            <a:r>
              <a:rPr sz="2800" dirty="0">
                <a:latin typeface="Calibri"/>
                <a:cs typeface="Calibri"/>
              </a:rPr>
              <a:t>across</a:t>
            </a:r>
            <a:r>
              <a:rPr sz="2800" spc="-70" dirty="0">
                <a:latin typeface="Calibri"/>
                <a:cs typeface="Calibri"/>
              </a:rPr>
              <a:t> </a:t>
            </a:r>
            <a:r>
              <a:rPr sz="2800" spc="-10" dirty="0">
                <a:latin typeface="Calibri"/>
                <a:cs typeface="Calibri"/>
              </a:rPr>
              <a:t>tokens:</a:t>
            </a:r>
            <a:r>
              <a:rPr sz="2800" spc="-65" dirty="0">
                <a:latin typeface="Calibri"/>
                <a:cs typeface="Calibri"/>
              </a:rPr>
              <a:t> </a:t>
            </a:r>
            <a:r>
              <a:rPr sz="2800" b="1" spc="-25" dirty="0">
                <a:latin typeface="Calibri"/>
                <a:cs typeface="Calibri"/>
              </a:rPr>
              <a:t>MLP</a:t>
            </a:r>
            <a:endParaRPr sz="2800">
              <a:latin typeface="Calibri"/>
              <a:cs typeface="Calibri"/>
            </a:endParaRPr>
          </a:p>
        </p:txBody>
      </p:sp>
      <p:grpSp>
        <p:nvGrpSpPr>
          <p:cNvPr id="54" name="object 54"/>
          <p:cNvGrpSpPr/>
          <p:nvPr/>
        </p:nvGrpSpPr>
        <p:grpSpPr>
          <a:xfrm>
            <a:off x="3113219" y="2874965"/>
            <a:ext cx="143510" cy="442595"/>
            <a:chOff x="3113219" y="2874965"/>
            <a:chExt cx="143510" cy="442595"/>
          </a:xfrm>
        </p:grpSpPr>
        <p:sp>
          <p:nvSpPr>
            <p:cNvPr id="55" name="object 55"/>
            <p:cNvSpPr/>
            <p:nvPr/>
          </p:nvSpPr>
          <p:spPr>
            <a:xfrm>
              <a:off x="3119569" y="2881315"/>
              <a:ext cx="130810" cy="429895"/>
            </a:xfrm>
            <a:custGeom>
              <a:avLst/>
              <a:gdLst/>
              <a:ahLst/>
              <a:cxnLst/>
              <a:rect l="l" t="t" r="r" b="b"/>
              <a:pathLst>
                <a:path w="130810" h="429895">
                  <a:moveTo>
                    <a:pt x="130629" y="0"/>
                  </a:moveTo>
                  <a:lnTo>
                    <a:pt x="0" y="0"/>
                  </a:lnTo>
                  <a:lnTo>
                    <a:pt x="0" y="429767"/>
                  </a:lnTo>
                  <a:lnTo>
                    <a:pt x="130629" y="429767"/>
                  </a:lnTo>
                  <a:lnTo>
                    <a:pt x="130629" y="0"/>
                  </a:lnTo>
                  <a:close/>
                </a:path>
              </a:pathLst>
            </a:custGeom>
            <a:solidFill>
              <a:srgbClr val="FBE5D6"/>
            </a:solidFill>
          </p:spPr>
          <p:txBody>
            <a:bodyPr wrap="square" lIns="0" tIns="0" rIns="0" bIns="0" rtlCol="0"/>
            <a:lstStyle/>
            <a:p>
              <a:endParaRPr/>
            </a:p>
          </p:txBody>
        </p:sp>
        <p:sp>
          <p:nvSpPr>
            <p:cNvPr id="56" name="object 56"/>
            <p:cNvSpPr/>
            <p:nvPr/>
          </p:nvSpPr>
          <p:spPr>
            <a:xfrm>
              <a:off x="3119569" y="2881315"/>
              <a:ext cx="130810" cy="429895"/>
            </a:xfrm>
            <a:custGeom>
              <a:avLst/>
              <a:gdLst/>
              <a:ahLst/>
              <a:cxnLst/>
              <a:rect l="l" t="t" r="r" b="b"/>
              <a:pathLst>
                <a:path w="130810"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57" name="object 57"/>
          <p:cNvGrpSpPr/>
          <p:nvPr/>
        </p:nvGrpSpPr>
        <p:grpSpPr>
          <a:xfrm>
            <a:off x="3889442" y="2878756"/>
            <a:ext cx="143510" cy="442595"/>
            <a:chOff x="3889442" y="2878756"/>
            <a:chExt cx="143510" cy="442595"/>
          </a:xfrm>
        </p:grpSpPr>
        <p:sp>
          <p:nvSpPr>
            <p:cNvPr id="58" name="object 58"/>
            <p:cNvSpPr/>
            <p:nvPr/>
          </p:nvSpPr>
          <p:spPr>
            <a:xfrm>
              <a:off x="3895792" y="2885106"/>
              <a:ext cx="130810" cy="429895"/>
            </a:xfrm>
            <a:custGeom>
              <a:avLst/>
              <a:gdLst/>
              <a:ahLst/>
              <a:cxnLst/>
              <a:rect l="l" t="t" r="r" b="b"/>
              <a:pathLst>
                <a:path w="130810" h="429895">
                  <a:moveTo>
                    <a:pt x="130628" y="0"/>
                  </a:moveTo>
                  <a:lnTo>
                    <a:pt x="0" y="0"/>
                  </a:lnTo>
                  <a:lnTo>
                    <a:pt x="0" y="429767"/>
                  </a:lnTo>
                  <a:lnTo>
                    <a:pt x="130628" y="429767"/>
                  </a:lnTo>
                  <a:lnTo>
                    <a:pt x="130628" y="0"/>
                  </a:lnTo>
                  <a:close/>
                </a:path>
              </a:pathLst>
            </a:custGeom>
            <a:solidFill>
              <a:srgbClr val="FBE5D6"/>
            </a:solidFill>
          </p:spPr>
          <p:txBody>
            <a:bodyPr wrap="square" lIns="0" tIns="0" rIns="0" bIns="0" rtlCol="0"/>
            <a:lstStyle/>
            <a:p>
              <a:endParaRPr/>
            </a:p>
          </p:txBody>
        </p:sp>
        <p:sp>
          <p:nvSpPr>
            <p:cNvPr id="59" name="object 59"/>
            <p:cNvSpPr/>
            <p:nvPr/>
          </p:nvSpPr>
          <p:spPr>
            <a:xfrm>
              <a:off x="3895792" y="2885106"/>
              <a:ext cx="130810" cy="429895"/>
            </a:xfrm>
            <a:custGeom>
              <a:avLst/>
              <a:gdLst/>
              <a:ahLst/>
              <a:cxnLst/>
              <a:rect l="l" t="t" r="r" b="b"/>
              <a:pathLst>
                <a:path w="130810"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60" name="object 60"/>
          <p:cNvGrpSpPr/>
          <p:nvPr/>
        </p:nvGrpSpPr>
        <p:grpSpPr>
          <a:xfrm>
            <a:off x="4665663" y="2874965"/>
            <a:ext cx="143510" cy="442595"/>
            <a:chOff x="4665663" y="2874965"/>
            <a:chExt cx="143510" cy="442595"/>
          </a:xfrm>
        </p:grpSpPr>
        <p:sp>
          <p:nvSpPr>
            <p:cNvPr id="61" name="object 61"/>
            <p:cNvSpPr/>
            <p:nvPr/>
          </p:nvSpPr>
          <p:spPr>
            <a:xfrm>
              <a:off x="4672013" y="2881315"/>
              <a:ext cx="130810" cy="429895"/>
            </a:xfrm>
            <a:custGeom>
              <a:avLst/>
              <a:gdLst/>
              <a:ahLst/>
              <a:cxnLst/>
              <a:rect l="l" t="t" r="r" b="b"/>
              <a:pathLst>
                <a:path w="130810" h="429895">
                  <a:moveTo>
                    <a:pt x="130629" y="0"/>
                  </a:moveTo>
                  <a:lnTo>
                    <a:pt x="0" y="0"/>
                  </a:lnTo>
                  <a:lnTo>
                    <a:pt x="0" y="429767"/>
                  </a:lnTo>
                  <a:lnTo>
                    <a:pt x="130629" y="429767"/>
                  </a:lnTo>
                  <a:lnTo>
                    <a:pt x="130629" y="0"/>
                  </a:lnTo>
                  <a:close/>
                </a:path>
              </a:pathLst>
            </a:custGeom>
            <a:solidFill>
              <a:srgbClr val="FBE5D6"/>
            </a:solidFill>
          </p:spPr>
          <p:txBody>
            <a:bodyPr wrap="square" lIns="0" tIns="0" rIns="0" bIns="0" rtlCol="0"/>
            <a:lstStyle/>
            <a:p>
              <a:endParaRPr/>
            </a:p>
          </p:txBody>
        </p:sp>
        <p:sp>
          <p:nvSpPr>
            <p:cNvPr id="62" name="object 62"/>
            <p:cNvSpPr/>
            <p:nvPr/>
          </p:nvSpPr>
          <p:spPr>
            <a:xfrm>
              <a:off x="4672013" y="2881315"/>
              <a:ext cx="130810" cy="429895"/>
            </a:xfrm>
            <a:custGeom>
              <a:avLst/>
              <a:gdLst/>
              <a:ahLst/>
              <a:cxnLst/>
              <a:rect l="l" t="t" r="r" b="b"/>
              <a:pathLst>
                <a:path w="130810"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63" name="object 63"/>
          <p:cNvGrpSpPr/>
          <p:nvPr/>
        </p:nvGrpSpPr>
        <p:grpSpPr>
          <a:xfrm>
            <a:off x="5442934" y="2878756"/>
            <a:ext cx="143510" cy="442595"/>
            <a:chOff x="5442934" y="2878756"/>
            <a:chExt cx="143510" cy="442595"/>
          </a:xfrm>
        </p:grpSpPr>
        <p:sp>
          <p:nvSpPr>
            <p:cNvPr id="64" name="object 64"/>
            <p:cNvSpPr/>
            <p:nvPr/>
          </p:nvSpPr>
          <p:spPr>
            <a:xfrm>
              <a:off x="5449284" y="2885106"/>
              <a:ext cx="130810" cy="429895"/>
            </a:xfrm>
            <a:custGeom>
              <a:avLst/>
              <a:gdLst/>
              <a:ahLst/>
              <a:cxnLst/>
              <a:rect l="l" t="t" r="r" b="b"/>
              <a:pathLst>
                <a:path w="130810" h="429895">
                  <a:moveTo>
                    <a:pt x="130629" y="0"/>
                  </a:moveTo>
                  <a:lnTo>
                    <a:pt x="0" y="0"/>
                  </a:lnTo>
                  <a:lnTo>
                    <a:pt x="0" y="429767"/>
                  </a:lnTo>
                  <a:lnTo>
                    <a:pt x="130629" y="429767"/>
                  </a:lnTo>
                  <a:lnTo>
                    <a:pt x="130629" y="0"/>
                  </a:lnTo>
                  <a:close/>
                </a:path>
              </a:pathLst>
            </a:custGeom>
            <a:solidFill>
              <a:srgbClr val="FBE5D6"/>
            </a:solidFill>
          </p:spPr>
          <p:txBody>
            <a:bodyPr wrap="square" lIns="0" tIns="0" rIns="0" bIns="0" rtlCol="0"/>
            <a:lstStyle/>
            <a:p>
              <a:endParaRPr/>
            </a:p>
          </p:txBody>
        </p:sp>
        <p:sp>
          <p:nvSpPr>
            <p:cNvPr id="65" name="object 65"/>
            <p:cNvSpPr/>
            <p:nvPr/>
          </p:nvSpPr>
          <p:spPr>
            <a:xfrm>
              <a:off x="5449284" y="2885106"/>
              <a:ext cx="130810" cy="429895"/>
            </a:xfrm>
            <a:custGeom>
              <a:avLst/>
              <a:gdLst/>
              <a:ahLst/>
              <a:cxnLst/>
              <a:rect l="l" t="t" r="r" b="b"/>
              <a:pathLst>
                <a:path w="130810"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66" name="object 66"/>
          <p:cNvGrpSpPr/>
          <p:nvPr/>
        </p:nvGrpSpPr>
        <p:grpSpPr>
          <a:xfrm>
            <a:off x="6215151" y="2874965"/>
            <a:ext cx="143510" cy="442595"/>
            <a:chOff x="6215151" y="2874965"/>
            <a:chExt cx="143510" cy="442595"/>
          </a:xfrm>
        </p:grpSpPr>
        <p:sp>
          <p:nvSpPr>
            <p:cNvPr id="67" name="object 67"/>
            <p:cNvSpPr/>
            <p:nvPr/>
          </p:nvSpPr>
          <p:spPr>
            <a:xfrm>
              <a:off x="6221501" y="2881315"/>
              <a:ext cx="130810" cy="429895"/>
            </a:xfrm>
            <a:custGeom>
              <a:avLst/>
              <a:gdLst/>
              <a:ahLst/>
              <a:cxnLst/>
              <a:rect l="l" t="t" r="r" b="b"/>
              <a:pathLst>
                <a:path w="130810" h="429895">
                  <a:moveTo>
                    <a:pt x="130628" y="0"/>
                  </a:moveTo>
                  <a:lnTo>
                    <a:pt x="0" y="0"/>
                  </a:lnTo>
                  <a:lnTo>
                    <a:pt x="0" y="429767"/>
                  </a:lnTo>
                  <a:lnTo>
                    <a:pt x="130628" y="429767"/>
                  </a:lnTo>
                  <a:lnTo>
                    <a:pt x="130628" y="0"/>
                  </a:lnTo>
                  <a:close/>
                </a:path>
              </a:pathLst>
            </a:custGeom>
            <a:solidFill>
              <a:srgbClr val="FBE5D6"/>
            </a:solidFill>
          </p:spPr>
          <p:txBody>
            <a:bodyPr wrap="square" lIns="0" tIns="0" rIns="0" bIns="0" rtlCol="0"/>
            <a:lstStyle/>
            <a:p>
              <a:endParaRPr/>
            </a:p>
          </p:txBody>
        </p:sp>
        <p:sp>
          <p:nvSpPr>
            <p:cNvPr id="68" name="object 68"/>
            <p:cNvSpPr/>
            <p:nvPr/>
          </p:nvSpPr>
          <p:spPr>
            <a:xfrm>
              <a:off x="6221501" y="2881315"/>
              <a:ext cx="130810" cy="429895"/>
            </a:xfrm>
            <a:custGeom>
              <a:avLst/>
              <a:gdLst/>
              <a:ahLst/>
              <a:cxnLst/>
              <a:rect l="l" t="t" r="r" b="b"/>
              <a:pathLst>
                <a:path w="130810"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69" name="object 69"/>
          <p:cNvGrpSpPr/>
          <p:nvPr/>
        </p:nvGrpSpPr>
        <p:grpSpPr>
          <a:xfrm>
            <a:off x="7001874" y="2874965"/>
            <a:ext cx="143510" cy="442595"/>
            <a:chOff x="7001874" y="2874965"/>
            <a:chExt cx="143510" cy="442595"/>
          </a:xfrm>
        </p:grpSpPr>
        <p:sp>
          <p:nvSpPr>
            <p:cNvPr id="70" name="object 70"/>
            <p:cNvSpPr/>
            <p:nvPr/>
          </p:nvSpPr>
          <p:spPr>
            <a:xfrm>
              <a:off x="7008224" y="2881315"/>
              <a:ext cx="130810" cy="429895"/>
            </a:xfrm>
            <a:custGeom>
              <a:avLst/>
              <a:gdLst/>
              <a:ahLst/>
              <a:cxnLst/>
              <a:rect l="l" t="t" r="r" b="b"/>
              <a:pathLst>
                <a:path w="130809" h="429895">
                  <a:moveTo>
                    <a:pt x="130629" y="0"/>
                  </a:moveTo>
                  <a:lnTo>
                    <a:pt x="0" y="0"/>
                  </a:lnTo>
                  <a:lnTo>
                    <a:pt x="0" y="429767"/>
                  </a:lnTo>
                  <a:lnTo>
                    <a:pt x="130629" y="429767"/>
                  </a:lnTo>
                  <a:lnTo>
                    <a:pt x="130629" y="0"/>
                  </a:lnTo>
                  <a:close/>
                </a:path>
              </a:pathLst>
            </a:custGeom>
            <a:solidFill>
              <a:srgbClr val="FBE5D6"/>
            </a:solidFill>
          </p:spPr>
          <p:txBody>
            <a:bodyPr wrap="square" lIns="0" tIns="0" rIns="0" bIns="0" rtlCol="0"/>
            <a:lstStyle/>
            <a:p>
              <a:endParaRPr/>
            </a:p>
          </p:txBody>
        </p:sp>
        <p:sp>
          <p:nvSpPr>
            <p:cNvPr id="71" name="object 71"/>
            <p:cNvSpPr/>
            <p:nvPr/>
          </p:nvSpPr>
          <p:spPr>
            <a:xfrm>
              <a:off x="7008224" y="2881315"/>
              <a:ext cx="130810" cy="429895"/>
            </a:xfrm>
            <a:custGeom>
              <a:avLst/>
              <a:gdLst/>
              <a:ahLst/>
              <a:cxnLst/>
              <a:rect l="l" t="t" r="r" b="b"/>
              <a:pathLst>
                <a:path w="130809"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72" name="object 72"/>
          <p:cNvGrpSpPr/>
          <p:nvPr/>
        </p:nvGrpSpPr>
        <p:grpSpPr>
          <a:xfrm>
            <a:off x="7769255" y="2874965"/>
            <a:ext cx="143510" cy="442595"/>
            <a:chOff x="7769255" y="2874965"/>
            <a:chExt cx="143510" cy="442595"/>
          </a:xfrm>
        </p:grpSpPr>
        <p:sp>
          <p:nvSpPr>
            <p:cNvPr id="73" name="object 73"/>
            <p:cNvSpPr/>
            <p:nvPr/>
          </p:nvSpPr>
          <p:spPr>
            <a:xfrm>
              <a:off x="7775605" y="2881315"/>
              <a:ext cx="130810" cy="429895"/>
            </a:xfrm>
            <a:custGeom>
              <a:avLst/>
              <a:gdLst/>
              <a:ahLst/>
              <a:cxnLst/>
              <a:rect l="l" t="t" r="r" b="b"/>
              <a:pathLst>
                <a:path w="130809" h="429895">
                  <a:moveTo>
                    <a:pt x="130629" y="0"/>
                  </a:moveTo>
                  <a:lnTo>
                    <a:pt x="0" y="0"/>
                  </a:lnTo>
                  <a:lnTo>
                    <a:pt x="0" y="429767"/>
                  </a:lnTo>
                  <a:lnTo>
                    <a:pt x="130629" y="429767"/>
                  </a:lnTo>
                  <a:lnTo>
                    <a:pt x="130629" y="0"/>
                  </a:lnTo>
                  <a:close/>
                </a:path>
              </a:pathLst>
            </a:custGeom>
            <a:solidFill>
              <a:srgbClr val="FBE5D6"/>
            </a:solidFill>
          </p:spPr>
          <p:txBody>
            <a:bodyPr wrap="square" lIns="0" tIns="0" rIns="0" bIns="0" rtlCol="0"/>
            <a:lstStyle/>
            <a:p>
              <a:endParaRPr/>
            </a:p>
          </p:txBody>
        </p:sp>
        <p:sp>
          <p:nvSpPr>
            <p:cNvPr id="74" name="object 74"/>
            <p:cNvSpPr/>
            <p:nvPr/>
          </p:nvSpPr>
          <p:spPr>
            <a:xfrm>
              <a:off x="7775605" y="2881315"/>
              <a:ext cx="130810" cy="429895"/>
            </a:xfrm>
            <a:custGeom>
              <a:avLst/>
              <a:gdLst/>
              <a:ahLst/>
              <a:cxnLst/>
              <a:rect l="l" t="t" r="r" b="b"/>
              <a:pathLst>
                <a:path w="130809"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75" name="object 75"/>
          <p:cNvGrpSpPr/>
          <p:nvPr/>
        </p:nvGrpSpPr>
        <p:grpSpPr>
          <a:xfrm>
            <a:off x="8545255" y="2874965"/>
            <a:ext cx="143510" cy="442595"/>
            <a:chOff x="8545255" y="2874965"/>
            <a:chExt cx="143510" cy="442595"/>
          </a:xfrm>
        </p:grpSpPr>
        <p:sp>
          <p:nvSpPr>
            <p:cNvPr id="76" name="object 76"/>
            <p:cNvSpPr/>
            <p:nvPr/>
          </p:nvSpPr>
          <p:spPr>
            <a:xfrm>
              <a:off x="8551605" y="2881315"/>
              <a:ext cx="130810" cy="429895"/>
            </a:xfrm>
            <a:custGeom>
              <a:avLst/>
              <a:gdLst/>
              <a:ahLst/>
              <a:cxnLst/>
              <a:rect l="l" t="t" r="r" b="b"/>
              <a:pathLst>
                <a:path w="130809" h="429895">
                  <a:moveTo>
                    <a:pt x="130629" y="0"/>
                  </a:moveTo>
                  <a:lnTo>
                    <a:pt x="0" y="0"/>
                  </a:lnTo>
                  <a:lnTo>
                    <a:pt x="0" y="429767"/>
                  </a:lnTo>
                  <a:lnTo>
                    <a:pt x="130629" y="429767"/>
                  </a:lnTo>
                  <a:lnTo>
                    <a:pt x="130629" y="0"/>
                  </a:lnTo>
                  <a:close/>
                </a:path>
              </a:pathLst>
            </a:custGeom>
            <a:solidFill>
              <a:srgbClr val="FBE5D6"/>
            </a:solidFill>
          </p:spPr>
          <p:txBody>
            <a:bodyPr wrap="square" lIns="0" tIns="0" rIns="0" bIns="0" rtlCol="0"/>
            <a:lstStyle/>
            <a:p>
              <a:endParaRPr/>
            </a:p>
          </p:txBody>
        </p:sp>
        <p:sp>
          <p:nvSpPr>
            <p:cNvPr id="77" name="object 77"/>
            <p:cNvSpPr/>
            <p:nvPr/>
          </p:nvSpPr>
          <p:spPr>
            <a:xfrm>
              <a:off x="8551605" y="2881315"/>
              <a:ext cx="130810" cy="429895"/>
            </a:xfrm>
            <a:custGeom>
              <a:avLst/>
              <a:gdLst/>
              <a:ahLst/>
              <a:cxnLst/>
              <a:rect l="l" t="t" r="r" b="b"/>
              <a:pathLst>
                <a:path w="130809"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78" name="object 78"/>
          <p:cNvGrpSpPr/>
          <p:nvPr/>
        </p:nvGrpSpPr>
        <p:grpSpPr>
          <a:xfrm>
            <a:off x="9322008" y="2874965"/>
            <a:ext cx="143510" cy="442595"/>
            <a:chOff x="9322008" y="2874965"/>
            <a:chExt cx="143510" cy="442595"/>
          </a:xfrm>
        </p:grpSpPr>
        <p:sp>
          <p:nvSpPr>
            <p:cNvPr id="79" name="object 79"/>
            <p:cNvSpPr/>
            <p:nvPr/>
          </p:nvSpPr>
          <p:spPr>
            <a:xfrm>
              <a:off x="9328358" y="2881315"/>
              <a:ext cx="130810" cy="429895"/>
            </a:xfrm>
            <a:custGeom>
              <a:avLst/>
              <a:gdLst/>
              <a:ahLst/>
              <a:cxnLst/>
              <a:rect l="l" t="t" r="r" b="b"/>
              <a:pathLst>
                <a:path w="130809" h="429895">
                  <a:moveTo>
                    <a:pt x="130628" y="0"/>
                  </a:moveTo>
                  <a:lnTo>
                    <a:pt x="0" y="0"/>
                  </a:lnTo>
                  <a:lnTo>
                    <a:pt x="0" y="429767"/>
                  </a:lnTo>
                  <a:lnTo>
                    <a:pt x="130628" y="429767"/>
                  </a:lnTo>
                  <a:lnTo>
                    <a:pt x="130628" y="0"/>
                  </a:lnTo>
                  <a:close/>
                </a:path>
              </a:pathLst>
            </a:custGeom>
            <a:solidFill>
              <a:srgbClr val="FBE5D6"/>
            </a:solidFill>
          </p:spPr>
          <p:txBody>
            <a:bodyPr wrap="square" lIns="0" tIns="0" rIns="0" bIns="0" rtlCol="0"/>
            <a:lstStyle/>
            <a:p>
              <a:endParaRPr/>
            </a:p>
          </p:txBody>
        </p:sp>
        <p:sp>
          <p:nvSpPr>
            <p:cNvPr id="80" name="object 80"/>
            <p:cNvSpPr/>
            <p:nvPr/>
          </p:nvSpPr>
          <p:spPr>
            <a:xfrm>
              <a:off x="9328358" y="2881315"/>
              <a:ext cx="130810" cy="429895"/>
            </a:xfrm>
            <a:custGeom>
              <a:avLst/>
              <a:gdLst/>
              <a:ahLst/>
              <a:cxnLst/>
              <a:rect l="l" t="t" r="r" b="b"/>
              <a:pathLst>
                <a:path w="130809" h="429895">
                  <a:moveTo>
                    <a:pt x="0" y="0"/>
                  </a:moveTo>
                  <a:lnTo>
                    <a:pt x="130629" y="0"/>
                  </a:lnTo>
                  <a:lnTo>
                    <a:pt x="130629" y="429768"/>
                  </a:lnTo>
                  <a:lnTo>
                    <a:pt x="0" y="429768"/>
                  </a:lnTo>
                  <a:lnTo>
                    <a:pt x="0" y="0"/>
                  </a:lnTo>
                  <a:close/>
                </a:path>
              </a:pathLst>
            </a:custGeom>
            <a:ln w="12700">
              <a:solidFill>
                <a:srgbClr val="ED7D31"/>
              </a:solidFill>
            </a:ln>
          </p:spPr>
          <p:txBody>
            <a:bodyPr wrap="square" lIns="0" tIns="0" rIns="0" bIns="0" rtlCol="0"/>
            <a:lstStyle/>
            <a:p>
              <a:endParaRPr/>
            </a:p>
          </p:txBody>
        </p:sp>
      </p:grpSp>
      <p:grpSp>
        <p:nvGrpSpPr>
          <p:cNvPr id="81" name="object 81"/>
          <p:cNvGrpSpPr/>
          <p:nvPr/>
        </p:nvGrpSpPr>
        <p:grpSpPr>
          <a:xfrm>
            <a:off x="2822548" y="2286793"/>
            <a:ext cx="724535" cy="442595"/>
            <a:chOff x="2822548" y="2286793"/>
            <a:chExt cx="724535" cy="442595"/>
          </a:xfrm>
        </p:grpSpPr>
        <p:sp>
          <p:nvSpPr>
            <p:cNvPr id="82" name="object 82"/>
            <p:cNvSpPr/>
            <p:nvPr/>
          </p:nvSpPr>
          <p:spPr>
            <a:xfrm>
              <a:off x="2828898" y="2293143"/>
              <a:ext cx="711835" cy="429895"/>
            </a:xfrm>
            <a:custGeom>
              <a:avLst/>
              <a:gdLst/>
              <a:ahLst/>
              <a:cxnLst/>
              <a:rect l="l" t="t" r="r" b="b"/>
              <a:pathLst>
                <a:path w="711835" h="429894">
                  <a:moveTo>
                    <a:pt x="639696" y="0"/>
                  </a:moveTo>
                  <a:lnTo>
                    <a:pt x="71630" y="0"/>
                  </a:lnTo>
                  <a:lnTo>
                    <a:pt x="43748" y="5629"/>
                  </a:lnTo>
                  <a:lnTo>
                    <a:pt x="20980" y="20979"/>
                  </a:lnTo>
                  <a:lnTo>
                    <a:pt x="5629" y="43748"/>
                  </a:lnTo>
                  <a:lnTo>
                    <a:pt x="0" y="71629"/>
                  </a:lnTo>
                  <a:lnTo>
                    <a:pt x="0" y="358138"/>
                  </a:lnTo>
                  <a:lnTo>
                    <a:pt x="5629" y="386019"/>
                  </a:lnTo>
                  <a:lnTo>
                    <a:pt x="20980" y="408788"/>
                  </a:lnTo>
                  <a:lnTo>
                    <a:pt x="43748" y="424138"/>
                  </a:lnTo>
                  <a:lnTo>
                    <a:pt x="71630" y="429767"/>
                  </a:lnTo>
                  <a:lnTo>
                    <a:pt x="639696" y="429767"/>
                  </a:lnTo>
                  <a:lnTo>
                    <a:pt x="667577" y="424138"/>
                  </a:lnTo>
                  <a:lnTo>
                    <a:pt x="690345" y="408788"/>
                  </a:lnTo>
                  <a:lnTo>
                    <a:pt x="705696" y="386019"/>
                  </a:lnTo>
                  <a:lnTo>
                    <a:pt x="711325" y="358138"/>
                  </a:lnTo>
                  <a:lnTo>
                    <a:pt x="711325" y="71629"/>
                  </a:lnTo>
                  <a:lnTo>
                    <a:pt x="705696" y="43748"/>
                  </a:lnTo>
                  <a:lnTo>
                    <a:pt x="690345" y="20979"/>
                  </a:lnTo>
                  <a:lnTo>
                    <a:pt x="667577" y="5629"/>
                  </a:lnTo>
                  <a:lnTo>
                    <a:pt x="639696" y="0"/>
                  </a:lnTo>
                  <a:close/>
                </a:path>
              </a:pathLst>
            </a:custGeom>
            <a:solidFill>
              <a:srgbClr val="DEEBF7"/>
            </a:solidFill>
          </p:spPr>
          <p:txBody>
            <a:bodyPr wrap="square" lIns="0" tIns="0" rIns="0" bIns="0" rtlCol="0"/>
            <a:lstStyle/>
            <a:p>
              <a:endParaRPr/>
            </a:p>
          </p:txBody>
        </p:sp>
        <p:sp>
          <p:nvSpPr>
            <p:cNvPr id="83" name="object 83"/>
            <p:cNvSpPr/>
            <p:nvPr/>
          </p:nvSpPr>
          <p:spPr>
            <a:xfrm>
              <a:off x="2828898" y="2293143"/>
              <a:ext cx="711835" cy="429895"/>
            </a:xfrm>
            <a:custGeom>
              <a:avLst/>
              <a:gdLst/>
              <a:ahLst/>
              <a:cxnLst/>
              <a:rect l="l" t="t" r="r" b="b"/>
              <a:pathLst>
                <a:path w="711835"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grpSp>
      <p:grpSp>
        <p:nvGrpSpPr>
          <p:cNvPr id="84" name="object 84"/>
          <p:cNvGrpSpPr/>
          <p:nvPr/>
        </p:nvGrpSpPr>
        <p:grpSpPr>
          <a:xfrm>
            <a:off x="3598771" y="2283476"/>
            <a:ext cx="724535" cy="442595"/>
            <a:chOff x="3598771" y="2283476"/>
            <a:chExt cx="724535" cy="442595"/>
          </a:xfrm>
        </p:grpSpPr>
        <p:sp>
          <p:nvSpPr>
            <p:cNvPr id="85" name="object 85"/>
            <p:cNvSpPr/>
            <p:nvPr/>
          </p:nvSpPr>
          <p:spPr>
            <a:xfrm>
              <a:off x="3605121" y="2289826"/>
              <a:ext cx="711835" cy="429895"/>
            </a:xfrm>
            <a:custGeom>
              <a:avLst/>
              <a:gdLst/>
              <a:ahLst/>
              <a:cxnLst/>
              <a:rect l="l" t="t" r="r" b="b"/>
              <a:pathLst>
                <a:path w="711835" h="429894">
                  <a:moveTo>
                    <a:pt x="639695" y="0"/>
                  </a:moveTo>
                  <a:lnTo>
                    <a:pt x="71629" y="0"/>
                  </a:lnTo>
                  <a:lnTo>
                    <a:pt x="43748" y="5629"/>
                  </a:lnTo>
                  <a:lnTo>
                    <a:pt x="20979" y="20980"/>
                  </a:lnTo>
                  <a:lnTo>
                    <a:pt x="5629" y="43748"/>
                  </a:lnTo>
                  <a:lnTo>
                    <a:pt x="0" y="71630"/>
                  </a:lnTo>
                  <a:lnTo>
                    <a:pt x="0" y="358138"/>
                  </a:lnTo>
                  <a:lnTo>
                    <a:pt x="5629" y="386020"/>
                  </a:lnTo>
                  <a:lnTo>
                    <a:pt x="20979" y="408788"/>
                  </a:lnTo>
                  <a:lnTo>
                    <a:pt x="43748" y="424139"/>
                  </a:lnTo>
                  <a:lnTo>
                    <a:pt x="71629" y="429767"/>
                  </a:lnTo>
                  <a:lnTo>
                    <a:pt x="639695" y="429767"/>
                  </a:lnTo>
                  <a:lnTo>
                    <a:pt x="667576" y="424139"/>
                  </a:lnTo>
                  <a:lnTo>
                    <a:pt x="690345" y="408788"/>
                  </a:lnTo>
                  <a:lnTo>
                    <a:pt x="705695" y="386020"/>
                  </a:lnTo>
                  <a:lnTo>
                    <a:pt x="711324" y="358138"/>
                  </a:lnTo>
                  <a:lnTo>
                    <a:pt x="711324" y="71630"/>
                  </a:lnTo>
                  <a:lnTo>
                    <a:pt x="705695" y="43748"/>
                  </a:lnTo>
                  <a:lnTo>
                    <a:pt x="690345" y="20980"/>
                  </a:lnTo>
                  <a:lnTo>
                    <a:pt x="667576" y="5629"/>
                  </a:lnTo>
                  <a:lnTo>
                    <a:pt x="639695" y="0"/>
                  </a:lnTo>
                  <a:close/>
                </a:path>
              </a:pathLst>
            </a:custGeom>
            <a:solidFill>
              <a:srgbClr val="DEEBF7"/>
            </a:solidFill>
          </p:spPr>
          <p:txBody>
            <a:bodyPr wrap="square" lIns="0" tIns="0" rIns="0" bIns="0" rtlCol="0"/>
            <a:lstStyle/>
            <a:p>
              <a:endParaRPr/>
            </a:p>
          </p:txBody>
        </p:sp>
        <p:sp>
          <p:nvSpPr>
            <p:cNvPr id="86" name="object 86"/>
            <p:cNvSpPr/>
            <p:nvPr/>
          </p:nvSpPr>
          <p:spPr>
            <a:xfrm>
              <a:off x="3605121" y="2289826"/>
              <a:ext cx="711835" cy="429895"/>
            </a:xfrm>
            <a:custGeom>
              <a:avLst/>
              <a:gdLst/>
              <a:ahLst/>
              <a:cxnLst/>
              <a:rect l="l" t="t" r="r" b="b"/>
              <a:pathLst>
                <a:path w="711835"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grpSp>
      <p:grpSp>
        <p:nvGrpSpPr>
          <p:cNvPr id="87" name="object 87"/>
          <p:cNvGrpSpPr/>
          <p:nvPr/>
        </p:nvGrpSpPr>
        <p:grpSpPr>
          <a:xfrm>
            <a:off x="4374992" y="2290488"/>
            <a:ext cx="1490345" cy="443230"/>
            <a:chOff x="4374992" y="2290488"/>
            <a:chExt cx="1490345" cy="443230"/>
          </a:xfrm>
        </p:grpSpPr>
        <p:sp>
          <p:nvSpPr>
            <p:cNvPr id="88" name="object 88"/>
            <p:cNvSpPr/>
            <p:nvPr/>
          </p:nvSpPr>
          <p:spPr>
            <a:xfrm>
              <a:off x="4381342" y="2296838"/>
              <a:ext cx="711835" cy="429895"/>
            </a:xfrm>
            <a:custGeom>
              <a:avLst/>
              <a:gdLst/>
              <a:ahLst/>
              <a:cxnLst/>
              <a:rect l="l" t="t" r="r" b="b"/>
              <a:pathLst>
                <a:path w="711835" h="429894">
                  <a:moveTo>
                    <a:pt x="639695" y="0"/>
                  </a:moveTo>
                  <a:lnTo>
                    <a:pt x="71630" y="0"/>
                  </a:lnTo>
                  <a:lnTo>
                    <a:pt x="43748" y="5629"/>
                  </a:lnTo>
                  <a:lnTo>
                    <a:pt x="20980" y="20979"/>
                  </a:lnTo>
                  <a:lnTo>
                    <a:pt x="5629" y="43748"/>
                  </a:lnTo>
                  <a:lnTo>
                    <a:pt x="0" y="71629"/>
                  </a:lnTo>
                  <a:lnTo>
                    <a:pt x="0" y="358138"/>
                  </a:lnTo>
                  <a:lnTo>
                    <a:pt x="5629" y="386019"/>
                  </a:lnTo>
                  <a:lnTo>
                    <a:pt x="20980" y="408788"/>
                  </a:lnTo>
                  <a:lnTo>
                    <a:pt x="43748" y="424138"/>
                  </a:lnTo>
                  <a:lnTo>
                    <a:pt x="71630" y="429767"/>
                  </a:lnTo>
                  <a:lnTo>
                    <a:pt x="639695" y="429767"/>
                  </a:lnTo>
                  <a:lnTo>
                    <a:pt x="667577" y="424138"/>
                  </a:lnTo>
                  <a:lnTo>
                    <a:pt x="690345" y="408788"/>
                  </a:lnTo>
                  <a:lnTo>
                    <a:pt x="705696" y="386019"/>
                  </a:lnTo>
                  <a:lnTo>
                    <a:pt x="711325" y="358138"/>
                  </a:lnTo>
                  <a:lnTo>
                    <a:pt x="711325" y="71629"/>
                  </a:lnTo>
                  <a:lnTo>
                    <a:pt x="705696" y="43748"/>
                  </a:lnTo>
                  <a:lnTo>
                    <a:pt x="690345" y="20979"/>
                  </a:lnTo>
                  <a:lnTo>
                    <a:pt x="667577" y="5629"/>
                  </a:lnTo>
                  <a:lnTo>
                    <a:pt x="639695" y="0"/>
                  </a:lnTo>
                  <a:close/>
                </a:path>
              </a:pathLst>
            </a:custGeom>
            <a:solidFill>
              <a:srgbClr val="DEEBF7"/>
            </a:solidFill>
          </p:spPr>
          <p:txBody>
            <a:bodyPr wrap="square" lIns="0" tIns="0" rIns="0" bIns="0" rtlCol="0"/>
            <a:lstStyle/>
            <a:p>
              <a:endParaRPr/>
            </a:p>
          </p:txBody>
        </p:sp>
        <p:sp>
          <p:nvSpPr>
            <p:cNvPr id="89" name="object 89"/>
            <p:cNvSpPr/>
            <p:nvPr/>
          </p:nvSpPr>
          <p:spPr>
            <a:xfrm>
              <a:off x="4381342" y="2296838"/>
              <a:ext cx="711835" cy="429895"/>
            </a:xfrm>
            <a:custGeom>
              <a:avLst/>
              <a:gdLst/>
              <a:ahLst/>
              <a:cxnLst/>
              <a:rect l="l" t="t" r="r" b="b"/>
              <a:pathLst>
                <a:path w="711835"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sp>
          <p:nvSpPr>
            <p:cNvPr id="90" name="object 90"/>
            <p:cNvSpPr/>
            <p:nvPr/>
          </p:nvSpPr>
          <p:spPr>
            <a:xfrm>
              <a:off x="5147362" y="2297136"/>
              <a:ext cx="711835" cy="429895"/>
            </a:xfrm>
            <a:custGeom>
              <a:avLst/>
              <a:gdLst/>
              <a:ahLst/>
              <a:cxnLst/>
              <a:rect l="l" t="t" r="r" b="b"/>
              <a:pathLst>
                <a:path w="711835" h="429894">
                  <a:moveTo>
                    <a:pt x="639695" y="0"/>
                  </a:moveTo>
                  <a:lnTo>
                    <a:pt x="71629" y="0"/>
                  </a:lnTo>
                  <a:lnTo>
                    <a:pt x="43748" y="5629"/>
                  </a:lnTo>
                  <a:lnTo>
                    <a:pt x="20979" y="20980"/>
                  </a:lnTo>
                  <a:lnTo>
                    <a:pt x="5629" y="43748"/>
                  </a:lnTo>
                  <a:lnTo>
                    <a:pt x="0" y="71630"/>
                  </a:lnTo>
                  <a:lnTo>
                    <a:pt x="0" y="358138"/>
                  </a:lnTo>
                  <a:lnTo>
                    <a:pt x="5629" y="386019"/>
                  </a:lnTo>
                  <a:lnTo>
                    <a:pt x="20979" y="408788"/>
                  </a:lnTo>
                  <a:lnTo>
                    <a:pt x="43748" y="424138"/>
                  </a:lnTo>
                  <a:lnTo>
                    <a:pt x="71629" y="429768"/>
                  </a:lnTo>
                  <a:lnTo>
                    <a:pt x="639695" y="429768"/>
                  </a:lnTo>
                  <a:lnTo>
                    <a:pt x="667576" y="424138"/>
                  </a:lnTo>
                  <a:lnTo>
                    <a:pt x="690345" y="408788"/>
                  </a:lnTo>
                  <a:lnTo>
                    <a:pt x="705695" y="386019"/>
                  </a:lnTo>
                  <a:lnTo>
                    <a:pt x="711324" y="358138"/>
                  </a:lnTo>
                  <a:lnTo>
                    <a:pt x="711324" y="71630"/>
                  </a:lnTo>
                  <a:lnTo>
                    <a:pt x="705695" y="43748"/>
                  </a:lnTo>
                  <a:lnTo>
                    <a:pt x="690345" y="20980"/>
                  </a:lnTo>
                  <a:lnTo>
                    <a:pt x="667576" y="5629"/>
                  </a:lnTo>
                  <a:lnTo>
                    <a:pt x="639695" y="0"/>
                  </a:lnTo>
                  <a:close/>
                </a:path>
              </a:pathLst>
            </a:custGeom>
            <a:solidFill>
              <a:srgbClr val="DEEBF7"/>
            </a:solidFill>
          </p:spPr>
          <p:txBody>
            <a:bodyPr wrap="square" lIns="0" tIns="0" rIns="0" bIns="0" rtlCol="0"/>
            <a:lstStyle/>
            <a:p>
              <a:endParaRPr/>
            </a:p>
          </p:txBody>
        </p:sp>
        <p:sp>
          <p:nvSpPr>
            <p:cNvPr id="91" name="object 91"/>
            <p:cNvSpPr/>
            <p:nvPr/>
          </p:nvSpPr>
          <p:spPr>
            <a:xfrm>
              <a:off x="5147362" y="2297136"/>
              <a:ext cx="711835" cy="429895"/>
            </a:xfrm>
            <a:custGeom>
              <a:avLst/>
              <a:gdLst/>
              <a:ahLst/>
              <a:cxnLst/>
              <a:rect l="l" t="t" r="r" b="b"/>
              <a:pathLst>
                <a:path w="711835"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grpSp>
      <p:grpSp>
        <p:nvGrpSpPr>
          <p:cNvPr id="92" name="object 92"/>
          <p:cNvGrpSpPr/>
          <p:nvPr/>
        </p:nvGrpSpPr>
        <p:grpSpPr>
          <a:xfrm>
            <a:off x="5920103" y="2292748"/>
            <a:ext cx="724535" cy="442595"/>
            <a:chOff x="5920103" y="2292748"/>
            <a:chExt cx="724535" cy="442595"/>
          </a:xfrm>
        </p:grpSpPr>
        <p:sp>
          <p:nvSpPr>
            <p:cNvPr id="93" name="object 93"/>
            <p:cNvSpPr/>
            <p:nvPr/>
          </p:nvSpPr>
          <p:spPr>
            <a:xfrm>
              <a:off x="5926453" y="2299098"/>
              <a:ext cx="711835" cy="429895"/>
            </a:xfrm>
            <a:custGeom>
              <a:avLst/>
              <a:gdLst/>
              <a:ahLst/>
              <a:cxnLst/>
              <a:rect l="l" t="t" r="r" b="b"/>
              <a:pathLst>
                <a:path w="711834" h="429894">
                  <a:moveTo>
                    <a:pt x="639695" y="0"/>
                  </a:moveTo>
                  <a:lnTo>
                    <a:pt x="71629" y="0"/>
                  </a:lnTo>
                  <a:lnTo>
                    <a:pt x="43748" y="5629"/>
                  </a:lnTo>
                  <a:lnTo>
                    <a:pt x="20979" y="20979"/>
                  </a:lnTo>
                  <a:lnTo>
                    <a:pt x="5629" y="43748"/>
                  </a:lnTo>
                  <a:lnTo>
                    <a:pt x="0" y="71629"/>
                  </a:lnTo>
                  <a:lnTo>
                    <a:pt x="0" y="358138"/>
                  </a:lnTo>
                  <a:lnTo>
                    <a:pt x="5629" y="386019"/>
                  </a:lnTo>
                  <a:lnTo>
                    <a:pt x="20979" y="408788"/>
                  </a:lnTo>
                  <a:lnTo>
                    <a:pt x="43748" y="424138"/>
                  </a:lnTo>
                  <a:lnTo>
                    <a:pt x="71629" y="429767"/>
                  </a:lnTo>
                  <a:lnTo>
                    <a:pt x="639695" y="429767"/>
                  </a:lnTo>
                  <a:lnTo>
                    <a:pt x="667576" y="424138"/>
                  </a:lnTo>
                  <a:lnTo>
                    <a:pt x="690345" y="408788"/>
                  </a:lnTo>
                  <a:lnTo>
                    <a:pt x="705695" y="386019"/>
                  </a:lnTo>
                  <a:lnTo>
                    <a:pt x="711324" y="358138"/>
                  </a:lnTo>
                  <a:lnTo>
                    <a:pt x="711324" y="71629"/>
                  </a:lnTo>
                  <a:lnTo>
                    <a:pt x="705695" y="43748"/>
                  </a:lnTo>
                  <a:lnTo>
                    <a:pt x="690345" y="20979"/>
                  </a:lnTo>
                  <a:lnTo>
                    <a:pt x="667576" y="5629"/>
                  </a:lnTo>
                  <a:lnTo>
                    <a:pt x="639695" y="0"/>
                  </a:lnTo>
                  <a:close/>
                </a:path>
              </a:pathLst>
            </a:custGeom>
            <a:solidFill>
              <a:srgbClr val="DEEBF7"/>
            </a:solidFill>
          </p:spPr>
          <p:txBody>
            <a:bodyPr wrap="square" lIns="0" tIns="0" rIns="0" bIns="0" rtlCol="0"/>
            <a:lstStyle/>
            <a:p>
              <a:endParaRPr/>
            </a:p>
          </p:txBody>
        </p:sp>
        <p:sp>
          <p:nvSpPr>
            <p:cNvPr id="94" name="object 94"/>
            <p:cNvSpPr/>
            <p:nvPr/>
          </p:nvSpPr>
          <p:spPr>
            <a:xfrm>
              <a:off x="5926453" y="2299098"/>
              <a:ext cx="711835" cy="429895"/>
            </a:xfrm>
            <a:custGeom>
              <a:avLst/>
              <a:gdLst/>
              <a:ahLst/>
              <a:cxnLst/>
              <a:rect l="l" t="t" r="r" b="b"/>
              <a:pathLst>
                <a:path w="711834"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grpSp>
      <p:grpSp>
        <p:nvGrpSpPr>
          <p:cNvPr id="95" name="object 95"/>
          <p:cNvGrpSpPr/>
          <p:nvPr/>
        </p:nvGrpSpPr>
        <p:grpSpPr>
          <a:xfrm>
            <a:off x="6694513" y="2290488"/>
            <a:ext cx="724535" cy="442595"/>
            <a:chOff x="6694513" y="2290488"/>
            <a:chExt cx="724535" cy="442595"/>
          </a:xfrm>
        </p:grpSpPr>
        <p:sp>
          <p:nvSpPr>
            <p:cNvPr id="96" name="object 96"/>
            <p:cNvSpPr/>
            <p:nvPr/>
          </p:nvSpPr>
          <p:spPr>
            <a:xfrm>
              <a:off x="6700863" y="2296838"/>
              <a:ext cx="711835" cy="429895"/>
            </a:xfrm>
            <a:custGeom>
              <a:avLst/>
              <a:gdLst/>
              <a:ahLst/>
              <a:cxnLst/>
              <a:rect l="l" t="t" r="r" b="b"/>
              <a:pathLst>
                <a:path w="711834" h="429894">
                  <a:moveTo>
                    <a:pt x="639695" y="0"/>
                  </a:moveTo>
                  <a:lnTo>
                    <a:pt x="71629" y="0"/>
                  </a:lnTo>
                  <a:lnTo>
                    <a:pt x="43748" y="5629"/>
                  </a:lnTo>
                  <a:lnTo>
                    <a:pt x="20979" y="20979"/>
                  </a:lnTo>
                  <a:lnTo>
                    <a:pt x="5629" y="43748"/>
                  </a:lnTo>
                  <a:lnTo>
                    <a:pt x="0" y="71629"/>
                  </a:lnTo>
                  <a:lnTo>
                    <a:pt x="0" y="358138"/>
                  </a:lnTo>
                  <a:lnTo>
                    <a:pt x="5629" y="386019"/>
                  </a:lnTo>
                  <a:lnTo>
                    <a:pt x="20979" y="408788"/>
                  </a:lnTo>
                  <a:lnTo>
                    <a:pt x="43748" y="424138"/>
                  </a:lnTo>
                  <a:lnTo>
                    <a:pt x="71629" y="429767"/>
                  </a:lnTo>
                  <a:lnTo>
                    <a:pt x="639695" y="429767"/>
                  </a:lnTo>
                  <a:lnTo>
                    <a:pt x="667576" y="424138"/>
                  </a:lnTo>
                  <a:lnTo>
                    <a:pt x="690345" y="408788"/>
                  </a:lnTo>
                  <a:lnTo>
                    <a:pt x="705695" y="386019"/>
                  </a:lnTo>
                  <a:lnTo>
                    <a:pt x="711324" y="358138"/>
                  </a:lnTo>
                  <a:lnTo>
                    <a:pt x="711324" y="71629"/>
                  </a:lnTo>
                  <a:lnTo>
                    <a:pt x="705695" y="43748"/>
                  </a:lnTo>
                  <a:lnTo>
                    <a:pt x="690345" y="20979"/>
                  </a:lnTo>
                  <a:lnTo>
                    <a:pt x="667576" y="5629"/>
                  </a:lnTo>
                  <a:lnTo>
                    <a:pt x="639695" y="0"/>
                  </a:lnTo>
                  <a:close/>
                </a:path>
              </a:pathLst>
            </a:custGeom>
            <a:solidFill>
              <a:srgbClr val="DEEBF7"/>
            </a:solidFill>
          </p:spPr>
          <p:txBody>
            <a:bodyPr wrap="square" lIns="0" tIns="0" rIns="0" bIns="0" rtlCol="0"/>
            <a:lstStyle/>
            <a:p>
              <a:endParaRPr/>
            </a:p>
          </p:txBody>
        </p:sp>
        <p:sp>
          <p:nvSpPr>
            <p:cNvPr id="97" name="object 97"/>
            <p:cNvSpPr/>
            <p:nvPr/>
          </p:nvSpPr>
          <p:spPr>
            <a:xfrm>
              <a:off x="6700863" y="2296838"/>
              <a:ext cx="711835" cy="429895"/>
            </a:xfrm>
            <a:custGeom>
              <a:avLst/>
              <a:gdLst/>
              <a:ahLst/>
              <a:cxnLst/>
              <a:rect l="l" t="t" r="r" b="b"/>
              <a:pathLst>
                <a:path w="711834"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grpSp>
      <p:grpSp>
        <p:nvGrpSpPr>
          <p:cNvPr id="98" name="object 98"/>
          <p:cNvGrpSpPr/>
          <p:nvPr/>
        </p:nvGrpSpPr>
        <p:grpSpPr>
          <a:xfrm>
            <a:off x="7477584" y="2290488"/>
            <a:ext cx="724535" cy="442595"/>
            <a:chOff x="7477584" y="2290488"/>
            <a:chExt cx="724535" cy="442595"/>
          </a:xfrm>
        </p:grpSpPr>
        <p:sp>
          <p:nvSpPr>
            <p:cNvPr id="99" name="object 99"/>
            <p:cNvSpPr/>
            <p:nvPr/>
          </p:nvSpPr>
          <p:spPr>
            <a:xfrm>
              <a:off x="7483934" y="2296838"/>
              <a:ext cx="711835" cy="429895"/>
            </a:xfrm>
            <a:custGeom>
              <a:avLst/>
              <a:gdLst/>
              <a:ahLst/>
              <a:cxnLst/>
              <a:rect l="l" t="t" r="r" b="b"/>
              <a:pathLst>
                <a:path w="711834" h="429894">
                  <a:moveTo>
                    <a:pt x="639695" y="0"/>
                  </a:moveTo>
                  <a:lnTo>
                    <a:pt x="71629" y="0"/>
                  </a:lnTo>
                  <a:lnTo>
                    <a:pt x="43747" y="5629"/>
                  </a:lnTo>
                  <a:lnTo>
                    <a:pt x="20979" y="20979"/>
                  </a:lnTo>
                  <a:lnTo>
                    <a:pt x="5628" y="43748"/>
                  </a:lnTo>
                  <a:lnTo>
                    <a:pt x="0" y="71629"/>
                  </a:lnTo>
                  <a:lnTo>
                    <a:pt x="0" y="358138"/>
                  </a:lnTo>
                  <a:lnTo>
                    <a:pt x="5628" y="386019"/>
                  </a:lnTo>
                  <a:lnTo>
                    <a:pt x="20979" y="408788"/>
                  </a:lnTo>
                  <a:lnTo>
                    <a:pt x="43747" y="424138"/>
                  </a:lnTo>
                  <a:lnTo>
                    <a:pt x="71629" y="429767"/>
                  </a:lnTo>
                  <a:lnTo>
                    <a:pt x="639695" y="429767"/>
                  </a:lnTo>
                  <a:lnTo>
                    <a:pt x="667576" y="424138"/>
                  </a:lnTo>
                  <a:lnTo>
                    <a:pt x="690344" y="408788"/>
                  </a:lnTo>
                  <a:lnTo>
                    <a:pt x="705695" y="386019"/>
                  </a:lnTo>
                  <a:lnTo>
                    <a:pt x="711324" y="358138"/>
                  </a:lnTo>
                  <a:lnTo>
                    <a:pt x="711324" y="71629"/>
                  </a:lnTo>
                  <a:lnTo>
                    <a:pt x="705695" y="43748"/>
                  </a:lnTo>
                  <a:lnTo>
                    <a:pt x="690344" y="20979"/>
                  </a:lnTo>
                  <a:lnTo>
                    <a:pt x="667576" y="5629"/>
                  </a:lnTo>
                  <a:lnTo>
                    <a:pt x="639695" y="0"/>
                  </a:lnTo>
                  <a:close/>
                </a:path>
              </a:pathLst>
            </a:custGeom>
            <a:solidFill>
              <a:srgbClr val="DEEBF7"/>
            </a:solidFill>
          </p:spPr>
          <p:txBody>
            <a:bodyPr wrap="square" lIns="0" tIns="0" rIns="0" bIns="0" rtlCol="0"/>
            <a:lstStyle/>
            <a:p>
              <a:endParaRPr/>
            </a:p>
          </p:txBody>
        </p:sp>
        <p:sp>
          <p:nvSpPr>
            <p:cNvPr id="100" name="object 100"/>
            <p:cNvSpPr/>
            <p:nvPr/>
          </p:nvSpPr>
          <p:spPr>
            <a:xfrm>
              <a:off x="7483934" y="2296838"/>
              <a:ext cx="711835" cy="429895"/>
            </a:xfrm>
            <a:custGeom>
              <a:avLst/>
              <a:gdLst/>
              <a:ahLst/>
              <a:cxnLst/>
              <a:rect l="l" t="t" r="r" b="b"/>
              <a:pathLst>
                <a:path w="711834"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grpSp>
      <p:grpSp>
        <p:nvGrpSpPr>
          <p:cNvPr id="101" name="object 101"/>
          <p:cNvGrpSpPr/>
          <p:nvPr/>
        </p:nvGrpSpPr>
        <p:grpSpPr>
          <a:xfrm>
            <a:off x="8260655" y="2283476"/>
            <a:ext cx="724535" cy="442595"/>
            <a:chOff x="8260655" y="2283476"/>
            <a:chExt cx="724535" cy="442595"/>
          </a:xfrm>
        </p:grpSpPr>
        <p:sp>
          <p:nvSpPr>
            <p:cNvPr id="102" name="object 102"/>
            <p:cNvSpPr/>
            <p:nvPr/>
          </p:nvSpPr>
          <p:spPr>
            <a:xfrm>
              <a:off x="8267005" y="2289826"/>
              <a:ext cx="711835" cy="429895"/>
            </a:xfrm>
            <a:custGeom>
              <a:avLst/>
              <a:gdLst/>
              <a:ahLst/>
              <a:cxnLst/>
              <a:rect l="l" t="t" r="r" b="b"/>
              <a:pathLst>
                <a:path w="711834" h="429894">
                  <a:moveTo>
                    <a:pt x="639695" y="0"/>
                  </a:moveTo>
                  <a:lnTo>
                    <a:pt x="71629" y="0"/>
                  </a:lnTo>
                  <a:lnTo>
                    <a:pt x="43748" y="5629"/>
                  </a:lnTo>
                  <a:lnTo>
                    <a:pt x="20979" y="20980"/>
                  </a:lnTo>
                  <a:lnTo>
                    <a:pt x="5629" y="43748"/>
                  </a:lnTo>
                  <a:lnTo>
                    <a:pt x="0" y="71630"/>
                  </a:lnTo>
                  <a:lnTo>
                    <a:pt x="0" y="358138"/>
                  </a:lnTo>
                  <a:lnTo>
                    <a:pt x="5629" y="386020"/>
                  </a:lnTo>
                  <a:lnTo>
                    <a:pt x="20979" y="408788"/>
                  </a:lnTo>
                  <a:lnTo>
                    <a:pt x="43748" y="424139"/>
                  </a:lnTo>
                  <a:lnTo>
                    <a:pt x="71629" y="429767"/>
                  </a:lnTo>
                  <a:lnTo>
                    <a:pt x="639695" y="429767"/>
                  </a:lnTo>
                  <a:lnTo>
                    <a:pt x="667577" y="424139"/>
                  </a:lnTo>
                  <a:lnTo>
                    <a:pt x="690345" y="408788"/>
                  </a:lnTo>
                  <a:lnTo>
                    <a:pt x="705696" y="386020"/>
                  </a:lnTo>
                  <a:lnTo>
                    <a:pt x="711325" y="358138"/>
                  </a:lnTo>
                  <a:lnTo>
                    <a:pt x="711325" y="71630"/>
                  </a:lnTo>
                  <a:lnTo>
                    <a:pt x="705696" y="43748"/>
                  </a:lnTo>
                  <a:lnTo>
                    <a:pt x="690345" y="20980"/>
                  </a:lnTo>
                  <a:lnTo>
                    <a:pt x="667577" y="5629"/>
                  </a:lnTo>
                  <a:lnTo>
                    <a:pt x="639695" y="0"/>
                  </a:lnTo>
                  <a:close/>
                </a:path>
              </a:pathLst>
            </a:custGeom>
            <a:solidFill>
              <a:srgbClr val="DEEBF7"/>
            </a:solidFill>
          </p:spPr>
          <p:txBody>
            <a:bodyPr wrap="square" lIns="0" tIns="0" rIns="0" bIns="0" rtlCol="0"/>
            <a:lstStyle/>
            <a:p>
              <a:endParaRPr/>
            </a:p>
          </p:txBody>
        </p:sp>
        <p:sp>
          <p:nvSpPr>
            <p:cNvPr id="103" name="object 103"/>
            <p:cNvSpPr/>
            <p:nvPr/>
          </p:nvSpPr>
          <p:spPr>
            <a:xfrm>
              <a:off x="8267005" y="2289826"/>
              <a:ext cx="711835" cy="429895"/>
            </a:xfrm>
            <a:custGeom>
              <a:avLst/>
              <a:gdLst/>
              <a:ahLst/>
              <a:cxnLst/>
              <a:rect l="l" t="t" r="r" b="b"/>
              <a:pathLst>
                <a:path w="711834"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grpSp>
      <p:grpSp>
        <p:nvGrpSpPr>
          <p:cNvPr id="104" name="object 104"/>
          <p:cNvGrpSpPr/>
          <p:nvPr/>
        </p:nvGrpSpPr>
        <p:grpSpPr>
          <a:xfrm>
            <a:off x="9031337" y="2290488"/>
            <a:ext cx="724535" cy="442595"/>
            <a:chOff x="9031337" y="2290488"/>
            <a:chExt cx="724535" cy="442595"/>
          </a:xfrm>
        </p:grpSpPr>
        <p:sp>
          <p:nvSpPr>
            <p:cNvPr id="105" name="object 105"/>
            <p:cNvSpPr/>
            <p:nvPr/>
          </p:nvSpPr>
          <p:spPr>
            <a:xfrm>
              <a:off x="9037687" y="2296838"/>
              <a:ext cx="711835" cy="429895"/>
            </a:xfrm>
            <a:custGeom>
              <a:avLst/>
              <a:gdLst/>
              <a:ahLst/>
              <a:cxnLst/>
              <a:rect l="l" t="t" r="r" b="b"/>
              <a:pathLst>
                <a:path w="711834" h="429894">
                  <a:moveTo>
                    <a:pt x="639695" y="0"/>
                  </a:moveTo>
                  <a:lnTo>
                    <a:pt x="71629" y="0"/>
                  </a:lnTo>
                  <a:lnTo>
                    <a:pt x="43747" y="5629"/>
                  </a:lnTo>
                  <a:lnTo>
                    <a:pt x="20979" y="20979"/>
                  </a:lnTo>
                  <a:lnTo>
                    <a:pt x="5628" y="43748"/>
                  </a:lnTo>
                  <a:lnTo>
                    <a:pt x="0" y="71629"/>
                  </a:lnTo>
                  <a:lnTo>
                    <a:pt x="0" y="358138"/>
                  </a:lnTo>
                  <a:lnTo>
                    <a:pt x="5628" y="386019"/>
                  </a:lnTo>
                  <a:lnTo>
                    <a:pt x="20979" y="408788"/>
                  </a:lnTo>
                  <a:lnTo>
                    <a:pt x="43747" y="424138"/>
                  </a:lnTo>
                  <a:lnTo>
                    <a:pt x="71629" y="429767"/>
                  </a:lnTo>
                  <a:lnTo>
                    <a:pt x="639695" y="429767"/>
                  </a:lnTo>
                  <a:lnTo>
                    <a:pt x="667576" y="424138"/>
                  </a:lnTo>
                  <a:lnTo>
                    <a:pt x="690344" y="408788"/>
                  </a:lnTo>
                  <a:lnTo>
                    <a:pt x="705695" y="386019"/>
                  </a:lnTo>
                  <a:lnTo>
                    <a:pt x="711324" y="358138"/>
                  </a:lnTo>
                  <a:lnTo>
                    <a:pt x="711324" y="71629"/>
                  </a:lnTo>
                  <a:lnTo>
                    <a:pt x="705695" y="43748"/>
                  </a:lnTo>
                  <a:lnTo>
                    <a:pt x="690344" y="20979"/>
                  </a:lnTo>
                  <a:lnTo>
                    <a:pt x="667576" y="5629"/>
                  </a:lnTo>
                  <a:lnTo>
                    <a:pt x="639695" y="0"/>
                  </a:lnTo>
                  <a:close/>
                </a:path>
              </a:pathLst>
            </a:custGeom>
            <a:solidFill>
              <a:srgbClr val="DEEBF7"/>
            </a:solidFill>
          </p:spPr>
          <p:txBody>
            <a:bodyPr wrap="square" lIns="0" tIns="0" rIns="0" bIns="0" rtlCol="0"/>
            <a:lstStyle/>
            <a:p>
              <a:endParaRPr/>
            </a:p>
          </p:txBody>
        </p:sp>
        <p:sp>
          <p:nvSpPr>
            <p:cNvPr id="106" name="object 106"/>
            <p:cNvSpPr/>
            <p:nvPr/>
          </p:nvSpPr>
          <p:spPr>
            <a:xfrm>
              <a:off x="9037687" y="2296838"/>
              <a:ext cx="711835" cy="429895"/>
            </a:xfrm>
            <a:custGeom>
              <a:avLst/>
              <a:gdLst/>
              <a:ahLst/>
              <a:cxnLst/>
              <a:rect l="l" t="t" r="r" b="b"/>
              <a:pathLst>
                <a:path w="711834" h="429894">
                  <a:moveTo>
                    <a:pt x="0" y="71629"/>
                  </a:moveTo>
                  <a:lnTo>
                    <a:pt x="5629" y="43748"/>
                  </a:lnTo>
                  <a:lnTo>
                    <a:pt x="20979" y="20979"/>
                  </a:lnTo>
                  <a:lnTo>
                    <a:pt x="43748" y="5629"/>
                  </a:lnTo>
                  <a:lnTo>
                    <a:pt x="71629" y="0"/>
                  </a:lnTo>
                  <a:lnTo>
                    <a:pt x="639695" y="0"/>
                  </a:lnTo>
                  <a:lnTo>
                    <a:pt x="667576" y="5629"/>
                  </a:lnTo>
                  <a:lnTo>
                    <a:pt x="690345" y="20979"/>
                  </a:lnTo>
                  <a:lnTo>
                    <a:pt x="705695" y="43748"/>
                  </a:lnTo>
                  <a:lnTo>
                    <a:pt x="711325" y="71629"/>
                  </a:lnTo>
                  <a:lnTo>
                    <a:pt x="711325" y="358138"/>
                  </a:lnTo>
                  <a:lnTo>
                    <a:pt x="705695" y="386019"/>
                  </a:lnTo>
                  <a:lnTo>
                    <a:pt x="690345" y="408788"/>
                  </a:lnTo>
                  <a:lnTo>
                    <a:pt x="667576" y="424138"/>
                  </a:lnTo>
                  <a:lnTo>
                    <a:pt x="639695" y="429768"/>
                  </a:lnTo>
                  <a:lnTo>
                    <a:pt x="71629" y="429768"/>
                  </a:lnTo>
                  <a:lnTo>
                    <a:pt x="43748" y="424138"/>
                  </a:lnTo>
                  <a:lnTo>
                    <a:pt x="20979" y="408788"/>
                  </a:lnTo>
                  <a:lnTo>
                    <a:pt x="5629" y="386019"/>
                  </a:lnTo>
                  <a:lnTo>
                    <a:pt x="0" y="358138"/>
                  </a:lnTo>
                  <a:lnTo>
                    <a:pt x="0" y="71629"/>
                  </a:lnTo>
                  <a:close/>
                </a:path>
              </a:pathLst>
            </a:custGeom>
            <a:ln w="12700">
              <a:solidFill>
                <a:srgbClr val="5B9BD5"/>
              </a:solidFill>
            </a:ln>
          </p:spPr>
          <p:txBody>
            <a:bodyPr wrap="square" lIns="0" tIns="0" rIns="0" bIns="0" rtlCol="0"/>
            <a:lstStyle/>
            <a:p>
              <a:endParaRPr/>
            </a:p>
          </p:txBody>
        </p:sp>
      </p:grpSp>
      <p:sp>
        <p:nvSpPr>
          <p:cNvPr id="107" name="object 107"/>
          <p:cNvSpPr txBox="1"/>
          <p:nvPr/>
        </p:nvSpPr>
        <p:spPr>
          <a:xfrm>
            <a:off x="2944054" y="2336291"/>
            <a:ext cx="6689090" cy="330200"/>
          </a:xfrm>
          <a:prstGeom prst="rect">
            <a:avLst/>
          </a:prstGeom>
        </p:spPr>
        <p:txBody>
          <a:bodyPr vert="horz" wrap="square" lIns="0" tIns="12700" rIns="0" bIns="0" rtlCol="0">
            <a:spAutoFit/>
          </a:bodyPr>
          <a:lstStyle/>
          <a:p>
            <a:pPr marL="12700">
              <a:lnSpc>
                <a:spcPct val="100000"/>
              </a:lnSpc>
              <a:spcBef>
                <a:spcPts val="100"/>
              </a:spcBef>
              <a:tabLst>
                <a:tab pos="788670" algn="l"/>
                <a:tab pos="1564640" algn="l"/>
                <a:tab pos="2331085" algn="l"/>
                <a:tab pos="3109595" algn="l"/>
                <a:tab pos="3884295" algn="l"/>
                <a:tab pos="4667250" algn="l"/>
                <a:tab pos="5450205" algn="l"/>
                <a:tab pos="6221095" algn="l"/>
              </a:tabLst>
            </a:pPr>
            <a:r>
              <a:rPr sz="3000" spc="-37" baseline="1388" dirty="0">
                <a:latin typeface="Calibri"/>
                <a:cs typeface="Calibri"/>
              </a:rPr>
              <a:t>MLP</a:t>
            </a:r>
            <a:r>
              <a:rPr sz="3000" baseline="1388" dirty="0">
                <a:latin typeface="Calibri"/>
                <a:cs typeface="Calibri"/>
              </a:rPr>
              <a:t>	</a:t>
            </a:r>
            <a:r>
              <a:rPr sz="3000" spc="-37" baseline="1388" dirty="0">
                <a:latin typeface="Calibri"/>
                <a:cs typeface="Calibri"/>
              </a:rPr>
              <a:t>MLP</a:t>
            </a:r>
            <a:r>
              <a:rPr sz="3000" baseline="1388" dirty="0">
                <a:latin typeface="Calibri"/>
                <a:cs typeface="Calibri"/>
              </a:rPr>
              <a:t>	</a:t>
            </a:r>
            <a:r>
              <a:rPr sz="2000" spc="-25" dirty="0">
                <a:latin typeface="Calibri"/>
                <a:cs typeface="Calibri"/>
              </a:rPr>
              <a:t>MLP</a:t>
            </a:r>
            <a:r>
              <a:rPr sz="2000" dirty="0">
                <a:latin typeface="Calibri"/>
                <a:cs typeface="Calibri"/>
              </a:rPr>
              <a:t>	</a:t>
            </a:r>
            <a:r>
              <a:rPr sz="2000" spc="-25" dirty="0">
                <a:latin typeface="Calibri"/>
                <a:cs typeface="Calibri"/>
              </a:rPr>
              <a:t>MLP</a:t>
            </a:r>
            <a:r>
              <a:rPr sz="2000" dirty="0">
                <a:latin typeface="Calibri"/>
                <a:cs typeface="Calibri"/>
              </a:rPr>
              <a:t>	</a:t>
            </a:r>
            <a:r>
              <a:rPr sz="2000" spc="-25" dirty="0">
                <a:latin typeface="Calibri"/>
                <a:cs typeface="Calibri"/>
              </a:rPr>
              <a:t>MLP</a:t>
            </a:r>
            <a:r>
              <a:rPr sz="2000" dirty="0">
                <a:latin typeface="Calibri"/>
                <a:cs typeface="Calibri"/>
              </a:rPr>
              <a:t>	</a:t>
            </a:r>
            <a:r>
              <a:rPr sz="2000" spc="-25" dirty="0">
                <a:latin typeface="Calibri"/>
                <a:cs typeface="Calibri"/>
              </a:rPr>
              <a:t>MLP</a:t>
            </a:r>
            <a:r>
              <a:rPr sz="2000" dirty="0">
                <a:latin typeface="Calibri"/>
                <a:cs typeface="Calibri"/>
              </a:rPr>
              <a:t>	</a:t>
            </a:r>
            <a:r>
              <a:rPr sz="2000" spc="-25" dirty="0">
                <a:latin typeface="Calibri"/>
                <a:cs typeface="Calibri"/>
              </a:rPr>
              <a:t>MLP</a:t>
            </a:r>
            <a:r>
              <a:rPr sz="2000" dirty="0">
                <a:latin typeface="Calibri"/>
                <a:cs typeface="Calibri"/>
              </a:rPr>
              <a:t>	</a:t>
            </a:r>
            <a:r>
              <a:rPr sz="3000" spc="-37" baseline="1388" dirty="0">
                <a:latin typeface="Calibri"/>
                <a:cs typeface="Calibri"/>
              </a:rPr>
              <a:t>MLP</a:t>
            </a:r>
            <a:r>
              <a:rPr sz="3000" baseline="1388" dirty="0">
                <a:latin typeface="Calibri"/>
                <a:cs typeface="Calibri"/>
              </a:rPr>
              <a:t>	</a:t>
            </a:r>
            <a:r>
              <a:rPr sz="2000" spc="-25" dirty="0">
                <a:latin typeface="Calibri"/>
                <a:cs typeface="Calibri"/>
              </a:rPr>
              <a:t>MLP</a:t>
            </a:r>
            <a:endParaRPr sz="2000">
              <a:latin typeface="Calibri"/>
              <a:cs typeface="Calibri"/>
            </a:endParaRPr>
          </a:p>
        </p:txBody>
      </p:sp>
      <p:grpSp>
        <p:nvGrpSpPr>
          <p:cNvPr id="108" name="object 108"/>
          <p:cNvGrpSpPr/>
          <p:nvPr/>
        </p:nvGrpSpPr>
        <p:grpSpPr>
          <a:xfrm>
            <a:off x="3113219" y="1667723"/>
            <a:ext cx="143510" cy="442595"/>
            <a:chOff x="3113219" y="1667723"/>
            <a:chExt cx="143510" cy="442595"/>
          </a:xfrm>
        </p:grpSpPr>
        <p:sp>
          <p:nvSpPr>
            <p:cNvPr id="109" name="object 109"/>
            <p:cNvSpPr/>
            <p:nvPr/>
          </p:nvSpPr>
          <p:spPr>
            <a:xfrm>
              <a:off x="3119569" y="1674073"/>
              <a:ext cx="130810" cy="429895"/>
            </a:xfrm>
            <a:custGeom>
              <a:avLst/>
              <a:gdLst/>
              <a:ahLst/>
              <a:cxnLst/>
              <a:rect l="l" t="t" r="r" b="b"/>
              <a:pathLst>
                <a:path w="130810" h="429894">
                  <a:moveTo>
                    <a:pt x="130629" y="0"/>
                  </a:moveTo>
                  <a:lnTo>
                    <a:pt x="0" y="0"/>
                  </a:lnTo>
                  <a:lnTo>
                    <a:pt x="0" y="429767"/>
                  </a:lnTo>
                  <a:lnTo>
                    <a:pt x="130629" y="429767"/>
                  </a:lnTo>
                  <a:lnTo>
                    <a:pt x="130629" y="0"/>
                  </a:lnTo>
                  <a:close/>
                </a:path>
              </a:pathLst>
            </a:custGeom>
            <a:solidFill>
              <a:srgbClr val="FFF2CC"/>
            </a:solidFill>
          </p:spPr>
          <p:txBody>
            <a:bodyPr wrap="square" lIns="0" tIns="0" rIns="0" bIns="0" rtlCol="0"/>
            <a:lstStyle/>
            <a:p>
              <a:endParaRPr/>
            </a:p>
          </p:txBody>
        </p:sp>
        <p:sp>
          <p:nvSpPr>
            <p:cNvPr id="110" name="object 110"/>
            <p:cNvSpPr/>
            <p:nvPr/>
          </p:nvSpPr>
          <p:spPr>
            <a:xfrm>
              <a:off x="3119569" y="1674073"/>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11" name="object 111"/>
          <p:cNvGrpSpPr/>
          <p:nvPr/>
        </p:nvGrpSpPr>
        <p:grpSpPr>
          <a:xfrm>
            <a:off x="3889442" y="1671515"/>
            <a:ext cx="143510" cy="442595"/>
            <a:chOff x="3889442" y="1671515"/>
            <a:chExt cx="143510" cy="442595"/>
          </a:xfrm>
        </p:grpSpPr>
        <p:sp>
          <p:nvSpPr>
            <p:cNvPr id="112" name="object 112"/>
            <p:cNvSpPr/>
            <p:nvPr/>
          </p:nvSpPr>
          <p:spPr>
            <a:xfrm>
              <a:off x="3895792" y="1677865"/>
              <a:ext cx="130810" cy="429895"/>
            </a:xfrm>
            <a:custGeom>
              <a:avLst/>
              <a:gdLst/>
              <a:ahLst/>
              <a:cxnLst/>
              <a:rect l="l" t="t" r="r" b="b"/>
              <a:pathLst>
                <a:path w="130810" h="429894">
                  <a:moveTo>
                    <a:pt x="130628" y="0"/>
                  </a:moveTo>
                  <a:lnTo>
                    <a:pt x="0" y="0"/>
                  </a:lnTo>
                  <a:lnTo>
                    <a:pt x="0" y="429767"/>
                  </a:lnTo>
                  <a:lnTo>
                    <a:pt x="130628" y="429767"/>
                  </a:lnTo>
                  <a:lnTo>
                    <a:pt x="130628" y="0"/>
                  </a:lnTo>
                  <a:close/>
                </a:path>
              </a:pathLst>
            </a:custGeom>
            <a:solidFill>
              <a:srgbClr val="FFF2CC"/>
            </a:solidFill>
          </p:spPr>
          <p:txBody>
            <a:bodyPr wrap="square" lIns="0" tIns="0" rIns="0" bIns="0" rtlCol="0"/>
            <a:lstStyle/>
            <a:p>
              <a:endParaRPr/>
            </a:p>
          </p:txBody>
        </p:sp>
        <p:sp>
          <p:nvSpPr>
            <p:cNvPr id="113" name="object 113"/>
            <p:cNvSpPr/>
            <p:nvPr/>
          </p:nvSpPr>
          <p:spPr>
            <a:xfrm>
              <a:off x="3895792" y="1677865"/>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14" name="object 114"/>
          <p:cNvGrpSpPr/>
          <p:nvPr/>
        </p:nvGrpSpPr>
        <p:grpSpPr>
          <a:xfrm>
            <a:off x="4665663" y="1667723"/>
            <a:ext cx="143510" cy="442595"/>
            <a:chOff x="4665663" y="1667723"/>
            <a:chExt cx="143510" cy="442595"/>
          </a:xfrm>
        </p:grpSpPr>
        <p:sp>
          <p:nvSpPr>
            <p:cNvPr id="115" name="object 115"/>
            <p:cNvSpPr/>
            <p:nvPr/>
          </p:nvSpPr>
          <p:spPr>
            <a:xfrm>
              <a:off x="4672013" y="1674073"/>
              <a:ext cx="130810" cy="429895"/>
            </a:xfrm>
            <a:custGeom>
              <a:avLst/>
              <a:gdLst/>
              <a:ahLst/>
              <a:cxnLst/>
              <a:rect l="l" t="t" r="r" b="b"/>
              <a:pathLst>
                <a:path w="130810" h="429894">
                  <a:moveTo>
                    <a:pt x="130629" y="0"/>
                  </a:moveTo>
                  <a:lnTo>
                    <a:pt x="0" y="0"/>
                  </a:lnTo>
                  <a:lnTo>
                    <a:pt x="0" y="429767"/>
                  </a:lnTo>
                  <a:lnTo>
                    <a:pt x="130629" y="429767"/>
                  </a:lnTo>
                  <a:lnTo>
                    <a:pt x="130629" y="0"/>
                  </a:lnTo>
                  <a:close/>
                </a:path>
              </a:pathLst>
            </a:custGeom>
            <a:solidFill>
              <a:srgbClr val="FFF2CC"/>
            </a:solidFill>
          </p:spPr>
          <p:txBody>
            <a:bodyPr wrap="square" lIns="0" tIns="0" rIns="0" bIns="0" rtlCol="0"/>
            <a:lstStyle/>
            <a:p>
              <a:endParaRPr/>
            </a:p>
          </p:txBody>
        </p:sp>
        <p:sp>
          <p:nvSpPr>
            <p:cNvPr id="116" name="object 116"/>
            <p:cNvSpPr/>
            <p:nvPr/>
          </p:nvSpPr>
          <p:spPr>
            <a:xfrm>
              <a:off x="4672013" y="1674073"/>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17" name="object 117"/>
          <p:cNvGrpSpPr/>
          <p:nvPr/>
        </p:nvGrpSpPr>
        <p:grpSpPr>
          <a:xfrm>
            <a:off x="5442934" y="1671515"/>
            <a:ext cx="143510" cy="442595"/>
            <a:chOff x="5442934" y="1671515"/>
            <a:chExt cx="143510" cy="442595"/>
          </a:xfrm>
        </p:grpSpPr>
        <p:sp>
          <p:nvSpPr>
            <p:cNvPr id="118" name="object 118"/>
            <p:cNvSpPr/>
            <p:nvPr/>
          </p:nvSpPr>
          <p:spPr>
            <a:xfrm>
              <a:off x="5449284" y="1677865"/>
              <a:ext cx="130810" cy="429895"/>
            </a:xfrm>
            <a:custGeom>
              <a:avLst/>
              <a:gdLst/>
              <a:ahLst/>
              <a:cxnLst/>
              <a:rect l="l" t="t" r="r" b="b"/>
              <a:pathLst>
                <a:path w="130810" h="429894">
                  <a:moveTo>
                    <a:pt x="130629" y="0"/>
                  </a:moveTo>
                  <a:lnTo>
                    <a:pt x="0" y="0"/>
                  </a:lnTo>
                  <a:lnTo>
                    <a:pt x="0" y="429767"/>
                  </a:lnTo>
                  <a:lnTo>
                    <a:pt x="130629" y="429767"/>
                  </a:lnTo>
                  <a:lnTo>
                    <a:pt x="130629" y="0"/>
                  </a:lnTo>
                  <a:close/>
                </a:path>
              </a:pathLst>
            </a:custGeom>
            <a:solidFill>
              <a:srgbClr val="FFF2CC"/>
            </a:solidFill>
          </p:spPr>
          <p:txBody>
            <a:bodyPr wrap="square" lIns="0" tIns="0" rIns="0" bIns="0" rtlCol="0"/>
            <a:lstStyle/>
            <a:p>
              <a:endParaRPr/>
            </a:p>
          </p:txBody>
        </p:sp>
        <p:sp>
          <p:nvSpPr>
            <p:cNvPr id="119" name="object 119"/>
            <p:cNvSpPr/>
            <p:nvPr/>
          </p:nvSpPr>
          <p:spPr>
            <a:xfrm>
              <a:off x="5449284" y="1677865"/>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20" name="object 120"/>
          <p:cNvGrpSpPr/>
          <p:nvPr/>
        </p:nvGrpSpPr>
        <p:grpSpPr>
          <a:xfrm>
            <a:off x="6215151" y="1667723"/>
            <a:ext cx="143510" cy="442595"/>
            <a:chOff x="6215151" y="1667723"/>
            <a:chExt cx="143510" cy="442595"/>
          </a:xfrm>
        </p:grpSpPr>
        <p:sp>
          <p:nvSpPr>
            <p:cNvPr id="121" name="object 121"/>
            <p:cNvSpPr/>
            <p:nvPr/>
          </p:nvSpPr>
          <p:spPr>
            <a:xfrm>
              <a:off x="6221501" y="1674073"/>
              <a:ext cx="130810" cy="429895"/>
            </a:xfrm>
            <a:custGeom>
              <a:avLst/>
              <a:gdLst/>
              <a:ahLst/>
              <a:cxnLst/>
              <a:rect l="l" t="t" r="r" b="b"/>
              <a:pathLst>
                <a:path w="130810" h="429894">
                  <a:moveTo>
                    <a:pt x="130628" y="0"/>
                  </a:moveTo>
                  <a:lnTo>
                    <a:pt x="0" y="0"/>
                  </a:lnTo>
                  <a:lnTo>
                    <a:pt x="0" y="429767"/>
                  </a:lnTo>
                  <a:lnTo>
                    <a:pt x="130628" y="429767"/>
                  </a:lnTo>
                  <a:lnTo>
                    <a:pt x="130628" y="0"/>
                  </a:lnTo>
                  <a:close/>
                </a:path>
              </a:pathLst>
            </a:custGeom>
            <a:solidFill>
              <a:srgbClr val="FFF2CC"/>
            </a:solidFill>
          </p:spPr>
          <p:txBody>
            <a:bodyPr wrap="square" lIns="0" tIns="0" rIns="0" bIns="0" rtlCol="0"/>
            <a:lstStyle/>
            <a:p>
              <a:endParaRPr/>
            </a:p>
          </p:txBody>
        </p:sp>
        <p:sp>
          <p:nvSpPr>
            <p:cNvPr id="122" name="object 122"/>
            <p:cNvSpPr/>
            <p:nvPr/>
          </p:nvSpPr>
          <p:spPr>
            <a:xfrm>
              <a:off x="6221501" y="1674073"/>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23" name="object 123"/>
          <p:cNvGrpSpPr/>
          <p:nvPr/>
        </p:nvGrpSpPr>
        <p:grpSpPr>
          <a:xfrm>
            <a:off x="7001874" y="1667723"/>
            <a:ext cx="143510" cy="442595"/>
            <a:chOff x="7001874" y="1667723"/>
            <a:chExt cx="143510" cy="442595"/>
          </a:xfrm>
        </p:grpSpPr>
        <p:sp>
          <p:nvSpPr>
            <p:cNvPr id="124" name="object 124"/>
            <p:cNvSpPr/>
            <p:nvPr/>
          </p:nvSpPr>
          <p:spPr>
            <a:xfrm>
              <a:off x="7008224" y="1674073"/>
              <a:ext cx="130810" cy="429895"/>
            </a:xfrm>
            <a:custGeom>
              <a:avLst/>
              <a:gdLst/>
              <a:ahLst/>
              <a:cxnLst/>
              <a:rect l="l" t="t" r="r" b="b"/>
              <a:pathLst>
                <a:path w="130809" h="429894">
                  <a:moveTo>
                    <a:pt x="130629" y="0"/>
                  </a:moveTo>
                  <a:lnTo>
                    <a:pt x="0" y="0"/>
                  </a:lnTo>
                  <a:lnTo>
                    <a:pt x="0" y="429767"/>
                  </a:lnTo>
                  <a:lnTo>
                    <a:pt x="130629" y="429767"/>
                  </a:lnTo>
                  <a:lnTo>
                    <a:pt x="130629" y="0"/>
                  </a:lnTo>
                  <a:close/>
                </a:path>
              </a:pathLst>
            </a:custGeom>
            <a:solidFill>
              <a:srgbClr val="FFF2CC"/>
            </a:solidFill>
          </p:spPr>
          <p:txBody>
            <a:bodyPr wrap="square" lIns="0" tIns="0" rIns="0" bIns="0" rtlCol="0"/>
            <a:lstStyle/>
            <a:p>
              <a:endParaRPr/>
            </a:p>
          </p:txBody>
        </p:sp>
        <p:sp>
          <p:nvSpPr>
            <p:cNvPr id="125" name="object 125"/>
            <p:cNvSpPr/>
            <p:nvPr/>
          </p:nvSpPr>
          <p:spPr>
            <a:xfrm>
              <a:off x="7008224" y="1674073"/>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26" name="object 126"/>
          <p:cNvGrpSpPr/>
          <p:nvPr/>
        </p:nvGrpSpPr>
        <p:grpSpPr>
          <a:xfrm>
            <a:off x="7769255" y="1667723"/>
            <a:ext cx="143510" cy="442595"/>
            <a:chOff x="7769255" y="1667723"/>
            <a:chExt cx="143510" cy="442595"/>
          </a:xfrm>
        </p:grpSpPr>
        <p:sp>
          <p:nvSpPr>
            <p:cNvPr id="127" name="object 127"/>
            <p:cNvSpPr/>
            <p:nvPr/>
          </p:nvSpPr>
          <p:spPr>
            <a:xfrm>
              <a:off x="7775605" y="1674073"/>
              <a:ext cx="130810" cy="429895"/>
            </a:xfrm>
            <a:custGeom>
              <a:avLst/>
              <a:gdLst/>
              <a:ahLst/>
              <a:cxnLst/>
              <a:rect l="l" t="t" r="r" b="b"/>
              <a:pathLst>
                <a:path w="130809" h="429894">
                  <a:moveTo>
                    <a:pt x="130629" y="0"/>
                  </a:moveTo>
                  <a:lnTo>
                    <a:pt x="0" y="0"/>
                  </a:lnTo>
                  <a:lnTo>
                    <a:pt x="0" y="429767"/>
                  </a:lnTo>
                  <a:lnTo>
                    <a:pt x="130629" y="429767"/>
                  </a:lnTo>
                  <a:lnTo>
                    <a:pt x="130629" y="0"/>
                  </a:lnTo>
                  <a:close/>
                </a:path>
              </a:pathLst>
            </a:custGeom>
            <a:solidFill>
              <a:srgbClr val="FFF2CC"/>
            </a:solidFill>
          </p:spPr>
          <p:txBody>
            <a:bodyPr wrap="square" lIns="0" tIns="0" rIns="0" bIns="0" rtlCol="0"/>
            <a:lstStyle/>
            <a:p>
              <a:endParaRPr/>
            </a:p>
          </p:txBody>
        </p:sp>
        <p:sp>
          <p:nvSpPr>
            <p:cNvPr id="128" name="object 128"/>
            <p:cNvSpPr/>
            <p:nvPr/>
          </p:nvSpPr>
          <p:spPr>
            <a:xfrm>
              <a:off x="7775605" y="1674073"/>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29" name="object 129"/>
          <p:cNvGrpSpPr/>
          <p:nvPr/>
        </p:nvGrpSpPr>
        <p:grpSpPr>
          <a:xfrm>
            <a:off x="8545255" y="1667723"/>
            <a:ext cx="143510" cy="442595"/>
            <a:chOff x="8545255" y="1667723"/>
            <a:chExt cx="143510" cy="442595"/>
          </a:xfrm>
        </p:grpSpPr>
        <p:sp>
          <p:nvSpPr>
            <p:cNvPr id="130" name="object 130"/>
            <p:cNvSpPr/>
            <p:nvPr/>
          </p:nvSpPr>
          <p:spPr>
            <a:xfrm>
              <a:off x="8551605" y="1674073"/>
              <a:ext cx="130810" cy="429895"/>
            </a:xfrm>
            <a:custGeom>
              <a:avLst/>
              <a:gdLst/>
              <a:ahLst/>
              <a:cxnLst/>
              <a:rect l="l" t="t" r="r" b="b"/>
              <a:pathLst>
                <a:path w="130809" h="429894">
                  <a:moveTo>
                    <a:pt x="130629" y="0"/>
                  </a:moveTo>
                  <a:lnTo>
                    <a:pt x="0" y="0"/>
                  </a:lnTo>
                  <a:lnTo>
                    <a:pt x="0" y="429767"/>
                  </a:lnTo>
                  <a:lnTo>
                    <a:pt x="130629" y="429767"/>
                  </a:lnTo>
                  <a:lnTo>
                    <a:pt x="130629" y="0"/>
                  </a:lnTo>
                  <a:close/>
                </a:path>
              </a:pathLst>
            </a:custGeom>
            <a:solidFill>
              <a:srgbClr val="FFF2CC"/>
            </a:solidFill>
          </p:spPr>
          <p:txBody>
            <a:bodyPr wrap="square" lIns="0" tIns="0" rIns="0" bIns="0" rtlCol="0"/>
            <a:lstStyle/>
            <a:p>
              <a:endParaRPr/>
            </a:p>
          </p:txBody>
        </p:sp>
        <p:sp>
          <p:nvSpPr>
            <p:cNvPr id="131" name="object 131"/>
            <p:cNvSpPr/>
            <p:nvPr/>
          </p:nvSpPr>
          <p:spPr>
            <a:xfrm>
              <a:off x="8551605" y="1674073"/>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32" name="object 132"/>
          <p:cNvGrpSpPr/>
          <p:nvPr/>
        </p:nvGrpSpPr>
        <p:grpSpPr>
          <a:xfrm>
            <a:off x="9322008" y="1667723"/>
            <a:ext cx="143510" cy="442595"/>
            <a:chOff x="9322008" y="1667723"/>
            <a:chExt cx="143510" cy="442595"/>
          </a:xfrm>
        </p:grpSpPr>
        <p:sp>
          <p:nvSpPr>
            <p:cNvPr id="133" name="object 133"/>
            <p:cNvSpPr/>
            <p:nvPr/>
          </p:nvSpPr>
          <p:spPr>
            <a:xfrm>
              <a:off x="9328358" y="1674073"/>
              <a:ext cx="130810" cy="429895"/>
            </a:xfrm>
            <a:custGeom>
              <a:avLst/>
              <a:gdLst/>
              <a:ahLst/>
              <a:cxnLst/>
              <a:rect l="l" t="t" r="r" b="b"/>
              <a:pathLst>
                <a:path w="130809" h="429894">
                  <a:moveTo>
                    <a:pt x="130628" y="0"/>
                  </a:moveTo>
                  <a:lnTo>
                    <a:pt x="0" y="0"/>
                  </a:lnTo>
                  <a:lnTo>
                    <a:pt x="0" y="429767"/>
                  </a:lnTo>
                  <a:lnTo>
                    <a:pt x="130628" y="429767"/>
                  </a:lnTo>
                  <a:lnTo>
                    <a:pt x="130628" y="0"/>
                  </a:lnTo>
                  <a:close/>
                </a:path>
              </a:pathLst>
            </a:custGeom>
            <a:solidFill>
              <a:srgbClr val="FFF2CC"/>
            </a:solidFill>
          </p:spPr>
          <p:txBody>
            <a:bodyPr wrap="square" lIns="0" tIns="0" rIns="0" bIns="0" rtlCol="0"/>
            <a:lstStyle/>
            <a:p>
              <a:endParaRPr/>
            </a:p>
          </p:txBody>
        </p:sp>
        <p:sp>
          <p:nvSpPr>
            <p:cNvPr id="134" name="object 134"/>
            <p:cNvSpPr/>
            <p:nvPr/>
          </p:nvSpPr>
          <p:spPr>
            <a:xfrm>
              <a:off x="9328358" y="1674073"/>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sp>
        <p:nvSpPr>
          <p:cNvPr id="135" name="object 135"/>
          <p:cNvSpPr txBox="1"/>
          <p:nvPr/>
        </p:nvSpPr>
        <p:spPr>
          <a:xfrm>
            <a:off x="877441" y="4163059"/>
            <a:ext cx="17887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Input</a:t>
            </a:r>
            <a:r>
              <a:rPr sz="1800" spc="-40" dirty="0">
                <a:latin typeface="Calibri"/>
                <a:cs typeface="Calibri"/>
              </a:rPr>
              <a:t> </a:t>
            </a:r>
            <a:r>
              <a:rPr sz="1800" dirty="0">
                <a:latin typeface="Calibri"/>
                <a:cs typeface="Calibri"/>
              </a:rPr>
              <a:t>vectors</a:t>
            </a:r>
            <a:r>
              <a:rPr sz="1800" spc="-40" dirty="0">
                <a:latin typeface="Calibri"/>
                <a:cs typeface="Calibri"/>
              </a:rPr>
              <a:t> </a:t>
            </a:r>
            <a:r>
              <a:rPr sz="1800" dirty="0">
                <a:latin typeface="Calibri"/>
                <a:cs typeface="Calibri"/>
              </a:rPr>
              <a:t>N</a:t>
            </a:r>
            <a:r>
              <a:rPr sz="1800" spc="-30" dirty="0">
                <a:latin typeface="Calibri"/>
                <a:cs typeface="Calibri"/>
              </a:rPr>
              <a:t> </a:t>
            </a:r>
            <a:r>
              <a:rPr sz="1800" dirty="0">
                <a:latin typeface="Calibri"/>
                <a:cs typeface="Calibri"/>
              </a:rPr>
              <a:t>x</a:t>
            </a:r>
            <a:r>
              <a:rPr sz="1800" spc="-40" dirty="0">
                <a:latin typeface="Calibri"/>
                <a:cs typeface="Calibri"/>
              </a:rPr>
              <a:t> </a:t>
            </a:r>
            <a:r>
              <a:rPr sz="1800" spc="-50" dirty="0">
                <a:latin typeface="Calibri"/>
                <a:cs typeface="Calibri"/>
              </a:rPr>
              <a:t>D</a:t>
            </a:r>
            <a:endParaRPr sz="1800">
              <a:latin typeface="Calibri"/>
              <a:cs typeface="Calibri"/>
            </a:endParaRPr>
          </a:p>
        </p:txBody>
      </p:sp>
      <p:sp>
        <p:nvSpPr>
          <p:cNvPr id="139" name="object 139"/>
          <p:cNvSpPr txBox="1"/>
          <p:nvPr/>
        </p:nvSpPr>
        <p:spPr>
          <a:xfrm>
            <a:off x="78739" y="6060710"/>
            <a:ext cx="7209790" cy="304800"/>
          </a:xfrm>
          <a:prstGeom prst="rect">
            <a:avLst/>
          </a:prstGeom>
          <a:solidFill>
            <a:srgbClr val="FFC000"/>
          </a:solidFill>
        </p:spPr>
        <p:txBody>
          <a:bodyPr vert="horz" wrap="square" lIns="0" tIns="1270" rIns="0" bIns="0" rtlCol="0">
            <a:spAutoFit/>
          </a:bodyPr>
          <a:lstStyle/>
          <a:p>
            <a:pPr marL="12700">
              <a:lnSpc>
                <a:spcPct val="100000"/>
              </a:lnSpc>
              <a:spcBef>
                <a:spcPts val="10"/>
              </a:spcBef>
            </a:pPr>
            <a:r>
              <a:rPr sz="1800" spc="-20" dirty="0">
                <a:latin typeface="Calibri"/>
                <a:cs typeface="Calibri"/>
              </a:rPr>
              <a:t>Tolstikhin</a:t>
            </a:r>
            <a:r>
              <a:rPr sz="1800" spc="-30" dirty="0">
                <a:latin typeface="Calibri"/>
                <a:cs typeface="Calibri"/>
              </a:rPr>
              <a:t> </a:t>
            </a:r>
            <a:r>
              <a:rPr sz="1800" dirty="0">
                <a:latin typeface="Calibri"/>
                <a:cs typeface="Calibri"/>
              </a:rPr>
              <a:t>et</a:t>
            </a:r>
            <a:r>
              <a:rPr sz="1800" spc="-30" dirty="0">
                <a:latin typeface="Calibri"/>
                <a:cs typeface="Calibri"/>
              </a:rPr>
              <a:t> </a:t>
            </a:r>
            <a:r>
              <a:rPr sz="1800" dirty="0">
                <a:latin typeface="Calibri"/>
                <a:cs typeface="Calibri"/>
              </a:rPr>
              <a:t>al,</a:t>
            </a:r>
            <a:r>
              <a:rPr sz="1800" spc="-25" dirty="0">
                <a:latin typeface="Calibri"/>
                <a:cs typeface="Calibri"/>
              </a:rPr>
              <a:t> “MLP-</a:t>
            </a:r>
            <a:r>
              <a:rPr sz="1800" dirty="0">
                <a:latin typeface="Calibri"/>
                <a:cs typeface="Calibri"/>
              </a:rPr>
              <a:t>Mixer:</a:t>
            </a:r>
            <a:r>
              <a:rPr sz="1800" spc="-25" dirty="0">
                <a:latin typeface="Calibri"/>
                <a:cs typeface="Calibri"/>
              </a:rPr>
              <a:t> </a:t>
            </a:r>
            <a:r>
              <a:rPr sz="1800" dirty="0">
                <a:latin typeface="Calibri"/>
                <a:cs typeface="Calibri"/>
              </a:rPr>
              <a:t>An</a:t>
            </a:r>
            <a:r>
              <a:rPr sz="1800" spc="-20" dirty="0">
                <a:latin typeface="Calibri"/>
                <a:cs typeface="Calibri"/>
              </a:rPr>
              <a:t> </a:t>
            </a:r>
            <a:r>
              <a:rPr sz="1800" spc="-10" dirty="0">
                <a:latin typeface="Calibri"/>
                <a:cs typeface="Calibri"/>
              </a:rPr>
              <a:t>all-</a:t>
            </a:r>
            <a:r>
              <a:rPr sz="1800" dirty="0">
                <a:latin typeface="Calibri"/>
                <a:cs typeface="Calibri"/>
              </a:rPr>
              <a:t>MLP</a:t>
            </a:r>
            <a:r>
              <a:rPr sz="1800" spc="-35" dirty="0">
                <a:latin typeface="Calibri"/>
                <a:cs typeface="Calibri"/>
              </a:rPr>
              <a:t> </a:t>
            </a:r>
            <a:r>
              <a:rPr sz="1800" spc="-10" dirty="0">
                <a:latin typeface="Calibri"/>
                <a:cs typeface="Calibri"/>
              </a:rPr>
              <a:t>architecture</a:t>
            </a:r>
            <a:r>
              <a:rPr sz="1800" spc="-20" dirty="0">
                <a:latin typeface="Calibri"/>
                <a:cs typeface="Calibri"/>
              </a:rPr>
              <a:t> </a:t>
            </a:r>
            <a:r>
              <a:rPr sz="1800" dirty="0">
                <a:latin typeface="Calibri"/>
                <a:cs typeface="Calibri"/>
              </a:rPr>
              <a:t>for</a:t>
            </a:r>
            <a:r>
              <a:rPr sz="1800" spc="-30" dirty="0">
                <a:latin typeface="Calibri"/>
                <a:cs typeface="Calibri"/>
              </a:rPr>
              <a:t> </a:t>
            </a:r>
            <a:r>
              <a:rPr sz="1800" spc="-20" dirty="0">
                <a:latin typeface="Calibri"/>
                <a:cs typeface="Calibri"/>
              </a:rPr>
              <a:t>vision”,</a:t>
            </a:r>
            <a:r>
              <a:rPr sz="1800" spc="-30" dirty="0">
                <a:latin typeface="Calibri"/>
                <a:cs typeface="Calibri"/>
              </a:rPr>
              <a:t> </a:t>
            </a:r>
            <a:r>
              <a:rPr sz="1800" dirty="0">
                <a:latin typeface="Calibri"/>
                <a:cs typeface="Calibri"/>
              </a:rPr>
              <a:t>NeurIPS</a:t>
            </a:r>
            <a:r>
              <a:rPr sz="1800" spc="-25" dirty="0">
                <a:latin typeface="Calibri"/>
                <a:cs typeface="Calibri"/>
              </a:rPr>
              <a:t> </a:t>
            </a:r>
            <a:r>
              <a:rPr sz="1800" spc="-20" dirty="0">
                <a:latin typeface="Calibri"/>
                <a:cs typeface="Calibri"/>
              </a:rPr>
              <a:t>2021</a:t>
            </a:r>
            <a:endParaRPr sz="1800" dirty="0">
              <a:latin typeface="Calibri"/>
              <a:cs typeface="Calibri"/>
            </a:endParaRPr>
          </a:p>
        </p:txBody>
      </p:sp>
      <p:sp>
        <p:nvSpPr>
          <p:cNvPr id="136" name="object 136"/>
          <p:cNvSpPr txBox="1"/>
          <p:nvPr/>
        </p:nvSpPr>
        <p:spPr>
          <a:xfrm>
            <a:off x="918077" y="1770379"/>
            <a:ext cx="1418590" cy="845819"/>
          </a:xfrm>
          <a:prstGeom prst="rect">
            <a:avLst/>
          </a:prstGeom>
        </p:spPr>
        <p:txBody>
          <a:bodyPr vert="horz" wrap="square" lIns="0" tIns="13970" rIns="0" bIns="0" rtlCol="0">
            <a:spAutoFit/>
          </a:bodyPr>
          <a:lstStyle/>
          <a:p>
            <a:pPr marL="12700" marR="5080" indent="-635" algn="ctr">
              <a:lnSpc>
                <a:spcPct val="99400"/>
              </a:lnSpc>
              <a:spcBef>
                <a:spcPts val="110"/>
              </a:spcBef>
            </a:pPr>
            <a:r>
              <a:rPr sz="1800" dirty="0">
                <a:latin typeface="Calibri"/>
                <a:cs typeface="Calibri"/>
              </a:rPr>
              <a:t>Apply</a:t>
            </a:r>
            <a:r>
              <a:rPr sz="1800" spc="-35" dirty="0">
                <a:latin typeface="Calibri"/>
                <a:cs typeface="Calibri"/>
              </a:rPr>
              <a:t> </a:t>
            </a:r>
            <a:r>
              <a:rPr sz="1800" spc="-10" dirty="0">
                <a:latin typeface="Calibri"/>
                <a:cs typeface="Calibri"/>
              </a:rPr>
              <a:t>(D-</a:t>
            </a:r>
            <a:r>
              <a:rPr sz="1800" spc="-25" dirty="0">
                <a:latin typeface="Calibri"/>
                <a:cs typeface="Calibri"/>
              </a:rPr>
              <a:t>&gt;D) </a:t>
            </a:r>
            <a:r>
              <a:rPr sz="1800" dirty="0">
                <a:latin typeface="Calibri"/>
                <a:cs typeface="Calibri"/>
              </a:rPr>
              <a:t>MLP</a:t>
            </a:r>
            <a:r>
              <a:rPr sz="1800" spc="-35" dirty="0">
                <a:latin typeface="Calibri"/>
                <a:cs typeface="Calibri"/>
              </a:rPr>
              <a:t> </a:t>
            </a:r>
            <a:r>
              <a:rPr sz="1800" dirty="0">
                <a:latin typeface="Calibri"/>
                <a:cs typeface="Calibri"/>
              </a:rPr>
              <a:t>to</a:t>
            </a:r>
            <a:r>
              <a:rPr sz="1800" spc="-25" dirty="0">
                <a:latin typeface="Calibri"/>
                <a:cs typeface="Calibri"/>
              </a:rPr>
              <a:t> </a:t>
            </a:r>
            <a:r>
              <a:rPr sz="1800" dirty="0">
                <a:latin typeface="Calibri"/>
                <a:cs typeface="Calibri"/>
              </a:rPr>
              <a:t>each</a:t>
            </a:r>
            <a:r>
              <a:rPr sz="1800" spc="-20" dirty="0">
                <a:latin typeface="Calibri"/>
                <a:cs typeface="Calibri"/>
              </a:rPr>
              <a:t> </a:t>
            </a:r>
            <a:r>
              <a:rPr sz="1800" spc="-25" dirty="0">
                <a:latin typeface="Calibri"/>
                <a:cs typeface="Calibri"/>
              </a:rPr>
              <a:t>of </a:t>
            </a:r>
            <a:r>
              <a:rPr sz="1800" dirty="0">
                <a:latin typeface="Calibri"/>
                <a:cs typeface="Calibri"/>
              </a:rPr>
              <a:t>the</a:t>
            </a:r>
            <a:r>
              <a:rPr sz="1800" spc="-10" dirty="0">
                <a:latin typeface="Calibri"/>
                <a:cs typeface="Calibri"/>
              </a:rPr>
              <a:t> </a:t>
            </a:r>
            <a:r>
              <a:rPr sz="1800" dirty="0">
                <a:latin typeface="Calibri"/>
                <a:cs typeface="Calibri"/>
              </a:rPr>
              <a:t>N</a:t>
            </a:r>
            <a:r>
              <a:rPr sz="1800" spc="-15" dirty="0">
                <a:latin typeface="Calibri"/>
                <a:cs typeface="Calibri"/>
              </a:rPr>
              <a:t> </a:t>
            </a:r>
            <a:r>
              <a:rPr sz="1800" spc="-10" dirty="0">
                <a:latin typeface="Calibri"/>
                <a:cs typeface="Calibri"/>
              </a:rPr>
              <a:t>tokens</a:t>
            </a:r>
            <a:endParaRPr sz="1800">
              <a:latin typeface="Calibri"/>
              <a:cs typeface="Calibri"/>
            </a:endParaRPr>
          </a:p>
        </p:txBody>
      </p:sp>
      <p:sp>
        <p:nvSpPr>
          <p:cNvPr id="137" name="object 137"/>
          <p:cNvSpPr txBox="1"/>
          <p:nvPr/>
        </p:nvSpPr>
        <p:spPr>
          <a:xfrm>
            <a:off x="9951063" y="1400555"/>
            <a:ext cx="1864995" cy="1549400"/>
          </a:xfrm>
          <a:prstGeom prst="rect">
            <a:avLst/>
          </a:prstGeom>
        </p:spPr>
        <p:txBody>
          <a:bodyPr vert="horz" wrap="square" lIns="0" tIns="12700" rIns="0" bIns="0" rtlCol="0">
            <a:spAutoFit/>
          </a:bodyPr>
          <a:lstStyle/>
          <a:p>
            <a:pPr marL="12700" marR="5080">
              <a:lnSpc>
                <a:spcPct val="100000"/>
              </a:lnSpc>
              <a:spcBef>
                <a:spcPts val="100"/>
              </a:spcBef>
            </a:pPr>
            <a:r>
              <a:rPr sz="2000" b="1" dirty="0">
                <a:solidFill>
                  <a:srgbClr val="70AD47"/>
                </a:solidFill>
                <a:latin typeface="Calibri"/>
                <a:cs typeface="Calibri"/>
              </a:rPr>
              <a:t>Question</a:t>
            </a:r>
            <a:r>
              <a:rPr sz="2000" dirty="0">
                <a:solidFill>
                  <a:srgbClr val="70AD47"/>
                </a:solidFill>
                <a:latin typeface="Calibri"/>
                <a:cs typeface="Calibri"/>
              </a:rPr>
              <a:t>:</a:t>
            </a:r>
            <a:r>
              <a:rPr sz="2000" spc="-60" dirty="0">
                <a:solidFill>
                  <a:srgbClr val="70AD47"/>
                </a:solidFill>
                <a:latin typeface="Calibri"/>
                <a:cs typeface="Calibri"/>
              </a:rPr>
              <a:t> </a:t>
            </a:r>
            <a:r>
              <a:rPr sz="2000" dirty="0">
                <a:solidFill>
                  <a:srgbClr val="70AD47"/>
                </a:solidFill>
                <a:latin typeface="Calibri"/>
                <a:cs typeface="Calibri"/>
              </a:rPr>
              <a:t>Can</a:t>
            </a:r>
            <a:r>
              <a:rPr sz="2000" spc="-60" dirty="0">
                <a:solidFill>
                  <a:srgbClr val="70AD47"/>
                </a:solidFill>
                <a:latin typeface="Calibri"/>
                <a:cs typeface="Calibri"/>
              </a:rPr>
              <a:t> </a:t>
            </a:r>
            <a:r>
              <a:rPr sz="2000" spc="-25" dirty="0">
                <a:solidFill>
                  <a:srgbClr val="70AD47"/>
                </a:solidFill>
                <a:latin typeface="Calibri"/>
                <a:cs typeface="Calibri"/>
              </a:rPr>
              <a:t>we </a:t>
            </a:r>
            <a:r>
              <a:rPr sz="2000" dirty="0">
                <a:solidFill>
                  <a:srgbClr val="70AD47"/>
                </a:solidFill>
                <a:latin typeface="Calibri"/>
                <a:cs typeface="Calibri"/>
              </a:rPr>
              <a:t>use</a:t>
            </a:r>
            <a:r>
              <a:rPr sz="2000" spc="-30" dirty="0">
                <a:solidFill>
                  <a:srgbClr val="70AD47"/>
                </a:solidFill>
                <a:latin typeface="Calibri"/>
                <a:cs typeface="Calibri"/>
              </a:rPr>
              <a:t> </a:t>
            </a:r>
            <a:r>
              <a:rPr sz="2000" spc="-10" dirty="0">
                <a:solidFill>
                  <a:srgbClr val="70AD47"/>
                </a:solidFill>
                <a:latin typeface="Calibri"/>
                <a:cs typeface="Calibri"/>
              </a:rPr>
              <a:t>something </a:t>
            </a:r>
            <a:r>
              <a:rPr sz="2000" dirty="0">
                <a:solidFill>
                  <a:srgbClr val="70AD47"/>
                </a:solidFill>
                <a:latin typeface="Calibri"/>
                <a:cs typeface="Calibri"/>
              </a:rPr>
              <a:t>simpler</a:t>
            </a:r>
            <a:r>
              <a:rPr sz="2000" spc="-45" dirty="0">
                <a:solidFill>
                  <a:srgbClr val="70AD47"/>
                </a:solidFill>
                <a:latin typeface="Calibri"/>
                <a:cs typeface="Calibri"/>
              </a:rPr>
              <a:t> </a:t>
            </a:r>
            <a:r>
              <a:rPr sz="2000" dirty="0">
                <a:solidFill>
                  <a:srgbClr val="70AD47"/>
                </a:solidFill>
                <a:latin typeface="Calibri"/>
                <a:cs typeface="Calibri"/>
              </a:rPr>
              <a:t>than</a:t>
            </a:r>
            <a:r>
              <a:rPr sz="2000" spc="-45" dirty="0">
                <a:solidFill>
                  <a:srgbClr val="70AD47"/>
                </a:solidFill>
                <a:latin typeface="Calibri"/>
                <a:cs typeface="Calibri"/>
              </a:rPr>
              <a:t> </a:t>
            </a:r>
            <a:r>
              <a:rPr sz="2000" spc="-10" dirty="0">
                <a:solidFill>
                  <a:srgbClr val="70AD47"/>
                </a:solidFill>
                <a:latin typeface="Calibri"/>
                <a:cs typeface="Calibri"/>
              </a:rPr>
              <a:t>self- attention</a:t>
            </a:r>
            <a:r>
              <a:rPr sz="2000" spc="-35" dirty="0">
                <a:solidFill>
                  <a:srgbClr val="70AD47"/>
                </a:solidFill>
                <a:latin typeface="Calibri"/>
                <a:cs typeface="Calibri"/>
              </a:rPr>
              <a:t> </a:t>
            </a:r>
            <a:r>
              <a:rPr sz="2000" dirty="0">
                <a:solidFill>
                  <a:srgbClr val="70AD47"/>
                </a:solidFill>
                <a:latin typeface="Calibri"/>
                <a:cs typeface="Calibri"/>
              </a:rPr>
              <a:t>to</a:t>
            </a:r>
            <a:r>
              <a:rPr sz="2000" spc="-40" dirty="0">
                <a:solidFill>
                  <a:srgbClr val="70AD47"/>
                </a:solidFill>
                <a:latin typeface="Calibri"/>
                <a:cs typeface="Calibri"/>
              </a:rPr>
              <a:t> </a:t>
            </a:r>
            <a:r>
              <a:rPr sz="2000" spc="-25" dirty="0">
                <a:solidFill>
                  <a:srgbClr val="70AD47"/>
                </a:solidFill>
                <a:latin typeface="Calibri"/>
                <a:cs typeface="Calibri"/>
              </a:rPr>
              <a:t>mix </a:t>
            </a:r>
            <a:r>
              <a:rPr sz="2000" dirty="0">
                <a:solidFill>
                  <a:srgbClr val="70AD47"/>
                </a:solidFill>
                <a:latin typeface="Calibri"/>
                <a:cs typeface="Calibri"/>
              </a:rPr>
              <a:t>across</a:t>
            </a:r>
            <a:r>
              <a:rPr sz="2000" spc="-75" dirty="0">
                <a:solidFill>
                  <a:srgbClr val="70AD47"/>
                </a:solidFill>
                <a:latin typeface="Calibri"/>
                <a:cs typeface="Calibri"/>
              </a:rPr>
              <a:t> </a:t>
            </a:r>
            <a:r>
              <a:rPr sz="2000" spc="-10" dirty="0">
                <a:solidFill>
                  <a:srgbClr val="70AD47"/>
                </a:solidFill>
                <a:latin typeface="Calibri"/>
                <a:cs typeface="Calibri"/>
              </a:rPr>
              <a:t>tokens?</a:t>
            </a:r>
            <a:endParaRPr sz="2000">
              <a:latin typeface="Calibri"/>
              <a:cs typeface="Calibri"/>
            </a:endParaRPr>
          </a:p>
        </p:txBody>
      </p:sp>
      <p:sp>
        <p:nvSpPr>
          <p:cNvPr id="138" name="object 138"/>
          <p:cNvSpPr txBox="1"/>
          <p:nvPr/>
        </p:nvSpPr>
        <p:spPr>
          <a:xfrm>
            <a:off x="923781" y="2962147"/>
            <a:ext cx="1418590" cy="848360"/>
          </a:xfrm>
          <a:prstGeom prst="rect">
            <a:avLst/>
          </a:prstGeom>
        </p:spPr>
        <p:txBody>
          <a:bodyPr vert="horz" wrap="square" lIns="0" tIns="12700" rIns="0" bIns="0" rtlCol="0">
            <a:spAutoFit/>
          </a:bodyPr>
          <a:lstStyle/>
          <a:p>
            <a:pPr marL="12700" marR="5080" indent="96520">
              <a:lnSpc>
                <a:spcPct val="100000"/>
              </a:lnSpc>
              <a:spcBef>
                <a:spcPts val="100"/>
              </a:spcBef>
            </a:pPr>
            <a:r>
              <a:rPr sz="1800" dirty="0">
                <a:latin typeface="Calibri"/>
                <a:cs typeface="Calibri"/>
              </a:rPr>
              <a:t>Apply</a:t>
            </a:r>
            <a:r>
              <a:rPr sz="1800" spc="-40" dirty="0">
                <a:latin typeface="Calibri"/>
                <a:cs typeface="Calibri"/>
              </a:rPr>
              <a:t> </a:t>
            </a:r>
            <a:r>
              <a:rPr sz="1800" spc="-10" dirty="0">
                <a:latin typeface="Calibri"/>
                <a:cs typeface="Calibri"/>
              </a:rPr>
              <a:t>(N-</a:t>
            </a:r>
            <a:r>
              <a:rPr sz="1800" spc="-25" dirty="0">
                <a:latin typeface="Calibri"/>
                <a:cs typeface="Calibri"/>
              </a:rPr>
              <a:t>&gt;N) </a:t>
            </a:r>
            <a:r>
              <a:rPr sz="1800" dirty="0">
                <a:latin typeface="Calibri"/>
                <a:cs typeface="Calibri"/>
              </a:rPr>
              <a:t>MLP</a:t>
            </a:r>
            <a:r>
              <a:rPr sz="1800" spc="-35" dirty="0">
                <a:latin typeface="Calibri"/>
                <a:cs typeface="Calibri"/>
              </a:rPr>
              <a:t> </a:t>
            </a:r>
            <a:r>
              <a:rPr sz="1800" dirty="0">
                <a:latin typeface="Calibri"/>
                <a:cs typeface="Calibri"/>
              </a:rPr>
              <a:t>to</a:t>
            </a:r>
            <a:r>
              <a:rPr sz="1800" spc="-25" dirty="0">
                <a:latin typeface="Calibri"/>
                <a:cs typeface="Calibri"/>
              </a:rPr>
              <a:t> </a:t>
            </a:r>
            <a:r>
              <a:rPr sz="1800" dirty="0">
                <a:latin typeface="Calibri"/>
                <a:cs typeface="Calibri"/>
              </a:rPr>
              <a:t>each</a:t>
            </a:r>
            <a:r>
              <a:rPr sz="1800" spc="-20" dirty="0">
                <a:latin typeface="Calibri"/>
                <a:cs typeface="Calibri"/>
              </a:rPr>
              <a:t> </a:t>
            </a:r>
            <a:r>
              <a:rPr sz="1800" spc="-25" dirty="0">
                <a:latin typeface="Calibri"/>
                <a:cs typeface="Calibri"/>
              </a:rPr>
              <a:t>of </a:t>
            </a:r>
            <a:r>
              <a:rPr sz="1800" dirty="0">
                <a:latin typeface="Calibri"/>
                <a:cs typeface="Calibri"/>
              </a:rPr>
              <a:t>the</a:t>
            </a:r>
            <a:r>
              <a:rPr sz="1800" spc="-10" dirty="0">
                <a:latin typeface="Calibri"/>
                <a:cs typeface="Calibri"/>
              </a:rPr>
              <a:t> </a:t>
            </a:r>
            <a:r>
              <a:rPr sz="1800" dirty="0">
                <a:latin typeface="Calibri"/>
                <a:cs typeface="Calibri"/>
              </a:rPr>
              <a:t>D</a:t>
            </a:r>
            <a:r>
              <a:rPr sz="1800" spc="-10" dirty="0">
                <a:latin typeface="Calibri"/>
                <a:cs typeface="Calibri"/>
              </a:rPr>
              <a:t> channels</a:t>
            </a:r>
            <a:endParaRPr sz="1800">
              <a:latin typeface="Calibri"/>
              <a:cs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0" dirty="0"/>
              <a:t>MLP-</a:t>
            </a:r>
            <a:r>
              <a:rPr dirty="0"/>
              <a:t>Mixer:</a:t>
            </a:r>
            <a:r>
              <a:rPr spc="-70" dirty="0"/>
              <a:t> </a:t>
            </a:r>
            <a:r>
              <a:rPr dirty="0"/>
              <a:t>An</a:t>
            </a:r>
            <a:r>
              <a:rPr spc="-70" dirty="0"/>
              <a:t> </a:t>
            </a:r>
            <a:r>
              <a:rPr spc="-10" dirty="0"/>
              <a:t>All-</a:t>
            </a:r>
            <a:r>
              <a:rPr dirty="0"/>
              <a:t>MLP</a:t>
            </a:r>
            <a:r>
              <a:rPr spc="-65" dirty="0"/>
              <a:t> </a:t>
            </a:r>
            <a:r>
              <a:rPr spc="-10" dirty="0"/>
              <a:t>Architecture</a:t>
            </a:r>
          </a:p>
        </p:txBody>
      </p:sp>
      <p:pic>
        <p:nvPicPr>
          <p:cNvPr id="3" name="object 3"/>
          <p:cNvPicPr/>
          <p:nvPr/>
        </p:nvPicPr>
        <p:blipFill>
          <a:blip r:embed="rId2" cstate="print"/>
          <a:stretch>
            <a:fillRect/>
          </a:stretch>
        </p:blipFill>
        <p:spPr>
          <a:xfrm>
            <a:off x="658701" y="2415572"/>
            <a:ext cx="10740341" cy="2048915"/>
          </a:xfrm>
          <a:prstGeom prst="rect">
            <a:avLst/>
          </a:prstGeom>
        </p:spPr>
      </p:pic>
      <p:sp>
        <p:nvSpPr>
          <p:cNvPr id="4" name="object 4"/>
          <p:cNvSpPr txBox="1"/>
          <p:nvPr/>
        </p:nvSpPr>
        <p:spPr>
          <a:xfrm>
            <a:off x="627506" y="4544059"/>
            <a:ext cx="2008505" cy="112903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Input:</a:t>
            </a:r>
            <a:r>
              <a:rPr sz="2400" spc="-30" dirty="0">
                <a:latin typeface="Calibri"/>
                <a:cs typeface="Calibri"/>
              </a:rPr>
              <a:t> </a:t>
            </a:r>
            <a:r>
              <a:rPr sz="2400" dirty="0">
                <a:latin typeface="Calibri"/>
                <a:cs typeface="Calibri"/>
              </a:rPr>
              <a:t>N</a:t>
            </a:r>
            <a:r>
              <a:rPr sz="2400" spc="-25" dirty="0">
                <a:latin typeface="Calibri"/>
                <a:cs typeface="Calibri"/>
              </a:rPr>
              <a:t> </a:t>
            </a:r>
            <a:r>
              <a:rPr sz="2400" dirty="0">
                <a:latin typeface="Calibri"/>
                <a:cs typeface="Calibri"/>
              </a:rPr>
              <a:t>x</a:t>
            </a:r>
            <a:r>
              <a:rPr sz="2400" spc="-30" dirty="0">
                <a:latin typeface="Calibri"/>
                <a:cs typeface="Calibri"/>
              </a:rPr>
              <a:t> </a:t>
            </a:r>
            <a:r>
              <a:rPr sz="2400" spc="-50" dirty="0">
                <a:latin typeface="Calibri"/>
                <a:cs typeface="Calibri"/>
              </a:rPr>
              <a:t>C</a:t>
            </a:r>
            <a:endParaRPr sz="2400">
              <a:latin typeface="Calibri"/>
              <a:cs typeface="Calibri"/>
            </a:endParaRPr>
          </a:p>
          <a:p>
            <a:pPr marL="12700" marR="5080">
              <a:lnSpc>
                <a:spcPct val="100800"/>
              </a:lnSpc>
            </a:pPr>
            <a:r>
              <a:rPr sz="2400" dirty="0">
                <a:latin typeface="Calibri"/>
                <a:cs typeface="Calibri"/>
              </a:rPr>
              <a:t>N</a:t>
            </a:r>
            <a:r>
              <a:rPr sz="2400" spc="-70" dirty="0">
                <a:latin typeface="Calibri"/>
                <a:cs typeface="Calibri"/>
              </a:rPr>
              <a:t> </a:t>
            </a:r>
            <a:r>
              <a:rPr sz="2400" dirty="0">
                <a:latin typeface="Calibri"/>
                <a:cs typeface="Calibri"/>
              </a:rPr>
              <a:t>patches</a:t>
            </a:r>
            <a:r>
              <a:rPr sz="2400" spc="-65" dirty="0">
                <a:latin typeface="Calibri"/>
                <a:cs typeface="Calibri"/>
              </a:rPr>
              <a:t> </a:t>
            </a:r>
            <a:r>
              <a:rPr sz="2400" spc="-20" dirty="0">
                <a:latin typeface="Calibri"/>
                <a:cs typeface="Calibri"/>
              </a:rPr>
              <a:t>with </a:t>
            </a:r>
            <a:r>
              <a:rPr sz="2400" dirty="0">
                <a:latin typeface="Calibri"/>
                <a:cs typeface="Calibri"/>
              </a:rPr>
              <a:t>C</a:t>
            </a:r>
            <a:r>
              <a:rPr sz="2400" spc="-40" dirty="0">
                <a:latin typeface="Calibri"/>
                <a:cs typeface="Calibri"/>
              </a:rPr>
              <a:t> </a:t>
            </a:r>
            <a:r>
              <a:rPr sz="2400" dirty="0">
                <a:latin typeface="Calibri"/>
                <a:cs typeface="Calibri"/>
              </a:rPr>
              <a:t>channels</a:t>
            </a:r>
            <a:r>
              <a:rPr sz="2400" spc="-35" dirty="0">
                <a:latin typeface="Calibri"/>
                <a:cs typeface="Calibri"/>
              </a:rPr>
              <a:t> </a:t>
            </a:r>
            <a:r>
              <a:rPr sz="2400" spc="-20" dirty="0">
                <a:latin typeface="Calibri"/>
                <a:cs typeface="Calibri"/>
              </a:rPr>
              <a:t>each</a:t>
            </a:r>
            <a:endParaRPr sz="2400">
              <a:latin typeface="Calibri"/>
              <a:cs typeface="Calibri"/>
            </a:endParaRPr>
          </a:p>
        </p:txBody>
      </p:sp>
      <p:sp>
        <p:nvSpPr>
          <p:cNvPr id="7" name="object 7"/>
          <p:cNvSpPr txBox="1"/>
          <p:nvPr/>
        </p:nvSpPr>
        <p:spPr>
          <a:xfrm>
            <a:off x="78739" y="6060710"/>
            <a:ext cx="7209790" cy="304800"/>
          </a:xfrm>
          <a:prstGeom prst="rect">
            <a:avLst/>
          </a:prstGeom>
          <a:solidFill>
            <a:srgbClr val="FFC000"/>
          </a:solidFill>
        </p:spPr>
        <p:txBody>
          <a:bodyPr vert="horz" wrap="square" lIns="0" tIns="1270" rIns="0" bIns="0" rtlCol="0">
            <a:spAutoFit/>
          </a:bodyPr>
          <a:lstStyle/>
          <a:p>
            <a:pPr marL="12700">
              <a:lnSpc>
                <a:spcPct val="100000"/>
              </a:lnSpc>
              <a:spcBef>
                <a:spcPts val="10"/>
              </a:spcBef>
            </a:pPr>
            <a:r>
              <a:rPr sz="1800" spc="-20" dirty="0">
                <a:latin typeface="Calibri"/>
                <a:cs typeface="Calibri"/>
              </a:rPr>
              <a:t>Tolstikhin</a:t>
            </a:r>
            <a:r>
              <a:rPr sz="1800" spc="-30" dirty="0">
                <a:latin typeface="Calibri"/>
                <a:cs typeface="Calibri"/>
              </a:rPr>
              <a:t> </a:t>
            </a:r>
            <a:r>
              <a:rPr sz="1800" dirty="0">
                <a:latin typeface="Calibri"/>
                <a:cs typeface="Calibri"/>
              </a:rPr>
              <a:t>et</a:t>
            </a:r>
            <a:r>
              <a:rPr sz="1800" spc="-30" dirty="0">
                <a:latin typeface="Calibri"/>
                <a:cs typeface="Calibri"/>
              </a:rPr>
              <a:t> </a:t>
            </a:r>
            <a:r>
              <a:rPr sz="1800" dirty="0">
                <a:latin typeface="Calibri"/>
                <a:cs typeface="Calibri"/>
              </a:rPr>
              <a:t>al,</a:t>
            </a:r>
            <a:r>
              <a:rPr sz="1800" spc="-25" dirty="0">
                <a:latin typeface="Calibri"/>
                <a:cs typeface="Calibri"/>
              </a:rPr>
              <a:t> “MLP-</a:t>
            </a:r>
            <a:r>
              <a:rPr sz="1800" dirty="0">
                <a:latin typeface="Calibri"/>
                <a:cs typeface="Calibri"/>
              </a:rPr>
              <a:t>Mixer:</a:t>
            </a:r>
            <a:r>
              <a:rPr sz="1800" spc="-25" dirty="0">
                <a:latin typeface="Calibri"/>
                <a:cs typeface="Calibri"/>
              </a:rPr>
              <a:t> </a:t>
            </a:r>
            <a:r>
              <a:rPr sz="1800" dirty="0">
                <a:latin typeface="Calibri"/>
                <a:cs typeface="Calibri"/>
              </a:rPr>
              <a:t>An</a:t>
            </a:r>
            <a:r>
              <a:rPr sz="1800" spc="-20" dirty="0">
                <a:latin typeface="Calibri"/>
                <a:cs typeface="Calibri"/>
              </a:rPr>
              <a:t> </a:t>
            </a:r>
            <a:r>
              <a:rPr sz="1800" spc="-10" dirty="0">
                <a:latin typeface="Calibri"/>
                <a:cs typeface="Calibri"/>
              </a:rPr>
              <a:t>all-</a:t>
            </a:r>
            <a:r>
              <a:rPr sz="1800" dirty="0">
                <a:latin typeface="Calibri"/>
                <a:cs typeface="Calibri"/>
              </a:rPr>
              <a:t>MLP</a:t>
            </a:r>
            <a:r>
              <a:rPr sz="1800" spc="-35" dirty="0">
                <a:latin typeface="Calibri"/>
                <a:cs typeface="Calibri"/>
              </a:rPr>
              <a:t> </a:t>
            </a:r>
            <a:r>
              <a:rPr sz="1800" spc="-10" dirty="0">
                <a:latin typeface="Calibri"/>
                <a:cs typeface="Calibri"/>
              </a:rPr>
              <a:t>architecture</a:t>
            </a:r>
            <a:r>
              <a:rPr sz="1800" spc="-20" dirty="0">
                <a:latin typeface="Calibri"/>
                <a:cs typeface="Calibri"/>
              </a:rPr>
              <a:t> </a:t>
            </a:r>
            <a:r>
              <a:rPr sz="1800" dirty="0">
                <a:latin typeface="Calibri"/>
                <a:cs typeface="Calibri"/>
              </a:rPr>
              <a:t>for</a:t>
            </a:r>
            <a:r>
              <a:rPr sz="1800" spc="-30" dirty="0">
                <a:latin typeface="Calibri"/>
                <a:cs typeface="Calibri"/>
              </a:rPr>
              <a:t> </a:t>
            </a:r>
            <a:r>
              <a:rPr sz="1800" spc="-20" dirty="0">
                <a:latin typeface="Calibri"/>
                <a:cs typeface="Calibri"/>
              </a:rPr>
              <a:t>vision”,</a:t>
            </a:r>
            <a:r>
              <a:rPr sz="1800" spc="-30" dirty="0">
                <a:latin typeface="Calibri"/>
                <a:cs typeface="Calibri"/>
              </a:rPr>
              <a:t> </a:t>
            </a:r>
            <a:r>
              <a:rPr sz="1800" dirty="0">
                <a:latin typeface="Calibri"/>
                <a:cs typeface="Calibri"/>
              </a:rPr>
              <a:t>NeurIPS</a:t>
            </a:r>
            <a:r>
              <a:rPr sz="1800" spc="-25" dirty="0">
                <a:latin typeface="Calibri"/>
                <a:cs typeface="Calibri"/>
              </a:rPr>
              <a:t> </a:t>
            </a:r>
            <a:r>
              <a:rPr sz="1800" spc="-20" dirty="0">
                <a:latin typeface="Calibri"/>
                <a:cs typeface="Calibri"/>
              </a:rPr>
              <a:t>2021</a:t>
            </a:r>
            <a:endParaRPr sz="1800" dirty="0">
              <a:latin typeface="Calibri"/>
              <a:cs typeface="Calibri"/>
            </a:endParaRPr>
          </a:p>
        </p:txBody>
      </p:sp>
      <p:sp>
        <p:nvSpPr>
          <p:cNvPr id="5" name="object 5"/>
          <p:cNvSpPr txBox="1"/>
          <p:nvPr/>
        </p:nvSpPr>
        <p:spPr>
          <a:xfrm>
            <a:off x="4157090" y="4544059"/>
            <a:ext cx="2005330" cy="112903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MLP</a:t>
            </a:r>
            <a:r>
              <a:rPr sz="2400" spc="-25" dirty="0">
                <a:latin typeface="Calibri"/>
                <a:cs typeface="Calibri"/>
              </a:rPr>
              <a:t> </a:t>
            </a:r>
            <a:r>
              <a:rPr sz="2400" dirty="0">
                <a:latin typeface="Calibri"/>
                <a:cs typeface="Calibri"/>
              </a:rPr>
              <a:t>1:</a:t>
            </a:r>
            <a:r>
              <a:rPr sz="2400" spc="-25" dirty="0">
                <a:latin typeface="Calibri"/>
                <a:cs typeface="Calibri"/>
              </a:rPr>
              <a:t> </a:t>
            </a:r>
            <a:r>
              <a:rPr sz="2400" dirty="0">
                <a:latin typeface="Calibri"/>
                <a:cs typeface="Calibri"/>
              </a:rPr>
              <a:t>C</a:t>
            </a:r>
            <a:r>
              <a:rPr sz="2400" spc="-25" dirty="0">
                <a:latin typeface="Calibri"/>
                <a:cs typeface="Calibri"/>
              </a:rPr>
              <a:t> </a:t>
            </a:r>
            <a:r>
              <a:rPr sz="2400" spc="-10" dirty="0">
                <a:latin typeface="Calibri"/>
                <a:cs typeface="Calibri"/>
              </a:rPr>
              <a:t>-</a:t>
            </a:r>
            <a:r>
              <a:rPr sz="2400" dirty="0">
                <a:latin typeface="Calibri"/>
                <a:cs typeface="Calibri"/>
              </a:rPr>
              <a:t>&gt;</a:t>
            </a:r>
            <a:r>
              <a:rPr sz="2400" spc="-15" dirty="0">
                <a:latin typeface="Calibri"/>
                <a:cs typeface="Calibri"/>
              </a:rPr>
              <a:t> </a:t>
            </a:r>
            <a:r>
              <a:rPr sz="2400" spc="-25" dirty="0">
                <a:latin typeface="Calibri"/>
                <a:cs typeface="Calibri"/>
              </a:rPr>
              <a:t>C,</a:t>
            </a:r>
            <a:endParaRPr sz="2400">
              <a:latin typeface="Calibri"/>
              <a:cs typeface="Calibri"/>
            </a:endParaRPr>
          </a:p>
          <a:p>
            <a:pPr marL="12700" marR="5080">
              <a:lnSpc>
                <a:spcPct val="100800"/>
              </a:lnSpc>
            </a:pPr>
            <a:r>
              <a:rPr sz="2400" dirty="0">
                <a:latin typeface="Calibri"/>
                <a:cs typeface="Calibri"/>
              </a:rPr>
              <a:t>apply</a:t>
            </a:r>
            <a:r>
              <a:rPr sz="2400" spc="-45" dirty="0">
                <a:latin typeface="Calibri"/>
                <a:cs typeface="Calibri"/>
              </a:rPr>
              <a:t> </a:t>
            </a:r>
            <a:r>
              <a:rPr sz="2400" dirty="0">
                <a:latin typeface="Calibri"/>
                <a:cs typeface="Calibri"/>
              </a:rPr>
              <a:t>to</a:t>
            </a:r>
            <a:r>
              <a:rPr sz="2400" spc="-45" dirty="0">
                <a:latin typeface="Calibri"/>
                <a:cs typeface="Calibri"/>
              </a:rPr>
              <a:t> </a:t>
            </a:r>
            <a:r>
              <a:rPr sz="2400" dirty="0">
                <a:latin typeface="Calibri"/>
                <a:cs typeface="Calibri"/>
              </a:rPr>
              <a:t>each</a:t>
            </a:r>
            <a:r>
              <a:rPr sz="2400" spc="-45" dirty="0">
                <a:latin typeface="Calibri"/>
                <a:cs typeface="Calibri"/>
              </a:rPr>
              <a:t> </a:t>
            </a:r>
            <a:r>
              <a:rPr sz="2400" spc="-25" dirty="0">
                <a:latin typeface="Calibri"/>
                <a:cs typeface="Calibri"/>
              </a:rPr>
              <a:t>of </a:t>
            </a:r>
            <a:r>
              <a:rPr sz="2400" dirty="0">
                <a:latin typeface="Calibri"/>
                <a:cs typeface="Calibri"/>
              </a:rPr>
              <a:t>the</a:t>
            </a:r>
            <a:r>
              <a:rPr sz="2400" spc="-10" dirty="0">
                <a:latin typeface="Calibri"/>
                <a:cs typeface="Calibri"/>
              </a:rPr>
              <a:t> </a:t>
            </a:r>
            <a:r>
              <a:rPr sz="2400" b="1" dirty="0">
                <a:latin typeface="Calibri"/>
                <a:cs typeface="Calibri"/>
              </a:rPr>
              <a:t>N</a:t>
            </a:r>
            <a:r>
              <a:rPr sz="2400" b="1" spc="-25" dirty="0">
                <a:latin typeface="Calibri"/>
                <a:cs typeface="Calibri"/>
              </a:rPr>
              <a:t> </a:t>
            </a:r>
            <a:r>
              <a:rPr sz="2400" b="1" spc="-10" dirty="0">
                <a:latin typeface="Calibri"/>
                <a:cs typeface="Calibri"/>
              </a:rPr>
              <a:t>patches</a:t>
            </a:r>
            <a:endParaRPr sz="2400">
              <a:latin typeface="Calibri"/>
              <a:cs typeface="Calibri"/>
            </a:endParaRPr>
          </a:p>
        </p:txBody>
      </p:sp>
      <p:sp>
        <p:nvSpPr>
          <p:cNvPr id="6" name="object 6"/>
          <p:cNvSpPr txBox="1"/>
          <p:nvPr/>
        </p:nvSpPr>
        <p:spPr>
          <a:xfrm>
            <a:off x="8503539" y="4544059"/>
            <a:ext cx="2005330" cy="112903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MLP</a:t>
            </a:r>
            <a:r>
              <a:rPr sz="2400" spc="-30" dirty="0">
                <a:latin typeface="Calibri"/>
                <a:cs typeface="Calibri"/>
              </a:rPr>
              <a:t> </a:t>
            </a:r>
            <a:r>
              <a:rPr sz="2400" dirty="0">
                <a:latin typeface="Calibri"/>
                <a:cs typeface="Calibri"/>
              </a:rPr>
              <a:t>2:</a:t>
            </a:r>
            <a:r>
              <a:rPr sz="2400" spc="-25" dirty="0">
                <a:latin typeface="Calibri"/>
                <a:cs typeface="Calibri"/>
              </a:rPr>
              <a:t> </a:t>
            </a:r>
            <a:r>
              <a:rPr sz="2400" dirty="0">
                <a:latin typeface="Calibri"/>
                <a:cs typeface="Calibri"/>
              </a:rPr>
              <a:t>N</a:t>
            </a:r>
            <a:r>
              <a:rPr sz="2400" spc="-20" dirty="0">
                <a:latin typeface="Calibri"/>
                <a:cs typeface="Calibri"/>
              </a:rPr>
              <a:t> </a:t>
            </a:r>
            <a:r>
              <a:rPr sz="2400" spc="-10" dirty="0">
                <a:latin typeface="Calibri"/>
                <a:cs typeface="Calibri"/>
              </a:rPr>
              <a:t>-</a:t>
            </a:r>
            <a:r>
              <a:rPr sz="2400" dirty="0">
                <a:latin typeface="Calibri"/>
                <a:cs typeface="Calibri"/>
              </a:rPr>
              <a:t>&gt;</a:t>
            </a:r>
            <a:r>
              <a:rPr sz="2400" spc="-25" dirty="0">
                <a:latin typeface="Calibri"/>
                <a:cs typeface="Calibri"/>
              </a:rPr>
              <a:t> N,</a:t>
            </a:r>
            <a:endParaRPr sz="2400">
              <a:latin typeface="Calibri"/>
              <a:cs typeface="Calibri"/>
            </a:endParaRPr>
          </a:p>
          <a:p>
            <a:pPr marL="12700" marR="5080">
              <a:lnSpc>
                <a:spcPct val="100800"/>
              </a:lnSpc>
            </a:pPr>
            <a:r>
              <a:rPr sz="2400" dirty="0">
                <a:latin typeface="Calibri"/>
                <a:cs typeface="Calibri"/>
              </a:rPr>
              <a:t>apply</a:t>
            </a:r>
            <a:r>
              <a:rPr sz="2400" spc="-45" dirty="0">
                <a:latin typeface="Calibri"/>
                <a:cs typeface="Calibri"/>
              </a:rPr>
              <a:t> </a:t>
            </a:r>
            <a:r>
              <a:rPr sz="2400" dirty="0">
                <a:latin typeface="Calibri"/>
                <a:cs typeface="Calibri"/>
              </a:rPr>
              <a:t>to</a:t>
            </a:r>
            <a:r>
              <a:rPr sz="2400" spc="-45" dirty="0">
                <a:latin typeface="Calibri"/>
                <a:cs typeface="Calibri"/>
              </a:rPr>
              <a:t> </a:t>
            </a:r>
            <a:r>
              <a:rPr sz="2400" dirty="0">
                <a:latin typeface="Calibri"/>
                <a:cs typeface="Calibri"/>
              </a:rPr>
              <a:t>each</a:t>
            </a:r>
            <a:r>
              <a:rPr sz="2400" spc="-45" dirty="0">
                <a:latin typeface="Calibri"/>
                <a:cs typeface="Calibri"/>
              </a:rPr>
              <a:t> </a:t>
            </a:r>
            <a:r>
              <a:rPr sz="2400" spc="-25" dirty="0">
                <a:latin typeface="Calibri"/>
                <a:cs typeface="Calibri"/>
              </a:rPr>
              <a:t>of </a:t>
            </a:r>
            <a:r>
              <a:rPr sz="2400" dirty="0">
                <a:latin typeface="Calibri"/>
                <a:cs typeface="Calibri"/>
              </a:rPr>
              <a:t>the</a:t>
            </a:r>
            <a:r>
              <a:rPr sz="2400" spc="-15" dirty="0">
                <a:latin typeface="Calibri"/>
                <a:cs typeface="Calibri"/>
              </a:rPr>
              <a:t> </a:t>
            </a:r>
            <a:r>
              <a:rPr sz="2400" b="1" dirty="0">
                <a:latin typeface="Calibri"/>
                <a:cs typeface="Calibri"/>
              </a:rPr>
              <a:t>C</a:t>
            </a:r>
            <a:r>
              <a:rPr sz="2400" b="1" spc="-15" dirty="0">
                <a:latin typeface="Calibri"/>
                <a:cs typeface="Calibri"/>
              </a:rPr>
              <a:t> </a:t>
            </a:r>
            <a:r>
              <a:rPr sz="2400" b="1" spc="-10" dirty="0">
                <a:latin typeface="Calibri"/>
                <a:cs typeface="Calibri"/>
              </a:rPr>
              <a:t>channels</a:t>
            </a:r>
            <a:endParaRPr sz="2400">
              <a:latin typeface="Calibri"/>
              <a:cs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140652"/>
            <a:ext cx="10515600" cy="1325563"/>
          </a:xfrm>
          <a:prstGeom prst="rect">
            <a:avLst/>
          </a:prstGeom>
        </p:spPr>
        <p:txBody>
          <a:bodyPr vert="horz" wrap="square" lIns="0" tIns="12700" rIns="0" bIns="0" rtlCol="0">
            <a:spAutoFit/>
          </a:bodyPr>
          <a:lstStyle/>
          <a:p>
            <a:pPr marL="12700">
              <a:lnSpc>
                <a:spcPct val="100000"/>
              </a:lnSpc>
              <a:spcBef>
                <a:spcPts val="100"/>
              </a:spcBef>
            </a:pPr>
            <a:r>
              <a:rPr spc="-50" dirty="0"/>
              <a:t>MLP-</a:t>
            </a:r>
            <a:r>
              <a:rPr dirty="0"/>
              <a:t>Mixer:</a:t>
            </a:r>
            <a:r>
              <a:rPr spc="-70" dirty="0"/>
              <a:t> </a:t>
            </a:r>
            <a:r>
              <a:rPr dirty="0"/>
              <a:t>An</a:t>
            </a:r>
            <a:r>
              <a:rPr spc="-70" dirty="0"/>
              <a:t> </a:t>
            </a:r>
            <a:r>
              <a:rPr spc="-10" dirty="0"/>
              <a:t>All-</a:t>
            </a:r>
            <a:r>
              <a:rPr dirty="0"/>
              <a:t>MLP</a:t>
            </a:r>
            <a:r>
              <a:rPr spc="-65" dirty="0"/>
              <a:t> </a:t>
            </a:r>
            <a:r>
              <a:rPr spc="-10" dirty="0"/>
              <a:t>Architecture</a:t>
            </a:r>
          </a:p>
        </p:txBody>
      </p:sp>
      <p:pic>
        <p:nvPicPr>
          <p:cNvPr id="3" name="object 3"/>
          <p:cNvPicPr/>
          <p:nvPr/>
        </p:nvPicPr>
        <p:blipFill>
          <a:blip r:embed="rId2" cstate="print"/>
          <a:stretch>
            <a:fillRect/>
          </a:stretch>
        </p:blipFill>
        <p:spPr>
          <a:xfrm>
            <a:off x="658701" y="2415572"/>
            <a:ext cx="10740341" cy="2048915"/>
          </a:xfrm>
          <a:prstGeom prst="rect">
            <a:avLst/>
          </a:prstGeom>
        </p:spPr>
      </p:pic>
      <p:sp>
        <p:nvSpPr>
          <p:cNvPr id="4" name="object 4"/>
          <p:cNvSpPr txBox="1"/>
          <p:nvPr/>
        </p:nvSpPr>
        <p:spPr>
          <a:xfrm>
            <a:off x="627506" y="4544059"/>
            <a:ext cx="2008505" cy="112903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Input:</a:t>
            </a:r>
            <a:r>
              <a:rPr sz="2400" spc="-30" dirty="0">
                <a:latin typeface="Calibri"/>
                <a:cs typeface="Calibri"/>
              </a:rPr>
              <a:t> </a:t>
            </a:r>
            <a:r>
              <a:rPr sz="2400" dirty="0">
                <a:latin typeface="Calibri"/>
                <a:cs typeface="Calibri"/>
              </a:rPr>
              <a:t>N</a:t>
            </a:r>
            <a:r>
              <a:rPr sz="2400" spc="-25" dirty="0">
                <a:latin typeface="Calibri"/>
                <a:cs typeface="Calibri"/>
              </a:rPr>
              <a:t> </a:t>
            </a:r>
            <a:r>
              <a:rPr sz="2400" dirty="0">
                <a:latin typeface="Calibri"/>
                <a:cs typeface="Calibri"/>
              </a:rPr>
              <a:t>x</a:t>
            </a:r>
            <a:r>
              <a:rPr sz="2400" spc="-30" dirty="0">
                <a:latin typeface="Calibri"/>
                <a:cs typeface="Calibri"/>
              </a:rPr>
              <a:t> </a:t>
            </a:r>
            <a:r>
              <a:rPr sz="2400" spc="-50" dirty="0">
                <a:latin typeface="Calibri"/>
                <a:cs typeface="Calibri"/>
              </a:rPr>
              <a:t>C</a:t>
            </a:r>
            <a:endParaRPr sz="2400">
              <a:latin typeface="Calibri"/>
              <a:cs typeface="Calibri"/>
            </a:endParaRPr>
          </a:p>
          <a:p>
            <a:pPr marL="12700" marR="5080">
              <a:lnSpc>
                <a:spcPct val="100800"/>
              </a:lnSpc>
            </a:pPr>
            <a:r>
              <a:rPr sz="2400" dirty="0">
                <a:latin typeface="Calibri"/>
                <a:cs typeface="Calibri"/>
              </a:rPr>
              <a:t>N</a:t>
            </a:r>
            <a:r>
              <a:rPr sz="2400" spc="-70" dirty="0">
                <a:latin typeface="Calibri"/>
                <a:cs typeface="Calibri"/>
              </a:rPr>
              <a:t> </a:t>
            </a:r>
            <a:r>
              <a:rPr sz="2400" dirty="0">
                <a:latin typeface="Calibri"/>
                <a:cs typeface="Calibri"/>
              </a:rPr>
              <a:t>patches</a:t>
            </a:r>
            <a:r>
              <a:rPr sz="2400" spc="-65" dirty="0">
                <a:latin typeface="Calibri"/>
                <a:cs typeface="Calibri"/>
              </a:rPr>
              <a:t> </a:t>
            </a:r>
            <a:r>
              <a:rPr sz="2400" spc="-20" dirty="0">
                <a:latin typeface="Calibri"/>
                <a:cs typeface="Calibri"/>
              </a:rPr>
              <a:t>with </a:t>
            </a:r>
            <a:r>
              <a:rPr sz="2400" dirty="0">
                <a:latin typeface="Calibri"/>
                <a:cs typeface="Calibri"/>
              </a:rPr>
              <a:t>C</a:t>
            </a:r>
            <a:r>
              <a:rPr sz="2400" spc="-40" dirty="0">
                <a:latin typeface="Calibri"/>
                <a:cs typeface="Calibri"/>
              </a:rPr>
              <a:t> </a:t>
            </a:r>
            <a:r>
              <a:rPr sz="2400" dirty="0">
                <a:latin typeface="Calibri"/>
                <a:cs typeface="Calibri"/>
              </a:rPr>
              <a:t>channels</a:t>
            </a:r>
            <a:r>
              <a:rPr sz="2400" spc="-35" dirty="0">
                <a:latin typeface="Calibri"/>
                <a:cs typeface="Calibri"/>
              </a:rPr>
              <a:t> </a:t>
            </a:r>
            <a:r>
              <a:rPr sz="2400" spc="-20" dirty="0">
                <a:latin typeface="Calibri"/>
                <a:cs typeface="Calibri"/>
              </a:rPr>
              <a:t>each</a:t>
            </a:r>
            <a:endParaRPr sz="2400">
              <a:latin typeface="Calibri"/>
              <a:cs typeface="Calibri"/>
            </a:endParaRPr>
          </a:p>
        </p:txBody>
      </p:sp>
      <p:sp>
        <p:nvSpPr>
          <p:cNvPr id="10" name="object 10"/>
          <p:cNvSpPr txBox="1"/>
          <p:nvPr/>
        </p:nvSpPr>
        <p:spPr>
          <a:xfrm>
            <a:off x="78739" y="6060710"/>
            <a:ext cx="7209790" cy="304800"/>
          </a:xfrm>
          <a:prstGeom prst="rect">
            <a:avLst/>
          </a:prstGeom>
          <a:solidFill>
            <a:srgbClr val="FFC000"/>
          </a:solidFill>
        </p:spPr>
        <p:txBody>
          <a:bodyPr vert="horz" wrap="square" lIns="0" tIns="1270" rIns="0" bIns="0" rtlCol="0">
            <a:spAutoFit/>
          </a:bodyPr>
          <a:lstStyle/>
          <a:p>
            <a:pPr marL="12700">
              <a:lnSpc>
                <a:spcPct val="100000"/>
              </a:lnSpc>
              <a:spcBef>
                <a:spcPts val="10"/>
              </a:spcBef>
            </a:pPr>
            <a:r>
              <a:rPr sz="1800" spc="-20" dirty="0">
                <a:latin typeface="Calibri"/>
                <a:cs typeface="Calibri"/>
              </a:rPr>
              <a:t>Tolstikhin</a:t>
            </a:r>
            <a:r>
              <a:rPr sz="1800" spc="-30" dirty="0">
                <a:latin typeface="Calibri"/>
                <a:cs typeface="Calibri"/>
              </a:rPr>
              <a:t> </a:t>
            </a:r>
            <a:r>
              <a:rPr sz="1800" dirty="0">
                <a:latin typeface="Calibri"/>
                <a:cs typeface="Calibri"/>
              </a:rPr>
              <a:t>et</a:t>
            </a:r>
            <a:r>
              <a:rPr sz="1800" spc="-30" dirty="0">
                <a:latin typeface="Calibri"/>
                <a:cs typeface="Calibri"/>
              </a:rPr>
              <a:t> </a:t>
            </a:r>
            <a:r>
              <a:rPr sz="1800" dirty="0">
                <a:latin typeface="Calibri"/>
                <a:cs typeface="Calibri"/>
              </a:rPr>
              <a:t>al,</a:t>
            </a:r>
            <a:r>
              <a:rPr sz="1800" spc="-25" dirty="0">
                <a:latin typeface="Calibri"/>
                <a:cs typeface="Calibri"/>
              </a:rPr>
              <a:t> “MLP-</a:t>
            </a:r>
            <a:r>
              <a:rPr sz="1800" dirty="0">
                <a:latin typeface="Calibri"/>
                <a:cs typeface="Calibri"/>
              </a:rPr>
              <a:t>Mixer:</a:t>
            </a:r>
            <a:r>
              <a:rPr sz="1800" spc="-25" dirty="0">
                <a:latin typeface="Calibri"/>
                <a:cs typeface="Calibri"/>
              </a:rPr>
              <a:t> </a:t>
            </a:r>
            <a:r>
              <a:rPr sz="1800" dirty="0">
                <a:latin typeface="Calibri"/>
                <a:cs typeface="Calibri"/>
              </a:rPr>
              <a:t>An</a:t>
            </a:r>
            <a:r>
              <a:rPr sz="1800" spc="-20" dirty="0">
                <a:latin typeface="Calibri"/>
                <a:cs typeface="Calibri"/>
              </a:rPr>
              <a:t> </a:t>
            </a:r>
            <a:r>
              <a:rPr sz="1800" spc="-10" dirty="0">
                <a:latin typeface="Calibri"/>
                <a:cs typeface="Calibri"/>
              </a:rPr>
              <a:t>all-</a:t>
            </a:r>
            <a:r>
              <a:rPr sz="1800" dirty="0">
                <a:latin typeface="Calibri"/>
                <a:cs typeface="Calibri"/>
              </a:rPr>
              <a:t>MLP</a:t>
            </a:r>
            <a:r>
              <a:rPr sz="1800" spc="-35" dirty="0">
                <a:latin typeface="Calibri"/>
                <a:cs typeface="Calibri"/>
              </a:rPr>
              <a:t> </a:t>
            </a:r>
            <a:r>
              <a:rPr sz="1800" spc="-10" dirty="0">
                <a:latin typeface="Calibri"/>
                <a:cs typeface="Calibri"/>
              </a:rPr>
              <a:t>architecture</a:t>
            </a:r>
            <a:r>
              <a:rPr sz="1800" spc="-20" dirty="0">
                <a:latin typeface="Calibri"/>
                <a:cs typeface="Calibri"/>
              </a:rPr>
              <a:t> </a:t>
            </a:r>
            <a:r>
              <a:rPr sz="1800" dirty="0">
                <a:latin typeface="Calibri"/>
                <a:cs typeface="Calibri"/>
              </a:rPr>
              <a:t>for</a:t>
            </a:r>
            <a:r>
              <a:rPr sz="1800" spc="-30" dirty="0">
                <a:latin typeface="Calibri"/>
                <a:cs typeface="Calibri"/>
              </a:rPr>
              <a:t> </a:t>
            </a:r>
            <a:r>
              <a:rPr sz="1800" spc="-20" dirty="0">
                <a:latin typeface="Calibri"/>
                <a:cs typeface="Calibri"/>
              </a:rPr>
              <a:t>vision”,</a:t>
            </a:r>
            <a:r>
              <a:rPr sz="1800" spc="-30" dirty="0">
                <a:latin typeface="Calibri"/>
                <a:cs typeface="Calibri"/>
              </a:rPr>
              <a:t> </a:t>
            </a:r>
            <a:r>
              <a:rPr sz="1800" dirty="0">
                <a:latin typeface="Calibri"/>
                <a:cs typeface="Calibri"/>
              </a:rPr>
              <a:t>NeurIPS</a:t>
            </a:r>
            <a:r>
              <a:rPr sz="1800" spc="-25" dirty="0">
                <a:latin typeface="Calibri"/>
                <a:cs typeface="Calibri"/>
              </a:rPr>
              <a:t> </a:t>
            </a:r>
            <a:r>
              <a:rPr sz="1800" spc="-20" dirty="0">
                <a:latin typeface="Calibri"/>
                <a:cs typeface="Calibri"/>
              </a:rPr>
              <a:t>2021</a:t>
            </a:r>
            <a:endParaRPr sz="1800" dirty="0">
              <a:latin typeface="Calibri"/>
              <a:cs typeface="Calibri"/>
            </a:endParaRPr>
          </a:p>
        </p:txBody>
      </p:sp>
      <p:sp>
        <p:nvSpPr>
          <p:cNvPr id="5" name="object 5"/>
          <p:cNvSpPr txBox="1"/>
          <p:nvPr/>
        </p:nvSpPr>
        <p:spPr>
          <a:xfrm>
            <a:off x="4157090" y="4544059"/>
            <a:ext cx="2005330" cy="112903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MLP</a:t>
            </a:r>
            <a:r>
              <a:rPr sz="2400" spc="-25" dirty="0">
                <a:latin typeface="Calibri"/>
                <a:cs typeface="Calibri"/>
              </a:rPr>
              <a:t> </a:t>
            </a:r>
            <a:r>
              <a:rPr sz="2400" dirty="0">
                <a:latin typeface="Calibri"/>
                <a:cs typeface="Calibri"/>
              </a:rPr>
              <a:t>1:</a:t>
            </a:r>
            <a:r>
              <a:rPr sz="2400" spc="-25" dirty="0">
                <a:latin typeface="Calibri"/>
                <a:cs typeface="Calibri"/>
              </a:rPr>
              <a:t> </a:t>
            </a:r>
            <a:r>
              <a:rPr sz="2400" dirty="0">
                <a:latin typeface="Calibri"/>
                <a:cs typeface="Calibri"/>
              </a:rPr>
              <a:t>C</a:t>
            </a:r>
            <a:r>
              <a:rPr sz="2400" spc="-25" dirty="0">
                <a:latin typeface="Calibri"/>
                <a:cs typeface="Calibri"/>
              </a:rPr>
              <a:t> </a:t>
            </a:r>
            <a:r>
              <a:rPr sz="2400" spc="-10" dirty="0">
                <a:latin typeface="Calibri"/>
                <a:cs typeface="Calibri"/>
              </a:rPr>
              <a:t>-</a:t>
            </a:r>
            <a:r>
              <a:rPr sz="2400" dirty="0">
                <a:latin typeface="Calibri"/>
                <a:cs typeface="Calibri"/>
              </a:rPr>
              <a:t>&gt;</a:t>
            </a:r>
            <a:r>
              <a:rPr sz="2400" spc="-15" dirty="0">
                <a:latin typeface="Calibri"/>
                <a:cs typeface="Calibri"/>
              </a:rPr>
              <a:t> </a:t>
            </a:r>
            <a:r>
              <a:rPr sz="2400" spc="-25" dirty="0">
                <a:latin typeface="Calibri"/>
                <a:cs typeface="Calibri"/>
              </a:rPr>
              <a:t>C,</a:t>
            </a:r>
            <a:endParaRPr sz="2400">
              <a:latin typeface="Calibri"/>
              <a:cs typeface="Calibri"/>
            </a:endParaRPr>
          </a:p>
          <a:p>
            <a:pPr marL="12700" marR="5080">
              <a:lnSpc>
                <a:spcPct val="100800"/>
              </a:lnSpc>
            </a:pPr>
            <a:r>
              <a:rPr sz="2400" dirty="0">
                <a:latin typeface="Calibri"/>
                <a:cs typeface="Calibri"/>
              </a:rPr>
              <a:t>apply</a:t>
            </a:r>
            <a:r>
              <a:rPr sz="2400" spc="-45" dirty="0">
                <a:latin typeface="Calibri"/>
                <a:cs typeface="Calibri"/>
              </a:rPr>
              <a:t> </a:t>
            </a:r>
            <a:r>
              <a:rPr sz="2400" dirty="0">
                <a:latin typeface="Calibri"/>
                <a:cs typeface="Calibri"/>
              </a:rPr>
              <a:t>to</a:t>
            </a:r>
            <a:r>
              <a:rPr sz="2400" spc="-45" dirty="0">
                <a:latin typeface="Calibri"/>
                <a:cs typeface="Calibri"/>
              </a:rPr>
              <a:t> </a:t>
            </a:r>
            <a:r>
              <a:rPr sz="2400" dirty="0">
                <a:latin typeface="Calibri"/>
                <a:cs typeface="Calibri"/>
              </a:rPr>
              <a:t>each</a:t>
            </a:r>
            <a:r>
              <a:rPr sz="2400" spc="-45" dirty="0">
                <a:latin typeface="Calibri"/>
                <a:cs typeface="Calibri"/>
              </a:rPr>
              <a:t> </a:t>
            </a:r>
            <a:r>
              <a:rPr sz="2400" spc="-25" dirty="0">
                <a:latin typeface="Calibri"/>
                <a:cs typeface="Calibri"/>
              </a:rPr>
              <a:t>of </a:t>
            </a:r>
            <a:r>
              <a:rPr sz="2400" dirty="0">
                <a:latin typeface="Calibri"/>
                <a:cs typeface="Calibri"/>
              </a:rPr>
              <a:t>the</a:t>
            </a:r>
            <a:r>
              <a:rPr sz="2400" spc="-10" dirty="0">
                <a:latin typeface="Calibri"/>
                <a:cs typeface="Calibri"/>
              </a:rPr>
              <a:t> </a:t>
            </a:r>
            <a:r>
              <a:rPr sz="2400" b="1" dirty="0">
                <a:latin typeface="Calibri"/>
                <a:cs typeface="Calibri"/>
              </a:rPr>
              <a:t>N</a:t>
            </a:r>
            <a:r>
              <a:rPr sz="2400" b="1" spc="-25" dirty="0">
                <a:latin typeface="Calibri"/>
                <a:cs typeface="Calibri"/>
              </a:rPr>
              <a:t> </a:t>
            </a:r>
            <a:r>
              <a:rPr sz="2400" b="1" spc="-10" dirty="0">
                <a:latin typeface="Calibri"/>
                <a:cs typeface="Calibri"/>
              </a:rPr>
              <a:t>patches</a:t>
            </a:r>
            <a:endParaRPr sz="2400">
              <a:latin typeface="Calibri"/>
              <a:cs typeface="Calibri"/>
            </a:endParaRPr>
          </a:p>
        </p:txBody>
      </p:sp>
      <p:sp>
        <p:nvSpPr>
          <p:cNvPr id="6" name="object 6"/>
          <p:cNvSpPr txBox="1"/>
          <p:nvPr/>
        </p:nvSpPr>
        <p:spPr>
          <a:xfrm>
            <a:off x="8503539" y="4544059"/>
            <a:ext cx="2005330" cy="112903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MLP</a:t>
            </a:r>
            <a:r>
              <a:rPr sz="2400" spc="-30" dirty="0">
                <a:latin typeface="Calibri"/>
                <a:cs typeface="Calibri"/>
              </a:rPr>
              <a:t> </a:t>
            </a:r>
            <a:r>
              <a:rPr sz="2400" dirty="0">
                <a:latin typeface="Calibri"/>
                <a:cs typeface="Calibri"/>
              </a:rPr>
              <a:t>2:</a:t>
            </a:r>
            <a:r>
              <a:rPr sz="2400" spc="-25" dirty="0">
                <a:latin typeface="Calibri"/>
                <a:cs typeface="Calibri"/>
              </a:rPr>
              <a:t> </a:t>
            </a:r>
            <a:r>
              <a:rPr sz="2400" dirty="0">
                <a:latin typeface="Calibri"/>
                <a:cs typeface="Calibri"/>
              </a:rPr>
              <a:t>N</a:t>
            </a:r>
            <a:r>
              <a:rPr sz="2400" spc="-20" dirty="0">
                <a:latin typeface="Calibri"/>
                <a:cs typeface="Calibri"/>
              </a:rPr>
              <a:t> </a:t>
            </a:r>
            <a:r>
              <a:rPr sz="2400" spc="-10" dirty="0">
                <a:latin typeface="Calibri"/>
                <a:cs typeface="Calibri"/>
              </a:rPr>
              <a:t>-</a:t>
            </a:r>
            <a:r>
              <a:rPr sz="2400" dirty="0">
                <a:latin typeface="Calibri"/>
                <a:cs typeface="Calibri"/>
              </a:rPr>
              <a:t>&gt;</a:t>
            </a:r>
            <a:r>
              <a:rPr sz="2400" spc="-25" dirty="0">
                <a:latin typeface="Calibri"/>
                <a:cs typeface="Calibri"/>
              </a:rPr>
              <a:t> N,</a:t>
            </a:r>
            <a:endParaRPr sz="2400">
              <a:latin typeface="Calibri"/>
              <a:cs typeface="Calibri"/>
            </a:endParaRPr>
          </a:p>
          <a:p>
            <a:pPr marL="12700" marR="5080">
              <a:lnSpc>
                <a:spcPct val="100800"/>
              </a:lnSpc>
            </a:pPr>
            <a:r>
              <a:rPr sz="2400" dirty="0">
                <a:latin typeface="Calibri"/>
                <a:cs typeface="Calibri"/>
              </a:rPr>
              <a:t>apply</a:t>
            </a:r>
            <a:r>
              <a:rPr sz="2400" spc="-45" dirty="0">
                <a:latin typeface="Calibri"/>
                <a:cs typeface="Calibri"/>
              </a:rPr>
              <a:t> </a:t>
            </a:r>
            <a:r>
              <a:rPr sz="2400" dirty="0">
                <a:latin typeface="Calibri"/>
                <a:cs typeface="Calibri"/>
              </a:rPr>
              <a:t>to</a:t>
            </a:r>
            <a:r>
              <a:rPr sz="2400" spc="-45" dirty="0">
                <a:latin typeface="Calibri"/>
                <a:cs typeface="Calibri"/>
              </a:rPr>
              <a:t> </a:t>
            </a:r>
            <a:r>
              <a:rPr sz="2400" dirty="0">
                <a:latin typeface="Calibri"/>
                <a:cs typeface="Calibri"/>
              </a:rPr>
              <a:t>each</a:t>
            </a:r>
            <a:r>
              <a:rPr sz="2400" spc="-45" dirty="0">
                <a:latin typeface="Calibri"/>
                <a:cs typeface="Calibri"/>
              </a:rPr>
              <a:t> </a:t>
            </a:r>
            <a:r>
              <a:rPr sz="2400" spc="-25" dirty="0">
                <a:latin typeface="Calibri"/>
                <a:cs typeface="Calibri"/>
              </a:rPr>
              <a:t>of </a:t>
            </a:r>
            <a:r>
              <a:rPr sz="2400" dirty="0">
                <a:latin typeface="Calibri"/>
                <a:cs typeface="Calibri"/>
              </a:rPr>
              <a:t>the</a:t>
            </a:r>
            <a:r>
              <a:rPr sz="2400" spc="-15" dirty="0">
                <a:latin typeface="Calibri"/>
                <a:cs typeface="Calibri"/>
              </a:rPr>
              <a:t> </a:t>
            </a:r>
            <a:r>
              <a:rPr sz="2400" b="1" dirty="0">
                <a:latin typeface="Calibri"/>
                <a:cs typeface="Calibri"/>
              </a:rPr>
              <a:t>C</a:t>
            </a:r>
            <a:r>
              <a:rPr sz="2400" b="1" spc="-15" dirty="0">
                <a:latin typeface="Calibri"/>
                <a:cs typeface="Calibri"/>
              </a:rPr>
              <a:t> </a:t>
            </a:r>
            <a:r>
              <a:rPr sz="2400" b="1" spc="-10" dirty="0">
                <a:latin typeface="Calibri"/>
                <a:cs typeface="Calibri"/>
              </a:rPr>
              <a:t>channels</a:t>
            </a:r>
            <a:endParaRPr sz="2400">
              <a:latin typeface="Calibri"/>
              <a:cs typeface="Calibri"/>
            </a:endParaRPr>
          </a:p>
        </p:txBody>
      </p:sp>
      <p:sp>
        <p:nvSpPr>
          <p:cNvPr id="7" name="object 7"/>
          <p:cNvSpPr txBox="1"/>
          <p:nvPr/>
        </p:nvSpPr>
        <p:spPr>
          <a:xfrm>
            <a:off x="3632453" y="1605788"/>
            <a:ext cx="3135630" cy="760095"/>
          </a:xfrm>
          <a:prstGeom prst="rect">
            <a:avLst/>
          </a:prstGeom>
        </p:spPr>
        <p:txBody>
          <a:bodyPr vert="horz" wrap="square" lIns="0" tIns="9525" rIns="0" bIns="0" rtlCol="0">
            <a:spAutoFit/>
          </a:bodyPr>
          <a:lstStyle/>
          <a:p>
            <a:pPr marL="12700" marR="5080" indent="742950">
              <a:lnSpc>
                <a:spcPct val="100800"/>
              </a:lnSpc>
              <a:spcBef>
                <a:spcPts val="75"/>
              </a:spcBef>
            </a:pPr>
            <a:r>
              <a:rPr sz="2400" spc="-10" dirty="0">
                <a:latin typeface="Calibri"/>
                <a:cs typeface="Calibri"/>
              </a:rPr>
              <a:t>Equivalent</a:t>
            </a:r>
            <a:r>
              <a:rPr sz="2400" spc="-95" dirty="0">
                <a:latin typeface="Calibri"/>
                <a:cs typeface="Calibri"/>
              </a:rPr>
              <a:t> </a:t>
            </a:r>
            <a:r>
              <a:rPr sz="2400" spc="-25" dirty="0">
                <a:latin typeface="Calibri"/>
                <a:cs typeface="Calibri"/>
              </a:rPr>
              <a:t>to </a:t>
            </a:r>
            <a:r>
              <a:rPr sz="2400" dirty="0">
                <a:latin typeface="Calibri"/>
                <a:cs typeface="Calibri"/>
              </a:rPr>
              <a:t>Conv(1x1,</a:t>
            </a:r>
            <a:r>
              <a:rPr sz="2400" spc="-70" dirty="0">
                <a:latin typeface="Calibri"/>
                <a:cs typeface="Calibri"/>
              </a:rPr>
              <a:t> </a:t>
            </a:r>
            <a:r>
              <a:rPr sz="2400" spc="-10" dirty="0">
                <a:latin typeface="Calibri"/>
                <a:cs typeface="Calibri"/>
              </a:rPr>
              <a:t>C-</a:t>
            </a:r>
            <a:r>
              <a:rPr sz="2400" dirty="0">
                <a:latin typeface="Calibri"/>
                <a:cs typeface="Calibri"/>
              </a:rPr>
              <a:t>&gt;C,</a:t>
            </a:r>
            <a:r>
              <a:rPr sz="2400" spc="-70" dirty="0">
                <a:latin typeface="Calibri"/>
                <a:cs typeface="Calibri"/>
              </a:rPr>
              <a:t> </a:t>
            </a:r>
            <a:r>
              <a:rPr sz="2400" spc="-10" dirty="0">
                <a:latin typeface="Calibri"/>
                <a:cs typeface="Calibri"/>
              </a:rPr>
              <a:t>stride=1)</a:t>
            </a:r>
            <a:endParaRPr sz="2400">
              <a:latin typeface="Calibri"/>
              <a:cs typeface="Calibri"/>
            </a:endParaRPr>
          </a:p>
        </p:txBody>
      </p:sp>
      <p:sp>
        <p:nvSpPr>
          <p:cNvPr id="8" name="object 8"/>
          <p:cNvSpPr txBox="1"/>
          <p:nvPr/>
        </p:nvSpPr>
        <p:spPr>
          <a:xfrm>
            <a:off x="7496967" y="1605788"/>
            <a:ext cx="4099560" cy="760095"/>
          </a:xfrm>
          <a:prstGeom prst="rect">
            <a:avLst/>
          </a:prstGeom>
        </p:spPr>
        <p:txBody>
          <a:bodyPr vert="horz" wrap="square" lIns="0" tIns="9525" rIns="0" bIns="0" rtlCol="0">
            <a:spAutoFit/>
          </a:bodyPr>
          <a:lstStyle/>
          <a:p>
            <a:pPr marL="38100" marR="30480" indent="1199515">
              <a:lnSpc>
                <a:spcPct val="100800"/>
              </a:lnSpc>
              <a:spcBef>
                <a:spcPts val="75"/>
              </a:spcBef>
            </a:pPr>
            <a:r>
              <a:rPr sz="2400" spc="-10" dirty="0">
                <a:latin typeface="Calibri"/>
                <a:cs typeface="Calibri"/>
              </a:rPr>
              <a:t>Equivalent</a:t>
            </a:r>
            <a:r>
              <a:rPr sz="2400" spc="-95" dirty="0">
                <a:latin typeface="Calibri"/>
                <a:cs typeface="Calibri"/>
              </a:rPr>
              <a:t> </a:t>
            </a:r>
            <a:r>
              <a:rPr sz="2400" spc="-25" dirty="0">
                <a:latin typeface="Calibri"/>
                <a:cs typeface="Calibri"/>
              </a:rPr>
              <a:t>to </a:t>
            </a:r>
            <a:r>
              <a:rPr sz="2400" spc="-10" dirty="0">
                <a:latin typeface="Calibri"/>
                <a:cs typeface="Calibri"/>
              </a:rPr>
              <a:t>Conv(N</a:t>
            </a:r>
            <a:r>
              <a:rPr sz="2400" spc="-15" baseline="24305" dirty="0">
                <a:latin typeface="Calibri"/>
                <a:cs typeface="Calibri"/>
              </a:rPr>
              <a:t>1/2</a:t>
            </a:r>
            <a:r>
              <a:rPr sz="2400" spc="-30" baseline="24305" dirty="0">
                <a:latin typeface="Calibri"/>
                <a:cs typeface="Calibri"/>
              </a:rPr>
              <a:t> </a:t>
            </a:r>
            <a:r>
              <a:rPr sz="2400" dirty="0">
                <a:latin typeface="Calibri"/>
                <a:cs typeface="Calibri"/>
              </a:rPr>
              <a:t>x</a:t>
            </a:r>
            <a:r>
              <a:rPr sz="2400" spc="-40" dirty="0">
                <a:latin typeface="Calibri"/>
                <a:cs typeface="Calibri"/>
              </a:rPr>
              <a:t> </a:t>
            </a:r>
            <a:r>
              <a:rPr sz="2400" dirty="0">
                <a:latin typeface="Calibri"/>
                <a:cs typeface="Calibri"/>
              </a:rPr>
              <a:t>N</a:t>
            </a:r>
            <a:r>
              <a:rPr sz="2400" baseline="24305" dirty="0">
                <a:latin typeface="Calibri"/>
                <a:cs typeface="Calibri"/>
              </a:rPr>
              <a:t>1/2</a:t>
            </a:r>
            <a:r>
              <a:rPr sz="2400" dirty="0">
                <a:latin typeface="Calibri"/>
                <a:cs typeface="Calibri"/>
              </a:rPr>
              <a:t>,</a:t>
            </a:r>
            <a:r>
              <a:rPr sz="2400" spc="-30" dirty="0">
                <a:latin typeface="Calibri"/>
                <a:cs typeface="Calibri"/>
              </a:rPr>
              <a:t> </a:t>
            </a:r>
            <a:r>
              <a:rPr sz="2400" spc="-10" dirty="0">
                <a:latin typeface="Calibri"/>
                <a:cs typeface="Calibri"/>
              </a:rPr>
              <a:t>C-</a:t>
            </a:r>
            <a:r>
              <a:rPr sz="2400" dirty="0">
                <a:latin typeface="Calibri"/>
                <a:cs typeface="Calibri"/>
              </a:rPr>
              <a:t>&gt;C,</a:t>
            </a:r>
            <a:r>
              <a:rPr sz="2400" spc="-35" dirty="0">
                <a:latin typeface="Calibri"/>
                <a:cs typeface="Calibri"/>
              </a:rPr>
              <a:t> </a:t>
            </a:r>
            <a:r>
              <a:rPr sz="2400" spc="-10" dirty="0">
                <a:latin typeface="Calibri"/>
                <a:cs typeface="Calibri"/>
              </a:rPr>
              <a:t>groups=C)</a:t>
            </a:r>
            <a:endParaRPr sz="2400">
              <a:latin typeface="Calibri"/>
              <a:cs typeface="Calibri"/>
            </a:endParaRPr>
          </a:p>
        </p:txBody>
      </p:sp>
      <p:sp>
        <p:nvSpPr>
          <p:cNvPr id="9" name="object 9"/>
          <p:cNvSpPr txBox="1"/>
          <p:nvPr/>
        </p:nvSpPr>
        <p:spPr>
          <a:xfrm>
            <a:off x="4553203" y="1033779"/>
            <a:ext cx="6075680" cy="452120"/>
          </a:xfrm>
          <a:prstGeom prst="rect">
            <a:avLst/>
          </a:prstGeom>
        </p:spPr>
        <p:txBody>
          <a:bodyPr vert="horz" wrap="square" lIns="0" tIns="12700" rIns="0" bIns="0" rtlCol="0">
            <a:spAutoFit/>
          </a:bodyPr>
          <a:lstStyle/>
          <a:p>
            <a:pPr marL="12700">
              <a:lnSpc>
                <a:spcPct val="100000"/>
              </a:lnSpc>
              <a:spcBef>
                <a:spcPts val="100"/>
              </a:spcBef>
            </a:pPr>
            <a:r>
              <a:rPr sz="2800" spc="-40" dirty="0">
                <a:latin typeface="Calibri"/>
                <a:cs typeface="Calibri"/>
              </a:rPr>
              <a:t>MLP-</a:t>
            </a:r>
            <a:r>
              <a:rPr sz="2800" dirty="0">
                <a:latin typeface="Calibri"/>
                <a:cs typeface="Calibri"/>
              </a:rPr>
              <a:t>Mixer</a:t>
            </a:r>
            <a:r>
              <a:rPr sz="2800" spc="-55" dirty="0">
                <a:latin typeface="Calibri"/>
                <a:cs typeface="Calibri"/>
              </a:rPr>
              <a:t> </a:t>
            </a:r>
            <a:r>
              <a:rPr sz="2800" dirty="0">
                <a:latin typeface="Calibri"/>
                <a:cs typeface="Calibri"/>
              </a:rPr>
              <a:t>is</a:t>
            </a:r>
            <a:r>
              <a:rPr sz="2800" spc="-45" dirty="0">
                <a:latin typeface="Calibri"/>
                <a:cs typeface="Calibri"/>
              </a:rPr>
              <a:t> </a:t>
            </a:r>
            <a:r>
              <a:rPr sz="2800" dirty="0">
                <a:latin typeface="Calibri"/>
                <a:cs typeface="Calibri"/>
              </a:rPr>
              <a:t>actually</a:t>
            </a:r>
            <a:r>
              <a:rPr sz="2800" spc="-60" dirty="0">
                <a:latin typeface="Calibri"/>
                <a:cs typeface="Calibri"/>
              </a:rPr>
              <a:t> </a:t>
            </a:r>
            <a:r>
              <a:rPr sz="2800" dirty="0">
                <a:latin typeface="Calibri"/>
                <a:cs typeface="Calibri"/>
              </a:rPr>
              <a:t>just</a:t>
            </a:r>
            <a:r>
              <a:rPr sz="2800" spc="-50" dirty="0">
                <a:latin typeface="Calibri"/>
                <a:cs typeface="Calibri"/>
              </a:rPr>
              <a:t> </a:t>
            </a:r>
            <a:r>
              <a:rPr sz="2800" dirty="0">
                <a:latin typeface="Calibri"/>
                <a:cs typeface="Calibri"/>
              </a:rPr>
              <a:t>a</a:t>
            </a:r>
            <a:r>
              <a:rPr sz="2800" spc="-55" dirty="0">
                <a:latin typeface="Calibri"/>
                <a:cs typeface="Calibri"/>
              </a:rPr>
              <a:t> </a:t>
            </a:r>
            <a:r>
              <a:rPr sz="2800" dirty="0">
                <a:latin typeface="Calibri"/>
                <a:cs typeface="Calibri"/>
              </a:rPr>
              <a:t>weird</a:t>
            </a:r>
            <a:r>
              <a:rPr sz="2800" spc="-50" dirty="0">
                <a:latin typeface="Calibri"/>
                <a:cs typeface="Calibri"/>
              </a:rPr>
              <a:t> </a:t>
            </a:r>
            <a:r>
              <a:rPr sz="2800" spc="-10" dirty="0">
                <a:latin typeface="Calibri"/>
                <a:cs typeface="Calibri"/>
              </a:rPr>
              <a:t>CNN???</a:t>
            </a:r>
            <a:endParaRPr sz="2800">
              <a:latin typeface="Calibri"/>
              <a:cs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3340" y="-311945"/>
            <a:ext cx="10515600" cy="1325563"/>
          </a:xfrm>
          <a:prstGeom prst="rect">
            <a:avLst/>
          </a:prstGeom>
        </p:spPr>
        <p:txBody>
          <a:bodyPr vert="horz" wrap="square" lIns="0" tIns="12700" rIns="0" bIns="0" rtlCol="0">
            <a:spAutoFit/>
          </a:bodyPr>
          <a:lstStyle/>
          <a:p>
            <a:pPr marL="12700">
              <a:lnSpc>
                <a:spcPct val="100000"/>
              </a:lnSpc>
              <a:spcBef>
                <a:spcPts val="100"/>
              </a:spcBef>
            </a:pPr>
            <a:r>
              <a:rPr spc="-50" dirty="0"/>
              <a:t>MLP-</a:t>
            </a:r>
            <a:r>
              <a:rPr dirty="0"/>
              <a:t>Mixer:</a:t>
            </a:r>
            <a:r>
              <a:rPr spc="-70" dirty="0"/>
              <a:t> </a:t>
            </a:r>
            <a:r>
              <a:rPr dirty="0"/>
              <a:t>An</a:t>
            </a:r>
            <a:r>
              <a:rPr spc="-70" dirty="0"/>
              <a:t> </a:t>
            </a:r>
            <a:r>
              <a:rPr spc="-10" dirty="0"/>
              <a:t>All-</a:t>
            </a:r>
            <a:r>
              <a:rPr dirty="0"/>
              <a:t>MLP</a:t>
            </a:r>
            <a:r>
              <a:rPr spc="-65" dirty="0"/>
              <a:t> </a:t>
            </a:r>
            <a:r>
              <a:rPr spc="-10" dirty="0"/>
              <a:t>Architecture</a:t>
            </a:r>
          </a:p>
        </p:txBody>
      </p:sp>
      <p:pic>
        <p:nvPicPr>
          <p:cNvPr id="3" name="object 3"/>
          <p:cNvPicPr/>
          <p:nvPr/>
        </p:nvPicPr>
        <p:blipFill>
          <a:blip r:embed="rId2" cstate="print"/>
          <a:stretch>
            <a:fillRect/>
          </a:stretch>
        </p:blipFill>
        <p:spPr>
          <a:xfrm>
            <a:off x="658701" y="2415572"/>
            <a:ext cx="10740341" cy="2048915"/>
          </a:xfrm>
          <a:prstGeom prst="rect">
            <a:avLst/>
          </a:prstGeom>
        </p:spPr>
      </p:pic>
      <p:sp>
        <p:nvSpPr>
          <p:cNvPr id="4" name="object 4"/>
          <p:cNvSpPr txBox="1"/>
          <p:nvPr/>
        </p:nvSpPr>
        <p:spPr>
          <a:xfrm>
            <a:off x="627506" y="4544059"/>
            <a:ext cx="2008505" cy="112903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Input:</a:t>
            </a:r>
            <a:r>
              <a:rPr sz="2400" spc="-30" dirty="0">
                <a:latin typeface="Calibri"/>
                <a:cs typeface="Calibri"/>
              </a:rPr>
              <a:t> </a:t>
            </a:r>
            <a:r>
              <a:rPr sz="2400" dirty="0">
                <a:latin typeface="Calibri"/>
                <a:cs typeface="Calibri"/>
              </a:rPr>
              <a:t>N</a:t>
            </a:r>
            <a:r>
              <a:rPr sz="2400" spc="-25" dirty="0">
                <a:latin typeface="Calibri"/>
                <a:cs typeface="Calibri"/>
              </a:rPr>
              <a:t> </a:t>
            </a:r>
            <a:r>
              <a:rPr sz="2400" dirty="0">
                <a:latin typeface="Calibri"/>
                <a:cs typeface="Calibri"/>
              </a:rPr>
              <a:t>x</a:t>
            </a:r>
            <a:r>
              <a:rPr sz="2400" spc="-30" dirty="0">
                <a:latin typeface="Calibri"/>
                <a:cs typeface="Calibri"/>
              </a:rPr>
              <a:t> </a:t>
            </a:r>
            <a:r>
              <a:rPr sz="2400" spc="-50" dirty="0">
                <a:latin typeface="Calibri"/>
                <a:cs typeface="Calibri"/>
              </a:rPr>
              <a:t>C</a:t>
            </a:r>
            <a:endParaRPr sz="2400">
              <a:latin typeface="Calibri"/>
              <a:cs typeface="Calibri"/>
            </a:endParaRPr>
          </a:p>
          <a:p>
            <a:pPr marL="12700" marR="5080">
              <a:lnSpc>
                <a:spcPct val="100800"/>
              </a:lnSpc>
            </a:pPr>
            <a:r>
              <a:rPr sz="2400" dirty="0">
                <a:latin typeface="Calibri"/>
                <a:cs typeface="Calibri"/>
              </a:rPr>
              <a:t>N</a:t>
            </a:r>
            <a:r>
              <a:rPr sz="2400" spc="-70" dirty="0">
                <a:latin typeface="Calibri"/>
                <a:cs typeface="Calibri"/>
              </a:rPr>
              <a:t> </a:t>
            </a:r>
            <a:r>
              <a:rPr sz="2400" dirty="0">
                <a:latin typeface="Calibri"/>
                <a:cs typeface="Calibri"/>
              </a:rPr>
              <a:t>patches</a:t>
            </a:r>
            <a:r>
              <a:rPr sz="2400" spc="-65" dirty="0">
                <a:latin typeface="Calibri"/>
                <a:cs typeface="Calibri"/>
              </a:rPr>
              <a:t> </a:t>
            </a:r>
            <a:r>
              <a:rPr sz="2400" spc="-20" dirty="0">
                <a:latin typeface="Calibri"/>
                <a:cs typeface="Calibri"/>
              </a:rPr>
              <a:t>with </a:t>
            </a:r>
            <a:r>
              <a:rPr sz="2400" dirty="0">
                <a:latin typeface="Calibri"/>
                <a:cs typeface="Calibri"/>
              </a:rPr>
              <a:t>C</a:t>
            </a:r>
            <a:r>
              <a:rPr sz="2400" spc="-40" dirty="0">
                <a:latin typeface="Calibri"/>
                <a:cs typeface="Calibri"/>
              </a:rPr>
              <a:t> </a:t>
            </a:r>
            <a:r>
              <a:rPr sz="2400" dirty="0">
                <a:latin typeface="Calibri"/>
                <a:cs typeface="Calibri"/>
              </a:rPr>
              <a:t>channels</a:t>
            </a:r>
            <a:r>
              <a:rPr sz="2400" spc="-35" dirty="0">
                <a:latin typeface="Calibri"/>
                <a:cs typeface="Calibri"/>
              </a:rPr>
              <a:t> </a:t>
            </a:r>
            <a:r>
              <a:rPr sz="2400" spc="-20" dirty="0">
                <a:latin typeface="Calibri"/>
                <a:cs typeface="Calibri"/>
              </a:rPr>
              <a:t>each</a:t>
            </a:r>
            <a:endParaRPr sz="2400">
              <a:latin typeface="Calibri"/>
              <a:cs typeface="Calibri"/>
            </a:endParaRPr>
          </a:p>
        </p:txBody>
      </p:sp>
      <p:sp>
        <p:nvSpPr>
          <p:cNvPr id="13" name="object 13"/>
          <p:cNvSpPr txBox="1"/>
          <p:nvPr/>
        </p:nvSpPr>
        <p:spPr>
          <a:xfrm>
            <a:off x="78739" y="6060710"/>
            <a:ext cx="7209790" cy="304800"/>
          </a:xfrm>
          <a:prstGeom prst="rect">
            <a:avLst/>
          </a:prstGeom>
        </p:spPr>
        <p:txBody>
          <a:bodyPr vert="horz" wrap="square" lIns="0" tIns="1270" rIns="0" bIns="0" rtlCol="0">
            <a:spAutoFit/>
          </a:bodyPr>
          <a:lstStyle/>
          <a:p>
            <a:pPr marL="12700">
              <a:lnSpc>
                <a:spcPct val="100000"/>
              </a:lnSpc>
              <a:spcBef>
                <a:spcPts val="10"/>
              </a:spcBef>
            </a:pPr>
            <a:r>
              <a:rPr sz="1800" spc="-20" dirty="0">
                <a:latin typeface="Calibri"/>
                <a:cs typeface="Calibri"/>
              </a:rPr>
              <a:t>Tolstikhin</a:t>
            </a:r>
            <a:r>
              <a:rPr sz="1800" spc="-30" dirty="0">
                <a:latin typeface="Calibri"/>
                <a:cs typeface="Calibri"/>
              </a:rPr>
              <a:t> </a:t>
            </a:r>
            <a:r>
              <a:rPr sz="1800" dirty="0">
                <a:latin typeface="Calibri"/>
                <a:cs typeface="Calibri"/>
              </a:rPr>
              <a:t>et</a:t>
            </a:r>
            <a:r>
              <a:rPr sz="1800" spc="-30" dirty="0">
                <a:latin typeface="Calibri"/>
                <a:cs typeface="Calibri"/>
              </a:rPr>
              <a:t> </a:t>
            </a:r>
            <a:r>
              <a:rPr sz="1800" dirty="0">
                <a:latin typeface="Calibri"/>
                <a:cs typeface="Calibri"/>
              </a:rPr>
              <a:t>al,</a:t>
            </a:r>
            <a:r>
              <a:rPr sz="1800" spc="-25" dirty="0">
                <a:latin typeface="Calibri"/>
                <a:cs typeface="Calibri"/>
              </a:rPr>
              <a:t> “MLP-</a:t>
            </a:r>
            <a:r>
              <a:rPr sz="1800" dirty="0">
                <a:latin typeface="Calibri"/>
                <a:cs typeface="Calibri"/>
              </a:rPr>
              <a:t>Mixer:</a:t>
            </a:r>
            <a:r>
              <a:rPr sz="1800" spc="-25" dirty="0">
                <a:latin typeface="Calibri"/>
                <a:cs typeface="Calibri"/>
              </a:rPr>
              <a:t> </a:t>
            </a:r>
            <a:r>
              <a:rPr sz="1800" dirty="0">
                <a:latin typeface="Calibri"/>
                <a:cs typeface="Calibri"/>
              </a:rPr>
              <a:t>An</a:t>
            </a:r>
            <a:r>
              <a:rPr sz="1800" spc="-20" dirty="0">
                <a:latin typeface="Calibri"/>
                <a:cs typeface="Calibri"/>
              </a:rPr>
              <a:t> </a:t>
            </a:r>
            <a:r>
              <a:rPr sz="1800" spc="-10" dirty="0">
                <a:latin typeface="Calibri"/>
                <a:cs typeface="Calibri"/>
              </a:rPr>
              <a:t>all-</a:t>
            </a:r>
            <a:r>
              <a:rPr sz="1800" dirty="0">
                <a:latin typeface="Calibri"/>
                <a:cs typeface="Calibri"/>
              </a:rPr>
              <a:t>MLP</a:t>
            </a:r>
            <a:r>
              <a:rPr sz="1800" spc="-35" dirty="0">
                <a:latin typeface="Calibri"/>
                <a:cs typeface="Calibri"/>
              </a:rPr>
              <a:t> </a:t>
            </a:r>
            <a:r>
              <a:rPr sz="1800" spc="-10" dirty="0">
                <a:latin typeface="Calibri"/>
                <a:cs typeface="Calibri"/>
              </a:rPr>
              <a:t>architecture</a:t>
            </a:r>
            <a:r>
              <a:rPr sz="1800" spc="-20" dirty="0">
                <a:latin typeface="Calibri"/>
                <a:cs typeface="Calibri"/>
              </a:rPr>
              <a:t> </a:t>
            </a:r>
            <a:r>
              <a:rPr sz="1800" dirty="0">
                <a:latin typeface="Calibri"/>
                <a:cs typeface="Calibri"/>
              </a:rPr>
              <a:t>for</a:t>
            </a:r>
            <a:r>
              <a:rPr sz="1800" spc="-30" dirty="0">
                <a:latin typeface="Calibri"/>
                <a:cs typeface="Calibri"/>
              </a:rPr>
              <a:t> </a:t>
            </a:r>
            <a:r>
              <a:rPr sz="1800" spc="-20" dirty="0">
                <a:latin typeface="Calibri"/>
                <a:cs typeface="Calibri"/>
              </a:rPr>
              <a:t>vision”,</a:t>
            </a:r>
            <a:r>
              <a:rPr sz="1800" spc="-30" dirty="0">
                <a:latin typeface="Calibri"/>
                <a:cs typeface="Calibri"/>
              </a:rPr>
              <a:t> </a:t>
            </a:r>
            <a:r>
              <a:rPr sz="1800" dirty="0">
                <a:latin typeface="Calibri"/>
                <a:cs typeface="Calibri"/>
              </a:rPr>
              <a:t>NeurIPS</a:t>
            </a:r>
            <a:r>
              <a:rPr sz="1800" spc="-25" dirty="0">
                <a:latin typeface="Calibri"/>
                <a:cs typeface="Calibri"/>
              </a:rPr>
              <a:t> </a:t>
            </a:r>
            <a:r>
              <a:rPr sz="1800" spc="-20" dirty="0">
                <a:latin typeface="Calibri"/>
                <a:cs typeface="Calibri"/>
              </a:rPr>
              <a:t>2021</a:t>
            </a:r>
            <a:endParaRPr sz="1800">
              <a:latin typeface="Calibri"/>
              <a:cs typeface="Calibri"/>
            </a:endParaRPr>
          </a:p>
        </p:txBody>
      </p:sp>
      <p:sp>
        <p:nvSpPr>
          <p:cNvPr id="5" name="object 5"/>
          <p:cNvSpPr txBox="1"/>
          <p:nvPr/>
        </p:nvSpPr>
        <p:spPr>
          <a:xfrm>
            <a:off x="4157090" y="4544059"/>
            <a:ext cx="2005330" cy="112903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MLP</a:t>
            </a:r>
            <a:r>
              <a:rPr sz="2400" spc="-25" dirty="0">
                <a:latin typeface="Calibri"/>
                <a:cs typeface="Calibri"/>
              </a:rPr>
              <a:t> </a:t>
            </a:r>
            <a:r>
              <a:rPr sz="2400" dirty="0">
                <a:latin typeface="Calibri"/>
                <a:cs typeface="Calibri"/>
              </a:rPr>
              <a:t>1:</a:t>
            </a:r>
            <a:r>
              <a:rPr sz="2400" spc="-25" dirty="0">
                <a:latin typeface="Calibri"/>
                <a:cs typeface="Calibri"/>
              </a:rPr>
              <a:t> </a:t>
            </a:r>
            <a:r>
              <a:rPr sz="2400" dirty="0">
                <a:latin typeface="Calibri"/>
                <a:cs typeface="Calibri"/>
              </a:rPr>
              <a:t>C</a:t>
            </a:r>
            <a:r>
              <a:rPr sz="2400" spc="-25" dirty="0">
                <a:latin typeface="Calibri"/>
                <a:cs typeface="Calibri"/>
              </a:rPr>
              <a:t> </a:t>
            </a:r>
            <a:r>
              <a:rPr sz="2400" spc="-10" dirty="0">
                <a:latin typeface="Calibri"/>
                <a:cs typeface="Calibri"/>
              </a:rPr>
              <a:t>-</a:t>
            </a:r>
            <a:r>
              <a:rPr sz="2400" dirty="0">
                <a:latin typeface="Calibri"/>
                <a:cs typeface="Calibri"/>
              </a:rPr>
              <a:t>&gt;</a:t>
            </a:r>
            <a:r>
              <a:rPr sz="2400" spc="-15" dirty="0">
                <a:latin typeface="Calibri"/>
                <a:cs typeface="Calibri"/>
              </a:rPr>
              <a:t> </a:t>
            </a:r>
            <a:r>
              <a:rPr sz="2400" spc="-25" dirty="0">
                <a:latin typeface="Calibri"/>
                <a:cs typeface="Calibri"/>
              </a:rPr>
              <a:t>C,</a:t>
            </a:r>
            <a:endParaRPr sz="2400">
              <a:latin typeface="Calibri"/>
              <a:cs typeface="Calibri"/>
            </a:endParaRPr>
          </a:p>
          <a:p>
            <a:pPr marL="12700" marR="5080">
              <a:lnSpc>
                <a:spcPct val="100800"/>
              </a:lnSpc>
            </a:pPr>
            <a:r>
              <a:rPr sz="2400" dirty="0">
                <a:latin typeface="Calibri"/>
                <a:cs typeface="Calibri"/>
              </a:rPr>
              <a:t>apply</a:t>
            </a:r>
            <a:r>
              <a:rPr sz="2400" spc="-45" dirty="0">
                <a:latin typeface="Calibri"/>
                <a:cs typeface="Calibri"/>
              </a:rPr>
              <a:t> </a:t>
            </a:r>
            <a:r>
              <a:rPr sz="2400" dirty="0">
                <a:latin typeface="Calibri"/>
                <a:cs typeface="Calibri"/>
              </a:rPr>
              <a:t>to</a:t>
            </a:r>
            <a:r>
              <a:rPr sz="2400" spc="-45" dirty="0">
                <a:latin typeface="Calibri"/>
                <a:cs typeface="Calibri"/>
              </a:rPr>
              <a:t> </a:t>
            </a:r>
            <a:r>
              <a:rPr sz="2400" dirty="0">
                <a:latin typeface="Calibri"/>
                <a:cs typeface="Calibri"/>
              </a:rPr>
              <a:t>each</a:t>
            </a:r>
            <a:r>
              <a:rPr sz="2400" spc="-45" dirty="0">
                <a:latin typeface="Calibri"/>
                <a:cs typeface="Calibri"/>
              </a:rPr>
              <a:t> </a:t>
            </a:r>
            <a:r>
              <a:rPr sz="2400" spc="-25" dirty="0">
                <a:latin typeface="Calibri"/>
                <a:cs typeface="Calibri"/>
              </a:rPr>
              <a:t>of </a:t>
            </a:r>
            <a:r>
              <a:rPr sz="2400" dirty="0">
                <a:latin typeface="Calibri"/>
                <a:cs typeface="Calibri"/>
              </a:rPr>
              <a:t>the</a:t>
            </a:r>
            <a:r>
              <a:rPr sz="2400" spc="-10" dirty="0">
                <a:latin typeface="Calibri"/>
                <a:cs typeface="Calibri"/>
              </a:rPr>
              <a:t> </a:t>
            </a:r>
            <a:r>
              <a:rPr sz="2400" b="1" dirty="0">
                <a:latin typeface="Calibri"/>
                <a:cs typeface="Calibri"/>
              </a:rPr>
              <a:t>N</a:t>
            </a:r>
            <a:r>
              <a:rPr sz="2400" b="1" spc="-25" dirty="0">
                <a:latin typeface="Calibri"/>
                <a:cs typeface="Calibri"/>
              </a:rPr>
              <a:t> </a:t>
            </a:r>
            <a:r>
              <a:rPr sz="2400" b="1" spc="-10" dirty="0">
                <a:latin typeface="Calibri"/>
                <a:cs typeface="Calibri"/>
              </a:rPr>
              <a:t>patches</a:t>
            </a:r>
            <a:endParaRPr sz="2400">
              <a:latin typeface="Calibri"/>
              <a:cs typeface="Calibri"/>
            </a:endParaRPr>
          </a:p>
        </p:txBody>
      </p:sp>
      <p:sp>
        <p:nvSpPr>
          <p:cNvPr id="6" name="object 6"/>
          <p:cNvSpPr txBox="1"/>
          <p:nvPr/>
        </p:nvSpPr>
        <p:spPr>
          <a:xfrm>
            <a:off x="8503539" y="4544059"/>
            <a:ext cx="2005330" cy="112903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MLP</a:t>
            </a:r>
            <a:r>
              <a:rPr sz="2400" spc="-30" dirty="0">
                <a:latin typeface="Calibri"/>
                <a:cs typeface="Calibri"/>
              </a:rPr>
              <a:t> </a:t>
            </a:r>
            <a:r>
              <a:rPr sz="2400" dirty="0">
                <a:latin typeface="Calibri"/>
                <a:cs typeface="Calibri"/>
              </a:rPr>
              <a:t>2:</a:t>
            </a:r>
            <a:r>
              <a:rPr sz="2400" spc="-25" dirty="0">
                <a:latin typeface="Calibri"/>
                <a:cs typeface="Calibri"/>
              </a:rPr>
              <a:t> </a:t>
            </a:r>
            <a:r>
              <a:rPr sz="2400" dirty="0">
                <a:latin typeface="Calibri"/>
                <a:cs typeface="Calibri"/>
              </a:rPr>
              <a:t>N</a:t>
            </a:r>
            <a:r>
              <a:rPr sz="2400" spc="-20" dirty="0">
                <a:latin typeface="Calibri"/>
                <a:cs typeface="Calibri"/>
              </a:rPr>
              <a:t> </a:t>
            </a:r>
            <a:r>
              <a:rPr sz="2400" spc="-10" dirty="0">
                <a:latin typeface="Calibri"/>
                <a:cs typeface="Calibri"/>
              </a:rPr>
              <a:t>-</a:t>
            </a:r>
            <a:r>
              <a:rPr sz="2400" dirty="0">
                <a:latin typeface="Calibri"/>
                <a:cs typeface="Calibri"/>
              </a:rPr>
              <a:t>&gt;</a:t>
            </a:r>
            <a:r>
              <a:rPr sz="2400" spc="-25" dirty="0">
                <a:latin typeface="Calibri"/>
                <a:cs typeface="Calibri"/>
              </a:rPr>
              <a:t> N,</a:t>
            </a:r>
            <a:endParaRPr sz="2400">
              <a:latin typeface="Calibri"/>
              <a:cs typeface="Calibri"/>
            </a:endParaRPr>
          </a:p>
          <a:p>
            <a:pPr marL="12700" marR="5080">
              <a:lnSpc>
                <a:spcPct val="100800"/>
              </a:lnSpc>
            </a:pPr>
            <a:r>
              <a:rPr sz="2400" dirty="0">
                <a:latin typeface="Calibri"/>
                <a:cs typeface="Calibri"/>
              </a:rPr>
              <a:t>apply</a:t>
            </a:r>
            <a:r>
              <a:rPr sz="2400" spc="-45" dirty="0">
                <a:latin typeface="Calibri"/>
                <a:cs typeface="Calibri"/>
              </a:rPr>
              <a:t> </a:t>
            </a:r>
            <a:r>
              <a:rPr sz="2400" dirty="0">
                <a:latin typeface="Calibri"/>
                <a:cs typeface="Calibri"/>
              </a:rPr>
              <a:t>to</a:t>
            </a:r>
            <a:r>
              <a:rPr sz="2400" spc="-45" dirty="0">
                <a:latin typeface="Calibri"/>
                <a:cs typeface="Calibri"/>
              </a:rPr>
              <a:t> </a:t>
            </a:r>
            <a:r>
              <a:rPr sz="2400" dirty="0">
                <a:latin typeface="Calibri"/>
                <a:cs typeface="Calibri"/>
              </a:rPr>
              <a:t>each</a:t>
            </a:r>
            <a:r>
              <a:rPr sz="2400" spc="-45" dirty="0">
                <a:latin typeface="Calibri"/>
                <a:cs typeface="Calibri"/>
              </a:rPr>
              <a:t> </a:t>
            </a:r>
            <a:r>
              <a:rPr sz="2400" spc="-25" dirty="0">
                <a:latin typeface="Calibri"/>
                <a:cs typeface="Calibri"/>
              </a:rPr>
              <a:t>of </a:t>
            </a:r>
            <a:r>
              <a:rPr sz="2400" dirty="0">
                <a:latin typeface="Calibri"/>
                <a:cs typeface="Calibri"/>
              </a:rPr>
              <a:t>the</a:t>
            </a:r>
            <a:r>
              <a:rPr sz="2400" spc="-15" dirty="0">
                <a:latin typeface="Calibri"/>
                <a:cs typeface="Calibri"/>
              </a:rPr>
              <a:t> </a:t>
            </a:r>
            <a:r>
              <a:rPr sz="2400" b="1" dirty="0">
                <a:latin typeface="Calibri"/>
                <a:cs typeface="Calibri"/>
              </a:rPr>
              <a:t>C</a:t>
            </a:r>
            <a:r>
              <a:rPr sz="2400" b="1" spc="-15" dirty="0">
                <a:latin typeface="Calibri"/>
                <a:cs typeface="Calibri"/>
              </a:rPr>
              <a:t> </a:t>
            </a:r>
            <a:r>
              <a:rPr sz="2400" b="1" spc="-10" dirty="0">
                <a:latin typeface="Calibri"/>
                <a:cs typeface="Calibri"/>
              </a:rPr>
              <a:t>channels</a:t>
            </a:r>
            <a:endParaRPr sz="2400">
              <a:latin typeface="Calibri"/>
              <a:cs typeface="Calibri"/>
            </a:endParaRPr>
          </a:p>
        </p:txBody>
      </p:sp>
      <p:sp>
        <p:nvSpPr>
          <p:cNvPr id="7" name="object 7"/>
          <p:cNvSpPr txBox="1"/>
          <p:nvPr/>
        </p:nvSpPr>
        <p:spPr>
          <a:xfrm>
            <a:off x="4375467" y="1605788"/>
            <a:ext cx="1649730"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Equivalent</a:t>
            </a:r>
            <a:r>
              <a:rPr sz="2400" spc="-95" dirty="0">
                <a:latin typeface="Calibri"/>
                <a:cs typeface="Calibri"/>
              </a:rPr>
              <a:t> </a:t>
            </a:r>
            <a:r>
              <a:rPr sz="2400" spc="-25" dirty="0">
                <a:latin typeface="Calibri"/>
                <a:cs typeface="Calibri"/>
              </a:rPr>
              <a:t>to</a:t>
            </a:r>
            <a:endParaRPr sz="2400">
              <a:latin typeface="Calibri"/>
              <a:cs typeface="Calibri"/>
            </a:endParaRPr>
          </a:p>
        </p:txBody>
      </p:sp>
      <p:sp>
        <p:nvSpPr>
          <p:cNvPr id="8" name="object 8"/>
          <p:cNvSpPr txBox="1"/>
          <p:nvPr/>
        </p:nvSpPr>
        <p:spPr>
          <a:xfrm>
            <a:off x="3632453" y="1974596"/>
            <a:ext cx="313563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Conv(1x1,</a:t>
            </a:r>
            <a:r>
              <a:rPr sz="2400" spc="-70" dirty="0">
                <a:latin typeface="Calibri"/>
                <a:cs typeface="Calibri"/>
              </a:rPr>
              <a:t> </a:t>
            </a:r>
            <a:r>
              <a:rPr sz="2400" spc="-10" dirty="0">
                <a:latin typeface="Calibri"/>
                <a:cs typeface="Calibri"/>
              </a:rPr>
              <a:t>C-</a:t>
            </a:r>
            <a:r>
              <a:rPr sz="2400" dirty="0">
                <a:latin typeface="Calibri"/>
                <a:cs typeface="Calibri"/>
              </a:rPr>
              <a:t>&gt;C,</a:t>
            </a:r>
            <a:r>
              <a:rPr sz="2400" spc="-70" dirty="0">
                <a:latin typeface="Calibri"/>
                <a:cs typeface="Calibri"/>
              </a:rPr>
              <a:t> </a:t>
            </a:r>
            <a:r>
              <a:rPr sz="2400" spc="-10" dirty="0">
                <a:latin typeface="Calibri"/>
                <a:cs typeface="Calibri"/>
              </a:rPr>
              <a:t>stride=1)</a:t>
            </a:r>
            <a:endParaRPr sz="2400">
              <a:latin typeface="Calibri"/>
              <a:cs typeface="Calibri"/>
            </a:endParaRPr>
          </a:p>
        </p:txBody>
      </p:sp>
      <p:sp>
        <p:nvSpPr>
          <p:cNvPr id="9" name="object 9"/>
          <p:cNvSpPr txBox="1"/>
          <p:nvPr/>
        </p:nvSpPr>
        <p:spPr>
          <a:xfrm>
            <a:off x="7496967" y="1605788"/>
            <a:ext cx="4099560" cy="760095"/>
          </a:xfrm>
          <a:prstGeom prst="rect">
            <a:avLst/>
          </a:prstGeom>
        </p:spPr>
        <p:txBody>
          <a:bodyPr vert="horz" wrap="square" lIns="0" tIns="9525" rIns="0" bIns="0" rtlCol="0">
            <a:spAutoFit/>
          </a:bodyPr>
          <a:lstStyle/>
          <a:p>
            <a:pPr marL="38100" marR="30480" indent="1199515">
              <a:lnSpc>
                <a:spcPct val="100800"/>
              </a:lnSpc>
              <a:spcBef>
                <a:spcPts val="75"/>
              </a:spcBef>
            </a:pPr>
            <a:r>
              <a:rPr sz="2400" spc="-10" dirty="0">
                <a:latin typeface="Calibri"/>
                <a:cs typeface="Calibri"/>
              </a:rPr>
              <a:t>Equivalent</a:t>
            </a:r>
            <a:r>
              <a:rPr sz="2400" spc="-95" dirty="0">
                <a:latin typeface="Calibri"/>
                <a:cs typeface="Calibri"/>
              </a:rPr>
              <a:t> </a:t>
            </a:r>
            <a:r>
              <a:rPr sz="2400" spc="-25" dirty="0">
                <a:latin typeface="Calibri"/>
                <a:cs typeface="Calibri"/>
              </a:rPr>
              <a:t>to </a:t>
            </a:r>
            <a:r>
              <a:rPr sz="2400" spc="-10" dirty="0">
                <a:latin typeface="Calibri"/>
                <a:cs typeface="Calibri"/>
              </a:rPr>
              <a:t>Conv(N</a:t>
            </a:r>
            <a:r>
              <a:rPr sz="2400" spc="-15" baseline="24305" dirty="0">
                <a:latin typeface="Calibri"/>
                <a:cs typeface="Calibri"/>
              </a:rPr>
              <a:t>1/2</a:t>
            </a:r>
            <a:r>
              <a:rPr sz="2400" spc="-30" baseline="24305" dirty="0">
                <a:latin typeface="Calibri"/>
                <a:cs typeface="Calibri"/>
              </a:rPr>
              <a:t> </a:t>
            </a:r>
            <a:r>
              <a:rPr sz="2400" dirty="0">
                <a:latin typeface="Calibri"/>
                <a:cs typeface="Calibri"/>
              </a:rPr>
              <a:t>x</a:t>
            </a:r>
            <a:r>
              <a:rPr sz="2400" spc="-40" dirty="0">
                <a:latin typeface="Calibri"/>
                <a:cs typeface="Calibri"/>
              </a:rPr>
              <a:t> </a:t>
            </a:r>
            <a:r>
              <a:rPr sz="2400" dirty="0">
                <a:latin typeface="Calibri"/>
                <a:cs typeface="Calibri"/>
              </a:rPr>
              <a:t>N</a:t>
            </a:r>
            <a:r>
              <a:rPr sz="2400" baseline="24305" dirty="0">
                <a:latin typeface="Calibri"/>
                <a:cs typeface="Calibri"/>
              </a:rPr>
              <a:t>1/2</a:t>
            </a:r>
            <a:r>
              <a:rPr sz="2400" dirty="0">
                <a:latin typeface="Calibri"/>
                <a:cs typeface="Calibri"/>
              </a:rPr>
              <a:t>,</a:t>
            </a:r>
            <a:r>
              <a:rPr sz="2400" spc="-30" dirty="0">
                <a:latin typeface="Calibri"/>
                <a:cs typeface="Calibri"/>
              </a:rPr>
              <a:t> </a:t>
            </a:r>
            <a:r>
              <a:rPr sz="2400" spc="-10" dirty="0">
                <a:latin typeface="Calibri"/>
                <a:cs typeface="Calibri"/>
              </a:rPr>
              <a:t>C-</a:t>
            </a:r>
            <a:r>
              <a:rPr sz="2400" dirty="0">
                <a:latin typeface="Calibri"/>
                <a:cs typeface="Calibri"/>
              </a:rPr>
              <a:t>&gt;C,</a:t>
            </a:r>
            <a:r>
              <a:rPr sz="2400" spc="-35" dirty="0">
                <a:latin typeface="Calibri"/>
                <a:cs typeface="Calibri"/>
              </a:rPr>
              <a:t> </a:t>
            </a:r>
            <a:r>
              <a:rPr sz="2400" spc="-10" dirty="0">
                <a:latin typeface="Calibri"/>
                <a:cs typeface="Calibri"/>
              </a:rPr>
              <a:t>groups=C)</a:t>
            </a:r>
            <a:endParaRPr sz="2400">
              <a:latin typeface="Calibri"/>
              <a:cs typeface="Calibri"/>
            </a:endParaRPr>
          </a:p>
        </p:txBody>
      </p:sp>
      <p:sp>
        <p:nvSpPr>
          <p:cNvPr id="10" name="object 10"/>
          <p:cNvSpPr txBox="1"/>
          <p:nvPr/>
        </p:nvSpPr>
        <p:spPr>
          <a:xfrm>
            <a:off x="4553203" y="1033779"/>
            <a:ext cx="6075680" cy="452120"/>
          </a:xfrm>
          <a:prstGeom prst="rect">
            <a:avLst/>
          </a:prstGeom>
          <a:solidFill>
            <a:srgbClr val="FFC000"/>
          </a:solidFill>
        </p:spPr>
        <p:txBody>
          <a:bodyPr vert="horz" wrap="square" lIns="0" tIns="12700" rIns="0" bIns="0" rtlCol="0">
            <a:spAutoFit/>
          </a:bodyPr>
          <a:lstStyle/>
          <a:p>
            <a:pPr marL="12700">
              <a:lnSpc>
                <a:spcPct val="100000"/>
              </a:lnSpc>
              <a:spcBef>
                <a:spcPts val="100"/>
              </a:spcBef>
            </a:pPr>
            <a:r>
              <a:rPr sz="2800" spc="-40" dirty="0">
                <a:latin typeface="Calibri"/>
                <a:cs typeface="Calibri"/>
              </a:rPr>
              <a:t>MLP-</a:t>
            </a:r>
            <a:r>
              <a:rPr sz="2800" dirty="0">
                <a:latin typeface="Calibri"/>
                <a:cs typeface="Calibri"/>
              </a:rPr>
              <a:t>Mixer</a:t>
            </a:r>
            <a:r>
              <a:rPr sz="2800" spc="-55" dirty="0">
                <a:latin typeface="Calibri"/>
                <a:cs typeface="Calibri"/>
              </a:rPr>
              <a:t> </a:t>
            </a:r>
            <a:r>
              <a:rPr sz="2800" dirty="0">
                <a:latin typeface="Calibri"/>
                <a:cs typeface="Calibri"/>
              </a:rPr>
              <a:t>is</a:t>
            </a:r>
            <a:r>
              <a:rPr sz="2800" spc="-45" dirty="0">
                <a:latin typeface="Calibri"/>
                <a:cs typeface="Calibri"/>
              </a:rPr>
              <a:t> </a:t>
            </a:r>
            <a:r>
              <a:rPr sz="2800" dirty="0">
                <a:latin typeface="Calibri"/>
                <a:cs typeface="Calibri"/>
              </a:rPr>
              <a:t>actually</a:t>
            </a:r>
            <a:r>
              <a:rPr sz="2800" spc="-60" dirty="0">
                <a:latin typeface="Calibri"/>
                <a:cs typeface="Calibri"/>
              </a:rPr>
              <a:t> </a:t>
            </a:r>
            <a:r>
              <a:rPr sz="2800" dirty="0">
                <a:latin typeface="Calibri"/>
                <a:cs typeface="Calibri"/>
              </a:rPr>
              <a:t>just</a:t>
            </a:r>
            <a:r>
              <a:rPr sz="2800" spc="-50" dirty="0">
                <a:latin typeface="Calibri"/>
                <a:cs typeface="Calibri"/>
              </a:rPr>
              <a:t> </a:t>
            </a:r>
            <a:r>
              <a:rPr sz="2800" dirty="0">
                <a:latin typeface="Calibri"/>
                <a:cs typeface="Calibri"/>
              </a:rPr>
              <a:t>a</a:t>
            </a:r>
            <a:r>
              <a:rPr sz="2800" spc="-55" dirty="0">
                <a:latin typeface="Calibri"/>
                <a:cs typeface="Calibri"/>
              </a:rPr>
              <a:t> </a:t>
            </a:r>
            <a:r>
              <a:rPr sz="2800" dirty="0">
                <a:latin typeface="Calibri"/>
                <a:cs typeface="Calibri"/>
              </a:rPr>
              <a:t>weird</a:t>
            </a:r>
            <a:r>
              <a:rPr sz="2800" spc="-50" dirty="0">
                <a:latin typeface="Calibri"/>
                <a:cs typeface="Calibri"/>
              </a:rPr>
              <a:t> </a:t>
            </a:r>
            <a:r>
              <a:rPr sz="2800" spc="-10" dirty="0">
                <a:latin typeface="Calibri"/>
                <a:cs typeface="Calibri"/>
              </a:rPr>
              <a:t>CNN???</a:t>
            </a:r>
            <a:endParaRPr sz="2800" dirty="0">
              <a:latin typeface="Calibri"/>
              <a:cs typeface="Calibri"/>
            </a:endParaRPr>
          </a:p>
        </p:txBody>
      </p:sp>
      <p:sp>
        <p:nvSpPr>
          <p:cNvPr id="11" name="object 11"/>
          <p:cNvSpPr txBox="1"/>
          <p:nvPr/>
        </p:nvSpPr>
        <p:spPr>
          <a:xfrm>
            <a:off x="359218" y="1110996"/>
            <a:ext cx="3302000" cy="635000"/>
          </a:xfrm>
          <a:prstGeom prst="rect">
            <a:avLst/>
          </a:prstGeom>
          <a:solidFill>
            <a:srgbClr val="002060"/>
          </a:solidFill>
        </p:spPr>
        <p:txBody>
          <a:bodyPr vert="horz" wrap="square" lIns="0" tIns="12700" rIns="0" bIns="0" rtlCol="0">
            <a:spAutoFit/>
          </a:bodyPr>
          <a:lstStyle/>
          <a:p>
            <a:pPr marL="12700" marR="5080">
              <a:lnSpc>
                <a:spcPct val="100000"/>
              </a:lnSpc>
              <a:spcBef>
                <a:spcPts val="100"/>
              </a:spcBef>
            </a:pPr>
            <a:r>
              <a:rPr sz="2000" dirty="0">
                <a:solidFill>
                  <a:srgbClr val="FFC000"/>
                </a:solidFill>
                <a:latin typeface="Calibri"/>
                <a:cs typeface="Calibri"/>
              </a:rPr>
              <a:t>Cool</a:t>
            </a:r>
            <a:r>
              <a:rPr sz="2000" spc="-35" dirty="0">
                <a:solidFill>
                  <a:srgbClr val="FFC000"/>
                </a:solidFill>
                <a:latin typeface="Calibri"/>
                <a:cs typeface="Calibri"/>
              </a:rPr>
              <a:t> </a:t>
            </a:r>
            <a:r>
              <a:rPr sz="2000" dirty="0">
                <a:solidFill>
                  <a:srgbClr val="FFC000"/>
                </a:solidFill>
                <a:latin typeface="Calibri"/>
                <a:cs typeface="Calibri"/>
              </a:rPr>
              <a:t>idea;</a:t>
            </a:r>
            <a:r>
              <a:rPr sz="2000" spc="-30" dirty="0">
                <a:solidFill>
                  <a:srgbClr val="FFC000"/>
                </a:solidFill>
                <a:latin typeface="Calibri"/>
                <a:cs typeface="Calibri"/>
              </a:rPr>
              <a:t> </a:t>
            </a:r>
            <a:r>
              <a:rPr sz="2000" dirty="0">
                <a:solidFill>
                  <a:srgbClr val="FFC000"/>
                </a:solidFill>
                <a:latin typeface="Calibri"/>
                <a:cs typeface="Calibri"/>
              </a:rPr>
              <a:t>but</a:t>
            </a:r>
            <a:r>
              <a:rPr sz="2000" spc="-35" dirty="0">
                <a:solidFill>
                  <a:srgbClr val="FFC000"/>
                </a:solidFill>
                <a:latin typeface="Calibri"/>
                <a:cs typeface="Calibri"/>
              </a:rPr>
              <a:t> </a:t>
            </a:r>
            <a:r>
              <a:rPr sz="2000" dirty="0">
                <a:solidFill>
                  <a:srgbClr val="FFC000"/>
                </a:solidFill>
                <a:latin typeface="Calibri"/>
                <a:cs typeface="Calibri"/>
              </a:rPr>
              <a:t>initial</a:t>
            </a:r>
            <a:r>
              <a:rPr sz="2000" spc="-30" dirty="0">
                <a:solidFill>
                  <a:srgbClr val="FFC000"/>
                </a:solidFill>
                <a:latin typeface="Calibri"/>
                <a:cs typeface="Calibri"/>
              </a:rPr>
              <a:t> </a:t>
            </a:r>
            <a:r>
              <a:rPr sz="2000" spc="-10" dirty="0">
                <a:solidFill>
                  <a:srgbClr val="FFC000"/>
                </a:solidFill>
                <a:latin typeface="Calibri"/>
                <a:cs typeface="Calibri"/>
              </a:rPr>
              <a:t>ImageNet </a:t>
            </a:r>
            <a:r>
              <a:rPr sz="2000" dirty="0">
                <a:solidFill>
                  <a:srgbClr val="FFC000"/>
                </a:solidFill>
                <a:latin typeface="Calibri"/>
                <a:cs typeface="Calibri"/>
              </a:rPr>
              <a:t>results</a:t>
            </a:r>
            <a:r>
              <a:rPr sz="2000" spc="-55" dirty="0">
                <a:solidFill>
                  <a:srgbClr val="FFC000"/>
                </a:solidFill>
                <a:latin typeface="Calibri"/>
                <a:cs typeface="Calibri"/>
              </a:rPr>
              <a:t> </a:t>
            </a:r>
            <a:r>
              <a:rPr sz="2000" dirty="0">
                <a:solidFill>
                  <a:srgbClr val="FFC000"/>
                </a:solidFill>
                <a:latin typeface="Calibri"/>
                <a:cs typeface="Calibri"/>
              </a:rPr>
              <a:t>not</a:t>
            </a:r>
            <a:r>
              <a:rPr sz="2000" spc="-50" dirty="0">
                <a:solidFill>
                  <a:srgbClr val="FFC000"/>
                </a:solidFill>
                <a:latin typeface="Calibri"/>
                <a:cs typeface="Calibri"/>
              </a:rPr>
              <a:t> </a:t>
            </a:r>
            <a:r>
              <a:rPr sz="2000" dirty="0">
                <a:solidFill>
                  <a:srgbClr val="FFC000"/>
                </a:solidFill>
                <a:latin typeface="Calibri"/>
                <a:cs typeface="Calibri"/>
              </a:rPr>
              <a:t>very</a:t>
            </a:r>
            <a:r>
              <a:rPr sz="2000" spc="-60" dirty="0">
                <a:solidFill>
                  <a:srgbClr val="FFC000"/>
                </a:solidFill>
                <a:latin typeface="Calibri"/>
                <a:cs typeface="Calibri"/>
              </a:rPr>
              <a:t> </a:t>
            </a:r>
            <a:r>
              <a:rPr sz="2000" dirty="0">
                <a:solidFill>
                  <a:srgbClr val="FFC000"/>
                </a:solidFill>
                <a:latin typeface="Calibri"/>
                <a:cs typeface="Calibri"/>
              </a:rPr>
              <a:t>compelling</a:t>
            </a:r>
            <a:r>
              <a:rPr sz="2000" spc="-60" dirty="0">
                <a:solidFill>
                  <a:srgbClr val="FFC000"/>
                </a:solidFill>
                <a:latin typeface="Calibri"/>
                <a:cs typeface="Calibri"/>
              </a:rPr>
              <a:t> </a:t>
            </a:r>
            <a:r>
              <a:rPr sz="2000" spc="-20" dirty="0">
                <a:solidFill>
                  <a:srgbClr val="FFC000"/>
                </a:solidFill>
                <a:latin typeface="Calibri"/>
                <a:cs typeface="Calibri"/>
              </a:rPr>
              <a:t>(but</a:t>
            </a:r>
            <a:endParaRPr sz="2000">
              <a:latin typeface="Calibri"/>
              <a:cs typeface="Calibri"/>
            </a:endParaRPr>
          </a:p>
        </p:txBody>
      </p:sp>
      <p:sp>
        <p:nvSpPr>
          <p:cNvPr id="12" name="object 12"/>
          <p:cNvSpPr txBox="1"/>
          <p:nvPr/>
        </p:nvSpPr>
        <p:spPr>
          <a:xfrm>
            <a:off x="359218" y="1720596"/>
            <a:ext cx="2835275" cy="330200"/>
          </a:xfrm>
          <a:prstGeom prst="rect">
            <a:avLst/>
          </a:prstGeom>
          <a:solidFill>
            <a:srgbClr val="002060"/>
          </a:solidFill>
        </p:spPr>
        <p:txBody>
          <a:bodyPr vert="horz" wrap="square" lIns="0" tIns="12700" rIns="0" bIns="0" rtlCol="0">
            <a:spAutoFit/>
          </a:bodyPr>
          <a:lstStyle/>
          <a:p>
            <a:pPr marL="12700">
              <a:lnSpc>
                <a:spcPct val="100000"/>
              </a:lnSpc>
              <a:spcBef>
                <a:spcPts val="100"/>
              </a:spcBef>
            </a:pPr>
            <a:r>
              <a:rPr sz="2000" dirty="0">
                <a:solidFill>
                  <a:srgbClr val="FFC000"/>
                </a:solidFill>
                <a:latin typeface="Calibri"/>
                <a:cs typeface="Calibri"/>
              </a:rPr>
              <a:t>better</a:t>
            </a:r>
            <a:r>
              <a:rPr sz="2000" spc="-50" dirty="0">
                <a:solidFill>
                  <a:srgbClr val="FFC000"/>
                </a:solidFill>
                <a:latin typeface="Calibri"/>
                <a:cs typeface="Calibri"/>
              </a:rPr>
              <a:t> </a:t>
            </a:r>
            <a:r>
              <a:rPr sz="2000" dirty="0">
                <a:solidFill>
                  <a:srgbClr val="FFC000"/>
                </a:solidFill>
                <a:latin typeface="Calibri"/>
                <a:cs typeface="Calibri"/>
              </a:rPr>
              <a:t>with</a:t>
            </a:r>
            <a:r>
              <a:rPr sz="2000" spc="-50" dirty="0">
                <a:solidFill>
                  <a:srgbClr val="FFC000"/>
                </a:solidFill>
                <a:latin typeface="Calibri"/>
                <a:cs typeface="Calibri"/>
              </a:rPr>
              <a:t> </a:t>
            </a:r>
            <a:r>
              <a:rPr sz="2000" dirty="0">
                <a:solidFill>
                  <a:srgbClr val="FFC000"/>
                </a:solidFill>
                <a:latin typeface="Calibri"/>
                <a:cs typeface="Calibri"/>
              </a:rPr>
              <a:t>JFT</a:t>
            </a:r>
            <a:r>
              <a:rPr sz="2000" spc="-50" dirty="0">
                <a:solidFill>
                  <a:srgbClr val="FFC000"/>
                </a:solidFill>
                <a:latin typeface="Calibri"/>
                <a:cs typeface="Calibri"/>
              </a:rPr>
              <a:t> </a:t>
            </a:r>
            <a:r>
              <a:rPr sz="2000" spc="-10" dirty="0">
                <a:solidFill>
                  <a:srgbClr val="FFC000"/>
                </a:solidFill>
                <a:latin typeface="Calibri"/>
                <a:cs typeface="Calibri"/>
              </a:rPr>
              <a:t>pretraining)</a:t>
            </a:r>
            <a:endParaRPr sz="2000" dirty="0">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BAC48-7396-82F5-EFE9-B47958380B79}"/>
              </a:ext>
            </a:extLst>
          </p:cNvPr>
          <p:cNvSpPr>
            <a:spLocks noGrp="1"/>
          </p:cNvSpPr>
          <p:nvPr>
            <p:ph type="title"/>
          </p:nvPr>
        </p:nvSpPr>
        <p:spPr>
          <a:xfrm>
            <a:off x="762000" y="525462"/>
            <a:ext cx="10515600" cy="1325563"/>
          </a:xfrm>
        </p:spPr>
        <p:txBody>
          <a:bodyPr>
            <a:normAutofit fontScale="90000"/>
          </a:bodyPr>
          <a:lstStyle/>
          <a:p>
            <a:r>
              <a:rPr lang="en-US" dirty="0"/>
              <a:t>RNN w/ Attention –similar concept except notice the CNN(feature extractor  is used to create “vision input encoding/embeddings”   for IMAGE CAPTIONING</a:t>
            </a:r>
          </a:p>
        </p:txBody>
      </p:sp>
      <p:pic>
        <p:nvPicPr>
          <p:cNvPr id="5" name="Content Placeholder 4" descr="A diagram of a diagram&#10;&#10;Description automatically generated">
            <a:extLst>
              <a:ext uri="{FF2B5EF4-FFF2-40B4-BE49-F238E27FC236}">
                <a16:creationId xmlns:a16="http://schemas.microsoft.com/office/drawing/2014/main" id="{089AB20C-57DC-0A9F-B3B0-59707D3B71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947" y="2362200"/>
            <a:ext cx="10177705" cy="4351338"/>
          </a:xfrm>
        </p:spPr>
      </p:pic>
    </p:spTree>
    <p:extLst>
      <p:ext uri="{BB962C8B-B14F-4D97-AF65-F5344CB8AC3E}">
        <p14:creationId xmlns:p14="http://schemas.microsoft.com/office/powerpoint/2010/main" val="362978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B911-CE76-3B11-D4B2-DA1F70615C70}"/>
              </a:ext>
            </a:extLst>
          </p:cNvPr>
          <p:cNvSpPr>
            <a:spLocks noGrp="1"/>
          </p:cNvSpPr>
          <p:nvPr>
            <p:ph type="title"/>
          </p:nvPr>
        </p:nvSpPr>
        <p:spPr>
          <a:xfrm>
            <a:off x="838200" y="365125"/>
            <a:ext cx="10515600" cy="244475"/>
          </a:xfrm>
        </p:spPr>
        <p:txBody>
          <a:bodyPr>
            <a:normAutofit fontScale="90000"/>
          </a:bodyPr>
          <a:lstStyle/>
          <a:p>
            <a:r>
              <a:rPr lang="en-US" dirty="0"/>
              <a:t>The Encoding part of Show,</a:t>
            </a:r>
            <a:br>
              <a:rPr lang="en-US" dirty="0"/>
            </a:br>
            <a:r>
              <a:rPr lang="en-US" dirty="0"/>
              <a:t>Attend + Tell</a:t>
            </a:r>
          </a:p>
        </p:txBody>
      </p:sp>
      <p:sp>
        <p:nvSpPr>
          <p:cNvPr id="3" name="Content Placeholder 2">
            <a:extLst>
              <a:ext uri="{FF2B5EF4-FFF2-40B4-BE49-F238E27FC236}">
                <a16:creationId xmlns:a16="http://schemas.microsoft.com/office/drawing/2014/main" id="{3E68250A-DA14-CD14-5712-A8826776B241}"/>
              </a:ext>
            </a:extLst>
          </p:cNvPr>
          <p:cNvSpPr>
            <a:spLocks noGrp="1"/>
          </p:cNvSpPr>
          <p:nvPr>
            <p:ph idx="1"/>
          </p:nvPr>
        </p:nvSpPr>
        <p:spPr>
          <a:xfrm>
            <a:off x="685800" y="1361536"/>
            <a:ext cx="10515600" cy="4351338"/>
          </a:xfrm>
        </p:spPr>
        <p:txBody>
          <a:bodyPr/>
          <a:lstStyle/>
          <a:p>
            <a:r>
              <a:rPr lang="en-US" dirty="0">
                <a:solidFill>
                  <a:srgbClr val="FF0000"/>
                </a:solidFill>
              </a:rPr>
              <a:t>Uses the “early” stage CNN layers</a:t>
            </a:r>
            <a:br>
              <a:rPr lang="en-US" dirty="0">
                <a:solidFill>
                  <a:srgbClr val="FF0000"/>
                </a:solidFill>
              </a:rPr>
            </a:br>
            <a:r>
              <a:rPr lang="en-US" dirty="0">
                <a:solidFill>
                  <a:srgbClr val="FF0000"/>
                </a:solidFill>
              </a:rPr>
              <a:t> (before fully connected layers) </a:t>
            </a:r>
            <a:r>
              <a:rPr lang="en-US" dirty="0"/>
              <a:t>to create a series of L feature vectors (called annotation vectors)</a:t>
            </a:r>
            <a:br>
              <a:rPr lang="en-US" dirty="0"/>
            </a:br>
            <a:endParaRPr lang="en-US" dirty="0"/>
          </a:p>
          <a:p>
            <a:r>
              <a:rPr lang="en-US" dirty="0"/>
              <a:t>Uses VGG CNN (could be any general CNN model)</a:t>
            </a:r>
          </a:p>
        </p:txBody>
      </p:sp>
      <p:pic>
        <p:nvPicPr>
          <p:cNvPr id="5" name="Picture 4">
            <a:extLst>
              <a:ext uri="{FF2B5EF4-FFF2-40B4-BE49-F238E27FC236}">
                <a16:creationId xmlns:a16="http://schemas.microsoft.com/office/drawing/2014/main" id="{E3BAF299-C1A1-B277-8019-E645ECB8CBC1}"/>
              </a:ext>
            </a:extLst>
          </p:cNvPr>
          <p:cNvPicPr>
            <a:picLocks noChangeAspect="1"/>
          </p:cNvPicPr>
          <p:nvPr/>
        </p:nvPicPr>
        <p:blipFill>
          <a:blip r:embed="rId2"/>
          <a:stretch>
            <a:fillRect/>
          </a:stretch>
        </p:blipFill>
        <p:spPr>
          <a:xfrm>
            <a:off x="457200" y="3604146"/>
            <a:ext cx="4804520" cy="3253854"/>
          </a:xfrm>
          <a:prstGeom prst="rect">
            <a:avLst/>
          </a:prstGeom>
        </p:spPr>
      </p:pic>
      <p:sp>
        <p:nvSpPr>
          <p:cNvPr id="6" name="TextBox 5">
            <a:extLst>
              <a:ext uri="{FF2B5EF4-FFF2-40B4-BE49-F238E27FC236}">
                <a16:creationId xmlns:a16="http://schemas.microsoft.com/office/drawing/2014/main" id="{E75E2CAE-52BB-E57B-880C-0A4D3CC564D7}"/>
              </a:ext>
            </a:extLst>
          </p:cNvPr>
          <p:cNvSpPr txBox="1"/>
          <p:nvPr/>
        </p:nvSpPr>
        <p:spPr>
          <a:xfrm>
            <a:off x="5562600" y="5867400"/>
            <a:ext cx="6315062" cy="646331"/>
          </a:xfrm>
          <a:prstGeom prst="rect">
            <a:avLst/>
          </a:prstGeom>
          <a:solidFill>
            <a:schemeClr val="bg1">
              <a:lumMod val="85000"/>
            </a:schemeClr>
          </a:solidFill>
        </p:spPr>
        <p:txBody>
          <a:bodyPr wrap="none" rtlCol="0">
            <a:spAutoFit/>
          </a:bodyPr>
          <a:lstStyle/>
          <a:p>
            <a:r>
              <a:rPr lang="en-US" dirty="0"/>
              <a:t>used the single last (top) layer of the CNN as input to RNNs for</a:t>
            </a:r>
          </a:p>
          <a:p>
            <a:r>
              <a:rPr lang="en-US" dirty="0"/>
              <a:t>Image captioning </a:t>
            </a:r>
          </a:p>
        </p:txBody>
      </p:sp>
      <p:pic>
        <p:nvPicPr>
          <p:cNvPr id="1030" name="Picture 6">
            <a:extLst>
              <a:ext uri="{FF2B5EF4-FFF2-40B4-BE49-F238E27FC236}">
                <a16:creationId xmlns:a16="http://schemas.microsoft.com/office/drawing/2014/main" id="{3DD18045-BE1B-1FCD-0A7C-E4D722EDF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165567"/>
            <a:ext cx="5595938"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descr="A diagram of a diagram&#10;&#10;Description automatically generated">
            <a:extLst>
              <a:ext uri="{FF2B5EF4-FFF2-40B4-BE49-F238E27FC236}">
                <a16:creationId xmlns:a16="http://schemas.microsoft.com/office/drawing/2014/main" id="{901D1BCC-2CFB-FDF3-B9C6-F4D50EDC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110293"/>
            <a:ext cx="3939638" cy="1684338"/>
          </a:xfrm>
          <a:prstGeom prst="rect">
            <a:avLst/>
          </a:prstGeom>
        </p:spPr>
      </p:pic>
      <p:sp>
        <p:nvSpPr>
          <p:cNvPr id="8" name="Rectangle 7">
            <a:extLst>
              <a:ext uri="{FF2B5EF4-FFF2-40B4-BE49-F238E27FC236}">
                <a16:creationId xmlns:a16="http://schemas.microsoft.com/office/drawing/2014/main" id="{42E09172-26AF-703D-2187-2E264D737D06}"/>
              </a:ext>
            </a:extLst>
          </p:cNvPr>
          <p:cNvSpPr/>
          <p:nvPr/>
        </p:nvSpPr>
        <p:spPr>
          <a:xfrm>
            <a:off x="7239000" y="276045"/>
            <a:ext cx="1729838" cy="14003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87224C1-5664-B94A-814C-B1B2EB466A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429000"/>
            <a:ext cx="4648200" cy="2251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AD3397-117A-E94A-7483-87FB7661D23F}"/>
              </a:ext>
            </a:extLst>
          </p:cNvPr>
          <p:cNvSpPr txBox="1"/>
          <p:nvPr/>
        </p:nvSpPr>
        <p:spPr>
          <a:xfrm>
            <a:off x="2162310" y="3731598"/>
            <a:ext cx="4777590" cy="923330"/>
          </a:xfrm>
          <a:prstGeom prst="rect">
            <a:avLst/>
          </a:prstGeom>
          <a:solidFill>
            <a:schemeClr val="bg1">
              <a:lumMod val="95000"/>
            </a:schemeClr>
          </a:solidFill>
        </p:spPr>
        <p:txBody>
          <a:bodyPr wrap="none" rtlCol="0">
            <a:spAutoFit/>
          </a:bodyPr>
          <a:lstStyle/>
          <a:p>
            <a:r>
              <a:rPr lang="en-US" b="1" i="0" dirty="0">
                <a:solidFill>
                  <a:srgbClr val="242424"/>
                </a:solidFill>
                <a:effectLst/>
                <a:latin typeface="source-serif-pro"/>
              </a:rPr>
              <a:t>e.g.: the 14×14×512 feature map of the </a:t>
            </a:r>
          </a:p>
          <a:p>
            <a:r>
              <a:rPr lang="en-US" b="1" i="0" dirty="0">
                <a:solidFill>
                  <a:srgbClr val="242424"/>
                </a:solidFill>
                <a:effectLst/>
                <a:latin typeface="source-serif-pro"/>
              </a:rPr>
              <a:t>fourth convolutional layer before max </a:t>
            </a:r>
          </a:p>
          <a:p>
            <a:r>
              <a:rPr lang="en-US" b="1" i="0" dirty="0">
                <a:solidFill>
                  <a:srgbClr val="242424"/>
                </a:solidFill>
                <a:effectLst/>
                <a:latin typeface="source-serif-pro"/>
              </a:rPr>
              <a:t>pooling</a:t>
            </a:r>
            <a:r>
              <a:rPr lang="en-US" b="0" i="0" dirty="0">
                <a:solidFill>
                  <a:srgbClr val="242424"/>
                </a:solidFill>
                <a:effectLst/>
                <a:latin typeface="source-serif-pro"/>
              </a:rPr>
              <a:t> in</a:t>
            </a:r>
            <a:r>
              <a:rPr lang="en-US" b="1" i="0" dirty="0">
                <a:solidFill>
                  <a:srgbClr val="242424"/>
                </a:solidFill>
                <a:effectLst/>
                <a:latin typeface="source-serif-pro"/>
              </a:rPr>
              <a:t> ImageNet-Pretrained </a:t>
            </a:r>
            <a:r>
              <a:rPr lang="en-US" b="1" i="0" dirty="0" err="1">
                <a:solidFill>
                  <a:srgbClr val="242424"/>
                </a:solidFill>
                <a:effectLst/>
                <a:latin typeface="source-serif-pro"/>
              </a:rPr>
              <a:t>VGGNet</a:t>
            </a:r>
            <a:r>
              <a:rPr lang="en-US" b="1" i="0" dirty="0">
                <a:solidFill>
                  <a:srgbClr val="242424"/>
                </a:solidFill>
                <a:effectLst/>
                <a:latin typeface="source-serif-pro"/>
              </a:rPr>
              <a:t> is used</a:t>
            </a:r>
            <a:r>
              <a:rPr lang="en-US" b="0" i="0" dirty="0">
                <a:solidFill>
                  <a:srgbClr val="242424"/>
                </a:solidFill>
                <a:effectLst/>
                <a:latin typeface="source-serif-pro"/>
              </a:rPr>
              <a:t>.</a:t>
            </a:r>
          </a:p>
        </p:txBody>
      </p:sp>
    </p:spTree>
    <p:extLst>
      <p:ext uri="{BB962C8B-B14F-4D97-AF65-F5344CB8AC3E}">
        <p14:creationId xmlns:p14="http://schemas.microsoft.com/office/powerpoint/2010/main" val="3519383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B911-CE76-3B11-D4B2-DA1F70615C70}"/>
              </a:ext>
            </a:extLst>
          </p:cNvPr>
          <p:cNvSpPr>
            <a:spLocks noGrp="1"/>
          </p:cNvSpPr>
          <p:nvPr>
            <p:ph type="title"/>
          </p:nvPr>
        </p:nvSpPr>
        <p:spPr>
          <a:xfrm>
            <a:off x="152400" y="427549"/>
            <a:ext cx="10515600" cy="244475"/>
          </a:xfrm>
        </p:spPr>
        <p:txBody>
          <a:bodyPr>
            <a:normAutofit fontScale="90000"/>
          </a:bodyPr>
          <a:lstStyle/>
          <a:p>
            <a:r>
              <a:rPr lang="en-US" dirty="0"/>
              <a:t>The Decoder w/ Attention of</a:t>
            </a:r>
            <a:br>
              <a:rPr lang="en-US" dirty="0"/>
            </a:br>
            <a:r>
              <a:rPr lang="en-US" dirty="0"/>
              <a:t>Show, Attend + Tell</a:t>
            </a:r>
          </a:p>
        </p:txBody>
      </p:sp>
      <p:sp>
        <p:nvSpPr>
          <p:cNvPr id="3" name="Content Placeholder 2">
            <a:extLst>
              <a:ext uri="{FF2B5EF4-FFF2-40B4-BE49-F238E27FC236}">
                <a16:creationId xmlns:a16="http://schemas.microsoft.com/office/drawing/2014/main" id="{3E68250A-DA14-CD14-5712-A8826776B241}"/>
              </a:ext>
            </a:extLst>
          </p:cNvPr>
          <p:cNvSpPr>
            <a:spLocks noGrp="1"/>
          </p:cNvSpPr>
          <p:nvPr>
            <p:ph idx="1"/>
          </p:nvPr>
        </p:nvSpPr>
        <p:spPr>
          <a:xfrm>
            <a:off x="685800" y="1361536"/>
            <a:ext cx="10515600" cy="4351338"/>
          </a:xfrm>
        </p:spPr>
        <p:txBody>
          <a:bodyPr/>
          <a:lstStyle/>
          <a:p>
            <a:r>
              <a:rPr lang="en-US" dirty="0"/>
              <a:t>RNN = LSTM model</a:t>
            </a:r>
          </a:p>
          <a:p>
            <a:endParaRPr lang="en-US" dirty="0"/>
          </a:p>
          <a:p>
            <a:r>
              <a:rPr lang="en-US" dirty="0"/>
              <a:t>LSTM cell </a:t>
            </a:r>
          </a:p>
        </p:txBody>
      </p:sp>
      <p:sp>
        <p:nvSpPr>
          <p:cNvPr id="6" name="TextBox 5">
            <a:extLst>
              <a:ext uri="{FF2B5EF4-FFF2-40B4-BE49-F238E27FC236}">
                <a16:creationId xmlns:a16="http://schemas.microsoft.com/office/drawing/2014/main" id="{E75E2CAE-52BB-E57B-880C-0A4D3CC564D7}"/>
              </a:ext>
            </a:extLst>
          </p:cNvPr>
          <p:cNvSpPr txBox="1"/>
          <p:nvPr/>
        </p:nvSpPr>
        <p:spPr>
          <a:xfrm>
            <a:off x="5943600" y="4462069"/>
            <a:ext cx="7314117" cy="2031325"/>
          </a:xfrm>
          <a:prstGeom prst="rect">
            <a:avLst/>
          </a:prstGeom>
          <a:noFill/>
        </p:spPr>
        <p:txBody>
          <a:bodyPr wrap="square" rtlCol="0">
            <a:spAutoFit/>
          </a:bodyPr>
          <a:lstStyle/>
          <a:p>
            <a:r>
              <a:rPr lang="en-US" dirty="0" err="1"/>
              <a:t>z</a:t>
            </a:r>
            <a:r>
              <a:rPr lang="en-US" baseline="-25000" dirty="0" err="1"/>
              <a:t>t</a:t>
            </a:r>
            <a:r>
              <a:rPr lang="en-US" dirty="0"/>
              <a:t> is the context vector at step/time t in sequence</a:t>
            </a:r>
          </a:p>
          <a:p>
            <a:r>
              <a:rPr lang="en-US" dirty="0"/>
              <a:t>i</a:t>
            </a:r>
            <a:r>
              <a:rPr lang="en-US" baseline="-25000" dirty="0"/>
              <a:t>t</a:t>
            </a:r>
            <a:r>
              <a:rPr lang="en-US" dirty="0"/>
              <a:t> is the input</a:t>
            </a:r>
          </a:p>
          <a:p>
            <a:r>
              <a:rPr lang="en-US" dirty="0" err="1"/>
              <a:t>h</a:t>
            </a:r>
            <a:r>
              <a:rPr lang="en-US" baseline="-25000" dirty="0" err="1"/>
              <a:t>t</a:t>
            </a:r>
            <a:r>
              <a:rPr lang="en-US" dirty="0"/>
              <a:t> is the hidden state at t</a:t>
            </a:r>
          </a:p>
          <a:p>
            <a:r>
              <a:rPr lang="en-US" dirty="0"/>
              <a:t>f</a:t>
            </a:r>
            <a:r>
              <a:rPr lang="en-US" baseline="-25000" dirty="0"/>
              <a:t>t</a:t>
            </a:r>
            <a:r>
              <a:rPr lang="en-US" dirty="0"/>
              <a:t> is the forget gate</a:t>
            </a:r>
          </a:p>
          <a:p>
            <a:r>
              <a:rPr lang="en-US" dirty="0" err="1"/>
              <a:t>c</a:t>
            </a:r>
            <a:r>
              <a:rPr lang="en-US" baseline="-25000" dirty="0" err="1"/>
              <a:t>t</a:t>
            </a:r>
            <a:r>
              <a:rPr lang="en-US" dirty="0"/>
              <a:t> is the memory</a:t>
            </a:r>
          </a:p>
          <a:p>
            <a:r>
              <a:rPr lang="en-US" dirty="0" err="1"/>
              <a:t>o</a:t>
            </a:r>
            <a:r>
              <a:rPr lang="en-US" baseline="-25000" dirty="0" err="1"/>
              <a:t>t</a:t>
            </a:r>
            <a:r>
              <a:rPr lang="en-US" dirty="0"/>
              <a:t> is the output</a:t>
            </a:r>
          </a:p>
          <a:p>
            <a:r>
              <a:rPr lang="en-US" dirty="0"/>
              <a:t>E is the embedding matrix</a:t>
            </a:r>
          </a:p>
        </p:txBody>
      </p:sp>
      <p:pic>
        <p:nvPicPr>
          <p:cNvPr id="7" name="Content Placeholder 4" descr="A diagram of a diagram&#10;&#10;Description automatically generated">
            <a:extLst>
              <a:ext uri="{FF2B5EF4-FFF2-40B4-BE49-F238E27FC236}">
                <a16:creationId xmlns:a16="http://schemas.microsoft.com/office/drawing/2014/main" id="{901D1BCC-2CFB-FDF3-B9C6-F4D50EDC1E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0658" y="53200"/>
            <a:ext cx="2692024" cy="1150938"/>
          </a:xfrm>
          <a:prstGeom prst="rect">
            <a:avLst/>
          </a:prstGeom>
        </p:spPr>
      </p:pic>
      <p:sp>
        <p:nvSpPr>
          <p:cNvPr id="8" name="Rectangle 7">
            <a:extLst>
              <a:ext uri="{FF2B5EF4-FFF2-40B4-BE49-F238E27FC236}">
                <a16:creationId xmlns:a16="http://schemas.microsoft.com/office/drawing/2014/main" id="{42E09172-26AF-703D-2187-2E264D737D06}"/>
              </a:ext>
            </a:extLst>
          </p:cNvPr>
          <p:cNvSpPr/>
          <p:nvPr/>
        </p:nvSpPr>
        <p:spPr>
          <a:xfrm>
            <a:off x="10896600" y="3037"/>
            <a:ext cx="1332958" cy="114208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9969ACE-DB16-C160-E25F-601D79D74D36}"/>
              </a:ext>
            </a:extLst>
          </p:cNvPr>
          <p:cNvPicPr>
            <a:picLocks noChangeAspect="1"/>
          </p:cNvPicPr>
          <p:nvPr/>
        </p:nvPicPr>
        <p:blipFill>
          <a:blip r:embed="rId4"/>
          <a:stretch>
            <a:fillRect/>
          </a:stretch>
        </p:blipFill>
        <p:spPr>
          <a:xfrm>
            <a:off x="200261" y="3033685"/>
            <a:ext cx="4652997" cy="3824315"/>
          </a:xfrm>
          <a:prstGeom prst="rect">
            <a:avLst/>
          </a:prstGeom>
        </p:spPr>
      </p:pic>
      <p:pic>
        <p:nvPicPr>
          <p:cNvPr id="12" name="Picture 11">
            <a:extLst>
              <a:ext uri="{FF2B5EF4-FFF2-40B4-BE49-F238E27FC236}">
                <a16:creationId xmlns:a16="http://schemas.microsoft.com/office/drawing/2014/main" id="{650476B2-9ED0-443C-5377-9F7ABE4150B8}"/>
              </a:ext>
            </a:extLst>
          </p:cNvPr>
          <p:cNvPicPr>
            <a:picLocks noChangeAspect="1"/>
          </p:cNvPicPr>
          <p:nvPr/>
        </p:nvPicPr>
        <p:blipFill>
          <a:blip r:embed="rId5"/>
          <a:stretch>
            <a:fillRect/>
          </a:stretch>
        </p:blipFill>
        <p:spPr>
          <a:xfrm>
            <a:off x="4466470" y="2395931"/>
            <a:ext cx="2462980" cy="389665"/>
          </a:xfrm>
          <a:prstGeom prst="rect">
            <a:avLst/>
          </a:prstGeom>
        </p:spPr>
      </p:pic>
      <p:sp>
        <p:nvSpPr>
          <p:cNvPr id="13" name="TextBox 12">
            <a:extLst>
              <a:ext uri="{FF2B5EF4-FFF2-40B4-BE49-F238E27FC236}">
                <a16:creationId xmlns:a16="http://schemas.microsoft.com/office/drawing/2014/main" id="{2BEACC6F-A56A-4120-22A6-B34E77BAEA75}"/>
              </a:ext>
            </a:extLst>
          </p:cNvPr>
          <p:cNvSpPr txBox="1"/>
          <p:nvPr/>
        </p:nvSpPr>
        <p:spPr>
          <a:xfrm>
            <a:off x="7239000" y="2403138"/>
            <a:ext cx="4560864" cy="2031325"/>
          </a:xfrm>
          <a:prstGeom prst="rect">
            <a:avLst/>
          </a:prstGeom>
          <a:solidFill>
            <a:schemeClr val="bg2"/>
          </a:solidFill>
        </p:spPr>
        <p:txBody>
          <a:bodyPr wrap="none" rtlCol="0">
            <a:spAutoFit/>
          </a:bodyPr>
          <a:lstStyle/>
          <a:p>
            <a:r>
              <a:rPr lang="en-US" b="1" dirty="0"/>
              <a:t>a</a:t>
            </a:r>
            <a:r>
              <a:rPr lang="en-US" b="1" baseline="-25000" dirty="0"/>
              <a:t>i</a:t>
            </a:r>
            <a:r>
              <a:rPr lang="en-US" b="1" dirty="0"/>
              <a:t>  are annotation vectors where </a:t>
            </a:r>
            <a:r>
              <a:rPr lang="en-US" b="1" dirty="0" err="1"/>
              <a:t>i</a:t>
            </a:r>
            <a:r>
              <a:rPr lang="en-US" b="1" dirty="0"/>
              <a:t>=1,...,L</a:t>
            </a:r>
          </a:p>
          <a:p>
            <a:r>
              <a:rPr lang="en-US" b="1" dirty="0"/>
              <a:t>Corresponding to the features extracted </a:t>
            </a:r>
          </a:p>
          <a:p>
            <a:r>
              <a:rPr lang="en-US" b="1" dirty="0"/>
              <a:t>at different image locations.</a:t>
            </a:r>
          </a:p>
          <a:p>
            <a:endParaRPr lang="en-US" dirty="0"/>
          </a:p>
          <a:p>
            <a:r>
              <a:rPr lang="en-US" dirty="0" err="1">
                <a:highlight>
                  <a:srgbClr val="FFFF00"/>
                </a:highlight>
              </a:rPr>
              <a:t>z</a:t>
            </a:r>
            <a:r>
              <a:rPr lang="en-US" baseline="-25000" dirty="0" err="1">
                <a:highlight>
                  <a:srgbClr val="FFFF00"/>
                </a:highlight>
              </a:rPr>
              <a:t>t</a:t>
            </a:r>
            <a:r>
              <a:rPr lang="en-US" dirty="0">
                <a:highlight>
                  <a:srgbClr val="FFFF00"/>
                </a:highlight>
              </a:rPr>
              <a:t> is the context vector and is a function of a</a:t>
            </a:r>
            <a:r>
              <a:rPr lang="en-US" baseline="-25000" dirty="0">
                <a:highlight>
                  <a:srgbClr val="FFFF00"/>
                </a:highlight>
              </a:rPr>
              <a:t>i</a:t>
            </a:r>
            <a:r>
              <a:rPr lang="en-US" dirty="0">
                <a:highlight>
                  <a:srgbClr val="FFFF00"/>
                </a:highlight>
              </a:rPr>
              <a:t> </a:t>
            </a:r>
          </a:p>
          <a:p>
            <a:r>
              <a:rPr lang="en-US" dirty="0">
                <a:highlight>
                  <a:srgbClr val="FFFF00"/>
                </a:highlight>
              </a:rPr>
              <a:t> and         (which is an </a:t>
            </a:r>
            <a:r>
              <a:rPr lang="en-US" b="1" dirty="0">
                <a:solidFill>
                  <a:srgbClr val="FF0000"/>
                </a:solidFill>
                <a:highlight>
                  <a:srgbClr val="FFFF00"/>
                </a:highlight>
              </a:rPr>
              <a:t>attention weight</a:t>
            </a:r>
            <a:r>
              <a:rPr lang="en-US" dirty="0"/>
              <a:t>)</a:t>
            </a:r>
          </a:p>
          <a:p>
            <a:r>
              <a:rPr lang="en-US" dirty="0"/>
              <a:t> </a:t>
            </a:r>
          </a:p>
        </p:txBody>
      </p:sp>
      <p:pic>
        <p:nvPicPr>
          <p:cNvPr id="10" name="Picture 9">
            <a:extLst>
              <a:ext uri="{FF2B5EF4-FFF2-40B4-BE49-F238E27FC236}">
                <a16:creationId xmlns:a16="http://schemas.microsoft.com/office/drawing/2014/main" id="{DDD104CD-8656-8812-41AB-3BB4B605C2E9}"/>
              </a:ext>
            </a:extLst>
          </p:cNvPr>
          <p:cNvPicPr>
            <a:picLocks noChangeAspect="1"/>
          </p:cNvPicPr>
          <p:nvPr/>
        </p:nvPicPr>
        <p:blipFill>
          <a:blip r:embed="rId5"/>
          <a:srcRect l="75218" t="23227" r="12986" b="18769"/>
          <a:stretch/>
        </p:blipFill>
        <p:spPr>
          <a:xfrm>
            <a:off x="7772400" y="3886200"/>
            <a:ext cx="303592" cy="236170"/>
          </a:xfrm>
          <a:prstGeom prst="rect">
            <a:avLst/>
          </a:prstGeom>
        </p:spPr>
      </p:pic>
      <p:pic>
        <p:nvPicPr>
          <p:cNvPr id="8194" name="Picture 2">
            <a:extLst>
              <a:ext uri="{FF2B5EF4-FFF2-40B4-BE49-F238E27FC236}">
                <a16:creationId xmlns:a16="http://schemas.microsoft.com/office/drawing/2014/main" id="{56EE03E6-C582-4734-4F3B-44A7F3F0E4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478511"/>
            <a:ext cx="5526461" cy="174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069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B911-CE76-3B11-D4B2-DA1F70615C70}"/>
              </a:ext>
            </a:extLst>
          </p:cNvPr>
          <p:cNvSpPr>
            <a:spLocks noGrp="1"/>
          </p:cNvSpPr>
          <p:nvPr>
            <p:ph type="title"/>
          </p:nvPr>
        </p:nvSpPr>
        <p:spPr>
          <a:xfrm>
            <a:off x="838200" y="365125"/>
            <a:ext cx="10515600" cy="244475"/>
          </a:xfrm>
        </p:spPr>
        <p:txBody>
          <a:bodyPr>
            <a:normAutofit fontScale="90000"/>
          </a:bodyPr>
          <a:lstStyle/>
          <a:p>
            <a:r>
              <a:rPr lang="en-US" dirty="0"/>
              <a:t>The Decoder w/ Attention</a:t>
            </a:r>
          </a:p>
        </p:txBody>
      </p:sp>
      <p:sp>
        <p:nvSpPr>
          <p:cNvPr id="3" name="Content Placeholder 2">
            <a:extLst>
              <a:ext uri="{FF2B5EF4-FFF2-40B4-BE49-F238E27FC236}">
                <a16:creationId xmlns:a16="http://schemas.microsoft.com/office/drawing/2014/main" id="{3E68250A-DA14-CD14-5712-A8826776B241}"/>
              </a:ext>
            </a:extLst>
          </p:cNvPr>
          <p:cNvSpPr>
            <a:spLocks noGrp="1"/>
          </p:cNvSpPr>
          <p:nvPr>
            <p:ph idx="1"/>
          </p:nvPr>
        </p:nvSpPr>
        <p:spPr>
          <a:xfrm>
            <a:off x="436977" y="881302"/>
            <a:ext cx="10515600" cy="4351338"/>
          </a:xfrm>
        </p:spPr>
        <p:txBody>
          <a:bodyPr/>
          <a:lstStyle/>
          <a:p>
            <a:r>
              <a:rPr lang="en-US" dirty="0"/>
              <a:t>Attention weights are calculated using </a:t>
            </a:r>
            <a:br>
              <a:rPr lang="en-US" dirty="0"/>
            </a:br>
            <a:r>
              <a:rPr lang="en-US" dirty="0"/>
              <a:t>an </a:t>
            </a:r>
            <a:r>
              <a:rPr lang="en-US" dirty="0">
                <a:solidFill>
                  <a:srgbClr val="FF0000"/>
                </a:solidFill>
              </a:rPr>
              <a:t>attention model </a:t>
            </a:r>
            <a:r>
              <a:rPr lang="en-US" dirty="0"/>
              <a:t>which is a MLP (multi-layer perceptron, i.e. 3 layers) </a:t>
            </a:r>
            <a:r>
              <a:rPr lang="en-US" i="1" dirty="0">
                <a:solidFill>
                  <a:srgbClr val="FF0000"/>
                </a:solidFill>
              </a:rPr>
              <a:t> </a:t>
            </a:r>
            <a:r>
              <a:rPr lang="en-US" i="1" dirty="0" err="1">
                <a:solidFill>
                  <a:srgbClr val="FF0000"/>
                </a:solidFill>
              </a:rPr>
              <a:t>f</a:t>
            </a:r>
            <a:r>
              <a:rPr lang="en-US" i="1" baseline="-25000" dirty="0" err="1">
                <a:solidFill>
                  <a:srgbClr val="FF0000"/>
                </a:solidFill>
              </a:rPr>
              <a:t>att</a:t>
            </a:r>
            <a:r>
              <a:rPr lang="en-US" i="1" baseline="-25000" dirty="0">
                <a:solidFill>
                  <a:srgbClr val="FF0000"/>
                </a:solidFill>
              </a:rPr>
              <a:t> </a:t>
            </a:r>
          </a:p>
          <a:p>
            <a:pPr marL="0" indent="0">
              <a:buNone/>
            </a:pPr>
            <a:r>
              <a:rPr lang="en-US" dirty="0">
                <a:highlight>
                  <a:srgbClr val="FFFF00"/>
                </a:highlight>
              </a:rPr>
              <a:t>which is learned during training and is a function of energy scores </a:t>
            </a:r>
            <a:r>
              <a:rPr lang="en-US" dirty="0" err="1">
                <a:highlight>
                  <a:srgbClr val="FFFF00"/>
                </a:highlight>
              </a:rPr>
              <a:t>e</a:t>
            </a:r>
            <a:r>
              <a:rPr lang="en-US" baseline="-25000" dirty="0" err="1">
                <a:highlight>
                  <a:srgbClr val="FFFF00"/>
                </a:highlight>
              </a:rPr>
              <a:t>ti</a:t>
            </a:r>
            <a:r>
              <a:rPr lang="en-US" dirty="0">
                <a:highlight>
                  <a:srgbClr val="FFFF00"/>
                </a:highlight>
              </a:rPr>
              <a:t> which are a function of the input (annotation vectors </a:t>
            </a:r>
            <a:r>
              <a:rPr lang="en-US" dirty="0"/>
              <a:t>a</a:t>
            </a:r>
            <a:r>
              <a:rPr lang="en-US" baseline="-25000" dirty="0"/>
              <a:t>i</a:t>
            </a:r>
            <a:r>
              <a:rPr lang="en-US" dirty="0">
                <a:highlight>
                  <a:srgbClr val="FFFF00"/>
                </a:highlight>
              </a:rPr>
              <a:t> )and  hidden states </a:t>
            </a:r>
            <a:r>
              <a:rPr lang="en-US" dirty="0"/>
              <a:t>h</a:t>
            </a:r>
            <a:r>
              <a:rPr lang="en-US" baseline="-25000" dirty="0"/>
              <a:t>i</a:t>
            </a:r>
            <a:r>
              <a:rPr lang="en-US" dirty="0">
                <a:highlight>
                  <a:srgbClr val="FFFF00"/>
                </a:highlight>
              </a:rPr>
              <a:t> of RNN</a:t>
            </a:r>
          </a:p>
        </p:txBody>
      </p:sp>
      <p:pic>
        <p:nvPicPr>
          <p:cNvPr id="7" name="Content Placeholder 4" descr="A diagram of a diagram&#10;&#10;Description automatically generated">
            <a:extLst>
              <a:ext uri="{FF2B5EF4-FFF2-40B4-BE49-F238E27FC236}">
                <a16:creationId xmlns:a16="http://schemas.microsoft.com/office/drawing/2014/main" id="{901D1BCC-2CFB-FDF3-B9C6-F4D50EDC1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0185" y="-31561"/>
            <a:ext cx="3634838" cy="1554025"/>
          </a:xfrm>
          <a:prstGeom prst="rect">
            <a:avLst/>
          </a:prstGeom>
        </p:spPr>
      </p:pic>
      <p:sp>
        <p:nvSpPr>
          <p:cNvPr id="8" name="Rectangle 7">
            <a:extLst>
              <a:ext uri="{FF2B5EF4-FFF2-40B4-BE49-F238E27FC236}">
                <a16:creationId xmlns:a16="http://schemas.microsoft.com/office/drawing/2014/main" id="{42E09172-26AF-703D-2187-2E264D737D06}"/>
              </a:ext>
            </a:extLst>
          </p:cNvPr>
          <p:cNvSpPr/>
          <p:nvPr/>
        </p:nvSpPr>
        <p:spPr>
          <a:xfrm>
            <a:off x="9753600" y="45274"/>
            <a:ext cx="1876608" cy="14003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7645458-F2DA-7BD1-8D13-D90D6A1E7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429000"/>
            <a:ext cx="8187746" cy="339634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0C2F842B-DCEF-EE31-A73B-8F3B1C5951DA}"/>
              </a:ext>
            </a:extLst>
          </p:cNvPr>
          <p:cNvCxnSpPr>
            <a:cxnSpLocks/>
          </p:cNvCxnSpPr>
          <p:nvPr/>
        </p:nvCxnSpPr>
        <p:spPr>
          <a:xfrm flipH="1">
            <a:off x="5029200" y="2667000"/>
            <a:ext cx="5410200" cy="182880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3" name="Connector: Curved 12">
            <a:extLst>
              <a:ext uri="{FF2B5EF4-FFF2-40B4-BE49-F238E27FC236}">
                <a16:creationId xmlns:a16="http://schemas.microsoft.com/office/drawing/2014/main" id="{7605E796-05EC-0E5D-9ABC-00510FC572BC}"/>
              </a:ext>
            </a:extLst>
          </p:cNvPr>
          <p:cNvCxnSpPr/>
          <p:nvPr/>
        </p:nvCxnSpPr>
        <p:spPr>
          <a:xfrm>
            <a:off x="3408073" y="1239497"/>
            <a:ext cx="3962400" cy="3810000"/>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267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B911-CE76-3B11-D4B2-DA1F70615C70}"/>
              </a:ext>
            </a:extLst>
          </p:cNvPr>
          <p:cNvSpPr>
            <a:spLocks noGrp="1"/>
          </p:cNvSpPr>
          <p:nvPr>
            <p:ph type="title"/>
          </p:nvPr>
        </p:nvSpPr>
        <p:spPr>
          <a:xfrm>
            <a:off x="838200" y="365125"/>
            <a:ext cx="10515600" cy="244475"/>
          </a:xfrm>
        </p:spPr>
        <p:txBody>
          <a:bodyPr>
            <a:normAutofit fontScale="90000"/>
          </a:bodyPr>
          <a:lstStyle/>
          <a:p>
            <a:r>
              <a:rPr lang="en-US" dirty="0"/>
              <a:t>The Decoder w/ Attention</a:t>
            </a:r>
          </a:p>
        </p:txBody>
      </p:sp>
      <p:sp>
        <p:nvSpPr>
          <p:cNvPr id="3" name="Content Placeholder 2">
            <a:extLst>
              <a:ext uri="{FF2B5EF4-FFF2-40B4-BE49-F238E27FC236}">
                <a16:creationId xmlns:a16="http://schemas.microsoft.com/office/drawing/2014/main" id="{3E68250A-DA14-CD14-5712-A8826776B241}"/>
              </a:ext>
            </a:extLst>
          </p:cNvPr>
          <p:cNvSpPr>
            <a:spLocks noGrp="1"/>
          </p:cNvSpPr>
          <p:nvPr>
            <p:ph idx="1"/>
          </p:nvPr>
        </p:nvSpPr>
        <p:spPr>
          <a:xfrm>
            <a:off x="685800" y="1361536"/>
            <a:ext cx="10515600" cy="4351338"/>
          </a:xfrm>
        </p:spPr>
        <p:txBody>
          <a:bodyPr/>
          <a:lstStyle/>
          <a:p>
            <a:r>
              <a:rPr lang="en-US" dirty="0"/>
              <a:t>2 Different Attention Models</a:t>
            </a:r>
          </a:p>
          <a:p>
            <a:r>
              <a:rPr lang="en-US" dirty="0">
                <a:highlight>
                  <a:srgbClr val="FFFF00"/>
                </a:highlight>
              </a:rPr>
              <a:t>Soft</a:t>
            </a:r>
            <a:r>
              <a:rPr lang="en-US" dirty="0"/>
              <a:t> = weighted sum of annotation vectors (input), weighted by the attention weights </a:t>
            </a:r>
            <a:r>
              <a:rPr lang="en-US" dirty="0">
                <a:sym typeface="Wingdings" panose="05000000000000000000" pitchFamily="2" charset="2"/>
              </a:rPr>
              <a:t> this is </a:t>
            </a:r>
            <a:r>
              <a:rPr lang="en-US" dirty="0" err="1">
                <a:solidFill>
                  <a:srgbClr val="FF0000"/>
                </a:solidFill>
                <a:sym typeface="Wingdings" panose="05000000000000000000" pitchFamily="2" charset="2"/>
              </a:rPr>
              <a:t>Bahdanau</a:t>
            </a:r>
            <a:r>
              <a:rPr lang="en-US" dirty="0">
                <a:solidFill>
                  <a:srgbClr val="FF0000"/>
                </a:solidFill>
                <a:sym typeface="Wingdings" panose="05000000000000000000" pitchFamily="2" charset="2"/>
              </a:rPr>
              <a:t> Attention </a:t>
            </a:r>
            <a:r>
              <a:rPr lang="en-US" dirty="0">
                <a:sym typeface="Wingdings" panose="05000000000000000000" pitchFamily="2" charset="2"/>
              </a:rPr>
              <a:t>we saw before</a:t>
            </a:r>
            <a:endParaRPr lang="en-US" dirty="0"/>
          </a:p>
        </p:txBody>
      </p:sp>
      <p:pic>
        <p:nvPicPr>
          <p:cNvPr id="7" name="Content Placeholder 4" descr="A diagram of a diagram&#10;&#10;Description automatically generated">
            <a:extLst>
              <a:ext uri="{FF2B5EF4-FFF2-40B4-BE49-F238E27FC236}">
                <a16:creationId xmlns:a16="http://schemas.microsoft.com/office/drawing/2014/main" id="{901D1BCC-2CFB-FDF3-B9C6-F4D50EDC1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10293"/>
            <a:ext cx="3939638" cy="1684338"/>
          </a:xfrm>
          <a:prstGeom prst="rect">
            <a:avLst/>
          </a:prstGeom>
        </p:spPr>
      </p:pic>
      <p:sp>
        <p:nvSpPr>
          <p:cNvPr id="8" name="Rectangle 7">
            <a:extLst>
              <a:ext uri="{FF2B5EF4-FFF2-40B4-BE49-F238E27FC236}">
                <a16:creationId xmlns:a16="http://schemas.microsoft.com/office/drawing/2014/main" id="{42E09172-26AF-703D-2187-2E264D737D06}"/>
              </a:ext>
            </a:extLst>
          </p:cNvPr>
          <p:cNvSpPr/>
          <p:nvPr/>
        </p:nvSpPr>
        <p:spPr>
          <a:xfrm>
            <a:off x="8915400" y="250847"/>
            <a:ext cx="1876608" cy="14003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50476B2-9ED0-443C-5377-9F7ABE4150B8}"/>
              </a:ext>
            </a:extLst>
          </p:cNvPr>
          <p:cNvPicPr>
            <a:picLocks noChangeAspect="1"/>
          </p:cNvPicPr>
          <p:nvPr/>
        </p:nvPicPr>
        <p:blipFill>
          <a:blip r:embed="rId4"/>
          <a:stretch>
            <a:fillRect/>
          </a:stretch>
        </p:blipFill>
        <p:spPr>
          <a:xfrm>
            <a:off x="5562600" y="5063369"/>
            <a:ext cx="3937728" cy="622983"/>
          </a:xfrm>
          <a:prstGeom prst="rect">
            <a:avLst/>
          </a:prstGeom>
        </p:spPr>
      </p:pic>
      <p:sp>
        <p:nvSpPr>
          <p:cNvPr id="13" name="TextBox 12">
            <a:extLst>
              <a:ext uri="{FF2B5EF4-FFF2-40B4-BE49-F238E27FC236}">
                <a16:creationId xmlns:a16="http://schemas.microsoft.com/office/drawing/2014/main" id="{2BEACC6F-A56A-4120-22A6-B34E77BAEA75}"/>
              </a:ext>
            </a:extLst>
          </p:cNvPr>
          <p:cNvSpPr txBox="1"/>
          <p:nvPr/>
        </p:nvSpPr>
        <p:spPr>
          <a:xfrm>
            <a:off x="163399" y="5042757"/>
            <a:ext cx="4560864" cy="1754326"/>
          </a:xfrm>
          <a:prstGeom prst="rect">
            <a:avLst/>
          </a:prstGeom>
          <a:solidFill>
            <a:schemeClr val="bg2"/>
          </a:solidFill>
        </p:spPr>
        <p:txBody>
          <a:bodyPr wrap="none" rtlCol="0">
            <a:spAutoFit/>
          </a:bodyPr>
          <a:lstStyle/>
          <a:p>
            <a:r>
              <a:rPr lang="en-US" dirty="0"/>
              <a:t>a</a:t>
            </a:r>
            <a:r>
              <a:rPr lang="en-US" baseline="-25000" dirty="0"/>
              <a:t>i</a:t>
            </a:r>
            <a:r>
              <a:rPr lang="en-US" dirty="0"/>
              <a:t>  are annotation vectors where </a:t>
            </a:r>
            <a:r>
              <a:rPr lang="en-US" dirty="0" err="1"/>
              <a:t>i</a:t>
            </a:r>
            <a:r>
              <a:rPr lang="en-US" dirty="0"/>
              <a:t>=1,...,L</a:t>
            </a:r>
          </a:p>
          <a:p>
            <a:r>
              <a:rPr lang="en-US" dirty="0"/>
              <a:t>Corresponding to the features extracted </a:t>
            </a:r>
          </a:p>
          <a:p>
            <a:r>
              <a:rPr lang="en-US" dirty="0"/>
              <a:t>at different image locations.</a:t>
            </a:r>
          </a:p>
          <a:p>
            <a:endParaRPr lang="en-US" dirty="0"/>
          </a:p>
          <a:p>
            <a:r>
              <a:rPr lang="en-US" dirty="0" err="1"/>
              <a:t>z</a:t>
            </a:r>
            <a:r>
              <a:rPr lang="en-US" baseline="-25000" dirty="0" err="1"/>
              <a:t>t</a:t>
            </a:r>
            <a:r>
              <a:rPr lang="en-US" dirty="0"/>
              <a:t> is the context vector and is a function of a</a:t>
            </a:r>
            <a:r>
              <a:rPr lang="en-US" baseline="-25000" dirty="0"/>
              <a:t>i</a:t>
            </a:r>
            <a:r>
              <a:rPr lang="en-US" dirty="0"/>
              <a:t> </a:t>
            </a:r>
          </a:p>
          <a:p>
            <a:r>
              <a:rPr lang="en-US" dirty="0"/>
              <a:t> and         (which is an </a:t>
            </a:r>
            <a:r>
              <a:rPr lang="en-US" b="1" dirty="0">
                <a:solidFill>
                  <a:srgbClr val="FF0000"/>
                </a:solidFill>
              </a:rPr>
              <a:t>attention weight</a:t>
            </a:r>
            <a:r>
              <a:rPr lang="en-US" dirty="0"/>
              <a:t>)</a:t>
            </a:r>
          </a:p>
        </p:txBody>
      </p:sp>
      <p:pic>
        <p:nvPicPr>
          <p:cNvPr id="10" name="Picture 9">
            <a:extLst>
              <a:ext uri="{FF2B5EF4-FFF2-40B4-BE49-F238E27FC236}">
                <a16:creationId xmlns:a16="http://schemas.microsoft.com/office/drawing/2014/main" id="{DDD104CD-8656-8812-41AB-3BB4B605C2E9}"/>
              </a:ext>
            </a:extLst>
          </p:cNvPr>
          <p:cNvPicPr>
            <a:picLocks noChangeAspect="1"/>
          </p:cNvPicPr>
          <p:nvPr/>
        </p:nvPicPr>
        <p:blipFill>
          <a:blip r:embed="rId4"/>
          <a:srcRect l="75218" t="23227" r="12986" b="18769"/>
          <a:stretch/>
        </p:blipFill>
        <p:spPr>
          <a:xfrm>
            <a:off x="721659" y="6464810"/>
            <a:ext cx="303592" cy="236170"/>
          </a:xfrm>
          <a:prstGeom prst="rect">
            <a:avLst/>
          </a:prstGeom>
        </p:spPr>
      </p:pic>
      <p:pic>
        <p:nvPicPr>
          <p:cNvPr id="3076" name="Picture 4">
            <a:extLst>
              <a:ext uri="{FF2B5EF4-FFF2-40B4-BE49-F238E27FC236}">
                <a16:creationId xmlns:a16="http://schemas.microsoft.com/office/drawing/2014/main" id="{1ACA773A-9823-CF58-A5DC-F9BABA635E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023" y="2739402"/>
            <a:ext cx="8910668" cy="232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545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B911-CE76-3B11-D4B2-DA1F70615C70}"/>
              </a:ext>
            </a:extLst>
          </p:cNvPr>
          <p:cNvSpPr>
            <a:spLocks noGrp="1"/>
          </p:cNvSpPr>
          <p:nvPr>
            <p:ph type="title"/>
          </p:nvPr>
        </p:nvSpPr>
        <p:spPr>
          <a:xfrm>
            <a:off x="838200" y="365125"/>
            <a:ext cx="10515600" cy="244475"/>
          </a:xfrm>
        </p:spPr>
        <p:txBody>
          <a:bodyPr>
            <a:normAutofit fontScale="90000"/>
          </a:bodyPr>
          <a:lstStyle/>
          <a:p>
            <a:r>
              <a:rPr lang="en-US" dirty="0"/>
              <a:t>The Decoder w/ Attention</a:t>
            </a:r>
          </a:p>
        </p:txBody>
      </p:sp>
      <p:sp>
        <p:nvSpPr>
          <p:cNvPr id="3" name="Content Placeholder 2">
            <a:extLst>
              <a:ext uri="{FF2B5EF4-FFF2-40B4-BE49-F238E27FC236}">
                <a16:creationId xmlns:a16="http://schemas.microsoft.com/office/drawing/2014/main" id="{3E68250A-DA14-CD14-5712-A8826776B241}"/>
              </a:ext>
            </a:extLst>
          </p:cNvPr>
          <p:cNvSpPr>
            <a:spLocks noGrp="1"/>
          </p:cNvSpPr>
          <p:nvPr>
            <p:ph idx="1"/>
          </p:nvPr>
        </p:nvSpPr>
        <p:spPr>
          <a:xfrm>
            <a:off x="685800" y="1361536"/>
            <a:ext cx="10515600" cy="4351338"/>
          </a:xfrm>
        </p:spPr>
        <p:txBody>
          <a:bodyPr/>
          <a:lstStyle/>
          <a:p>
            <a:r>
              <a:rPr lang="en-US" dirty="0"/>
              <a:t>2 Different Attention Models</a:t>
            </a:r>
          </a:p>
          <a:p>
            <a:r>
              <a:rPr lang="en-US" dirty="0">
                <a:highlight>
                  <a:srgbClr val="FFFF00"/>
                </a:highlight>
              </a:rPr>
              <a:t>Hard</a:t>
            </a:r>
            <a:r>
              <a:rPr lang="en-US" dirty="0"/>
              <a:t>  = select the annotation vector with the maximum attention weight</a:t>
            </a:r>
          </a:p>
        </p:txBody>
      </p:sp>
      <p:pic>
        <p:nvPicPr>
          <p:cNvPr id="7" name="Content Placeholder 4" descr="A diagram of a diagram&#10;&#10;Description automatically generated">
            <a:extLst>
              <a:ext uri="{FF2B5EF4-FFF2-40B4-BE49-F238E27FC236}">
                <a16:creationId xmlns:a16="http://schemas.microsoft.com/office/drawing/2014/main" id="{901D1BCC-2CFB-FDF3-B9C6-F4D50EDC1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10293"/>
            <a:ext cx="3939638" cy="1684338"/>
          </a:xfrm>
          <a:prstGeom prst="rect">
            <a:avLst/>
          </a:prstGeom>
        </p:spPr>
      </p:pic>
      <p:sp>
        <p:nvSpPr>
          <p:cNvPr id="8" name="Rectangle 7">
            <a:extLst>
              <a:ext uri="{FF2B5EF4-FFF2-40B4-BE49-F238E27FC236}">
                <a16:creationId xmlns:a16="http://schemas.microsoft.com/office/drawing/2014/main" id="{42E09172-26AF-703D-2187-2E264D737D06}"/>
              </a:ext>
            </a:extLst>
          </p:cNvPr>
          <p:cNvSpPr/>
          <p:nvPr/>
        </p:nvSpPr>
        <p:spPr>
          <a:xfrm>
            <a:off x="8915400" y="250847"/>
            <a:ext cx="1876608" cy="14003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50476B2-9ED0-443C-5377-9F7ABE4150B8}"/>
              </a:ext>
            </a:extLst>
          </p:cNvPr>
          <p:cNvPicPr>
            <a:picLocks noChangeAspect="1"/>
          </p:cNvPicPr>
          <p:nvPr/>
        </p:nvPicPr>
        <p:blipFill>
          <a:blip r:embed="rId4"/>
          <a:stretch>
            <a:fillRect/>
          </a:stretch>
        </p:blipFill>
        <p:spPr>
          <a:xfrm>
            <a:off x="6705600" y="5974356"/>
            <a:ext cx="3937728" cy="622983"/>
          </a:xfrm>
          <a:prstGeom prst="rect">
            <a:avLst/>
          </a:prstGeom>
        </p:spPr>
      </p:pic>
      <p:sp>
        <p:nvSpPr>
          <p:cNvPr id="13" name="TextBox 12">
            <a:extLst>
              <a:ext uri="{FF2B5EF4-FFF2-40B4-BE49-F238E27FC236}">
                <a16:creationId xmlns:a16="http://schemas.microsoft.com/office/drawing/2014/main" id="{2BEACC6F-A56A-4120-22A6-B34E77BAEA75}"/>
              </a:ext>
            </a:extLst>
          </p:cNvPr>
          <p:cNvSpPr txBox="1"/>
          <p:nvPr/>
        </p:nvSpPr>
        <p:spPr>
          <a:xfrm>
            <a:off x="7050157" y="3681549"/>
            <a:ext cx="4560864" cy="2031325"/>
          </a:xfrm>
          <a:prstGeom prst="rect">
            <a:avLst/>
          </a:prstGeom>
          <a:solidFill>
            <a:schemeClr val="bg2"/>
          </a:solidFill>
        </p:spPr>
        <p:txBody>
          <a:bodyPr wrap="none" rtlCol="0">
            <a:spAutoFit/>
          </a:bodyPr>
          <a:lstStyle/>
          <a:p>
            <a:r>
              <a:rPr lang="en-US" dirty="0"/>
              <a:t>a</a:t>
            </a:r>
            <a:r>
              <a:rPr lang="en-US" baseline="-25000" dirty="0"/>
              <a:t>i</a:t>
            </a:r>
            <a:r>
              <a:rPr lang="en-US" dirty="0"/>
              <a:t>  are annotation vectors where </a:t>
            </a:r>
            <a:r>
              <a:rPr lang="en-US" dirty="0" err="1"/>
              <a:t>i</a:t>
            </a:r>
            <a:r>
              <a:rPr lang="en-US" dirty="0"/>
              <a:t>=1,...,L</a:t>
            </a:r>
          </a:p>
          <a:p>
            <a:r>
              <a:rPr lang="en-US" dirty="0"/>
              <a:t>Corresponding to the features extracted </a:t>
            </a:r>
          </a:p>
          <a:p>
            <a:r>
              <a:rPr lang="en-US" dirty="0"/>
              <a:t>at different image locations.</a:t>
            </a:r>
          </a:p>
          <a:p>
            <a:endParaRPr lang="en-US" dirty="0"/>
          </a:p>
          <a:p>
            <a:r>
              <a:rPr lang="en-US" dirty="0" err="1"/>
              <a:t>z</a:t>
            </a:r>
            <a:r>
              <a:rPr lang="en-US" baseline="-25000" dirty="0" err="1"/>
              <a:t>t</a:t>
            </a:r>
            <a:r>
              <a:rPr lang="en-US" dirty="0"/>
              <a:t> is the context vector and is a function of a</a:t>
            </a:r>
            <a:r>
              <a:rPr lang="en-US" baseline="-25000" dirty="0"/>
              <a:t>i</a:t>
            </a:r>
            <a:r>
              <a:rPr lang="en-US" dirty="0"/>
              <a:t> </a:t>
            </a:r>
          </a:p>
          <a:p>
            <a:r>
              <a:rPr lang="en-US" dirty="0"/>
              <a:t> and         (which is an </a:t>
            </a:r>
            <a:r>
              <a:rPr lang="en-US" b="1" dirty="0">
                <a:solidFill>
                  <a:srgbClr val="FF0000"/>
                </a:solidFill>
              </a:rPr>
              <a:t>attention weight</a:t>
            </a:r>
            <a:r>
              <a:rPr lang="en-US" dirty="0"/>
              <a:t>)</a:t>
            </a:r>
          </a:p>
          <a:p>
            <a:r>
              <a:rPr lang="en-US" dirty="0"/>
              <a:t> </a:t>
            </a:r>
          </a:p>
        </p:txBody>
      </p:sp>
      <p:pic>
        <p:nvPicPr>
          <p:cNvPr id="6" name="Picture 5">
            <a:extLst>
              <a:ext uri="{FF2B5EF4-FFF2-40B4-BE49-F238E27FC236}">
                <a16:creationId xmlns:a16="http://schemas.microsoft.com/office/drawing/2014/main" id="{67358129-A1B1-A06F-735C-8E5C5A878243}"/>
              </a:ext>
            </a:extLst>
          </p:cNvPr>
          <p:cNvPicPr>
            <a:picLocks noChangeAspect="1"/>
          </p:cNvPicPr>
          <p:nvPr/>
        </p:nvPicPr>
        <p:blipFill>
          <a:blip r:embed="rId5"/>
          <a:stretch>
            <a:fillRect/>
          </a:stretch>
        </p:blipFill>
        <p:spPr>
          <a:xfrm>
            <a:off x="157738" y="3429000"/>
            <a:ext cx="6108424" cy="2958307"/>
          </a:xfrm>
          <a:prstGeom prst="rect">
            <a:avLst/>
          </a:prstGeom>
        </p:spPr>
      </p:pic>
      <p:pic>
        <p:nvPicPr>
          <p:cNvPr id="9" name="Picture 8">
            <a:extLst>
              <a:ext uri="{FF2B5EF4-FFF2-40B4-BE49-F238E27FC236}">
                <a16:creationId xmlns:a16="http://schemas.microsoft.com/office/drawing/2014/main" id="{E76CDC67-1D3C-ADB5-BC43-5B3152A75694}"/>
              </a:ext>
            </a:extLst>
          </p:cNvPr>
          <p:cNvPicPr>
            <a:picLocks noChangeAspect="1"/>
          </p:cNvPicPr>
          <p:nvPr/>
        </p:nvPicPr>
        <p:blipFill>
          <a:blip r:embed="rId4"/>
          <a:srcRect l="75218" t="23227" r="12986" b="18769"/>
          <a:stretch/>
        </p:blipFill>
        <p:spPr>
          <a:xfrm>
            <a:off x="7620000" y="5181600"/>
            <a:ext cx="303592" cy="236170"/>
          </a:xfrm>
          <a:prstGeom prst="rect">
            <a:avLst/>
          </a:prstGeom>
        </p:spPr>
      </p:pic>
    </p:spTree>
    <p:extLst>
      <p:ext uri="{BB962C8B-B14F-4D97-AF65-F5344CB8AC3E}">
        <p14:creationId xmlns:p14="http://schemas.microsoft.com/office/powerpoint/2010/main" val="215217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1E9C9-E053-5E3F-AA9A-96167C3F6A7A}"/>
              </a:ext>
            </a:extLst>
          </p:cNvPr>
          <p:cNvSpPr>
            <a:spLocks noGrp="1"/>
          </p:cNvSpPr>
          <p:nvPr>
            <p:ph type="title"/>
          </p:nvPr>
        </p:nvSpPr>
        <p:spPr>
          <a:xfrm>
            <a:off x="781794" y="365125"/>
            <a:ext cx="10515600" cy="1325563"/>
          </a:xfrm>
        </p:spPr>
        <p:txBody>
          <a:bodyPr/>
          <a:lstStyle/>
          <a:p>
            <a:r>
              <a:rPr lang="en-US" dirty="0"/>
              <a:t>A timeline</a:t>
            </a:r>
          </a:p>
        </p:txBody>
      </p:sp>
      <p:pic>
        <p:nvPicPr>
          <p:cNvPr id="1026" name="Picture 2" descr="A brief timeline showing important models in vision (upper) and... |  Download Scientific Diagram">
            <a:extLst>
              <a:ext uri="{FF2B5EF4-FFF2-40B4-BE49-F238E27FC236}">
                <a16:creationId xmlns:a16="http://schemas.microsoft.com/office/drawing/2014/main" id="{465E30F9-B2A4-ECD9-411E-098C00F6E6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10078193" cy="3462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016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B911-CE76-3B11-D4B2-DA1F70615C70}"/>
              </a:ext>
            </a:extLst>
          </p:cNvPr>
          <p:cNvSpPr>
            <a:spLocks noGrp="1"/>
          </p:cNvSpPr>
          <p:nvPr>
            <p:ph type="title"/>
          </p:nvPr>
        </p:nvSpPr>
        <p:spPr>
          <a:xfrm>
            <a:off x="838200" y="441325"/>
            <a:ext cx="10515600" cy="244475"/>
          </a:xfrm>
        </p:spPr>
        <p:txBody>
          <a:bodyPr>
            <a:normAutofit fontScale="90000"/>
          </a:bodyPr>
          <a:lstStyle/>
          <a:p>
            <a:r>
              <a:rPr lang="en-US" dirty="0"/>
              <a:t>SOFT vs HARD Attention</a:t>
            </a:r>
          </a:p>
        </p:txBody>
      </p:sp>
      <p:sp>
        <p:nvSpPr>
          <p:cNvPr id="3" name="Content Placeholder 2">
            <a:extLst>
              <a:ext uri="{FF2B5EF4-FFF2-40B4-BE49-F238E27FC236}">
                <a16:creationId xmlns:a16="http://schemas.microsoft.com/office/drawing/2014/main" id="{3E68250A-DA14-CD14-5712-A8826776B241}"/>
              </a:ext>
            </a:extLst>
          </p:cNvPr>
          <p:cNvSpPr>
            <a:spLocks noGrp="1"/>
          </p:cNvSpPr>
          <p:nvPr>
            <p:ph idx="1"/>
          </p:nvPr>
        </p:nvSpPr>
        <p:spPr>
          <a:xfrm>
            <a:off x="317545" y="925279"/>
            <a:ext cx="10515600" cy="4351338"/>
          </a:xfrm>
        </p:spPr>
        <p:txBody>
          <a:bodyPr/>
          <a:lstStyle/>
          <a:p>
            <a:r>
              <a:rPr lang="en-US" dirty="0"/>
              <a:t>Soft = </a:t>
            </a:r>
            <a:r>
              <a:rPr lang="en-US" sz="2000" dirty="0"/>
              <a:t>weighted sum of annotation vectors, weighted by the </a:t>
            </a:r>
            <a:br>
              <a:rPr lang="en-US" sz="2000" dirty="0"/>
            </a:br>
            <a:r>
              <a:rPr lang="en-US" sz="2000" dirty="0"/>
              <a:t>attention weights </a:t>
            </a:r>
            <a:r>
              <a:rPr lang="en-US" sz="2000" dirty="0">
                <a:sym typeface="Wingdings" panose="05000000000000000000" pitchFamily="2" charset="2"/>
              </a:rPr>
              <a:t> this is </a:t>
            </a:r>
            <a:r>
              <a:rPr lang="en-US" sz="2000" dirty="0" err="1">
                <a:solidFill>
                  <a:srgbClr val="FF0000"/>
                </a:solidFill>
                <a:sym typeface="Wingdings" panose="05000000000000000000" pitchFamily="2" charset="2"/>
              </a:rPr>
              <a:t>Bahdanau</a:t>
            </a:r>
            <a:r>
              <a:rPr lang="en-US" sz="2000" dirty="0">
                <a:solidFill>
                  <a:srgbClr val="FF0000"/>
                </a:solidFill>
                <a:sym typeface="Wingdings" panose="05000000000000000000" pitchFamily="2" charset="2"/>
              </a:rPr>
              <a:t> Attention </a:t>
            </a:r>
            <a:r>
              <a:rPr lang="en-US" sz="2000" dirty="0">
                <a:sym typeface="Wingdings" panose="05000000000000000000" pitchFamily="2" charset="2"/>
              </a:rPr>
              <a:t>we saw before</a:t>
            </a:r>
          </a:p>
          <a:p>
            <a:r>
              <a:rPr lang="en-US" dirty="0">
                <a:sym typeface="Wingdings" panose="05000000000000000000" pitchFamily="2" charset="2"/>
              </a:rPr>
              <a:t>Hard = </a:t>
            </a:r>
            <a:r>
              <a:rPr lang="en-US" sz="2000" dirty="0">
                <a:sym typeface="Wingdings" panose="05000000000000000000" pitchFamily="2" charset="2"/>
              </a:rPr>
              <a:t> pick annotation vector with max attention weight </a:t>
            </a:r>
            <a:endParaRPr lang="en-US" dirty="0"/>
          </a:p>
        </p:txBody>
      </p:sp>
      <p:pic>
        <p:nvPicPr>
          <p:cNvPr id="7" name="Content Placeholder 4" descr="A diagram of a diagram&#10;&#10;Description automatically generated">
            <a:extLst>
              <a:ext uri="{FF2B5EF4-FFF2-40B4-BE49-F238E27FC236}">
                <a16:creationId xmlns:a16="http://schemas.microsoft.com/office/drawing/2014/main" id="{901D1BCC-2CFB-FDF3-B9C6-F4D50EDC1E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1962" y="13410"/>
            <a:ext cx="3406238" cy="1456290"/>
          </a:xfrm>
          <a:prstGeom prst="rect">
            <a:avLst/>
          </a:prstGeom>
        </p:spPr>
      </p:pic>
      <p:sp>
        <p:nvSpPr>
          <p:cNvPr id="8" name="Rectangle 7">
            <a:extLst>
              <a:ext uri="{FF2B5EF4-FFF2-40B4-BE49-F238E27FC236}">
                <a16:creationId xmlns:a16="http://schemas.microsoft.com/office/drawing/2014/main" id="{42E09172-26AF-703D-2187-2E264D737D06}"/>
              </a:ext>
            </a:extLst>
          </p:cNvPr>
          <p:cNvSpPr/>
          <p:nvPr/>
        </p:nvSpPr>
        <p:spPr>
          <a:xfrm>
            <a:off x="10411442" y="153965"/>
            <a:ext cx="1622528" cy="86258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50476B2-9ED0-443C-5377-9F7ABE4150B8}"/>
              </a:ext>
            </a:extLst>
          </p:cNvPr>
          <p:cNvPicPr>
            <a:picLocks noChangeAspect="1"/>
          </p:cNvPicPr>
          <p:nvPr/>
        </p:nvPicPr>
        <p:blipFill>
          <a:blip r:embed="rId4"/>
          <a:stretch>
            <a:fillRect/>
          </a:stretch>
        </p:blipFill>
        <p:spPr>
          <a:xfrm>
            <a:off x="7543800" y="5953183"/>
            <a:ext cx="3937728" cy="622983"/>
          </a:xfrm>
          <a:prstGeom prst="rect">
            <a:avLst/>
          </a:prstGeom>
        </p:spPr>
      </p:pic>
      <p:sp>
        <p:nvSpPr>
          <p:cNvPr id="13" name="TextBox 12">
            <a:extLst>
              <a:ext uri="{FF2B5EF4-FFF2-40B4-BE49-F238E27FC236}">
                <a16:creationId xmlns:a16="http://schemas.microsoft.com/office/drawing/2014/main" id="{2BEACC6F-A56A-4120-22A6-B34E77BAEA75}"/>
              </a:ext>
            </a:extLst>
          </p:cNvPr>
          <p:cNvSpPr txBox="1"/>
          <p:nvPr/>
        </p:nvSpPr>
        <p:spPr>
          <a:xfrm>
            <a:off x="7050157" y="3681549"/>
            <a:ext cx="4560864" cy="2031325"/>
          </a:xfrm>
          <a:prstGeom prst="rect">
            <a:avLst/>
          </a:prstGeom>
          <a:solidFill>
            <a:schemeClr val="bg2"/>
          </a:solidFill>
        </p:spPr>
        <p:txBody>
          <a:bodyPr wrap="none" rtlCol="0">
            <a:spAutoFit/>
          </a:bodyPr>
          <a:lstStyle/>
          <a:p>
            <a:r>
              <a:rPr lang="en-US" dirty="0"/>
              <a:t>a</a:t>
            </a:r>
            <a:r>
              <a:rPr lang="en-US" baseline="-25000" dirty="0"/>
              <a:t>i</a:t>
            </a:r>
            <a:r>
              <a:rPr lang="en-US" dirty="0"/>
              <a:t>  are annotation vectors where </a:t>
            </a:r>
            <a:r>
              <a:rPr lang="en-US" dirty="0" err="1"/>
              <a:t>i</a:t>
            </a:r>
            <a:r>
              <a:rPr lang="en-US" dirty="0"/>
              <a:t>=1,...,L</a:t>
            </a:r>
          </a:p>
          <a:p>
            <a:r>
              <a:rPr lang="en-US" dirty="0"/>
              <a:t>Corresponding to the features extracted </a:t>
            </a:r>
          </a:p>
          <a:p>
            <a:r>
              <a:rPr lang="en-US" dirty="0"/>
              <a:t>at different image locations.</a:t>
            </a:r>
          </a:p>
          <a:p>
            <a:endParaRPr lang="en-US" dirty="0"/>
          </a:p>
          <a:p>
            <a:r>
              <a:rPr lang="en-US" dirty="0" err="1"/>
              <a:t>z</a:t>
            </a:r>
            <a:r>
              <a:rPr lang="en-US" baseline="-25000" dirty="0" err="1"/>
              <a:t>t</a:t>
            </a:r>
            <a:r>
              <a:rPr lang="en-US" dirty="0"/>
              <a:t> is the context vector and is a function of a</a:t>
            </a:r>
            <a:r>
              <a:rPr lang="en-US" baseline="-25000" dirty="0"/>
              <a:t>i</a:t>
            </a:r>
            <a:r>
              <a:rPr lang="en-US" dirty="0"/>
              <a:t> </a:t>
            </a:r>
          </a:p>
          <a:p>
            <a:r>
              <a:rPr lang="en-US" dirty="0"/>
              <a:t> and         (which is an </a:t>
            </a:r>
            <a:r>
              <a:rPr lang="en-US" b="1" dirty="0">
                <a:solidFill>
                  <a:srgbClr val="FF0000"/>
                </a:solidFill>
              </a:rPr>
              <a:t>attention weight</a:t>
            </a:r>
            <a:r>
              <a:rPr lang="en-US" dirty="0"/>
              <a:t>)</a:t>
            </a:r>
          </a:p>
          <a:p>
            <a:r>
              <a:rPr lang="en-US" dirty="0"/>
              <a:t> </a:t>
            </a:r>
          </a:p>
        </p:txBody>
      </p:sp>
      <p:pic>
        <p:nvPicPr>
          <p:cNvPr id="10" name="Picture 9">
            <a:extLst>
              <a:ext uri="{FF2B5EF4-FFF2-40B4-BE49-F238E27FC236}">
                <a16:creationId xmlns:a16="http://schemas.microsoft.com/office/drawing/2014/main" id="{DDD104CD-8656-8812-41AB-3BB4B605C2E9}"/>
              </a:ext>
            </a:extLst>
          </p:cNvPr>
          <p:cNvPicPr>
            <a:picLocks noChangeAspect="1"/>
          </p:cNvPicPr>
          <p:nvPr/>
        </p:nvPicPr>
        <p:blipFill>
          <a:blip r:embed="rId4"/>
          <a:srcRect l="75218" t="23227" r="12986" b="18769"/>
          <a:stretch/>
        </p:blipFill>
        <p:spPr>
          <a:xfrm>
            <a:off x="7620000" y="5158532"/>
            <a:ext cx="303592" cy="236170"/>
          </a:xfrm>
          <a:prstGeom prst="rect">
            <a:avLst/>
          </a:prstGeom>
        </p:spPr>
      </p:pic>
      <p:pic>
        <p:nvPicPr>
          <p:cNvPr id="5" name="Picture 4">
            <a:extLst>
              <a:ext uri="{FF2B5EF4-FFF2-40B4-BE49-F238E27FC236}">
                <a16:creationId xmlns:a16="http://schemas.microsoft.com/office/drawing/2014/main" id="{76945752-EE21-B417-0991-485A23C4F2C9}"/>
              </a:ext>
            </a:extLst>
          </p:cNvPr>
          <p:cNvPicPr>
            <a:picLocks noChangeAspect="1"/>
          </p:cNvPicPr>
          <p:nvPr/>
        </p:nvPicPr>
        <p:blipFill>
          <a:blip r:embed="rId5"/>
          <a:stretch>
            <a:fillRect/>
          </a:stretch>
        </p:blipFill>
        <p:spPr>
          <a:xfrm>
            <a:off x="317545" y="2331201"/>
            <a:ext cx="2888974" cy="1454954"/>
          </a:xfrm>
          <a:prstGeom prst="rect">
            <a:avLst/>
          </a:prstGeom>
        </p:spPr>
      </p:pic>
      <p:pic>
        <p:nvPicPr>
          <p:cNvPr id="6" name="Picture 5">
            <a:extLst>
              <a:ext uri="{FF2B5EF4-FFF2-40B4-BE49-F238E27FC236}">
                <a16:creationId xmlns:a16="http://schemas.microsoft.com/office/drawing/2014/main" id="{A3B68E87-3B8C-B9BF-0C74-7137D4A5DE90}"/>
              </a:ext>
            </a:extLst>
          </p:cNvPr>
          <p:cNvPicPr>
            <a:picLocks noChangeAspect="1"/>
          </p:cNvPicPr>
          <p:nvPr/>
        </p:nvPicPr>
        <p:blipFill>
          <a:blip r:embed="rId6"/>
          <a:stretch>
            <a:fillRect/>
          </a:stretch>
        </p:blipFill>
        <p:spPr>
          <a:xfrm>
            <a:off x="457200" y="3943994"/>
            <a:ext cx="6477000" cy="3066406"/>
          </a:xfrm>
          <a:prstGeom prst="rect">
            <a:avLst/>
          </a:prstGeom>
        </p:spPr>
      </p:pic>
      <p:pic>
        <p:nvPicPr>
          <p:cNvPr id="9" name="Picture 8">
            <a:extLst>
              <a:ext uri="{FF2B5EF4-FFF2-40B4-BE49-F238E27FC236}">
                <a16:creationId xmlns:a16="http://schemas.microsoft.com/office/drawing/2014/main" id="{7DFB54AB-4F2A-1702-F70F-A15C04DE0D8A}"/>
              </a:ext>
            </a:extLst>
          </p:cNvPr>
          <p:cNvPicPr>
            <a:picLocks noChangeAspect="1"/>
          </p:cNvPicPr>
          <p:nvPr/>
        </p:nvPicPr>
        <p:blipFill>
          <a:blip r:embed="rId7"/>
          <a:stretch>
            <a:fillRect/>
          </a:stretch>
        </p:blipFill>
        <p:spPr>
          <a:xfrm>
            <a:off x="3886200" y="2547269"/>
            <a:ext cx="2684762" cy="1300229"/>
          </a:xfrm>
          <a:prstGeom prst="rect">
            <a:avLst/>
          </a:prstGeom>
        </p:spPr>
      </p:pic>
    </p:spTree>
    <p:extLst>
      <p:ext uri="{BB962C8B-B14F-4D97-AF65-F5344CB8AC3E}">
        <p14:creationId xmlns:p14="http://schemas.microsoft.com/office/powerpoint/2010/main" val="222307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B911-CE76-3B11-D4B2-DA1F70615C70}"/>
              </a:ext>
            </a:extLst>
          </p:cNvPr>
          <p:cNvSpPr>
            <a:spLocks noGrp="1"/>
          </p:cNvSpPr>
          <p:nvPr>
            <p:ph type="title"/>
          </p:nvPr>
        </p:nvSpPr>
        <p:spPr>
          <a:xfrm>
            <a:off x="838200" y="365125"/>
            <a:ext cx="10515600" cy="244475"/>
          </a:xfrm>
        </p:spPr>
        <p:txBody>
          <a:bodyPr>
            <a:normAutofit fontScale="90000"/>
          </a:bodyPr>
          <a:lstStyle/>
          <a:p>
            <a:r>
              <a:rPr lang="en-US" dirty="0"/>
              <a:t>Visualization SOFT vs HARD Attention</a:t>
            </a:r>
          </a:p>
        </p:txBody>
      </p:sp>
      <p:sp>
        <p:nvSpPr>
          <p:cNvPr id="3" name="Content Placeholder 2">
            <a:extLst>
              <a:ext uri="{FF2B5EF4-FFF2-40B4-BE49-F238E27FC236}">
                <a16:creationId xmlns:a16="http://schemas.microsoft.com/office/drawing/2014/main" id="{3E68250A-DA14-CD14-5712-A8826776B241}"/>
              </a:ext>
            </a:extLst>
          </p:cNvPr>
          <p:cNvSpPr>
            <a:spLocks noGrp="1"/>
          </p:cNvSpPr>
          <p:nvPr>
            <p:ph idx="1"/>
          </p:nvPr>
        </p:nvSpPr>
        <p:spPr>
          <a:xfrm>
            <a:off x="317545" y="925279"/>
            <a:ext cx="10515600" cy="4351338"/>
          </a:xfrm>
        </p:spPr>
        <p:txBody>
          <a:bodyPr/>
          <a:lstStyle/>
          <a:p>
            <a:r>
              <a:rPr lang="en-US" dirty="0"/>
              <a:t>Soft = </a:t>
            </a:r>
            <a:r>
              <a:rPr lang="en-US" sz="2000" dirty="0"/>
              <a:t>weighted sum of annotation vectors, weighted by the </a:t>
            </a:r>
            <a:br>
              <a:rPr lang="en-US" sz="2000" dirty="0"/>
            </a:br>
            <a:r>
              <a:rPr lang="en-US" sz="2000" dirty="0"/>
              <a:t>attention weights </a:t>
            </a:r>
            <a:r>
              <a:rPr lang="en-US" sz="2000" dirty="0">
                <a:sym typeface="Wingdings" panose="05000000000000000000" pitchFamily="2" charset="2"/>
              </a:rPr>
              <a:t> this is </a:t>
            </a:r>
            <a:r>
              <a:rPr lang="en-US" sz="2000" dirty="0" err="1">
                <a:solidFill>
                  <a:srgbClr val="FF0000"/>
                </a:solidFill>
                <a:sym typeface="Wingdings" panose="05000000000000000000" pitchFamily="2" charset="2"/>
              </a:rPr>
              <a:t>Bahdanau</a:t>
            </a:r>
            <a:r>
              <a:rPr lang="en-US" sz="2000" dirty="0">
                <a:solidFill>
                  <a:srgbClr val="FF0000"/>
                </a:solidFill>
                <a:sym typeface="Wingdings" panose="05000000000000000000" pitchFamily="2" charset="2"/>
              </a:rPr>
              <a:t> Attention </a:t>
            </a:r>
            <a:r>
              <a:rPr lang="en-US" sz="2000" dirty="0">
                <a:sym typeface="Wingdings" panose="05000000000000000000" pitchFamily="2" charset="2"/>
              </a:rPr>
              <a:t>we saw before</a:t>
            </a:r>
          </a:p>
          <a:p>
            <a:r>
              <a:rPr lang="en-US" dirty="0">
                <a:sym typeface="Wingdings" panose="05000000000000000000" pitchFamily="2" charset="2"/>
              </a:rPr>
              <a:t>Hard = </a:t>
            </a:r>
            <a:r>
              <a:rPr lang="en-US" sz="2000" dirty="0">
                <a:sym typeface="Wingdings" panose="05000000000000000000" pitchFamily="2" charset="2"/>
              </a:rPr>
              <a:t> pick annotation vector with max attention weight </a:t>
            </a:r>
            <a:endParaRPr lang="en-US" dirty="0"/>
          </a:p>
        </p:txBody>
      </p:sp>
      <p:pic>
        <p:nvPicPr>
          <p:cNvPr id="7" name="Content Placeholder 4" descr="A diagram of a diagram&#10;&#10;Description automatically generated">
            <a:extLst>
              <a:ext uri="{FF2B5EF4-FFF2-40B4-BE49-F238E27FC236}">
                <a16:creationId xmlns:a16="http://schemas.microsoft.com/office/drawing/2014/main" id="{901D1BCC-2CFB-FDF3-B9C6-F4D50EDC1E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1962" y="13410"/>
            <a:ext cx="3406238" cy="1456290"/>
          </a:xfrm>
          <a:prstGeom prst="rect">
            <a:avLst/>
          </a:prstGeom>
        </p:spPr>
      </p:pic>
      <p:sp>
        <p:nvSpPr>
          <p:cNvPr id="8" name="Rectangle 7">
            <a:extLst>
              <a:ext uri="{FF2B5EF4-FFF2-40B4-BE49-F238E27FC236}">
                <a16:creationId xmlns:a16="http://schemas.microsoft.com/office/drawing/2014/main" id="{42E09172-26AF-703D-2187-2E264D737D06}"/>
              </a:ext>
            </a:extLst>
          </p:cNvPr>
          <p:cNvSpPr/>
          <p:nvPr/>
        </p:nvSpPr>
        <p:spPr>
          <a:xfrm>
            <a:off x="10411442" y="153965"/>
            <a:ext cx="1622528" cy="86258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6945752-EE21-B417-0991-485A23C4F2C9}"/>
              </a:ext>
            </a:extLst>
          </p:cNvPr>
          <p:cNvPicPr>
            <a:picLocks noChangeAspect="1"/>
          </p:cNvPicPr>
          <p:nvPr/>
        </p:nvPicPr>
        <p:blipFill>
          <a:blip r:embed="rId4"/>
          <a:stretch>
            <a:fillRect/>
          </a:stretch>
        </p:blipFill>
        <p:spPr>
          <a:xfrm>
            <a:off x="317545" y="2331201"/>
            <a:ext cx="2888974" cy="1454954"/>
          </a:xfrm>
          <a:prstGeom prst="rect">
            <a:avLst/>
          </a:prstGeom>
        </p:spPr>
      </p:pic>
      <p:pic>
        <p:nvPicPr>
          <p:cNvPr id="9" name="Picture 8">
            <a:extLst>
              <a:ext uri="{FF2B5EF4-FFF2-40B4-BE49-F238E27FC236}">
                <a16:creationId xmlns:a16="http://schemas.microsoft.com/office/drawing/2014/main" id="{7DFB54AB-4F2A-1702-F70F-A15C04DE0D8A}"/>
              </a:ext>
            </a:extLst>
          </p:cNvPr>
          <p:cNvPicPr>
            <a:picLocks noChangeAspect="1"/>
          </p:cNvPicPr>
          <p:nvPr/>
        </p:nvPicPr>
        <p:blipFill>
          <a:blip r:embed="rId5"/>
          <a:stretch>
            <a:fillRect/>
          </a:stretch>
        </p:blipFill>
        <p:spPr>
          <a:xfrm>
            <a:off x="3886200" y="2547269"/>
            <a:ext cx="2684762" cy="1300229"/>
          </a:xfrm>
          <a:prstGeom prst="rect">
            <a:avLst/>
          </a:prstGeom>
        </p:spPr>
      </p:pic>
      <p:sp>
        <p:nvSpPr>
          <p:cNvPr id="4" name="AutoShape 2">
            <a:extLst>
              <a:ext uri="{FF2B5EF4-FFF2-40B4-BE49-F238E27FC236}">
                <a16:creationId xmlns:a16="http://schemas.microsoft.com/office/drawing/2014/main" id="{906BF50C-10FC-69F2-CD9C-F0024F4D38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1D438F66-C4F4-B3C3-1CA7-EF91BBACD17F}"/>
              </a:ext>
            </a:extLst>
          </p:cNvPr>
          <p:cNvPicPr>
            <a:picLocks noChangeAspect="1"/>
          </p:cNvPicPr>
          <p:nvPr/>
        </p:nvPicPr>
        <p:blipFill>
          <a:blip r:embed="rId6"/>
          <a:stretch>
            <a:fillRect/>
          </a:stretch>
        </p:blipFill>
        <p:spPr>
          <a:xfrm>
            <a:off x="381000" y="4267200"/>
            <a:ext cx="10538854" cy="2100134"/>
          </a:xfrm>
          <a:prstGeom prst="rect">
            <a:avLst/>
          </a:prstGeom>
        </p:spPr>
      </p:pic>
      <p:sp>
        <p:nvSpPr>
          <p:cNvPr id="6" name="TextBox 5">
            <a:extLst>
              <a:ext uri="{FF2B5EF4-FFF2-40B4-BE49-F238E27FC236}">
                <a16:creationId xmlns:a16="http://schemas.microsoft.com/office/drawing/2014/main" id="{97D83904-C94C-7A72-6262-7F7267F73884}"/>
              </a:ext>
            </a:extLst>
          </p:cNvPr>
          <p:cNvSpPr txBox="1"/>
          <p:nvPr/>
        </p:nvSpPr>
        <p:spPr>
          <a:xfrm>
            <a:off x="10513089" y="4495800"/>
            <a:ext cx="716606" cy="369332"/>
          </a:xfrm>
          <a:prstGeom prst="rect">
            <a:avLst/>
          </a:prstGeom>
          <a:solidFill>
            <a:schemeClr val="bg1">
              <a:lumMod val="85000"/>
            </a:schemeClr>
          </a:solidFill>
        </p:spPr>
        <p:txBody>
          <a:bodyPr wrap="none" rtlCol="0">
            <a:spAutoFit/>
          </a:bodyPr>
          <a:lstStyle/>
          <a:p>
            <a:r>
              <a:rPr lang="en-US" dirty="0"/>
              <a:t>SOFT</a:t>
            </a:r>
          </a:p>
        </p:txBody>
      </p:sp>
      <p:sp>
        <p:nvSpPr>
          <p:cNvPr id="10" name="TextBox 9">
            <a:extLst>
              <a:ext uri="{FF2B5EF4-FFF2-40B4-BE49-F238E27FC236}">
                <a16:creationId xmlns:a16="http://schemas.microsoft.com/office/drawing/2014/main" id="{D57E6370-ED5B-60A7-82AB-0D2AFFFAA473}"/>
              </a:ext>
            </a:extLst>
          </p:cNvPr>
          <p:cNvSpPr txBox="1"/>
          <p:nvPr/>
        </p:nvSpPr>
        <p:spPr>
          <a:xfrm>
            <a:off x="10561551" y="5452643"/>
            <a:ext cx="782587" cy="369332"/>
          </a:xfrm>
          <a:prstGeom prst="rect">
            <a:avLst/>
          </a:prstGeom>
          <a:solidFill>
            <a:schemeClr val="bg1">
              <a:lumMod val="85000"/>
            </a:schemeClr>
          </a:solidFill>
        </p:spPr>
        <p:txBody>
          <a:bodyPr wrap="none" rtlCol="0">
            <a:spAutoFit/>
          </a:bodyPr>
          <a:lstStyle/>
          <a:p>
            <a:r>
              <a:rPr lang="en-US" dirty="0"/>
              <a:t>HARD</a:t>
            </a:r>
          </a:p>
        </p:txBody>
      </p:sp>
    </p:spTree>
    <p:extLst>
      <p:ext uri="{BB962C8B-B14F-4D97-AF65-F5344CB8AC3E}">
        <p14:creationId xmlns:p14="http://schemas.microsoft.com/office/powerpoint/2010/main" val="1156093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BAC48-7396-82F5-EFE9-B47958380B79}"/>
              </a:ext>
            </a:extLst>
          </p:cNvPr>
          <p:cNvSpPr>
            <a:spLocks noGrp="1"/>
          </p:cNvSpPr>
          <p:nvPr>
            <p:ph type="title"/>
          </p:nvPr>
        </p:nvSpPr>
        <p:spPr>
          <a:xfrm>
            <a:off x="381000" y="152400"/>
            <a:ext cx="10515600" cy="1325563"/>
          </a:xfrm>
        </p:spPr>
        <p:txBody>
          <a:bodyPr>
            <a:normAutofit/>
          </a:bodyPr>
          <a:lstStyle/>
          <a:p>
            <a:r>
              <a:rPr lang="en-US" dirty="0"/>
              <a:t>RESULTS  –</a:t>
            </a:r>
            <a:r>
              <a:rPr lang="en-US" dirty="0" err="1"/>
              <a:t>Show,Attend</a:t>
            </a:r>
            <a:r>
              <a:rPr lang="en-US" dirty="0"/>
              <a:t> +Tell </a:t>
            </a:r>
          </a:p>
        </p:txBody>
      </p:sp>
      <p:sp>
        <p:nvSpPr>
          <p:cNvPr id="4" name="Content Placeholder 3">
            <a:extLst>
              <a:ext uri="{FF2B5EF4-FFF2-40B4-BE49-F238E27FC236}">
                <a16:creationId xmlns:a16="http://schemas.microsoft.com/office/drawing/2014/main" id="{C7398100-8F01-1B26-2B62-8FF9FAC033D0}"/>
              </a:ext>
            </a:extLst>
          </p:cNvPr>
          <p:cNvSpPr>
            <a:spLocks noGrp="1"/>
          </p:cNvSpPr>
          <p:nvPr>
            <p:ph idx="1"/>
          </p:nvPr>
        </p:nvSpPr>
        <p:spPr/>
        <p:txBody>
          <a:bodyPr/>
          <a:lstStyle/>
          <a:p>
            <a:endParaRPr lang="en-US"/>
          </a:p>
        </p:txBody>
      </p:sp>
      <p:pic>
        <p:nvPicPr>
          <p:cNvPr id="10242" name="Picture 2">
            <a:extLst>
              <a:ext uri="{FF2B5EF4-FFF2-40B4-BE49-F238E27FC236}">
                <a16:creationId xmlns:a16="http://schemas.microsoft.com/office/drawing/2014/main" id="{ECAD6F1B-7DB7-0D4C-A493-827227837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16461"/>
            <a:ext cx="12192000" cy="511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666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BAC48-7396-82F5-EFE9-B47958380B79}"/>
              </a:ext>
            </a:extLst>
          </p:cNvPr>
          <p:cNvSpPr>
            <a:spLocks noGrp="1"/>
          </p:cNvSpPr>
          <p:nvPr>
            <p:ph type="title"/>
          </p:nvPr>
        </p:nvSpPr>
        <p:spPr>
          <a:xfrm>
            <a:off x="381000" y="152400"/>
            <a:ext cx="10515600" cy="1325563"/>
          </a:xfrm>
        </p:spPr>
        <p:txBody>
          <a:bodyPr>
            <a:normAutofit/>
          </a:bodyPr>
          <a:lstStyle/>
          <a:p>
            <a:pPr algn="r"/>
            <a:r>
              <a:rPr lang="en-US" dirty="0"/>
              <a:t>RESULTS  –</a:t>
            </a:r>
            <a:r>
              <a:rPr lang="en-US" dirty="0" err="1"/>
              <a:t>Show,Attend</a:t>
            </a:r>
            <a:r>
              <a:rPr lang="en-US" dirty="0"/>
              <a:t> +Tell  </a:t>
            </a:r>
            <a:r>
              <a:rPr lang="en-US" dirty="0">
                <a:sym typeface="Wingdings" panose="05000000000000000000" pitchFamily="2" charset="2"/>
              </a:rPr>
              <a:t> errors</a:t>
            </a:r>
            <a:endParaRPr lang="en-US" dirty="0"/>
          </a:p>
        </p:txBody>
      </p:sp>
      <p:pic>
        <p:nvPicPr>
          <p:cNvPr id="11266" name="Picture 2">
            <a:extLst>
              <a:ext uri="{FF2B5EF4-FFF2-40B4-BE49-F238E27FC236}">
                <a16:creationId xmlns:a16="http://schemas.microsoft.com/office/drawing/2014/main" id="{BD7B549E-F2EC-C59E-90C9-FAF47280A5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28799"/>
            <a:ext cx="11582400" cy="491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751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BAC48-7396-82F5-EFE9-B47958380B79}"/>
              </a:ext>
            </a:extLst>
          </p:cNvPr>
          <p:cNvSpPr>
            <a:spLocks noGrp="1"/>
          </p:cNvSpPr>
          <p:nvPr>
            <p:ph type="title"/>
          </p:nvPr>
        </p:nvSpPr>
        <p:spPr>
          <a:xfrm>
            <a:off x="381000" y="152400"/>
            <a:ext cx="10515600" cy="1325563"/>
          </a:xfrm>
        </p:spPr>
        <p:txBody>
          <a:bodyPr>
            <a:normAutofit/>
          </a:bodyPr>
          <a:lstStyle/>
          <a:p>
            <a:r>
              <a:rPr lang="en-US" dirty="0"/>
              <a:t>Results of Show, Attend + Tell</a:t>
            </a:r>
          </a:p>
        </p:txBody>
      </p:sp>
      <p:sp>
        <p:nvSpPr>
          <p:cNvPr id="3" name="AutoShape 2">
            <a:extLst>
              <a:ext uri="{FF2B5EF4-FFF2-40B4-BE49-F238E27FC236}">
                <a16:creationId xmlns:a16="http://schemas.microsoft.com/office/drawing/2014/main" id="{D6554940-287F-3E81-A6AA-735D40C12B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04D62E0F-2CA7-B408-6729-61C7A3FC76FB}"/>
              </a:ext>
            </a:extLst>
          </p:cNvPr>
          <p:cNvPicPr>
            <a:picLocks noChangeAspect="1"/>
          </p:cNvPicPr>
          <p:nvPr/>
        </p:nvPicPr>
        <p:blipFill>
          <a:blip r:embed="rId2"/>
          <a:srcRect l="-4774" t="945" r="4774" b="-945"/>
          <a:stretch/>
        </p:blipFill>
        <p:spPr>
          <a:xfrm>
            <a:off x="-381000" y="1643063"/>
            <a:ext cx="9576707" cy="4533900"/>
          </a:xfrm>
          <a:prstGeom prst="rect">
            <a:avLst/>
          </a:prstGeom>
        </p:spPr>
      </p:pic>
      <p:sp>
        <p:nvSpPr>
          <p:cNvPr id="4" name="TextBox 3">
            <a:extLst>
              <a:ext uri="{FF2B5EF4-FFF2-40B4-BE49-F238E27FC236}">
                <a16:creationId xmlns:a16="http://schemas.microsoft.com/office/drawing/2014/main" id="{6146D80C-1F2F-5C4B-138A-317A4832DED0}"/>
              </a:ext>
            </a:extLst>
          </p:cNvPr>
          <p:cNvSpPr txBox="1"/>
          <p:nvPr/>
        </p:nvSpPr>
        <p:spPr>
          <a:xfrm>
            <a:off x="9221560" y="914400"/>
            <a:ext cx="2895600" cy="5632311"/>
          </a:xfrm>
          <a:prstGeom prst="rect">
            <a:avLst/>
          </a:prstGeom>
          <a:solidFill>
            <a:srgbClr val="FFC000"/>
          </a:solidFill>
        </p:spPr>
        <p:txBody>
          <a:bodyPr wrap="square" rtlCol="0">
            <a:spAutoFit/>
          </a:bodyPr>
          <a:lstStyle/>
          <a:p>
            <a:r>
              <a:rPr lang="en-US" sz="2400" b="1" i="0" dirty="0">
                <a:solidFill>
                  <a:srgbClr val="001D35"/>
                </a:solidFill>
                <a:effectLst/>
                <a:latin typeface="Google Sans"/>
              </a:rPr>
              <a:t>Bilingual Evaluation Understudy (BLEU) score </a:t>
            </a:r>
            <a:r>
              <a:rPr lang="en-US" sz="2400" b="0" i="0" dirty="0">
                <a:solidFill>
                  <a:srgbClr val="001D35"/>
                </a:solidFill>
                <a:effectLst/>
                <a:latin typeface="Google Sans"/>
              </a:rPr>
              <a:t>= metric used to evaluate the similarity between a machine-translated text and a reference translation. </a:t>
            </a:r>
          </a:p>
          <a:p>
            <a:endParaRPr lang="en-US" sz="2400" dirty="0">
              <a:solidFill>
                <a:srgbClr val="001D35"/>
              </a:solidFill>
              <a:latin typeface="Google Sans"/>
            </a:endParaRPr>
          </a:p>
          <a:p>
            <a:r>
              <a:rPr lang="en-US" sz="2400" b="0" i="0" dirty="0">
                <a:solidFill>
                  <a:srgbClr val="001D35"/>
                </a:solidFill>
                <a:effectLst/>
                <a:latin typeface="Google Sans"/>
              </a:rPr>
              <a:t>The score is a number between 0 and 1, with higher scores indicating greater similarity</a:t>
            </a:r>
            <a:endParaRPr lang="en-US" sz="2400" dirty="0"/>
          </a:p>
          <a:p>
            <a:endParaRPr lang="en-US" sz="2400" dirty="0"/>
          </a:p>
        </p:txBody>
      </p:sp>
    </p:spTree>
    <p:extLst>
      <p:ext uri="{BB962C8B-B14F-4D97-AF65-F5344CB8AC3E}">
        <p14:creationId xmlns:p14="http://schemas.microsoft.com/office/powerpoint/2010/main" val="2174612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C3F2-46A3-5434-9567-E8D428F91C96}"/>
              </a:ext>
            </a:extLst>
          </p:cNvPr>
          <p:cNvSpPr>
            <a:spLocks noGrp="1"/>
          </p:cNvSpPr>
          <p:nvPr>
            <p:ph type="title"/>
          </p:nvPr>
        </p:nvSpPr>
        <p:spPr/>
        <p:txBody>
          <a:bodyPr>
            <a:normAutofit fontScale="90000"/>
          </a:bodyPr>
          <a:lstStyle/>
          <a:p>
            <a:r>
              <a:rPr lang="en-US" dirty="0"/>
              <a:t>Now what is transformer –did you know Google wanted to call it an “Attention Network” rather than Transformer early on</a:t>
            </a:r>
          </a:p>
        </p:txBody>
      </p:sp>
      <p:sp>
        <p:nvSpPr>
          <p:cNvPr id="3" name="Text Placeholder 2">
            <a:extLst>
              <a:ext uri="{FF2B5EF4-FFF2-40B4-BE49-F238E27FC236}">
                <a16:creationId xmlns:a16="http://schemas.microsoft.com/office/drawing/2014/main" id="{26CDE1EA-7F0F-F58F-ADF0-A9872D79FA44}"/>
              </a:ext>
            </a:extLst>
          </p:cNvPr>
          <p:cNvSpPr>
            <a:spLocks noGrp="1"/>
          </p:cNvSpPr>
          <p:nvPr>
            <p:ph type="body" idx="1"/>
          </p:nvPr>
        </p:nvSpPr>
        <p:spPr>
          <a:xfrm>
            <a:off x="914400" y="4648200"/>
            <a:ext cx="10515600" cy="2057400"/>
          </a:xfrm>
        </p:spPr>
        <p:txBody>
          <a:bodyPr>
            <a:normAutofit fontScale="92500" lnSpcReduction="20000"/>
          </a:bodyPr>
          <a:lstStyle/>
          <a:p>
            <a:pPr marL="342900" indent="-342900">
              <a:buFont typeface="Wingdings" panose="05000000000000000000" pitchFamily="2" charset="2"/>
              <a:buChar char="à"/>
            </a:pPr>
            <a:r>
              <a:rPr lang="en-US" dirty="0">
                <a:sym typeface="Wingdings" panose="05000000000000000000" pitchFamily="2" charset="2"/>
              </a:rPr>
              <a:t>Some similarities to RNN w/ Attention as is </a:t>
            </a:r>
            <a:r>
              <a:rPr lang="en-US" b="0" i="0" dirty="0">
                <a:solidFill>
                  <a:srgbClr val="202122"/>
                </a:solidFill>
                <a:effectLst/>
                <a:latin typeface="Arial" panose="020B0604020202020204" pitchFamily="34" charset="0"/>
              </a:rPr>
              <a:t>based on the </a:t>
            </a:r>
            <a:r>
              <a:rPr lang="en-US" b="0" i="0" u="none" strike="noStrike" dirty="0">
                <a:effectLst/>
                <a:latin typeface="Arial" panose="020B0604020202020204" pitchFamily="34" charset="0"/>
                <a:hlinkClick r:id="rId2" tooltip="Attention mechanism"/>
              </a:rPr>
              <a:t>attention mechanism</a:t>
            </a:r>
            <a:r>
              <a:rPr lang="en-US" b="0" i="0" dirty="0">
                <a:solidFill>
                  <a:srgbClr val="202122"/>
                </a:solidFill>
                <a:effectLst/>
                <a:latin typeface="Arial" panose="020B0604020202020204" pitchFamily="34" charset="0"/>
              </a:rPr>
              <a:t> proposed in 2014 by </a:t>
            </a:r>
            <a:r>
              <a:rPr lang="en-US" b="0" i="0" dirty="0" err="1">
                <a:solidFill>
                  <a:srgbClr val="202122"/>
                </a:solidFill>
                <a:effectLst/>
                <a:latin typeface="Arial" panose="020B0604020202020204" pitchFamily="34" charset="0"/>
              </a:rPr>
              <a:t>Bahdanau</a:t>
            </a:r>
            <a:r>
              <a:rPr lang="en-US" b="0" i="0" dirty="0">
                <a:solidFill>
                  <a:srgbClr val="202122"/>
                </a:solidFill>
                <a:effectLst/>
                <a:latin typeface="Arial" panose="020B0604020202020204" pitchFamily="34" charset="0"/>
              </a:rPr>
              <a:t> et al and has encoder/decoder</a:t>
            </a:r>
            <a:endParaRPr lang="en-US" dirty="0">
              <a:sym typeface="Wingdings" panose="05000000000000000000" pitchFamily="2" charset="2"/>
            </a:endParaRPr>
          </a:p>
          <a:p>
            <a:pPr marL="342900" indent="-342900">
              <a:buFont typeface="Wingdings" panose="05000000000000000000" pitchFamily="2" charset="2"/>
              <a:buChar char="à"/>
            </a:pPr>
            <a:endParaRPr lang="en-US" dirty="0">
              <a:sym typeface="Wingdings" panose="05000000000000000000" pitchFamily="2" charset="2"/>
            </a:endParaRPr>
          </a:p>
          <a:p>
            <a:pPr marL="342900" indent="-342900">
              <a:buFont typeface="Wingdings" panose="05000000000000000000" pitchFamily="2" charset="2"/>
              <a:buChar char="à"/>
            </a:pPr>
            <a:r>
              <a:rPr lang="en-US" dirty="0">
                <a:sym typeface="Wingdings" panose="05000000000000000000" pitchFamily="2" charset="2"/>
              </a:rPr>
              <a:t>“</a:t>
            </a:r>
            <a:r>
              <a:rPr lang="en-US" sz="4000" dirty="0">
                <a:sym typeface="Wingdings" panose="05000000000000000000" pitchFamily="2" charset="2"/>
                <a:hlinkClick r:id="rId3"/>
              </a:rPr>
              <a:t>Attention is All you Need</a:t>
            </a:r>
            <a:r>
              <a:rPr lang="en-US" sz="4000" dirty="0">
                <a:sym typeface="Wingdings" panose="05000000000000000000" pitchFamily="2" charset="2"/>
              </a:rPr>
              <a:t>” , Google [2017]   The Transformer Architecture</a:t>
            </a:r>
            <a:endParaRPr lang="en-US" dirty="0"/>
          </a:p>
        </p:txBody>
      </p:sp>
      <p:sp>
        <p:nvSpPr>
          <p:cNvPr id="5" name="TextBox 4">
            <a:extLst>
              <a:ext uri="{FF2B5EF4-FFF2-40B4-BE49-F238E27FC236}">
                <a16:creationId xmlns:a16="http://schemas.microsoft.com/office/drawing/2014/main" id="{E041A41F-45F1-7DDE-1F7F-3713147CC448}"/>
              </a:ext>
            </a:extLst>
          </p:cNvPr>
          <p:cNvSpPr txBox="1"/>
          <p:nvPr/>
        </p:nvSpPr>
        <p:spPr>
          <a:xfrm>
            <a:off x="3886200" y="304800"/>
            <a:ext cx="6858000" cy="646331"/>
          </a:xfrm>
          <a:prstGeom prst="rect">
            <a:avLst/>
          </a:prstGeom>
          <a:solidFill>
            <a:srgbClr val="FFC000"/>
          </a:solidFill>
        </p:spPr>
        <p:txBody>
          <a:bodyPr wrap="square" rtlCol="0">
            <a:spAutoFit/>
          </a:bodyPr>
          <a:lstStyle/>
          <a:p>
            <a:r>
              <a:rPr lang="en-US" b="0" i="0" dirty="0">
                <a:solidFill>
                  <a:srgbClr val="000000"/>
                </a:solidFill>
                <a:effectLst/>
                <a:latin typeface="Inter"/>
              </a:rPr>
              <a:t>Transformers are </a:t>
            </a:r>
            <a:r>
              <a:rPr lang="en-US" b="0" i="0" u="none" strike="noStrike" dirty="0">
                <a:solidFill>
                  <a:srgbClr val="175FFF"/>
                </a:solidFill>
                <a:effectLst/>
                <a:latin typeface="Inter"/>
                <a:hlinkClick r:id="rId4"/>
              </a:rPr>
              <a:t>neural networks</a:t>
            </a:r>
            <a:r>
              <a:rPr lang="en-US" b="0" i="0" dirty="0">
                <a:solidFill>
                  <a:srgbClr val="000000"/>
                </a:solidFill>
                <a:effectLst/>
                <a:latin typeface="Inter"/>
              </a:rPr>
              <a:t> consisting of an encoder-decoder architecture with self-attention mechanisms.</a:t>
            </a:r>
            <a:endParaRPr lang="en-US" dirty="0"/>
          </a:p>
        </p:txBody>
      </p:sp>
    </p:spTree>
    <p:extLst>
      <p:ext uri="{BB962C8B-B14F-4D97-AF65-F5344CB8AC3E}">
        <p14:creationId xmlns:p14="http://schemas.microsoft.com/office/powerpoint/2010/main" val="1239876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51DE3-8A24-2BD2-E95C-220FEE371775}"/>
              </a:ext>
            </a:extLst>
          </p:cNvPr>
          <p:cNvSpPr>
            <a:spLocks noGrp="1"/>
          </p:cNvSpPr>
          <p:nvPr>
            <p:ph type="title"/>
          </p:nvPr>
        </p:nvSpPr>
        <p:spPr/>
        <p:txBody>
          <a:bodyPr/>
          <a:lstStyle/>
          <a:p>
            <a:r>
              <a:rPr lang="en-US" dirty="0"/>
              <a:t>Transformers in NLP</a:t>
            </a:r>
          </a:p>
        </p:txBody>
      </p:sp>
      <p:sp>
        <p:nvSpPr>
          <p:cNvPr id="3" name="Content Placeholder 2">
            <a:extLst>
              <a:ext uri="{FF2B5EF4-FFF2-40B4-BE49-F238E27FC236}">
                <a16:creationId xmlns:a16="http://schemas.microsoft.com/office/drawing/2014/main" id="{6C4C1FEE-E546-0B74-35D0-EF264DA02D93}"/>
              </a:ext>
            </a:extLst>
          </p:cNvPr>
          <p:cNvSpPr>
            <a:spLocks noGrp="1" noRot="1" noMove="1" noResize="1" noEditPoints="1" noAdjustHandles="1" noChangeArrowheads="1" noChangeShapeType="1"/>
          </p:cNvSpPr>
          <p:nvPr>
            <p:ph idx="1"/>
          </p:nvPr>
        </p:nvSpPr>
        <p:spPr/>
        <p:txBody>
          <a:bodyPr/>
          <a:lstStyle/>
          <a:p>
            <a:r>
              <a:rPr lang="en-US" b="0" i="0" dirty="0">
                <a:solidFill>
                  <a:srgbClr val="273239"/>
                </a:solidFill>
                <a:effectLst/>
                <a:latin typeface="-apple-system"/>
              </a:rPr>
              <a:t>Transformers are highly effective for tasks like language translation, text generation, </a:t>
            </a:r>
            <a:r>
              <a:rPr lang="en-US" b="0" i="0" dirty="0" err="1">
                <a:solidFill>
                  <a:srgbClr val="273239"/>
                </a:solidFill>
                <a:effectLst/>
                <a:latin typeface="-apple-system"/>
              </a:rPr>
              <a:t>etc</a:t>
            </a:r>
            <a:r>
              <a:rPr lang="en-US" b="0" i="0" dirty="0">
                <a:solidFill>
                  <a:srgbClr val="273239"/>
                </a:solidFill>
                <a:effectLst/>
                <a:latin typeface="-apple-system"/>
              </a:rPr>
              <a:t>, due to their efficient capture of long-range dependencies in data</a:t>
            </a:r>
          </a:p>
          <a:p>
            <a:endParaRPr lang="en-US" dirty="0">
              <a:solidFill>
                <a:srgbClr val="273239"/>
              </a:solidFill>
              <a:latin typeface="-apple-system"/>
            </a:endParaRPr>
          </a:p>
          <a:p>
            <a:r>
              <a:rPr lang="en-US" dirty="0">
                <a:solidFill>
                  <a:srgbClr val="273239"/>
                </a:solidFill>
                <a:latin typeface="-apple-system"/>
              </a:rPr>
              <a:t>Introduced by Google in 2017 paper.</a:t>
            </a:r>
          </a:p>
          <a:p>
            <a:r>
              <a:rPr lang="en-US" dirty="0">
                <a:solidFill>
                  <a:srgbClr val="273239"/>
                </a:solidFill>
                <a:latin typeface="-apple-system"/>
              </a:rPr>
              <a:t>2021 Stanford calls transformer NLP models , “foundational models” as it is a “foundational” shift in NLP.</a:t>
            </a:r>
            <a:endParaRPr lang="en-US" dirty="0"/>
          </a:p>
        </p:txBody>
      </p:sp>
      <p:sp>
        <p:nvSpPr>
          <p:cNvPr id="4" name="TextBox 3">
            <a:extLst>
              <a:ext uri="{FF2B5EF4-FFF2-40B4-BE49-F238E27FC236}">
                <a16:creationId xmlns:a16="http://schemas.microsoft.com/office/drawing/2014/main" id="{3AA051F3-25C6-26E1-D145-45A8C3444FB8}"/>
              </a:ext>
            </a:extLst>
          </p:cNvPr>
          <p:cNvSpPr txBox="1"/>
          <p:nvPr/>
        </p:nvSpPr>
        <p:spPr>
          <a:xfrm>
            <a:off x="762000" y="5562600"/>
            <a:ext cx="9437199" cy="923330"/>
          </a:xfrm>
          <a:prstGeom prst="rect">
            <a:avLst/>
          </a:prstGeom>
          <a:solidFill>
            <a:srgbClr val="FFC000"/>
          </a:solidFill>
        </p:spPr>
        <p:txBody>
          <a:bodyPr wrap="none" rtlCol="0">
            <a:spAutoFit/>
          </a:bodyPr>
          <a:lstStyle/>
          <a:p>
            <a:r>
              <a:rPr lang="en-US" b="1" i="0" dirty="0">
                <a:solidFill>
                  <a:srgbClr val="4D5968"/>
                </a:solidFill>
                <a:effectLst/>
                <a:latin typeface="Nunito Sans" panose="020F0502020204030204" pitchFamily="2" charset="0"/>
              </a:rPr>
              <a:t>Vision: </a:t>
            </a:r>
            <a:r>
              <a:rPr lang="en-US" b="0" i="0" dirty="0">
                <a:solidFill>
                  <a:srgbClr val="4D5968"/>
                </a:solidFill>
                <a:effectLst/>
                <a:latin typeface="Nunito Sans" panose="020F0502020204030204" pitchFamily="2" charset="0"/>
              </a:rPr>
              <a:t>Transformers can process images for tasks like image captioning, object detection, </a:t>
            </a:r>
          </a:p>
          <a:p>
            <a:r>
              <a:rPr lang="en-US" b="0" i="0" dirty="0">
                <a:solidFill>
                  <a:srgbClr val="4D5968"/>
                </a:solidFill>
                <a:effectLst/>
                <a:latin typeface="Nunito Sans" panose="020F0502020204030204" pitchFamily="2" charset="0"/>
              </a:rPr>
              <a:t>and even generating art.</a:t>
            </a:r>
          </a:p>
          <a:p>
            <a:endParaRPr lang="en-US" dirty="0"/>
          </a:p>
        </p:txBody>
      </p:sp>
    </p:spTree>
    <p:extLst>
      <p:ext uri="{BB962C8B-B14F-4D97-AF65-F5344CB8AC3E}">
        <p14:creationId xmlns:p14="http://schemas.microsoft.com/office/powerpoint/2010/main" val="877616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0D5A3-5C58-D42A-45D4-8E1819D09CB2}"/>
              </a:ext>
            </a:extLst>
          </p:cNvPr>
          <p:cNvSpPr>
            <a:spLocks noGrp="1"/>
          </p:cNvSpPr>
          <p:nvPr>
            <p:ph type="title"/>
          </p:nvPr>
        </p:nvSpPr>
        <p:spPr/>
        <p:txBody>
          <a:bodyPr/>
          <a:lstStyle/>
          <a:p>
            <a:r>
              <a:rPr lang="en-US" dirty="0"/>
              <a:t>Transformers introduced in NLP in late 201Xs</a:t>
            </a:r>
          </a:p>
        </p:txBody>
      </p:sp>
      <p:sp>
        <p:nvSpPr>
          <p:cNvPr id="3" name="Content Placeholder 2">
            <a:extLst>
              <a:ext uri="{FF2B5EF4-FFF2-40B4-BE49-F238E27FC236}">
                <a16:creationId xmlns:a16="http://schemas.microsoft.com/office/drawing/2014/main" id="{7912BC80-5589-3977-A943-194ED7C3DE37}"/>
              </a:ext>
            </a:extLst>
          </p:cNvPr>
          <p:cNvSpPr>
            <a:spLocks noGrp="1"/>
          </p:cNvSpPr>
          <p:nvPr>
            <p:ph idx="1"/>
          </p:nvPr>
        </p:nvSpPr>
        <p:spPr/>
        <p:txBody>
          <a:bodyPr/>
          <a:lstStyle/>
          <a:p>
            <a:r>
              <a:rPr lang="en-US" b="0" i="0" dirty="0">
                <a:solidFill>
                  <a:srgbClr val="000000"/>
                </a:solidFill>
                <a:effectLst/>
                <a:latin typeface="NVIDIA-NALA"/>
              </a:rPr>
              <a:t>transformers, which are a deep learning component that attends over an entire sequence in parallel in contrast to the sequential dependencies of RNNs. This enables much larger data sets to be analyzed and models to be trained more quickly. Transformers process words in relation to all the other words in a sentence at once rather than individually, using attention mechanisms to gather information about the relevant context of a word and encoding that context in a rich vector that represents it. The model learns how a given word’s meaning is derived from every other word in the segment.</a:t>
            </a:r>
            <a:endParaRPr lang="en-US" dirty="0"/>
          </a:p>
        </p:txBody>
      </p:sp>
    </p:spTree>
    <p:extLst>
      <p:ext uri="{BB962C8B-B14F-4D97-AF65-F5344CB8AC3E}">
        <p14:creationId xmlns:p14="http://schemas.microsoft.com/office/powerpoint/2010/main" val="2312172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50B35D-4D4A-CE4E-DD77-EA3BDFB9BF2C}"/>
              </a:ext>
            </a:extLst>
          </p:cNvPr>
          <p:cNvSpPr txBox="1"/>
          <p:nvPr/>
        </p:nvSpPr>
        <p:spPr>
          <a:xfrm>
            <a:off x="0" y="5085400"/>
            <a:ext cx="8077200" cy="1754326"/>
          </a:xfrm>
          <a:prstGeom prst="rect">
            <a:avLst/>
          </a:prstGeom>
          <a:solidFill>
            <a:srgbClr val="FFFF00"/>
          </a:solidFill>
        </p:spPr>
        <p:txBody>
          <a:bodyPr wrap="square" rtlCol="0">
            <a:spAutoFit/>
          </a:bodyPr>
          <a:lstStyle/>
          <a:p>
            <a:pPr algn="l"/>
            <a:r>
              <a:rPr lang="en-US" b="0" i="0" dirty="0">
                <a:solidFill>
                  <a:srgbClr val="202123"/>
                </a:solidFill>
                <a:effectLst/>
                <a:latin typeface="ColfaxAI"/>
              </a:rPr>
              <a:t>ENCODER = takes input data (such as a sentence in English) and transform it into a higher, more abstract representation- that captures the semantic and syntactic properties of input data.</a:t>
            </a:r>
          </a:p>
          <a:p>
            <a:pPr algn="l"/>
            <a:r>
              <a:rPr lang="en-US" b="0" i="0" dirty="0">
                <a:solidFill>
                  <a:srgbClr val="202123"/>
                </a:solidFill>
                <a:effectLst/>
                <a:latin typeface="ColfaxAI"/>
              </a:rPr>
              <a:t>DECODER =  takes this encoded data and generates the output (such as a translated sentence in French). </a:t>
            </a:r>
            <a:r>
              <a:rPr lang="en-US" dirty="0">
                <a:solidFill>
                  <a:srgbClr val="202123"/>
                </a:solidFill>
                <a:latin typeface="ColfaxAI"/>
              </a:rPr>
              <a:t>U</a:t>
            </a:r>
            <a:r>
              <a:rPr lang="en-US" b="0" i="0" dirty="0">
                <a:solidFill>
                  <a:srgbClr val="202123"/>
                </a:solidFill>
                <a:effectLst/>
                <a:latin typeface="ColfaxAI"/>
              </a:rPr>
              <a:t>ses a mechanism called attention, which allows it to focus on different parts of the input when generating each part of the output.</a:t>
            </a:r>
          </a:p>
        </p:txBody>
      </p:sp>
      <p:pic>
        <p:nvPicPr>
          <p:cNvPr id="7" name="Picture 6">
            <a:extLst>
              <a:ext uri="{FF2B5EF4-FFF2-40B4-BE49-F238E27FC236}">
                <a16:creationId xmlns:a16="http://schemas.microsoft.com/office/drawing/2014/main" id="{615216D9-68E3-8ADA-E7FC-075AECBF5B14}"/>
              </a:ext>
            </a:extLst>
          </p:cNvPr>
          <p:cNvPicPr>
            <a:picLocks noChangeAspect="1"/>
          </p:cNvPicPr>
          <p:nvPr/>
        </p:nvPicPr>
        <p:blipFill>
          <a:blip r:embed="rId2"/>
          <a:stretch>
            <a:fillRect/>
          </a:stretch>
        </p:blipFill>
        <p:spPr>
          <a:xfrm>
            <a:off x="7757881" y="318362"/>
            <a:ext cx="4467187" cy="6221276"/>
          </a:xfrm>
          <a:prstGeom prst="rect">
            <a:avLst/>
          </a:prstGeom>
        </p:spPr>
      </p:pic>
      <p:sp>
        <p:nvSpPr>
          <p:cNvPr id="2" name="Title 1">
            <a:extLst>
              <a:ext uri="{FF2B5EF4-FFF2-40B4-BE49-F238E27FC236}">
                <a16:creationId xmlns:a16="http://schemas.microsoft.com/office/drawing/2014/main" id="{C814A6E0-E272-B15B-7771-0CC2784B2091}"/>
              </a:ext>
            </a:extLst>
          </p:cNvPr>
          <p:cNvSpPr>
            <a:spLocks noGrp="1"/>
          </p:cNvSpPr>
          <p:nvPr>
            <p:ph type="title"/>
          </p:nvPr>
        </p:nvSpPr>
        <p:spPr>
          <a:xfrm>
            <a:off x="762000" y="183797"/>
            <a:ext cx="10515600" cy="312737"/>
          </a:xfrm>
        </p:spPr>
        <p:txBody>
          <a:bodyPr>
            <a:normAutofit fontScale="90000"/>
          </a:bodyPr>
          <a:lstStyle/>
          <a:p>
            <a:r>
              <a:rPr lang="en-US" dirty="0"/>
              <a:t>Original Concept  </a:t>
            </a:r>
            <a:r>
              <a:rPr lang="en-US" sz="3100" dirty="0">
                <a:highlight>
                  <a:srgbClr val="FFFF00"/>
                </a:highlight>
              </a:rPr>
              <a:t>(encoder/decoder like seen before)</a:t>
            </a:r>
            <a:endParaRPr lang="en-US" dirty="0">
              <a:highlight>
                <a:srgbClr val="FFFF00"/>
              </a:highlight>
            </a:endParaRPr>
          </a:p>
        </p:txBody>
      </p:sp>
      <p:sp>
        <p:nvSpPr>
          <p:cNvPr id="3" name="Content Placeholder 2">
            <a:extLst>
              <a:ext uri="{FF2B5EF4-FFF2-40B4-BE49-F238E27FC236}">
                <a16:creationId xmlns:a16="http://schemas.microsoft.com/office/drawing/2014/main" id="{35267F6B-BBD1-9B8D-59AD-20D4B96E270A}"/>
              </a:ext>
            </a:extLst>
          </p:cNvPr>
          <p:cNvSpPr>
            <a:spLocks noGrp="1"/>
          </p:cNvSpPr>
          <p:nvPr>
            <p:ph idx="1"/>
          </p:nvPr>
        </p:nvSpPr>
        <p:spPr>
          <a:xfrm>
            <a:off x="-11502" y="609600"/>
            <a:ext cx="8198940" cy="4808538"/>
          </a:xfrm>
        </p:spPr>
        <p:txBody>
          <a:bodyPr>
            <a:normAutofit lnSpcReduction="10000"/>
          </a:bodyPr>
          <a:lstStyle/>
          <a:p>
            <a:r>
              <a:rPr lang="en-US" sz="2400" b="1" dirty="0"/>
              <a:t>Encoder/Decoder </a:t>
            </a:r>
            <a:r>
              <a:rPr lang="en-US" sz="2400" dirty="0"/>
              <a:t>= </a:t>
            </a:r>
            <a:r>
              <a:rPr lang="en-US" sz="2400" b="0" i="0" dirty="0">
                <a:solidFill>
                  <a:srgbClr val="666666"/>
                </a:solidFill>
                <a:effectLst/>
                <a:latin typeface="Roboto" panose="020F0502020204030204" pitchFamily="2" charset="0"/>
              </a:rPr>
              <a:t> encoder (on the left) processes the input sequence and generates a hidden representation summarizes the input information. The decoder (on the right) uses this hidden representation to generate the desired output sequence. </a:t>
            </a:r>
            <a:r>
              <a:rPr lang="en-US" sz="2400" b="1" i="0" dirty="0">
                <a:solidFill>
                  <a:srgbClr val="666666"/>
                </a:solidFill>
                <a:effectLst/>
                <a:latin typeface="Roboto" panose="020F0502020204030204" pitchFamily="2" charset="0"/>
              </a:rPr>
              <a:t>The encoder and decoder are trained end-to-end to maximize the likelihood of the correct output sequence given the input sequence.</a:t>
            </a:r>
          </a:p>
          <a:p>
            <a:r>
              <a:rPr lang="en-US" sz="2400" b="1" dirty="0"/>
              <a:t>Input Embedding</a:t>
            </a:r>
            <a:r>
              <a:rPr lang="en-US" sz="2400" dirty="0"/>
              <a:t> = </a:t>
            </a:r>
            <a:r>
              <a:rPr lang="en-US" sz="2400" b="0" i="0" dirty="0">
                <a:solidFill>
                  <a:srgbClr val="4D5968"/>
                </a:solidFill>
                <a:effectLst/>
                <a:latin typeface="Nunito Sans" pitchFamily="2" charset="0"/>
              </a:rPr>
              <a:t>Input sequences are transformed into numerical embeddings, which capture the semantic meaning of words or tokens. </a:t>
            </a:r>
          </a:p>
          <a:p>
            <a:r>
              <a:rPr lang="en-US" sz="2400" b="1" dirty="0">
                <a:highlight>
                  <a:srgbClr val="FF00FF"/>
                </a:highlight>
              </a:rPr>
              <a:t>Positional Encoding </a:t>
            </a:r>
            <a:r>
              <a:rPr lang="en-US" sz="2400" dirty="0">
                <a:highlight>
                  <a:srgbClr val="FF00FF"/>
                </a:highlight>
              </a:rPr>
              <a:t>– keep track of order of words coming in sequence </a:t>
            </a:r>
          </a:p>
          <a:p>
            <a:r>
              <a:rPr lang="en-US" sz="2400" b="1" dirty="0">
                <a:highlight>
                  <a:srgbClr val="FF00FF"/>
                </a:highlight>
              </a:rPr>
              <a:t>Multi-Head Attention </a:t>
            </a:r>
            <a:r>
              <a:rPr lang="en-US" sz="2400" dirty="0">
                <a:highlight>
                  <a:srgbClr val="FF00FF"/>
                </a:highlight>
              </a:rPr>
              <a:t>– can run in parallel each part of the sequence</a:t>
            </a:r>
            <a:endParaRPr lang="en-US" sz="2400" b="1" dirty="0">
              <a:highlight>
                <a:srgbClr val="FF00FF"/>
              </a:highlight>
            </a:endParaRPr>
          </a:p>
        </p:txBody>
      </p:sp>
      <p:sp>
        <p:nvSpPr>
          <p:cNvPr id="9" name="Rectangle 8">
            <a:extLst>
              <a:ext uri="{FF2B5EF4-FFF2-40B4-BE49-F238E27FC236}">
                <a16:creationId xmlns:a16="http://schemas.microsoft.com/office/drawing/2014/main" id="{42D5F191-241C-7050-4700-D723D729836A}"/>
              </a:ext>
            </a:extLst>
          </p:cNvPr>
          <p:cNvSpPr/>
          <p:nvPr/>
        </p:nvSpPr>
        <p:spPr>
          <a:xfrm>
            <a:off x="8534400" y="2209800"/>
            <a:ext cx="1143000"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encoder</a:t>
            </a:r>
          </a:p>
        </p:txBody>
      </p:sp>
      <p:sp>
        <p:nvSpPr>
          <p:cNvPr id="10" name="Rectangle 9">
            <a:extLst>
              <a:ext uri="{FF2B5EF4-FFF2-40B4-BE49-F238E27FC236}">
                <a16:creationId xmlns:a16="http://schemas.microsoft.com/office/drawing/2014/main" id="{0E46AFED-951D-79FB-C440-DCE3A12A5471}"/>
              </a:ext>
            </a:extLst>
          </p:cNvPr>
          <p:cNvSpPr/>
          <p:nvPr/>
        </p:nvSpPr>
        <p:spPr>
          <a:xfrm>
            <a:off x="10178351" y="255724"/>
            <a:ext cx="1143000"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decoder</a:t>
            </a:r>
          </a:p>
        </p:txBody>
      </p:sp>
    </p:spTree>
    <p:extLst>
      <p:ext uri="{BB962C8B-B14F-4D97-AF65-F5344CB8AC3E}">
        <p14:creationId xmlns:p14="http://schemas.microsoft.com/office/powerpoint/2010/main" val="2598386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96B08-11FD-14B0-60D3-8BCEF3283AB5}"/>
              </a:ext>
            </a:extLst>
          </p:cNvPr>
          <p:cNvPicPr>
            <a:picLocks noChangeAspect="1"/>
          </p:cNvPicPr>
          <p:nvPr/>
        </p:nvPicPr>
        <p:blipFill>
          <a:blip r:embed="rId3"/>
          <a:stretch>
            <a:fillRect/>
          </a:stretch>
        </p:blipFill>
        <p:spPr>
          <a:xfrm>
            <a:off x="10197548" y="4191000"/>
            <a:ext cx="1987826" cy="2768367"/>
          </a:xfrm>
          <a:prstGeom prst="rect">
            <a:avLst/>
          </a:prstGeom>
        </p:spPr>
      </p:pic>
      <p:sp>
        <p:nvSpPr>
          <p:cNvPr id="5" name="Rectangle 1">
            <a:extLst>
              <a:ext uri="{FF2B5EF4-FFF2-40B4-BE49-F238E27FC236}">
                <a16:creationId xmlns:a16="http://schemas.microsoft.com/office/drawing/2014/main" id="{1B4FEAE7-E2AD-3AA9-6575-F4DCD6B40D26}"/>
              </a:ext>
            </a:extLst>
          </p:cNvPr>
          <p:cNvSpPr>
            <a:spLocks noChangeArrowheads="1"/>
          </p:cNvSpPr>
          <p:nvPr/>
        </p:nvSpPr>
        <p:spPr bwMode="auto">
          <a:xfrm>
            <a:off x="381000" y="749085"/>
            <a:ext cx="8915399" cy="840442"/>
          </a:xfrm>
          <a:prstGeom prst="rect">
            <a:avLst/>
          </a:prstGeom>
          <a:solidFill>
            <a:srgbClr val="F9FAF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71377" rIns="0" bIns="271377" numCol="1" anchor="ctr" anchorCtr="0" compatLnSpc="1">
            <a:prstTxWarp prst="textNoShape">
              <a:avLst/>
            </a:prstTxWarp>
            <a:spAutoFit/>
          </a:bodyPr>
          <a:lstStyle/>
          <a:p>
            <a:pPr eaLnBrk="0" fontAlgn="base" hangingPunct="0">
              <a:spcBef>
                <a:spcPct val="0"/>
              </a:spcBef>
              <a:spcAft>
                <a:spcPct val="0"/>
              </a:spcAft>
            </a:pPr>
            <a:r>
              <a:rPr kumimoji="0" lang="en-US" altLang="en-US" sz="900" b="0" i="0" u="none" strike="noStrike" cap="none" normalizeH="0" baseline="0" dirty="0">
                <a:ln>
                  <a:noFill/>
                </a:ln>
                <a:solidFill>
                  <a:srgbClr val="50A14F"/>
                </a:solidFill>
                <a:effectLst/>
                <a:latin typeface="IBM Plex Mono" panose="020F0502020204030204" pitchFamily="49" charset="0"/>
              </a:rPr>
              <a:t>Don't you love 🤗 Transformers? We sure do.  </a:t>
            </a:r>
            <a:r>
              <a:rPr kumimoji="0" lang="en-US" altLang="en-US" sz="900" b="0" i="0" u="none" strike="noStrike" cap="none" normalizeH="0" baseline="0" dirty="0">
                <a:ln>
                  <a:noFill/>
                </a:ln>
                <a:solidFill>
                  <a:srgbClr val="50A14F"/>
                </a:solidFill>
                <a:effectLst/>
                <a:latin typeface="IBM Plex Mono" panose="020F0502020204030204" pitchFamily="49" charset="0"/>
                <a:sym typeface="Wingdings" panose="05000000000000000000" pitchFamily="2" charset="2"/>
              </a:rPr>
              <a:t></a:t>
            </a:r>
            <a:br>
              <a:rPr kumimoji="0" lang="en-US" altLang="en-US" sz="900" b="0" i="0" u="none" strike="noStrike" cap="none" normalizeH="0" baseline="0" dirty="0">
                <a:ln>
                  <a:noFill/>
                </a:ln>
                <a:solidFill>
                  <a:srgbClr val="50A14F"/>
                </a:solidFill>
                <a:effectLst/>
                <a:latin typeface="IBM Plex Mono" panose="020F0502020204030204" pitchFamily="49" charset="0"/>
                <a:sym typeface="Wingdings" panose="05000000000000000000" pitchFamily="2" charset="2"/>
              </a:rPr>
            </a:br>
            <a:r>
              <a:rPr kumimoji="0" lang="en-US" altLang="en-US" sz="900" b="0" i="0" u="none" strike="noStrike" cap="none" normalizeH="0" baseline="0" dirty="0">
                <a:ln>
                  <a:noFill/>
                </a:ln>
                <a:solidFill>
                  <a:srgbClr val="4B5563"/>
                </a:solidFill>
                <a:effectLst/>
                <a:latin typeface="IBM Plex Mono" panose="020B0509050203000203" pitchFamily="49" charset="0"/>
              </a:rPr>
              <a:t>[</a:t>
            </a:r>
            <a:r>
              <a:rPr kumimoji="0" lang="en-US" altLang="en-US" sz="900" b="0" i="0" u="none" strike="noStrike" cap="none" normalizeH="0" baseline="0" dirty="0">
                <a:ln>
                  <a:noFill/>
                </a:ln>
                <a:solidFill>
                  <a:srgbClr val="50A14F"/>
                </a:solidFill>
                <a:effectLst/>
                <a:latin typeface="IBM Plex Mono" panose="020B0509050203000203" pitchFamily="49" charset="0"/>
              </a:rPr>
              <a:t>"▁Don"</a:t>
            </a:r>
            <a:r>
              <a:rPr kumimoji="0" lang="en-US" altLang="en-US" sz="900" b="0" i="0" u="none" strike="noStrike" cap="none" normalizeH="0" baseline="0" dirty="0">
                <a:ln>
                  <a:noFill/>
                </a:ln>
                <a:solidFill>
                  <a:srgbClr val="4B5563"/>
                </a:solidFill>
                <a:effectLst/>
                <a:latin typeface="IBM Plex Mono" panose="020B0509050203000203" pitchFamily="49" charset="0"/>
              </a:rPr>
              <a:t>, </a:t>
            </a:r>
            <a:r>
              <a:rPr kumimoji="0" lang="en-US" altLang="en-US" sz="900" b="0" i="0" u="none" strike="noStrike" cap="none" normalizeH="0" baseline="0" dirty="0">
                <a:ln>
                  <a:noFill/>
                </a:ln>
                <a:solidFill>
                  <a:srgbClr val="50A14F"/>
                </a:solidFill>
                <a:effectLst/>
                <a:latin typeface="IBM Plex Mono" panose="020B0509050203000203" pitchFamily="49" charset="0"/>
              </a:rPr>
              <a:t>"'"</a:t>
            </a:r>
            <a:r>
              <a:rPr kumimoji="0" lang="en-US" altLang="en-US" sz="900" b="0" i="0" u="none" strike="noStrike" cap="none" normalizeH="0" baseline="0" dirty="0">
                <a:ln>
                  <a:noFill/>
                </a:ln>
                <a:solidFill>
                  <a:srgbClr val="4B5563"/>
                </a:solidFill>
                <a:effectLst/>
                <a:latin typeface="IBM Plex Mono" panose="020B0509050203000203" pitchFamily="49" charset="0"/>
              </a:rPr>
              <a:t>, </a:t>
            </a:r>
            <a:r>
              <a:rPr kumimoji="0" lang="en-US" altLang="en-US" sz="900" b="0" i="0" u="none" strike="noStrike" cap="none" normalizeH="0" baseline="0" dirty="0">
                <a:ln>
                  <a:noFill/>
                </a:ln>
                <a:solidFill>
                  <a:srgbClr val="50A14F"/>
                </a:solidFill>
                <a:effectLst/>
                <a:latin typeface="IBM Plex Mono" panose="020B0509050203000203" pitchFamily="49" charset="0"/>
              </a:rPr>
              <a:t>"t"</a:t>
            </a:r>
            <a:r>
              <a:rPr kumimoji="0" lang="en-US" altLang="en-US" sz="900" b="0" i="0" u="none" strike="noStrike" cap="none" normalizeH="0" baseline="0" dirty="0">
                <a:ln>
                  <a:noFill/>
                </a:ln>
                <a:solidFill>
                  <a:srgbClr val="4B5563"/>
                </a:solidFill>
                <a:effectLst/>
                <a:latin typeface="IBM Plex Mono" panose="020B0509050203000203" pitchFamily="49" charset="0"/>
              </a:rPr>
              <a:t>, </a:t>
            </a:r>
            <a:r>
              <a:rPr kumimoji="0" lang="en-US" altLang="en-US" sz="900" b="0" i="0" u="none" strike="noStrike" cap="none" normalizeH="0" baseline="0" dirty="0">
                <a:ln>
                  <a:noFill/>
                </a:ln>
                <a:solidFill>
                  <a:srgbClr val="50A14F"/>
                </a:solidFill>
                <a:effectLst/>
                <a:latin typeface="IBM Plex Mono" panose="020B0509050203000203" pitchFamily="49" charset="0"/>
              </a:rPr>
              <a:t>"▁you"</a:t>
            </a:r>
            <a:r>
              <a:rPr kumimoji="0" lang="en-US" altLang="en-US" sz="900" b="0" i="0" u="none" strike="noStrike" cap="none" normalizeH="0" baseline="0" dirty="0">
                <a:ln>
                  <a:noFill/>
                </a:ln>
                <a:solidFill>
                  <a:srgbClr val="4B5563"/>
                </a:solidFill>
                <a:effectLst/>
                <a:latin typeface="IBM Plex Mono" panose="020B0509050203000203" pitchFamily="49" charset="0"/>
              </a:rPr>
              <a:t>, </a:t>
            </a:r>
            <a:r>
              <a:rPr kumimoji="0" lang="en-US" altLang="en-US" sz="900" b="0" i="0" u="none" strike="noStrike" cap="none" normalizeH="0" baseline="0" dirty="0">
                <a:ln>
                  <a:noFill/>
                </a:ln>
                <a:solidFill>
                  <a:srgbClr val="50A14F"/>
                </a:solidFill>
                <a:effectLst/>
                <a:latin typeface="IBM Plex Mono" panose="020B0509050203000203" pitchFamily="49" charset="0"/>
              </a:rPr>
              <a:t>"▁love"</a:t>
            </a:r>
            <a:r>
              <a:rPr kumimoji="0" lang="en-US" altLang="en-US" sz="900" b="0" i="0" u="none" strike="noStrike" cap="none" normalizeH="0" baseline="0" dirty="0">
                <a:ln>
                  <a:noFill/>
                </a:ln>
                <a:solidFill>
                  <a:srgbClr val="4B5563"/>
                </a:solidFill>
                <a:effectLst/>
                <a:latin typeface="IBM Plex Mono" panose="020B0509050203000203" pitchFamily="49" charset="0"/>
              </a:rPr>
              <a:t>, </a:t>
            </a:r>
            <a:r>
              <a:rPr kumimoji="0" lang="en-US" altLang="en-US" sz="900" b="0" i="0" u="none" strike="noStrike" cap="none" normalizeH="0" baseline="0" dirty="0">
                <a:ln>
                  <a:noFill/>
                </a:ln>
                <a:solidFill>
                  <a:srgbClr val="50A14F"/>
                </a:solidFill>
                <a:effectLst/>
                <a:latin typeface="IBM Plex Mono" panose="020B0509050203000203" pitchFamily="49" charset="0"/>
              </a:rPr>
              <a:t>"▁"</a:t>
            </a:r>
            <a:r>
              <a:rPr kumimoji="0" lang="en-US" altLang="en-US" sz="900" b="0" i="0" u="none" strike="noStrike" cap="none" normalizeH="0" baseline="0" dirty="0">
                <a:ln>
                  <a:noFill/>
                </a:ln>
                <a:solidFill>
                  <a:srgbClr val="4B5563"/>
                </a:solidFill>
                <a:effectLst/>
                <a:latin typeface="IBM Plex Mono" panose="020B0509050203000203" pitchFamily="49" charset="0"/>
              </a:rPr>
              <a:t>, </a:t>
            </a:r>
            <a:r>
              <a:rPr kumimoji="0" lang="en-US" altLang="en-US" sz="900" b="0" i="0" u="none" strike="noStrike" cap="none" normalizeH="0" baseline="0" dirty="0">
                <a:ln>
                  <a:noFill/>
                </a:ln>
                <a:solidFill>
                  <a:srgbClr val="50A14F"/>
                </a:solidFill>
                <a:effectLst/>
                <a:latin typeface="IBM Plex Mono" panose="020B0509050203000203" pitchFamily="49" charset="0"/>
              </a:rPr>
              <a:t>"🤗"</a:t>
            </a:r>
            <a:r>
              <a:rPr kumimoji="0" lang="en-US" altLang="en-US" sz="900" b="0" i="0" u="none" strike="noStrike" cap="none" normalizeH="0" baseline="0" dirty="0">
                <a:ln>
                  <a:noFill/>
                </a:ln>
                <a:solidFill>
                  <a:srgbClr val="4B5563"/>
                </a:solidFill>
                <a:effectLst/>
                <a:latin typeface="IBM Plex Mono" panose="020B0509050203000203" pitchFamily="49" charset="0"/>
              </a:rPr>
              <a:t>, </a:t>
            </a:r>
            <a:r>
              <a:rPr kumimoji="0" lang="en-US" altLang="en-US" sz="900" b="0" i="0" u="none" strike="noStrike" cap="none" normalizeH="0" baseline="0" dirty="0">
                <a:ln>
                  <a:noFill/>
                </a:ln>
                <a:solidFill>
                  <a:srgbClr val="50A14F"/>
                </a:solidFill>
                <a:effectLst/>
                <a:latin typeface="IBM Plex Mono" panose="020B0509050203000203" pitchFamily="49" charset="0"/>
              </a:rPr>
              <a:t>"▁"</a:t>
            </a:r>
            <a:r>
              <a:rPr kumimoji="0" lang="en-US" altLang="en-US" sz="900" b="0" i="0" u="none" strike="noStrike" cap="none" normalizeH="0" baseline="0" dirty="0">
                <a:ln>
                  <a:noFill/>
                </a:ln>
                <a:solidFill>
                  <a:srgbClr val="4B5563"/>
                </a:solidFill>
                <a:effectLst/>
                <a:latin typeface="IBM Plex Mono" panose="020B0509050203000203" pitchFamily="49" charset="0"/>
              </a:rPr>
              <a:t>, </a:t>
            </a:r>
            <a:r>
              <a:rPr kumimoji="0" lang="en-US" altLang="en-US" sz="900" b="0" i="0" u="none" strike="noStrike" cap="none" normalizeH="0" baseline="0" dirty="0">
                <a:ln>
                  <a:noFill/>
                </a:ln>
                <a:solidFill>
                  <a:srgbClr val="50A14F"/>
                </a:solidFill>
                <a:effectLst/>
                <a:latin typeface="IBM Plex Mono" panose="020B0509050203000203" pitchFamily="49" charset="0"/>
              </a:rPr>
              <a:t>"Transform"</a:t>
            </a:r>
            <a:r>
              <a:rPr kumimoji="0" lang="en-US" altLang="en-US" sz="900" b="0" i="0" u="none" strike="noStrike" cap="none" normalizeH="0" baseline="0" dirty="0">
                <a:ln>
                  <a:noFill/>
                </a:ln>
                <a:solidFill>
                  <a:srgbClr val="4B5563"/>
                </a:solidFill>
                <a:effectLst/>
                <a:latin typeface="IBM Plex Mono" panose="020B0509050203000203" pitchFamily="49" charset="0"/>
              </a:rPr>
              <a:t>, </a:t>
            </a:r>
            <a:r>
              <a:rPr kumimoji="0" lang="en-US" altLang="en-US" sz="900" b="0" i="0" u="none" strike="noStrike" cap="none" normalizeH="0" baseline="0" dirty="0">
                <a:ln>
                  <a:noFill/>
                </a:ln>
                <a:solidFill>
                  <a:srgbClr val="50A14F"/>
                </a:solidFill>
                <a:effectLst/>
                <a:latin typeface="IBM Plex Mono" panose="020B0509050203000203" pitchFamily="49" charset="0"/>
              </a:rPr>
              <a:t>"</a:t>
            </a:r>
            <a:r>
              <a:rPr kumimoji="0" lang="en-US" altLang="en-US" sz="900" b="0" i="0" u="none" strike="noStrike" cap="none" normalizeH="0" baseline="0" dirty="0" err="1">
                <a:ln>
                  <a:noFill/>
                </a:ln>
                <a:solidFill>
                  <a:srgbClr val="50A14F"/>
                </a:solidFill>
                <a:effectLst/>
                <a:latin typeface="IBM Plex Mono" panose="020B0509050203000203" pitchFamily="49" charset="0"/>
              </a:rPr>
              <a:t>ers</a:t>
            </a:r>
            <a:r>
              <a:rPr kumimoji="0" lang="en-US" altLang="en-US" sz="900" b="0" i="0" u="none" strike="noStrike" cap="none" normalizeH="0" baseline="0" dirty="0">
                <a:ln>
                  <a:noFill/>
                </a:ln>
                <a:solidFill>
                  <a:srgbClr val="50A14F"/>
                </a:solidFill>
                <a:effectLst/>
                <a:latin typeface="IBM Plex Mono" panose="020B0509050203000203" pitchFamily="49" charset="0"/>
              </a:rPr>
              <a:t>"</a:t>
            </a:r>
            <a:r>
              <a:rPr kumimoji="0" lang="en-US" altLang="en-US" sz="900" b="0" i="0" u="none" strike="noStrike" cap="none" normalizeH="0" baseline="0" dirty="0">
                <a:ln>
                  <a:noFill/>
                </a:ln>
                <a:solidFill>
                  <a:srgbClr val="4B5563"/>
                </a:solidFill>
                <a:effectLst/>
                <a:latin typeface="IBM Plex Mono" panose="020B0509050203000203" pitchFamily="49" charset="0"/>
              </a:rPr>
              <a:t>, </a:t>
            </a:r>
            <a:r>
              <a:rPr kumimoji="0" lang="en-US" altLang="en-US" sz="900" b="0" i="0" u="none" strike="noStrike" cap="none" normalizeH="0" baseline="0" dirty="0">
                <a:ln>
                  <a:noFill/>
                </a:ln>
                <a:solidFill>
                  <a:srgbClr val="50A14F"/>
                </a:solidFill>
                <a:effectLst/>
                <a:latin typeface="IBM Plex Mono" panose="020B0509050203000203" pitchFamily="49" charset="0"/>
              </a:rPr>
              <a:t>"?"</a:t>
            </a:r>
            <a:r>
              <a:rPr kumimoji="0" lang="en-US" altLang="en-US" sz="900" b="0" i="0" u="none" strike="noStrike" cap="none" normalizeH="0" baseline="0" dirty="0">
                <a:ln>
                  <a:noFill/>
                </a:ln>
                <a:solidFill>
                  <a:srgbClr val="4B5563"/>
                </a:solidFill>
                <a:effectLst/>
                <a:latin typeface="IBM Plex Mono" panose="020B0509050203000203" pitchFamily="49" charset="0"/>
              </a:rPr>
              <a:t>, </a:t>
            </a:r>
            <a:r>
              <a:rPr kumimoji="0" lang="en-US" altLang="en-US" sz="900" b="0" i="0" u="none" strike="noStrike" cap="none" normalizeH="0" baseline="0" dirty="0">
                <a:ln>
                  <a:noFill/>
                </a:ln>
                <a:solidFill>
                  <a:srgbClr val="50A14F"/>
                </a:solidFill>
                <a:effectLst/>
                <a:latin typeface="IBM Plex Mono" panose="020B0509050203000203" pitchFamily="49" charset="0"/>
              </a:rPr>
              <a:t>"▁We"</a:t>
            </a:r>
            <a:r>
              <a:rPr kumimoji="0" lang="en-US" altLang="en-US" sz="900" b="0" i="0" u="none" strike="noStrike" cap="none" normalizeH="0" baseline="0" dirty="0">
                <a:ln>
                  <a:noFill/>
                </a:ln>
                <a:solidFill>
                  <a:srgbClr val="4B5563"/>
                </a:solidFill>
                <a:effectLst/>
                <a:latin typeface="IBM Plex Mono" panose="020B0509050203000203" pitchFamily="49" charset="0"/>
              </a:rPr>
              <a:t>, </a:t>
            </a:r>
            <a:r>
              <a:rPr kumimoji="0" lang="en-US" altLang="en-US" sz="900" b="0" i="0" u="none" strike="noStrike" cap="none" normalizeH="0" baseline="0" dirty="0">
                <a:ln>
                  <a:noFill/>
                </a:ln>
                <a:solidFill>
                  <a:srgbClr val="50A14F"/>
                </a:solidFill>
                <a:effectLst/>
                <a:latin typeface="IBM Plex Mono" panose="020B0509050203000203" pitchFamily="49" charset="0"/>
              </a:rPr>
              <a:t>"▁sure"</a:t>
            </a:r>
            <a:r>
              <a:rPr kumimoji="0" lang="en-US" altLang="en-US" sz="900" b="0" i="0" u="none" strike="noStrike" cap="none" normalizeH="0" baseline="0" dirty="0">
                <a:ln>
                  <a:noFill/>
                </a:ln>
                <a:solidFill>
                  <a:srgbClr val="4B5563"/>
                </a:solidFill>
                <a:effectLst/>
                <a:latin typeface="IBM Plex Mono" panose="020B0509050203000203" pitchFamily="49" charset="0"/>
              </a:rPr>
              <a:t>, </a:t>
            </a:r>
            <a:r>
              <a:rPr kumimoji="0" lang="en-US" altLang="en-US" sz="900" b="0" i="0" u="none" strike="noStrike" cap="none" normalizeH="0" baseline="0" dirty="0">
                <a:ln>
                  <a:noFill/>
                </a:ln>
                <a:solidFill>
                  <a:srgbClr val="50A14F"/>
                </a:solidFill>
                <a:effectLst/>
                <a:latin typeface="IBM Plex Mono" panose="020B0509050203000203" pitchFamily="49" charset="0"/>
              </a:rPr>
              <a:t>"▁do"</a:t>
            </a:r>
            <a:r>
              <a:rPr kumimoji="0" lang="en-US" altLang="en-US" sz="900" b="0" i="0" u="none" strike="noStrike" cap="none" normalizeH="0" baseline="0" dirty="0">
                <a:ln>
                  <a:noFill/>
                </a:ln>
                <a:solidFill>
                  <a:srgbClr val="4B5563"/>
                </a:solidFill>
                <a:effectLst/>
                <a:latin typeface="IBM Plex Mono" panose="020B0509050203000203" pitchFamily="49" charset="0"/>
              </a:rPr>
              <a:t>, </a:t>
            </a:r>
            <a:r>
              <a:rPr kumimoji="0" lang="en-US" altLang="en-US" sz="900" b="0" i="0" u="none" strike="noStrike" cap="none" normalizeH="0" baseline="0" dirty="0">
                <a:ln>
                  <a:noFill/>
                </a:ln>
                <a:solidFill>
                  <a:srgbClr val="50A14F"/>
                </a:solidFill>
                <a:effectLst/>
                <a:latin typeface="IBM Plex Mono" panose="020B0509050203000203" pitchFamily="49" charset="0"/>
              </a:rPr>
              <a:t>"."</a:t>
            </a:r>
            <a:r>
              <a:rPr kumimoji="0" lang="en-US" altLang="en-US" sz="900" b="0" i="0" u="none" strike="noStrike" cap="none" normalizeH="0" baseline="0" dirty="0">
                <a:ln>
                  <a:noFill/>
                </a:ln>
                <a:solidFill>
                  <a:srgbClr val="4B5563"/>
                </a:solidFill>
                <a:effectLst/>
                <a:latin typeface="IBM Plex Mono" panose="020B0509050203000203" pitchFamily="49" charset="0"/>
              </a:rPr>
              <a:t>]</a:t>
            </a:r>
            <a:r>
              <a:rPr kumimoji="0" lang="en-US" altLang="en-US" sz="100" b="0" i="0" u="none" strike="noStrike" cap="none" normalizeH="0" baseline="0" dirty="0">
                <a:ln>
                  <a:noFill/>
                </a:ln>
                <a:solidFill>
                  <a:schemeClr val="tx1"/>
                </a:solidFill>
                <a:effectLst/>
              </a:rPr>
              <a:t> </a:t>
            </a:r>
            <a:r>
              <a:rPr kumimoji="0" lang="en-US" altLang="en-US" sz="900" b="0" i="0" u="none" strike="noStrike" cap="none" normalizeH="0" baseline="0" dirty="0">
                <a:ln>
                  <a:noFill/>
                </a:ln>
                <a:solidFill>
                  <a:srgbClr val="50A14F"/>
                </a:solidFill>
                <a:effectLst/>
                <a:latin typeface="IBM Plex Mono" panose="020F0502020204030204" pitchFamily="49" charset="0"/>
                <a:sym typeface="Wingdings" panose="05000000000000000000" pitchFamily="2" charset="2"/>
              </a:rPr>
              <a:t> </a:t>
            </a:r>
            <a:r>
              <a:rPr kumimoji="0" lang="en-US" altLang="en-US" sz="100" b="0" i="0" u="none" strike="noStrike" cap="none" normalizeH="0" baseline="0" dirty="0">
                <a:ln>
                  <a:noFill/>
                </a:ln>
                <a:solidFill>
                  <a:schemeClr val="tx1"/>
                </a:solidFill>
                <a:effectLst/>
              </a:rPr>
              <a:t> </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3667EBC0-B747-1A39-DFD6-A127DCDF71F5}"/>
              </a:ext>
            </a:extLst>
          </p:cNvPr>
          <p:cNvPicPr>
            <a:picLocks noChangeAspect="1"/>
          </p:cNvPicPr>
          <p:nvPr/>
        </p:nvPicPr>
        <p:blipFill>
          <a:blip r:embed="rId4"/>
          <a:stretch>
            <a:fillRect/>
          </a:stretch>
        </p:blipFill>
        <p:spPr>
          <a:xfrm>
            <a:off x="8696406" y="-36443"/>
            <a:ext cx="3488968" cy="4653755"/>
          </a:xfrm>
          <a:prstGeom prst="rect">
            <a:avLst/>
          </a:prstGeom>
        </p:spPr>
      </p:pic>
      <p:sp>
        <p:nvSpPr>
          <p:cNvPr id="2" name="Title 1">
            <a:extLst>
              <a:ext uri="{FF2B5EF4-FFF2-40B4-BE49-F238E27FC236}">
                <a16:creationId xmlns:a16="http://schemas.microsoft.com/office/drawing/2014/main" id="{EA3BB5DC-C27F-A1B6-960C-59CD200B8FB8}"/>
              </a:ext>
            </a:extLst>
          </p:cNvPr>
          <p:cNvSpPr>
            <a:spLocks noGrp="1"/>
          </p:cNvSpPr>
          <p:nvPr>
            <p:ph type="title"/>
          </p:nvPr>
        </p:nvSpPr>
        <p:spPr>
          <a:xfrm>
            <a:off x="304800" y="-76199"/>
            <a:ext cx="10515600" cy="685799"/>
          </a:xfrm>
        </p:spPr>
        <p:txBody>
          <a:bodyPr>
            <a:normAutofit fontScale="90000"/>
          </a:bodyPr>
          <a:lstStyle/>
          <a:p>
            <a:r>
              <a:rPr lang="en-US" dirty="0"/>
              <a:t>Transformer Concepts</a:t>
            </a:r>
          </a:p>
        </p:txBody>
      </p:sp>
      <p:sp>
        <p:nvSpPr>
          <p:cNvPr id="3" name="Content Placeholder 2">
            <a:extLst>
              <a:ext uri="{FF2B5EF4-FFF2-40B4-BE49-F238E27FC236}">
                <a16:creationId xmlns:a16="http://schemas.microsoft.com/office/drawing/2014/main" id="{67504F7D-8227-5DFC-FE92-AADF18ED7256}"/>
              </a:ext>
            </a:extLst>
          </p:cNvPr>
          <p:cNvSpPr>
            <a:spLocks noGrp="1"/>
          </p:cNvSpPr>
          <p:nvPr>
            <p:ph idx="1"/>
          </p:nvPr>
        </p:nvSpPr>
        <p:spPr>
          <a:xfrm>
            <a:off x="280595" y="495300"/>
            <a:ext cx="8746331" cy="5867399"/>
          </a:xfrm>
        </p:spPr>
        <p:txBody>
          <a:bodyPr>
            <a:noAutofit/>
          </a:bodyPr>
          <a:lstStyle/>
          <a:p>
            <a:pPr marL="0" indent="0">
              <a:buNone/>
            </a:pPr>
            <a:r>
              <a:rPr lang="en-US" sz="1600" b="1" i="0" dirty="0">
                <a:solidFill>
                  <a:srgbClr val="4D5968"/>
                </a:solidFill>
                <a:effectLst/>
                <a:latin typeface="Nunito Sans" pitchFamily="2" charset="0"/>
              </a:rPr>
              <a:t>Input Embedding:</a:t>
            </a:r>
            <a:r>
              <a:rPr lang="en-US" sz="1600" b="0" i="0" dirty="0">
                <a:solidFill>
                  <a:srgbClr val="4D5968"/>
                </a:solidFill>
                <a:effectLst/>
                <a:latin typeface="Nunito Sans" pitchFamily="2" charset="0"/>
              </a:rPr>
              <a:t> Input sequences are transformed into numerical embeddings, which capture the semantic meaning of words or tokens. These embeddings serve as model’s input.</a:t>
            </a:r>
          </a:p>
          <a:p>
            <a:pPr marL="0" indent="0">
              <a:buNone/>
            </a:pPr>
            <a:endParaRPr lang="en-US" sz="1600" b="1" i="0" dirty="0">
              <a:solidFill>
                <a:srgbClr val="4D5968"/>
              </a:solidFill>
              <a:effectLst/>
              <a:latin typeface="Nunito Sans" pitchFamily="2" charset="0"/>
            </a:endParaRPr>
          </a:p>
          <a:p>
            <a:pPr marL="0" indent="0">
              <a:buNone/>
            </a:pPr>
            <a:r>
              <a:rPr lang="en-US" sz="1600" b="1" i="0" dirty="0">
                <a:solidFill>
                  <a:srgbClr val="4D5968"/>
                </a:solidFill>
                <a:effectLst/>
                <a:latin typeface="Nunito Sans" pitchFamily="2" charset="0"/>
              </a:rPr>
              <a:t>Positional Encoding:</a:t>
            </a:r>
            <a:r>
              <a:rPr lang="en-US" sz="1600" b="0" i="0" dirty="0">
                <a:solidFill>
                  <a:srgbClr val="4D5968"/>
                </a:solidFill>
                <a:effectLst/>
                <a:latin typeface="Nunito Sans" pitchFamily="2" charset="0"/>
              </a:rPr>
              <a:t> Positional encoding is added to the input embeddings to account for the order of words in a sequence</a:t>
            </a:r>
          </a:p>
          <a:p>
            <a:pPr marL="0" indent="0" algn="l">
              <a:buNone/>
            </a:pPr>
            <a:r>
              <a:rPr lang="en-US" sz="1600" b="1" i="0" dirty="0">
                <a:solidFill>
                  <a:srgbClr val="4D5968"/>
                </a:solidFill>
                <a:effectLst/>
                <a:latin typeface="Nunito Sans" pitchFamily="2" charset="0"/>
              </a:rPr>
              <a:t>Multi-Head Self-Attention:</a:t>
            </a:r>
            <a:r>
              <a:rPr lang="en-US" sz="1600" b="0" i="0" dirty="0">
                <a:solidFill>
                  <a:srgbClr val="4D5968"/>
                </a:solidFill>
                <a:effectLst/>
                <a:latin typeface="Nunito Sans" pitchFamily="2" charset="0"/>
              </a:rPr>
              <a:t>  </a:t>
            </a:r>
            <a:r>
              <a:rPr lang="en-US" sz="1600" b="1" i="0" dirty="0">
                <a:solidFill>
                  <a:srgbClr val="4D5968"/>
                </a:solidFill>
                <a:effectLst/>
                <a:latin typeface="Nunito Sans" pitchFamily="2" charset="0"/>
              </a:rPr>
              <a:t>Self-attention mechanisms </a:t>
            </a:r>
            <a:r>
              <a:rPr lang="en-US" sz="1600" b="0" i="0" dirty="0">
                <a:solidFill>
                  <a:srgbClr val="4D5968"/>
                </a:solidFill>
                <a:effectLst/>
                <a:latin typeface="Nunito Sans" pitchFamily="2" charset="0"/>
              </a:rPr>
              <a:t> assign importance to different words in the input sequence, improving prediction accuracy. </a:t>
            </a:r>
            <a:r>
              <a:rPr lang="en-US" sz="1600" b="0" i="0" dirty="0">
                <a:solidFill>
                  <a:srgbClr val="4D5968"/>
                </a:solidFill>
                <a:effectLst/>
                <a:highlight>
                  <a:srgbClr val="FFFF00"/>
                </a:highlight>
                <a:latin typeface="Nunito Sans" pitchFamily="2" charset="0"/>
              </a:rPr>
              <a:t>The “</a:t>
            </a:r>
            <a:r>
              <a:rPr lang="en-US" sz="1600" b="1" i="0" dirty="0">
                <a:solidFill>
                  <a:srgbClr val="4D5968"/>
                </a:solidFill>
                <a:effectLst/>
                <a:highlight>
                  <a:srgbClr val="FFFF00"/>
                </a:highlight>
                <a:latin typeface="Nunito Sans" pitchFamily="2" charset="0"/>
              </a:rPr>
              <a:t>multi-head”</a:t>
            </a:r>
            <a:r>
              <a:rPr lang="en-US" sz="1600" b="0" i="0" dirty="0">
                <a:solidFill>
                  <a:srgbClr val="4D5968"/>
                </a:solidFill>
                <a:effectLst/>
                <a:highlight>
                  <a:srgbClr val="FFFF00"/>
                </a:highlight>
                <a:latin typeface="Nunito Sans" pitchFamily="2" charset="0"/>
              </a:rPr>
              <a:t> aspect involves performing self-attention multiple times in parallel, enabling the model to focus on different parts of the input simultaneously.</a:t>
            </a:r>
          </a:p>
          <a:p>
            <a:pPr marL="0" indent="0" algn="l">
              <a:buNone/>
            </a:pPr>
            <a:r>
              <a:rPr lang="en-US" sz="1600" b="1" i="0" dirty="0">
                <a:solidFill>
                  <a:srgbClr val="4D5968"/>
                </a:solidFill>
                <a:effectLst/>
                <a:latin typeface="Nunito Sans" pitchFamily="2" charset="0"/>
              </a:rPr>
              <a:t>Position-wise Feed-Forward Networks:</a:t>
            </a:r>
            <a:r>
              <a:rPr lang="en-US" sz="1600" b="0" i="0" dirty="0">
                <a:solidFill>
                  <a:srgbClr val="4D5968"/>
                </a:solidFill>
                <a:effectLst/>
                <a:latin typeface="Nunito Sans" pitchFamily="2" charset="0"/>
              </a:rPr>
              <a:t> After self-attention mechanism, </a:t>
            </a:r>
            <a:r>
              <a:rPr lang="en-US" sz="1600" b="0" i="0" dirty="0">
                <a:solidFill>
                  <a:srgbClr val="4D5968"/>
                </a:solidFill>
                <a:effectLst/>
                <a:highlight>
                  <a:srgbClr val="FFFF00"/>
                </a:highlight>
                <a:latin typeface="Nunito Sans" pitchFamily="2" charset="0"/>
              </a:rPr>
              <a:t>position-wise feed-forward networks are </a:t>
            </a:r>
            <a:r>
              <a:rPr lang="en-US" sz="1600" b="1" i="0" dirty="0">
                <a:solidFill>
                  <a:srgbClr val="4D5968"/>
                </a:solidFill>
                <a:effectLst/>
                <a:highlight>
                  <a:srgbClr val="FFFF00"/>
                </a:highlight>
                <a:latin typeface="Nunito Sans" pitchFamily="2" charset="0"/>
              </a:rPr>
              <a:t>applied independently to each position in the sequence</a:t>
            </a:r>
            <a:r>
              <a:rPr lang="en-US" sz="1600" b="0" i="0" dirty="0">
                <a:solidFill>
                  <a:srgbClr val="4D5968"/>
                </a:solidFill>
                <a:effectLst/>
                <a:latin typeface="Nunito Sans" pitchFamily="2" charset="0"/>
              </a:rPr>
              <a:t>. </a:t>
            </a:r>
            <a:endParaRPr lang="en-US" sz="1600" dirty="0"/>
          </a:p>
          <a:p>
            <a:pPr marL="0" indent="0">
              <a:buNone/>
            </a:pPr>
            <a:r>
              <a:rPr lang="en-US" sz="1600" b="1" i="0" dirty="0">
                <a:solidFill>
                  <a:srgbClr val="4D5968"/>
                </a:solidFill>
                <a:effectLst/>
                <a:latin typeface="Nunito Sans" pitchFamily="2" charset="0"/>
              </a:rPr>
              <a:t>Residual Connections:</a:t>
            </a:r>
            <a:r>
              <a:rPr lang="en-US" sz="1600" b="0" i="0" dirty="0">
                <a:solidFill>
                  <a:srgbClr val="4D5968"/>
                </a:solidFill>
                <a:effectLst/>
                <a:latin typeface="Nunito Sans" pitchFamily="2" charset="0"/>
              </a:rPr>
              <a:t> Residual connections, inspired by the </a:t>
            </a:r>
            <a:r>
              <a:rPr lang="en-US" sz="1600" b="0" i="0" dirty="0" err="1">
                <a:solidFill>
                  <a:srgbClr val="4D5968"/>
                </a:solidFill>
                <a:effectLst/>
                <a:latin typeface="Nunito Sans" pitchFamily="2" charset="0"/>
              </a:rPr>
              <a:t>ResNet</a:t>
            </a:r>
            <a:r>
              <a:rPr lang="en-US" sz="1600" b="0" i="0" dirty="0">
                <a:solidFill>
                  <a:srgbClr val="4D5968"/>
                </a:solidFill>
                <a:effectLst/>
                <a:latin typeface="Nunito Sans" pitchFamily="2" charset="0"/>
              </a:rPr>
              <a:t> architecture, help mitigate the vanishing gradient problem during training. They involve adding the input embeddings to the output of the multi-head self-attention and feed-forward </a:t>
            </a:r>
            <a:r>
              <a:rPr lang="en-US" sz="1600" b="1" i="0" u="none" strike="noStrike" dirty="0">
                <a:solidFill>
                  <a:srgbClr val="E93F33"/>
                </a:solidFill>
                <a:effectLst/>
                <a:latin typeface="Nunito Sans" pitchFamily="2" charset="0"/>
                <a:hlinkClick r:id="rId5"/>
              </a:rPr>
              <a:t>network layers</a:t>
            </a:r>
            <a:r>
              <a:rPr lang="en-US" sz="1600" b="0" i="0" dirty="0">
                <a:solidFill>
                  <a:srgbClr val="4D5968"/>
                </a:solidFill>
                <a:effectLst/>
                <a:latin typeface="Nunito Sans" pitchFamily="2" charset="0"/>
              </a:rPr>
              <a:t>.</a:t>
            </a:r>
            <a:endParaRPr lang="en-US" sz="1600" dirty="0"/>
          </a:p>
          <a:p>
            <a:pPr marL="0" indent="0">
              <a:buNone/>
            </a:pPr>
            <a:r>
              <a:rPr lang="en-US" sz="1600" b="1" i="0" dirty="0">
                <a:solidFill>
                  <a:srgbClr val="4D5968"/>
                </a:solidFill>
                <a:effectLst/>
                <a:latin typeface="Nunito Sans" pitchFamily="2" charset="0"/>
              </a:rPr>
              <a:t>Layer Normalization:</a:t>
            </a:r>
            <a:r>
              <a:rPr lang="en-US" sz="1600" b="0" i="0" dirty="0">
                <a:solidFill>
                  <a:srgbClr val="4D5968"/>
                </a:solidFill>
                <a:effectLst/>
                <a:latin typeface="Nunito Sans" pitchFamily="2" charset="0"/>
              </a:rPr>
              <a:t> Layer normalization is used to stabilize training by normalizing the output of each layer</a:t>
            </a:r>
          </a:p>
          <a:p>
            <a:pPr marL="0" indent="0">
              <a:buNone/>
            </a:pPr>
            <a:r>
              <a:rPr lang="en-US" sz="1600" b="1" i="0" dirty="0">
                <a:solidFill>
                  <a:srgbClr val="4D5968"/>
                </a:solidFill>
                <a:effectLst/>
                <a:latin typeface="Nunito Sans" pitchFamily="2" charset="0"/>
              </a:rPr>
              <a:t>Encoder-Decoder Architecture (Optional):</a:t>
            </a:r>
            <a:r>
              <a:rPr lang="en-US" sz="1600" b="0" i="0" dirty="0">
                <a:solidFill>
                  <a:srgbClr val="4D5968"/>
                </a:solidFill>
                <a:effectLst/>
                <a:latin typeface="Nunito Sans" pitchFamily="2" charset="0"/>
              </a:rPr>
              <a:t> Transformers use an encoder-decoder architecture in sequence-to-sequence tasks, such as machine translation. The encoder processes the input sequence while the decoder generates the output sequence. The encoder’s final hidden state is used to initialize the decoder.</a:t>
            </a:r>
          </a:p>
          <a:p>
            <a:pPr marL="0" indent="0">
              <a:buNone/>
            </a:pPr>
            <a:r>
              <a:rPr lang="en-US" sz="1600" b="1" i="0" dirty="0">
                <a:solidFill>
                  <a:srgbClr val="4D5968"/>
                </a:solidFill>
                <a:effectLst/>
                <a:latin typeface="Nunito Sans" pitchFamily="2" charset="0"/>
              </a:rPr>
              <a:t>Output Layers:</a:t>
            </a:r>
            <a:r>
              <a:rPr lang="en-US" sz="1600" b="0" i="0" dirty="0">
                <a:solidFill>
                  <a:srgbClr val="4D5968"/>
                </a:solidFill>
                <a:effectLst/>
                <a:latin typeface="Nunito Sans" pitchFamily="2" charset="0"/>
              </a:rPr>
              <a:t> Different output layers can be added depending on the specific task. For example, a </a:t>
            </a:r>
            <a:r>
              <a:rPr lang="en-US" sz="1600" b="0" i="0" dirty="0" err="1">
                <a:solidFill>
                  <a:srgbClr val="4D5968"/>
                </a:solidFill>
                <a:effectLst/>
                <a:latin typeface="Nunito Sans" pitchFamily="2" charset="0"/>
              </a:rPr>
              <a:t>softmax</a:t>
            </a:r>
            <a:r>
              <a:rPr lang="en-US" sz="1600" b="0" i="0" dirty="0">
                <a:solidFill>
                  <a:srgbClr val="4D5968"/>
                </a:solidFill>
                <a:effectLst/>
                <a:latin typeface="Nunito Sans" pitchFamily="2" charset="0"/>
              </a:rPr>
              <a:t> layer is used to predict the next word in a sequence in language modeling.</a:t>
            </a:r>
          </a:p>
          <a:p>
            <a:pPr marL="0" indent="0">
              <a:buNone/>
            </a:pPr>
            <a:endParaRPr lang="en-US" sz="1600" dirty="0"/>
          </a:p>
        </p:txBody>
      </p:sp>
    </p:spTree>
    <p:extLst>
      <p:ext uri="{BB962C8B-B14F-4D97-AF65-F5344CB8AC3E}">
        <p14:creationId xmlns:p14="http://schemas.microsoft.com/office/powerpoint/2010/main" val="1703639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53FB730-09FC-F661-2767-311E688F0AC8}"/>
              </a:ext>
            </a:extLst>
          </p:cNvPr>
          <p:cNvPicPr>
            <a:picLocks noChangeAspect="1"/>
          </p:cNvPicPr>
          <p:nvPr/>
        </p:nvPicPr>
        <p:blipFill>
          <a:blip r:embed="rId2"/>
          <a:srcRect l="32278"/>
          <a:stretch/>
        </p:blipFill>
        <p:spPr>
          <a:xfrm>
            <a:off x="8613837" y="3625355"/>
            <a:ext cx="3677070" cy="2331908"/>
          </a:xfrm>
          <a:prstGeom prst="rect">
            <a:avLst/>
          </a:prstGeom>
        </p:spPr>
      </p:pic>
      <p:sp>
        <p:nvSpPr>
          <p:cNvPr id="2" name="Title 1">
            <a:extLst>
              <a:ext uri="{FF2B5EF4-FFF2-40B4-BE49-F238E27FC236}">
                <a16:creationId xmlns:a16="http://schemas.microsoft.com/office/drawing/2014/main" id="{C2B7939F-95D9-CF44-D9C5-A323E22E71F9}"/>
              </a:ext>
            </a:extLst>
          </p:cNvPr>
          <p:cNvSpPr>
            <a:spLocks noGrp="1"/>
          </p:cNvSpPr>
          <p:nvPr>
            <p:ph type="title"/>
          </p:nvPr>
        </p:nvSpPr>
        <p:spPr>
          <a:xfrm>
            <a:off x="304800" y="369826"/>
            <a:ext cx="10515600" cy="1325563"/>
          </a:xfrm>
        </p:spPr>
        <p:txBody>
          <a:bodyPr>
            <a:normAutofit fontScale="90000"/>
          </a:bodyPr>
          <a:lstStyle/>
          <a:p>
            <a:r>
              <a:rPr lang="en-US" dirty="0"/>
              <a:t>Look at how NLP translation (English to Spanish) might work with RNNs prior to Attention or Transformers</a:t>
            </a:r>
          </a:p>
        </p:txBody>
      </p:sp>
      <p:sp>
        <p:nvSpPr>
          <p:cNvPr id="3" name="Content Placeholder 2">
            <a:extLst>
              <a:ext uri="{FF2B5EF4-FFF2-40B4-BE49-F238E27FC236}">
                <a16:creationId xmlns:a16="http://schemas.microsoft.com/office/drawing/2014/main" id="{1F6E497F-16C5-4ABB-D3F1-820EAA3DDA97}"/>
              </a:ext>
            </a:extLst>
          </p:cNvPr>
          <p:cNvSpPr>
            <a:spLocks noGrp="1"/>
          </p:cNvSpPr>
          <p:nvPr>
            <p:ph idx="1"/>
          </p:nvPr>
        </p:nvSpPr>
        <p:spPr>
          <a:xfrm>
            <a:off x="4267202" y="1850662"/>
            <a:ext cx="3886198" cy="1325563"/>
          </a:xfrm>
          <a:solidFill>
            <a:schemeClr val="accent3">
              <a:lumMod val="40000"/>
              <a:lumOff val="60000"/>
            </a:schemeClr>
          </a:solidFill>
        </p:spPr>
        <p:txBody>
          <a:bodyPr>
            <a:normAutofit fontScale="92500"/>
          </a:bodyPr>
          <a:lstStyle/>
          <a:p>
            <a:pPr marL="0" indent="0">
              <a:buNone/>
            </a:pPr>
            <a:r>
              <a:rPr lang="en-US" dirty="0"/>
              <a:t>Step 2 – create initial decoder state, calculate context vector c</a:t>
            </a:r>
          </a:p>
        </p:txBody>
      </p:sp>
      <p:pic>
        <p:nvPicPr>
          <p:cNvPr id="5" name="Picture 4">
            <a:extLst>
              <a:ext uri="{FF2B5EF4-FFF2-40B4-BE49-F238E27FC236}">
                <a16:creationId xmlns:a16="http://schemas.microsoft.com/office/drawing/2014/main" id="{D659D45F-65E8-5664-0541-BE1EB40F4659}"/>
              </a:ext>
            </a:extLst>
          </p:cNvPr>
          <p:cNvPicPr>
            <a:picLocks noChangeAspect="1"/>
          </p:cNvPicPr>
          <p:nvPr/>
        </p:nvPicPr>
        <p:blipFill>
          <a:blip r:embed="rId3"/>
          <a:stretch>
            <a:fillRect/>
          </a:stretch>
        </p:blipFill>
        <p:spPr>
          <a:xfrm>
            <a:off x="0" y="2362200"/>
            <a:ext cx="3614764" cy="3833841"/>
          </a:xfrm>
          <a:prstGeom prst="rect">
            <a:avLst/>
          </a:prstGeom>
        </p:spPr>
      </p:pic>
      <p:pic>
        <p:nvPicPr>
          <p:cNvPr id="7" name="Picture 6">
            <a:extLst>
              <a:ext uri="{FF2B5EF4-FFF2-40B4-BE49-F238E27FC236}">
                <a16:creationId xmlns:a16="http://schemas.microsoft.com/office/drawing/2014/main" id="{04302D0F-4161-BE05-E741-028B250F4854}"/>
              </a:ext>
            </a:extLst>
          </p:cNvPr>
          <p:cNvPicPr>
            <a:picLocks noChangeAspect="1"/>
          </p:cNvPicPr>
          <p:nvPr/>
        </p:nvPicPr>
        <p:blipFill>
          <a:blip r:embed="rId4"/>
          <a:stretch>
            <a:fillRect/>
          </a:stretch>
        </p:blipFill>
        <p:spPr>
          <a:xfrm>
            <a:off x="4114800" y="3361762"/>
            <a:ext cx="4006100" cy="2595501"/>
          </a:xfrm>
          <a:prstGeom prst="rect">
            <a:avLst/>
          </a:prstGeom>
        </p:spPr>
      </p:pic>
      <p:sp>
        <p:nvSpPr>
          <p:cNvPr id="9" name="Content Placeholder 2">
            <a:extLst>
              <a:ext uri="{FF2B5EF4-FFF2-40B4-BE49-F238E27FC236}">
                <a16:creationId xmlns:a16="http://schemas.microsoft.com/office/drawing/2014/main" id="{6BED247A-FDFF-B6C1-C129-CBB66F98F591}"/>
              </a:ext>
            </a:extLst>
          </p:cNvPr>
          <p:cNvSpPr txBox="1">
            <a:spLocks/>
          </p:cNvSpPr>
          <p:nvPr/>
        </p:nvSpPr>
        <p:spPr>
          <a:xfrm>
            <a:off x="207952" y="1865410"/>
            <a:ext cx="3983048" cy="425291"/>
          </a:xfrm>
          <a:prstGeom prst="rect">
            <a:avLst/>
          </a:prstGeom>
          <a:solidFill>
            <a:schemeClr val="accent3">
              <a:lumMod val="40000"/>
              <a:lumOff val="60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Step 1 – input sequence</a:t>
            </a:r>
          </a:p>
        </p:txBody>
      </p:sp>
      <p:sp>
        <p:nvSpPr>
          <p:cNvPr id="10" name="Arrow: Right 9">
            <a:extLst>
              <a:ext uri="{FF2B5EF4-FFF2-40B4-BE49-F238E27FC236}">
                <a16:creationId xmlns:a16="http://schemas.microsoft.com/office/drawing/2014/main" id="{B063E961-F012-1CC0-2D83-87621D51276B}"/>
              </a:ext>
            </a:extLst>
          </p:cNvPr>
          <p:cNvSpPr/>
          <p:nvPr/>
        </p:nvSpPr>
        <p:spPr>
          <a:xfrm>
            <a:off x="3200400" y="3814701"/>
            <a:ext cx="914400" cy="609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C78255E3-6273-6D0E-0507-4F6DC8D0B96D}"/>
              </a:ext>
            </a:extLst>
          </p:cNvPr>
          <p:cNvSpPr txBox="1">
            <a:spLocks/>
          </p:cNvSpPr>
          <p:nvPr/>
        </p:nvSpPr>
        <p:spPr>
          <a:xfrm>
            <a:off x="8305802" y="1849025"/>
            <a:ext cx="3886198" cy="1325563"/>
          </a:xfrm>
          <a:prstGeom prst="rect">
            <a:avLst/>
          </a:prstGeom>
          <a:solidFill>
            <a:schemeClr val="accent3">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Step 3 – decoder calculate first sequence word (</a:t>
            </a:r>
            <a:r>
              <a:rPr lang="en-US" dirty="0" err="1"/>
              <a:t>estamos</a:t>
            </a:r>
            <a:r>
              <a:rPr lang="en-US" dirty="0"/>
              <a:t>)</a:t>
            </a:r>
          </a:p>
        </p:txBody>
      </p:sp>
    </p:spTree>
    <p:extLst>
      <p:ext uri="{BB962C8B-B14F-4D97-AF65-F5344CB8AC3E}">
        <p14:creationId xmlns:p14="http://schemas.microsoft.com/office/powerpoint/2010/main" val="2319172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05273"/>
            <a:ext cx="4687570" cy="689932"/>
          </a:xfrm>
          <a:prstGeom prst="rect">
            <a:avLst/>
          </a:prstGeom>
        </p:spPr>
        <p:txBody>
          <a:bodyPr vert="horz" wrap="square" lIns="0" tIns="12700" rIns="0" bIns="0" rtlCol="0">
            <a:spAutoFit/>
          </a:bodyPr>
          <a:lstStyle/>
          <a:p>
            <a:pPr marL="12700">
              <a:lnSpc>
                <a:spcPct val="100000"/>
              </a:lnSpc>
              <a:spcBef>
                <a:spcPts val="100"/>
              </a:spcBef>
            </a:pPr>
            <a:r>
              <a:rPr spc="-65" dirty="0"/>
              <a:t> </a:t>
            </a:r>
            <a:r>
              <a:rPr spc="-40" dirty="0"/>
              <a:t>Transformer</a:t>
            </a:r>
          </a:p>
        </p:txBody>
      </p:sp>
      <p:sp>
        <p:nvSpPr>
          <p:cNvPr id="14" name="object 14"/>
          <p:cNvSpPr txBox="1">
            <a:spLocks noGrp="1"/>
          </p:cNvSpPr>
          <p:nvPr>
            <p:ph type="sldNum" sz="quarter" idx="12"/>
          </p:nvPr>
        </p:nvSpPr>
        <p:spPr>
          <a:prstGeom prst="rect">
            <a:avLst/>
          </a:prstGeom>
        </p:spPr>
        <p:txBody>
          <a:bodyPr vert="horz" wrap="square" lIns="0" tIns="635" rIns="0" bIns="0" rtlCol="0">
            <a:spAutoFit/>
          </a:bodyPr>
          <a:lstStyle/>
          <a:p>
            <a:pPr marL="1454785">
              <a:lnSpc>
                <a:spcPct val="100000"/>
              </a:lnSpc>
              <a:spcBef>
                <a:spcPts val="5"/>
              </a:spcBef>
            </a:pPr>
            <a:fld id="{81D60167-4931-47E6-BA6A-407CBD079E47}" type="slidenum">
              <a:rPr spc="-25" dirty="0">
                <a:solidFill>
                  <a:srgbClr val="FFC000"/>
                </a:solidFill>
              </a:rPr>
              <a:t>30</a:t>
            </a:fld>
            <a:endParaRPr spc="-25" dirty="0">
              <a:solidFill>
                <a:srgbClr val="FFC000"/>
              </a:solidFill>
            </a:endParaRPr>
          </a:p>
        </p:txBody>
      </p:sp>
      <p:sp>
        <p:nvSpPr>
          <p:cNvPr id="11" name="object 11"/>
          <p:cNvSpPr txBox="1"/>
          <p:nvPr/>
        </p:nvSpPr>
        <p:spPr>
          <a:xfrm>
            <a:off x="78739" y="6163545"/>
            <a:ext cx="6169661" cy="314189"/>
          </a:xfrm>
          <a:prstGeom prst="rect">
            <a:avLst/>
          </a:prstGeom>
          <a:solidFill>
            <a:srgbClr val="FFC000"/>
          </a:solidFill>
        </p:spPr>
        <p:txBody>
          <a:bodyPr vert="horz" wrap="square" lIns="0" tIns="6350" rIns="0" bIns="0" rtlCol="0">
            <a:spAutoFit/>
          </a:bodyPr>
          <a:lstStyle/>
          <a:p>
            <a:pPr marL="12700">
              <a:lnSpc>
                <a:spcPct val="100000"/>
              </a:lnSpc>
              <a:spcBef>
                <a:spcPts val="50"/>
              </a:spcBef>
            </a:pPr>
            <a:r>
              <a:rPr sz="2000" dirty="0">
                <a:latin typeface="Calibri"/>
                <a:cs typeface="Calibri"/>
              </a:rPr>
              <a:t>Vaswani</a:t>
            </a:r>
            <a:r>
              <a:rPr sz="2000" spc="-30" dirty="0">
                <a:latin typeface="Calibri"/>
                <a:cs typeface="Calibri"/>
              </a:rPr>
              <a:t> </a:t>
            </a:r>
            <a:r>
              <a:rPr sz="2000" dirty="0">
                <a:latin typeface="Calibri"/>
                <a:cs typeface="Calibri"/>
              </a:rPr>
              <a:t>et</a:t>
            </a:r>
            <a:r>
              <a:rPr sz="2000" spc="-20" dirty="0">
                <a:latin typeface="Calibri"/>
                <a:cs typeface="Calibri"/>
              </a:rPr>
              <a:t> </a:t>
            </a:r>
            <a:r>
              <a:rPr sz="2000" dirty="0">
                <a:latin typeface="Calibri"/>
                <a:cs typeface="Calibri"/>
              </a:rPr>
              <a:t>al,</a:t>
            </a:r>
            <a:r>
              <a:rPr sz="2000" spc="-25" dirty="0">
                <a:latin typeface="Calibri"/>
                <a:cs typeface="Calibri"/>
              </a:rPr>
              <a:t> </a:t>
            </a:r>
            <a:r>
              <a:rPr sz="2000" dirty="0">
                <a:latin typeface="Calibri"/>
                <a:cs typeface="Calibri"/>
              </a:rPr>
              <a:t>“Attention</a:t>
            </a:r>
            <a:r>
              <a:rPr sz="2000" spc="-25" dirty="0">
                <a:latin typeface="Calibri"/>
                <a:cs typeface="Calibri"/>
              </a:rPr>
              <a:t> </a:t>
            </a:r>
            <a:r>
              <a:rPr sz="2000" dirty="0">
                <a:latin typeface="Calibri"/>
                <a:cs typeface="Calibri"/>
              </a:rPr>
              <a:t>is</a:t>
            </a:r>
            <a:r>
              <a:rPr sz="2000" spc="-25" dirty="0">
                <a:latin typeface="Calibri"/>
                <a:cs typeface="Calibri"/>
              </a:rPr>
              <a:t> </a:t>
            </a:r>
            <a:r>
              <a:rPr sz="2000" dirty="0">
                <a:latin typeface="Calibri"/>
                <a:cs typeface="Calibri"/>
              </a:rPr>
              <a:t>all</a:t>
            </a:r>
            <a:r>
              <a:rPr sz="2000" spc="-30" dirty="0">
                <a:latin typeface="Calibri"/>
                <a:cs typeface="Calibri"/>
              </a:rPr>
              <a:t> </a:t>
            </a:r>
            <a:r>
              <a:rPr sz="2000" dirty="0">
                <a:latin typeface="Calibri"/>
                <a:cs typeface="Calibri"/>
              </a:rPr>
              <a:t>you</a:t>
            </a:r>
            <a:r>
              <a:rPr sz="2000" spc="-20" dirty="0">
                <a:latin typeface="Calibri"/>
                <a:cs typeface="Calibri"/>
              </a:rPr>
              <a:t> </a:t>
            </a:r>
            <a:r>
              <a:rPr sz="2000" dirty="0">
                <a:latin typeface="Calibri"/>
                <a:cs typeface="Calibri"/>
              </a:rPr>
              <a:t>need”,</a:t>
            </a:r>
            <a:r>
              <a:rPr sz="2000" spc="-25" dirty="0">
                <a:latin typeface="Calibri"/>
                <a:cs typeface="Calibri"/>
              </a:rPr>
              <a:t> </a:t>
            </a:r>
            <a:r>
              <a:rPr sz="2000" dirty="0">
                <a:latin typeface="Calibri"/>
                <a:cs typeface="Calibri"/>
              </a:rPr>
              <a:t>NeurIPS</a:t>
            </a:r>
            <a:r>
              <a:rPr sz="2000" spc="-20" dirty="0">
                <a:latin typeface="Calibri"/>
                <a:cs typeface="Calibri"/>
              </a:rPr>
              <a:t> 2017</a:t>
            </a:r>
            <a:endParaRPr sz="2000" dirty="0">
              <a:latin typeface="Calibri"/>
              <a:cs typeface="Calibri"/>
            </a:endParaRPr>
          </a:p>
        </p:txBody>
      </p:sp>
      <p:grpSp>
        <p:nvGrpSpPr>
          <p:cNvPr id="16" name="Group 15">
            <a:extLst>
              <a:ext uri="{FF2B5EF4-FFF2-40B4-BE49-F238E27FC236}">
                <a16:creationId xmlns:a16="http://schemas.microsoft.com/office/drawing/2014/main" id="{4B7B8FB6-E2F1-7D14-48C4-641EDD165465}"/>
              </a:ext>
            </a:extLst>
          </p:cNvPr>
          <p:cNvGrpSpPr/>
          <p:nvPr/>
        </p:nvGrpSpPr>
        <p:grpSpPr>
          <a:xfrm>
            <a:off x="9470494" y="515195"/>
            <a:ext cx="1704783" cy="5352205"/>
            <a:chOff x="9470494" y="502527"/>
            <a:chExt cx="1704783" cy="5352205"/>
          </a:xfrm>
        </p:grpSpPr>
        <p:pic>
          <p:nvPicPr>
            <p:cNvPr id="3" name="object 3"/>
            <p:cNvPicPr/>
            <p:nvPr/>
          </p:nvPicPr>
          <p:blipFill>
            <a:blip r:embed="rId2" cstate="print"/>
            <a:stretch>
              <a:fillRect/>
            </a:stretch>
          </p:blipFill>
          <p:spPr>
            <a:xfrm>
              <a:off x="9470494" y="502527"/>
              <a:ext cx="1704783" cy="5352205"/>
            </a:xfrm>
            <a:prstGeom prst="rect">
              <a:avLst/>
            </a:prstGeom>
          </p:spPr>
        </p:pic>
        <p:sp>
          <p:nvSpPr>
            <p:cNvPr id="4" name="object 4"/>
            <p:cNvSpPr txBox="1"/>
            <p:nvPr/>
          </p:nvSpPr>
          <p:spPr>
            <a:xfrm>
              <a:off x="9707519" y="4161961"/>
              <a:ext cx="1336040" cy="1438275"/>
            </a:xfrm>
            <a:prstGeom prst="rect">
              <a:avLst/>
            </a:prstGeom>
          </p:spPr>
          <p:txBody>
            <a:bodyPr vert="horz" wrap="square" lIns="0" tIns="62230" rIns="0" bIns="0" rtlCol="0">
              <a:spAutoFit/>
            </a:bodyPr>
            <a:lstStyle/>
            <a:p>
              <a:pPr algn="ctr">
                <a:lnSpc>
                  <a:spcPct val="100000"/>
                </a:lnSpc>
                <a:spcBef>
                  <a:spcPts val="490"/>
                </a:spcBef>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a:latin typeface="Calibri"/>
                <a:cs typeface="Calibri"/>
              </a:endParaRPr>
            </a:p>
            <a:p>
              <a:pPr marL="6985" algn="ctr">
                <a:lnSpc>
                  <a:spcPct val="100000"/>
                </a:lnSpc>
                <a:spcBef>
                  <a:spcPts val="484"/>
                </a:spcBef>
              </a:pPr>
              <a:r>
                <a:rPr sz="950" spc="-50" dirty="0">
                  <a:latin typeface="Calibri"/>
                  <a:cs typeface="Calibri"/>
                </a:rPr>
                <a:t>+</a:t>
              </a:r>
              <a:endParaRPr sz="950">
                <a:latin typeface="Calibri"/>
                <a:cs typeface="Calibri"/>
              </a:endParaRPr>
            </a:p>
            <a:p>
              <a:pPr>
                <a:lnSpc>
                  <a:spcPct val="100000"/>
                </a:lnSpc>
                <a:spcBef>
                  <a:spcPts val="75"/>
                </a:spcBef>
              </a:pPr>
              <a:endParaRPr sz="950">
                <a:latin typeface="Calibri"/>
                <a:cs typeface="Calibri"/>
              </a:endParaRPr>
            </a:p>
            <a:p>
              <a:pPr algn="ctr">
                <a:lnSpc>
                  <a:spcPct val="100000"/>
                </a:lnSpc>
                <a:tabLst>
                  <a:tab pos="372745" algn="l"/>
                  <a:tab pos="751840" algn="l"/>
                  <a:tab pos="1129665" algn="l"/>
                </a:tabLst>
              </a:pPr>
              <a:r>
                <a:rPr sz="1200" spc="-37" baseline="3472" dirty="0">
                  <a:latin typeface="Calibri"/>
                  <a:cs typeface="Calibri"/>
                </a:rPr>
                <a:t>MLP</a:t>
              </a:r>
              <a:r>
                <a:rPr sz="1200" baseline="3472"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endParaRPr sz="800">
                <a:latin typeface="Calibri"/>
                <a:cs typeface="Calibri"/>
              </a:endParaRPr>
            </a:p>
            <a:p>
              <a:pPr>
                <a:lnSpc>
                  <a:spcPct val="100000"/>
                </a:lnSpc>
                <a:spcBef>
                  <a:spcPts val="785"/>
                </a:spcBef>
              </a:pPr>
              <a:endParaRPr sz="800">
                <a:latin typeface="Calibri"/>
                <a:cs typeface="Calibri"/>
              </a:endParaRPr>
            </a:p>
            <a:p>
              <a:pPr marR="17780" algn="ctr">
                <a:lnSpc>
                  <a:spcPct val="100000"/>
                </a:lnSpc>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a:latin typeface="Calibri"/>
                <a:cs typeface="Calibri"/>
              </a:endParaRPr>
            </a:p>
            <a:p>
              <a:pPr marR="8890" algn="ctr">
                <a:lnSpc>
                  <a:spcPct val="100000"/>
                </a:lnSpc>
                <a:spcBef>
                  <a:spcPts val="530"/>
                </a:spcBef>
              </a:pPr>
              <a:r>
                <a:rPr sz="950" spc="-50" dirty="0">
                  <a:latin typeface="Calibri"/>
                  <a:cs typeface="Calibri"/>
                </a:rPr>
                <a:t>+</a:t>
              </a:r>
              <a:endParaRPr sz="950">
                <a:latin typeface="Calibri"/>
                <a:cs typeface="Calibri"/>
              </a:endParaRPr>
            </a:p>
            <a:p>
              <a:pPr marR="13335" algn="ctr">
                <a:lnSpc>
                  <a:spcPct val="100000"/>
                </a:lnSpc>
                <a:spcBef>
                  <a:spcPts val="600"/>
                </a:spcBef>
              </a:pPr>
              <a:r>
                <a:rPr sz="800" spc="-20" dirty="0">
                  <a:latin typeface="Calibri"/>
                  <a:cs typeface="Calibri"/>
                </a:rPr>
                <a:t>Self-</a:t>
              </a:r>
              <a:r>
                <a:rPr sz="800" spc="-10" dirty="0">
                  <a:latin typeface="Calibri"/>
                  <a:cs typeface="Calibri"/>
                </a:rPr>
                <a:t>Attention</a:t>
              </a:r>
              <a:endParaRPr sz="800">
                <a:latin typeface="Calibri"/>
                <a:cs typeface="Calibri"/>
              </a:endParaRPr>
            </a:p>
          </p:txBody>
        </p:sp>
        <p:sp>
          <p:nvSpPr>
            <p:cNvPr id="5" name="object 5"/>
            <p:cNvSpPr txBox="1"/>
            <p:nvPr/>
          </p:nvSpPr>
          <p:spPr>
            <a:xfrm>
              <a:off x="9707519" y="2365302"/>
              <a:ext cx="1336040" cy="1438275"/>
            </a:xfrm>
            <a:prstGeom prst="rect">
              <a:avLst/>
            </a:prstGeom>
          </p:spPr>
          <p:txBody>
            <a:bodyPr vert="horz" wrap="square" lIns="0" tIns="62230" rIns="0" bIns="0" rtlCol="0">
              <a:spAutoFit/>
            </a:bodyPr>
            <a:lstStyle/>
            <a:p>
              <a:pPr algn="ctr">
                <a:lnSpc>
                  <a:spcPct val="100000"/>
                </a:lnSpc>
                <a:spcBef>
                  <a:spcPts val="490"/>
                </a:spcBef>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dirty="0">
                <a:latin typeface="Calibri"/>
                <a:cs typeface="Calibri"/>
              </a:endParaRPr>
            </a:p>
            <a:p>
              <a:pPr marL="6985" algn="ctr">
                <a:lnSpc>
                  <a:spcPct val="100000"/>
                </a:lnSpc>
                <a:spcBef>
                  <a:spcPts val="484"/>
                </a:spcBef>
              </a:pPr>
              <a:r>
                <a:rPr sz="950" spc="-50" dirty="0">
                  <a:latin typeface="Calibri"/>
                  <a:cs typeface="Calibri"/>
                </a:rPr>
                <a:t>+</a:t>
              </a:r>
              <a:endParaRPr sz="950" dirty="0">
                <a:latin typeface="Calibri"/>
                <a:cs typeface="Calibri"/>
              </a:endParaRPr>
            </a:p>
            <a:p>
              <a:pPr>
                <a:lnSpc>
                  <a:spcPct val="100000"/>
                </a:lnSpc>
                <a:spcBef>
                  <a:spcPts val="75"/>
                </a:spcBef>
              </a:pPr>
              <a:endParaRPr sz="950" dirty="0">
                <a:latin typeface="Calibri"/>
                <a:cs typeface="Calibri"/>
              </a:endParaRPr>
            </a:p>
            <a:p>
              <a:pPr algn="ctr">
                <a:lnSpc>
                  <a:spcPct val="100000"/>
                </a:lnSpc>
                <a:tabLst>
                  <a:tab pos="372745" algn="l"/>
                  <a:tab pos="751840" algn="l"/>
                  <a:tab pos="1129665" algn="l"/>
                </a:tabLst>
              </a:pPr>
              <a:r>
                <a:rPr sz="1200" spc="-37" baseline="3472" dirty="0">
                  <a:latin typeface="Calibri"/>
                  <a:cs typeface="Calibri"/>
                </a:rPr>
                <a:t>MLP</a:t>
              </a:r>
              <a:r>
                <a:rPr sz="1200" baseline="3472"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endParaRPr sz="800" dirty="0">
                <a:latin typeface="Calibri"/>
                <a:cs typeface="Calibri"/>
              </a:endParaRPr>
            </a:p>
            <a:p>
              <a:pPr>
                <a:lnSpc>
                  <a:spcPct val="100000"/>
                </a:lnSpc>
                <a:spcBef>
                  <a:spcPts val="785"/>
                </a:spcBef>
              </a:pPr>
              <a:endParaRPr sz="800" dirty="0">
                <a:latin typeface="Calibri"/>
                <a:cs typeface="Calibri"/>
              </a:endParaRPr>
            </a:p>
            <a:p>
              <a:pPr marR="17780" algn="ctr">
                <a:lnSpc>
                  <a:spcPct val="100000"/>
                </a:lnSpc>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dirty="0">
                <a:latin typeface="Calibri"/>
                <a:cs typeface="Calibri"/>
              </a:endParaRPr>
            </a:p>
            <a:p>
              <a:pPr marR="8890" algn="ctr">
                <a:lnSpc>
                  <a:spcPct val="100000"/>
                </a:lnSpc>
                <a:spcBef>
                  <a:spcPts val="530"/>
                </a:spcBef>
              </a:pPr>
              <a:r>
                <a:rPr sz="950" spc="-50" dirty="0">
                  <a:latin typeface="Calibri"/>
                  <a:cs typeface="Calibri"/>
                </a:rPr>
                <a:t>+</a:t>
              </a:r>
              <a:endParaRPr sz="950" dirty="0">
                <a:latin typeface="Calibri"/>
                <a:cs typeface="Calibri"/>
              </a:endParaRPr>
            </a:p>
            <a:p>
              <a:pPr marR="13335" algn="ctr">
                <a:lnSpc>
                  <a:spcPct val="100000"/>
                </a:lnSpc>
                <a:spcBef>
                  <a:spcPts val="600"/>
                </a:spcBef>
              </a:pPr>
              <a:r>
                <a:rPr sz="800" spc="-20" dirty="0">
                  <a:latin typeface="Calibri"/>
                  <a:cs typeface="Calibri"/>
                </a:rPr>
                <a:t>Self-</a:t>
              </a:r>
              <a:r>
                <a:rPr sz="800" spc="-10" dirty="0">
                  <a:latin typeface="Calibri"/>
                  <a:cs typeface="Calibri"/>
                </a:rPr>
                <a:t>Attention</a:t>
              </a:r>
              <a:endParaRPr sz="800" dirty="0">
                <a:latin typeface="Calibri"/>
                <a:cs typeface="Calibri"/>
              </a:endParaRPr>
            </a:p>
          </p:txBody>
        </p:sp>
        <p:sp>
          <p:nvSpPr>
            <p:cNvPr id="6" name="object 6"/>
            <p:cNvSpPr txBox="1"/>
            <p:nvPr/>
          </p:nvSpPr>
          <p:spPr>
            <a:xfrm>
              <a:off x="9927305" y="1448766"/>
              <a:ext cx="870585" cy="135935"/>
            </a:xfrm>
            <a:prstGeom prst="rect">
              <a:avLst/>
            </a:prstGeom>
          </p:spPr>
          <p:txBody>
            <a:bodyPr vert="horz" wrap="square" lIns="0" tIns="12700" rIns="0" bIns="0" rtlCol="0">
              <a:spAutoFit/>
            </a:bodyPr>
            <a:lstStyle/>
            <a:p>
              <a:pPr marL="12700">
                <a:lnSpc>
                  <a:spcPct val="100000"/>
                </a:lnSpc>
                <a:spcBef>
                  <a:spcPts val="100"/>
                </a:spcBef>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dirty="0">
                <a:latin typeface="Calibri"/>
                <a:cs typeface="Calibri"/>
              </a:endParaRPr>
            </a:p>
          </p:txBody>
        </p:sp>
        <p:sp>
          <p:nvSpPr>
            <p:cNvPr id="7" name="object 7"/>
            <p:cNvSpPr txBox="1"/>
            <p:nvPr/>
          </p:nvSpPr>
          <p:spPr>
            <a:xfrm>
              <a:off x="10060013" y="1636300"/>
              <a:ext cx="610235" cy="370205"/>
            </a:xfrm>
            <a:prstGeom prst="rect">
              <a:avLst/>
            </a:prstGeom>
          </p:spPr>
          <p:txBody>
            <a:bodyPr vert="horz" wrap="square" lIns="0" tIns="14605" rIns="0" bIns="0" rtlCol="0">
              <a:spAutoFit/>
            </a:bodyPr>
            <a:lstStyle/>
            <a:p>
              <a:pPr marL="3810" algn="ctr">
                <a:lnSpc>
                  <a:spcPct val="100000"/>
                </a:lnSpc>
                <a:spcBef>
                  <a:spcPts val="115"/>
                </a:spcBef>
              </a:pPr>
              <a:r>
                <a:rPr sz="950" spc="-50" dirty="0">
                  <a:latin typeface="Calibri"/>
                  <a:cs typeface="Calibri"/>
                </a:rPr>
                <a:t>+</a:t>
              </a:r>
              <a:endParaRPr sz="950">
                <a:latin typeface="Calibri"/>
                <a:cs typeface="Calibri"/>
              </a:endParaRPr>
            </a:p>
            <a:p>
              <a:pPr algn="ctr">
                <a:lnSpc>
                  <a:spcPct val="100000"/>
                </a:lnSpc>
                <a:spcBef>
                  <a:spcPts val="595"/>
                </a:spcBef>
              </a:pPr>
              <a:r>
                <a:rPr sz="800" spc="-20" dirty="0">
                  <a:latin typeface="Calibri"/>
                  <a:cs typeface="Calibri"/>
                </a:rPr>
                <a:t>Self-</a:t>
              </a:r>
              <a:r>
                <a:rPr sz="800" spc="-10" dirty="0">
                  <a:latin typeface="Calibri"/>
                  <a:cs typeface="Calibri"/>
                </a:rPr>
                <a:t>Attention</a:t>
              </a:r>
              <a:endParaRPr sz="800">
                <a:latin typeface="Calibri"/>
                <a:cs typeface="Calibri"/>
              </a:endParaRPr>
            </a:p>
          </p:txBody>
        </p:sp>
        <p:sp>
          <p:nvSpPr>
            <p:cNvPr id="8" name="object 8"/>
            <p:cNvSpPr txBox="1"/>
            <p:nvPr/>
          </p:nvSpPr>
          <p:spPr>
            <a:xfrm>
              <a:off x="9707519" y="568644"/>
              <a:ext cx="1336040" cy="682625"/>
            </a:xfrm>
            <a:prstGeom prst="rect">
              <a:avLst/>
            </a:prstGeom>
          </p:spPr>
          <p:txBody>
            <a:bodyPr vert="horz" wrap="square" lIns="0" tIns="62230" rIns="0" bIns="0" rtlCol="0">
              <a:spAutoFit/>
            </a:bodyPr>
            <a:lstStyle/>
            <a:p>
              <a:pPr algn="ctr">
                <a:lnSpc>
                  <a:spcPct val="100000"/>
                </a:lnSpc>
                <a:spcBef>
                  <a:spcPts val="490"/>
                </a:spcBef>
              </a:pPr>
              <a:r>
                <a:rPr sz="800" dirty="0">
                  <a:latin typeface="Calibri"/>
                  <a:cs typeface="Calibri"/>
                </a:rPr>
                <a:t>Layer</a:t>
              </a:r>
              <a:r>
                <a:rPr sz="800" spc="-40" dirty="0">
                  <a:latin typeface="Calibri"/>
                  <a:cs typeface="Calibri"/>
                </a:rPr>
                <a:t> </a:t>
              </a:r>
              <a:r>
                <a:rPr sz="800" spc="-10" dirty="0">
                  <a:latin typeface="Calibri"/>
                  <a:cs typeface="Calibri"/>
                </a:rPr>
                <a:t>Normalization</a:t>
              </a:r>
              <a:endParaRPr sz="800">
                <a:latin typeface="Calibri"/>
                <a:cs typeface="Calibri"/>
              </a:endParaRPr>
            </a:p>
            <a:p>
              <a:pPr marL="6985" algn="ctr">
                <a:lnSpc>
                  <a:spcPct val="100000"/>
                </a:lnSpc>
                <a:spcBef>
                  <a:spcPts val="484"/>
                </a:spcBef>
              </a:pPr>
              <a:r>
                <a:rPr sz="950" spc="-50" dirty="0">
                  <a:latin typeface="Calibri"/>
                  <a:cs typeface="Calibri"/>
                </a:rPr>
                <a:t>+</a:t>
              </a:r>
              <a:endParaRPr sz="950">
                <a:latin typeface="Calibri"/>
                <a:cs typeface="Calibri"/>
              </a:endParaRPr>
            </a:p>
            <a:p>
              <a:pPr>
                <a:lnSpc>
                  <a:spcPct val="100000"/>
                </a:lnSpc>
                <a:spcBef>
                  <a:spcPts val="75"/>
                </a:spcBef>
              </a:pPr>
              <a:endParaRPr sz="950">
                <a:latin typeface="Calibri"/>
                <a:cs typeface="Calibri"/>
              </a:endParaRPr>
            </a:p>
            <a:p>
              <a:pPr algn="ctr">
                <a:lnSpc>
                  <a:spcPct val="100000"/>
                </a:lnSpc>
                <a:tabLst>
                  <a:tab pos="372745" algn="l"/>
                  <a:tab pos="751840" algn="l"/>
                  <a:tab pos="1129665" algn="l"/>
                </a:tabLst>
              </a:pPr>
              <a:r>
                <a:rPr sz="1200" spc="-37" baseline="3472" dirty="0">
                  <a:latin typeface="Calibri"/>
                  <a:cs typeface="Calibri"/>
                </a:rPr>
                <a:t>MLP</a:t>
              </a:r>
              <a:r>
                <a:rPr sz="1200" baseline="3472"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r>
                <a:rPr sz="800" dirty="0">
                  <a:latin typeface="Calibri"/>
                  <a:cs typeface="Calibri"/>
                </a:rPr>
                <a:t>	</a:t>
              </a:r>
              <a:r>
                <a:rPr sz="800" spc="-25" dirty="0">
                  <a:latin typeface="Calibri"/>
                  <a:cs typeface="Calibri"/>
                </a:rPr>
                <a:t>MLP</a:t>
              </a:r>
              <a:endParaRPr sz="800">
                <a:latin typeface="Calibri"/>
                <a:cs typeface="Calibri"/>
              </a:endParaRPr>
            </a:p>
          </p:txBody>
        </p:sp>
      </p:grpSp>
      <p:sp>
        <p:nvSpPr>
          <p:cNvPr id="9" name="object 9"/>
          <p:cNvSpPr txBox="1"/>
          <p:nvPr/>
        </p:nvSpPr>
        <p:spPr>
          <a:xfrm>
            <a:off x="942950" y="1667763"/>
            <a:ext cx="3461385" cy="1303020"/>
          </a:xfrm>
          <a:prstGeom prst="rect">
            <a:avLst/>
          </a:prstGeom>
        </p:spPr>
        <p:txBody>
          <a:bodyPr vert="horz" wrap="square" lIns="0" tIns="13970" rIns="0" bIns="0" rtlCol="0">
            <a:spAutoFit/>
          </a:bodyPr>
          <a:lstStyle/>
          <a:p>
            <a:pPr marL="12700" marR="5080">
              <a:lnSpc>
                <a:spcPct val="99600"/>
              </a:lnSpc>
              <a:spcBef>
                <a:spcPts val="110"/>
              </a:spcBef>
            </a:pPr>
            <a:r>
              <a:rPr sz="2800" b="1" u="heavy" spc="-25" dirty="0">
                <a:uFill>
                  <a:solidFill>
                    <a:srgbClr val="000000"/>
                  </a:solidFill>
                </a:uFill>
                <a:latin typeface="Calibri"/>
                <a:cs typeface="Calibri"/>
              </a:rPr>
              <a:t>Transformer</a:t>
            </a:r>
            <a:r>
              <a:rPr sz="2800" b="1" u="heavy" spc="-95" dirty="0">
                <a:uFill>
                  <a:solidFill>
                    <a:srgbClr val="000000"/>
                  </a:solidFill>
                </a:uFill>
                <a:latin typeface="Calibri"/>
                <a:cs typeface="Calibri"/>
              </a:rPr>
              <a:t> </a:t>
            </a:r>
            <a:r>
              <a:rPr sz="2800" b="1" u="heavy" spc="-10" dirty="0">
                <a:uFill>
                  <a:solidFill>
                    <a:srgbClr val="000000"/>
                  </a:solidFill>
                </a:uFill>
                <a:latin typeface="Calibri"/>
                <a:cs typeface="Calibri"/>
              </a:rPr>
              <a:t>Block</a:t>
            </a:r>
            <a:r>
              <a:rPr sz="2800" b="1" u="none" spc="-10" dirty="0">
                <a:latin typeface="Calibri"/>
                <a:cs typeface="Calibri"/>
              </a:rPr>
              <a:t>: </a:t>
            </a:r>
            <a:r>
              <a:rPr sz="2800" b="1" u="none" dirty="0">
                <a:latin typeface="Calibri"/>
                <a:cs typeface="Calibri"/>
              </a:rPr>
              <a:t>Input</a:t>
            </a:r>
            <a:r>
              <a:rPr sz="2800" u="none" dirty="0">
                <a:latin typeface="Calibri"/>
                <a:cs typeface="Calibri"/>
              </a:rPr>
              <a:t>:</a:t>
            </a:r>
            <a:r>
              <a:rPr sz="2800" u="none" spc="-60" dirty="0">
                <a:latin typeface="Calibri"/>
                <a:cs typeface="Calibri"/>
              </a:rPr>
              <a:t> </a:t>
            </a:r>
            <a:r>
              <a:rPr sz="2800" u="none" dirty="0">
                <a:latin typeface="Calibri"/>
                <a:cs typeface="Calibri"/>
              </a:rPr>
              <a:t>Set</a:t>
            </a:r>
            <a:r>
              <a:rPr sz="2800" u="none" spc="-55" dirty="0">
                <a:latin typeface="Calibri"/>
                <a:cs typeface="Calibri"/>
              </a:rPr>
              <a:t> </a:t>
            </a:r>
            <a:r>
              <a:rPr sz="2800" u="none" dirty="0">
                <a:latin typeface="Calibri"/>
                <a:cs typeface="Calibri"/>
              </a:rPr>
              <a:t>of</a:t>
            </a:r>
            <a:r>
              <a:rPr sz="2800" u="none" spc="-60" dirty="0">
                <a:latin typeface="Calibri"/>
                <a:cs typeface="Calibri"/>
              </a:rPr>
              <a:t> </a:t>
            </a:r>
            <a:r>
              <a:rPr sz="2800" u="none" dirty="0">
                <a:latin typeface="Calibri"/>
                <a:cs typeface="Calibri"/>
              </a:rPr>
              <a:t>vectors</a:t>
            </a:r>
            <a:r>
              <a:rPr sz="2800" u="none" spc="-55" dirty="0">
                <a:latin typeface="Calibri"/>
                <a:cs typeface="Calibri"/>
              </a:rPr>
              <a:t> </a:t>
            </a:r>
            <a:r>
              <a:rPr sz="2800" u="none" spc="-50" dirty="0">
                <a:latin typeface="Calibri"/>
                <a:cs typeface="Calibri"/>
              </a:rPr>
              <a:t>x </a:t>
            </a:r>
            <a:r>
              <a:rPr sz="2800" b="1" u="none" dirty="0">
                <a:latin typeface="Calibri"/>
                <a:cs typeface="Calibri"/>
              </a:rPr>
              <a:t>Output</a:t>
            </a:r>
            <a:r>
              <a:rPr sz="2800" u="none" dirty="0">
                <a:latin typeface="Calibri"/>
                <a:cs typeface="Calibri"/>
              </a:rPr>
              <a:t>:</a:t>
            </a:r>
            <a:r>
              <a:rPr sz="2800" u="none" spc="-55" dirty="0">
                <a:latin typeface="Calibri"/>
                <a:cs typeface="Calibri"/>
              </a:rPr>
              <a:t> </a:t>
            </a:r>
            <a:r>
              <a:rPr sz="2800" u="none" dirty="0">
                <a:latin typeface="Calibri"/>
                <a:cs typeface="Calibri"/>
              </a:rPr>
              <a:t>Set</a:t>
            </a:r>
            <a:r>
              <a:rPr sz="2800" u="none" spc="-60" dirty="0">
                <a:latin typeface="Calibri"/>
                <a:cs typeface="Calibri"/>
              </a:rPr>
              <a:t> </a:t>
            </a:r>
            <a:r>
              <a:rPr sz="2800" u="none" dirty="0">
                <a:latin typeface="Calibri"/>
                <a:cs typeface="Calibri"/>
              </a:rPr>
              <a:t>of</a:t>
            </a:r>
            <a:r>
              <a:rPr sz="2800" u="none" spc="-60" dirty="0">
                <a:latin typeface="Calibri"/>
                <a:cs typeface="Calibri"/>
              </a:rPr>
              <a:t> </a:t>
            </a:r>
            <a:r>
              <a:rPr sz="2800" u="none" dirty="0">
                <a:latin typeface="Calibri"/>
                <a:cs typeface="Calibri"/>
              </a:rPr>
              <a:t>vectors</a:t>
            </a:r>
            <a:r>
              <a:rPr sz="2800" u="none" spc="-50" dirty="0">
                <a:latin typeface="Calibri"/>
                <a:cs typeface="Calibri"/>
              </a:rPr>
              <a:t> y</a:t>
            </a:r>
            <a:endParaRPr sz="2800">
              <a:latin typeface="Calibri"/>
              <a:cs typeface="Calibri"/>
            </a:endParaRPr>
          </a:p>
        </p:txBody>
      </p:sp>
      <p:sp>
        <p:nvSpPr>
          <p:cNvPr id="10" name="object 10"/>
          <p:cNvSpPr txBox="1"/>
          <p:nvPr/>
        </p:nvSpPr>
        <p:spPr>
          <a:xfrm>
            <a:off x="942950" y="3380739"/>
            <a:ext cx="5842000" cy="1723389"/>
          </a:xfrm>
          <a:prstGeom prst="rect">
            <a:avLst/>
          </a:prstGeom>
        </p:spPr>
        <p:txBody>
          <a:bodyPr vert="horz" wrap="square" lIns="0" tIns="12700" rIns="0" bIns="0" rtlCol="0">
            <a:spAutoFit/>
          </a:bodyPr>
          <a:lstStyle/>
          <a:p>
            <a:pPr marL="12700">
              <a:lnSpc>
                <a:spcPts val="3335"/>
              </a:lnSpc>
              <a:spcBef>
                <a:spcPts val="100"/>
              </a:spcBef>
            </a:pPr>
            <a:r>
              <a:rPr sz="2800" spc="-10" dirty="0">
                <a:latin typeface="Calibri"/>
                <a:cs typeface="Calibri"/>
              </a:rPr>
              <a:t>Hyperparameters:</a:t>
            </a:r>
            <a:endParaRPr sz="2800">
              <a:latin typeface="Calibri"/>
              <a:cs typeface="Calibri"/>
            </a:endParaRPr>
          </a:p>
          <a:p>
            <a:pPr marL="354965" indent="-342265">
              <a:lnSpc>
                <a:spcPts val="3335"/>
              </a:lnSpc>
              <a:buChar char="-"/>
              <a:tabLst>
                <a:tab pos="354965" algn="l"/>
              </a:tabLst>
            </a:pPr>
            <a:r>
              <a:rPr sz="2800" dirty="0">
                <a:latin typeface="Calibri"/>
                <a:cs typeface="Calibri"/>
              </a:rPr>
              <a:t>Number</a:t>
            </a:r>
            <a:r>
              <a:rPr sz="2800" spc="-40" dirty="0">
                <a:latin typeface="Calibri"/>
                <a:cs typeface="Calibri"/>
              </a:rPr>
              <a:t> </a:t>
            </a:r>
            <a:r>
              <a:rPr sz="2800" dirty="0">
                <a:latin typeface="Calibri"/>
                <a:cs typeface="Calibri"/>
              </a:rPr>
              <a:t>of</a:t>
            </a:r>
            <a:r>
              <a:rPr sz="2800" spc="-40" dirty="0">
                <a:latin typeface="Calibri"/>
                <a:cs typeface="Calibri"/>
              </a:rPr>
              <a:t> </a:t>
            </a:r>
            <a:r>
              <a:rPr sz="2800" spc="-10" dirty="0">
                <a:latin typeface="Calibri"/>
                <a:cs typeface="Calibri"/>
              </a:rPr>
              <a:t>blocks</a:t>
            </a:r>
            <a:endParaRPr sz="2800">
              <a:latin typeface="Calibri"/>
              <a:cs typeface="Calibri"/>
            </a:endParaRPr>
          </a:p>
          <a:p>
            <a:pPr marL="354965" indent="-342265">
              <a:lnSpc>
                <a:spcPts val="3335"/>
              </a:lnSpc>
              <a:spcBef>
                <a:spcPts val="25"/>
              </a:spcBef>
              <a:buChar char="-"/>
              <a:tabLst>
                <a:tab pos="354965" algn="l"/>
              </a:tabLst>
            </a:pPr>
            <a:r>
              <a:rPr sz="2800" dirty="0">
                <a:latin typeface="Calibri"/>
                <a:cs typeface="Calibri"/>
              </a:rPr>
              <a:t>Number</a:t>
            </a:r>
            <a:r>
              <a:rPr sz="2800" spc="-40" dirty="0">
                <a:latin typeface="Calibri"/>
                <a:cs typeface="Calibri"/>
              </a:rPr>
              <a:t> </a:t>
            </a:r>
            <a:r>
              <a:rPr sz="2800" dirty="0">
                <a:latin typeface="Calibri"/>
                <a:cs typeface="Calibri"/>
              </a:rPr>
              <a:t>of</a:t>
            </a:r>
            <a:r>
              <a:rPr sz="2800" spc="-35" dirty="0">
                <a:latin typeface="Calibri"/>
                <a:cs typeface="Calibri"/>
              </a:rPr>
              <a:t> </a:t>
            </a:r>
            <a:r>
              <a:rPr sz="2800" dirty="0">
                <a:latin typeface="Calibri"/>
                <a:cs typeface="Calibri"/>
              </a:rPr>
              <a:t>heads</a:t>
            </a:r>
            <a:r>
              <a:rPr sz="2800" spc="-35" dirty="0">
                <a:latin typeface="Calibri"/>
                <a:cs typeface="Calibri"/>
              </a:rPr>
              <a:t> </a:t>
            </a:r>
            <a:r>
              <a:rPr sz="2800" dirty="0">
                <a:latin typeface="Calibri"/>
                <a:cs typeface="Calibri"/>
              </a:rPr>
              <a:t>per</a:t>
            </a:r>
            <a:r>
              <a:rPr sz="2800" spc="-35" dirty="0">
                <a:latin typeface="Calibri"/>
                <a:cs typeface="Calibri"/>
              </a:rPr>
              <a:t> </a:t>
            </a:r>
            <a:r>
              <a:rPr sz="2800" spc="-10" dirty="0">
                <a:latin typeface="Calibri"/>
                <a:cs typeface="Calibri"/>
              </a:rPr>
              <a:t>block</a:t>
            </a:r>
            <a:endParaRPr sz="2800">
              <a:latin typeface="Calibri"/>
              <a:cs typeface="Calibri"/>
            </a:endParaRPr>
          </a:p>
          <a:p>
            <a:pPr marL="354965" indent="-342265">
              <a:lnSpc>
                <a:spcPts val="3335"/>
              </a:lnSpc>
              <a:buChar char="-"/>
              <a:tabLst>
                <a:tab pos="354965" algn="l"/>
              </a:tabLst>
            </a:pPr>
            <a:r>
              <a:rPr sz="2800" dirty="0">
                <a:latin typeface="Calibri"/>
                <a:cs typeface="Calibri"/>
              </a:rPr>
              <a:t>Width</a:t>
            </a:r>
            <a:r>
              <a:rPr sz="2800" spc="-50" dirty="0">
                <a:latin typeface="Calibri"/>
                <a:cs typeface="Calibri"/>
              </a:rPr>
              <a:t> </a:t>
            </a:r>
            <a:r>
              <a:rPr sz="2800" dirty="0">
                <a:latin typeface="Calibri"/>
                <a:cs typeface="Calibri"/>
              </a:rPr>
              <a:t>(channels</a:t>
            </a:r>
            <a:r>
              <a:rPr sz="2800" spc="-45" dirty="0">
                <a:latin typeface="Calibri"/>
                <a:cs typeface="Calibri"/>
              </a:rPr>
              <a:t> </a:t>
            </a:r>
            <a:r>
              <a:rPr sz="2800" dirty="0">
                <a:latin typeface="Calibri"/>
                <a:cs typeface="Calibri"/>
              </a:rPr>
              <a:t>per</a:t>
            </a:r>
            <a:r>
              <a:rPr sz="2800" spc="-55" dirty="0">
                <a:latin typeface="Calibri"/>
                <a:cs typeface="Calibri"/>
              </a:rPr>
              <a:t> </a:t>
            </a:r>
            <a:r>
              <a:rPr sz="2800" dirty="0">
                <a:latin typeface="Calibri"/>
                <a:cs typeface="Calibri"/>
              </a:rPr>
              <a:t>head,</a:t>
            </a:r>
            <a:r>
              <a:rPr sz="2800" spc="-45" dirty="0">
                <a:latin typeface="Calibri"/>
                <a:cs typeface="Calibri"/>
              </a:rPr>
              <a:t> </a:t>
            </a:r>
            <a:r>
              <a:rPr sz="2800" dirty="0">
                <a:latin typeface="Calibri"/>
                <a:cs typeface="Calibri"/>
              </a:rPr>
              <a:t>FFN</a:t>
            </a:r>
            <a:r>
              <a:rPr sz="2800" spc="-50" dirty="0">
                <a:latin typeface="Calibri"/>
                <a:cs typeface="Calibri"/>
              </a:rPr>
              <a:t> </a:t>
            </a:r>
            <a:r>
              <a:rPr sz="2800" spc="-10" dirty="0">
                <a:latin typeface="Calibri"/>
                <a:cs typeface="Calibri"/>
              </a:rPr>
              <a:t>width)</a:t>
            </a:r>
            <a:endParaRPr sz="2800">
              <a:latin typeface="Calibri"/>
              <a:cs typeface="Calibri"/>
            </a:endParaRPr>
          </a:p>
        </p:txBody>
      </p:sp>
    </p:spTree>
    <p:extLst>
      <p:ext uri="{BB962C8B-B14F-4D97-AF65-F5344CB8AC3E}">
        <p14:creationId xmlns:p14="http://schemas.microsoft.com/office/powerpoint/2010/main" val="3604696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B6E06-9093-8EC8-152B-23E33E93B696}"/>
              </a:ext>
            </a:extLst>
          </p:cNvPr>
          <p:cNvSpPr>
            <a:spLocks noGrp="1"/>
          </p:cNvSpPr>
          <p:nvPr>
            <p:ph type="title"/>
          </p:nvPr>
        </p:nvSpPr>
        <p:spPr/>
        <p:txBody>
          <a:bodyPr/>
          <a:lstStyle/>
          <a:p>
            <a:r>
              <a:rPr lang="en-US" dirty="0"/>
              <a:t>Multi-Head Attention</a:t>
            </a:r>
          </a:p>
        </p:txBody>
      </p:sp>
      <p:sp>
        <p:nvSpPr>
          <p:cNvPr id="3" name="Content Placeholder 2">
            <a:extLst>
              <a:ext uri="{FF2B5EF4-FFF2-40B4-BE49-F238E27FC236}">
                <a16:creationId xmlns:a16="http://schemas.microsoft.com/office/drawing/2014/main" id="{F9942AA4-606E-CCE9-723B-D5417357C18E}"/>
              </a:ext>
            </a:extLst>
          </p:cNvPr>
          <p:cNvSpPr>
            <a:spLocks noGrp="1"/>
          </p:cNvSpPr>
          <p:nvPr>
            <p:ph idx="1"/>
          </p:nvPr>
        </p:nvSpPr>
        <p:spPr>
          <a:xfrm>
            <a:off x="561975" y="1987550"/>
            <a:ext cx="5838825" cy="4351338"/>
          </a:xfrm>
        </p:spPr>
        <p:txBody>
          <a:bodyPr/>
          <a:lstStyle/>
          <a:p>
            <a:r>
              <a:rPr lang="en-US" b="0" i="0" dirty="0">
                <a:solidFill>
                  <a:srgbClr val="242424"/>
                </a:solidFill>
                <a:effectLst/>
                <a:latin typeface="source-serif-pro"/>
              </a:rPr>
              <a:t>Just like a person might pay attention to different aspects of a conversation at the same time, multi-head attention allows AI models to focus on multiple parts of the data simultaneously.</a:t>
            </a:r>
            <a:endParaRPr lang="en-US" dirty="0"/>
          </a:p>
        </p:txBody>
      </p:sp>
      <p:pic>
        <p:nvPicPr>
          <p:cNvPr id="13314" name="Picture 2">
            <a:extLst>
              <a:ext uri="{FF2B5EF4-FFF2-40B4-BE49-F238E27FC236}">
                <a16:creationId xmlns:a16="http://schemas.microsoft.com/office/drawing/2014/main" id="{D6F4B5F8-B66D-3EB9-C670-BC14F2F5A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838200"/>
            <a:ext cx="5391150"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395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B6E06-9093-8EC8-152B-23E33E93B696}"/>
              </a:ext>
            </a:extLst>
          </p:cNvPr>
          <p:cNvSpPr>
            <a:spLocks noGrp="1"/>
          </p:cNvSpPr>
          <p:nvPr>
            <p:ph type="title"/>
          </p:nvPr>
        </p:nvSpPr>
        <p:spPr/>
        <p:txBody>
          <a:bodyPr/>
          <a:lstStyle/>
          <a:p>
            <a:r>
              <a:rPr lang="en-US" dirty="0"/>
              <a:t>Multi-Head Attention</a:t>
            </a:r>
          </a:p>
        </p:txBody>
      </p:sp>
      <p:sp>
        <p:nvSpPr>
          <p:cNvPr id="3" name="Content Placeholder 2">
            <a:extLst>
              <a:ext uri="{FF2B5EF4-FFF2-40B4-BE49-F238E27FC236}">
                <a16:creationId xmlns:a16="http://schemas.microsoft.com/office/drawing/2014/main" id="{F9942AA4-606E-CCE9-723B-D5417357C18E}"/>
              </a:ext>
            </a:extLst>
          </p:cNvPr>
          <p:cNvSpPr>
            <a:spLocks noGrp="1"/>
          </p:cNvSpPr>
          <p:nvPr>
            <p:ph idx="1"/>
          </p:nvPr>
        </p:nvSpPr>
        <p:spPr>
          <a:xfrm>
            <a:off x="561975" y="1987550"/>
            <a:ext cx="5838825" cy="4351338"/>
          </a:xfrm>
        </p:spPr>
        <p:txBody>
          <a:bodyPr/>
          <a:lstStyle/>
          <a:p>
            <a:r>
              <a:rPr lang="en-US" dirty="0"/>
              <a:t>Instead of using a single attention mechanism (a single set of weights), </a:t>
            </a:r>
            <a:r>
              <a:rPr lang="en-US" b="1" dirty="0"/>
              <a:t>multi-head attention</a:t>
            </a:r>
            <a:r>
              <a:rPr lang="en-US" dirty="0"/>
              <a:t> divides the attention mechanism into multiple “heads.”</a:t>
            </a:r>
          </a:p>
          <a:p>
            <a:r>
              <a:rPr lang="en-US" dirty="0"/>
              <a:t>Each head performs its own attention calculation on the input, and then these heads are combined</a:t>
            </a:r>
          </a:p>
        </p:txBody>
      </p:sp>
      <p:sp>
        <p:nvSpPr>
          <p:cNvPr id="4" name="TextBox 3">
            <a:extLst>
              <a:ext uri="{FF2B5EF4-FFF2-40B4-BE49-F238E27FC236}">
                <a16:creationId xmlns:a16="http://schemas.microsoft.com/office/drawing/2014/main" id="{E01464F0-4BD8-64F2-5D5E-6AFA6B7278A7}"/>
              </a:ext>
            </a:extLst>
          </p:cNvPr>
          <p:cNvSpPr txBox="1"/>
          <p:nvPr/>
        </p:nvSpPr>
        <p:spPr>
          <a:xfrm>
            <a:off x="6858000" y="990600"/>
            <a:ext cx="5181600" cy="1569660"/>
          </a:xfrm>
          <a:prstGeom prst="rect">
            <a:avLst/>
          </a:prstGeom>
          <a:noFill/>
        </p:spPr>
        <p:txBody>
          <a:bodyPr wrap="square" rtlCol="0">
            <a:spAutoFit/>
          </a:bodyPr>
          <a:lstStyle/>
          <a:p>
            <a:r>
              <a:rPr lang="en-US" sz="2400" b="1" dirty="0"/>
              <a:t>How Multi-Head Attention Works:</a:t>
            </a:r>
          </a:p>
          <a:p>
            <a:pPr marL="514350" indent="-514350">
              <a:buAutoNum type="arabicPeriod"/>
            </a:pPr>
            <a:r>
              <a:rPr lang="en-US" b="1" dirty="0"/>
              <a:t>Input Representation -&gt; Q,K,V</a:t>
            </a:r>
          </a:p>
          <a:p>
            <a:pPr marL="514350" indent="-514350">
              <a:buAutoNum type="arabicPeriod"/>
            </a:pPr>
            <a:r>
              <a:rPr lang="en-US" b="1" dirty="0"/>
              <a:t>Multiple Attention Heads</a:t>
            </a:r>
          </a:p>
          <a:p>
            <a:pPr marL="514350" indent="-514350">
              <a:buAutoNum type="arabicPeriod"/>
            </a:pPr>
            <a:r>
              <a:rPr lang="en-US" b="1" dirty="0"/>
              <a:t>Scaled Dot-Product Attention</a:t>
            </a:r>
            <a:endParaRPr lang="en-US" dirty="0"/>
          </a:p>
          <a:p>
            <a:pPr marL="514350" indent="-514350">
              <a:buAutoNum type="arabicPeriod"/>
            </a:pPr>
            <a:r>
              <a:rPr lang="en-US" b="1" dirty="0"/>
              <a:t>Concatenation and Final Linear Layer</a:t>
            </a:r>
          </a:p>
        </p:txBody>
      </p:sp>
    </p:spTree>
    <p:extLst>
      <p:ext uri="{BB962C8B-B14F-4D97-AF65-F5344CB8AC3E}">
        <p14:creationId xmlns:p14="http://schemas.microsoft.com/office/powerpoint/2010/main" val="1203163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B6E06-9093-8EC8-152B-23E33E93B696}"/>
              </a:ext>
            </a:extLst>
          </p:cNvPr>
          <p:cNvSpPr>
            <a:spLocks noGrp="1"/>
          </p:cNvSpPr>
          <p:nvPr>
            <p:ph type="title"/>
          </p:nvPr>
        </p:nvSpPr>
        <p:spPr/>
        <p:txBody>
          <a:bodyPr/>
          <a:lstStyle/>
          <a:p>
            <a:r>
              <a:rPr lang="en-US" sz="4400" b="1" dirty="0"/>
              <a:t>How Multi-Head Attention Works</a:t>
            </a:r>
            <a:endParaRPr lang="en-US" dirty="0"/>
          </a:p>
        </p:txBody>
      </p:sp>
      <p:sp>
        <p:nvSpPr>
          <p:cNvPr id="3" name="Content Placeholder 2">
            <a:extLst>
              <a:ext uri="{FF2B5EF4-FFF2-40B4-BE49-F238E27FC236}">
                <a16:creationId xmlns:a16="http://schemas.microsoft.com/office/drawing/2014/main" id="{F9942AA4-606E-CCE9-723B-D5417357C18E}"/>
              </a:ext>
            </a:extLst>
          </p:cNvPr>
          <p:cNvSpPr>
            <a:spLocks noGrp="1"/>
          </p:cNvSpPr>
          <p:nvPr>
            <p:ph idx="1"/>
          </p:nvPr>
        </p:nvSpPr>
        <p:spPr>
          <a:xfrm>
            <a:off x="419100" y="1660527"/>
            <a:ext cx="10334625" cy="4351338"/>
          </a:xfrm>
        </p:spPr>
        <p:txBody>
          <a:bodyPr>
            <a:normAutofit/>
          </a:bodyPr>
          <a:lstStyle/>
          <a:p>
            <a:pPr marL="514350" indent="-514350">
              <a:buAutoNum type="arabicPeriod"/>
            </a:pPr>
            <a:r>
              <a:rPr lang="en-US" sz="2000" b="1" dirty="0"/>
              <a:t>Input Representation -&gt; Q,K,V  (3 matrices)</a:t>
            </a:r>
          </a:p>
          <a:p>
            <a:pPr marL="514350" indent="-514350">
              <a:buAutoNum type="arabicPeriod"/>
            </a:pPr>
            <a:r>
              <a:rPr lang="en-US" sz="2000" b="1" dirty="0"/>
              <a:t>Multiple Attention Heads</a:t>
            </a:r>
          </a:p>
          <a:p>
            <a:pPr marL="514350" indent="-514350">
              <a:buAutoNum type="arabicPeriod"/>
            </a:pPr>
            <a:r>
              <a:rPr lang="en-US" sz="2000" b="1" dirty="0"/>
              <a:t>Scaled Dot-Product Attention</a:t>
            </a:r>
            <a:endParaRPr lang="en-US" sz="2000" dirty="0"/>
          </a:p>
          <a:p>
            <a:pPr marL="514350" indent="-514350">
              <a:buAutoNum type="arabicPeriod"/>
            </a:pPr>
            <a:r>
              <a:rPr lang="en-US" sz="2000" b="1" dirty="0"/>
              <a:t>Concatenation and Final Linear Layer</a:t>
            </a:r>
          </a:p>
        </p:txBody>
      </p:sp>
      <p:sp>
        <p:nvSpPr>
          <p:cNvPr id="10" name="TextBox 9">
            <a:extLst>
              <a:ext uri="{FF2B5EF4-FFF2-40B4-BE49-F238E27FC236}">
                <a16:creationId xmlns:a16="http://schemas.microsoft.com/office/drawing/2014/main" id="{CEDE668A-E3A8-71F0-090C-F61267861C12}"/>
              </a:ext>
            </a:extLst>
          </p:cNvPr>
          <p:cNvSpPr txBox="1"/>
          <p:nvPr/>
        </p:nvSpPr>
        <p:spPr>
          <a:xfrm>
            <a:off x="304800" y="4680346"/>
            <a:ext cx="11353800" cy="2246769"/>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US" sz="2000" b="1" dirty="0"/>
              <a:t> input is split into multiple subspaces, and each subspace is assigned a separate attention head.</a:t>
            </a:r>
          </a:p>
          <a:p>
            <a:pPr marL="285750" indent="-285750">
              <a:buFont typeface="Arial" panose="020B0604020202020204" pitchFamily="34" charset="0"/>
              <a:buChar char="•"/>
            </a:pPr>
            <a:r>
              <a:rPr lang="en-US" sz="2000" b="1" dirty="0"/>
              <a:t>Each attention head applies the attention mechanism independently. </a:t>
            </a:r>
          </a:p>
          <a:p>
            <a:pPr marL="285750" indent="-285750">
              <a:buFont typeface="Arial" panose="020B0604020202020204" pitchFamily="34" charset="0"/>
              <a:buChar char="•"/>
            </a:pPr>
            <a:r>
              <a:rPr lang="en-US" sz="2000" b="1" dirty="0"/>
              <a:t>This results in different heads focusing on different parts of the sequence, enabling the model to capture diverse information at various positions in the sequence.  </a:t>
            </a:r>
          </a:p>
          <a:p>
            <a:pPr marL="285750" indent="-285750">
              <a:buFont typeface="Arial" panose="020B0604020202020204" pitchFamily="34" charset="0"/>
              <a:buChar char="•"/>
            </a:pPr>
            <a:r>
              <a:rPr lang="en-US" sz="2000" b="1" dirty="0"/>
              <a:t>The outputs from all the attention heads are concatenated and passed through a final linear layer to combine the results.</a:t>
            </a:r>
          </a:p>
        </p:txBody>
      </p:sp>
      <p:pic>
        <p:nvPicPr>
          <p:cNvPr id="4105" name="Picture 9" descr="Multi-Head Attention Explained | Papers With Code">
            <a:extLst>
              <a:ext uri="{FF2B5EF4-FFF2-40B4-BE49-F238E27FC236}">
                <a16:creationId xmlns:a16="http://schemas.microsoft.com/office/drawing/2014/main" id="{AF8A2D34-180C-2834-1997-B7BB0FA3D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4455" y="266700"/>
            <a:ext cx="2912745" cy="37719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C9BB0E4-9568-CC1D-C413-092CC5955A8A}"/>
              </a:ext>
            </a:extLst>
          </p:cNvPr>
          <p:cNvSpPr/>
          <p:nvPr/>
        </p:nvSpPr>
        <p:spPr>
          <a:xfrm>
            <a:off x="8610600" y="1600200"/>
            <a:ext cx="3200400" cy="163121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E52CEB7-6172-AA46-25FC-AC3A0E4942C6}"/>
              </a:ext>
            </a:extLst>
          </p:cNvPr>
          <p:cNvPicPr>
            <a:picLocks noChangeAspect="1"/>
          </p:cNvPicPr>
          <p:nvPr/>
        </p:nvPicPr>
        <p:blipFill>
          <a:blip r:embed="rId3"/>
          <a:stretch>
            <a:fillRect/>
          </a:stretch>
        </p:blipFill>
        <p:spPr>
          <a:xfrm>
            <a:off x="2618394" y="3428999"/>
            <a:ext cx="5735061" cy="1143001"/>
          </a:xfrm>
          <a:prstGeom prst="rect">
            <a:avLst/>
          </a:prstGeom>
        </p:spPr>
      </p:pic>
      <p:sp>
        <p:nvSpPr>
          <p:cNvPr id="16" name="TextBox 15">
            <a:extLst>
              <a:ext uri="{FF2B5EF4-FFF2-40B4-BE49-F238E27FC236}">
                <a16:creationId xmlns:a16="http://schemas.microsoft.com/office/drawing/2014/main" id="{F9A1C493-F3AB-94A7-9AB2-00DCAE9B66AB}"/>
              </a:ext>
            </a:extLst>
          </p:cNvPr>
          <p:cNvSpPr txBox="1"/>
          <p:nvPr/>
        </p:nvSpPr>
        <p:spPr>
          <a:xfrm>
            <a:off x="8171375" y="4000499"/>
            <a:ext cx="3715825" cy="523220"/>
          </a:xfrm>
          <a:prstGeom prst="rect">
            <a:avLst/>
          </a:prstGeom>
          <a:solidFill>
            <a:srgbClr val="FFFF00"/>
          </a:solidFill>
        </p:spPr>
        <p:txBody>
          <a:bodyPr wrap="none" rtlCol="0">
            <a:spAutoFit/>
          </a:bodyPr>
          <a:lstStyle/>
          <a:p>
            <a:r>
              <a:rPr lang="en-US" sz="2800" b="1" dirty="0"/>
              <a:t>where </a:t>
            </a:r>
            <a:r>
              <a:rPr lang="en-US" sz="2800" b="1" dirty="0" err="1"/>
              <a:t>Ws</a:t>
            </a:r>
            <a:r>
              <a:rPr lang="en-US" sz="2800" b="1" dirty="0"/>
              <a:t> are learned</a:t>
            </a:r>
          </a:p>
        </p:txBody>
      </p:sp>
    </p:spTree>
    <p:extLst>
      <p:ext uri="{BB962C8B-B14F-4D97-AF65-F5344CB8AC3E}">
        <p14:creationId xmlns:p14="http://schemas.microsoft.com/office/powerpoint/2010/main" val="2020893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B6E06-9093-8EC8-152B-23E33E93B696}"/>
              </a:ext>
            </a:extLst>
          </p:cNvPr>
          <p:cNvSpPr>
            <a:spLocks noGrp="1"/>
          </p:cNvSpPr>
          <p:nvPr>
            <p:ph type="title"/>
          </p:nvPr>
        </p:nvSpPr>
        <p:spPr/>
        <p:txBody>
          <a:bodyPr/>
          <a:lstStyle/>
          <a:p>
            <a:r>
              <a:rPr lang="en-US" dirty="0"/>
              <a:t>Multi-Head Attention:  Input Representation</a:t>
            </a:r>
          </a:p>
        </p:txBody>
      </p:sp>
      <p:sp>
        <p:nvSpPr>
          <p:cNvPr id="4" name="TextBox 3">
            <a:extLst>
              <a:ext uri="{FF2B5EF4-FFF2-40B4-BE49-F238E27FC236}">
                <a16:creationId xmlns:a16="http://schemas.microsoft.com/office/drawing/2014/main" id="{E01464F0-4BD8-64F2-5D5E-6AFA6B7278A7}"/>
              </a:ext>
            </a:extLst>
          </p:cNvPr>
          <p:cNvSpPr txBox="1"/>
          <p:nvPr/>
        </p:nvSpPr>
        <p:spPr>
          <a:xfrm>
            <a:off x="990600" y="1694316"/>
            <a:ext cx="10820400"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t>Input is transformed into three different matrices: </a:t>
            </a:r>
            <a:r>
              <a:rPr lang="en-US" sz="3200" b="1" dirty="0">
                <a:highlight>
                  <a:srgbClr val="FFFF00"/>
                </a:highlight>
              </a:rPr>
              <a:t>Query (Q)</a:t>
            </a:r>
            <a:r>
              <a:rPr lang="en-US" sz="3200" b="1" dirty="0"/>
              <a:t>,</a:t>
            </a:r>
            <a:r>
              <a:rPr lang="en-US" sz="3200" dirty="0"/>
              <a:t> </a:t>
            </a:r>
            <a:r>
              <a:rPr lang="en-US" sz="3200" b="1" dirty="0">
                <a:highlight>
                  <a:srgbClr val="00FF00"/>
                </a:highlight>
              </a:rPr>
              <a:t>Key (K)</a:t>
            </a:r>
            <a:r>
              <a:rPr lang="en-US" sz="3200" b="1" dirty="0"/>
              <a:t>, </a:t>
            </a:r>
            <a:r>
              <a:rPr lang="en-US" sz="3200" dirty="0"/>
              <a:t>and </a:t>
            </a:r>
            <a:r>
              <a:rPr lang="en-US" sz="3200" b="1" dirty="0">
                <a:highlight>
                  <a:srgbClr val="00FFFF"/>
                </a:highlight>
              </a:rPr>
              <a:t>Value (V).</a:t>
            </a:r>
            <a:br>
              <a:rPr lang="en-US" sz="3200" b="1" dirty="0">
                <a:highlight>
                  <a:srgbClr val="00FFFF"/>
                </a:highlight>
              </a:rPr>
            </a:br>
            <a:br>
              <a:rPr lang="en-US" sz="3200" b="1" dirty="0">
                <a:highlight>
                  <a:srgbClr val="00FFFF"/>
                </a:highlight>
              </a:rPr>
            </a:br>
            <a:endParaRPr lang="en-US" sz="3200" b="1" dirty="0">
              <a:highlight>
                <a:srgbClr val="00FFFF"/>
              </a:highlight>
            </a:endParaRPr>
          </a:p>
          <a:p>
            <a:pPr marL="285750" indent="-285750">
              <a:buFont typeface="Arial" panose="020B0604020202020204" pitchFamily="34" charset="0"/>
              <a:buChar char="•"/>
            </a:pPr>
            <a:r>
              <a:rPr lang="en-US" sz="3200" dirty="0"/>
              <a:t>These represent different parts of the input, --with</a:t>
            </a:r>
          </a:p>
          <a:p>
            <a:pPr marL="742950" lvl="1" indent="-285750">
              <a:buFont typeface="Arial" panose="020B0604020202020204" pitchFamily="34" charset="0"/>
              <a:buChar char="•"/>
            </a:pPr>
            <a:r>
              <a:rPr lang="en-US" sz="3200" b="1" dirty="0">
                <a:highlight>
                  <a:srgbClr val="FFFF00"/>
                </a:highlight>
              </a:rPr>
              <a:t>Q </a:t>
            </a:r>
            <a:r>
              <a:rPr lang="en-US" sz="3200" dirty="0"/>
              <a:t>determining what to focus on, </a:t>
            </a:r>
          </a:p>
          <a:p>
            <a:pPr marL="742950" lvl="1" indent="-285750">
              <a:buFont typeface="Arial" panose="020B0604020202020204" pitchFamily="34" charset="0"/>
              <a:buChar char="•"/>
            </a:pPr>
            <a:r>
              <a:rPr lang="en-US" sz="3200" b="1" dirty="0">
                <a:highlight>
                  <a:srgbClr val="00FF00"/>
                </a:highlight>
              </a:rPr>
              <a:t>K</a:t>
            </a:r>
            <a:r>
              <a:rPr lang="en-US" sz="3200" dirty="0"/>
              <a:t> being compared with Q to compute relevance</a:t>
            </a:r>
          </a:p>
          <a:p>
            <a:pPr marL="742950" lvl="1" indent="-285750">
              <a:buFont typeface="Arial" panose="020B0604020202020204" pitchFamily="34" charset="0"/>
              <a:buChar char="•"/>
            </a:pPr>
            <a:r>
              <a:rPr lang="en-US" sz="3200" b="1" dirty="0">
                <a:highlight>
                  <a:srgbClr val="00FFFF"/>
                </a:highlight>
              </a:rPr>
              <a:t>V </a:t>
            </a:r>
            <a:r>
              <a:rPr lang="en-US" sz="3200" dirty="0"/>
              <a:t>holding the actual information we want to retrieve.</a:t>
            </a:r>
          </a:p>
        </p:txBody>
      </p:sp>
    </p:spTree>
    <p:extLst>
      <p:ext uri="{BB962C8B-B14F-4D97-AF65-F5344CB8AC3E}">
        <p14:creationId xmlns:p14="http://schemas.microsoft.com/office/powerpoint/2010/main" val="1094237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5A55D-2454-AD50-3ECC-7B1A24727BF5}"/>
              </a:ext>
            </a:extLst>
          </p:cNvPr>
          <p:cNvSpPr>
            <a:spLocks noGrp="1"/>
          </p:cNvSpPr>
          <p:nvPr>
            <p:ph type="title"/>
          </p:nvPr>
        </p:nvSpPr>
        <p:spPr>
          <a:xfrm>
            <a:off x="838200" y="365125"/>
            <a:ext cx="10515600" cy="396875"/>
          </a:xfrm>
        </p:spPr>
        <p:txBody>
          <a:bodyPr>
            <a:normAutofit fontScale="90000"/>
          </a:bodyPr>
          <a:lstStyle/>
          <a:p>
            <a:r>
              <a:rPr lang="en-US" dirty="0"/>
              <a:t>Input -&gt; Query, Key and Value</a:t>
            </a:r>
          </a:p>
        </p:txBody>
      </p:sp>
      <p:sp>
        <p:nvSpPr>
          <p:cNvPr id="3" name="Content Placeholder 2">
            <a:extLst>
              <a:ext uri="{FF2B5EF4-FFF2-40B4-BE49-F238E27FC236}">
                <a16:creationId xmlns:a16="http://schemas.microsoft.com/office/drawing/2014/main" id="{3CC6A26E-8CB7-4792-935F-29DAAEA95B3A}"/>
              </a:ext>
            </a:extLst>
          </p:cNvPr>
          <p:cNvSpPr>
            <a:spLocks noGrp="1"/>
          </p:cNvSpPr>
          <p:nvPr>
            <p:ph idx="1"/>
          </p:nvPr>
        </p:nvSpPr>
        <p:spPr>
          <a:xfrm>
            <a:off x="685800" y="1066800"/>
            <a:ext cx="10515600" cy="5791200"/>
          </a:xfrm>
        </p:spPr>
        <p:txBody>
          <a:bodyPr>
            <a:normAutofit fontScale="85000" lnSpcReduction="20000"/>
          </a:bodyPr>
          <a:lstStyle/>
          <a:p>
            <a:pPr>
              <a:buFont typeface="+mj-lt"/>
              <a:buAutoNum type="arabicPeriod"/>
            </a:pPr>
            <a:r>
              <a:rPr lang="en-US" b="1" dirty="0"/>
              <a:t>Token Embedding</a:t>
            </a:r>
            <a:r>
              <a:rPr lang="en-US" dirty="0"/>
              <a:t>:</a:t>
            </a:r>
          </a:p>
          <a:p>
            <a:pPr marL="457200" lvl="1" indent="0">
              <a:buNone/>
            </a:pPr>
            <a:r>
              <a:rPr lang="en-US" dirty="0"/>
              <a:t>The input text is first tokenized, meaning each word (or </a:t>
            </a:r>
            <a:r>
              <a:rPr lang="en-US" dirty="0" err="1"/>
              <a:t>subword</a:t>
            </a:r>
            <a:r>
              <a:rPr lang="en-US" dirty="0"/>
              <a:t> in some cases) is converted into an integer token. These tokens are then converted into high-dimensional vectors called embeddings. These embeddings capture semantic information about the words.</a:t>
            </a:r>
            <a:br>
              <a:rPr lang="en-US" dirty="0"/>
            </a:br>
            <a:endParaRPr lang="en-US" dirty="0"/>
          </a:p>
          <a:p>
            <a:pPr marL="285750" indent="-285750">
              <a:buFont typeface="+mj-lt"/>
              <a:buAutoNum type="arabicPeriod"/>
            </a:pPr>
            <a:r>
              <a:rPr lang="en-US" altLang="en-US" b="1" dirty="0"/>
              <a:t>Position Encoding:</a:t>
            </a:r>
          </a:p>
          <a:p>
            <a:pPr marL="457200" lvl="1" indent="0">
              <a:buNone/>
            </a:pPr>
            <a:r>
              <a:rPr lang="en-US" dirty="0"/>
              <a:t>Since the Transformer does not process the input sequentially like an RNN, </a:t>
            </a:r>
            <a:r>
              <a:rPr lang="en-US" b="1" dirty="0"/>
              <a:t>positional encodings</a:t>
            </a:r>
            <a:r>
              <a:rPr lang="en-US" dirty="0"/>
              <a:t> are added to these embeddings to provide the model with information about the position of each word in the sequence. This ensures that the model knows the order of the words in the sentence.   </a:t>
            </a:r>
            <a:r>
              <a:rPr lang="en-US" dirty="0">
                <a:sym typeface="Wingdings" panose="05000000000000000000" pitchFamily="2" charset="2"/>
              </a:rPr>
              <a:t>    </a:t>
            </a:r>
            <a:r>
              <a:rPr lang="en-US" sz="3600" b="1" dirty="0">
                <a:sym typeface="Wingdings" panose="05000000000000000000" pitchFamily="2" charset="2"/>
              </a:rPr>
              <a:t>X</a:t>
            </a:r>
            <a:r>
              <a:rPr lang="en-US" dirty="0">
                <a:sym typeface="Wingdings" panose="05000000000000000000" pitchFamily="2" charset="2"/>
              </a:rPr>
              <a:t> is the name embedded sequence</a:t>
            </a:r>
            <a:endParaRPr lang="en-US" altLang="en-US" b="1" dirty="0"/>
          </a:p>
          <a:p>
            <a:pPr marL="285750" indent="-285750">
              <a:buFont typeface="+mj-lt"/>
              <a:buAutoNum type="arabicPeriod"/>
            </a:pPr>
            <a:r>
              <a:rPr lang="en-US" altLang="en-US" b="1" dirty="0"/>
              <a:t>Linear Transformation into Q,K,V</a:t>
            </a:r>
          </a:p>
          <a:p>
            <a:pPr marL="457200" lvl="1" indent="0" eaLnBrk="0" fontAlgn="base" hangingPunct="0">
              <a:lnSpc>
                <a:spcPct val="100000"/>
              </a:lnSpc>
              <a:spcBef>
                <a:spcPct val="0"/>
              </a:spcBef>
              <a:spcAft>
                <a:spcPct val="0"/>
              </a:spcAft>
              <a:buFontTx/>
              <a:buChar char="•"/>
            </a:pPr>
            <a:r>
              <a:rPr lang="en-US" altLang="en-US" dirty="0"/>
              <a:t>The embedded input sequence (let’s call it X) is linearly transformed into three different matrices: </a:t>
            </a:r>
            <a:r>
              <a:rPr lang="en-US" altLang="en-US" b="1" dirty="0"/>
              <a:t>Query (Q), Key (K), and Value (V).</a:t>
            </a:r>
          </a:p>
          <a:p>
            <a:pPr marL="457200" lvl="1" indent="0" eaLnBrk="0" fontAlgn="base" hangingPunct="0">
              <a:lnSpc>
                <a:spcPct val="100000"/>
              </a:lnSpc>
              <a:spcBef>
                <a:spcPct val="0"/>
              </a:spcBef>
              <a:spcAft>
                <a:spcPct val="0"/>
              </a:spcAft>
              <a:buFontTx/>
              <a:buChar char="•"/>
            </a:pPr>
            <a:r>
              <a:rPr lang="en-US" altLang="en-US" dirty="0"/>
              <a:t>This transformation is done by multiplying the input with learned weight matrices:</a:t>
            </a:r>
          </a:p>
          <a:p>
            <a:pPr marL="914400" lvl="2" indent="0" eaLnBrk="0" fontAlgn="base" hangingPunct="0">
              <a:lnSpc>
                <a:spcPct val="100000"/>
              </a:lnSpc>
              <a:spcBef>
                <a:spcPct val="0"/>
              </a:spcBef>
              <a:spcAft>
                <a:spcPct val="0"/>
              </a:spcAft>
              <a:buFontTx/>
              <a:buChar char="•"/>
            </a:pPr>
            <a:r>
              <a:rPr kumimoji="0" lang="en-US" altLang="en-US" sz="2600" b="1" i="0" u="none" strike="noStrike" cap="none" normalizeH="0" baseline="0" dirty="0">
                <a:ln>
                  <a:noFill/>
                </a:ln>
                <a:solidFill>
                  <a:schemeClr val="tx1"/>
                </a:solidFill>
                <a:effectLst/>
                <a:highlight>
                  <a:srgbClr val="FFFF00"/>
                </a:highlight>
                <a:latin typeface="Arial" panose="020B0604020202020204" pitchFamily="34" charset="0"/>
              </a:rPr>
              <a:t>Q</a:t>
            </a:r>
            <a:r>
              <a:rPr kumimoji="0" lang="en-US" altLang="en-US" sz="2600" b="1" i="0" u="none" strike="noStrike" cap="none" normalizeH="0" baseline="0" dirty="0">
                <a:ln>
                  <a:noFill/>
                </a:ln>
                <a:solidFill>
                  <a:schemeClr val="tx1"/>
                </a:solidFill>
                <a:effectLst/>
                <a:latin typeface="Arial" panose="020B0604020202020204" pitchFamily="34" charset="0"/>
              </a:rPr>
              <a:t> = X * W_Q</a:t>
            </a:r>
            <a:endParaRPr kumimoji="0" lang="en-US" altLang="en-US" sz="2600" b="0" i="0" u="none" strike="noStrike" cap="none" normalizeH="0" baseline="0" dirty="0">
              <a:ln>
                <a:noFill/>
              </a:ln>
              <a:solidFill>
                <a:schemeClr val="tx1"/>
              </a:solidFill>
              <a:effectLst/>
              <a:latin typeface="Arial" panose="020B0604020202020204" pitchFamily="34" charset="0"/>
            </a:endParaRPr>
          </a:p>
          <a:p>
            <a:pPr marL="914400" lvl="2" indent="0" eaLnBrk="0" fontAlgn="base" hangingPunct="0">
              <a:lnSpc>
                <a:spcPct val="100000"/>
              </a:lnSpc>
              <a:spcBef>
                <a:spcPct val="0"/>
              </a:spcBef>
              <a:spcAft>
                <a:spcPct val="0"/>
              </a:spcAft>
              <a:buFontTx/>
              <a:buChar char="•"/>
            </a:pPr>
            <a:r>
              <a:rPr kumimoji="0" lang="en-US" altLang="en-US" sz="2600" b="1" i="0" u="none" strike="noStrike" cap="none" normalizeH="0" baseline="0" dirty="0">
                <a:ln>
                  <a:noFill/>
                </a:ln>
                <a:solidFill>
                  <a:schemeClr val="tx1"/>
                </a:solidFill>
                <a:effectLst/>
                <a:highlight>
                  <a:srgbClr val="00FF00"/>
                </a:highlight>
                <a:latin typeface="Arial" panose="020B0604020202020204" pitchFamily="34" charset="0"/>
              </a:rPr>
              <a:t>K</a:t>
            </a:r>
            <a:r>
              <a:rPr kumimoji="0" lang="en-US" altLang="en-US" sz="2600" b="1" i="0" u="none" strike="noStrike" cap="none" normalizeH="0" baseline="0" dirty="0">
                <a:ln>
                  <a:noFill/>
                </a:ln>
                <a:solidFill>
                  <a:schemeClr val="tx1"/>
                </a:solidFill>
                <a:effectLst/>
                <a:latin typeface="Arial" panose="020B0604020202020204" pitchFamily="34" charset="0"/>
              </a:rPr>
              <a:t> = X * W_K</a:t>
            </a:r>
            <a:endParaRPr kumimoji="0" lang="en-US" altLang="en-US" sz="2600" b="0" i="0" u="none" strike="noStrike" cap="none" normalizeH="0" baseline="0" dirty="0">
              <a:ln>
                <a:noFill/>
              </a:ln>
              <a:solidFill>
                <a:schemeClr val="tx1"/>
              </a:solidFill>
              <a:effectLst/>
              <a:latin typeface="Arial" panose="020B0604020202020204" pitchFamily="34" charset="0"/>
            </a:endParaRPr>
          </a:p>
          <a:p>
            <a:pPr marL="914400" lvl="2" indent="0" eaLnBrk="0" fontAlgn="base" hangingPunct="0">
              <a:lnSpc>
                <a:spcPct val="100000"/>
              </a:lnSpc>
              <a:spcBef>
                <a:spcPct val="0"/>
              </a:spcBef>
              <a:spcAft>
                <a:spcPct val="0"/>
              </a:spcAft>
              <a:buFontTx/>
              <a:buChar char="•"/>
            </a:pPr>
            <a:r>
              <a:rPr kumimoji="0" lang="en-US" altLang="en-US" sz="2600" b="1" i="0" u="none" strike="noStrike" cap="none" normalizeH="0" baseline="0" dirty="0">
                <a:ln>
                  <a:noFill/>
                </a:ln>
                <a:solidFill>
                  <a:schemeClr val="tx1"/>
                </a:solidFill>
                <a:effectLst/>
                <a:highlight>
                  <a:srgbClr val="00FFFF"/>
                </a:highlight>
                <a:latin typeface="Arial" panose="020B0604020202020204" pitchFamily="34" charset="0"/>
              </a:rPr>
              <a:t>V</a:t>
            </a:r>
            <a:r>
              <a:rPr kumimoji="0" lang="en-US" altLang="en-US" sz="2600" b="1" i="0" u="none" strike="noStrike" cap="none" normalizeH="0" baseline="0" dirty="0">
                <a:ln>
                  <a:noFill/>
                </a:ln>
                <a:solidFill>
                  <a:schemeClr val="tx1"/>
                </a:solidFill>
                <a:effectLst/>
                <a:latin typeface="Arial" panose="020B0604020202020204" pitchFamily="34" charset="0"/>
              </a:rPr>
              <a:t> = X * W_V</a:t>
            </a:r>
            <a:br>
              <a:rPr kumimoji="0" lang="en-US" altLang="en-US" sz="2600" b="1" i="0" u="none" strike="noStrike" cap="none" normalizeH="0" baseline="0" dirty="0">
                <a:ln>
                  <a:noFill/>
                </a:ln>
                <a:solidFill>
                  <a:schemeClr val="tx1"/>
                </a:solidFill>
                <a:effectLst/>
                <a:latin typeface="Arial" panose="020B0604020202020204" pitchFamily="34" charset="0"/>
              </a:rPr>
            </a:br>
            <a:endParaRPr kumimoji="0" lang="en-US" altLang="en-US" sz="3300" b="1" i="0" u="none" strike="noStrike" cap="none" normalizeH="0" baseline="0" dirty="0">
              <a:ln>
                <a:noFill/>
              </a:ln>
              <a:solidFill>
                <a:srgbClr val="C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100" b="1" i="0" u="none" strike="noStrike" cap="none" normalizeH="0" baseline="0" dirty="0">
                <a:ln>
                  <a:noFill/>
                </a:ln>
                <a:solidFill>
                  <a:srgbClr val="C00000"/>
                </a:solidFill>
                <a:effectLst/>
                <a:highlight>
                  <a:srgbClr val="C0C0C0"/>
                </a:highlight>
                <a:latin typeface="Arial" panose="020B0604020202020204" pitchFamily="34" charset="0"/>
              </a:rPr>
              <a:t>W_Q, W_K, and W_V are different weight matrices (learned parameters)  = </a:t>
            </a:r>
            <a:r>
              <a:rPr kumimoji="0" lang="en-US" altLang="en-US" sz="2100" b="0" i="0" u="none" strike="noStrike" cap="none" normalizeH="0" baseline="0" dirty="0">
                <a:ln>
                  <a:noFill/>
                </a:ln>
                <a:solidFill>
                  <a:schemeClr val="tx1"/>
                </a:solidFill>
                <a:effectLst/>
                <a:latin typeface="Arial" panose="020B0604020202020204" pitchFamily="34" charset="0"/>
              </a:rPr>
              <a:t>that map the input embeddings to queries, keys, and values respectively.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4175367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5A55D-2454-AD50-3ECC-7B1A24727BF5}"/>
              </a:ext>
            </a:extLst>
          </p:cNvPr>
          <p:cNvSpPr>
            <a:spLocks noGrp="1"/>
          </p:cNvSpPr>
          <p:nvPr>
            <p:ph type="title"/>
          </p:nvPr>
        </p:nvSpPr>
        <p:spPr>
          <a:xfrm>
            <a:off x="838200" y="365125"/>
            <a:ext cx="10515600" cy="396875"/>
          </a:xfrm>
        </p:spPr>
        <p:txBody>
          <a:bodyPr>
            <a:normAutofit fontScale="90000"/>
          </a:bodyPr>
          <a:lstStyle/>
          <a:p>
            <a:r>
              <a:rPr lang="en-US" dirty="0"/>
              <a:t>EXAMPLE:  Input -&gt; Query, Key and Value</a:t>
            </a:r>
          </a:p>
        </p:txBody>
      </p:sp>
      <p:sp>
        <p:nvSpPr>
          <p:cNvPr id="3" name="Content Placeholder 2">
            <a:extLst>
              <a:ext uri="{FF2B5EF4-FFF2-40B4-BE49-F238E27FC236}">
                <a16:creationId xmlns:a16="http://schemas.microsoft.com/office/drawing/2014/main" id="{3CC6A26E-8CB7-4792-935F-29DAAEA95B3A}"/>
              </a:ext>
            </a:extLst>
          </p:cNvPr>
          <p:cNvSpPr>
            <a:spLocks noGrp="1"/>
          </p:cNvSpPr>
          <p:nvPr>
            <p:ph idx="1"/>
          </p:nvPr>
        </p:nvSpPr>
        <p:spPr>
          <a:xfrm>
            <a:off x="685800" y="1066800"/>
            <a:ext cx="10515600" cy="5791200"/>
          </a:xfrm>
        </p:spPr>
        <p:txBody>
          <a:bodyPr>
            <a:normAutofit fontScale="85000" lnSpcReduction="20000"/>
          </a:bodyPr>
          <a:lstStyle/>
          <a:p>
            <a:pPr marL="0" indent="0">
              <a:buNone/>
            </a:pPr>
            <a:r>
              <a:rPr lang="en-US" b="1" dirty="0"/>
              <a:t>Input = </a:t>
            </a:r>
            <a:r>
              <a:rPr lang="en-US" dirty="0"/>
              <a:t>"The cat sat on the mat."</a:t>
            </a:r>
            <a:endParaRPr lang="en-US" b="1" dirty="0"/>
          </a:p>
          <a:p>
            <a:pPr>
              <a:buFont typeface="+mj-lt"/>
              <a:buAutoNum type="arabicPeriod"/>
            </a:pPr>
            <a:r>
              <a:rPr lang="en-US" b="1" dirty="0"/>
              <a:t>Token Embedding</a:t>
            </a:r>
            <a:r>
              <a:rPr lang="en-US" dirty="0"/>
              <a:t>:</a:t>
            </a:r>
          </a:p>
          <a:p>
            <a:r>
              <a:rPr lang="en-US" dirty="0"/>
              <a:t>The input text is tokenized and embedded into vectors, resulting in matrix </a:t>
            </a:r>
            <a:r>
              <a:rPr lang="en-US" b="1" dirty="0"/>
              <a:t>X</a:t>
            </a:r>
            <a:r>
              <a:rPr lang="en-US" dirty="0"/>
              <a:t>.</a:t>
            </a:r>
          </a:p>
          <a:p>
            <a:r>
              <a:rPr lang="en-US" dirty="0"/>
              <a:t>Suppose we have a 3-word sequence ("The cat sat"). After embedding, it might look like this:</a:t>
            </a:r>
          </a:p>
          <a:p>
            <a:r>
              <a:rPr lang="en-US" dirty="0"/>
              <a:t>X = [e1, e2, e3]   where1, e2, e3 are the word embeddings for "The", "cat", and "sat", respectively.</a:t>
            </a:r>
          </a:p>
          <a:p>
            <a:endParaRPr lang="en-US" dirty="0"/>
          </a:p>
          <a:p>
            <a:pPr marL="457200" lvl="1" indent="0">
              <a:buNone/>
            </a:pPr>
            <a:br>
              <a:rPr lang="en-US" dirty="0"/>
            </a:br>
            <a:endParaRPr lang="en-US" dirty="0"/>
          </a:p>
          <a:p>
            <a:pPr marL="0" indent="0">
              <a:buNone/>
            </a:pPr>
            <a:r>
              <a:rPr lang="en-US" altLang="en-US" b="1" dirty="0"/>
              <a:t>2. Linear Transformation into Q,K,V</a:t>
            </a:r>
          </a:p>
          <a:p>
            <a:pPr marL="457200" lvl="1" indent="0" eaLnBrk="0" fontAlgn="base" hangingPunct="0">
              <a:lnSpc>
                <a:spcPct val="100000"/>
              </a:lnSpc>
              <a:spcBef>
                <a:spcPct val="0"/>
              </a:spcBef>
              <a:spcAft>
                <a:spcPct val="0"/>
              </a:spcAft>
              <a:buFontTx/>
              <a:buChar char="•"/>
            </a:pPr>
            <a:r>
              <a:rPr lang="pl-PL" altLang="en-US" dirty="0"/>
              <a:t>Q = X * W_Q = [q1, q2, q3]</a:t>
            </a:r>
          </a:p>
          <a:p>
            <a:pPr marL="457200" lvl="1" indent="0" eaLnBrk="0" fontAlgn="base" hangingPunct="0">
              <a:lnSpc>
                <a:spcPct val="100000"/>
              </a:lnSpc>
              <a:spcBef>
                <a:spcPct val="0"/>
              </a:spcBef>
              <a:spcAft>
                <a:spcPct val="0"/>
              </a:spcAft>
              <a:buFontTx/>
              <a:buChar char="•"/>
            </a:pPr>
            <a:r>
              <a:rPr lang="pl-PL" altLang="en-US" dirty="0"/>
              <a:t>K = X * W_K = [k1, k2, k3]</a:t>
            </a:r>
          </a:p>
          <a:p>
            <a:pPr marL="457200" lvl="1" indent="0" eaLnBrk="0" fontAlgn="base" hangingPunct="0">
              <a:lnSpc>
                <a:spcPct val="100000"/>
              </a:lnSpc>
              <a:spcBef>
                <a:spcPct val="0"/>
              </a:spcBef>
              <a:spcAft>
                <a:spcPct val="0"/>
              </a:spcAft>
              <a:buFontTx/>
              <a:buChar char="•"/>
            </a:pPr>
            <a:r>
              <a:rPr lang="pl-PL" altLang="en-US" dirty="0"/>
              <a:t>V = X * W_V = [v1, v2, v3]</a:t>
            </a:r>
          </a:p>
          <a:p>
            <a:pPr marL="914400" lvl="2" indent="0" eaLnBrk="0" fontAlgn="base" hangingPunct="0">
              <a:lnSpc>
                <a:spcPct val="100000"/>
              </a:lnSpc>
              <a:spcBef>
                <a:spcPct val="0"/>
              </a:spcBef>
              <a:spcAft>
                <a:spcPct val="0"/>
              </a:spcAft>
              <a:buNone/>
            </a:pPr>
            <a:r>
              <a:rPr lang="en-US" sz="2400" dirty="0">
                <a:highlight>
                  <a:srgbClr val="C0C0C0"/>
                </a:highlight>
              </a:rPr>
              <a:t>Each vector </a:t>
            </a:r>
            <a:r>
              <a:rPr lang="en-US" sz="2400" b="1" dirty="0">
                <a:highlight>
                  <a:srgbClr val="C0C0C0"/>
                </a:highlight>
              </a:rPr>
              <a:t>q, k, v</a:t>
            </a:r>
            <a:r>
              <a:rPr lang="en-US" sz="2400" dirty="0">
                <a:highlight>
                  <a:srgbClr val="C0C0C0"/>
                </a:highlight>
              </a:rPr>
              <a:t> corresponds to different representations of the words. </a:t>
            </a:r>
            <a:br>
              <a:rPr kumimoji="0" lang="en-US" altLang="en-US" sz="2600" b="1" i="0" u="none" strike="noStrike" cap="none" normalizeH="0" baseline="0" dirty="0">
                <a:ln>
                  <a:noFill/>
                </a:ln>
                <a:solidFill>
                  <a:schemeClr val="tx1"/>
                </a:solidFill>
                <a:effectLst/>
                <a:latin typeface="Arial" panose="020B0604020202020204" pitchFamily="34" charset="0"/>
              </a:rPr>
            </a:br>
            <a:endParaRPr kumimoji="0" lang="en-US" altLang="en-US" sz="3300" b="1" i="0" u="none" strike="noStrike" cap="none" normalizeH="0" baseline="0" dirty="0">
              <a:ln>
                <a:noFill/>
              </a:ln>
              <a:solidFill>
                <a:srgbClr val="C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100" b="1" i="0" u="none" strike="noStrike" cap="none" normalizeH="0" baseline="0" dirty="0">
                <a:ln>
                  <a:noFill/>
                </a:ln>
                <a:solidFill>
                  <a:srgbClr val="C00000"/>
                </a:solidFill>
                <a:effectLst/>
                <a:highlight>
                  <a:srgbClr val="C0C0C0"/>
                </a:highlight>
                <a:latin typeface="Arial" panose="020B0604020202020204" pitchFamily="34" charset="0"/>
              </a:rPr>
              <a:t>W_Q, W_K, and W_V are different weight matrices (learned parameters)  = </a:t>
            </a:r>
            <a:r>
              <a:rPr kumimoji="0" lang="en-US" altLang="en-US" sz="2100" b="0" i="0" u="none" strike="noStrike" cap="none" normalizeH="0" baseline="0" dirty="0">
                <a:ln>
                  <a:noFill/>
                </a:ln>
                <a:solidFill>
                  <a:schemeClr val="tx1"/>
                </a:solidFill>
                <a:effectLst/>
                <a:latin typeface="Arial" panose="020B0604020202020204" pitchFamily="34" charset="0"/>
              </a:rPr>
              <a:t>that map the input embeddings to queries, keys, and values respectively.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1390630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5A55D-2454-AD50-3ECC-7B1A24727BF5}"/>
              </a:ext>
            </a:extLst>
          </p:cNvPr>
          <p:cNvSpPr>
            <a:spLocks noGrp="1"/>
          </p:cNvSpPr>
          <p:nvPr>
            <p:ph type="title"/>
          </p:nvPr>
        </p:nvSpPr>
        <p:spPr>
          <a:xfrm>
            <a:off x="838200" y="365125"/>
            <a:ext cx="10515600" cy="396875"/>
          </a:xfrm>
        </p:spPr>
        <p:txBody>
          <a:bodyPr>
            <a:normAutofit fontScale="90000"/>
          </a:bodyPr>
          <a:lstStyle/>
          <a:p>
            <a:pPr algn="ctr"/>
            <a:r>
              <a:rPr lang="en-US" dirty="0"/>
              <a:t>Why Separate Q, K, and V (repeat w/example)</a:t>
            </a:r>
          </a:p>
        </p:txBody>
      </p:sp>
      <p:sp>
        <p:nvSpPr>
          <p:cNvPr id="3" name="Content Placeholder 2">
            <a:extLst>
              <a:ext uri="{FF2B5EF4-FFF2-40B4-BE49-F238E27FC236}">
                <a16:creationId xmlns:a16="http://schemas.microsoft.com/office/drawing/2014/main" id="{3CC6A26E-8CB7-4792-935F-29DAAEA95B3A}"/>
              </a:ext>
            </a:extLst>
          </p:cNvPr>
          <p:cNvSpPr>
            <a:spLocks noGrp="1"/>
          </p:cNvSpPr>
          <p:nvPr>
            <p:ph idx="1"/>
          </p:nvPr>
        </p:nvSpPr>
        <p:spPr>
          <a:xfrm>
            <a:off x="685800" y="1066800"/>
            <a:ext cx="10515600" cy="5791200"/>
          </a:xfrm>
        </p:spPr>
        <p:txBody>
          <a:bodyPr>
            <a:normAutofit fontScale="92500" lnSpcReduction="20000"/>
          </a:bodyPr>
          <a:lstStyle/>
          <a:p>
            <a:pPr marL="0" indent="0">
              <a:buNone/>
            </a:pPr>
            <a:r>
              <a:rPr lang="en-US" b="1" dirty="0">
                <a:highlight>
                  <a:srgbClr val="FFFF00"/>
                </a:highlight>
              </a:rPr>
              <a:t>Query (Q)</a:t>
            </a:r>
            <a:r>
              <a:rPr lang="en-US" dirty="0"/>
              <a:t>: Represents the "question" we are asking. What information do we want to extract?</a:t>
            </a:r>
          </a:p>
          <a:p>
            <a:pPr marL="0" indent="0">
              <a:buNone/>
            </a:pPr>
            <a:r>
              <a:rPr lang="en-US" b="1" dirty="0">
                <a:highlight>
                  <a:srgbClr val="00FF00"/>
                </a:highlight>
              </a:rPr>
              <a:t>Key (K): </a:t>
            </a:r>
            <a:r>
              <a:rPr lang="en-US" dirty="0"/>
              <a:t>Represents the "database" of potential answers. It defines what each word represents in the context of the sentence.</a:t>
            </a:r>
          </a:p>
          <a:p>
            <a:pPr marL="0" indent="0">
              <a:buNone/>
            </a:pPr>
            <a:r>
              <a:rPr lang="en-US" b="1" dirty="0">
                <a:highlight>
                  <a:srgbClr val="00FFFF"/>
                </a:highlight>
              </a:rPr>
              <a:t>Value (V)</a:t>
            </a:r>
            <a:r>
              <a:rPr lang="en-US" dirty="0"/>
              <a:t>: Holds the actual content of the words. Once attention is applied (using Q and K), the result is a weighted sum of the Value vectors, giving us the final output.</a:t>
            </a:r>
            <a:br>
              <a:rPr lang="en-US" dirty="0"/>
            </a:br>
            <a:endParaRPr lang="en-US" dirty="0"/>
          </a:p>
          <a:p>
            <a:pPr marL="0" indent="0">
              <a:buNone/>
            </a:pPr>
            <a:r>
              <a:rPr lang="en-US" sz="4800" b="1" dirty="0"/>
              <a:t>Example - input = </a:t>
            </a:r>
            <a:r>
              <a:rPr lang="en-US" sz="4800" dirty="0"/>
              <a:t>"The cat sat on the mat."</a:t>
            </a:r>
            <a:endParaRPr lang="en-US" sz="4800" b="1" dirty="0"/>
          </a:p>
          <a:p>
            <a:r>
              <a:rPr lang="en-US" sz="2600" dirty="0"/>
              <a:t>Let’s say we want to compute attention for the word </a:t>
            </a:r>
            <a:r>
              <a:rPr lang="en-US" sz="2600" b="1" dirty="0"/>
              <a:t>"sat"</a:t>
            </a:r>
            <a:r>
              <a:rPr lang="en-US" sz="2600" dirty="0"/>
              <a:t> (corresponding to </a:t>
            </a:r>
            <a:r>
              <a:rPr lang="en-US" sz="2600" b="1" dirty="0"/>
              <a:t>q3</a:t>
            </a:r>
            <a:r>
              <a:rPr lang="en-US" sz="2600" dirty="0"/>
              <a:t>). The model will:</a:t>
            </a:r>
          </a:p>
          <a:p>
            <a:pPr>
              <a:buFont typeface="Arial" panose="020B0604020202020204" pitchFamily="34" charset="0"/>
              <a:buChar char="•"/>
            </a:pPr>
            <a:r>
              <a:rPr lang="en-US" sz="2600" dirty="0"/>
              <a:t>Compute </a:t>
            </a:r>
            <a:r>
              <a:rPr lang="en-US" sz="2600" b="1" dirty="0"/>
              <a:t>dot products between q3 and each key vector k1, k2, k3 </a:t>
            </a:r>
            <a:r>
              <a:rPr lang="en-US" sz="2600" dirty="0"/>
              <a:t>to determine </a:t>
            </a:r>
            <a:r>
              <a:rPr lang="en-US" sz="2600" b="1" dirty="0"/>
              <a:t>how relevant each word is to "sat."</a:t>
            </a:r>
          </a:p>
          <a:p>
            <a:pPr>
              <a:buFont typeface="Arial" panose="020B0604020202020204" pitchFamily="34" charset="0"/>
              <a:buChar char="•"/>
            </a:pPr>
            <a:r>
              <a:rPr lang="en-US" sz="2600" dirty="0"/>
              <a:t>Apply a </a:t>
            </a:r>
            <a:r>
              <a:rPr lang="en-US" sz="2600" b="1" dirty="0" err="1"/>
              <a:t>softmax</a:t>
            </a:r>
            <a:r>
              <a:rPr lang="en-US" sz="2600" b="1" dirty="0"/>
              <a:t> to these results to get attention scores</a:t>
            </a:r>
            <a:r>
              <a:rPr lang="en-US" sz="2600" dirty="0"/>
              <a:t>.</a:t>
            </a:r>
          </a:p>
          <a:p>
            <a:pPr>
              <a:buFont typeface="Arial" panose="020B0604020202020204" pitchFamily="34" charset="0"/>
              <a:buChar char="•"/>
            </a:pPr>
            <a:r>
              <a:rPr lang="en-US" sz="2600" dirty="0"/>
              <a:t>Use these </a:t>
            </a:r>
            <a:r>
              <a:rPr lang="en-US" sz="2600" b="1" dirty="0">
                <a:solidFill>
                  <a:srgbClr val="C00000"/>
                </a:solidFill>
              </a:rPr>
              <a:t>attention scores to weight the corresponding Value vectors v1, v2, v3 and sum them to produce the output.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indent="0">
              <a:buNone/>
            </a:pPr>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2540751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C652F-5BD4-4D14-9F2B-6B6DC8435FF6}"/>
              </a:ext>
            </a:extLst>
          </p:cNvPr>
          <p:cNvSpPr>
            <a:spLocks noGrp="1"/>
          </p:cNvSpPr>
          <p:nvPr>
            <p:ph type="title"/>
          </p:nvPr>
        </p:nvSpPr>
        <p:spPr>
          <a:xfrm>
            <a:off x="381000" y="-25400"/>
            <a:ext cx="10515600" cy="1325563"/>
          </a:xfrm>
        </p:spPr>
        <p:txBody>
          <a:bodyPr/>
          <a:lstStyle/>
          <a:p>
            <a:r>
              <a:rPr lang="en-US" dirty="0"/>
              <a:t>Encoder only</a:t>
            </a:r>
          </a:p>
        </p:txBody>
      </p:sp>
      <p:sp>
        <p:nvSpPr>
          <p:cNvPr id="3" name="Content Placeholder 2">
            <a:extLst>
              <a:ext uri="{FF2B5EF4-FFF2-40B4-BE49-F238E27FC236}">
                <a16:creationId xmlns:a16="http://schemas.microsoft.com/office/drawing/2014/main" id="{558213EF-A887-FD36-9098-13D481DF5026}"/>
              </a:ext>
            </a:extLst>
          </p:cNvPr>
          <p:cNvSpPr>
            <a:spLocks noGrp="1"/>
          </p:cNvSpPr>
          <p:nvPr>
            <p:ph idx="1"/>
          </p:nvPr>
        </p:nvSpPr>
        <p:spPr/>
        <p:txBody>
          <a:bodyPr/>
          <a:lstStyle/>
          <a:p>
            <a:r>
              <a:rPr lang="en-US" dirty="0"/>
              <a:t>Example BERT</a:t>
            </a:r>
          </a:p>
        </p:txBody>
      </p:sp>
      <p:sp>
        <p:nvSpPr>
          <p:cNvPr id="5" name="TextBox 4">
            <a:extLst>
              <a:ext uri="{FF2B5EF4-FFF2-40B4-BE49-F238E27FC236}">
                <a16:creationId xmlns:a16="http://schemas.microsoft.com/office/drawing/2014/main" id="{487574B1-49A5-0F12-DBC0-F32702D7E8DA}"/>
              </a:ext>
            </a:extLst>
          </p:cNvPr>
          <p:cNvSpPr txBox="1"/>
          <p:nvPr/>
        </p:nvSpPr>
        <p:spPr>
          <a:xfrm>
            <a:off x="800100" y="3835571"/>
            <a:ext cx="8610600" cy="2308324"/>
          </a:xfrm>
          <a:prstGeom prst="rect">
            <a:avLst/>
          </a:prstGeom>
          <a:solidFill>
            <a:srgbClr val="FFC000"/>
          </a:solidFill>
        </p:spPr>
        <p:txBody>
          <a:bodyPr wrap="square">
            <a:spAutoFit/>
          </a:bodyPr>
          <a:lstStyle/>
          <a:p>
            <a:pPr algn="l"/>
            <a:r>
              <a:rPr lang="en-US" b="0" i="0" dirty="0">
                <a:solidFill>
                  <a:srgbClr val="666666"/>
                </a:solidFill>
                <a:effectLst/>
                <a:latin typeface="Roboto" panose="02000000000000000000" pitchFamily="2" charset="0"/>
              </a:rPr>
              <a:t>The </a:t>
            </a:r>
            <a:r>
              <a:rPr lang="en-US" b="0" i="1" dirty="0">
                <a:solidFill>
                  <a:srgbClr val="666666"/>
                </a:solidFill>
                <a:effectLst/>
                <a:latin typeface="Roboto" panose="02000000000000000000" pitchFamily="2" charset="0"/>
              </a:rPr>
              <a:t>Encoder-only</a:t>
            </a:r>
            <a:r>
              <a:rPr lang="en-US" b="0" i="0" dirty="0">
                <a:solidFill>
                  <a:srgbClr val="666666"/>
                </a:solidFill>
                <a:effectLst/>
                <a:latin typeface="Roboto" panose="02000000000000000000" pitchFamily="2" charset="0"/>
              </a:rPr>
              <a:t> architecture is used when only encoding the input sequence is required and the decoder is not necessary. Here the input sequence is encoded into a fixed-length representation and then used as input to a classifier or a regressor to make a prediction.</a:t>
            </a:r>
          </a:p>
          <a:p>
            <a:pPr algn="l">
              <a:buFont typeface="Arial" panose="020B0604020202020204" pitchFamily="34" charset="0"/>
              <a:buChar char="•"/>
            </a:pPr>
            <a:r>
              <a:rPr lang="en-US" b="1" i="0" dirty="0">
                <a:solidFill>
                  <a:srgbClr val="666666"/>
                </a:solidFill>
                <a:effectLst/>
                <a:latin typeface="Roboto" panose="02000000000000000000" pitchFamily="2" charset="0"/>
              </a:rPr>
              <a:t>Text classification</a:t>
            </a:r>
          </a:p>
          <a:p>
            <a:pPr algn="l">
              <a:buFont typeface="Arial" panose="020B0604020202020204" pitchFamily="34" charset="0"/>
              <a:buChar char="•"/>
            </a:pPr>
            <a:r>
              <a:rPr lang="en-US" b="1" i="0" dirty="0">
                <a:solidFill>
                  <a:srgbClr val="666666"/>
                </a:solidFill>
                <a:effectLst/>
                <a:latin typeface="Roboto" panose="02000000000000000000" pitchFamily="2" charset="0"/>
              </a:rPr>
              <a:t>Sentiment analysis</a:t>
            </a:r>
          </a:p>
          <a:p>
            <a:pPr algn="l">
              <a:buFont typeface="Arial" panose="020B0604020202020204" pitchFamily="34" charset="0"/>
              <a:buChar char="•"/>
            </a:pPr>
            <a:r>
              <a:rPr lang="en-US" b="1" i="0" dirty="0">
                <a:solidFill>
                  <a:srgbClr val="666666"/>
                </a:solidFill>
                <a:effectLst/>
                <a:latin typeface="Roboto" panose="02000000000000000000" pitchFamily="2" charset="0"/>
              </a:rPr>
              <a:t>Named entity recognition</a:t>
            </a:r>
          </a:p>
          <a:p>
            <a:pPr algn="l"/>
            <a:endParaRPr lang="en-US" b="0" i="0" dirty="0">
              <a:solidFill>
                <a:srgbClr val="666666"/>
              </a:solidFill>
              <a:effectLst/>
              <a:latin typeface="Roboto" panose="02000000000000000000" pitchFamily="2" charset="0"/>
            </a:endParaRPr>
          </a:p>
        </p:txBody>
      </p:sp>
      <p:pic>
        <p:nvPicPr>
          <p:cNvPr id="7" name="Picture 6">
            <a:extLst>
              <a:ext uri="{FF2B5EF4-FFF2-40B4-BE49-F238E27FC236}">
                <a16:creationId xmlns:a16="http://schemas.microsoft.com/office/drawing/2014/main" id="{56AC1E37-0EEC-F8AE-BCD8-DEFDAA49D50A}"/>
              </a:ext>
            </a:extLst>
          </p:cNvPr>
          <p:cNvPicPr>
            <a:picLocks noChangeAspect="1"/>
          </p:cNvPicPr>
          <p:nvPr/>
        </p:nvPicPr>
        <p:blipFill>
          <a:blip r:embed="rId2"/>
          <a:stretch>
            <a:fillRect/>
          </a:stretch>
        </p:blipFill>
        <p:spPr>
          <a:xfrm>
            <a:off x="3420061" y="138112"/>
            <a:ext cx="8962439" cy="3824287"/>
          </a:xfrm>
          <a:prstGeom prst="rect">
            <a:avLst/>
          </a:prstGeom>
        </p:spPr>
      </p:pic>
    </p:spTree>
    <p:extLst>
      <p:ext uri="{BB962C8B-B14F-4D97-AF65-F5344CB8AC3E}">
        <p14:creationId xmlns:p14="http://schemas.microsoft.com/office/powerpoint/2010/main" val="2384377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C652F-5BD4-4D14-9F2B-6B6DC8435FF6}"/>
              </a:ext>
            </a:extLst>
          </p:cNvPr>
          <p:cNvSpPr>
            <a:spLocks noGrp="1"/>
          </p:cNvSpPr>
          <p:nvPr>
            <p:ph type="title"/>
          </p:nvPr>
        </p:nvSpPr>
        <p:spPr/>
        <p:txBody>
          <a:bodyPr/>
          <a:lstStyle/>
          <a:p>
            <a:r>
              <a:rPr lang="en-US" dirty="0"/>
              <a:t>Decoder only</a:t>
            </a:r>
          </a:p>
        </p:txBody>
      </p:sp>
      <p:sp>
        <p:nvSpPr>
          <p:cNvPr id="3" name="Content Placeholder 2">
            <a:extLst>
              <a:ext uri="{FF2B5EF4-FFF2-40B4-BE49-F238E27FC236}">
                <a16:creationId xmlns:a16="http://schemas.microsoft.com/office/drawing/2014/main" id="{558213EF-A887-FD36-9098-13D481DF5026}"/>
              </a:ext>
            </a:extLst>
          </p:cNvPr>
          <p:cNvSpPr>
            <a:spLocks noGrp="1"/>
          </p:cNvSpPr>
          <p:nvPr>
            <p:ph idx="1"/>
          </p:nvPr>
        </p:nvSpPr>
        <p:spPr/>
        <p:txBody>
          <a:bodyPr/>
          <a:lstStyle/>
          <a:p>
            <a:r>
              <a:rPr lang="en-US" dirty="0"/>
              <a:t>Example GPT/generative</a:t>
            </a:r>
          </a:p>
        </p:txBody>
      </p:sp>
      <p:sp>
        <p:nvSpPr>
          <p:cNvPr id="5" name="TextBox 4">
            <a:extLst>
              <a:ext uri="{FF2B5EF4-FFF2-40B4-BE49-F238E27FC236}">
                <a16:creationId xmlns:a16="http://schemas.microsoft.com/office/drawing/2014/main" id="{487574B1-49A5-0F12-DBC0-F32702D7E8DA}"/>
              </a:ext>
            </a:extLst>
          </p:cNvPr>
          <p:cNvSpPr txBox="1"/>
          <p:nvPr/>
        </p:nvSpPr>
        <p:spPr>
          <a:xfrm>
            <a:off x="457200" y="3395125"/>
            <a:ext cx="8610600" cy="2585323"/>
          </a:xfrm>
          <a:prstGeom prst="rect">
            <a:avLst/>
          </a:prstGeom>
          <a:solidFill>
            <a:srgbClr val="FFC000"/>
          </a:solidFill>
        </p:spPr>
        <p:txBody>
          <a:bodyPr wrap="square">
            <a:spAutoFit/>
          </a:bodyPr>
          <a:lstStyle/>
          <a:p>
            <a:pPr algn="l"/>
            <a:r>
              <a:rPr lang="en-US" b="0" i="0" dirty="0">
                <a:solidFill>
                  <a:srgbClr val="666666"/>
                </a:solidFill>
                <a:effectLst/>
                <a:latin typeface="Roboto" panose="02000000000000000000" pitchFamily="2" charset="0"/>
              </a:rPr>
              <a:t>In the </a:t>
            </a:r>
            <a:r>
              <a:rPr lang="en-US" b="0" i="1" dirty="0">
                <a:solidFill>
                  <a:srgbClr val="666666"/>
                </a:solidFill>
                <a:effectLst/>
                <a:latin typeface="Roboto" panose="02000000000000000000" pitchFamily="2" charset="0"/>
              </a:rPr>
              <a:t>Decoder-only</a:t>
            </a:r>
            <a:r>
              <a:rPr lang="en-US" b="0" i="0" dirty="0">
                <a:solidFill>
                  <a:srgbClr val="666666"/>
                </a:solidFill>
                <a:effectLst/>
                <a:latin typeface="Roboto" panose="02000000000000000000" pitchFamily="2" charset="0"/>
              </a:rPr>
              <a:t> architecture, the model consists of only a decoder, which is trained to predict the next token in a sequence given the previous tokens. </a:t>
            </a:r>
          </a:p>
          <a:p>
            <a:pPr algn="l">
              <a:buFont typeface="Arial" panose="020B0604020202020204" pitchFamily="34" charset="0"/>
              <a:buChar char="•"/>
            </a:pPr>
            <a:r>
              <a:rPr lang="en-US" b="1" i="0" dirty="0">
                <a:solidFill>
                  <a:srgbClr val="666666"/>
                </a:solidFill>
                <a:effectLst/>
                <a:latin typeface="Roboto" panose="02000000000000000000" pitchFamily="2" charset="0"/>
              </a:rPr>
              <a:t>Text completion</a:t>
            </a:r>
          </a:p>
          <a:p>
            <a:pPr algn="l">
              <a:buFont typeface="Arial" panose="020B0604020202020204" pitchFamily="34" charset="0"/>
              <a:buChar char="•"/>
            </a:pPr>
            <a:r>
              <a:rPr lang="en-US" b="1" i="0" dirty="0">
                <a:solidFill>
                  <a:srgbClr val="666666"/>
                </a:solidFill>
                <a:effectLst/>
                <a:latin typeface="Roboto" panose="02000000000000000000" pitchFamily="2" charset="0"/>
              </a:rPr>
              <a:t>Text generation</a:t>
            </a:r>
          </a:p>
          <a:p>
            <a:pPr algn="l">
              <a:buFont typeface="Arial" panose="020B0604020202020204" pitchFamily="34" charset="0"/>
              <a:buChar char="•"/>
            </a:pPr>
            <a:r>
              <a:rPr lang="en-US" b="1" i="0" dirty="0">
                <a:solidFill>
                  <a:srgbClr val="666666"/>
                </a:solidFill>
                <a:effectLst/>
                <a:latin typeface="Roboto" panose="02000000000000000000" pitchFamily="2" charset="0"/>
              </a:rPr>
              <a:t>Translation</a:t>
            </a:r>
          </a:p>
          <a:p>
            <a:pPr algn="l">
              <a:buFont typeface="Arial" panose="020B0604020202020204" pitchFamily="34" charset="0"/>
              <a:buChar char="•"/>
            </a:pPr>
            <a:r>
              <a:rPr lang="en-US" b="1" i="0" dirty="0">
                <a:solidFill>
                  <a:srgbClr val="666666"/>
                </a:solidFill>
                <a:effectLst/>
                <a:latin typeface="Roboto" panose="02000000000000000000" pitchFamily="2" charset="0"/>
              </a:rPr>
              <a:t>Question-Answering</a:t>
            </a:r>
          </a:p>
          <a:p>
            <a:pPr algn="l">
              <a:buFont typeface="Arial" panose="020B0604020202020204" pitchFamily="34" charset="0"/>
              <a:buChar char="•"/>
            </a:pPr>
            <a:r>
              <a:rPr lang="en-US" b="1" i="0" dirty="0">
                <a:solidFill>
                  <a:srgbClr val="666666"/>
                </a:solidFill>
                <a:effectLst/>
                <a:latin typeface="Roboto" panose="02000000000000000000" pitchFamily="2" charset="0"/>
              </a:rPr>
              <a:t>Generating image captions</a:t>
            </a:r>
          </a:p>
          <a:p>
            <a:pPr algn="l"/>
            <a:r>
              <a:rPr lang="en-US" dirty="0">
                <a:solidFill>
                  <a:srgbClr val="666666"/>
                </a:solidFill>
                <a:latin typeface="Roboto" panose="02000000000000000000" pitchFamily="2" charset="0"/>
              </a:rPr>
              <a:t>Example</a:t>
            </a:r>
            <a:endParaRPr lang="en-US" b="0" i="0" dirty="0">
              <a:solidFill>
                <a:srgbClr val="666666"/>
              </a:solidFill>
              <a:effectLst/>
              <a:latin typeface="Roboto" panose="02000000000000000000" pitchFamily="2" charset="0"/>
            </a:endParaRPr>
          </a:p>
          <a:p>
            <a:pPr marL="285750" indent="-285750" algn="l">
              <a:buFont typeface="Arial" panose="020B0604020202020204" pitchFamily="34" charset="0"/>
              <a:buChar char="•"/>
            </a:pPr>
            <a:r>
              <a:rPr lang="en-US" dirty="0">
                <a:solidFill>
                  <a:srgbClr val="666666"/>
                </a:solidFill>
                <a:latin typeface="Roboto" panose="02000000000000000000" pitchFamily="2" charset="0"/>
              </a:rPr>
              <a:t>Chat GPT</a:t>
            </a:r>
            <a:endParaRPr lang="en-US" b="0" i="0" dirty="0">
              <a:solidFill>
                <a:srgbClr val="666666"/>
              </a:solidFill>
              <a:effectLst/>
              <a:latin typeface="Roboto" panose="02000000000000000000" pitchFamily="2" charset="0"/>
            </a:endParaRPr>
          </a:p>
        </p:txBody>
      </p:sp>
      <p:pic>
        <p:nvPicPr>
          <p:cNvPr id="7" name="Picture 6">
            <a:extLst>
              <a:ext uri="{FF2B5EF4-FFF2-40B4-BE49-F238E27FC236}">
                <a16:creationId xmlns:a16="http://schemas.microsoft.com/office/drawing/2014/main" id="{56AC1E37-0EEC-F8AE-BCD8-DEFDAA49D50A}"/>
              </a:ext>
            </a:extLst>
          </p:cNvPr>
          <p:cNvPicPr>
            <a:picLocks noChangeAspect="1"/>
          </p:cNvPicPr>
          <p:nvPr/>
        </p:nvPicPr>
        <p:blipFill>
          <a:blip r:embed="rId2"/>
          <a:stretch>
            <a:fillRect/>
          </a:stretch>
        </p:blipFill>
        <p:spPr>
          <a:xfrm>
            <a:off x="5105400" y="138113"/>
            <a:ext cx="7277100" cy="3105150"/>
          </a:xfrm>
          <a:prstGeom prst="rect">
            <a:avLst/>
          </a:prstGeom>
        </p:spPr>
      </p:pic>
      <p:sp>
        <p:nvSpPr>
          <p:cNvPr id="6" name="TextBox 5">
            <a:extLst>
              <a:ext uri="{FF2B5EF4-FFF2-40B4-BE49-F238E27FC236}">
                <a16:creationId xmlns:a16="http://schemas.microsoft.com/office/drawing/2014/main" id="{8BFA06BB-8466-8FE8-74E7-5864E36A6CDC}"/>
              </a:ext>
            </a:extLst>
          </p:cNvPr>
          <p:cNvSpPr txBox="1"/>
          <p:nvPr/>
        </p:nvSpPr>
        <p:spPr>
          <a:xfrm>
            <a:off x="4114800" y="4495800"/>
            <a:ext cx="7562728" cy="2308324"/>
          </a:xfrm>
          <a:prstGeom prst="rect">
            <a:avLst/>
          </a:prstGeom>
          <a:solidFill>
            <a:srgbClr val="FFFF00"/>
          </a:solidFill>
        </p:spPr>
        <p:txBody>
          <a:bodyPr wrap="square">
            <a:spAutoFit/>
          </a:bodyPr>
          <a:lstStyle/>
          <a:p>
            <a:r>
              <a:rPr lang="en-US" b="0" i="0" dirty="0">
                <a:solidFill>
                  <a:srgbClr val="202123"/>
                </a:solidFill>
                <a:effectLst/>
                <a:latin typeface="ColfaxAI"/>
              </a:rPr>
              <a:t>The decoder in a GPT model uses a specific type of attention mechanism known as masked self-attention. In a traditional transformer, the attention mechanism allows the model to focus on all parts of the input when generating each part of the output. However, in a decoder-only transformer like GPT, the attention mechanism is “masked” to prevent it from looking at future parts of the input when generating each part of the output. This is necessary because GPT models are trained to predict the next word in a sentence, so they should not have access to future words.</a:t>
            </a:r>
            <a:endParaRPr lang="en-US" dirty="0"/>
          </a:p>
        </p:txBody>
      </p:sp>
    </p:spTree>
    <p:extLst>
      <p:ext uri="{BB962C8B-B14F-4D97-AF65-F5344CB8AC3E}">
        <p14:creationId xmlns:p14="http://schemas.microsoft.com/office/powerpoint/2010/main" val="767604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939F-95D9-CF44-D9C5-A323E22E71F9}"/>
              </a:ext>
            </a:extLst>
          </p:cNvPr>
          <p:cNvSpPr>
            <a:spLocks noGrp="1"/>
          </p:cNvSpPr>
          <p:nvPr>
            <p:ph type="title"/>
          </p:nvPr>
        </p:nvSpPr>
        <p:spPr>
          <a:xfrm>
            <a:off x="304800" y="369826"/>
            <a:ext cx="10515600" cy="1325563"/>
          </a:xfrm>
        </p:spPr>
        <p:txBody>
          <a:bodyPr>
            <a:normAutofit fontScale="90000"/>
          </a:bodyPr>
          <a:lstStyle/>
          <a:p>
            <a:r>
              <a:rPr lang="en-US" dirty="0"/>
              <a:t>Lets look at how NLP translation (English to Spanish) might work with RNNs prior to Attention or Transformers</a:t>
            </a:r>
          </a:p>
        </p:txBody>
      </p:sp>
      <p:sp>
        <p:nvSpPr>
          <p:cNvPr id="3" name="Content Placeholder 2">
            <a:extLst>
              <a:ext uri="{FF2B5EF4-FFF2-40B4-BE49-F238E27FC236}">
                <a16:creationId xmlns:a16="http://schemas.microsoft.com/office/drawing/2014/main" id="{1F6E497F-16C5-4ABB-D3F1-820EAA3DDA97}"/>
              </a:ext>
            </a:extLst>
          </p:cNvPr>
          <p:cNvSpPr>
            <a:spLocks noGrp="1"/>
          </p:cNvSpPr>
          <p:nvPr>
            <p:ph idx="1"/>
          </p:nvPr>
        </p:nvSpPr>
        <p:spPr>
          <a:xfrm>
            <a:off x="7315200" y="2086398"/>
            <a:ext cx="3886198" cy="1325563"/>
          </a:xfrm>
          <a:solidFill>
            <a:schemeClr val="accent3">
              <a:lumMod val="40000"/>
              <a:lumOff val="60000"/>
            </a:schemeClr>
          </a:solidFill>
        </p:spPr>
        <p:txBody>
          <a:bodyPr>
            <a:normAutofit/>
          </a:bodyPr>
          <a:lstStyle/>
          <a:p>
            <a:pPr marL="0" indent="0">
              <a:buNone/>
            </a:pPr>
            <a:r>
              <a:rPr lang="en-US" dirty="0"/>
              <a:t>Step 6 – end of sequence determined</a:t>
            </a:r>
          </a:p>
        </p:txBody>
      </p:sp>
      <p:sp>
        <p:nvSpPr>
          <p:cNvPr id="10" name="Arrow: Right 9">
            <a:extLst>
              <a:ext uri="{FF2B5EF4-FFF2-40B4-BE49-F238E27FC236}">
                <a16:creationId xmlns:a16="http://schemas.microsoft.com/office/drawing/2014/main" id="{B063E961-F012-1CC0-2D83-87621D51276B}"/>
              </a:ext>
            </a:extLst>
          </p:cNvPr>
          <p:cNvSpPr/>
          <p:nvPr/>
        </p:nvSpPr>
        <p:spPr>
          <a:xfrm>
            <a:off x="4800600" y="4495800"/>
            <a:ext cx="914400" cy="609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C78255E3-6273-6D0E-0507-4F6DC8D0B96D}"/>
              </a:ext>
            </a:extLst>
          </p:cNvPr>
          <p:cNvSpPr txBox="1">
            <a:spLocks/>
          </p:cNvSpPr>
          <p:nvPr/>
        </p:nvSpPr>
        <p:spPr>
          <a:xfrm>
            <a:off x="228602" y="1992384"/>
            <a:ext cx="3886198" cy="1325563"/>
          </a:xfrm>
          <a:prstGeom prst="rect">
            <a:avLst/>
          </a:prstGeom>
          <a:solidFill>
            <a:schemeClr val="accent3">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Step 4 – decoder calculate 2</a:t>
            </a:r>
            <a:r>
              <a:rPr lang="en-US" baseline="30000" dirty="0"/>
              <a:t>nd</a:t>
            </a:r>
            <a:r>
              <a:rPr lang="en-US" dirty="0"/>
              <a:t>  sequence word (</a:t>
            </a:r>
            <a:r>
              <a:rPr lang="en-US" dirty="0" err="1"/>
              <a:t>comieno</a:t>
            </a:r>
            <a:r>
              <a:rPr lang="en-US" dirty="0"/>
              <a:t>)</a:t>
            </a:r>
          </a:p>
        </p:txBody>
      </p:sp>
      <p:pic>
        <p:nvPicPr>
          <p:cNvPr id="6" name="Picture 5">
            <a:extLst>
              <a:ext uri="{FF2B5EF4-FFF2-40B4-BE49-F238E27FC236}">
                <a16:creationId xmlns:a16="http://schemas.microsoft.com/office/drawing/2014/main" id="{8E5FB85F-6A19-717B-4639-C3CF5FE96C76}"/>
              </a:ext>
            </a:extLst>
          </p:cNvPr>
          <p:cNvPicPr>
            <a:picLocks noChangeAspect="1"/>
          </p:cNvPicPr>
          <p:nvPr/>
        </p:nvPicPr>
        <p:blipFill>
          <a:blip r:embed="rId2"/>
          <a:stretch>
            <a:fillRect/>
          </a:stretch>
        </p:blipFill>
        <p:spPr>
          <a:xfrm>
            <a:off x="109791" y="3865107"/>
            <a:ext cx="4123820" cy="1667469"/>
          </a:xfrm>
          <a:prstGeom prst="rect">
            <a:avLst/>
          </a:prstGeom>
        </p:spPr>
      </p:pic>
      <p:pic>
        <p:nvPicPr>
          <p:cNvPr id="12" name="Picture 11">
            <a:extLst>
              <a:ext uri="{FF2B5EF4-FFF2-40B4-BE49-F238E27FC236}">
                <a16:creationId xmlns:a16="http://schemas.microsoft.com/office/drawing/2014/main" id="{DA97E2F8-B21E-7155-BAEC-4CCAFC01F88E}"/>
              </a:ext>
            </a:extLst>
          </p:cNvPr>
          <p:cNvPicPr>
            <a:picLocks noChangeAspect="1"/>
          </p:cNvPicPr>
          <p:nvPr/>
        </p:nvPicPr>
        <p:blipFill>
          <a:blip r:embed="rId3"/>
          <a:stretch>
            <a:fillRect/>
          </a:stretch>
        </p:blipFill>
        <p:spPr>
          <a:xfrm>
            <a:off x="6248400" y="3865107"/>
            <a:ext cx="5437559" cy="2338050"/>
          </a:xfrm>
          <a:prstGeom prst="rect">
            <a:avLst/>
          </a:prstGeom>
        </p:spPr>
      </p:pic>
    </p:spTree>
    <p:extLst>
      <p:ext uri="{BB962C8B-B14F-4D97-AF65-F5344CB8AC3E}">
        <p14:creationId xmlns:p14="http://schemas.microsoft.com/office/powerpoint/2010/main" val="3921006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5AACE-8FC2-82C8-A177-FEF691E13D78}"/>
              </a:ext>
            </a:extLst>
          </p:cNvPr>
          <p:cNvSpPr>
            <a:spLocks noGrp="1"/>
          </p:cNvSpPr>
          <p:nvPr>
            <p:ph type="title"/>
          </p:nvPr>
        </p:nvSpPr>
        <p:spPr/>
        <p:txBody>
          <a:bodyPr/>
          <a:lstStyle/>
          <a:p>
            <a:r>
              <a:rPr lang="en-US" dirty="0"/>
              <a:t>Decoder only –GPT – training  (and fine tuning)</a:t>
            </a:r>
          </a:p>
        </p:txBody>
      </p:sp>
      <p:sp>
        <p:nvSpPr>
          <p:cNvPr id="3" name="Content Placeholder 2">
            <a:extLst>
              <a:ext uri="{FF2B5EF4-FFF2-40B4-BE49-F238E27FC236}">
                <a16:creationId xmlns:a16="http://schemas.microsoft.com/office/drawing/2014/main" id="{AB6B4BD4-9593-3DB2-D990-04FE853B4F83}"/>
              </a:ext>
            </a:extLst>
          </p:cNvPr>
          <p:cNvSpPr>
            <a:spLocks noGrp="1" noRot="1" noMove="1" noResize="1" noEditPoints="1" noAdjustHandles="1" noChangeArrowheads="1" noChangeShapeType="1"/>
          </p:cNvSpPr>
          <p:nvPr>
            <p:ph idx="1"/>
          </p:nvPr>
        </p:nvSpPr>
        <p:spPr/>
        <p:txBody>
          <a:bodyPr>
            <a:normAutofit/>
          </a:bodyPr>
          <a:lstStyle/>
          <a:p>
            <a:pPr marL="0" indent="0">
              <a:buNone/>
            </a:pPr>
            <a:r>
              <a:rPr lang="en-US" b="1" dirty="0"/>
              <a:t>Input </a:t>
            </a:r>
            <a:r>
              <a:rPr lang="en-US" dirty="0"/>
              <a:t>= Only text, lots of it.  (the whole Internet – ChatGPT)</a:t>
            </a:r>
          </a:p>
          <a:p>
            <a:r>
              <a:rPr lang="en-US" sz="1800" b="1" i="0" dirty="0">
                <a:solidFill>
                  <a:srgbClr val="242424"/>
                </a:solidFill>
                <a:effectLst/>
                <a:latin typeface="source-serif-pro"/>
              </a:rPr>
              <a:t>Data Cleaning and Pre-processing: </a:t>
            </a:r>
            <a:r>
              <a:rPr lang="en-US" sz="1800" b="0" i="0" dirty="0">
                <a:solidFill>
                  <a:srgbClr val="242424"/>
                </a:solidFill>
                <a:effectLst/>
                <a:latin typeface="source-serif-pro"/>
              </a:rPr>
              <a:t>must be prepared by cleaning and preprocessing -- remove extraneous data, including HTML elements, punctuation, and special characters. Also, for data simplification, divide it into manageable chunks, such as words or </a:t>
            </a:r>
            <a:r>
              <a:rPr lang="en-US" sz="1800" b="0" i="0" dirty="0" err="1">
                <a:solidFill>
                  <a:srgbClr val="242424"/>
                </a:solidFill>
                <a:effectLst/>
                <a:latin typeface="source-serif-pro"/>
              </a:rPr>
              <a:t>subwords</a:t>
            </a:r>
            <a:r>
              <a:rPr lang="en-US" sz="1800" b="0" i="0" dirty="0">
                <a:solidFill>
                  <a:srgbClr val="242424"/>
                </a:solidFill>
                <a:effectLst/>
                <a:latin typeface="source-serif-pro"/>
              </a:rPr>
              <a:t>.</a:t>
            </a:r>
            <a:endParaRPr lang="en-US" sz="1800" i="0" dirty="0">
              <a:solidFill>
                <a:srgbClr val="242424"/>
              </a:solidFill>
            </a:endParaRPr>
          </a:p>
          <a:p>
            <a:r>
              <a:rPr lang="en-US" sz="2000" b="1" dirty="0">
                <a:effectLst/>
                <a:latin typeface="source-serif-pro"/>
              </a:rPr>
              <a:t>Pre-training</a:t>
            </a:r>
            <a:r>
              <a:rPr lang="en-US" sz="2000" b="1" i="0" dirty="0">
                <a:solidFill>
                  <a:srgbClr val="242424"/>
                </a:solidFill>
                <a:effectLst/>
                <a:latin typeface="source-serif-pro"/>
              </a:rPr>
              <a:t>:</a:t>
            </a:r>
            <a:r>
              <a:rPr lang="en-US" sz="2000" b="0" i="0" dirty="0">
                <a:solidFill>
                  <a:srgbClr val="242424"/>
                </a:solidFill>
                <a:effectLst/>
                <a:latin typeface="source-serif-pro"/>
              </a:rPr>
              <a:t>  model must be pre-trained on a significant amount of text input before it can be tailored for a particular purpose. The model is trained to anticipate the following word in a line of text as part of the pre-training phase. In order to do this, a random word from the sequence is taken out, and the model is trained to anticipate the missing word.</a:t>
            </a:r>
          </a:p>
          <a:p>
            <a:endParaRPr lang="en-US" sz="2000" dirty="0">
              <a:solidFill>
                <a:srgbClr val="242424"/>
              </a:solidFill>
              <a:latin typeface="source-serif-pro"/>
            </a:endParaRPr>
          </a:p>
          <a:p>
            <a:endParaRPr lang="en-US" sz="2000" dirty="0">
              <a:solidFill>
                <a:srgbClr val="242424"/>
              </a:solidFill>
              <a:latin typeface="source-serif-pro"/>
            </a:endParaRPr>
          </a:p>
          <a:p>
            <a:pPr marL="0" indent="0">
              <a:buNone/>
            </a:pPr>
            <a:r>
              <a:rPr lang="en-US" b="1" i="0" dirty="0">
                <a:solidFill>
                  <a:srgbClr val="242424"/>
                </a:solidFill>
                <a:effectLst/>
                <a:latin typeface="source-serif-pro"/>
              </a:rPr>
              <a:t>Fine-tuning</a:t>
            </a:r>
            <a:r>
              <a:rPr lang="en-US" sz="1400" b="1" i="0" dirty="0">
                <a:solidFill>
                  <a:srgbClr val="242424"/>
                </a:solidFill>
                <a:effectLst/>
                <a:latin typeface="source-serif-pro"/>
              </a:rPr>
              <a:t>:</a:t>
            </a:r>
            <a:r>
              <a:rPr lang="en-US" sz="1600" b="0" i="0" dirty="0">
                <a:solidFill>
                  <a:srgbClr val="242424"/>
                </a:solidFill>
                <a:effectLst/>
                <a:latin typeface="source-serif-pro"/>
              </a:rPr>
              <a:t> Once the model has been pre-trained, it can be fine-tuned for a specific task, such as text classification or language translation. In order to do this, the model must be trained on a smaller dataset that is relevant to the given task. The model’s parameters are changed during the fine-tuning procedure to increase its accuracy for the given task.</a:t>
            </a:r>
          </a:p>
          <a:p>
            <a:pPr marL="0" indent="0">
              <a:buNone/>
            </a:pPr>
            <a:endParaRPr lang="en-US" sz="1600" dirty="0">
              <a:solidFill>
                <a:srgbClr val="242424"/>
              </a:solidFill>
              <a:latin typeface="source-serif-pro"/>
            </a:endParaRPr>
          </a:p>
          <a:p>
            <a:pPr marL="0" indent="0">
              <a:buNone/>
            </a:pPr>
            <a:endParaRPr lang="en-US" sz="2400" dirty="0"/>
          </a:p>
          <a:p>
            <a:pPr marL="0" indent="0">
              <a:buNone/>
            </a:pPr>
            <a:endParaRPr lang="en-US" dirty="0"/>
          </a:p>
          <a:p>
            <a:endParaRPr lang="en-US" dirty="0"/>
          </a:p>
        </p:txBody>
      </p:sp>
    </p:spTree>
    <p:extLst>
      <p:ext uri="{BB962C8B-B14F-4D97-AF65-F5344CB8AC3E}">
        <p14:creationId xmlns:p14="http://schemas.microsoft.com/office/powerpoint/2010/main" val="3027515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5AACE-8FC2-82C8-A177-FEF691E13D78}"/>
              </a:ext>
            </a:extLst>
          </p:cNvPr>
          <p:cNvSpPr>
            <a:spLocks noGrp="1"/>
          </p:cNvSpPr>
          <p:nvPr>
            <p:ph type="title"/>
          </p:nvPr>
        </p:nvSpPr>
        <p:spPr/>
        <p:txBody>
          <a:bodyPr/>
          <a:lstStyle/>
          <a:p>
            <a:r>
              <a:rPr lang="en-US" dirty="0"/>
              <a:t>Decoder only –GPT – generative text what is the output  </a:t>
            </a:r>
            <a:r>
              <a:rPr lang="en-US" dirty="0">
                <a:sym typeface="Wingdings" panose="05000000000000000000" pitchFamily="2" charset="2"/>
              </a:rPr>
              <a:t> what is selected</a:t>
            </a:r>
            <a:endParaRPr lang="en-US" dirty="0"/>
          </a:p>
        </p:txBody>
      </p:sp>
      <p:sp>
        <p:nvSpPr>
          <p:cNvPr id="3" name="Content Placeholder 2">
            <a:extLst>
              <a:ext uri="{FF2B5EF4-FFF2-40B4-BE49-F238E27FC236}">
                <a16:creationId xmlns:a16="http://schemas.microsoft.com/office/drawing/2014/main" id="{AB6B4BD4-9593-3DB2-D990-04FE853B4F83}"/>
              </a:ext>
            </a:extLst>
          </p:cNvPr>
          <p:cNvSpPr>
            <a:spLocks noGrp="1"/>
          </p:cNvSpPr>
          <p:nvPr>
            <p:ph idx="1"/>
          </p:nvPr>
        </p:nvSpPr>
        <p:spPr/>
        <p:txBody>
          <a:bodyPr>
            <a:normAutofit lnSpcReduction="10000"/>
          </a:bodyPr>
          <a:lstStyle/>
          <a:p>
            <a:r>
              <a:rPr lang="en-US" dirty="0"/>
              <a:t>Input = “The best thing about AI is its ability to”. </a:t>
            </a:r>
          </a:p>
          <a:p>
            <a:r>
              <a:rPr lang="en-US" dirty="0"/>
              <a:t>Output =  produces a ranked list of words that might follow, together with “probabilities”:</a:t>
            </a:r>
          </a:p>
          <a:p>
            <a:endParaRPr lang="en-US" dirty="0"/>
          </a:p>
          <a:p>
            <a:endParaRPr lang="en-US" dirty="0"/>
          </a:p>
          <a:p>
            <a:endParaRPr lang="en-US" dirty="0"/>
          </a:p>
          <a:p>
            <a:r>
              <a:rPr lang="en-US" dirty="0"/>
              <a:t>Decision </a:t>
            </a:r>
            <a:r>
              <a:rPr lang="en-US" dirty="0">
                <a:sym typeface="Wingdings" panose="05000000000000000000" pitchFamily="2" charset="2"/>
              </a:rPr>
              <a:t> </a:t>
            </a:r>
            <a:r>
              <a:rPr lang="en-US" dirty="0"/>
              <a:t>Temperature = a parameter that controls the randomness of the responses. A higher temperature (like 0.8) makes the output more creative and varied, while a lower temperature (like 0.2) makes it more focused and deterministic.</a:t>
            </a:r>
          </a:p>
          <a:p>
            <a:endParaRPr lang="en-US" dirty="0"/>
          </a:p>
          <a:p>
            <a:endParaRPr lang="en-US" dirty="0"/>
          </a:p>
        </p:txBody>
      </p:sp>
      <p:pic>
        <p:nvPicPr>
          <p:cNvPr id="7" name="Picture 6">
            <a:extLst>
              <a:ext uri="{FF2B5EF4-FFF2-40B4-BE49-F238E27FC236}">
                <a16:creationId xmlns:a16="http://schemas.microsoft.com/office/drawing/2014/main" id="{77511676-12CD-A643-D666-2FCB57D3E91F}"/>
              </a:ext>
            </a:extLst>
          </p:cNvPr>
          <p:cNvPicPr>
            <a:picLocks noChangeAspect="1"/>
          </p:cNvPicPr>
          <p:nvPr/>
        </p:nvPicPr>
        <p:blipFill>
          <a:blip r:embed="rId2"/>
          <a:stretch>
            <a:fillRect/>
          </a:stretch>
        </p:blipFill>
        <p:spPr>
          <a:xfrm>
            <a:off x="6096000" y="2743200"/>
            <a:ext cx="4705384" cy="1638312"/>
          </a:xfrm>
          <a:prstGeom prst="rect">
            <a:avLst/>
          </a:prstGeom>
        </p:spPr>
      </p:pic>
    </p:spTree>
    <p:extLst>
      <p:ext uri="{BB962C8B-B14F-4D97-AF65-F5344CB8AC3E}">
        <p14:creationId xmlns:p14="http://schemas.microsoft.com/office/powerpoint/2010/main" val="1271620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F222-22BE-32F3-B4EB-FC112C1E6F3C}"/>
              </a:ext>
            </a:extLst>
          </p:cNvPr>
          <p:cNvSpPr>
            <a:spLocks noGrp="1"/>
          </p:cNvSpPr>
          <p:nvPr>
            <p:ph type="title"/>
          </p:nvPr>
        </p:nvSpPr>
        <p:spPr/>
        <p:txBody>
          <a:bodyPr>
            <a:normAutofit fontScale="90000"/>
          </a:bodyPr>
          <a:lstStyle/>
          <a:p>
            <a:r>
              <a:rPr lang="en-US" dirty="0"/>
              <a:t>Wait GPT Decoder only model can do translation (typically an encoder/decoder problem)  –what is going on?</a:t>
            </a:r>
          </a:p>
        </p:txBody>
      </p:sp>
      <p:sp>
        <p:nvSpPr>
          <p:cNvPr id="3" name="Content Placeholder 2">
            <a:extLst>
              <a:ext uri="{FF2B5EF4-FFF2-40B4-BE49-F238E27FC236}">
                <a16:creationId xmlns:a16="http://schemas.microsoft.com/office/drawing/2014/main" id="{0E3E00EE-00E2-F146-A369-457BEF90EAAC}"/>
              </a:ext>
            </a:extLst>
          </p:cNvPr>
          <p:cNvSpPr>
            <a:spLocks noGrp="1"/>
          </p:cNvSpPr>
          <p:nvPr>
            <p:ph idx="1"/>
          </p:nvPr>
        </p:nvSpPr>
        <p:spPr/>
        <p:txBody>
          <a:bodyPr>
            <a:normAutofit fontScale="92500"/>
          </a:bodyPr>
          <a:lstStyle/>
          <a:p>
            <a:pPr algn="l"/>
            <a:r>
              <a:rPr lang="en-US" b="0" i="0" dirty="0">
                <a:solidFill>
                  <a:srgbClr val="202123"/>
                </a:solidFill>
                <a:effectLst/>
                <a:latin typeface="ColfaxAI"/>
              </a:rPr>
              <a:t>The answer lies in the power of the transformer’s decoder and the training method used for GPT models. </a:t>
            </a:r>
          </a:p>
          <a:p>
            <a:pPr algn="l"/>
            <a:r>
              <a:rPr lang="en-US" b="0" i="0" dirty="0">
                <a:solidFill>
                  <a:srgbClr val="202123"/>
                </a:solidFill>
                <a:effectLst/>
                <a:latin typeface="ColfaxAI"/>
              </a:rPr>
              <a:t>Even without an encoder, the decoder in a transformer is capable of understanding the input data and generating appropriate output. This is because the decoder uses self-attention, which allows it to focus on different parts of the input when generating the output.</a:t>
            </a:r>
          </a:p>
          <a:p>
            <a:pPr algn="l"/>
            <a:r>
              <a:rPr lang="en-US" b="0" i="0" dirty="0">
                <a:solidFill>
                  <a:srgbClr val="202123"/>
                </a:solidFill>
                <a:effectLst/>
                <a:latin typeface="ColfaxAI"/>
              </a:rPr>
              <a:t>Moreover, </a:t>
            </a:r>
            <a:r>
              <a:rPr lang="en-US" b="0" i="0" dirty="0">
                <a:solidFill>
                  <a:srgbClr val="202123"/>
                </a:solidFill>
                <a:effectLst/>
                <a:highlight>
                  <a:srgbClr val="FFFF00"/>
                </a:highlight>
                <a:latin typeface="ColfaxAI"/>
              </a:rPr>
              <a:t>GPT models are trained using a method called unsupervised learning. They are trained to predict the next word in a sentence, given all the previous words</a:t>
            </a:r>
            <a:r>
              <a:rPr lang="en-US" b="0" i="0" dirty="0">
                <a:solidFill>
                  <a:srgbClr val="202123"/>
                </a:solidFill>
                <a:effectLst/>
                <a:latin typeface="ColfaxAI"/>
              </a:rPr>
              <a:t>. </a:t>
            </a:r>
            <a:r>
              <a:rPr lang="en-US" b="0" i="0" dirty="0">
                <a:solidFill>
                  <a:srgbClr val="202123"/>
                </a:solidFill>
                <a:effectLst/>
                <a:highlight>
                  <a:srgbClr val="00FFFF"/>
                </a:highlight>
                <a:latin typeface="ColfaxAI"/>
              </a:rPr>
              <a:t>This training method allows GPT models to learn a lot about the structure and semantics of the language, which enables them to perform tasks like translation, summarization, and Q&amp;A.</a:t>
            </a:r>
          </a:p>
          <a:p>
            <a:endParaRPr lang="en-US" dirty="0"/>
          </a:p>
        </p:txBody>
      </p:sp>
    </p:spTree>
    <p:extLst>
      <p:ext uri="{BB962C8B-B14F-4D97-AF65-F5344CB8AC3E}">
        <p14:creationId xmlns:p14="http://schemas.microsoft.com/office/powerpoint/2010/main" val="3293897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25B5-7649-7564-F483-8E7C9BC3F6AE}"/>
              </a:ext>
            </a:extLst>
          </p:cNvPr>
          <p:cNvSpPr>
            <a:spLocks noGrp="1"/>
          </p:cNvSpPr>
          <p:nvPr>
            <p:ph type="title"/>
          </p:nvPr>
        </p:nvSpPr>
        <p:spPr/>
        <p:txBody>
          <a:bodyPr/>
          <a:lstStyle/>
          <a:p>
            <a:r>
              <a:rPr lang="en-US" dirty="0"/>
              <a:t>Many NLP Transformer Models</a:t>
            </a:r>
          </a:p>
        </p:txBody>
      </p:sp>
      <p:sp>
        <p:nvSpPr>
          <p:cNvPr id="3" name="Content Placeholder 2">
            <a:extLst>
              <a:ext uri="{FF2B5EF4-FFF2-40B4-BE49-F238E27FC236}">
                <a16:creationId xmlns:a16="http://schemas.microsoft.com/office/drawing/2014/main" id="{9830BE9C-DA24-A04A-38FF-5868F004B068}"/>
              </a:ext>
            </a:extLst>
          </p:cNvPr>
          <p:cNvSpPr>
            <a:spLocks noGrp="1"/>
          </p:cNvSpPr>
          <p:nvPr>
            <p:ph idx="1"/>
          </p:nvPr>
        </p:nvSpPr>
        <p:spPr/>
        <p:txBody>
          <a:bodyPr>
            <a:normAutofit fontScale="92500" lnSpcReduction="10000"/>
          </a:bodyPr>
          <a:lstStyle/>
          <a:p>
            <a:pPr algn="l">
              <a:buFont typeface="Arial" panose="020B0604020202020204" pitchFamily="34" charset="0"/>
              <a:buChar char="•"/>
            </a:pPr>
            <a:r>
              <a:rPr lang="en-US" b="1" i="0" dirty="0">
                <a:solidFill>
                  <a:srgbClr val="4D5968"/>
                </a:solidFill>
                <a:effectLst/>
                <a:latin typeface="Nunito Sans" pitchFamily="2" charset="0"/>
              </a:rPr>
              <a:t>Google’s Bidirectional Encoder Representations from Transformers (BERT): </a:t>
            </a:r>
            <a:r>
              <a:rPr lang="en-US" b="1" i="0" dirty="0">
                <a:solidFill>
                  <a:srgbClr val="4D5968"/>
                </a:solidFill>
                <a:effectLst/>
                <a:latin typeface="Nunito Sans" pitchFamily="2" charset="0"/>
                <a:sym typeface="Wingdings" panose="05000000000000000000" pitchFamily="2" charset="2"/>
              </a:rPr>
              <a:t> BARD  Gemini</a:t>
            </a:r>
            <a:endParaRPr lang="en-US" b="0" i="0" dirty="0">
              <a:solidFill>
                <a:srgbClr val="4D5968"/>
              </a:solidFill>
              <a:effectLst/>
              <a:latin typeface="Nunito Sans" pitchFamily="2" charset="0"/>
            </a:endParaRPr>
          </a:p>
          <a:p>
            <a:pPr lvl="1"/>
            <a:r>
              <a:rPr lang="en-US" b="0" i="0" dirty="0">
                <a:solidFill>
                  <a:srgbClr val="4D5968"/>
                </a:solidFill>
                <a:effectLst/>
                <a:latin typeface="-apple-system"/>
              </a:rPr>
              <a:t>One of the pioneering language models using transformers, BERT excels in understanding bidirectional contexts within text, contributing to various natural language processing tasks.</a:t>
            </a:r>
          </a:p>
          <a:p>
            <a:pPr algn="l">
              <a:buFont typeface="Arial" panose="020B0604020202020204" pitchFamily="34" charset="0"/>
              <a:buChar char="•"/>
            </a:pPr>
            <a:r>
              <a:rPr lang="en-US" b="1" i="0" dirty="0">
                <a:solidFill>
                  <a:srgbClr val="4D5968"/>
                </a:solidFill>
                <a:effectLst/>
                <a:latin typeface="Nunito Sans" pitchFamily="2" charset="0"/>
              </a:rPr>
              <a:t>OpenAI’s GPT Series (GPT-2, GPT-3, GPT-3.5, GPT-4, ChatGPT)</a:t>
            </a:r>
            <a:endParaRPr lang="en-US" b="0" i="0" dirty="0">
              <a:solidFill>
                <a:srgbClr val="4D5968"/>
              </a:solidFill>
              <a:effectLst/>
              <a:latin typeface="Nunito Sans" pitchFamily="2" charset="0"/>
            </a:endParaRPr>
          </a:p>
          <a:p>
            <a:pPr lvl="1"/>
            <a:r>
              <a:rPr lang="en-US" b="0" i="0" dirty="0">
                <a:solidFill>
                  <a:srgbClr val="4D5968"/>
                </a:solidFill>
                <a:effectLst/>
                <a:latin typeface="-apple-system"/>
              </a:rPr>
              <a:t>GPT models, spanning from GPT-2 to GPT-4 and ChatGPT, leverage large-scale transformer architectures for diverse language generation tasks, showcasing advancements in natural language understanding and text generation.</a:t>
            </a:r>
          </a:p>
          <a:p>
            <a:pPr algn="l">
              <a:buFont typeface="Arial" panose="020B0604020202020204" pitchFamily="34" charset="0"/>
              <a:buChar char="•"/>
            </a:pPr>
            <a:r>
              <a:rPr lang="en-US" b="1" i="0" dirty="0">
                <a:solidFill>
                  <a:srgbClr val="4D5968"/>
                </a:solidFill>
                <a:effectLst/>
                <a:latin typeface="Nunito Sans" pitchFamily="2" charset="0"/>
              </a:rPr>
              <a:t>Meta’s Llama:</a:t>
            </a:r>
            <a:endParaRPr lang="en-US" b="0" i="0" dirty="0">
              <a:solidFill>
                <a:srgbClr val="4D5968"/>
              </a:solidFill>
              <a:effectLst/>
              <a:latin typeface="Nunito Sans" pitchFamily="2" charset="0"/>
            </a:endParaRPr>
          </a:p>
          <a:p>
            <a:pPr lvl="1"/>
            <a:r>
              <a:rPr lang="en-US" b="0" i="0" dirty="0">
                <a:solidFill>
                  <a:srgbClr val="4D5968"/>
                </a:solidFill>
                <a:effectLst/>
                <a:latin typeface="-apple-system"/>
              </a:rPr>
              <a:t>A compact model achieving remarkable performance, Llama demonstrates efficiency by matching larger models’ performance in various tasks despite being significantly smaller in size.</a:t>
            </a:r>
          </a:p>
          <a:p>
            <a:endParaRPr lang="en-US" dirty="0"/>
          </a:p>
        </p:txBody>
      </p:sp>
    </p:spTree>
    <p:extLst>
      <p:ext uri="{BB962C8B-B14F-4D97-AF65-F5344CB8AC3E}">
        <p14:creationId xmlns:p14="http://schemas.microsoft.com/office/powerpoint/2010/main" val="1038689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3A42D-8704-6839-899D-2B9BF160F6DB}"/>
              </a:ext>
            </a:extLst>
          </p:cNvPr>
          <p:cNvSpPr>
            <a:spLocks noGrp="1"/>
          </p:cNvSpPr>
          <p:nvPr>
            <p:ph type="title"/>
          </p:nvPr>
        </p:nvSpPr>
        <p:spPr>
          <a:xfrm>
            <a:off x="838200" y="365125"/>
            <a:ext cx="10515600" cy="1325563"/>
          </a:xfrm>
        </p:spPr>
        <p:txBody>
          <a:bodyPr/>
          <a:lstStyle/>
          <a:p>
            <a:r>
              <a:rPr lang="en-US" dirty="0"/>
              <a:t>In NLP Potential benefits of Transformers over RNN/CNNs</a:t>
            </a:r>
          </a:p>
        </p:txBody>
      </p:sp>
      <p:sp>
        <p:nvSpPr>
          <p:cNvPr id="3" name="Content Placeholder 2">
            <a:extLst>
              <a:ext uri="{FF2B5EF4-FFF2-40B4-BE49-F238E27FC236}">
                <a16:creationId xmlns:a16="http://schemas.microsoft.com/office/drawing/2014/main" id="{264404D3-052E-8A79-EF03-7806CB945E6F}"/>
              </a:ext>
            </a:extLst>
          </p:cNvPr>
          <p:cNvSpPr>
            <a:spLocks noGrp="1"/>
          </p:cNvSpPr>
          <p:nvPr>
            <p:ph idx="1"/>
          </p:nvPr>
        </p:nvSpPr>
        <p:spPr>
          <a:xfrm>
            <a:off x="838200" y="1825625"/>
            <a:ext cx="10515600" cy="4351338"/>
          </a:xfrm>
        </p:spPr>
        <p:txBody>
          <a:bodyPr>
            <a:normAutofit fontScale="55000" lnSpcReduction="20000"/>
          </a:bodyPr>
          <a:lstStyle/>
          <a:p>
            <a:r>
              <a:rPr lang="en-US" dirty="0"/>
              <a:t>Parallelization: Transformers process input data in parallel, allowing more efficient training than RNNs. This results in faster convergence.</a:t>
            </a:r>
          </a:p>
          <a:p>
            <a:r>
              <a:rPr lang="en-US" dirty="0"/>
              <a:t>Long-Range Dependencies: The self-attention mechanism enables Transformers to capture long-range dependencies in data, which is challenging for </a:t>
            </a:r>
            <a:r>
              <a:rPr lang="en-US" dirty="0">
                <a:hlinkClick r:id="rId2"/>
              </a:rPr>
              <a:t>RNNs</a:t>
            </a:r>
            <a:r>
              <a:rPr lang="en-US" dirty="0"/>
              <a:t> due to vanishing gradient problems.</a:t>
            </a:r>
          </a:p>
          <a:p>
            <a:r>
              <a:rPr lang="en-US" dirty="0"/>
              <a:t>Contextual Understanding: Transformers excel in capturing contextual information, making them highly effective for natural language processing tasks where understanding context is crucial.</a:t>
            </a:r>
          </a:p>
          <a:p>
            <a:r>
              <a:rPr lang="en-US" dirty="0"/>
              <a:t>Global Information: Unlike </a:t>
            </a:r>
            <a:r>
              <a:rPr lang="en-US" dirty="0">
                <a:hlinkClick r:id="rId3"/>
              </a:rPr>
              <a:t>CNNs</a:t>
            </a:r>
            <a:r>
              <a:rPr lang="en-US" dirty="0"/>
              <a:t>, which focus on local patterns, Transformers consider the entire input sequence simultaneously, capturing international relationships and improving performance in tasks like sequence-to-sequence learning.</a:t>
            </a:r>
          </a:p>
          <a:p>
            <a:r>
              <a:rPr lang="en-US" dirty="0"/>
              <a:t>Scalability: Transformers scale well to handle short and long sequences without the performance degradation often observed in RNNs and CNNs.</a:t>
            </a:r>
          </a:p>
          <a:p>
            <a:r>
              <a:rPr lang="en-US" dirty="0"/>
              <a:t>Ease of Training: The attention mechanism reduces the likelihood of vanishing or exploding gradients, simplifying training compared to the challenges associated with training deep RNNs.</a:t>
            </a:r>
          </a:p>
          <a:p>
            <a:r>
              <a:rPr lang="en-US" dirty="0"/>
              <a:t>Versatility: Transformers are versatile and applicable to various tasks without significant architectural changes, facilitating transfer learning and adaptation to different domains.</a:t>
            </a:r>
          </a:p>
          <a:p>
            <a:r>
              <a:rPr lang="en-US" dirty="0"/>
              <a:t>Interpretable Representations: The attention mechanism in Transformers provides interpretability, allowing for a better understanding of how the model processes input data compared to the more opaque internal representations of RNNs.</a:t>
            </a:r>
          </a:p>
          <a:p>
            <a:r>
              <a:rPr lang="en-US" dirty="0"/>
              <a:t>Performance – for LLM have outperformed previous architectures</a:t>
            </a:r>
          </a:p>
          <a:p>
            <a:endParaRPr lang="en-US" dirty="0"/>
          </a:p>
        </p:txBody>
      </p:sp>
    </p:spTree>
    <p:extLst>
      <p:ext uri="{BB962C8B-B14F-4D97-AF65-F5344CB8AC3E}">
        <p14:creationId xmlns:p14="http://schemas.microsoft.com/office/powerpoint/2010/main" val="1489955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3BC6A-F36B-8782-8EC8-91737240FFBB}"/>
              </a:ext>
            </a:extLst>
          </p:cNvPr>
          <p:cNvSpPr>
            <a:spLocks noGrp="1"/>
          </p:cNvSpPr>
          <p:nvPr>
            <p:ph type="title"/>
          </p:nvPr>
        </p:nvSpPr>
        <p:spPr>
          <a:xfrm>
            <a:off x="18143" y="-105303"/>
            <a:ext cx="10515600" cy="1325563"/>
          </a:xfrm>
        </p:spPr>
        <p:txBody>
          <a:bodyPr/>
          <a:lstStyle/>
          <a:p>
            <a:r>
              <a:rPr lang="en-US" dirty="0" err="1"/>
              <a:t>Tranformers</a:t>
            </a:r>
            <a:r>
              <a:rPr lang="en-US" dirty="0"/>
              <a:t> –the problem $$$$$$</a:t>
            </a:r>
          </a:p>
        </p:txBody>
      </p:sp>
      <p:sp>
        <p:nvSpPr>
          <p:cNvPr id="3" name="Content Placeholder 2">
            <a:extLst>
              <a:ext uri="{FF2B5EF4-FFF2-40B4-BE49-F238E27FC236}">
                <a16:creationId xmlns:a16="http://schemas.microsoft.com/office/drawing/2014/main" id="{1E333872-F44E-3629-5D9F-33CEC4CAD7B1}"/>
              </a:ext>
            </a:extLst>
          </p:cNvPr>
          <p:cNvSpPr>
            <a:spLocks noGrp="1"/>
          </p:cNvSpPr>
          <p:nvPr>
            <p:ph idx="1"/>
          </p:nvPr>
        </p:nvSpPr>
        <p:spPr>
          <a:xfrm>
            <a:off x="152400" y="2054831"/>
            <a:ext cx="10515600" cy="4351338"/>
          </a:xfrm>
        </p:spPr>
        <p:txBody>
          <a:bodyPr/>
          <a:lstStyle/>
          <a:p>
            <a:r>
              <a:rPr lang="en-US" dirty="0"/>
              <a:t>How much data  &amp; resources?</a:t>
            </a:r>
          </a:p>
          <a:p>
            <a:endParaRPr lang="en-US" dirty="0"/>
          </a:p>
        </p:txBody>
      </p:sp>
      <p:pic>
        <p:nvPicPr>
          <p:cNvPr id="3074" name="Picture 2" descr="Transformer model size over time">
            <a:extLst>
              <a:ext uri="{FF2B5EF4-FFF2-40B4-BE49-F238E27FC236}">
                <a16:creationId xmlns:a16="http://schemas.microsoft.com/office/drawing/2014/main" id="{209549FA-A482-00A9-D398-B6F999551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12" y="2572284"/>
            <a:ext cx="5091431" cy="42857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8880B8-10B0-D003-DD53-B33883A35858}"/>
              </a:ext>
            </a:extLst>
          </p:cNvPr>
          <p:cNvSpPr txBox="1"/>
          <p:nvPr/>
        </p:nvSpPr>
        <p:spPr>
          <a:xfrm>
            <a:off x="152400" y="762000"/>
            <a:ext cx="3809999" cy="1200329"/>
          </a:xfrm>
          <a:prstGeom prst="rect">
            <a:avLst/>
          </a:prstGeom>
          <a:noFill/>
        </p:spPr>
        <p:txBody>
          <a:bodyPr wrap="square" rtlCol="0">
            <a:spAutoFit/>
          </a:bodyPr>
          <a:lstStyle/>
          <a:p>
            <a:r>
              <a:rPr lang="en-US" b="0" i="0" dirty="0">
                <a:solidFill>
                  <a:srgbClr val="131313"/>
                </a:solidFill>
                <a:effectLst/>
                <a:latin typeface="-apple-system"/>
              </a:rPr>
              <a:t>“You can train a transformer model with a couple hundred million parameters from scratch for around $1000 (on AWS) –anonymous 2024”</a:t>
            </a:r>
            <a:endParaRPr lang="en-US" dirty="0"/>
          </a:p>
        </p:txBody>
      </p:sp>
      <p:pic>
        <p:nvPicPr>
          <p:cNvPr id="6" name="Picture 5">
            <a:extLst>
              <a:ext uri="{FF2B5EF4-FFF2-40B4-BE49-F238E27FC236}">
                <a16:creationId xmlns:a16="http://schemas.microsoft.com/office/drawing/2014/main" id="{B30CBA47-3133-C345-4B7F-1D8B195D1DDE}"/>
              </a:ext>
            </a:extLst>
          </p:cNvPr>
          <p:cNvPicPr>
            <a:picLocks noChangeAspect="1"/>
          </p:cNvPicPr>
          <p:nvPr/>
        </p:nvPicPr>
        <p:blipFill>
          <a:blip r:embed="rId3"/>
          <a:stretch>
            <a:fillRect/>
          </a:stretch>
        </p:blipFill>
        <p:spPr>
          <a:xfrm>
            <a:off x="6311610" y="-152400"/>
            <a:ext cx="5844104" cy="7305131"/>
          </a:xfrm>
          <a:prstGeom prst="rect">
            <a:avLst/>
          </a:prstGeom>
        </p:spPr>
      </p:pic>
    </p:spTree>
    <p:extLst>
      <p:ext uri="{BB962C8B-B14F-4D97-AF65-F5344CB8AC3E}">
        <p14:creationId xmlns:p14="http://schemas.microsoft.com/office/powerpoint/2010/main" val="2491438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422A6-3A88-E304-0A10-51179AEE807D}"/>
              </a:ext>
            </a:extLst>
          </p:cNvPr>
          <p:cNvSpPr>
            <a:spLocks noGrp="1"/>
          </p:cNvSpPr>
          <p:nvPr>
            <p:ph type="title"/>
          </p:nvPr>
        </p:nvSpPr>
        <p:spPr/>
        <p:txBody>
          <a:bodyPr/>
          <a:lstStyle/>
          <a:p>
            <a:r>
              <a:rPr lang="en-US" dirty="0"/>
              <a:t>Vision Transformers</a:t>
            </a:r>
          </a:p>
        </p:txBody>
      </p:sp>
      <p:sp>
        <p:nvSpPr>
          <p:cNvPr id="3" name="Text Placeholder 2">
            <a:extLst>
              <a:ext uri="{FF2B5EF4-FFF2-40B4-BE49-F238E27FC236}">
                <a16:creationId xmlns:a16="http://schemas.microsoft.com/office/drawing/2014/main" id="{0C239627-8125-94F0-9A00-5547A14BB16C}"/>
              </a:ext>
            </a:extLst>
          </p:cNvPr>
          <p:cNvSpPr>
            <a:spLocks noGrp="1"/>
          </p:cNvSpPr>
          <p:nvPr>
            <p:ph type="body" idx="1"/>
          </p:nvPr>
        </p:nvSpPr>
        <p:spPr/>
        <p:txBody>
          <a:bodyPr/>
          <a:lstStyle/>
          <a:p>
            <a:r>
              <a:rPr lang="en-US" dirty="0"/>
              <a:t>Image / Video </a:t>
            </a:r>
          </a:p>
        </p:txBody>
      </p:sp>
    </p:spTree>
    <p:extLst>
      <p:ext uri="{BB962C8B-B14F-4D97-AF65-F5344CB8AC3E}">
        <p14:creationId xmlns:p14="http://schemas.microsoft.com/office/powerpoint/2010/main" val="2102453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84FB-6D6A-9252-38C8-EB999133B834}"/>
              </a:ext>
            </a:extLst>
          </p:cNvPr>
          <p:cNvSpPr>
            <a:spLocks noGrp="1"/>
          </p:cNvSpPr>
          <p:nvPr>
            <p:ph type="title"/>
          </p:nvPr>
        </p:nvSpPr>
        <p:spPr/>
        <p:txBody>
          <a:bodyPr/>
          <a:lstStyle/>
          <a:p>
            <a:r>
              <a:rPr lang="en-US" b="1" dirty="0"/>
              <a:t>Summary of Key Trends in </a:t>
            </a:r>
            <a:r>
              <a:rPr lang="en-US" b="1" dirty="0" err="1"/>
              <a:t>ViT</a:t>
            </a:r>
            <a:endParaRPr lang="en-US" b="1" dirty="0"/>
          </a:p>
        </p:txBody>
      </p:sp>
      <p:sp>
        <p:nvSpPr>
          <p:cNvPr id="3" name="Content Placeholder 2">
            <a:extLst>
              <a:ext uri="{FF2B5EF4-FFF2-40B4-BE49-F238E27FC236}">
                <a16:creationId xmlns:a16="http://schemas.microsoft.com/office/drawing/2014/main" id="{720CBF34-8C08-988A-B43C-E1D28AF56999}"/>
              </a:ext>
            </a:extLst>
          </p:cNvPr>
          <p:cNvSpPr>
            <a:spLocks noGrp="1"/>
          </p:cNvSpPr>
          <p:nvPr>
            <p:ph idx="1"/>
          </p:nvPr>
        </p:nvSpPr>
        <p:spPr/>
        <p:txBody>
          <a:bodyPr>
            <a:normAutofit/>
          </a:bodyPr>
          <a:lstStyle/>
          <a:p>
            <a:pPr>
              <a:buFont typeface="Arial" panose="020B0604020202020204" pitchFamily="34" charset="0"/>
              <a:buChar char="•"/>
            </a:pPr>
            <a:r>
              <a:rPr lang="en-US" b="1" dirty="0"/>
              <a:t>2020</a:t>
            </a:r>
            <a:r>
              <a:rPr lang="en-US" dirty="0"/>
              <a:t>: The first application of transformers in vision (</a:t>
            </a:r>
            <a:r>
              <a:rPr lang="en-US" dirty="0" err="1"/>
              <a:t>ViT</a:t>
            </a:r>
            <a:r>
              <a:rPr lang="en-US" dirty="0"/>
              <a:t>), showing their potential for image classification.</a:t>
            </a:r>
          </a:p>
          <a:p>
            <a:pPr>
              <a:buFont typeface="Arial" panose="020B0604020202020204" pitchFamily="34" charset="0"/>
              <a:buChar char="•"/>
            </a:pPr>
            <a:r>
              <a:rPr lang="en-US" b="1" dirty="0"/>
              <a:t>2021</a:t>
            </a:r>
            <a:r>
              <a:rPr lang="en-US" dirty="0"/>
              <a:t>: Many improvements, such as </a:t>
            </a:r>
            <a:r>
              <a:rPr lang="en-US" b="1" dirty="0" err="1"/>
              <a:t>DeiT</a:t>
            </a:r>
            <a:r>
              <a:rPr lang="en-US" dirty="0"/>
              <a:t>, </a:t>
            </a:r>
            <a:r>
              <a:rPr lang="en-US" b="1" dirty="0" err="1"/>
              <a:t>Swin</a:t>
            </a:r>
            <a:r>
              <a:rPr lang="en-US" dirty="0"/>
              <a:t>, and </a:t>
            </a:r>
            <a:r>
              <a:rPr lang="en-US" b="1" dirty="0"/>
              <a:t>TNT</a:t>
            </a:r>
            <a:r>
              <a:rPr lang="en-US" dirty="0"/>
              <a:t>, making vision transformers more data-efficient, hierarchical, and generalizable to tasks beyond classification.</a:t>
            </a:r>
          </a:p>
          <a:p>
            <a:pPr>
              <a:buFont typeface="Arial" panose="020B0604020202020204" pitchFamily="34" charset="0"/>
              <a:buChar char="•"/>
            </a:pPr>
            <a:r>
              <a:rPr lang="en-US" b="1" dirty="0"/>
              <a:t>2022</a:t>
            </a:r>
            <a:r>
              <a:rPr lang="en-US" dirty="0"/>
              <a:t>: Hybrid architectures like </a:t>
            </a:r>
            <a:r>
              <a:rPr lang="en-US" b="1" dirty="0" err="1"/>
              <a:t>ConvFormer</a:t>
            </a:r>
            <a:r>
              <a:rPr lang="en-US" dirty="0"/>
              <a:t> attempt to merge CNN and transformer benefits.</a:t>
            </a:r>
          </a:p>
          <a:p>
            <a:pPr>
              <a:buFont typeface="Arial" panose="020B0604020202020204" pitchFamily="34" charset="0"/>
              <a:buChar char="•"/>
            </a:pPr>
            <a:r>
              <a:rPr lang="en-US" b="1" dirty="0"/>
              <a:t>2023</a:t>
            </a:r>
            <a:r>
              <a:rPr lang="en-US" dirty="0"/>
              <a:t>: </a:t>
            </a:r>
            <a:r>
              <a:rPr lang="en-US" b="1" dirty="0"/>
              <a:t>SAM</a:t>
            </a:r>
            <a:r>
              <a:rPr lang="en-US" dirty="0"/>
              <a:t> demonstrates transformers' versatility in unsupervised, generalizable segmentation tasks.</a:t>
            </a:r>
          </a:p>
          <a:p>
            <a:pPr marL="0" indent="0">
              <a:buNone/>
            </a:pPr>
            <a:endParaRPr lang="en-US" dirty="0"/>
          </a:p>
        </p:txBody>
      </p:sp>
    </p:spTree>
    <p:extLst>
      <p:ext uri="{BB962C8B-B14F-4D97-AF65-F5344CB8AC3E}">
        <p14:creationId xmlns:p14="http://schemas.microsoft.com/office/powerpoint/2010/main" val="1541210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7316F-D5EF-3F25-8039-F61B127A88D3}"/>
              </a:ext>
            </a:extLst>
          </p:cNvPr>
          <p:cNvSpPr>
            <a:spLocks noGrp="1"/>
          </p:cNvSpPr>
          <p:nvPr>
            <p:ph type="title"/>
          </p:nvPr>
        </p:nvSpPr>
        <p:spPr>
          <a:xfrm>
            <a:off x="31750" y="167480"/>
            <a:ext cx="10515600" cy="1325563"/>
          </a:xfrm>
        </p:spPr>
        <p:txBody>
          <a:bodyPr/>
          <a:lstStyle/>
          <a:p>
            <a:r>
              <a:rPr lang="en-US" dirty="0"/>
              <a:t>Image/Vision Transformers</a:t>
            </a:r>
          </a:p>
        </p:txBody>
      </p:sp>
      <p:sp>
        <p:nvSpPr>
          <p:cNvPr id="3" name="Content Placeholder 2">
            <a:extLst>
              <a:ext uri="{FF2B5EF4-FFF2-40B4-BE49-F238E27FC236}">
                <a16:creationId xmlns:a16="http://schemas.microsoft.com/office/drawing/2014/main" id="{2FFC6114-3933-2BEC-75C8-AA54764EDBB9}"/>
              </a:ext>
            </a:extLst>
          </p:cNvPr>
          <p:cNvSpPr>
            <a:spLocks noGrp="1"/>
          </p:cNvSpPr>
          <p:nvPr>
            <p:ph idx="1"/>
          </p:nvPr>
        </p:nvSpPr>
        <p:spPr>
          <a:xfrm>
            <a:off x="228600" y="1676400"/>
            <a:ext cx="10515600" cy="4351338"/>
          </a:xfrm>
        </p:spPr>
        <p:txBody>
          <a:bodyPr/>
          <a:lstStyle/>
          <a:p>
            <a:r>
              <a:rPr lang="en-US" dirty="0">
                <a:highlight>
                  <a:srgbClr val="00FFFF"/>
                </a:highlight>
              </a:rPr>
              <a:t>One Idea: break up into pixels as input  </a:t>
            </a:r>
            <a:r>
              <a:rPr lang="en-US" sz="2000" dirty="0">
                <a:highlight>
                  <a:srgbClr val="00FFFF"/>
                </a:highlight>
              </a:rPr>
              <a:t>(mimicking RNN/attention dev)</a:t>
            </a:r>
            <a:endParaRPr lang="en-US" dirty="0">
              <a:highlight>
                <a:srgbClr val="00FFFF"/>
              </a:highlight>
            </a:endParaRPr>
          </a:p>
          <a:p>
            <a:pPr marL="0" indent="0">
              <a:buNone/>
            </a:pPr>
            <a:endParaRPr lang="en-US" dirty="0"/>
          </a:p>
          <a:p>
            <a:pPr marL="0" indent="0">
              <a:buNone/>
            </a:pPr>
            <a:endParaRPr lang="en-US" dirty="0"/>
          </a:p>
          <a:p>
            <a:r>
              <a:rPr lang="en-US" dirty="0"/>
              <a:t>Positional encoding is the position </a:t>
            </a:r>
            <a:br>
              <a:rPr lang="en-US" dirty="0"/>
            </a:br>
            <a:r>
              <a:rPr lang="en-US" dirty="0"/>
              <a:t>of pixel in image</a:t>
            </a:r>
          </a:p>
        </p:txBody>
      </p:sp>
      <p:pic>
        <p:nvPicPr>
          <p:cNvPr id="7" name="Picture 6">
            <a:extLst>
              <a:ext uri="{FF2B5EF4-FFF2-40B4-BE49-F238E27FC236}">
                <a16:creationId xmlns:a16="http://schemas.microsoft.com/office/drawing/2014/main" id="{F1A8488A-72C8-E8C2-4748-89FBB878F875}"/>
              </a:ext>
            </a:extLst>
          </p:cNvPr>
          <p:cNvPicPr>
            <a:picLocks noChangeAspect="1"/>
          </p:cNvPicPr>
          <p:nvPr/>
        </p:nvPicPr>
        <p:blipFill>
          <a:blip r:embed="rId2"/>
          <a:stretch>
            <a:fillRect/>
          </a:stretch>
        </p:blipFill>
        <p:spPr>
          <a:xfrm>
            <a:off x="6979420" y="2971800"/>
            <a:ext cx="4564880" cy="2706249"/>
          </a:xfrm>
          <a:prstGeom prst="rect">
            <a:avLst/>
          </a:prstGeom>
        </p:spPr>
      </p:pic>
      <p:sp>
        <p:nvSpPr>
          <p:cNvPr id="8" name="TextBox 7">
            <a:extLst>
              <a:ext uri="{FF2B5EF4-FFF2-40B4-BE49-F238E27FC236}">
                <a16:creationId xmlns:a16="http://schemas.microsoft.com/office/drawing/2014/main" id="{4AB8842B-E2CD-D1B7-C14C-0522EE50854C}"/>
              </a:ext>
            </a:extLst>
          </p:cNvPr>
          <p:cNvSpPr txBox="1"/>
          <p:nvPr/>
        </p:nvSpPr>
        <p:spPr>
          <a:xfrm>
            <a:off x="6172200" y="209611"/>
            <a:ext cx="6061460" cy="1466789"/>
          </a:xfrm>
          <a:prstGeom prst="rect">
            <a:avLst/>
          </a:prstGeom>
          <a:solidFill>
            <a:srgbClr val="FFFF00"/>
          </a:solidFill>
        </p:spPr>
        <p:txBody>
          <a:bodyPr wrap="square" rtlCol="0">
            <a:spAutoFit/>
          </a:bodyPr>
          <a:lstStyle/>
          <a:p>
            <a:r>
              <a:rPr lang="en-US" dirty="0"/>
              <a:t>Problem: Memory use! </a:t>
            </a:r>
          </a:p>
          <a:p>
            <a:r>
              <a:rPr lang="en-US" dirty="0"/>
              <a:t>MLP R x R image needs R^4 elements per attention matrix</a:t>
            </a:r>
          </a:p>
          <a:p>
            <a:r>
              <a:rPr lang="en-US" dirty="0"/>
              <a:t>R=128, 48 layers, </a:t>
            </a:r>
          </a:p>
          <a:p>
            <a:r>
              <a:rPr lang="en-US" dirty="0"/>
              <a:t>16 heads per layer takes 768GB of memory for attention </a:t>
            </a:r>
          </a:p>
          <a:p>
            <a:r>
              <a:rPr lang="en-US" dirty="0"/>
              <a:t>matrices for a single example…</a:t>
            </a:r>
          </a:p>
        </p:txBody>
      </p:sp>
      <p:sp>
        <p:nvSpPr>
          <p:cNvPr id="11" name="TextBox 10">
            <a:extLst>
              <a:ext uri="{FF2B5EF4-FFF2-40B4-BE49-F238E27FC236}">
                <a16:creationId xmlns:a16="http://schemas.microsoft.com/office/drawing/2014/main" id="{8235E700-9CD5-89F1-837B-2C875D520D49}"/>
              </a:ext>
            </a:extLst>
          </p:cNvPr>
          <p:cNvSpPr txBox="1"/>
          <p:nvPr/>
        </p:nvSpPr>
        <p:spPr>
          <a:xfrm>
            <a:off x="5562600" y="6096000"/>
            <a:ext cx="6366102" cy="369332"/>
          </a:xfrm>
          <a:prstGeom prst="rect">
            <a:avLst/>
          </a:prstGeom>
          <a:solidFill>
            <a:schemeClr val="bg2"/>
          </a:solidFill>
        </p:spPr>
        <p:txBody>
          <a:bodyPr wrap="none" rtlCol="0">
            <a:spAutoFit/>
          </a:bodyPr>
          <a:lstStyle/>
          <a:p>
            <a:r>
              <a:rPr lang="en-US" dirty="0"/>
              <a:t>MLP = multi-layer perceptron  is a Feed Forward Network (FFN)</a:t>
            </a:r>
          </a:p>
        </p:txBody>
      </p:sp>
    </p:spTree>
    <p:extLst>
      <p:ext uri="{BB962C8B-B14F-4D97-AF65-F5344CB8AC3E}">
        <p14:creationId xmlns:p14="http://schemas.microsoft.com/office/powerpoint/2010/main" val="2052511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7316F-D5EF-3F25-8039-F61B127A88D3}"/>
              </a:ext>
            </a:extLst>
          </p:cNvPr>
          <p:cNvSpPr>
            <a:spLocks noGrp="1"/>
          </p:cNvSpPr>
          <p:nvPr>
            <p:ph type="title"/>
          </p:nvPr>
        </p:nvSpPr>
        <p:spPr>
          <a:xfrm>
            <a:off x="228600" y="152400"/>
            <a:ext cx="10515600" cy="1325563"/>
          </a:xfrm>
        </p:spPr>
        <p:txBody>
          <a:bodyPr/>
          <a:lstStyle/>
          <a:p>
            <a:r>
              <a:rPr lang="en-US" dirty="0"/>
              <a:t>Image/Vision Transformers</a:t>
            </a:r>
          </a:p>
        </p:txBody>
      </p:sp>
      <p:sp>
        <p:nvSpPr>
          <p:cNvPr id="3" name="Content Placeholder 2">
            <a:extLst>
              <a:ext uri="{FF2B5EF4-FFF2-40B4-BE49-F238E27FC236}">
                <a16:creationId xmlns:a16="http://schemas.microsoft.com/office/drawing/2014/main" id="{2FFC6114-3933-2BEC-75C8-AA54764EDBB9}"/>
              </a:ext>
            </a:extLst>
          </p:cNvPr>
          <p:cNvSpPr>
            <a:spLocks noGrp="1"/>
          </p:cNvSpPr>
          <p:nvPr>
            <p:ph idx="1"/>
          </p:nvPr>
        </p:nvSpPr>
        <p:spPr>
          <a:xfrm>
            <a:off x="228600" y="1676400"/>
            <a:ext cx="10515600" cy="4351338"/>
          </a:xfrm>
        </p:spPr>
        <p:txBody>
          <a:bodyPr/>
          <a:lstStyle/>
          <a:p>
            <a:r>
              <a:rPr lang="en-US" dirty="0">
                <a:highlight>
                  <a:srgbClr val="00FFFF"/>
                </a:highlight>
              </a:rPr>
              <a:t>2</a:t>
            </a:r>
            <a:r>
              <a:rPr lang="en-US" baseline="30000" dirty="0">
                <a:highlight>
                  <a:srgbClr val="00FFFF"/>
                </a:highlight>
              </a:rPr>
              <a:t>nd</a:t>
            </a:r>
            <a:r>
              <a:rPr lang="en-US" dirty="0">
                <a:highlight>
                  <a:srgbClr val="00FFFF"/>
                </a:highlight>
              </a:rPr>
              <a:t>  Idea: Break the image up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highlight>
                  <a:srgbClr val="00FFFF"/>
                </a:highlight>
              </a:rPr>
              <a:t>into non-overlapping sub-images,</a:t>
            </a:r>
            <a:br>
              <a:rPr lang="en-US" dirty="0">
                <a:highlight>
                  <a:srgbClr val="00FFFF"/>
                </a:highlight>
              </a:rPr>
            </a:br>
            <a:r>
              <a:rPr kumimoji="0" lang="en-US" sz="2000" b="0" i="0" u="none" strike="noStrike" kern="1200" cap="none" spc="0" normalizeH="0" baseline="0" noProof="0" dirty="0">
                <a:ln>
                  <a:noFill/>
                </a:ln>
                <a:solidFill>
                  <a:prstClr val="black"/>
                </a:solidFill>
                <a:effectLst/>
                <a:highlight>
                  <a:srgbClr val="00FFFF"/>
                </a:highlight>
                <a:uLnTx/>
                <a:uFillTx/>
                <a:latin typeface="Aptos" panose="02110004020202020204"/>
                <a:ea typeface="+mn-ea"/>
                <a:cs typeface="+mn-cs"/>
              </a:rPr>
              <a:t>(mimicking RNN/attention dev)</a:t>
            </a:r>
            <a:endParaRPr kumimoji="0" lang="en-US" sz="2800" b="0" i="0" u="none" strike="noStrike" kern="1200" cap="none" spc="0" normalizeH="0" baseline="0" noProof="0" dirty="0">
              <a:ln>
                <a:noFill/>
              </a:ln>
              <a:solidFill>
                <a:prstClr val="black"/>
              </a:solidFill>
              <a:effectLst/>
              <a:highlight>
                <a:srgbClr val="00FFFF"/>
              </a:highlight>
              <a:uLnTx/>
              <a:uFillTx/>
              <a:latin typeface="Aptos" panose="02110004020202020204"/>
              <a:ea typeface="+mn-ea"/>
              <a:cs typeface="+mn-cs"/>
            </a:endParaRPr>
          </a:p>
          <a:p>
            <a:pPr marL="0" indent="0">
              <a:buNone/>
            </a:pPr>
            <a:endParaRPr lang="en-US" dirty="0">
              <a:highlight>
                <a:srgbClr val="00FFFF"/>
              </a:highlight>
            </a:endParaRPr>
          </a:p>
          <a:p>
            <a:pPr marL="0" indent="0">
              <a:buNone/>
            </a:pPr>
            <a:endParaRPr lang="en-US" dirty="0"/>
          </a:p>
          <a:p>
            <a:r>
              <a:rPr lang="en-US" dirty="0"/>
              <a:t>Positional encoding is the position </a:t>
            </a:r>
            <a:br>
              <a:rPr lang="en-US" dirty="0"/>
            </a:br>
            <a:r>
              <a:rPr lang="en-US" dirty="0"/>
              <a:t>of each sub-image.</a:t>
            </a:r>
          </a:p>
        </p:txBody>
      </p:sp>
      <p:pic>
        <p:nvPicPr>
          <p:cNvPr id="2052" name="Picture 4">
            <a:extLst>
              <a:ext uri="{FF2B5EF4-FFF2-40B4-BE49-F238E27FC236}">
                <a16:creationId xmlns:a16="http://schemas.microsoft.com/office/drawing/2014/main" id="{2787263E-A8F6-E77A-DBCA-B6256C096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324" y="2819400"/>
            <a:ext cx="5313076" cy="4038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AB8842B-E2CD-D1B7-C14C-0522EE50854C}"/>
              </a:ext>
            </a:extLst>
          </p:cNvPr>
          <p:cNvSpPr txBox="1"/>
          <p:nvPr/>
        </p:nvSpPr>
        <p:spPr>
          <a:xfrm>
            <a:off x="6324601" y="1195230"/>
            <a:ext cx="5943600" cy="369332"/>
          </a:xfrm>
          <a:prstGeom prst="rect">
            <a:avLst/>
          </a:prstGeom>
          <a:solidFill>
            <a:srgbClr val="FFFF00"/>
          </a:solidFill>
        </p:spPr>
        <p:txBody>
          <a:bodyPr wrap="square" rtlCol="0">
            <a:spAutoFit/>
          </a:bodyPr>
          <a:lstStyle/>
          <a:p>
            <a:r>
              <a:rPr lang="en-US" dirty="0"/>
              <a:t>Over previous example reduces parameters</a:t>
            </a:r>
          </a:p>
        </p:txBody>
      </p:sp>
      <p:pic>
        <p:nvPicPr>
          <p:cNvPr id="5" name="Picture 4">
            <a:extLst>
              <a:ext uri="{FF2B5EF4-FFF2-40B4-BE49-F238E27FC236}">
                <a16:creationId xmlns:a16="http://schemas.microsoft.com/office/drawing/2014/main" id="{FCAD543C-6AD9-2E85-235A-69D6D28FB0DC}"/>
              </a:ext>
            </a:extLst>
          </p:cNvPr>
          <p:cNvPicPr>
            <a:picLocks noChangeAspect="1"/>
          </p:cNvPicPr>
          <p:nvPr/>
        </p:nvPicPr>
        <p:blipFill>
          <a:blip r:embed="rId4"/>
          <a:stretch>
            <a:fillRect/>
          </a:stretch>
        </p:blipFill>
        <p:spPr>
          <a:xfrm>
            <a:off x="9466" y="4336775"/>
            <a:ext cx="2429371" cy="2339008"/>
          </a:xfrm>
          <a:prstGeom prst="rect">
            <a:avLst/>
          </a:prstGeom>
        </p:spPr>
      </p:pic>
    </p:spTree>
    <p:extLst>
      <p:ext uri="{BB962C8B-B14F-4D97-AF65-F5344CB8AC3E}">
        <p14:creationId xmlns:p14="http://schemas.microsoft.com/office/powerpoint/2010/main" val="1855878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02405-64FF-A097-DA7D-3E2876315E8E}"/>
              </a:ext>
            </a:extLst>
          </p:cNvPr>
          <p:cNvSpPr>
            <a:spLocks noGrp="1"/>
          </p:cNvSpPr>
          <p:nvPr>
            <p:ph type="title"/>
          </p:nvPr>
        </p:nvSpPr>
        <p:spPr>
          <a:xfrm>
            <a:off x="-152400" y="365125"/>
            <a:ext cx="11506200" cy="625475"/>
          </a:xfrm>
        </p:spPr>
        <p:txBody>
          <a:bodyPr>
            <a:normAutofit fontScale="90000"/>
          </a:bodyPr>
          <a:lstStyle/>
          <a:p>
            <a:pPr algn="ctr"/>
            <a:r>
              <a:rPr lang="en-US" dirty="0"/>
              <a:t>Leading to Transformers –the introduction of Attention</a:t>
            </a:r>
          </a:p>
        </p:txBody>
      </p:sp>
      <p:sp>
        <p:nvSpPr>
          <p:cNvPr id="3" name="Content Placeholder 2">
            <a:extLst>
              <a:ext uri="{FF2B5EF4-FFF2-40B4-BE49-F238E27FC236}">
                <a16:creationId xmlns:a16="http://schemas.microsoft.com/office/drawing/2014/main" id="{0E441F0F-AFCB-05D5-06BD-9EBBD5D0C620}"/>
              </a:ext>
            </a:extLst>
          </p:cNvPr>
          <p:cNvSpPr>
            <a:spLocks noGrp="1"/>
          </p:cNvSpPr>
          <p:nvPr>
            <p:ph idx="1"/>
          </p:nvPr>
        </p:nvSpPr>
        <p:spPr>
          <a:xfrm>
            <a:off x="342900" y="990600"/>
            <a:ext cx="10515600" cy="4351338"/>
          </a:xfrm>
        </p:spPr>
        <p:txBody>
          <a:bodyPr>
            <a:normAutofit/>
          </a:bodyPr>
          <a:lstStyle/>
          <a:p>
            <a:pPr marL="0" indent="0">
              <a:buNone/>
            </a:pPr>
            <a:r>
              <a:rPr lang="en-US" sz="2000" dirty="0">
                <a:highlight>
                  <a:srgbClr val="FFFF00"/>
                </a:highlight>
              </a:rPr>
              <a:t>What is the problem  (the origin):</a:t>
            </a:r>
          </a:p>
          <a:p>
            <a:pPr algn="just">
              <a:buFont typeface="Arial" panose="020B0604020202020204" pitchFamily="34" charset="0"/>
              <a:buChar char="•"/>
            </a:pPr>
            <a:r>
              <a:rPr lang="en-US" sz="1600" dirty="0">
                <a:highlight>
                  <a:srgbClr val="FFFF00"/>
                </a:highlight>
              </a:rPr>
              <a:t>The idea- </a:t>
            </a:r>
            <a:r>
              <a:rPr lang="en-US" sz="1400" b="1" i="0" dirty="0">
                <a:solidFill>
                  <a:srgbClr val="000000"/>
                </a:solidFill>
                <a:effectLst/>
                <a:latin typeface="Roboto" panose="02000000000000000000" pitchFamily="2" charset="0"/>
              </a:rPr>
              <a:t>Encoder</a:t>
            </a:r>
            <a:r>
              <a:rPr lang="en-US" sz="1400" b="0" i="0" dirty="0">
                <a:solidFill>
                  <a:srgbClr val="000000"/>
                </a:solidFill>
                <a:effectLst/>
                <a:latin typeface="Roboto" panose="02000000000000000000" pitchFamily="2" charset="0"/>
              </a:rPr>
              <a:t>: Processes the input sequence (e.g., a sentence in the source language) and compresses it into a fixed-size context vector. </a:t>
            </a:r>
            <a:r>
              <a:rPr lang="en-US" sz="1400" b="1" i="0" dirty="0">
                <a:solidFill>
                  <a:srgbClr val="000000"/>
                </a:solidFill>
                <a:effectLst/>
                <a:latin typeface="Roboto" panose="02000000000000000000" pitchFamily="2" charset="0"/>
              </a:rPr>
              <a:t>Decoder</a:t>
            </a:r>
            <a:r>
              <a:rPr lang="en-US" sz="1400" b="0" i="0" dirty="0">
                <a:solidFill>
                  <a:srgbClr val="000000"/>
                </a:solidFill>
                <a:effectLst/>
                <a:latin typeface="Roboto" panose="02000000000000000000" pitchFamily="2" charset="0"/>
              </a:rPr>
              <a:t>: Uses this context vector to generate the output sequence (e.g., a sentence in the target language).</a:t>
            </a:r>
          </a:p>
          <a:p>
            <a:pPr algn="just"/>
            <a:r>
              <a:rPr lang="en-US" sz="1400" b="1" i="0" dirty="0">
                <a:solidFill>
                  <a:srgbClr val="000000"/>
                </a:solidFill>
                <a:effectLst/>
                <a:latin typeface="Roboto" panose="02000000000000000000" pitchFamily="2" charset="0"/>
              </a:rPr>
              <a:t>PROBLEM-</a:t>
            </a:r>
            <a:r>
              <a:rPr lang="en-US" sz="1400" b="0" i="0" dirty="0">
                <a:solidFill>
                  <a:srgbClr val="000000"/>
                </a:solidFill>
                <a:effectLst/>
                <a:latin typeface="Roboto" panose="02000000000000000000" pitchFamily="2" charset="0"/>
              </a:rPr>
              <a:t> main issue is the</a:t>
            </a:r>
            <a:r>
              <a:rPr lang="en-US" sz="1400" b="0" i="0" dirty="0">
                <a:solidFill>
                  <a:srgbClr val="FF0000"/>
                </a:solidFill>
                <a:effectLst/>
                <a:latin typeface="Roboto" panose="02000000000000000000" pitchFamily="2" charset="0"/>
              </a:rPr>
              <a:t> </a:t>
            </a:r>
            <a:r>
              <a:rPr lang="en-US" sz="1400" b="1" i="0" dirty="0">
                <a:solidFill>
                  <a:srgbClr val="FF0000"/>
                </a:solidFill>
                <a:effectLst/>
                <a:latin typeface="Roboto" panose="02000000000000000000" pitchFamily="2" charset="0"/>
              </a:rPr>
              <a:t>context vector bottleneck</a:t>
            </a:r>
            <a:r>
              <a:rPr lang="en-US" sz="1400" b="0" i="0" dirty="0">
                <a:solidFill>
                  <a:srgbClr val="000000"/>
                </a:solidFill>
                <a:effectLst/>
                <a:latin typeface="Roboto" panose="02000000000000000000" pitchFamily="2" charset="0"/>
              </a:rPr>
              <a:t>. </a:t>
            </a:r>
            <a:r>
              <a:rPr lang="en-US" sz="1400" b="0" i="0" dirty="0">
                <a:solidFill>
                  <a:srgbClr val="000000"/>
                </a:solidFill>
                <a:effectLst/>
                <a:highlight>
                  <a:srgbClr val="FFFF00"/>
                </a:highlight>
                <a:latin typeface="Roboto" panose="02000000000000000000" pitchFamily="2" charset="0"/>
              </a:rPr>
              <a:t>This bottleneck arises because the entire input sequence must be condensed into a single, fixed-size vector</a:t>
            </a:r>
            <a:r>
              <a:rPr lang="en-US" sz="1400" dirty="0">
                <a:solidFill>
                  <a:srgbClr val="000000"/>
                </a:solidFill>
                <a:highlight>
                  <a:srgbClr val="FFFF00"/>
                </a:highlight>
                <a:latin typeface="Roboto" panose="02000000000000000000" pitchFamily="2" charset="0"/>
              </a:rPr>
              <a:t> (the context vector),</a:t>
            </a:r>
            <a:r>
              <a:rPr lang="en-US" sz="1400" b="0" i="0" dirty="0">
                <a:solidFill>
                  <a:srgbClr val="000000"/>
                </a:solidFill>
                <a:effectLst/>
                <a:highlight>
                  <a:srgbClr val="FFFF00"/>
                </a:highlight>
                <a:latin typeface="Roboto" panose="02000000000000000000" pitchFamily="2" charset="0"/>
              </a:rPr>
              <a:t> regardless of the length or complexity of the input. As a result, crucial information can be lost, especially for long or complex sentences. This limitation hampers the model’s ability to capture and retain important details, leading to suboptimal performance.</a:t>
            </a:r>
          </a:p>
          <a:p>
            <a:pPr algn="just">
              <a:buFont typeface="Arial" panose="020B0604020202020204" pitchFamily="34" charset="0"/>
              <a:buChar char="•"/>
            </a:pPr>
            <a:endParaRPr lang="en-US" sz="2000" b="0" i="0" dirty="0">
              <a:solidFill>
                <a:srgbClr val="000000"/>
              </a:solidFill>
              <a:effectLst/>
              <a:latin typeface="Roboto" panose="02000000000000000000" pitchFamily="2" charset="0"/>
            </a:endParaRPr>
          </a:p>
          <a:p>
            <a:pPr marL="0" indent="0">
              <a:buNone/>
            </a:pPr>
            <a:endParaRPr lang="en-US" sz="2000" dirty="0">
              <a:highlight>
                <a:srgbClr val="FFFF00"/>
              </a:highlight>
            </a:endParaRPr>
          </a:p>
        </p:txBody>
      </p:sp>
      <p:pic>
        <p:nvPicPr>
          <p:cNvPr id="7" name="Picture 6">
            <a:extLst>
              <a:ext uri="{FF2B5EF4-FFF2-40B4-BE49-F238E27FC236}">
                <a16:creationId xmlns:a16="http://schemas.microsoft.com/office/drawing/2014/main" id="{FDD40FF8-B1AE-EDD8-3341-85C2D941C7FD}"/>
              </a:ext>
            </a:extLst>
          </p:cNvPr>
          <p:cNvPicPr>
            <a:picLocks noChangeAspect="1"/>
          </p:cNvPicPr>
          <p:nvPr/>
        </p:nvPicPr>
        <p:blipFill>
          <a:blip r:embed="rId2"/>
          <a:stretch>
            <a:fillRect/>
          </a:stretch>
        </p:blipFill>
        <p:spPr>
          <a:xfrm>
            <a:off x="4038600" y="2811690"/>
            <a:ext cx="7977254" cy="4046309"/>
          </a:xfrm>
          <a:prstGeom prst="rect">
            <a:avLst/>
          </a:prstGeom>
        </p:spPr>
      </p:pic>
    </p:spTree>
    <p:extLst>
      <p:ext uri="{BB962C8B-B14F-4D97-AF65-F5344CB8AC3E}">
        <p14:creationId xmlns:p14="http://schemas.microsoft.com/office/powerpoint/2010/main" val="2669624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82940"/>
            <a:ext cx="10515600" cy="689932"/>
          </a:xfrm>
          <a:prstGeom prst="rect">
            <a:avLst/>
          </a:prstGeom>
        </p:spPr>
        <p:txBody>
          <a:bodyPr vert="horz" wrap="square" lIns="0" tIns="12700" rIns="0" bIns="0" rtlCol="0">
            <a:spAutoFit/>
          </a:bodyPr>
          <a:lstStyle/>
          <a:p>
            <a:pPr marL="12700">
              <a:lnSpc>
                <a:spcPct val="100000"/>
              </a:lnSpc>
              <a:spcBef>
                <a:spcPts val="100"/>
              </a:spcBef>
            </a:pPr>
            <a:r>
              <a:rPr lang="en-US" dirty="0"/>
              <a:t>Step 1: divide image into patches</a:t>
            </a:r>
            <a:endParaRPr spc="-10" dirty="0"/>
          </a:p>
        </p:txBody>
      </p:sp>
      <p:pic>
        <p:nvPicPr>
          <p:cNvPr id="3" name="object 3"/>
          <p:cNvPicPr/>
          <p:nvPr/>
        </p:nvPicPr>
        <p:blipFill>
          <a:blip r:embed="rId2" cstate="print"/>
          <a:stretch>
            <a:fillRect/>
          </a:stretch>
        </p:blipFill>
        <p:spPr>
          <a:xfrm>
            <a:off x="5645272" y="5235200"/>
            <a:ext cx="639705" cy="640079"/>
          </a:xfrm>
          <a:prstGeom prst="rect">
            <a:avLst/>
          </a:prstGeom>
        </p:spPr>
      </p:pic>
      <p:pic>
        <p:nvPicPr>
          <p:cNvPr id="4" name="object 4"/>
          <p:cNvPicPr/>
          <p:nvPr/>
        </p:nvPicPr>
        <p:blipFill>
          <a:blip r:embed="rId3" cstate="print"/>
          <a:stretch>
            <a:fillRect/>
          </a:stretch>
        </p:blipFill>
        <p:spPr>
          <a:xfrm>
            <a:off x="6419682" y="5235200"/>
            <a:ext cx="639705" cy="640079"/>
          </a:xfrm>
          <a:prstGeom prst="rect">
            <a:avLst/>
          </a:prstGeom>
        </p:spPr>
      </p:pic>
      <p:pic>
        <p:nvPicPr>
          <p:cNvPr id="5" name="object 5"/>
          <p:cNvPicPr/>
          <p:nvPr/>
        </p:nvPicPr>
        <p:blipFill>
          <a:blip r:embed="rId4" cstate="print"/>
          <a:stretch>
            <a:fillRect/>
          </a:stretch>
        </p:blipFill>
        <p:spPr>
          <a:xfrm>
            <a:off x="4089432" y="5235200"/>
            <a:ext cx="639705" cy="640079"/>
          </a:xfrm>
          <a:prstGeom prst="rect">
            <a:avLst/>
          </a:prstGeom>
        </p:spPr>
      </p:pic>
      <p:pic>
        <p:nvPicPr>
          <p:cNvPr id="6" name="object 6"/>
          <p:cNvPicPr/>
          <p:nvPr/>
        </p:nvPicPr>
        <p:blipFill>
          <a:blip r:embed="rId5" cstate="print"/>
          <a:stretch>
            <a:fillRect/>
          </a:stretch>
        </p:blipFill>
        <p:spPr>
          <a:xfrm>
            <a:off x="3312686" y="5235200"/>
            <a:ext cx="639705" cy="640079"/>
          </a:xfrm>
          <a:prstGeom prst="rect">
            <a:avLst/>
          </a:prstGeom>
        </p:spPr>
      </p:pic>
      <p:pic>
        <p:nvPicPr>
          <p:cNvPr id="7" name="object 7"/>
          <p:cNvPicPr/>
          <p:nvPr/>
        </p:nvPicPr>
        <p:blipFill>
          <a:blip r:embed="rId6" cstate="print"/>
          <a:stretch>
            <a:fillRect/>
          </a:stretch>
        </p:blipFill>
        <p:spPr>
          <a:xfrm>
            <a:off x="2535941" y="5235200"/>
            <a:ext cx="639705" cy="640079"/>
          </a:xfrm>
          <a:prstGeom prst="rect">
            <a:avLst/>
          </a:prstGeom>
        </p:spPr>
      </p:pic>
      <p:pic>
        <p:nvPicPr>
          <p:cNvPr id="8" name="object 8"/>
          <p:cNvPicPr/>
          <p:nvPr/>
        </p:nvPicPr>
        <p:blipFill>
          <a:blip r:embed="rId7" cstate="print"/>
          <a:stretch>
            <a:fillRect/>
          </a:stretch>
        </p:blipFill>
        <p:spPr>
          <a:xfrm>
            <a:off x="8744502" y="5235200"/>
            <a:ext cx="641206" cy="640079"/>
          </a:xfrm>
          <a:prstGeom prst="rect">
            <a:avLst/>
          </a:prstGeom>
        </p:spPr>
      </p:pic>
      <p:pic>
        <p:nvPicPr>
          <p:cNvPr id="9" name="object 9"/>
          <p:cNvPicPr/>
          <p:nvPr/>
        </p:nvPicPr>
        <p:blipFill>
          <a:blip r:embed="rId8" cstate="print"/>
          <a:stretch>
            <a:fillRect/>
          </a:stretch>
        </p:blipFill>
        <p:spPr>
          <a:xfrm>
            <a:off x="4866180" y="5235200"/>
            <a:ext cx="639705" cy="640079"/>
          </a:xfrm>
          <a:prstGeom prst="rect">
            <a:avLst/>
          </a:prstGeom>
        </p:spPr>
      </p:pic>
      <p:pic>
        <p:nvPicPr>
          <p:cNvPr id="10" name="object 10"/>
          <p:cNvPicPr/>
          <p:nvPr/>
        </p:nvPicPr>
        <p:blipFill>
          <a:blip r:embed="rId9" cstate="print"/>
          <a:stretch>
            <a:fillRect/>
          </a:stretch>
        </p:blipFill>
        <p:spPr>
          <a:xfrm>
            <a:off x="7207347" y="5235200"/>
            <a:ext cx="641197" cy="640079"/>
          </a:xfrm>
          <a:prstGeom prst="rect">
            <a:avLst/>
          </a:prstGeom>
        </p:spPr>
      </p:pic>
      <p:pic>
        <p:nvPicPr>
          <p:cNvPr id="11" name="object 11"/>
          <p:cNvPicPr/>
          <p:nvPr/>
        </p:nvPicPr>
        <p:blipFill>
          <a:blip r:embed="rId10" cstate="print"/>
          <a:stretch>
            <a:fillRect/>
          </a:stretch>
        </p:blipFill>
        <p:spPr>
          <a:xfrm>
            <a:off x="7970093" y="5235200"/>
            <a:ext cx="641205" cy="640079"/>
          </a:xfrm>
          <a:prstGeom prst="rect">
            <a:avLst/>
          </a:prstGeom>
        </p:spPr>
      </p:pic>
      <p:sp>
        <p:nvSpPr>
          <p:cNvPr id="12" name="object 12"/>
          <p:cNvSpPr txBox="1"/>
          <p:nvPr/>
        </p:nvSpPr>
        <p:spPr>
          <a:xfrm>
            <a:off x="276038" y="5265182"/>
            <a:ext cx="2040889" cy="572770"/>
          </a:xfrm>
          <a:prstGeom prst="rect">
            <a:avLst/>
          </a:prstGeom>
        </p:spPr>
        <p:txBody>
          <a:bodyPr vert="horz" wrap="square" lIns="0" tIns="15875" rIns="0" bIns="0" rtlCol="0">
            <a:spAutoFit/>
          </a:bodyPr>
          <a:lstStyle/>
          <a:p>
            <a:pPr marL="12700" marR="5080">
              <a:lnSpc>
                <a:spcPts val="2110"/>
              </a:lnSpc>
              <a:spcBef>
                <a:spcPts val="125"/>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a:latin typeface="Calibri"/>
              <a:cs typeface="Calibri"/>
            </a:endParaRPr>
          </a:p>
        </p:txBody>
      </p:sp>
      <p:sp>
        <p:nvSpPr>
          <p:cNvPr id="14" name="object 14"/>
          <p:cNvSpPr txBox="1"/>
          <p:nvPr/>
        </p:nvSpPr>
        <p:spPr>
          <a:xfrm>
            <a:off x="78739" y="6070036"/>
            <a:ext cx="9896475" cy="252729"/>
          </a:xfrm>
          <a:prstGeom prst="rect">
            <a:avLst/>
          </a:prstGeom>
        </p:spPr>
        <p:txBody>
          <a:bodyPr vert="horz" wrap="square" lIns="0" tIns="0" rIns="0" bIns="0" rtlCol="0">
            <a:spAutoFit/>
          </a:bodyPr>
          <a:lstStyle/>
          <a:p>
            <a:pPr marL="12700">
              <a:lnSpc>
                <a:spcPts val="1870"/>
              </a:lnSpc>
            </a:pPr>
            <a:r>
              <a:rPr sz="1600" dirty="0">
                <a:latin typeface="Arial"/>
                <a:cs typeface="Arial"/>
              </a:rPr>
              <a:t>Dosovitskiy</a:t>
            </a:r>
            <a:r>
              <a:rPr sz="1600" spc="-25" dirty="0">
                <a:latin typeface="Arial"/>
                <a:cs typeface="Arial"/>
              </a:rPr>
              <a:t> </a:t>
            </a:r>
            <a:r>
              <a:rPr sz="1600" dirty="0">
                <a:latin typeface="Arial"/>
                <a:cs typeface="Arial"/>
              </a:rPr>
              <a:t>et</a:t>
            </a:r>
            <a:r>
              <a:rPr sz="1600" spc="-20" dirty="0">
                <a:latin typeface="Arial"/>
                <a:cs typeface="Arial"/>
              </a:rPr>
              <a:t> </a:t>
            </a:r>
            <a:r>
              <a:rPr sz="1600" dirty="0">
                <a:latin typeface="Arial"/>
                <a:cs typeface="Arial"/>
              </a:rPr>
              <a:t>al,</a:t>
            </a:r>
            <a:r>
              <a:rPr sz="1600" spc="-20" dirty="0">
                <a:latin typeface="Arial"/>
                <a:cs typeface="Arial"/>
              </a:rPr>
              <a:t> </a:t>
            </a:r>
            <a:r>
              <a:rPr sz="1600" dirty="0">
                <a:latin typeface="Arial"/>
                <a:cs typeface="Arial"/>
              </a:rPr>
              <a:t>“An</a:t>
            </a:r>
            <a:r>
              <a:rPr sz="1600" spc="-3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is</a:t>
            </a:r>
            <a:r>
              <a:rPr sz="1600" spc="-25" dirty="0">
                <a:latin typeface="Arial"/>
                <a:cs typeface="Arial"/>
              </a:rPr>
              <a:t> </a:t>
            </a:r>
            <a:r>
              <a:rPr sz="1600" dirty="0">
                <a:latin typeface="Arial"/>
                <a:cs typeface="Arial"/>
              </a:rPr>
              <a:t>Worth</a:t>
            </a:r>
            <a:r>
              <a:rPr sz="1600" spc="-30" dirty="0">
                <a:latin typeface="Arial"/>
                <a:cs typeface="Arial"/>
              </a:rPr>
              <a:t> </a:t>
            </a:r>
            <a:r>
              <a:rPr sz="1600" dirty="0">
                <a:latin typeface="Arial"/>
                <a:cs typeface="Arial"/>
              </a:rPr>
              <a:t>16x16</a:t>
            </a:r>
            <a:r>
              <a:rPr sz="1600" spc="-30" dirty="0">
                <a:latin typeface="Arial"/>
                <a:cs typeface="Arial"/>
              </a:rPr>
              <a:t> </a:t>
            </a:r>
            <a:r>
              <a:rPr sz="1600" dirty="0">
                <a:latin typeface="Arial"/>
                <a:cs typeface="Arial"/>
              </a:rPr>
              <a:t>Words:</a:t>
            </a:r>
            <a:r>
              <a:rPr sz="1600" spc="-45" dirty="0">
                <a:latin typeface="Arial"/>
                <a:cs typeface="Arial"/>
              </a:rPr>
              <a:t> </a:t>
            </a:r>
            <a:r>
              <a:rPr sz="1600" spc="-10" dirty="0">
                <a:latin typeface="Arial"/>
                <a:cs typeface="Arial"/>
              </a:rPr>
              <a:t>Transformers</a:t>
            </a:r>
            <a:r>
              <a:rPr sz="1600" spc="-25" dirty="0">
                <a:latin typeface="Arial"/>
                <a:cs typeface="Arial"/>
              </a:rPr>
              <a:t> </a:t>
            </a:r>
            <a:r>
              <a:rPr sz="1600" dirty="0">
                <a:latin typeface="Arial"/>
                <a:cs typeface="Arial"/>
              </a:rPr>
              <a:t>for</a:t>
            </a:r>
            <a:r>
              <a:rPr sz="1600" spc="-2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Recognition</a:t>
            </a:r>
            <a:r>
              <a:rPr sz="1600" spc="-30" dirty="0">
                <a:latin typeface="Arial"/>
                <a:cs typeface="Arial"/>
              </a:rPr>
              <a:t> </a:t>
            </a:r>
            <a:r>
              <a:rPr sz="1600" dirty="0">
                <a:latin typeface="Arial"/>
                <a:cs typeface="Arial"/>
              </a:rPr>
              <a:t>at</a:t>
            </a:r>
            <a:r>
              <a:rPr sz="1600" spc="-20" dirty="0">
                <a:latin typeface="Arial"/>
                <a:cs typeface="Arial"/>
              </a:rPr>
              <a:t> </a:t>
            </a:r>
            <a:r>
              <a:rPr sz="1600" dirty="0">
                <a:latin typeface="Arial"/>
                <a:cs typeface="Arial"/>
              </a:rPr>
              <a:t>Scale”,</a:t>
            </a:r>
            <a:r>
              <a:rPr sz="1600" spc="-20" dirty="0">
                <a:latin typeface="Arial"/>
                <a:cs typeface="Arial"/>
              </a:rPr>
              <a:t> </a:t>
            </a:r>
            <a:r>
              <a:rPr sz="1600" dirty="0">
                <a:latin typeface="Arial"/>
                <a:cs typeface="Arial"/>
              </a:rPr>
              <a:t>ICLR</a:t>
            </a:r>
            <a:r>
              <a:rPr sz="1600" spc="-25" dirty="0">
                <a:latin typeface="Arial"/>
                <a:cs typeface="Arial"/>
              </a:rPr>
              <a:t> </a:t>
            </a:r>
            <a:r>
              <a:rPr sz="1600" spc="-20" dirty="0">
                <a:latin typeface="Arial"/>
                <a:cs typeface="Arial"/>
              </a:rPr>
              <a:t>2021</a:t>
            </a:r>
            <a:endParaRPr sz="1600">
              <a:latin typeface="Arial"/>
              <a:cs typeface="Arial"/>
            </a:endParaRPr>
          </a:p>
        </p:txBody>
      </p:sp>
    </p:spTree>
    <p:extLst>
      <p:ext uri="{BB962C8B-B14F-4D97-AF65-F5344CB8AC3E}">
        <p14:creationId xmlns:p14="http://schemas.microsoft.com/office/powerpoint/2010/main" val="3041666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82940"/>
            <a:ext cx="10515600" cy="689932"/>
          </a:xfrm>
          <a:prstGeom prst="rect">
            <a:avLst/>
          </a:prstGeom>
        </p:spPr>
        <p:txBody>
          <a:bodyPr vert="horz" wrap="square" lIns="0" tIns="12700" rIns="0" bIns="0" rtlCol="0">
            <a:spAutoFit/>
          </a:bodyPr>
          <a:lstStyle/>
          <a:p>
            <a:pPr marL="12700">
              <a:lnSpc>
                <a:spcPct val="100000"/>
              </a:lnSpc>
              <a:spcBef>
                <a:spcPts val="100"/>
              </a:spcBef>
            </a:pPr>
            <a:r>
              <a:rPr lang="en-US" dirty="0"/>
              <a:t>Step 2: project to a D-dimensional vector</a:t>
            </a:r>
            <a:endParaRPr spc="-10" dirty="0"/>
          </a:p>
        </p:txBody>
      </p:sp>
      <p:grpSp>
        <p:nvGrpSpPr>
          <p:cNvPr id="3" name="object 3"/>
          <p:cNvGrpSpPr/>
          <p:nvPr/>
        </p:nvGrpSpPr>
        <p:grpSpPr>
          <a:xfrm>
            <a:off x="2535941" y="4393872"/>
            <a:ext cx="640080" cy="1481455"/>
            <a:chOff x="2535941" y="4393872"/>
            <a:chExt cx="640080"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grpSp>
      <p:grpSp>
        <p:nvGrpSpPr>
          <p:cNvPr id="8" name="object 8"/>
          <p:cNvGrpSpPr/>
          <p:nvPr/>
        </p:nvGrpSpPr>
        <p:grpSpPr>
          <a:xfrm>
            <a:off x="3312686" y="4397663"/>
            <a:ext cx="640080" cy="1477645"/>
            <a:chOff x="3312686" y="4397663"/>
            <a:chExt cx="640080" cy="1477645"/>
          </a:xfrm>
        </p:grpSpPr>
        <p:sp>
          <p:nvSpPr>
            <p:cNvPr id="9" name="object 9"/>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0" name="object 10"/>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1" name="object 11"/>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2" name="object 12"/>
            <p:cNvPicPr/>
            <p:nvPr/>
          </p:nvPicPr>
          <p:blipFill>
            <a:blip r:embed="rId3" cstate="print"/>
            <a:stretch>
              <a:fillRect/>
            </a:stretch>
          </p:blipFill>
          <p:spPr>
            <a:xfrm>
              <a:off x="3312686" y="5235200"/>
              <a:ext cx="639705" cy="640079"/>
            </a:xfrm>
            <a:prstGeom prst="rect">
              <a:avLst/>
            </a:prstGeom>
          </p:spPr>
        </p:pic>
      </p:grpSp>
      <p:grpSp>
        <p:nvGrpSpPr>
          <p:cNvPr id="13" name="object 13"/>
          <p:cNvGrpSpPr/>
          <p:nvPr/>
        </p:nvGrpSpPr>
        <p:grpSpPr>
          <a:xfrm>
            <a:off x="4089432" y="4393872"/>
            <a:ext cx="640080" cy="1481455"/>
            <a:chOff x="4089432" y="4393872"/>
            <a:chExt cx="640080" cy="1481455"/>
          </a:xfrm>
        </p:grpSpPr>
        <p:sp>
          <p:nvSpPr>
            <p:cNvPr id="14" name="object 14"/>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5" name="object 15"/>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6" name="object 16"/>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17" name="object 17"/>
            <p:cNvPicPr/>
            <p:nvPr/>
          </p:nvPicPr>
          <p:blipFill>
            <a:blip r:embed="rId4" cstate="print"/>
            <a:stretch>
              <a:fillRect/>
            </a:stretch>
          </p:blipFill>
          <p:spPr>
            <a:xfrm>
              <a:off x="4089432" y="5235200"/>
              <a:ext cx="639705" cy="640079"/>
            </a:xfrm>
            <a:prstGeom prst="rect">
              <a:avLst/>
            </a:prstGeom>
          </p:spPr>
        </p:pic>
      </p:grpSp>
      <p:grpSp>
        <p:nvGrpSpPr>
          <p:cNvPr id="18" name="object 18"/>
          <p:cNvGrpSpPr/>
          <p:nvPr/>
        </p:nvGrpSpPr>
        <p:grpSpPr>
          <a:xfrm>
            <a:off x="4866180" y="4397663"/>
            <a:ext cx="640080" cy="1477645"/>
            <a:chOff x="4866180" y="4397663"/>
            <a:chExt cx="640080" cy="1477645"/>
          </a:xfrm>
        </p:grpSpPr>
        <p:sp>
          <p:nvSpPr>
            <p:cNvPr id="19" name="object 19"/>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0" name="object 20"/>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1" name="object 21"/>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2" name="object 22"/>
            <p:cNvPicPr/>
            <p:nvPr/>
          </p:nvPicPr>
          <p:blipFill>
            <a:blip r:embed="rId5" cstate="print"/>
            <a:stretch>
              <a:fillRect/>
            </a:stretch>
          </p:blipFill>
          <p:spPr>
            <a:xfrm>
              <a:off x="4866180" y="5235200"/>
              <a:ext cx="639705" cy="640079"/>
            </a:xfrm>
            <a:prstGeom prst="rect">
              <a:avLst/>
            </a:prstGeom>
          </p:spPr>
        </p:pic>
      </p:grpSp>
      <p:grpSp>
        <p:nvGrpSpPr>
          <p:cNvPr id="23" name="object 23"/>
          <p:cNvGrpSpPr/>
          <p:nvPr/>
        </p:nvGrpSpPr>
        <p:grpSpPr>
          <a:xfrm>
            <a:off x="5645272" y="4393872"/>
            <a:ext cx="640080" cy="1481455"/>
            <a:chOff x="5645272" y="4393872"/>
            <a:chExt cx="640080" cy="1481455"/>
          </a:xfrm>
        </p:grpSpPr>
        <p:sp>
          <p:nvSpPr>
            <p:cNvPr id="24" name="object 24"/>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25" name="object 25"/>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6" name="object 26"/>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27" name="object 27"/>
            <p:cNvPicPr/>
            <p:nvPr/>
          </p:nvPicPr>
          <p:blipFill>
            <a:blip r:embed="rId6" cstate="print"/>
            <a:stretch>
              <a:fillRect/>
            </a:stretch>
          </p:blipFill>
          <p:spPr>
            <a:xfrm>
              <a:off x="5645272" y="5235200"/>
              <a:ext cx="639705" cy="640079"/>
            </a:xfrm>
            <a:prstGeom prst="rect">
              <a:avLst/>
            </a:prstGeom>
          </p:spPr>
        </p:pic>
      </p:grpSp>
      <p:grpSp>
        <p:nvGrpSpPr>
          <p:cNvPr id="28" name="object 28"/>
          <p:cNvGrpSpPr/>
          <p:nvPr/>
        </p:nvGrpSpPr>
        <p:grpSpPr>
          <a:xfrm>
            <a:off x="6419682" y="4393872"/>
            <a:ext cx="640080" cy="1481455"/>
            <a:chOff x="6419682" y="4393872"/>
            <a:chExt cx="640080" cy="1481455"/>
          </a:xfrm>
        </p:grpSpPr>
        <p:sp>
          <p:nvSpPr>
            <p:cNvPr id="29" name="object 2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0" name="object 3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1" name="object 3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32" name="object 32"/>
            <p:cNvPicPr/>
            <p:nvPr/>
          </p:nvPicPr>
          <p:blipFill>
            <a:blip r:embed="rId7" cstate="print"/>
            <a:stretch>
              <a:fillRect/>
            </a:stretch>
          </p:blipFill>
          <p:spPr>
            <a:xfrm>
              <a:off x="6419682" y="5235200"/>
              <a:ext cx="639705" cy="640079"/>
            </a:xfrm>
            <a:prstGeom prst="rect">
              <a:avLst/>
            </a:prstGeom>
          </p:spPr>
        </p:pic>
      </p:grpSp>
      <p:grpSp>
        <p:nvGrpSpPr>
          <p:cNvPr id="33" name="object 33"/>
          <p:cNvGrpSpPr/>
          <p:nvPr/>
        </p:nvGrpSpPr>
        <p:grpSpPr>
          <a:xfrm>
            <a:off x="7207347" y="4393872"/>
            <a:ext cx="641350" cy="1481455"/>
            <a:chOff x="7207347" y="4393872"/>
            <a:chExt cx="641350" cy="1481455"/>
          </a:xfrm>
        </p:grpSpPr>
        <p:sp>
          <p:nvSpPr>
            <p:cNvPr id="34" name="object 34"/>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5" name="object 35"/>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6" name="object 36"/>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37" name="object 37"/>
            <p:cNvPicPr/>
            <p:nvPr/>
          </p:nvPicPr>
          <p:blipFill>
            <a:blip r:embed="rId8" cstate="print"/>
            <a:stretch>
              <a:fillRect/>
            </a:stretch>
          </p:blipFill>
          <p:spPr>
            <a:xfrm>
              <a:off x="7207347" y="5235200"/>
              <a:ext cx="641197" cy="640079"/>
            </a:xfrm>
            <a:prstGeom prst="rect">
              <a:avLst/>
            </a:prstGeom>
          </p:spPr>
        </p:pic>
      </p:grpSp>
      <p:grpSp>
        <p:nvGrpSpPr>
          <p:cNvPr id="38" name="object 38"/>
          <p:cNvGrpSpPr/>
          <p:nvPr/>
        </p:nvGrpSpPr>
        <p:grpSpPr>
          <a:xfrm>
            <a:off x="7970093" y="4393872"/>
            <a:ext cx="641350" cy="1481455"/>
            <a:chOff x="7970093" y="4393872"/>
            <a:chExt cx="641350" cy="1481455"/>
          </a:xfrm>
        </p:grpSpPr>
        <p:sp>
          <p:nvSpPr>
            <p:cNvPr id="39" name="object 39"/>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2" name="object 42"/>
            <p:cNvPicPr/>
            <p:nvPr/>
          </p:nvPicPr>
          <p:blipFill>
            <a:blip r:embed="rId9" cstate="print"/>
            <a:stretch>
              <a:fillRect/>
            </a:stretch>
          </p:blipFill>
          <p:spPr>
            <a:xfrm>
              <a:off x="7970093" y="5235200"/>
              <a:ext cx="641205" cy="640079"/>
            </a:xfrm>
            <a:prstGeom prst="rect">
              <a:avLst/>
            </a:prstGeom>
          </p:spPr>
        </p:pic>
      </p:grpSp>
      <p:grpSp>
        <p:nvGrpSpPr>
          <p:cNvPr id="43" name="object 43"/>
          <p:cNvGrpSpPr/>
          <p:nvPr/>
        </p:nvGrpSpPr>
        <p:grpSpPr>
          <a:xfrm>
            <a:off x="8744502" y="4393872"/>
            <a:ext cx="641350" cy="1481455"/>
            <a:chOff x="8744502" y="4393872"/>
            <a:chExt cx="641350" cy="1481455"/>
          </a:xfrm>
        </p:grpSpPr>
        <p:sp>
          <p:nvSpPr>
            <p:cNvPr id="44" name="object 44"/>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45" name="object 45"/>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6" name="object 46"/>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7" name="object 47"/>
            <p:cNvPicPr/>
            <p:nvPr/>
          </p:nvPicPr>
          <p:blipFill>
            <a:blip r:embed="rId10" cstate="print"/>
            <a:stretch>
              <a:fillRect/>
            </a:stretch>
          </p:blipFill>
          <p:spPr>
            <a:xfrm>
              <a:off x="8744502" y="5235200"/>
              <a:ext cx="641206" cy="640079"/>
            </a:xfrm>
            <a:prstGeom prst="rect">
              <a:avLst/>
            </a:prstGeom>
          </p:spPr>
        </p:pic>
      </p:grpSp>
      <p:sp>
        <p:nvSpPr>
          <p:cNvPr id="48" name="object 48"/>
          <p:cNvSpPr txBox="1"/>
          <p:nvPr/>
        </p:nvSpPr>
        <p:spPr>
          <a:xfrm>
            <a:off x="276038" y="4548902"/>
            <a:ext cx="2040889" cy="1289050"/>
          </a:xfrm>
          <a:prstGeom prst="rect">
            <a:avLst/>
          </a:prstGeom>
        </p:spPr>
        <p:txBody>
          <a:bodyPr vert="horz" wrap="square" lIns="0" tIns="15875" rIns="0" bIns="0" rtlCol="0">
            <a:spAutoFit/>
          </a:bodyPr>
          <a:lstStyle/>
          <a:p>
            <a:pPr marL="17145" marR="31115">
              <a:lnSpc>
                <a:spcPts val="2110"/>
              </a:lnSpc>
              <a:spcBef>
                <a:spcPts val="125"/>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 </a:t>
            </a: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a:latin typeface="Calibri"/>
              <a:cs typeface="Calibri"/>
            </a:endParaRPr>
          </a:p>
          <a:p>
            <a:pPr marL="12700" marR="5080">
              <a:lnSpc>
                <a:spcPts val="2110"/>
              </a:lnSpc>
              <a:spcBef>
                <a:spcPts val="142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a:latin typeface="Calibri"/>
              <a:cs typeface="Calibri"/>
            </a:endParaRPr>
          </a:p>
        </p:txBody>
      </p:sp>
      <p:sp>
        <p:nvSpPr>
          <p:cNvPr id="50" name="object 50"/>
          <p:cNvSpPr txBox="1"/>
          <p:nvPr/>
        </p:nvSpPr>
        <p:spPr>
          <a:xfrm>
            <a:off x="78739" y="6070036"/>
            <a:ext cx="9896475" cy="252729"/>
          </a:xfrm>
          <a:prstGeom prst="rect">
            <a:avLst/>
          </a:prstGeom>
        </p:spPr>
        <p:txBody>
          <a:bodyPr vert="horz" wrap="square" lIns="0" tIns="0" rIns="0" bIns="0" rtlCol="0">
            <a:spAutoFit/>
          </a:bodyPr>
          <a:lstStyle/>
          <a:p>
            <a:pPr marL="12700">
              <a:lnSpc>
                <a:spcPts val="1870"/>
              </a:lnSpc>
            </a:pPr>
            <a:r>
              <a:rPr sz="1600" dirty="0">
                <a:latin typeface="Arial"/>
                <a:cs typeface="Arial"/>
              </a:rPr>
              <a:t>Dosovitskiy</a:t>
            </a:r>
            <a:r>
              <a:rPr sz="1600" spc="-25" dirty="0">
                <a:latin typeface="Arial"/>
                <a:cs typeface="Arial"/>
              </a:rPr>
              <a:t> </a:t>
            </a:r>
            <a:r>
              <a:rPr sz="1600" dirty="0">
                <a:latin typeface="Arial"/>
                <a:cs typeface="Arial"/>
              </a:rPr>
              <a:t>et</a:t>
            </a:r>
            <a:r>
              <a:rPr sz="1600" spc="-20" dirty="0">
                <a:latin typeface="Arial"/>
                <a:cs typeface="Arial"/>
              </a:rPr>
              <a:t> </a:t>
            </a:r>
            <a:r>
              <a:rPr sz="1600" dirty="0">
                <a:latin typeface="Arial"/>
                <a:cs typeface="Arial"/>
              </a:rPr>
              <a:t>al,</a:t>
            </a:r>
            <a:r>
              <a:rPr sz="1600" spc="-20" dirty="0">
                <a:latin typeface="Arial"/>
                <a:cs typeface="Arial"/>
              </a:rPr>
              <a:t> </a:t>
            </a:r>
            <a:r>
              <a:rPr sz="1600" dirty="0">
                <a:latin typeface="Arial"/>
                <a:cs typeface="Arial"/>
              </a:rPr>
              <a:t>“An</a:t>
            </a:r>
            <a:r>
              <a:rPr sz="1600" spc="-3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is</a:t>
            </a:r>
            <a:r>
              <a:rPr sz="1600" spc="-25" dirty="0">
                <a:latin typeface="Arial"/>
                <a:cs typeface="Arial"/>
              </a:rPr>
              <a:t> </a:t>
            </a:r>
            <a:r>
              <a:rPr sz="1600" dirty="0">
                <a:latin typeface="Arial"/>
                <a:cs typeface="Arial"/>
              </a:rPr>
              <a:t>Worth</a:t>
            </a:r>
            <a:r>
              <a:rPr sz="1600" spc="-30" dirty="0">
                <a:latin typeface="Arial"/>
                <a:cs typeface="Arial"/>
              </a:rPr>
              <a:t> </a:t>
            </a:r>
            <a:r>
              <a:rPr sz="1600" dirty="0">
                <a:latin typeface="Arial"/>
                <a:cs typeface="Arial"/>
              </a:rPr>
              <a:t>16x16</a:t>
            </a:r>
            <a:r>
              <a:rPr sz="1600" spc="-30" dirty="0">
                <a:latin typeface="Arial"/>
                <a:cs typeface="Arial"/>
              </a:rPr>
              <a:t> </a:t>
            </a:r>
            <a:r>
              <a:rPr sz="1600" dirty="0">
                <a:latin typeface="Arial"/>
                <a:cs typeface="Arial"/>
              </a:rPr>
              <a:t>Words:</a:t>
            </a:r>
            <a:r>
              <a:rPr sz="1600" spc="-45" dirty="0">
                <a:latin typeface="Arial"/>
                <a:cs typeface="Arial"/>
              </a:rPr>
              <a:t> </a:t>
            </a:r>
            <a:r>
              <a:rPr sz="1600" spc="-10" dirty="0">
                <a:latin typeface="Arial"/>
                <a:cs typeface="Arial"/>
              </a:rPr>
              <a:t>Transformers</a:t>
            </a:r>
            <a:r>
              <a:rPr sz="1600" spc="-25" dirty="0">
                <a:latin typeface="Arial"/>
                <a:cs typeface="Arial"/>
              </a:rPr>
              <a:t> </a:t>
            </a:r>
            <a:r>
              <a:rPr sz="1600" dirty="0">
                <a:latin typeface="Arial"/>
                <a:cs typeface="Arial"/>
              </a:rPr>
              <a:t>for</a:t>
            </a:r>
            <a:r>
              <a:rPr sz="1600" spc="-2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Recognition</a:t>
            </a:r>
            <a:r>
              <a:rPr sz="1600" spc="-30" dirty="0">
                <a:latin typeface="Arial"/>
                <a:cs typeface="Arial"/>
              </a:rPr>
              <a:t> </a:t>
            </a:r>
            <a:r>
              <a:rPr sz="1600" dirty="0">
                <a:latin typeface="Arial"/>
                <a:cs typeface="Arial"/>
              </a:rPr>
              <a:t>at</a:t>
            </a:r>
            <a:r>
              <a:rPr sz="1600" spc="-20" dirty="0">
                <a:latin typeface="Arial"/>
                <a:cs typeface="Arial"/>
              </a:rPr>
              <a:t> </a:t>
            </a:r>
            <a:r>
              <a:rPr sz="1600" dirty="0">
                <a:latin typeface="Arial"/>
                <a:cs typeface="Arial"/>
              </a:rPr>
              <a:t>Scale”,</a:t>
            </a:r>
            <a:r>
              <a:rPr sz="1600" spc="-20" dirty="0">
                <a:latin typeface="Arial"/>
                <a:cs typeface="Arial"/>
              </a:rPr>
              <a:t> </a:t>
            </a:r>
            <a:r>
              <a:rPr sz="1600" dirty="0">
                <a:latin typeface="Arial"/>
                <a:cs typeface="Arial"/>
              </a:rPr>
              <a:t>ICLR</a:t>
            </a:r>
            <a:r>
              <a:rPr sz="1600" spc="-25" dirty="0">
                <a:latin typeface="Arial"/>
                <a:cs typeface="Arial"/>
              </a:rPr>
              <a:t> </a:t>
            </a:r>
            <a:r>
              <a:rPr sz="1600" spc="-20" dirty="0">
                <a:latin typeface="Arial"/>
                <a:cs typeface="Arial"/>
              </a:rPr>
              <a:t>2021</a:t>
            </a:r>
            <a:endParaRPr sz="1600">
              <a:latin typeface="Arial"/>
              <a:cs typeface="Arial"/>
            </a:endParaRPr>
          </a:p>
        </p:txBody>
      </p:sp>
    </p:spTree>
    <p:extLst>
      <p:ext uri="{BB962C8B-B14F-4D97-AF65-F5344CB8AC3E}">
        <p14:creationId xmlns:p14="http://schemas.microsoft.com/office/powerpoint/2010/main" val="1414697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7324" y="172713"/>
            <a:ext cx="10798876" cy="566822"/>
          </a:xfrm>
          <a:prstGeom prst="rect">
            <a:avLst/>
          </a:prstGeom>
        </p:spPr>
        <p:txBody>
          <a:bodyPr vert="horz" wrap="square" lIns="0" tIns="12700" rIns="0" bIns="0" rtlCol="0">
            <a:spAutoFit/>
          </a:bodyPr>
          <a:lstStyle/>
          <a:p>
            <a:pPr marL="12700">
              <a:lnSpc>
                <a:spcPct val="100000"/>
              </a:lnSpc>
              <a:spcBef>
                <a:spcPts val="100"/>
              </a:spcBef>
            </a:pPr>
            <a:r>
              <a:rPr lang="en-US" sz="3600" dirty="0"/>
              <a:t>Step 2: project to a D-dimensional vector </a:t>
            </a:r>
            <a:r>
              <a:rPr lang="en-US" sz="3600" dirty="0">
                <a:sym typeface="Wingdings" panose="05000000000000000000" pitchFamily="2" charset="2"/>
              </a:rPr>
              <a:t> </a:t>
            </a:r>
            <a:r>
              <a:rPr lang="en-US" sz="3600" dirty="0">
                <a:highlight>
                  <a:srgbClr val="FFFF00"/>
                </a:highlight>
                <a:sym typeface="Wingdings" panose="05000000000000000000" pitchFamily="2" charset="2"/>
              </a:rPr>
              <a:t>What is D?</a:t>
            </a:r>
            <a:endParaRPr sz="3600" spc="-10" dirty="0">
              <a:highlight>
                <a:srgbClr val="FFFF00"/>
              </a:highlight>
            </a:endParaRPr>
          </a:p>
        </p:txBody>
      </p:sp>
      <p:grpSp>
        <p:nvGrpSpPr>
          <p:cNvPr id="3" name="object 3"/>
          <p:cNvGrpSpPr/>
          <p:nvPr/>
        </p:nvGrpSpPr>
        <p:grpSpPr>
          <a:xfrm>
            <a:off x="2535941" y="4393872"/>
            <a:ext cx="640080" cy="1481455"/>
            <a:chOff x="2535941" y="4393872"/>
            <a:chExt cx="640080"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grpSp>
      <p:grpSp>
        <p:nvGrpSpPr>
          <p:cNvPr id="8" name="object 8"/>
          <p:cNvGrpSpPr/>
          <p:nvPr/>
        </p:nvGrpSpPr>
        <p:grpSpPr>
          <a:xfrm>
            <a:off x="3312686" y="4397663"/>
            <a:ext cx="640080" cy="1477645"/>
            <a:chOff x="3312686" y="4397663"/>
            <a:chExt cx="640080" cy="1477645"/>
          </a:xfrm>
        </p:grpSpPr>
        <p:sp>
          <p:nvSpPr>
            <p:cNvPr id="9" name="object 9"/>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0" name="object 10"/>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1" name="object 11"/>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2" name="object 12"/>
            <p:cNvPicPr/>
            <p:nvPr/>
          </p:nvPicPr>
          <p:blipFill>
            <a:blip r:embed="rId3" cstate="print"/>
            <a:stretch>
              <a:fillRect/>
            </a:stretch>
          </p:blipFill>
          <p:spPr>
            <a:xfrm>
              <a:off x="3312686" y="5235200"/>
              <a:ext cx="639705" cy="640079"/>
            </a:xfrm>
            <a:prstGeom prst="rect">
              <a:avLst/>
            </a:prstGeom>
          </p:spPr>
        </p:pic>
      </p:grpSp>
      <p:grpSp>
        <p:nvGrpSpPr>
          <p:cNvPr id="13" name="object 13"/>
          <p:cNvGrpSpPr/>
          <p:nvPr/>
        </p:nvGrpSpPr>
        <p:grpSpPr>
          <a:xfrm>
            <a:off x="4089432" y="4393872"/>
            <a:ext cx="640080" cy="1481455"/>
            <a:chOff x="4089432" y="4393872"/>
            <a:chExt cx="640080" cy="1481455"/>
          </a:xfrm>
        </p:grpSpPr>
        <p:sp>
          <p:nvSpPr>
            <p:cNvPr id="14" name="object 14"/>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5" name="object 15"/>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6" name="object 16"/>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17" name="object 17"/>
            <p:cNvPicPr/>
            <p:nvPr/>
          </p:nvPicPr>
          <p:blipFill>
            <a:blip r:embed="rId4" cstate="print"/>
            <a:stretch>
              <a:fillRect/>
            </a:stretch>
          </p:blipFill>
          <p:spPr>
            <a:xfrm>
              <a:off x="4089432" y="5235200"/>
              <a:ext cx="639705" cy="640079"/>
            </a:xfrm>
            <a:prstGeom prst="rect">
              <a:avLst/>
            </a:prstGeom>
          </p:spPr>
        </p:pic>
      </p:grpSp>
      <p:grpSp>
        <p:nvGrpSpPr>
          <p:cNvPr id="18" name="object 18"/>
          <p:cNvGrpSpPr/>
          <p:nvPr/>
        </p:nvGrpSpPr>
        <p:grpSpPr>
          <a:xfrm>
            <a:off x="4866180" y="4397663"/>
            <a:ext cx="640080" cy="1477645"/>
            <a:chOff x="4866180" y="4397663"/>
            <a:chExt cx="640080" cy="1477645"/>
          </a:xfrm>
        </p:grpSpPr>
        <p:sp>
          <p:nvSpPr>
            <p:cNvPr id="19" name="object 19"/>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0" name="object 20"/>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1" name="object 21"/>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2" name="object 22"/>
            <p:cNvPicPr/>
            <p:nvPr/>
          </p:nvPicPr>
          <p:blipFill>
            <a:blip r:embed="rId5" cstate="print"/>
            <a:stretch>
              <a:fillRect/>
            </a:stretch>
          </p:blipFill>
          <p:spPr>
            <a:xfrm>
              <a:off x="4866180" y="5235200"/>
              <a:ext cx="639705" cy="640079"/>
            </a:xfrm>
            <a:prstGeom prst="rect">
              <a:avLst/>
            </a:prstGeom>
          </p:spPr>
        </p:pic>
      </p:grpSp>
      <p:grpSp>
        <p:nvGrpSpPr>
          <p:cNvPr id="23" name="object 23"/>
          <p:cNvGrpSpPr/>
          <p:nvPr/>
        </p:nvGrpSpPr>
        <p:grpSpPr>
          <a:xfrm>
            <a:off x="5645272" y="4393872"/>
            <a:ext cx="640080" cy="1481455"/>
            <a:chOff x="5645272" y="4393872"/>
            <a:chExt cx="640080" cy="1481455"/>
          </a:xfrm>
        </p:grpSpPr>
        <p:sp>
          <p:nvSpPr>
            <p:cNvPr id="24" name="object 24"/>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25" name="object 25"/>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6" name="object 26"/>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27" name="object 27"/>
            <p:cNvPicPr/>
            <p:nvPr/>
          </p:nvPicPr>
          <p:blipFill>
            <a:blip r:embed="rId6" cstate="print"/>
            <a:stretch>
              <a:fillRect/>
            </a:stretch>
          </p:blipFill>
          <p:spPr>
            <a:xfrm>
              <a:off x="5645272" y="5235200"/>
              <a:ext cx="639705" cy="640079"/>
            </a:xfrm>
            <a:prstGeom prst="rect">
              <a:avLst/>
            </a:prstGeom>
          </p:spPr>
        </p:pic>
      </p:grpSp>
      <p:grpSp>
        <p:nvGrpSpPr>
          <p:cNvPr id="28" name="object 28"/>
          <p:cNvGrpSpPr/>
          <p:nvPr/>
        </p:nvGrpSpPr>
        <p:grpSpPr>
          <a:xfrm>
            <a:off x="6419682" y="4393872"/>
            <a:ext cx="640080" cy="1481455"/>
            <a:chOff x="6419682" y="4393872"/>
            <a:chExt cx="640080" cy="1481455"/>
          </a:xfrm>
        </p:grpSpPr>
        <p:sp>
          <p:nvSpPr>
            <p:cNvPr id="29" name="object 2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0" name="object 3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1" name="object 3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32" name="object 32"/>
            <p:cNvPicPr/>
            <p:nvPr/>
          </p:nvPicPr>
          <p:blipFill>
            <a:blip r:embed="rId7" cstate="print"/>
            <a:stretch>
              <a:fillRect/>
            </a:stretch>
          </p:blipFill>
          <p:spPr>
            <a:xfrm>
              <a:off x="6419682" y="5235200"/>
              <a:ext cx="639705" cy="640079"/>
            </a:xfrm>
            <a:prstGeom prst="rect">
              <a:avLst/>
            </a:prstGeom>
          </p:spPr>
        </p:pic>
      </p:grpSp>
      <p:grpSp>
        <p:nvGrpSpPr>
          <p:cNvPr id="33" name="object 33"/>
          <p:cNvGrpSpPr/>
          <p:nvPr/>
        </p:nvGrpSpPr>
        <p:grpSpPr>
          <a:xfrm>
            <a:off x="7207347" y="4393872"/>
            <a:ext cx="641350" cy="1481455"/>
            <a:chOff x="7207347" y="4393872"/>
            <a:chExt cx="641350" cy="1481455"/>
          </a:xfrm>
        </p:grpSpPr>
        <p:sp>
          <p:nvSpPr>
            <p:cNvPr id="34" name="object 34"/>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5" name="object 35"/>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6" name="object 36"/>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37" name="object 37"/>
            <p:cNvPicPr/>
            <p:nvPr/>
          </p:nvPicPr>
          <p:blipFill>
            <a:blip r:embed="rId8" cstate="print"/>
            <a:stretch>
              <a:fillRect/>
            </a:stretch>
          </p:blipFill>
          <p:spPr>
            <a:xfrm>
              <a:off x="7207347" y="5235200"/>
              <a:ext cx="641197" cy="640079"/>
            </a:xfrm>
            <a:prstGeom prst="rect">
              <a:avLst/>
            </a:prstGeom>
          </p:spPr>
        </p:pic>
      </p:grpSp>
      <p:grpSp>
        <p:nvGrpSpPr>
          <p:cNvPr id="38" name="object 38"/>
          <p:cNvGrpSpPr/>
          <p:nvPr/>
        </p:nvGrpSpPr>
        <p:grpSpPr>
          <a:xfrm>
            <a:off x="7970093" y="4393872"/>
            <a:ext cx="641350" cy="1481455"/>
            <a:chOff x="7970093" y="4393872"/>
            <a:chExt cx="641350" cy="1481455"/>
          </a:xfrm>
        </p:grpSpPr>
        <p:sp>
          <p:nvSpPr>
            <p:cNvPr id="39" name="object 39"/>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2" name="object 42"/>
            <p:cNvPicPr/>
            <p:nvPr/>
          </p:nvPicPr>
          <p:blipFill>
            <a:blip r:embed="rId9" cstate="print"/>
            <a:stretch>
              <a:fillRect/>
            </a:stretch>
          </p:blipFill>
          <p:spPr>
            <a:xfrm>
              <a:off x="7970093" y="5235200"/>
              <a:ext cx="641205" cy="640079"/>
            </a:xfrm>
            <a:prstGeom prst="rect">
              <a:avLst/>
            </a:prstGeom>
          </p:spPr>
        </p:pic>
      </p:grpSp>
      <p:grpSp>
        <p:nvGrpSpPr>
          <p:cNvPr id="43" name="object 43"/>
          <p:cNvGrpSpPr/>
          <p:nvPr/>
        </p:nvGrpSpPr>
        <p:grpSpPr>
          <a:xfrm>
            <a:off x="8744502" y="4393872"/>
            <a:ext cx="641350" cy="1481455"/>
            <a:chOff x="8744502" y="4393872"/>
            <a:chExt cx="641350" cy="1481455"/>
          </a:xfrm>
        </p:grpSpPr>
        <p:sp>
          <p:nvSpPr>
            <p:cNvPr id="44" name="object 44"/>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45" name="object 45"/>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6" name="object 46"/>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7" name="object 47"/>
            <p:cNvPicPr/>
            <p:nvPr/>
          </p:nvPicPr>
          <p:blipFill>
            <a:blip r:embed="rId10" cstate="print"/>
            <a:stretch>
              <a:fillRect/>
            </a:stretch>
          </p:blipFill>
          <p:spPr>
            <a:xfrm>
              <a:off x="8744502" y="5235200"/>
              <a:ext cx="641206" cy="640079"/>
            </a:xfrm>
            <a:prstGeom prst="rect">
              <a:avLst/>
            </a:prstGeom>
          </p:spPr>
        </p:pic>
      </p:grpSp>
      <p:sp>
        <p:nvSpPr>
          <p:cNvPr id="48" name="object 48"/>
          <p:cNvSpPr txBox="1"/>
          <p:nvPr/>
        </p:nvSpPr>
        <p:spPr>
          <a:xfrm>
            <a:off x="276038" y="4548902"/>
            <a:ext cx="2040889" cy="1289050"/>
          </a:xfrm>
          <a:prstGeom prst="rect">
            <a:avLst/>
          </a:prstGeom>
        </p:spPr>
        <p:txBody>
          <a:bodyPr vert="horz" wrap="square" lIns="0" tIns="15875" rIns="0" bIns="0" rtlCol="0">
            <a:spAutoFit/>
          </a:bodyPr>
          <a:lstStyle/>
          <a:p>
            <a:pPr marL="17145" marR="31115">
              <a:lnSpc>
                <a:spcPts val="2110"/>
              </a:lnSpc>
              <a:spcBef>
                <a:spcPts val="125"/>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 </a:t>
            </a: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a:latin typeface="Calibri"/>
              <a:cs typeface="Calibri"/>
            </a:endParaRPr>
          </a:p>
          <a:p>
            <a:pPr marL="12700" marR="5080">
              <a:lnSpc>
                <a:spcPts val="2110"/>
              </a:lnSpc>
              <a:spcBef>
                <a:spcPts val="142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a:latin typeface="Calibri"/>
              <a:cs typeface="Calibri"/>
            </a:endParaRPr>
          </a:p>
        </p:txBody>
      </p:sp>
      <p:sp>
        <p:nvSpPr>
          <p:cNvPr id="50" name="object 50"/>
          <p:cNvSpPr txBox="1"/>
          <p:nvPr/>
        </p:nvSpPr>
        <p:spPr>
          <a:xfrm>
            <a:off x="78739" y="6070036"/>
            <a:ext cx="9896475" cy="252729"/>
          </a:xfrm>
          <a:prstGeom prst="rect">
            <a:avLst/>
          </a:prstGeom>
        </p:spPr>
        <p:txBody>
          <a:bodyPr vert="horz" wrap="square" lIns="0" tIns="0" rIns="0" bIns="0" rtlCol="0">
            <a:spAutoFit/>
          </a:bodyPr>
          <a:lstStyle/>
          <a:p>
            <a:pPr marL="12700">
              <a:lnSpc>
                <a:spcPts val="1870"/>
              </a:lnSpc>
            </a:pPr>
            <a:r>
              <a:rPr sz="1600" dirty="0">
                <a:latin typeface="Arial"/>
                <a:cs typeface="Arial"/>
              </a:rPr>
              <a:t>Dosovitskiy</a:t>
            </a:r>
            <a:r>
              <a:rPr sz="1600" spc="-25" dirty="0">
                <a:latin typeface="Arial"/>
                <a:cs typeface="Arial"/>
              </a:rPr>
              <a:t> </a:t>
            </a:r>
            <a:r>
              <a:rPr sz="1600" dirty="0">
                <a:latin typeface="Arial"/>
                <a:cs typeface="Arial"/>
              </a:rPr>
              <a:t>et</a:t>
            </a:r>
            <a:r>
              <a:rPr sz="1600" spc="-20" dirty="0">
                <a:latin typeface="Arial"/>
                <a:cs typeface="Arial"/>
              </a:rPr>
              <a:t> </a:t>
            </a:r>
            <a:r>
              <a:rPr sz="1600" dirty="0">
                <a:latin typeface="Arial"/>
                <a:cs typeface="Arial"/>
              </a:rPr>
              <a:t>al,</a:t>
            </a:r>
            <a:r>
              <a:rPr sz="1600" spc="-20" dirty="0">
                <a:latin typeface="Arial"/>
                <a:cs typeface="Arial"/>
              </a:rPr>
              <a:t> </a:t>
            </a:r>
            <a:r>
              <a:rPr sz="1600" dirty="0">
                <a:latin typeface="Arial"/>
                <a:cs typeface="Arial"/>
              </a:rPr>
              <a:t>“An</a:t>
            </a:r>
            <a:r>
              <a:rPr sz="1600" spc="-3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is</a:t>
            </a:r>
            <a:r>
              <a:rPr sz="1600" spc="-25" dirty="0">
                <a:latin typeface="Arial"/>
                <a:cs typeface="Arial"/>
              </a:rPr>
              <a:t> </a:t>
            </a:r>
            <a:r>
              <a:rPr sz="1600" dirty="0">
                <a:latin typeface="Arial"/>
                <a:cs typeface="Arial"/>
              </a:rPr>
              <a:t>Worth</a:t>
            </a:r>
            <a:r>
              <a:rPr sz="1600" spc="-30" dirty="0">
                <a:latin typeface="Arial"/>
                <a:cs typeface="Arial"/>
              </a:rPr>
              <a:t> </a:t>
            </a:r>
            <a:r>
              <a:rPr sz="1600" dirty="0">
                <a:latin typeface="Arial"/>
                <a:cs typeface="Arial"/>
              </a:rPr>
              <a:t>16x16</a:t>
            </a:r>
            <a:r>
              <a:rPr sz="1600" spc="-30" dirty="0">
                <a:latin typeface="Arial"/>
                <a:cs typeface="Arial"/>
              </a:rPr>
              <a:t> </a:t>
            </a:r>
            <a:r>
              <a:rPr sz="1600" dirty="0">
                <a:latin typeface="Arial"/>
                <a:cs typeface="Arial"/>
              </a:rPr>
              <a:t>Words:</a:t>
            </a:r>
            <a:r>
              <a:rPr sz="1600" spc="-45" dirty="0">
                <a:latin typeface="Arial"/>
                <a:cs typeface="Arial"/>
              </a:rPr>
              <a:t> </a:t>
            </a:r>
            <a:r>
              <a:rPr sz="1600" spc="-10" dirty="0">
                <a:latin typeface="Arial"/>
                <a:cs typeface="Arial"/>
              </a:rPr>
              <a:t>Transformers</a:t>
            </a:r>
            <a:r>
              <a:rPr sz="1600" spc="-25" dirty="0">
                <a:latin typeface="Arial"/>
                <a:cs typeface="Arial"/>
              </a:rPr>
              <a:t> </a:t>
            </a:r>
            <a:r>
              <a:rPr sz="1600" dirty="0">
                <a:latin typeface="Arial"/>
                <a:cs typeface="Arial"/>
              </a:rPr>
              <a:t>for</a:t>
            </a:r>
            <a:r>
              <a:rPr sz="1600" spc="-2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Recognition</a:t>
            </a:r>
            <a:r>
              <a:rPr sz="1600" spc="-30" dirty="0">
                <a:latin typeface="Arial"/>
                <a:cs typeface="Arial"/>
              </a:rPr>
              <a:t> </a:t>
            </a:r>
            <a:r>
              <a:rPr sz="1600" dirty="0">
                <a:latin typeface="Arial"/>
                <a:cs typeface="Arial"/>
              </a:rPr>
              <a:t>at</a:t>
            </a:r>
            <a:r>
              <a:rPr sz="1600" spc="-20" dirty="0">
                <a:latin typeface="Arial"/>
                <a:cs typeface="Arial"/>
              </a:rPr>
              <a:t> </a:t>
            </a:r>
            <a:r>
              <a:rPr sz="1600" dirty="0">
                <a:latin typeface="Arial"/>
                <a:cs typeface="Arial"/>
              </a:rPr>
              <a:t>Scale”,</a:t>
            </a:r>
            <a:r>
              <a:rPr sz="1600" spc="-20" dirty="0">
                <a:latin typeface="Arial"/>
                <a:cs typeface="Arial"/>
              </a:rPr>
              <a:t> </a:t>
            </a:r>
            <a:r>
              <a:rPr sz="1600" dirty="0">
                <a:latin typeface="Arial"/>
                <a:cs typeface="Arial"/>
              </a:rPr>
              <a:t>ICLR</a:t>
            </a:r>
            <a:r>
              <a:rPr sz="1600" spc="-25" dirty="0">
                <a:latin typeface="Arial"/>
                <a:cs typeface="Arial"/>
              </a:rPr>
              <a:t> </a:t>
            </a:r>
            <a:r>
              <a:rPr sz="1600" spc="-20" dirty="0">
                <a:latin typeface="Arial"/>
                <a:cs typeface="Arial"/>
              </a:rPr>
              <a:t>2021</a:t>
            </a:r>
            <a:endParaRPr sz="1600">
              <a:latin typeface="Arial"/>
              <a:cs typeface="Arial"/>
            </a:endParaRPr>
          </a:p>
        </p:txBody>
      </p:sp>
      <p:sp>
        <p:nvSpPr>
          <p:cNvPr id="55" name="TextBox 54">
            <a:extLst>
              <a:ext uri="{FF2B5EF4-FFF2-40B4-BE49-F238E27FC236}">
                <a16:creationId xmlns:a16="http://schemas.microsoft.com/office/drawing/2014/main" id="{B5EC605D-05FD-F7DC-55EF-792E4FC449DC}"/>
              </a:ext>
            </a:extLst>
          </p:cNvPr>
          <p:cNvSpPr txBox="1"/>
          <p:nvPr/>
        </p:nvSpPr>
        <p:spPr>
          <a:xfrm>
            <a:off x="1143000" y="2819400"/>
            <a:ext cx="184731" cy="369332"/>
          </a:xfrm>
          <a:prstGeom prst="rect">
            <a:avLst/>
          </a:prstGeom>
          <a:noFill/>
        </p:spPr>
        <p:txBody>
          <a:bodyPr wrap="none" rtlCol="0">
            <a:spAutoFit/>
          </a:bodyPr>
          <a:lstStyle/>
          <a:p>
            <a:endParaRPr lang="en-US" dirty="0"/>
          </a:p>
        </p:txBody>
      </p:sp>
      <p:sp>
        <p:nvSpPr>
          <p:cNvPr id="56" name="TextBox 55">
            <a:extLst>
              <a:ext uri="{FF2B5EF4-FFF2-40B4-BE49-F238E27FC236}">
                <a16:creationId xmlns:a16="http://schemas.microsoft.com/office/drawing/2014/main" id="{0AD124F9-4618-C6BA-8D7E-31B977A66E75}"/>
              </a:ext>
            </a:extLst>
          </p:cNvPr>
          <p:cNvSpPr txBox="1"/>
          <p:nvPr/>
        </p:nvSpPr>
        <p:spPr>
          <a:xfrm>
            <a:off x="557647" y="971619"/>
            <a:ext cx="9896475" cy="3416320"/>
          </a:xfrm>
          <a:prstGeom prst="rect">
            <a:avLst/>
          </a:prstGeom>
          <a:solidFill>
            <a:schemeClr val="bg2"/>
          </a:solidFill>
        </p:spPr>
        <p:txBody>
          <a:bodyPr wrap="square" rtlCol="0">
            <a:spAutoFit/>
          </a:bodyPr>
          <a:lstStyle/>
          <a:p>
            <a:r>
              <a:rPr lang="en-US" dirty="0"/>
              <a:t> The patch embedding dimension 𝐷 is the size of the vector representation for each image patch after applying the linear projection (similar to a Conv2D operation) to each patch.</a:t>
            </a:r>
          </a:p>
          <a:p>
            <a:pPr marL="285750" indent="-285750">
              <a:buFont typeface="Arial" panose="020B0604020202020204" pitchFamily="34" charset="0"/>
              <a:buChar char="•"/>
            </a:pPr>
            <a:r>
              <a:rPr lang="en-US" dirty="0"/>
              <a:t>For each patch of size 𝑝×𝑝, the image channels (e.g., RGB with 3 channels) are flattened and projected into a vector of size 𝐷.</a:t>
            </a:r>
          </a:p>
          <a:p>
            <a:pPr marL="285750" indent="-285750">
              <a:buFont typeface="Arial" panose="020B0604020202020204" pitchFamily="34" charset="0"/>
              <a:buChar char="•"/>
            </a:pPr>
            <a:r>
              <a:rPr lang="en-US" dirty="0"/>
              <a:t>This embedding dimensionality 𝐷 is fixed for the entire transformer architecture and does not depend on the patch size or the size of the input image.</a:t>
            </a:r>
          </a:p>
          <a:p>
            <a:r>
              <a:rPr lang="en-US" dirty="0"/>
              <a:t>The paper introduces different </a:t>
            </a:r>
            <a:r>
              <a:rPr lang="en-US" b="1" dirty="0" err="1"/>
              <a:t>ViT</a:t>
            </a:r>
            <a:r>
              <a:rPr lang="en-US" b="1" dirty="0"/>
              <a:t> model variants</a:t>
            </a:r>
            <a:r>
              <a:rPr lang="en-US" dirty="0"/>
              <a:t> with different values of DDD. The three most common model configurations are:</a:t>
            </a:r>
          </a:p>
          <a:p>
            <a:pPr marL="285750" indent="-285750">
              <a:buFont typeface="Arial" panose="020B0604020202020204" pitchFamily="34" charset="0"/>
              <a:buChar char="•"/>
            </a:pPr>
            <a:r>
              <a:rPr lang="en-US" b="1" dirty="0" err="1">
                <a:highlight>
                  <a:srgbClr val="FFFF00"/>
                </a:highlight>
              </a:rPr>
              <a:t>ViT</a:t>
            </a:r>
            <a:r>
              <a:rPr lang="en-US" b="1" dirty="0">
                <a:highlight>
                  <a:srgbClr val="FFFF00"/>
                </a:highlight>
              </a:rPr>
              <a:t>-B (Base)</a:t>
            </a:r>
            <a:r>
              <a:rPr lang="en-US" dirty="0">
                <a:highlight>
                  <a:srgbClr val="FFFF00"/>
                </a:highlight>
              </a:rPr>
              <a:t>: D=768D = 768</a:t>
            </a:r>
          </a:p>
          <a:p>
            <a:pPr marL="285750" indent="-285750">
              <a:buFont typeface="Arial" panose="020B0604020202020204" pitchFamily="34" charset="0"/>
              <a:buChar char="•"/>
            </a:pPr>
            <a:r>
              <a:rPr lang="en-US" b="1" dirty="0" err="1">
                <a:highlight>
                  <a:srgbClr val="FFFF00"/>
                </a:highlight>
              </a:rPr>
              <a:t>ViT</a:t>
            </a:r>
            <a:r>
              <a:rPr lang="en-US" b="1" dirty="0">
                <a:highlight>
                  <a:srgbClr val="FFFF00"/>
                </a:highlight>
              </a:rPr>
              <a:t>-L (Large)</a:t>
            </a:r>
            <a:r>
              <a:rPr lang="en-US" dirty="0">
                <a:highlight>
                  <a:srgbClr val="FFFF00"/>
                </a:highlight>
              </a:rPr>
              <a:t>: D=1024D = 1024</a:t>
            </a:r>
          </a:p>
          <a:p>
            <a:pPr marL="285750" indent="-285750">
              <a:buFont typeface="Arial" panose="020B0604020202020204" pitchFamily="34" charset="0"/>
              <a:buChar char="•"/>
            </a:pPr>
            <a:r>
              <a:rPr lang="en-US" b="1" dirty="0" err="1">
                <a:highlight>
                  <a:srgbClr val="FFFF00"/>
                </a:highlight>
              </a:rPr>
              <a:t>ViT</a:t>
            </a:r>
            <a:r>
              <a:rPr lang="en-US" b="1" dirty="0">
                <a:highlight>
                  <a:srgbClr val="FFFF00"/>
                </a:highlight>
              </a:rPr>
              <a:t>-H (Huge)</a:t>
            </a:r>
            <a:r>
              <a:rPr lang="en-US" dirty="0">
                <a:highlight>
                  <a:srgbClr val="FFFF00"/>
                </a:highlight>
              </a:rPr>
              <a:t>: D=1280D = 1280</a:t>
            </a:r>
          </a:p>
          <a:p>
            <a:r>
              <a:rPr lang="en-US" dirty="0">
                <a:highlight>
                  <a:srgbClr val="FFFF00"/>
                </a:highlight>
              </a:rPr>
              <a:t> </a:t>
            </a:r>
          </a:p>
        </p:txBody>
      </p:sp>
    </p:spTree>
    <p:extLst>
      <p:ext uri="{BB962C8B-B14F-4D97-AF65-F5344CB8AC3E}">
        <p14:creationId xmlns:p14="http://schemas.microsoft.com/office/powerpoint/2010/main" val="2674017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7324" y="172713"/>
            <a:ext cx="10798876" cy="566822"/>
          </a:xfrm>
          <a:prstGeom prst="rect">
            <a:avLst/>
          </a:prstGeom>
        </p:spPr>
        <p:txBody>
          <a:bodyPr vert="horz" wrap="square" lIns="0" tIns="12700" rIns="0" bIns="0" rtlCol="0">
            <a:spAutoFit/>
          </a:bodyPr>
          <a:lstStyle/>
          <a:p>
            <a:pPr marL="12700">
              <a:lnSpc>
                <a:spcPct val="100000"/>
              </a:lnSpc>
              <a:spcBef>
                <a:spcPts val="100"/>
              </a:spcBef>
            </a:pPr>
            <a:r>
              <a:rPr lang="en-US" sz="3600" dirty="0"/>
              <a:t>Step 2: project to a D-dimensional vector </a:t>
            </a:r>
            <a:r>
              <a:rPr lang="en-US" sz="3600" dirty="0">
                <a:sym typeface="Wingdings" panose="05000000000000000000" pitchFamily="2" charset="2"/>
              </a:rPr>
              <a:t> </a:t>
            </a:r>
            <a:r>
              <a:rPr lang="en-US" sz="3600" dirty="0">
                <a:highlight>
                  <a:srgbClr val="FFFF00"/>
                </a:highlight>
                <a:sym typeface="Wingdings" panose="05000000000000000000" pitchFamily="2" charset="2"/>
              </a:rPr>
              <a:t>What is D?</a:t>
            </a:r>
            <a:endParaRPr sz="3600" spc="-10" dirty="0">
              <a:highlight>
                <a:srgbClr val="FFFF00"/>
              </a:highlight>
            </a:endParaRPr>
          </a:p>
        </p:txBody>
      </p:sp>
      <p:grpSp>
        <p:nvGrpSpPr>
          <p:cNvPr id="3" name="object 3"/>
          <p:cNvGrpSpPr/>
          <p:nvPr/>
        </p:nvGrpSpPr>
        <p:grpSpPr>
          <a:xfrm>
            <a:off x="2535941" y="4393872"/>
            <a:ext cx="640080" cy="1481455"/>
            <a:chOff x="2535941" y="4393872"/>
            <a:chExt cx="640080"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grpSp>
      <p:grpSp>
        <p:nvGrpSpPr>
          <p:cNvPr id="8" name="object 8"/>
          <p:cNvGrpSpPr/>
          <p:nvPr/>
        </p:nvGrpSpPr>
        <p:grpSpPr>
          <a:xfrm>
            <a:off x="3312686" y="4397663"/>
            <a:ext cx="640080" cy="1477645"/>
            <a:chOff x="3312686" y="4397663"/>
            <a:chExt cx="640080" cy="1477645"/>
          </a:xfrm>
        </p:grpSpPr>
        <p:sp>
          <p:nvSpPr>
            <p:cNvPr id="9" name="object 9"/>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0" name="object 10"/>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1" name="object 11"/>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2" name="object 12"/>
            <p:cNvPicPr/>
            <p:nvPr/>
          </p:nvPicPr>
          <p:blipFill>
            <a:blip r:embed="rId3" cstate="print"/>
            <a:stretch>
              <a:fillRect/>
            </a:stretch>
          </p:blipFill>
          <p:spPr>
            <a:xfrm>
              <a:off x="3312686" y="5235200"/>
              <a:ext cx="639705" cy="640079"/>
            </a:xfrm>
            <a:prstGeom prst="rect">
              <a:avLst/>
            </a:prstGeom>
          </p:spPr>
        </p:pic>
      </p:grpSp>
      <p:grpSp>
        <p:nvGrpSpPr>
          <p:cNvPr id="13" name="object 13"/>
          <p:cNvGrpSpPr/>
          <p:nvPr/>
        </p:nvGrpSpPr>
        <p:grpSpPr>
          <a:xfrm>
            <a:off x="4089432" y="4393872"/>
            <a:ext cx="640080" cy="1481455"/>
            <a:chOff x="4089432" y="4393872"/>
            <a:chExt cx="640080" cy="1481455"/>
          </a:xfrm>
        </p:grpSpPr>
        <p:sp>
          <p:nvSpPr>
            <p:cNvPr id="14" name="object 14"/>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5" name="object 15"/>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6" name="object 16"/>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17" name="object 17"/>
            <p:cNvPicPr/>
            <p:nvPr/>
          </p:nvPicPr>
          <p:blipFill>
            <a:blip r:embed="rId4" cstate="print"/>
            <a:stretch>
              <a:fillRect/>
            </a:stretch>
          </p:blipFill>
          <p:spPr>
            <a:xfrm>
              <a:off x="4089432" y="5235200"/>
              <a:ext cx="639705" cy="640079"/>
            </a:xfrm>
            <a:prstGeom prst="rect">
              <a:avLst/>
            </a:prstGeom>
          </p:spPr>
        </p:pic>
      </p:grpSp>
      <p:grpSp>
        <p:nvGrpSpPr>
          <p:cNvPr id="18" name="object 18"/>
          <p:cNvGrpSpPr/>
          <p:nvPr/>
        </p:nvGrpSpPr>
        <p:grpSpPr>
          <a:xfrm>
            <a:off x="4866180" y="4397663"/>
            <a:ext cx="640080" cy="1477645"/>
            <a:chOff x="4866180" y="4397663"/>
            <a:chExt cx="640080" cy="1477645"/>
          </a:xfrm>
        </p:grpSpPr>
        <p:sp>
          <p:nvSpPr>
            <p:cNvPr id="19" name="object 19"/>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0" name="object 20"/>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1" name="object 21"/>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2" name="object 22"/>
            <p:cNvPicPr/>
            <p:nvPr/>
          </p:nvPicPr>
          <p:blipFill>
            <a:blip r:embed="rId5" cstate="print"/>
            <a:stretch>
              <a:fillRect/>
            </a:stretch>
          </p:blipFill>
          <p:spPr>
            <a:xfrm>
              <a:off x="4866180" y="5235200"/>
              <a:ext cx="639705" cy="640079"/>
            </a:xfrm>
            <a:prstGeom prst="rect">
              <a:avLst/>
            </a:prstGeom>
          </p:spPr>
        </p:pic>
      </p:grpSp>
      <p:grpSp>
        <p:nvGrpSpPr>
          <p:cNvPr id="23" name="object 23"/>
          <p:cNvGrpSpPr/>
          <p:nvPr/>
        </p:nvGrpSpPr>
        <p:grpSpPr>
          <a:xfrm>
            <a:off x="5645272" y="4393872"/>
            <a:ext cx="640080" cy="1481455"/>
            <a:chOff x="5645272" y="4393872"/>
            <a:chExt cx="640080" cy="1481455"/>
          </a:xfrm>
        </p:grpSpPr>
        <p:sp>
          <p:nvSpPr>
            <p:cNvPr id="24" name="object 24"/>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25" name="object 25"/>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6" name="object 26"/>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27" name="object 27"/>
            <p:cNvPicPr/>
            <p:nvPr/>
          </p:nvPicPr>
          <p:blipFill>
            <a:blip r:embed="rId6" cstate="print"/>
            <a:stretch>
              <a:fillRect/>
            </a:stretch>
          </p:blipFill>
          <p:spPr>
            <a:xfrm>
              <a:off x="5645272" y="5235200"/>
              <a:ext cx="639705" cy="640079"/>
            </a:xfrm>
            <a:prstGeom prst="rect">
              <a:avLst/>
            </a:prstGeom>
          </p:spPr>
        </p:pic>
      </p:grpSp>
      <p:grpSp>
        <p:nvGrpSpPr>
          <p:cNvPr id="28" name="object 28"/>
          <p:cNvGrpSpPr/>
          <p:nvPr/>
        </p:nvGrpSpPr>
        <p:grpSpPr>
          <a:xfrm>
            <a:off x="6419682" y="4393872"/>
            <a:ext cx="640080" cy="1481455"/>
            <a:chOff x="6419682" y="4393872"/>
            <a:chExt cx="640080" cy="1481455"/>
          </a:xfrm>
        </p:grpSpPr>
        <p:sp>
          <p:nvSpPr>
            <p:cNvPr id="29" name="object 2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0" name="object 3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1" name="object 3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32" name="object 32"/>
            <p:cNvPicPr/>
            <p:nvPr/>
          </p:nvPicPr>
          <p:blipFill>
            <a:blip r:embed="rId7" cstate="print"/>
            <a:stretch>
              <a:fillRect/>
            </a:stretch>
          </p:blipFill>
          <p:spPr>
            <a:xfrm>
              <a:off x="6419682" y="5235200"/>
              <a:ext cx="639705" cy="640079"/>
            </a:xfrm>
            <a:prstGeom prst="rect">
              <a:avLst/>
            </a:prstGeom>
          </p:spPr>
        </p:pic>
      </p:grpSp>
      <p:grpSp>
        <p:nvGrpSpPr>
          <p:cNvPr id="33" name="object 33"/>
          <p:cNvGrpSpPr/>
          <p:nvPr/>
        </p:nvGrpSpPr>
        <p:grpSpPr>
          <a:xfrm>
            <a:off x="7207347" y="4393872"/>
            <a:ext cx="641350" cy="1481455"/>
            <a:chOff x="7207347" y="4393872"/>
            <a:chExt cx="641350" cy="1481455"/>
          </a:xfrm>
        </p:grpSpPr>
        <p:sp>
          <p:nvSpPr>
            <p:cNvPr id="34" name="object 34"/>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5" name="object 35"/>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6" name="object 36"/>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37" name="object 37"/>
            <p:cNvPicPr/>
            <p:nvPr/>
          </p:nvPicPr>
          <p:blipFill>
            <a:blip r:embed="rId8" cstate="print"/>
            <a:stretch>
              <a:fillRect/>
            </a:stretch>
          </p:blipFill>
          <p:spPr>
            <a:xfrm>
              <a:off x="7207347" y="5235200"/>
              <a:ext cx="641197" cy="640079"/>
            </a:xfrm>
            <a:prstGeom prst="rect">
              <a:avLst/>
            </a:prstGeom>
          </p:spPr>
        </p:pic>
      </p:grpSp>
      <p:grpSp>
        <p:nvGrpSpPr>
          <p:cNvPr id="38" name="object 38"/>
          <p:cNvGrpSpPr/>
          <p:nvPr/>
        </p:nvGrpSpPr>
        <p:grpSpPr>
          <a:xfrm>
            <a:off x="7970093" y="4393872"/>
            <a:ext cx="641350" cy="1481455"/>
            <a:chOff x="7970093" y="4393872"/>
            <a:chExt cx="641350" cy="1481455"/>
          </a:xfrm>
        </p:grpSpPr>
        <p:sp>
          <p:nvSpPr>
            <p:cNvPr id="39" name="object 39"/>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2" name="object 42"/>
            <p:cNvPicPr/>
            <p:nvPr/>
          </p:nvPicPr>
          <p:blipFill>
            <a:blip r:embed="rId9" cstate="print"/>
            <a:stretch>
              <a:fillRect/>
            </a:stretch>
          </p:blipFill>
          <p:spPr>
            <a:xfrm>
              <a:off x="7970093" y="5235200"/>
              <a:ext cx="641205" cy="640079"/>
            </a:xfrm>
            <a:prstGeom prst="rect">
              <a:avLst/>
            </a:prstGeom>
          </p:spPr>
        </p:pic>
      </p:grpSp>
      <p:grpSp>
        <p:nvGrpSpPr>
          <p:cNvPr id="43" name="object 43"/>
          <p:cNvGrpSpPr/>
          <p:nvPr/>
        </p:nvGrpSpPr>
        <p:grpSpPr>
          <a:xfrm>
            <a:off x="8744502" y="4393872"/>
            <a:ext cx="641350" cy="1481455"/>
            <a:chOff x="8744502" y="4393872"/>
            <a:chExt cx="641350" cy="1481455"/>
          </a:xfrm>
        </p:grpSpPr>
        <p:sp>
          <p:nvSpPr>
            <p:cNvPr id="44" name="object 44"/>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45" name="object 45"/>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6" name="object 46"/>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7" name="object 47"/>
            <p:cNvPicPr/>
            <p:nvPr/>
          </p:nvPicPr>
          <p:blipFill>
            <a:blip r:embed="rId10" cstate="print"/>
            <a:stretch>
              <a:fillRect/>
            </a:stretch>
          </p:blipFill>
          <p:spPr>
            <a:xfrm>
              <a:off x="8744502" y="5235200"/>
              <a:ext cx="641206" cy="640079"/>
            </a:xfrm>
            <a:prstGeom prst="rect">
              <a:avLst/>
            </a:prstGeom>
          </p:spPr>
        </p:pic>
      </p:grpSp>
      <p:sp>
        <p:nvSpPr>
          <p:cNvPr id="48" name="object 48"/>
          <p:cNvSpPr txBox="1"/>
          <p:nvPr/>
        </p:nvSpPr>
        <p:spPr>
          <a:xfrm>
            <a:off x="276038" y="4548902"/>
            <a:ext cx="2040889" cy="1289050"/>
          </a:xfrm>
          <a:prstGeom prst="rect">
            <a:avLst/>
          </a:prstGeom>
        </p:spPr>
        <p:txBody>
          <a:bodyPr vert="horz" wrap="square" lIns="0" tIns="15875" rIns="0" bIns="0" rtlCol="0">
            <a:spAutoFit/>
          </a:bodyPr>
          <a:lstStyle/>
          <a:p>
            <a:pPr marL="17145" marR="31115">
              <a:lnSpc>
                <a:spcPts val="2110"/>
              </a:lnSpc>
              <a:spcBef>
                <a:spcPts val="125"/>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 </a:t>
            </a: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a:latin typeface="Calibri"/>
              <a:cs typeface="Calibri"/>
            </a:endParaRPr>
          </a:p>
          <a:p>
            <a:pPr marL="12700" marR="5080">
              <a:lnSpc>
                <a:spcPts val="2110"/>
              </a:lnSpc>
              <a:spcBef>
                <a:spcPts val="142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a:latin typeface="Calibri"/>
              <a:cs typeface="Calibri"/>
            </a:endParaRPr>
          </a:p>
        </p:txBody>
      </p:sp>
      <p:sp>
        <p:nvSpPr>
          <p:cNvPr id="50" name="object 50"/>
          <p:cNvSpPr txBox="1"/>
          <p:nvPr/>
        </p:nvSpPr>
        <p:spPr>
          <a:xfrm>
            <a:off x="78739" y="6070036"/>
            <a:ext cx="9896475" cy="252729"/>
          </a:xfrm>
          <a:prstGeom prst="rect">
            <a:avLst/>
          </a:prstGeom>
        </p:spPr>
        <p:txBody>
          <a:bodyPr vert="horz" wrap="square" lIns="0" tIns="0" rIns="0" bIns="0" rtlCol="0">
            <a:spAutoFit/>
          </a:bodyPr>
          <a:lstStyle/>
          <a:p>
            <a:pPr marL="12700">
              <a:lnSpc>
                <a:spcPts val="1870"/>
              </a:lnSpc>
            </a:pPr>
            <a:r>
              <a:rPr sz="1600" dirty="0">
                <a:latin typeface="Arial"/>
                <a:cs typeface="Arial"/>
              </a:rPr>
              <a:t>Dosovitskiy</a:t>
            </a:r>
            <a:r>
              <a:rPr sz="1600" spc="-25" dirty="0">
                <a:latin typeface="Arial"/>
                <a:cs typeface="Arial"/>
              </a:rPr>
              <a:t> </a:t>
            </a:r>
            <a:r>
              <a:rPr sz="1600" dirty="0">
                <a:latin typeface="Arial"/>
                <a:cs typeface="Arial"/>
              </a:rPr>
              <a:t>et</a:t>
            </a:r>
            <a:r>
              <a:rPr sz="1600" spc="-20" dirty="0">
                <a:latin typeface="Arial"/>
                <a:cs typeface="Arial"/>
              </a:rPr>
              <a:t> </a:t>
            </a:r>
            <a:r>
              <a:rPr sz="1600" dirty="0">
                <a:latin typeface="Arial"/>
                <a:cs typeface="Arial"/>
              </a:rPr>
              <a:t>al,</a:t>
            </a:r>
            <a:r>
              <a:rPr sz="1600" spc="-20" dirty="0">
                <a:latin typeface="Arial"/>
                <a:cs typeface="Arial"/>
              </a:rPr>
              <a:t> </a:t>
            </a:r>
            <a:r>
              <a:rPr sz="1600" dirty="0">
                <a:latin typeface="Arial"/>
                <a:cs typeface="Arial"/>
              </a:rPr>
              <a:t>“An</a:t>
            </a:r>
            <a:r>
              <a:rPr sz="1600" spc="-3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is</a:t>
            </a:r>
            <a:r>
              <a:rPr sz="1600" spc="-25" dirty="0">
                <a:latin typeface="Arial"/>
                <a:cs typeface="Arial"/>
              </a:rPr>
              <a:t> </a:t>
            </a:r>
            <a:r>
              <a:rPr sz="1600" dirty="0">
                <a:latin typeface="Arial"/>
                <a:cs typeface="Arial"/>
              </a:rPr>
              <a:t>Worth</a:t>
            </a:r>
            <a:r>
              <a:rPr sz="1600" spc="-30" dirty="0">
                <a:latin typeface="Arial"/>
                <a:cs typeface="Arial"/>
              </a:rPr>
              <a:t> </a:t>
            </a:r>
            <a:r>
              <a:rPr sz="1600" dirty="0">
                <a:latin typeface="Arial"/>
                <a:cs typeface="Arial"/>
              </a:rPr>
              <a:t>16x16</a:t>
            </a:r>
            <a:r>
              <a:rPr sz="1600" spc="-30" dirty="0">
                <a:latin typeface="Arial"/>
                <a:cs typeface="Arial"/>
              </a:rPr>
              <a:t> </a:t>
            </a:r>
            <a:r>
              <a:rPr sz="1600" dirty="0">
                <a:latin typeface="Arial"/>
                <a:cs typeface="Arial"/>
              </a:rPr>
              <a:t>Words:</a:t>
            </a:r>
            <a:r>
              <a:rPr sz="1600" spc="-45" dirty="0">
                <a:latin typeface="Arial"/>
                <a:cs typeface="Arial"/>
              </a:rPr>
              <a:t> </a:t>
            </a:r>
            <a:r>
              <a:rPr sz="1600" spc="-10" dirty="0">
                <a:latin typeface="Arial"/>
                <a:cs typeface="Arial"/>
              </a:rPr>
              <a:t>Transformers</a:t>
            </a:r>
            <a:r>
              <a:rPr sz="1600" spc="-25" dirty="0">
                <a:latin typeface="Arial"/>
                <a:cs typeface="Arial"/>
              </a:rPr>
              <a:t> </a:t>
            </a:r>
            <a:r>
              <a:rPr sz="1600" dirty="0">
                <a:latin typeface="Arial"/>
                <a:cs typeface="Arial"/>
              </a:rPr>
              <a:t>for</a:t>
            </a:r>
            <a:r>
              <a:rPr sz="1600" spc="-2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Recognition</a:t>
            </a:r>
            <a:r>
              <a:rPr sz="1600" spc="-30" dirty="0">
                <a:latin typeface="Arial"/>
                <a:cs typeface="Arial"/>
              </a:rPr>
              <a:t> </a:t>
            </a:r>
            <a:r>
              <a:rPr sz="1600" dirty="0">
                <a:latin typeface="Arial"/>
                <a:cs typeface="Arial"/>
              </a:rPr>
              <a:t>at</a:t>
            </a:r>
            <a:r>
              <a:rPr sz="1600" spc="-20" dirty="0">
                <a:latin typeface="Arial"/>
                <a:cs typeface="Arial"/>
              </a:rPr>
              <a:t> </a:t>
            </a:r>
            <a:r>
              <a:rPr sz="1600" dirty="0">
                <a:latin typeface="Arial"/>
                <a:cs typeface="Arial"/>
              </a:rPr>
              <a:t>Scale”,</a:t>
            </a:r>
            <a:r>
              <a:rPr sz="1600" spc="-20" dirty="0">
                <a:latin typeface="Arial"/>
                <a:cs typeface="Arial"/>
              </a:rPr>
              <a:t> </a:t>
            </a:r>
            <a:r>
              <a:rPr sz="1600" dirty="0">
                <a:latin typeface="Arial"/>
                <a:cs typeface="Arial"/>
              </a:rPr>
              <a:t>ICLR</a:t>
            </a:r>
            <a:r>
              <a:rPr sz="1600" spc="-25" dirty="0">
                <a:latin typeface="Arial"/>
                <a:cs typeface="Arial"/>
              </a:rPr>
              <a:t> </a:t>
            </a:r>
            <a:r>
              <a:rPr sz="1600" spc="-20" dirty="0">
                <a:latin typeface="Arial"/>
                <a:cs typeface="Arial"/>
              </a:rPr>
              <a:t>2021</a:t>
            </a:r>
            <a:endParaRPr sz="1600">
              <a:latin typeface="Arial"/>
              <a:cs typeface="Arial"/>
            </a:endParaRPr>
          </a:p>
        </p:txBody>
      </p:sp>
      <p:sp>
        <p:nvSpPr>
          <p:cNvPr id="55" name="TextBox 54">
            <a:extLst>
              <a:ext uri="{FF2B5EF4-FFF2-40B4-BE49-F238E27FC236}">
                <a16:creationId xmlns:a16="http://schemas.microsoft.com/office/drawing/2014/main" id="{B5EC605D-05FD-F7DC-55EF-792E4FC449DC}"/>
              </a:ext>
            </a:extLst>
          </p:cNvPr>
          <p:cNvSpPr txBox="1"/>
          <p:nvPr/>
        </p:nvSpPr>
        <p:spPr>
          <a:xfrm>
            <a:off x="1143000" y="2819400"/>
            <a:ext cx="184731" cy="369332"/>
          </a:xfrm>
          <a:prstGeom prst="rect">
            <a:avLst/>
          </a:prstGeom>
          <a:noFill/>
        </p:spPr>
        <p:txBody>
          <a:bodyPr wrap="none" rtlCol="0">
            <a:spAutoFit/>
          </a:bodyPr>
          <a:lstStyle/>
          <a:p>
            <a:endParaRPr lang="en-US" dirty="0"/>
          </a:p>
        </p:txBody>
      </p:sp>
      <p:sp>
        <p:nvSpPr>
          <p:cNvPr id="56" name="TextBox 55">
            <a:extLst>
              <a:ext uri="{FF2B5EF4-FFF2-40B4-BE49-F238E27FC236}">
                <a16:creationId xmlns:a16="http://schemas.microsoft.com/office/drawing/2014/main" id="{0AD124F9-4618-C6BA-8D7E-31B977A66E75}"/>
              </a:ext>
            </a:extLst>
          </p:cNvPr>
          <p:cNvSpPr txBox="1"/>
          <p:nvPr/>
        </p:nvSpPr>
        <p:spPr>
          <a:xfrm>
            <a:off x="557647" y="971619"/>
            <a:ext cx="9896475" cy="3139321"/>
          </a:xfrm>
          <a:prstGeom prst="rect">
            <a:avLst/>
          </a:prstGeom>
          <a:solidFill>
            <a:schemeClr val="bg2"/>
          </a:solidFill>
        </p:spPr>
        <p:txBody>
          <a:bodyPr wrap="square" rtlCol="0">
            <a:spAutoFit/>
          </a:bodyPr>
          <a:lstStyle/>
          <a:p>
            <a:r>
              <a:rPr lang="en-US" dirty="0"/>
              <a:t> The choice of D is generally driven by the computational resources available and the complexity of the task. </a:t>
            </a:r>
            <a:r>
              <a:rPr lang="en-US" dirty="0">
                <a:highlight>
                  <a:srgbClr val="FFFF00"/>
                </a:highlight>
              </a:rPr>
              <a:t>Larger values of D typically lead to better performance, </a:t>
            </a:r>
            <a:r>
              <a:rPr lang="en-US" dirty="0"/>
              <a:t>as the model can encode more information about each patch.</a:t>
            </a:r>
          </a:p>
          <a:p>
            <a:endParaRPr lang="en-US" dirty="0"/>
          </a:p>
          <a:p>
            <a:r>
              <a:rPr lang="en-US" dirty="0"/>
              <a:t> </a:t>
            </a:r>
            <a:r>
              <a:rPr lang="en-US" dirty="0">
                <a:highlight>
                  <a:srgbClr val="FFFF00"/>
                </a:highlight>
              </a:rPr>
              <a:t>However, they also result in:</a:t>
            </a:r>
          </a:p>
          <a:p>
            <a:pPr marL="742950" lvl="1" indent="-285750">
              <a:buFont typeface="Arial" panose="020B0604020202020204" pitchFamily="34" charset="0"/>
              <a:buChar char="•"/>
            </a:pPr>
            <a:r>
              <a:rPr lang="en-US" b="1" dirty="0">
                <a:highlight>
                  <a:srgbClr val="FFFF00"/>
                </a:highlight>
              </a:rPr>
              <a:t>Higher memory usage</a:t>
            </a:r>
            <a:r>
              <a:rPr lang="en-US" dirty="0">
                <a:highlight>
                  <a:srgbClr val="FFFF00"/>
                </a:highlight>
              </a:rPr>
              <a:t>.</a:t>
            </a:r>
          </a:p>
          <a:p>
            <a:pPr marL="742950" lvl="1" indent="-285750">
              <a:buFont typeface="Arial" panose="020B0604020202020204" pitchFamily="34" charset="0"/>
              <a:buChar char="•"/>
            </a:pPr>
            <a:r>
              <a:rPr lang="en-US" b="1" dirty="0">
                <a:highlight>
                  <a:srgbClr val="FFFF00"/>
                </a:highlight>
              </a:rPr>
              <a:t>Longer training times</a:t>
            </a:r>
            <a:r>
              <a:rPr lang="en-US" dirty="0">
                <a:highlight>
                  <a:srgbClr val="FFFF00"/>
                </a:highlight>
              </a:rPr>
              <a:t>.</a:t>
            </a:r>
          </a:p>
          <a:p>
            <a:pPr marL="742950" lvl="1" indent="-285750">
              <a:buFont typeface="Arial" panose="020B0604020202020204" pitchFamily="34" charset="0"/>
              <a:buChar char="•"/>
            </a:pPr>
            <a:r>
              <a:rPr lang="en-US" b="1" dirty="0">
                <a:highlight>
                  <a:srgbClr val="FFFF00"/>
                </a:highlight>
              </a:rPr>
              <a:t>More computational resources</a:t>
            </a:r>
            <a:r>
              <a:rPr lang="en-US" dirty="0">
                <a:highlight>
                  <a:srgbClr val="FFFF00"/>
                </a:highlight>
              </a:rPr>
              <a:t> required.</a:t>
            </a:r>
          </a:p>
          <a:p>
            <a:endParaRPr lang="en-US" dirty="0"/>
          </a:p>
          <a:p>
            <a:r>
              <a:rPr lang="en-US" dirty="0"/>
              <a:t> </a:t>
            </a:r>
            <a:r>
              <a:rPr lang="en-US" b="1" dirty="0">
                <a:solidFill>
                  <a:schemeClr val="accent2">
                    <a:lumMod val="75000"/>
                  </a:schemeClr>
                </a:solidFill>
              </a:rPr>
              <a:t>selecting D is a trade-off between model capacity and resource constraints.</a:t>
            </a:r>
          </a:p>
          <a:p>
            <a:endParaRPr lang="en-US" dirty="0">
              <a:highlight>
                <a:srgbClr val="FFFF00"/>
              </a:highlight>
            </a:endParaRPr>
          </a:p>
        </p:txBody>
      </p:sp>
    </p:spTree>
    <p:extLst>
      <p:ext uri="{BB962C8B-B14F-4D97-AF65-F5344CB8AC3E}">
        <p14:creationId xmlns:p14="http://schemas.microsoft.com/office/powerpoint/2010/main" val="10201990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7324" y="172713"/>
            <a:ext cx="10798876" cy="566822"/>
          </a:xfrm>
          <a:prstGeom prst="rect">
            <a:avLst/>
          </a:prstGeom>
        </p:spPr>
        <p:txBody>
          <a:bodyPr vert="horz" wrap="square" lIns="0" tIns="12700" rIns="0" bIns="0" rtlCol="0">
            <a:spAutoFit/>
          </a:bodyPr>
          <a:lstStyle/>
          <a:p>
            <a:pPr marL="12700">
              <a:lnSpc>
                <a:spcPct val="100000"/>
              </a:lnSpc>
              <a:spcBef>
                <a:spcPts val="100"/>
              </a:spcBef>
            </a:pPr>
            <a:r>
              <a:rPr lang="en-US" sz="3600" dirty="0"/>
              <a:t>Step 2: project to a D-dimensional vector </a:t>
            </a:r>
            <a:r>
              <a:rPr lang="en-US" sz="3600" dirty="0">
                <a:sym typeface="Wingdings" panose="05000000000000000000" pitchFamily="2" charset="2"/>
              </a:rPr>
              <a:t> </a:t>
            </a:r>
            <a:r>
              <a:rPr lang="en-US" sz="3600" dirty="0">
                <a:highlight>
                  <a:srgbClr val="FFFF00"/>
                </a:highlight>
                <a:sym typeface="Wingdings" panose="05000000000000000000" pitchFamily="2" charset="2"/>
              </a:rPr>
              <a:t>What is D?</a:t>
            </a:r>
            <a:endParaRPr sz="3600" spc="-10" dirty="0">
              <a:highlight>
                <a:srgbClr val="FFFF00"/>
              </a:highlight>
            </a:endParaRPr>
          </a:p>
        </p:txBody>
      </p:sp>
      <p:grpSp>
        <p:nvGrpSpPr>
          <p:cNvPr id="3" name="object 3"/>
          <p:cNvGrpSpPr/>
          <p:nvPr/>
        </p:nvGrpSpPr>
        <p:grpSpPr>
          <a:xfrm>
            <a:off x="2535941" y="4393872"/>
            <a:ext cx="640080" cy="1481455"/>
            <a:chOff x="2535941" y="4393872"/>
            <a:chExt cx="640080"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grpSp>
      <p:grpSp>
        <p:nvGrpSpPr>
          <p:cNvPr id="8" name="object 8"/>
          <p:cNvGrpSpPr/>
          <p:nvPr/>
        </p:nvGrpSpPr>
        <p:grpSpPr>
          <a:xfrm>
            <a:off x="3312686" y="4397663"/>
            <a:ext cx="640080" cy="1477645"/>
            <a:chOff x="3312686" y="4397663"/>
            <a:chExt cx="640080" cy="1477645"/>
          </a:xfrm>
        </p:grpSpPr>
        <p:sp>
          <p:nvSpPr>
            <p:cNvPr id="9" name="object 9"/>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0" name="object 10"/>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1" name="object 11"/>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2" name="object 12"/>
            <p:cNvPicPr/>
            <p:nvPr/>
          </p:nvPicPr>
          <p:blipFill>
            <a:blip r:embed="rId3" cstate="print"/>
            <a:stretch>
              <a:fillRect/>
            </a:stretch>
          </p:blipFill>
          <p:spPr>
            <a:xfrm>
              <a:off x="3312686" y="5235200"/>
              <a:ext cx="639705" cy="640079"/>
            </a:xfrm>
            <a:prstGeom prst="rect">
              <a:avLst/>
            </a:prstGeom>
          </p:spPr>
        </p:pic>
      </p:grpSp>
      <p:grpSp>
        <p:nvGrpSpPr>
          <p:cNvPr id="13" name="object 13"/>
          <p:cNvGrpSpPr/>
          <p:nvPr/>
        </p:nvGrpSpPr>
        <p:grpSpPr>
          <a:xfrm>
            <a:off x="4089432" y="4393872"/>
            <a:ext cx="640080" cy="1481455"/>
            <a:chOff x="4089432" y="4393872"/>
            <a:chExt cx="640080" cy="1481455"/>
          </a:xfrm>
        </p:grpSpPr>
        <p:sp>
          <p:nvSpPr>
            <p:cNvPr id="14" name="object 14"/>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5" name="object 15"/>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6" name="object 16"/>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17" name="object 17"/>
            <p:cNvPicPr/>
            <p:nvPr/>
          </p:nvPicPr>
          <p:blipFill>
            <a:blip r:embed="rId4" cstate="print"/>
            <a:stretch>
              <a:fillRect/>
            </a:stretch>
          </p:blipFill>
          <p:spPr>
            <a:xfrm>
              <a:off x="4089432" y="5235200"/>
              <a:ext cx="639705" cy="640079"/>
            </a:xfrm>
            <a:prstGeom prst="rect">
              <a:avLst/>
            </a:prstGeom>
          </p:spPr>
        </p:pic>
      </p:grpSp>
      <p:grpSp>
        <p:nvGrpSpPr>
          <p:cNvPr id="18" name="object 18"/>
          <p:cNvGrpSpPr/>
          <p:nvPr/>
        </p:nvGrpSpPr>
        <p:grpSpPr>
          <a:xfrm>
            <a:off x="4866180" y="4397663"/>
            <a:ext cx="640080" cy="1477645"/>
            <a:chOff x="4866180" y="4397663"/>
            <a:chExt cx="640080" cy="1477645"/>
          </a:xfrm>
        </p:grpSpPr>
        <p:sp>
          <p:nvSpPr>
            <p:cNvPr id="19" name="object 19"/>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0" name="object 20"/>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1" name="object 21"/>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2" name="object 22"/>
            <p:cNvPicPr/>
            <p:nvPr/>
          </p:nvPicPr>
          <p:blipFill>
            <a:blip r:embed="rId5" cstate="print"/>
            <a:stretch>
              <a:fillRect/>
            </a:stretch>
          </p:blipFill>
          <p:spPr>
            <a:xfrm>
              <a:off x="4866180" y="5235200"/>
              <a:ext cx="639705" cy="640079"/>
            </a:xfrm>
            <a:prstGeom prst="rect">
              <a:avLst/>
            </a:prstGeom>
          </p:spPr>
        </p:pic>
      </p:grpSp>
      <p:grpSp>
        <p:nvGrpSpPr>
          <p:cNvPr id="23" name="object 23"/>
          <p:cNvGrpSpPr/>
          <p:nvPr/>
        </p:nvGrpSpPr>
        <p:grpSpPr>
          <a:xfrm>
            <a:off x="5645272" y="4393872"/>
            <a:ext cx="640080" cy="1481455"/>
            <a:chOff x="5645272" y="4393872"/>
            <a:chExt cx="640080" cy="1481455"/>
          </a:xfrm>
        </p:grpSpPr>
        <p:sp>
          <p:nvSpPr>
            <p:cNvPr id="24" name="object 24"/>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25" name="object 25"/>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6" name="object 26"/>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27" name="object 27"/>
            <p:cNvPicPr/>
            <p:nvPr/>
          </p:nvPicPr>
          <p:blipFill>
            <a:blip r:embed="rId6" cstate="print"/>
            <a:stretch>
              <a:fillRect/>
            </a:stretch>
          </p:blipFill>
          <p:spPr>
            <a:xfrm>
              <a:off x="5645272" y="5235200"/>
              <a:ext cx="639705" cy="640079"/>
            </a:xfrm>
            <a:prstGeom prst="rect">
              <a:avLst/>
            </a:prstGeom>
          </p:spPr>
        </p:pic>
      </p:grpSp>
      <p:grpSp>
        <p:nvGrpSpPr>
          <p:cNvPr id="28" name="object 28"/>
          <p:cNvGrpSpPr/>
          <p:nvPr/>
        </p:nvGrpSpPr>
        <p:grpSpPr>
          <a:xfrm>
            <a:off x="6419682" y="4393872"/>
            <a:ext cx="640080" cy="1481455"/>
            <a:chOff x="6419682" y="4393872"/>
            <a:chExt cx="640080" cy="1481455"/>
          </a:xfrm>
        </p:grpSpPr>
        <p:sp>
          <p:nvSpPr>
            <p:cNvPr id="29" name="object 2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0" name="object 3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1" name="object 3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32" name="object 32"/>
            <p:cNvPicPr/>
            <p:nvPr/>
          </p:nvPicPr>
          <p:blipFill>
            <a:blip r:embed="rId7" cstate="print"/>
            <a:stretch>
              <a:fillRect/>
            </a:stretch>
          </p:blipFill>
          <p:spPr>
            <a:xfrm>
              <a:off x="6419682" y="5235200"/>
              <a:ext cx="639705" cy="640079"/>
            </a:xfrm>
            <a:prstGeom prst="rect">
              <a:avLst/>
            </a:prstGeom>
          </p:spPr>
        </p:pic>
      </p:grpSp>
      <p:grpSp>
        <p:nvGrpSpPr>
          <p:cNvPr id="33" name="object 33"/>
          <p:cNvGrpSpPr/>
          <p:nvPr/>
        </p:nvGrpSpPr>
        <p:grpSpPr>
          <a:xfrm>
            <a:off x="7207347" y="4393872"/>
            <a:ext cx="641350" cy="1481455"/>
            <a:chOff x="7207347" y="4393872"/>
            <a:chExt cx="641350" cy="1481455"/>
          </a:xfrm>
        </p:grpSpPr>
        <p:sp>
          <p:nvSpPr>
            <p:cNvPr id="34" name="object 34"/>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5" name="object 35"/>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6" name="object 36"/>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37" name="object 37"/>
            <p:cNvPicPr/>
            <p:nvPr/>
          </p:nvPicPr>
          <p:blipFill>
            <a:blip r:embed="rId8" cstate="print"/>
            <a:stretch>
              <a:fillRect/>
            </a:stretch>
          </p:blipFill>
          <p:spPr>
            <a:xfrm>
              <a:off x="7207347" y="5235200"/>
              <a:ext cx="641197" cy="640079"/>
            </a:xfrm>
            <a:prstGeom prst="rect">
              <a:avLst/>
            </a:prstGeom>
          </p:spPr>
        </p:pic>
      </p:grpSp>
      <p:grpSp>
        <p:nvGrpSpPr>
          <p:cNvPr id="38" name="object 38"/>
          <p:cNvGrpSpPr/>
          <p:nvPr/>
        </p:nvGrpSpPr>
        <p:grpSpPr>
          <a:xfrm>
            <a:off x="7970093" y="4393872"/>
            <a:ext cx="641350" cy="1481455"/>
            <a:chOff x="7970093" y="4393872"/>
            <a:chExt cx="641350" cy="1481455"/>
          </a:xfrm>
        </p:grpSpPr>
        <p:sp>
          <p:nvSpPr>
            <p:cNvPr id="39" name="object 39"/>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2" name="object 42"/>
            <p:cNvPicPr/>
            <p:nvPr/>
          </p:nvPicPr>
          <p:blipFill>
            <a:blip r:embed="rId9" cstate="print"/>
            <a:stretch>
              <a:fillRect/>
            </a:stretch>
          </p:blipFill>
          <p:spPr>
            <a:xfrm>
              <a:off x="7970093" y="5235200"/>
              <a:ext cx="641205" cy="640079"/>
            </a:xfrm>
            <a:prstGeom prst="rect">
              <a:avLst/>
            </a:prstGeom>
          </p:spPr>
        </p:pic>
      </p:grpSp>
      <p:grpSp>
        <p:nvGrpSpPr>
          <p:cNvPr id="43" name="object 43"/>
          <p:cNvGrpSpPr/>
          <p:nvPr/>
        </p:nvGrpSpPr>
        <p:grpSpPr>
          <a:xfrm>
            <a:off x="8744502" y="4393872"/>
            <a:ext cx="641350" cy="1481455"/>
            <a:chOff x="8744502" y="4393872"/>
            <a:chExt cx="641350" cy="1481455"/>
          </a:xfrm>
        </p:grpSpPr>
        <p:sp>
          <p:nvSpPr>
            <p:cNvPr id="44" name="object 44"/>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45" name="object 45"/>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6" name="object 46"/>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7" name="object 47"/>
            <p:cNvPicPr/>
            <p:nvPr/>
          </p:nvPicPr>
          <p:blipFill>
            <a:blip r:embed="rId10" cstate="print"/>
            <a:stretch>
              <a:fillRect/>
            </a:stretch>
          </p:blipFill>
          <p:spPr>
            <a:xfrm>
              <a:off x="8744502" y="5235200"/>
              <a:ext cx="641206" cy="640079"/>
            </a:xfrm>
            <a:prstGeom prst="rect">
              <a:avLst/>
            </a:prstGeom>
          </p:spPr>
        </p:pic>
      </p:grpSp>
      <p:sp>
        <p:nvSpPr>
          <p:cNvPr id="48" name="object 48"/>
          <p:cNvSpPr txBox="1"/>
          <p:nvPr/>
        </p:nvSpPr>
        <p:spPr>
          <a:xfrm>
            <a:off x="276038" y="4548902"/>
            <a:ext cx="2040889" cy="1289050"/>
          </a:xfrm>
          <a:prstGeom prst="rect">
            <a:avLst/>
          </a:prstGeom>
        </p:spPr>
        <p:txBody>
          <a:bodyPr vert="horz" wrap="square" lIns="0" tIns="15875" rIns="0" bIns="0" rtlCol="0">
            <a:spAutoFit/>
          </a:bodyPr>
          <a:lstStyle/>
          <a:p>
            <a:pPr marL="17145" marR="31115">
              <a:lnSpc>
                <a:spcPts val="2110"/>
              </a:lnSpc>
              <a:spcBef>
                <a:spcPts val="125"/>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 </a:t>
            </a: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a:latin typeface="Calibri"/>
              <a:cs typeface="Calibri"/>
            </a:endParaRPr>
          </a:p>
          <a:p>
            <a:pPr marL="12700" marR="5080">
              <a:lnSpc>
                <a:spcPts val="2110"/>
              </a:lnSpc>
              <a:spcBef>
                <a:spcPts val="142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a:latin typeface="Calibri"/>
              <a:cs typeface="Calibri"/>
            </a:endParaRPr>
          </a:p>
        </p:txBody>
      </p:sp>
      <p:sp>
        <p:nvSpPr>
          <p:cNvPr id="50" name="object 50"/>
          <p:cNvSpPr txBox="1"/>
          <p:nvPr/>
        </p:nvSpPr>
        <p:spPr>
          <a:xfrm>
            <a:off x="78739" y="6070036"/>
            <a:ext cx="9896475" cy="252729"/>
          </a:xfrm>
          <a:prstGeom prst="rect">
            <a:avLst/>
          </a:prstGeom>
        </p:spPr>
        <p:txBody>
          <a:bodyPr vert="horz" wrap="square" lIns="0" tIns="0" rIns="0" bIns="0" rtlCol="0">
            <a:spAutoFit/>
          </a:bodyPr>
          <a:lstStyle/>
          <a:p>
            <a:pPr marL="12700">
              <a:lnSpc>
                <a:spcPts val="1870"/>
              </a:lnSpc>
            </a:pPr>
            <a:r>
              <a:rPr sz="1600" dirty="0">
                <a:latin typeface="Arial"/>
                <a:cs typeface="Arial"/>
              </a:rPr>
              <a:t>Dosovitskiy</a:t>
            </a:r>
            <a:r>
              <a:rPr sz="1600" spc="-25" dirty="0">
                <a:latin typeface="Arial"/>
                <a:cs typeface="Arial"/>
              </a:rPr>
              <a:t> </a:t>
            </a:r>
            <a:r>
              <a:rPr sz="1600" dirty="0">
                <a:latin typeface="Arial"/>
                <a:cs typeface="Arial"/>
              </a:rPr>
              <a:t>et</a:t>
            </a:r>
            <a:r>
              <a:rPr sz="1600" spc="-20" dirty="0">
                <a:latin typeface="Arial"/>
                <a:cs typeface="Arial"/>
              </a:rPr>
              <a:t> </a:t>
            </a:r>
            <a:r>
              <a:rPr sz="1600" dirty="0">
                <a:latin typeface="Arial"/>
                <a:cs typeface="Arial"/>
              </a:rPr>
              <a:t>al,</a:t>
            </a:r>
            <a:r>
              <a:rPr sz="1600" spc="-20" dirty="0">
                <a:latin typeface="Arial"/>
                <a:cs typeface="Arial"/>
              </a:rPr>
              <a:t> </a:t>
            </a:r>
            <a:r>
              <a:rPr sz="1600" dirty="0">
                <a:latin typeface="Arial"/>
                <a:cs typeface="Arial"/>
              </a:rPr>
              <a:t>“An</a:t>
            </a:r>
            <a:r>
              <a:rPr sz="1600" spc="-3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is</a:t>
            </a:r>
            <a:r>
              <a:rPr sz="1600" spc="-25" dirty="0">
                <a:latin typeface="Arial"/>
                <a:cs typeface="Arial"/>
              </a:rPr>
              <a:t> </a:t>
            </a:r>
            <a:r>
              <a:rPr sz="1600" dirty="0">
                <a:latin typeface="Arial"/>
                <a:cs typeface="Arial"/>
              </a:rPr>
              <a:t>Worth</a:t>
            </a:r>
            <a:r>
              <a:rPr sz="1600" spc="-30" dirty="0">
                <a:latin typeface="Arial"/>
                <a:cs typeface="Arial"/>
              </a:rPr>
              <a:t> </a:t>
            </a:r>
            <a:r>
              <a:rPr sz="1600" dirty="0">
                <a:latin typeface="Arial"/>
                <a:cs typeface="Arial"/>
              </a:rPr>
              <a:t>16x16</a:t>
            </a:r>
            <a:r>
              <a:rPr sz="1600" spc="-30" dirty="0">
                <a:latin typeface="Arial"/>
                <a:cs typeface="Arial"/>
              </a:rPr>
              <a:t> </a:t>
            </a:r>
            <a:r>
              <a:rPr sz="1600" dirty="0">
                <a:latin typeface="Arial"/>
                <a:cs typeface="Arial"/>
              </a:rPr>
              <a:t>Words:</a:t>
            </a:r>
            <a:r>
              <a:rPr sz="1600" spc="-45" dirty="0">
                <a:latin typeface="Arial"/>
                <a:cs typeface="Arial"/>
              </a:rPr>
              <a:t> </a:t>
            </a:r>
            <a:r>
              <a:rPr sz="1600" spc="-10" dirty="0">
                <a:latin typeface="Arial"/>
                <a:cs typeface="Arial"/>
              </a:rPr>
              <a:t>Transformers</a:t>
            </a:r>
            <a:r>
              <a:rPr sz="1600" spc="-25" dirty="0">
                <a:latin typeface="Arial"/>
                <a:cs typeface="Arial"/>
              </a:rPr>
              <a:t> </a:t>
            </a:r>
            <a:r>
              <a:rPr sz="1600" dirty="0">
                <a:latin typeface="Arial"/>
                <a:cs typeface="Arial"/>
              </a:rPr>
              <a:t>for</a:t>
            </a:r>
            <a:r>
              <a:rPr sz="1600" spc="-2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Recognition</a:t>
            </a:r>
            <a:r>
              <a:rPr sz="1600" spc="-30" dirty="0">
                <a:latin typeface="Arial"/>
                <a:cs typeface="Arial"/>
              </a:rPr>
              <a:t> </a:t>
            </a:r>
            <a:r>
              <a:rPr sz="1600" dirty="0">
                <a:latin typeface="Arial"/>
                <a:cs typeface="Arial"/>
              </a:rPr>
              <a:t>at</a:t>
            </a:r>
            <a:r>
              <a:rPr sz="1600" spc="-20" dirty="0">
                <a:latin typeface="Arial"/>
                <a:cs typeface="Arial"/>
              </a:rPr>
              <a:t> </a:t>
            </a:r>
            <a:r>
              <a:rPr sz="1600" dirty="0">
                <a:latin typeface="Arial"/>
                <a:cs typeface="Arial"/>
              </a:rPr>
              <a:t>Scale”,</a:t>
            </a:r>
            <a:r>
              <a:rPr sz="1600" spc="-20" dirty="0">
                <a:latin typeface="Arial"/>
                <a:cs typeface="Arial"/>
              </a:rPr>
              <a:t> </a:t>
            </a:r>
            <a:r>
              <a:rPr sz="1600" dirty="0">
                <a:latin typeface="Arial"/>
                <a:cs typeface="Arial"/>
              </a:rPr>
              <a:t>ICLR</a:t>
            </a:r>
            <a:r>
              <a:rPr sz="1600" spc="-25" dirty="0">
                <a:latin typeface="Arial"/>
                <a:cs typeface="Arial"/>
              </a:rPr>
              <a:t> </a:t>
            </a:r>
            <a:r>
              <a:rPr sz="1600" spc="-20" dirty="0">
                <a:latin typeface="Arial"/>
                <a:cs typeface="Arial"/>
              </a:rPr>
              <a:t>2021</a:t>
            </a:r>
            <a:endParaRPr sz="1600">
              <a:latin typeface="Arial"/>
              <a:cs typeface="Arial"/>
            </a:endParaRPr>
          </a:p>
        </p:txBody>
      </p:sp>
      <p:sp>
        <p:nvSpPr>
          <p:cNvPr id="55" name="TextBox 54">
            <a:extLst>
              <a:ext uri="{FF2B5EF4-FFF2-40B4-BE49-F238E27FC236}">
                <a16:creationId xmlns:a16="http://schemas.microsoft.com/office/drawing/2014/main" id="{B5EC605D-05FD-F7DC-55EF-792E4FC449DC}"/>
              </a:ext>
            </a:extLst>
          </p:cNvPr>
          <p:cNvSpPr txBox="1"/>
          <p:nvPr/>
        </p:nvSpPr>
        <p:spPr>
          <a:xfrm>
            <a:off x="1143000" y="2819400"/>
            <a:ext cx="184731" cy="369332"/>
          </a:xfrm>
          <a:prstGeom prst="rect">
            <a:avLst/>
          </a:prstGeom>
          <a:noFill/>
        </p:spPr>
        <p:txBody>
          <a:bodyPr wrap="none" rtlCol="0">
            <a:spAutoFit/>
          </a:bodyPr>
          <a:lstStyle/>
          <a:p>
            <a:endParaRPr lang="en-US" dirty="0"/>
          </a:p>
        </p:txBody>
      </p:sp>
      <p:sp>
        <p:nvSpPr>
          <p:cNvPr id="56" name="TextBox 55">
            <a:extLst>
              <a:ext uri="{FF2B5EF4-FFF2-40B4-BE49-F238E27FC236}">
                <a16:creationId xmlns:a16="http://schemas.microsoft.com/office/drawing/2014/main" id="{0AD124F9-4618-C6BA-8D7E-31B977A66E75}"/>
              </a:ext>
            </a:extLst>
          </p:cNvPr>
          <p:cNvSpPr txBox="1"/>
          <p:nvPr/>
        </p:nvSpPr>
        <p:spPr>
          <a:xfrm>
            <a:off x="557647" y="971619"/>
            <a:ext cx="9896475" cy="2031325"/>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US" b="1" dirty="0">
                <a:highlight>
                  <a:srgbClr val="FFFF00"/>
                </a:highlight>
              </a:rPr>
              <a:t>D is also the embedding size used throughout the transformer encoder layers</a:t>
            </a:r>
            <a:r>
              <a:rPr lang="en-US" b="1" dirty="0"/>
              <a:t>. </a:t>
            </a:r>
          </a:p>
          <a:p>
            <a:pPr marL="285750" indent="-285750">
              <a:buFont typeface="Arial" panose="020B0604020202020204" pitchFamily="34" charset="0"/>
              <a:buChar char="•"/>
            </a:pPr>
            <a:r>
              <a:rPr lang="en-US" dirty="0"/>
              <a:t>In each transformer block, </a:t>
            </a:r>
            <a:r>
              <a:rPr lang="en-US" dirty="0">
                <a:solidFill>
                  <a:schemeClr val="accent2">
                    <a:lumMod val="75000"/>
                  </a:schemeClr>
                </a:solidFill>
              </a:rPr>
              <a:t>the multi-head self-attention mechanism and feedforward layers operate on vectors of size D.</a:t>
            </a:r>
            <a:br>
              <a:rPr lang="en-US" dirty="0">
                <a:solidFill>
                  <a:schemeClr val="accent2">
                    <a:lumMod val="75000"/>
                  </a:schemeClr>
                </a:solidFill>
              </a:rPr>
            </a:br>
            <a:endParaRPr lang="en-US" dirty="0">
              <a:solidFill>
                <a:schemeClr val="accent2">
                  <a:lumMod val="75000"/>
                </a:schemeClr>
              </a:solidFill>
            </a:endParaRPr>
          </a:p>
          <a:p>
            <a:pPr marL="285750" indent="-285750">
              <a:buFont typeface="Arial" panose="020B0604020202020204" pitchFamily="34" charset="0"/>
              <a:buChar char="•"/>
            </a:pPr>
            <a:r>
              <a:rPr lang="en-US" dirty="0">
                <a:highlight>
                  <a:srgbClr val="00FF00"/>
                </a:highlight>
              </a:rPr>
              <a:t>The number of heads in multi-head attention is often set as a factor of D.</a:t>
            </a:r>
          </a:p>
          <a:p>
            <a:pPr marL="742950" lvl="1" indent="-285750">
              <a:buFont typeface="Arial" panose="020B0604020202020204" pitchFamily="34" charset="0"/>
              <a:buChar char="•"/>
            </a:pPr>
            <a:r>
              <a:rPr lang="en-US" dirty="0"/>
              <a:t> in </a:t>
            </a:r>
            <a:r>
              <a:rPr lang="en-US" dirty="0" err="1"/>
              <a:t>ViT</a:t>
            </a:r>
            <a:r>
              <a:rPr lang="en-US" dirty="0"/>
              <a:t>-B with D=768, there are typically 12 attention heads, so each head operates on vectors of size 768/12=64</a:t>
            </a:r>
            <a:endParaRPr lang="en-US" dirty="0">
              <a:highlight>
                <a:srgbClr val="FFFF00"/>
              </a:highlight>
            </a:endParaRPr>
          </a:p>
        </p:txBody>
      </p:sp>
      <p:pic>
        <p:nvPicPr>
          <p:cNvPr id="54" name="Picture 4">
            <a:extLst>
              <a:ext uri="{FF2B5EF4-FFF2-40B4-BE49-F238E27FC236}">
                <a16:creationId xmlns:a16="http://schemas.microsoft.com/office/drawing/2014/main" id="{7D8D1AAD-65CA-1B6E-A4B2-1637BE6DA5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5393" y="2743200"/>
            <a:ext cx="5313076"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24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7324" y="172713"/>
            <a:ext cx="10798876" cy="566822"/>
          </a:xfrm>
          <a:prstGeom prst="rect">
            <a:avLst/>
          </a:prstGeom>
        </p:spPr>
        <p:txBody>
          <a:bodyPr vert="horz" wrap="square" lIns="0" tIns="12700" rIns="0" bIns="0" rtlCol="0">
            <a:spAutoFit/>
          </a:bodyPr>
          <a:lstStyle/>
          <a:p>
            <a:pPr marL="12700">
              <a:lnSpc>
                <a:spcPct val="100000"/>
              </a:lnSpc>
              <a:spcBef>
                <a:spcPts val="100"/>
              </a:spcBef>
            </a:pPr>
            <a:r>
              <a:rPr lang="en-US" sz="3600" dirty="0"/>
              <a:t>Step 2: project to a D-dimensional vector </a:t>
            </a:r>
            <a:r>
              <a:rPr lang="en-US" sz="3600" dirty="0">
                <a:sym typeface="Wingdings" panose="05000000000000000000" pitchFamily="2" charset="2"/>
              </a:rPr>
              <a:t> </a:t>
            </a:r>
            <a:r>
              <a:rPr lang="en-US" sz="3600" dirty="0">
                <a:highlight>
                  <a:srgbClr val="FFFF00"/>
                </a:highlight>
                <a:sym typeface="Wingdings" panose="05000000000000000000" pitchFamily="2" charset="2"/>
              </a:rPr>
              <a:t>What is D?</a:t>
            </a:r>
            <a:endParaRPr sz="3600" spc="-10" dirty="0">
              <a:highlight>
                <a:srgbClr val="FFFF00"/>
              </a:highlight>
            </a:endParaRPr>
          </a:p>
        </p:txBody>
      </p:sp>
      <p:grpSp>
        <p:nvGrpSpPr>
          <p:cNvPr id="3" name="object 3"/>
          <p:cNvGrpSpPr/>
          <p:nvPr/>
        </p:nvGrpSpPr>
        <p:grpSpPr>
          <a:xfrm>
            <a:off x="2535941" y="4393872"/>
            <a:ext cx="640080" cy="1481455"/>
            <a:chOff x="2535941" y="4393872"/>
            <a:chExt cx="640080"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grpSp>
      <p:grpSp>
        <p:nvGrpSpPr>
          <p:cNvPr id="8" name="object 8"/>
          <p:cNvGrpSpPr/>
          <p:nvPr/>
        </p:nvGrpSpPr>
        <p:grpSpPr>
          <a:xfrm>
            <a:off x="3312686" y="4397663"/>
            <a:ext cx="640080" cy="1477645"/>
            <a:chOff x="3312686" y="4397663"/>
            <a:chExt cx="640080" cy="1477645"/>
          </a:xfrm>
        </p:grpSpPr>
        <p:sp>
          <p:nvSpPr>
            <p:cNvPr id="9" name="object 9"/>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0" name="object 10"/>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1" name="object 11"/>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2" name="object 12"/>
            <p:cNvPicPr/>
            <p:nvPr/>
          </p:nvPicPr>
          <p:blipFill>
            <a:blip r:embed="rId3" cstate="print"/>
            <a:stretch>
              <a:fillRect/>
            </a:stretch>
          </p:blipFill>
          <p:spPr>
            <a:xfrm>
              <a:off x="3312686" y="5235200"/>
              <a:ext cx="639705" cy="640079"/>
            </a:xfrm>
            <a:prstGeom prst="rect">
              <a:avLst/>
            </a:prstGeom>
          </p:spPr>
        </p:pic>
      </p:grpSp>
      <p:grpSp>
        <p:nvGrpSpPr>
          <p:cNvPr id="13" name="object 13"/>
          <p:cNvGrpSpPr/>
          <p:nvPr/>
        </p:nvGrpSpPr>
        <p:grpSpPr>
          <a:xfrm>
            <a:off x="4089432" y="4393872"/>
            <a:ext cx="640080" cy="1481455"/>
            <a:chOff x="4089432" y="4393872"/>
            <a:chExt cx="640080" cy="1481455"/>
          </a:xfrm>
        </p:grpSpPr>
        <p:sp>
          <p:nvSpPr>
            <p:cNvPr id="14" name="object 14"/>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5" name="object 15"/>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6" name="object 16"/>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17" name="object 17"/>
            <p:cNvPicPr/>
            <p:nvPr/>
          </p:nvPicPr>
          <p:blipFill>
            <a:blip r:embed="rId4" cstate="print"/>
            <a:stretch>
              <a:fillRect/>
            </a:stretch>
          </p:blipFill>
          <p:spPr>
            <a:xfrm>
              <a:off x="4089432" y="5235200"/>
              <a:ext cx="639705" cy="640079"/>
            </a:xfrm>
            <a:prstGeom prst="rect">
              <a:avLst/>
            </a:prstGeom>
          </p:spPr>
        </p:pic>
      </p:grpSp>
      <p:grpSp>
        <p:nvGrpSpPr>
          <p:cNvPr id="18" name="object 18"/>
          <p:cNvGrpSpPr/>
          <p:nvPr/>
        </p:nvGrpSpPr>
        <p:grpSpPr>
          <a:xfrm>
            <a:off x="4866180" y="4397663"/>
            <a:ext cx="640080" cy="1477645"/>
            <a:chOff x="4866180" y="4397663"/>
            <a:chExt cx="640080" cy="1477645"/>
          </a:xfrm>
        </p:grpSpPr>
        <p:sp>
          <p:nvSpPr>
            <p:cNvPr id="19" name="object 19"/>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0" name="object 20"/>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1" name="object 21"/>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2" name="object 22"/>
            <p:cNvPicPr/>
            <p:nvPr/>
          </p:nvPicPr>
          <p:blipFill>
            <a:blip r:embed="rId5" cstate="print"/>
            <a:stretch>
              <a:fillRect/>
            </a:stretch>
          </p:blipFill>
          <p:spPr>
            <a:xfrm>
              <a:off x="4866180" y="5235200"/>
              <a:ext cx="639705" cy="640079"/>
            </a:xfrm>
            <a:prstGeom prst="rect">
              <a:avLst/>
            </a:prstGeom>
          </p:spPr>
        </p:pic>
      </p:grpSp>
      <p:grpSp>
        <p:nvGrpSpPr>
          <p:cNvPr id="23" name="object 23"/>
          <p:cNvGrpSpPr/>
          <p:nvPr/>
        </p:nvGrpSpPr>
        <p:grpSpPr>
          <a:xfrm>
            <a:off x="5645272" y="4393872"/>
            <a:ext cx="640080" cy="1481455"/>
            <a:chOff x="5645272" y="4393872"/>
            <a:chExt cx="640080" cy="1481455"/>
          </a:xfrm>
        </p:grpSpPr>
        <p:sp>
          <p:nvSpPr>
            <p:cNvPr id="24" name="object 24"/>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25" name="object 25"/>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6" name="object 26"/>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27" name="object 27"/>
            <p:cNvPicPr/>
            <p:nvPr/>
          </p:nvPicPr>
          <p:blipFill>
            <a:blip r:embed="rId6" cstate="print"/>
            <a:stretch>
              <a:fillRect/>
            </a:stretch>
          </p:blipFill>
          <p:spPr>
            <a:xfrm>
              <a:off x="5645272" y="5235200"/>
              <a:ext cx="639705" cy="640079"/>
            </a:xfrm>
            <a:prstGeom prst="rect">
              <a:avLst/>
            </a:prstGeom>
          </p:spPr>
        </p:pic>
      </p:grpSp>
      <p:grpSp>
        <p:nvGrpSpPr>
          <p:cNvPr id="28" name="object 28"/>
          <p:cNvGrpSpPr/>
          <p:nvPr/>
        </p:nvGrpSpPr>
        <p:grpSpPr>
          <a:xfrm>
            <a:off x="6419682" y="4393872"/>
            <a:ext cx="640080" cy="1481455"/>
            <a:chOff x="6419682" y="4393872"/>
            <a:chExt cx="640080" cy="1481455"/>
          </a:xfrm>
        </p:grpSpPr>
        <p:sp>
          <p:nvSpPr>
            <p:cNvPr id="29" name="object 2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0" name="object 3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1" name="object 3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32" name="object 32"/>
            <p:cNvPicPr/>
            <p:nvPr/>
          </p:nvPicPr>
          <p:blipFill>
            <a:blip r:embed="rId7" cstate="print"/>
            <a:stretch>
              <a:fillRect/>
            </a:stretch>
          </p:blipFill>
          <p:spPr>
            <a:xfrm>
              <a:off x="6419682" y="5235200"/>
              <a:ext cx="639705" cy="640079"/>
            </a:xfrm>
            <a:prstGeom prst="rect">
              <a:avLst/>
            </a:prstGeom>
          </p:spPr>
        </p:pic>
      </p:grpSp>
      <p:grpSp>
        <p:nvGrpSpPr>
          <p:cNvPr id="33" name="object 33"/>
          <p:cNvGrpSpPr/>
          <p:nvPr/>
        </p:nvGrpSpPr>
        <p:grpSpPr>
          <a:xfrm>
            <a:off x="7207347" y="4393872"/>
            <a:ext cx="641350" cy="1481455"/>
            <a:chOff x="7207347" y="4393872"/>
            <a:chExt cx="641350" cy="1481455"/>
          </a:xfrm>
        </p:grpSpPr>
        <p:sp>
          <p:nvSpPr>
            <p:cNvPr id="34" name="object 34"/>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5" name="object 35"/>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6" name="object 36"/>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37" name="object 37"/>
            <p:cNvPicPr/>
            <p:nvPr/>
          </p:nvPicPr>
          <p:blipFill>
            <a:blip r:embed="rId8" cstate="print"/>
            <a:stretch>
              <a:fillRect/>
            </a:stretch>
          </p:blipFill>
          <p:spPr>
            <a:xfrm>
              <a:off x="7207347" y="5235200"/>
              <a:ext cx="641197" cy="640079"/>
            </a:xfrm>
            <a:prstGeom prst="rect">
              <a:avLst/>
            </a:prstGeom>
          </p:spPr>
        </p:pic>
      </p:grpSp>
      <p:grpSp>
        <p:nvGrpSpPr>
          <p:cNvPr id="38" name="object 38"/>
          <p:cNvGrpSpPr/>
          <p:nvPr/>
        </p:nvGrpSpPr>
        <p:grpSpPr>
          <a:xfrm>
            <a:off x="7970093" y="4393872"/>
            <a:ext cx="641350" cy="1481455"/>
            <a:chOff x="7970093" y="4393872"/>
            <a:chExt cx="641350" cy="1481455"/>
          </a:xfrm>
        </p:grpSpPr>
        <p:sp>
          <p:nvSpPr>
            <p:cNvPr id="39" name="object 39"/>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2" name="object 42"/>
            <p:cNvPicPr/>
            <p:nvPr/>
          </p:nvPicPr>
          <p:blipFill>
            <a:blip r:embed="rId9" cstate="print"/>
            <a:stretch>
              <a:fillRect/>
            </a:stretch>
          </p:blipFill>
          <p:spPr>
            <a:xfrm>
              <a:off x="7970093" y="5235200"/>
              <a:ext cx="641205" cy="640079"/>
            </a:xfrm>
            <a:prstGeom prst="rect">
              <a:avLst/>
            </a:prstGeom>
          </p:spPr>
        </p:pic>
      </p:grpSp>
      <p:grpSp>
        <p:nvGrpSpPr>
          <p:cNvPr id="43" name="object 43"/>
          <p:cNvGrpSpPr/>
          <p:nvPr/>
        </p:nvGrpSpPr>
        <p:grpSpPr>
          <a:xfrm>
            <a:off x="8744502" y="4393872"/>
            <a:ext cx="641350" cy="1481455"/>
            <a:chOff x="8744502" y="4393872"/>
            <a:chExt cx="641350" cy="1481455"/>
          </a:xfrm>
        </p:grpSpPr>
        <p:sp>
          <p:nvSpPr>
            <p:cNvPr id="44" name="object 44"/>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45" name="object 45"/>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6" name="object 46"/>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7" name="object 47"/>
            <p:cNvPicPr/>
            <p:nvPr/>
          </p:nvPicPr>
          <p:blipFill>
            <a:blip r:embed="rId10" cstate="print"/>
            <a:stretch>
              <a:fillRect/>
            </a:stretch>
          </p:blipFill>
          <p:spPr>
            <a:xfrm>
              <a:off x="8744502" y="5235200"/>
              <a:ext cx="641206" cy="640079"/>
            </a:xfrm>
            <a:prstGeom prst="rect">
              <a:avLst/>
            </a:prstGeom>
          </p:spPr>
        </p:pic>
      </p:grpSp>
      <p:sp>
        <p:nvSpPr>
          <p:cNvPr id="48" name="object 48"/>
          <p:cNvSpPr txBox="1"/>
          <p:nvPr/>
        </p:nvSpPr>
        <p:spPr>
          <a:xfrm>
            <a:off x="276038" y="4548902"/>
            <a:ext cx="2040889" cy="1289050"/>
          </a:xfrm>
          <a:prstGeom prst="rect">
            <a:avLst/>
          </a:prstGeom>
        </p:spPr>
        <p:txBody>
          <a:bodyPr vert="horz" wrap="square" lIns="0" tIns="15875" rIns="0" bIns="0" rtlCol="0">
            <a:spAutoFit/>
          </a:bodyPr>
          <a:lstStyle/>
          <a:p>
            <a:pPr marL="17145" marR="31115">
              <a:lnSpc>
                <a:spcPts val="2110"/>
              </a:lnSpc>
              <a:spcBef>
                <a:spcPts val="125"/>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 </a:t>
            </a: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a:latin typeface="Calibri"/>
              <a:cs typeface="Calibri"/>
            </a:endParaRPr>
          </a:p>
          <a:p>
            <a:pPr marL="12700" marR="5080">
              <a:lnSpc>
                <a:spcPts val="2110"/>
              </a:lnSpc>
              <a:spcBef>
                <a:spcPts val="142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a:latin typeface="Calibri"/>
              <a:cs typeface="Calibri"/>
            </a:endParaRPr>
          </a:p>
        </p:txBody>
      </p:sp>
      <p:sp>
        <p:nvSpPr>
          <p:cNvPr id="50" name="object 50"/>
          <p:cNvSpPr txBox="1"/>
          <p:nvPr/>
        </p:nvSpPr>
        <p:spPr>
          <a:xfrm>
            <a:off x="78739" y="6070036"/>
            <a:ext cx="9896475" cy="252729"/>
          </a:xfrm>
          <a:prstGeom prst="rect">
            <a:avLst/>
          </a:prstGeom>
        </p:spPr>
        <p:txBody>
          <a:bodyPr vert="horz" wrap="square" lIns="0" tIns="0" rIns="0" bIns="0" rtlCol="0">
            <a:spAutoFit/>
          </a:bodyPr>
          <a:lstStyle/>
          <a:p>
            <a:pPr marL="12700">
              <a:lnSpc>
                <a:spcPts val="1870"/>
              </a:lnSpc>
            </a:pPr>
            <a:r>
              <a:rPr sz="1600" dirty="0">
                <a:latin typeface="Arial"/>
                <a:cs typeface="Arial"/>
              </a:rPr>
              <a:t>Dosovitskiy</a:t>
            </a:r>
            <a:r>
              <a:rPr sz="1600" spc="-25" dirty="0">
                <a:latin typeface="Arial"/>
                <a:cs typeface="Arial"/>
              </a:rPr>
              <a:t> </a:t>
            </a:r>
            <a:r>
              <a:rPr sz="1600" dirty="0">
                <a:latin typeface="Arial"/>
                <a:cs typeface="Arial"/>
              </a:rPr>
              <a:t>et</a:t>
            </a:r>
            <a:r>
              <a:rPr sz="1600" spc="-20" dirty="0">
                <a:latin typeface="Arial"/>
                <a:cs typeface="Arial"/>
              </a:rPr>
              <a:t> </a:t>
            </a:r>
            <a:r>
              <a:rPr sz="1600" dirty="0">
                <a:latin typeface="Arial"/>
                <a:cs typeface="Arial"/>
              </a:rPr>
              <a:t>al,</a:t>
            </a:r>
            <a:r>
              <a:rPr sz="1600" spc="-20" dirty="0">
                <a:latin typeface="Arial"/>
                <a:cs typeface="Arial"/>
              </a:rPr>
              <a:t> </a:t>
            </a:r>
            <a:r>
              <a:rPr sz="1600" dirty="0">
                <a:latin typeface="Arial"/>
                <a:cs typeface="Arial"/>
              </a:rPr>
              <a:t>“An</a:t>
            </a:r>
            <a:r>
              <a:rPr sz="1600" spc="-3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is</a:t>
            </a:r>
            <a:r>
              <a:rPr sz="1600" spc="-25" dirty="0">
                <a:latin typeface="Arial"/>
                <a:cs typeface="Arial"/>
              </a:rPr>
              <a:t> </a:t>
            </a:r>
            <a:r>
              <a:rPr sz="1600" dirty="0">
                <a:latin typeface="Arial"/>
                <a:cs typeface="Arial"/>
              </a:rPr>
              <a:t>Worth</a:t>
            </a:r>
            <a:r>
              <a:rPr sz="1600" spc="-30" dirty="0">
                <a:latin typeface="Arial"/>
                <a:cs typeface="Arial"/>
              </a:rPr>
              <a:t> </a:t>
            </a:r>
            <a:r>
              <a:rPr sz="1600" dirty="0">
                <a:latin typeface="Arial"/>
                <a:cs typeface="Arial"/>
              </a:rPr>
              <a:t>16x16</a:t>
            </a:r>
            <a:r>
              <a:rPr sz="1600" spc="-30" dirty="0">
                <a:latin typeface="Arial"/>
                <a:cs typeface="Arial"/>
              </a:rPr>
              <a:t> </a:t>
            </a:r>
            <a:r>
              <a:rPr sz="1600" dirty="0">
                <a:latin typeface="Arial"/>
                <a:cs typeface="Arial"/>
              </a:rPr>
              <a:t>Words:</a:t>
            </a:r>
            <a:r>
              <a:rPr sz="1600" spc="-45" dirty="0">
                <a:latin typeface="Arial"/>
                <a:cs typeface="Arial"/>
              </a:rPr>
              <a:t> </a:t>
            </a:r>
            <a:r>
              <a:rPr sz="1600" spc="-10" dirty="0">
                <a:latin typeface="Arial"/>
                <a:cs typeface="Arial"/>
              </a:rPr>
              <a:t>Transformers</a:t>
            </a:r>
            <a:r>
              <a:rPr sz="1600" spc="-25" dirty="0">
                <a:latin typeface="Arial"/>
                <a:cs typeface="Arial"/>
              </a:rPr>
              <a:t> </a:t>
            </a:r>
            <a:r>
              <a:rPr sz="1600" dirty="0">
                <a:latin typeface="Arial"/>
                <a:cs typeface="Arial"/>
              </a:rPr>
              <a:t>for</a:t>
            </a:r>
            <a:r>
              <a:rPr sz="1600" spc="-2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Recognition</a:t>
            </a:r>
            <a:r>
              <a:rPr sz="1600" spc="-30" dirty="0">
                <a:latin typeface="Arial"/>
                <a:cs typeface="Arial"/>
              </a:rPr>
              <a:t> </a:t>
            </a:r>
            <a:r>
              <a:rPr sz="1600" dirty="0">
                <a:latin typeface="Arial"/>
                <a:cs typeface="Arial"/>
              </a:rPr>
              <a:t>at</a:t>
            </a:r>
            <a:r>
              <a:rPr sz="1600" spc="-20" dirty="0">
                <a:latin typeface="Arial"/>
                <a:cs typeface="Arial"/>
              </a:rPr>
              <a:t> </a:t>
            </a:r>
            <a:r>
              <a:rPr sz="1600" dirty="0">
                <a:latin typeface="Arial"/>
                <a:cs typeface="Arial"/>
              </a:rPr>
              <a:t>Scale”,</a:t>
            </a:r>
            <a:r>
              <a:rPr sz="1600" spc="-20" dirty="0">
                <a:latin typeface="Arial"/>
                <a:cs typeface="Arial"/>
              </a:rPr>
              <a:t> </a:t>
            </a:r>
            <a:r>
              <a:rPr sz="1600" dirty="0">
                <a:latin typeface="Arial"/>
                <a:cs typeface="Arial"/>
              </a:rPr>
              <a:t>ICLR</a:t>
            </a:r>
            <a:r>
              <a:rPr sz="1600" spc="-25" dirty="0">
                <a:latin typeface="Arial"/>
                <a:cs typeface="Arial"/>
              </a:rPr>
              <a:t> </a:t>
            </a:r>
            <a:r>
              <a:rPr sz="1600" spc="-20" dirty="0">
                <a:latin typeface="Arial"/>
                <a:cs typeface="Arial"/>
              </a:rPr>
              <a:t>2021</a:t>
            </a:r>
            <a:endParaRPr sz="1600">
              <a:latin typeface="Arial"/>
              <a:cs typeface="Arial"/>
            </a:endParaRPr>
          </a:p>
        </p:txBody>
      </p:sp>
      <p:sp>
        <p:nvSpPr>
          <p:cNvPr id="55" name="TextBox 54">
            <a:extLst>
              <a:ext uri="{FF2B5EF4-FFF2-40B4-BE49-F238E27FC236}">
                <a16:creationId xmlns:a16="http://schemas.microsoft.com/office/drawing/2014/main" id="{B5EC605D-05FD-F7DC-55EF-792E4FC449DC}"/>
              </a:ext>
            </a:extLst>
          </p:cNvPr>
          <p:cNvSpPr txBox="1"/>
          <p:nvPr/>
        </p:nvSpPr>
        <p:spPr>
          <a:xfrm>
            <a:off x="1143000" y="2819400"/>
            <a:ext cx="184731" cy="369332"/>
          </a:xfrm>
          <a:prstGeom prst="rect">
            <a:avLst/>
          </a:prstGeom>
          <a:noFill/>
        </p:spPr>
        <p:txBody>
          <a:bodyPr wrap="none" rtlCol="0">
            <a:spAutoFit/>
          </a:bodyPr>
          <a:lstStyle/>
          <a:p>
            <a:endParaRPr lang="en-US" dirty="0"/>
          </a:p>
        </p:txBody>
      </p:sp>
      <p:sp>
        <p:nvSpPr>
          <p:cNvPr id="56" name="TextBox 55">
            <a:extLst>
              <a:ext uri="{FF2B5EF4-FFF2-40B4-BE49-F238E27FC236}">
                <a16:creationId xmlns:a16="http://schemas.microsoft.com/office/drawing/2014/main" id="{0AD124F9-4618-C6BA-8D7E-31B977A66E75}"/>
              </a:ext>
            </a:extLst>
          </p:cNvPr>
          <p:cNvSpPr txBox="1"/>
          <p:nvPr/>
        </p:nvSpPr>
        <p:spPr>
          <a:xfrm>
            <a:off x="557647" y="971619"/>
            <a:ext cx="10719953" cy="2031325"/>
          </a:xfrm>
          <a:prstGeom prst="rect">
            <a:avLst/>
          </a:prstGeom>
          <a:solidFill>
            <a:schemeClr val="bg2"/>
          </a:solidFill>
        </p:spPr>
        <p:txBody>
          <a:bodyPr wrap="square" rtlCol="0">
            <a:spAutoFit/>
          </a:bodyPr>
          <a:lstStyle/>
          <a:p>
            <a:r>
              <a:rPr lang="en-US" dirty="0"/>
              <a:t>In practice, D is a </a:t>
            </a:r>
            <a:r>
              <a:rPr lang="en-US" b="1" dirty="0"/>
              <a:t>hyperparameter</a:t>
            </a:r>
            <a:r>
              <a:rPr lang="en-US" dirty="0"/>
              <a:t> that needs to be selected during model design or experimentation </a:t>
            </a:r>
          </a:p>
          <a:p>
            <a:endParaRPr lang="en-US" dirty="0"/>
          </a:p>
          <a:p>
            <a:r>
              <a:rPr lang="en-US" dirty="0">
                <a:highlight>
                  <a:srgbClr val="FFFF00"/>
                </a:highlight>
              </a:rPr>
              <a:t>Guidelines “to be ignored” </a:t>
            </a:r>
          </a:p>
          <a:p>
            <a:pPr marL="285750" indent="-285750">
              <a:buFont typeface="Arial" panose="020B0604020202020204" pitchFamily="34" charset="0"/>
              <a:buChar char="•"/>
            </a:pPr>
            <a:r>
              <a:rPr lang="en-US" dirty="0">
                <a:solidFill>
                  <a:srgbClr val="FF0000"/>
                </a:solidFill>
              </a:rPr>
              <a:t>on a smaller dataset </a:t>
            </a:r>
            <a:r>
              <a:rPr lang="en-US" dirty="0"/>
              <a:t>or with limited resources, a smaller model like </a:t>
            </a:r>
            <a:r>
              <a:rPr lang="en-US" dirty="0" err="1"/>
              <a:t>ViT</a:t>
            </a:r>
            <a:r>
              <a:rPr lang="en-US" dirty="0"/>
              <a:t>-B (with D=768) might be preferred.</a:t>
            </a:r>
          </a:p>
          <a:p>
            <a:pPr marL="285750" indent="-285750">
              <a:buFont typeface="Arial" panose="020B0604020202020204" pitchFamily="34" charset="0"/>
              <a:buChar char="•"/>
            </a:pPr>
            <a:r>
              <a:rPr lang="en-US" dirty="0">
                <a:solidFill>
                  <a:srgbClr val="FF0000"/>
                </a:solidFill>
              </a:rPr>
              <a:t>For larger datasets </a:t>
            </a:r>
            <a:r>
              <a:rPr lang="en-US" dirty="0"/>
              <a:t>and tasks requiring high accuracy (e.g., ImageNet), a larger model like </a:t>
            </a:r>
            <a:r>
              <a:rPr lang="en-US" dirty="0" err="1"/>
              <a:t>ViT</a:t>
            </a:r>
            <a:r>
              <a:rPr lang="en-US" dirty="0"/>
              <a:t>-L or </a:t>
            </a:r>
            <a:r>
              <a:rPr lang="en-US" dirty="0" err="1"/>
              <a:t>ViT</a:t>
            </a:r>
            <a:r>
              <a:rPr lang="en-US" dirty="0"/>
              <a:t>-H might be used, with D=1024 or D=1280D = 1280</a:t>
            </a:r>
          </a:p>
        </p:txBody>
      </p:sp>
    </p:spTree>
    <p:extLst>
      <p:ext uri="{BB962C8B-B14F-4D97-AF65-F5344CB8AC3E}">
        <p14:creationId xmlns:p14="http://schemas.microsoft.com/office/powerpoint/2010/main" val="824981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6884" y="60890"/>
            <a:ext cx="10515600" cy="689932"/>
          </a:xfrm>
          <a:prstGeom prst="rect">
            <a:avLst/>
          </a:prstGeom>
        </p:spPr>
        <p:txBody>
          <a:bodyPr vert="horz" wrap="square" lIns="0" tIns="12700" rIns="0" bIns="0" rtlCol="0">
            <a:spAutoFit/>
          </a:bodyPr>
          <a:lstStyle/>
          <a:p>
            <a:pPr marL="12700">
              <a:lnSpc>
                <a:spcPct val="100000"/>
              </a:lnSpc>
              <a:spcBef>
                <a:spcPts val="100"/>
              </a:spcBef>
            </a:pPr>
            <a:r>
              <a:rPr lang="en-US" dirty="0"/>
              <a:t>Step 3: add positional embedding</a:t>
            </a:r>
            <a:endParaRPr spc="-10" dirty="0"/>
          </a:p>
        </p:txBody>
      </p:sp>
      <p:grpSp>
        <p:nvGrpSpPr>
          <p:cNvPr id="3" name="object 3"/>
          <p:cNvGrpSpPr/>
          <p:nvPr/>
        </p:nvGrpSpPr>
        <p:grpSpPr>
          <a:xfrm>
            <a:off x="2535941" y="4393872"/>
            <a:ext cx="690245" cy="1481455"/>
            <a:chOff x="2535941" y="4393872"/>
            <a:chExt cx="690245"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sp>
          <p:nvSpPr>
            <p:cNvPr id="8" name="object 8"/>
            <p:cNvSpPr/>
            <p:nvPr/>
          </p:nvSpPr>
          <p:spPr>
            <a:xfrm>
              <a:off x="3089724"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9" name="object 9"/>
            <p:cNvSpPr/>
            <p:nvPr/>
          </p:nvSpPr>
          <p:spPr>
            <a:xfrm>
              <a:off x="3089724"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0" name="object 10"/>
          <p:cNvGrpSpPr/>
          <p:nvPr/>
        </p:nvGrpSpPr>
        <p:grpSpPr>
          <a:xfrm>
            <a:off x="3312686" y="4397663"/>
            <a:ext cx="689610" cy="1477645"/>
            <a:chOff x="3312686" y="4397663"/>
            <a:chExt cx="689610" cy="1477645"/>
          </a:xfrm>
        </p:grpSpPr>
        <p:sp>
          <p:nvSpPr>
            <p:cNvPr id="11" name="object 11"/>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2" name="object 12"/>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3" name="object 13"/>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4" name="object 14"/>
            <p:cNvPicPr/>
            <p:nvPr/>
          </p:nvPicPr>
          <p:blipFill>
            <a:blip r:embed="rId3" cstate="print"/>
            <a:stretch>
              <a:fillRect/>
            </a:stretch>
          </p:blipFill>
          <p:spPr>
            <a:xfrm>
              <a:off x="3312686" y="5235200"/>
              <a:ext cx="639705" cy="640079"/>
            </a:xfrm>
            <a:prstGeom prst="rect">
              <a:avLst/>
            </a:prstGeom>
          </p:spPr>
        </p:pic>
        <p:sp>
          <p:nvSpPr>
            <p:cNvPr id="15" name="object 15"/>
            <p:cNvSpPr/>
            <p:nvPr/>
          </p:nvSpPr>
          <p:spPr>
            <a:xfrm>
              <a:off x="3865947" y="440599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16" name="object 16"/>
            <p:cNvSpPr/>
            <p:nvPr/>
          </p:nvSpPr>
          <p:spPr>
            <a:xfrm>
              <a:off x="3865947"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7" name="object 17"/>
          <p:cNvGrpSpPr/>
          <p:nvPr/>
        </p:nvGrpSpPr>
        <p:grpSpPr>
          <a:xfrm>
            <a:off x="4089432" y="4393872"/>
            <a:ext cx="689610" cy="1481455"/>
            <a:chOff x="4089432" y="4393872"/>
            <a:chExt cx="689610" cy="1481455"/>
          </a:xfrm>
        </p:grpSpPr>
        <p:sp>
          <p:nvSpPr>
            <p:cNvPr id="18" name="object 18"/>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9" name="object 19"/>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0" name="object 20"/>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21" name="object 21"/>
            <p:cNvPicPr/>
            <p:nvPr/>
          </p:nvPicPr>
          <p:blipFill>
            <a:blip r:embed="rId4" cstate="print"/>
            <a:stretch>
              <a:fillRect/>
            </a:stretch>
          </p:blipFill>
          <p:spPr>
            <a:xfrm>
              <a:off x="4089432" y="5235200"/>
              <a:ext cx="639705" cy="640079"/>
            </a:xfrm>
            <a:prstGeom prst="rect">
              <a:avLst/>
            </a:prstGeom>
          </p:spPr>
        </p:pic>
        <p:sp>
          <p:nvSpPr>
            <p:cNvPr id="22" name="object 22"/>
            <p:cNvSpPr/>
            <p:nvPr/>
          </p:nvSpPr>
          <p:spPr>
            <a:xfrm>
              <a:off x="4642168"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3" name="object 23"/>
            <p:cNvSpPr/>
            <p:nvPr/>
          </p:nvSpPr>
          <p:spPr>
            <a:xfrm>
              <a:off x="4642168"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24" name="object 24"/>
          <p:cNvGrpSpPr/>
          <p:nvPr/>
        </p:nvGrpSpPr>
        <p:grpSpPr>
          <a:xfrm>
            <a:off x="4866180" y="4397663"/>
            <a:ext cx="689610" cy="1477645"/>
            <a:chOff x="4866180" y="4397663"/>
            <a:chExt cx="689610" cy="1477645"/>
          </a:xfrm>
        </p:grpSpPr>
        <p:sp>
          <p:nvSpPr>
            <p:cNvPr id="25" name="object 25"/>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6" name="object 26"/>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7" name="object 27"/>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8" name="object 28"/>
            <p:cNvPicPr/>
            <p:nvPr/>
          </p:nvPicPr>
          <p:blipFill>
            <a:blip r:embed="rId5" cstate="print"/>
            <a:stretch>
              <a:fillRect/>
            </a:stretch>
          </p:blipFill>
          <p:spPr>
            <a:xfrm>
              <a:off x="4866180" y="5235200"/>
              <a:ext cx="639705" cy="640079"/>
            </a:xfrm>
            <a:prstGeom prst="rect">
              <a:avLst/>
            </a:prstGeom>
          </p:spPr>
        </p:pic>
        <p:sp>
          <p:nvSpPr>
            <p:cNvPr id="29" name="object 29"/>
            <p:cNvSpPr/>
            <p:nvPr/>
          </p:nvSpPr>
          <p:spPr>
            <a:xfrm>
              <a:off x="5419439" y="440599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30" name="object 30"/>
            <p:cNvSpPr/>
            <p:nvPr/>
          </p:nvSpPr>
          <p:spPr>
            <a:xfrm>
              <a:off x="5419439"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1" name="object 31"/>
          <p:cNvGrpSpPr/>
          <p:nvPr/>
        </p:nvGrpSpPr>
        <p:grpSpPr>
          <a:xfrm>
            <a:off x="5645272" y="4393872"/>
            <a:ext cx="683260" cy="1481455"/>
            <a:chOff x="5645272" y="4393872"/>
            <a:chExt cx="683260" cy="1481455"/>
          </a:xfrm>
        </p:grpSpPr>
        <p:sp>
          <p:nvSpPr>
            <p:cNvPr id="32" name="object 32"/>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33" name="object 33"/>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4" name="object 34"/>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35" name="object 35"/>
            <p:cNvPicPr/>
            <p:nvPr/>
          </p:nvPicPr>
          <p:blipFill>
            <a:blip r:embed="rId6" cstate="print"/>
            <a:stretch>
              <a:fillRect/>
            </a:stretch>
          </p:blipFill>
          <p:spPr>
            <a:xfrm>
              <a:off x="5645272" y="5235200"/>
              <a:ext cx="639705" cy="640079"/>
            </a:xfrm>
            <a:prstGeom prst="rect">
              <a:avLst/>
            </a:prstGeom>
          </p:spPr>
        </p:pic>
        <p:sp>
          <p:nvSpPr>
            <p:cNvPr id="36" name="object 36"/>
            <p:cNvSpPr/>
            <p:nvPr/>
          </p:nvSpPr>
          <p:spPr>
            <a:xfrm>
              <a:off x="6191656"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37" name="object 37"/>
            <p:cNvSpPr/>
            <p:nvPr/>
          </p:nvSpPr>
          <p:spPr>
            <a:xfrm>
              <a:off x="6191656"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8" name="object 38"/>
          <p:cNvGrpSpPr/>
          <p:nvPr/>
        </p:nvGrpSpPr>
        <p:grpSpPr>
          <a:xfrm>
            <a:off x="6419682" y="4393872"/>
            <a:ext cx="695325" cy="1481455"/>
            <a:chOff x="6419682" y="4393872"/>
            <a:chExt cx="695325" cy="1481455"/>
          </a:xfrm>
        </p:grpSpPr>
        <p:sp>
          <p:nvSpPr>
            <p:cNvPr id="39" name="object 3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42" name="object 42"/>
            <p:cNvPicPr/>
            <p:nvPr/>
          </p:nvPicPr>
          <p:blipFill>
            <a:blip r:embed="rId7" cstate="print"/>
            <a:stretch>
              <a:fillRect/>
            </a:stretch>
          </p:blipFill>
          <p:spPr>
            <a:xfrm>
              <a:off x="6419682" y="5235200"/>
              <a:ext cx="639705" cy="640079"/>
            </a:xfrm>
            <a:prstGeom prst="rect">
              <a:avLst/>
            </a:prstGeom>
          </p:spPr>
        </p:pic>
        <p:sp>
          <p:nvSpPr>
            <p:cNvPr id="43" name="object 43"/>
            <p:cNvSpPr/>
            <p:nvPr/>
          </p:nvSpPr>
          <p:spPr>
            <a:xfrm>
              <a:off x="6978379"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44" name="object 44"/>
            <p:cNvSpPr/>
            <p:nvPr/>
          </p:nvSpPr>
          <p:spPr>
            <a:xfrm>
              <a:off x="6978379"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45" name="object 45"/>
          <p:cNvGrpSpPr/>
          <p:nvPr/>
        </p:nvGrpSpPr>
        <p:grpSpPr>
          <a:xfrm>
            <a:off x="7207347" y="4393872"/>
            <a:ext cx="675005" cy="1481455"/>
            <a:chOff x="7207347" y="4393872"/>
            <a:chExt cx="675005" cy="1481455"/>
          </a:xfrm>
        </p:grpSpPr>
        <p:sp>
          <p:nvSpPr>
            <p:cNvPr id="46" name="object 46"/>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7" name="object 47"/>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8" name="object 48"/>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49" name="object 49"/>
            <p:cNvPicPr/>
            <p:nvPr/>
          </p:nvPicPr>
          <p:blipFill>
            <a:blip r:embed="rId8" cstate="print"/>
            <a:stretch>
              <a:fillRect/>
            </a:stretch>
          </p:blipFill>
          <p:spPr>
            <a:xfrm>
              <a:off x="7207347" y="5235200"/>
              <a:ext cx="641197" cy="640079"/>
            </a:xfrm>
            <a:prstGeom prst="rect">
              <a:avLst/>
            </a:prstGeom>
          </p:spPr>
        </p:pic>
        <p:sp>
          <p:nvSpPr>
            <p:cNvPr id="50" name="object 50"/>
            <p:cNvSpPr/>
            <p:nvPr/>
          </p:nvSpPr>
          <p:spPr>
            <a:xfrm>
              <a:off x="7745760"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51" name="object 51"/>
            <p:cNvSpPr/>
            <p:nvPr/>
          </p:nvSpPr>
          <p:spPr>
            <a:xfrm>
              <a:off x="7745760"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2" name="object 52"/>
          <p:cNvGrpSpPr/>
          <p:nvPr/>
        </p:nvGrpSpPr>
        <p:grpSpPr>
          <a:xfrm>
            <a:off x="7970093" y="4393872"/>
            <a:ext cx="688340" cy="1481455"/>
            <a:chOff x="7970093" y="4393872"/>
            <a:chExt cx="688340" cy="1481455"/>
          </a:xfrm>
        </p:grpSpPr>
        <p:sp>
          <p:nvSpPr>
            <p:cNvPr id="53" name="object 53"/>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4" name="object 54"/>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55" name="object 55"/>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56" name="object 56"/>
            <p:cNvPicPr/>
            <p:nvPr/>
          </p:nvPicPr>
          <p:blipFill>
            <a:blip r:embed="rId9" cstate="print"/>
            <a:stretch>
              <a:fillRect/>
            </a:stretch>
          </p:blipFill>
          <p:spPr>
            <a:xfrm>
              <a:off x="7970093" y="5235200"/>
              <a:ext cx="641205" cy="640079"/>
            </a:xfrm>
            <a:prstGeom prst="rect">
              <a:avLst/>
            </a:prstGeom>
          </p:spPr>
        </p:pic>
        <p:sp>
          <p:nvSpPr>
            <p:cNvPr id="57" name="object 57"/>
            <p:cNvSpPr/>
            <p:nvPr/>
          </p:nvSpPr>
          <p:spPr>
            <a:xfrm>
              <a:off x="8521762"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58" name="object 58"/>
            <p:cNvSpPr/>
            <p:nvPr/>
          </p:nvSpPr>
          <p:spPr>
            <a:xfrm>
              <a:off x="8521762"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9" name="object 59"/>
          <p:cNvGrpSpPr/>
          <p:nvPr/>
        </p:nvGrpSpPr>
        <p:grpSpPr>
          <a:xfrm>
            <a:off x="8744502" y="4393872"/>
            <a:ext cx="690880" cy="1481455"/>
            <a:chOff x="8744502" y="4393872"/>
            <a:chExt cx="690880" cy="1481455"/>
          </a:xfrm>
        </p:grpSpPr>
        <p:sp>
          <p:nvSpPr>
            <p:cNvPr id="60" name="object 60"/>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61" name="object 61"/>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2" name="object 62"/>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63" name="object 63"/>
            <p:cNvPicPr/>
            <p:nvPr/>
          </p:nvPicPr>
          <p:blipFill>
            <a:blip r:embed="rId10" cstate="print"/>
            <a:stretch>
              <a:fillRect/>
            </a:stretch>
          </p:blipFill>
          <p:spPr>
            <a:xfrm>
              <a:off x="8744502" y="5235200"/>
              <a:ext cx="641206" cy="640079"/>
            </a:xfrm>
            <a:prstGeom prst="rect">
              <a:avLst/>
            </a:prstGeom>
          </p:spPr>
        </p:pic>
        <p:sp>
          <p:nvSpPr>
            <p:cNvPr id="64" name="object 64"/>
            <p:cNvSpPr/>
            <p:nvPr/>
          </p:nvSpPr>
          <p:spPr>
            <a:xfrm>
              <a:off x="9298513"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65" name="object 65"/>
            <p:cNvSpPr/>
            <p:nvPr/>
          </p:nvSpPr>
          <p:spPr>
            <a:xfrm>
              <a:off x="9298513"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66" name="object 66"/>
          <p:cNvGrpSpPr/>
          <p:nvPr/>
        </p:nvGrpSpPr>
        <p:grpSpPr>
          <a:xfrm>
            <a:off x="2953391" y="3621125"/>
            <a:ext cx="142875" cy="443865"/>
            <a:chOff x="2953391" y="3621125"/>
            <a:chExt cx="142875" cy="443865"/>
          </a:xfrm>
        </p:grpSpPr>
        <p:sp>
          <p:nvSpPr>
            <p:cNvPr id="67" name="object 67"/>
            <p:cNvSpPr/>
            <p:nvPr/>
          </p:nvSpPr>
          <p:spPr>
            <a:xfrm>
              <a:off x="2959741"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68" name="object 68"/>
            <p:cNvSpPr/>
            <p:nvPr/>
          </p:nvSpPr>
          <p:spPr>
            <a:xfrm>
              <a:off x="295974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69" name="object 69"/>
          <p:cNvGrpSpPr/>
          <p:nvPr/>
        </p:nvGrpSpPr>
        <p:grpSpPr>
          <a:xfrm>
            <a:off x="3729612" y="3624916"/>
            <a:ext cx="142875" cy="443865"/>
            <a:chOff x="3729612" y="3624916"/>
            <a:chExt cx="142875" cy="443865"/>
          </a:xfrm>
        </p:grpSpPr>
        <p:sp>
          <p:nvSpPr>
            <p:cNvPr id="70" name="object 70"/>
            <p:cNvSpPr/>
            <p:nvPr/>
          </p:nvSpPr>
          <p:spPr>
            <a:xfrm>
              <a:off x="3735962"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71" name="object 71"/>
            <p:cNvSpPr/>
            <p:nvPr/>
          </p:nvSpPr>
          <p:spPr>
            <a:xfrm>
              <a:off x="3735962"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72" name="object 72"/>
          <p:cNvGrpSpPr/>
          <p:nvPr/>
        </p:nvGrpSpPr>
        <p:grpSpPr>
          <a:xfrm>
            <a:off x="4505834" y="3621125"/>
            <a:ext cx="142875" cy="443865"/>
            <a:chOff x="4505834" y="3621125"/>
            <a:chExt cx="142875" cy="443865"/>
          </a:xfrm>
        </p:grpSpPr>
        <p:sp>
          <p:nvSpPr>
            <p:cNvPr id="73" name="object 73"/>
            <p:cNvSpPr/>
            <p:nvPr/>
          </p:nvSpPr>
          <p:spPr>
            <a:xfrm>
              <a:off x="4512184"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74" name="object 74"/>
            <p:cNvSpPr/>
            <p:nvPr/>
          </p:nvSpPr>
          <p:spPr>
            <a:xfrm>
              <a:off x="4512184"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75" name="object 75"/>
          <p:cNvGrpSpPr/>
          <p:nvPr/>
        </p:nvGrpSpPr>
        <p:grpSpPr>
          <a:xfrm>
            <a:off x="5283106" y="3624916"/>
            <a:ext cx="142875" cy="443865"/>
            <a:chOff x="5283106" y="3624916"/>
            <a:chExt cx="142875" cy="443865"/>
          </a:xfrm>
        </p:grpSpPr>
        <p:sp>
          <p:nvSpPr>
            <p:cNvPr id="76" name="object 76"/>
            <p:cNvSpPr/>
            <p:nvPr/>
          </p:nvSpPr>
          <p:spPr>
            <a:xfrm>
              <a:off x="5289456"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77" name="object 77"/>
            <p:cNvSpPr/>
            <p:nvPr/>
          </p:nvSpPr>
          <p:spPr>
            <a:xfrm>
              <a:off x="5289456"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78" name="object 78"/>
          <p:cNvGrpSpPr/>
          <p:nvPr/>
        </p:nvGrpSpPr>
        <p:grpSpPr>
          <a:xfrm>
            <a:off x="6055321" y="3621125"/>
            <a:ext cx="142875" cy="443865"/>
            <a:chOff x="6055321" y="3621125"/>
            <a:chExt cx="142875" cy="443865"/>
          </a:xfrm>
        </p:grpSpPr>
        <p:sp>
          <p:nvSpPr>
            <p:cNvPr id="79" name="object 79"/>
            <p:cNvSpPr/>
            <p:nvPr/>
          </p:nvSpPr>
          <p:spPr>
            <a:xfrm>
              <a:off x="6061671"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80" name="object 80"/>
            <p:cNvSpPr/>
            <p:nvPr/>
          </p:nvSpPr>
          <p:spPr>
            <a:xfrm>
              <a:off x="606167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81" name="object 81"/>
          <p:cNvGrpSpPr/>
          <p:nvPr/>
        </p:nvGrpSpPr>
        <p:grpSpPr>
          <a:xfrm>
            <a:off x="6842045" y="3621125"/>
            <a:ext cx="142875" cy="443865"/>
            <a:chOff x="6842045" y="3621125"/>
            <a:chExt cx="142875" cy="443865"/>
          </a:xfrm>
        </p:grpSpPr>
        <p:sp>
          <p:nvSpPr>
            <p:cNvPr id="82" name="object 82"/>
            <p:cNvSpPr/>
            <p:nvPr/>
          </p:nvSpPr>
          <p:spPr>
            <a:xfrm>
              <a:off x="6848395"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83" name="object 83"/>
            <p:cNvSpPr/>
            <p:nvPr/>
          </p:nvSpPr>
          <p:spPr>
            <a:xfrm>
              <a:off x="684839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84" name="object 84"/>
          <p:cNvGrpSpPr/>
          <p:nvPr/>
        </p:nvGrpSpPr>
        <p:grpSpPr>
          <a:xfrm>
            <a:off x="7609427" y="3621125"/>
            <a:ext cx="142875" cy="443865"/>
            <a:chOff x="7609427" y="3621125"/>
            <a:chExt cx="142875" cy="443865"/>
          </a:xfrm>
        </p:grpSpPr>
        <p:sp>
          <p:nvSpPr>
            <p:cNvPr id="85" name="object 85"/>
            <p:cNvSpPr/>
            <p:nvPr/>
          </p:nvSpPr>
          <p:spPr>
            <a:xfrm>
              <a:off x="7615777"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86" name="object 86"/>
            <p:cNvSpPr/>
            <p:nvPr/>
          </p:nvSpPr>
          <p:spPr>
            <a:xfrm>
              <a:off x="7615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87" name="object 87"/>
          <p:cNvGrpSpPr/>
          <p:nvPr/>
        </p:nvGrpSpPr>
        <p:grpSpPr>
          <a:xfrm>
            <a:off x="8385427" y="3621125"/>
            <a:ext cx="142875" cy="443865"/>
            <a:chOff x="8385427" y="3621125"/>
            <a:chExt cx="142875" cy="443865"/>
          </a:xfrm>
        </p:grpSpPr>
        <p:sp>
          <p:nvSpPr>
            <p:cNvPr id="88" name="object 88"/>
            <p:cNvSpPr/>
            <p:nvPr/>
          </p:nvSpPr>
          <p:spPr>
            <a:xfrm>
              <a:off x="8391777"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89" name="object 89"/>
            <p:cNvSpPr/>
            <p:nvPr/>
          </p:nvSpPr>
          <p:spPr>
            <a:xfrm>
              <a:off x="8391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90" name="object 90"/>
          <p:cNvGrpSpPr/>
          <p:nvPr/>
        </p:nvGrpSpPr>
        <p:grpSpPr>
          <a:xfrm>
            <a:off x="9162178" y="3621125"/>
            <a:ext cx="142875" cy="443865"/>
            <a:chOff x="9162178" y="3621125"/>
            <a:chExt cx="142875" cy="443865"/>
          </a:xfrm>
        </p:grpSpPr>
        <p:sp>
          <p:nvSpPr>
            <p:cNvPr id="91" name="object 91"/>
            <p:cNvSpPr/>
            <p:nvPr/>
          </p:nvSpPr>
          <p:spPr>
            <a:xfrm>
              <a:off x="9168528"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92" name="object 92"/>
            <p:cNvSpPr/>
            <p:nvPr/>
          </p:nvSpPr>
          <p:spPr>
            <a:xfrm>
              <a:off x="9168528"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sp>
        <p:nvSpPr>
          <p:cNvPr id="93" name="object 93"/>
          <p:cNvSpPr txBox="1"/>
          <p:nvPr/>
        </p:nvSpPr>
        <p:spPr>
          <a:xfrm>
            <a:off x="2936516" y="4004564"/>
            <a:ext cx="6384290" cy="391160"/>
          </a:xfrm>
          <a:prstGeom prst="rect">
            <a:avLst/>
          </a:prstGeom>
        </p:spPr>
        <p:txBody>
          <a:bodyPr vert="horz" wrap="square" lIns="0" tIns="12700" rIns="0" bIns="0" rtlCol="0">
            <a:spAutoFit/>
          </a:bodyPr>
          <a:lstStyle/>
          <a:p>
            <a:pPr marL="12700">
              <a:lnSpc>
                <a:spcPct val="100000"/>
              </a:lnSpc>
              <a:spcBef>
                <a:spcPts val="100"/>
              </a:spcBef>
              <a:tabLst>
                <a:tab pos="791845" algn="l"/>
                <a:tab pos="1568450" algn="l"/>
                <a:tab pos="2343785" algn="l"/>
                <a:tab pos="3121025" algn="l"/>
                <a:tab pos="3896995" algn="l"/>
                <a:tab pos="4662805" algn="l"/>
                <a:tab pos="5452745" algn="l"/>
                <a:tab pos="6219190" algn="l"/>
              </a:tabLst>
            </a:pP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endParaRPr sz="2400">
              <a:latin typeface="Calibri"/>
              <a:cs typeface="Calibri"/>
            </a:endParaRPr>
          </a:p>
        </p:txBody>
      </p:sp>
      <p:sp>
        <p:nvSpPr>
          <p:cNvPr id="95" name="object 95"/>
          <p:cNvSpPr txBox="1"/>
          <p:nvPr/>
        </p:nvSpPr>
        <p:spPr>
          <a:xfrm>
            <a:off x="276038" y="4548902"/>
            <a:ext cx="2040889" cy="1289050"/>
          </a:xfrm>
          <a:prstGeom prst="rect">
            <a:avLst/>
          </a:prstGeom>
        </p:spPr>
        <p:txBody>
          <a:bodyPr vert="horz" wrap="square" lIns="0" tIns="15875" rIns="0" bIns="0" rtlCol="0">
            <a:spAutoFit/>
          </a:bodyPr>
          <a:lstStyle/>
          <a:p>
            <a:pPr marL="17145" marR="31115">
              <a:lnSpc>
                <a:spcPts val="2110"/>
              </a:lnSpc>
              <a:spcBef>
                <a:spcPts val="125"/>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 </a:t>
            </a: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dirty="0">
              <a:latin typeface="Calibri"/>
              <a:cs typeface="Calibri"/>
            </a:endParaRPr>
          </a:p>
          <a:p>
            <a:pPr marL="12700" marR="5080">
              <a:lnSpc>
                <a:spcPts val="2110"/>
              </a:lnSpc>
              <a:spcBef>
                <a:spcPts val="142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dirty="0">
              <a:latin typeface="Calibri"/>
              <a:cs typeface="Calibri"/>
            </a:endParaRPr>
          </a:p>
        </p:txBody>
      </p:sp>
      <p:sp>
        <p:nvSpPr>
          <p:cNvPr id="97" name="object 97"/>
          <p:cNvSpPr txBox="1"/>
          <p:nvPr/>
        </p:nvSpPr>
        <p:spPr>
          <a:xfrm>
            <a:off x="78739" y="6070036"/>
            <a:ext cx="9896475" cy="252729"/>
          </a:xfrm>
          <a:prstGeom prst="rect">
            <a:avLst/>
          </a:prstGeom>
        </p:spPr>
        <p:txBody>
          <a:bodyPr vert="horz" wrap="square" lIns="0" tIns="0" rIns="0" bIns="0" rtlCol="0">
            <a:spAutoFit/>
          </a:bodyPr>
          <a:lstStyle/>
          <a:p>
            <a:pPr marL="12700">
              <a:lnSpc>
                <a:spcPts val="1870"/>
              </a:lnSpc>
            </a:pPr>
            <a:r>
              <a:rPr sz="1600" dirty="0">
                <a:latin typeface="Arial"/>
                <a:cs typeface="Arial"/>
              </a:rPr>
              <a:t>Dosovitskiy</a:t>
            </a:r>
            <a:r>
              <a:rPr sz="1600" spc="-25" dirty="0">
                <a:latin typeface="Arial"/>
                <a:cs typeface="Arial"/>
              </a:rPr>
              <a:t> </a:t>
            </a:r>
            <a:r>
              <a:rPr sz="1600" dirty="0">
                <a:latin typeface="Arial"/>
                <a:cs typeface="Arial"/>
              </a:rPr>
              <a:t>et</a:t>
            </a:r>
            <a:r>
              <a:rPr sz="1600" spc="-20" dirty="0">
                <a:latin typeface="Arial"/>
                <a:cs typeface="Arial"/>
              </a:rPr>
              <a:t> </a:t>
            </a:r>
            <a:r>
              <a:rPr sz="1600" dirty="0">
                <a:latin typeface="Arial"/>
                <a:cs typeface="Arial"/>
              </a:rPr>
              <a:t>al,</a:t>
            </a:r>
            <a:r>
              <a:rPr sz="1600" spc="-20" dirty="0">
                <a:latin typeface="Arial"/>
                <a:cs typeface="Arial"/>
              </a:rPr>
              <a:t> </a:t>
            </a:r>
            <a:r>
              <a:rPr sz="1600" dirty="0">
                <a:latin typeface="Arial"/>
                <a:cs typeface="Arial"/>
              </a:rPr>
              <a:t>“An</a:t>
            </a:r>
            <a:r>
              <a:rPr sz="1600" spc="-3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is</a:t>
            </a:r>
            <a:r>
              <a:rPr sz="1600" spc="-25" dirty="0">
                <a:latin typeface="Arial"/>
                <a:cs typeface="Arial"/>
              </a:rPr>
              <a:t> </a:t>
            </a:r>
            <a:r>
              <a:rPr sz="1600" dirty="0">
                <a:latin typeface="Arial"/>
                <a:cs typeface="Arial"/>
              </a:rPr>
              <a:t>Worth</a:t>
            </a:r>
            <a:r>
              <a:rPr sz="1600" spc="-30" dirty="0">
                <a:latin typeface="Arial"/>
                <a:cs typeface="Arial"/>
              </a:rPr>
              <a:t> </a:t>
            </a:r>
            <a:r>
              <a:rPr sz="1600" dirty="0">
                <a:latin typeface="Arial"/>
                <a:cs typeface="Arial"/>
              </a:rPr>
              <a:t>16x16</a:t>
            </a:r>
            <a:r>
              <a:rPr sz="1600" spc="-30" dirty="0">
                <a:latin typeface="Arial"/>
                <a:cs typeface="Arial"/>
              </a:rPr>
              <a:t> </a:t>
            </a:r>
            <a:r>
              <a:rPr sz="1600" dirty="0">
                <a:latin typeface="Arial"/>
                <a:cs typeface="Arial"/>
              </a:rPr>
              <a:t>Words:</a:t>
            </a:r>
            <a:r>
              <a:rPr sz="1600" spc="-45" dirty="0">
                <a:latin typeface="Arial"/>
                <a:cs typeface="Arial"/>
              </a:rPr>
              <a:t> </a:t>
            </a:r>
            <a:r>
              <a:rPr sz="1600" spc="-10" dirty="0">
                <a:latin typeface="Arial"/>
                <a:cs typeface="Arial"/>
              </a:rPr>
              <a:t>Transformers</a:t>
            </a:r>
            <a:r>
              <a:rPr sz="1600" spc="-25" dirty="0">
                <a:latin typeface="Arial"/>
                <a:cs typeface="Arial"/>
              </a:rPr>
              <a:t> </a:t>
            </a:r>
            <a:r>
              <a:rPr sz="1600" dirty="0">
                <a:latin typeface="Arial"/>
                <a:cs typeface="Arial"/>
              </a:rPr>
              <a:t>for</a:t>
            </a:r>
            <a:r>
              <a:rPr sz="1600" spc="-2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Recognition</a:t>
            </a:r>
            <a:r>
              <a:rPr sz="1600" spc="-30" dirty="0">
                <a:latin typeface="Arial"/>
                <a:cs typeface="Arial"/>
              </a:rPr>
              <a:t> </a:t>
            </a:r>
            <a:r>
              <a:rPr sz="1600" dirty="0">
                <a:latin typeface="Arial"/>
                <a:cs typeface="Arial"/>
              </a:rPr>
              <a:t>at</a:t>
            </a:r>
            <a:r>
              <a:rPr sz="1600" spc="-20" dirty="0">
                <a:latin typeface="Arial"/>
                <a:cs typeface="Arial"/>
              </a:rPr>
              <a:t> </a:t>
            </a:r>
            <a:r>
              <a:rPr sz="1600" dirty="0">
                <a:latin typeface="Arial"/>
                <a:cs typeface="Arial"/>
              </a:rPr>
              <a:t>Scale”,</a:t>
            </a:r>
            <a:r>
              <a:rPr sz="1600" spc="-20" dirty="0">
                <a:latin typeface="Arial"/>
                <a:cs typeface="Arial"/>
              </a:rPr>
              <a:t> </a:t>
            </a:r>
            <a:r>
              <a:rPr sz="1600" dirty="0">
                <a:latin typeface="Arial"/>
                <a:cs typeface="Arial"/>
              </a:rPr>
              <a:t>ICLR</a:t>
            </a:r>
            <a:r>
              <a:rPr sz="1600" spc="-25" dirty="0">
                <a:latin typeface="Arial"/>
                <a:cs typeface="Arial"/>
              </a:rPr>
              <a:t> </a:t>
            </a:r>
            <a:r>
              <a:rPr sz="1600" spc="-20" dirty="0">
                <a:latin typeface="Arial"/>
                <a:cs typeface="Arial"/>
              </a:rPr>
              <a:t>2021</a:t>
            </a:r>
            <a:endParaRPr sz="1600">
              <a:latin typeface="Arial"/>
              <a:cs typeface="Arial"/>
            </a:endParaRPr>
          </a:p>
        </p:txBody>
      </p:sp>
      <p:sp>
        <p:nvSpPr>
          <p:cNvPr id="94" name="object 94"/>
          <p:cNvSpPr txBox="1"/>
          <p:nvPr/>
        </p:nvSpPr>
        <p:spPr>
          <a:xfrm>
            <a:off x="273194" y="3559555"/>
            <a:ext cx="2190115" cy="845819"/>
          </a:xfrm>
          <a:prstGeom prst="rect">
            <a:avLst/>
          </a:prstGeom>
        </p:spPr>
        <p:txBody>
          <a:bodyPr vert="horz" wrap="square" lIns="0" tIns="13970" rIns="0" bIns="0" rtlCol="0">
            <a:spAutoFit/>
          </a:bodyPr>
          <a:lstStyle/>
          <a:p>
            <a:pPr marL="12700" marR="5080">
              <a:lnSpc>
                <a:spcPct val="99400"/>
              </a:lnSpc>
              <a:spcBef>
                <a:spcPts val="110"/>
              </a:spcBef>
            </a:pPr>
            <a:r>
              <a:rPr sz="1800" dirty="0">
                <a:latin typeface="Calibri"/>
                <a:cs typeface="Calibri"/>
              </a:rPr>
              <a:t>Add</a:t>
            </a:r>
            <a:r>
              <a:rPr sz="1800" spc="-35" dirty="0">
                <a:latin typeface="Calibri"/>
                <a:cs typeface="Calibri"/>
              </a:rPr>
              <a:t> </a:t>
            </a:r>
            <a:r>
              <a:rPr sz="1800" spc="-10" dirty="0">
                <a:latin typeface="Calibri"/>
                <a:cs typeface="Calibri"/>
              </a:rPr>
              <a:t>positional </a:t>
            </a:r>
            <a:r>
              <a:rPr sz="1800" dirty="0">
                <a:latin typeface="Calibri"/>
                <a:cs typeface="Calibri"/>
              </a:rPr>
              <a:t>embedding:</a:t>
            </a:r>
            <a:r>
              <a:rPr sz="1800" spc="-65" dirty="0">
                <a:latin typeface="Calibri"/>
                <a:cs typeface="Calibri"/>
              </a:rPr>
              <a:t> </a:t>
            </a:r>
            <a:r>
              <a:rPr sz="1800" dirty="0">
                <a:latin typeface="Calibri"/>
                <a:cs typeface="Calibri"/>
              </a:rPr>
              <a:t>learned</a:t>
            </a:r>
            <a:r>
              <a:rPr sz="1800" spc="-65" dirty="0">
                <a:latin typeface="Calibri"/>
                <a:cs typeface="Calibri"/>
              </a:rPr>
              <a:t> </a:t>
            </a:r>
            <a:r>
              <a:rPr sz="1800" spc="-25" dirty="0">
                <a:latin typeface="Calibri"/>
                <a:cs typeface="Calibri"/>
              </a:rPr>
              <a:t>D- </a:t>
            </a:r>
            <a:r>
              <a:rPr sz="1800" dirty="0">
                <a:latin typeface="Calibri"/>
                <a:cs typeface="Calibri"/>
              </a:rPr>
              <a:t>dim</a:t>
            </a:r>
            <a:r>
              <a:rPr sz="1800" spc="-35" dirty="0">
                <a:latin typeface="Calibri"/>
                <a:cs typeface="Calibri"/>
              </a:rPr>
              <a:t> </a:t>
            </a:r>
            <a:r>
              <a:rPr sz="1800" dirty="0">
                <a:latin typeface="Calibri"/>
                <a:cs typeface="Calibri"/>
              </a:rPr>
              <a:t>vector</a:t>
            </a:r>
            <a:r>
              <a:rPr sz="1800" spc="-35" dirty="0">
                <a:latin typeface="Calibri"/>
                <a:cs typeface="Calibri"/>
              </a:rPr>
              <a:t> </a:t>
            </a:r>
            <a:r>
              <a:rPr sz="1800" dirty="0">
                <a:latin typeface="Calibri"/>
                <a:cs typeface="Calibri"/>
              </a:rPr>
              <a:t>per</a:t>
            </a:r>
            <a:r>
              <a:rPr sz="1800" spc="-35" dirty="0">
                <a:latin typeface="Calibri"/>
                <a:cs typeface="Calibri"/>
              </a:rPr>
              <a:t> </a:t>
            </a:r>
            <a:r>
              <a:rPr sz="1800" spc="-10" dirty="0">
                <a:latin typeface="Calibri"/>
                <a:cs typeface="Calibri"/>
              </a:rPr>
              <a:t>position</a:t>
            </a:r>
            <a:endParaRPr sz="1800">
              <a:latin typeface="Calibri"/>
              <a:cs typeface="Calibri"/>
            </a:endParaRPr>
          </a:p>
        </p:txBody>
      </p:sp>
      <p:sp>
        <p:nvSpPr>
          <p:cNvPr id="101" name="TextBox 100">
            <a:extLst>
              <a:ext uri="{FF2B5EF4-FFF2-40B4-BE49-F238E27FC236}">
                <a16:creationId xmlns:a16="http://schemas.microsoft.com/office/drawing/2014/main" id="{690D2C78-C236-BAF1-458F-F2B40B4C574D}"/>
              </a:ext>
            </a:extLst>
          </p:cNvPr>
          <p:cNvSpPr txBox="1"/>
          <p:nvPr/>
        </p:nvSpPr>
        <p:spPr>
          <a:xfrm>
            <a:off x="228600" y="636793"/>
            <a:ext cx="11734800" cy="2862322"/>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US" dirty="0"/>
              <a:t>A D-dimensional vector,</a:t>
            </a:r>
          </a:p>
          <a:p>
            <a:pPr marL="285750" indent="-285750">
              <a:buFont typeface="Arial" panose="020B0604020202020204" pitchFamily="34" charset="0"/>
              <a:buChar char="•"/>
            </a:pPr>
            <a:r>
              <a:rPr lang="en-US" dirty="0"/>
              <a:t>the final input to the transformer is the sum of the patch embedding and its corresponding positional embedding:                                                                                                   </a:t>
            </a:r>
          </a:p>
          <a:p>
            <a:r>
              <a:rPr lang="en-US" dirty="0"/>
              <a:t>                                                                                                      where</a:t>
            </a:r>
          </a:p>
          <a:p>
            <a:pPr marL="285750" indent="-285750">
              <a:buFont typeface="Arial" panose="020B0604020202020204" pitchFamily="34" charset="0"/>
              <a:buChar char="•"/>
            </a:pPr>
            <a:endParaRPr lang="en-US" dirty="0"/>
          </a:p>
          <a:p>
            <a:r>
              <a:rPr lang="en-US" b="1" dirty="0">
                <a:highlight>
                  <a:srgbClr val="FFFF00"/>
                </a:highlight>
              </a:rPr>
              <a:t>Learnable Parameters</a:t>
            </a:r>
          </a:p>
          <a:p>
            <a:r>
              <a:rPr lang="en-US" dirty="0"/>
              <a:t>Unlike earlier works in transformers for NLP (such as BERT or GPT), which use fixed, predefined functions (like sine and cosine functions) for positional embeddings, </a:t>
            </a:r>
            <a:r>
              <a:rPr lang="en-US" dirty="0" err="1"/>
              <a:t>ViT</a:t>
            </a:r>
            <a:r>
              <a:rPr lang="en-US" dirty="0"/>
              <a:t> uses learnable positional embeddings. </a:t>
            </a:r>
            <a:r>
              <a:rPr lang="en-US" dirty="0">
                <a:highlight>
                  <a:srgbClr val="FFFF00"/>
                </a:highlight>
              </a:rPr>
              <a:t>These are a set of parameters that are learned jointly with the rest of the model during training</a:t>
            </a:r>
            <a:r>
              <a:rPr lang="en-US" dirty="0"/>
              <a:t>. </a:t>
            </a:r>
          </a:p>
          <a:p>
            <a:pPr marL="285750" indent="-285750">
              <a:buFont typeface="Arial" panose="020B0604020202020204" pitchFamily="34" charset="0"/>
              <a:buChar char="•"/>
            </a:pPr>
            <a:r>
              <a:rPr lang="en-US" dirty="0"/>
              <a:t>The positional embeddings are initialized randomly and learned over time, allowing the model to flexibly learn the best positional encoding strategy for the task at hand.</a:t>
            </a:r>
          </a:p>
        </p:txBody>
      </p:sp>
      <p:pic>
        <p:nvPicPr>
          <p:cNvPr id="103" name="Picture 102">
            <a:extLst>
              <a:ext uri="{FF2B5EF4-FFF2-40B4-BE49-F238E27FC236}">
                <a16:creationId xmlns:a16="http://schemas.microsoft.com/office/drawing/2014/main" id="{E681A4EE-F963-8875-3EA2-183CF5D03124}"/>
              </a:ext>
            </a:extLst>
          </p:cNvPr>
          <p:cNvPicPr>
            <a:picLocks noChangeAspect="1"/>
          </p:cNvPicPr>
          <p:nvPr/>
        </p:nvPicPr>
        <p:blipFill>
          <a:blip r:embed="rId11"/>
          <a:srcRect t="13729" r="12822"/>
          <a:stretch/>
        </p:blipFill>
        <p:spPr>
          <a:xfrm>
            <a:off x="484780" y="1196645"/>
            <a:ext cx="4222475" cy="488935"/>
          </a:xfrm>
          <a:prstGeom prst="rect">
            <a:avLst/>
          </a:prstGeom>
        </p:spPr>
      </p:pic>
      <p:pic>
        <p:nvPicPr>
          <p:cNvPr id="105" name="Picture 104">
            <a:extLst>
              <a:ext uri="{FF2B5EF4-FFF2-40B4-BE49-F238E27FC236}">
                <a16:creationId xmlns:a16="http://schemas.microsoft.com/office/drawing/2014/main" id="{49589ED9-35E4-DCCD-6A86-1AF9B6F0F6FB}"/>
              </a:ext>
            </a:extLst>
          </p:cNvPr>
          <p:cNvPicPr>
            <a:picLocks noChangeAspect="1"/>
          </p:cNvPicPr>
          <p:nvPr/>
        </p:nvPicPr>
        <p:blipFill>
          <a:blip r:embed="rId12"/>
          <a:stretch>
            <a:fillRect/>
          </a:stretch>
        </p:blipFill>
        <p:spPr>
          <a:xfrm>
            <a:off x="5926178" y="1187951"/>
            <a:ext cx="4510120" cy="752481"/>
          </a:xfrm>
          <a:prstGeom prst="rect">
            <a:avLst/>
          </a:prstGeom>
        </p:spPr>
      </p:pic>
    </p:spTree>
    <p:extLst>
      <p:ext uri="{BB962C8B-B14F-4D97-AF65-F5344CB8AC3E}">
        <p14:creationId xmlns:p14="http://schemas.microsoft.com/office/powerpoint/2010/main" val="3914259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6884" y="60890"/>
            <a:ext cx="10515600" cy="689932"/>
          </a:xfrm>
          <a:prstGeom prst="rect">
            <a:avLst/>
          </a:prstGeom>
        </p:spPr>
        <p:txBody>
          <a:bodyPr vert="horz" wrap="square" lIns="0" tIns="12700" rIns="0" bIns="0" rtlCol="0">
            <a:spAutoFit/>
          </a:bodyPr>
          <a:lstStyle/>
          <a:p>
            <a:pPr marL="12700">
              <a:lnSpc>
                <a:spcPct val="100000"/>
              </a:lnSpc>
              <a:spcBef>
                <a:spcPts val="100"/>
              </a:spcBef>
            </a:pPr>
            <a:r>
              <a:rPr lang="en-US" dirty="0"/>
              <a:t>Step 3: add positional embedding</a:t>
            </a:r>
            <a:endParaRPr spc="-10" dirty="0"/>
          </a:p>
        </p:txBody>
      </p:sp>
      <p:grpSp>
        <p:nvGrpSpPr>
          <p:cNvPr id="3" name="object 3"/>
          <p:cNvGrpSpPr/>
          <p:nvPr/>
        </p:nvGrpSpPr>
        <p:grpSpPr>
          <a:xfrm>
            <a:off x="2535941" y="4393872"/>
            <a:ext cx="690245" cy="1481455"/>
            <a:chOff x="2535941" y="4393872"/>
            <a:chExt cx="690245"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sp>
          <p:nvSpPr>
            <p:cNvPr id="8" name="object 8"/>
            <p:cNvSpPr/>
            <p:nvPr/>
          </p:nvSpPr>
          <p:spPr>
            <a:xfrm>
              <a:off x="3089724"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9" name="object 9"/>
            <p:cNvSpPr/>
            <p:nvPr/>
          </p:nvSpPr>
          <p:spPr>
            <a:xfrm>
              <a:off x="3089724"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0" name="object 10"/>
          <p:cNvGrpSpPr/>
          <p:nvPr/>
        </p:nvGrpSpPr>
        <p:grpSpPr>
          <a:xfrm>
            <a:off x="3312686" y="4397663"/>
            <a:ext cx="689610" cy="1477645"/>
            <a:chOff x="3312686" y="4397663"/>
            <a:chExt cx="689610" cy="1477645"/>
          </a:xfrm>
        </p:grpSpPr>
        <p:sp>
          <p:nvSpPr>
            <p:cNvPr id="11" name="object 11"/>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2" name="object 12"/>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3" name="object 13"/>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4" name="object 14"/>
            <p:cNvPicPr/>
            <p:nvPr/>
          </p:nvPicPr>
          <p:blipFill>
            <a:blip r:embed="rId3" cstate="print"/>
            <a:stretch>
              <a:fillRect/>
            </a:stretch>
          </p:blipFill>
          <p:spPr>
            <a:xfrm>
              <a:off x="3312686" y="5235200"/>
              <a:ext cx="639705" cy="640079"/>
            </a:xfrm>
            <a:prstGeom prst="rect">
              <a:avLst/>
            </a:prstGeom>
          </p:spPr>
        </p:pic>
        <p:sp>
          <p:nvSpPr>
            <p:cNvPr id="15" name="object 15"/>
            <p:cNvSpPr/>
            <p:nvPr/>
          </p:nvSpPr>
          <p:spPr>
            <a:xfrm>
              <a:off x="3865947" y="440599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16" name="object 16"/>
            <p:cNvSpPr/>
            <p:nvPr/>
          </p:nvSpPr>
          <p:spPr>
            <a:xfrm>
              <a:off x="3865947"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7" name="object 17"/>
          <p:cNvGrpSpPr/>
          <p:nvPr/>
        </p:nvGrpSpPr>
        <p:grpSpPr>
          <a:xfrm>
            <a:off x="4089432" y="4393872"/>
            <a:ext cx="689610" cy="1481455"/>
            <a:chOff x="4089432" y="4393872"/>
            <a:chExt cx="689610" cy="1481455"/>
          </a:xfrm>
        </p:grpSpPr>
        <p:sp>
          <p:nvSpPr>
            <p:cNvPr id="18" name="object 18"/>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9" name="object 19"/>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0" name="object 20"/>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21" name="object 21"/>
            <p:cNvPicPr/>
            <p:nvPr/>
          </p:nvPicPr>
          <p:blipFill>
            <a:blip r:embed="rId4" cstate="print"/>
            <a:stretch>
              <a:fillRect/>
            </a:stretch>
          </p:blipFill>
          <p:spPr>
            <a:xfrm>
              <a:off x="4089432" y="5235200"/>
              <a:ext cx="639705" cy="640079"/>
            </a:xfrm>
            <a:prstGeom prst="rect">
              <a:avLst/>
            </a:prstGeom>
          </p:spPr>
        </p:pic>
        <p:sp>
          <p:nvSpPr>
            <p:cNvPr id="22" name="object 22"/>
            <p:cNvSpPr/>
            <p:nvPr/>
          </p:nvSpPr>
          <p:spPr>
            <a:xfrm>
              <a:off x="4642168"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3" name="object 23"/>
            <p:cNvSpPr/>
            <p:nvPr/>
          </p:nvSpPr>
          <p:spPr>
            <a:xfrm>
              <a:off x="4642168"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24" name="object 24"/>
          <p:cNvGrpSpPr/>
          <p:nvPr/>
        </p:nvGrpSpPr>
        <p:grpSpPr>
          <a:xfrm>
            <a:off x="4866180" y="4397663"/>
            <a:ext cx="689610" cy="1477645"/>
            <a:chOff x="4866180" y="4397663"/>
            <a:chExt cx="689610" cy="1477645"/>
          </a:xfrm>
        </p:grpSpPr>
        <p:sp>
          <p:nvSpPr>
            <p:cNvPr id="25" name="object 25"/>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6" name="object 26"/>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7" name="object 27"/>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8" name="object 28"/>
            <p:cNvPicPr/>
            <p:nvPr/>
          </p:nvPicPr>
          <p:blipFill>
            <a:blip r:embed="rId5" cstate="print"/>
            <a:stretch>
              <a:fillRect/>
            </a:stretch>
          </p:blipFill>
          <p:spPr>
            <a:xfrm>
              <a:off x="4866180" y="5235200"/>
              <a:ext cx="639705" cy="640079"/>
            </a:xfrm>
            <a:prstGeom prst="rect">
              <a:avLst/>
            </a:prstGeom>
          </p:spPr>
        </p:pic>
        <p:sp>
          <p:nvSpPr>
            <p:cNvPr id="29" name="object 29"/>
            <p:cNvSpPr/>
            <p:nvPr/>
          </p:nvSpPr>
          <p:spPr>
            <a:xfrm>
              <a:off x="5419439" y="440599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30" name="object 30"/>
            <p:cNvSpPr/>
            <p:nvPr/>
          </p:nvSpPr>
          <p:spPr>
            <a:xfrm>
              <a:off x="5419439"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1" name="object 31"/>
          <p:cNvGrpSpPr/>
          <p:nvPr/>
        </p:nvGrpSpPr>
        <p:grpSpPr>
          <a:xfrm>
            <a:off x="5645272" y="4393872"/>
            <a:ext cx="683260" cy="1481455"/>
            <a:chOff x="5645272" y="4393872"/>
            <a:chExt cx="683260" cy="1481455"/>
          </a:xfrm>
        </p:grpSpPr>
        <p:sp>
          <p:nvSpPr>
            <p:cNvPr id="32" name="object 32"/>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33" name="object 33"/>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4" name="object 34"/>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35" name="object 35"/>
            <p:cNvPicPr/>
            <p:nvPr/>
          </p:nvPicPr>
          <p:blipFill>
            <a:blip r:embed="rId6" cstate="print"/>
            <a:stretch>
              <a:fillRect/>
            </a:stretch>
          </p:blipFill>
          <p:spPr>
            <a:xfrm>
              <a:off x="5645272" y="5235200"/>
              <a:ext cx="639705" cy="640079"/>
            </a:xfrm>
            <a:prstGeom prst="rect">
              <a:avLst/>
            </a:prstGeom>
          </p:spPr>
        </p:pic>
        <p:sp>
          <p:nvSpPr>
            <p:cNvPr id="36" name="object 36"/>
            <p:cNvSpPr/>
            <p:nvPr/>
          </p:nvSpPr>
          <p:spPr>
            <a:xfrm>
              <a:off x="6191656"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37" name="object 37"/>
            <p:cNvSpPr/>
            <p:nvPr/>
          </p:nvSpPr>
          <p:spPr>
            <a:xfrm>
              <a:off x="6191656"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8" name="object 38"/>
          <p:cNvGrpSpPr/>
          <p:nvPr/>
        </p:nvGrpSpPr>
        <p:grpSpPr>
          <a:xfrm>
            <a:off x="6419682" y="4393872"/>
            <a:ext cx="695325" cy="1481455"/>
            <a:chOff x="6419682" y="4393872"/>
            <a:chExt cx="695325" cy="1481455"/>
          </a:xfrm>
        </p:grpSpPr>
        <p:sp>
          <p:nvSpPr>
            <p:cNvPr id="39" name="object 3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42" name="object 42"/>
            <p:cNvPicPr/>
            <p:nvPr/>
          </p:nvPicPr>
          <p:blipFill>
            <a:blip r:embed="rId7" cstate="print"/>
            <a:stretch>
              <a:fillRect/>
            </a:stretch>
          </p:blipFill>
          <p:spPr>
            <a:xfrm>
              <a:off x="6419682" y="5235200"/>
              <a:ext cx="639705" cy="640079"/>
            </a:xfrm>
            <a:prstGeom prst="rect">
              <a:avLst/>
            </a:prstGeom>
          </p:spPr>
        </p:pic>
        <p:sp>
          <p:nvSpPr>
            <p:cNvPr id="43" name="object 43"/>
            <p:cNvSpPr/>
            <p:nvPr/>
          </p:nvSpPr>
          <p:spPr>
            <a:xfrm>
              <a:off x="6978379"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44" name="object 44"/>
            <p:cNvSpPr/>
            <p:nvPr/>
          </p:nvSpPr>
          <p:spPr>
            <a:xfrm>
              <a:off x="6978379"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45" name="object 45"/>
          <p:cNvGrpSpPr/>
          <p:nvPr/>
        </p:nvGrpSpPr>
        <p:grpSpPr>
          <a:xfrm>
            <a:off x="7207347" y="4393872"/>
            <a:ext cx="675005" cy="1481455"/>
            <a:chOff x="7207347" y="4393872"/>
            <a:chExt cx="675005" cy="1481455"/>
          </a:xfrm>
        </p:grpSpPr>
        <p:sp>
          <p:nvSpPr>
            <p:cNvPr id="46" name="object 46"/>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7" name="object 47"/>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8" name="object 48"/>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49" name="object 49"/>
            <p:cNvPicPr/>
            <p:nvPr/>
          </p:nvPicPr>
          <p:blipFill>
            <a:blip r:embed="rId8" cstate="print"/>
            <a:stretch>
              <a:fillRect/>
            </a:stretch>
          </p:blipFill>
          <p:spPr>
            <a:xfrm>
              <a:off x="7207347" y="5235200"/>
              <a:ext cx="641197" cy="640079"/>
            </a:xfrm>
            <a:prstGeom prst="rect">
              <a:avLst/>
            </a:prstGeom>
          </p:spPr>
        </p:pic>
        <p:sp>
          <p:nvSpPr>
            <p:cNvPr id="50" name="object 50"/>
            <p:cNvSpPr/>
            <p:nvPr/>
          </p:nvSpPr>
          <p:spPr>
            <a:xfrm>
              <a:off x="7745760"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51" name="object 51"/>
            <p:cNvSpPr/>
            <p:nvPr/>
          </p:nvSpPr>
          <p:spPr>
            <a:xfrm>
              <a:off x="7745760"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2" name="object 52"/>
          <p:cNvGrpSpPr/>
          <p:nvPr/>
        </p:nvGrpSpPr>
        <p:grpSpPr>
          <a:xfrm>
            <a:off x="7970093" y="4393872"/>
            <a:ext cx="688340" cy="1481455"/>
            <a:chOff x="7970093" y="4393872"/>
            <a:chExt cx="688340" cy="1481455"/>
          </a:xfrm>
        </p:grpSpPr>
        <p:sp>
          <p:nvSpPr>
            <p:cNvPr id="53" name="object 53"/>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4" name="object 54"/>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55" name="object 55"/>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56" name="object 56"/>
            <p:cNvPicPr/>
            <p:nvPr/>
          </p:nvPicPr>
          <p:blipFill>
            <a:blip r:embed="rId9" cstate="print"/>
            <a:stretch>
              <a:fillRect/>
            </a:stretch>
          </p:blipFill>
          <p:spPr>
            <a:xfrm>
              <a:off x="7970093" y="5235200"/>
              <a:ext cx="641205" cy="640079"/>
            </a:xfrm>
            <a:prstGeom prst="rect">
              <a:avLst/>
            </a:prstGeom>
          </p:spPr>
        </p:pic>
        <p:sp>
          <p:nvSpPr>
            <p:cNvPr id="57" name="object 57"/>
            <p:cNvSpPr/>
            <p:nvPr/>
          </p:nvSpPr>
          <p:spPr>
            <a:xfrm>
              <a:off x="8521762"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58" name="object 58"/>
            <p:cNvSpPr/>
            <p:nvPr/>
          </p:nvSpPr>
          <p:spPr>
            <a:xfrm>
              <a:off x="8521762"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9" name="object 59"/>
          <p:cNvGrpSpPr/>
          <p:nvPr/>
        </p:nvGrpSpPr>
        <p:grpSpPr>
          <a:xfrm>
            <a:off x="8744502" y="4393872"/>
            <a:ext cx="690880" cy="1481455"/>
            <a:chOff x="8744502" y="4393872"/>
            <a:chExt cx="690880" cy="1481455"/>
          </a:xfrm>
        </p:grpSpPr>
        <p:sp>
          <p:nvSpPr>
            <p:cNvPr id="60" name="object 60"/>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61" name="object 61"/>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2" name="object 62"/>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63" name="object 63"/>
            <p:cNvPicPr/>
            <p:nvPr/>
          </p:nvPicPr>
          <p:blipFill>
            <a:blip r:embed="rId10" cstate="print"/>
            <a:stretch>
              <a:fillRect/>
            </a:stretch>
          </p:blipFill>
          <p:spPr>
            <a:xfrm>
              <a:off x="8744502" y="5235200"/>
              <a:ext cx="641206" cy="640079"/>
            </a:xfrm>
            <a:prstGeom prst="rect">
              <a:avLst/>
            </a:prstGeom>
          </p:spPr>
        </p:pic>
        <p:sp>
          <p:nvSpPr>
            <p:cNvPr id="64" name="object 64"/>
            <p:cNvSpPr/>
            <p:nvPr/>
          </p:nvSpPr>
          <p:spPr>
            <a:xfrm>
              <a:off x="9298513"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65" name="object 65"/>
            <p:cNvSpPr/>
            <p:nvPr/>
          </p:nvSpPr>
          <p:spPr>
            <a:xfrm>
              <a:off x="9298513"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66" name="object 66"/>
          <p:cNvGrpSpPr/>
          <p:nvPr/>
        </p:nvGrpSpPr>
        <p:grpSpPr>
          <a:xfrm>
            <a:off x="2953391" y="3621125"/>
            <a:ext cx="142875" cy="443865"/>
            <a:chOff x="2953391" y="3621125"/>
            <a:chExt cx="142875" cy="443865"/>
          </a:xfrm>
        </p:grpSpPr>
        <p:sp>
          <p:nvSpPr>
            <p:cNvPr id="67" name="object 67"/>
            <p:cNvSpPr/>
            <p:nvPr/>
          </p:nvSpPr>
          <p:spPr>
            <a:xfrm>
              <a:off x="2959741"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68" name="object 68"/>
            <p:cNvSpPr/>
            <p:nvPr/>
          </p:nvSpPr>
          <p:spPr>
            <a:xfrm>
              <a:off x="295974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69" name="object 69"/>
          <p:cNvGrpSpPr/>
          <p:nvPr/>
        </p:nvGrpSpPr>
        <p:grpSpPr>
          <a:xfrm>
            <a:off x="3729612" y="3624916"/>
            <a:ext cx="142875" cy="443865"/>
            <a:chOff x="3729612" y="3624916"/>
            <a:chExt cx="142875" cy="443865"/>
          </a:xfrm>
        </p:grpSpPr>
        <p:sp>
          <p:nvSpPr>
            <p:cNvPr id="70" name="object 70"/>
            <p:cNvSpPr/>
            <p:nvPr/>
          </p:nvSpPr>
          <p:spPr>
            <a:xfrm>
              <a:off x="3735962"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71" name="object 71"/>
            <p:cNvSpPr/>
            <p:nvPr/>
          </p:nvSpPr>
          <p:spPr>
            <a:xfrm>
              <a:off x="3735962"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72" name="object 72"/>
          <p:cNvGrpSpPr/>
          <p:nvPr/>
        </p:nvGrpSpPr>
        <p:grpSpPr>
          <a:xfrm>
            <a:off x="4505834" y="3621125"/>
            <a:ext cx="142875" cy="443865"/>
            <a:chOff x="4505834" y="3621125"/>
            <a:chExt cx="142875" cy="443865"/>
          </a:xfrm>
        </p:grpSpPr>
        <p:sp>
          <p:nvSpPr>
            <p:cNvPr id="73" name="object 73"/>
            <p:cNvSpPr/>
            <p:nvPr/>
          </p:nvSpPr>
          <p:spPr>
            <a:xfrm>
              <a:off x="4512184"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74" name="object 74"/>
            <p:cNvSpPr/>
            <p:nvPr/>
          </p:nvSpPr>
          <p:spPr>
            <a:xfrm>
              <a:off x="4512184"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75" name="object 75"/>
          <p:cNvGrpSpPr/>
          <p:nvPr/>
        </p:nvGrpSpPr>
        <p:grpSpPr>
          <a:xfrm>
            <a:off x="5283106" y="3624916"/>
            <a:ext cx="142875" cy="443865"/>
            <a:chOff x="5283106" y="3624916"/>
            <a:chExt cx="142875" cy="443865"/>
          </a:xfrm>
        </p:grpSpPr>
        <p:sp>
          <p:nvSpPr>
            <p:cNvPr id="76" name="object 76"/>
            <p:cNvSpPr/>
            <p:nvPr/>
          </p:nvSpPr>
          <p:spPr>
            <a:xfrm>
              <a:off x="5289456"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77" name="object 77"/>
            <p:cNvSpPr/>
            <p:nvPr/>
          </p:nvSpPr>
          <p:spPr>
            <a:xfrm>
              <a:off x="5289456"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78" name="object 78"/>
          <p:cNvGrpSpPr/>
          <p:nvPr/>
        </p:nvGrpSpPr>
        <p:grpSpPr>
          <a:xfrm>
            <a:off x="6055321" y="3621125"/>
            <a:ext cx="142875" cy="443865"/>
            <a:chOff x="6055321" y="3621125"/>
            <a:chExt cx="142875" cy="443865"/>
          </a:xfrm>
        </p:grpSpPr>
        <p:sp>
          <p:nvSpPr>
            <p:cNvPr id="79" name="object 79"/>
            <p:cNvSpPr/>
            <p:nvPr/>
          </p:nvSpPr>
          <p:spPr>
            <a:xfrm>
              <a:off x="6061671"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80" name="object 80"/>
            <p:cNvSpPr/>
            <p:nvPr/>
          </p:nvSpPr>
          <p:spPr>
            <a:xfrm>
              <a:off x="606167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81" name="object 81"/>
          <p:cNvGrpSpPr/>
          <p:nvPr/>
        </p:nvGrpSpPr>
        <p:grpSpPr>
          <a:xfrm>
            <a:off x="6842045" y="3621125"/>
            <a:ext cx="142875" cy="443865"/>
            <a:chOff x="6842045" y="3621125"/>
            <a:chExt cx="142875" cy="443865"/>
          </a:xfrm>
        </p:grpSpPr>
        <p:sp>
          <p:nvSpPr>
            <p:cNvPr id="82" name="object 82"/>
            <p:cNvSpPr/>
            <p:nvPr/>
          </p:nvSpPr>
          <p:spPr>
            <a:xfrm>
              <a:off x="6848395"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83" name="object 83"/>
            <p:cNvSpPr/>
            <p:nvPr/>
          </p:nvSpPr>
          <p:spPr>
            <a:xfrm>
              <a:off x="684839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84" name="object 84"/>
          <p:cNvGrpSpPr/>
          <p:nvPr/>
        </p:nvGrpSpPr>
        <p:grpSpPr>
          <a:xfrm>
            <a:off x="7609427" y="3621125"/>
            <a:ext cx="142875" cy="443865"/>
            <a:chOff x="7609427" y="3621125"/>
            <a:chExt cx="142875" cy="443865"/>
          </a:xfrm>
        </p:grpSpPr>
        <p:sp>
          <p:nvSpPr>
            <p:cNvPr id="85" name="object 85"/>
            <p:cNvSpPr/>
            <p:nvPr/>
          </p:nvSpPr>
          <p:spPr>
            <a:xfrm>
              <a:off x="7615777"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86" name="object 86"/>
            <p:cNvSpPr/>
            <p:nvPr/>
          </p:nvSpPr>
          <p:spPr>
            <a:xfrm>
              <a:off x="7615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87" name="object 87"/>
          <p:cNvGrpSpPr/>
          <p:nvPr/>
        </p:nvGrpSpPr>
        <p:grpSpPr>
          <a:xfrm>
            <a:off x="8385427" y="3621125"/>
            <a:ext cx="142875" cy="443865"/>
            <a:chOff x="8385427" y="3621125"/>
            <a:chExt cx="142875" cy="443865"/>
          </a:xfrm>
        </p:grpSpPr>
        <p:sp>
          <p:nvSpPr>
            <p:cNvPr id="88" name="object 88"/>
            <p:cNvSpPr/>
            <p:nvPr/>
          </p:nvSpPr>
          <p:spPr>
            <a:xfrm>
              <a:off x="8391777"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89" name="object 89"/>
            <p:cNvSpPr/>
            <p:nvPr/>
          </p:nvSpPr>
          <p:spPr>
            <a:xfrm>
              <a:off x="8391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90" name="object 90"/>
          <p:cNvGrpSpPr/>
          <p:nvPr/>
        </p:nvGrpSpPr>
        <p:grpSpPr>
          <a:xfrm>
            <a:off x="9162178" y="3621125"/>
            <a:ext cx="142875" cy="443865"/>
            <a:chOff x="9162178" y="3621125"/>
            <a:chExt cx="142875" cy="443865"/>
          </a:xfrm>
        </p:grpSpPr>
        <p:sp>
          <p:nvSpPr>
            <p:cNvPr id="91" name="object 91"/>
            <p:cNvSpPr/>
            <p:nvPr/>
          </p:nvSpPr>
          <p:spPr>
            <a:xfrm>
              <a:off x="9168528"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92" name="object 92"/>
            <p:cNvSpPr/>
            <p:nvPr/>
          </p:nvSpPr>
          <p:spPr>
            <a:xfrm>
              <a:off x="9168528"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sp>
        <p:nvSpPr>
          <p:cNvPr id="93" name="object 93"/>
          <p:cNvSpPr txBox="1"/>
          <p:nvPr/>
        </p:nvSpPr>
        <p:spPr>
          <a:xfrm>
            <a:off x="2936516" y="4004564"/>
            <a:ext cx="6384290" cy="391160"/>
          </a:xfrm>
          <a:prstGeom prst="rect">
            <a:avLst/>
          </a:prstGeom>
        </p:spPr>
        <p:txBody>
          <a:bodyPr vert="horz" wrap="square" lIns="0" tIns="12700" rIns="0" bIns="0" rtlCol="0">
            <a:spAutoFit/>
          </a:bodyPr>
          <a:lstStyle/>
          <a:p>
            <a:pPr marL="12700">
              <a:lnSpc>
                <a:spcPct val="100000"/>
              </a:lnSpc>
              <a:spcBef>
                <a:spcPts val="100"/>
              </a:spcBef>
              <a:tabLst>
                <a:tab pos="791845" algn="l"/>
                <a:tab pos="1568450" algn="l"/>
                <a:tab pos="2343785" algn="l"/>
                <a:tab pos="3121025" algn="l"/>
                <a:tab pos="3896995" algn="l"/>
                <a:tab pos="4662805" algn="l"/>
                <a:tab pos="5452745" algn="l"/>
                <a:tab pos="6219190" algn="l"/>
              </a:tabLst>
            </a:pP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endParaRPr sz="2400">
              <a:latin typeface="Calibri"/>
              <a:cs typeface="Calibri"/>
            </a:endParaRPr>
          </a:p>
        </p:txBody>
      </p:sp>
      <p:sp>
        <p:nvSpPr>
          <p:cNvPr id="95" name="object 95"/>
          <p:cNvSpPr txBox="1"/>
          <p:nvPr/>
        </p:nvSpPr>
        <p:spPr>
          <a:xfrm>
            <a:off x="276038" y="4548902"/>
            <a:ext cx="2040889" cy="1289050"/>
          </a:xfrm>
          <a:prstGeom prst="rect">
            <a:avLst/>
          </a:prstGeom>
        </p:spPr>
        <p:txBody>
          <a:bodyPr vert="horz" wrap="square" lIns="0" tIns="15875" rIns="0" bIns="0" rtlCol="0">
            <a:spAutoFit/>
          </a:bodyPr>
          <a:lstStyle/>
          <a:p>
            <a:pPr marL="17145" marR="31115">
              <a:lnSpc>
                <a:spcPts val="2110"/>
              </a:lnSpc>
              <a:spcBef>
                <a:spcPts val="125"/>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 </a:t>
            </a: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a:latin typeface="Calibri"/>
              <a:cs typeface="Calibri"/>
            </a:endParaRPr>
          </a:p>
          <a:p>
            <a:pPr marL="12700" marR="5080">
              <a:lnSpc>
                <a:spcPts val="2110"/>
              </a:lnSpc>
              <a:spcBef>
                <a:spcPts val="142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a:latin typeface="Calibri"/>
              <a:cs typeface="Calibri"/>
            </a:endParaRPr>
          </a:p>
        </p:txBody>
      </p:sp>
      <p:sp>
        <p:nvSpPr>
          <p:cNvPr id="97" name="object 97"/>
          <p:cNvSpPr txBox="1"/>
          <p:nvPr/>
        </p:nvSpPr>
        <p:spPr>
          <a:xfrm>
            <a:off x="78739" y="6070036"/>
            <a:ext cx="9896475" cy="252729"/>
          </a:xfrm>
          <a:prstGeom prst="rect">
            <a:avLst/>
          </a:prstGeom>
        </p:spPr>
        <p:txBody>
          <a:bodyPr vert="horz" wrap="square" lIns="0" tIns="0" rIns="0" bIns="0" rtlCol="0">
            <a:spAutoFit/>
          </a:bodyPr>
          <a:lstStyle/>
          <a:p>
            <a:pPr marL="12700">
              <a:lnSpc>
                <a:spcPts val="1870"/>
              </a:lnSpc>
            </a:pPr>
            <a:r>
              <a:rPr sz="1600" dirty="0">
                <a:latin typeface="Arial"/>
                <a:cs typeface="Arial"/>
              </a:rPr>
              <a:t>Dosovitskiy</a:t>
            </a:r>
            <a:r>
              <a:rPr sz="1600" spc="-25" dirty="0">
                <a:latin typeface="Arial"/>
                <a:cs typeface="Arial"/>
              </a:rPr>
              <a:t> </a:t>
            </a:r>
            <a:r>
              <a:rPr sz="1600" dirty="0">
                <a:latin typeface="Arial"/>
                <a:cs typeface="Arial"/>
              </a:rPr>
              <a:t>et</a:t>
            </a:r>
            <a:r>
              <a:rPr sz="1600" spc="-20" dirty="0">
                <a:latin typeface="Arial"/>
                <a:cs typeface="Arial"/>
              </a:rPr>
              <a:t> </a:t>
            </a:r>
            <a:r>
              <a:rPr sz="1600" dirty="0">
                <a:latin typeface="Arial"/>
                <a:cs typeface="Arial"/>
              </a:rPr>
              <a:t>al,</a:t>
            </a:r>
            <a:r>
              <a:rPr sz="1600" spc="-20" dirty="0">
                <a:latin typeface="Arial"/>
                <a:cs typeface="Arial"/>
              </a:rPr>
              <a:t> </a:t>
            </a:r>
            <a:r>
              <a:rPr sz="1600" dirty="0">
                <a:latin typeface="Arial"/>
                <a:cs typeface="Arial"/>
              </a:rPr>
              <a:t>“An</a:t>
            </a:r>
            <a:r>
              <a:rPr sz="1600" spc="-3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is</a:t>
            </a:r>
            <a:r>
              <a:rPr sz="1600" spc="-25" dirty="0">
                <a:latin typeface="Arial"/>
                <a:cs typeface="Arial"/>
              </a:rPr>
              <a:t> </a:t>
            </a:r>
            <a:r>
              <a:rPr sz="1600" dirty="0">
                <a:latin typeface="Arial"/>
                <a:cs typeface="Arial"/>
              </a:rPr>
              <a:t>Worth</a:t>
            </a:r>
            <a:r>
              <a:rPr sz="1600" spc="-30" dirty="0">
                <a:latin typeface="Arial"/>
                <a:cs typeface="Arial"/>
              </a:rPr>
              <a:t> </a:t>
            </a:r>
            <a:r>
              <a:rPr sz="1600" dirty="0">
                <a:latin typeface="Arial"/>
                <a:cs typeface="Arial"/>
              </a:rPr>
              <a:t>16x16</a:t>
            </a:r>
            <a:r>
              <a:rPr sz="1600" spc="-30" dirty="0">
                <a:latin typeface="Arial"/>
                <a:cs typeface="Arial"/>
              </a:rPr>
              <a:t> </a:t>
            </a:r>
            <a:r>
              <a:rPr sz="1600" dirty="0">
                <a:latin typeface="Arial"/>
                <a:cs typeface="Arial"/>
              </a:rPr>
              <a:t>Words:</a:t>
            </a:r>
            <a:r>
              <a:rPr sz="1600" spc="-45" dirty="0">
                <a:latin typeface="Arial"/>
                <a:cs typeface="Arial"/>
              </a:rPr>
              <a:t> </a:t>
            </a:r>
            <a:r>
              <a:rPr sz="1600" spc="-10" dirty="0">
                <a:latin typeface="Arial"/>
                <a:cs typeface="Arial"/>
              </a:rPr>
              <a:t>Transformers</a:t>
            </a:r>
            <a:r>
              <a:rPr sz="1600" spc="-25" dirty="0">
                <a:latin typeface="Arial"/>
                <a:cs typeface="Arial"/>
              </a:rPr>
              <a:t> </a:t>
            </a:r>
            <a:r>
              <a:rPr sz="1600" dirty="0">
                <a:latin typeface="Arial"/>
                <a:cs typeface="Arial"/>
              </a:rPr>
              <a:t>for</a:t>
            </a:r>
            <a:r>
              <a:rPr sz="1600" spc="-2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Recognition</a:t>
            </a:r>
            <a:r>
              <a:rPr sz="1600" spc="-30" dirty="0">
                <a:latin typeface="Arial"/>
                <a:cs typeface="Arial"/>
              </a:rPr>
              <a:t> </a:t>
            </a:r>
            <a:r>
              <a:rPr sz="1600" dirty="0">
                <a:latin typeface="Arial"/>
                <a:cs typeface="Arial"/>
              </a:rPr>
              <a:t>at</a:t>
            </a:r>
            <a:r>
              <a:rPr sz="1600" spc="-20" dirty="0">
                <a:latin typeface="Arial"/>
                <a:cs typeface="Arial"/>
              </a:rPr>
              <a:t> </a:t>
            </a:r>
            <a:r>
              <a:rPr sz="1600" dirty="0">
                <a:latin typeface="Arial"/>
                <a:cs typeface="Arial"/>
              </a:rPr>
              <a:t>Scale”,</a:t>
            </a:r>
            <a:r>
              <a:rPr sz="1600" spc="-20" dirty="0">
                <a:latin typeface="Arial"/>
                <a:cs typeface="Arial"/>
              </a:rPr>
              <a:t> </a:t>
            </a:r>
            <a:r>
              <a:rPr sz="1600" dirty="0">
                <a:latin typeface="Arial"/>
                <a:cs typeface="Arial"/>
              </a:rPr>
              <a:t>ICLR</a:t>
            </a:r>
            <a:r>
              <a:rPr sz="1600" spc="-25" dirty="0">
                <a:latin typeface="Arial"/>
                <a:cs typeface="Arial"/>
              </a:rPr>
              <a:t> </a:t>
            </a:r>
            <a:r>
              <a:rPr sz="1600" spc="-20" dirty="0">
                <a:latin typeface="Arial"/>
                <a:cs typeface="Arial"/>
              </a:rPr>
              <a:t>2021</a:t>
            </a:r>
            <a:endParaRPr sz="1600">
              <a:latin typeface="Arial"/>
              <a:cs typeface="Arial"/>
            </a:endParaRPr>
          </a:p>
        </p:txBody>
      </p:sp>
      <p:sp>
        <p:nvSpPr>
          <p:cNvPr id="94" name="object 94"/>
          <p:cNvSpPr txBox="1"/>
          <p:nvPr/>
        </p:nvSpPr>
        <p:spPr>
          <a:xfrm>
            <a:off x="273194" y="3559555"/>
            <a:ext cx="2190115" cy="845819"/>
          </a:xfrm>
          <a:prstGeom prst="rect">
            <a:avLst/>
          </a:prstGeom>
          <a:solidFill>
            <a:srgbClr val="FFFF00"/>
          </a:solidFill>
        </p:spPr>
        <p:txBody>
          <a:bodyPr vert="horz" wrap="square" lIns="0" tIns="13970" rIns="0" bIns="0" rtlCol="0">
            <a:spAutoFit/>
          </a:bodyPr>
          <a:lstStyle/>
          <a:p>
            <a:pPr marL="12700" marR="5080">
              <a:lnSpc>
                <a:spcPct val="99400"/>
              </a:lnSpc>
              <a:spcBef>
                <a:spcPts val="110"/>
              </a:spcBef>
            </a:pPr>
            <a:r>
              <a:rPr sz="1800" dirty="0">
                <a:latin typeface="Calibri"/>
                <a:cs typeface="Calibri"/>
              </a:rPr>
              <a:t>Add</a:t>
            </a:r>
            <a:r>
              <a:rPr sz="1800" spc="-35" dirty="0">
                <a:latin typeface="Calibri"/>
                <a:cs typeface="Calibri"/>
              </a:rPr>
              <a:t> </a:t>
            </a:r>
            <a:r>
              <a:rPr sz="1800" spc="-10" dirty="0">
                <a:latin typeface="Calibri"/>
                <a:cs typeface="Calibri"/>
              </a:rPr>
              <a:t>positional </a:t>
            </a:r>
            <a:r>
              <a:rPr sz="1800" dirty="0">
                <a:latin typeface="Calibri"/>
                <a:cs typeface="Calibri"/>
              </a:rPr>
              <a:t>embedding:</a:t>
            </a:r>
            <a:r>
              <a:rPr sz="1800" spc="-65" dirty="0">
                <a:latin typeface="Calibri"/>
                <a:cs typeface="Calibri"/>
              </a:rPr>
              <a:t> </a:t>
            </a:r>
            <a:r>
              <a:rPr sz="1800" dirty="0">
                <a:latin typeface="Calibri"/>
                <a:cs typeface="Calibri"/>
              </a:rPr>
              <a:t>learned</a:t>
            </a:r>
            <a:r>
              <a:rPr sz="1800" spc="-65" dirty="0">
                <a:latin typeface="Calibri"/>
                <a:cs typeface="Calibri"/>
              </a:rPr>
              <a:t> </a:t>
            </a:r>
            <a:r>
              <a:rPr sz="1800" spc="-25" dirty="0">
                <a:latin typeface="Calibri"/>
                <a:cs typeface="Calibri"/>
              </a:rPr>
              <a:t>D- </a:t>
            </a:r>
            <a:r>
              <a:rPr sz="1800" dirty="0">
                <a:latin typeface="Calibri"/>
                <a:cs typeface="Calibri"/>
              </a:rPr>
              <a:t>dim</a:t>
            </a:r>
            <a:r>
              <a:rPr sz="1800" spc="-35" dirty="0">
                <a:latin typeface="Calibri"/>
                <a:cs typeface="Calibri"/>
              </a:rPr>
              <a:t> </a:t>
            </a:r>
            <a:r>
              <a:rPr sz="1800" dirty="0">
                <a:latin typeface="Calibri"/>
                <a:cs typeface="Calibri"/>
              </a:rPr>
              <a:t>vector</a:t>
            </a:r>
            <a:r>
              <a:rPr sz="1800" spc="-35" dirty="0">
                <a:latin typeface="Calibri"/>
                <a:cs typeface="Calibri"/>
              </a:rPr>
              <a:t> </a:t>
            </a:r>
            <a:r>
              <a:rPr sz="1800" dirty="0">
                <a:latin typeface="Calibri"/>
                <a:cs typeface="Calibri"/>
              </a:rPr>
              <a:t>per</a:t>
            </a:r>
            <a:r>
              <a:rPr sz="1800" spc="-35" dirty="0">
                <a:latin typeface="Calibri"/>
                <a:cs typeface="Calibri"/>
              </a:rPr>
              <a:t> </a:t>
            </a:r>
            <a:r>
              <a:rPr sz="1800" spc="-10" dirty="0">
                <a:latin typeface="Calibri"/>
                <a:cs typeface="Calibri"/>
              </a:rPr>
              <a:t>position</a:t>
            </a:r>
            <a:endParaRPr sz="1800" dirty="0">
              <a:latin typeface="Calibri"/>
              <a:cs typeface="Calibri"/>
            </a:endParaRPr>
          </a:p>
        </p:txBody>
      </p:sp>
      <p:sp>
        <p:nvSpPr>
          <p:cNvPr id="101" name="TextBox 100">
            <a:extLst>
              <a:ext uri="{FF2B5EF4-FFF2-40B4-BE49-F238E27FC236}">
                <a16:creationId xmlns:a16="http://schemas.microsoft.com/office/drawing/2014/main" id="{690D2C78-C236-BAF1-458F-F2B40B4C574D}"/>
              </a:ext>
            </a:extLst>
          </p:cNvPr>
          <p:cNvSpPr txBox="1"/>
          <p:nvPr/>
        </p:nvSpPr>
        <p:spPr>
          <a:xfrm>
            <a:off x="265709" y="821694"/>
            <a:ext cx="11277600" cy="2308324"/>
          </a:xfrm>
          <a:prstGeom prst="rect">
            <a:avLst/>
          </a:prstGeom>
          <a:solidFill>
            <a:schemeClr val="bg2"/>
          </a:solidFill>
          <a:ln>
            <a:solidFill>
              <a:schemeClr val="accent1"/>
            </a:solidFill>
          </a:ln>
        </p:spPr>
        <p:txBody>
          <a:bodyPr wrap="square" rtlCol="0">
            <a:spAutoFit/>
          </a:bodyPr>
          <a:lstStyle/>
          <a:p>
            <a:r>
              <a:rPr lang="en-US" dirty="0"/>
              <a:t>use </a:t>
            </a:r>
            <a:r>
              <a:rPr lang="en-US" b="1" dirty="0"/>
              <a:t>positional embeddings</a:t>
            </a:r>
            <a:r>
              <a:rPr lang="en-US" dirty="0"/>
              <a:t> to inject information about the spatial order of the image patches into the Vision Transformer (</a:t>
            </a:r>
            <a:r>
              <a:rPr lang="en-US" dirty="0" err="1"/>
              <a:t>ViT</a:t>
            </a:r>
            <a:r>
              <a:rPr lang="en-US" dirty="0"/>
              <a:t>) model.  </a:t>
            </a:r>
            <a:r>
              <a:rPr lang="en-US" dirty="0">
                <a:highlight>
                  <a:srgbClr val="FFFF00"/>
                </a:highlight>
              </a:rPr>
              <a:t>This represents the structural information of these patches in the image.</a:t>
            </a:r>
          </a:p>
          <a:p>
            <a:endParaRPr lang="en-US" dirty="0"/>
          </a:p>
          <a:p>
            <a:r>
              <a:rPr lang="en-US" dirty="0"/>
              <a:t>After patch embeddings are generated, a positional embedding is added to each patch embedding. This ensures that the transformer knows the relative position of each patch within the grid.  </a:t>
            </a:r>
            <a:r>
              <a:rPr lang="en-US" dirty="0">
                <a:highlight>
                  <a:srgbClr val="FFFF00"/>
                </a:highlight>
              </a:rPr>
              <a:t>The positional embedding has the same dimension as the patch embedding (D) and is learned during training as </a:t>
            </a:r>
            <a:r>
              <a:rPr lang="en-US" b="1" dirty="0">
                <a:solidFill>
                  <a:schemeClr val="accent2">
                    <a:lumMod val="75000"/>
                  </a:schemeClr>
                </a:solidFill>
                <a:highlight>
                  <a:srgbClr val="FFFF00"/>
                </a:highlight>
              </a:rPr>
              <a:t>a set of learnable parameters</a:t>
            </a:r>
            <a:r>
              <a:rPr lang="en-US" dirty="0"/>
              <a:t>. This allows the model to capture the spatial structure of the image by encoding positional information, ensuring that patches are distinguished not only by their content but also by their location.</a:t>
            </a:r>
          </a:p>
        </p:txBody>
      </p:sp>
    </p:spTree>
    <p:extLst>
      <p:ext uri="{BB962C8B-B14F-4D97-AF65-F5344CB8AC3E}">
        <p14:creationId xmlns:p14="http://schemas.microsoft.com/office/powerpoint/2010/main" val="1162969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2535941" y="4393872"/>
            <a:ext cx="690245" cy="1481455"/>
            <a:chOff x="2535941" y="4393872"/>
            <a:chExt cx="690245"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sp>
          <p:nvSpPr>
            <p:cNvPr id="8" name="object 8"/>
            <p:cNvSpPr/>
            <p:nvPr/>
          </p:nvSpPr>
          <p:spPr>
            <a:xfrm>
              <a:off x="3089724"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9" name="object 9"/>
            <p:cNvSpPr/>
            <p:nvPr/>
          </p:nvSpPr>
          <p:spPr>
            <a:xfrm>
              <a:off x="3089724"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0" name="object 10"/>
          <p:cNvGrpSpPr/>
          <p:nvPr/>
        </p:nvGrpSpPr>
        <p:grpSpPr>
          <a:xfrm>
            <a:off x="3312686" y="4397663"/>
            <a:ext cx="689610" cy="1477645"/>
            <a:chOff x="3312686" y="4397663"/>
            <a:chExt cx="689610" cy="1477645"/>
          </a:xfrm>
        </p:grpSpPr>
        <p:sp>
          <p:nvSpPr>
            <p:cNvPr id="11" name="object 11"/>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2" name="object 12"/>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3" name="object 13"/>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4" name="object 14"/>
            <p:cNvPicPr/>
            <p:nvPr/>
          </p:nvPicPr>
          <p:blipFill>
            <a:blip r:embed="rId3" cstate="print"/>
            <a:stretch>
              <a:fillRect/>
            </a:stretch>
          </p:blipFill>
          <p:spPr>
            <a:xfrm>
              <a:off x="3312686" y="5235200"/>
              <a:ext cx="639705" cy="640079"/>
            </a:xfrm>
            <a:prstGeom prst="rect">
              <a:avLst/>
            </a:prstGeom>
          </p:spPr>
        </p:pic>
        <p:sp>
          <p:nvSpPr>
            <p:cNvPr id="15" name="object 15"/>
            <p:cNvSpPr/>
            <p:nvPr/>
          </p:nvSpPr>
          <p:spPr>
            <a:xfrm>
              <a:off x="3865947" y="440599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16" name="object 16"/>
            <p:cNvSpPr/>
            <p:nvPr/>
          </p:nvSpPr>
          <p:spPr>
            <a:xfrm>
              <a:off x="3865947"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7" name="object 17"/>
          <p:cNvGrpSpPr/>
          <p:nvPr/>
        </p:nvGrpSpPr>
        <p:grpSpPr>
          <a:xfrm>
            <a:off x="4089432" y="4393872"/>
            <a:ext cx="689610" cy="1481455"/>
            <a:chOff x="4089432" y="4393872"/>
            <a:chExt cx="689610" cy="1481455"/>
          </a:xfrm>
        </p:grpSpPr>
        <p:sp>
          <p:nvSpPr>
            <p:cNvPr id="18" name="object 18"/>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9" name="object 19"/>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0" name="object 20"/>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21" name="object 21"/>
            <p:cNvPicPr/>
            <p:nvPr/>
          </p:nvPicPr>
          <p:blipFill>
            <a:blip r:embed="rId4" cstate="print"/>
            <a:stretch>
              <a:fillRect/>
            </a:stretch>
          </p:blipFill>
          <p:spPr>
            <a:xfrm>
              <a:off x="4089432" y="5235200"/>
              <a:ext cx="639705" cy="640079"/>
            </a:xfrm>
            <a:prstGeom prst="rect">
              <a:avLst/>
            </a:prstGeom>
          </p:spPr>
        </p:pic>
        <p:sp>
          <p:nvSpPr>
            <p:cNvPr id="22" name="object 22"/>
            <p:cNvSpPr/>
            <p:nvPr/>
          </p:nvSpPr>
          <p:spPr>
            <a:xfrm>
              <a:off x="4642168"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3" name="object 23"/>
            <p:cNvSpPr/>
            <p:nvPr/>
          </p:nvSpPr>
          <p:spPr>
            <a:xfrm>
              <a:off x="4642168"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24" name="object 24"/>
          <p:cNvGrpSpPr/>
          <p:nvPr/>
        </p:nvGrpSpPr>
        <p:grpSpPr>
          <a:xfrm>
            <a:off x="4866180" y="4397663"/>
            <a:ext cx="689610" cy="1477645"/>
            <a:chOff x="4866180" y="4397663"/>
            <a:chExt cx="689610" cy="1477645"/>
          </a:xfrm>
        </p:grpSpPr>
        <p:sp>
          <p:nvSpPr>
            <p:cNvPr id="25" name="object 25"/>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6" name="object 26"/>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7" name="object 27"/>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8" name="object 28"/>
            <p:cNvPicPr/>
            <p:nvPr/>
          </p:nvPicPr>
          <p:blipFill>
            <a:blip r:embed="rId5" cstate="print"/>
            <a:stretch>
              <a:fillRect/>
            </a:stretch>
          </p:blipFill>
          <p:spPr>
            <a:xfrm>
              <a:off x="4866180" y="5235200"/>
              <a:ext cx="639705" cy="640079"/>
            </a:xfrm>
            <a:prstGeom prst="rect">
              <a:avLst/>
            </a:prstGeom>
          </p:spPr>
        </p:pic>
        <p:sp>
          <p:nvSpPr>
            <p:cNvPr id="29" name="object 29"/>
            <p:cNvSpPr/>
            <p:nvPr/>
          </p:nvSpPr>
          <p:spPr>
            <a:xfrm>
              <a:off x="5419439" y="440599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30" name="object 30"/>
            <p:cNvSpPr/>
            <p:nvPr/>
          </p:nvSpPr>
          <p:spPr>
            <a:xfrm>
              <a:off x="5419439"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1" name="object 31"/>
          <p:cNvGrpSpPr/>
          <p:nvPr/>
        </p:nvGrpSpPr>
        <p:grpSpPr>
          <a:xfrm>
            <a:off x="5645272" y="4393872"/>
            <a:ext cx="683260" cy="1481455"/>
            <a:chOff x="5645272" y="4393872"/>
            <a:chExt cx="683260" cy="1481455"/>
          </a:xfrm>
        </p:grpSpPr>
        <p:sp>
          <p:nvSpPr>
            <p:cNvPr id="32" name="object 32"/>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33" name="object 33"/>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4" name="object 34"/>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35" name="object 35"/>
            <p:cNvPicPr/>
            <p:nvPr/>
          </p:nvPicPr>
          <p:blipFill>
            <a:blip r:embed="rId6" cstate="print"/>
            <a:stretch>
              <a:fillRect/>
            </a:stretch>
          </p:blipFill>
          <p:spPr>
            <a:xfrm>
              <a:off x="5645272" y="5235200"/>
              <a:ext cx="639705" cy="640079"/>
            </a:xfrm>
            <a:prstGeom prst="rect">
              <a:avLst/>
            </a:prstGeom>
          </p:spPr>
        </p:pic>
        <p:sp>
          <p:nvSpPr>
            <p:cNvPr id="36" name="object 36"/>
            <p:cNvSpPr/>
            <p:nvPr/>
          </p:nvSpPr>
          <p:spPr>
            <a:xfrm>
              <a:off x="6191656"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37" name="object 37"/>
            <p:cNvSpPr/>
            <p:nvPr/>
          </p:nvSpPr>
          <p:spPr>
            <a:xfrm>
              <a:off x="6191656"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8" name="object 38"/>
          <p:cNvGrpSpPr/>
          <p:nvPr/>
        </p:nvGrpSpPr>
        <p:grpSpPr>
          <a:xfrm>
            <a:off x="6419682" y="4393872"/>
            <a:ext cx="695325" cy="1481455"/>
            <a:chOff x="6419682" y="4393872"/>
            <a:chExt cx="695325" cy="1481455"/>
          </a:xfrm>
        </p:grpSpPr>
        <p:sp>
          <p:nvSpPr>
            <p:cNvPr id="39" name="object 3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42" name="object 42"/>
            <p:cNvPicPr/>
            <p:nvPr/>
          </p:nvPicPr>
          <p:blipFill>
            <a:blip r:embed="rId7" cstate="print"/>
            <a:stretch>
              <a:fillRect/>
            </a:stretch>
          </p:blipFill>
          <p:spPr>
            <a:xfrm>
              <a:off x="6419682" y="5235200"/>
              <a:ext cx="639705" cy="640079"/>
            </a:xfrm>
            <a:prstGeom prst="rect">
              <a:avLst/>
            </a:prstGeom>
          </p:spPr>
        </p:pic>
        <p:sp>
          <p:nvSpPr>
            <p:cNvPr id="43" name="object 43"/>
            <p:cNvSpPr/>
            <p:nvPr/>
          </p:nvSpPr>
          <p:spPr>
            <a:xfrm>
              <a:off x="6978379"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44" name="object 44"/>
            <p:cNvSpPr/>
            <p:nvPr/>
          </p:nvSpPr>
          <p:spPr>
            <a:xfrm>
              <a:off x="6978379"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45" name="object 45"/>
          <p:cNvGrpSpPr/>
          <p:nvPr/>
        </p:nvGrpSpPr>
        <p:grpSpPr>
          <a:xfrm>
            <a:off x="7207347" y="4393872"/>
            <a:ext cx="675005" cy="1481455"/>
            <a:chOff x="7207347" y="4393872"/>
            <a:chExt cx="675005" cy="1481455"/>
          </a:xfrm>
        </p:grpSpPr>
        <p:sp>
          <p:nvSpPr>
            <p:cNvPr id="46" name="object 46"/>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7" name="object 47"/>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8" name="object 48"/>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49" name="object 49"/>
            <p:cNvPicPr/>
            <p:nvPr/>
          </p:nvPicPr>
          <p:blipFill>
            <a:blip r:embed="rId8" cstate="print"/>
            <a:stretch>
              <a:fillRect/>
            </a:stretch>
          </p:blipFill>
          <p:spPr>
            <a:xfrm>
              <a:off x="7207347" y="5235200"/>
              <a:ext cx="641197" cy="640079"/>
            </a:xfrm>
            <a:prstGeom prst="rect">
              <a:avLst/>
            </a:prstGeom>
          </p:spPr>
        </p:pic>
        <p:sp>
          <p:nvSpPr>
            <p:cNvPr id="50" name="object 50"/>
            <p:cNvSpPr/>
            <p:nvPr/>
          </p:nvSpPr>
          <p:spPr>
            <a:xfrm>
              <a:off x="7745760"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51" name="object 51"/>
            <p:cNvSpPr/>
            <p:nvPr/>
          </p:nvSpPr>
          <p:spPr>
            <a:xfrm>
              <a:off x="7745760"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2" name="object 52"/>
          <p:cNvGrpSpPr/>
          <p:nvPr/>
        </p:nvGrpSpPr>
        <p:grpSpPr>
          <a:xfrm>
            <a:off x="7970093" y="4393872"/>
            <a:ext cx="688340" cy="1481455"/>
            <a:chOff x="7970093" y="4393872"/>
            <a:chExt cx="688340" cy="1481455"/>
          </a:xfrm>
        </p:grpSpPr>
        <p:sp>
          <p:nvSpPr>
            <p:cNvPr id="53" name="object 53"/>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4" name="object 54"/>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55" name="object 55"/>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56" name="object 56"/>
            <p:cNvPicPr/>
            <p:nvPr/>
          </p:nvPicPr>
          <p:blipFill>
            <a:blip r:embed="rId9" cstate="print"/>
            <a:stretch>
              <a:fillRect/>
            </a:stretch>
          </p:blipFill>
          <p:spPr>
            <a:xfrm>
              <a:off x="7970093" y="5235200"/>
              <a:ext cx="641205" cy="640079"/>
            </a:xfrm>
            <a:prstGeom prst="rect">
              <a:avLst/>
            </a:prstGeom>
          </p:spPr>
        </p:pic>
        <p:sp>
          <p:nvSpPr>
            <p:cNvPr id="57" name="object 57"/>
            <p:cNvSpPr/>
            <p:nvPr/>
          </p:nvSpPr>
          <p:spPr>
            <a:xfrm>
              <a:off x="8521762"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58" name="object 58"/>
            <p:cNvSpPr/>
            <p:nvPr/>
          </p:nvSpPr>
          <p:spPr>
            <a:xfrm>
              <a:off x="8521762"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9" name="object 59"/>
          <p:cNvGrpSpPr/>
          <p:nvPr/>
        </p:nvGrpSpPr>
        <p:grpSpPr>
          <a:xfrm>
            <a:off x="8744502" y="4393872"/>
            <a:ext cx="690880" cy="1481455"/>
            <a:chOff x="8744502" y="4393872"/>
            <a:chExt cx="690880" cy="1481455"/>
          </a:xfrm>
        </p:grpSpPr>
        <p:sp>
          <p:nvSpPr>
            <p:cNvPr id="60" name="object 60"/>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61" name="object 61"/>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2" name="object 62"/>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63" name="object 63"/>
            <p:cNvPicPr/>
            <p:nvPr/>
          </p:nvPicPr>
          <p:blipFill>
            <a:blip r:embed="rId10" cstate="print"/>
            <a:stretch>
              <a:fillRect/>
            </a:stretch>
          </p:blipFill>
          <p:spPr>
            <a:xfrm>
              <a:off x="8744502" y="5235200"/>
              <a:ext cx="641206" cy="640079"/>
            </a:xfrm>
            <a:prstGeom prst="rect">
              <a:avLst/>
            </a:prstGeom>
          </p:spPr>
        </p:pic>
        <p:sp>
          <p:nvSpPr>
            <p:cNvPr id="64" name="object 64"/>
            <p:cNvSpPr/>
            <p:nvPr/>
          </p:nvSpPr>
          <p:spPr>
            <a:xfrm>
              <a:off x="9298513"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65" name="object 65"/>
            <p:cNvSpPr/>
            <p:nvPr/>
          </p:nvSpPr>
          <p:spPr>
            <a:xfrm>
              <a:off x="9298513"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66" name="object 66"/>
          <p:cNvGrpSpPr/>
          <p:nvPr/>
        </p:nvGrpSpPr>
        <p:grpSpPr>
          <a:xfrm>
            <a:off x="2953391" y="3621125"/>
            <a:ext cx="142875" cy="443865"/>
            <a:chOff x="2953391" y="3621125"/>
            <a:chExt cx="142875" cy="443865"/>
          </a:xfrm>
        </p:grpSpPr>
        <p:sp>
          <p:nvSpPr>
            <p:cNvPr id="67" name="object 67"/>
            <p:cNvSpPr/>
            <p:nvPr/>
          </p:nvSpPr>
          <p:spPr>
            <a:xfrm>
              <a:off x="2959741"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68" name="object 68"/>
            <p:cNvSpPr/>
            <p:nvPr/>
          </p:nvSpPr>
          <p:spPr>
            <a:xfrm>
              <a:off x="295974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69" name="object 69"/>
          <p:cNvGrpSpPr/>
          <p:nvPr/>
        </p:nvGrpSpPr>
        <p:grpSpPr>
          <a:xfrm>
            <a:off x="3729612" y="3624916"/>
            <a:ext cx="142875" cy="443865"/>
            <a:chOff x="3729612" y="3624916"/>
            <a:chExt cx="142875" cy="443865"/>
          </a:xfrm>
        </p:grpSpPr>
        <p:sp>
          <p:nvSpPr>
            <p:cNvPr id="70" name="object 70"/>
            <p:cNvSpPr/>
            <p:nvPr/>
          </p:nvSpPr>
          <p:spPr>
            <a:xfrm>
              <a:off x="3735962"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71" name="object 71"/>
            <p:cNvSpPr/>
            <p:nvPr/>
          </p:nvSpPr>
          <p:spPr>
            <a:xfrm>
              <a:off x="3735962"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72" name="object 72"/>
          <p:cNvGrpSpPr/>
          <p:nvPr/>
        </p:nvGrpSpPr>
        <p:grpSpPr>
          <a:xfrm>
            <a:off x="4505834" y="3621125"/>
            <a:ext cx="142875" cy="443865"/>
            <a:chOff x="4505834" y="3621125"/>
            <a:chExt cx="142875" cy="443865"/>
          </a:xfrm>
        </p:grpSpPr>
        <p:sp>
          <p:nvSpPr>
            <p:cNvPr id="73" name="object 73"/>
            <p:cNvSpPr/>
            <p:nvPr/>
          </p:nvSpPr>
          <p:spPr>
            <a:xfrm>
              <a:off x="4512184"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74" name="object 74"/>
            <p:cNvSpPr/>
            <p:nvPr/>
          </p:nvSpPr>
          <p:spPr>
            <a:xfrm>
              <a:off x="4512184"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75" name="object 75"/>
          <p:cNvGrpSpPr/>
          <p:nvPr/>
        </p:nvGrpSpPr>
        <p:grpSpPr>
          <a:xfrm>
            <a:off x="5283106" y="3624916"/>
            <a:ext cx="142875" cy="443865"/>
            <a:chOff x="5283106" y="3624916"/>
            <a:chExt cx="142875" cy="443865"/>
          </a:xfrm>
        </p:grpSpPr>
        <p:sp>
          <p:nvSpPr>
            <p:cNvPr id="76" name="object 76"/>
            <p:cNvSpPr/>
            <p:nvPr/>
          </p:nvSpPr>
          <p:spPr>
            <a:xfrm>
              <a:off x="5289456"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77" name="object 77"/>
            <p:cNvSpPr/>
            <p:nvPr/>
          </p:nvSpPr>
          <p:spPr>
            <a:xfrm>
              <a:off x="5289456"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78" name="object 78"/>
          <p:cNvGrpSpPr/>
          <p:nvPr/>
        </p:nvGrpSpPr>
        <p:grpSpPr>
          <a:xfrm>
            <a:off x="6055321" y="3621125"/>
            <a:ext cx="142875" cy="443865"/>
            <a:chOff x="6055321" y="3621125"/>
            <a:chExt cx="142875" cy="443865"/>
          </a:xfrm>
        </p:grpSpPr>
        <p:sp>
          <p:nvSpPr>
            <p:cNvPr id="79" name="object 79"/>
            <p:cNvSpPr/>
            <p:nvPr/>
          </p:nvSpPr>
          <p:spPr>
            <a:xfrm>
              <a:off x="6061671"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80" name="object 80"/>
            <p:cNvSpPr/>
            <p:nvPr/>
          </p:nvSpPr>
          <p:spPr>
            <a:xfrm>
              <a:off x="606167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81" name="object 81"/>
          <p:cNvGrpSpPr/>
          <p:nvPr/>
        </p:nvGrpSpPr>
        <p:grpSpPr>
          <a:xfrm>
            <a:off x="6842045" y="3621125"/>
            <a:ext cx="142875" cy="443865"/>
            <a:chOff x="6842045" y="3621125"/>
            <a:chExt cx="142875" cy="443865"/>
          </a:xfrm>
        </p:grpSpPr>
        <p:sp>
          <p:nvSpPr>
            <p:cNvPr id="82" name="object 82"/>
            <p:cNvSpPr/>
            <p:nvPr/>
          </p:nvSpPr>
          <p:spPr>
            <a:xfrm>
              <a:off x="6848395"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83" name="object 83"/>
            <p:cNvSpPr/>
            <p:nvPr/>
          </p:nvSpPr>
          <p:spPr>
            <a:xfrm>
              <a:off x="684839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84" name="object 84"/>
          <p:cNvGrpSpPr/>
          <p:nvPr/>
        </p:nvGrpSpPr>
        <p:grpSpPr>
          <a:xfrm>
            <a:off x="7609427" y="3621125"/>
            <a:ext cx="142875" cy="443865"/>
            <a:chOff x="7609427" y="3621125"/>
            <a:chExt cx="142875" cy="443865"/>
          </a:xfrm>
        </p:grpSpPr>
        <p:sp>
          <p:nvSpPr>
            <p:cNvPr id="85" name="object 85"/>
            <p:cNvSpPr/>
            <p:nvPr/>
          </p:nvSpPr>
          <p:spPr>
            <a:xfrm>
              <a:off x="7615777"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86" name="object 86"/>
            <p:cNvSpPr/>
            <p:nvPr/>
          </p:nvSpPr>
          <p:spPr>
            <a:xfrm>
              <a:off x="7615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87" name="object 87"/>
          <p:cNvGrpSpPr/>
          <p:nvPr/>
        </p:nvGrpSpPr>
        <p:grpSpPr>
          <a:xfrm>
            <a:off x="8385427" y="3621125"/>
            <a:ext cx="142875" cy="443865"/>
            <a:chOff x="8385427" y="3621125"/>
            <a:chExt cx="142875" cy="443865"/>
          </a:xfrm>
        </p:grpSpPr>
        <p:sp>
          <p:nvSpPr>
            <p:cNvPr id="88" name="object 88"/>
            <p:cNvSpPr/>
            <p:nvPr/>
          </p:nvSpPr>
          <p:spPr>
            <a:xfrm>
              <a:off x="8391777"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89" name="object 89"/>
            <p:cNvSpPr/>
            <p:nvPr/>
          </p:nvSpPr>
          <p:spPr>
            <a:xfrm>
              <a:off x="8391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90" name="object 90"/>
          <p:cNvGrpSpPr/>
          <p:nvPr/>
        </p:nvGrpSpPr>
        <p:grpSpPr>
          <a:xfrm>
            <a:off x="9162178" y="3621125"/>
            <a:ext cx="142875" cy="443865"/>
            <a:chOff x="9162178" y="3621125"/>
            <a:chExt cx="142875" cy="443865"/>
          </a:xfrm>
        </p:grpSpPr>
        <p:sp>
          <p:nvSpPr>
            <p:cNvPr id="91" name="object 91"/>
            <p:cNvSpPr/>
            <p:nvPr/>
          </p:nvSpPr>
          <p:spPr>
            <a:xfrm>
              <a:off x="9168528"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92" name="object 92"/>
            <p:cNvSpPr/>
            <p:nvPr/>
          </p:nvSpPr>
          <p:spPr>
            <a:xfrm>
              <a:off x="9168528"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sp>
        <p:nvSpPr>
          <p:cNvPr id="93" name="object 93"/>
          <p:cNvSpPr txBox="1"/>
          <p:nvPr/>
        </p:nvSpPr>
        <p:spPr>
          <a:xfrm>
            <a:off x="2936516" y="4004564"/>
            <a:ext cx="6384290" cy="391160"/>
          </a:xfrm>
          <a:prstGeom prst="rect">
            <a:avLst/>
          </a:prstGeom>
        </p:spPr>
        <p:txBody>
          <a:bodyPr vert="horz" wrap="square" lIns="0" tIns="12700" rIns="0" bIns="0" rtlCol="0">
            <a:spAutoFit/>
          </a:bodyPr>
          <a:lstStyle/>
          <a:p>
            <a:pPr marL="12700">
              <a:lnSpc>
                <a:spcPct val="100000"/>
              </a:lnSpc>
              <a:spcBef>
                <a:spcPts val="100"/>
              </a:spcBef>
              <a:tabLst>
                <a:tab pos="791845" algn="l"/>
                <a:tab pos="1568450" algn="l"/>
                <a:tab pos="2343785" algn="l"/>
                <a:tab pos="3121025" algn="l"/>
                <a:tab pos="3896995" algn="l"/>
                <a:tab pos="4662805" algn="l"/>
                <a:tab pos="5452745" algn="l"/>
                <a:tab pos="6219190" algn="l"/>
              </a:tabLst>
            </a:pP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endParaRPr sz="2400">
              <a:latin typeface="Calibri"/>
              <a:cs typeface="Calibri"/>
            </a:endParaRPr>
          </a:p>
        </p:txBody>
      </p:sp>
      <p:sp>
        <p:nvSpPr>
          <p:cNvPr id="95" name="object 95"/>
          <p:cNvSpPr txBox="1"/>
          <p:nvPr/>
        </p:nvSpPr>
        <p:spPr>
          <a:xfrm>
            <a:off x="276038" y="4548902"/>
            <a:ext cx="2040889" cy="1289050"/>
          </a:xfrm>
          <a:prstGeom prst="rect">
            <a:avLst/>
          </a:prstGeom>
        </p:spPr>
        <p:txBody>
          <a:bodyPr vert="horz" wrap="square" lIns="0" tIns="15875" rIns="0" bIns="0" rtlCol="0">
            <a:spAutoFit/>
          </a:bodyPr>
          <a:lstStyle/>
          <a:p>
            <a:pPr marL="17145" marR="31115">
              <a:lnSpc>
                <a:spcPts val="2110"/>
              </a:lnSpc>
              <a:spcBef>
                <a:spcPts val="125"/>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 </a:t>
            </a: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dirty="0">
              <a:latin typeface="Calibri"/>
              <a:cs typeface="Calibri"/>
            </a:endParaRPr>
          </a:p>
          <a:p>
            <a:pPr marL="12700" marR="5080">
              <a:lnSpc>
                <a:spcPts val="2110"/>
              </a:lnSpc>
              <a:spcBef>
                <a:spcPts val="142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dirty="0">
              <a:latin typeface="Calibri"/>
              <a:cs typeface="Calibri"/>
            </a:endParaRPr>
          </a:p>
        </p:txBody>
      </p:sp>
      <p:sp>
        <p:nvSpPr>
          <p:cNvPr id="97" name="object 97"/>
          <p:cNvSpPr txBox="1"/>
          <p:nvPr/>
        </p:nvSpPr>
        <p:spPr>
          <a:xfrm>
            <a:off x="78739" y="6070036"/>
            <a:ext cx="9896475" cy="252729"/>
          </a:xfrm>
          <a:prstGeom prst="rect">
            <a:avLst/>
          </a:prstGeom>
        </p:spPr>
        <p:txBody>
          <a:bodyPr vert="horz" wrap="square" lIns="0" tIns="0" rIns="0" bIns="0" rtlCol="0">
            <a:spAutoFit/>
          </a:bodyPr>
          <a:lstStyle/>
          <a:p>
            <a:pPr marL="12700">
              <a:lnSpc>
                <a:spcPts val="1870"/>
              </a:lnSpc>
            </a:pPr>
            <a:r>
              <a:rPr sz="1600" dirty="0">
                <a:latin typeface="Arial"/>
                <a:cs typeface="Arial"/>
              </a:rPr>
              <a:t>Dosovitskiy</a:t>
            </a:r>
            <a:r>
              <a:rPr sz="1600" spc="-25" dirty="0">
                <a:latin typeface="Arial"/>
                <a:cs typeface="Arial"/>
              </a:rPr>
              <a:t> </a:t>
            </a:r>
            <a:r>
              <a:rPr sz="1600" dirty="0">
                <a:latin typeface="Arial"/>
                <a:cs typeface="Arial"/>
              </a:rPr>
              <a:t>et</a:t>
            </a:r>
            <a:r>
              <a:rPr sz="1600" spc="-20" dirty="0">
                <a:latin typeface="Arial"/>
                <a:cs typeface="Arial"/>
              </a:rPr>
              <a:t> </a:t>
            </a:r>
            <a:r>
              <a:rPr sz="1600" dirty="0">
                <a:latin typeface="Arial"/>
                <a:cs typeface="Arial"/>
              </a:rPr>
              <a:t>al,</a:t>
            </a:r>
            <a:r>
              <a:rPr sz="1600" spc="-20" dirty="0">
                <a:latin typeface="Arial"/>
                <a:cs typeface="Arial"/>
              </a:rPr>
              <a:t> </a:t>
            </a:r>
            <a:r>
              <a:rPr sz="1600" dirty="0">
                <a:latin typeface="Arial"/>
                <a:cs typeface="Arial"/>
              </a:rPr>
              <a:t>“An</a:t>
            </a:r>
            <a:r>
              <a:rPr sz="1600" spc="-3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is</a:t>
            </a:r>
            <a:r>
              <a:rPr sz="1600" spc="-25" dirty="0">
                <a:latin typeface="Arial"/>
                <a:cs typeface="Arial"/>
              </a:rPr>
              <a:t> </a:t>
            </a:r>
            <a:r>
              <a:rPr sz="1600" dirty="0">
                <a:latin typeface="Arial"/>
                <a:cs typeface="Arial"/>
              </a:rPr>
              <a:t>Worth</a:t>
            </a:r>
            <a:r>
              <a:rPr sz="1600" spc="-30" dirty="0">
                <a:latin typeface="Arial"/>
                <a:cs typeface="Arial"/>
              </a:rPr>
              <a:t> </a:t>
            </a:r>
            <a:r>
              <a:rPr sz="1600" dirty="0">
                <a:latin typeface="Arial"/>
                <a:cs typeface="Arial"/>
              </a:rPr>
              <a:t>16x16</a:t>
            </a:r>
            <a:r>
              <a:rPr sz="1600" spc="-30" dirty="0">
                <a:latin typeface="Arial"/>
                <a:cs typeface="Arial"/>
              </a:rPr>
              <a:t> </a:t>
            </a:r>
            <a:r>
              <a:rPr sz="1600" dirty="0">
                <a:latin typeface="Arial"/>
                <a:cs typeface="Arial"/>
              </a:rPr>
              <a:t>Words:</a:t>
            </a:r>
            <a:r>
              <a:rPr sz="1600" spc="-45" dirty="0">
                <a:latin typeface="Arial"/>
                <a:cs typeface="Arial"/>
              </a:rPr>
              <a:t> </a:t>
            </a:r>
            <a:r>
              <a:rPr sz="1600" spc="-10" dirty="0">
                <a:latin typeface="Arial"/>
                <a:cs typeface="Arial"/>
              </a:rPr>
              <a:t>Transformers</a:t>
            </a:r>
            <a:r>
              <a:rPr sz="1600" spc="-25" dirty="0">
                <a:latin typeface="Arial"/>
                <a:cs typeface="Arial"/>
              </a:rPr>
              <a:t> </a:t>
            </a:r>
            <a:r>
              <a:rPr sz="1600" dirty="0">
                <a:latin typeface="Arial"/>
                <a:cs typeface="Arial"/>
              </a:rPr>
              <a:t>for</a:t>
            </a:r>
            <a:r>
              <a:rPr sz="1600" spc="-2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Recognition</a:t>
            </a:r>
            <a:r>
              <a:rPr sz="1600" spc="-30" dirty="0">
                <a:latin typeface="Arial"/>
                <a:cs typeface="Arial"/>
              </a:rPr>
              <a:t> </a:t>
            </a:r>
            <a:r>
              <a:rPr sz="1600" dirty="0">
                <a:latin typeface="Arial"/>
                <a:cs typeface="Arial"/>
              </a:rPr>
              <a:t>at</a:t>
            </a:r>
            <a:r>
              <a:rPr sz="1600" spc="-20" dirty="0">
                <a:latin typeface="Arial"/>
                <a:cs typeface="Arial"/>
              </a:rPr>
              <a:t> </a:t>
            </a:r>
            <a:r>
              <a:rPr sz="1600" dirty="0">
                <a:latin typeface="Arial"/>
                <a:cs typeface="Arial"/>
              </a:rPr>
              <a:t>Scale”,</a:t>
            </a:r>
            <a:r>
              <a:rPr sz="1600" spc="-20" dirty="0">
                <a:latin typeface="Arial"/>
                <a:cs typeface="Arial"/>
              </a:rPr>
              <a:t> </a:t>
            </a:r>
            <a:r>
              <a:rPr sz="1600" dirty="0">
                <a:latin typeface="Arial"/>
                <a:cs typeface="Arial"/>
              </a:rPr>
              <a:t>ICLR</a:t>
            </a:r>
            <a:r>
              <a:rPr sz="1600" spc="-25" dirty="0">
                <a:latin typeface="Arial"/>
                <a:cs typeface="Arial"/>
              </a:rPr>
              <a:t> </a:t>
            </a:r>
            <a:r>
              <a:rPr sz="1600" spc="-20" dirty="0">
                <a:latin typeface="Arial"/>
                <a:cs typeface="Arial"/>
              </a:rPr>
              <a:t>2021</a:t>
            </a:r>
            <a:endParaRPr sz="1600">
              <a:latin typeface="Arial"/>
              <a:cs typeface="Arial"/>
            </a:endParaRPr>
          </a:p>
        </p:txBody>
      </p:sp>
      <p:sp>
        <p:nvSpPr>
          <p:cNvPr id="94" name="object 94"/>
          <p:cNvSpPr txBox="1"/>
          <p:nvPr/>
        </p:nvSpPr>
        <p:spPr>
          <a:xfrm>
            <a:off x="273194" y="3559555"/>
            <a:ext cx="2190115" cy="845819"/>
          </a:xfrm>
          <a:prstGeom prst="rect">
            <a:avLst/>
          </a:prstGeom>
        </p:spPr>
        <p:txBody>
          <a:bodyPr vert="horz" wrap="square" lIns="0" tIns="13970" rIns="0" bIns="0" rtlCol="0">
            <a:spAutoFit/>
          </a:bodyPr>
          <a:lstStyle/>
          <a:p>
            <a:pPr marL="12700" marR="5080">
              <a:lnSpc>
                <a:spcPct val="99400"/>
              </a:lnSpc>
              <a:spcBef>
                <a:spcPts val="110"/>
              </a:spcBef>
            </a:pPr>
            <a:r>
              <a:rPr sz="1800" dirty="0">
                <a:latin typeface="Calibri"/>
                <a:cs typeface="Calibri"/>
              </a:rPr>
              <a:t>Add</a:t>
            </a:r>
            <a:r>
              <a:rPr sz="1800" spc="-35" dirty="0">
                <a:latin typeface="Calibri"/>
                <a:cs typeface="Calibri"/>
              </a:rPr>
              <a:t> </a:t>
            </a:r>
            <a:r>
              <a:rPr sz="1800" spc="-10" dirty="0">
                <a:latin typeface="Calibri"/>
                <a:cs typeface="Calibri"/>
              </a:rPr>
              <a:t>positional </a:t>
            </a:r>
            <a:r>
              <a:rPr sz="1800" dirty="0">
                <a:latin typeface="Calibri"/>
                <a:cs typeface="Calibri"/>
              </a:rPr>
              <a:t>embedding:</a:t>
            </a:r>
            <a:r>
              <a:rPr sz="1800" spc="-65" dirty="0">
                <a:latin typeface="Calibri"/>
                <a:cs typeface="Calibri"/>
              </a:rPr>
              <a:t> </a:t>
            </a:r>
            <a:r>
              <a:rPr sz="1800" dirty="0">
                <a:latin typeface="Calibri"/>
                <a:cs typeface="Calibri"/>
              </a:rPr>
              <a:t>learned</a:t>
            </a:r>
            <a:r>
              <a:rPr sz="1800" spc="-65" dirty="0">
                <a:latin typeface="Calibri"/>
                <a:cs typeface="Calibri"/>
              </a:rPr>
              <a:t> </a:t>
            </a:r>
            <a:r>
              <a:rPr sz="1800" spc="-25" dirty="0">
                <a:latin typeface="Calibri"/>
                <a:cs typeface="Calibri"/>
              </a:rPr>
              <a:t>D- </a:t>
            </a:r>
            <a:r>
              <a:rPr sz="1800" dirty="0">
                <a:latin typeface="Calibri"/>
                <a:cs typeface="Calibri"/>
              </a:rPr>
              <a:t>dim</a:t>
            </a:r>
            <a:r>
              <a:rPr sz="1800" spc="-35" dirty="0">
                <a:latin typeface="Calibri"/>
                <a:cs typeface="Calibri"/>
              </a:rPr>
              <a:t> </a:t>
            </a:r>
            <a:r>
              <a:rPr sz="1800" dirty="0">
                <a:latin typeface="Calibri"/>
                <a:cs typeface="Calibri"/>
              </a:rPr>
              <a:t>vector</a:t>
            </a:r>
            <a:r>
              <a:rPr sz="1800" spc="-35" dirty="0">
                <a:latin typeface="Calibri"/>
                <a:cs typeface="Calibri"/>
              </a:rPr>
              <a:t> </a:t>
            </a:r>
            <a:r>
              <a:rPr sz="1800" dirty="0">
                <a:latin typeface="Calibri"/>
                <a:cs typeface="Calibri"/>
              </a:rPr>
              <a:t>per</a:t>
            </a:r>
            <a:r>
              <a:rPr sz="1800" spc="-35" dirty="0">
                <a:latin typeface="Calibri"/>
                <a:cs typeface="Calibri"/>
              </a:rPr>
              <a:t> </a:t>
            </a:r>
            <a:r>
              <a:rPr sz="1800" spc="-10" dirty="0">
                <a:latin typeface="Calibri"/>
                <a:cs typeface="Calibri"/>
              </a:rPr>
              <a:t>position</a:t>
            </a:r>
            <a:endParaRPr sz="1800">
              <a:latin typeface="Calibri"/>
              <a:cs typeface="Calibri"/>
            </a:endParaRPr>
          </a:p>
        </p:txBody>
      </p:sp>
      <p:sp>
        <p:nvSpPr>
          <p:cNvPr id="101" name="TextBox 100">
            <a:extLst>
              <a:ext uri="{FF2B5EF4-FFF2-40B4-BE49-F238E27FC236}">
                <a16:creationId xmlns:a16="http://schemas.microsoft.com/office/drawing/2014/main" id="{690D2C78-C236-BAF1-458F-F2B40B4C574D}"/>
              </a:ext>
            </a:extLst>
          </p:cNvPr>
          <p:cNvSpPr txBox="1"/>
          <p:nvPr/>
        </p:nvSpPr>
        <p:spPr>
          <a:xfrm>
            <a:off x="194271" y="1301207"/>
            <a:ext cx="11734800" cy="2031325"/>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US" dirty="0"/>
              <a:t>Learned positional embeddings allow the model to flexibly capture spatial relationships in the data based on the task at hand. Instead of relying on a fixed, predefined positional encoding (like sine/cosine functions), the model can adapt the embeddings to the specific vision task during training. </a:t>
            </a:r>
            <a:r>
              <a:rPr lang="en-US" dirty="0">
                <a:highlight>
                  <a:srgbClr val="FFFF00"/>
                </a:highlight>
              </a:rPr>
              <a:t>This flexibility enables the positional embeddings to encode both absolute and potentially more nuanced, task-specific relationships between patches</a:t>
            </a:r>
            <a:r>
              <a:rPr lang="en-US" dirty="0"/>
              <a:t>.</a:t>
            </a:r>
            <a:br>
              <a:rPr lang="en-US" dirty="0"/>
            </a:br>
            <a:endParaRPr lang="en-US" dirty="0"/>
          </a:p>
          <a:p>
            <a:pPr marL="285750" indent="-285750">
              <a:buFont typeface="Arial" panose="020B0604020202020204" pitchFamily="34" charset="0"/>
              <a:buChar char="•"/>
            </a:pPr>
            <a:r>
              <a:rPr lang="en-US" dirty="0"/>
              <a:t> </a:t>
            </a:r>
            <a:r>
              <a:rPr lang="en-US" dirty="0">
                <a:highlight>
                  <a:srgbClr val="FFFF00"/>
                </a:highlight>
              </a:rPr>
              <a:t>tasks can involve complex spatial dependencies (e.g., objects at different scales, rotations, or deformations), and learned embeddings allow the model to better adapt to these variations</a:t>
            </a:r>
            <a:r>
              <a:rPr lang="en-US" dirty="0"/>
              <a:t>.</a:t>
            </a:r>
          </a:p>
        </p:txBody>
      </p:sp>
      <p:sp>
        <p:nvSpPr>
          <p:cNvPr id="110" name="object 2">
            <a:extLst>
              <a:ext uri="{FF2B5EF4-FFF2-40B4-BE49-F238E27FC236}">
                <a16:creationId xmlns:a16="http://schemas.microsoft.com/office/drawing/2014/main" id="{D525556F-F31D-E93B-65E8-7AB5F5CB1938}"/>
              </a:ext>
            </a:extLst>
          </p:cNvPr>
          <p:cNvSpPr txBox="1">
            <a:spLocks/>
          </p:cNvSpPr>
          <p:nvPr/>
        </p:nvSpPr>
        <p:spPr>
          <a:xfrm>
            <a:off x="646709" y="126925"/>
            <a:ext cx="10515600" cy="1120820"/>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n-US" sz="3600" dirty="0"/>
              <a:t>Step 3: add positional embedding –</a:t>
            </a:r>
            <a:r>
              <a:rPr lang="en-US" sz="3600" dirty="0">
                <a:highlight>
                  <a:srgbClr val="FFFF00"/>
                </a:highlight>
              </a:rPr>
              <a:t>why learned parameters </a:t>
            </a:r>
            <a:r>
              <a:rPr lang="en-US" sz="3600" dirty="0">
                <a:highlight>
                  <a:srgbClr val="FFFF00"/>
                </a:highlight>
                <a:sym typeface="Wingdings" panose="05000000000000000000" pitchFamily="2" charset="2"/>
              </a:rPr>
              <a:t> </a:t>
            </a:r>
            <a:r>
              <a:rPr lang="en-US" sz="3600" dirty="0">
                <a:solidFill>
                  <a:schemeClr val="accent2">
                    <a:lumMod val="75000"/>
                  </a:schemeClr>
                </a:solidFill>
                <a:highlight>
                  <a:srgbClr val="FFFF00"/>
                </a:highlight>
                <a:sym typeface="Wingdings" panose="05000000000000000000" pitchFamily="2" charset="2"/>
              </a:rPr>
              <a:t>learn complex notion of spatial patterns</a:t>
            </a:r>
            <a:endParaRPr lang="en-US" sz="3600" spc="-10" dirty="0">
              <a:solidFill>
                <a:schemeClr val="accent2">
                  <a:lumMod val="75000"/>
                </a:schemeClr>
              </a:solidFill>
              <a:highlight>
                <a:srgbClr val="FFFF00"/>
              </a:highlight>
            </a:endParaRPr>
          </a:p>
        </p:txBody>
      </p:sp>
    </p:spTree>
    <p:extLst>
      <p:ext uri="{BB962C8B-B14F-4D97-AF65-F5344CB8AC3E}">
        <p14:creationId xmlns:p14="http://schemas.microsoft.com/office/powerpoint/2010/main" val="14846309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6709" y="126925"/>
            <a:ext cx="10515600" cy="1120820"/>
          </a:xfrm>
          <a:prstGeom prst="rect">
            <a:avLst/>
          </a:prstGeom>
        </p:spPr>
        <p:txBody>
          <a:bodyPr vert="horz" wrap="square" lIns="0" tIns="12700" rIns="0" bIns="0" rtlCol="0">
            <a:spAutoFit/>
          </a:bodyPr>
          <a:lstStyle/>
          <a:p>
            <a:pPr marL="12700">
              <a:lnSpc>
                <a:spcPct val="100000"/>
              </a:lnSpc>
              <a:spcBef>
                <a:spcPts val="100"/>
              </a:spcBef>
            </a:pPr>
            <a:r>
              <a:rPr lang="en-US" sz="3600" dirty="0"/>
              <a:t>Step 3: add positional embedding –</a:t>
            </a:r>
            <a:r>
              <a:rPr lang="en-US" sz="3600" dirty="0">
                <a:highlight>
                  <a:srgbClr val="FFFF00"/>
                </a:highlight>
              </a:rPr>
              <a:t>why learned parameters </a:t>
            </a:r>
            <a:r>
              <a:rPr lang="en-US" sz="3600" dirty="0">
                <a:solidFill>
                  <a:schemeClr val="accent2">
                    <a:lumMod val="75000"/>
                  </a:schemeClr>
                </a:solidFill>
                <a:highlight>
                  <a:srgbClr val="FFFF00"/>
                </a:highlight>
                <a:sym typeface="Wingdings" panose="05000000000000000000" pitchFamily="2" charset="2"/>
              </a:rPr>
              <a:t> independence from patch size /resolution</a:t>
            </a:r>
            <a:endParaRPr sz="3600" spc="-10" dirty="0">
              <a:solidFill>
                <a:schemeClr val="accent2">
                  <a:lumMod val="75000"/>
                </a:schemeClr>
              </a:solidFill>
              <a:highlight>
                <a:srgbClr val="FFFF00"/>
              </a:highlight>
            </a:endParaRPr>
          </a:p>
        </p:txBody>
      </p:sp>
      <p:grpSp>
        <p:nvGrpSpPr>
          <p:cNvPr id="3" name="object 3"/>
          <p:cNvGrpSpPr/>
          <p:nvPr/>
        </p:nvGrpSpPr>
        <p:grpSpPr>
          <a:xfrm>
            <a:off x="2535941" y="4393872"/>
            <a:ext cx="690245" cy="1481455"/>
            <a:chOff x="2535941" y="4393872"/>
            <a:chExt cx="690245"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sp>
          <p:nvSpPr>
            <p:cNvPr id="8" name="object 8"/>
            <p:cNvSpPr/>
            <p:nvPr/>
          </p:nvSpPr>
          <p:spPr>
            <a:xfrm>
              <a:off x="3089724"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9" name="object 9"/>
            <p:cNvSpPr/>
            <p:nvPr/>
          </p:nvSpPr>
          <p:spPr>
            <a:xfrm>
              <a:off x="3089724"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0" name="object 10"/>
          <p:cNvGrpSpPr/>
          <p:nvPr/>
        </p:nvGrpSpPr>
        <p:grpSpPr>
          <a:xfrm>
            <a:off x="3312686" y="4397663"/>
            <a:ext cx="689610" cy="1477645"/>
            <a:chOff x="3312686" y="4397663"/>
            <a:chExt cx="689610" cy="1477645"/>
          </a:xfrm>
        </p:grpSpPr>
        <p:sp>
          <p:nvSpPr>
            <p:cNvPr id="11" name="object 11"/>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2" name="object 12"/>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3" name="object 13"/>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4" name="object 14"/>
            <p:cNvPicPr/>
            <p:nvPr/>
          </p:nvPicPr>
          <p:blipFill>
            <a:blip r:embed="rId3" cstate="print"/>
            <a:stretch>
              <a:fillRect/>
            </a:stretch>
          </p:blipFill>
          <p:spPr>
            <a:xfrm>
              <a:off x="3312686" y="5235200"/>
              <a:ext cx="639705" cy="640079"/>
            </a:xfrm>
            <a:prstGeom prst="rect">
              <a:avLst/>
            </a:prstGeom>
          </p:spPr>
        </p:pic>
        <p:sp>
          <p:nvSpPr>
            <p:cNvPr id="15" name="object 15"/>
            <p:cNvSpPr/>
            <p:nvPr/>
          </p:nvSpPr>
          <p:spPr>
            <a:xfrm>
              <a:off x="3865947" y="440599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16" name="object 16"/>
            <p:cNvSpPr/>
            <p:nvPr/>
          </p:nvSpPr>
          <p:spPr>
            <a:xfrm>
              <a:off x="3865947"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7" name="object 17"/>
          <p:cNvGrpSpPr/>
          <p:nvPr/>
        </p:nvGrpSpPr>
        <p:grpSpPr>
          <a:xfrm>
            <a:off x="4089432" y="4393872"/>
            <a:ext cx="689610" cy="1481455"/>
            <a:chOff x="4089432" y="4393872"/>
            <a:chExt cx="689610" cy="1481455"/>
          </a:xfrm>
        </p:grpSpPr>
        <p:sp>
          <p:nvSpPr>
            <p:cNvPr id="18" name="object 18"/>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9" name="object 19"/>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0" name="object 20"/>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21" name="object 21"/>
            <p:cNvPicPr/>
            <p:nvPr/>
          </p:nvPicPr>
          <p:blipFill>
            <a:blip r:embed="rId4" cstate="print"/>
            <a:stretch>
              <a:fillRect/>
            </a:stretch>
          </p:blipFill>
          <p:spPr>
            <a:xfrm>
              <a:off x="4089432" y="5235200"/>
              <a:ext cx="639705" cy="640079"/>
            </a:xfrm>
            <a:prstGeom prst="rect">
              <a:avLst/>
            </a:prstGeom>
          </p:spPr>
        </p:pic>
        <p:sp>
          <p:nvSpPr>
            <p:cNvPr id="22" name="object 22"/>
            <p:cNvSpPr/>
            <p:nvPr/>
          </p:nvSpPr>
          <p:spPr>
            <a:xfrm>
              <a:off x="4642168"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3" name="object 23"/>
            <p:cNvSpPr/>
            <p:nvPr/>
          </p:nvSpPr>
          <p:spPr>
            <a:xfrm>
              <a:off x="4642168"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24" name="object 24"/>
          <p:cNvGrpSpPr/>
          <p:nvPr/>
        </p:nvGrpSpPr>
        <p:grpSpPr>
          <a:xfrm>
            <a:off x="4866180" y="4397663"/>
            <a:ext cx="689610" cy="1477645"/>
            <a:chOff x="4866180" y="4397663"/>
            <a:chExt cx="689610" cy="1477645"/>
          </a:xfrm>
        </p:grpSpPr>
        <p:sp>
          <p:nvSpPr>
            <p:cNvPr id="25" name="object 25"/>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6" name="object 26"/>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7" name="object 27"/>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8" name="object 28"/>
            <p:cNvPicPr/>
            <p:nvPr/>
          </p:nvPicPr>
          <p:blipFill>
            <a:blip r:embed="rId5" cstate="print"/>
            <a:stretch>
              <a:fillRect/>
            </a:stretch>
          </p:blipFill>
          <p:spPr>
            <a:xfrm>
              <a:off x="4866180" y="5235200"/>
              <a:ext cx="639705" cy="640079"/>
            </a:xfrm>
            <a:prstGeom prst="rect">
              <a:avLst/>
            </a:prstGeom>
          </p:spPr>
        </p:pic>
        <p:sp>
          <p:nvSpPr>
            <p:cNvPr id="29" name="object 29"/>
            <p:cNvSpPr/>
            <p:nvPr/>
          </p:nvSpPr>
          <p:spPr>
            <a:xfrm>
              <a:off x="5419439" y="440599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30" name="object 30"/>
            <p:cNvSpPr/>
            <p:nvPr/>
          </p:nvSpPr>
          <p:spPr>
            <a:xfrm>
              <a:off x="5419439"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1" name="object 31"/>
          <p:cNvGrpSpPr/>
          <p:nvPr/>
        </p:nvGrpSpPr>
        <p:grpSpPr>
          <a:xfrm>
            <a:off x="5645272" y="4393872"/>
            <a:ext cx="683260" cy="1481455"/>
            <a:chOff x="5645272" y="4393872"/>
            <a:chExt cx="683260" cy="1481455"/>
          </a:xfrm>
        </p:grpSpPr>
        <p:sp>
          <p:nvSpPr>
            <p:cNvPr id="32" name="object 32"/>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33" name="object 33"/>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4" name="object 34"/>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35" name="object 35"/>
            <p:cNvPicPr/>
            <p:nvPr/>
          </p:nvPicPr>
          <p:blipFill>
            <a:blip r:embed="rId6" cstate="print"/>
            <a:stretch>
              <a:fillRect/>
            </a:stretch>
          </p:blipFill>
          <p:spPr>
            <a:xfrm>
              <a:off x="5645272" y="5235200"/>
              <a:ext cx="639705" cy="640079"/>
            </a:xfrm>
            <a:prstGeom prst="rect">
              <a:avLst/>
            </a:prstGeom>
          </p:spPr>
        </p:pic>
        <p:sp>
          <p:nvSpPr>
            <p:cNvPr id="36" name="object 36"/>
            <p:cNvSpPr/>
            <p:nvPr/>
          </p:nvSpPr>
          <p:spPr>
            <a:xfrm>
              <a:off x="6191656"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37" name="object 37"/>
            <p:cNvSpPr/>
            <p:nvPr/>
          </p:nvSpPr>
          <p:spPr>
            <a:xfrm>
              <a:off x="6191656"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8" name="object 38"/>
          <p:cNvGrpSpPr/>
          <p:nvPr/>
        </p:nvGrpSpPr>
        <p:grpSpPr>
          <a:xfrm>
            <a:off x="6419682" y="4393872"/>
            <a:ext cx="695325" cy="1481455"/>
            <a:chOff x="6419682" y="4393872"/>
            <a:chExt cx="695325" cy="1481455"/>
          </a:xfrm>
        </p:grpSpPr>
        <p:sp>
          <p:nvSpPr>
            <p:cNvPr id="39" name="object 3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42" name="object 42"/>
            <p:cNvPicPr/>
            <p:nvPr/>
          </p:nvPicPr>
          <p:blipFill>
            <a:blip r:embed="rId7" cstate="print"/>
            <a:stretch>
              <a:fillRect/>
            </a:stretch>
          </p:blipFill>
          <p:spPr>
            <a:xfrm>
              <a:off x="6419682" y="5235200"/>
              <a:ext cx="639705" cy="640079"/>
            </a:xfrm>
            <a:prstGeom prst="rect">
              <a:avLst/>
            </a:prstGeom>
          </p:spPr>
        </p:pic>
        <p:sp>
          <p:nvSpPr>
            <p:cNvPr id="43" name="object 43"/>
            <p:cNvSpPr/>
            <p:nvPr/>
          </p:nvSpPr>
          <p:spPr>
            <a:xfrm>
              <a:off x="6978379"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44" name="object 44"/>
            <p:cNvSpPr/>
            <p:nvPr/>
          </p:nvSpPr>
          <p:spPr>
            <a:xfrm>
              <a:off x="6978379"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45" name="object 45"/>
          <p:cNvGrpSpPr/>
          <p:nvPr/>
        </p:nvGrpSpPr>
        <p:grpSpPr>
          <a:xfrm>
            <a:off x="7207347" y="4393872"/>
            <a:ext cx="675005" cy="1481455"/>
            <a:chOff x="7207347" y="4393872"/>
            <a:chExt cx="675005" cy="1481455"/>
          </a:xfrm>
        </p:grpSpPr>
        <p:sp>
          <p:nvSpPr>
            <p:cNvPr id="46" name="object 46"/>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7" name="object 47"/>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8" name="object 48"/>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49" name="object 49"/>
            <p:cNvPicPr/>
            <p:nvPr/>
          </p:nvPicPr>
          <p:blipFill>
            <a:blip r:embed="rId8" cstate="print"/>
            <a:stretch>
              <a:fillRect/>
            </a:stretch>
          </p:blipFill>
          <p:spPr>
            <a:xfrm>
              <a:off x="7207347" y="5235200"/>
              <a:ext cx="641197" cy="640079"/>
            </a:xfrm>
            <a:prstGeom prst="rect">
              <a:avLst/>
            </a:prstGeom>
          </p:spPr>
        </p:pic>
        <p:sp>
          <p:nvSpPr>
            <p:cNvPr id="50" name="object 50"/>
            <p:cNvSpPr/>
            <p:nvPr/>
          </p:nvSpPr>
          <p:spPr>
            <a:xfrm>
              <a:off x="7745760"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51" name="object 51"/>
            <p:cNvSpPr/>
            <p:nvPr/>
          </p:nvSpPr>
          <p:spPr>
            <a:xfrm>
              <a:off x="7745760"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2" name="object 52"/>
          <p:cNvGrpSpPr/>
          <p:nvPr/>
        </p:nvGrpSpPr>
        <p:grpSpPr>
          <a:xfrm>
            <a:off x="7970093" y="4393872"/>
            <a:ext cx="688340" cy="1481455"/>
            <a:chOff x="7970093" y="4393872"/>
            <a:chExt cx="688340" cy="1481455"/>
          </a:xfrm>
        </p:grpSpPr>
        <p:sp>
          <p:nvSpPr>
            <p:cNvPr id="53" name="object 53"/>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4" name="object 54"/>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55" name="object 55"/>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56" name="object 56"/>
            <p:cNvPicPr/>
            <p:nvPr/>
          </p:nvPicPr>
          <p:blipFill>
            <a:blip r:embed="rId9" cstate="print"/>
            <a:stretch>
              <a:fillRect/>
            </a:stretch>
          </p:blipFill>
          <p:spPr>
            <a:xfrm>
              <a:off x="7970093" y="5235200"/>
              <a:ext cx="641205" cy="640079"/>
            </a:xfrm>
            <a:prstGeom prst="rect">
              <a:avLst/>
            </a:prstGeom>
          </p:spPr>
        </p:pic>
        <p:sp>
          <p:nvSpPr>
            <p:cNvPr id="57" name="object 57"/>
            <p:cNvSpPr/>
            <p:nvPr/>
          </p:nvSpPr>
          <p:spPr>
            <a:xfrm>
              <a:off x="8521762"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58" name="object 58"/>
            <p:cNvSpPr/>
            <p:nvPr/>
          </p:nvSpPr>
          <p:spPr>
            <a:xfrm>
              <a:off x="8521762"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9" name="object 59"/>
          <p:cNvGrpSpPr/>
          <p:nvPr/>
        </p:nvGrpSpPr>
        <p:grpSpPr>
          <a:xfrm>
            <a:off x="8744502" y="4393872"/>
            <a:ext cx="690880" cy="1481455"/>
            <a:chOff x="8744502" y="4393872"/>
            <a:chExt cx="690880" cy="1481455"/>
          </a:xfrm>
        </p:grpSpPr>
        <p:sp>
          <p:nvSpPr>
            <p:cNvPr id="60" name="object 60"/>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61" name="object 61"/>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2" name="object 62"/>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63" name="object 63"/>
            <p:cNvPicPr/>
            <p:nvPr/>
          </p:nvPicPr>
          <p:blipFill>
            <a:blip r:embed="rId10" cstate="print"/>
            <a:stretch>
              <a:fillRect/>
            </a:stretch>
          </p:blipFill>
          <p:spPr>
            <a:xfrm>
              <a:off x="8744502" y="5235200"/>
              <a:ext cx="641206" cy="640079"/>
            </a:xfrm>
            <a:prstGeom prst="rect">
              <a:avLst/>
            </a:prstGeom>
          </p:spPr>
        </p:pic>
        <p:sp>
          <p:nvSpPr>
            <p:cNvPr id="64" name="object 64"/>
            <p:cNvSpPr/>
            <p:nvPr/>
          </p:nvSpPr>
          <p:spPr>
            <a:xfrm>
              <a:off x="9298513"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65" name="object 65"/>
            <p:cNvSpPr/>
            <p:nvPr/>
          </p:nvSpPr>
          <p:spPr>
            <a:xfrm>
              <a:off x="9298513"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66" name="object 66"/>
          <p:cNvGrpSpPr/>
          <p:nvPr/>
        </p:nvGrpSpPr>
        <p:grpSpPr>
          <a:xfrm>
            <a:off x="2953391" y="3621125"/>
            <a:ext cx="142875" cy="443865"/>
            <a:chOff x="2953391" y="3621125"/>
            <a:chExt cx="142875" cy="443865"/>
          </a:xfrm>
        </p:grpSpPr>
        <p:sp>
          <p:nvSpPr>
            <p:cNvPr id="67" name="object 67"/>
            <p:cNvSpPr/>
            <p:nvPr/>
          </p:nvSpPr>
          <p:spPr>
            <a:xfrm>
              <a:off x="2959741"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68" name="object 68"/>
            <p:cNvSpPr/>
            <p:nvPr/>
          </p:nvSpPr>
          <p:spPr>
            <a:xfrm>
              <a:off x="295974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69" name="object 69"/>
          <p:cNvGrpSpPr/>
          <p:nvPr/>
        </p:nvGrpSpPr>
        <p:grpSpPr>
          <a:xfrm>
            <a:off x="3729612" y="3624916"/>
            <a:ext cx="142875" cy="443865"/>
            <a:chOff x="3729612" y="3624916"/>
            <a:chExt cx="142875" cy="443865"/>
          </a:xfrm>
        </p:grpSpPr>
        <p:sp>
          <p:nvSpPr>
            <p:cNvPr id="70" name="object 70"/>
            <p:cNvSpPr/>
            <p:nvPr/>
          </p:nvSpPr>
          <p:spPr>
            <a:xfrm>
              <a:off x="3735962"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71" name="object 71"/>
            <p:cNvSpPr/>
            <p:nvPr/>
          </p:nvSpPr>
          <p:spPr>
            <a:xfrm>
              <a:off x="3735962"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72" name="object 72"/>
          <p:cNvGrpSpPr/>
          <p:nvPr/>
        </p:nvGrpSpPr>
        <p:grpSpPr>
          <a:xfrm>
            <a:off x="4505834" y="3621125"/>
            <a:ext cx="142875" cy="443865"/>
            <a:chOff x="4505834" y="3621125"/>
            <a:chExt cx="142875" cy="443865"/>
          </a:xfrm>
        </p:grpSpPr>
        <p:sp>
          <p:nvSpPr>
            <p:cNvPr id="73" name="object 73"/>
            <p:cNvSpPr/>
            <p:nvPr/>
          </p:nvSpPr>
          <p:spPr>
            <a:xfrm>
              <a:off x="4512184"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74" name="object 74"/>
            <p:cNvSpPr/>
            <p:nvPr/>
          </p:nvSpPr>
          <p:spPr>
            <a:xfrm>
              <a:off x="4512184"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75" name="object 75"/>
          <p:cNvGrpSpPr/>
          <p:nvPr/>
        </p:nvGrpSpPr>
        <p:grpSpPr>
          <a:xfrm>
            <a:off x="5283106" y="3624916"/>
            <a:ext cx="142875" cy="443865"/>
            <a:chOff x="5283106" y="3624916"/>
            <a:chExt cx="142875" cy="443865"/>
          </a:xfrm>
        </p:grpSpPr>
        <p:sp>
          <p:nvSpPr>
            <p:cNvPr id="76" name="object 76"/>
            <p:cNvSpPr/>
            <p:nvPr/>
          </p:nvSpPr>
          <p:spPr>
            <a:xfrm>
              <a:off x="5289456"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77" name="object 77"/>
            <p:cNvSpPr/>
            <p:nvPr/>
          </p:nvSpPr>
          <p:spPr>
            <a:xfrm>
              <a:off x="5289456"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78" name="object 78"/>
          <p:cNvGrpSpPr/>
          <p:nvPr/>
        </p:nvGrpSpPr>
        <p:grpSpPr>
          <a:xfrm>
            <a:off x="6055321" y="3621125"/>
            <a:ext cx="142875" cy="443865"/>
            <a:chOff x="6055321" y="3621125"/>
            <a:chExt cx="142875" cy="443865"/>
          </a:xfrm>
        </p:grpSpPr>
        <p:sp>
          <p:nvSpPr>
            <p:cNvPr id="79" name="object 79"/>
            <p:cNvSpPr/>
            <p:nvPr/>
          </p:nvSpPr>
          <p:spPr>
            <a:xfrm>
              <a:off x="6061671"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80" name="object 80"/>
            <p:cNvSpPr/>
            <p:nvPr/>
          </p:nvSpPr>
          <p:spPr>
            <a:xfrm>
              <a:off x="606167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81" name="object 81"/>
          <p:cNvGrpSpPr/>
          <p:nvPr/>
        </p:nvGrpSpPr>
        <p:grpSpPr>
          <a:xfrm>
            <a:off x="6842045" y="3621125"/>
            <a:ext cx="142875" cy="443865"/>
            <a:chOff x="6842045" y="3621125"/>
            <a:chExt cx="142875" cy="443865"/>
          </a:xfrm>
        </p:grpSpPr>
        <p:sp>
          <p:nvSpPr>
            <p:cNvPr id="82" name="object 82"/>
            <p:cNvSpPr/>
            <p:nvPr/>
          </p:nvSpPr>
          <p:spPr>
            <a:xfrm>
              <a:off x="6848395"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83" name="object 83"/>
            <p:cNvSpPr/>
            <p:nvPr/>
          </p:nvSpPr>
          <p:spPr>
            <a:xfrm>
              <a:off x="684839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84" name="object 84"/>
          <p:cNvGrpSpPr/>
          <p:nvPr/>
        </p:nvGrpSpPr>
        <p:grpSpPr>
          <a:xfrm>
            <a:off x="7609427" y="3621125"/>
            <a:ext cx="142875" cy="443865"/>
            <a:chOff x="7609427" y="3621125"/>
            <a:chExt cx="142875" cy="443865"/>
          </a:xfrm>
        </p:grpSpPr>
        <p:sp>
          <p:nvSpPr>
            <p:cNvPr id="85" name="object 85"/>
            <p:cNvSpPr/>
            <p:nvPr/>
          </p:nvSpPr>
          <p:spPr>
            <a:xfrm>
              <a:off x="7615777"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86" name="object 86"/>
            <p:cNvSpPr/>
            <p:nvPr/>
          </p:nvSpPr>
          <p:spPr>
            <a:xfrm>
              <a:off x="7615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87" name="object 87"/>
          <p:cNvGrpSpPr/>
          <p:nvPr/>
        </p:nvGrpSpPr>
        <p:grpSpPr>
          <a:xfrm>
            <a:off x="8385427" y="3621125"/>
            <a:ext cx="142875" cy="443865"/>
            <a:chOff x="8385427" y="3621125"/>
            <a:chExt cx="142875" cy="443865"/>
          </a:xfrm>
        </p:grpSpPr>
        <p:sp>
          <p:nvSpPr>
            <p:cNvPr id="88" name="object 88"/>
            <p:cNvSpPr/>
            <p:nvPr/>
          </p:nvSpPr>
          <p:spPr>
            <a:xfrm>
              <a:off x="8391777"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89" name="object 89"/>
            <p:cNvSpPr/>
            <p:nvPr/>
          </p:nvSpPr>
          <p:spPr>
            <a:xfrm>
              <a:off x="8391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90" name="object 90"/>
          <p:cNvGrpSpPr/>
          <p:nvPr/>
        </p:nvGrpSpPr>
        <p:grpSpPr>
          <a:xfrm>
            <a:off x="9162178" y="3621125"/>
            <a:ext cx="142875" cy="443865"/>
            <a:chOff x="9162178" y="3621125"/>
            <a:chExt cx="142875" cy="443865"/>
          </a:xfrm>
        </p:grpSpPr>
        <p:sp>
          <p:nvSpPr>
            <p:cNvPr id="91" name="object 91"/>
            <p:cNvSpPr/>
            <p:nvPr/>
          </p:nvSpPr>
          <p:spPr>
            <a:xfrm>
              <a:off x="9168528"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92" name="object 92"/>
            <p:cNvSpPr/>
            <p:nvPr/>
          </p:nvSpPr>
          <p:spPr>
            <a:xfrm>
              <a:off x="9168528"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sp>
        <p:nvSpPr>
          <p:cNvPr id="93" name="object 93"/>
          <p:cNvSpPr txBox="1"/>
          <p:nvPr/>
        </p:nvSpPr>
        <p:spPr>
          <a:xfrm>
            <a:off x="2936516" y="4004564"/>
            <a:ext cx="6384290" cy="391160"/>
          </a:xfrm>
          <a:prstGeom prst="rect">
            <a:avLst/>
          </a:prstGeom>
        </p:spPr>
        <p:txBody>
          <a:bodyPr vert="horz" wrap="square" lIns="0" tIns="12700" rIns="0" bIns="0" rtlCol="0">
            <a:spAutoFit/>
          </a:bodyPr>
          <a:lstStyle/>
          <a:p>
            <a:pPr marL="12700">
              <a:lnSpc>
                <a:spcPct val="100000"/>
              </a:lnSpc>
              <a:spcBef>
                <a:spcPts val="100"/>
              </a:spcBef>
              <a:tabLst>
                <a:tab pos="791845" algn="l"/>
                <a:tab pos="1568450" algn="l"/>
                <a:tab pos="2343785" algn="l"/>
                <a:tab pos="3121025" algn="l"/>
                <a:tab pos="3896995" algn="l"/>
                <a:tab pos="4662805" algn="l"/>
                <a:tab pos="5452745" algn="l"/>
                <a:tab pos="6219190" algn="l"/>
              </a:tabLst>
            </a:pP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endParaRPr sz="2400">
              <a:latin typeface="Calibri"/>
              <a:cs typeface="Calibri"/>
            </a:endParaRPr>
          </a:p>
        </p:txBody>
      </p:sp>
      <p:sp>
        <p:nvSpPr>
          <p:cNvPr id="95" name="object 95"/>
          <p:cNvSpPr txBox="1"/>
          <p:nvPr/>
        </p:nvSpPr>
        <p:spPr>
          <a:xfrm>
            <a:off x="276038" y="4548902"/>
            <a:ext cx="2040889" cy="1289050"/>
          </a:xfrm>
          <a:prstGeom prst="rect">
            <a:avLst/>
          </a:prstGeom>
        </p:spPr>
        <p:txBody>
          <a:bodyPr vert="horz" wrap="square" lIns="0" tIns="15875" rIns="0" bIns="0" rtlCol="0">
            <a:spAutoFit/>
          </a:bodyPr>
          <a:lstStyle/>
          <a:p>
            <a:pPr marL="17145" marR="31115">
              <a:lnSpc>
                <a:spcPts val="2110"/>
              </a:lnSpc>
              <a:spcBef>
                <a:spcPts val="125"/>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 </a:t>
            </a: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dirty="0">
              <a:latin typeface="Calibri"/>
              <a:cs typeface="Calibri"/>
            </a:endParaRPr>
          </a:p>
          <a:p>
            <a:pPr marL="12700" marR="5080">
              <a:lnSpc>
                <a:spcPts val="2110"/>
              </a:lnSpc>
              <a:spcBef>
                <a:spcPts val="142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dirty="0">
              <a:latin typeface="Calibri"/>
              <a:cs typeface="Calibri"/>
            </a:endParaRPr>
          </a:p>
        </p:txBody>
      </p:sp>
      <p:sp>
        <p:nvSpPr>
          <p:cNvPr id="97" name="object 97"/>
          <p:cNvSpPr txBox="1"/>
          <p:nvPr/>
        </p:nvSpPr>
        <p:spPr>
          <a:xfrm>
            <a:off x="78739" y="6070036"/>
            <a:ext cx="9896475" cy="252729"/>
          </a:xfrm>
          <a:prstGeom prst="rect">
            <a:avLst/>
          </a:prstGeom>
        </p:spPr>
        <p:txBody>
          <a:bodyPr vert="horz" wrap="square" lIns="0" tIns="0" rIns="0" bIns="0" rtlCol="0">
            <a:spAutoFit/>
          </a:bodyPr>
          <a:lstStyle/>
          <a:p>
            <a:pPr marL="12700">
              <a:lnSpc>
                <a:spcPts val="1870"/>
              </a:lnSpc>
            </a:pPr>
            <a:r>
              <a:rPr sz="1600" dirty="0">
                <a:latin typeface="Arial"/>
                <a:cs typeface="Arial"/>
              </a:rPr>
              <a:t>Dosovitskiy</a:t>
            </a:r>
            <a:r>
              <a:rPr sz="1600" spc="-25" dirty="0">
                <a:latin typeface="Arial"/>
                <a:cs typeface="Arial"/>
              </a:rPr>
              <a:t> </a:t>
            </a:r>
            <a:r>
              <a:rPr sz="1600" dirty="0">
                <a:latin typeface="Arial"/>
                <a:cs typeface="Arial"/>
              </a:rPr>
              <a:t>et</a:t>
            </a:r>
            <a:r>
              <a:rPr sz="1600" spc="-20" dirty="0">
                <a:latin typeface="Arial"/>
                <a:cs typeface="Arial"/>
              </a:rPr>
              <a:t> </a:t>
            </a:r>
            <a:r>
              <a:rPr sz="1600" dirty="0">
                <a:latin typeface="Arial"/>
                <a:cs typeface="Arial"/>
              </a:rPr>
              <a:t>al,</a:t>
            </a:r>
            <a:r>
              <a:rPr sz="1600" spc="-20" dirty="0">
                <a:latin typeface="Arial"/>
                <a:cs typeface="Arial"/>
              </a:rPr>
              <a:t> </a:t>
            </a:r>
            <a:r>
              <a:rPr sz="1600" dirty="0">
                <a:latin typeface="Arial"/>
                <a:cs typeface="Arial"/>
              </a:rPr>
              <a:t>“An</a:t>
            </a:r>
            <a:r>
              <a:rPr sz="1600" spc="-3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is</a:t>
            </a:r>
            <a:r>
              <a:rPr sz="1600" spc="-25" dirty="0">
                <a:latin typeface="Arial"/>
                <a:cs typeface="Arial"/>
              </a:rPr>
              <a:t> </a:t>
            </a:r>
            <a:r>
              <a:rPr sz="1600" dirty="0">
                <a:latin typeface="Arial"/>
                <a:cs typeface="Arial"/>
              </a:rPr>
              <a:t>Worth</a:t>
            </a:r>
            <a:r>
              <a:rPr sz="1600" spc="-30" dirty="0">
                <a:latin typeface="Arial"/>
                <a:cs typeface="Arial"/>
              </a:rPr>
              <a:t> </a:t>
            </a:r>
            <a:r>
              <a:rPr sz="1600" dirty="0">
                <a:latin typeface="Arial"/>
                <a:cs typeface="Arial"/>
              </a:rPr>
              <a:t>16x16</a:t>
            </a:r>
            <a:r>
              <a:rPr sz="1600" spc="-30" dirty="0">
                <a:latin typeface="Arial"/>
                <a:cs typeface="Arial"/>
              </a:rPr>
              <a:t> </a:t>
            </a:r>
            <a:r>
              <a:rPr sz="1600" dirty="0">
                <a:latin typeface="Arial"/>
                <a:cs typeface="Arial"/>
              </a:rPr>
              <a:t>Words:</a:t>
            </a:r>
            <a:r>
              <a:rPr sz="1600" spc="-45" dirty="0">
                <a:latin typeface="Arial"/>
                <a:cs typeface="Arial"/>
              </a:rPr>
              <a:t> </a:t>
            </a:r>
            <a:r>
              <a:rPr sz="1600" spc="-10" dirty="0">
                <a:latin typeface="Arial"/>
                <a:cs typeface="Arial"/>
              </a:rPr>
              <a:t>Transformers</a:t>
            </a:r>
            <a:r>
              <a:rPr sz="1600" spc="-25" dirty="0">
                <a:latin typeface="Arial"/>
                <a:cs typeface="Arial"/>
              </a:rPr>
              <a:t> </a:t>
            </a:r>
            <a:r>
              <a:rPr sz="1600" dirty="0">
                <a:latin typeface="Arial"/>
                <a:cs typeface="Arial"/>
              </a:rPr>
              <a:t>for</a:t>
            </a:r>
            <a:r>
              <a:rPr sz="1600" spc="-2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Recognition</a:t>
            </a:r>
            <a:r>
              <a:rPr sz="1600" spc="-30" dirty="0">
                <a:latin typeface="Arial"/>
                <a:cs typeface="Arial"/>
              </a:rPr>
              <a:t> </a:t>
            </a:r>
            <a:r>
              <a:rPr sz="1600" dirty="0">
                <a:latin typeface="Arial"/>
                <a:cs typeface="Arial"/>
              </a:rPr>
              <a:t>at</a:t>
            </a:r>
            <a:r>
              <a:rPr sz="1600" spc="-20" dirty="0">
                <a:latin typeface="Arial"/>
                <a:cs typeface="Arial"/>
              </a:rPr>
              <a:t> </a:t>
            </a:r>
            <a:r>
              <a:rPr sz="1600" dirty="0">
                <a:latin typeface="Arial"/>
                <a:cs typeface="Arial"/>
              </a:rPr>
              <a:t>Scale”,</a:t>
            </a:r>
            <a:r>
              <a:rPr sz="1600" spc="-20" dirty="0">
                <a:latin typeface="Arial"/>
                <a:cs typeface="Arial"/>
              </a:rPr>
              <a:t> </a:t>
            </a:r>
            <a:r>
              <a:rPr sz="1600" dirty="0">
                <a:latin typeface="Arial"/>
                <a:cs typeface="Arial"/>
              </a:rPr>
              <a:t>ICLR</a:t>
            </a:r>
            <a:r>
              <a:rPr sz="1600" spc="-25" dirty="0">
                <a:latin typeface="Arial"/>
                <a:cs typeface="Arial"/>
              </a:rPr>
              <a:t> </a:t>
            </a:r>
            <a:r>
              <a:rPr sz="1600" spc="-20" dirty="0">
                <a:latin typeface="Arial"/>
                <a:cs typeface="Arial"/>
              </a:rPr>
              <a:t>2021</a:t>
            </a:r>
            <a:endParaRPr sz="1600">
              <a:latin typeface="Arial"/>
              <a:cs typeface="Arial"/>
            </a:endParaRPr>
          </a:p>
        </p:txBody>
      </p:sp>
      <p:sp>
        <p:nvSpPr>
          <p:cNvPr id="94" name="object 94"/>
          <p:cNvSpPr txBox="1"/>
          <p:nvPr/>
        </p:nvSpPr>
        <p:spPr>
          <a:xfrm>
            <a:off x="273194" y="3559555"/>
            <a:ext cx="2190115" cy="845819"/>
          </a:xfrm>
          <a:prstGeom prst="rect">
            <a:avLst/>
          </a:prstGeom>
        </p:spPr>
        <p:txBody>
          <a:bodyPr vert="horz" wrap="square" lIns="0" tIns="13970" rIns="0" bIns="0" rtlCol="0">
            <a:spAutoFit/>
          </a:bodyPr>
          <a:lstStyle/>
          <a:p>
            <a:pPr marL="12700" marR="5080">
              <a:lnSpc>
                <a:spcPct val="99400"/>
              </a:lnSpc>
              <a:spcBef>
                <a:spcPts val="110"/>
              </a:spcBef>
            </a:pPr>
            <a:r>
              <a:rPr sz="1800" dirty="0">
                <a:latin typeface="Calibri"/>
                <a:cs typeface="Calibri"/>
              </a:rPr>
              <a:t>Add</a:t>
            </a:r>
            <a:r>
              <a:rPr sz="1800" spc="-35" dirty="0">
                <a:latin typeface="Calibri"/>
                <a:cs typeface="Calibri"/>
              </a:rPr>
              <a:t> </a:t>
            </a:r>
            <a:r>
              <a:rPr sz="1800" spc="-10" dirty="0">
                <a:latin typeface="Calibri"/>
                <a:cs typeface="Calibri"/>
              </a:rPr>
              <a:t>positional </a:t>
            </a:r>
            <a:r>
              <a:rPr sz="1800" dirty="0">
                <a:latin typeface="Calibri"/>
                <a:cs typeface="Calibri"/>
              </a:rPr>
              <a:t>embedding:</a:t>
            </a:r>
            <a:r>
              <a:rPr sz="1800" spc="-65" dirty="0">
                <a:latin typeface="Calibri"/>
                <a:cs typeface="Calibri"/>
              </a:rPr>
              <a:t> </a:t>
            </a:r>
            <a:r>
              <a:rPr sz="1800" dirty="0">
                <a:latin typeface="Calibri"/>
                <a:cs typeface="Calibri"/>
              </a:rPr>
              <a:t>learned</a:t>
            </a:r>
            <a:r>
              <a:rPr sz="1800" spc="-65" dirty="0">
                <a:latin typeface="Calibri"/>
                <a:cs typeface="Calibri"/>
              </a:rPr>
              <a:t> </a:t>
            </a:r>
            <a:r>
              <a:rPr sz="1800" spc="-25" dirty="0">
                <a:latin typeface="Calibri"/>
                <a:cs typeface="Calibri"/>
              </a:rPr>
              <a:t>D- </a:t>
            </a:r>
            <a:r>
              <a:rPr sz="1800" dirty="0">
                <a:latin typeface="Calibri"/>
                <a:cs typeface="Calibri"/>
              </a:rPr>
              <a:t>dim</a:t>
            </a:r>
            <a:r>
              <a:rPr sz="1800" spc="-35" dirty="0">
                <a:latin typeface="Calibri"/>
                <a:cs typeface="Calibri"/>
              </a:rPr>
              <a:t> </a:t>
            </a:r>
            <a:r>
              <a:rPr sz="1800" dirty="0">
                <a:latin typeface="Calibri"/>
                <a:cs typeface="Calibri"/>
              </a:rPr>
              <a:t>vector</a:t>
            </a:r>
            <a:r>
              <a:rPr sz="1800" spc="-35" dirty="0">
                <a:latin typeface="Calibri"/>
                <a:cs typeface="Calibri"/>
              </a:rPr>
              <a:t> </a:t>
            </a:r>
            <a:r>
              <a:rPr sz="1800" dirty="0">
                <a:latin typeface="Calibri"/>
                <a:cs typeface="Calibri"/>
              </a:rPr>
              <a:t>per</a:t>
            </a:r>
            <a:r>
              <a:rPr sz="1800" spc="-35" dirty="0">
                <a:latin typeface="Calibri"/>
                <a:cs typeface="Calibri"/>
              </a:rPr>
              <a:t> </a:t>
            </a:r>
            <a:r>
              <a:rPr sz="1800" spc="-10" dirty="0">
                <a:latin typeface="Calibri"/>
                <a:cs typeface="Calibri"/>
              </a:rPr>
              <a:t>position</a:t>
            </a:r>
            <a:endParaRPr sz="1800">
              <a:latin typeface="Calibri"/>
              <a:cs typeface="Calibri"/>
            </a:endParaRPr>
          </a:p>
        </p:txBody>
      </p:sp>
      <p:sp>
        <p:nvSpPr>
          <p:cNvPr id="101" name="TextBox 100">
            <a:extLst>
              <a:ext uri="{FF2B5EF4-FFF2-40B4-BE49-F238E27FC236}">
                <a16:creationId xmlns:a16="http://schemas.microsoft.com/office/drawing/2014/main" id="{690D2C78-C236-BAF1-458F-F2B40B4C574D}"/>
              </a:ext>
            </a:extLst>
          </p:cNvPr>
          <p:cNvSpPr txBox="1"/>
          <p:nvPr/>
        </p:nvSpPr>
        <p:spPr>
          <a:xfrm>
            <a:off x="194271" y="1301207"/>
            <a:ext cx="11734800" cy="2031325"/>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US" dirty="0">
                <a:highlight>
                  <a:srgbClr val="FFFF00"/>
                </a:highlight>
              </a:rPr>
              <a:t>Predefined positional embeddings </a:t>
            </a:r>
            <a:r>
              <a:rPr lang="en-US" dirty="0"/>
              <a:t>(like sine/cosine) </a:t>
            </a:r>
            <a:r>
              <a:rPr lang="en-US" dirty="0">
                <a:highlight>
                  <a:srgbClr val="FFFF00"/>
                </a:highlight>
              </a:rPr>
              <a:t>are often designed for a fixed grid size or resolution</a:t>
            </a:r>
            <a:r>
              <a:rPr lang="en-US" dirty="0"/>
              <a:t>. For example, if the positional encodings are based on sine/cosine functions, changing the resolution of the input (or the patch size) could require recalculating or adjusting the encodings.</a:t>
            </a:r>
            <a:br>
              <a:rPr lang="en-US" dirty="0"/>
            </a:br>
            <a:endParaRPr lang="en-US" dirty="0"/>
          </a:p>
          <a:p>
            <a:pPr marL="285750" indent="-285750">
              <a:buFont typeface="Arial" panose="020B0604020202020204" pitchFamily="34" charset="0"/>
              <a:buChar char="•"/>
            </a:pPr>
            <a:r>
              <a:rPr lang="en-US" dirty="0"/>
              <a:t>In contrast, </a:t>
            </a:r>
            <a:r>
              <a:rPr lang="en-US" dirty="0">
                <a:highlight>
                  <a:srgbClr val="FFFF00"/>
                </a:highlight>
              </a:rPr>
              <a:t>learned positional embeddings can be trained and fine-tuned for a specific image resolution and patch size without having to worry about fitting a fixed mathematical pattern</a:t>
            </a:r>
            <a:r>
              <a:rPr lang="en-US" dirty="0"/>
              <a:t>. This gives </a:t>
            </a:r>
            <a:r>
              <a:rPr lang="en-US" dirty="0" err="1"/>
              <a:t>ViT</a:t>
            </a:r>
            <a:r>
              <a:rPr lang="en-US" dirty="0"/>
              <a:t> more flexibility when dealing with different resolutions and patch sizes during training and inference.</a:t>
            </a:r>
          </a:p>
        </p:txBody>
      </p:sp>
    </p:spTree>
    <p:extLst>
      <p:ext uri="{BB962C8B-B14F-4D97-AF65-F5344CB8AC3E}">
        <p14:creationId xmlns:p14="http://schemas.microsoft.com/office/powerpoint/2010/main" val="10774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02405-64FF-A097-DA7D-3E2876315E8E}"/>
              </a:ext>
            </a:extLst>
          </p:cNvPr>
          <p:cNvSpPr>
            <a:spLocks noGrp="1"/>
          </p:cNvSpPr>
          <p:nvPr>
            <p:ph type="title"/>
          </p:nvPr>
        </p:nvSpPr>
        <p:spPr>
          <a:xfrm>
            <a:off x="-152400" y="365125"/>
            <a:ext cx="11506200" cy="625475"/>
          </a:xfrm>
        </p:spPr>
        <p:txBody>
          <a:bodyPr>
            <a:normAutofit fontScale="90000"/>
          </a:bodyPr>
          <a:lstStyle/>
          <a:p>
            <a:pPr algn="ctr"/>
            <a:r>
              <a:rPr lang="en-US" dirty="0"/>
              <a:t>Leading to Transformers –the introduction of Attention</a:t>
            </a:r>
          </a:p>
        </p:txBody>
      </p:sp>
      <p:sp>
        <p:nvSpPr>
          <p:cNvPr id="3" name="Content Placeholder 2">
            <a:extLst>
              <a:ext uri="{FF2B5EF4-FFF2-40B4-BE49-F238E27FC236}">
                <a16:creationId xmlns:a16="http://schemas.microsoft.com/office/drawing/2014/main" id="{0E441F0F-AFCB-05D5-06BD-9EBBD5D0C620}"/>
              </a:ext>
            </a:extLst>
          </p:cNvPr>
          <p:cNvSpPr>
            <a:spLocks noGrp="1"/>
          </p:cNvSpPr>
          <p:nvPr>
            <p:ph idx="1"/>
          </p:nvPr>
        </p:nvSpPr>
        <p:spPr>
          <a:xfrm>
            <a:off x="342900" y="990600"/>
            <a:ext cx="10515600" cy="4351338"/>
          </a:xfrm>
        </p:spPr>
        <p:txBody>
          <a:bodyPr>
            <a:normAutofit/>
          </a:bodyPr>
          <a:lstStyle/>
          <a:p>
            <a:pPr marL="0" indent="0">
              <a:buNone/>
            </a:pPr>
            <a:r>
              <a:rPr lang="en-US" sz="2000" dirty="0">
                <a:highlight>
                  <a:srgbClr val="FFFF00"/>
                </a:highlight>
              </a:rPr>
              <a:t>A SOLUTION </a:t>
            </a:r>
            <a:r>
              <a:rPr lang="en-US" sz="2000" dirty="0">
                <a:highlight>
                  <a:srgbClr val="FFFF00"/>
                </a:highlight>
                <a:sym typeface="Wingdings" panose="05000000000000000000" pitchFamily="2" charset="2"/>
              </a:rPr>
              <a:t>  introduction of Attention</a:t>
            </a:r>
            <a:r>
              <a:rPr lang="en-US" sz="2000" dirty="0">
                <a:highlight>
                  <a:srgbClr val="FFFF00"/>
                </a:highlight>
              </a:rPr>
              <a:t>:  </a:t>
            </a:r>
          </a:p>
          <a:p>
            <a:pPr algn="just">
              <a:buFont typeface="Arial" panose="020B0604020202020204" pitchFamily="34" charset="0"/>
              <a:buChar char="•"/>
            </a:pPr>
            <a:r>
              <a:rPr lang="en-US" sz="1600" dirty="0">
                <a:highlight>
                  <a:srgbClr val="FFFF00"/>
                </a:highlight>
              </a:rPr>
              <a:t>The idea- </a:t>
            </a:r>
            <a:r>
              <a:rPr lang="en-US" sz="1600" b="0" i="0" dirty="0">
                <a:solidFill>
                  <a:srgbClr val="000000"/>
                </a:solidFill>
                <a:effectLst/>
                <a:latin typeface="Roboto" panose="02000000000000000000" pitchFamily="2" charset="0"/>
              </a:rPr>
              <a:t>The attention mechanism mitigates the context vector bottleneck by </a:t>
            </a:r>
            <a:r>
              <a:rPr lang="en-US" sz="1600" b="0" i="0" dirty="0">
                <a:solidFill>
                  <a:srgbClr val="000000"/>
                </a:solidFill>
                <a:effectLst/>
                <a:highlight>
                  <a:srgbClr val="00FF00"/>
                </a:highlight>
                <a:latin typeface="Roboto" panose="02000000000000000000" pitchFamily="2" charset="0"/>
              </a:rPr>
              <a:t>allowing the model to dynamically access different parts of the input sequence during the generation of each output element</a:t>
            </a:r>
            <a:r>
              <a:rPr lang="en-US" sz="1600" b="0" i="0" dirty="0">
                <a:solidFill>
                  <a:srgbClr val="000000"/>
                </a:solidFill>
                <a:effectLst/>
                <a:latin typeface="Roboto" panose="02000000000000000000" pitchFamily="2" charset="0"/>
              </a:rPr>
              <a:t>. </a:t>
            </a:r>
            <a:r>
              <a:rPr lang="en-US" sz="1600" b="1" i="0" dirty="0">
                <a:solidFill>
                  <a:srgbClr val="FF0000"/>
                </a:solidFill>
                <a:effectLst/>
                <a:highlight>
                  <a:srgbClr val="FFFF00"/>
                </a:highlight>
                <a:latin typeface="Roboto" panose="02000000000000000000" pitchFamily="2" charset="0"/>
              </a:rPr>
              <a:t>Instead of relying on a single fixed-size context vector, the attention mechanism computes a weighted combination of all the encoder’s hidden states.</a:t>
            </a:r>
            <a:r>
              <a:rPr lang="en-US" sz="1600" b="0" i="0" dirty="0">
                <a:solidFill>
                  <a:srgbClr val="000000"/>
                </a:solidFill>
                <a:effectLst/>
                <a:highlight>
                  <a:srgbClr val="FFFF00"/>
                </a:highlight>
                <a:latin typeface="Roboto" panose="02000000000000000000" pitchFamily="2" charset="0"/>
              </a:rPr>
              <a:t> This weighted sum acts as the context for each output step, enabling the model to focus on the most relevant parts of the input sequence.</a:t>
            </a:r>
          </a:p>
          <a:p>
            <a:pPr marL="0" indent="0" algn="just">
              <a:buNone/>
            </a:pPr>
            <a:endParaRPr lang="en-US" sz="1600" dirty="0">
              <a:solidFill>
                <a:srgbClr val="000000"/>
              </a:solidFill>
              <a:highlight>
                <a:srgbClr val="FFFF00"/>
              </a:highlight>
              <a:latin typeface="Roboto" panose="02000000000000000000" pitchFamily="2" charset="0"/>
            </a:endParaRPr>
          </a:p>
          <a:p>
            <a:pPr marL="0" indent="0" algn="just">
              <a:buNone/>
            </a:pPr>
            <a:endParaRPr lang="en-US" sz="1600" b="0" i="0" dirty="0">
              <a:solidFill>
                <a:srgbClr val="000000"/>
              </a:solidFill>
              <a:effectLst/>
              <a:highlight>
                <a:srgbClr val="FFFF00"/>
              </a:highlight>
              <a:latin typeface="Roboto" panose="02000000000000000000" pitchFamily="2" charset="0"/>
            </a:endParaRPr>
          </a:p>
          <a:p>
            <a:pPr algn="just">
              <a:buFont typeface="Arial" panose="020B0604020202020204" pitchFamily="34" charset="0"/>
              <a:buChar char="•"/>
            </a:pPr>
            <a:endParaRPr lang="en-US" sz="1600" dirty="0">
              <a:solidFill>
                <a:srgbClr val="000000"/>
              </a:solidFill>
              <a:highlight>
                <a:srgbClr val="FFFF00"/>
              </a:highlight>
              <a:latin typeface="Roboto" panose="02000000000000000000" pitchFamily="2" charset="0"/>
            </a:endParaRPr>
          </a:p>
          <a:p>
            <a:pPr algn="just">
              <a:buFont typeface="Arial" panose="020B0604020202020204" pitchFamily="34" charset="0"/>
              <a:buChar char="•"/>
            </a:pPr>
            <a:endParaRPr lang="en-US" sz="1600" b="0" i="0" dirty="0">
              <a:solidFill>
                <a:srgbClr val="000000"/>
              </a:solidFill>
              <a:effectLst/>
              <a:highlight>
                <a:srgbClr val="FFFF00"/>
              </a:highlight>
              <a:latin typeface="Roboto" panose="02000000000000000000" pitchFamily="2" charset="0"/>
            </a:endParaRPr>
          </a:p>
          <a:p>
            <a:pPr algn="l"/>
            <a:r>
              <a:rPr lang="en-US" sz="2000" b="1" i="0" dirty="0" err="1">
                <a:solidFill>
                  <a:srgbClr val="333333"/>
                </a:solidFill>
                <a:effectLst/>
                <a:latin typeface="Helvetica Neue"/>
              </a:rPr>
              <a:t>Bahdanau</a:t>
            </a:r>
            <a:r>
              <a:rPr lang="en-US" sz="2000" b="1" i="0" dirty="0">
                <a:solidFill>
                  <a:srgbClr val="333333"/>
                </a:solidFill>
                <a:effectLst/>
                <a:latin typeface="Helvetica Neue"/>
              </a:rPr>
              <a:t>-Attention :  </a:t>
            </a:r>
            <a:r>
              <a:rPr lang="en-US" sz="2000" b="0" i="0" dirty="0" err="1">
                <a:solidFill>
                  <a:srgbClr val="333333"/>
                </a:solidFill>
                <a:effectLst/>
                <a:latin typeface="Helvetica Neue"/>
              </a:rPr>
              <a:t>Bahdanau</a:t>
            </a:r>
            <a:r>
              <a:rPr lang="en-US" sz="2000" b="0" i="0" dirty="0">
                <a:solidFill>
                  <a:srgbClr val="333333"/>
                </a:solidFill>
                <a:effectLst/>
                <a:latin typeface="Helvetica Neue"/>
              </a:rPr>
              <a:t>, Cho, and Bengio (</a:t>
            </a:r>
            <a:r>
              <a:rPr lang="en-US" sz="2000" b="0" i="0" u="none" strike="noStrike" dirty="0">
                <a:solidFill>
                  <a:srgbClr val="4183C4"/>
                </a:solidFill>
                <a:effectLst/>
                <a:latin typeface="Helvetica Neue"/>
                <a:hlinkClick r:id="rId2"/>
              </a:rPr>
              <a:t>2014</a:t>
            </a:r>
            <a:r>
              <a:rPr lang="en-US" sz="2000" b="0" i="0" dirty="0">
                <a:solidFill>
                  <a:srgbClr val="333333"/>
                </a:solidFill>
                <a:effectLst/>
                <a:latin typeface="Helvetica Neue"/>
              </a:rPr>
              <a:t>)</a:t>
            </a:r>
          </a:p>
          <a:p>
            <a:pPr algn="just">
              <a:buFont typeface="Arial" panose="020B0604020202020204" pitchFamily="34" charset="0"/>
              <a:buChar char="•"/>
            </a:pPr>
            <a:endParaRPr lang="en-US" sz="1600" b="0" i="0" dirty="0">
              <a:solidFill>
                <a:srgbClr val="000000"/>
              </a:solidFill>
              <a:effectLst/>
              <a:highlight>
                <a:srgbClr val="FFFF00"/>
              </a:highlight>
              <a:latin typeface="Roboto" panose="02000000000000000000" pitchFamily="2" charset="0"/>
            </a:endParaRPr>
          </a:p>
          <a:p>
            <a:pPr marL="0" indent="0" algn="just">
              <a:buNone/>
            </a:pPr>
            <a:endParaRPr lang="en-US" sz="2000" b="0" i="0" dirty="0">
              <a:solidFill>
                <a:srgbClr val="000000"/>
              </a:solidFill>
              <a:effectLst/>
              <a:latin typeface="Roboto" panose="02000000000000000000" pitchFamily="2" charset="0"/>
            </a:endParaRPr>
          </a:p>
          <a:p>
            <a:pPr marL="0" indent="0">
              <a:buNone/>
            </a:pPr>
            <a:endParaRPr lang="en-US" sz="2000" dirty="0">
              <a:highlight>
                <a:srgbClr val="FFFF00"/>
              </a:highlight>
            </a:endParaRPr>
          </a:p>
        </p:txBody>
      </p:sp>
    </p:spTree>
    <p:extLst>
      <p:ext uri="{BB962C8B-B14F-4D97-AF65-F5344CB8AC3E}">
        <p14:creationId xmlns:p14="http://schemas.microsoft.com/office/powerpoint/2010/main" val="26981457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6708" y="126925"/>
            <a:ext cx="11465689" cy="1120820"/>
          </a:xfrm>
          <a:prstGeom prst="rect">
            <a:avLst/>
          </a:prstGeom>
        </p:spPr>
        <p:txBody>
          <a:bodyPr vert="horz" wrap="square" lIns="0" tIns="12700" rIns="0" bIns="0" rtlCol="0">
            <a:spAutoFit/>
          </a:bodyPr>
          <a:lstStyle/>
          <a:p>
            <a:pPr marL="12700">
              <a:lnSpc>
                <a:spcPct val="100000"/>
              </a:lnSpc>
              <a:spcBef>
                <a:spcPts val="100"/>
              </a:spcBef>
            </a:pPr>
            <a:r>
              <a:rPr lang="en-US" sz="3600" dirty="0"/>
              <a:t>Step 3: add positional embedding –</a:t>
            </a:r>
            <a:r>
              <a:rPr lang="en-US" sz="3600" dirty="0">
                <a:highlight>
                  <a:srgbClr val="FFFF00"/>
                </a:highlight>
              </a:rPr>
              <a:t>why learned parameters </a:t>
            </a:r>
            <a:r>
              <a:rPr lang="en-US" sz="3600" dirty="0">
                <a:highlight>
                  <a:srgbClr val="FFFF00"/>
                </a:highlight>
                <a:sym typeface="Wingdings" panose="05000000000000000000" pitchFamily="2" charset="2"/>
              </a:rPr>
              <a:t> </a:t>
            </a:r>
            <a:r>
              <a:rPr lang="en-US" sz="3600" dirty="0">
                <a:solidFill>
                  <a:schemeClr val="accent2">
                    <a:lumMod val="75000"/>
                  </a:schemeClr>
                </a:solidFill>
                <a:highlight>
                  <a:srgbClr val="FFFF00"/>
                </a:highlight>
                <a:sym typeface="Wingdings" panose="05000000000000000000" pitchFamily="2" charset="2"/>
              </a:rPr>
              <a:t>empirical better results than fixed positional embedding</a:t>
            </a:r>
            <a:endParaRPr sz="3600" spc="-10" dirty="0">
              <a:solidFill>
                <a:schemeClr val="accent2">
                  <a:lumMod val="75000"/>
                </a:schemeClr>
              </a:solidFill>
              <a:highlight>
                <a:srgbClr val="FFFF00"/>
              </a:highlight>
            </a:endParaRPr>
          </a:p>
        </p:txBody>
      </p:sp>
      <p:grpSp>
        <p:nvGrpSpPr>
          <p:cNvPr id="3" name="object 3"/>
          <p:cNvGrpSpPr/>
          <p:nvPr/>
        </p:nvGrpSpPr>
        <p:grpSpPr>
          <a:xfrm>
            <a:off x="2535941" y="4393872"/>
            <a:ext cx="690245" cy="1481455"/>
            <a:chOff x="2535941" y="4393872"/>
            <a:chExt cx="690245"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sp>
          <p:nvSpPr>
            <p:cNvPr id="8" name="object 8"/>
            <p:cNvSpPr/>
            <p:nvPr/>
          </p:nvSpPr>
          <p:spPr>
            <a:xfrm>
              <a:off x="3089724"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9" name="object 9"/>
            <p:cNvSpPr/>
            <p:nvPr/>
          </p:nvSpPr>
          <p:spPr>
            <a:xfrm>
              <a:off x="3089724"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0" name="object 10"/>
          <p:cNvGrpSpPr/>
          <p:nvPr/>
        </p:nvGrpSpPr>
        <p:grpSpPr>
          <a:xfrm>
            <a:off x="3312686" y="4397663"/>
            <a:ext cx="689610" cy="1477645"/>
            <a:chOff x="3312686" y="4397663"/>
            <a:chExt cx="689610" cy="1477645"/>
          </a:xfrm>
        </p:grpSpPr>
        <p:sp>
          <p:nvSpPr>
            <p:cNvPr id="11" name="object 11"/>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2" name="object 12"/>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3" name="object 13"/>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4" name="object 14"/>
            <p:cNvPicPr/>
            <p:nvPr/>
          </p:nvPicPr>
          <p:blipFill>
            <a:blip r:embed="rId3" cstate="print"/>
            <a:stretch>
              <a:fillRect/>
            </a:stretch>
          </p:blipFill>
          <p:spPr>
            <a:xfrm>
              <a:off x="3312686" y="5235200"/>
              <a:ext cx="639705" cy="640079"/>
            </a:xfrm>
            <a:prstGeom prst="rect">
              <a:avLst/>
            </a:prstGeom>
          </p:spPr>
        </p:pic>
        <p:sp>
          <p:nvSpPr>
            <p:cNvPr id="15" name="object 15"/>
            <p:cNvSpPr/>
            <p:nvPr/>
          </p:nvSpPr>
          <p:spPr>
            <a:xfrm>
              <a:off x="3865947" y="440599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16" name="object 16"/>
            <p:cNvSpPr/>
            <p:nvPr/>
          </p:nvSpPr>
          <p:spPr>
            <a:xfrm>
              <a:off x="3865947"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7" name="object 17"/>
          <p:cNvGrpSpPr/>
          <p:nvPr/>
        </p:nvGrpSpPr>
        <p:grpSpPr>
          <a:xfrm>
            <a:off x="4089432" y="4393872"/>
            <a:ext cx="689610" cy="1481455"/>
            <a:chOff x="4089432" y="4393872"/>
            <a:chExt cx="689610" cy="1481455"/>
          </a:xfrm>
        </p:grpSpPr>
        <p:sp>
          <p:nvSpPr>
            <p:cNvPr id="18" name="object 18"/>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9" name="object 19"/>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0" name="object 20"/>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21" name="object 21"/>
            <p:cNvPicPr/>
            <p:nvPr/>
          </p:nvPicPr>
          <p:blipFill>
            <a:blip r:embed="rId4" cstate="print"/>
            <a:stretch>
              <a:fillRect/>
            </a:stretch>
          </p:blipFill>
          <p:spPr>
            <a:xfrm>
              <a:off x="4089432" y="5235200"/>
              <a:ext cx="639705" cy="640079"/>
            </a:xfrm>
            <a:prstGeom prst="rect">
              <a:avLst/>
            </a:prstGeom>
          </p:spPr>
        </p:pic>
        <p:sp>
          <p:nvSpPr>
            <p:cNvPr id="22" name="object 22"/>
            <p:cNvSpPr/>
            <p:nvPr/>
          </p:nvSpPr>
          <p:spPr>
            <a:xfrm>
              <a:off x="4642168"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3" name="object 23"/>
            <p:cNvSpPr/>
            <p:nvPr/>
          </p:nvSpPr>
          <p:spPr>
            <a:xfrm>
              <a:off x="4642168"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24" name="object 24"/>
          <p:cNvGrpSpPr/>
          <p:nvPr/>
        </p:nvGrpSpPr>
        <p:grpSpPr>
          <a:xfrm>
            <a:off x="4866180" y="4397663"/>
            <a:ext cx="689610" cy="1477645"/>
            <a:chOff x="4866180" y="4397663"/>
            <a:chExt cx="689610" cy="1477645"/>
          </a:xfrm>
        </p:grpSpPr>
        <p:sp>
          <p:nvSpPr>
            <p:cNvPr id="25" name="object 25"/>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6" name="object 26"/>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7" name="object 27"/>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8" name="object 28"/>
            <p:cNvPicPr/>
            <p:nvPr/>
          </p:nvPicPr>
          <p:blipFill>
            <a:blip r:embed="rId5" cstate="print"/>
            <a:stretch>
              <a:fillRect/>
            </a:stretch>
          </p:blipFill>
          <p:spPr>
            <a:xfrm>
              <a:off x="4866180" y="5235200"/>
              <a:ext cx="639705" cy="640079"/>
            </a:xfrm>
            <a:prstGeom prst="rect">
              <a:avLst/>
            </a:prstGeom>
          </p:spPr>
        </p:pic>
        <p:sp>
          <p:nvSpPr>
            <p:cNvPr id="29" name="object 29"/>
            <p:cNvSpPr/>
            <p:nvPr/>
          </p:nvSpPr>
          <p:spPr>
            <a:xfrm>
              <a:off x="5419439" y="440599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30" name="object 30"/>
            <p:cNvSpPr/>
            <p:nvPr/>
          </p:nvSpPr>
          <p:spPr>
            <a:xfrm>
              <a:off x="5419439"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1" name="object 31"/>
          <p:cNvGrpSpPr/>
          <p:nvPr/>
        </p:nvGrpSpPr>
        <p:grpSpPr>
          <a:xfrm>
            <a:off x="5645272" y="4393872"/>
            <a:ext cx="683260" cy="1481455"/>
            <a:chOff x="5645272" y="4393872"/>
            <a:chExt cx="683260" cy="1481455"/>
          </a:xfrm>
        </p:grpSpPr>
        <p:sp>
          <p:nvSpPr>
            <p:cNvPr id="32" name="object 32"/>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33" name="object 33"/>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4" name="object 34"/>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35" name="object 35"/>
            <p:cNvPicPr/>
            <p:nvPr/>
          </p:nvPicPr>
          <p:blipFill>
            <a:blip r:embed="rId6" cstate="print"/>
            <a:stretch>
              <a:fillRect/>
            </a:stretch>
          </p:blipFill>
          <p:spPr>
            <a:xfrm>
              <a:off x="5645272" y="5235200"/>
              <a:ext cx="639705" cy="640079"/>
            </a:xfrm>
            <a:prstGeom prst="rect">
              <a:avLst/>
            </a:prstGeom>
          </p:spPr>
        </p:pic>
        <p:sp>
          <p:nvSpPr>
            <p:cNvPr id="36" name="object 36"/>
            <p:cNvSpPr/>
            <p:nvPr/>
          </p:nvSpPr>
          <p:spPr>
            <a:xfrm>
              <a:off x="6191656"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37" name="object 37"/>
            <p:cNvSpPr/>
            <p:nvPr/>
          </p:nvSpPr>
          <p:spPr>
            <a:xfrm>
              <a:off x="6191656"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8" name="object 38"/>
          <p:cNvGrpSpPr/>
          <p:nvPr/>
        </p:nvGrpSpPr>
        <p:grpSpPr>
          <a:xfrm>
            <a:off x="6419682" y="4393872"/>
            <a:ext cx="695325" cy="1481455"/>
            <a:chOff x="6419682" y="4393872"/>
            <a:chExt cx="695325" cy="1481455"/>
          </a:xfrm>
        </p:grpSpPr>
        <p:sp>
          <p:nvSpPr>
            <p:cNvPr id="39" name="object 3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42" name="object 42"/>
            <p:cNvPicPr/>
            <p:nvPr/>
          </p:nvPicPr>
          <p:blipFill>
            <a:blip r:embed="rId7" cstate="print"/>
            <a:stretch>
              <a:fillRect/>
            </a:stretch>
          </p:blipFill>
          <p:spPr>
            <a:xfrm>
              <a:off x="6419682" y="5235200"/>
              <a:ext cx="639705" cy="640079"/>
            </a:xfrm>
            <a:prstGeom prst="rect">
              <a:avLst/>
            </a:prstGeom>
          </p:spPr>
        </p:pic>
        <p:sp>
          <p:nvSpPr>
            <p:cNvPr id="43" name="object 43"/>
            <p:cNvSpPr/>
            <p:nvPr/>
          </p:nvSpPr>
          <p:spPr>
            <a:xfrm>
              <a:off x="6978379"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44" name="object 44"/>
            <p:cNvSpPr/>
            <p:nvPr/>
          </p:nvSpPr>
          <p:spPr>
            <a:xfrm>
              <a:off x="6978379"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45" name="object 45"/>
          <p:cNvGrpSpPr/>
          <p:nvPr/>
        </p:nvGrpSpPr>
        <p:grpSpPr>
          <a:xfrm>
            <a:off x="7207347" y="4393872"/>
            <a:ext cx="675005" cy="1481455"/>
            <a:chOff x="7207347" y="4393872"/>
            <a:chExt cx="675005" cy="1481455"/>
          </a:xfrm>
        </p:grpSpPr>
        <p:sp>
          <p:nvSpPr>
            <p:cNvPr id="46" name="object 46"/>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7" name="object 47"/>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8" name="object 48"/>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49" name="object 49"/>
            <p:cNvPicPr/>
            <p:nvPr/>
          </p:nvPicPr>
          <p:blipFill>
            <a:blip r:embed="rId8" cstate="print"/>
            <a:stretch>
              <a:fillRect/>
            </a:stretch>
          </p:blipFill>
          <p:spPr>
            <a:xfrm>
              <a:off x="7207347" y="5235200"/>
              <a:ext cx="641197" cy="640079"/>
            </a:xfrm>
            <a:prstGeom prst="rect">
              <a:avLst/>
            </a:prstGeom>
          </p:spPr>
        </p:pic>
        <p:sp>
          <p:nvSpPr>
            <p:cNvPr id="50" name="object 50"/>
            <p:cNvSpPr/>
            <p:nvPr/>
          </p:nvSpPr>
          <p:spPr>
            <a:xfrm>
              <a:off x="7745760"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51" name="object 51"/>
            <p:cNvSpPr/>
            <p:nvPr/>
          </p:nvSpPr>
          <p:spPr>
            <a:xfrm>
              <a:off x="7745760"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2" name="object 52"/>
          <p:cNvGrpSpPr/>
          <p:nvPr/>
        </p:nvGrpSpPr>
        <p:grpSpPr>
          <a:xfrm>
            <a:off x="7970093" y="4393872"/>
            <a:ext cx="688340" cy="1481455"/>
            <a:chOff x="7970093" y="4393872"/>
            <a:chExt cx="688340" cy="1481455"/>
          </a:xfrm>
        </p:grpSpPr>
        <p:sp>
          <p:nvSpPr>
            <p:cNvPr id="53" name="object 53"/>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4" name="object 54"/>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55" name="object 55"/>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56" name="object 56"/>
            <p:cNvPicPr/>
            <p:nvPr/>
          </p:nvPicPr>
          <p:blipFill>
            <a:blip r:embed="rId9" cstate="print"/>
            <a:stretch>
              <a:fillRect/>
            </a:stretch>
          </p:blipFill>
          <p:spPr>
            <a:xfrm>
              <a:off x="7970093" y="5235200"/>
              <a:ext cx="641205" cy="640079"/>
            </a:xfrm>
            <a:prstGeom prst="rect">
              <a:avLst/>
            </a:prstGeom>
          </p:spPr>
        </p:pic>
        <p:sp>
          <p:nvSpPr>
            <p:cNvPr id="57" name="object 57"/>
            <p:cNvSpPr/>
            <p:nvPr/>
          </p:nvSpPr>
          <p:spPr>
            <a:xfrm>
              <a:off x="8521762"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58" name="object 58"/>
            <p:cNvSpPr/>
            <p:nvPr/>
          </p:nvSpPr>
          <p:spPr>
            <a:xfrm>
              <a:off x="8521762"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9" name="object 59"/>
          <p:cNvGrpSpPr/>
          <p:nvPr/>
        </p:nvGrpSpPr>
        <p:grpSpPr>
          <a:xfrm>
            <a:off x="8744502" y="4393872"/>
            <a:ext cx="690880" cy="1481455"/>
            <a:chOff x="8744502" y="4393872"/>
            <a:chExt cx="690880" cy="1481455"/>
          </a:xfrm>
        </p:grpSpPr>
        <p:sp>
          <p:nvSpPr>
            <p:cNvPr id="60" name="object 60"/>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61" name="object 61"/>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2" name="object 62"/>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63" name="object 63"/>
            <p:cNvPicPr/>
            <p:nvPr/>
          </p:nvPicPr>
          <p:blipFill>
            <a:blip r:embed="rId10" cstate="print"/>
            <a:stretch>
              <a:fillRect/>
            </a:stretch>
          </p:blipFill>
          <p:spPr>
            <a:xfrm>
              <a:off x="8744502" y="5235200"/>
              <a:ext cx="641206" cy="640079"/>
            </a:xfrm>
            <a:prstGeom prst="rect">
              <a:avLst/>
            </a:prstGeom>
          </p:spPr>
        </p:pic>
        <p:sp>
          <p:nvSpPr>
            <p:cNvPr id="64" name="object 64"/>
            <p:cNvSpPr/>
            <p:nvPr/>
          </p:nvSpPr>
          <p:spPr>
            <a:xfrm>
              <a:off x="9298513"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65" name="object 65"/>
            <p:cNvSpPr/>
            <p:nvPr/>
          </p:nvSpPr>
          <p:spPr>
            <a:xfrm>
              <a:off x="9298513"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66" name="object 66"/>
          <p:cNvGrpSpPr/>
          <p:nvPr/>
        </p:nvGrpSpPr>
        <p:grpSpPr>
          <a:xfrm>
            <a:off x="2953391" y="3621125"/>
            <a:ext cx="142875" cy="443865"/>
            <a:chOff x="2953391" y="3621125"/>
            <a:chExt cx="142875" cy="443865"/>
          </a:xfrm>
        </p:grpSpPr>
        <p:sp>
          <p:nvSpPr>
            <p:cNvPr id="67" name="object 67"/>
            <p:cNvSpPr/>
            <p:nvPr/>
          </p:nvSpPr>
          <p:spPr>
            <a:xfrm>
              <a:off x="2959741"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68" name="object 68"/>
            <p:cNvSpPr/>
            <p:nvPr/>
          </p:nvSpPr>
          <p:spPr>
            <a:xfrm>
              <a:off x="295974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69" name="object 69"/>
          <p:cNvGrpSpPr/>
          <p:nvPr/>
        </p:nvGrpSpPr>
        <p:grpSpPr>
          <a:xfrm>
            <a:off x="3729612" y="3624916"/>
            <a:ext cx="142875" cy="443865"/>
            <a:chOff x="3729612" y="3624916"/>
            <a:chExt cx="142875" cy="443865"/>
          </a:xfrm>
        </p:grpSpPr>
        <p:sp>
          <p:nvSpPr>
            <p:cNvPr id="70" name="object 70"/>
            <p:cNvSpPr/>
            <p:nvPr/>
          </p:nvSpPr>
          <p:spPr>
            <a:xfrm>
              <a:off x="3735962"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71" name="object 71"/>
            <p:cNvSpPr/>
            <p:nvPr/>
          </p:nvSpPr>
          <p:spPr>
            <a:xfrm>
              <a:off x="3735962"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72" name="object 72"/>
          <p:cNvGrpSpPr/>
          <p:nvPr/>
        </p:nvGrpSpPr>
        <p:grpSpPr>
          <a:xfrm>
            <a:off x="4505834" y="3621125"/>
            <a:ext cx="142875" cy="443865"/>
            <a:chOff x="4505834" y="3621125"/>
            <a:chExt cx="142875" cy="443865"/>
          </a:xfrm>
        </p:grpSpPr>
        <p:sp>
          <p:nvSpPr>
            <p:cNvPr id="73" name="object 73"/>
            <p:cNvSpPr/>
            <p:nvPr/>
          </p:nvSpPr>
          <p:spPr>
            <a:xfrm>
              <a:off x="4512184"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74" name="object 74"/>
            <p:cNvSpPr/>
            <p:nvPr/>
          </p:nvSpPr>
          <p:spPr>
            <a:xfrm>
              <a:off x="4512184"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75" name="object 75"/>
          <p:cNvGrpSpPr/>
          <p:nvPr/>
        </p:nvGrpSpPr>
        <p:grpSpPr>
          <a:xfrm>
            <a:off x="5283106" y="3624916"/>
            <a:ext cx="142875" cy="443865"/>
            <a:chOff x="5283106" y="3624916"/>
            <a:chExt cx="142875" cy="443865"/>
          </a:xfrm>
        </p:grpSpPr>
        <p:sp>
          <p:nvSpPr>
            <p:cNvPr id="76" name="object 76"/>
            <p:cNvSpPr/>
            <p:nvPr/>
          </p:nvSpPr>
          <p:spPr>
            <a:xfrm>
              <a:off x="5289456"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77" name="object 77"/>
            <p:cNvSpPr/>
            <p:nvPr/>
          </p:nvSpPr>
          <p:spPr>
            <a:xfrm>
              <a:off x="5289456"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78" name="object 78"/>
          <p:cNvGrpSpPr/>
          <p:nvPr/>
        </p:nvGrpSpPr>
        <p:grpSpPr>
          <a:xfrm>
            <a:off x="6055321" y="3621125"/>
            <a:ext cx="142875" cy="443865"/>
            <a:chOff x="6055321" y="3621125"/>
            <a:chExt cx="142875" cy="443865"/>
          </a:xfrm>
        </p:grpSpPr>
        <p:sp>
          <p:nvSpPr>
            <p:cNvPr id="79" name="object 79"/>
            <p:cNvSpPr/>
            <p:nvPr/>
          </p:nvSpPr>
          <p:spPr>
            <a:xfrm>
              <a:off x="6061671"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80" name="object 80"/>
            <p:cNvSpPr/>
            <p:nvPr/>
          </p:nvSpPr>
          <p:spPr>
            <a:xfrm>
              <a:off x="606167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81" name="object 81"/>
          <p:cNvGrpSpPr/>
          <p:nvPr/>
        </p:nvGrpSpPr>
        <p:grpSpPr>
          <a:xfrm>
            <a:off x="6842045" y="3621125"/>
            <a:ext cx="142875" cy="443865"/>
            <a:chOff x="6842045" y="3621125"/>
            <a:chExt cx="142875" cy="443865"/>
          </a:xfrm>
        </p:grpSpPr>
        <p:sp>
          <p:nvSpPr>
            <p:cNvPr id="82" name="object 82"/>
            <p:cNvSpPr/>
            <p:nvPr/>
          </p:nvSpPr>
          <p:spPr>
            <a:xfrm>
              <a:off x="6848395"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83" name="object 83"/>
            <p:cNvSpPr/>
            <p:nvPr/>
          </p:nvSpPr>
          <p:spPr>
            <a:xfrm>
              <a:off x="684839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84" name="object 84"/>
          <p:cNvGrpSpPr/>
          <p:nvPr/>
        </p:nvGrpSpPr>
        <p:grpSpPr>
          <a:xfrm>
            <a:off x="7609427" y="3621125"/>
            <a:ext cx="142875" cy="443865"/>
            <a:chOff x="7609427" y="3621125"/>
            <a:chExt cx="142875" cy="443865"/>
          </a:xfrm>
        </p:grpSpPr>
        <p:sp>
          <p:nvSpPr>
            <p:cNvPr id="85" name="object 85"/>
            <p:cNvSpPr/>
            <p:nvPr/>
          </p:nvSpPr>
          <p:spPr>
            <a:xfrm>
              <a:off x="7615777"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86" name="object 86"/>
            <p:cNvSpPr/>
            <p:nvPr/>
          </p:nvSpPr>
          <p:spPr>
            <a:xfrm>
              <a:off x="7615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87" name="object 87"/>
          <p:cNvGrpSpPr/>
          <p:nvPr/>
        </p:nvGrpSpPr>
        <p:grpSpPr>
          <a:xfrm>
            <a:off x="8385427" y="3621125"/>
            <a:ext cx="142875" cy="443865"/>
            <a:chOff x="8385427" y="3621125"/>
            <a:chExt cx="142875" cy="443865"/>
          </a:xfrm>
        </p:grpSpPr>
        <p:sp>
          <p:nvSpPr>
            <p:cNvPr id="88" name="object 88"/>
            <p:cNvSpPr/>
            <p:nvPr/>
          </p:nvSpPr>
          <p:spPr>
            <a:xfrm>
              <a:off x="8391777"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89" name="object 89"/>
            <p:cNvSpPr/>
            <p:nvPr/>
          </p:nvSpPr>
          <p:spPr>
            <a:xfrm>
              <a:off x="8391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90" name="object 90"/>
          <p:cNvGrpSpPr/>
          <p:nvPr/>
        </p:nvGrpSpPr>
        <p:grpSpPr>
          <a:xfrm>
            <a:off x="9162178" y="3621125"/>
            <a:ext cx="142875" cy="443865"/>
            <a:chOff x="9162178" y="3621125"/>
            <a:chExt cx="142875" cy="443865"/>
          </a:xfrm>
        </p:grpSpPr>
        <p:sp>
          <p:nvSpPr>
            <p:cNvPr id="91" name="object 91"/>
            <p:cNvSpPr/>
            <p:nvPr/>
          </p:nvSpPr>
          <p:spPr>
            <a:xfrm>
              <a:off x="9168528"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92" name="object 92"/>
            <p:cNvSpPr/>
            <p:nvPr/>
          </p:nvSpPr>
          <p:spPr>
            <a:xfrm>
              <a:off x="9168528"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sp>
        <p:nvSpPr>
          <p:cNvPr id="93" name="object 93"/>
          <p:cNvSpPr txBox="1"/>
          <p:nvPr/>
        </p:nvSpPr>
        <p:spPr>
          <a:xfrm>
            <a:off x="2936516" y="4004564"/>
            <a:ext cx="6384290" cy="391160"/>
          </a:xfrm>
          <a:prstGeom prst="rect">
            <a:avLst/>
          </a:prstGeom>
        </p:spPr>
        <p:txBody>
          <a:bodyPr vert="horz" wrap="square" lIns="0" tIns="12700" rIns="0" bIns="0" rtlCol="0">
            <a:spAutoFit/>
          </a:bodyPr>
          <a:lstStyle/>
          <a:p>
            <a:pPr marL="12700">
              <a:lnSpc>
                <a:spcPct val="100000"/>
              </a:lnSpc>
              <a:spcBef>
                <a:spcPts val="100"/>
              </a:spcBef>
              <a:tabLst>
                <a:tab pos="791845" algn="l"/>
                <a:tab pos="1568450" algn="l"/>
                <a:tab pos="2343785" algn="l"/>
                <a:tab pos="3121025" algn="l"/>
                <a:tab pos="3896995" algn="l"/>
                <a:tab pos="4662805" algn="l"/>
                <a:tab pos="5452745" algn="l"/>
                <a:tab pos="6219190" algn="l"/>
              </a:tabLst>
            </a:pP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endParaRPr sz="2400">
              <a:latin typeface="Calibri"/>
              <a:cs typeface="Calibri"/>
            </a:endParaRPr>
          </a:p>
        </p:txBody>
      </p:sp>
      <p:sp>
        <p:nvSpPr>
          <p:cNvPr id="95" name="object 95"/>
          <p:cNvSpPr txBox="1"/>
          <p:nvPr/>
        </p:nvSpPr>
        <p:spPr>
          <a:xfrm>
            <a:off x="276038" y="4548902"/>
            <a:ext cx="2040889" cy="1289050"/>
          </a:xfrm>
          <a:prstGeom prst="rect">
            <a:avLst/>
          </a:prstGeom>
        </p:spPr>
        <p:txBody>
          <a:bodyPr vert="horz" wrap="square" lIns="0" tIns="15875" rIns="0" bIns="0" rtlCol="0">
            <a:spAutoFit/>
          </a:bodyPr>
          <a:lstStyle/>
          <a:p>
            <a:pPr marL="17145" marR="31115">
              <a:lnSpc>
                <a:spcPts val="2110"/>
              </a:lnSpc>
              <a:spcBef>
                <a:spcPts val="125"/>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 </a:t>
            </a: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dirty="0">
              <a:latin typeface="Calibri"/>
              <a:cs typeface="Calibri"/>
            </a:endParaRPr>
          </a:p>
          <a:p>
            <a:pPr marL="12700" marR="5080">
              <a:lnSpc>
                <a:spcPts val="2110"/>
              </a:lnSpc>
              <a:spcBef>
                <a:spcPts val="142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dirty="0">
              <a:latin typeface="Calibri"/>
              <a:cs typeface="Calibri"/>
            </a:endParaRPr>
          </a:p>
        </p:txBody>
      </p:sp>
      <p:sp>
        <p:nvSpPr>
          <p:cNvPr id="97" name="object 97"/>
          <p:cNvSpPr txBox="1"/>
          <p:nvPr/>
        </p:nvSpPr>
        <p:spPr>
          <a:xfrm>
            <a:off x="78739" y="6070036"/>
            <a:ext cx="9896475" cy="252729"/>
          </a:xfrm>
          <a:prstGeom prst="rect">
            <a:avLst/>
          </a:prstGeom>
        </p:spPr>
        <p:txBody>
          <a:bodyPr vert="horz" wrap="square" lIns="0" tIns="0" rIns="0" bIns="0" rtlCol="0">
            <a:spAutoFit/>
          </a:bodyPr>
          <a:lstStyle/>
          <a:p>
            <a:pPr marL="12700">
              <a:lnSpc>
                <a:spcPts val="1870"/>
              </a:lnSpc>
            </a:pPr>
            <a:r>
              <a:rPr sz="1600" dirty="0">
                <a:latin typeface="Arial"/>
                <a:cs typeface="Arial"/>
              </a:rPr>
              <a:t>Dosovitskiy</a:t>
            </a:r>
            <a:r>
              <a:rPr sz="1600" spc="-25" dirty="0">
                <a:latin typeface="Arial"/>
                <a:cs typeface="Arial"/>
              </a:rPr>
              <a:t> </a:t>
            </a:r>
            <a:r>
              <a:rPr sz="1600" dirty="0">
                <a:latin typeface="Arial"/>
                <a:cs typeface="Arial"/>
              </a:rPr>
              <a:t>et</a:t>
            </a:r>
            <a:r>
              <a:rPr sz="1600" spc="-20" dirty="0">
                <a:latin typeface="Arial"/>
                <a:cs typeface="Arial"/>
              </a:rPr>
              <a:t> </a:t>
            </a:r>
            <a:r>
              <a:rPr sz="1600" dirty="0">
                <a:latin typeface="Arial"/>
                <a:cs typeface="Arial"/>
              </a:rPr>
              <a:t>al,</a:t>
            </a:r>
            <a:r>
              <a:rPr sz="1600" spc="-20" dirty="0">
                <a:latin typeface="Arial"/>
                <a:cs typeface="Arial"/>
              </a:rPr>
              <a:t> </a:t>
            </a:r>
            <a:r>
              <a:rPr sz="1600" dirty="0">
                <a:latin typeface="Arial"/>
                <a:cs typeface="Arial"/>
              </a:rPr>
              <a:t>“An</a:t>
            </a:r>
            <a:r>
              <a:rPr sz="1600" spc="-3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is</a:t>
            </a:r>
            <a:r>
              <a:rPr sz="1600" spc="-25" dirty="0">
                <a:latin typeface="Arial"/>
                <a:cs typeface="Arial"/>
              </a:rPr>
              <a:t> </a:t>
            </a:r>
            <a:r>
              <a:rPr sz="1600" dirty="0">
                <a:latin typeface="Arial"/>
                <a:cs typeface="Arial"/>
              </a:rPr>
              <a:t>Worth</a:t>
            </a:r>
            <a:r>
              <a:rPr sz="1600" spc="-30" dirty="0">
                <a:latin typeface="Arial"/>
                <a:cs typeface="Arial"/>
              </a:rPr>
              <a:t> </a:t>
            </a:r>
            <a:r>
              <a:rPr sz="1600" dirty="0">
                <a:latin typeface="Arial"/>
                <a:cs typeface="Arial"/>
              </a:rPr>
              <a:t>16x16</a:t>
            </a:r>
            <a:r>
              <a:rPr sz="1600" spc="-30" dirty="0">
                <a:latin typeface="Arial"/>
                <a:cs typeface="Arial"/>
              </a:rPr>
              <a:t> </a:t>
            </a:r>
            <a:r>
              <a:rPr sz="1600" dirty="0">
                <a:latin typeface="Arial"/>
                <a:cs typeface="Arial"/>
              </a:rPr>
              <a:t>Words:</a:t>
            </a:r>
            <a:r>
              <a:rPr sz="1600" spc="-45" dirty="0">
                <a:latin typeface="Arial"/>
                <a:cs typeface="Arial"/>
              </a:rPr>
              <a:t> </a:t>
            </a:r>
            <a:r>
              <a:rPr sz="1600" spc="-10" dirty="0">
                <a:latin typeface="Arial"/>
                <a:cs typeface="Arial"/>
              </a:rPr>
              <a:t>Transformers</a:t>
            </a:r>
            <a:r>
              <a:rPr sz="1600" spc="-25" dirty="0">
                <a:latin typeface="Arial"/>
                <a:cs typeface="Arial"/>
              </a:rPr>
              <a:t> </a:t>
            </a:r>
            <a:r>
              <a:rPr sz="1600" dirty="0">
                <a:latin typeface="Arial"/>
                <a:cs typeface="Arial"/>
              </a:rPr>
              <a:t>for</a:t>
            </a:r>
            <a:r>
              <a:rPr sz="1600" spc="-2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Recognition</a:t>
            </a:r>
            <a:r>
              <a:rPr sz="1600" spc="-30" dirty="0">
                <a:latin typeface="Arial"/>
                <a:cs typeface="Arial"/>
              </a:rPr>
              <a:t> </a:t>
            </a:r>
            <a:r>
              <a:rPr sz="1600" dirty="0">
                <a:latin typeface="Arial"/>
                <a:cs typeface="Arial"/>
              </a:rPr>
              <a:t>at</a:t>
            </a:r>
            <a:r>
              <a:rPr sz="1600" spc="-20" dirty="0">
                <a:latin typeface="Arial"/>
                <a:cs typeface="Arial"/>
              </a:rPr>
              <a:t> </a:t>
            </a:r>
            <a:r>
              <a:rPr sz="1600" dirty="0">
                <a:latin typeface="Arial"/>
                <a:cs typeface="Arial"/>
              </a:rPr>
              <a:t>Scale”,</a:t>
            </a:r>
            <a:r>
              <a:rPr sz="1600" spc="-20" dirty="0">
                <a:latin typeface="Arial"/>
                <a:cs typeface="Arial"/>
              </a:rPr>
              <a:t> </a:t>
            </a:r>
            <a:r>
              <a:rPr sz="1600" dirty="0">
                <a:latin typeface="Arial"/>
                <a:cs typeface="Arial"/>
              </a:rPr>
              <a:t>ICLR</a:t>
            </a:r>
            <a:r>
              <a:rPr sz="1600" spc="-25" dirty="0">
                <a:latin typeface="Arial"/>
                <a:cs typeface="Arial"/>
              </a:rPr>
              <a:t> </a:t>
            </a:r>
            <a:r>
              <a:rPr sz="1600" spc="-20" dirty="0">
                <a:latin typeface="Arial"/>
                <a:cs typeface="Arial"/>
              </a:rPr>
              <a:t>2021</a:t>
            </a:r>
            <a:endParaRPr sz="1600">
              <a:latin typeface="Arial"/>
              <a:cs typeface="Arial"/>
            </a:endParaRPr>
          </a:p>
        </p:txBody>
      </p:sp>
      <p:sp>
        <p:nvSpPr>
          <p:cNvPr id="94" name="object 94"/>
          <p:cNvSpPr txBox="1"/>
          <p:nvPr/>
        </p:nvSpPr>
        <p:spPr>
          <a:xfrm>
            <a:off x="273194" y="3559555"/>
            <a:ext cx="2190115" cy="845819"/>
          </a:xfrm>
          <a:prstGeom prst="rect">
            <a:avLst/>
          </a:prstGeom>
        </p:spPr>
        <p:txBody>
          <a:bodyPr vert="horz" wrap="square" lIns="0" tIns="13970" rIns="0" bIns="0" rtlCol="0">
            <a:spAutoFit/>
          </a:bodyPr>
          <a:lstStyle/>
          <a:p>
            <a:pPr marL="12700" marR="5080">
              <a:lnSpc>
                <a:spcPct val="99400"/>
              </a:lnSpc>
              <a:spcBef>
                <a:spcPts val="110"/>
              </a:spcBef>
            </a:pPr>
            <a:r>
              <a:rPr sz="1800" dirty="0">
                <a:latin typeface="Calibri"/>
                <a:cs typeface="Calibri"/>
              </a:rPr>
              <a:t>Add</a:t>
            </a:r>
            <a:r>
              <a:rPr sz="1800" spc="-35" dirty="0">
                <a:latin typeface="Calibri"/>
                <a:cs typeface="Calibri"/>
              </a:rPr>
              <a:t> </a:t>
            </a:r>
            <a:r>
              <a:rPr sz="1800" spc="-10" dirty="0">
                <a:latin typeface="Calibri"/>
                <a:cs typeface="Calibri"/>
              </a:rPr>
              <a:t>positional </a:t>
            </a:r>
            <a:r>
              <a:rPr sz="1800" dirty="0">
                <a:latin typeface="Calibri"/>
                <a:cs typeface="Calibri"/>
              </a:rPr>
              <a:t>embedding:</a:t>
            </a:r>
            <a:r>
              <a:rPr sz="1800" spc="-65" dirty="0">
                <a:latin typeface="Calibri"/>
                <a:cs typeface="Calibri"/>
              </a:rPr>
              <a:t> </a:t>
            </a:r>
            <a:r>
              <a:rPr sz="1800" dirty="0">
                <a:latin typeface="Calibri"/>
                <a:cs typeface="Calibri"/>
              </a:rPr>
              <a:t>learned</a:t>
            </a:r>
            <a:r>
              <a:rPr sz="1800" spc="-65" dirty="0">
                <a:latin typeface="Calibri"/>
                <a:cs typeface="Calibri"/>
              </a:rPr>
              <a:t> </a:t>
            </a:r>
            <a:r>
              <a:rPr sz="1800" spc="-25" dirty="0">
                <a:latin typeface="Calibri"/>
                <a:cs typeface="Calibri"/>
              </a:rPr>
              <a:t>D- </a:t>
            </a:r>
            <a:r>
              <a:rPr sz="1800" dirty="0">
                <a:latin typeface="Calibri"/>
                <a:cs typeface="Calibri"/>
              </a:rPr>
              <a:t>dim</a:t>
            </a:r>
            <a:r>
              <a:rPr sz="1800" spc="-35" dirty="0">
                <a:latin typeface="Calibri"/>
                <a:cs typeface="Calibri"/>
              </a:rPr>
              <a:t> </a:t>
            </a:r>
            <a:r>
              <a:rPr sz="1800" dirty="0">
                <a:latin typeface="Calibri"/>
                <a:cs typeface="Calibri"/>
              </a:rPr>
              <a:t>vector</a:t>
            </a:r>
            <a:r>
              <a:rPr sz="1800" spc="-35" dirty="0">
                <a:latin typeface="Calibri"/>
                <a:cs typeface="Calibri"/>
              </a:rPr>
              <a:t> </a:t>
            </a:r>
            <a:r>
              <a:rPr sz="1800" dirty="0">
                <a:latin typeface="Calibri"/>
                <a:cs typeface="Calibri"/>
              </a:rPr>
              <a:t>per</a:t>
            </a:r>
            <a:r>
              <a:rPr sz="1800" spc="-35" dirty="0">
                <a:latin typeface="Calibri"/>
                <a:cs typeface="Calibri"/>
              </a:rPr>
              <a:t> </a:t>
            </a:r>
            <a:r>
              <a:rPr sz="1800" spc="-10" dirty="0">
                <a:latin typeface="Calibri"/>
                <a:cs typeface="Calibri"/>
              </a:rPr>
              <a:t>position</a:t>
            </a:r>
            <a:endParaRPr sz="1800">
              <a:latin typeface="Calibri"/>
              <a:cs typeface="Calibri"/>
            </a:endParaRPr>
          </a:p>
        </p:txBody>
      </p:sp>
      <p:sp>
        <p:nvSpPr>
          <p:cNvPr id="101" name="TextBox 100">
            <a:extLst>
              <a:ext uri="{FF2B5EF4-FFF2-40B4-BE49-F238E27FC236}">
                <a16:creationId xmlns:a16="http://schemas.microsoft.com/office/drawing/2014/main" id="{690D2C78-C236-BAF1-458F-F2B40B4C574D}"/>
              </a:ext>
            </a:extLst>
          </p:cNvPr>
          <p:cNvSpPr txBox="1"/>
          <p:nvPr/>
        </p:nvSpPr>
        <p:spPr>
          <a:xfrm>
            <a:off x="194271" y="1301207"/>
            <a:ext cx="11734800" cy="2031325"/>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US" dirty="0"/>
              <a:t>The </a:t>
            </a:r>
            <a:r>
              <a:rPr lang="en-US" dirty="0" err="1">
                <a:highlight>
                  <a:srgbClr val="FFFF00"/>
                </a:highlight>
              </a:rPr>
              <a:t>ViT</a:t>
            </a:r>
            <a:r>
              <a:rPr lang="en-US" dirty="0">
                <a:highlight>
                  <a:srgbClr val="FFFF00"/>
                </a:highlight>
              </a:rPr>
              <a:t> authors conducted experiments with fixed positional encodings (like the sine/cosine approach used in NLP transformers) but found that learned embeddings performed better</a:t>
            </a:r>
            <a:r>
              <a:rPr lang="en-US" dirty="0"/>
              <a:t>.</a:t>
            </a:r>
            <a:br>
              <a:rPr lang="en-US" dirty="0"/>
            </a:br>
            <a:endParaRPr lang="en-US" dirty="0"/>
          </a:p>
          <a:p>
            <a:pPr marL="285750" indent="-285750">
              <a:buFont typeface="Arial" panose="020B0604020202020204" pitchFamily="34" charset="0"/>
              <a:buChar char="•"/>
            </a:pPr>
            <a:r>
              <a:rPr lang="en-US" dirty="0"/>
              <a:t>Learned embeddings </a:t>
            </a:r>
            <a:r>
              <a:rPr lang="en-US" dirty="0">
                <a:highlight>
                  <a:srgbClr val="FFFF00"/>
                </a:highlight>
              </a:rPr>
              <a:t>can capture both absolute positions and complex patterns that are specific to the dataset</a:t>
            </a:r>
            <a:r>
              <a:rPr lang="en-US" dirty="0"/>
              <a:t> and task, which deterministic methods might not fully capture. Since vision tasks tend to involve highly structured data, such as the spatial relationships between pixels and patches, learned embeddings are better suited to capture this complexity.</a:t>
            </a:r>
          </a:p>
        </p:txBody>
      </p:sp>
    </p:spTree>
    <p:extLst>
      <p:ext uri="{BB962C8B-B14F-4D97-AF65-F5344CB8AC3E}">
        <p14:creationId xmlns:p14="http://schemas.microsoft.com/office/powerpoint/2010/main" val="21380547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44386"/>
            <a:ext cx="10515600" cy="1367041"/>
          </a:xfrm>
          <a:prstGeom prst="rect">
            <a:avLst/>
          </a:prstGeom>
        </p:spPr>
        <p:txBody>
          <a:bodyPr vert="horz" wrap="square" lIns="0" tIns="12700" rIns="0" bIns="0" rtlCol="0">
            <a:spAutoFit/>
          </a:bodyPr>
          <a:lstStyle/>
          <a:p>
            <a:pPr marL="12700">
              <a:lnSpc>
                <a:spcPct val="100000"/>
              </a:lnSpc>
              <a:spcBef>
                <a:spcPts val="100"/>
              </a:spcBef>
            </a:pPr>
            <a:r>
              <a:rPr lang="en-US" dirty="0"/>
              <a:t>Step 4: Pass through Transformer model (like NLP) </a:t>
            </a:r>
            <a:r>
              <a:rPr lang="en-US" dirty="0">
                <a:solidFill>
                  <a:schemeClr val="accent2">
                    <a:lumMod val="75000"/>
                  </a:schemeClr>
                </a:solidFill>
                <a:highlight>
                  <a:srgbClr val="FFFF00"/>
                </a:highlight>
              </a:rPr>
              <a:t>– more parameters to learn </a:t>
            </a:r>
            <a:endParaRPr spc="-10" dirty="0">
              <a:solidFill>
                <a:schemeClr val="accent2">
                  <a:lumMod val="75000"/>
                </a:schemeClr>
              </a:solidFill>
              <a:highlight>
                <a:srgbClr val="FFFF00"/>
              </a:highlight>
            </a:endParaRPr>
          </a:p>
        </p:txBody>
      </p:sp>
      <p:grpSp>
        <p:nvGrpSpPr>
          <p:cNvPr id="3" name="object 3"/>
          <p:cNvGrpSpPr/>
          <p:nvPr/>
        </p:nvGrpSpPr>
        <p:grpSpPr>
          <a:xfrm>
            <a:off x="2535941" y="4393872"/>
            <a:ext cx="690245" cy="1481455"/>
            <a:chOff x="2535941" y="4393872"/>
            <a:chExt cx="690245"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sp>
          <p:nvSpPr>
            <p:cNvPr id="8" name="object 8"/>
            <p:cNvSpPr/>
            <p:nvPr/>
          </p:nvSpPr>
          <p:spPr>
            <a:xfrm>
              <a:off x="3089724"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9" name="object 9"/>
            <p:cNvSpPr/>
            <p:nvPr/>
          </p:nvSpPr>
          <p:spPr>
            <a:xfrm>
              <a:off x="3089724"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0" name="object 10"/>
          <p:cNvGrpSpPr/>
          <p:nvPr/>
        </p:nvGrpSpPr>
        <p:grpSpPr>
          <a:xfrm>
            <a:off x="3312686" y="4397663"/>
            <a:ext cx="689610" cy="1477645"/>
            <a:chOff x="3312686" y="4397663"/>
            <a:chExt cx="689610" cy="1477645"/>
          </a:xfrm>
        </p:grpSpPr>
        <p:sp>
          <p:nvSpPr>
            <p:cNvPr id="11" name="object 11"/>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2" name="object 12"/>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3" name="object 13"/>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4" name="object 14"/>
            <p:cNvPicPr/>
            <p:nvPr/>
          </p:nvPicPr>
          <p:blipFill>
            <a:blip r:embed="rId3" cstate="print"/>
            <a:stretch>
              <a:fillRect/>
            </a:stretch>
          </p:blipFill>
          <p:spPr>
            <a:xfrm>
              <a:off x="3312686" y="5235200"/>
              <a:ext cx="639705" cy="640079"/>
            </a:xfrm>
            <a:prstGeom prst="rect">
              <a:avLst/>
            </a:prstGeom>
          </p:spPr>
        </p:pic>
        <p:sp>
          <p:nvSpPr>
            <p:cNvPr id="15" name="object 15"/>
            <p:cNvSpPr/>
            <p:nvPr/>
          </p:nvSpPr>
          <p:spPr>
            <a:xfrm>
              <a:off x="3865947" y="440599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16" name="object 16"/>
            <p:cNvSpPr/>
            <p:nvPr/>
          </p:nvSpPr>
          <p:spPr>
            <a:xfrm>
              <a:off x="3865947"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7" name="object 17"/>
          <p:cNvGrpSpPr/>
          <p:nvPr/>
        </p:nvGrpSpPr>
        <p:grpSpPr>
          <a:xfrm>
            <a:off x="4089432" y="4393872"/>
            <a:ext cx="689610" cy="1481455"/>
            <a:chOff x="4089432" y="4393872"/>
            <a:chExt cx="689610" cy="1481455"/>
          </a:xfrm>
        </p:grpSpPr>
        <p:sp>
          <p:nvSpPr>
            <p:cNvPr id="18" name="object 18"/>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9" name="object 19"/>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0" name="object 20"/>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21" name="object 21"/>
            <p:cNvPicPr/>
            <p:nvPr/>
          </p:nvPicPr>
          <p:blipFill>
            <a:blip r:embed="rId4" cstate="print"/>
            <a:stretch>
              <a:fillRect/>
            </a:stretch>
          </p:blipFill>
          <p:spPr>
            <a:xfrm>
              <a:off x="4089432" y="5235200"/>
              <a:ext cx="639705" cy="640079"/>
            </a:xfrm>
            <a:prstGeom prst="rect">
              <a:avLst/>
            </a:prstGeom>
          </p:spPr>
        </p:pic>
        <p:sp>
          <p:nvSpPr>
            <p:cNvPr id="22" name="object 22"/>
            <p:cNvSpPr/>
            <p:nvPr/>
          </p:nvSpPr>
          <p:spPr>
            <a:xfrm>
              <a:off x="4642168"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3" name="object 23"/>
            <p:cNvSpPr/>
            <p:nvPr/>
          </p:nvSpPr>
          <p:spPr>
            <a:xfrm>
              <a:off x="4642168"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24" name="object 24"/>
          <p:cNvGrpSpPr/>
          <p:nvPr/>
        </p:nvGrpSpPr>
        <p:grpSpPr>
          <a:xfrm>
            <a:off x="4866180" y="4397663"/>
            <a:ext cx="689610" cy="1477645"/>
            <a:chOff x="4866180" y="4397663"/>
            <a:chExt cx="689610" cy="1477645"/>
          </a:xfrm>
        </p:grpSpPr>
        <p:sp>
          <p:nvSpPr>
            <p:cNvPr id="25" name="object 25"/>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6" name="object 26"/>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7" name="object 27"/>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8" name="object 28"/>
            <p:cNvPicPr/>
            <p:nvPr/>
          </p:nvPicPr>
          <p:blipFill>
            <a:blip r:embed="rId5" cstate="print"/>
            <a:stretch>
              <a:fillRect/>
            </a:stretch>
          </p:blipFill>
          <p:spPr>
            <a:xfrm>
              <a:off x="4866180" y="5235200"/>
              <a:ext cx="639705" cy="640079"/>
            </a:xfrm>
            <a:prstGeom prst="rect">
              <a:avLst/>
            </a:prstGeom>
          </p:spPr>
        </p:pic>
        <p:sp>
          <p:nvSpPr>
            <p:cNvPr id="29" name="object 29"/>
            <p:cNvSpPr/>
            <p:nvPr/>
          </p:nvSpPr>
          <p:spPr>
            <a:xfrm>
              <a:off x="5419439" y="440599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30" name="object 30"/>
            <p:cNvSpPr/>
            <p:nvPr/>
          </p:nvSpPr>
          <p:spPr>
            <a:xfrm>
              <a:off x="5419439"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1" name="object 31"/>
          <p:cNvGrpSpPr/>
          <p:nvPr/>
        </p:nvGrpSpPr>
        <p:grpSpPr>
          <a:xfrm>
            <a:off x="5645272" y="4393872"/>
            <a:ext cx="683260" cy="1481455"/>
            <a:chOff x="5645272" y="4393872"/>
            <a:chExt cx="683260" cy="1481455"/>
          </a:xfrm>
        </p:grpSpPr>
        <p:sp>
          <p:nvSpPr>
            <p:cNvPr id="32" name="object 32"/>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33" name="object 33"/>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4" name="object 34"/>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35" name="object 35"/>
            <p:cNvPicPr/>
            <p:nvPr/>
          </p:nvPicPr>
          <p:blipFill>
            <a:blip r:embed="rId6" cstate="print"/>
            <a:stretch>
              <a:fillRect/>
            </a:stretch>
          </p:blipFill>
          <p:spPr>
            <a:xfrm>
              <a:off x="5645272" y="5235200"/>
              <a:ext cx="639705" cy="640079"/>
            </a:xfrm>
            <a:prstGeom prst="rect">
              <a:avLst/>
            </a:prstGeom>
          </p:spPr>
        </p:pic>
        <p:sp>
          <p:nvSpPr>
            <p:cNvPr id="36" name="object 36"/>
            <p:cNvSpPr/>
            <p:nvPr/>
          </p:nvSpPr>
          <p:spPr>
            <a:xfrm>
              <a:off x="6191656"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37" name="object 37"/>
            <p:cNvSpPr/>
            <p:nvPr/>
          </p:nvSpPr>
          <p:spPr>
            <a:xfrm>
              <a:off x="6191656"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8" name="object 38"/>
          <p:cNvGrpSpPr/>
          <p:nvPr/>
        </p:nvGrpSpPr>
        <p:grpSpPr>
          <a:xfrm>
            <a:off x="6419682" y="4393872"/>
            <a:ext cx="695325" cy="1481455"/>
            <a:chOff x="6419682" y="4393872"/>
            <a:chExt cx="695325" cy="1481455"/>
          </a:xfrm>
        </p:grpSpPr>
        <p:sp>
          <p:nvSpPr>
            <p:cNvPr id="39" name="object 3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42" name="object 42"/>
            <p:cNvPicPr/>
            <p:nvPr/>
          </p:nvPicPr>
          <p:blipFill>
            <a:blip r:embed="rId7" cstate="print"/>
            <a:stretch>
              <a:fillRect/>
            </a:stretch>
          </p:blipFill>
          <p:spPr>
            <a:xfrm>
              <a:off x="6419682" y="5235200"/>
              <a:ext cx="639705" cy="640079"/>
            </a:xfrm>
            <a:prstGeom prst="rect">
              <a:avLst/>
            </a:prstGeom>
          </p:spPr>
        </p:pic>
        <p:sp>
          <p:nvSpPr>
            <p:cNvPr id="43" name="object 43"/>
            <p:cNvSpPr/>
            <p:nvPr/>
          </p:nvSpPr>
          <p:spPr>
            <a:xfrm>
              <a:off x="6978379"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44" name="object 44"/>
            <p:cNvSpPr/>
            <p:nvPr/>
          </p:nvSpPr>
          <p:spPr>
            <a:xfrm>
              <a:off x="6978379"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45" name="object 45"/>
          <p:cNvGrpSpPr/>
          <p:nvPr/>
        </p:nvGrpSpPr>
        <p:grpSpPr>
          <a:xfrm>
            <a:off x="7207347" y="4393872"/>
            <a:ext cx="675005" cy="1481455"/>
            <a:chOff x="7207347" y="4393872"/>
            <a:chExt cx="675005" cy="1481455"/>
          </a:xfrm>
        </p:grpSpPr>
        <p:sp>
          <p:nvSpPr>
            <p:cNvPr id="46" name="object 46"/>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7" name="object 47"/>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8" name="object 48"/>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49" name="object 49"/>
            <p:cNvPicPr/>
            <p:nvPr/>
          </p:nvPicPr>
          <p:blipFill>
            <a:blip r:embed="rId8" cstate="print"/>
            <a:stretch>
              <a:fillRect/>
            </a:stretch>
          </p:blipFill>
          <p:spPr>
            <a:xfrm>
              <a:off x="7207347" y="5235200"/>
              <a:ext cx="641197" cy="640079"/>
            </a:xfrm>
            <a:prstGeom prst="rect">
              <a:avLst/>
            </a:prstGeom>
          </p:spPr>
        </p:pic>
        <p:sp>
          <p:nvSpPr>
            <p:cNvPr id="50" name="object 50"/>
            <p:cNvSpPr/>
            <p:nvPr/>
          </p:nvSpPr>
          <p:spPr>
            <a:xfrm>
              <a:off x="7745760"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51" name="object 51"/>
            <p:cNvSpPr/>
            <p:nvPr/>
          </p:nvSpPr>
          <p:spPr>
            <a:xfrm>
              <a:off x="7745760"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2" name="object 52"/>
          <p:cNvGrpSpPr/>
          <p:nvPr/>
        </p:nvGrpSpPr>
        <p:grpSpPr>
          <a:xfrm>
            <a:off x="7970093" y="4393872"/>
            <a:ext cx="688340" cy="1481455"/>
            <a:chOff x="7970093" y="4393872"/>
            <a:chExt cx="688340" cy="1481455"/>
          </a:xfrm>
        </p:grpSpPr>
        <p:sp>
          <p:nvSpPr>
            <p:cNvPr id="53" name="object 53"/>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4" name="object 54"/>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55" name="object 55"/>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56" name="object 56"/>
            <p:cNvPicPr/>
            <p:nvPr/>
          </p:nvPicPr>
          <p:blipFill>
            <a:blip r:embed="rId9" cstate="print"/>
            <a:stretch>
              <a:fillRect/>
            </a:stretch>
          </p:blipFill>
          <p:spPr>
            <a:xfrm>
              <a:off x="7970093" y="5235200"/>
              <a:ext cx="641205" cy="640079"/>
            </a:xfrm>
            <a:prstGeom prst="rect">
              <a:avLst/>
            </a:prstGeom>
          </p:spPr>
        </p:pic>
        <p:sp>
          <p:nvSpPr>
            <p:cNvPr id="57" name="object 57"/>
            <p:cNvSpPr/>
            <p:nvPr/>
          </p:nvSpPr>
          <p:spPr>
            <a:xfrm>
              <a:off x="8521762"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58" name="object 58"/>
            <p:cNvSpPr/>
            <p:nvPr/>
          </p:nvSpPr>
          <p:spPr>
            <a:xfrm>
              <a:off x="8521762"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9" name="object 59"/>
          <p:cNvGrpSpPr/>
          <p:nvPr/>
        </p:nvGrpSpPr>
        <p:grpSpPr>
          <a:xfrm>
            <a:off x="8744502" y="4393872"/>
            <a:ext cx="690880" cy="1481455"/>
            <a:chOff x="8744502" y="4393872"/>
            <a:chExt cx="690880" cy="1481455"/>
          </a:xfrm>
        </p:grpSpPr>
        <p:sp>
          <p:nvSpPr>
            <p:cNvPr id="60" name="object 60"/>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61" name="object 61"/>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2" name="object 62"/>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63" name="object 63"/>
            <p:cNvPicPr/>
            <p:nvPr/>
          </p:nvPicPr>
          <p:blipFill>
            <a:blip r:embed="rId10" cstate="print"/>
            <a:stretch>
              <a:fillRect/>
            </a:stretch>
          </p:blipFill>
          <p:spPr>
            <a:xfrm>
              <a:off x="8744502" y="5235200"/>
              <a:ext cx="641206" cy="640079"/>
            </a:xfrm>
            <a:prstGeom prst="rect">
              <a:avLst/>
            </a:prstGeom>
          </p:spPr>
        </p:pic>
        <p:sp>
          <p:nvSpPr>
            <p:cNvPr id="64" name="object 64"/>
            <p:cNvSpPr/>
            <p:nvPr/>
          </p:nvSpPr>
          <p:spPr>
            <a:xfrm>
              <a:off x="9298513"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65" name="object 65"/>
            <p:cNvSpPr/>
            <p:nvPr/>
          </p:nvSpPr>
          <p:spPr>
            <a:xfrm>
              <a:off x="9298513"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sp>
        <p:nvSpPr>
          <p:cNvPr id="66" name="object 66"/>
          <p:cNvSpPr txBox="1"/>
          <p:nvPr/>
        </p:nvSpPr>
        <p:spPr>
          <a:xfrm>
            <a:off x="273194" y="3559555"/>
            <a:ext cx="2190115" cy="1278255"/>
          </a:xfrm>
          <a:prstGeom prst="rect">
            <a:avLst/>
          </a:prstGeom>
        </p:spPr>
        <p:txBody>
          <a:bodyPr vert="horz" wrap="square" lIns="0" tIns="13970" rIns="0" bIns="0" rtlCol="0">
            <a:spAutoFit/>
          </a:bodyPr>
          <a:lstStyle/>
          <a:p>
            <a:pPr marL="12700" marR="5080">
              <a:lnSpc>
                <a:spcPct val="99400"/>
              </a:lnSpc>
              <a:spcBef>
                <a:spcPts val="110"/>
              </a:spcBef>
            </a:pPr>
            <a:r>
              <a:rPr sz="1800" dirty="0">
                <a:latin typeface="Calibri"/>
                <a:cs typeface="Calibri"/>
              </a:rPr>
              <a:t>Add</a:t>
            </a:r>
            <a:r>
              <a:rPr sz="1800" spc="-35" dirty="0">
                <a:latin typeface="Calibri"/>
                <a:cs typeface="Calibri"/>
              </a:rPr>
              <a:t> </a:t>
            </a:r>
            <a:r>
              <a:rPr sz="1800" spc="-10" dirty="0">
                <a:latin typeface="Calibri"/>
                <a:cs typeface="Calibri"/>
              </a:rPr>
              <a:t>positional </a:t>
            </a:r>
            <a:r>
              <a:rPr sz="1800" dirty="0">
                <a:latin typeface="Calibri"/>
                <a:cs typeface="Calibri"/>
              </a:rPr>
              <a:t>embedding:</a:t>
            </a:r>
            <a:r>
              <a:rPr sz="1800" spc="-65" dirty="0">
                <a:latin typeface="Calibri"/>
                <a:cs typeface="Calibri"/>
              </a:rPr>
              <a:t> </a:t>
            </a:r>
            <a:r>
              <a:rPr sz="1800" dirty="0">
                <a:latin typeface="Calibri"/>
                <a:cs typeface="Calibri"/>
              </a:rPr>
              <a:t>learned</a:t>
            </a:r>
            <a:r>
              <a:rPr sz="1800" spc="-65" dirty="0">
                <a:latin typeface="Calibri"/>
                <a:cs typeface="Calibri"/>
              </a:rPr>
              <a:t> </a:t>
            </a:r>
            <a:r>
              <a:rPr sz="1800" spc="-25" dirty="0">
                <a:latin typeface="Calibri"/>
                <a:cs typeface="Calibri"/>
              </a:rPr>
              <a:t>D- </a:t>
            </a:r>
            <a:r>
              <a:rPr sz="1800" dirty="0">
                <a:latin typeface="Calibri"/>
                <a:cs typeface="Calibri"/>
              </a:rPr>
              <a:t>dim</a:t>
            </a:r>
            <a:r>
              <a:rPr sz="1800" spc="-35" dirty="0">
                <a:latin typeface="Calibri"/>
                <a:cs typeface="Calibri"/>
              </a:rPr>
              <a:t> </a:t>
            </a:r>
            <a:r>
              <a:rPr sz="1800" dirty="0">
                <a:latin typeface="Calibri"/>
                <a:cs typeface="Calibri"/>
              </a:rPr>
              <a:t>vector</a:t>
            </a:r>
            <a:r>
              <a:rPr sz="1800" spc="-35" dirty="0">
                <a:latin typeface="Calibri"/>
                <a:cs typeface="Calibri"/>
              </a:rPr>
              <a:t> </a:t>
            </a:r>
            <a:r>
              <a:rPr sz="1800" dirty="0">
                <a:latin typeface="Calibri"/>
                <a:cs typeface="Calibri"/>
              </a:rPr>
              <a:t>per</a:t>
            </a:r>
            <a:r>
              <a:rPr sz="1800" spc="-35" dirty="0">
                <a:latin typeface="Calibri"/>
                <a:cs typeface="Calibri"/>
              </a:rPr>
              <a:t> </a:t>
            </a:r>
            <a:r>
              <a:rPr sz="1800" spc="-10" dirty="0">
                <a:latin typeface="Calibri"/>
                <a:cs typeface="Calibri"/>
              </a:rPr>
              <a:t>position</a:t>
            </a:r>
            <a:endParaRPr sz="1800">
              <a:latin typeface="Calibri"/>
              <a:cs typeface="Calibri"/>
            </a:endParaRPr>
          </a:p>
          <a:p>
            <a:pPr marL="19685">
              <a:lnSpc>
                <a:spcPct val="100000"/>
              </a:lnSpc>
              <a:spcBef>
                <a:spcPts val="1250"/>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a:t>
            </a:r>
            <a:endParaRPr sz="1800">
              <a:latin typeface="Calibri"/>
              <a:cs typeface="Calibri"/>
            </a:endParaRPr>
          </a:p>
        </p:txBody>
      </p:sp>
      <p:grpSp>
        <p:nvGrpSpPr>
          <p:cNvPr id="67" name="object 67"/>
          <p:cNvGrpSpPr/>
          <p:nvPr/>
        </p:nvGrpSpPr>
        <p:grpSpPr>
          <a:xfrm>
            <a:off x="2529591" y="2669357"/>
            <a:ext cx="7118984" cy="782320"/>
            <a:chOff x="2529591" y="2669357"/>
            <a:chExt cx="7118984" cy="782320"/>
          </a:xfrm>
        </p:grpSpPr>
        <p:sp>
          <p:nvSpPr>
            <p:cNvPr id="68" name="object 68"/>
            <p:cNvSpPr/>
            <p:nvPr/>
          </p:nvSpPr>
          <p:spPr>
            <a:xfrm>
              <a:off x="2535941" y="2675707"/>
              <a:ext cx="7106284" cy="769620"/>
            </a:xfrm>
            <a:custGeom>
              <a:avLst/>
              <a:gdLst/>
              <a:ahLst/>
              <a:cxnLst/>
              <a:rect l="l" t="t" r="r" b="b"/>
              <a:pathLst>
                <a:path w="7106284" h="769620">
                  <a:moveTo>
                    <a:pt x="6977533" y="0"/>
                  </a:moveTo>
                  <a:lnTo>
                    <a:pt x="128235" y="0"/>
                  </a:lnTo>
                  <a:lnTo>
                    <a:pt x="78320" y="10077"/>
                  </a:lnTo>
                  <a:lnTo>
                    <a:pt x="37559" y="37559"/>
                  </a:lnTo>
                  <a:lnTo>
                    <a:pt x="10077" y="78321"/>
                  </a:lnTo>
                  <a:lnTo>
                    <a:pt x="0" y="128236"/>
                  </a:lnTo>
                  <a:lnTo>
                    <a:pt x="0" y="641183"/>
                  </a:lnTo>
                  <a:lnTo>
                    <a:pt x="10077" y="691098"/>
                  </a:lnTo>
                  <a:lnTo>
                    <a:pt x="37559" y="731860"/>
                  </a:lnTo>
                  <a:lnTo>
                    <a:pt x="78320" y="759341"/>
                  </a:lnTo>
                  <a:lnTo>
                    <a:pt x="128235" y="769419"/>
                  </a:lnTo>
                  <a:lnTo>
                    <a:pt x="6977533" y="769419"/>
                  </a:lnTo>
                  <a:lnTo>
                    <a:pt x="7027448" y="759341"/>
                  </a:lnTo>
                  <a:lnTo>
                    <a:pt x="7068210" y="731860"/>
                  </a:lnTo>
                  <a:lnTo>
                    <a:pt x="7095692" y="691098"/>
                  </a:lnTo>
                  <a:lnTo>
                    <a:pt x="7105769" y="641183"/>
                  </a:lnTo>
                  <a:lnTo>
                    <a:pt x="7105769" y="128236"/>
                  </a:lnTo>
                  <a:lnTo>
                    <a:pt x="7095692" y="78321"/>
                  </a:lnTo>
                  <a:lnTo>
                    <a:pt x="7068210" y="37559"/>
                  </a:lnTo>
                  <a:lnTo>
                    <a:pt x="7027448" y="10077"/>
                  </a:lnTo>
                  <a:lnTo>
                    <a:pt x="6977533" y="0"/>
                  </a:lnTo>
                  <a:close/>
                </a:path>
              </a:pathLst>
            </a:custGeom>
            <a:solidFill>
              <a:srgbClr val="E2F0D9"/>
            </a:solidFill>
          </p:spPr>
          <p:txBody>
            <a:bodyPr wrap="square" lIns="0" tIns="0" rIns="0" bIns="0" rtlCol="0"/>
            <a:lstStyle/>
            <a:p>
              <a:endParaRPr/>
            </a:p>
          </p:txBody>
        </p:sp>
        <p:sp>
          <p:nvSpPr>
            <p:cNvPr id="69" name="object 69"/>
            <p:cNvSpPr/>
            <p:nvPr/>
          </p:nvSpPr>
          <p:spPr>
            <a:xfrm>
              <a:off x="2535941" y="2675707"/>
              <a:ext cx="7106284" cy="769620"/>
            </a:xfrm>
            <a:custGeom>
              <a:avLst/>
              <a:gdLst/>
              <a:ahLst/>
              <a:cxnLst/>
              <a:rect l="l" t="t" r="r" b="b"/>
              <a:pathLst>
                <a:path w="7106284" h="769620">
                  <a:moveTo>
                    <a:pt x="0" y="128236"/>
                  </a:moveTo>
                  <a:lnTo>
                    <a:pt x="10077" y="78321"/>
                  </a:lnTo>
                  <a:lnTo>
                    <a:pt x="37559" y="37559"/>
                  </a:lnTo>
                  <a:lnTo>
                    <a:pt x="78321" y="10077"/>
                  </a:lnTo>
                  <a:lnTo>
                    <a:pt x="128236" y="0"/>
                  </a:lnTo>
                  <a:lnTo>
                    <a:pt x="6977534" y="0"/>
                  </a:lnTo>
                  <a:lnTo>
                    <a:pt x="7027449" y="10077"/>
                  </a:lnTo>
                  <a:lnTo>
                    <a:pt x="7068210" y="37559"/>
                  </a:lnTo>
                  <a:lnTo>
                    <a:pt x="7095692" y="78321"/>
                  </a:lnTo>
                  <a:lnTo>
                    <a:pt x="7105770" y="128236"/>
                  </a:lnTo>
                  <a:lnTo>
                    <a:pt x="7105770" y="641183"/>
                  </a:lnTo>
                  <a:lnTo>
                    <a:pt x="7095692" y="691098"/>
                  </a:lnTo>
                  <a:lnTo>
                    <a:pt x="7068210" y="731860"/>
                  </a:lnTo>
                  <a:lnTo>
                    <a:pt x="7027449" y="759342"/>
                  </a:lnTo>
                  <a:lnTo>
                    <a:pt x="6977534" y="769420"/>
                  </a:lnTo>
                  <a:lnTo>
                    <a:pt x="128236" y="769420"/>
                  </a:lnTo>
                  <a:lnTo>
                    <a:pt x="78321" y="759342"/>
                  </a:lnTo>
                  <a:lnTo>
                    <a:pt x="37559" y="731860"/>
                  </a:lnTo>
                  <a:lnTo>
                    <a:pt x="10077" y="691098"/>
                  </a:lnTo>
                  <a:lnTo>
                    <a:pt x="0" y="641183"/>
                  </a:lnTo>
                  <a:lnTo>
                    <a:pt x="0" y="128236"/>
                  </a:lnTo>
                  <a:close/>
                </a:path>
              </a:pathLst>
            </a:custGeom>
            <a:ln w="12700">
              <a:solidFill>
                <a:srgbClr val="70AD47"/>
              </a:solidFill>
            </a:ln>
          </p:spPr>
          <p:txBody>
            <a:bodyPr wrap="square" lIns="0" tIns="0" rIns="0" bIns="0" rtlCol="0"/>
            <a:lstStyle/>
            <a:p>
              <a:endParaRPr/>
            </a:p>
          </p:txBody>
        </p:sp>
      </p:grpSp>
      <p:sp>
        <p:nvSpPr>
          <p:cNvPr id="70" name="object 70"/>
          <p:cNvSpPr txBox="1"/>
          <p:nvPr/>
        </p:nvSpPr>
        <p:spPr>
          <a:xfrm>
            <a:off x="5197666" y="2807715"/>
            <a:ext cx="1783080" cy="452120"/>
          </a:xfrm>
          <a:prstGeom prst="rect">
            <a:avLst/>
          </a:prstGeom>
        </p:spPr>
        <p:txBody>
          <a:bodyPr vert="horz" wrap="square" lIns="0" tIns="12700" rIns="0" bIns="0" rtlCol="0">
            <a:spAutoFit/>
          </a:bodyPr>
          <a:lstStyle/>
          <a:p>
            <a:pPr marL="12700">
              <a:lnSpc>
                <a:spcPct val="100000"/>
              </a:lnSpc>
              <a:spcBef>
                <a:spcPts val="100"/>
              </a:spcBef>
            </a:pPr>
            <a:r>
              <a:rPr sz="2800" spc="-30" dirty="0">
                <a:latin typeface="Calibri"/>
                <a:cs typeface="Calibri"/>
              </a:rPr>
              <a:t>Transformer</a:t>
            </a:r>
            <a:endParaRPr sz="2800">
              <a:latin typeface="Calibri"/>
              <a:cs typeface="Calibri"/>
            </a:endParaRPr>
          </a:p>
        </p:txBody>
      </p:sp>
      <p:grpSp>
        <p:nvGrpSpPr>
          <p:cNvPr id="71" name="object 71"/>
          <p:cNvGrpSpPr/>
          <p:nvPr/>
        </p:nvGrpSpPr>
        <p:grpSpPr>
          <a:xfrm>
            <a:off x="2955197" y="2089809"/>
            <a:ext cx="143510" cy="442595"/>
            <a:chOff x="2955197" y="2089809"/>
            <a:chExt cx="143510" cy="442595"/>
          </a:xfrm>
        </p:grpSpPr>
        <p:sp>
          <p:nvSpPr>
            <p:cNvPr id="72" name="object 72"/>
            <p:cNvSpPr/>
            <p:nvPr/>
          </p:nvSpPr>
          <p:spPr>
            <a:xfrm>
              <a:off x="2961547" y="2096159"/>
              <a:ext cx="130810" cy="429895"/>
            </a:xfrm>
            <a:custGeom>
              <a:avLst/>
              <a:gdLst/>
              <a:ahLst/>
              <a:cxnLst/>
              <a:rect l="l" t="t" r="r" b="b"/>
              <a:pathLst>
                <a:path w="130810"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73" name="object 73"/>
            <p:cNvSpPr/>
            <p:nvPr/>
          </p:nvSpPr>
          <p:spPr>
            <a:xfrm>
              <a:off x="296154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4" name="object 74"/>
          <p:cNvGrpSpPr/>
          <p:nvPr/>
        </p:nvGrpSpPr>
        <p:grpSpPr>
          <a:xfrm>
            <a:off x="3731418" y="2093600"/>
            <a:ext cx="143510" cy="442595"/>
            <a:chOff x="3731418" y="2093600"/>
            <a:chExt cx="143510" cy="442595"/>
          </a:xfrm>
        </p:grpSpPr>
        <p:sp>
          <p:nvSpPr>
            <p:cNvPr id="75" name="object 75"/>
            <p:cNvSpPr/>
            <p:nvPr/>
          </p:nvSpPr>
          <p:spPr>
            <a:xfrm>
              <a:off x="3737768"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6" name="object 76"/>
            <p:cNvSpPr/>
            <p:nvPr/>
          </p:nvSpPr>
          <p:spPr>
            <a:xfrm>
              <a:off x="3737768"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7" name="object 77"/>
          <p:cNvGrpSpPr/>
          <p:nvPr/>
        </p:nvGrpSpPr>
        <p:grpSpPr>
          <a:xfrm>
            <a:off x="4507640" y="2089809"/>
            <a:ext cx="143510" cy="442595"/>
            <a:chOff x="4507640" y="2089809"/>
            <a:chExt cx="143510" cy="442595"/>
          </a:xfrm>
        </p:grpSpPr>
        <p:sp>
          <p:nvSpPr>
            <p:cNvPr id="78" name="object 78"/>
            <p:cNvSpPr/>
            <p:nvPr/>
          </p:nvSpPr>
          <p:spPr>
            <a:xfrm>
              <a:off x="4513990"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9" name="object 79"/>
            <p:cNvSpPr/>
            <p:nvPr/>
          </p:nvSpPr>
          <p:spPr>
            <a:xfrm>
              <a:off x="4513990"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0" name="object 80"/>
          <p:cNvGrpSpPr/>
          <p:nvPr/>
        </p:nvGrpSpPr>
        <p:grpSpPr>
          <a:xfrm>
            <a:off x="5284911" y="2093600"/>
            <a:ext cx="143510" cy="442595"/>
            <a:chOff x="5284911" y="2093600"/>
            <a:chExt cx="143510" cy="442595"/>
          </a:xfrm>
        </p:grpSpPr>
        <p:sp>
          <p:nvSpPr>
            <p:cNvPr id="81" name="object 81"/>
            <p:cNvSpPr/>
            <p:nvPr/>
          </p:nvSpPr>
          <p:spPr>
            <a:xfrm>
              <a:off x="5291261"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82" name="object 82"/>
            <p:cNvSpPr/>
            <p:nvPr/>
          </p:nvSpPr>
          <p:spPr>
            <a:xfrm>
              <a:off x="5291261"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3" name="object 83"/>
          <p:cNvGrpSpPr/>
          <p:nvPr/>
        </p:nvGrpSpPr>
        <p:grpSpPr>
          <a:xfrm>
            <a:off x="6057127" y="2089809"/>
            <a:ext cx="143510" cy="442595"/>
            <a:chOff x="6057127" y="2089809"/>
            <a:chExt cx="143510" cy="442595"/>
          </a:xfrm>
        </p:grpSpPr>
        <p:sp>
          <p:nvSpPr>
            <p:cNvPr id="84" name="object 84"/>
            <p:cNvSpPr/>
            <p:nvPr/>
          </p:nvSpPr>
          <p:spPr>
            <a:xfrm>
              <a:off x="6063477"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85" name="object 85"/>
            <p:cNvSpPr/>
            <p:nvPr/>
          </p:nvSpPr>
          <p:spPr>
            <a:xfrm>
              <a:off x="606347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6" name="object 86"/>
          <p:cNvGrpSpPr/>
          <p:nvPr/>
        </p:nvGrpSpPr>
        <p:grpSpPr>
          <a:xfrm>
            <a:off x="6843852" y="2089809"/>
            <a:ext cx="143510" cy="442595"/>
            <a:chOff x="6843852" y="2089809"/>
            <a:chExt cx="143510" cy="442595"/>
          </a:xfrm>
        </p:grpSpPr>
        <p:sp>
          <p:nvSpPr>
            <p:cNvPr id="87" name="object 87"/>
            <p:cNvSpPr/>
            <p:nvPr/>
          </p:nvSpPr>
          <p:spPr>
            <a:xfrm>
              <a:off x="6850202"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88" name="object 88"/>
            <p:cNvSpPr/>
            <p:nvPr/>
          </p:nvSpPr>
          <p:spPr>
            <a:xfrm>
              <a:off x="6850202"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9" name="object 89"/>
          <p:cNvGrpSpPr/>
          <p:nvPr/>
        </p:nvGrpSpPr>
        <p:grpSpPr>
          <a:xfrm>
            <a:off x="7611233" y="2089809"/>
            <a:ext cx="143510" cy="442595"/>
            <a:chOff x="7611233" y="2089809"/>
            <a:chExt cx="143510" cy="442595"/>
          </a:xfrm>
        </p:grpSpPr>
        <p:sp>
          <p:nvSpPr>
            <p:cNvPr id="90" name="object 90"/>
            <p:cNvSpPr/>
            <p:nvPr/>
          </p:nvSpPr>
          <p:spPr>
            <a:xfrm>
              <a:off x="7617583"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91" name="object 91"/>
            <p:cNvSpPr/>
            <p:nvPr/>
          </p:nvSpPr>
          <p:spPr>
            <a:xfrm>
              <a:off x="7617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92" name="object 92"/>
          <p:cNvGrpSpPr/>
          <p:nvPr/>
        </p:nvGrpSpPr>
        <p:grpSpPr>
          <a:xfrm>
            <a:off x="8387233" y="2089809"/>
            <a:ext cx="143510" cy="442595"/>
            <a:chOff x="8387233" y="2089809"/>
            <a:chExt cx="143510" cy="442595"/>
          </a:xfrm>
        </p:grpSpPr>
        <p:sp>
          <p:nvSpPr>
            <p:cNvPr id="93" name="object 93"/>
            <p:cNvSpPr/>
            <p:nvPr/>
          </p:nvSpPr>
          <p:spPr>
            <a:xfrm>
              <a:off x="8393583"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94" name="object 94"/>
            <p:cNvSpPr/>
            <p:nvPr/>
          </p:nvSpPr>
          <p:spPr>
            <a:xfrm>
              <a:off x="8393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95" name="object 95"/>
          <p:cNvGrpSpPr/>
          <p:nvPr/>
        </p:nvGrpSpPr>
        <p:grpSpPr>
          <a:xfrm>
            <a:off x="9163984" y="2089809"/>
            <a:ext cx="143510" cy="442595"/>
            <a:chOff x="9163984" y="2089809"/>
            <a:chExt cx="143510" cy="442595"/>
          </a:xfrm>
        </p:grpSpPr>
        <p:sp>
          <p:nvSpPr>
            <p:cNvPr id="96" name="object 96"/>
            <p:cNvSpPr/>
            <p:nvPr/>
          </p:nvSpPr>
          <p:spPr>
            <a:xfrm>
              <a:off x="9170334"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97" name="object 97"/>
            <p:cNvSpPr/>
            <p:nvPr/>
          </p:nvSpPr>
          <p:spPr>
            <a:xfrm>
              <a:off x="9170334"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sp>
        <p:nvSpPr>
          <p:cNvPr id="98" name="object 98"/>
          <p:cNvSpPr txBox="1"/>
          <p:nvPr/>
        </p:nvSpPr>
        <p:spPr>
          <a:xfrm>
            <a:off x="451943" y="2038603"/>
            <a:ext cx="141478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Output</a:t>
            </a:r>
            <a:r>
              <a:rPr sz="1800" spc="-30" dirty="0">
                <a:latin typeface="Calibri"/>
                <a:cs typeface="Calibri"/>
              </a:rPr>
              <a:t> </a:t>
            </a:r>
            <a:r>
              <a:rPr sz="1800" spc="-10" dirty="0">
                <a:latin typeface="Calibri"/>
                <a:cs typeface="Calibri"/>
              </a:rPr>
              <a:t>vectors</a:t>
            </a:r>
            <a:endParaRPr sz="1800">
              <a:latin typeface="Calibri"/>
              <a:cs typeface="Calibri"/>
            </a:endParaRPr>
          </a:p>
        </p:txBody>
      </p:sp>
      <p:sp>
        <p:nvSpPr>
          <p:cNvPr id="99" name="object 99"/>
          <p:cNvSpPr txBox="1"/>
          <p:nvPr/>
        </p:nvSpPr>
        <p:spPr>
          <a:xfrm>
            <a:off x="282081" y="2757932"/>
            <a:ext cx="1644014" cy="565150"/>
          </a:xfrm>
          <a:prstGeom prst="rect">
            <a:avLst/>
          </a:prstGeom>
        </p:spPr>
        <p:txBody>
          <a:bodyPr vert="horz" wrap="square" lIns="0" tIns="28575" rIns="0" bIns="0" rtlCol="0">
            <a:spAutoFit/>
          </a:bodyPr>
          <a:lstStyle/>
          <a:p>
            <a:pPr marL="12700" marR="5080" indent="165735">
              <a:lnSpc>
                <a:spcPts val="2090"/>
              </a:lnSpc>
              <a:spcBef>
                <a:spcPts val="225"/>
              </a:spcBef>
            </a:pPr>
            <a:r>
              <a:rPr sz="1800" dirty="0">
                <a:latin typeface="Calibri"/>
                <a:cs typeface="Calibri"/>
              </a:rPr>
              <a:t>Exact</a:t>
            </a:r>
            <a:r>
              <a:rPr sz="1800" spc="-40" dirty="0">
                <a:latin typeface="Calibri"/>
                <a:cs typeface="Calibri"/>
              </a:rPr>
              <a:t> </a:t>
            </a:r>
            <a:r>
              <a:rPr sz="1800" dirty="0">
                <a:latin typeface="Calibri"/>
                <a:cs typeface="Calibri"/>
              </a:rPr>
              <a:t>same</a:t>
            </a:r>
            <a:r>
              <a:rPr sz="1800" spc="-30" dirty="0">
                <a:latin typeface="Calibri"/>
                <a:cs typeface="Calibri"/>
              </a:rPr>
              <a:t> </a:t>
            </a:r>
            <a:r>
              <a:rPr sz="1800" spc="-25" dirty="0">
                <a:latin typeface="Calibri"/>
                <a:cs typeface="Calibri"/>
              </a:rPr>
              <a:t>as </a:t>
            </a:r>
            <a:r>
              <a:rPr sz="1800" dirty="0">
                <a:latin typeface="Calibri"/>
                <a:cs typeface="Calibri"/>
              </a:rPr>
              <a:t>NLP</a:t>
            </a:r>
            <a:r>
              <a:rPr sz="1800" spc="-25" dirty="0">
                <a:latin typeface="Calibri"/>
                <a:cs typeface="Calibri"/>
              </a:rPr>
              <a:t> Transformer!</a:t>
            </a:r>
            <a:endParaRPr sz="1800">
              <a:latin typeface="Calibri"/>
              <a:cs typeface="Calibri"/>
            </a:endParaRPr>
          </a:p>
        </p:txBody>
      </p:sp>
      <p:grpSp>
        <p:nvGrpSpPr>
          <p:cNvPr id="100" name="object 100"/>
          <p:cNvGrpSpPr/>
          <p:nvPr/>
        </p:nvGrpSpPr>
        <p:grpSpPr>
          <a:xfrm>
            <a:off x="2953391" y="3621125"/>
            <a:ext cx="142875" cy="443865"/>
            <a:chOff x="2953391" y="3621125"/>
            <a:chExt cx="142875" cy="443865"/>
          </a:xfrm>
        </p:grpSpPr>
        <p:sp>
          <p:nvSpPr>
            <p:cNvPr id="101" name="object 101"/>
            <p:cNvSpPr/>
            <p:nvPr/>
          </p:nvSpPr>
          <p:spPr>
            <a:xfrm>
              <a:off x="2959741"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02" name="object 102"/>
            <p:cNvSpPr/>
            <p:nvPr/>
          </p:nvSpPr>
          <p:spPr>
            <a:xfrm>
              <a:off x="295974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03" name="object 103"/>
          <p:cNvGrpSpPr/>
          <p:nvPr/>
        </p:nvGrpSpPr>
        <p:grpSpPr>
          <a:xfrm>
            <a:off x="3729612" y="3624916"/>
            <a:ext cx="142875" cy="443865"/>
            <a:chOff x="3729612" y="3624916"/>
            <a:chExt cx="142875" cy="443865"/>
          </a:xfrm>
        </p:grpSpPr>
        <p:sp>
          <p:nvSpPr>
            <p:cNvPr id="104" name="object 104"/>
            <p:cNvSpPr/>
            <p:nvPr/>
          </p:nvSpPr>
          <p:spPr>
            <a:xfrm>
              <a:off x="3735962"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05" name="object 105"/>
            <p:cNvSpPr/>
            <p:nvPr/>
          </p:nvSpPr>
          <p:spPr>
            <a:xfrm>
              <a:off x="3735962"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06" name="object 106"/>
          <p:cNvGrpSpPr/>
          <p:nvPr/>
        </p:nvGrpSpPr>
        <p:grpSpPr>
          <a:xfrm>
            <a:off x="4505834" y="3621125"/>
            <a:ext cx="142875" cy="443865"/>
            <a:chOff x="4505834" y="3621125"/>
            <a:chExt cx="142875" cy="443865"/>
          </a:xfrm>
        </p:grpSpPr>
        <p:sp>
          <p:nvSpPr>
            <p:cNvPr id="107" name="object 107"/>
            <p:cNvSpPr/>
            <p:nvPr/>
          </p:nvSpPr>
          <p:spPr>
            <a:xfrm>
              <a:off x="4512184"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08" name="object 108"/>
            <p:cNvSpPr/>
            <p:nvPr/>
          </p:nvSpPr>
          <p:spPr>
            <a:xfrm>
              <a:off x="4512184"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09" name="object 109"/>
          <p:cNvGrpSpPr/>
          <p:nvPr/>
        </p:nvGrpSpPr>
        <p:grpSpPr>
          <a:xfrm>
            <a:off x="5283106" y="3624916"/>
            <a:ext cx="142875" cy="443865"/>
            <a:chOff x="5283106" y="3624916"/>
            <a:chExt cx="142875" cy="443865"/>
          </a:xfrm>
        </p:grpSpPr>
        <p:sp>
          <p:nvSpPr>
            <p:cNvPr id="110" name="object 110"/>
            <p:cNvSpPr/>
            <p:nvPr/>
          </p:nvSpPr>
          <p:spPr>
            <a:xfrm>
              <a:off x="5289456"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1" name="object 111"/>
            <p:cNvSpPr/>
            <p:nvPr/>
          </p:nvSpPr>
          <p:spPr>
            <a:xfrm>
              <a:off x="5289456"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2" name="object 112"/>
          <p:cNvGrpSpPr/>
          <p:nvPr/>
        </p:nvGrpSpPr>
        <p:grpSpPr>
          <a:xfrm>
            <a:off x="6055321" y="3621125"/>
            <a:ext cx="142875" cy="443865"/>
            <a:chOff x="6055321" y="3621125"/>
            <a:chExt cx="142875" cy="443865"/>
          </a:xfrm>
        </p:grpSpPr>
        <p:sp>
          <p:nvSpPr>
            <p:cNvPr id="113" name="object 113"/>
            <p:cNvSpPr/>
            <p:nvPr/>
          </p:nvSpPr>
          <p:spPr>
            <a:xfrm>
              <a:off x="6061671"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4" name="object 114"/>
            <p:cNvSpPr/>
            <p:nvPr/>
          </p:nvSpPr>
          <p:spPr>
            <a:xfrm>
              <a:off x="606167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5" name="object 115"/>
          <p:cNvGrpSpPr/>
          <p:nvPr/>
        </p:nvGrpSpPr>
        <p:grpSpPr>
          <a:xfrm>
            <a:off x="6842045" y="3621125"/>
            <a:ext cx="142875" cy="443865"/>
            <a:chOff x="6842045" y="3621125"/>
            <a:chExt cx="142875" cy="443865"/>
          </a:xfrm>
        </p:grpSpPr>
        <p:sp>
          <p:nvSpPr>
            <p:cNvPr id="116" name="object 116"/>
            <p:cNvSpPr/>
            <p:nvPr/>
          </p:nvSpPr>
          <p:spPr>
            <a:xfrm>
              <a:off x="6848395"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17" name="object 117"/>
            <p:cNvSpPr/>
            <p:nvPr/>
          </p:nvSpPr>
          <p:spPr>
            <a:xfrm>
              <a:off x="684839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8" name="object 118"/>
          <p:cNvGrpSpPr/>
          <p:nvPr/>
        </p:nvGrpSpPr>
        <p:grpSpPr>
          <a:xfrm>
            <a:off x="7609427" y="3621125"/>
            <a:ext cx="142875" cy="443865"/>
            <a:chOff x="7609427" y="3621125"/>
            <a:chExt cx="142875" cy="443865"/>
          </a:xfrm>
        </p:grpSpPr>
        <p:sp>
          <p:nvSpPr>
            <p:cNvPr id="119" name="object 119"/>
            <p:cNvSpPr/>
            <p:nvPr/>
          </p:nvSpPr>
          <p:spPr>
            <a:xfrm>
              <a:off x="7615777"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20" name="object 120"/>
            <p:cNvSpPr/>
            <p:nvPr/>
          </p:nvSpPr>
          <p:spPr>
            <a:xfrm>
              <a:off x="7615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1" name="object 121"/>
          <p:cNvGrpSpPr/>
          <p:nvPr/>
        </p:nvGrpSpPr>
        <p:grpSpPr>
          <a:xfrm>
            <a:off x="8385427" y="3621125"/>
            <a:ext cx="142875" cy="443865"/>
            <a:chOff x="8385427" y="3621125"/>
            <a:chExt cx="142875" cy="443865"/>
          </a:xfrm>
        </p:grpSpPr>
        <p:sp>
          <p:nvSpPr>
            <p:cNvPr id="122" name="object 122"/>
            <p:cNvSpPr/>
            <p:nvPr/>
          </p:nvSpPr>
          <p:spPr>
            <a:xfrm>
              <a:off x="8391777"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23" name="object 123"/>
            <p:cNvSpPr/>
            <p:nvPr/>
          </p:nvSpPr>
          <p:spPr>
            <a:xfrm>
              <a:off x="8391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4" name="object 124"/>
          <p:cNvGrpSpPr/>
          <p:nvPr/>
        </p:nvGrpSpPr>
        <p:grpSpPr>
          <a:xfrm>
            <a:off x="9162178" y="3621125"/>
            <a:ext cx="142875" cy="443865"/>
            <a:chOff x="9162178" y="3621125"/>
            <a:chExt cx="142875" cy="443865"/>
          </a:xfrm>
        </p:grpSpPr>
        <p:sp>
          <p:nvSpPr>
            <p:cNvPr id="125" name="object 125"/>
            <p:cNvSpPr/>
            <p:nvPr/>
          </p:nvSpPr>
          <p:spPr>
            <a:xfrm>
              <a:off x="9168528"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26" name="object 126"/>
            <p:cNvSpPr/>
            <p:nvPr/>
          </p:nvSpPr>
          <p:spPr>
            <a:xfrm>
              <a:off x="9168528"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sp>
        <p:nvSpPr>
          <p:cNvPr id="127" name="object 127"/>
          <p:cNvSpPr txBox="1"/>
          <p:nvPr/>
        </p:nvSpPr>
        <p:spPr>
          <a:xfrm>
            <a:off x="2936516" y="4004564"/>
            <a:ext cx="6384290" cy="391160"/>
          </a:xfrm>
          <a:prstGeom prst="rect">
            <a:avLst/>
          </a:prstGeom>
        </p:spPr>
        <p:txBody>
          <a:bodyPr vert="horz" wrap="square" lIns="0" tIns="12700" rIns="0" bIns="0" rtlCol="0">
            <a:spAutoFit/>
          </a:bodyPr>
          <a:lstStyle/>
          <a:p>
            <a:pPr marL="12700">
              <a:lnSpc>
                <a:spcPct val="100000"/>
              </a:lnSpc>
              <a:spcBef>
                <a:spcPts val="100"/>
              </a:spcBef>
              <a:tabLst>
                <a:tab pos="791845" algn="l"/>
                <a:tab pos="1568450" algn="l"/>
                <a:tab pos="2343785" algn="l"/>
                <a:tab pos="3121025" algn="l"/>
                <a:tab pos="3896995" algn="l"/>
                <a:tab pos="4662805" algn="l"/>
                <a:tab pos="5452745" algn="l"/>
                <a:tab pos="6219190" algn="l"/>
              </a:tabLst>
            </a:pP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endParaRPr sz="2400">
              <a:latin typeface="Calibri"/>
              <a:cs typeface="Calibri"/>
            </a:endParaRPr>
          </a:p>
        </p:txBody>
      </p:sp>
      <p:sp>
        <p:nvSpPr>
          <p:cNvPr id="128" name="object 128"/>
          <p:cNvSpPr txBox="1"/>
          <p:nvPr/>
        </p:nvSpPr>
        <p:spPr>
          <a:xfrm>
            <a:off x="276038" y="4817126"/>
            <a:ext cx="2040889" cy="1021080"/>
          </a:xfrm>
          <a:prstGeom prst="rect">
            <a:avLst/>
          </a:prstGeom>
        </p:spPr>
        <p:txBody>
          <a:bodyPr vert="horz" wrap="square" lIns="0" tIns="1270" rIns="0" bIns="0" rtlCol="0">
            <a:spAutoFit/>
          </a:bodyPr>
          <a:lstStyle/>
          <a:p>
            <a:pPr marL="17145">
              <a:lnSpc>
                <a:spcPct val="100000"/>
              </a:lnSpc>
              <a:spcBef>
                <a:spcPts val="10"/>
              </a:spcBef>
            </a:pP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a:latin typeface="Calibri"/>
              <a:cs typeface="Calibri"/>
            </a:endParaRPr>
          </a:p>
          <a:p>
            <a:pPr marL="12700" marR="5080">
              <a:lnSpc>
                <a:spcPts val="2110"/>
              </a:lnSpc>
              <a:spcBef>
                <a:spcPts val="148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a:latin typeface="Calibri"/>
              <a:cs typeface="Calibri"/>
            </a:endParaRPr>
          </a:p>
        </p:txBody>
      </p:sp>
      <p:sp>
        <p:nvSpPr>
          <p:cNvPr id="130" name="object 130"/>
          <p:cNvSpPr txBox="1"/>
          <p:nvPr/>
        </p:nvSpPr>
        <p:spPr>
          <a:xfrm>
            <a:off x="78739" y="6070036"/>
            <a:ext cx="9896475" cy="252729"/>
          </a:xfrm>
          <a:prstGeom prst="rect">
            <a:avLst/>
          </a:prstGeom>
        </p:spPr>
        <p:txBody>
          <a:bodyPr vert="horz" wrap="square" lIns="0" tIns="0" rIns="0" bIns="0" rtlCol="0">
            <a:spAutoFit/>
          </a:bodyPr>
          <a:lstStyle/>
          <a:p>
            <a:pPr marL="12700">
              <a:lnSpc>
                <a:spcPts val="1870"/>
              </a:lnSpc>
            </a:pPr>
            <a:r>
              <a:rPr sz="1600" dirty="0">
                <a:latin typeface="Arial"/>
                <a:cs typeface="Arial"/>
              </a:rPr>
              <a:t>Dosovitskiy</a:t>
            </a:r>
            <a:r>
              <a:rPr sz="1600" spc="-25" dirty="0">
                <a:latin typeface="Arial"/>
                <a:cs typeface="Arial"/>
              </a:rPr>
              <a:t> </a:t>
            </a:r>
            <a:r>
              <a:rPr sz="1600" dirty="0">
                <a:latin typeface="Arial"/>
                <a:cs typeface="Arial"/>
              </a:rPr>
              <a:t>et</a:t>
            </a:r>
            <a:r>
              <a:rPr sz="1600" spc="-20" dirty="0">
                <a:latin typeface="Arial"/>
                <a:cs typeface="Arial"/>
              </a:rPr>
              <a:t> </a:t>
            </a:r>
            <a:r>
              <a:rPr sz="1600" dirty="0">
                <a:latin typeface="Arial"/>
                <a:cs typeface="Arial"/>
              </a:rPr>
              <a:t>al,</a:t>
            </a:r>
            <a:r>
              <a:rPr sz="1600" spc="-20" dirty="0">
                <a:latin typeface="Arial"/>
                <a:cs typeface="Arial"/>
              </a:rPr>
              <a:t> </a:t>
            </a:r>
            <a:r>
              <a:rPr sz="1600" dirty="0">
                <a:latin typeface="Arial"/>
                <a:cs typeface="Arial"/>
              </a:rPr>
              <a:t>“An</a:t>
            </a:r>
            <a:r>
              <a:rPr sz="1600" spc="-3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is</a:t>
            </a:r>
            <a:r>
              <a:rPr sz="1600" spc="-25" dirty="0">
                <a:latin typeface="Arial"/>
                <a:cs typeface="Arial"/>
              </a:rPr>
              <a:t> </a:t>
            </a:r>
            <a:r>
              <a:rPr sz="1600" dirty="0">
                <a:latin typeface="Arial"/>
                <a:cs typeface="Arial"/>
              </a:rPr>
              <a:t>Worth</a:t>
            </a:r>
            <a:r>
              <a:rPr sz="1600" spc="-30" dirty="0">
                <a:latin typeface="Arial"/>
                <a:cs typeface="Arial"/>
              </a:rPr>
              <a:t> </a:t>
            </a:r>
            <a:r>
              <a:rPr sz="1600" dirty="0">
                <a:latin typeface="Arial"/>
                <a:cs typeface="Arial"/>
              </a:rPr>
              <a:t>16x16</a:t>
            </a:r>
            <a:r>
              <a:rPr sz="1600" spc="-30" dirty="0">
                <a:latin typeface="Arial"/>
                <a:cs typeface="Arial"/>
              </a:rPr>
              <a:t> </a:t>
            </a:r>
            <a:r>
              <a:rPr sz="1600" dirty="0">
                <a:latin typeface="Arial"/>
                <a:cs typeface="Arial"/>
              </a:rPr>
              <a:t>Words:</a:t>
            </a:r>
            <a:r>
              <a:rPr sz="1600" spc="-45" dirty="0">
                <a:latin typeface="Arial"/>
                <a:cs typeface="Arial"/>
              </a:rPr>
              <a:t> </a:t>
            </a:r>
            <a:r>
              <a:rPr sz="1600" spc="-10" dirty="0">
                <a:latin typeface="Arial"/>
                <a:cs typeface="Arial"/>
              </a:rPr>
              <a:t>Transformers</a:t>
            </a:r>
            <a:r>
              <a:rPr sz="1600" spc="-25" dirty="0">
                <a:latin typeface="Arial"/>
                <a:cs typeface="Arial"/>
              </a:rPr>
              <a:t> </a:t>
            </a:r>
            <a:r>
              <a:rPr sz="1600" dirty="0">
                <a:latin typeface="Arial"/>
                <a:cs typeface="Arial"/>
              </a:rPr>
              <a:t>for</a:t>
            </a:r>
            <a:r>
              <a:rPr sz="1600" spc="-2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Recognition</a:t>
            </a:r>
            <a:r>
              <a:rPr sz="1600" spc="-30" dirty="0">
                <a:latin typeface="Arial"/>
                <a:cs typeface="Arial"/>
              </a:rPr>
              <a:t> </a:t>
            </a:r>
            <a:r>
              <a:rPr sz="1600" dirty="0">
                <a:latin typeface="Arial"/>
                <a:cs typeface="Arial"/>
              </a:rPr>
              <a:t>at</a:t>
            </a:r>
            <a:r>
              <a:rPr sz="1600" spc="-20" dirty="0">
                <a:latin typeface="Arial"/>
                <a:cs typeface="Arial"/>
              </a:rPr>
              <a:t> </a:t>
            </a:r>
            <a:r>
              <a:rPr sz="1600" dirty="0">
                <a:latin typeface="Arial"/>
                <a:cs typeface="Arial"/>
              </a:rPr>
              <a:t>Scale”,</a:t>
            </a:r>
            <a:r>
              <a:rPr sz="1600" spc="-20" dirty="0">
                <a:latin typeface="Arial"/>
                <a:cs typeface="Arial"/>
              </a:rPr>
              <a:t> </a:t>
            </a:r>
            <a:r>
              <a:rPr sz="1600" dirty="0">
                <a:latin typeface="Arial"/>
                <a:cs typeface="Arial"/>
              </a:rPr>
              <a:t>ICLR</a:t>
            </a:r>
            <a:r>
              <a:rPr sz="1600" spc="-25" dirty="0">
                <a:latin typeface="Arial"/>
                <a:cs typeface="Arial"/>
              </a:rPr>
              <a:t> </a:t>
            </a:r>
            <a:r>
              <a:rPr sz="1600" spc="-20" dirty="0">
                <a:latin typeface="Arial"/>
                <a:cs typeface="Arial"/>
              </a:rPr>
              <a:t>2021</a:t>
            </a:r>
            <a:endParaRPr sz="1600">
              <a:latin typeface="Arial"/>
              <a:cs typeface="Arial"/>
            </a:endParaRPr>
          </a:p>
        </p:txBody>
      </p:sp>
    </p:spTree>
    <p:extLst>
      <p:ext uri="{BB962C8B-B14F-4D97-AF65-F5344CB8AC3E}">
        <p14:creationId xmlns:p14="http://schemas.microsoft.com/office/powerpoint/2010/main" val="42631077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44386"/>
            <a:ext cx="10515600" cy="1367041"/>
          </a:xfrm>
          <a:prstGeom prst="rect">
            <a:avLst/>
          </a:prstGeom>
        </p:spPr>
        <p:txBody>
          <a:bodyPr vert="horz" wrap="square" lIns="0" tIns="12700" rIns="0" bIns="0" rtlCol="0">
            <a:spAutoFit/>
          </a:bodyPr>
          <a:lstStyle/>
          <a:p>
            <a:pPr marL="12700">
              <a:lnSpc>
                <a:spcPct val="100000"/>
              </a:lnSpc>
              <a:spcBef>
                <a:spcPts val="100"/>
              </a:spcBef>
            </a:pPr>
            <a:r>
              <a:rPr lang="en-US" dirty="0"/>
              <a:t>Step 4: Pass through Transformer – note the </a:t>
            </a:r>
            <a:r>
              <a:rPr lang="en-US" dirty="0">
                <a:highlight>
                  <a:srgbClr val="FFFF00"/>
                </a:highlight>
              </a:rPr>
              <a:t>special extra input – classification token</a:t>
            </a:r>
            <a:endParaRPr spc="-10" dirty="0">
              <a:highlight>
                <a:srgbClr val="FFFF00"/>
              </a:highlight>
            </a:endParaRPr>
          </a:p>
        </p:txBody>
      </p:sp>
      <p:grpSp>
        <p:nvGrpSpPr>
          <p:cNvPr id="3" name="object 3"/>
          <p:cNvGrpSpPr/>
          <p:nvPr/>
        </p:nvGrpSpPr>
        <p:grpSpPr>
          <a:xfrm>
            <a:off x="2535941" y="4393872"/>
            <a:ext cx="690245" cy="1481455"/>
            <a:chOff x="2535941" y="4393872"/>
            <a:chExt cx="690245"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sp>
          <p:nvSpPr>
            <p:cNvPr id="8" name="object 8"/>
            <p:cNvSpPr/>
            <p:nvPr/>
          </p:nvSpPr>
          <p:spPr>
            <a:xfrm>
              <a:off x="3089724"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9" name="object 9"/>
            <p:cNvSpPr/>
            <p:nvPr/>
          </p:nvSpPr>
          <p:spPr>
            <a:xfrm>
              <a:off x="3089724"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0" name="object 10"/>
          <p:cNvGrpSpPr/>
          <p:nvPr/>
        </p:nvGrpSpPr>
        <p:grpSpPr>
          <a:xfrm>
            <a:off x="3312686" y="4397663"/>
            <a:ext cx="689610" cy="1477645"/>
            <a:chOff x="3312686" y="4397663"/>
            <a:chExt cx="689610" cy="1477645"/>
          </a:xfrm>
        </p:grpSpPr>
        <p:sp>
          <p:nvSpPr>
            <p:cNvPr id="11" name="object 11"/>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2" name="object 12"/>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3" name="object 13"/>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4" name="object 14"/>
            <p:cNvPicPr/>
            <p:nvPr/>
          </p:nvPicPr>
          <p:blipFill>
            <a:blip r:embed="rId3" cstate="print"/>
            <a:stretch>
              <a:fillRect/>
            </a:stretch>
          </p:blipFill>
          <p:spPr>
            <a:xfrm>
              <a:off x="3312686" y="5235200"/>
              <a:ext cx="639705" cy="640079"/>
            </a:xfrm>
            <a:prstGeom prst="rect">
              <a:avLst/>
            </a:prstGeom>
          </p:spPr>
        </p:pic>
        <p:sp>
          <p:nvSpPr>
            <p:cNvPr id="15" name="object 15"/>
            <p:cNvSpPr/>
            <p:nvPr/>
          </p:nvSpPr>
          <p:spPr>
            <a:xfrm>
              <a:off x="3865947" y="440599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16" name="object 16"/>
            <p:cNvSpPr/>
            <p:nvPr/>
          </p:nvSpPr>
          <p:spPr>
            <a:xfrm>
              <a:off x="3865947"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7" name="object 17"/>
          <p:cNvGrpSpPr/>
          <p:nvPr/>
        </p:nvGrpSpPr>
        <p:grpSpPr>
          <a:xfrm>
            <a:off x="4089432" y="4393872"/>
            <a:ext cx="689610" cy="1481455"/>
            <a:chOff x="4089432" y="4393872"/>
            <a:chExt cx="689610" cy="1481455"/>
          </a:xfrm>
        </p:grpSpPr>
        <p:sp>
          <p:nvSpPr>
            <p:cNvPr id="18" name="object 18"/>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9" name="object 19"/>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0" name="object 20"/>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21" name="object 21"/>
            <p:cNvPicPr/>
            <p:nvPr/>
          </p:nvPicPr>
          <p:blipFill>
            <a:blip r:embed="rId4" cstate="print"/>
            <a:stretch>
              <a:fillRect/>
            </a:stretch>
          </p:blipFill>
          <p:spPr>
            <a:xfrm>
              <a:off x="4089432" y="5235200"/>
              <a:ext cx="639705" cy="640079"/>
            </a:xfrm>
            <a:prstGeom prst="rect">
              <a:avLst/>
            </a:prstGeom>
          </p:spPr>
        </p:pic>
        <p:sp>
          <p:nvSpPr>
            <p:cNvPr id="22" name="object 22"/>
            <p:cNvSpPr/>
            <p:nvPr/>
          </p:nvSpPr>
          <p:spPr>
            <a:xfrm>
              <a:off x="4642168"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3" name="object 23"/>
            <p:cNvSpPr/>
            <p:nvPr/>
          </p:nvSpPr>
          <p:spPr>
            <a:xfrm>
              <a:off x="4642168"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24" name="object 24"/>
          <p:cNvGrpSpPr/>
          <p:nvPr/>
        </p:nvGrpSpPr>
        <p:grpSpPr>
          <a:xfrm>
            <a:off x="4866180" y="4397663"/>
            <a:ext cx="689610" cy="1477645"/>
            <a:chOff x="4866180" y="4397663"/>
            <a:chExt cx="689610" cy="1477645"/>
          </a:xfrm>
        </p:grpSpPr>
        <p:sp>
          <p:nvSpPr>
            <p:cNvPr id="25" name="object 25"/>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6" name="object 26"/>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7" name="object 27"/>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8" name="object 28"/>
            <p:cNvPicPr/>
            <p:nvPr/>
          </p:nvPicPr>
          <p:blipFill>
            <a:blip r:embed="rId5" cstate="print"/>
            <a:stretch>
              <a:fillRect/>
            </a:stretch>
          </p:blipFill>
          <p:spPr>
            <a:xfrm>
              <a:off x="4866180" y="5235200"/>
              <a:ext cx="639705" cy="640079"/>
            </a:xfrm>
            <a:prstGeom prst="rect">
              <a:avLst/>
            </a:prstGeom>
          </p:spPr>
        </p:pic>
        <p:sp>
          <p:nvSpPr>
            <p:cNvPr id="29" name="object 29"/>
            <p:cNvSpPr/>
            <p:nvPr/>
          </p:nvSpPr>
          <p:spPr>
            <a:xfrm>
              <a:off x="5419439" y="440599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30" name="object 30"/>
            <p:cNvSpPr/>
            <p:nvPr/>
          </p:nvSpPr>
          <p:spPr>
            <a:xfrm>
              <a:off x="5419439"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1" name="object 31"/>
          <p:cNvGrpSpPr/>
          <p:nvPr/>
        </p:nvGrpSpPr>
        <p:grpSpPr>
          <a:xfrm>
            <a:off x="5645272" y="4393872"/>
            <a:ext cx="683260" cy="1481455"/>
            <a:chOff x="5645272" y="4393872"/>
            <a:chExt cx="683260" cy="1481455"/>
          </a:xfrm>
        </p:grpSpPr>
        <p:sp>
          <p:nvSpPr>
            <p:cNvPr id="32" name="object 32"/>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33" name="object 33"/>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4" name="object 34"/>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35" name="object 35"/>
            <p:cNvPicPr/>
            <p:nvPr/>
          </p:nvPicPr>
          <p:blipFill>
            <a:blip r:embed="rId6" cstate="print"/>
            <a:stretch>
              <a:fillRect/>
            </a:stretch>
          </p:blipFill>
          <p:spPr>
            <a:xfrm>
              <a:off x="5645272" y="5235200"/>
              <a:ext cx="639705" cy="640079"/>
            </a:xfrm>
            <a:prstGeom prst="rect">
              <a:avLst/>
            </a:prstGeom>
          </p:spPr>
        </p:pic>
        <p:sp>
          <p:nvSpPr>
            <p:cNvPr id="36" name="object 36"/>
            <p:cNvSpPr/>
            <p:nvPr/>
          </p:nvSpPr>
          <p:spPr>
            <a:xfrm>
              <a:off x="6191656"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37" name="object 37"/>
            <p:cNvSpPr/>
            <p:nvPr/>
          </p:nvSpPr>
          <p:spPr>
            <a:xfrm>
              <a:off x="6191656"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8" name="object 38"/>
          <p:cNvGrpSpPr/>
          <p:nvPr/>
        </p:nvGrpSpPr>
        <p:grpSpPr>
          <a:xfrm>
            <a:off x="6419682" y="4393872"/>
            <a:ext cx="695325" cy="1481455"/>
            <a:chOff x="6419682" y="4393872"/>
            <a:chExt cx="695325" cy="1481455"/>
          </a:xfrm>
        </p:grpSpPr>
        <p:sp>
          <p:nvSpPr>
            <p:cNvPr id="39" name="object 3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42" name="object 42"/>
            <p:cNvPicPr/>
            <p:nvPr/>
          </p:nvPicPr>
          <p:blipFill>
            <a:blip r:embed="rId7" cstate="print"/>
            <a:stretch>
              <a:fillRect/>
            </a:stretch>
          </p:blipFill>
          <p:spPr>
            <a:xfrm>
              <a:off x="6419682" y="5235200"/>
              <a:ext cx="639705" cy="640079"/>
            </a:xfrm>
            <a:prstGeom prst="rect">
              <a:avLst/>
            </a:prstGeom>
          </p:spPr>
        </p:pic>
        <p:sp>
          <p:nvSpPr>
            <p:cNvPr id="43" name="object 43"/>
            <p:cNvSpPr/>
            <p:nvPr/>
          </p:nvSpPr>
          <p:spPr>
            <a:xfrm>
              <a:off x="6978379"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44" name="object 44"/>
            <p:cNvSpPr/>
            <p:nvPr/>
          </p:nvSpPr>
          <p:spPr>
            <a:xfrm>
              <a:off x="6978379"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45" name="object 45"/>
          <p:cNvGrpSpPr/>
          <p:nvPr/>
        </p:nvGrpSpPr>
        <p:grpSpPr>
          <a:xfrm>
            <a:off x="7207347" y="4393872"/>
            <a:ext cx="675005" cy="1481455"/>
            <a:chOff x="7207347" y="4393872"/>
            <a:chExt cx="675005" cy="1481455"/>
          </a:xfrm>
        </p:grpSpPr>
        <p:sp>
          <p:nvSpPr>
            <p:cNvPr id="46" name="object 46"/>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7" name="object 47"/>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8" name="object 48"/>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49" name="object 49"/>
            <p:cNvPicPr/>
            <p:nvPr/>
          </p:nvPicPr>
          <p:blipFill>
            <a:blip r:embed="rId8" cstate="print"/>
            <a:stretch>
              <a:fillRect/>
            </a:stretch>
          </p:blipFill>
          <p:spPr>
            <a:xfrm>
              <a:off x="7207347" y="5235200"/>
              <a:ext cx="641197" cy="640079"/>
            </a:xfrm>
            <a:prstGeom prst="rect">
              <a:avLst/>
            </a:prstGeom>
          </p:spPr>
        </p:pic>
        <p:sp>
          <p:nvSpPr>
            <p:cNvPr id="50" name="object 50"/>
            <p:cNvSpPr/>
            <p:nvPr/>
          </p:nvSpPr>
          <p:spPr>
            <a:xfrm>
              <a:off x="7745760"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51" name="object 51"/>
            <p:cNvSpPr/>
            <p:nvPr/>
          </p:nvSpPr>
          <p:spPr>
            <a:xfrm>
              <a:off x="7745760"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2" name="object 52"/>
          <p:cNvGrpSpPr/>
          <p:nvPr/>
        </p:nvGrpSpPr>
        <p:grpSpPr>
          <a:xfrm>
            <a:off x="7970093" y="4393872"/>
            <a:ext cx="688340" cy="1481455"/>
            <a:chOff x="7970093" y="4393872"/>
            <a:chExt cx="688340" cy="1481455"/>
          </a:xfrm>
        </p:grpSpPr>
        <p:sp>
          <p:nvSpPr>
            <p:cNvPr id="53" name="object 53"/>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4" name="object 54"/>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55" name="object 55"/>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56" name="object 56"/>
            <p:cNvPicPr/>
            <p:nvPr/>
          </p:nvPicPr>
          <p:blipFill>
            <a:blip r:embed="rId9" cstate="print"/>
            <a:stretch>
              <a:fillRect/>
            </a:stretch>
          </p:blipFill>
          <p:spPr>
            <a:xfrm>
              <a:off x="7970093" y="5235200"/>
              <a:ext cx="641205" cy="640079"/>
            </a:xfrm>
            <a:prstGeom prst="rect">
              <a:avLst/>
            </a:prstGeom>
          </p:spPr>
        </p:pic>
        <p:sp>
          <p:nvSpPr>
            <p:cNvPr id="57" name="object 57"/>
            <p:cNvSpPr/>
            <p:nvPr/>
          </p:nvSpPr>
          <p:spPr>
            <a:xfrm>
              <a:off x="8521762"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58" name="object 58"/>
            <p:cNvSpPr/>
            <p:nvPr/>
          </p:nvSpPr>
          <p:spPr>
            <a:xfrm>
              <a:off x="8521762"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9" name="object 59"/>
          <p:cNvGrpSpPr/>
          <p:nvPr/>
        </p:nvGrpSpPr>
        <p:grpSpPr>
          <a:xfrm>
            <a:off x="8744502" y="4393872"/>
            <a:ext cx="690880" cy="1481455"/>
            <a:chOff x="8744502" y="4393872"/>
            <a:chExt cx="690880" cy="1481455"/>
          </a:xfrm>
        </p:grpSpPr>
        <p:sp>
          <p:nvSpPr>
            <p:cNvPr id="60" name="object 60"/>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61" name="object 61"/>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2" name="object 62"/>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63" name="object 63"/>
            <p:cNvPicPr/>
            <p:nvPr/>
          </p:nvPicPr>
          <p:blipFill>
            <a:blip r:embed="rId10" cstate="print"/>
            <a:stretch>
              <a:fillRect/>
            </a:stretch>
          </p:blipFill>
          <p:spPr>
            <a:xfrm>
              <a:off x="8744502" y="5235200"/>
              <a:ext cx="641206" cy="640079"/>
            </a:xfrm>
            <a:prstGeom prst="rect">
              <a:avLst/>
            </a:prstGeom>
          </p:spPr>
        </p:pic>
        <p:sp>
          <p:nvSpPr>
            <p:cNvPr id="64" name="object 64"/>
            <p:cNvSpPr/>
            <p:nvPr/>
          </p:nvSpPr>
          <p:spPr>
            <a:xfrm>
              <a:off x="9298513"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65" name="object 65"/>
            <p:cNvSpPr/>
            <p:nvPr/>
          </p:nvSpPr>
          <p:spPr>
            <a:xfrm>
              <a:off x="9298513"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sp>
        <p:nvSpPr>
          <p:cNvPr id="66" name="object 66"/>
          <p:cNvSpPr txBox="1"/>
          <p:nvPr/>
        </p:nvSpPr>
        <p:spPr>
          <a:xfrm>
            <a:off x="273194" y="3559555"/>
            <a:ext cx="2190115" cy="1278255"/>
          </a:xfrm>
          <a:prstGeom prst="rect">
            <a:avLst/>
          </a:prstGeom>
        </p:spPr>
        <p:txBody>
          <a:bodyPr vert="horz" wrap="square" lIns="0" tIns="13970" rIns="0" bIns="0" rtlCol="0">
            <a:spAutoFit/>
          </a:bodyPr>
          <a:lstStyle/>
          <a:p>
            <a:pPr marL="12700" marR="5080">
              <a:lnSpc>
                <a:spcPct val="99400"/>
              </a:lnSpc>
              <a:spcBef>
                <a:spcPts val="110"/>
              </a:spcBef>
            </a:pPr>
            <a:r>
              <a:rPr sz="1800" dirty="0">
                <a:latin typeface="Calibri"/>
                <a:cs typeface="Calibri"/>
              </a:rPr>
              <a:t>Add</a:t>
            </a:r>
            <a:r>
              <a:rPr sz="1800" spc="-35" dirty="0">
                <a:latin typeface="Calibri"/>
                <a:cs typeface="Calibri"/>
              </a:rPr>
              <a:t> </a:t>
            </a:r>
            <a:r>
              <a:rPr sz="1800" spc="-10" dirty="0">
                <a:latin typeface="Calibri"/>
                <a:cs typeface="Calibri"/>
              </a:rPr>
              <a:t>positional </a:t>
            </a:r>
            <a:r>
              <a:rPr sz="1800" dirty="0">
                <a:latin typeface="Calibri"/>
                <a:cs typeface="Calibri"/>
              </a:rPr>
              <a:t>embedding:</a:t>
            </a:r>
            <a:r>
              <a:rPr sz="1800" spc="-65" dirty="0">
                <a:latin typeface="Calibri"/>
                <a:cs typeface="Calibri"/>
              </a:rPr>
              <a:t> </a:t>
            </a:r>
            <a:r>
              <a:rPr sz="1800" dirty="0">
                <a:latin typeface="Calibri"/>
                <a:cs typeface="Calibri"/>
              </a:rPr>
              <a:t>learned</a:t>
            </a:r>
            <a:r>
              <a:rPr sz="1800" spc="-65" dirty="0">
                <a:latin typeface="Calibri"/>
                <a:cs typeface="Calibri"/>
              </a:rPr>
              <a:t> </a:t>
            </a:r>
            <a:r>
              <a:rPr sz="1800" spc="-25" dirty="0">
                <a:latin typeface="Calibri"/>
                <a:cs typeface="Calibri"/>
              </a:rPr>
              <a:t>D- </a:t>
            </a:r>
            <a:r>
              <a:rPr sz="1800" dirty="0">
                <a:latin typeface="Calibri"/>
                <a:cs typeface="Calibri"/>
              </a:rPr>
              <a:t>dim</a:t>
            </a:r>
            <a:r>
              <a:rPr sz="1800" spc="-35" dirty="0">
                <a:latin typeface="Calibri"/>
                <a:cs typeface="Calibri"/>
              </a:rPr>
              <a:t> </a:t>
            </a:r>
            <a:r>
              <a:rPr sz="1800" dirty="0">
                <a:latin typeface="Calibri"/>
                <a:cs typeface="Calibri"/>
              </a:rPr>
              <a:t>vector</a:t>
            </a:r>
            <a:r>
              <a:rPr sz="1800" spc="-35" dirty="0">
                <a:latin typeface="Calibri"/>
                <a:cs typeface="Calibri"/>
              </a:rPr>
              <a:t> </a:t>
            </a:r>
            <a:r>
              <a:rPr sz="1800" dirty="0">
                <a:latin typeface="Calibri"/>
                <a:cs typeface="Calibri"/>
              </a:rPr>
              <a:t>per</a:t>
            </a:r>
            <a:r>
              <a:rPr sz="1800" spc="-35" dirty="0">
                <a:latin typeface="Calibri"/>
                <a:cs typeface="Calibri"/>
              </a:rPr>
              <a:t> </a:t>
            </a:r>
            <a:r>
              <a:rPr sz="1800" spc="-10" dirty="0">
                <a:latin typeface="Calibri"/>
                <a:cs typeface="Calibri"/>
              </a:rPr>
              <a:t>position</a:t>
            </a:r>
            <a:endParaRPr sz="1800" dirty="0">
              <a:latin typeface="Calibri"/>
              <a:cs typeface="Calibri"/>
            </a:endParaRPr>
          </a:p>
          <a:p>
            <a:pPr marL="19685">
              <a:lnSpc>
                <a:spcPct val="100000"/>
              </a:lnSpc>
              <a:spcBef>
                <a:spcPts val="1250"/>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a:t>
            </a:r>
            <a:endParaRPr sz="1800" dirty="0">
              <a:latin typeface="Calibri"/>
              <a:cs typeface="Calibri"/>
            </a:endParaRPr>
          </a:p>
        </p:txBody>
      </p:sp>
      <p:grpSp>
        <p:nvGrpSpPr>
          <p:cNvPr id="67" name="object 67"/>
          <p:cNvGrpSpPr/>
          <p:nvPr/>
        </p:nvGrpSpPr>
        <p:grpSpPr>
          <a:xfrm>
            <a:off x="2955197" y="2089809"/>
            <a:ext cx="143510" cy="442595"/>
            <a:chOff x="2955197" y="2089809"/>
            <a:chExt cx="143510" cy="442595"/>
          </a:xfrm>
        </p:grpSpPr>
        <p:sp>
          <p:nvSpPr>
            <p:cNvPr id="68" name="object 68"/>
            <p:cNvSpPr/>
            <p:nvPr/>
          </p:nvSpPr>
          <p:spPr>
            <a:xfrm>
              <a:off x="2961547" y="2096159"/>
              <a:ext cx="130810" cy="429895"/>
            </a:xfrm>
            <a:custGeom>
              <a:avLst/>
              <a:gdLst/>
              <a:ahLst/>
              <a:cxnLst/>
              <a:rect l="l" t="t" r="r" b="b"/>
              <a:pathLst>
                <a:path w="130810"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69" name="object 69"/>
            <p:cNvSpPr/>
            <p:nvPr/>
          </p:nvSpPr>
          <p:spPr>
            <a:xfrm>
              <a:off x="296154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0" name="object 70"/>
          <p:cNvGrpSpPr/>
          <p:nvPr/>
        </p:nvGrpSpPr>
        <p:grpSpPr>
          <a:xfrm>
            <a:off x="3731418" y="2093600"/>
            <a:ext cx="143510" cy="442595"/>
            <a:chOff x="3731418" y="2093600"/>
            <a:chExt cx="143510" cy="442595"/>
          </a:xfrm>
        </p:grpSpPr>
        <p:sp>
          <p:nvSpPr>
            <p:cNvPr id="71" name="object 71"/>
            <p:cNvSpPr/>
            <p:nvPr/>
          </p:nvSpPr>
          <p:spPr>
            <a:xfrm>
              <a:off x="3737768"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2" name="object 72"/>
            <p:cNvSpPr/>
            <p:nvPr/>
          </p:nvSpPr>
          <p:spPr>
            <a:xfrm>
              <a:off x="3737768"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3" name="object 73"/>
          <p:cNvGrpSpPr/>
          <p:nvPr/>
        </p:nvGrpSpPr>
        <p:grpSpPr>
          <a:xfrm>
            <a:off x="4507640" y="2089809"/>
            <a:ext cx="143510" cy="442595"/>
            <a:chOff x="4507640" y="2089809"/>
            <a:chExt cx="143510" cy="442595"/>
          </a:xfrm>
        </p:grpSpPr>
        <p:sp>
          <p:nvSpPr>
            <p:cNvPr id="74" name="object 74"/>
            <p:cNvSpPr/>
            <p:nvPr/>
          </p:nvSpPr>
          <p:spPr>
            <a:xfrm>
              <a:off x="4513990"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5" name="object 75"/>
            <p:cNvSpPr/>
            <p:nvPr/>
          </p:nvSpPr>
          <p:spPr>
            <a:xfrm>
              <a:off x="4513990"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6" name="object 76"/>
          <p:cNvGrpSpPr/>
          <p:nvPr/>
        </p:nvGrpSpPr>
        <p:grpSpPr>
          <a:xfrm>
            <a:off x="5284911" y="2093600"/>
            <a:ext cx="143510" cy="442595"/>
            <a:chOff x="5284911" y="2093600"/>
            <a:chExt cx="143510" cy="442595"/>
          </a:xfrm>
        </p:grpSpPr>
        <p:sp>
          <p:nvSpPr>
            <p:cNvPr id="77" name="object 77"/>
            <p:cNvSpPr/>
            <p:nvPr/>
          </p:nvSpPr>
          <p:spPr>
            <a:xfrm>
              <a:off x="5291261"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8" name="object 78"/>
            <p:cNvSpPr/>
            <p:nvPr/>
          </p:nvSpPr>
          <p:spPr>
            <a:xfrm>
              <a:off x="5291261"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9" name="object 79"/>
          <p:cNvGrpSpPr/>
          <p:nvPr/>
        </p:nvGrpSpPr>
        <p:grpSpPr>
          <a:xfrm>
            <a:off x="6057127" y="2089809"/>
            <a:ext cx="143510" cy="442595"/>
            <a:chOff x="6057127" y="2089809"/>
            <a:chExt cx="143510" cy="442595"/>
          </a:xfrm>
        </p:grpSpPr>
        <p:sp>
          <p:nvSpPr>
            <p:cNvPr id="80" name="object 80"/>
            <p:cNvSpPr/>
            <p:nvPr/>
          </p:nvSpPr>
          <p:spPr>
            <a:xfrm>
              <a:off x="6063477"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81" name="object 81"/>
            <p:cNvSpPr/>
            <p:nvPr/>
          </p:nvSpPr>
          <p:spPr>
            <a:xfrm>
              <a:off x="606347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2" name="object 82"/>
          <p:cNvGrpSpPr/>
          <p:nvPr/>
        </p:nvGrpSpPr>
        <p:grpSpPr>
          <a:xfrm>
            <a:off x="6843852" y="2089809"/>
            <a:ext cx="143510" cy="442595"/>
            <a:chOff x="6843852" y="2089809"/>
            <a:chExt cx="143510" cy="442595"/>
          </a:xfrm>
        </p:grpSpPr>
        <p:sp>
          <p:nvSpPr>
            <p:cNvPr id="83" name="object 83"/>
            <p:cNvSpPr/>
            <p:nvPr/>
          </p:nvSpPr>
          <p:spPr>
            <a:xfrm>
              <a:off x="6850202"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84" name="object 84"/>
            <p:cNvSpPr/>
            <p:nvPr/>
          </p:nvSpPr>
          <p:spPr>
            <a:xfrm>
              <a:off x="6850202"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5" name="object 85"/>
          <p:cNvGrpSpPr/>
          <p:nvPr/>
        </p:nvGrpSpPr>
        <p:grpSpPr>
          <a:xfrm>
            <a:off x="7611233" y="2089809"/>
            <a:ext cx="143510" cy="442595"/>
            <a:chOff x="7611233" y="2089809"/>
            <a:chExt cx="143510" cy="442595"/>
          </a:xfrm>
        </p:grpSpPr>
        <p:sp>
          <p:nvSpPr>
            <p:cNvPr id="86" name="object 86"/>
            <p:cNvSpPr/>
            <p:nvPr/>
          </p:nvSpPr>
          <p:spPr>
            <a:xfrm>
              <a:off x="7617583"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87" name="object 87"/>
            <p:cNvSpPr/>
            <p:nvPr/>
          </p:nvSpPr>
          <p:spPr>
            <a:xfrm>
              <a:off x="7617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8" name="object 88"/>
          <p:cNvGrpSpPr/>
          <p:nvPr/>
        </p:nvGrpSpPr>
        <p:grpSpPr>
          <a:xfrm>
            <a:off x="8387233" y="2089809"/>
            <a:ext cx="143510" cy="442595"/>
            <a:chOff x="8387233" y="2089809"/>
            <a:chExt cx="143510" cy="442595"/>
          </a:xfrm>
        </p:grpSpPr>
        <p:sp>
          <p:nvSpPr>
            <p:cNvPr id="89" name="object 89"/>
            <p:cNvSpPr/>
            <p:nvPr/>
          </p:nvSpPr>
          <p:spPr>
            <a:xfrm>
              <a:off x="8393583"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90" name="object 90"/>
            <p:cNvSpPr/>
            <p:nvPr/>
          </p:nvSpPr>
          <p:spPr>
            <a:xfrm>
              <a:off x="8393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91" name="object 91"/>
          <p:cNvGrpSpPr/>
          <p:nvPr/>
        </p:nvGrpSpPr>
        <p:grpSpPr>
          <a:xfrm>
            <a:off x="9163984" y="2089809"/>
            <a:ext cx="143510" cy="442595"/>
            <a:chOff x="9163984" y="2089809"/>
            <a:chExt cx="143510" cy="442595"/>
          </a:xfrm>
        </p:grpSpPr>
        <p:sp>
          <p:nvSpPr>
            <p:cNvPr id="92" name="object 92"/>
            <p:cNvSpPr/>
            <p:nvPr/>
          </p:nvSpPr>
          <p:spPr>
            <a:xfrm>
              <a:off x="9170334"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93" name="object 93"/>
            <p:cNvSpPr/>
            <p:nvPr/>
          </p:nvSpPr>
          <p:spPr>
            <a:xfrm>
              <a:off x="9170334"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sp>
        <p:nvSpPr>
          <p:cNvPr id="94" name="object 94"/>
          <p:cNvSpPr txBox="1"/>
          <p:nvPr/>
        </p:nvSpPr>
        <p:spPr>
          <a:xfrm>
            <a:off x="451943" y="2038603"/>
            <a:ext cx="141478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Output</a:t>
            </a:r>
            <a:r>
              <a:rPr sz="1800" spc="-30" dirty="0">
                <a:latin typeface="Calibri"/>
                <a:cs typeface="Calibri"/>
              </a:rPr>
              <a:t> </a:t>
            </a:r>
            <a:r>
              <a:rPr sz="1800" spc="-10" dirty="0">
                <a:latin typeface="Calibri"/>
                <a:cs typeface="Calibri"/>
              </a:rPr>
              <a:t>vectors</a:t>
            </a:r>
            <a:endParaRPr sz="1800">
              <a:latin typeface="Calibri"/>
              <a:cs typeface="Calibri"/>
            </a:endParaRPr>
          </a:p>
        </p:txBody>
      </p:sp>
      <p:sp>
        <p:nvSpPr>
          <p:cNvPr id="95" name="object 95"/>
          <p:cNvSpPr txBox="1"/>
          <p:nvPr/>
        </p:nvSpPr>
        <p:spPr>
          <a:xfrm>
            <a:off x="282081" y="2757932"/>
            <a:ext cx="1644014" cy="565150"/>
          </a:xfrm>
          <a:prstGeom prst="rect">
            <a:avLst/>
          </a:prstGeom>
        </p:spPr>
        <p:txBody>
          <a:bodyPr vert="horz" wrap="square" lIns="0" tIns="28575" rIns="0" bIns="0" rtlCol="0">
            <a:spAutoFit/>
          </a:bodyPr>
          <a:lstStyle/>
          <a:p>
            <a:pPr marL="12700" marR="5080" indent="165735">
              <a:lnSpc>
                <a:spcPts val="2090"/>
              </a:lnSpc>
              <a:spcBef>
                <a:spcPts val="225"/>
              </a:spcBef>
            </a:pPr>
            <a:r>
              <a:rPr sz="1800" dirty="0">
                <a:latin typeface="Calibri"/>
                <a:cs typeface="Calibri"/>
              </a:rPr>
              <a:t>Exact</a:t>
            </a:r>
            <a:r>
              <a:rPr sz="1800" spc="-40" dirty="0">
                <a:latin typeface="Calibri"/>
                <a:cs typeface="Calibri"/>
              </a:rPr>
              <a:t> </a:t>
            </a:r>
            <a:r>
              <a:rPr sz="1800" dirty="0">
                <a:latin typeface="Calibri"/>
                <a:cs typeface="Calibri"/>
              </a:rPr>
              <a:t>same</a:t>
            </a:r>
            <a:r>
              <a:rPr sz="1800" spc="-30" dirty="0">
                <a:latin typeface="Calibri"/>
                <a:cs typeface="Calibri"/>
              </a:rPr>
              <a:t> </a:t>
            </a:r>
            <a:r>
              <a:rPr sz="1800" spc="-25" dirty="0">
                <a:latin typeface="Calibri"/>
                <a:cs typeface="Calibri"/>
              </a:rPr>
              <a:t>as </a:t>
            </a:r>
            <a:r>
              <a:rPr sz="1800" dirty="0">
                <a:latin typeface="Calibri"/>
                <a:cs typeface="Calibri"/>
              </a:rPr>
              <a:t>NLP</a:t>
            </a:r>
            <a:r>
              <a:rPr sz="1800" spc="-25" dirty="0">
                <a:latin typeface="Calibri"/>
                <a:cs typeface="Calibri"/>
              </a:rPr>
              <a:t> Transformer!</a:t>
            </a:r>
            <a:endParaRPr sz="1800">
              <a:latin typeface="Calibri"/>
              <a:cs typeface="Calibri"/>
            </a:endParaRPr>
          </a:p>
        </p:txBody>
      </p:sp>
      <p:grpSp>
        <p:nvGrpSpPr>
          <p:cNvPr id="96" name="object 96"/>
          <p:cNvGrpSpPr/>
          <p:nvPr/>
        </p:nvGrpSpPr>
        <p:grpSpPr>
          <a:xfrm>
            <a:off x="9837055" y="3621125"/>
            <a:ext cx="142875" cy="443865"/>
            <a:chOff x="9837055" y="3621125"/>
            <a:chExt cx="142875" cy="443865"/>
          </a:xfrm>
        </p:grpSpPr>
        <p:sp>
          <p:nvSpPr>
            <p:cNvPr id="97" name="object 97"/>
            <p:cNvSpPr/>
            <p:nvPr/>
          </p:nvSpPr>
          <p:spPr>
            <a:xfrm>
              <a:off x="9843405"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8FAADC"/>
            </a:solidFill>
          </p:spPr>
          <p:txBody>
            <a:bodyPr wrap="square" lIns="0" tIns="0" rIns="0" bIns="0" rtlCol="0"/>
            <a:lstStyle/>
            <a:p>
              <a:endParaRPr/>
            </a:p>
          </p:txBody>
        </p:sp>
        <p:sp>
          <p:nvSpPr>
            <p:cNvPr id="98" name="object 98"/>
            <p:cNvSpPr/>
            <p:nvPr/>
          </p:nvSpPr>
          <p:spPr>
            <a:xfrm>
              <a:off x="984340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99" name="object 99"/>
          <p:cNvGrpSpPr/>
          <p:nvPr/>
        </p:nvGrpSpPr>
        <p:grpSpPr>
          <a:xfrm>
            <a:off x="9836410" y="2089809"/>
            <a:ext cx="143510" cy="442595"/>
            <a:chOff x="9836410" y="2089809"/>
            <a:chExt cx="143510" cy="442595"/>
          </a:xfrm>
        </p:grpSpPr>
        <p:sp>
          <p:nvSpPr>
            <p:cNvPr id="100" name="object 100"/>
            <p:cNvSpPr/>
            <p:nvPr/>
          </p:nvSpPr>
          <p:spPr>
            <a:xfrm>
              <a:off x="9842760"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D966"/>
            </a:solidFill>
          </p:spPr>
          <p:txBody>
            <a:bodyPr wrap="square" lIns="0" tIns="0" rIns="0" bIns="0" rtlCol="0"/>
            <a:lstStyle/>
            <a:p>
              <a:endParaRPr/>
            </a:p>
          </p:txBody>
        </p:sp>
        <p:sp>
          <p:nvSpPr>
            <p:cNvPr id="101" name="object 101"/>
            <p:cNvSpPr/>
            <p:nvPr/>
          </p:nvSpPr>
          <p:spPr>
            <a:xfrm>
              <a:off x="9842760"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sp>
        <p:nvSpPr>
          <p:cNvPr id="102" name="object 102"/>
          <p:cNvSpPr txBox="1"/>
          <p:nvPr/>
        </p:nvSpPr>
        <p:spPr>
          <a:xfrm>
            <a:off x="10220266" y="3498595"/>
            <a:ext cx="1830070" cy="845819"/>
          </a:xfrm>
          <a:prstGeom prst="rect">
            <a:avLst/>
          </a:prstGeom>
        </p:spPr>
        <p:txBody>
          <a:bodyPr vert="horz" wrap="square" lIns="0" tIns="13970" rIns="0" bIns="0" rtlCol="0">
            <a:spAutoFit/>
          </a:bodyPr>
          <a:lstStyle/>
          <a:p>
            <a:pPr marL="12700" marR="5080" algn="just">
              <a:lnSpc>
                <a:spcPct val="99400"/>
              </a:lnSpc>
              <a:spcBef>
                <a:spcPts val="110"/>
              </a:spcBef>
            </a:pPr>
            <a:r>
              <a:rPr sz="1800" dirty="0">
                <a:highlight>
                  <a:srgbClr val="FFFF00"/>
                </a:highlight>
                <a:latin typeface="Calibri"/>
                <a:cs typeface="Calibri"/>
              </a:rPr>
              <a:t>Special</a:t>
            </a:r>
            <a:r>
              <a:rPr sz="1800" spc="-70" dirty="0">
                <a:highlight>
                  <a:srgbClr val="FFFF00"/>
                </a:highlight>
                <a:latin typeface="Calibri"/>
                <a:cs typeface="Calibri"/>
              </a:rPr>
              <a:t> </a:t>
            </a:r>
            <a:r>
              <a:rPr sz="1800" dirty="0">
                <a:highlight>
                  <a:srgbClr val="FFFF00"/>
                </a:highlight>
                <a:latin typeface="Calibri"/>
                <a:cs typeface="Calibri"/>
              </a:rPr>
              <a:t>extra</a:t>
            </a:r>
            <a:r>
              <a:rPr sz="1800" spc="-65" dirty="0">
                <a:highlight>
                  <a:srgbClr val="FFFF00"/>
                </a:highlight>
                <a:latin typeface="Calibri"/>
                <a:cs typeface="Calibri"/>
              </a:rPr>
              <a:t> </a:t>
            </a:r>
            <a:r>
              <a:rPr sz="1800" spc="-10" dirty="0">
                <a:highlight>
                  <a:srgbClr val="FFFF00"/>
                </a:highlight>
                <a:latin typeface="Calibri"/>
                <a:cs typeface="Calibri"/>
              </a:rPr>
              <a:t>input: </a:t>
            </a:r>
            <a:r>
              <a:rPr sz="1800" b="1" spc="-10" dirty="0">
                <a:highlight>
                  <a:srgbClr val="FFFF00"/>
                </a:highlight>
                <a:latin typeface="Calibri"/>
                <a:cs typeface="Calibri"/>
              </a:rPr>
              <a:t>classification</a:t>
            </a:r>
            <a:r>
              <a:rPr sz="1800" b="1" spc="30" dirty="0">
                <a:highlight>
                  <a:srgbClr val="FFFF00"/>
                </a:highlight>
                <a:latin typeface="Calibri"/>
                <a:cs typeface="Calibri"/>
              </a:rPr>
              <a:t> </a:t>
            </a:r>
            <a:r>
              <a:rPr sz="1800" b="1" spc="-20" dirty="0">
                <a:highlight>
                  <a:srgbClr val="FFFF00"/>
                </a:highlight>
                <a:latin typeface="Calibri"/>
                <a:cs typeface="Calibri"/>
              </a:rPr>
              <a:t>token </a:t>
            </a:r>
            <a:r>
              <a:rPr sz="1800" dirty="0">
                <a:highlight>
                  <a:srgbClr val="FFFF00"/>
                </a:highlight>
                <a:latin typeface="Calibri"/>
                <a:cs typeface="Calibri"/>
              </a:rPr>
              <a:t>(D</a:t>
            </a:r>
            <a:r>
              <a:rPr sz="1800" spc="-15" dirty="0">
                <a:highlight>
                  <a:srgbClr val="FFFF00"/>
                </a:highlight>
                <a:latin typeface="Calibri"/>
                <a:cs typeface="Calibri"/>
              </a:rPr>
              <a:t> </a:t>
            </a:r>
            <a:r>
              <a:rPr sz="1800" dirty="0">
                <a:highlight>
                  <a:srgbClr val="FFFF00"/>
                </a:highlight>
                <a:latin typeface="Calibri"/>
                <a:cs typeface="Calibri"/>
              </a:rPr>
              <a:t>dims,</a:t>
            </a:r>
            <a:r>
              <a:rPr sz="1800" spc="-20" dirty="0">
                <a:highlight>
                  <a:srgbClr val="FFFF00"/>
                </a:highlight>
                <a:latin typeface="Calibri"/>
                <a:cs typeface="Calibri"/>
              </a:rPr>
              <a:t> </a:t>
            </a:r>
            <a:r>
              <a:rPr sz="1800" spc="-10" dirty="0">
                <a:highlight>
                  <a:srgbClr val="FFFF00"/>
                </a:highlight>
                <a:latin typeface="Calibri"/>
                <a:cs typeface="Calibri"/>
              </a:rPr>
              <a:t>learned)</a:t>
            </a:r>
            <a:endParaRPr sz="1800" dirty="0">
              <a:highlight>
                <a:srgbClr val="FFFF00"/>
              </a:highlight>
              <a:latin typeface="Calibri"/>
              <a:cs typeface="Calibri"/>
            </a:endParaRPr>
          </a:p>
        </p:txBody>
      </p:sp>
      <p:grpSp>
        <p:nvGrpSpPr>
          <p:cNvPr id="103" name="object 103"/>
          <p:cNvGrpSpPr/>
          <p:nvPr/>
        </p:nvGrpSpPr>
        <p:grpSpPr>
          <a:xfrm>
            <a:off x="2953391" y="3621125"/>
            <a:ext cx="142875" cy="443865"/>
            <a:chOff x="2953391" y="3621125"/>
            <a:chExt cx="142875" cy="443865"/>
          </a:xfrm>
        </p:grpSpPr>
        <p:sp>
          <p:nvSpPr>
            <p:cNvPr id="104" name="object 104"/>
            <p:cNvSpPr/>
            <p:nvPr/>
          </p:nvSpPr>
          <p:spPr>
            <a:xfrm>
              <a:off x="2959741"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05" name="object 105"/>
            <p:cNvSpPr/>
            <p:nvPr/>
          </p:nvSpPr>
          <p:spPr>
            <a:xfrm>
              <a:off x="295974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06" name="object 106"/>
          <p:cNvGrpSpPr/>
          <p:nvPr/>
        </p:nvGrpSpPr>
        <p:grpSpPr>
          <a:xfrm>
            <a:off x="3729612" y="3624916"/>
            <a:ext cx="142875" cy="443865"/>
            <a:chOff x="3729612" y="3624916"/>
            <a:chExt cx="142875" cy="443865"/>
          </a:xfrm>
        </p:grpSpPr>
        <p:sp>
          <p:nvSpPr>
            <p:cNvPr id="107" name="object 107"/>
            <p:cNvSpPr/>
            <p:nvPr/>
          </p:nvSpPr>
          <p:spPr>
            <a:xfrm>
              <a:off x="3735962"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08" name="object 108"/>
            <p:cNvSpPr/>
            <p:nvPr/>
          </p:nvSpPr>
          <p:spPr>
            <a:xfrm>
              <a:off x="3735962"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09" name="object 109"/>
          <p:cNvGrpSpPr/>
          <p:nvPr/>
        </p:nvGrpSpPr>
        <p:grpSpPr>
          <a:xfrm>
            <a:off x="4505834" y="3621125"/>
            <a:ext cx="142875" cy="443865"/>
            <a:chOff x="4505834" y="3621125"/>
            <a:chExt cx="142875" cy="443865"/>
          </a:xfrm>
        </p:grpSpPr>
        <p:sp>
          <p:nvSpPr>
            <p:cNvPr id="110" name="object 110"/>
            <p:cNvSpPr/>
            <p:nvPr/>
          </p:nvSpPr>
          <p:spPr>
            <a:xfrm>
              <a:off x="4512184"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1" name="object 111"/>
            <p:cNvSpPr/>
            <p:nvPr/>
          </p:nvSpPr>
          <p:spPr>
            <a:xfrm>
              <a:off x="4512184"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2" name="object 112"/>
          <p:cNvGrpSpPr/>
          <p:nvPr/>
        </p:nvGrpSpPr>
        <p:grpSpPr>
          <a:xfrm>
            <a:off x="5283106" y="3624916"/>
            <a:ext cx="142875" cy="443865"/>
            <a:chOff x="5283106" y="3624916"/>
            <a:chExt cx="142875" cy="443865"/>
          </a:xfrm>
        </p:grpSpPr>
        <p:sp>
          <p:nvSpPr>
            <p:cNvPr id="113" name="object 113"/>
            <p:cNvSpPr/>
            <p:nvPr/>
          </p:nvSpPr>
          <p:spPr>
            <a:xfrm>
              <a:off x="5289456"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4" name="object 114"/>
            <p:cNvSpPr/>
            <p:nvPr/>
          </p:nvSpPr>
          <p:spPr>
            <a:xfrm>
              <a:off x="5289456"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5" name="object 115"/>
          <p:cNvGrpSpPr/>
          <p:nvPr/>
        </p:nvGrpSpPr>
        <p:grpSpPr>
          <a:xfrm>
            <a:off x="6055321" y="3621125"/>
            <a:ext cx="142875" cy="443865"/>
            <a:chOff x="6055321" y="3621125"/>
            <a:chExt cx="142875" cy="443865"/>
          </a:xfrm>
        </p:grpSpPr>
        <p:sp>
          <p:nvSpPr>
            <p:cNvPr id="116" name="object 116"/>
            <p:cNvSpPr/>
            <p:nvPr/>
          </p:nvSpPr>
          <p:spPr>
            <a:xfrm>
              <a:off x="6061671"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7" name="object 117"/>
            <p:cNvSpPr/>
            <p:nvPr/>
          </p:nvSpPr>
          <p:spPr>
            <a:xfrm>
              <a:off x="606167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8" name="object 118"/>
          <p:cNvGrpSpPr/>
          <p:nvPr/>
        </p:nvGrpSpPr>
        <p:grpSpPr>
          <a:xfrm>
            <a:off x="6842045" y="3621125"/>
            <a:ext cx="142875" cy="443865"/>
            <a:chOff x="6842045" y="3621125"/>
            <a:chExt cx="142875" cy="443865"/>
          </a:xfrm>
        </p:grpSpPr>
        <p:sp>
          <p:nvSpPr>
            <p:cNvPr id="119" name="object 119"/>
            <p:cNvSpPr/>
            <p:nvPr/>
          </p:nvSpPr>
          <p:spPr>
            <a:xfrm>
              <a:off x="6848395"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20" name="object 120"/>
            <p:cNvSpPr/>
            <p:nvPr/>
          </p:nvSpPr>
          <p:spPr>
            <a:xfrm>
              <a:off x="684839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1" name="object 121"/>
          <p:cNvGrpSpPr/>
          <p:nvPr/>
        </p:nvGrpSpPr>
        <p:grpSpPr>
          <a:xfrm>
            <a:off x="7609427" y="3621125"/>
            <a:ext cx="142875" cy="443865"/>
            <a:chOff x="7609427" y="3621125"/>
            <a:chExt cx="142875" cy="443865"/>
          </a:xfrm>
        </p:grpSpPr>
        <p:sp>
          <p:nvSpPr>
            <p:cNvPr id="122" name="object 122"/>
            <p:cNvSpPr/>
            <p:nvPr/>
          </p:nvSpPr>
          <p:spPr>
            <a:xfrm>
              <a:off x="7615777"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23" name="object 123"/>
            <p:cNvSpPr/>
            <p:nvPr/>
          </p:nvSpPr>
          <p:spPr>
            <a:xfrm>
              <a:off x="7615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4" name="object 124"/>
          <p:cNvGrpSpPr/>
          <p:nvPr/>
        </p:nvGrpSpPr>
        <p:grpSpPr>
          <a:xfrm>
            <a:off x="8385427" y="3621125"/>
            <a:ext cx="142875" cy="443865"/>
            <a:chOff x="8385427" y="3621125"/>
            <a:chExt cx="142875" cy="443865"/>
          </a:xfrm>
        </p:grpSpPr>
        <p:sp>
          <p:nvSpPr>
            <p:cNvPr id="125" name="object 125"/>
            <p:cNvSpPr/>
            <p:nvPr/>
          </p:nvSpPr>
          <p:spPr>
            <a:xfrm>
              <a:off x="8391777"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26" name="object 126"/>
            <p:cNvSpPr/>
            <p:nvPr/>
          </p:nvSpPr>
          <p:spPr>
            <a:xfrm>
              <a:off x="8391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7" name="object 127"/>
          <p:cNvGrpSpPr/>
          <p:nvPr/>
        </p:nvGrpSpPr>
        <p:grpSpPr>
          <a:xfrm>
            <a:off x="9162178" y="3621125"/>
            <a:ext cx="142875" cy="443865"/>
            <a:chOff x="9162178" y="3621125"/>
            <a:chExt cx="142875" cy="443865"/>
          </a:xfrm>
        </p:grpSpPr>
        <p:sp>
          <p:nvSpPr>
            <p:cNvPr id="128" name="object 128"/>
            <p:cNvSpPr/>
            <p:nvPr/>
          </p:nvSpPr>
          <p:spPr>
            <a:xfrm>
              <a:off x="9168528"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29" name="object 129"/>
            <p:cNvSpPr/>
            <p:nvPr/>
          </p:nvSpPr>
          <p:spPr>
            <a:xfrm>
              <a:off x="9168528"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sp>
        <p:nvSpPr>
          <p:cNvPr id="130" name="object 130"/>
          <p:cNvSpPr txBox="1"/>
          <p:nvPr/>
        </p:nvSpPr>
        <p:spPr>
          <a:xfrm>
            <a:off x="2936516" y="4004564"/>
            <a:ext cx="6384290" cy="391160"/>
          </a:xfrm>
          <a:prstGeom prst="rect">
            <a:avLst/>
          </a:prstGeom>
        </p:spPr>
        <p:txBody>
          <a:bodyPr vert="horz" wrap="square" lIns="0" tIns="12700" rIns="0" bIns="0" rtlCol="0">
            <a:spAutoFit/>
          </a:bodyPr>
          <a:lstStyle/>
          <a:p>
            <a:pPr marL="12700">
              <a:lnSpc>
                <a:spcPct val="100000"/>
              </a:lnSpc>
              <a:spcBef>
                <a:spcPts val="100"/>
              </a:spcBef>
              <a:tabLst>
                <a:tab pos="791845" algn="l"/>
                <a:tab pos="1568450" algn="l"/>
                <a:tab pos="2343785" algn="l"/>
                <a:tab pos="3121025" algn="l"/>
                <a:tab pos="3896995" algn="l"/>
                <a:tab pos="4662805" algn="l"/>
                <a:tab pos="5452745" algn="l"/>
                <a:tab pos="6219190" algn="l"/>
              </a:tabLst>
            </a:pP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endParaRPr sz="2400">
              <a:latin typeface="Calibri"/>
              <a:cs typeface="Calibri"/>
            </a:endParaRPr>
          </a:p>
        </p:txBody>
      </p:sp>
      <p:grpSp>
        <p:nvGrpSpPr>
          <p:cNvPr id="131" name="object 131"/>
          <p:cNvGrpSpPr/>
          <p:nvPr/>
        </p:nvGrpSpPr>
        <p:grpSpPr>
          <a:xfrm>
            <a:off x="2529591" y="2669357"/>
            <a:ext cx="7894320" cy="782320"/>
            <a:chOff x="2529591" y="2669357"/>
            <a:chExt cx="7894320" cy="782320"/>
          </a:xfrm>
        </p:grpSpPr>
        <p:sp>
          <p:nvSpPr>
            <p:cNvPr id="132" name="object 132"/>
            <p:cNvSpPr/>
            <p:nvPr/>
          </p:nvSpPr>
          <p:spPr>
            <a:xfrm>
              <a:off x="2535941" y="2675707"/>
              <a:ext cx="7881620" cy="769620"/>
            </a:xfrm>
            <a:custGeom>
              <a:avLst/>
              <a:gdLst/>
              <a:ahLst/>
              <a:cxnLst/>
              <a:rect l="l" t="t" r="r" b="b"/>
              <a:pathLst>
                <a:path w="7881620" h="769620">
                  <a:moveTo>
                    <a:pt x="7753038" y="0"/>
                  </a:moveTo>
                  <a:lnTo>
                    <a:pt x="128234" y="0"/>
                  </a:lnTo>
                  <a:lnTo>
                    <a:pt x="78319" y="10077"/>
                  </a:lnTo>
                  <a:lnTo>
                    <a:pt x="37559" y="37559"/>
                  </a:lnTo>
                  <a:lnTo>
                    <a:pt x="10077" y="78319"/>
                  </a:lnTo>
                  <a:lnTo>
                    <a:pt x="0" y="128234"/>
                  </a:lnTo>
                  <a:lnTo>
                    <a:pt x="0" y="641184"/>
                  </a:lnTo>
                  <a:lnTo>
                    <a:pt x="10077" y="691099"/>
                  </a:lnTo>
                  <a:lnTo>
                    <a:pt x="37559" y="731860"/>
                  </a:lnTo>
                  <a:lnTo>
                    <a:pt x="78319" y="759341"/>
                  </a:lnTo>
                  <a:lnTo>
                    <a:pt x="128234" y="769419"/>
                  </a:lnTo>
                  <a:lnTo>
                    <a:pt x="7753038" y="769419"/>
                  </a:lnTo>
                  <a:lnTo>
                    <a:pt x="7802953" y="759341"/>
                  </a:lnTo>
                  <a:lnTo>
                    <a:pt x="7843714" y="731860"/>
                  </a:lnTo>
                  <a:lnTo>
                    <a:pt x="7871196" y="691099"/>
                  </a:lnTo>
                  <a:lnTo>
                    <a:pt x="7881273" y="641184"/>
                  </a:lnTo>
                  <a:lnTo>
                    <a:pt x="7881273" y="128234"/>
                  </a:lnTo>
                  <a:lnTo>
                    <a:pt x="7871196" y="78319"/>
                  </a:lnTo>
                  <a:lnTo>
                    <a:pt x="7843714" y="37559"/>
                  </a:lnTo>
                  <a:lnTo>
                    <a:pt x="7802953" y="10077"/>
                  </a:lnTo>
                  <a:lnTo>
                    <a:pt x="7753038" y="0"/>
                  </a:lnTo>
                  <a:close/>
                </a:path>
              </a:pathLst>
            </a:custGeom>
            <a:solidFill>
              <a:srgbClr val="E2F0D9"/>
            </a:solidFill>
          </p:spPr>
          <p:txBody>
            <a:bodyPr wrap="square" lIns="0" tIns="0" rIns="0" bIns="0" rtlCol="0"/>
            <a:lstStyle/>
            <a:p>
              <a:endParaRPr/>
            </a:p>
          </p:txBody>
        </p:sp>
        <p:sp>
          <p:nvSpPr>
            <p:cNvPr id="133" name="object 133"/>
            <p:cNvSpPr/>
            <p:nvPr/>
          </p:nvSpPr>
          <p:spPr>
            <a:xfrm>
              <a:off x="2535941" y="2675707"/>
              <a:ext cx="7881620" cy="769620"/>
            </a:xfrm>
            <a:custGeom>
              <a:avLst/>
              <a:gdLst/>
              <a:ahLst/>
              <a:cxnLst/>
              <a:rect l="l" t="t" r="r" b="b"/>
              <a:pathLst>
                <a:path w="7881620" h="769620">
                  <a:moveTo>
                    <a:pt x="0" y="128235"/>
                  </a:moveTo>
                  <a:lnTo>
                    <a:pt x="10077" y="78320"/>
                  </a:lnTo>
                  <a:lnTo>
                    <a:pt x="37559" y="37559"/>
                  </a:lnTo>
                  <a:lnTo>
                    <a:pt x="78319" y="10077"/>
                  </a:lnTo>
                  <a:lnTo>
                    <a:pt x="128234" y="0"/>
                  </a:lnTo>
                  <a:lnTo>
                    <a:pt x="7753040" y="0"/>
                  </a:lnTo>
                  <a:lnTo>
                    <a:pt x="7802954" y="10077"/>
                  </a:lnTo>
                  <a:lnTo>
                    <a:pt x="7843714" y="37559"/>
                  </a:lnTo>
                  <a:lnTo>
                    <a:pt x="7871196" y="78320"/>
                  </a:lnTo>
                  <a:lnTo>
                    <a:pt x="7881274" y="128235"/>
                  </a:lnTo>
                  <a:lnTo>
                    <a:pt x="7881274" y="641184"/>
                  </a:lnTo>
                  <a:lnTo>
                    <a:pt x="7871196" y="691099"/>
                  </a:lnTo>
                  <a:lnTo>
                    <a:pt x="7843714" y="731860"/>
                  </a:lnTo>
                  <a:lnTo>
                    <a:pt x="7802954" y="759342"/>
                  </a:lnTo>
                  <a:lnTo>
                    <a:pt x="7753040" y="769420"/>
                  </a:lnTo>
                  <a:lnTo>
                    <a:pt x="128234" y="769420"/>
                  </a:lnTo>
                  <a:lnTo>
                    <a:pt x="78319" y="759342"/>
                  </a:lnTo>
                  <a:lnTo>
                    <a:pt x="37559" y="731860"/>
                  </a:lnTo>
                  <a:lnTo>
                    <a:pt x="10077" y="691099"/>
                  </a:lnTo>
                  <a:lnTo>
                    <a:pt x="0" y="641184"/>
                  </a:lnTo>
                  <a:lnTo>
                    <a:pt x="0" y="128235"/>
                  </a:lnTo>
                  <a:close/>
                </a:path>
              </a:pathLst>
            </a:custGeom>
            <a:ln w="12700">
              <a:solidFill>
                <a:srgbClr val="70AD47"/>
              </a:solidFill>
            </a:ln>
          </p:spPr>
          <p:txBody>
            <a:bodyPr wrap="square" lIns="0" tIns="0" rIns="0" bIns="0" rtlCol="0"/>
            <a:lstStyle/>
            <a:p>
              <a:endParaRPr/>
            </a:p>
          </p:txBody>
        </p:sp>
      </p:grpSp>
      <p:sp>
        <p:nvSpPr>
          <p:cNvPr id="134" name="object 134"/>
          <p:cNvSpPr txBox="1"/>
          <p:nvPr/>
        </p:nvSpPr>
        <p:spPr>
          <a:xfrm>
            <a:off x="5585417" y="2807715"/>
            <a:ext cx="1783080" cy="452120"/>
          </a:xfrm>
          <a:prstGeom prst="rect">
            <a:avLst/>
          </a:prstGeom>
        </p:spPr>
        <p:txBody>
          <a:bodyPr vert="horz" wrap="square" lIns="0" tIns="12700" rIns="0" bIns="0" rtlCol="0">
            <a:spAutoFit/>
          </a:bodyPr>
          <a:lstStyle/>
          <a:p>
            <a:pPr marL="12700">
              <a:lnSpc>
                <a:spcPct val="100000"/>
              </a:lnSpc>
              <a:spcBef>
                <a:spcPts val="100"/>
              </a:spcBef>
            </a:pPr>
            <a:r>
              <a:rPr sz="2800" spc="-30" dirty="0">
                <a:latin typeface="Calibri"/>
                <a:cs typeface="Calibri"/>
              </a:rPr>
              <a:t>Transformer</a:t>
            </a:r>
            <a:endParaRPr sz="2800">
              <a:latin typeface="Calibri"/>
              <a:cs typeface="Calibri"/>
            </a:endParaRPr>
          </a:p>
        </p:txBody>
      </p:sp>
      <p:sp>
        <p:nvSpPr>
          <p:cNvPr id="135" name="object 135"/>
          <p:cNvSpPr txBox="1"/>
          <p:nvPr/>
        </p:nvSpPr>
        <p:spPr>
          <a:xfrm>
            <a:off x="276038" y="4817126"/>
            <a:ext cx="2040889" cy="1021080"/>
          </a:xfrm>
          <a:prstGeom prst="rect">
            <a:avLst/>
          </a:prstGeom>
        </p:spPr>
        <p:txBody>
          <a:bodyPr vert="horz" wrap="square" lIns="0" tIns="1270" rIns="0" bIns="0" rtlCol="0">
            <a:spAutoFit/>
          </a:bodyPr>
          <a:lstStyle/>
          <a:p>
            <a:pPr marL="17145">
              <a:lnSpc>
                <a:spcPct val="100000"/>
              </a:lnSpc>
              <a:spcBef>
                <a:spcPts val="10"/>
              </a:spcBef>
            </a:pP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a:latin typeface="Calibri"/>
              <a:cs typeface="Calibri"/>
            </a:endParaRPr>
          </a:p>
          <a:p>
            <a:pPr marL="12700" marR="5080">
              <a:lnSpc>
                <a:spcPts val="2110"/>
              </a:lnSpc>
              <a:spcBef>
                <a:spcPts val="148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a:latin typeface="Calibri"/>
              <a:cs typeface="Calibri"/>
            </a:endParaRPr>
          </a:p>
        </p:txBody>
      </p:sp>
      <p:sp>
        <p:nvSpPr>
          <p:cNvPr id="137" name="object 137"/>
          <p:cNvSpPr txBox="1"/>
          <p:nvPr/>
        </p:nvSpPr>
        <p:spPr>
          <a:xfrm>
            <a:off x="78739" y="6070036"/>
            <a:ext cx="9896475" cy="252729"/>
          </a:xfrm>
          <a:prstGeom prst="rect">
            <a:avLst/>
          </a:prstGeom>
        </p:spPr>
        <p:txBody>
          <a:bodyPr vert="horz" wrap="square" lIns="0" tIns="0" rIns="0" bIns="0" rtlCol="0">
            <a:spAutoFit/>
          </a:bodyPr>
          <a:lstStyle/>
          <a:p>
            <a:pPr marL="12700">
              <a:lnSpc>
                <a:spcPts val="1870"/>
              </a:lnSpc>
            </a:pPr>
            <a:r>
              <a:rPr sz="1600" dirty="0">
                <a:latin typeface="Arial"/>
                <a:cs typeface="Arial"/>
              </a:rPr>
              <a:t>Dosovitskiy</a:t>
            </a:r>
            <a:r>
              <a:rPr sz="1600" spc="-25" dirty="0">
                <a:latin typeface="Arial"/>
                <a:cs typeface="Arial"/>
              </a:rPr>
              <a:t> </a:t>
            </a:r>
            <a:r>
              <a:rPr sz="1600" dirty="0">
                <a:latin typeface="Arial"/>
                <a:cs typeface="Arial"/>
              </a:rPr>
              <a:t>et</a:t>
            </a:r>
            <a:r>
              <a:rPr sz="1600" spc="-20" dirty="0">
                <a:latin typeface="Arial"/>
                <a:cs typeface="Arial"/>
              </a:rPr>
              <a:t> </a:t>
            </a:r>
            <a:r>
              <a:rPr sz="1600" dirty="0">
                <a:latin typeface="Arial"/>
                <a:cs typeface="Arial"/>
              </a:rPr>
              <a:t>al,</a:t>
            </a:r>
            <a:r>
              <a:rPr sz="1600" spc="-20" dirty="0">
                <a:latin typeface="Arial"/>
                <a:cs typeface="Arial"/>
              </a:rPr>
              <a:t> </a:t>
            </a:r>
            <a:r>
              <a:rPr sz="1600" dirty="0">
                <a:latin typeface="Arial"/>
                <a:cs typeface="Arial"/>
              </a:rPr>
              <a:t>“An</a:t>
            </a:r>
            <a:r>
              <a:rPr sz="1600" spc="-3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is</a:t>
            </a:r>
            <a:r>
              <a:rPr sz="1600" spc="-25" dirty="0">
                <a:latin typeface="Arial"/>
                <a:cs typeface="Arial"/>
              </a:rPr>
              <a:t> </a:t>
            </a:r>
            <a:r>
              <a:rPr sz="1600" dirty="0">
                <a:latin typeface="Arial"/>
                <a:cs typeface="Arial"/>
              </a:rPr>
              <a:t>Worth</a:t>
            </a:r>
            <a:r>
              <a:rPr sz="1600" spc="-30" dirty="0">
                <a:latin typeface="Arial"/>
                <a:cs typeface="Arial"/>
              </a:rPr>
              <a:t> </a:t>
            </a:r>
            <a:r>
              <a:rPr sz="1600" dirty="0">
                <a:latin typeface="Arial"/>
                <a:cs typeface="Arial"/>
              </a:rPr>
              <a:t>16x16</a:t>
            </a:r>
            <a:r>
              <a:rPr sz="1600" spc="-30" dirty="0">
                <a:latin typeface="Arial"/>
                <a:cs typeface="Arial"/>
              </a:rPr>
              <a:t> </a:t>
            </a:r>
            <a:r>
              <a:rPr sz="1600" dirty="0">
                <a:latin typeface="Arial"/>
                <a:cs typeface="Arial"/>
              </a:rPr>
              <a:t>Words:</a:t>
            </a:r>
            <a:r>
              <a:rPr sz="1600" spc="-45" dirty="0">
                <a:latin typeface="Arial"/>
                <a:cs typeface="Arial"/>
              </a:rPr>
              <a:t> </a:t>
            </a:r>
            <a:r>
              <a:rPr sz="1600" spc="-10" dirty="0">
                <a:latin typeface="Arial"/>
                <a:cs typeface="Arial"/>
              </a:rPr>
              <a:t>Transformers</a:t>
            </a:r>
            <a:r>
              <a:rPr sz="1600" spc="-25" dirty="0">
                <a:latin typeface="Arial"/>
                <a:cs typeface="Arial"/>
              </a:rPr>
              <a:t> </a:t>
            </a:r>
            <a:r>
              <a:rPr sz="1600" dirty="0">
                <a:latin typeface="Arial"/>
                <a:cs typeface="Arial"/>
              </a:rPr>
              <a:t>for</a:t>
            </a:r>
            <a:r>
              <a:rPr sz="1600" spc="-2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Recognition</a:t>
            </a:r>
            <a:r>
              <a:rPr sz="1600" spc="-30" dirty="0">
                <a:latin typeface="Arial"/>
                <a:cs typeface="Arial"/>
              </a:rPr>
              <a:t> </a:t>
            </a:r>
            <a:r>
              <a:rPr sz="1600" dirty="0">
                <a:latin typeface="Arial"/>
                <a:cs typeface="Arial"/>
              </a:rPr>
              <a:t>at</a:t>
            </a:r>
            <a:r>
              <a:rPr sz="1600" spc="-20" dirty="0">
                <a:latin typeface="Arial"/>
                <a:cs typeface="Arial"/>
              </a:rPr>
              <a:t> </a:t>
            </a:r>
            <a:r>
              <a:rPr sz="1600" dirty="0">
                <a:latin typeface="Arial"/>
                <a:cs typeface="Arial"/>
              </a:rPr>
              <a:t>Scale”,</a:t>
            </a:r>
            <a:r>
              <a:rPr sz="1600" spc="-20" dirty="0">
                <a:latin typeface="Arial"/>
                <a:cs typeface="Arial"/>
              </a:rPr>
              <a:t> </a:t>
            </a:r>
            <a:r>
              <a:rPr sz="1600" dirty="0">
                <a:latin typeface="Arial"/>
                <a:cs typeface="Arial"/>
              </a:rPr>
              <a:t>ICLR</a:t>
            </a:r>
            <a:r>
              <a:rPr sz="1600" spc="-25" dirty="0">
                <a:latin typeface="Arial"/>
                <a:cs typeface="Arial"/>
              </a:rPr>
              <a:t> </a:t>
            </a:r>
            <a:r>
              <a:rPr sz="1600" spc="-20" dirty="0">
                <a:latin typeface="Arial"/>
                <a:cs typeface="Arial"/>
              </a:rPr>
              <a:t>2021</a:t>
            </a:r>
            <a:endParaRPr sz="1600">
              <a:latin typeface="Arial"/>
              <a:cs typeface="Arial"/>
            </a:endParaRPr>
          </a:p>
        </p:txBody>
      </p:sp>
    </p:spTree>
    <p:extLst>
      <p:ext uri="{BB962C8B-B14F-4D97-AF65-F5344CB8AC3E}">
        <p14:creationId xmlns:p14="http://schemas.microsoft.com/office/powerpoint/2010/main" val="1301758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96714"/>
            <a:ext cx="11125200" cy="1120820"/>
          </a:xfrm>
          <a:prstGeom prst="rect">
            <a:avLst/>
          </a:prstGeom>
        </p:spPr>
        <p:txBody>
          <a:bodyPr vert="horz" wrap="square" lIns="0" tIns="12700" rIns="0" bIns="0" rtlCol="0">
            <a:spAutoFit/>
          </a:bodyPr>
          <a:lstStyle/>
          <a:p>
            <a:pPr marL="12700">
              <a:lnSpc>
                <a:spcPct val="100000"/>
              </a:lnSpc>
              <a:spcBef>
                <a:spcPts val="100"/>
              </a:spcBef>
            </a:pPr>
            <a:r>
              <a:rPr lang="en-US" sz="3600" dirty="0"/>
              <a:t>Step 4: Pass through Transformer – note the </a:t>
            </a:r>
            <a:r>
              <a:rPr lang="en-US" sz="3600" dirty="0">
                <a:highlight>
                  <a:srgbClr val="FFFF00"/>
                </a:highlight>
              </a:rPr>
              <a:t>special extra input – classification token</a:t>
            </a:r>
            <a:endParaRPr sz="3600" spc="-10" dirty="0">
              <a:highlight>
                <a:srgbClr val="FFFF00"/>
              </a:highlight>
            </a:endParaRPr>
          </a:p>
        </p:txBody>
      </p:sp>
      <p:grpSp>
        <p:nvGrpSpPr>
          <p:cNvPr id="141" name="Group 140">
            <a:extLst>
              <a:ext uri="{FF2B5EF4-FFF2-40B4-BE49-F238E27FC236}">
                <a16:creationId xmlns:a16="http://schemas.microsoft.com/office/drawing/2014/main" id="{A666C0F9-E85E-94A6-4F22-EEB2FEA16F27}"/>
              </a:ext>
            </a:extLst>
          </p:cNvPr>
          <p:cNvGrpSpPr/>
          <p:nvPr/>
        </p:nvGrpSpPr>
        <p:grpSpPr>
          <a:xfrm>
            <a:off x="7993066" y="1878647"/>
            <a:ext cx="4198934" cy="2101191"/>
            <a:chOff x="2535941" y="2089809"/>
            <a:chExt cx="9514395" cy="3785518"/>
          </a:xfrm>
        </p:grpSpPr>
        <p:grpSp>
          <p:nvGrpSpPr>
            <p:cNvPr id="3" name="object 3"/>
            <p:cNvGrpSpPr/>
            <p:nvPr/>
          </p:nvGrpSpPr>
          <p:grpSpPr>
            <a:xfrm>
              <a:off x="2535941" y="4393872"/>
              <a:ext cx="690245" cy="1481455"/>
              <a:chOff x="2535941" y="4393872"/>
              <a:chExt cx="690245"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sp>
            <p:nvSpPr>
              <p:cNvPr id="8" name="object 8"/>
              <p:cNvSpPr/>
              <p:nvPr/>
            </p:nvSpPr>
            <p:spPr>
              <a:xfrm>
                <a:off x="3089724"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9" name="object 9"/>
              <p:cNvSpPr/>
              <p:nvPr/>
            </p:nvSpPr>
            <p:spPr>
              <a:xfrm>
                <a:off x="3089724"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0" name="object 10"/>
            <p:cNvGrpSpPr/>
            <p:nvPr/>
          </p:nvGrpSpPr>
          <p:grpSpPr>
            <a:xfrm>
              <a:off x="3312686" y="4397663"/>
              <a:ext cx="689610" cy="1477645"/>
              <a:chOff x="3312686" y="4397663"/>
              <a:chExt cx="689610" cy="1477645"/>
            </a:xfrm>
          </p:grpSpPr>
          <p:sp>
            <p:nvSpPr>
              <p:cNvPr id="11" name="object 11"/>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2" name="object 12"/>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3" name="object 13"/>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4" name="object 14"/>
              <p:cNvPicPr/>
              <p:nvPr/>
            </p:nvPicPr>
            <p:blipFill>
              <a:blip r:embed="rId3" cstate="print"/>
              <a:stretch>
                <a:fillRect/>
              </a:stretch>
            </p:blipFill>
            <p:spPr>
              <a:xfrm>
                <a:off x="3312686" y="5235200"/>
                <a:ext cx="639705" cy="640079"/>
              </a:xfrm>
              <a:prstGeom prst="rect">
                <a:avLst/>
              </a:prstGeom>
            </p:spPr>
          </p:pic>
          <p:sp>
            <p:nvSpPr>
              <p:cNvPr id="15" name="object 15"/>
              <p:cNvSpPr/>
              <p:nvPr/>
            </p:nvSpPr>
            <p:spPr>
              <a:xfrm>
                <a:off x="3865947" y="440599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16" name="object 16"/>
              <p:cNvSpPr/>
              <p:nvPr/>
            </p:nvSpPr>
            <p:spPr>
              <a:xfrm>
                <a:off x="3865947"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7" name="object 17"/>
            <p:cNvGrpSpPr/>
            <p:nvPr/>
          </p:nvGrpSpPr>
          <p:grpSpPr>
            <a:xfrm>
              <a:off x="4089432" y="4393872"/>
              <a:ext cx="689610" cy="1481455"/>
              <a:chOff x="4089432" y="4393872"/>
              <a:chExt cx="689610" cy="1481455"/>
            </a:xfrm>
          </p:grpSpPr>
          <p:sp>
            <p:nvSpPr>
              <p:cNvPr id="18" name="object 18"/>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9" name="object 19"/>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0" name="object 20"/>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21" name="object 21"/>
              <p:cNvPicPr/>
              <p:nvPr/>
            </p:nvPicPr>
            <p:blipFill>
              <a:blip r:embed="rId4" cstate="print"/>
              <a:stretch>
                <a:fillRect/>
              </a:stretch>
            </p:blipFill>
            <p:spPr>
              <a:xfrm>
                <a:off x="4089432" y="5235200"/>
                <a:ext cx="639705" cy="640079"/>
              </a:xfrm>
              <a:prstGeom prst="rect">
                <a:avLst/>
              </a:prstGeom>
            </p:spPr>
          </p:pic>
          <p:sp>
            <p:nvSpPr>
              <p:cNvPr id="22" name="object 22"/>
              <p:cNvSpPr/>
              <p:nvPr/>
            </p:nvSpPr>
            <p:spPr>
              <a:xfrm>
                <a:off x="4642168"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3" name="object 23"/>
              <p:cNvSpPr/>
              <p:nvPr/>
            </p:nvSpPr>
            <p:spPr>
              <a:xfrm>
                <a:off x="4642168"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24" name="object 24"/>
            <p:cNvGrpSpPr/>
            <p:nvPr/>
          </p:nvGrpSpPr>
          <p:grpSpPr>
            <a:xfrm>
              <a:off x="4866180" y="4397663"/>
              <a:ext cx="689610" cy="1477645"/>
              <a:chOff x="4866180" y="4397663"/>
              <a:chExt cx="689610" cy="1477645"/>
            </a:xfrm>
          </p:grpSpPr>
          <p:sp>
            <p:nvSpPr>
              <p:cNvPr id="25" name="object 25"/>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6" name="object 26"/>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7" name="object 27"/>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8" name="object 28"/>
              <p:cNvPicPr/>
              <p:nvPr/>
            </p:nvPicPr>
            <p:blipFill>
              <a:blip r:embed="rId5" cstate="print"/>
              <a:stretch>
                <a:fillRect/>
              </a:stretch>
            </p:blipFill>
            <p:spPr>
              <a:xfrm>
                <a:off x="4866180" y="5235200"/>
                <a:ext cx="639705" cy="640079"/>
              </a:xfrm>
              <a:prstGeom prst="rect">
                <a:avLst/>
              </a:prstGeom>
            </p:spPr>
          </p:pic>
          <p:sp>
            <p:nvSpPr>
              <p:cNvPr id="29" name="object 29"/>
              <p:cNvSpPr/>
              <p:nvPr/>
            </p:nvSpPr>
            <p:spPr>
              <a:xfrm>
                <a:off x="5419439" y="440599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30" name="object 30"/>
              <p:cNvSpPr/>
              <p:nvPr/>
            </p:nvSpPr>
            <p:spPr>
              <a:xfrm>
                <a:off x="5419439"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1" name="object 31"/>
            <p:cNvGrpSpPr/>
            <p:nvPr/>
          </p:nvGrpSpPr>
          <p:grpSpPr>
            <a:xfrm>
              <a:off x="5645272" y="4393872"/>
              <a:ext cx="683260" cy="1481455"/>
              <a:chOff x="5645272" y="4393872"/>
              <a:chExt cx="683260" cy="1481455"/>
            </a:xfrm>
          </p:grpSpPr>
          <p:sp>
            <p:nvSpPr>
              <p:cNvPr id="32" name="object 32"/>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33" name="object 33"/>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4" name="object 34"/>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35" name="object 35"/>
              <p:cNvPicPr/>
              <p:nvPr/>
            </p:nvPicPr>
            <p:blipFill>
              <a:blip r:embed="rId6" cstate="print"/>
              <a:stretch>
                <a:fillRect/>
              </a:stretch>
            </p:blipFill>
            <p:spPr>
              <a:xfrm>
                <a:off x="5645272" y="5235200"/>
                <a:ext cx="639705" cy="640079"/>
              </a:xfrm>
              <a:prstGeom prst="rect">
                <a:avLst/>
              </a:prstGeom>
            </p:spPr>
          </p:pic>
          <p:sp>
            <p:nvSpPr>
              <p:cNvPr id="36" name="object 36"/>
              <p:cNvSpPr/>
              <p:nvPr/>
            </p:nvSpPr>
            <p:spPr>
              <a:xfrm>
                <a:off x="6191656"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37" name="object 37"/>
              <p:cNvSpPr/>
              <p:nvPr/>
            </p:nvSpPr>
            <p:spPr>
              <a:xfrm>
                <a:off x="6191656"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8" name="object 38"/>
            <p:cNvGrpSpPr/>
            <p:nvPr/>
          </p:nvGrpSpPr>
          <p:grpSpPr>
            <a:xfrm>
              <a:off x="6419682" y="4393872"/>
              <a:ext cx="695325" cy="1481455"/>
              <a:chOff x="6419682" y="4393872"/>
              <a:chExt cx="695325" cy="1481455"/>
            </a:xfrm>
          </p:grpSpPr>
          <p:sp>
            <p:nvSpPr>
              <p:cNvPr id="39" name="object 3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42" name="object 42"/>
              <p:cNvPicPr/>
              <p:nvPr/>
            </p:nvPicPr>
            <p:blipFill>
              <a:blip r:embed="rId7" cstate="print"/>
              <a:stretch>
                <a:fillRect/>
              </a:stretch>
            </p:blipFill>
            <p:spPr>
              <a:xfrm>
                <a:off x="6419682" y="5235200"/>
                <a:ext cx="639705" cy="640079"/>
              </a:xfrm>
              <a:prstGeom prst="rect">
                <a:avLst/>
              </a:prstGeom>
            </p:spPr>
          </p:pic>
          <p:sp>
            <p:nvSpPr>
              <p:cNvPr id="43" name="object 43"/>
              <p:cNvSpPr/>
              <p:nvPr/>
            </p:nvSpPr>
            <p:spPr>
              <a:xfrm>
                <a:off x="6978379"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44" name="object 44"/>
              <p:cNvSpPr/>
              <p:nvPr/>
            </p:nvSpPr>
            <p:spPr>
              <a:xfrm>
                <a:off x="6978379"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45" name="object 45"/>
            <p:cNvGrpSpPr/>
            <p:nvPr/>
          </p:nvGrpSpPr>
          <p:grpSpPr>
            <a:xfrm>
              <a:off x="7207347" y="4393872"/>
              <a:ext cx="675005" cy="1481455"/>
              <a:chOff x="7207347" y="4393872"/>
              <a:chExt cx="675005" cy="1481455"/>
            </a:xfrm>
          </p:grpSpPr>
          <p:sp>
            <p:nvSpPr>
              <p:cNvPr id="46" name="object 46"/>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7" name="object 47"/>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8" name="object 48"/>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49" name="object 49"/>
              <p:cNvPicPr/>
              <p:nvPr/>
            </p:nvPicPr>
            <p:blipFill>
              <a:blip r:embed="rId8" cstate="print"/>
              <a:stretch>
                <a:fillRect/>
              </a:stretch>
            </p:blipFill>
            <p:spPr>
              <a:xfrm>
                <a:off x="7207347" y="5235200"/>
                <a:ext cx="641197" cy="640079"/>
              </a:xfrm>
              <a:prstGeom prst="rect">
                <a:avLst/>
              </a:prstGeom>
            </p:spPr>
          </p:pic>
          <p:sp>
            <p:nvSpPr>
              <p:cNvPr id="50" name="object 50"/>
              <p:cNvSpPr/>
              <p:nvPr/>
            </p:nvSpPr>
            <p:spPr>
              <a:xfrm>
                <a:off x="7745760"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51" name="object 51"/>
              <p:cNvSpPr/>
              <p:nvPr/>
            </p:nvSpPr>
            <p:spPr>
              <a:xfrm>
                <a:off x="7745760"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2" name="object 52"/>
            <p:cNvGrpSpPr/>
            <p:nvPr/>
          </p:nvGrpSpPr>
          <p:grpSpPr>
            <a:xfrm>
              <a:off x="7970093" y="4393872"/>
              <a:ext cx="688340" cy="1481455"/>
              <a:chOff x="7970093" y="4393872"/>
              <a:chExt cx="688340" cy="1481455"/>
            </a:xfrm>
          </p:grpSpPr>
          <p:sp>
            <p:nvSpPr>
              <p:cNvPr id="53" name="object 53"/>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4" name="object 54"/>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55" name="object 55"/>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56" name="object 56"/>
              <p:cNvPicPr/>
              <p:nvPr/>
            </p:nvPicPr>
            <p:blipFill>
              <a:blip r:embed="rId9" cstate="print"/>
              <a:stretch>
                <a:fillRect/>
              </a:stretch>
            </p:blipFill>
            <p:spPr>
              <a:xfrm>
                <a:off x="7970093" y="5235200"/>
                <a:ext cx="641205" cy="640079"/>
              </a:xfrm>
              <a:prstGeom prst="rect">
                <a:avLst/>
              </a:prstGeom>
            </p:spPr>
          </p:pic>
          <p:sp>
            <p:nvSpPr>
              <p:cNvPr id="57" name="object 57"/>
              <p:cNvSpPr/>
              <p:nvPr/>
            </p:nvSpPr>
            <p:spPr>
              <a:xfrm>
                <a:off x="8521762"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58" name="object 58"/>
              <p:cNvSpPr/>
              <p:nvPr/>
            </p:nvSpPr>
            <p:spPr>
              <a:xfrm>
                <a:off x="8521762"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9" name="object 59"/>
            <p:cNvGrpSpPr/>
            <p:nvPr/>
          </p:nvGrpSpPr>
          <p:grpSpPr>
            <a:xfrm>
              <a:off x="8744502" y="4393872"/>
              <a:ext cx="690880" cy="1481455"/>
              <a:chOff x="8744502" y="4393872"/>
              <a:chExt cx="690880" cy="1481455"/>
            </a:xfrm>
          </p:grpSpPr>
          <p:sp>
            <p:nvSpPr>
              <p:cNvPr id="60" name="object 60"/>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61" name="object 61"/>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2" name="object 62"/>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63" name="object 63"/>
              <p:cNvPicPr/>
              <p:nvPr/>
            </p:nvPicPr>
            <p:blipFill>
              <a:blip r:embed="rId10" cstate="print"/>
              <a:stretch>
                <a:fillRect/>
              </a:stretch>
            </p:blipFill>
            <p:spPr>
              <a:xfrm>
                <a:off x="8744502" y="5235200"/>
                <a:ext cx="641206" cy="640079"/>
              </a:xfrm>
              <a:prstGeom prst="rect">
                <a:avLst/>
              </a:prstGeom>
            </p:spPr>
          </p:pic>
          <p:sp>
            <p:nvSpPr>
              <p:cNvPr id="64" name="object 64"/>
              <p:cNvSpPr/>
              <p:nvPr/>
            </p:nvSpPr>
            <p:spPr>
              <a:xfrm>
                <a:off x="9298513"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65" name="object 65"/>
              <p:cNvSpPr/>
              <p:nvPr/>
            </p:nvSpPr>
            <p:spPr>
              <a:xfrm>
                <a:off x="9298513"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67" name="object 67"/>
            <p:cNvGrpSpPr/>
            <p:nvPr/>
          </p:nvGrpSpPr>
          <p:grpSpPr>
            <a:xfrm>
              <a:off x="2955197" y="2089809"/>
              <a:ext cx="143510" cy="442595"/>
              <a:chOff x="2955197" y="2089809"/>
              <a:chExt cx="143510" cy="442595"/>
            </a:xfrm>
          </p:grpSpPr>
          <p:sp>
            <p:nvSpPr>
              <p:cNvPr id="68" name="object 68"/>
              <p:cNvSpPr/>
              <p:nvPr/>
            </p:nvSpPr>
            <p:spPr>
              <a:xfrm>
                <a:off x="2961547" y="2096159"/>
                <a:ext cx="130810" cy="429895"/>
              </a:xfrm>
              <a:custGeom>
                <a:avLst/>
                <a:gdLst/>
                <a:ahLst/>
                <a:cxnLst/>
                <a:rect l="l" t="t" r="r" b="b"/>
                <a:pathLst>
                  <a:path w="130810"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69" name="object 69"/>
              <p:cNvSpPr/>
              <p:nvPr/>
            </p:nvSpPr>
            <p:spPr>
              <a:xfrm>
                <a:off x="296154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0" name="object 70"/>
            <p:cNvGrpSpPr/>
            <p:nvPr/>
          </p:nvGrpSpPr>
          <p:grpSpPr>
            <a:xfrm>
              <a:off x="3731418" y="2093600"/>
              <a:ext cx="143510" cy="442595"/>
              <a:chOff x="3731418" y="2093600"/>
              <a:chExt cx="143510" cy="442595"/>
            </a:xfrm>
          </p:grpSpPr>
          <p:sp>
            <p:nvSpPr>
              <p:cNvPr id="71" name="object 71"/>
              <p:cNvSpPr/>
              <p:nvPr/>
            </p:nvSpPr>
            <p:spPr>
              <a:xfrm>
                <a:off x="3737768"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2" name="object 72"/>
              <p:cNvSpPr/>
              <p:nvPr/>
            </p:nvSpPr>
            <p:spPr>
              <a:xfrm>
                <a:off x="3737768"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3" name="object 73"/>
            <p:cNvGrpSpPr/>
            <p:nvPr/>
          </p:nvGrpSpPr>
          <p:grpSpPr>
            <a:xfrm>
              <a:off x="4507640" y="2089809"/>
              <a:ext cx="143510" cy="442595"/>
              <a:chOff x="4507640" y="2089809"/>
              <a:chExt cx="143510" cy="442595"/>
            </a:xfrm>
          </p:grpSpPr>
          <p:sp>
            <p:nvSpPr>
              <p:cNvPr id="74" name="object 74"/>
              <p:cNvSpPr/>
              <p:nvPr/>
            </p:nvSpPr>
            <p:spPr>
              <a:xfrm>
                <a:off x="4513990"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5" name="object 75"/>
              <p:cNvSpPr/>
              <p:nvPr/>
            </p:nvSpPr>
            <p:spPr>
              <a:xfrm>
                <a:off x="4513990"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6" name="object 76"/>
            <p:cNvGrpSpPr/>
            <p:nvPr/>
          </p:nvGrpSpPr>
          <p:grpSpPr>
            <a:xfrm>
              <a:off x="5284911" y="2093600"/>
              <a:ext cx="143510" cy="442595"/>
              <a:chOff x="5284911" y="2093600"/>
              <a:chExt cx="143510" cy="442595"/>
            </a:xfrm>
          </p:grpSpPr>
          <p:sp>
            <p:nvSpPr>
              <p:cNvPr id="77" name="object 77"/>
              <p:cNvSpPr/>
              <p:nvPr/>
            </p:nvSpPr>
            <p:spPr>
              <a:xfrm>
                <a:off x="5291261"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8" name="object 78"/>
              <p:cNvSpPr/>
              <p:nvPr/>
            </p:nvSpPr>
            <p:spPr>
              <a:xfrm>
                <a:off x="5291261"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9" name="object 79"/>
            <p:cNvGrpSpPr/>
            <p:nvPr/>
          </p:nvGrpSpPr>
          <p:grpSpPr>
            <a:xfrm>
              <a:off x="6057127" y="2089809"/>
              <a:ext cx="143510" cy="442595"/>
              <a:chOff x="6057127" y="2089809"/>
              <a:chExt cx="143510" cy="442595"/>
            </a:xfrm>
          </p:grpSpPr>
          <p:sp>
            <p:nvSpPr>
              <p:cNvPr id="80" name="object 80"/>
              <p:cNvSpPr/>
              <p:nvPr/>
            </p:nvSpPr>
            <p:spPr>
              <a:xfrm>
                <a:off x="6063477"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81" name="object 81"/>
              <p:cNvSpPr/>
              <p:nvPr/>
            </p:nvSpPr>
            <p:spPr>
              <a:xfrm>
                <a:off x="606347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2" name="object 82"/>
            <p:cNvGrpSpPr/>
            <p:nvPr/>
          </p:nvGrpSpPr>
          <p:grpSpPr>
            <a:xfrm>
              <a:off x="6843852" y="2089809"/>
              <a:ext cx="143510" cy="442595"/>
              <a:chOff x="6843852" y="2089809"/>
              <a:chExt cx="143510" cy="442595"/>
            </a:xfrm>
          </p:grpSpPr>
          <p:sp>
            <p:nvSpPr>
              <p:cNvPr id="83" name="object 83"/>
              <p:cNvSpPr/>
              <p:nvPr/>
            </p:nvSpPr>
            <p:spPr>
              <a:xfrm>
                <a:off x="6850202"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84" name="object 84"/>
              <p:cNvSpPr/>
              <p:nvPr/>
            </p:nvSpPr>
            <p:spPr>
              <a:xfrm>
                <a:off x="6850202"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5" name="object 85"/>
            <p:cNvGrpSpPr/>
            <p:nvPr/>
          </p:nvGrpSpPr>
          <p:grpSpPr>
            <a:xfrm>
              <a:off x="7611233" y="2089809"/>
              <a:ext cx="143510" cy="442595"/>
              <a:chOff x="7611233" y="2089809"/>
              <a:chExt cx="143510" cy="442595"/>
            </a:xfrm>
          </p:grpSpPr>
          <p:sp>
            <p:nvSpPr>
              <p:cNvPr id="86" name="object 86"/>
              <p:cNvSpPr/>
              <p:nvPr/>
            </p:nvSpPr>
            <p:spPr>
              <a:xfrm>
                <a:off x="7617583"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87" name="object 87"/>
              <p:cNvSpPr/>
              <p:nvPr/>
            </p:nvSpPr>
            <p:spPr>
              <a:xfrm>
                <a:off x="7617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8" name="object 88"/>
            <p:cNvGrpSpPr/>
            <p:nvPr/>
          </p:nvGrpSpPr>
          <p:grpSpPr>
            <a:xfrm>
              <a:off x="8387233" y="2089809"/>
              <a:ext cx="143510" cy="442595"/>
              <a:chOff x="8387233" y="2089809"/>
              <a:chExt cx="143510" cy="442595"/>
            </a:xfrm>
          </p:grpSpPr>
          <p:sp>
            <p:nvSpPr>
              <p:cNvPr id="89" name="object 89"/>
              <p:cNvSpPr/>
              <p:nvPr/>
            </p:nvSpPr>
            <p:spPr>
              <a:xfrm>
                <a:off x="8393583"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90" name="object 90"/>
              <p:cNvSpPr/>
              <p:nvPr/>
            </p:nvSpPr>
            <p:spPr>
              <a:xfrm>
                <a:off x="8393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91" name="object 91"/>
            <p:cNvGrpSpPr/>
            <p:nvPr/>
          </p:nvGrpSpPr>
          <p:grpSpPr>
            <a:xfrm>
              <a:off x="9163984" y="2089809"/>
              <a:ext cx="143510" cy="442595"/>
              <a:chOff x="9163984" y="2089809"/>
              <a:chExt cx="143510" cy="442595"/>
            </a:xfrm>
          </p:grpSpPr>
          <p:sp>
            <p:nvSpPr>
              <p:cNvPr id="92" name="object 92"/>
              <p:cNvSpPr/>
              <p:nvPr/>
            </p:nvSpPr>
            <p:spPr>
              <a:xfrm>
                <a:off x="9170334"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93" name="object 93"/>
              <p:cNvSpPr/>
              <p:nvPr/>
            </p:nvSpPr>
            <p:spPr>
              <a:xfrm>
                <a:off x="9170334"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96" name="object 96"/>
            <p:cNvGrpSpPr/>
            <p:nvPr/>
          </p:nvGrpSpPr>
          <p:grpSpPr>
            <a:xfrm>
              <a:off x="9837055" y="3621125"/>
              <a:ext cx="142875" cy="443865"/>
              <a:chOff x="9837055" y="3621125"/>
              <a:chExt cx="142875" cy="443865"/>
            </a:xfrm>
          </p:grpSpPr>
          <p:sp>
            <p:nvSpPr>
              <p:cNvPr id="97" name="object 97"/>
              <p:cNvSpPr/>
              <p:nvPr/>
            </p:nvSpPr>
            <p:spPr>
              <a:xfrm>
                <a:off x="9843405"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8FAADC"/>
              </a:solidFill>
            </p:spPr>
            <p:txBody>
              <a:bodyPr wrap="square" lIns="0" tIns="0" rIns="0" bIns="0" rtlCol="0"/>
              <a:lstStyle/>
              <a:p>
                <a:endParaRPr/>
              </a:p>
            </p:txBody>
          </p:sp>
          <p:sp>
            <p:nvSpPr>
              <p:cNvPr id="98" name="object 98"/>
              <p:cNvSpPr/>
              <p:nvPr/>
            </p:nvSpPr>
            <p:spPr>
              <a:xfrm>
                <a:off x="984340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99" name="object 99"/>
            <p:cNvGrpSpPr/>
            <p:nvPr/>
          </p:nvGrpSpPr>
          <p:grpSpPr>
            <a:xfrm>
              <a:off x="9836410" y="2089809"/>
              <a:ext cx="143510" cy="442595"/>
              <a:chOff x="9836410" y="2089809"/>
              <a:chExt cx="143510" cy="442595"/>
            </a:xfrm>
          </p:grpSpPr>
          <p:sp>
            <p:nvSpPr>
              <p:cNvPr id="100" name="object 100"/>
              <p:cNvSpPr/>
              <p:nvPr/>
            </p:nvSpPr>
            <p:spPr>
              <a:xfrm>
                <a:off x="9842760"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D966"/>
              </a:solidFill>
            </p:spPr>
            <p:txBody>
              <a:bodyPr wrap="square" lIns="0" tIns="0" rIns="0" bIns="0" rtlCol="0"/>
              <a:lstStyle/>
              <a:p>
                <a:endParaRPr/>
              </a:p>
            </p:txBody>
          </p:sp>
          <p:sp>
            <p:nvSpPr>
              <p:cNvPr id="101" name="object 101"/>
              <p:cNvSpPr/>
              <p:nvPr/>
            </p:nvSpPr>
            <p:spPr>
              <a:xfrm>
                <a:off x="9842760"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sp>
          <p:nvSpPr>
            <p:cNvPr id="102" name="object 102"/>
            <p:cNvSpPr txBox="1"/>
            <p:nvPr/>
          </p:nvSpPr>
          <p:spPr>
            <a:xfrm>
              <a:off x="10220266" y="3498595"/>
              <a:ext cx="1830070" cy="845819"/>
            </a:xfrm>
            <a:prstGeom prst="rect">
              <a:avLst/>
            </a:prstGeom>
          </p:spPr>
          <p:txBody>
            <a:bodyPr vert="horz" wrap="square" lIns="0" tIns="13970" rIns="0" bIns="0" rtlCol="0">
              <a:spAutoFit/>
            </a:bodyPr>
            <a:lstStyle/>
            <a:p>
              <a:pPr marL="12700" marR="5080" algn="just">
                <a:lnSpc>
                  <a:spcPct val="99400"/>
                </a:lnSpc>
                <a:spcBef>
                  <a:spcPts val="110"/>
                </a:spcBef>
              </a:pPr>
              <a:r>
                <a:rPr sz="1800" dirty="0">
                  <a:highlight>
                    <a:srgbClr val="FFFF00"/>
                  </a:highlight>
                  <a:latin typeface="Calibri"/>
                  <a:cs typeface="Calibri"/>
                </a:rPr>
                <a:t>Special</a:t>
              </a:r>
              <a:r>
                <a:rPr sz="1800" spc="-70" dirty="0">
                  <a:highlight>
                    <a:srgbClr val="FFFF00"/>
                  </a:highlight>
                  <a:latin typeface="Calibri"/>
                  <a:cs typeface="Calibri"/>
                </a:rPr>
                <a:t> </a:t>
              </a:r>
              <a:r>
                <a:rPr sz="1800" dirty="0">
                  <a:highlight>
                    <a:srgbClr val="FFFF00"/>
                  </a:highlight>
                  <a:latin typeface="Calibri"/>
                  <a:cs typeface="Calibri"/>
                </a:rPr>
                <a:t>extra</a:t>
              </a:r>
              <a:r>
                <a:rPr sz="1800" spc="-65" dirty="0">
                  <a:highlight>
                    <a:srgbClr val="FFFF00"/>
                  </a:highlight>
                  <a:latin typeface="Calibri"/>
                  <a:cs typeface="Calibri"/>
                </a:rPr>
                <a:t> </a:t>
              </a:r>
              <a:r>
                <a:rPr sz="1800" spc="-10" dirty="0">
                  <a:highlight>
                    <a:srgbClr val="FFFF00"/>
                  </a:highlight>
                  <a:latin typeface="Calibri"/>
                  <a:cs typeface="Calibri"/>
                </a:rPr>
                <a:t>input: </a:t>
              </a:r>
              <a:r>
                <a:rPr sz="1800" b="1" spc="-10" dirty="0">
                  <a:highlight>
                    <a:srgbClr val="FFFF00"/>
                  </a:highlight>
                  <a:latin typeface="Calibri"/>
                  <a:cs typeface="Calibri"/>
                </a:rPr>
                <a:t>classification</a:t>
              </a:r>
              <a:r>
                <a:rPr sz="1800" b="1" spc="30" dirty="0">
                  <a:highlight>
                    <a:srgbClr val="FFFF00"/>
                  </a:highlight>
                  <a:latin typeface="Calibri"/>
                  <a:cs typeface="Calibri"/>
                </a:rPr>
                <a:t> </a:t>
              </a:r>
              <a:r>
                <a:rPr sz="1800" b="1" spc="-20" dirty="0">
                  <a:highlight>
                    <a:srgbClr val="FFFF00"/>
                  </a:highlight>
                  <a:latin typeface="Calibri"/>
                  <a:cs typeface="Calibri"/>
                </a:rPr>
                <a:t>token </a:t>
              </a:r>
              <a:r>
                <a:rPr sz="1800" dirty="0">
                  <a:highlight>
                    <a:srgbClr val="FFFF00"/>
                  </a:highlight>
                  <a:latin typeface="Calibri"/>
                  <a:cs typeface="Calibri"/>
                </a:rPr>
                <a:t>(D</a:t>
              </a:r>
              <a:r>
                <a:rPr sz="1800" spc="-15" dirty="0">
                  <a:highlight>
                    <a:srgbClr val="FFFF00"/>
                  </a:highlight>
                  <a:latin typeface="Calibri"/>
                  <a:cs typeface="Calibri"/>
                </a:rPr>
                <a:t> </a:t>
              </a:r>
              <a:r>
                <a:rPr sz="1800" dirty="0">
                  <a:highlight>
                    <a:srgbClr val="FFFF00"/>
                  </a:highlight>
                  <a:latin typeface="Calibri"/>
                  <a:cs typeface="Calibri"/>
                </a:rPr>
                <a:t>dims,</a:t>
              </a:r>
              <a:r>
                <a:rPr sz="1800" spc="-20" dirty="0">
                  <a:highlight>
                    <a:srgbClr val="FFFF00"/>
                  </a:highlight>
                  <a:latin typeface="Calibri"/>
                  <a:cs typeface="Calibri"/>
                </a:rPr>
                <a:t> </a:t>
              </a:r>
              <a:r>
                <a:rPr sz="1800" spc="-10" dirty="0">
                  <a:highlight>
                    <a:srgbClr val="FFFF00"/>
                  </a:highlight>
                  <a:latin typeface="Calibri"/>
                  <a:cs typeface="Calibri"/>
                </a:rPr>
                <a:t>learned)</a:t>
              </a:r>
              <a:endParaRPr sz="1800" dirty="0">
                <a:highlight>
                  <a:srgbClr val="FFFF00"/>
                </a:highlight>
                <a:latin typeface="Calibri"/>
                <a:cs typeface="Calibri"/>
              </a:endParaRPr>
            </a:p>
          </p:txBody>
        </p:sp>
        <p:grpSp>
          <p:nvGrpSpPr>
            <p:cNvPr id="103" name="object 103"/>
            <p:cNvGrpSpPr/>
            <p:nvPr/>
          </p:nvGrpSpPr>
          <p:grpSpPr>
            <a:xfrm>
              <a:off x="2953391" y="3621125"/>
              <a:ext cx="142875" cy="443865"/>
              <a:chOff x="2953391" y="3621125"/>
              <a:chExt cx="142875" cy="443865"/>
            </a:xfrm>
          </p:grpSpPr>
          <p:sp>
            <p:nvSpPr>
              <p:cNvPr id="104" name="object 104"/>
              <p:cNvSpPr/>
              <p:nvPr/>
            </p:nvSpPr>
            <p:spPr>
              <a:xfrm>
                <a:off x="2959741"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05" name="object 105"/>
              <p:cNvSpPr/>
              <p:nvPr/>
            </p:nvSpPr>
            <p:spPr>
              <a:xfrm>
                <a:off x="295974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06" name="object 106"/>
            <p:cNvGrpSpPr/>
            <p:nvPr/>
          </p:nvGrpSpPr>
          <p:grpSpPr>
            <a:xfrm>
              <a:off x="3729612" y="3624916"/>
              <a:ext cx="142875" cy="443865"/>
              <a:chOff x="3729612" y="3624916"/>
              <a:chExt cx="142875" cy="443865"/>
            </a:xfrm>
          </p:grpSpPr>
          <p:sp>
            <p:nvSpPr>
              <p:cNvPr id="107" name="object 107"/>
              <p:cNvSpPr/>
              <p:nvPr/>
            </p:nvSpPr>
            <p:spPr>
              <a:xfrm>
                <a:off x="3735962"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08" name="object 108"/>
              <p:cNvSpPr/>
              <p:nvPr/>
            </p:nvSpPr>
            <p:spPr>
              <a:xfrm>
                <a:off x="3735962"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09" name="object 109"/>
            <p:cNvGrpSpPr/>
            <p:nvPr/>
          </p:nvGrpSpPr>
          <p:grpSpPr>
            <a:xfrm>
              <a:off x="4505834" y="3621125"/>
              <a:ext cx="142875" cy="443865"/>
              <a:chOff x="4505834" y="3621125"/>
              <a:chExt cx="142875" cy="443865"/>
            </a:xfrm>
          </p:grpSpPr>
          <p:sp>
            <p:nvSpPr>
              <p:cNvPr id="110" name="object 110"/>
              <p:cNvSpPr/>
              <p:nvPr/>
            </p:nvSpPr>
            <p:spPr>
              <a:xfrm>
                <a:off x="4512184"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1" name="object 111"/>
              <p:cNvSpPr/>
              <p:nvPr/>
            </p:nvSpPr>
            <p:spPr>
              <a:xfrm>
                <a:off x="4512184"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2" name="object 112"/>
            <p:cNvGrpSpPr/>
            <p:nvPr/>
          </p:nvGrpSpPr>
          <p:grpSpPr>
            <a:xfrm>
              <a:off x="5283106" y="3624916"/>
              <a:ext cx="142875" cy="443865"/>
              <a:chOff x="5283106" y="3624916"/>
              <a:chExt cx="142875" cy="443865"/>
            </a:xfrm>
          </p:grpSpPr>
          <p:sp>
            <p:nvSpPr>
              <p:cNvPr id="113" name="object 113"/>
              <p:cNvSpPr/>
              <p:nvPr/>
            </p:nvSpPr>
            <p:spPr>
              <a:xfrm>
                <a:off x="5289456"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4" name="object 114"/>
              <p:cNvSpPr/>
              <p:nvPr/>
            </p:nvSpPr>
            <p:spPr>
              <a:xfrm>
                <a:off x="5289456"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5" name="object 115"/>
            <p:cNvGrpSpPr/>
            <p:nvPr/>
          </p:nvGrpSpPr>
          <p:grpSpPr>
            <a:xfrm>
              <a:off x="6055321" y="3621125"/>
              <a:ext cx="142875" cy="443865"/>
              <a:chOff x="6055321" y="3621125"/>
              <a:chExt cx="142875" cy="443865"/>
            </a:xfrm>
          </p:grpSpPr>
          <p:sp>
            <p:nvSpPr>
              <p:cNvPr id="116" name="object 116"/>
              <p:cNvSpPr/>
              <p:nvPr/>
            </p:nvSpPr>
            <p:spPr>
              <a:xfrm>
                <a:off x="6061671"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7" name="object 117"/>
              <p:cNvSpPr/>
              <p:nvPr/>
            </p:nvSpPr>
            <p:spPr>
              <a:xfrm>
                <a:off x="606167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8" name="object 118"/>
            <p:cNvGrpSpPr/>
            <p:nvPr/>
          </p:nvGrpSpPr>
          <p:grpSpPr>
            <a:xfrm>
              <a:off x="6842045" y="3621125"/>
              <a:ext cx="142875" cy="443865"/>
              <a:chOff x="6842045" y="3621125"/>
              <a:chExt cx="142875" cy="443865"/>
            </a:xfrm>
          </p:grpSpPr>
          <p:sp>
            <p:nvSpPr>
              <p:cNvPr id="119" name="object 119"/>
              <p:cNvSpPr/>
              <p:nvPr/>
            </p:nvSpPr>
            <p:spPr>
              <a:xfrm>
                <a:off x="6848395"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20" name="object 120"/>
              <p:cNvSpPr/>
              <p:nvPr/>
            </p:nvSpPr>
            <p:spPr>
              <a:xfrm>
                <a:off x="684839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1" name="object 121"/>
            <p:cNvGrpSpPr/>
            <p:nvPr/>
          </p:nvGrpSpPr>
          <p:grpSpPr>
            <a:xfrm>
              <a:off x="7609427" y="3621125"/>
              <a:ext cx="142875" cy="443865"/>
              <a:chOff x="7609427" y="3621125"/>
              <a:chExt cx="142875" cy="443865"/>
            </a:xfrm>
          </p:grpSpPr>
          <p:sp>
            <p:nvSpPr>
              <p:cNvPr id="122" name="object 122"/>
              <p:cNvSpPr/>
              <p:nvPr/>
            </p:nvSpPr>
            <p:spPr>
              <a:xfrm>
                <a:off x="7615777"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23" name="object 123"/>
              <p:cNvSpPr/>
              <p:nvPr/>
            </p:nvSpPr>
            <p:spPr>
              <a:xfrm>
                <a:off x="7615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4" name="object 124"/>
            <p:cNvGrpSpPr/>
            <p:nvPr/>
          </p:nvGrpSpPr>
          <p:grpSpPr>
            <a:xfrm>
              <a:off x="8385427" y="3621125"/>
              <a:ext cx="142875" cy="443865"/>
              <a:chOff x="8385427" y="3621125"/>
              <a:chExt cx="142875" cy="443865"/>
            </a:xfrm>
          </p:grpSpPr>
          <p:sp>
            <p:nvSpPr>
              <p:cNvPr id="125" name="object 125"/>
              <p:cNvSpPr/>
              <p:nvPr/>
            </p:nvSpPr>
            <p:spPr>
              <a:xfrm>
                <a:off x="8391777"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26" name="object 126"/>
              <p:cNvSpPr/>
              <p:nvPr/>
            </p:nvSpPr>
            <p:spPr>
              <a:xfrm>
                <a:off x="8391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7" name="object 127"/>
            <p:cNvGrpSpPr/>
            <p:nvPr/>
          </p:nvGrpSpPr>
          <p:grpSpPr>
            <a:xfrm>
              <a:off x="9162178" y="3621125"/>
              <a:ext cx="142875" cy="443865"/>
              <a:chOff x="9162178" y="3621125"/>
              <a:chExt cx="142875" cy="443865"/>
            </a:xfrm>
          </p:grpSpPr>
          <p:sp>
            <p:nvSpPr>
              <p:cNvPr id="128" name="object 128"/>
              <p:cNvSpPr/>
              <p:nvPr/>
            </p:nvSpPr>
            <p:spPr>
              <a:xfrm>
                <a:off x="9168528"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29" name="object 129"/>
              <p:cNvSpPr/>
              <p:nvPr/>
            </p:nvSpPr>
            <p:spPr>
              <a:xfrm>
                <a:off x="9168528"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sp>
          <p:nvSpPr>
            <p:cNvPr id="130" name="object 130"/>
            <p:cNvSpPr txBox="1"/>
            <p:nvPr/>
          </p:nvSpPr>
          <p:spPr>
            <a:xfrm>
              <a:off x="2936516" y="4004564"/>
              <a:ext cx="6384290" cy="391160"/>
            </a:xfrm>
            <a:prstGeom prst="rect">
              <a:avLst/>
            </a:prstGeom>
          </p:spPr>
          <p:txBody>
            <a:bodyPr vert="horz" wrap="square" lIns="0" tIns="12700" rIns="0" bIns="0" rtlCol="0">
              <a:spAutoFit/>
            </a:bodyPr>
            <a:lstStyle/>
            <a:p>
              <a:pPr marL="12700">
                <a:lnSpc>
                  <a:spcPct val="100000"/>
                </a:lnSpc>
                <a:spcBef>
                  <a:spcPts val="100"/>
                </a:spcBef>
                <a:tabLst>
                  <a:tab pos="791845" algn="l"/>
                  <a:tab pos="1568450" algn="l"/>
                  <a:tab pos="2343785" algn="l"/>
                  <a:tab pos="3121025" algn="l"/>
                  <a:tab pos="3896995" algn="l"/>
                  <a:tab pos="4662805" algn="l"/>
                  <a:tab pos="5452745" algn="l"/>
                  <a:tab pos="6219190" algn="l"/>
                </a:tabLst>
              </a:pP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endParaRPr sz="2400">
                <a:latin typeface="Calibri"/>
                <a:cs typeface="Calibri"/>
              </a:endParaRPr>
            </a:p>
          </p:txBody>
        </p:sp>
        <p:grpSp>
          <p:nvGrpSpPr>
            <p:cNvPr id="131" name="object 131"/>
            <p:cNvGrpSpPr/>
            <p:nvPr/>
          </p:nvGrpSpPr>
          <p:grpSpPr>
            <a:xfrm>
              <a:off x="2535941" y="2675707"/>
              <a:ext cx="7911966" cy="769621"/>
              <a:chOff x="2535941" y="2675707"/>
              <a:chExt cx="7911966" cy="769621"/>
            </a:xfrm>
          </p:grpSpPr>
          <p:sp>
            <p:nvSpPr>
              <p:cNvPr id="132" name="object 132"/>
              <p:cNvSpPr/>
              <p:nvPr/>
            </p:nvSpPr>
            <p:spPr>
              <a:xfrm>
                <a:off x="2566287" y="2675708"/>
                <a:ext cx="7881620" cy="769620"/>
              </a:xfrm>
              <a:custGeom>
                <a:avLst/>
                <a:gdLst/>
                <a:ahLst/>
                <a:cxnLst/>
                <a:rect l="l" t="t" r="r" b="b"/>
                <a:pathLst>
                  <a:path w="7881620" h="769620">
                    <a:moveTo>
                      <a:pt x="7753038" y="0"/>
                    </a:moveTo>
                    <a:lnTo>
                      <a:pt x="128234" y="0"/>
                    </a:lnTo>
                    <a:lnTo>
                      <a:pt x="78319" y="10077"/>
                    </a:lnTo>
                    <a:lnTo>
                      <a:pt x="37559" y="37559"/>
                    </a:lnTo>
                    <a:lnTo>
                      <a:pt x="10077" y="78319"/>
                    </a:lnTo>
                    <a:lnTo>
                      <a:pt x="0" y="128234"/>
                    </a:lnTo>
                    <a:lnTo>
                      <a:pt x="0" y="641184"/>
                    </a:lnTo>
                    <a:lnTo>
                      <a:pt x="10077" y="691099"/>
                    </a:lnTo>
                    <a:lnTo>
                      <a:pt x="37559" y="731860"/>
                    </a:lnTo>
                    <a:lnTo>
                      <a:pt x="78319" y="759341"/>
                    </a:lnTo>
                    <a:lnTo>
                      <a:pt x="128234" y="769419"/>
                    </a:lnTo>
                    <a:lnTo>
                      <a:pt x="7753038" y="769419"/>
                    </a:lnTo>
                    <a:lnTo>
                      <a:pt x="7802953" y="759341"/>
                    </a:lnTo>
                    <a:lnTo>
                      <a:pt x="7843714" y="731860"/>
                    </a:lnTo>
                    <a:lnTo>
                      <a:pt x="7871196" y="691099"/>
                    </a:lnTo>
                    <a:lnTo>
                      <a:pt x="7881273" y="641184"/>
                    </a:lnTo>
                    <a:lnTo>
                      <a:pt x="7881273" y="128234"/>
                    </a:lnTo>
                    <a:lnTo>
                      <a:pt x="7871196" y="78319"/>
                    </a:lnTo>
                    <a:lnTo>
                      <a:pt x="7843714" y="37559"/>
                    </a:lnTo>
                    <a:lnTo>
                      <a:pt x="7802953" y="10077"/>
                    </a:lnTo>
                    <a:lnTo>
                      <a:pt x="7753038" y="0"/>
                    </a:lnTo>
                    <a:close/>
                  </a:path>
                </a:pathLst>
              </a:custGeom>
              <a:solidFill>
                <a:srgbClr val="E2F0D9"/>
              </a:solidFill>
            </p:spPr>
            <p:txBody>
              <a:bodyPr wrap="square" lIns="0" tIns="0" rIns="0" bIns="0" rtlCol="0"/>
              <a:lstStyle/>
              <a:p>
                <a:endParaRPr/>
              </a:p>
            </p:txBody>
          </p:sp>
          <p:sp>
            <p:nvSpPr>
              <p:cNvPr id="133" name="object 133"/>
              <p:cNvSpPr/>
              <p:nvPr/>
            </p:nvSpPr>
            <p:spPr>
              <a:xfrm>
                <a:off x="2535941" y="2675707"/>
                <a:ext cx="7881620" cy="769620"/>
              </a:xfrm>
              <a:custGeom>
                <a:avLst/>
                <a:gdLst/>
                <a:ahLst/>
                <a:cxnLst/>
                <a:rect l="l" t="t" r="r" b="b"/>
                <a:pathLst>
                  <a:path w="7881620" h="769620">
                    <a:moveTo>
                      <a:pt x="0" y="128235"/>
                    </a:moveTo>
                    <a:lnTo>
                      <a:pt x="10077" y="78320"/>
                    </a:lnTo>
                    <a:lnTo>
                      <a:pt x="37559" y="37559"/>
                    </a:lnTo>
                    <a:lnTo>
                      <a:pt x="78319" y="10077"/>
                    </a:lnTo>
                    <a:lnTo>
                      <a:pt x="128234" y="0"/>
                    </a:lnTo>
                    <a:lnTo>
                      <a:pt x="7753040" y="0"/>
                    </a:lnTo>
                    <a:lnTo>
                      <a:pt x="7802954" y="10077"/>
                    </a:lnTo>
                    <a:lnTo>
                      <a:pt x="7843714" y="37559"/>
                    </a:lnTo>
                    <a:lnTo>
                      <a:pt x="7871196" y="78320"/>
                    </a:lnTo>
                    <a:lnTo>
                      <a:pt x="7881274" y="128235"/>
                    </a:lnTo>
                    <a:lnTo>
                      <a:pt x="7881274" y="641184"/>
                    </a:lnTo>
                    <a:lnTo>
                      <a:pt x="7871196" y="691099"/>
                    </a:lnTo>
                    <a:lnTo>
                      <a:pt x="7843714" y="731860"/>
                    </a:lnTo>
                    <a:lnTo>
                      <a:pt x="7802954" y="759342"/>
                    </a:lnTo>
                    <a:lnTo>
                      <a:pt x="7753040" y="769420"/>
                    </a:lnTo>
                    <a:lnTo>
                      <a:pt x="128234" y="769420"/>
                    </a:lnTo>
                    <a:lnTo>
                      <a:pt x="78319" y="759342"/>
                    </a:lnTo>
                    <a:lnTo>
                      <a:pt x="37559" y="731860"/>
                    </a:lnTo>
                    <a:lnTo>
                      <a:pt x="10077" y="691099"/>
                    </a:lnTo>
                    <a:lnTo>
                      <a:pt x="0" y="641184"/>
                    </a:lnTo>
                    <a:lnTo>
                      <a:pt x="0" y="128235"/>
                    </a:lnTo>
                    <a:close/>
                  </a:path>
                </a:pathLst>
              </a:custGeom>
              <a:ln w="12700">
                <a:solidFill>
                  <a:srgbClr val="70AD47"/>
                </a:solidFill>
              </a:ln>
            </p:spPr>
            <p:txBody>
              <a:bodyPr wrap="square" lIns="0" tIns="0" rIns="0" bIns="0" rtlCol="0"/>
              <a:lstStyle/>
              <a:p>
                <a:endParaRPr/>
              </a:p>
            </p:txBody>
          </p:sp>
        </p:grpSp>
        <p:sp>
          <p:nvSpPr>
            <p:cNvPr id="134" name="object 134"/>
            <p:cNvSpPr txBox="1"/>
            <p:nvPr/>
          </p:nvSpPr>
          <p:spPr>
            <a:xfrm>
              <a:off x="4485793" y="2808043"/>
              <a:ext cx="4148600" cy="799392"/>
            </a:xfrm>
            <a:prstGeom prst="rect">
              <a:avLst/>
            </a:prstGeom>
          </p:spPr>
          <p:txBody>
            <a:bodyPr vert="horz" wrap="square" lIns="0" tIns="12700" rIns="0" bIns="0" rtlCol="0">
              <a:spAutoFit/>
            </a:bodyPr>
            <a:lstStyle/>
            <a:p>
              <a:pPr marL="12700">
                <a:lnSpc>
                  <a:spcPct val="100000"/>
                </a:lnSpc>
                <a:spcBef>
                  <a:spcPts val="100"/>
                </a:spcBef>
              </a:pPr>
              <a:r>
                <a:rPr sz="2800" spc="-30" dirty="0">
                  <a:latin typeface="Calibri"/>
                  <a:cs typeface="Calibri"/>
                </a:rPr>
                <a:t>Transformer</a:t>
              </a:r>
              <a:endParaRPr sz="2800" dirty="0">
                <a:latin typeface="Calibri"/>
                <a:cs typeface="Calibri"/>
              </a:endParaRPr>
            </a:p>
          </p:txBody>
        </p:sp>
      </p:grpSp>
      <p:sp>
        <p:nvSpPr>
          <p:cNvPr id="142" name="TextBox 141">
            <a:extLst>
              <a:ext uri="{FF2B5EF4-FFF2-40B4-BE49-F238E27FC236}">
                <a16:creationId xmlns:a16="http://schemas.microsoft.com/office/drawing/2014/main" id="{209E48A2-BDD4-FF32-C62E-852484804017}"/>
              </a:ext>
            </a:extLst>
          </p:cNvPr>
          <p:cNvSpPr txBox="1"/>
          <p:nvPr/>
        </p:nvSpPr>
        <p:spPr>
          <a:xfrm>
            <a:off x="290842" y="1013647"/>
            <a:ext cx="7606705" cy="4247317"/>
          </a:xfrm>
          <a:prstGeom prst="rect">
            <a:avLst/>
          </a:prstGeom>
          <a:noFill/>
        </p:spPr>
        <p:txBody>
          <a:bodyPr wrap="square" rtlCol="0">
            <a:spAutoFit/>
          </a:bodyPr>
          <a:lstStyle/>
          <a:p>
            <a:r>
              <a:rPr lang="en-US" dirty="0"/>
              <a:t>often referred to as the </a:t>
            </a:r>
            <a:r>
              <a:rPr lang="en-US" b="1" dirty="0"/>
              <a:t>[CLS] token </a:t>
            </a:r>
            <a:r>
              <a:rPr lang="en-US" dirty="0"/>
              <a:t>is a special</a:t>
            </a:r>
            <a:r>
              <a:rPr lang="en-US" dirty="0">
                <a:solidFill>
                  <a:srgbClr val="FF0000"/>
                </a:solidFill>
              </a:rPr>
              <a:t>, learnable token </a:t>
            </a:r>
            <a:r>
              <a:rPr lang="en-US" dirty="0"/>
              <a:t>that is introduced to the input sequence before it is processed by the transformer. by the [CLS] token used in models like BERT for natural language processing (NLP).</a:t>
            </a:r>
          </a:p>
          <a:p>
            <a:endParaRPr lang="en-US" b="1" dirty="0"/>
          </a:p>
          <a:p>
            <a:r>
              <a:rPr lang="en-US" b="1" dirty="0"/>
              <a:t>Purpose</a:t>
            </a:r>
            <a:r>
              <a:rPr lang="en-US" dirty="0"/>
              <a:t>:</a:t>
            </a:r>
          </a:p>
          <a:p>
            <a:pPr marL="742950" lvl="1" indent="-285750">
              <a:buFont typeface="+mj-lt"/>
              <a:buAutoNum type="arabicPeriod"/>
            </a:pPr>
            <a:r>
              <a:rPr lang="en-US" dirty="0"/>
              <a:t>The classification token </a:t>
            </a:r>
            <a:r>
              <a:rPr lang="en-US" dirty="0">
                <a:highlight>
                  <a:srgbClr val="FFFF00"/>
                </a:highlight>
              </a:rPr>
              <a:t>is used to aggregate the information from all the patch embeddings </a:t>
            </a:r>
            <a:r>
              <a:rPr lang="en-US" dirty="0"/>
              <a:t>during the transformer’s self-attention operations.</a:t>
            </a:r>
          </a:p>
          <a:p>
            <a:pPr marL="742950" lvl="1" indent="-285750">
              <a:buFont typeface="+mj-lt"/>
              <a:buAutoNum type="arabicPeriod"/>
            </a:pPr>
            <a:r>
              <a:rPr lang="en-US" dirty="0"/>
              <a:t>After the transformer processes all the patches and the [CLS] token, the final representation of </a:t>
            </a:r>
            <a:r>
              <a:rPr lang="en-US" dirty="0">
                <a:highlight>
                  <a:srgbClr val="FFFF00"/>
                </a:highlight>
              </a:rPr>
              <a:t>the [CLS] token is used as the input to a </a:t>
            </a:r>
            <a:r>
              <a:rPr lang="en-US" b="1" dirty="0">
                <a:highlight>
                  <a:srgbClr val="FFFF00"/>
                </a:highlight>
              </a:rPr>
              <a:t>classification head</a:t>
            </a:r>
            <a:r>
              <a:rPr lang="en-US" dirty="0">
                <a:highlight>
                  <a:srgbClr val="FFFF00"/>
                </a:highlight>
              </a:rPr>
              <a:t> (a fully connected layer followed by </a:t>
            </a:r>
            <a:r>
              <a:rPr lang="en-US" dirty="0" err="1">
                <a:highlight>
                  <a:srgbClr val="FFFF00"/>
                </a:highlight>
              </a:rPr>
              <a:t>softmax</a:t>
            </a:r>
            <a:r>
              <a:rPr lang="en-US" dirty="0">
                <a:highlight>
                  <a:srgbClr val="FFFF00"/>
                </a:highlight>
              </a:rPr>
              <a:t>) for making the final prediction (e.g., classifying the image into one of the predefined categories).</a:t>
            </a:r>
          </a:p>
          <a:p>
            <a:endParaRPr lang="en-US" dirty="0"/>
          </a:p>
        </p:txBody>
      </p:sp>
    </p:spTree>
    <p:extLst>
      <p:ext uri="{BB962C8B-B14F-4D97-AF65-F5344CB8AC3E}">
        <p14:creationId xmlns:p14="http://schemas.microsoft.com/office/powerpoint/2010/main" val="31870045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96714"/>
            <a:ext cx="11963400" cy="1120820"/>
          </a:xfrm>
          <a:prstGeom prst="rect">
            <a:avLst/>
          </a:prstGeom>
        </p:spPr>
        <p:txBody>
          <a:bodyPr vert="horz" wrap="square" lIns="0" tIns="12700" rIns="0" bIns="0" rtlCol="0">
            <a:spAutoFit/>
          </a:bodyPr>
          <a:lstStyle/>
          <a:p>
            <a:pPr marL="12700">
              <a:lnSpc>
                <a:spcPct val="100000"/>
              </a:lnSpc>
              <a:spcBef>
                <a:spcPts val="100"/>
              </a:spcBef>
            </a:pPr>
            <a:r>
              <a:rPr lang="en-US" sz="3600" dirty="0"/>
              <a:t>Step 4: Pass through Transformer – note the </a:t>
            </a:r>
            <a:r>
              <a:rPr lang="en-US" sz="3600" dirty="0">
                <a:highlight>
                  <a:srgbClr val="FFFF00"/>
                </a:highlight>
              </a:rPr>
              <a:t>special extra input – classification token </a:t>
            </a:r>
            <a:r>
              <a:rPr lang="en-US" sz="3600" dirty="0">
                <a:highlight>
                  <a:srgbClr val="FFFF00"/>
                </a:highlight>
                <a:sym typeface="Wingdings" panose="05000000000000000000" pitchFamily="2" charset="2"/>
              </a:rPr>
              <a:t> </a:t>
            </a:r>
            <a:r>
              <a:rPr lang="en-US" sz="3600" dirty="0">
                <a:sym typeface="Wingdings" panose="05000000000000000000" pitchFamily="2" charset="2"/>
              </a:rPr>
              <a:t>output aggregate of information</a:t>
            </a:r>
            <a:endParaRPr sz="3600" spc="-10" dirty="0">
              <a:solidFill>
                <a:srgbClr val="FF0000"/>
              </a:solidFill>
            </a:endParaRPr>
          </a:p>
        </p:txBody>
      </p:sp>
      <p:grpSp>
        <p:nvGrpSpPr>
          <p:cNvPr id="141" name="Group 140">
            <a:extLst>
              <a:ext uri="{FF2B5EF4-FFF2-40B4-BE49-F238E27FC236}">
                <a16:creationId xmlns:a16="http://schemas.microsoft.com/office/drawing/2014/main" id="{A666C0F9-E85E-94A6-4F22-EEB2FEA16F27}"/>
              </a:ext>
            </a:extLst>
          </p:cNvPr>
          <p:cNvGrpSpPr/>
          <p:nvPr/>
        </p:nvGrpSpPr>
        <p:grpSpPr>
          <a:xfrm>
            <a:off x="7993066" y="1878647"/>
            <a:ext cx="4198934" cy="2101191"/>
            <a:chOff x="2535941" y="2089809"/>
            <a:chExt cx="9514395" cy="3785518"/>
          </a:xfrm>
        </p:grpSpPr>
        <p:grpSp>
          <p:nvGrpSpPr>
            <p:cNvPr id="3" name="object 3"/>
            <p:cNvGrpSpPr/>
            <p:nvPr/>
          </p:nvGrpSpPr>
          <p:grpSpPr>
            <a:xfrm>
              <a:off x="2535941" y="4393872"/>
              <a:ext cx="690245" cy="1481455"/>
              <a:chOff x="2535941" y="4393872"/>
              <a:chExt cx="690245"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sp>
            <p:nvSpPr>
              <p:cNvPr id="8" name="object 8"/>
              <p:cNvSpPr/>
              <p:nvPr/>
            </p:nvSpPr>
            <p:spPr>
              <a:xfrm>
                <a:off x="3089724"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9" name="object 9"/>
              <p:cNvSpPr/>
              <p:nvPr/>
            </p:nvSpPr>
            <p:spPr>
              <a:xfrm>
                <a:off x="3089724"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0" name="object 10"/>
            <p:cNvGrpSpPr/>
            <p:nvPr/>
          </p:nvGrpSpPr>
          <p:grpSpPr>
            <a:xfrm>
              <a:off x="3312686" y="4397663"/>
              <a:ext cx="689610" cy="1477645"/>
              <a:chOff x="3312686" y="4397663"/>
              <a:chExt cx="689610" cy="1477645"/>
            </a:xfrm>
          </p:grpSpPr>
          <p:sp>
            <p:nvSpPr>
              <p:cNvPr id="11" name="object 11"/>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2" name="object 12"/>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3" name="object 13"/>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4" name="object 14"/>
              <p:cNvPicPr/>
              <p:nvPr/>
            </p:nvPicPr>
            <p:blipFill>
              <a:blip r:embed="rId3" cstate="print"/>
              <a:stretch>
                <a:fillRect/>
              </a:stretch>
            </p:blipFill>
            <p:spPr>
              <a:xfrm>
                <a:off x="3312686" y="5235200"/>
                <a:ext cx="639705" cy="640079"/>
              </a:xfrm>
              <a:prstGeom prst="rect">
                <a:avLst/>
              </a:prstGeom>
            </p:spPr>
          </p:pic>
          <p:sp>
            <p:nvSpPr>
              <p:cNvPr id="15" name="object 15"/>
              <p:cNvSpPr/>
              <p:nvPr/>
            </p:nvSpPr>
            <p:spPr>
              <a:xfrm>
                <a:off x="3865947" y="440599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16" name="object 16"/>
              <p:cNvSpPr/>
              <p:nvPr/>
            </p:nvSpPr>
            <p:spPr>
              <a:xfrm>
                <a:off x="3865947"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7" name="object 17"/>
            <p:cNvGrpSpPr/>
            <p:nvPr/>
          </p:nvGrpSpPr>
          <p:grpSpPr>
            <a:xfrm>
              <a:off x="4089432" y="4393872"/>
              <a:ext cx="689610" cy="1481455"/>
              <a:chOff x="4089432" y="4393872"/>
              <a:chExt cx="689610" cy="1481455"/>
            </a:xfrm>
          </p:grpSpPr>
          <p:sp>
            <p:nvSpPr>
              <p:cNvPr id="18" name="object 18"/>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9" name="object 19"/>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0" name="object 20"/>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21" name="object 21"/>
              <p:cNvPicPr/>
              <p:nvPr/>
            </p:nvPicPr>
            <p:blipFill>
              <a:blip r:embed="rId4" cstate="print"/>
              <a:stretch>
                <a:fillRect/>
              </a:stretch>
            </p:blipFill>
            <p:spPr>
              <a:xfrm>
                <a:off x="4089432" y="5235200"/>
                <a:ext cx="639705" cy="640079"/>
              </a:xfrm>
              <a:prstGeom prst="rect">
                <a:avLst/>
              </a:prstGeom>
            </p:spPr>
          </p:pic>
          <p:sp>
            <p:nvSpPr>
              <p:cNvPr id="22" name="object 22"/>
              <p:cNvSpPr/>
              <p:nvPr/>
            </p:nvSpPr>
            <p:spPr>
              <a:xfrm>
                <a:off x="4642168"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3" name="object 23"/>
              <p:cNvSpPr/>
              <p:nvPr/>
            </p:nvSpPr>
            <p:spPr>
              <a:xfrm>
                <a:off x="4642168"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24" name="object 24"/>
            <p:cNvGrpSpPr/>
            <p:nvPr/>
          </p:nvGrpSpPr>
          <p:grpSpPr>
            <a:xfrm>
              <a:off x="4866180" y="4397663"/>
              <a:ext cx="689610" cy="1477645"/>
              <a:chOff x="4866180" y="4397663"/>
              <a:chExt cx="689610" cy="1477645"/>
            </a:xfrm>
          </p:grpSpPr>
          <p:sp>
            <p:nvSpPr>
              <p:cNvPr id="25" name="object 25"/>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6" name="object 26"/>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7" name="object 27"/>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8" name="object 28"/>
              <p:cNvPicPr/>
              <p:nvPr/>
            </p:nvPicPr>
            <p:blipFill>
              <a:blip r:embed="rId5" cstate="print"/>
              <a:stretch>
                <a:fillRect/>
              </a:stretch>
            </p:blipFill>
            <p:spPr>
              <a:xfrm>
                <a:off x="4866180" y="5235200"/>
                <a:ext cx="639705" cy="640079"/>
              </a:xfrm>
              <a:prstGeom prst="rect">
                <a:avLst/>
              </a:prstGeom>
            </p:spPr>
          </p:pic>
          <p:sp>
            <p:nvSpPr>
              <p:cNvPr id="29" name="object 29"/>
              <p:cNvSpPr/>
              <p:nvPr/>
            </p:nvSpPr>
            <p:spPr>
              <a:xfrm>
                <a:off x="5419439" y="440599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30" name="object 30"/>
              <p:cNvSpPr/>
              <p:nvPr/>
            </p:nvSpPr>
            <p:spPr>
              <a:xfrm>
                <a:off x="5419439"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1" name="object 31"/>
            <p:cNvGrpSpPr/>
            <p:nvPr/>
          </p:nvGrpSpPr>
          <p:grpSpPr>
            <a:xfrm>
              <a:off x="5645272" y="4393872"/>
              <a:ext cx="683260" cy="1481455"/>
              <a:chOff x="5645272" y="4393872"/>
              <a:chExt cx="683260" cy="1481455"/>
            </a:xfrm>
          </p:grpSpPr>
          <p:sp>
            <p:nvSpPr>
              <p:cNvPr id="32" name="object 32"/>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33" name="object 33"/>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4" name="object 34"/>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35" name="object 35"/>
              <p:cNvPicPr/>
              <p:nvPr/>
            </p:nvPicPr>
            <p:blipFill>
              <a:blip r:embed="rId6" cstate="print"/>
              <a:stretch>
                <a:fillRect/>
              </a:stretch>
            </p:blipFill>
            <p:spPr>
              <a:xfrm>
                <a:off x="5645272" y="5235200"/>
                <a:ext cx="639705" cy="640079"/>
              </a:xfrm>
              <a:prstGeom prst="rect">
                <a:avLst/>
              </a:prstGeom>
            </p:spPr>
          </p:pic>
          <p:sp>
            <p:nvSpPr>
              <p:cNvPr id="36" name="object 36"/>
              <p:cNvSpPr/>
              <p:nvPr/>
            </p:nvSpPr>
            <p:spPr>
              <a:xfrm>
                <a:off x="6191656"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37" name="object 37"/>
              <p:cNvSpPr/>
              <p:nvPr/>
            </p:nvSpPr>
            <p:spPr>
              <a:xfrm>
                <a:off x="6191656"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8" name="object 38"/>
            <p:cNvGrpSpPr/>
            <p:nvPr/>
          </p:nvGrpSpPr>
          <p:grpSpPr>
            <a:xfrm>
              <a:off x="6419682" y="4393872"/>
              <a:ext cx="695325" cy="1481455"/>
              <a:chOff x="6419682" y="4393872"/>
              <a:chExt cx="695325" cy="1481455"/>
            </a:xfrm>
          </p:grpSpPr>
          <p:sp>
            <p:nvSpPr>
              <p:cNvPr id="39" name="object 3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42" name="object 42"/>
              <p:cNvPicPr/>
              <p:nvPr/>
            </p:nvPicPr>
            <p:blipFill>
              <a:blip r:embed="rId7" cstate="print"/>
              <a:stretch>
                <a:fillRect/>
              </a:stretch>
            </p:blipFill>
            <p:spPr>
              <a:xfrm>
                <a:off x="6419682" y="5235200"/>
                <a:ext cx="639705" cy="640079"/>
              </a:xfrm>
              <a:prstGeom prst="rect">
                <a:avLst/>
              </a:prstGeom>
            </p:spPr>
          </p:pic>
          <p:sp>
            <p:nvSpPr>
              <p:cNvPr id="43" name="object 43"/>
              <p:cNvSpPr/>
              <p:nvPr/>
            </p:nvSpPr>
            <p:spPr>
              <a:xfrm>
                <a:off x="6978379"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44" name="object 44"/>
              <p:cNvSpPr/>
              <p:nvPr/>
            </p:nvSpPr>
            <p:spPr>
              <a:xfrm>
                <a:off x="6978379"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45" name="object 45"/>
            <p:cNvGrpSpPr/>
            <p:nvPr/>
          </p:nvGrpSpPr>
          <p:grpSpPr>
            <a:xfrm>
              <a:off x="7207347" y="4393872"/>
              <a:ext cx="675005" cy="1481455"/>
              <a:chOff x="7207347" y="4393872"/>
              <a:chExt cx="675005" cy="1481455"/>
            </a:xfrm>
          </p:grpSpPr>
          <p:sp>
            <p:nvSpPr>
              <p:cNvPr id="46" name="object 46"/>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7" name="object 47"/>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8" name="object 48"/>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49" name="object 49"/>
              <p:cNvPicPr/>
              <p:nvPr/>
            </p:nvPicPr>
            <p:blipFill>
              <a:blip r:embed="rId8" cstate="print"/>
              <a:stretch>
                <a:fillRect/>
              </a:stretch>
            </p:blipFill>
            <p:spPr>
              <a:xfrm>
                <a:off x="7207347" y="5235200"/>
                <a:ext cx="641197" cy="640079"/>
              </a:xfrm>
              <a:prstGeom prst="rect">
                <a:avLst/>
              </a:prstGeom>
            </p:spPr>
          </p:pic>
          <p:sp>
            <p:nvSpPr>
              <p:cNvPr id="50" name="object 50"/>
              <p:cNvSpPr/>
              <p:nvPr/>
            </p:nvSpPr>
            <p:spPr>
              <a:xfrm>
                <a:off x="7745760"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51" name="object 51"/>
              <p:cNvSpPr/>
              <p:nvPr/>
            </p:nvSpPr>
            <p:spPr>
              <a:xfrm>
                <a:off x="7745760"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2" name="object 52"/>
            <p:cNvGrpSpPr/>
            <p:nvPr/>
          </p:nvGrpSpPr>
          <p:grpSpPr>
            <a:xfrm>
              <a:off x="7970093" y="4393872"/>
              <a:ext cx="688340" cy="1481455"/>
              <a:chOff x="7970093" y="4393872"/>
              <a:chExt cx="688340" cy="1481455"/>
            </a:xfrm>
          </p:grpSpPr>
          <p:sp>
            <p:nvSpPr>
              <p:cNvPr id="53" name="object 53"/>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4" name="object 54"/>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55" name="object 55"/>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56" name="object 56"/>
              <p:cNvPicPr/>
              <p:nvPr/>
            </p:nvPicPr>
            <p:blipFill>
              <a:blip r:embed="rId9" cstate="print"/>
              <a:stretch>
                <a:fillRect/>
              </a:stretch>
            </p:blipFill>
            <p:spPr>
              <a:xfrm>
                <a:off x="7970093" y="5235200"/>
                <a:ext cx="641205" cy="640079"/>
              </a:xfrm>
              <a:prstGeom prst="rect">
                <a:avLst/>
              </a:prstGeom>
            </p:spPr>
          </p:pic>
          <p:sp>
            <p:nvSpPr>
              <p:cNvPr id="57" name="object 57"/>
              <p:cNvSpPr/>
              <p:nvPr/>
            </p:nvSpPr>
            <p:spPr>
              <a:xfrm>
                <a:off x="8521762"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58" name="object 58"/>
              <p:cNvSpPr/>
              <p:nvPr/>
            </p:nvSpPr>
            <p:spPr>
              <a:xfrm>
                <a:off x="8521762"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9" name="object 59"/>
            <p:cNvGrpSpPr/>
            <p:nvPr/>
          </p:nvGrpSpPr>
          <p:grpSpPr>
            <a:xfrm>
              <a:off x="8744502" y="4393872"/>
              <a:ext cx="690880" cy="1481455"/>
              <a:chOff x="8744502" y="4393872"/>
              <a:chExt cx="690880" cy="1481455"/>
            </a:xfrm>
          </p:grpSpPr>
          <p:sp>
            <p:nvSpPr>
              <p:cNvPr id="60" name="object 60"/>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61" name="object 61"/>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2" name="object 62"/>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63" name="object 63"/>
              <p:cNvPicPr/>
              <p:nvPr/>
            </p:nvPicPr>
            <p:blipFill>
              <a:blip r:embed="rId10" cstate="print"/>
              <a:stretch>
                <a:fillRect/>
              </a:stretch>
            </p:blipFill>
            <p:spPr>
              <a:xfrm>
                <a:off x="8744502" y="5235200"/>
                <a:ext cx="641206" cy="640079"/>
              </a:xfrm>
              <a:prstGeom prst="rect">
                <a:avLst/>
              </a:prstGeom>
            </p:spPr>
          </p:pic>
          <p:sp>
            <p:nvSpPr>
              <p:cNvPr id="64" name="object 64"/>
              <p:cNvSpPr/>
              <p:nvPr/>
            </p:nvSpPr>
            <p:spPr>
              <a:xfrm>
                <a:off x="9298513"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65" name="object 65"/>
              <p:cNvSpPr/>
              <p:nvPr/>
            </p:nvSpPr>
            <p:spPr>
              <a:xfrm>
                <a:off x="9298513"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67" name="object 67"/>
            <p:cNvGrpSpPr/>
            <p:nvPr/>
          </p:nvGrpSpPr>
          <p:grpSpPr>
            <a:xfrm>
              <a:off x="2955197" y="2089809"/>
              <a:ext cx="143510" cy="442595"/>
              <a:chOff x="2955197" y="2089809"/>
              <a:chExt cx="143510" cy="442595"/>
            </a:xfrm>
          </p:grpSpPr>
          <p:sp>
            <p:nvSpPr>
              <p:cNvPr id="68" name="object 68"/>
              <p:cNvSpPr/>
              <p:nvPr/>
            </p:nvSpPr>
            <p:spPr>
              <a:xfrm>
                <a:off x="2961547" y="2096159"/>
                <a:ext cx="130810" cy="429895"/>
              </a:xfrm>
              <a:custGeom>
                <a:avLst/>
                <a:gdLst/>
                <a:ahLst/>
                <a:cxnLst/>
                <a:rect l="l" t="t" r="r" b="b"/>
                <a:pathLst>
                  <a:path w="130810"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69" name="object 69"/>
              <p:cNvSpPr/>
              <p:nvPr/>
            </p:nvSpPr>
            <p:spPr>
              <a:xfrm>
                <a:off x="296154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0" name="object 70"/>
            <p:cNvGrpSpPr/>
            <p:nvPr/>
          </p:nvGrpSpPr>
          <p:grpSpPr>
            <a:xfrm>
              <a:off x="3731418" y="2093600"/>
              <a:ext cx="143510" cy="442595"/>
              <a:chOff x="3731418" y="2093600"/>
              <a:chExt cx="143510" cy="442595"/>
            </a:xfrm>
          </p:grpSpPr>
          <p:sp>
            <p:nvSpPr>
              <p:cNvPr id="71" name="object 71"/>
              <p:cNvSpPr/>
              <p:nvPr/>
            </p:nvSpPr>
            <p:spPr>
              <a:xfrm>
                <a:off x="3737768"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2" name="object 72"/>
              <p:cNvSpPr/>
              <p:nvPr/>
            </p:nvSpPr>
            <p:spPr>
              <a:xfrm>
                <a:off x="3737768"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3" name="object 73"/>
            <p:cNvGrpSpPr/>
            <p:nvPr/>
          </p:nvGrpSpPr>
          <p:grpSpPr>
            <a:xfrm>
              <a:off x="4507640" y="2089809"/>
              <a:ext cx="143510" cy="442595"/>
              <a:chOff x="4507640" y="2089809"/>
              <a:chExt cx="143510" cy="442595"/>
            </a:xfrm>
          </p:grpSpPr>
          <p:sp>
            <p:nvSpPr>
              <p:cNvPr id="74" name="object 74"/>
              <p:cNvSpPr/>
              <p:nvPr/>
            </p:nvSpPr>
            <p:spPr>
              <a:xfrm>
                <a:off x="4513990"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5" name="object 75"/>
              <p:cNvSpPr/>
              <p:nvPr/>
            </p:nvSpPr>
            <p:spPr>
              <a:xfrm>
                <a:off x="4513990"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6" name="object 76"/>
            <p:cNvGrpSpPr/>
            <p:nvPr/>
          </p:nvGrpSpPr>
          <p:grpSpPr>
            <a:xfrm>
              <a:off x="5284911" y="2093600"/>
              <a:ext cx="143510" cy="442595"/>
              <a:chOff x="5284911" y="2093600"/>
              <a:chExt cx="143510" cy="442595"/>
            </a:xfrm>
          </p:grpSpPr>
          <p:sp>
            <p:nvSpPr>
              <p:cNvPr id="77" name="object 77"/>
              <p:cNvSpPr/>
              <p:nvPr/>
            </p:nvSpPr>
            <p:spPr>
              <a:xfrm>
                <a:off x="5291261"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8" name="object 78"/>
              <p:cNvSpPr/>
              <p:nvPr/>
            </p:nvSpPr>
            <p:spPr>
              <a:xfrm>
                <a:off x="5291261"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9" name="object 79"/>
            <p:cNvGrpSpPr/>
            <p:nvPr/>
          </p:nvGrpSpPr>
          <p:grpSpPr>
            <a:xfrm>
              <a:off x="6057127" y="2089809"/>
              <a:ext cx="143510" cy="442595"/>
              <a:chOff x="6057127" y="2089809"/>
              <a:chExt cx="143510" cy="442595"/>
            </a:xfrm>
          </p:grpSpPr>
          <p:sp>
            <p:nvSpPr>
              <p:cNvPr id="80" name="object 80"/>
              <p:cNvSpPr/>
              <p:nvPr/>
            </p:nvSpPr>
            <p:spPr>
              <a:xfrm>
                <a:off x="6063477"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81" name="object 81"/>
              <p:cNvSpPr/>
              <p:nvPr/>
            </p:nvSpPr>
            <p:spPr>
              <a:xfrm>
                <a:off x="606347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2" name="object 82"/>
            <p:cNvGrpSpPr/>
            <p:nvPr/>
          </p:nvGrpSpPr>
          <p:grpSpPr>
            <a:xfrm>
              <a:off x="6843852" y="2089809"/>
              <a:ext cx="143510" cy="442595"/>
              <a:chOff x="6843852" y="2089809"/>
              <a:chExt cx="143510" cy="442595"/>
            </a:xfrm>
          </p:grpSpPr>
          <p:sp>
            <p:nvSpPr>
              <p:cNvPr id="83" name="object 83"/>
              <p:cNvSpPr/>
              <p:nvPr/>
            </p:nvSpPr>
            <p:spPr>
              <a:xfrm>
                <a:off x="6850202"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84" name="object 84"/>
              <p:cNvSpPr/>
              <p:nvPr/>
            </p:nvSpPr>
            <p:spPr>
              <a:xfrm>
                <a:off x="6850202"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5" name="object 85"/>
            <p:cNvGrpSpPr/>
            <p:nvPr/>
          </p:nvGrpSpPr>
          <p:grpSpPr>
            <a:xfrm>
              <a:off x="7611233" y="2089809"/>
              <a:ext cx="143510" cy="442595"/>
              <a:chOff x="7611233" y="2089809"/>
              <a:chExt cx="143510" cy="442595"/>
            </a:xfrm>
          </p:grpSpPr>
          <p:sp>
            <p:nvSpPr>
              <p:cNvPr id="86" name="object 86"/>
              <p:cNvSpPr/>
              <p:nvPr/>
            </p:nvSpPr>
            <p:spPr>
              <a:xfrm>
                <a:off x="7617583"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87" name="object 87"/>
              <p:cNvSpPr/>
              <p:nvPr/>
            </p:nvSpPr>
            <p:spPr>
              <a:xfrm>
                <a:off x="7617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8" name="object 88"/>
            <p:cNvGrpSpPr/>
            <p:nvPr/>
          </p:nvGrpSpPr>
          <p:grpSpPr>
            <a:xfrm>
              <a:off x="8387233" y="2089809"/>
              <a:ext cx="143510" cy="442595"/>
              <a:chOff x="8387233" y="2089809"/>
              <a:chExt cx="143510" cy="442595"/>
            </a:xfrm>
          </p:grpSpPr>
          <p:sp>
            <p:nvSpPr>
              <p:cNvPr id="89" name="object 89"/>
              <p:cNvSpPr/>
              <p:nvPr/>
            </p:nvSpPr>
            <p:spPr>
              <a:xfrm>
                <a:off x="8393583"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90" name="object 90"/>
              <p:cNvSpPr/>
              <p:nvPr/>
            </p:nvSpPr>
            <p:spPr>
              <a:xfrm>
                <a:off x="8393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91" name="object 91"/>
            <p:cNvGrpSpPr/>
            <p:nvPr/>
          </p:nvGrpSpPr>
          <p:grpSpPr>
            <a:xfrm>
              <a:off x="9163984" y="2089809"/>
              <a:ext cx="143510" cy="442595"/>
              <a:chOff x="9163984" y="2089809"/>
              <a:chExt cx="143510" cy="442595"/>
            </a:xfrm>
          </p:grpSpPr>
          <p:sp>
            <p:nvSpPr>
              <p:cNvPr id="92" name="object 92"/>
              <p:cNvSpPr/>
              <p:nvPr/>
            </p:nvSpPr>
            <p:spPr>
              <a:xfrm>
                <a:off x="9170334"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93" name="object 93"/>
              <p:cNvSpPr/>
              <p:nvPr/>
            </p:nvSpPr>
            <p:spPr>
              <a:xfrm>
                <a:off x="9170334"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96" name="object 96"/>
            <p:cNvGrpSpPr/>
            <p:nvPr/>
          </p:nvGrpSpPr>
          <p:grpSpPr>
            <a:xfrm>
              <a:off x="9837055" y="3621125"/>
              <a:ext cx="142875" cy="443865"/>
              <a:chOff x="9837055" y="3621125"/>
              <a:chExt cx="142875" cy="443865"/>
            </a:xfrm>
          </p:grpSpPr>
          <p:sp>
            <p:nvSpPr>
              <p:cNvPr id="97" name="object 97"/>
              <p:cNvSpPr/>
              <p:nvPr/>
            </p:nvSpPr>
            <p:spPr>
              <a:xfrm>
                <a:off x="9843405"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8FAADC"/>
              </a:solidFill>
            </p:spPr>
            <p:txBody>
              <a:bodyPr wrap="square" lIns="0" tIns="0" rIns="0" bIns="0" rtlCol="0"/>
              <a:lstStyle/>
              <a:p>
                <a:endParaRPr/>
              </a:p>
            </p:txBody>
          </p:sp>
          <p:sp>
            <p:nvSpPr>
              <p:cNvPr id="98" name="object 98"/>
              <p:cNvSpPr/>
              <p:nvPr/>
            </p:nvSpPr>
            <p:spPr>
              <a:xfrm>
                <a:off x="984340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99" name="object 99"/>
            <p:cNvGrpSpPr/>
            <p:nvPr/>
          </p:nvGrpSpPr>
          <p:grpSpPr>
            <a:xfrm>
              <a:off x="9836410" y="2089809"/>
              <a:ext cx="143510" cy="442595"/>
              <a:chOff x="9836410" y="2089809"/>
              <a:chExt cx="143510" cy="442595"/>
            </a:xfrm>
          </p:grpSpPr>
          <p:sp>
            <p:nvSpPr>
              <p:cNvPr id="100" name="object 100"/>
              <p:cNvSpPr/>
              <p:nvPr/>
            </p:nvSpPr>
            <p:spPr>
              <a:xfrm>
                <a:off x="9842760"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D966"/>
              </a:solidFill>
            </p:spPr>
            <p:txBody>
              <a:bodyPr wrap="square" lIns="0" tIns="0" rIns="0" bIns="0" rtlCol="0"/>
              <a:lstStyle/>
              <a:p>
                <a:endParaRPr/>
              </a:p>
            </p:txBody>
          </p:sp>
          <p:sp>
            <p:nvSpPr>
              <p:cNvPr id="101" name="object 101"/>
              <p:cNvSpPr/>
              <p:nvPr/>
            </p:nvSpPr>
            <p:spPr>
              <a:xfrm>
                <a:off x="9842760"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sp>
          <p:nvSpPr>
            <p:cNvPr id="102" name="object 102"/>
            <p:cNvSpPr txBox="1"/>
            <p:nvPr/>
          </p:nvSpPr>
          <p:spPr>
            <a:xfrm>
              <a:off x="10220266" y="3498595"/>
              <a:ext cx="1830070" cy="845819"/>
            </a:xfrm>
            <a:prstGeom prst="rect">
              <a:avLst/>
            </a:prstGeom>
          </p:spPr>
          <p:txBody>
            <a:bodyPr vert="horz" wrap="square" lIns="0" tIns="13970" rIns="0" bIns="0" rtlCol="0">
              <a:spAutoFit/>
            </a:bodyPr>
            <a:lstStyle/>
            <a:p>
              <a:pPr marL="12700" marR="5080" algn="just">
                <a:lnSpc>
                  <a:spcPct val="99400"/>
                </a:lnSpc>
                <a:spcBef>
                  <a:spcPts val="110"/>
                </a:spcBef>
              </a:pPr>
              <a:r>
                <a:rPr sz="1800" dirty="0">
                  <a:highlight>
                    <a:srgbClr val="FFFF00"/>
                  </a:highlight>
                  <a:latin typeface="Calibri"/>
                  <a:cs typeface="Calibri"/>
                </a:rPr>
                <a:t>Special</a:t>
              </a:r>
              <a:r>
                <a:rPr sz="1800" spc="-70" dirty="0">
                  <a:highlight>
                    <a:srgbClr val="FFFF00"/>
                  </a:highlight>
                  <a:latin typeface="Calibri"/>
                  <a:cs typeface="Calibri"/>
                </a:rPr>
                <a:t> </a:t>
              </a:r>
              <a:r>
                <a:rPr sz="1800" dirty="0">
                  <a:highlight>
                    <a:srgbClr val="FFFF00"/>
                  </a:highlight>
                  <a:latin typeface="Calibri"/>
                  <a:cs typeface="Calibri"/>
                </a:rPr>
                <a:t>extra</a:t>
              </a:r>
              <a:r>
                <a:rPr sz="1800" spc="-65" dirty="0">
                  <a:highlight>
                    <a:srgbClr val="FFFF00"/>
                  </a:highlight>
                  <a:latin typeface="Calibri"/>
                  <a:cs typeface="Calibri"/>
                </a:rPr>
                <a:t> </a:t>
              </a:r>
              <a:r>
                <a:rPr sz="1800" spc="-10" dirty="0">
                  <a:highlight>
                    <a:srgbClr val="FFFF00"/>
                  </a:highlight>
                  <a:latin typeface="Calibri"/>
                  <a:cs typeface="Calibri"/>
                </a:rPr>
                <a:t>input: </a:t>
              </a:r>
              <a:r>
                <a:rPr sz="1800" b="1" spc="-10" dirty="0">
                  <a:highlight>
                    <a:srgbClr val="FFFF00"/>
                  </a:highlight>
                  <a:latin typeface="Calibri"/>
                  <a:cs typeface="Calibri"/>
                </a:rPr>
                <a:t>classification</a:t>
              </a:r>
              <a:r>
                <a:rPr sz="1800" b="1" spc="30" dirty="0">
                  <a:highlight>
                    <a:srgbClr val="FFFF00"/>
                  </a:highlight>
                  <a:latin typeface="Calibri"/>
                  <a:cs typeface="Calibri"/>
                </a:rPr>
                <a:t> </a:t>
              </a:r>
              <a:r>
                <a:rPr sz="1800" b="1" spc="-20" dirty="0">
                  <a:highlight>
                    <a:srgbClr val="FFFF00"/>
                  </a:highlight>
                  <a:latin typeface="Calibri"/>
                  <a:cs typeface="Calibri"/>
                </a:rPr>
                <a:t>token </a:t>
              </a:r>
              <a:r>
                <a:rPr sz="1800" dirty="0">
                  <a:highlight>
                    <a:srgbClr val="FFFF00"/>
                  </a:highlight>
                  <a:latin typeface="Calibri"/>
                  <a:cs typeface="Calibri"/>
                </a:rPr>
                <a:t>(D</a:t>
              </a:r>
              <a:r>
                <a:rPr sz="1800" spc="-15" dirty="0">
                  <a:highlight>
                    <a:srgbClr val="FFFF00"/>
                  </a:highlight>
                  <a:latin typeface="Calibri"/>
                  <a:cs typeface="Calibri"/>
                </a:rPr>
                <a:t> </a:t>
              </a:r>
              <a:r>
                <a:rPr sz="1800" dirty="0">
                  <a:highlight>
                    <a:srgbClr val="FFFF00"/>
                  </a:highlight>
                  <a:latin typeface="Calibri"/>
                  <a:cs typeface="Calibri"/>
                </a:rPr>
                <a:t>dims,</a:t>
              </a:r>
              <a:r>
                <a:rPr sz="1800" spc="-20" dirty="0">
                  <a:highlight>
                    <a:srgbClr val="FFFF00"/>
                  </a:highlight>
                  <a:latin typeface="Calibri"/>
                  <a:cs typeface="Calibri"/>
                </a:rPr>
                <a:t> </a:t>
              </a:r>
              <a:r>
                <a:rPr sz="1800" spc="-10" dirty="0">
                  <a:highlight>
                    <a:srgbClr val="FFFF00"/>
                  </a:highlight>
                  <a:latin typeface="Calibri"/>
                  <a:cs typeface="Calibri"/>
                </a:rPr>
                <a:t>learned)</a:t>
              </a:r>
              <a:endParaRPr sz="1800" dirty="0">
                <a:highlight>
                  <a:srgbClr val="FFFF00"/>
                </a:highlight>
                <a:latin typeface="Calibri"/>
                <a:cs typeface="Calibri"/>
              </a:endParaRPr>
            </a:p>
          </p:txBody>
        </p:sp>
        <p:grpSp>
          <p:nvGrpSpPr>
            <p:cNvPr id="103" name="object 103"/>
            <p:cNvGrpSpPr/>
            <p:nvPr/>
          </p:nvGrpSpPr>
          <p:grpSpPr>
            <a:xfrm>
              <a:off x="2953391" y="3621125"/>
              <a:ext cx="142875" cy="443865"/>
              <a:chOff x="2953391" y="3621125"/>
              <a:chExt cx="142875" cy="443865"/>
            </a:xfrm>
          </p:grpSpPr>
          <p:sp>
            <p:nvSpPr>
              <p:cNvPr id="104" name="object 104"/>
              <p:cNvSpPr/>
              <p:nvPr/>
            </p:nvSpPr>
            <p:spPr>
              <a:xfrm>
                <a:off x="2959741"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05" name="object 105"/>
              <p:cNvSpPr/>
              <p:nvPr/>
            </p:nvSpPr>
            <p:spPr>
              <a:xfrm>
                <a:off x="295974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06" name="object 106"/>
            <p:cNvGrpSpPr/>
            <p:nvPr/>
          </p:nvGrpSpPr>
          <p:grpSpPr>
            <a:xfrm>
              <a:off x="3729612" y="3624916"/>
              <a:ext cx="142875" cy="443865"/>
              <a:chOff x="3729612" y="3624916"/>
              <a:chExt cx="142875" cy="443865"/>
            </a:xfrm>
          </p:grpSpPr>
          <p:sp>
            <p:nvSpPr>
              <p:cNvPr id="107" name="object 107"/>
              <p:cNvSpPr/>
              <p:nvPr/>
            </p:nvSpPr>
            <p:spPr>
              <a:xfrm>
                <a:off x="3735962"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08" name="object 108"/>
              <p:cNvSpPr/>
              <p:nvPr/>
            </p:nvSpPr>
            <p:spPr>
              <a:xfrm>
                <a:off x="3735962"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09" name="object 109"/>
            <p:cNvGrpSpPr/>
            <p:nvPr/>
          </p:nvGrpSpPr>
          <p:grpSpPr>
            <a:xfrm>
              <a:off x="4505834" y="3621125"/>
              <a:ext cx="142875" cy="443865"/>
              <a:chOff x="4505834" y="3621125"/>
              <a:chExt cx="142875" cy="443865"/>
            </a:xfrm>
          </p:grpSpPr>
          <p:sp>
            <p:nvSpPr>
              <p:cNvPr id="110" name="object 110"/>
              <p:cNvSpPr/>
              <p:nvPr/>
            </p:nvSpPr>
            <p:spPr>
              <a:xfrm>
                <a:off x="4512184"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1" name="object 111"/>
              <p:cNvSpPr/>
              <p:nvPr/>
            </p:nvSpPr>
            <p:spPr>
              <a:xfrm>
                <a:off x="4512184"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2" name="object 112"/>
            <p:cNvGrpSpPr/>
            <p:nvPr/>
          </p:nvGrpSpPr>
          <p:grpSpPr>
            <a:xfrm>
              <a:off x="5283106" y="3624916"/>
              <a:ext cx="142875" cy="443865"/>
              <a:chOff x="5283106" y="3624916"/>
              <a:chExt cx="142875" cy="443865"/>
            </a:xfrm>
          </p:grpSpPr>
          <p:sp>
            <p:nvSpPr>
              <p:cNvPr id="113" name="object 113"/>
              <p:cNvSpPr/>
              <p:nvPr/>
            </p:nvSpPr>
            <p:spPr>
              <a:xfrm>
                <a:off x="5289456"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4" name="object 114"/>
              <p:cNvSpPr/>
              <p:nvPr/>
            </p:nvSpPr>
            <p:spPr>
              <a:xfrm>
                <a:off x="5289456"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5" name="object 115"/>
            <p:cNvGrpSpPr/>
            <p:nvPr/>
          </p:nvGrpSpPr>
          <p:grpSpPr>
            <a:xfrm>
              <a:off x="6055321" y="3621125"/>
              <a:ext cx="142875" cy="443865"/>
              <a:chOff x="6055321" y="3621125"/>
              <a:chExt cx="142875" cy="443865"/>
            </a:xfrm>
          </p:grpSpPr>
          <p:sp>
            <p:nvSpPr>
              <p:cNvPr id="116" name="object 116"/>
              <p:cNvSpPr/>
              <p:nvPr/>
            </p:nvSpPr>
            <p:spPr>
              <a:xfrm>
                <a:off x="6061671"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7" name="object 117"/>
              <p:cNvSpPr/>
              <p:nvPr/>
            </p:nvSpPr>
            <p:spPr>
              <a:xfrm>
                <a:off x="606167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8" name="object 118"/>
            <p:cNvGrpSpPr/>
            <p:nvPr/>
          </p:nvGrpSpPr>
          <p:grpSpPr>
            <a:xfrm>
              <a:off x="6842045" y="3621125"/>
              <a:ext cx="142875" cy="443865"/>
              <a:chOff x="6842045" y="3621125"/>
              <a:chExt cx="142875" cy="443865"/>
            </a:xfrm>
          </p:grpSpPr>
          <p:sp>
            <p:nvSpPr>
              <p:cNvPr id="119" name="object 119"/>
              <p:cNvSpPr/>
              <p:nvPr/>
            </p:nvSpPr>
            <p:spPr>
              <a:xfrm>
                <a:off x="6848395"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20" name="object 120"/>
              <p:cNvSpPr/>
              <p:nvPr/>
            </p:nvSpPr>
            <p:spPr>
              <a:xfrm>
                <a:off x="684839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1" name="object 121"/>
            <p:cNvGrpSpPr/>
            <p:nvPr/>
          </p:nvGrpSpPr>
          <p:grpSpPr>
            <a:xfrm>
              <a:off x="7609427" y="3621125"/>
              <a:ext cx="142875" cy="443865"/>
              <a:chOff x="7609427" y="3621125"/>
              <a:chExt cx="142875" cy="443865"/>
            </a:xfrm>
          </p:grpSpPr>
          <p:sp>
            <p:nvSpPr>
              <p:cNvPr id="122" name="object 122"/>
              <p:cNvSpPr/>
              <p:nvPr/>
            </p:nvSpPr>
            <p:spPr>
              <a:xfrm>
                <a:off x="7615777"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23" name="object 123"/>
              <p:cNvSpPr/>
              <p:nvPr/>
            </p:nvSpPr>
            <p:spPr>
              <a:xfrm>
                <a:off x="7615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4" name="object 124"/>
            <p:cNvGrpSpPr/>
            <p:nvPr/>
          </p:nvGrpSpPr>
          <p:grpSpPr>
            <a:xfrm>
              <a:off x="8385427" y="3621125"/>
              <a:ext cx="142875" cy="443865"/>
              <a:chOff x="8385427" y="3621125"/>
              <a:chExt cx="142875" cy="443865"/>
            </a:xfrm>
          </p:grpSpPr>
          <p:sp>
            <p:nvSpPr>
              <p:cNvPr id="125" name="object 125"/>
              <p:cNvSpPr/>
              <p:nvPr/>
            </p:nvSpPr>
            <p:spPr>
              <a:xfrm>
                <a:off x="8391777"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26" name="object 126"/>
              <p:cNvSpPr/>
              <p:nvPr/>
            </p:nvSpPr>
            <p:spPr>
              <a:xfrm>
                <a:off x="8391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7" name="object 127"/>
            <p:cNvGrpSpPr/>
            <p:nvPr/>
          </p:nvGrpSpPr>
          <p:grpSpPr>
            <a:xfrm>
              <a:off x="9162178" y="3621125"/>
              <a:ext cx="142875" cy="443865"/>
              <a:chOff x="9162178" y="3621125"/>
              <a:chExt cx="142875" cy="443865"/>
            </a:xfrm>
          </p:grpSpPr>
          <p:sp>
            <p:nvSpPr>
              <p:cNvPr id="128" name="object 128"/>
              <p:cNvSpPr/>
              <p:nvPr/>
            </p:nvSpPr>
            <p:spPr>
              <a:xfrm>
                <a:off x="9168528"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29" name="object 129"/>
              <p:cNvSpPr/>
              <p:nvPr/>
            </p:nvSpPr>
            <p:spPr>
              <a:xfrm>
                <a:off x="9168528"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sp>
          <p:nvSpPr>
            <p:cNvPr id="130" name="object 130"/>
            <p:cNvSpPr txBox="1"/>
            <p:nvPr/>
          </p:nvSpPr>
          <p:spPr>
            <a:xfrm>
              <a:off x="2936516" y="4004564"/>
              <a:ext cx="6384290" cy="391160"/>
            </a:xfrm>
            <a:prstGeom prst="rect">
              <a:avLst/>
            </a:prstGeom>
          </p:spPr>
          <p:txBody>
            <a:bodyPr vert="horz" wrap="square" lIns="0" tIns="12700" rIns="0" bIns="0" rtlCol="0">
              <a:spAutoFit/>
            </a:bodyPr>
            <a:lstStyle/>
            <a:p>
              <a:pPr marL="12700">
                <a:lnSpc>
                  <a:spcPct val="100000"/>
                </a:lnSpc>
                <a:spcBef>
                  <a:spcPts val="100"/>
                </a:spcBef>
                <a:tabLst>
                  <a:tab pos="791845" algn="l"/>
                  <a:tab pos="1568450" algn="l"/>
                  <a:tab pos="2343785" algn="l"/>
                  <a:tab pos="3121025" algn="l"/>
                  <a:tab pos="3896995" algn="l"/>
                  <a:tab pos="4662805" algn="l"/>
                  <a:tab pos="5452745" algn="l"/>
                  <a:tab pos="6219190" algn="l"/>
                </a:tabLst>
              </a:pP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endParaRPr sz="2400">
                <a:latin typeface="Calibri"/>
                <a:cs typeface="Calibri"/>
              </a:endParaRPr>
            </a:p>
          </p:txBody>
        </p:sp>
        <p:grpSp>
          <p:nvGrpSpPr>
            <p:cNvPr id="131" name="object 131"/>
            <p:cNvGrpSpPr/>
            <p:nvPr/>
          </p:nvGrpSpPr>
          <p:grpSpPr>
            <a:xfrm>
              <a:off x="2535941" y="2675707"/>
              <a:ext cx="7911966" cy="769621"/>
              <a:chOff x="2535941" y="2675707"/>
              <a:chExt cx="7911966" cy="769621"/>
            </a:xfrm>
          </p:grpSpPr>
          <p:sp>
            <p:nvSpPr>
              <p:cNvPr id="132" name="object 132"/>
              <p:cNvSpPr/>
              <p:nvPr/>
            </p:nvSpPr>
            <p:spPr>
              <a:xfrm>
                <a:off x="2566287" y="2675708"/>
                <a:ext cx="7881620" cy="769620"/>
              </a:xfrm>
              <a:custGeom>
                <a:avLst/>
                <a:gdLst/>
                <a:ahLst/>
                <a:cxnLst/>
                <a:rect l="l" t="t" r="r" b="b"/>
                <a:pathLst>
                  <a:path w="7881620" h="769620">
                    <a:moveTo>
                      <a:pt x="7753038" y="0"/>
                    </a:moveTo>
                    <a:lnTo>
                      <a:pt x="128234" y="0"/>
                    </a:lnTo>
                    <a:lnTo>
                      <a:pt x="78319" y="10077"/>
                    </a:lnTo>
                    <a:lnTo>
                      <a:pt x="37559" y="37559"/>
                    </a:lnTo>
                    <a:lnTo>
                      <a:pt x="10077" y="78319"/>
                    </a:lnTo>
                    <a:lnTo>
                      <a:pt x="0" y="128234"/>
                    </a:lnTo>
                    <a:lnTo>
                      <a:pt x="0" y="641184"/>
                    </a:lnTo>
                    <a:lnTo>
                      <a:pt x="10077" y="691099"/>
                    </a:lnTo>
                    <a:lnTo>
                      <a:pt x="37559" y="731860"/>
                    </a:lnTo>
                    <a:lnTo>
                      <a:pt x="78319" y="759341"/>
                    </a:lnTo>
                    <a:lnTo>
                      <a:pt x="128234" y="769419"/>
                    </a:lnTo>
                    <a:lnTo>
                      <a:pt x="7753038" y="769419"/>
                    </a:lnTo>
                    <a:lnTo>
                      <a:pt x="7802953" y="759341"/>
                    </a:lnTo>
                    <a:lnTo>
                      <a:pt x="7843714" y="731860"/>
                    </a:lnTo>
                    <a:lnTo>
                      <a:pt x="7871196" y="691099"/>
                    </a:lnTo>
                    <a:lnTo>
                      <a:pt x="7881273" y="641184"/>
                    </a:lnTo>
                    <a:lnTo>
                      <a:pt x="7881273" y="128234"/>
                    </a:lnTo>
                    <a:lnTo>
                      <a:pt x="7871196" y="78319"/>
                    </a:lnTo>
                    <a:lnTo>
                      <a:pt x="7843714" y="37559"/>
                    </a:lnTo>
                    <a:lnTo>
                      <a:pt x="7802953" y="10077"/>
                    </a:lnTo>
                    <a:lnTo>
                      <a:pt x="7753038" y="0"/>
                    </a:lnTo>
                    <a:close/>
                  </a:path>
                </a:pathLst>
              </a:custGeom>
              <a:solidFill>
                <a:srgbClr val="E2F0D9"/>
              </a:solidFill>
            </p:spPr>
            <p:txBody>
              <a:bodyPr wrap="square" lIns="0" tIns="0" rIns="0" bIns="0" rtlCol="0"/>
              <a:lstStyle/>
              <a:p>
                <a:endParaRPr/>
              </a:p>
            </p:txBody>
          </p:sp>
          <p:sp>
            <p:nvSpPr>
              <p:cNvPr id="133" name="object 133"/>
              <p:cNvSpPr/>
              <p:nvPr/>
            </p:nvSpPr>
            <p:spPr>
              <a:xfrm>
                <a:off x="2535941" y="2675707"/>
                <a:ext cx="7881620" cy="769620"/>
              </a:xfrm>
              <a:custGeom>
                <a:avLst/>
                <a:gdLst/>
                <a:ahLst/>
                <a:cxnLst/>
                <a:rect l="l" t="t" r="r" b="b"/>
                <a:pathLst>
                  <a:path w="7881620" h="769620">
                    <a:moveTo>
                      <a:pt x="0" y="128235"/>
                    </a:moveTo>
                    <a:lnTo>
                      <a:pt x="10077" y="78320"/>
                    </a:lnTo>
                    <a:lnTo>
                      <a:pt x="37559" y="37559"/>
                    </a:lnTo>
                    <a:lnTo>
                      <a:pt x="78319" y="10077"/>
                    </a:lnTo>
                    <a:lnTo>
                      <a:pt x="128234" y="0"/>
                    </a:lnTo>
                    <a:lnTo>
                      <a:pt x="7753040" y="0"/>
                    </a:lnTo>
                    <a:lnTo>
                      <a:pt x="7802954" y="10077"/>
                    </a:lnTo>
                    <a:lnTo>
                      <a:pt x="7843714" y="37559"/>
                    </a:lnTo>
                    <a:lnTo>
                      <a:pt x="7871196" y="78320"/>
                    </a:lnTo>
                    <a:lnTo>
                      <a:pt x="7881274" y="128235"/>
                    </a:lnTo>
                    <a:lnTo>
                      <a:pt x="7881274" y="641184"/>
                    </a:lnTo>
                    <a:lnTo>
                      <a:pt x="7871196" y="691099"/>
                    </a:lnTo>
                    <a:lnTo>
                      <a:pt x="7843714" y="731860"/>
                    </a:lnTo>
                    <a:lnTo>
                      <a:pt x="7802954" y="759342"/>
                    </a:lnTo>
                    <a:lnTo>
                      <a:pt x="7753040" y="769420"/>
                    </a:lnTo>
                    <a:lnTo>
                      <a:pt x="128234" y="769420"/>
                    </a:lnTo>
                    <a:lnTo>
                      <a:pt x="78319" y="759342"/>
                    </a:lnTo>
                    <a:lnTo>
                      <a:pt x="37559" y="731860"/>
                    </a:lnTo>
                    <a:lnTo>
                      <a:pt x="10077" y="691099"/>
                    </a:lnTo>
                    <a:lnTo>
                      <a:pt x="0" y="641184"/>
                    </a:lnTo>
                    <a:lnTo>
                      <a:pt x="0" y="128235"/>
                    </a:lnTo>
                    <a:close/>
                  </a:path>
                </a:pathLst>
              </a:custGeom>
              <a:ln w="12700">
                <a:solidFill>
                  <a:srgbClr val="70AD47"/>
                </a:solidFill>
              </a:ln>
            </p:spPr>
            <p:txBody>
              <a:bodyPr wrap="square" lIns="0" tIns="0" rIns="0" bIns="0" rtlCol="0"/>
              <a:lstStyle/>
              <a:p>
                <a:endParaRPr/>
              </a:p>
            </p:txBody>
          </p:sp>
        </p:grpSp>
        <p:sp>
          <p:nvSpPr>
            <p:cNvPr id="134" name="object 134"/>
            <p:cNvSpPr txBox="1"/>
            <p:nvPr/>
          </p:nvSpPr>
          <p:spPr>
            <a:xfrm>
              <a:off x="4485793" y="2808043"/>
              <a:ext cx="4148600" cy="799392"/>
            </a:xfrm>
            <a:prstGeom prst="rect">
              <a:avLst/>
            </a:prstGeom>
          </p:spPr>
          <p:txBody>
            <a:bodyPr vert="horz" wrap="square" lIns="0" tIns="12700" rIns="0" bIns="0" rtlCol="0">
              <a:spAutoFit/>
            </a:bodyPr>
            <a:lstStyle/>
            <a:p>
              <a:pPr marL="12700">
                <a:lnSpc>
                  <a:spcPct val="100000"/>
                </a:lnSpc>
                <a:spcBef>
                  <a:spcPts val="100"/>
                </a:spcBef>
              </a:pPr>
              <a:r>
                <a:rPr sz="2800" spc="-30" dirty="0">
                  <a:latin typeface="Calibri"/>
                  <a:cs typeface="Calibri"/>
                </a:rPr>
                <a:t>Transformer</a:t>
              </a:r>
              <a:endParaRPr sz="2800" dirty="0">
                <a:latin typeface="Calibri"/>
                <a:cs typeface="Calibri"/>
              </a:endParaRPr>
            </a:p>
          </p:txBody>
        </p:sp>
      </p:grpSp>
      <p:sp>
        <p:nvSpPr>
          <p:cNvPr id="142" name="TextBox 141">
            <a:extLst>
              <a:ext uri="{FF2B5EF4-FFF2-40B4-BE49-F238E27FC236}">
                <a16:creationId xmlns:a16="http://schemas.microsoft.com/office/drawing/2014/main" id="{209E48A2-BDD4-FF32-C62E-852484804017}"/>
              </a:ext>
            </a:extLst>
          </p:cNvPr>
          <p:cNvSpPr txBox="1"/>
          <p:nvPr/>
        </p:nvSpPr>
        <p:spPr>
          <a:xfrm>
            <a:off x="290842" y="1013647"/>
            <a:ext cx="7606705" cy="4247317"/>
          </a:xfrm>
          <a:prstGeom prst="rect">
            <a:avLst/>
          </a:prstGeom>
          <a:noFill/>
        </p:spPr>
        <p:txBody>
          <a:bodyPr wrap="square" rtlCol="0">
            <a:spAutoFit/>
          </a:bodyPr>
          <a:lstStyle/>
          <a:p>
            <a:r>
              <a:rPr lang="en-US" dirty="0"/>
              <a:t>often referred to as the </a:t>
            </a:r>
            <a:r>
              <a:rPr lang="en-US" b="1" dirty="0"/>
              <a:t>[CLS] token </a:t>
            </a:r>
            <a:r>
              <a:rPr lang="en-US" dirty="0"/>
              <a:t>is a special</a:t>
            </a:r>
            <a:r>
              <a:rPr lang="en-US" dirty="0">
                <a:solidFill>
                  <a:srgbClr val="FF0000"/>
                </a:solidFill>
              </a:rPr>
              <a:t>, learnable token </a:t>
            </a:r>
            <a:r>
              <a:rPr lang="en-US" dirty="0"/>
              <a:t>that is introduced to the input sequence before it is processed by the transformer. by the [CLS] token used in models like BERT for natural language processing (NLP).</a:t>
            </a:r>
          </a:p>
          <a:p>
            <a:endParaRPr lang="en-US" b="1" dirty="0"/>
          </a:p>
          <a:p>
            <a:r>
              <a:rPr lang="en-US" b="1" dirty="0"/>
              <a:t>Purpose</a:t>
            </a:r>
            <a:r>
              <a:rPr lang="en-US" dirty="0"/>
              <a:t>:</a:t>
            </a:r>
          </a:p>
          <a:p>
            <a:pPr marL="742950" lvl="1" indent="-285750">
              <a:buFont typeface="+mj-lt"/>
              <a:buAutoNum type="arabicPeriod"/>
            </a:pPr>
            <a:r>
              <a:rPr lang="en-US" dirty="0"/>
              <a:t>The classification token </a:t>
            </a:r>
            <a:r>
              <a:rPr lang="en-US" dirty="0">
                <a:highlight>
                  <a:srgbClr val="FFFF00"/>
                </a:highlight>
              </a:rPr>
              <a:t>is used to aggregate the information from all the patch embeddings </a:t>
            </a:r>
            <a:r>
              <a:rPr lang="en-US" dirty="0"/>
              <a:t>during the transformer’s self-attention operations.</a:t>
            </a:r>
          </a:p>
          <a:p>
            <a:pPr marL="742950" lvl="1" indent="-285750">
              <a:buFont typeface="+mj-lt"/>
              <a:buAutoNum type="arabicPeriod"/>
            </a:pPr>
            <a:r>
              <a:rPr lang="en-US" dirty="0"/>
              <a:t>After the transformer processes all the patches and the [CLS] token, the final representation of </a:t>
            </a:r>
            <a:r>
              <a:rPr lang="en-US" dirty="0">
                <a:highlight>
                  <a:srgbClr val="FFFF00"/>
                </a:highlight>
              </a:rPr>
              <a:t>the [CLS] token is used as the input to a </a:t>
            </a:r>
            <a:r>
              <a:rPr lang="en-US" b="1" dirty="0">
                <a:highlight>
                  <a:srgbClr val="FFFF00"/>
                </a:highlight>
              </a:rPr>
              <a:t>classification head</a:t>
            </a:r>
            <a:r>
              <a:rPr lang="en-US" dirty="0">
                <a:highlight>
                  <a:srgbClr val="FFFF00"/>
                </a:highlight>
              </a:rPr>
              <a:t> (a fully connected layer followed by </a:t>
            </a:r>
            <a:r>
              <a:rPr lang="en-US" dirty="0" err="1">
                <a:highlight>
                  <a:srgbClr val="FFFF00"/>
                </a:highlight>
              </a:rPr>
              <a:t>softmax</a:t>
            </a:r>
            <a:r>
              <a:rPr lang="en-US" dirty="0">
                <a:highlight>
                  <a:srgbClr val="FFFF00"/>
                </a:highlight>
              </a:rPr>
              <a:t>) for making the final prediction (e.g., classifying the image into one of the predefined categories).</a:t>
            </a:r>
          </a:p>
          <a:p>
            <a:endParaRPr lang="en-US" dirty="0"/>
          </a:p>
        </p:txBody>
      </p:sp>
    </p:spTree>
    <p:extLst>
      <p:ext uri="{BB962C8B-B14F-4D97-AF65-F5344CB8AC3E}">
        <p14:creationId xmlns:p14="http://schemas.microsoft.com/office/powerpoint/2010/main" val="2797161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739" y="6050788"/>
            <a:ext cx="9896475" cy="269240"/>
          </a:xfrm>
          <a:prstGeom prst="rect">
            <a:avLst/>
          </a:prstGeom>
        </p:spPr>
        <p:txBody>
          <a:bodyPr vert="horz" wrap="square" lIns="0" tIns="12700" rIns="0" bIns="0" rtlCol="0">
            <a:spAutoFit/>
          </a:bodyPr>
          <a:lstStyle/>
          <a:p>
            <a:pPr marL="12700">
              <a:lnSpc>
                <a:spcPct val="100000"/>
              </a:lnSpc>
              <a:spcBef>
                <a:spcPts val="100"/>
              </a:spcBef>
            </a:pPr>
            <a:r>
              <a:rPr sz="1600" dirty="0">
                <a:latin typeface="Arial"/>
                <a:cs typeface="Arial"/>
              </a:rPr>
              <a:t>Dosovitskiy</a:t>
            </a:r>
            <a:r>
              <a:rPr sz="1600" spc="-25" dirty="0">
                <a:latin typeface="Arial"/>
                <a:cs typeface="Arial"/>
              </a:rPr>
              <a:t> </a:t>
            </a:r>
            <a:r>
              <a:rPr sz="1600" dirty="0">
                <a:latin typeface="Arial"/>
                <a:cs typeface="Arial"/>
              </a:rPr>
              <a:t>et</a:t>
            </a:r>
            <a:r>
              <a:rPr sz="1600" spc="-20" dirty="0">
                <a:latin typeface="Arial"/>
                <a:cs typeface="Arial"/>
              </a:rPr>
              <a:t> </a:t>
            </a:r>
            <a:r>
              <a:rPr sz="1600" dirty="0">
                <a:latin typeface="Arial"/>
                <a:cs typeface="Arial"/>
              </a:rPr>
              <a:t>al,</a:t>
            </a:r>
            <a:r>
              <a:rPr sz="1600" spc="-20" dirty="0">
                <a:latin typeface="Arial"/>
                <a:cs typeface="Arial"/>
              </a:rPr>
              <a:t> </a:t>
            </a:r>
            <a:r>
              <a:rPr sz="1600" dirty="0">
                <a:latin typeface="Arial"/>
                <a:cs typeface="Arial"/>
              </a:rPr>
              <a:t>“An</a:t>
            </a:r>
            <a:r>
              <a:rPr sz="1600" spc="-3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is</a:t>
            </a:r>
            <a:r>
              <a:rPr sz="1600" spc="-25" dirty="0">
                <a:latin typeface="Arial"/>
                <a:cs typeface="Arial"/>
              </a:rPr>
              <a:t> </a:t>
            </a:r>
            <a:r>
              <a:rPr sz="1600" dirty="0">
                <a:latin typeface="Arial"/>
                <a:cs typeface="Arial"/>
              </a:rPr>
              <a:t>Worth</a:t>
            </a:r>
            <a:r>
              <a:rPr sz="1600" spc="-30" dirty="0">
                <a:latin typeface="Arial"/>
                <a:cs typeface="Arial"/>
              </a:rPr>
              <a:t> </a:t>
            </a:r>
            <a:r>
              <a:rPr sz="1600" dirty="0">
                <a:latin typeface="Arial"/>
                <a:cs typeface="Arial"/>
              </a:rPr>
              <a:t>16x16</a:t>
            </a:r>
            <a:r>
              <a:rPr sz="1600" spc="-30" dirty="0">
                <a:latin typeface="Arial"/>
                <a:cs typeface="Arial"/>
              </a:rPr>
              <a:t> </a:t>
            </a:r>
            <a:r>
              <a:rPr sz="1600" dirty="0">
                <a:latin typeface="Arial"/>
                <a:cs typeface="Arial"/>
              </a:rPr>
              <a:t>Words:</a:t>
            </a:r>
            <a:r>
              <a:rPr sz="1600" spc="-45" dirty="0">
                <a:latin typeface="Arial"/>
                <a:cs typeface="Arial"/>
              </a:rPr>
              <a:t> </a:t>
            </a:r>
            <a:r>
              <a:rPr sz="1600" spc="-10" dirty="0">
                <a:latin typeface="Arial"/>
                <a:cs typeface="Arial"/>
              </a:rPr>
              <a:t>Transformers</a:t>
            </a:r>
            <a:r>
              <a:rPr sz="1600" spc="-25" dirty="0">
                <a:latin typeface="Arial"/>
                <a:cs typeface="Arial"/>
              </a:rPr>
              <a:t> </a:t>
            </a:r>
            <a:r>
              <a:rPr sz="1600" dirty="0">
                <a:latin typeface="Arial"/>
                <a:cs typeface="Arial"/>
              </a:rPr>
              <a:t>for</a:t>
            </a:r>
            <a:r>
              <a:rPr sz="1600" spc="-2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Recognition</a:t>
            </a:r>
            <a:r>
              <a:rPr sz="1600" spc="-30" dirty="0">
                <a:latin typeface="Arial"/>
                <a:cs typeface="Arial"/>
              </a:rPr>
              <a:t> </a:t>
            </a:r>
            <a:r>
              <a:rPr sz="1600" dirty="0">
                <a:latin typeface="Arial"/>
                <a:cs typeface="Arial"/>
              </a:rPr>
              <a:t>at</a:t>
            </a:r>
            <a:r>
              <a:rPr sz="1600" spc="-20" dirty="0">
                <a:latin typeface="Arial"/>
                <a:cs typeface="Arial"/>
              </a:rPr>
              <a:t> </a:t>
            </a:r>
            <a:r>
              <a:rPr sz="1600" dirty="0">
                <a:latin typeface="Arial"/>
                <a:cs typeface="Arial"/>
              </a:rPr>
              <a:t>Scale”,</a:t>
            </a:r>
            <a:r>
              <a:rPr sz="1600" spc="-20" dirty="0">
                <a:latin typeface="Arial"/>
                <a:cs typeface="Arial"/>
              </a:rPr>
              <a:t> </a:t>
            </a:r>
            <a:r>
              <a:rPr sz="1600" dirty="0">
                <a:latin typeface="Arial"/>
                <a:cs typeface="Arial"/>
              </a:rPr>
              <a:t>ICLR</a:t>
            </a:r>
            <a:r>
              <a:rPr sz="1600" spc="-25" dirty="0">
                <a:latin typeface="Arial"/>
                <a:cs typeface="Arial"/>
              </a:rPr>
              <a:t> </a:t>
            </a:r>
            <a:r>
              <a:rPr sz="1600" spc="-20" dirty="0">
                <a:latin typeface="Arial"/>
                <a:cs typeface="Arial"/>
              </a:rPr>
              <a:t>2021</a:t>
            </a:r>
            <a:endParaRPr sz="1600">
              <a:latin typeface="Arial"/>
              <a:cs typeface="Arial"/>
            </a:endParaRPr>
          </a:p>
        </p:txBody>
      </p:sp>
      <p:grpSp>
        <p:nvGrpSpPr>
          <p:cNvPr id="6" name="object 6"/>
          <p:cNvGrpSpPr/>
          <p:nvPr/>
        </p:nvGrpSpPr>
        <p:grpSpPr>
          <a:xfrm>
            <a:off x="2535941" y="4393872"/>
            <a:ext cx="690245" cy="1481455"/>
            <a:chOff x="2535941" y="4393872"/>
            <a:chExt cx="690245" cy="1481455"/>
          </a:xfrm>
        </p:grpSpPr>
        <p:sp>
          <p:nvSpPr>
            <p:cNvPr id="7" name="object 7"/>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8" name="object 8"/>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9" name="object 9"/>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10" name="object 10"/>
            <p:cNvPicPr/>
            <p:nvPr/>
          </p:nvPicPr>
          <p:blipFill>
            <a:blip r:embed="rId2" cstate="print"/>
            <a:stretch>
              <a:fillRect/>
            </a:stretch>
          </p:blipFill>
          <p:spPr>
            <a:xfrm>
              <a:off x="2535941" y="5235200"/>
              <a:ext cx="639705" cy="640079"/>
            </a:xfrm>
            <a:prstGeom prst="rect">
              <a:avLst/>
            </a:prstGeom>
          </p:spPr>
        </p:pic>
        <p:sp>
          <p:nvSpPr>
            <p:cNvPr id="11" name="object 11"/>
            <p:cNvSpPr/>
            <p:nvPr/>
          </p:nvSpPr>
          <p:spPr>
            <a:xfrm>
              <a:off x="3089724"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12" name="object 12"/>
            <p:cNvSpPr/>
            <p:nvPr/>
          </p:nvSpPr>
          <p:spPr>
            <a:xfrm>
              <a:off x="3089724"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3" name="object 13"/>
          <p:cNvGrpSpPr/>
          <p:nvPr/>
        </p:nvGrpSpPr>
        <p:grpSpPr>
          <a:xfrm>
            <a:off x="3312686" y="4397663"/>
            <a:ext cx="689610" cy="1477645"/>
            <a:chOff x="3312686" y="4397663"/>
            <a:chExt cx="689610" cy="1477645"/>
          </a:xfrm>
        </p:grpSpPr>
        <p:sp>
          <p:nvSpPr>
            <p:cNvPr id="14" name="object 14"/>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5" name="object 15"/>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6" name="object 16"/>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7" name="object 17"/>
            <p:cNvPicPr/>
            <p:nvPr/>
          </p:nvPicPr>
          <p:blipFill>
            <a:blip r:embed="rId3" cstate="print"/>
            <a:stretch>
              <a:fillRect/>
            </a:stretch>
          </p:blipFill>
          <p:spPr>
            <a:xfrm>
              <a:off x="3312686" y="5235200"/>
              <a:ext cx="639705" cy="640079"/>
            </a:xfrm>
            <a:prstGeom prst="rect">
              <a:avLst/>
            </a:prstGeom>
          </p:spPr>
        </p:pic>
        <p:sp>
          <p:nvSpPr>
            <p:cNvPr id="18" name="object 18"/>
            <p:cNvSpPr/>
            <p:nvPr/>
          </p:nvSpPr>
          <p:spPr>
            <a:xfrm>
              <a:off x="3865947" y="440599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19" name="object 19"/>
            <p:cNvSpPr/>
            <p:nvPr/>
          </p:nvSpPr>
          <p:spPr>
            <a:xfrm>
              <a:off x="3865947"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20" name="object 20"/>
          <p:cNvGrpSpPr/>
          <p:nvPr/>
        </p:nvGrpSpPr>
        <p:grpSpPr>
          <a:xfrm>
            <a:off x="4089432" y="4393872"/>
            <a:ext cx="689610" cy="1481455"/>
            <a:chOff x="4089432" y="4393872"/>
            <a:chExt cx="689610" cy="1481455"/>
          </a:xfrm>
        </p:grpSpPr>
        <p:sp>
          <p:nvSpPr>
            <p:cNvPr id="21" name="object 21"/>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2" name="object 22"/>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3" name="object 23"/>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24" name="object 24"/>
            <p:cNvPicPr/>
            <p:nvPr/>
          </p:nvPicPr>
          <p:blipFill>
            <a:blip r:embed="rId4" cstate="print"/>
            <a:stretch>
              <a:fillRect/>
            </a:stretch>
          </p:blipFill>
          <p:spPr>
            <a:xfrm>
              <a:off x="4089432" y="5235200"/>
              <a:ext cx="639705" cy="640079"/>
            </a:xfrm>
            <a:prstGeom prst="rect">
              <a:avLst/>
            </a:prstGeom>
          </p:spPr>
        </p:pic>
        <p:sp>
          <p:nvSpPr>
            <p:cNvPr id="25" name="object 25"/>
            <p:cNvSpPr/>
            <p:nvPr/>
          </p:nvSpPr>
          <p:spPr>
            <a:xfrm>
              <a:off x="4642168"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6" name="object 26"/>
            <p:cNvSpPr/>
            <p:nvPr/>
          </p:nvSpPr>
          <p:spPr>
            <a:xfrm>
              <a:off x="4642168"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27" name="object 27"/>
          <p:cNvGrpSpPr/>
          <p:nvPr/>
        </p:nvGrpSpPr>
        <p:grpSpPr>
          <a:xfrm>
            <a:off x="4866180" y="4397663"/>
            <a:ext cx="689610" cy="1477645"/>
            <a:chOff x="4866180" y="4397663"/>
            <a:chExt cx="689610" cy="1477645"/>
          </a:xfrm>
        </p:grpSpPr>
        <p:sp>
          <p:nvSpPr>
            <p:cNvPr id="28" name="object 28"/>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9" name="object 29"/>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0" name="object 30"/>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31" name="object 31"/>
            <p:cNvPicPr/>
            <p:nvPr/>
          </p:nvPicPr>
          <p:blipFill>
            <a:blip r:embed="rId5" cstate="print"/>
            <a:stretch>
              <a:fillRect/>
            </a:stretch>
          </p:blipFill>
          <p:spPr>
            <a:xfrm>
              <a:off x="4866180" y="5235200"/>
              <a:ext cx="639705" cy="640079"/>
            </a:xfrm>
            <a:prstGeom prst="rect">
              <a:avLst/>
            </a:prstGeom>
          </p:spPr>
        </p:pic>
        <p:sp>
          <p:nvSpPr>
            <p:cNvPr id="32" name="object 32"/>
            <p:cNvSpPr/>
            <p:nvPr/>
          </p:nvSpPr>
          <p:spPr>
            <a:xfrm>
              <a:off x="5419439" y="440599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33" name="object 33"/>
            <p:cNvSpPr/>
            <p:nvPr/>
          </p:nvSpPr>
          <p:spPr>
            <a:xfrm>
              <a:off x="5419439"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4" name="object 34"/>
          <p:cNvGrpSpPr/>
          <p:nvPr/>
        </p:nvGrpSpPr>
        <p:grpSpPr>
          <a:xfrm>
            <a:off x="5645272" y="4393872"/>
            <a:ext cx="683260" cy="1481455"/>
            <a:chOff x="5645272" y="4393872"/>
            <a:chExt cx="683260" cy="1481455"/>
          </a:xfrm>
        </p:grpSpPr>
        <p:sp>
          <p:nvSpPr>
            <p:cNvPr id="35" name="object 35"/>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36" name="object 36"/>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7" name="object 37"/>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38" name="object 38"/>
            <p:cNvPicPr/>
            <p:nvPr/>
          </p:nvPicPr>
          <p:blipFill>
            <a:blip r:embed="rId6" cstate="print"/>
            <a:stretch>
              <a:fillRect/>
            </a:stretch>
          </p:blipFill>
          <p:spPr>
            <a:xfrm>
              <a:off x="5645272" y="5235200"/>
              <a:ext cx="639705" cy="640079"/>
            </a:xfrm>
            <a:prstGeom prst="rect">
              <a:avLst/>
            </a:prstGeom>
          </p:spPr>
        </p:pic>
        <p:sp>
          <p:nvSpPr>
            <p:cNvPr id="39" name="object 39"/>
            <p:cNvSpPr/>
            <p:nvPr/>
          </p:nvSpPr>
          <p:spPr>
            <a:xfrm>
              <a:off x="6191656"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40" name="object 40"/>
            <p:cNvSpPr/>
            <p:nvPr/>
          </p:nvSpPr>
          <p:spPr>
            <a:xfrm>
              <a:off x="6191656"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41" name="object 41"/>
          <p:cNvGrpSpPr/>
          <p:nvPr/>
        </p:nvGrpSpPr>
        <p:grpSpPr>
          <a:xfrm>
            <a:off x="6419682" y="4393872"/>
            <a:ext cx="695325" cy="1481455"/>
            <a:chOff x="6419682" y="4393872"/>
            <a:chExt cx="695325" cy="1481455"/>
          </a:xfrm>
        </p:grpSpPr>
        <p:sp>
          <p:nvSpPr>
            <p:cNvPr id="42" name="object 42"/>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3" name="object 43"/>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4" name="object 44"/>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45" name="object 45"/>
            <p:cNvPicPr/>
            <p:nvPr/>
          </p:nvPicPr>
          <p:blipFill>
            <a:blip r:embed="rId7" cstate="print"/>
            <a:stretch>
              <a:fillRect/>
            </a:stretch>
          </p:blipFill>
          <p:spPr>
            <a:xfrm>
              <a:off x="6419682" y="5235200"/>
              <a:ext cx="639705" cy="640079"/>
            </a:xfrm>
            <a:prstGeom prst="rect">
              <a:avLst/>
            </a:prstGeom>
          </p:spPr>
        </p:pic>
        <p:sp>
          <p:nvSpPr>
            <p:cNvPr id="46" name="object 46"/>
            <p:cNvSpPr/>
            <p:nvPr/>
          </p:nvSpPr>
          <p:spPr>
            <a:xfrm>
              <a:off x="6978379"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47" name="object 47"/>
            <p:cNvSpPr/>
            <p:nvPr/>
          </p:nvSpPr>
          <p:spPr>
            <a:xfrm>
              <a:off x="6978379"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48" name="object 48"/>
          <p:cNvGrpSpPr/>
          <p:nvPr/>
        </p:nvGrpSpPr>
        <p:grpSpPr>
          <a:xfrm>
            <a:off x="7207347" y="4393872"/>
            <a:ext cx="675005" cy="1481455"/>
            <a:chOff x="7207347" y="4393872"/>
            <a:chExt cx="675005" cy="1481455"/>
          </a:xfrm>
        </p:grpSpPr>
        <p:sp>
          <p:nvSpPr>
            <p:cNvPr id="49" name="object 49"/>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0" name="object 50"/>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51" name="object 51"/>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52" name="object 52"/>
            <p:cNvPicPr/>
            <p:nvPr/>
          </p:nvPicPr>
          <p:blipFill>
            <a:blip r:embed="rId8" cstate="print"/>
            <a:stretch>
              <a:fillRect/>
            </a:stretch>
          </p:blipFill>
          <p:spPr>
            <a:xfrm>
              <a:off x="7207347" y="5235200"/>
              <a:ext cx="641197" cy="640079"/>
            </a:xfrm>
            <a:prstGeom prst="rect">
              <a:avLst/>
            </a:prstGeom>
          </p:spPr>
        </p:pic>
        <p:sp>
          <p:nvSpPr>
            <p:cNvPr id="53" name="object 53"/>
            <p:cNvSpPr/>
            <p:nvPr/>
          </p:nvSpPr>
          <p:spPr>
            <a:xfrm>
              <a:off x="7745760"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54" name="object 54"/>
            <p:cNvSpPr/>
            <p:nvPr/>
          </p:nvSpPr>
          <p:spPr>
            <a:xfrm>
              <a:off x="7745760"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5" name="object 55"/>
          <p:cNvGrpSpPr/>
          <p:nvPr/>
        </p:nvGrpSpPr>
        <p:grpSpPr>
          <a:xfrm>
            <a:off x="7970093" y="4393872"/>
            <a:ext cx="688340" cy="1481455"/>
            <a:chOff x="7970093" y="4393872"/>
            <a:chExt cx="688340" cy="1481455"/>
          </a:xfrm>
        </p:grpSpPr>
        <p:sp>
          <p:nvSpPr>
            <p:cNvPr id="56" name="object 56"/>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7" name="object 57"/>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58" name="object 58"/>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59" name="object 59"/>
            <p:cNvPicPr/>
            <p:nvPr/>
          </p:nvPicPr>
          <p:blipFill>
            <a:blip r:embed="rId9" cstate="print"/>
            <a:stretch>
              <a:fillRect/>
            </a:stretch>
          </p:blipFill>
          <p:spPr>
            <a:xfrm>
              <a:off x="7970093" y="5235200"/>
              <a:ext cx="641205" cy="640079"/>
            </a:xfrm>
            <a:prstGeom prst="rect">
              <a:avLst/>
            </a:prstGeom>
          </p:spPr>
        </p:pic>
        <p:sp>
          <p:nvSpPr>
            <p:cNvPr id="60" name="object 60"/>
            <p:cNvSpPr/>
            <p:nvPr/>
          </p:nvSpPr>
          <p:spPr>
            <a:xfrm>
              <a:off x="8521762"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61" name="object 61"/>
            <p:cNvSpPr/>
            <p:nvPr/>
          </p:nvSpPr>
          <p:spPr>
            <a:xfrm>
              <a:off x="8521762"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62" name="object 62"/>
          <p:cNvGrpSpPr/>
          <p:nvPr/>
        </p:nvGrpSpPr>
        <p:grpSpPr>
          <a:xfrm>
            <a:off x="8744502" y="4393872"/>
            <a:ext cx="690880" cy="1481455"/>
            <a:chOff x="8744502" y="4393872"/>
            <a:chExt cx="690880" cy="1481455"/>
          </a:xfrm>
        </p:grpSpPr>
        <p:sp>
          <p:nvSpPr>
            <p:cNvPr id="63" name="object 63"/>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64" name="object 64"/>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5" name="object 65"/>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66" name="object 66"/>
            <p:cNvPicPr/>
            <p:nvPr/>
          </p:nvPicPr>
          <p:blipFill>
            <a:blip r:embed="rId10" cstate="print"/>
            <a:stretch>
              <a:fillRect/>
            </a:stretch>
          </p:blipFill>
          <p:spPr>
            <a:xfrm>
              <a:off x="8744502" y="5235200"/>
              <a:ext cx="641206" cy="640079"/>
            </a:xfrm>
            <a:prstGeom prst="rect">
              <a:avLst/>
            </a:prstGeom>
          </p:spPr>
        </p:pic>
        <p:sp>
          <p:nvSpPr>
            <p:cNvPr id="67" name="object 67"/>
            <p:cNvSpPr/>
            <p:nvPr/>
          </p:nvSpPr>
          <p:spPr>
            <a:xfrm>
              <a:off x="9298513"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68" name="object 68"/>
            <p:cNvSpPr/>
            <p:nvPr/>
          </p:nvSpPr>
          <p:spPr>
            <a:xfrm>
              <a:off x="9298513"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sp>
        <p:nvSpPr>
          <p:cNvPr id="69" name="object 69"/>
          <p:cNvSpPr txBox="1"/>
          <p:nvPr/>
        </p:nvSpPr>
        <p:spPr>
          <a:xfrm>
            <a:off x="273194" y="3559555"/>
            <a:ext cx="2190115" cy="2263140"/>
          </a:xfrm>
          <a:prstGeom prst="rect">
            <a:avLst/>
          </a:prstGeom>
        </p:spPr>
        <p:txBody>
          <a:bodyPr vert="horz" wrap="square" lIns="0" tIns="13970" rIns="0" bIns="0" rtlCol="0">
            <a:spAutoFit/>
          </a:bodyPr>
          <a:lstStyle/>
          <a:p>
            <a:pPr marL="12700" marR="5080">
              <a:lnSpc>
                <a:spcPct val="99400"/>
              </a:lnSpc>
              <a:spcBef>
                <a:spcPts val="110"/>
              </a:spcBef>
            </a:pPr>
            <a:r>
              <a:rPr sz="1800" dirty="0">
                <a:latin typeface="Calibri"/>
                <a:cs typeface="Calibri"/>
              </a:rPr>
              <a:t>Add</a:t>
            </a:r>
            <a:r>
              <a:rPr sz="1800" spc="-35" dirty="0">
                <a:latin typeface="Calibri"/>
                <a:cs typeface="Calibri"/>
              </a:rPr>
              <a:t> </a:t>
            </a:r>
            <a:r>
              <a:rPr sz="1800" spc="-10" dirty="0">
                <a:latin typeface="Calibri"/>
                <a:cs typeface="Calibri"/>
              </a:rPr>
              <a:t>positional </a:t>
            </a:r>
            <a:r>
              <a:rPr sz="1800" dirty="0">
                <a:latin typeface="Calibri"/>
                <a:cs typeface="Calibri"/>
              </a:rPr>
              <a:t>embedding:</a:t>
            </a:r>
            <a:r>
              <a:rPr sz="1800" spc="-65" dirty="0">
                <a:latin typeface="Calibri"/>
                <a:cs typeface="Calibri"/>
              </a:rPr>
              <a:t> </a:t>
            </a:r>
            <a:r>
              <a:rPr sz="1800" dirty="0">
                <a:latin typeface="Calibri"/>
                <a:cs typeface="Calibri"/>
              </a:rPr>
              <a:t>learned</a:t>
            </a:r>
            <a:r>
              <a:rPr sz="1800" spc="-65" dirty="0">
                <a:latin typeface="Calibri"/>
                <a:cs typeface="Calibri"/>
              </a:rPr>
              <a:t> </a:t>
            </a:r>
            <a:r>
              <a:rPr sz="1800" spc="-25" dirty="0">
                <a:latin typeface="Calibri"/>
                <a:cs typeface="Calibri"/>
              </a:rPr>
              <a:t>D- </a:t>
            </a:r>
            <a:r>
              <a:rPr sz="1800" dirty="0">
                <a:latin typeface="Calibri"/>
                <a:cs typeface="Calibri"/>
              </a:rPr>
              <a:t>dim</a:t>
            </a:r>
            <a:r>
              <a:rPr sz="1800" spc="-35" dirty="0">
                <a:latin typeface="Calibri"/>
                <a:cs typeface="Calibri"/>
              </a:rPr>
              <a:t> </a:t>
            </a:r>
            <a:r>
              <a:rPr sz="1800" dirty="0">
                <a:latin typeface="Calibri"/>
                <a:cs typeface="Calibri"/>
              </a:rPr>
              <a:t>vector</a:t>
            </a:r>
            <a:r>
              <a:rPr sz="1800" spc="-35" dirty="0">
                <a:latin typeface="Calibri"/>
                <a:cs typeface="Calibri"/>
              </a:rPr>
              <a:t> </a:t>
            </a:r>
            <a:r>
              <a:rPr sz="1800" dirty="0">
                <a:latin typeface="Calibri"/>
                <a:cs typeface="Calibri"/>
              </a:rPr>
              <a:t>per</a:t>
            </a:r>
            <a:r>
              <a:rPr sz="1800" spc="-35" dirty="0">
                <a:latin typeface="Calibri"/>
                <a:cs typeface="Calibri"/>
              </a:rPr>
              <a:t> </a:t>
            </a:r>
            <a:r>
              <a:rPr sz="1800" spc="-10" dirty="0">
                <a:latin typeface="Calibri"/>
                <a:cs typeface="Calibri"/>
              </a:rPr>
              <a:t>position</a:t>
            </a:r>
            <a:endParaRPr sz="1800">
              <a:latin typeface="Calibri"/>
              <a:cs typeface="Calibri"/>
            </a:endParaRPr>
          </a:p>
          <a:p>
            <a:pPr marL="19685" marR="177165">
              <a:lnSpc>
                <a:spcPts val="2110"/>
              </a:lnSpc>
              <a:spcBef>
                <a:spcPts val="1360"/>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 </a:t>
            </a: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a:latin typeface="Calibri"/>
              <a:cs typeface="Calibri"/>
            </a:endParaRPr>
          </a:p>
          <a:p>
            <a:pPr marL="15240" marR="151130">
              <a:lnSpc>
                <a:spcPts val="2110"/>
              </a:lnSpc>
              <a:spcBef>
                <a:spcPts val="142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a:latin typeface="Calibri"/>
              <a:cs typeface="Calibri"/>
            </a:endParaRPr>
          </a:p>
        </p:txBody>
      </p:sp>
      <p:grpSp>
        <p:nvGrpSpPr>
          <p:cNvPr id="70" name="object 70"/>
          <p:cNvGrpSpPr/>
          <p:nvPr/>
        </p:nvGrpSpPr>
        <p:grpSpPr>
          <a:xfrm>
            <a:off x="2955197" y="2089809"/>
            <a:ext cx="143510" cy="442595"/>
            <a:chOff x="2955197" y="2089809"/>
            <a:chExt cx="143510" cy="442595"/>
          </a:xfrm>
        </p:grpSpPr>
        <p:sp>
          <p:nvSpPr>
            <p:cNvPr id="71" name="object 71"/>
            <p:cNvSpPr/>
            <p:nvPr/>
          </p:nvSpPr>
          <p:spPr>
            <a:xfrm>
              <a:off x="2961547" y="2096159"/>
              <a:ext cx="130810" cy="429895"/>
            </a:xfrm>
            <a:custGeom>
              <a:avLst/>
              <a:gdLst/>
              <a:ahLst/>
              <a:cxnLst/>
              <a:rect l="l" t="t" r="r" b="b"/>
              <a:pathLst>
                <a:path w="130810"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72" name="object 72"/>
            <p:cNvSpPr/>
            <p:nvPr/>
          </p:nvSpPr>
          <p:spPr>
            <a:xfrm>
              <a:off x="296154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3" name="object 73"/>
          <p:cNvGrpSpPr/>
          <p:nvPr/>
        </p:nvGrpSpPr>
        <p:grpSpPr>
          <a:xfrm>
            <a:off x="3731418" y="2093600"/>
            <a:ext cx="143510" cy="442595"/>
            <a:chOff x="3731418" y="2093600"/>
            <a:chExt cx="143510" cy="442595"/>
          </a:xfrm>
        </p:grpSpPr>
        <p:sp>
          <p:nvSpPr>
            <p:cNvPr id="74" name="object 74"/>
            <p:cNvSpPr/>
            <p:nvPr/>
          </p:nvSpPr>
          <p:spPr>
            <a:xfrm>
              <a:off x="3737768"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5" name="object 75"/>
            <p:cNvSpPr/>
            <p:nvPr/>
          </p:nvSpPr>
          <p:spPr>
            <a:xfrm>
              <a:off x="3737768"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6" name="object 76"/>
          <p:cNvGrpSpPr/>
          <p:nvPr/>
        </p:nvGrpSpPr>
        <p:grpSpPr>
          <a:xfrm>
            <a:off x="4507640" y="2089809"/>
            <a:ext cx="143510" cy="442595"/>
            <a:chOff x="4507640" y="2089809"/>
            <a:chExt cx="143510" cy="442595"/>
          </a:xfrm>
        </p:grpSpPr>
        <p:sp>
          <p:nvSpPr>
            <p:cNvPr id="77" name="object 77"/>
            <p:cNvSpPr/>
            <p:nvPr/>
          </p:nvSpPr>
          <p:spPr>
            <a:xfrm>
              <a:off x="4513990"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8" name="object 78"/>
            <p:cNvSpPr/>
            <p:nvPr/>
          </p:nvSpPr>
          <p:spPr>
            <a:xfrm>
              <a:off x="4513990"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9" name="object 79"/>
          <p:cNvGrpSpPr/>
          <p:nvPr/>
        </p:nvGrpSpPr>
        <p:grpSpPr>
          <a:xfrm>
            <a:off x="5284911" y="2093600"/>
            <a:ext cx="143510" cy="442595"/>
            <a:chOff x="5284911" y="2093600"/>
            <a:chExt cx="143510" cy="442595"/>
          </a:xfrm>
        </p:grpSpPr>
        <p:sp>
          <p:nvSpPr>
            <p:cNvPr id="80" name="object 80"/>
            <p:cNvSpPr/>
            <p:nvPr/>
          </p:nvSpPr>
          <p:spPr>
            <a:xfrm>
              <a:off x="5291261"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81" name="object 81"/>
            <p:cNvSpPr/>
            <p:nvPr/>
          </p:nvSpPr>
          <p:spPr>
            <a:xfrm>
              <a:off x="5291261"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2" name="object 82"/>
          <p:cNvGrpSpPr/>
          <p:nvPr/>
        </p:nvGrpSpPr>
        <p:grpSpPr>
          <a:xfrm>
            <a:off x="6057127" y="2089809"/>
            <a:ext cx="143510" cy="442595"/>
            <a:chOff x="6057127" y="2089809"/>
            <a:chExt cx="143510" cy="442595"/>
          </a:xfrm>
        </p:grpSpPr>
        <p:sp>
          <p:nvSpPr>
            <p:cNvPr id="83" name="object 83"/>
            <p:cNvSpPr/>
            <p:nvPr/>
          </p:nvSpPr>
          <p:spPr>
            <a:xfrm>
              <a:off x="6063477"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84" name="object 84"/>
            <p:cNvSpPr/>
            <p:nvPr/>
          </p:nvSpPr>
          <p:spPr>
            <a:xfrm>
              <a:off x="606347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5" name="object 85"/>
          <p:cNvGrpSpPr/>
          <p:nvPr/>
        </p:nvGrpSpPr>
        <p:grpSpPr>
          <a:xfrm>
            <a:off x="6843852" y="2089809"/>
            <a:ext cx="143510" cy="442595"/>
            <a:chOff x="6843852" y="2089809"/>
            <a:chExt cx="143510" cy="442595"/>
          </a:xfrm>
        </p:grpSpPr>
        <p:sp>
          <p:nvSpPr>
            <p:cNvPr id="86" name="object 86"/>
            <p:cNvSpPr/>
            <p:nvPr/>
          </p:nvSpPr>
          <p:spPr>
            <a:xfrm>
              <a:off x="6850202"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87" name="object 87"/>
            <p:cNvSpPr/>
            <p:nvPr/>
          </p:nvSpPr>
          <p:spPr>
            <a:xfrm>
              <a:off x="6850202"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8" name="object 88"/>
          <p:cNvGrpSpPr/>
          <p:nvPr/>
        </p:nvGrpSpPr>
        <p:grpSpPr>
          <a:xfrm>
            <a:off x="7611233" y="2089809"/>
            <a:ext cx="143510" cy="442595"/>
            <a:chOff x="7611233" y="2089809"/>
            <a:chExt cx="143510" cy="442595"/>
          </a:xfrm>
        </p:grpSpPr>
        <p:sp>
          <p:nvSpPr>
            <p:cNvPr id="89" name="object 89"/>
            <p:cNvSpPr/>
            <p:nvPr/>
          </p:nvSpPr>
          <p:spPr>
            <a:xfrm>
              <a:off x="7617583"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90" name="object 90"/>
            <p:cNvSpPr/>
            <p:nvPr/>
          </p:nvSpPr>
          <p:spPr>
            <a:xfrm>
              <a:off x="7617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91" name="object 91"/>
          <p:cNvGrpSpPr/>
          <p:nvPr/>
        </p:nvGrpSpPr>
        <p:grpSpPr>
          <a:xfrm>
            <a:off x="8387233" y="2089809"/>
            <a:ext cx="143510" cy="442595"/>
            <a:chOff x="8387233" y="2089809"/>
            <a:chExt cx="143510" cy="442595"/>
          </a:xfrm>
        </p:grpSpPr>
        <p:sp>
          <p:nvSpPr>
            <p:cNvPr id="92" name="object 92"/>
            <p:cNvSpPr/>
            <p:nvPr/>
          </p:nvSpPr>
          <p:spPr>
            <a:xfrm>
              <a:off x="8393583"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93" name="object 93"/>
            <p:cNvSpPr/>
            <p:nvPr/>
          </p:nvSpPr>
          <p:spPr>
            <a:xfrm>
              <a:off x="8393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94" name="object 94"/>
          <p:cNvGrpSpPr/>
          <p:nvPr/>
        </p:nvGrpSpPr>
        <p:grpSpPr>
          <a:xfrm>
            <a:off x="9163984" y="2089809"/>
            <a:ext cx="143510" cy="442595"/>
            <a:chOff x="9163984" y="2089809"/>
            <a:chExt cx="143510" cy="442595"/>
          </a:xfrm>
        </p:grpSpPr>
        <p:sp>
          <p:nvSpPr>
            <p:cNvPr id="95" name="object 95"/>
            <p:cNvSpPr/>
            <p:nvPr/>
          </p:nvSpPr>
          <p:spPr>
            <a:xfrm>
              <a:off x="9170334"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96" name="object 96"/>
            <p:cNvSpPr/>
            <p:nvPr/>
          </p:nvSpPr>
          <p:spPr>
            <a:xfrm>
              <a:off x="9170334"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sp>
        <p:nvSpPr>
          <p:cNvPr id="97" name="object 97"/>
          <p:cNvSpPr txBox="1"/>
          <p:nvPr/>
        </p:nvSpPr>
        <p:spPr>
          <a:xfrm>
            <a:off x="451943" y="2038603"/>
            <a:ext cx="141478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Output</a:t>
            </a:r>
            <a:r>
              <a:rPr sz="1800" spc="-30" dirty="0">
                <a:latin typeface="Calibri"/>
                <a:cs typeface="Calibri"/>
              </a:rPr>
              <a:t> </a:t>
            </a:r>
            <a:r>
              <a:rPr sz="1800" spc="-10" dirty="0">
                <a:latin typeface="Calibri"/>
                <a:cs typeface="Calibri"/>
              </a:rPr>
              <a:t>vectors</a:t>
            </a:r>
            <a:endParaRPr sz="1800">
              <a:latin typeface="Calibri"/>
              <a:cs typeface="Calibri"/>
            </a:endParaRPr>
          </a:p>
        </p:txBody>
      </p:sp>
      <p:sp>
        <p:nvSpPr>
          <p:cNvPr id="98" name="object 98"/>
          <p:cNvSpPr txBox="1"/>
          <p:nvPr/>
        </p:nvSpPr>
        <p:spPr>
          <a:xfrm>
            <a:off x="282081" y="2757932"/>
            <a:ext cx="1644014" cy="565150"/>
          </a:xfrm>
          <a:prstGeom prst="rect">
            <a:avLst/>
          </a:prstGeom>
        </p:spPr>
        <p:txBody>
          <a:bodyPr vert="horz" wrap="square" lIns="0" tIns="28575" rIns="0" bIns="0" rtlCol="0">
            <a:spAutoFit/>
          </a:bodyPr>
          <a:lstStyle/>
          <a:p>
            <a:pPr marL="12700" marR="5080" indent="165735">
              <a:lnSpc>
                <a:spcPts val="2090"/>
              </a:lnSpc>
              <a:spcBef>
                <a:spcPts val="225"/>
              </a:spcBef>
            </a:pPr>
            <a:r>
              <a:rPr sz="1800" dirty="0">
                <a:latin typeface="Calibri"/>
                <a:cs typeface="Calibri"/>
              </a:rPr>
              <a:t>Exact</a:t>
            </a:r>
            <a:r>
              <a:rPr sz="1800" spc="-40" dirty="0">
                <a:latin typeface="Calibri"/>
                <a:cs typeface="Calibri"/>
              </a:rPr>
              <a:t> </a:t>
            </a:r>
            <a:r>
              <a:rPr sz="1800" dirty="0">
                <a:latin typeface="Calibri"/>
                <a:cs typeface="Calibri"/>
              </a:rPr>
              <a:t>same</a:t>
            </a:r>
            <a:r>
              <a:rPr sz="1800" spc="-30" dirty="0">
                <a:latin typeface="Calibri"/>
                <a:cs typeface="Calibri"/>
              </a:rPr>
              <a:t> </a:t>
            </a:r>
            <a:r>
              <a:rPr sz="1800" spc="-25" dirty="0">
                <a:latin typeface="Calibri"/>
                <a:cs typeface="Calibri"/>
              </a:rPr>
              <a:t>as </a:t>
            </a:r>
            <a:r>
              <a:rPr sz="1800" dirty="0">
                <a:latin typeface="Calibri"/>
                <a:cs typeface="Calibri"/>
              </a:rPr>
              <a:t>NLP</a:t>
            </a:r>
            <a:r>
              <a:rPr sz="1800" spc="-25" dirty="0">
                <a:latin typeface="Calibri"/>
                <a:cs typeface="Calibri"/>
              </a:rPr>
              <a:t> Transformer!</a:t>
            </a:r>
            <a:endParaRPr sz="1800">
              <a:latin typeface="Calibri"/>
              <a:cs typeface="Calibri"/>
            </a:endParaRPr>
          </a:p>
        </p:txBody>
      </p:sp>
      <p:grpSp>
        <p:nvGrpSpPr>
          <p:cNvPr id="99" name="object 99"/>
          <p:cNvGrpSpPr/>
          <p:nvPr/>
        </p:nvGrpSpPr>
        <p:grpSpPr>
          <a:xfrm>
            <a:off x="9837055" y="3621125"/>
            <a:ext cx="142875" cy="443865"/>
            <a:chOff x="9837055" y="3621125"/>
            <a:chExt cx="142875" cy="443865"/>
          </a:xfrm>
        </p:grpSpPr>
        <p:sp>
          <p:nvSpPr>
            <p:cNvPr id="100" name="object 100"/>
            <p:cNvSpPr/>
            <p:nvPr/>
          </p:nvSpPr>
          <p:spPr>
            <a:xfrm>
              <a:off x="9843405"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8FAADC"/>
            </a:solidFill>
          </p:spPr>
          <p:txBody>
            <a:bodyPr wrap="square" lIns="0" tIns="0" rIns="0" bIns="0" rtlCol="0"/>
            <a:lstStyle/>
            <a:p>
              <a:endParaRPr/>
            </a:p>
          </p:txBody>
        </p:sp>
        <p:sp>
          <p:nvSpPr>
            <p:cNvPr id="101" name="object 101"/>
            <p:cNvSpPr/>
            <p:nvPr/>
          </p:nvSpPr>
          <p:spPr>
            <a:xfrm>
              <a:off x="984340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02" name="object 102"/>
          <p:cNvGrpSpPr/>
          <p:nvPr/>
        </p:nvGrpSpPr>
        <p:grpSpPr>
          <a:xfrm>
            <a:off x="9836410" y="1225481"/>
            <a:ext cx="143510" cy="1306830"/>
            <a:chOff x="9836410" y="1225481"/>
            <a:chExt cx="143510" cy="1306830"/>
          </a:xfrm>
        </p:grpSpPr>
        <p:sp>
          <p:nvSpPr>
            <p:cNvPr id="103" name="object 103"/>
            <p:cNvSpPr/>
            <p:nvPr/>
          </p:nvSpPr>
          <p:spPr>
            <a:xfrm>
              <a:off x="9842760"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D966"/>
            </a:solidFill>
          </p:spPr>
          <p:txBody>
            <a:bodyPr wrap="square" lIns="0" tIns="0" rIns="0" bIns="0" rtlCol="0"/>
            <a:lstStyle/>
            <a:p>
              <a:endParaRPr/>
            </a:p>
          </p:txBody>
        </p:sp>
        <p:sp>
          <p:nvSpPr>
            <p:cNvPr id="104" name="object 104"/>
            <p:cNvSpPr/>
            <p:nvPr/>
          </p:nvSpPr>
          <p:spPr>
            <a:xfrm>
              <a:off x="9842760"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sp>
          <p:nvSpPr>
            <p:cNvPr id="105" name="object 105"/>
            <p:cNvSpPr/>
            <p:nvPr/>
          </p:nvSpPr>
          <p:spPr>
            <a:xfrm>
              <a:off x="9842760" y="1231831"/>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DEEBF7"/>
            </a:solidFill>
          </p:spPr>
          <p:txBody>
            <a:bodyPr wrap="square" lIns="0" tIns="0" rIns="0" bIns="0" rtlCol="0"/>
            <a:lstStyle/>
            <a:p>
              <a:endParaRPr/>
            </a:p>
          </p:txBody>
        </p:sp>
        <p:sp>
          <p:nvSpPr>
            <p:cNvPr id="106" name="object 106"/>
            <p:cNvSpPr/>
            <p:nvPr/>
          </p:nvSpPr>
          <p:spPr>
            <a:xfrm>
              <a:off x="9842760" y="1231831"/>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5B9BD5"/>
              </a:solidFill>
            </a:ln>
          </p:spPr>
          <p:txBody>
            <a:bodyPr wrap="square" lIns="0" tIns="0" rIns="0" bIns="0" rtlCol="0"/>
            <a:lstStyle/>
            <a:p>
              <a:endParaRPr/>
            </a:p>
          </p:txBody>
        </p:sp>
        <p:sp>
          <p:nvSpPr>
            <p:cNvPr id="107" name="object 107"/>
            <p:cNvSpPr/>
            <p:nvPr/>
          </p:nvSpPr>
          <p:spPr>
            <a:xfrm>
              <a:off x="9869976" y="1661599"/>
              <a:ext cx="76200" cy="434975"/>
            </a:xfrm>
            <a:custGeom>
              <a:avLst/>
              <a:gdLst/>
              <a:ahLst/>
              <a:cxnLst/>
              <a:rect l="l" t="t" r="r" b="b"/>
              <a:pathLst>
                <a:path w="76200" h="434975">
                  <a:moveTo>
                    <a:pt x="50800" y="63500"/>
                  </a:moveTo>
                  <a:lnTo>
                    <a:pt x="25400" y="63500"/>
                  </a:lnTo>
                  <a:lnTo>
                    <a:pt x="25400" y="434559"/>
                  </a:lnTo>
                  <a:lnTo>
                    <a:pt x="50800" y="434559"/>
                  </a:lnTo>
                  <a:lnTo>
                    <a:pt x="50800" y="63500"/>
                  </a:lnTo>
                  <a:close/>
                </a:path>
                <a:path w="76200" h="434975">
                  <a:moveTo>
                    <a:pt x="38100" y="0"/>
                  </a:moveTo>
                  <a:lnTo>
                    <a:pt x="0" y="76200"/>
                  </a:lnTo>
                  <a:lnTo>
                    <a:pt x="25400" y="76200"/>
                  </a:lnTo>
                  <a:lnTo>
                    <a:pt x="25400" y="63500"/>
                  </a:lnTo>
                  <a:lnTo>
                    <a:pt x="69850" y="63500"/>
                  </a:lnTo>
                  <a:lnTo>
                    <a:pt x="38100" y="0"/>
                  </a:lnTo>
                  <a:close/>
                </a:path>
                <a:path w="76200" h="434975">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grpSp>
      <p:sp>
        <p:nvSpPr>
          <p:cNvPr id="108" name="object 108"/>
          <p:cNvSpPr txBox="1"/>
          <p:nvPr/>
        </p:nvSpPr>
        <p:spPr>
          <a:xfrm>
            <a:off x="10220266" y="3498595"/>
            <a:ext cx="1830070" cy="845819"/>
          </a:xfrm>
          <a:prstGeom prst="rect">
            <a:avLst/>
          </a:prstGeom>
        </p:spPr>
        <p:txBody>
          <a:bodyPr vert="horz" wrap="square" lIns="0" tIns="13970" rIns="0" bIns="0" rtlCol="0">
            <a:spAutoFit/>
          </a:bodyPr>
          <a:lstStyle/>
          <a:p>
            <a:pPr marL="12700" marR="5080" algn="just">
              <a:lnSpc>
                <a:spcPct val="99400"/>
              </a:lnSpc>
              <a:spcBef>
                <a:spcPts val="110"/>
              </a:spcBef>
            </a:pPr>
            <a:r>
              <a:rPr sz="1800" dirty="0">
                <a:latin typeface="Calibri"/>
                <a:cs typeface="Calibri"/>
              </a:rPr>
              <a:t>Special</a:t>
            </a:r>
            <a:r>
              <a:rPr sz="1800" spc="-70" dirty="0">
                <a:latin typeface="Calibri"/>
                <a:cs typeface="Calibri"/>
              </a:rPr>
              <a:t> </a:t>
            </a:r>
            <a:r>
              <a:rPr sz="1800" dirty="0">
                <a:latin typeface="Calibri"/>
                <a:cs typeface="Calibri"/>
              </a:rPr>
              <a:t>extra</a:t>
            </a:r>
            <a:r>
              <a:rPr sz="1800" spc="-65" dirty="0">
                <a:latin typeface="Calibri"/>
                <a:cs typeface="Calibri"/>
              </a:rPr>
              <a:t> </a:t>
            </a:r>
            <a:r>
              <a:rPr sz="1800" spc="-10" dirty="0">
                <a:latin typeface="Calibri"/>
                <a:cs typeface="Calibri"/>
              </a:rPr>
              <a:t>input: </a:t>
            </a:r>
            <a:r>
              <a:rPr sz="1800" b="1" spc="-10" dirty="0">
                <a:latin typeface="Calibri"/>
                <a:cs typeface="Calibri"/>
              </a:rPr>
              <a:t>classification</a:t>
            </a:r>
            <a:r>
              <a:rPr sz="1800" b="1" spc="30" dirty="0">
                <a:latin typeface="Calibri"/>
                <a:cs typeface="Calibri"/>
              </a:rPr>
              <a:t> </a:t>
            </a:r>
            <a:r>
              <a:rPr sz="1800" b="1" spc="-20" dirty="0">
                <a:latin typeface="Calibri"/>
                <a:cs typeface="Calibri"/>
              </a:rPr>
              <a:t>token </a:t>
            </a:r>
            <a:r>
              <a:rPr sz="1800" dirty="0">
                <a:latin typeface="Calibri"/>
                <a:cs typeface="Calibri"/>
              </a:rPr>
              <a:t>(D</a:t>
            </a:r>
            <a:r>
              <a:rPr sz="1800" spc="-15" dirty="0">
                <a:latin typeface="Calibri"/>
                <a:cs typeface="Calibri"/>
              </a:rPr>
              <a:t> </a:t>
            </a:r>
            <a:r>
              <a:rPr sz="1800" dirty="0">
                <a:latin typeface="Calibri"/>
                <a:cs typeface="Calibri"/>
              </a:rPr>
              <a:t>dims,</a:t>
            </a:r>
            <a:r>
              <a:rPr sz="1800" spc="-20" dirty="0">
                <a:latin typeface="Calibri"/>
                <a:cs typeface="Calibri"/>
              </a:rPr>
              <a:t> </a:t>
            </a:r>
            <a:r>
              <a:rPr sz="1800" spc="-10" dirty="0">
                <a:latin typeface="Calibri"/>
                <a:cs typeface="Calibri"/>
              </a:rPr>
              <a:t>learned)</a:t>
            </a:r>
            <a:endParaRPr sz="1800">
              <a:latin typeface="Calibri"/>
              <a:cs typeface="Calibri"/>
            </a:endParaRPr>
          </a:p>
        </p:txBody>
      </p:sp>
      <p:grpSp>
        <p:nvGrpSpPr>
          <p:cNvPr id="109" name="object 109"/>
          <p:cNvGrpSpPr/>
          <p:nvPr/>
        </p:nvGrpSpPr>
        <p:grpSpPr>
          <a:xfrm>
            <a:off x="2953391" y="3621125"/>
            <a:ext cx="142875" cy="443865"/>
            <a:chOff x="2953391" y="3621125"/>
            <a:chExt cx="142875" cy="443865"/>
          </a:xfrm>
        </p:grpSpPr>
        <p:sp>
          <p:nvSpPr>
            <p:cNvPr id="110" name="object 110"/>
            <p:cNvSpPr/>
            <p:nvPr/>
          </p:nvSpPr>
          <p:spPr>
            <a:xfrm>
              <a:off x="2959741"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11" name="object 111"/>
            <p:cNvSpPr/>
            <p:nvPr/>
          </p:nvSpPr>
          <p:spPr>
            <a:xfrm>
              <a:off x="295974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2" name="object 112"/>
          <p:cNvGrpSpPr/>
          <p:nvPr/>
        </p:nvGrpSpPr>
        <p:grpSpPr>
          <a:xfrm>
            <a:off x="3729612" y="3624916"/>
            <a:ext cx="142875" cy="443865"/>
            <a:chOff x="3729612" y="3624916"/>
            <a:chExt cx="142875" cy="443865"/>
          </a:xfrm>
        </p:grpSpPr>
        <p:sp>
          <p:nvSpPr>
            <p:cNvPr id="113" name="object 113"/>
            <p:cNvSpPr/>
            <p:nvPr/>
          </p:nvSpPr>
          <p:spPr>
            <a:xfrm>
              <a:off x="3735962"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4" name="object 114"/>
            <p:cNvSpPr/>
            <p:nvPr/>
          </p:nvSpPr>
          <p:spPr>
            <a:xfrm>
              <a:off x="3735962"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5" name="object 115"/>
          <p:cNvGrpSpPr/>
          <p:nvPr/>
        </p:nvGrpSpPr>
        <p:grpSpPr>
          <a:xfrm>
            <a:off x="4505834" y="3621125"/>
            <a:ext cx="142875" cy="443865"/>
            <a:chOff x="4505834" y="3621125"/>
            <a:chExt cx="142875" cy="443865"/>
          </a:xfrm>
        </p:grpSpPr>
        <p:sp>
          <p:nvSpPr>
            <p:cNvPr id="116" name="object 116"/>
            <p:cNvSpPr/>
            <p:nvPr/>
          </p:nvSpPr>
          <p:spPr>
            <a:xfrm>
              <a:off x="4512184"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7" name="object 117"/>
            <p:cNvSpPr/>
            <p:nvPr/>
          </p:nvSpPr>
          <p:spPr>
            <a:xfrm>
              <a:off x="4512184"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8" name="object 118"/>
          <p:cNvGrpSpPr/>
          <p:nvPr/>
        </p:nvGrpSpPr>
        <p:grpSpPr>
          <a:xfrm>
            <a:off x="5283106" y="3624916"/>
            <a:ext cx="142875" cy="443865"/>
            <a:chOff x="5283106" y="3624916"/>
            <a:chExt cx="142875" cy="443865"/>
          </a:xfrm>
        </p:grpSpPr>
        <p:sp>
          <p:nvSpPr>
            <p:cNvPr id="119" name="object 119"/>
            <p:cNvSpPr/>
            <p:nvPr/>
          </p:nvSpPr>
          <p:spPr>
            <a:xfrm>
              <a:off x="5289456"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20" name="object 120"/>
            <p:cNvSpPr/>
            <p:nvPr/>
          </p:nvSpPr>
          <p:spPr>
            <a:xfrm>
              <a:off x="5289456"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1" name="object 121"/>
          <p:cNvGrpSpPr/>
          <p:nvPr/>
        </p:nvGrpSpPr>
        <p:grpSpPr>
          <a:xfrm>
            <a:off x="6055321" y="3621125"/>
            <a:ext cx="142875" cy="443865"/>
            <a:chOff x="6055321" y="3621125"/>
            <a:chExt cx="142875" cy="443865"/>
          </a:xfrm>
        </p:grpSpPr>
        <p:sp>
          <p:nvSpPr>
            <p:cNvPr id="122" name="object 122"/>
            <p:cNvSpPr/>
            <p:nvPr/>
          </p:nvSpPr>
          <p:spPr>
            <a:xfrm>
              <a:off x="6061671"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23" name="object 123"/>
            <p:cNvSpPr/>
            <p:nvPr/>
          </p:nvSpPr>
          <p:spPr>
            <a:xfrm>
              <a:off x="606167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4" name="object 124"/>
          <p:cNvGrpSpPr/>
          <p:nvPr/>
        </p:nvGrpSpPr>
        <p:grpSpPr>
          <a:xfrm>
            <a:off x="6842045" y="3621125"/>
            <a:ext cx="142875" cy="443865"/>
            <a:chOff x="6842045" y="3621125"/>
            <a:chExt cx="142875" cy="443865"/>
          </a:xfrm>
        </p:grpSpPr>
        <p:sp>
          <p:nvSpPr>
            <p:cNvPr id="125" name="object 125"/>
            <p:cNvSpPr/>
            <p:nvPr/>
          </p:nvSpPr>
          <p:spPr>
            <a:xfrm>
              <a:off x="6848395"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26" name="object 126"/>
            <p:cNvSpPr/>
            <p:nvPr/>
          </p:nvSpPr>
          <p:spPr>
            <a:xfrm>
              <a:off x="684839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7" name="object 127"/>
          <p:cNvGrpSpPr/>
          <p:nvPr/>
        </p:nvGrpSpPr>
        <p:grpSpPr>
          <a:xfrm>
            <a:off x="7609427" y="3621125"/>
            <a:ext cx="142875" cy="443865"/>
            <a:chOff x="7609427" y="3621125"/>
            <a:chExt cx="142875" cy="443865"/>
          </a:xfrm>
        </p:grpSpPr>
        <p:sp>
          <p:nvSpPr>
            <p:cNvPr id="128" name="object 128"/>
            <p:cNvSpPr/>
            <p:nvPr/>
          </p:nvSpPr>
          <p:spPr>
            <a:xfrm>
              <a:off x="7615777"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29" name="object 129"/>
            <p:cNvSpPr/>
            <p:nvPr/>
          </p:nvSpPr>
          <p:spPr>
            <a:xfrm>
              <a:off x="7615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30" name="object 130"/>
          <p:cNvGrpSpPr/>
          <p:nvPr/>
        </p:nvGrpSpPr>
        <p:grpSpPr>
          <a:xfrm>
            <a:off x="8385427" y="3621125"/>
            <a:ext cx="142875" cy="443865"/>
            <a:chOff x="8385427" y="3621125"/>
            <a:chExt cx="142875" cy="443865"/>
          </a:xfrm>
        </p:grpSpPr>
        <p:sp>
          <p:nvSpPr>
            <p:cNvPr id="131" name="object 131"/>
            <p:cNvSpPr/>
            <p:nvPr/>
          </p:nvSpPr>
          <p:spPr>
            <a:xfrm>
              <a:off x="8391777"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32" name="object 132"/>
            <p:cNvSpPr/>
            <p:nvPr/>
          </p:nvSpPr>
          <p:spPr>
            <a:xfrm>
              <a:off x="8391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33" name="object 133"/>
          <p:cNvGrpSpPr/>
          <p:nvPr/>
        </p:nvGrpSpPr>
        <p:grpSpPr>
          <a:xfrm>
            <a:off x="9162178" y="3621125"/>
            <a:ext cx="142875" cy="443865"/>
            <a:chOff x="9162178" y="3621125"/>
            <a:chExt cx="142875" cy="443865"/>
          </a:xfrm>
        </p:grpSpPr>
        <p:sp>
          <p:nvSpPr>
            <p:cNvPr id="134" name="object 134"/>
            <p:cNvSpPr/>
            <p:nvPr/>
          </p:nvSpPr>
          <p:spPr>
            <a:xfrm>
              <a:off x="9168528"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35" name="object 135"/>
            <p:cNvSpPr/>
            <p:nvPr/>
          </p:nvSpPr>
          <p:spPr>
            <a:xfrm>
              <a:off x="9168528"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sp>
        <p:nvSpPr>
          <p:cNvPr id="136" name="object 136"/>
          <p:cNvSpPr txBox="1"/>
          <p:nvPr/>
        </p:nvSpPr>
        <p:spPr>
          <a:xfrm>
            <a:off x="2936516" y="4004564"/>
            <a:ext cx="6384290" cy="391160"/>
          </a:xfrm>
          <a:prstGeom prst="rect">
            <a:avLst/>
          </a:prstGeom>
        </p:spPr>
        <p:txBody>
          <a:bodyPr vert="horz" wrap="square" lIns="0" tIns="12700" rIns="0" bIns="0" rtlCol="0">
            <a:spAutoFit/>
          </a:bodyPr>
          <a:lstStyle/>
          <a:p>
            <a:pPr marL="12700">
              <a:lnSpc>
                <a:spcPct val="100000"/>
              </a:lnSpc>
              <a:spcBef>
                <a:spcPts val="100"/>
              </a:spcBef>
              <a:tabLst>
                <a:tab pos="791845" algn="l"/>
                <a:tab pos="1568450" algn="l"/>
                <a:tab pos="2343785" algn="l"/>
                <a:tab pos="3121025" algn="l"/>
                <a:tab pos="3896995" algn="l"/>
                <a:tab pos="4662805" algn="l"/>
                <a:tab pos="5452745" algn="l"/>
                <a:tab pos="6219190" algn="l"/>
              </a:tabLst>
            </a:pP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endParaRPr sz="2400">
              <a:latin typeface="Calibri"/>
              <a:cs typeface="Calibri"/>
            </a:endParaRPr>
          </a:p>
        </p:txBody>
      </p:sp>
      <p:sp>
        <p:nvSpPr>
          <p:cNvPr id="137" name="object 137"/>
          <p:cNvSpPr txBox="1"/>
          <p:nvPr/>
        </p:nvSpPr>
        <p:spPr>
          <a:xfrm>
            <a:off x="10345797" y="1160779"/>
            <a:ext cx="1602740" cy="1396536"/>
          </a:xfrm>
          <a:prstGeom prst="rect">
            <a:avLst/>
          </a:prstGeom>
          <a:solidFill>
            <a:schemeClr val="accent3">
              <a:lumMod val="40000"/>
              <a:lumOff val="60000"/>
            </a:schemeClr>
          </a:solidFill>
        </p:spPr>
        <p:txBody>
          <a:bodyPr vert="horz" wrap="square" lIns="0" tIns="11430" rIns="0" bIns="0" rtlCol="0">
            <a:spAutoFit/>
          </a:bodyPr>
          <a:lstStyle/>
          <a:p>
            <a:pPr marL="12700" marR="5080">
              <a:lnSpc>
                <a:spcPct val="100400"/>
              </a:lnSpc>
              <a:spcBef>
                <a:spcPts val="90"/>
              </a:spcBef>
            </a:pPr>
            <a:r>
              <a:rPr sz="1800" b="1" dirty="0">
                <a:solidFill>
                  <a:srgbClr val="FF0000"/>
                </a:solidFill>
                <a:latin typeface="Calibri"/>
                <a:cs typeface="Calibri"/>
              </a:rPr>
              <a:t>Linear</a:t>
            </a:r>
            <a:r>
              <a:rPr sz="1800" b="1" spc="-35" dirty="0">
                <a:solidFill>
                  <a:srgbClr val="FF0000"/>
                </a:solidFill>
                <a:latin typeface="Calibri"/>
                <a:cs typeface="Calibri"/>
              </a:rPr>
              <a:t> </a:t>
            </a:r>
            <a:r>
              <a:rPr sz="1800" b="1" spc="-10" dirty="0">
                <a:solidFill>
                  <a:srgbClr val="FF0000"/>
                </a:solidFill>
                <a:latin typeface="Calibri"/>
                <a:cs typeface="Calibri"/>
              </a:rPr>
              <a:t>projection </a:t>
            </a:r>
            <a:r>
              <a:rPr sz="1800" b="1" dirty="0">
                <a:solidFill>
                  <a:srgbClr val="FF0000"/>
                </a:solidFill>
                <a:latin typeface="Calibri"/>
                <a:cs typeface="Calibri"/>
              </a:rPr>
              <a:t>to</a:t>
            </a:r>
            <a:r>
              <a:rPr sz="1800" b="1" spc="-15" dirty="0">
                <a:solidFill>
                  <a:srgbClr val="FF0000"/>
                </a:solidFill>
                <a:latin typeface="Calibri"/>
                <a:cs typeface="Calibri"/>
              </a:rPr>
              <a:t> </a:t>
            </a:r>
            <a:r>
              <a:rPr sz="1800" b="1" spc="-10" dirty="0">
                <a:solidFill>
                  <a:srgbClr val="FF0000"/>
                </a:solidFill>
                <a:latin typeface="Calibri"/>
                <a:cs typeface="Calibri"/>
              </a:rPr>
              <a:t>C-</a:t>
            </a:r>
            <a:r>
              <a:rPr sz="1800" b="1" dirty="0">
                <a:solidFill>
                  <a:srgbClr val="FF0000"/>
                </a:solidFill>
                <a:latin typeface="Calibri"/>
                <a:cs typeface="Calibri"/>
              </a:rPr>
              <a:t>dim</a:t>
            </a:r>
            <a:r>
              <a:rPr sz="1800" b="1" spc="-20" dirty="0">
                <a:solidFill>
                  <a:srgbClr val="FF0000"/>
                </a:solidFill>
                <a:latin typeface="Calibri"/>
                <a:cs typeface="Calibri"/>
              </a:rPr>
              <a:t> </a:t>
            </a:r>
            <a:r>
              <a:rPr sz="1800" b="1" spc="-10" dirty="0">
                <a:solidFill>
                  <a:srgbClr val="FF0000"/>
                </a:solidFill>
                <a:latin typeface="Calibri"/>
                <a:cs typeface="Calibri"/>
              </a:rPr>
              <a:t>vector </a:t>
            </a:r>
            <a:r>
              <a:rPr sz="1800" b="1" dirty="0">
                <a:solidFill>
                  <a:srgbClr val="FF0000"/>
                </a:solidFill>
                <a:latin typeface="Calibri"/>
                <a:cs typeface="Calibri"/>
              </a:rPr>
              <a:t>of</a:t>
            </a:r>
            <a:r>
              <a:rPr sz="1800" b="1" spc="-10" dirty="0">
                <a:solidFill>
                  <a:srgbClr val="FF0000"/>
                </a:solidFill>
                <a:latin typeface="Calibri"/>
                <a:cs typeface="Calibri"/>
              </a:rPr>
              <a:t> predicted </a:t>
            </a:r>
            <a:r>
              <a:rPr sz="1800" b="1" dirty="0">
                <a:solidFill>
                  <a:srgbClr val="FF0000"/>
                </a:solidFill>
                <a:latin typeface="Calibri"/>
                <a:cs typeface="Calibri"/>
              </a:rPr>
              <a:t>class</a:t>
            </a:r>
            <a:r>
              <a:rPr sz="1800" b="1" spc="-5" dirty="0">
                <a:solidFill>
                  <a:srgbClr val="FF0000"/>
                </a:solidFill>
                <a:latin typeface="Calibri"/>
                <a:cs typeface="Calibri"/>
              </a:rPr>
              <a:t> </a:t>
            </a:r>
            <a:r>
              <a:rPr sz="1800" b="1" spc="-10" dirty="0">
                <a:solidFill>
                  <a:srgbClr val="FF0000"/>
                </a:solidFill>
                <a:latin typeface="Calibri"/>
                <a:cs typeface="Calibri"/>
              </a:rPr>
              <a:t>scores</a:t>
            </a:r>
            <a:endParaRPr sz="1800" b="1" dirty="0">
              <a:solidFill>
                <a:srgbClr val="FF0000"/>
              </a:solidFill>
              <a:latin typeface="Calibri"/>
              <a:cs typeface="Calibri"/>
            </a:endParaRPr>
          </a:p>
        </p:txBody>
      </p:sp>
      <p:grpSp>
        <p:nvGrpSpPr>
          <p:cNvPr id="138" name="object 138"/>
          <p:cNvGrpSpPr/>
          <p:nvPr/>
        </p:nvGrpSpPr>
        <p:grpSpPr>
          <a:xfrm>
            <a:off x="2529591" y="2669357"/>
            <a:ext cx="7894320" cy="782320"/>
            <a:chOff x="2529591" y="2669357"/>
            <a:chExt cx="7894320" cy="782320"/>
          </a:xfrm>
        </p:grpSpPr>
        <p:sp>
          <p:nvSpPr>
            <p:cNvPr id="139" name="object 139"/>
            <p:cNvSpPr/>
            <p:nvPr/>
          </p:nvSpPr>
          <p:spPr>
            <a:xfrm>
              <a:off x="2535941" y="2675707"/>
              <a:ext cx="7881620" cy="769620"/>
            </a:xfrm>
            <a:custGeom>
              <a:avLst/>
              <a:gdLst/>
              <a:ahLst/>
              <a:cxnLst/>
              <a:rect l="l" t="t" r="r" b="b"/>
              <a:pathLst>
                <a:path w="7881620" h="769620">
                  <a:moveTo>
                    <a:pt x="7753038" y="0"/>
                  </a:moveTo>
                  <a:lnTo>
                    <a:pt x="128234" y="0"/>
                  </a:lnTo>
                  <a:lnTo>
                    <a:pt x="78319" y="10077"/>
                  </a:lnTo>
                  <a:lnTo>
                    <a:pt x="37559" y="37559"/>
                  </a:lnTo>
                  <a:lnTo>
                    <a:pt x="10077" y="78319"/>
                  </a:lnTo>
                  <a:lnTo>
                    <a:pt x="0" y="128234"/>
                  </a:lnTo>
                  <a:lnTo>
                    <a:pt x="0" y="641184"/>
                  </a:lnTo>
                  <a:lnTo>
                    <a:pt x="10077" y="691099"/>
                  </a:lnTo>
                  <a:lnTo>
                    <a:pt x="37559" y="731860"/>
                  </a:lnTo>
                  <a:lnTo>
                    <a:pt x="78319" y="759341"/>
                  </a:lnTo>
                  <a:lnTo>
                    <a:pt x="128234" y="769419"/>
                  </a:lnTo>
                  <a:lnTo>
                    <a:pt x="7753038" y="769419"/>
                  </a:lnTo>
                  <a:lnTo>
                    <a:pt x="7802953" y="759341"/>
                  </a:lnTo>
                  <a:lnTo>
                    <a:pt x="7843714" y="731860"/>
                  </a:lnTo>
                  <a:lnTo>
                    <a:pt x="7871196" y="691099"/>
                  </a:lnTo>
                  <a:lnTo>
                    <a:pt x="7881273" y="641184"/>
                  </a:lnTo>
                  <a:lnTo>
                    <a:pt x="7881273" y="128234"/>
                  </a:lnTo>
                  <a:lnTo>
                    <a:pt x="7871196" y="78319"/>
                  </a:lnTo>
                  <a:lnTo>
                    <a:pt x="7843714" y="37559"/>
                  </a:lnTo>
                  <a:lnTo>
                    <a:pt x="7802953" y="10077"/>
                  </a:lnTo>
                  <a:lnTo>
                    <a:pt x="7753038" y="0"/>
                  </a:lnTo>
                  <a:close/>
                </a:path>
              </a:pathLst>
            </a:custGeom>
            <a:solidFill>
              <a:srgbClr val="E2F0D9"/>
            </a:solidFill>
          </p:spPr>
          <p:txBody>
            <a:bodyPr wrap="square" lIns="0" tIns="0" rIns="0" bIns="0" rtlCol="0"/>
            <a:lstStyle/>
            <a:p>
              <a:endParaRPr/>
            </a:p>
          </p:txBody>
        </p:sp>
        <p:sp>
          <p:nvSpPr>
            <p:cNvPr id="140" name="object 140"/>
            <p:cNvSpPr/>
            <p:nvPr/>
          </p:nvSpPr>
          <p:spPr>
            <a:xfrm>
              <a:off x="2535941" y="2675707"/>
              <a:ext cx="7881620" cy="769620"/>
            </a:xfrm>
            <a:custGeom>
              <a:avLst/>
              <a:gdLst/>
              <a:ahLst/>
              <a:cxnLst/>
              <a:rect l="l" t="t" r="r" b="b"/>
              <a:pathLst>
                <a:path w="7881620" h="769620">
                  <a:moveTo>
                    <a:pt x="0" y="128235"/>
                  </a:moveTo>
                  <a:lnTo>
                    <a:pt x="10077" y="78320"/>
                  </a:lnTo>
                  <a:lnTo>
                    <a:pt x="37559" y="37559"/>
                  </a:lnTo>
                  <a:lnTo>
                    <a:pt x="78319" y="10077"/>
                  </a:lnTo>
                  <a:lnTo>
                    <a:pt x="128234" y="0"/>
                  </a:lnTo>
                  <a:lnTo>
                    <a:pt x="7753040" y="0"/>
                  </a:lnTo>
                  <a:lnTo>
                    <a:pt x="7802954" y="10077"/>
                  </a:lnTo>
                  <a:lnTo>
                    <a:pt x="7843714" y="37559"/>
                  </a:lnTo>
                  <a:lnTo>
                    <a:pt x="7871196" y="78320"/>
                  </a:lnTo>
                  <a:lnTo>
                    <a:pt x="7881274" y="128235"/>
                  </a:lnTo>
                  <a:lnTo>
                    <a:pt x="7881274" y="641184"/>
                  </a:lnTo>
                  <a:lnTo>
                    <a:pt x="7871196" y="691099"/>
                  </a:lnTo>
                  <a:lnTo>
                    <a:pt x="7843714" y="731860"/>
                  </a:lnTo>
                  <a:lnTo>
                    <a:pt x="7802954" y="759342"/>
                  </a:lnTo>
                  <a:lnTo>
                    <a:pt x="7753040" y="769420"/>
                  </a:lnTo>
                  <a:lnTo>
                    <a:pt x="128234" y="769420"/>
                  </a:lnTo>
                  <a:lnTo>
                    <a:pt x="78319" y="759342"/>
                  </a:lnTo>
                  <a:lnTo>
                    <a:pt x="37559" y="731860"/>
                  </a:lnTo>
                  <a:lnTo>
                    <a:pt x="10077" y="691099"/>
                  </a:lnTo>
                  <a:lnTo>
                    <a:pt x="0" y="641184"/>
                  </a:lnTo>
                  <a:lnTo>
                    <a:pt x="0" y="128235"/>
                  </a:lnTo>
                  <a:close/>
                </a:path>
              </a:pathLst>
            </a:custGeom>
            <a:ln w="12700">
              <a:solidFill>
                <a:srgbClr val="70AD47"/>
              </a:solidFill>
            </a:ln>
          </p:spPr>
          <p:txBody>
            <a:bodyPr wrap="square" lIns="0" tIns="0" rIns="0" bIns="0" rtlCol="0"/>
            <a:lstStyle/>
            <a:p>
              <a:endParaRPr/>
            </a:p>
          </p:txBody>
        </p:sp>
      </p:grpSp>
      <p:sp>
        <p:nvSpPr>
          <p:cNvPr id="141" name="object 141"/>
          <p:cNvSpPr txBox="1"/>
          <p:nvPr/>
        </p:nvSpPr>
        <p:spPr>
          <a:xfrm>
            <a:off x="5585417" y="2807715"/>
            <a:ext cx="1783080" cy="452120"/>
          </a:xfrm>
          <a:prstGeom prst="rect">
            <a:avLst/>
          </a:prstGeom>
        </p:spPr>
        <p:txBody>
          <a:bodyPr vert="horz" wrap="square" lIns="0" tIns="12700" rIns="0" bIns="0" rtlCol="0">
            <a:spAutoFit/>
          </a:bodyPr>
          <a:lstStyle/>
          <a:p>
            <a:pPr marL="12700">
              <a:lnSpc>
                <a:spcPct val="100000"/>
              </a:lnSpc>
              <a:spcBef>
                <a:spcPts val="100"/>
              </a:spcBef>
            </a:pPr>
            <a:r>
              <a:rPr sz="2800" spc="-30" dirty="0">
                <a:latin typeface="Calibri"/>
                <a:cs typeface="Calibri"/>
              </a:rPr>
              <a:t>Transformer</a:t>
            </a:r>
            <a:endParaRPr sz="2800">
              <a:latin typeface="Calibri"/>
              <a:cs typeface="Calibri"/>
            </a:endParaRPr>
          </a:p>
        </p:txBody>
      </p:sp>
      <p:sp>
        <p:nvSpPr>
          <p:cNvPr id="144" name="object 2">
            <a:extLst>
              <a:ext uri="{FF2B5EF4-FFF2-40B4-BE49-F238E27FC236}">
                <a16:creationId xmlns:a16="http://schemas.microsoft.com/office/drawing/2014/main" id="{2015F7F7-D567-D4FC-63B2-31D01BB51875}"/>
              </a:ext>
            </a:extLst>
          </p:cNvPr>
          <p:cNvSpPr txBox="1">
            <a:spLocks/>
          </p:cNvSpPr>
          <p:nvPr/>
        </p:nvSpPr>
        <p:spPr>
          <a:xfrm>
            <a:off x="228600" y="22180"/>
            <a:ext cx="11125200" cy="1120820"/>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n-US" sz="3600" dirty="0"/>
              <a:t>Step 4: Pass through Transformer – note the </a:t>
            </a:r>
            <a:r>
              <a:rPr lang="en-US" sz="3600" dirty="0">
                <a:highlight>
                  <a:srgbClr val="FFFF00"/>
                </a:highlight>
              </a:rPr>
              <a:t>special extra input – classification token </a:t>
            </a:r>
            <a:r>
              <a:rPr lang="en-US" sz="3600" dirty="0">
                <a:highlight>
                  <a:srgbClr val="FFFF00"/>
                </a:highlight>
                <a:sym typeface="Wingdings" panose="05000000000000000000" pitchFamily="2" charset="2"/>
              </a:rPr>
              <a:t> </a:t>
            </a:r>
            <a:r>
              <a:rPr lang="en-US" sz="3600" dirty="0">
                <a:solidFill>
                  <a:srgbClr val="FF0000"/>
                </a:solidFill>
                <a:highlight>
                  <a:srgbClr val="00FF00"/>
                </a:highlight>
                <a:sym typeface="Wingdings" panose="05000000000000000000" pitchFamily="2" charset="2"/>
              </a:rPr>
              <a:t>aggregate of information</a:t>
            </a:r>
            <a:endParaRPr lang="en-US" sz="3600" spc="-10" dirty="0">
              <a:solidFill>
                <a:srgbClr val="FF0000"/>
              </a:solidFill>
              <a:highlight>
                <a:srgbClr val="00FF00"/>
              </a:highlight>
            </a:endParaRPr>
          </a:p>
        </p:txBody>
      </p:sp>
    </p:spTree>
    <p:extLst>
      <p:ext uri="{BB962C8B-B14F-4D97-AF65-F5344CB8AC3E}">
        <p14:creationId xmlns:p14="http://schemas.microsoft.com/office/powerpoint/2010/main" val="2149493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96714"/>
            <a:ext cx="11125200" cy="1120820"/>
          </a:xfrm>
          <a:prstGeom prst="rect">
            <a:avLst/>
          </a:prstGeom>
        </p:spPr>
        <p:txBody>
          <a:bodyPr vert="horz" wrap="square" lIns="0" tIns="12700" rIns="0" bIns="0" rtlCol="0">
            <a:spAutoFit/>
          </a:bodyPr>
          <a:lstStyle/>
          <a:p>
            <a:pPr marL="12700">
              <a:lnSpc>
                <a:spcPct val="100000"/>
              </a:lnSpc>
              <a:spcBef>
                <a:spcPts val="100"/>
              </a:spcBef>
            </a:pPr>
            <a:r>
              <a:rPr lang="en-US" sz="3600" dirty="0"/>
              <a:t>Step 4: Pass through Transformer – note the </a:t>
            </a:r>
            <a:r>
              <a:rPr lang="en-US" sz="3600" dirty="0">
                <a:highlight>
                  <a:srgbClr val="FFFF00"/>
                </a:highlight>
              </a:rPr>
              <a:t>special extra input – classification token </a:t>
            </a:r>
            <a:r>
              <a:rPr lang="en-US" sz="3600" dirty="0">
                <a:highlight>
                  <a:srgbClr val="FFFF00"/>
                </a:highlight>
                <a:sym typeface="Wingdings" panose="05000000000000000000" pitchFamily="2" charset="2"/>
              </a:rPr>
              <a:t> </a:t>
            </a:r>
            <a:r>
              <a:rPr lang="en-US" sz="3600" dirty="0">
                <a:solidFill>
                  <a:srgbClr val="FF0000"/>
                </a:solidFill>
                <a:highlight>
                  <a:srgbClr val="FFFF00"/>
                </a:highlight>
                <a:sym typeface="Wingdings" panose="05000000000000000000" pitchFamily="2" charset="2"/>
              </a:rPr>
              <a:t>How it works</a:t>
            </a:r>
            <a:endParaRPr sz="3600" spc="-10" dirty="0">
              <a:solidFill>
                <a:srgbClr val="FF0000"/>
              </a:solidFill>
              <a:highlight>
                <a:srgbClr val="FFFF00"/>
              </a:highlight>
            </a:endParaRPr>
          </a:p>
        </p:txBody>
      </p:sp>
      <p:sp>
        <p:nvSpPr>
          <p:cNvPr id="142" name="TextBox 141">
            <a:extLst>
              <a:ext uri="{FF2B5EF4-FFF2-40B4-BE49-F238E27FC236}">
                <a16:creationId xmlns:a16="http://schemas.microsoft.com/office/drawing/2014/main" id="{209E48A2-BDD4-FF32-C62E-852484804017}"/>
              </a:ext>
            </a:extLst>
          </p:cNvPr>
          <p:cNvSpPr txBox="1"/>
          <p:nvPr/>
        </p:nvSpPr>
        <p:spPr>
          <a:xfrm>
            <a:off x="290842" y="1013647"/>
            <a:ext cx="7606705" cy="5355312"/>
          </a:xfrm>
          <a:prstGeom prst="rect">
            <a:avLst/>
          </a:prstGeom>
          <a:noFill/>
        </p:spPr>
        <p:txBody>
          <a:bodyPr wrap="square" rtlCol="0">
            <a:spAutoFit/>
          </a:bodyPr>
          <a:lstStyle/>
          <a:p>
            <a:r>
              <a:rPr lang="en-US" b="1" dirty="0"/>
              <a:t>How it Works</a:t>
            </a:r>
            <a:r>
              <a:rPr lang="en-US" dirty="0"/>
              <a:t>:</a:t>
            </a:r>
          </a:p>
          <a:p>
            <a:pPr marL="742950" lvl="1" indent="-285750">
              <a:buFont typeface="+mj-lt"/>
              <a:buAutoNum type="arabicPeriod"/>
            </a:pPr>
            <a:r>
              <a:rPr lang="en-US" dirty="0"/>
              <a:t>The [CLS] token is a </a:t>
            </a:r>
            <a:r>
              <a:rPr lang="en-US" b="1" dirty="0">
                <a:solidFill>
                  <a:srgbClr val="FF0000"/>
                </a:solidFill>
                <a:highlight>
                  <a:srgbClr val="FFFF00"/>
                </a:highlight>
              </a:rPr>
              <a:t>learnable parameter</a:t>
            </a:r>
            <a:r>
              <a:rPr lang="en-US" dirty="0">
                <a:highlight>
                  <a:srgbClr val="FFFF00"/>
                </a:highlight>
              </a:rPr>
              <a:t>, </a:t>
            </a:r>
            <a:r>
              <a:rPr lang="en-US" dirty="0"/>
              <a:t>initialized randomly and optimized during training.</a:t>
            </a:r>
          </a:p>
          <a:p>
            <a:pPr marL="742950" lvl="1" indent="-285750">
              <a:buFont typeface="+mj-lt"/>
              <a:buAutoNum type="arabicPeriod"/>
            </a:pPr>
            <a:r>
              <a:rPr lang="en-US" dirty="0"/>
              <a:t>It is prepended to the sequence of patch embeddings. So, if the image is divided into p patches, the input to the transformer becomes: </a:t>
            </a:r>
          </a:p>
          <a:p>
            <a:pPr marL="742950" lvl="1" indent="-285750">
              <a:buFont typeface="+mj-lt"/>
              <a:buAutoNum type="arabicPeriod"/>
            </a:pPr>
            <a:endParaRPr lang="en-US" dirty="0"/>
          </a:p>
          <a:p>
            <a:pPr marL="742950" lvl="1" indent="-285750">
              <a:buFont typeface="+mj-lt"/>
              <a:buAutoNum type="arabicPeriod"/>
            </a:pPr>
            <a:endParaRPr lang="en-US" dirty="0"/>
          </a:p>
          <a:p>
            <a:pPr marL="742950" lvl="1" indent="-285750">
              <a:buFont typeface="+mj-lt"/>
              <a:buAutoNum type="arabicPeriod"/>
            </a:pPr>
            <a:r>
              <a:rPr lang="en-US" dirty="0"/>
              <a:t>The transformer applies self-attention across all tokens (including the [CLS] token) and passes information between the patches and the [CLS] token during each attention layer.</a:t>
            </a:r>
          </a:p>
          <a:p>
            <a:pPr marL="742950" lvl="1" indent="-285750">
              <a:buFont typeface="+mj-lt"/>
              <a:buAutoNum type="arabicPeriod"/>
            </a:pPr>
            <a:r>
              <a:rPr lang="en-US" dirty="0"/>
              <a:t>After passing through all transformer layers</a:t>
            </a:r>
            <a:r>
              <a:rPr lang="en-US" dirty="0">
                <a:highlight>
                  <a:srgbClr val="00FF00"/>
                </a:highlight>
              </a:rPr>
              <a:t>, the final output corresponding to the [CLS] token (i.e., the transformed embedding of this token) </a:t>
            </a:r>
            <a:r>
              <a:rPr lang="en-US" b="1" dirty="0">
                <a:solidFill>
                  <a:srgbClr val="FF0000"/>
                </a:solidFill>
                <a:highlight>
                  <a:srgbClr val="00FF00"/>
                </a:highlight>
              </a:rPr>
              <a:t>is expected to hold a summary of the entire image, capturing the most important features needed for classification.</a:t>
            </a:r>
            <a:br>
              <a:rPr lang="en-US" b="1" dirty="0">
                <a:solidFill>
                  <a:srgbClr val="FF0000"/>
                </a:solidFill>
                <a:highlight>
                  <a:srgbClr val="00FF00"/>
                </a:highlight>
              </a:rPr>
            </a:br>
            <a:endParaRPr lang="en-US" b="1" dirty="0">
              <a:solidFill>
                <a:srgbClr val="FF0000"/>
              </a:solidFill>
              <a:highlight>
                <a:srgbClr val="00FF00"/>
              </a:highlight>
            </a:endParaRPr>
          </a:p>
          <a:p>
            <a:pPr marL="742950" lvl="1" indent="-285750">
              <a:buFont typeface="+mj-lt"/>
              <a:buAutoNum type="arabicPeriod"/>
            </a:pPr>
            <a:r>
              <a:rPr lang="en-US" dirty="0"/>
              <a:t>Note: it is of dimension D to be the same dimension as the embedded patches and positional information.</a:t>
            </a:r>
          </a:p>
          <a:p>
            <a:endParaRPr lang="en-US" dirty="0"/>
          </a:p>
        </p:txBody>
      </p:sp>
      <p:pic>
        <p:nvPicPr>
          <p:cNvPr id="136" name="Picture 135">
            <a:extLst>
              <a:ext uri="{FF2B5EF4-FFF2-40B4-BE49-F238E27FC236}">
                <a16:creationId xmlns:a16="http://schemas.microsoft.com/office/drawing/2014/main" id="{E78B24B9-FEB8-7F98-09E9-8DAB19B6B476}"/>
              </a:ext>
            </a:extLst>
          </p:cNvPr>
          <p:cNvPicPr>
            <a:picLocks noChangeAspect="1"/>
          </p:cNvPicPr>
          <p:nvPr/>
        </p:nvPicPr>
        <p:blipFill>
          <a:blip r:embed="rId2"/>
          <a:srcRect l="406" t="36160" r="-406" b="6914"/>
          <a:stretch/>
        </p:blipFill>
        <p:spPr>
          <a:xfrm>
            <a:off x="1290548" y="2769230"/>
            <a:ext cx="6272258" cy="360580"/>
          </a:xfrm>
          <a:prstGeom prst="rect">
            <a:avLst/>
          </a:prstGeom>
        </p:spPr>
      </p:pic>
      <p:grpSp>
        <p:nvGrpSpPr>
          <p:cNvPr id="137" name="Group 136">
            <a:extLst>
              <a:ext uri="{FF2B5EF4-FFF2-40B4-BE49-F238E27FC236}">
                <a16:creationId xmlns:a16="http://schemas.microsoft.com/office/drawing/2014/main" id="{E7AF0A22-D80E-A383-9A73-040D25700F96}"/>
              </a:ext>
            </a:extLst>
          </p:cNvPr>
          <p:cNvGrpSpPr/>
          <p:nvPr/>
        </p:nvGrpSpPr>
        <p:grpSpPr>
          <a:xfrm>
            <a:off x="8458200" y="1295400"/>
            <a:ext cx="3234501" cy="4935221"/>
            <a:chOff x="6477000" y="1219200"/>
            <a:chExt cx="3234501" cy="4935221"/>
          </a:xfrm>
        </p:grpSpPr>
        <p:sp>
          <p:nvSpPr>
            <p:cNvPr id="138" name="object 108">
              <a:extLst>
                <a:ext uri="{FF2B5EF4-FFF2-40B4-BE49-F238E27FC236}">
                  <a16:creationId xmlns:a16="http://schemas.microsoft.com/office/drawing/2014/main" id="{95623EA6-75AD-EAF5-083E-0E97306E5E37}"/>
                </a:ext>
              </a:extLst>
            </p:cNvPr>
            <p:cNvSpPr txBox="1"/>
            <p:nvPr/>
          </p:nvSpPr>
          <p:spPr>
            <a:xfrm>
              <a:off x="8734011" y="3666442"/>
              <a:ext cx="912045" cy="2208040"/>
            </a:xfrm>
            <a:prstGeom prst="rect">
              <a:avLst/>
            </a:prstGeom>
            <a:solidFill>
              <a:srgbClr val="FFFF00"/>
            </a:solidFill>
          </p:spPr>
          <p:txBody>
            <a:bodyPr vert="horz" wrap="square" lIns="0" tIns="13970" rIns="0" bIns="0" rtlCol="0">
              <a:spAutoFit/>
            </a:bodyPr>
            <a:lstStyle/>
            <a:p>
              <a:pPr marL="12700" marR="5080" algn="just">
                <a:lnSpc>
                  <a:spcPct val="99400"/>
                </a:lnSpc>
                <a:spcBef>
                  <a:spcPts val="110"/>
                </a:spcBef>
              </a:pPr>
              <a:r>
                <a:rPr sz="1800" dirty="0">
                  <a:latin typeface="Calibri"/>
                  <a:cs typeface="Calibri"/>
                </a:rPr>
                <a:t>Special</a:t>
              </a:r>
              <a:r>
                <a:rPr sz="1800" spc="-70" dirty="0">
                  <a:latin typeface="Calibri"/>
                  <a:cs typeface="Calibri"/>
                </a:rPr>
                <a:t> </a:t>
              </a:r>
              <a:r>
                <a:rPr sz="1800" dirty="0">
                  <a:latin typeface="Calibri"/>
                  <a:cs typeface="Calibri"/>
                </a:rPr>
                <a:t>extra</a:t>
              </a:r>
              <a:r>
                <a:rPr sz="1800" spc="-65" dirty="0">
                  <a:latin typeface="Calibri"/>
                  <a:cs typeface="Calibri"/>
                </a:rPr>
                <a:t> </a:t>
              </a:r>
              <a:r>
                <a:rPr sz="1800" spc="-10" dirty="0">
                  <a:latin typeface="Calibri"/>
                  <a:cs typeface="Calibri"/>
                </a:rPr>
                <a:t>input: </a:t>
              </a:r>
              <a:r>
                <a:rPr sz="1800" b="1" spc="-10" dirty="0">
                  <a:latin typeface="Calibri"/>
                  <a:cs typeface="Calibri"/>
                </a:rPr>
                <a:t>classification</a:t>
              </a:r>
              <a:r>
                <a:rPr sz="1800" b="1" spc="30" dirty="0">
                  <a:latin typeface="Calibri"/>
                  <a:cs typeface="Calibri"/>
                </a:rPr>
                <a:t> </a:t>
              </a:r>
              <a:r>
                <a:rPr sz="1800" b="1" spc="-20" dirty="0">
                  <a:latin typeface="Calibri"/>
                  <a:cs typeface="Calibri"/>
                </a:rPr>
                <a:t>token </a:t>
              </a:r>
              <a:r>
                <a:rPr sz="1800" dirty="0">
                  <a:latin typeface="Calibri"/>
                  <a:cs typeface="Calibri"/>
                </a:rPr>
                <a:t>(D</a:t>
              </a:r>
              <a:r>
                <a:rPr sz="1800" spc="-15" dirty="0">
                  <a:latin typeface="Calibri"/>
                  <a:cs typeface="Calibri"/>
                </a:rPr>
                <a:t> </a:t>
              </a:r>
              <a:r>
                <a:rPr sz="1800" dirty="0">
                  <a:latin typeface="Calibri"/>
                  <a:cs typeface="Calibri"/>
                </a:rPr>
                <a:t>dims,</a:t>
              </a:r>
              <a:r>
                <a:rPr sz="1800" spc="-20" dirty="0">
                  <a:latin typeface="Calibri"/>
                  <a:cs typeface="Calibri"/>
                </a:rPr>
                <a:t> </a:t>
              </a:r>
              <a:r>
                <a:rPr sz="1800" spc="-10" dirty="0">
                  <a:latin typeface="Calibri"/>
                  <a:cs typeface="Calibri"/>
                </a:rPr>
                <a:t>learned)</a:t>
              </a:r>
              <a:endParaRPr sz="1800" dirty="0">
                <a:latin typeface="Calibri"/>
                <a:cs typeface="Calibri"/>
              </a:endParaRPr>
            </a:p>
          </p:txBody>
        </p:sp>
        <p:sp>
          <p:nvSpPr>
            <p:cNvPr id="139" name="object 137">
              <a:extLst>
                <a:ext uri="{FF2B5EF4-FFF2-40B4-BE49-F238E27FC236}">
                  <a16:creationId xmlns:a16="http://schemas.microsoft.com/office/drawing/2014/main" id="{05C0421C-39FF-1D39-6C0B-FF0F0690F47F}"/>
                </a:ext>
              </a:extLst>
            </p:cNvPr>
            <p:cNvSpPr txBox="1"/>
            <p:nvPr/>
          </p:nvSpPr>
          <p:spPr>
            <a:xfrm>
              <a:off x="8799457" y="1219200"/>
              <a:ext cx="912044" cy="2227533"/>
            </a:xfrm>
            <a:prstGeom prst="rect">
              <a:avLst/>
            </a:prstGeom>
            <a:solidFill>
              <a:schemeClr val="accent3">
                <a:lumMod val="40000"/>
                <a:lumOff val="60000"/>
              </a:schemeClr>
            </a:solidFill>
          </p:spPr>
          <p:txBody>
            <a:bodyPr vert="horz" wrap="square" lIns="0" tIns="11430" rIns="0" bIns="0" rtlCol="0">
              <a:spAutoFit/>
            </a:bodyPr>
            <a:lstStyle/>
            <a:p>
              <a:pPr marL="12700" marR="5080">
                <a:lnSpc>
                  <a:spcPct val="100400"/>
                </a:lnSpc>
                <a:spcBef>
                  <a:spcPts val="90"/>
                </a:spcBef>
              </a:pPr>
              <a:r>
                <a:rPr sz="1800" b="1" dirty="0">
                  <a:solidFill>
                    <a:srgbClr val="FF0000"/>
                  </a:solidFill>
                  <a:latin typeface="Calibri"/>
                  <a:cs typeface="Calibri"/>
                </a:rPr>
                <a:t>Linear</a:t>
              </a:r>
              <a:r>
                <a:rPr sz="1800" b="1" spc="-35" dirty="0">
                  <a:solidFill>
                    <a:srgbClr val="FF0000"/>
                  </a:solidFill>
                  <a:latin typeface="Calibri"/>
                  <a:cs typeface="Calibri"/>
                </a:rPr>
                <a:t> </a:t>
              </a:r>
              <a:r>
                <a:rPr sz="1800" b="1" spc="-10" dirty="0">
                  <a:solidFill>
                    <a:srgbClr val="FF0000"/>
                  </a:solidFill>
                  <a:latin typeface="Calibri"/>
                  <a:cs typeface="Calibri"/>
                </a:rPr>
                <a:t>projection </a:t>
              </a:r>
              <a:r>
                <a:rPr sz="1800" b="1" dirty="0">
                  <a:solidFill>
                    <a:srgbClr val="FF0000"/>
                  </a:solidFill>
                  <a:latin typeface="Calibri"/>
                  <a:cs typeface="Calibri"/>
                </a:rPr>
                <a:t>to</a:t>
              </a:r>
              <a:r>
                <a:rPr sz="1800" b="1" spc="-15" dirty="0">
                  <a:solidFill>
                    <a:srgbClr val="FF0000"/>
                  </a:solidFill>
                  <a:latin typeface="Calibri"/>
                  <a:cs typeface="Calibri"/>
                </a:rPr>
                <a:t> </a:t>
              </a:r>
              <a:r>
                <a:rPr sz="1800" b="1" spc="-10" dirty="0">
                  <a:solidFill>
                    <a:srgbClr val="FF0000"/>
                  </a:solidFill>
                  <a:latin typeface="Calibri"/>
                  <a:cs typeface="Calibri"/>
                </a:rPr>
                <a:t>C-</a:t>
              </a:r>
              <a:r>
                <a:rPr sz="1800" b="1" dirty="0">
                  <a:solidFill>
                    <a:srgbClr val="FF0000"/>
                  </a:solidFill>
                  <a:latin typeface="Calibri"/>
                  <a:cs typeface="Calibri"/>
                </a:rPr>
                <a:t>dim</a:t>
              </a:r>
              <a:r>
                <a:rPr sz="1800" b="1" spc="-20" dirty="0">
                  <a:solidFill>
                    <a:srgbClr val="FF0000"/>
                  </a:solidFill>
                  <a:latin typeface="Calibri"/>
                  <a:cs typeface="Calibri"/>
                </a:rPr>
                <a:t> </a:t>
              </a:r>
              <a:r>
                <a:rPr sz="1800" b="1" spc="-10" dirty="0">
                  <a:solidFill>
                    <a:srgbClr val="FF0000"/>
                  </a:solidFill>
                  <a:latin typeface="Calibri"/>
                  <a:cs typeface="Calibri"/>
                </a:rPr>
                <a:t>vector </a:t>
              </a:r>
              <a:r>
                <a:rPr sz="1800" b="1" dirty="0">
                  <a:solidFill>
                    <a:srgbClr val="FF0000"/>
                  </a:solidFill>
                  <a:latin typeface="Calibri"/>
                  <a:cs typeface="Calibri"/>
                </a:rPr>
                <a:t>of</a:t>
              </a:r>
              <a:r>
                <a:rPr sz="1800" b="1" spc="-10" dirty="0">
                  <a:solidFill>
                    <a:srgbClr val="FF0000"/>
                  </a:solidFill>
                  <a:latin typeface="Calibri"/>
                  <a:cs typeface="Calibri"/>
                </a:rPr>
                <a:t> predicted </a:t>
              </a:r>
              <a:r>
                <a:rPr sz="1800" b="1" dirty="0">
                  <a:solidFill>
                    <a:srgbClr val="FF0000"/>
                  </a:solidFill>
                  <a:latin typeface="Calibri"/>
                  <a:cs typeface="Calibri"/>
                </a:rPr>
                <a:t>class</a:t>
              </a:r>
              <a:r>
                <a:rPr sz="1800" b="1" spc="-5" dirty="0">
                  <a:solidFill>
                    <a:srgbClr val="FF0000"/>
                  </a:solidFill>
                  <a:latin typeface="Calibri"/>
                  <a:cs typeface="Calibri"/>
                </a:rPr>
                <a:t> </a:t>
              </a:r>
              <a:r>
                <a:rPr sz="1800" b="1" spc="-10" dirty="0">
                  <a:solidFill>
                    <a:srgbClr val="FF0000"/>
                  </a:solidFill>
                  <a:latin typeface="Calibri"/>
                  <a:cs typeface="Calibri"/>
                </a:rPr>
                <a:t>scores</a:t>
              </a:r>
              <a:endParaRPr sz="1800" b="1" dirty="0">
                <a:solidFill>
                  <a:srgbClr val="FF0000"/>
                </a:solidFill>
                <a:latin typeface="Calibri"/>
                <a:cs typeface="Calibri"/>
              </a:endParaRPr>
            </a:p>
          </p:txBody>
        </p:sp>
        <p:grpSp>
          <p:nvGrpSpPr>
            <p:cNvPr id="140" name="Group 139">
              <a:extLst>
                <a:ext uri="{FF2B5EF4-FFF2-40B4-BE49-F238E27FC236}">
                  <a16:creationId xmlns:a16="http://schemas.microsoft.com/office/drawing/2014/main" id="{F83D6516-8A3E-6FE3-E140-3D2BE565A128}"/>
                </a:ext>
              </a:extLst>
            </p:cNvPr>
            <p:cNvGrpSpPr/>
            <p:nvPr/>
          </p:nvGrpSpPr>
          <p:grpSpPr>
            <a:xfrm>
              <a:off x="6477000" y="1286930"/>
              <a:ext cx="2363183" cy="4867491"/>
              <a:chOff x="4724400" y="1286930"/>
              <a:chExt cx="4115783" cy="4867491"/>
            </a:xfrm>
          </p:grpSpPr>
          <p:grpSp>
            <p:nvGrpSpPr>
              <p:cNvPr id="143" name="object 6">
                <a:extLst>
                  <a:ext uri="{FF2B5EF4-FFF2-40B4-BE49-F238E27FC236}">
                    <a16:creationId xmlns:a16="http://schemas.microsoft.com/office/drawing/2014/main" id="{A0B5D2C1-A5F1-CC77-61A6-0BF0F16687B3}"/>
                  </a:ext>
                </a:extLst>
              </p:cNvPr>
              <p:cNvGrpSpPr/>
              <p:nvPr/>
            </p:nvGrpSpPr>
            <p:grpSpPr>
              <a:xfrm>
                <a:off x="4727711" y="4603624"/>
                <a:ext cx="359866" cy="1550797"/>
                <a:chOff x="2535941" y="4393872"/>
                <a:chExt cx="690245" cy="1481455"/>
              </a:xfrm>
            </p:grpSpPr>
            <p:sp>
              <p:nvSpPr>
                <p:cNvPr id="269" name="object 7">
                  <a:extLst>
                    <a:ext uri="{FF2B5EF4-FFF2-40B4-BE49-F238E27FC236}">
                      <a16:creationId xmlns:a16="http://schemas.microsoft.com/office/drawing/2014/main" id="{BFBEFF51-B085-64EA-49E6-6DF04ADD8227}"/>
                    </a:ext>
                  </a:extLst>
                </p:cNvPr>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70" name="object 8">
                  <a:extLst>
                    <a:ext uri="{FF2B5EF4-FFF2-40B4-BE49-F238E27FC236}">
                      <a16:creationId xmlns:a16="http://schemas.microsoft.com/office/drawing/2014/main" id="{592ABA1F-77EA-320E-0593-9F2BC638A4F4}"/>
                    </a:ext>
                  </a:extLst>
                </p:cNvPr>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71" name="object 9">
                  <a:extLst>
                    <a:ext uri="{FF2B5EF4-FFF2-40B4-BE49-F238E27FC236}">
                      <a16:creationId xmlns:a16="http://schemas.microsoft.com/office/drawing/2014/main" id="{173B6912-DE2F-3B37-7949-F63B114C5E74}"/>
                    </a:ext>
                  </a:extLst>
                </p:cNvPr>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272" name="object 10">
                  <a:extLst>
                    <a:ext uri="{FF2B5EF4-FFF2-40B4-BE49-F238E27FC236}">
                      <a16:creationId xmlns:a16="http://schemas.microsoft.com/office/drawing/2014/main" id="{822156C9-C525-DC54-2FA8-6842678D8D81}"/>
                    </a:ext>
                  </a:extLst>
                </p:cNvPr>
                <p:cNvPicPr/>
                <p:nvPr/>
              </p:nvPicPr>
              <p:blipFill>
                <a:blip r:embed="rId3" cstate="print"/>
                <a:stretch>
                  <a:fillRect/>
                </a:stretch>
              </p:blipFill>
              <p:spPr>
                <a:xfrm>
                  <a:off x="2535941" y="5235200"/>
                  <a:ext cx="639705" cy="640079"/>
                </a:xfrm>
                <a:prstGeom prst="rect">
                  <a:avLst/>
                </a:prstGeom>
              </p:spPr>
            </p:pic>
            <p:sp>
              <p:nvSpPr>
                <p:cNvPr id="273" name="object 11">
                  <a:extLst>
                    <a:ext uri="{FF2B5EF4-FFF2-40B4-BE49-F238E27FC236}">
                      <a16:creationId xmlns:a16="http://schemas.microsoft.com/office/drawing/2014/main" id="{63395257-A3D7-43B8-78F6-AA30D2AEA1DF}"/>
                    </a:ext>
                  </a:extLst>
                </p:cNvPr>
                <p:cNvSpPr/>
                <p:nvPr/>
              </p:nvSpPr>
              <p:spPr>
                <a:xfrm>
                  <a:off x="3089724"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74" name="object 12">
                  <a:extLst>
                    <a:ext uri="{FF2B5EF4-FFF2-40B4-BE49-F238E27FC236}">
                      <a16:creationId xmlns:a16="http://schemas.microsoft.com/office/drawing/2014/main" id="{46631005-235A-B11E-8EBB-AAB8782DF3AB}"/>
                    </a:ext>
                  </a:extLst>
                </p:cNvPr>
                <p:cNvSpPr/>
                <p:nvPr/>
              </p:nvSpPr>
              <p:spPr>
                <a:xfrm>
                  <a:off x="3089724"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45" name="object 13">
                <a:extLst>
                  <a:ext uri="{FF2B5EF4-FFF2-40B4-BE49-F238E27FC236}">
                    <a16:creationId xmlns:a16="http://schemas.microsoft.com/office/drawing/2014/main" id="{27547DDB-CB40-2C49-BEE3-7A4DFA4BC204}"/>
                  </a:ext>
                </a:extLst>
              </p:cNvPr>
              <p:cNvGrpSpPr/>
              <p:nvPr/>
            </p:nvGrpSpPr>
            <p:grpSpPr>
              <a:xfrm>
                <a:off x="5132674" y="4607592"/>
                <a:ext cx="359535" cy="1546809"/>
                <a:chOff x="3312686" y="4397663"/>
                <a:chExt cx="689610" cy="1477645"/>
              </a:xfrm>
            </p:grpSpPr>
            <p:sp>
              <p:nvSpPr>
                <p:cNvPr id="263" name="object 14">
                  <a:extLst>
                    <a:ext uri="{FF2B5EF4-FFF2-40B4-BE49-F238E27FC236}">
                      <a16:creationId xmlns:a16="http://schemas.microsoft.com/office/drawing/2014/main" id="{87E60E11-3124-281C-1524-485A3510A305}"/>
                    </a:ext>
                  </a:extLst>
                </p:cNvPr>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264" name="object 15">
                  <a:extLst>
                    <a:ext uri="{FF2B5EF4-FFF2-40B4-BE49-F238E27FC236}">
                      <a16:creationId xmlns:a16="http://schemas.microsoft.com/office/drawing/2014/main" id="{30864246-E945-D1D2-4D91-432E1E60DF36}"/>
                    </a:ext>
                  </a:extLst>
                </p:cNvPr>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65" name="object 16">
                  <a:extLst>
                    <a:ext uri="{FF2B5EF4-FFF2-40B4-BE49-F238E27FC236}">
                      <a16:creationId xmlns:a16="http://schemas.microsoft.com/office/drawing/2014/main" id="{9592D4B7-5231-4179-EE09-F6190F783E2F}"/>
                    </a:ext>
                  </a:extLst>
                </p:cNvPr>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66" name="object 17">
                  <a:extLst>
                    <a:ext uri="{FF2B5EF4-FFF2-40B4-BE49-F238E27FC236}">
                      <a16:creationId xmlns:a16="http://schemas.microsoft.com/office/drawing/2014/main" id="{5E5EAD91-0D88-6278-C3BB-914CDE863B0A}"/>
                    </a:ext>
                  </a:extLst>
                </p:cNvPr>
                <p:cNvPicPr/>
                <p:nvPr/>
              </p:nvPicPr>
              <p:blipFill>
                <a:blip r:embed="rId4" cstate="print"/>
                <a:stretch>
                  <a:fillRect/>
                </a:stretch>
              </p:blipFill>
              <p:spPr>
                <a:xfrm>
                  <a:off x="3312686" y="5235200"/>
                  <a:ext cx="639705" cy="640079"/>
                </a:xfrm>
                <a:prstGeom prst="rect">
                  <a:avLst/>
                </a:prstGeom>
              </p:spPr>
            </p:pic>
            <p:sp>
              <p:nvSpPr>
                <p:cNvPr id="267" name="object 18">
                  <a:extLst>
                    <a:ext uri="{FF2B5EF4-FFF2-40B4-BE49-F238E27FC236}">
                      <a16:creationId xmlns:a16="http://schemas.microsoft.com/office/drawing/2014/main" id="{9A0C2BEE-21F5-59CB-EDBB-2CB5922C2DAC}"/>
                    </a:ext>
                  </a:extLst>
                </p:cNvPr>
                <p:cNvSpPr/>
                <p:nvPr/>
              </p:nvSpPr>
              <p:spPr>
                <a:xfrm>
                  <a:off x="3865947" y="440599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268" name="object 19">
                  <a:extLst>
                    <a:ext uri="{FF2B5EF4-FFF2-40B4-BE49-F238E27FC236}">
                      <a16:creationId xmlns:a16="http://schemas.microsoft.com/office/drawing/2014/main" id="{311A11B9-70B0-A0B4-4D36-FB4DD74909F6}"/>
                    </a:ext>
                  </a:extLst>
                </p:cNvPr>
                <p:cNvSpPr/>
                <p:nvPr/>
              </p:nvSpPr>
              <p:spPr>
                <a:xfrm>
                  <a:off x="3865947"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46" name="object 20">
                <a:extLst>
                  <a:ext uri="{FF2B5EF4-FFF2-40B4-BE49-F238E27FC236}">
                    <a16:creationId xmlns:a16="http://schemas.microsoft.com/office/drawing/2014/main" id="{67376F37-83A7-480C-877C-8F671F124DAE}"/>
                  </a:ext>
                </a:extLst>
              </p:cNvPr>
              <p:cNvGrpSpPr/>
              <p:nvPr/>
            </p:nvGrpSpPr>
            <p:grpSpPr>
              <a:xfrm>
                <a:off x="5537639" y="4603624"/>
                <a:ext cx="359535" cy="1550797"/>
                <a:chOff x="4089432" y="4393872"/>
                <a:chExt cx="689610" cy="1481455"/>
              </a:xfrm>
            </p:grpSpPr>
            <p:sp>
              <p:nvSpPr>
                <p:cNvPr id="257" name="object 21">
                  <a:extLst>
                    <a:ext uri="{FF2B5EF4-FFF2-40B4-BE49-F238E27FC236}">
                      <a16:creationId xmlns:a16="http://schemas.microsoft.com/office/drawing/2014/main" id="{CDCA29E8-3719-C408-3A81-650F15024DF7}"/>
                    </a:ext>
                  </a:extLst>
                </p:cNvPr>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58" name="object 22">
                  <a:extLst>
                    <a:ext uri="{FF2B5EF4-FFF2-40B4-BE49-F238E27FC236}">
                      <a16:creationId xmlns:a16="http://schemas.microsoft.com/office/drawing/2014/main" id="{2DFB3EC8-4C0F-FA4F-36E2-B4A22F5487FF}"/>
                    </a:ext>
                  </a:extLst>
                </p:cNvPr>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59" name="object 23">
                  <a:extLst>
                    <a:ext uri="{FF2B5EF4-FFF2-40B4-BE49-F238E27FC236}">
                      <a16:creationId xmlns:a16="http://schemas.microsoft.com/office/drawing/2014/main" id="{F0F7E5C1-5B2B-32EB-B0FB-D55D6766F556}"/>
                    </a:ext>
                  </a:extLst>
                </p:cNvPr>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260" name="object 24">
                  <a:extLst>
                    <a:ext uri="{FF2B5EF4-FFF2-40B4-BE49-F238E27FC236}">
                      <a16:creationId xmlns:a16="http://schemas.microsoft.com/office/drawing/2014/main" id="{FE3CC1C6-1627-1AC7-A8AD-4DDD9EA50CFB}"/>
                    </a:ext>
                  </a:extLst>
                </p:cNvPr>
                <p:cNvPicPr/>
                <p:nvPr/>
              </p:nvPicPr>
              <p:blipFill>
                <a:blip r:embed="rId5" cstate="print"/>
                <a:stretch>
                  <a:fillRect/>
                </a:stretch>
              </p:blipFill>
              <p:spPr>
                <a:xfrm>
                  <a:off x="4089432" y="5235200"/>
                  <a:ext cx="639705" cy="640079"/>
                </a:xfrm>
                <a:prstGeom prst="rect">
                  <a:avLst/>
                </a:prstGeom>
              </p:spPr>
            </p:pic>
            <p:sp>
              <p:nvSpPr>
                <p:cNvPr id="261" name="object 25">
                  <a:extLst>
                    <a:ext uri="{FF2B5EF4-FFF2-40B4-BE49-F238E27FC236}">
                      <a16:creationId xmlns:a16="http://schemas.microsoft.com/office/drawing/2014/main" id="{3E1E23C7-3AE9-B887-156C-EBEC482E415A}"/>
                    </a:ext>
                  </a:extLst>
                </p:cNvPr>
                <p:cNvSpPr/>
                <p:nvPr/>
              </p:nvSpPr>
              <p:spPr>
                <a:xfrm>
                  <a:off x="4642168"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62" name="object 26">
                  <a:extLst>
                    <a:ext uri="{FF2B5EF4-FFF2-40B4-BE49-F238E27FC236}">
                      <a16:creationId xmlns:a16="http://schemas.microsoft.com/office/drawing/2014/main" id="{5B281DB4-5E34-051B-B84F-772253917B2B}"/>
                    </a:ext>
                  </a:extLst>
                </p:cNvPr>
                <p:cNvSpPr/>
                <p:nvPr/>
              </p:nvSpPr>
              <p:spPr>
                <a:xfrm>
                  <a:off x="4642168"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47" name="object 27">
                <a:extLst>
                  <a:ext uri="{FF2B5EF4-FFF2-40B4-BE49-F238E27FC236}">
                    <a16:creationId xmlns:a16="http://schemas.microsoft.com/office/drawing/2014/main" id="{3168E8DB-A86D-E404-4E9C-0D990772B5B0}"/>
                  </a:ext>
                </a:extLst>
              </p:cNvPr>
              <p:cNvGrpSpPr/>
              <p:nvPr/>
            </p:nvGrpSpPr>
            <p:grpSpPr>
              <a:xfrm>
                <a:off x="5942604" y="4607592"/>
                <a:ext cx="359535" cy="1546809"/>
                <a:chOff x="4866180" y="4397663"/>
                <a:chExt cx="689610" cy="1477645"/>
              </a:xfrm>
            </p:grpSpPr>
            <p:sp>
              <p:nvSpPr>
                <p:cNvPr id="251" name="object 28">
                  <a:extLst>
                    <a:ext uri="{FF2B5EF4-FFF2-40B4-BE49-F238E27FC236}">
                      <a16:creationId xmlns:a16="http://schemas.microsoft.com/office/drawing/2014/main" id="{4B4A245A-4975-1EBD-A0CA-BB1F3ED2FC2F}"/>
                    </a:ext>
                  </a:extLst>
                </p:cNvPr>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52" name="object 29">
                  <a:extLst>
                    <a:ext uri="{FF2B5EF4-FFF2-40B4-BE49-F238E27FC236}">
                      <a16:creationId xmlns:a16="http://schemas.microsoft.com/office/drawing/2014/main" id="{CC4E99CC-0665-322C-F733-D078D54BE540}"/>
                    </a:ext>
                  </a:extLst>
                </p:cNvPr>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53" name="object 30">
                  <a:extLst>
                    <a:ext uri="{FF2B5EF4-FFF2-40B4-BE49-F238E27FC236}">
                      <a16:creationId xmlns:a16="http://schemas.microsoft.com/office/drawing/2014/main" id="{2A5BF328-B7DD-8A50-C5EE-56EEC7158EE6}"/>
                    </a:ext>
                  </a:extLst>
                </p:cNvPr>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54" name="object 31">
                  <a:extLst>
                    <a:ext uri="{FF2B5EF4-FFF2-40B4-BE49-F238E27FC236}">
                      <a16:creationId xmlns:a16="http://schemas.microsoft.com/office/drawing/2014/main" id="{F22C5284-ECDB-987C-607B-99D63782D0B8}"/>
                    </a:ext>
                  </a:extLst>
                </p:cNvPr>
                <p:cNvPicPr/>
                <p:nvPr/>
              </p:nvPicPr>
              <p:blipFill>
                <a:blip r:embed="rId6" cstate="print"/>
                <a:stretch>
                  <a:fillRect/>
                </a:stretch>
              </p:blipFill>
              <p:spPr>
                <a:xfrm>
                  <a:off x="4866180" y="5235200"/>
                  <a:ext cx="639705" cy="640079"/>
                </a:xfrm>
                <a:prstGeom prst="rect">
                  <a:avLst/>
                </a:prstGeom>
              </p:spPr>
            </p:pic>
            <p:sp>
              <p:nvSpPr>
                <p:cNvPr id="255" name="object 32">
                  <a:extLst>
                    <a:ext uri="{FF2B5EF4-FFF2-40B4-BE49-F238E27FC236}">
                      <a16:creationId xmlns:a16="http://schemas.microsoft.com/office/drawing/2014/main" id="{F6E839CD-E648-DADC-9E74-3D02C01DEF41}"/>
                    </a:ext>
                  </a:extLst>
                </p:cNvPr>
                <p:cNvSpPr/>
                <p:nvPr/>
              </p:nvSpPr>
              <p:spPr>
                <a:xfrm>
                  <a:off x="5419439" y="440599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56" name="object 33">
                  <a:extLst>
                    <a:ext uri="{FF2B5EF4-FFF2-40B4-BE49-F238E27FC236}">
                      <a16:creationId xmlns:a16="http://schemas.microsoft.com/office/drawing/2014/main" id="{95728C7B-DEF4-CEA9-BB81-46CAA5A32721}"/>
                    </a:ext>
                  </a:extLst>
                </p:cNvPr>
                <p:cNvSpPr/>
                <p:nvPr/>
              </p:nvSpPr>
              <p:spPr>
                <a:xfrm>
                  <a:off x="5419439"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48" name="object 34">
                <a:extLst>
                  <a:ext uri="{FF2B5EF4-FFF2-40B4-BE49-F238E27FC236}">
                    <a16:creationId xmlns:a16="http://schemas.microsoft.com/office/drawing/2014/main" id="{7A4B48B8-19F2-7431-2A3E-39A32B319746}"/>
                  </a:ext>
                </a:extLst>
              </p:cNvPr>
              <p:cNvGrpSpPr/>
              <p:nvPr/>
            </p:nvGrpSpPr>
            <p:grpSpPr>
              <a:xfrm>
                <a:off x="6348792" y="4603624"/>
                <a:ext cx="356224" cy="1550797"/>
                <a:chOff x="5645272" y="4393872"/>
                <a:chExt cx="683260" cy="1481455"/>
              </a:xfrm>
            </p:grpSpPr>
            <p:sp>
              <p:nvSpPr>
                <p:cNvPr id="245" name="object 35">
                  <a:extLst>
                    <a:ext uri="{FF2B5EF4-FFF2-40B4-BE49-F238E27FC236}">
                      <a16:creationId xmlns:a16="http://schemas.microsoft.com/office/drawing/2014/main" id="{DC4E0023-81DF-8C4C-726D-C5F5F39907B1}"/>
                    </a:ext>
                  </a:extLst>
                </p:cNvPr>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246" name="object 36">
                  <a:extLst>
                    <a:ext uri="{FF2B5EF4-FFF2-40B4-BE49-F238E27FC236}">
                      <a16:creationId xmlns:a16="http://schemas.microsoft.com/office/drawing/2014/main" id="{749EE712-178B-D61E-AFD8-EEE588BB94DD}"/>
                    </a:ext>
                  </a:extLst>
                </p:cNvPr>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47" name="object 37">
                  <a:extLst>
                    <a:ext uri="{FF2B5EF4-FFF2-40B4-BE49-F238E27FC236}">
                      <a16:creationId xmlns:a16="http://schemas.microsoft.com/office/drawing/2014/main" id="{1C5C6B0F-2ED1-38DD-FD80-DECE249F3494}"/>
                    </a:ext>
                  </a:extLst>
                </p:cNvPr>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248" name="object 38">
                  <a:extLst>
                    <a:ext uri="{FF2B5EF4-FFF2-40B4-BE49-F238E27FC236}">
                      <a16:creationId xmlns:a16="http://schemas.microsoft.com/office/drawing/2014/main" id="{00FCD9A5-E2DA-DD12-8F47-C956A7347F54}"/>
                    </a:ext>
                  </a:extLst>
                </p:cNvPr>
                <p:cNvPicPr/>
                <p:nvPr/>
              </p:nvPicPr>
              <p:blipFill>
                <a:blip r:embed="rId7" cstate="print"/>
                <a:stretch>
                  <a:fillRect/>
                </a:stretch>
              </p:blipFill>
              <p:spPr>
                <a:xfrm>
                  <a:off x="5645272" y="5235200"/>
                  <a:ext cx="639705" cy="640079"/>
                </a:xfrm>
                <a:prstGeom prst="rect">
                  <a:avLst/>
                </a:prstGeom>
              </p:spPr>
            </p:pic>
            <p:sp>
              <p:nvSpPr>
                <p:cNvPr id="249" name="object 39">
                  <a:extLst>
                    <a:ext uri="{FF2B5EF4-FFF2-40B4-BE49-F238E27FC236}">
                      <a16:creationId xmlns:a16="http://schemas.microsoft.com/office/drawing/2014/main" id="{8754ED9A-7487-81E3-1D53-63A236D0E6A3}"/>
                    </a:ext>
                  </a:extLst>
                </p:cNvPr>
                <p:cNvSpPr/>
                <p:nvPr/>
              </p:nvSpPr>
              <p:spPr>
                <a:xfrm>
                  <a:off x="6191656"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250" name="object 40">
                  <a:extLst>
                    <a:ext uri="{FF2B5EF4-FFF2-40B4-BE49-F238E27FC236}">
                      <a16:creationId xmlns:a16="http://schemas.microsoft.com/office/drawing/2014/main" id="{BDEF91DE-0D90-AA73-8D41-0851532947E4}"/>
                    </a:ext>
                  </a:extLst>
                </p:cNvPr>
                <p:cNvSpPr/>
                <p:nvPr/>
              </p:nvSpPr>
              <p:spPr>
                <a:xfrm>
                  <a:off x="6191656"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49" name="object 41">
                <a:extLst>
                  <a:ext uri="{FF2B5EF4-FFF2-40B4-BE49-F238E27FC236}">
                    <a16:creationId xmlns:a16="http://schemas.microsoft.com/office/drawing/2014/main" id="{25110092-BCC5-E505-AF8C-EF43B12FE371}"/>
                  </a:ext>
                </a:extLst>
              </p:cNvPr>
              <p:cNvGrpSpPr/>
              <p:nvPr/>
            </p:nvGrpSpPr>
            <p:grpSpPr>
              <a:xfrm>
                <a:off x="6752538" y="4603624"/>
                <a:ext cx="362515" cy="1550797"/>
                <a:chOff x="6419682" y="4393872"/>
                <a:chExt cx="695325" cy="1481455"/>
              </a:xfrm>
            </p:grpSpPr>
            <p:sp>
              <p:nvSpPr>
                <p:cNvPr id="239" name="object 42">
                  <a:extLst>
                    <a:ext uri="{FF2B5EF4-FFF2-40B4-BE49-F238E27FC236}">
                      <a16:creationId xmlns:a16="http://schemas.microsoft.com/office/drawing/2014/main" id="{51A509DC-2B63-7BAC-9B7A-38B9ED3664D2}"/>
                    </a:ext>
                  </a:extLst>
                </p:cNvPr>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40" name="object 43">
                  <a:extLst>
                    <a:ext uri="{FF2B5EF4-FFF2-40B4-BE49-F238E27FC236}">
                      <a16:creationId xmlns:a16="http://schemas.microsoft.com/office/drawing/2014/main" id="{DE7729CF-2957-1325-A2C7-56F25ABDAF28}"/>
                    </a:ext>
                  </a:extLst>
                </p:cNvPr>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41" name="object 44">
                  <a:extLst>
                    <a:ext uri="{FF2B5EF4-FFF2-40B4-BE49-F238E27FC236}">
                      <a16:creationId xmlns:a16="http://schemas.microsoft.com/office/drawing/2014/main" id="{998AC40B-793C-4588-C1AC-558DC58B92CC}"/>
                    </a:ext>
                  </a:extLst>
                </p:cNvPr>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242" name="object 45">
                  <a:extLst>
                    <a:ext uri="{FF2B5EF4-FFF2-40B4-BE49-F238E27FC236}">
                      <a16:creationId xmlns:a16="http://schemas.microsoft.com/office/drawing/2014/main" id="{469A1A99-C3F6-86FD-9FE4-C692AD54B533}"/>
                    </a:ext>
                  </a:extLst>
                </p:cNvPr>
                <p:cNvPicPr/>
                <p:nvPr/>
              </p:nvPicPr>
              <p:blipFill>
                <a:blip r:embed="rId8" cstate="print"/>
                <a:stretch>
                  <a:fillRect/>
                </a:stretch>
              </p:blipFill>
              <p:spPr>
                <a:xfrm>
                  <a:off x="6419682" y="5235200"/>
                  <a:ext cx="639705" cy="640079"/>
                </a:xfrm>
                <a:prstGeom prst="rect">
                  <a:avLst/>
                </a:prstGeom>
              </p:spPr>
            </p:pic>
            <p:sp>
              <p:nvSpPr>
                <p:cNvPr id="243" name="object 46">
                  <a:extLst>
                    <a:ext uri="{FF2B5EF4-FFF2-40B4-BE49-F238E27FC236}">
                      <a16:creationId xmlns:a16="http://schemas.microsoft.com/office/drawing/2014/main" id="{E7C907DC-B7DE-FCE8-DA63-FC4ED21E97B7}"/>
                    </a:ext>
                  </a:extLst>
                </p:cNvPr>
                <p:cNvSpPr/>
                <p:nvPr/>
              </p:nvSpPr>
              <p:spPr>
                <a:xfrm>
                  <a:off x="6978379"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44" name="object 47">
                  <a:extLst>
                    <a:ext uri="{FF2B5EF4-FFF2-40B4-BE49-F238E27FC236}">
                      <a16:creationId xmlns:a16="http://schemas.microsoft.com/office/drawing/2014/main" id="{615D17AA-4177-D4DB-0A40-7325E3D38C28}"/>
                    </a:ext>
                  </a:extLst>
                </p:cNvPr>
                <p:cNvSpPr/>
                <p:nvPr/>
              </p:nvSpPr>
              <p:spPr>
                <a:xfrm>
                  <a:off x="6978379"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50" name="object 48">
                <a:extLst>
                  <a:ext uri="{FF2B5EF4-FFF2-40B4-BE49-F238E27FC236}">
                    <a16:creationId xmlns:a16="http://schemas.microsoft.com/office/drawing/2014/main" id="{C074C918-E050-30AA-6876-1AEDFF251298}"/>
                  </a:ext>
                </a:extLst>
              </p:cNvPr>
              <p:cNvGrpSpPr/>
              <p:nvPr/>
            </p:nvGrpSpPr>
            <p:grpSpPr>
              <a:xfrm>
                <a:off x="7163195" y="4603624"/>
                <a:ext cx="351921" cy="1550797"/>
                <a:chOff x="7207347" y="4393872"/>
                <a:chExt cx="675005" cy="1481455"/>
              </a:xfrm>
            </p:grpSpPr>
            <p:sp>
              <p:nvSpPr>
                <p:cNvPr id="233" name="object 49">
                  <a:extLst>
                    <a:ext uri="{FF2B5EF4-FFF2-40B4-BE49-F238E27FC236}">
                      <a16:creationId xmlns:a16="http://schemas.microsoft.com/office/drawing/2014/main" id="{3BB9AA2B-AF8D-7262-38EA-6A64B7F655E4}"/>
                    </a:ext>
                  </a:extLst>
                </p:cNvPr>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34" name="object 50">
                  <a:extLst>
                    <a:ext uri="{FF2B5EF4-FFF2-40B4-BE49-F238E27FC236}">
                      <a16:creationId xmlns:a16="http://schemas.microsoft.com/office/drawing/2014/main" id="{53B48AAE-610F-27B6-EB60-3ABE3B8C868C}"/>
                    </a:ext>
                  </a:extLst>
                </p:cNvPr>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35" name="object 51">
                  <a:extLst>
                    <a:ext uri="{FF2B5EF4-FFF2-40B4-BE49-F238E27FC236}">
                      <a16:creationId xmlns:a16="http://schemas.microsoft.com/office/drawing/2014/main" id="{BC9EE7BD-2A2D-C694-26BC-26BD2E028428}"/>
                    </a:ext>
                  </a:extLst>
                </p:cNvPr>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236" name="object 52">
                  <a:extLst>
                    <a:ext uri="{FF2B5EF4-FFF2-40B4-BE49-F238E27FC236}">
                      <a16:creationId xmlns:a16="http://schemas.microsoft.com/office/drawing/2014/main" id="{852F05A0-9ACB-96AE-4123-C29E0A967F8A}"/>
                    </a:ext>
                  </a:extLst>
                </p:cNvPr>
                <p:cNvPicPr/>
                <p:nvPr/>
              </p:nvPicPr>
              <p:blipFill>
                <a:blip r:embed="rId9" cstate="print"/>
                <a:stretch>
                  <a:fillRect/>
                </a:stretch>
              </p:blipFill>
              <p:spPr>
                <a:xfrm>
                  <a:off x="7207347" y="5235200"/>
                  <a:ext cx="641197" cy="640079"/>
                </a:xfrm>
                <a:prstGeom prst="rect">
                  <a:avLst/>
                </a:prstGeom>
              </p:spPr>
            </p:pic>
            <p:sp>
              <p:nvSpPr>
                <p:cNvPr id="237" name="object 53">
                  <a:extLst>
                    <a:ext uri="{FF2B5EF4-FFF2-40B4-BE49-F238E27FC236}">
                      <a16:creationId xmlns:a16="http://schemas.microsoft.com/office/drawing/2014/main" id="{F4CA4FA2-DB81-2BD9-2D34-40C1DDD61643}"/>
                    </a:ext>
                  </a:extLst>
                </p:cNvPr>
                <p:cNvSpPr/>
                <p:nvPr/>
              </p:nvSpPr>
              <p:spPr>
                <a:xfrm>
                  <a:off x="7745760"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38" name="object 54">
                  <a:extLst>
                    <a:ext uri="{FF2B5EF4-FFF2-40B4-BE49-F238E27FC236}">
                      <a16:creationId xmlns:a16="http://schemas.microsoft.com/office/drawing/2014/main" id="{DDF0BF63-475E-8D08-5AB7-25CD2FB9D8CE}"/>
                    </a:ext>
                  </a:extLst>
                </p:cNvPr>
                <p:cNvSpPr/>
                <p:nvPr/>
              </p:nvSpPr>
              <p:spPr>
                <a:xfrm>
                  <a:off x="7745760"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51" name="object 55">
                <a:extLst>
                  <a:ext uri="{FF2B5EF4-FFF2-40B4-BE49-F238E27FC236}">
                    <a16:creationId xmlns:a16="http://schemas.microsoft.com/office/drawing/2014/main" id="{A52B83C9-0779-B23D-14D4-A0AB4A2AA95C}"/>
                  </a:ext>
                </a:extLst>
              </p:cNvPr>
              <p:cNvGrpSpPr/>
              <p:nvPr/>
            </p:nvGrpSpPr>
            <p:grpSpPr>
              <a:xfrm>
                <a:off x="7560860" y="4603624"/>
                <a:ext cx="358873" cy="1550797"/>
                <a:chOff x="7970093" y="4393872"/>
                <a:chExt cx="688340" cy="1481455"/>
              </a:xfrm>
            </p:grpSpPr>
            <p:sp>
              <p:nvSpPr>
                <p:cNvPr id="227" name="object 56">
                  <a:extLst>
                    <a:ext uri="{FF2B5EF4-FFF2-40B4-BE49-F238E27FC236}">
                      <a16:creationId xmlns:a16="http://schemas.microsoft.com/office/drawing/2014/main" id="{79277F70-8E1E-4A48-F2EB-35BAAF4274D9}"/>
                    </a:ext>
                  </a:extLst>
                </p:cNvPr>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28" name="object 57">
                  <a:extLst>
                    <a:ext uri="{FF2B5EF4-FFF2-40B4-BE49-F238E27FC236}">
                      <a16:creationId xmlns:a16="http://schemas.microsoft.com/office/drawing/2014/main" id="{954A7610-EE02-DDC2-B1A7-A31B5AEF5D38}"/>
                    </a:ext>
                  </a:extLst>
                </p:cNvPr>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29" name="object 58">
                  <a:extLst>
                    <a:ext uri="{FF2B5EF4-FFF2-40B4-BE49-F238E27FC236}">
                      <a16:creationId xmlns:a16="http://schemas.microsoft.com/office/drawing/2014/main" id="{984D9E93-4139-0EC5-5EA5-F3B7A8973150}"/>
                    </a:ext>
                  </a:extLst>
                </p:cNvPr>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230" name="object 59">
                  <a:extLst>
                    <a:ext uri="{FF2B5EF4-FFF2-40B4-BE49-F238E27FC236}">
                      <a16:creationId xmlns:a16="http://schemas.microsoft.com/office/drawing/2014/main" id="{EF085A27-4142-2386-8AFD-A7C12FAA6210}"/>
                    </a:ext>
                  </a:extLst>
                </p:cNvPr>
                <p:cNvPicPr/>
                <p:nvPr/>
              </p:nvPicPr>
              <p:blipFill>
                <a:blip r:embed="rId10" cstate="print"/>
                <a:stretch>
                  <a:fillRect/>
                </a:stretch>
              </p:blipFill>
              <p:spPr>
                <a:xfrm>
                  <a:off x="7970093" y="5235200"/>
                  <a:ext cx="641205" cy="640079"/>
                </a:xfrm>
                <a:prstGeom prst="rect">
                  <a:avLst/>
                </a:prstGeom>
              </p:spPr>
            </p:pic>
            <p:sp>
              <p:nvSpPr>
                <p:cNvPr id="231" name="object 60">
                  <a:extLst>
                    <a:ext uri="{FF2B5EF4-FFF2-40B4-BE49-F238E27FC236}">
                      <a16:creationId xmlns:a16="http://schemas.microsoft.com/office/drawing/2014/main" id="{31A766A4-3760-B546-3F44-6D8C9719B74F}"/>
                    </a:ext>
                  </a:extLst>
                </p:cNvPr>
                <p:cNvSpPr/>
                <p:nvPr/>
              </p:nvSpPr>
              <p:spPr>
                <a:xfrm>
                  <a:off x="8521762"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232" name="object 61">
                  <a:extLst>
                    <a:ext uri="{FF2B5EF4-FFF2-40B4-BE49-F238E27FC236}">
                      <a16:creationId xmlns:a16="http://schemas.microsoft.com/office/drawing/2014/main" id="{0719AEC1-3809-2DF0-A020-E5B8FDC24F40}"/>
                    </a:ext>
                  </a:extLst>
                </p:cNvPr>
                <p:cNvSpPr/>
                <p:nvPr/>
              </p:nvSpPr>
              <p:spPr>
                <a:xfrm>
                  <a:off x="8521762"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52" name="object 62">
                <a:extLst>
                  <a:ext uri="{FF2B5EF4-FFF2-40B4-BE49-F238E27FC236}">
                    <a16:creationId xmlns:a16="http://schemas.microsoft.com/office/drawing/2014/main" id="{10328A34-7186-FF70-11D1-CA8E2E70FCAA}"/>
                  </a:ext>
                </a:extLst>
              </p:cNvPr>
              <p:cNvGrpSpPr/>
              <p:nvPr/>
            </p:nvGrpSpPr>
            <p:grpSpPr>
              <a:xfrm>
                <a:off x="7964606" y="4603624"/>
                <a:ext cx="360197" cy="1550797"/>
                <a:chOff x="8744502" y="4393872"/>
                <a:chExt cx="690880" cy="1481455"/>
              </a:xfrm>
            </p:grpSpPr>
            <p:sp>
              <p:nvSpPr>
                <p:cNvPr id="221" name="object 63">
                  <a:extLst>
                    <a:ext uri="{FF2B5EF4-FFF2-40B4-BE49-F238E27FC236}">
                      <a16:creationId xmlns:a16="http://schemas.microsoft.com/office/drawing/2014/main" id="{7BBF140B-8E0A-BD42-0CFB-42582CBCD296}"/>
                    </a:ext>
                  </a:extLst>
                </p:cNvPr>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222" name="object 64">
                  <a:extLst>
                    <a:ext uri="{FF2B5EF4-FFF2-40B4-BE49-F238E27FC236}">
                      <a16:creationId xmlns:a16="http://schemas.microsoft.com/office/drawing/2014/main" id="{C90D39CE-A845-35C7-E930-FCD61AC03AE0}"/>
                    </a:ext>
                  </a:extLst>
                </p:cNvPr>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23" name="object 65">
                  <a:extLst>
                    <a:ext uri="{FF2B5EF4-FFF2-40B4-BE49-F238E27FC236}">
                      <a16:creationId xmlns:a16="http://schemas.microsoft.com/office/drawing/2014/main" id="{C1B62BD2-0008-792D-5507-2F617035A324}"/>
                    </a:ext>
                  </a:extLst>
                </p:cNvPr>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224" name="object 66">
                  <a:extLst>
                    <a:ext uri="{FF2B5EF4-FFF2-40B4-BE49-F238E27FC236}">
                      <a16:creationId xmlns:a16="http://schemas.microsoft.com/office/drawing/2014/main" id="{4D6B9C3B-196C-95FF-097F-CE6B66A4BBED}"/>
                    </a:ext>
                  </a:extLst>
                </p:cNvPr>
                <p:cNvPicPr/>
                <p:nvPr/>
              </p:nvPicPr>
              <p:blipFill>
                <a:blip r:embed="rId11" cstate="print"/>
                <a:stretch>
                  <a:fillRect/>
                </a:stretch>
              </p:blipFill>
              <p:spPr>
                <a:xfrm>
                  <a:off x="8744502" y="5235200"/>
                  <a:ext cx="641206" cy="640079"/>
                </a:xfrm>
                <a:prstGeom prst="rect">
                  <a:avLst/>
                </a:prstGeom>
              </p:spPr>
            </p:pic>
            <p:sp>
              <p:nvSpPr>
                <p:cNvPr id="225" name="object 67">
                  <a:extLst>
                    <a:ext uri="{FF2B5EF4-FFF2-40B4-BE49-F238E27FC236}">
                      <a16:creationId xmlns:a16="http://schemas.microsoft.com/office/drawing/2014/main" id="{1235F183-103A-4FB3-0966-8A423E2087E4}"/>
                    </a:ext>
                  </a:extLst>
                </p:cNvPr>
                <p:cNvSpPr/>
                <p:nvPr/>
              </p:nvSpPr>
              <p:spPr>
                <a:xfrm>
                  <a:off x="9298513"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26" name="object 68">
                  <a:extLst>
                    <a:ext uri="{FF2B5EF4-FFF2-40B4-BE49-F238E27FC236}">
                      <a16:creationId xmlns:a16="http://schemas.microsoft.com/office/drawing/2014/main" id="{4BCE77F2-34BE-DA2A-035F-A4089095FA4A}"/>
                    </a:ext>
                  </a:extLst>
                </p:cNvPr>
                <p:cNvSpPr/>
                <p:nvPr/>
              </p:nvSpPr>
              <p:spPr>
                <a:xfrm>
                  <a:off x="9298513"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53" name="object 70">
                <a:extLst>
                  <a:ext uri="{FF2B5EF4-FFF2-40B4-BE49-F238E27FC236}">
                    <a16:creationId xmlns:a16="http://schemas.microsoft.com/office/drawing/2014/main" id="{0958DCAB-3272-9540-0208-A922E35B25F8}"/>
                  </a:ext>
                </a:extLst>
              </p:cNvPr>
              <p:cNvGrpSpPr/>
              <p:nvPr/>
            </p:nvGrpSpPr>
            <p:grpSpPr>
              <a:xfrm>
                <a:off x="4946294" y="2191715"/>
                <a:ext cx="74820" cy="463311"/>
                <a:chOff x="2955197" y="2089809"/>
                <a:chExt cx="143510" cy="442595"/>
              </a:xfrm>
            </p:grpSpPr>
            <p:sp>
              <p:nvSpPr>
                <p:cNvPr id="219" name="object 71">
                  <a:extLst>
                    <a:ext uri="{FF2B5EF4-FFF2-40B4-BE49-F238E27FC236}">
                      <a16:creationId xmlns:a16="http://schemas.microsoft.com/office/drawing/2014/main" id="{15675FD2-A8BC-B952-FF13-253DAF486BBE}"/>
                    </a:ext>
                  </a:extLst>
                </p:cNvPr>
                <p:cNvSpPr/>
                <p:nvPr/>
              </p:nvSpPr>
              <p:spPr>
                <a:xfrm>
                  <a:off x="2961547" y="2096159"/>
                  <a:ext cx="130810" cy="429895"/>
                </a:xfrm>
                <a:custGeom>
                  <a:avLst/>
                  <a:gdLst/>
                  <a:ahLst/>
                  <a:cxnLst/>
                  <a:rect l="l" t="t" r="r" b="b"/>
                  <a:pathLst>
                    <a:path w="130810"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220" name="object 72">
                  <a:extLst>
                    <a:ext uri="{FF2B5EF4-FFF2-40B4-BE49-F238E27FC236}">
                      <a16:creationId xmlns:a16="http://schemas.microsoft.com/office/drawing/2014/main" id="{3DCA4F5B-5618-5556-E48A-1F4E62CF95D9}"/>
                    </a:ext>
                  </a:extLst>
                </p:cNvPr>
                <p:cNvSpPr/>
                <p:nvPr/>
              </p:nvSpPr>
              <p:spPr>
                <a:xfrm>
                  <a:off x="296154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54" name="object 73">
                <a:extLst>
                  <a:ext uri="{FF2B5EF4-FFF2-40B4-BE49-F238E27FC236}">
                    <a16:creationId xmlns:a16="http://schemas.microsoft.com/office/drawing/2014/main" id="{45B4E358-1184-5DD9-778B-C8F36B3EC0F2}"/>
                  </a:ext>
                </a:extLst>
              </p:cNvPr>
              <p:cNvGrpSpPr/>
              <p:nvPr/>
            </p:nvGrpSpPr>
            <p:grpSpPr>
              <a:xfrm>
                <a:off x="5350985" y="2195683"/>
                <a:ext cx="74820" cy="463311"/>
                <a:chOff x="3731418" y="2093600"/>
                <a:chExt cx="143510" cy="442595"/>
              </a:xfrm>
            </p:grpSpPr>
            <p:sp>
              <p:nvSpPr>
                <p:cNvPr id="217" name="object 74">
                  <a:extLst>
                    <a:ext uri="{FF2B5EF4-FFF2-40B4-BE49-F238E27FC236}">
                      <a16:creationId xmlns:a16="http://schemas.microsoft.com/office/drawing/2014/main" id="{92E7D4C2-B4CB-B6CE-3281-8BD7346A2A29}"/>
                    </a:ext>
                  </a:extLst>
                </p:cNvPr>
                <p:cNvSpPr/>
                <p:nvPr/>
              </p:nvSpPr>
              <p:spPr>
                <a:xfrm>
                  <a:off x="3737768"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218" name="object 75">
                  <a:extLst>
                    <a:ext uri="{FF2B5EF4-FFF2-40B4-BE49-F238E27FC236}">
                      <a16:creationId xmlns:a16="http://schemas.microsoft.com/office/drawing/2014/main" id="{C343A026-479E-BAFC-4486-F35A94F959B0}"/>
                    </a:ext>
                  </a:extLst>
                </p:cNvPr>
                <p:cNvSpPr/>
                <p:nvPr/>
              </p:nvSpPr>
              <p:spPr>
                <a:xfrm>
                  <a:off x="3737768"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55" name="object 76">
                <a:extLst>
                  <a:ext uri="{FF2B5EF4-FFF2-40B4-BE49-F238E27FC236}">
                    <a16:creationId xmlns:a16="http://schemas.microsoft.com/office/drawing/2014/main" id="{822D6AD1-D088-2800-6BD8-AE2AAD0B741A}"/>
                  </a:ext>
                </a:extLst>
              </p:cNvPr>
              <p:cNvGrpSpPr/>
              <p:nvPr/>
            </p:nvGrpSpPr>
            <p:grpSpPr>
              <a:xfrm>
                <a:off x="5755676" y="2191715"/>
                <a:ext cx="74820" cy="463311"/>
                <a:chOff x="4507640" y="2089809"/>
                <a:chExt cx="143510" cy="442595"/>
              </a:xfrm>
            </p:grpSpPr>
            <p:sp>
              <p:nvSpPr>
                <p:cNvPr id="215" name="object 77">
                  <a:extLst>
                    <a:ext uri="{FF2B5EF4-FFF2-40B4-BE49-F238E27FC236}">
                      <a16:creationId xmlns:a16="http://schemas.microsoft.com/office/drawing/2014/main" id="{E2187D54-1D7C-C7D6-3206-DC8C3D027425}"/>
                    </a:ext>
                  </a:extLst>
                </p:cNvPr>
                <p:cNvSpPr/>
                <p:nvPr/>
              </p:nvSpPr>
              <p:spPr>
                <a:xfrm>
                  <a:off x="4513990"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216" name="object 78">
                  <a:extLst>
                    <a:ext uri="{FF2B5EF4-FFF2-40B4-BE49-F238E27FC236}">
                      <a16:creationId xmlns:a16="http://schemas.microsoft.com/office/drawing/2014/main" id="{1449EC7D-98F0-6A27-B60F-4AB0A8BD3BA5}"/>
                    </a:ext>
                  </a:extLst>
                </p:cNvPr>
                <p:cNvSpPr/>
                <p:nvPr/>
              </p:nvSpPr>
              <p:spPr>
                <a:xfrm>
                  <a:off x="4513990"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56" name="object 79">
                <a:extLst>
                  <a:ext uri="{FF2B5EF4-FFF2-40B4-BE49-F238E27FC236}">
                    <a16:creationId xmlns:a16="http://schemas.microsoft.com/office/drawing/2014/main" id="{59A4C02B-E9D1-EFD1-1909-C254ADEE0432}"/>
                  </a:ext>
                </a:extLst>
              </p:cNvPr>
              <p:cNvGrpSpPr/>
              <p:nvPr/>
            </p:nvGrpSpPr>
            <p:grpSpPr>
              <a:xfrm>
                <a:off x="6160914" y="2195683"/>
                <a:ext cx="74820" cy="463311"/>
                <a:chOff x="5284911" y="2093600"/>
                <a:chExt cx="143510" cy="442595"/>
              </a:xfrm>
            </p:grpSpPr>
            <p:sp>
              <p:nvSpPr>
                <p:cNvPr id="213" name="object 80">
                  <a:extLst>
                    <a:ext uri="{FF2B5EF4-FFF2-40B4-BE49-F238E27FC236}">
                      <a16:creationId xmlns:a16="http://schemas.microsoft.com/office/drawing/2014/main" id="{51AF923B-529F-EC9F-2A3A-F94025489871}"/>
                    </a:ext>
                  </a:extLst>
                </p:cNvPr>
                <p:cNvSpPr/>
                <p:nvPr/>
              </p:nvSpPr>
              <p:spPr>
                <a:xfrm>
                  <a:off x="5291261"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214" name="object 81">
                  <a:extLst>
                    <a:ext uri="{FF2B5EF4-FFF2-40B4-BE49-F238E27FC236}">
                      <a16:creationId xmlns:a16="http://schemas.microsoft.com/office/drawing/2014/main" id="{1CD27351-D87A-50AE-7718-998E7DC4067B}"/>
                    </a:ext>
                  </a:extLst>
                </p:cNvPr>
                <p:cNvSpPr/>
                <p:nvPr/>
              </p:nvSpPr>
              <p:spPr>
                <a:xfrm>
                  <a:off x="5291261"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57" name="object 82">
                <a:extLst>
                  <a:ext uri="{FF2B5EF4-FFF2-40B4-BE49-F238E27FC236}">
                    <a16:creationId xmlns:a16="http://schemas.microsoft.com/office/drawing/2014/main" id="{683C1308-11AE-E6FB-64E0-0F0BA47CD087}"/>
                  </a:ext>
                </a:extLst>
              </p:cNvPr>
              <p:cNvGrpSpPr/>
              <p:nvPr/>
            </p:nvGrpSpPr>
            <p:grpSpPr>
              <a:xfrm>
                <a:off x="6563516" y="2191715"/>
                <a:ext cx="74820" cy="463311"/>
                <a:chOff x="6057127" y="2089809"/>
                <a:chExt cx="143510" cy="442595"/>
              </a:xfrm>
            </p:grpSpPr>
            <p:sp>
              <p:nvSpPr>
                <p:cNvPr id="211" name="object 83">
                  <a:extLst>
                    <a:ext uri="{FF2B5EF4-FFF2-40B4-BE49-F238E27FC236}">
                      <a16:creationId xmlns:a16="http://schemas.microsoft.com/office/drawing/2014/main" id="{F3A4CFA6-30DC-6FBF-BFA3-9F4B1A43A34C}"/>
                    </a:ext>
                  </a:extLst>
                </p:cNvPr>
                <p:cNvSpPr/>
                <p:nvPr/>
              </p:nvSpPr>
              <p:spPr>
                <a:xfrm>
                  <a:off x="6063477"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212" name="object 84">
                  <a:extLst>
                    <a:ext uri="{FF2B5EF4-FFF2-40B4-BE49-F238E27FC236}">
                      <a16:creationId xmlns:a16="http://schemas.microsoft.com/office/drawing/2014/main" id="{EF0B960C-2FBB-1039-6C62-2441DE71C5E1}"/>
                    </a:ext>
                  </a:extLst>
                </p:cNvPr>
                <p:cNvSpPr/>
                <p:nvPr/>
              </p:nvSpPr>
              <p:spPr>
                <a:xfrm>
                  <a:off x="606347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58" name="object 85">
                <a:extLst>
                  <a:ext uri="{FF2B5EF4-FFF2-40B4-BE49-F238E27FC236}">
                    <a16:creationId xmlns:a16="http://schemas.microsoft.com/office/drawing/2014/main" id="{3E60D862-EBC4-BB11-5A9A-CB63F172F515}"/>
                  </a:ext>
                </a:extLst>
              </p:cNvPr>
              <p:cNvGrpSpPr/>
              <p:nvPr/>
            </p:nvGrpSpPr>
            <p:grpSpPr>
              <a:xfrm>
                <a:off x="6973683" y="2191715"/>
                <a:ext cx="74820" cy="463311"/>
                <a:chOff x="6843852" y="2089809"/>
                <a:chExt cx="143510" cy="442595"/>
              </a:xfrm>
            </p:grpSpPr>
            <p:sp>
              <p:nvSpPr>
                <p:cNvPr id="209" name="object 86">
                  <a:extLst>
                    <a:ext uri="{FF2B5EF4-FFF2-40B4-BE49-F238E27FC236}">
                      <a16:creationId xmlns:a16="http://schemas.microsoft.com/office/drawing/2014/main" id="{50B185A0-9602-5A99-3402-A98001FC614D}"/>
                    </a:ext>
                  </a:extLst>
                </p:cNvPr>
                <p:cNvSpPr/>
                <p:nvPr/>
              </p:nvSpPr>
              <p:spPr>
                <a:xfrm>
                  <a:off x="6850202"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210" name="object 87">
                  <a:extLst>
                    <a:ext uri="{FF2B5EF4-FFF2-40B4-BE49-F238E27FC236}">
                      <a16:creationId xmlns:a16="http://schemas.microsoft.com/office/drawing/2014/main" id="{76FB0BAA-534D-5D96-46AB-362F81A04582}"/>
                    </a:ext>
                  </a:extLst>
                </p:cNvPr>
                <p:cNvSpPr/>
                <p:nvPr/>
              </p:nvSpPr>
              <p:spPr>
                <a:xfrm>
                  <a:off x="6850202"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59" name="object 88">
                <a:extLst>
                  <a:ext uri="{FF2B5EF4-FFF2-40B4-BE49-F238E27FC236}">
                    <a16:creationId xmlns:a16="http://schemas.microsoft.com/office/drawing/2014/main" id="{F8A075B7-081C-B880-8DDC-3D42D9CE7F94}"/>
                  </a:ext>
                </a:extLst>
              </p:cNvPr>
              <p:cNvGrpSpPr/>
              <p:nvPr/>
            </p:nvGrpSpPr>
            <p:grpSpPr>
              <a:xfrm>
                <a:off x="7373765" y="2191715"/>
                <a:ext cx="74820" cy="463311"/>
                <a:chOff x="7611233" y="2089809"/>
                <a:chExt cx="143510" cy="442595"/>
              </a:xfrm>
            </p:grpSpPr>
            <p:sp>
              <p:nvSpPr>
                <p:cNvPr id="207" name="object 89">
                  <a:extLst>
                    <a:ext uri="{FF2B5EF4-FFF2-40B4-BE49-F238E27FC236}">
                      <a16:creationId xmlns:a16="http://schemas.microsoft.com/office/drawing/2014/main" id="{E8A3EB62-A386-BE13-85DE-FBA21B1A8864}"/>
                    </a:ext>
                  </a:extLst>
                </p:cNvPr>
                <p:cNvSpPr/>
                <p:nvPr/>
              </p:nvSpPr>
              <p:spPr>
                <a:xfrm>
                  <a:off x="7617583"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208" name="object 90">
                  <a:extLst>
                    <a:ext uri="{FF2B5EF4-FFF2-40B4-BE49-F238E27FC236}">
                      <a16:creationId xmlns:a16="http://schemas.microsoft.com/office/drawing/2014/main" id="{05C42120-A465-55F6-122A-EEAA9183A8EE}"/>
                    </a:ext>
                  </a:extLst>
                </p:cNvPr>
                <p:cNvSpPr/>
                <p:nvPr/>
              </p:nvSpPr>
              <p:spPr>
                <a:xfrm>
                  <a:off x="7617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60" name="object 91">
                <a:extLst>
                  <a:ext uri="{FF2B5EF4-FFF2-40B4-BE49-F238E27FC236}">
                    <a16:creationId xmlns:a16="http://schemas.microsoft.com/office/drawing/2014/main" id="{E69CCB68-7C4D-1591-4E20-A4725E1DB571}"/>
                  </a:ext>
                </a:extLst>
              </p:cNvPr>
              <p:cNvGrpSpPr/>
              <p:nvPr/>
            </p:nvGrpSpPr>
            <p:grpSpPr>
              <a:xfrm>
                <a:off x="7778341" y="2191715"/>
                <a:ext cx="74820" cy="463311"/>
                <a:chOff x="8387233" y="2089809"/>
                <a:chExt cx="143510" cy="442595"/>
              </a:xfrm>
            </p:grpSpPr>
            <p:sp>
              <p:nvSpPr>
                <p:cNvPr id="205" name="object 92">
                  <a:extLst>
                    <a:ext uri="{FF2B5EF4-FFF2-40B4-BE49-F238E27FC236}">
                      <a16:creationId xmlns:a16="http://schemas.microsoft.com/office/drawing/2014/main" id="{004750B8-862F-9BDD-4C87-247E1A6A5583}"/>
                    </a:ext>
                  </a:extLst>
                </p:cNvPr>
                <p:cNvSpPr/>
                <p:nvPr/>
              </p:nvSpPr>
              <p:spPr>
                <a:xfrm>
                  <a:off x="8393583"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206" name="object 93">
                  <a:extLst>
                    <a:ext uri="{FF2B5EF4-FFF2-40B4-BE49-F238E27FC236}">
                      <a16:creationId xmlns:a16="http://schemas.microsoft.com/office/drawing/2014/main" id="{4DF2B931-4E00-263E-8D80-934348F47B6A}"/>
                    </a:ext>
                  </a:extLst>
                </p:cNvPr>
                <p:cNvSpPr/>
                <p:nvPr/>
              </p:nvSpPr>
              <p:spPr>
                <a:xfrm>
                  <a:off x="8393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61" name="object 94">
                <a:extLst>
                  <a:ext uri="{FF2B5EF4-FFF2-40B4-BE49-F238E27FC236}">
                    <a16:creationId xmlns:a16="http://schemas.microsoft.com/office/drawing/2014/main" id="{A03E3DDE-A781-2045-30EB-A7260337FD6C}"/>
                  </a:ext>
                </a:extLst>
              </p:cNvPr>
              <p:cNvGrpSpPr/>
              <p:nvPr/>
            </p:nvGrpSpPr>
            <p:grpSpPr>
              <a:xfrm>
                <a:off x="8183308" y="2191715"/>
                <a:ext cx="74820" cy="463311"/>
                <a:chOff x="9163984" y="2089809"/>
                <a:chExt cx="143510" cy="442595"/>
              </a:xfrm>
            </p:grpSpPr>
            <p:sp>
              <p:nvSpPr>
                <p:cNvPr id="203" name="object 95">
                  <a:extLst>
                    <a:ext uri="{FF2B5EF4-FFF2-40B4-BE49-F238E27FC236}">
                      <a16:creationId xmlns:a16="http://schemas.microsoft.com/office/drawing/2014/main" id="{E1046512-BC16-92C7-E26F-1CA3BF292D6D}"/>
                    </a:ext>
                  </a:extLst>
                </p:cNvPr>
                <p:cNvSpPr/>
                <p:nvPr/>
              </p:nvSpPr>
              <p:spPr>
                <a:xfrm>
                  <a:off x="9170334"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204" name="object 96">
                  <a:extLst>
                    <a:ext uri="{FF2B5EF4-FFF2-40B4-BE49-F238E27FC236}">
                      <a16:creationId xmlns:a16="http://schemas.microsoft.com/office/drawing/2014/main" id="{DDA6C3A3-F19B-9B32-AEE2-FDC5F6E2A9DC}"/>
                    </a:ext>
                  </a:extLst>
                </p:cNvPr>
                <p:cNvSpPr/>
                <p:nvPr/>
              </p:nvSpPr>
              <p:spPr>
                <a:xfrm>
                  <a:off x="9170334"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62" name="object 99">
                <a:extLst>
                  <a:ext uri="{FF2B5EF4-FFF2-40B4-BE49-F238E27FC236}">
                    <a16:creationId xmlns:a16="http://schemas.microsoft.com/office/drawing/2014/main" id="{E1C11BF7-83D4-9D74-A3F1-1B6BCC8EB42F}"/>
                  </a:ext>
                </a:extLst>
              </p:cNvPr>
              <p:cNvGrpSpPr/>
              <p:nvPr/>
            </p:nvGrpSpPr>
            <p:grpSpPr>
              <a:xfrm>
                <a:off x="8534220" y="3794707"/>
                <a:ext cx="74489" cy="464641"/>
                <a:chOff x="9837055" y="3621125"/>
                <a:chExt cx="142875" cy="443865"/>
              </a:xfrm>
            </p:grpSpPr>
            <p:sp>
              <p:nvSpPr>
                <p:cNvPr id="201" name="object 100">
                  <a:extLst>
                    <a:ext uri="{FF2B5EF4-FFF2-40B4-BE49-F238E27FC236}">
                      <a16:creationId xmlns:a16="http://schemas.microsoft.com/office/drawing/2014/main" id="{7D2A4095-90DD-DE7D-0355-E43D55C28812}"/>
                    </a:ext>
                  </a:extLst>
                </p:cNvPr>
                <p:cNvSpPr/>
                <p:nvPr/>
              </p:nvSpPr>
              <p:spPr>
                <a:xfrm>
                  <a:off x="9843405"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8FAADC"/>
                </a:solidFill>
              </p:spPr>
              <p:txBody>
                <a:bodyPr wrap="square" lIns="0" tIns="0" rIns="0" bIns="0" rtlCol="0"/>
                <a:lstStyle/>
                <a:p>
                  <a:endParaRPr/>
                </a:p>
              </p:txBody>
            </p:sp>
            <p:sp>
              <p:nvSpPr>
                <p:cNvPr id="202" name="object 101">
                  <a:extLst>
                    <a:ext uri="{FF2B5EF4-FFF2-40B4-BE49-F238E27FC236}">
                      <a16:creationId xmlns:a16="http://schemas.microsoft.com/office/drawing/2014/main" id="{2162FDA9-372E-6CBC-9AD7-7F0663CD2623}"/>
                    </a:ext>
                  </a:extLst>
                </p:cNvPr>
                <p:cNvSpPr/>
                <p:nvPr/>
              </p:nvSpPr>
              <p:spPr>
                <a:xfrm>
                  <a:off x="984340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63" name="object 102">
                <a:extLst>
                  <a:ext uri="{FF2B5EF4-FFF2-40B4-BE49-F238E27FC236}">
                    <a16:creationId xmlns:a16="http://schemas.microsoft.com/office/drawing/2014/main" id="{24C7B091-7F45-D5D9-2E02-DF866BDB3AFB}"/>
                  </a:ext>
                </a:extLst>
              </p:cNvPr>
              <p:cNvGrpSpPr/>
              <p:nvPr/>
            </p:nvGrpSpPr>
            <p:grpSpPr>
              <a:xfrm>
                <a:off x="8533884" y="1286930"/>
                <a:ext cx="74820" cy="1367999"/>
                <a:chOff x="9836410" y="1225481"/>
                <a:chExt cx="143510" cy="1306830"/>
              </a:xfrm>
            </p:grpSpPr>
            <p:sp>
              <p:nvSpPr>
                <p:cNvPr id="196" name="object 103">
                  <a:extLst>
                    <a:ext uri="{FF2B5EF4-FFF2-40B4-BE49-F238E27FC236}">
                      <a16:creationId xmlns:a16="http://schemas.microsoft.com/office/drawing/2014/main" id="{489F2024-D981-25D7-52BA-50CB2CA657C1}"/>
                    </a:ext>
                  </a:extLst>
                </p:cNvPr>
                <p:cNvSpPr/>
                <p:nvPr/>
              </p:nvSpPr>
              <p:spPr>
                <a:xfrm>
                  <a:off x="9842760"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D966"/>
                </a:solidFill>
              </p:spPr>
              <p:txBody>
                <a:bodyPr wrap="square" lIns="0" tIns="0" rIns="0" bIns="0" rtlCol="0"/>
                <a:lstStyle/>
                <a:p>
                  <a:endParaRPr/>
                </a:p>
              </p:txBody>
            </p:sp>
            <p:sp>
              <p:nvSpPr>
                <p:cNvPr id="197" name="object 104">
                  <a:extLst>
                    <a:ext uri="{FF2B5EF4-FFF2-40B4-BE49-F238E27FC236}">
                      <a16:creationId xmlns:a16="http://schemas.microsoft.com/office/drawing/2014/main" id="{EDCE1639-940A-4DEF-5A9F-3298321CDA7A}"/>
                    </a:ext>
                  </a:extLst>
                </p:cNvPr>
                <p:cNvSpPr/>
                <p:nvPr/>
              </p:nvSpPr>
              <p:spPr>
                <a:xfrm>
                  <a:off x="9842760"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sp>
              <p:nvSpPr>
                <p:cNvPr id="198" name="object 105">
                  <a:extLst>
                    <a:ext uri="{FF2B5EF4-FFF2-40B4-BE49-F238E27FC236}">
                      <a16:creationId xmlns:a16="http://schemas.microsoft.com/office/drawing/2014/main" id="{79B0E093-3947-07F7-C762-5524D030148D}"/>
                    </a:ext>
                  </a:extLst>
                </p:cNvPr>
                <p:cNvSpPr/>
                <p:nvPr/>
              </p:nvSpPr>
              <p:spPr>
                <a:xfrm>
                  <a:off x="9842760" y="1231831"/>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DEEBF7"/>
                </a:solidFill>
              </p:spPr>
              <p:txBody>
                <a:bodyPr wrap="square" lIns="0" tIns="0" rIns="0" bIns="0" rtlCol="0"/>
                <a:lstStyle/>
                <a:p>
                  <a:endParaRPr/>
                </a:p>
              </p:txBody>
            </p:sp>
            <p:sp>
              <p:nvSpPr>
                <p:cNvPr id="199" name="object 106">
                  <a:extLst>
                    <a:ext uri="{FF2B5EF4-FFF2-40B4-BE49-F238E27FC236}">
                      <a16:creationId xmlns:a16="http://schemas.microsoft.com/office/drawing/2014/main" id="{C5C00284-397F-2A20-1390-5FB8E381B0AD}"/>
                    </a:ext>
                  </a:extLst>
                </p:cNvPr>
                <p:cNvSpPr/>
                <p:nvPr/>
              </p:nvSpPr>
              <p:spPr>
                <a:xfrm>
                  <a:off x="9842760" y="1231831"/>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5B9BD5"/>
                  </a:solidFill>
                </a:ln>
              </p:spPr>
              <p:txBody>
                <a:bodyPr wrap="square" lIns="0" tIns="0" rIns="0" bIns="0" rtlCol="0"/>
                <a:lstStyle/>
                <a:p>
                  <a:endParaRPr/>
                </a:p>
              </p:txBody>
            </p:sp>
            <p:sp>
              <p:nvSpPr>
                <p:cNvPr id="200" name="object 107">
                  <a:extLst>
                    <a:ext uri="{FF2B5EF4-FFF2-40B4-BE49-F238E27FC236}">
                      <a16:creationId xmlns:a16="http://schemas.microsoft.com/office/drawing/2014/main" id="{A1894E09-E8D0-30CD-EAB2-6F976EF4FAB0}"/>
                    </a:ext>
                  </a:extLst>
                </p:cNvPr>
                <p:cNvSpPr/>
                <p:nvPr/>
              </p:nvSpPr>
              <p:spPr>
                <a:xfrm>
                  <a:off x="9869976" y="1661599"/>
                  <a:ext cx="76200" cy="434975"/>
                </a:xfrm>
                <a:custGeom>
                  <a:avLst/>
                  <a:gdLst/>
                  <a:ahLst/>
                  <a:cxnLst/>
                  <a:rect l="l" t="t" r="r" b="b"/>
                  <a:pathLst>
                    <a:path w="76200" h="434975">
                      <a:moveTo>
                        <a:pt x="50800" y="63500"/>
                      </a:moveTo>
                      <a:lnTo>
                        <a:pt x="25400" y="63500"/>
                      </a:lnTo>
                      <a:lnTo>
                        <a:pt x="25400" y="434559"/>
                      </a:lnTo>
                      <a:lnTo>
                        <a:pt x="50800" y="434559"/>
                      </a:lnTo>
                      <a:lnTo>
                        <a:pt x="50800" y="63500"/>
                      </a:lnTo>
                      <a:close/>
                    </a:path>
                    <a:path w="76200" h="434975">
                      <a:moveTo>
                        <a:pt x="38100" y="0"/>
                      </a:moveTo>
                      <a:lnTo>
                        <a:pt x="0" y="76200"/>
                      </a:lnTo>
                      <a:lnTo>
                        <a:pt x="25400" y="76200"/>
                      </a:lnTo>
                      <a:lnTo>
                        <a:pt x="25400" y="63500"/>
                      </a:lnTo>
                      <a:lnTo>
                        <a:pt x="69850" y="63500"/>
                      </a:lnTo>
                      <a:lnTo>
                        <a:pt x="38100" y="0"/>
                      </a:lnTo>
                      <a:close/>
                    </a:path>
                    <a:path w="76200" h="434975">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grpSp>
          <p:grpSp>
            <p:nvGrpSpPr>
              <p:cNvPr id="164" name="object 109">
                <a:extLst>
                  <a:ext uri="{FF2B5EF4-FFF2-40B4-BE49-F238E27FC236}">
                    <a16:creationId xmlns:a16="http://schemas.microsoft.com/office/drawing/2014/main" id="{E1F061E9-D887-5BBC-524B-44E33217EBE7}"/>
                  </a:ext>
                </a:extLst>
              </p:cNvPr>
              <p:cNvGrpSpPr/>
              <p:nvPr/>
            </p:nvGrpSpPr>
            <p:grpSpPr>
              <a:xfrm>
                <a:off x="4945352" y="3794707"/>
                <a:ext cx="74489" cy="464641"/>
                <a:chOff x="2953391" y="3621125"/>
                <a:chExt cx="142875" cy="443865"/>
              </a:xfrm>
            </p:grpSpPr>
            <p:sp>
              <p:nvSpPr>
                <p:cNvPr id="194" name="object 110">
                  <a:extLst>
                    <a:ext uri="{FF2B5EF4-FFF2-40B4-BE49-F238E27FC236}">
                      <a16:creationId xmlns:a16="http://schemas.microsoft.com/office/drawing/2014/main" id="{8175CC56-8A1D-737A-BB15-3AD32B9D4E5B}"/>
                    </a:ext>
                  </a:extLst>
                </p:cNvPr>
                <p:cNvSpPr/>
                <p:nvPr/>
              </p:nvSpPr>
              <p:spPr>
                <a:xfrm>
                  <a:off x="2959741"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95" name="object 111">
                  <a:extLst>
                    <a:ext uri="{FF2B5EF4-FFF2-40B4-BE49-F238E27FC236}">
                      <a16:creationId xmlns:a16="http://schemas.microsoft.com/office/drawing/2014/main" id="{E1B00174-8D83-D0AD-CF57-6DC882F095DF}"/>
                    </a:ext>
                  </a:extLst>
                </p:cNvPr>
                <p:cNvSpPr/>
                <p:nvPr/>
              </p:nvSpPr>
              <p:spPr>
                <a:xfrm>
                  <a:off x="295974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65" name="object 112">
                <a:extLst>
                  <a:ext uri="{FF2B5EF4-FFF2-40B4-BE49-F238E27FC236}">
                    <a16:creationId xmlns:a16="http://schemas.microsoft.com/office/drawing/2014/main" id="{9E6B4008-C7C7-51CE-FADE-8F06C442BD90}"/>
                  </a:ext>
                </a:extLst>
              </p:cNvPr>
              <p:cNvGrpSpPr/>
              <p:nvPr/>
            </p:nvGrpSpPr>
            <p:grpSpPr>
              <a:xfrm>
                <a:off x="5350043" y="3798675"/>
                <a:ext cx="74489" cy="464641"/>
                <a:chOff x="3729612" y="3624916"/>
                <a:chExt cx="142875" cy="443865"/>
              </a:xfrm>
            </p:grpSpPr>
            <p:sp>
              <p:nvSpPr>
                <p:cNvPr id="192" name="object 113">
                  <a:extLst>
                    <a:ext uri="{FF2B5EF4-FFF2-40B4-BE49-F238E27FC236}">
                      <a16:creationId xmlns:a16="http://schemas.microsoft.com/office/drawing/2014/main" id="{43D72946-9FC1-20AC-4569-AB31113CFDCB}"/>
                    </a:ext>
                  </a:extLst>
                </p:cNvPr>
                <p:cNvSpPr/>
                <p:nvPr/>
              </p:nvSpPr>
              <p:spPr>
                <a:xfrm>
                  <a:off x="3735962"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93" name="object 114">
                  <a:extLst>
                    <a:ext uri="{FF2B5EF4-FFF2-40B4-BE49-F238E27FC236}">
                      <a16:creationId xmlns:a16="http://schemas.microsoft.com/office/drawing/2014/main" id="{E4A2F1E4-3B33-BA4E-59C3-3AEAF3850628}"/>
                    </a:ext>
                  </a:extLst>
                </p:cNvPr>
                <p:cNvSpPr/>
                <p:nvPr/>
              </p:nvSpPr>
              <p:spPr>
                <a:xfrm>
                  <a:off x="3735962"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66" name="object 115">
                <a:extLst>
                  <a:ext uri="{FF2B5EF4-FFF2-40B4-BE49-F238E27FC236}">
                    <a16:creationId xmlns:a16="http://schemas.microsoft.com/office/drawing/2014/main" id="{A37BB4D6-3118-B471-0115-EEEF4CB7BD0B}"/>
                  </a:ext>
                </a:extLst>
              </p:cNvPr>
              <p:cNvGrpSpPr/>
              <p:nvPr/>
            </p:nvGrpSpPr>
            <p:grpSpPr>
              <a:xfrm>
                <a:off x="5754734" y="3794707"/>
                <a:ext cx="74489" cy="464641"/>
                <a:chOff x="4505834" y="3621125"/>
                <a:chExt cx="142875" cy="443865"/>
              </a:xfrm>
            </p:grpSpPr>
            <p:sp>
              <p:nvSpPr>
                <p:cNvPr id="190" name="object 116">
                  <a:extLst>
                    <a:ext uri="{FF2B5EF4-FFF2-40B4-BE49-F238E27FC236}">
                      <a16:creationId xmlns:a16="http://schemas.microsoft.com/office/drawing/2014/main" id="{6D5CAE6C-D236-14DD-5429-F5D4F021E50C}"/>
                    </a:ext>
                  </a:extLst>
                </p:cNvPr>
                <p:cNvSpPr/>
                <p:nvPr/>
              </p:nvSpPr>
              <p:spPr>
                <a:xfrm>
                  <a:off x="4512184"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91" name="object 117">
                  <a:extLst>
                    <a:ext uri="{FF2B5EF4-FFF2-40B4-BE49-F238E27FC236}">
                      <a16:creationId xmlns:a16="http://schemas.microsoft.com/office/drawing/2014/main" id="{AF771008-9DA4-C262-7F21-C86A7D49F6C1}"/>
                    </a:ext>
                  </a:extLst>
                </p:cNvPr>
                <p:cNvSpPr/>
                <p:nvPr/>
              </p:nvSpPr>
              <p:spPr>
                <a:xfrm>
                  <a:off x="4512184"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67" name="object 118">
                <a:extLst>
                  <a:ext uri="{FF2B5EF4-FFF2-40B4-BE49-F238E27FC236}">
                    <a16:creationId xmlns:a16="http://schemas.microsoft.com/office/drawing/2014/main" id="{8F856A1E-2A53-659F-72AA-5AE82310B8B5}"/>
                  </a:ext>
                </a:extLst>
              </p:cNvPr>
              <p:cNvGrpSpPr/>
              <p:nvPr/>
            </p:nvGrpSpPr>
            <p:grpSpPr>
              <a:xfrm>
                <a:off x="6159973" y="3798675"/>
                <a:ext cx="74489" cy="464641"/>
                <a:chOff x="5283106" y="3624916"/>
                <a:chExt cx="142875" cy="443865"/>
              </a:xfrm>
            </p:grpSpPr>
            <p:sp>
              <p:nvSpPr>
                <p:cNvPr id="188" name="object 119">
                  <a:extLst>
                    <a:ext uri="{FF2B5EF4-FFF2-40B4-BE49-F238E27FC236}">
                      <a16:creationId xmlns:a16="http://schemas.microsoft.com/office/drawing/2014/main" id="{648AFA32-3485-F2D1-2182-189571DFE966}"/>
                    </a:ext>
                  </a:extLst>
                </p:cNvPr>
                <p:cNvSpPr/>
                <p:nvPr/>
              </p:nvSpPr>
              <p:spPr>
                <a:xfrm>
                  <a:off x="5289456"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89" name="object 120">
                  <a:extLst>
                    <a:ext uri="{FF2B5EF4-FFF2-40B4-BE49-F238E27FC236}">
                      <a16:creationId xmlns:a16="http://schemas.microsoft.com/office/drawing/2014/main" id="{4DE971DB-454D-529B-6B8A-8F176FB62A9C}"/>
                    </a:ext>
                  </a:extLst>
                </p:cNvPr>
                <p:cNvSpPr/>
                <p:nvPr/>
              </p:nvSpPr>
              <p:spPr>
                <a:xfrm>
                  <a:off x="5289456"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68" name="object 121">
                <a:extLst>
                  <a:ext uri="{FF2B5EF4-FFF2-40B4-BE49-F238E27FC236}">
                    <a16:creationId xmlns:a16="http://schemas.microsoft.com/office/drawing/2014/main" id="{960FEFBC-8380-10C8-509F-9105F5F3303D}"/>
                  </a:ext>
                </a:extLst>
              </p:cNvPr>
              <p:cNvGrpSpPr/>
              <p:nvPr/>
            </p:nvGrpSpPr>
            <p:grpSpPr>
              <a:xfrm>
                <a:off x="6562575" y="3794707"/>
                <a:ext cx="74489" cy="464641"/>
                <a:chOff x="6055321" y="3621125"/>
                <a:chExt cx="142875" cy="443865"/>
              </a:xfrm>
            </p:grpSpPr>
            <p:sp>
              <p:nvSpPr>
                <p:cNvPr id="186" name="object 122">
                  <a:extLst>
                    <a:ext uri="{FF2B5EF4-FFF2-40B4-BE49-F238E27FC236}">
                      <a16:creationId xmlns:a16="http://schemas.microsoft.com/office/drawing/2014/main" id="{8FD541FF-FE4C-083C-FAD4-866C3FACDC31}"/>
                    </a:ext>
                  </a:extLst>
                </p:cNvPr>
                <p:cNvSpPr/>
                <p:nvPr/>
              </p:nvSpPr>
              <p:spPr>
                <a:xfrm>
                  <a:off x="6061671"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87" name="object 123">
                  <a:extLst>
                    <a:ext uri="{FF2B5EF4-FFF2-40B4-BE49-F238E27FC236}">
                      <a16:creationId xmlns:a16="http://schemas.microsoft.com/office/drawing/2014/main" id="{4D8BFF53-9AE0-BE74-9668-4ED8A2BC4D96}"/>
                    </a:ext>
                  </a:extLst>
                </p:cNvPr>
                <p:cNvSpPr/>
                <p:nvPr/>
              </p:nvSpPr>
              <p:spPr>
                <a:xfrm>
                  <a:off x="606167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69" name="object 124">
                <a:extLst>
                  <a:ext uri="{FF2B5EF4-FFF2-40B4-BE49-F238E27FC236}">
                    <a16:creationId xmlns:a16="http://schemas.microsoft.com/office/drawing/2014/main" id="{A50BF37A-4402-A691-73E0-78912DC3D016}"/>
                  </a:ext>
                </a:extLst>
              </p:cNvPr>
              <p:cNvGrpSpPr/>
              <p:nvPr/>
            </p:nvGrpSpPr>
            <p:grpSpPr>
              <a:xfrm>
                <a:off x="6972741" y="3794707"/>
                <a:ext cx="74489" cy="464641"/>
                <a:chOff x="6842045" y="3621125"/>
                <a:chExt cx="142875" cy="443865"/>
              </a:xfrm>
            </p:grpSpPr>
            <p:sp>
              <p:nvSpPr>
                <p:cNvPr id="184" name="object 125">
                  <a:extLst>
                    <a:ext uri="{FF2B5EF4-FFF2-40B4-BE49-F238E27FC236}">
                      <a16:creationId xmlns:a16="http://schemas.microsoft.com/office/drawing/2014/main" id="{973C0A2D-CD26-A192-622A-2A93B9EDC42D}"/>
                    </a:ext>
                  </a:extLst>
                </p:cNvPr>
                <p:cNvSpPr/>
                <p:nvPr/>
              </p:nvSpPr>
              <p:spPr>
                <a:xfrm>
                  <a:off x="6848395"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85" name="object 126">
                  <a:extLst>
                    <a:ext uri="{FF2B5EF4-FFF2-40B4-BE49-F238E27FC236}">
                      <a16:creationId xmlns:a16="http://schemas.microsoft.com/office/drawing/2014/main" id="{160E716C-E80B-8983-AD71-FE117A952E70}"/>
                    </a:ext>
                  </a:extLst>
                </p:cNvPr>
                <p:cNvSpPr/>
                <p:nvPr/>
              </p:nvSpPr>
              <p:spPr>
                <a:xfrm>
                  <a:off x="684839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70" name="object 127">
                <a:extLst>
                  <a:ext uri="{FF2B5EF4-FFF2-40B4-BE49-F238E27FC236}">
                    <a16:creationId xmlns:a16="http://schemas.microsoft.com/office/drawing/2014/main" id="{AD2B4396-CDAD-6F86-3851-569E5AE06DAD}"/>
                  </a:ext>
                </a:extLst>
              </p:cNvPr>
              <p:cNvGrpSpPr/>
              <p:nvPr/>
            </p:nvGrpSpPr>
            <p:grpSpPr>
              <a:xfrm>
                <a:off x="7372824" y="3794707"/>
                <a:ext cx="74489" cy="464641"/>
                <a:chOff x="7609427" y="3621125"/>
                <a:chExt cx="142875" cy="443865"/>
              </a:xfrm>
            </p:grpSpPr>
            <p:sp>
              <p:nvSpPr>
                <p:cNvPr id="182" name="object 128">
                  <a:extLst>
                    <a:ext uri="{FF2B5EF4-FFF2-40B4-BE49-F238E27FC236}">
                      <a16:creationId xmlns:a16="http://schemas.microsoft.com/office/drawing/2014/main" id="{F5B6BAE5-55F5-B333-3176-1FF9BE9A9675}"/>
                    </a:ext>
                  </a:extLst>
                </p:cNvPr>
                <p:cNvSpPr/>
                <p:nvPr/>
              </p:nvSpPr>
              <p:spPr>
                <a:xfrm>
                  <a:off x="7615777"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83" name="object 129">
                  <a:extLst>
                    <a:ext uri="{FF2B5EF4-FFF2-40B4-BE49-F238E27FC236}">
                      <a16:creationId xmlns:a16="http://schemas.microsoft.com/office/drawing/2014/main" id="{3BF89410-32C8-C3DF-6DFA-155AEC365B67}"/>
                    </a:ext>
                  </a:extLst>
                </p:cNvPr>
                <p:cNvSpPr/>
                <p:nvPr/>
              </p:nvSpPr>
              <p:spPr>
                <a:xfrm>
                  <a:off x="7615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71" name="object 130">
                <a:extLst>
                  <a:ext uri="{FF2B5EF4-FFF2-40B4-BE49-F238E27FC236}">
                    <a16:creationId xmlns:a16="http://schemas.microsoft.com/office/drawing/2014/main" id="{C12195BF-3DE1-919C-F56B-D79FB8B1AA1D}"/>
                  </a:ext>
                </a:extLst>
              </p:cNvPr>
              <p:cNvGrpSpPr/>
              <p:nvPr/>
            </p:nvGrpSpPr>
            <p:grpSpPr>
              <a:xfrm>
                <a:off x="7777399" y="3794707"/>
                <a:ext cx="74489" cy="464641"/>
                <a:chOff x="8385427" y="3621125"/>
                <a:chExt cx="142875" cy="443865"/>
              </a:xfrm>
            </p:grpSpPr>
            <p:sp>
              <p:nvSpPr>
                <p:cNvPr id="180" name="object 131">
                  <a:extLst>
                    <a:ext uri="{FF2B5EF4-FFF2-40B4-BE49-F238E27FC236}">
                      <a16:creationId xmlns:a16="http://schemas.microsoft.com/office/drawing/2014/main" id="{010E1906-7B27-5AEC-FE6D-D71477BE47B0}"/>
                    </a:ext>
                  </a:extLst>
                </p:cNvPr>
                <p:cNvSpPr/>
                <p:nvPr/>
              </p:nvSpPr>
              <p:spPr>
                <a:xfrm>
                  <a:off x="8391777"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81" name="object 132">
                  <a:extLst>
                    <a:ext uri="{FF2B5EF4-FFF2-40B4-BE49-F238E27FC236}">
                      <a16:creationId xmlns:a16="http://schemas.microsoft.com/office/drawing/2014/main" id="{38B147FE-E5C6-7C2B-C7F6-05780EDFB01E}"/>
                    </a:ext>
                  </a:extLst>
                </p:cNvPr>
                <p:cNvSpPr/>
                <p:nvPr/>
              </p:nvSpPr>
              <p:spPr>
                <a:xfrm>
                  <a:off x="8391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72" name="object 133">
                <a:extLst>
                  <a:ext uri="{FF2B5EF4-FFF2-40B4-BE49-F238E27FC236}">
                    <a16:creationId xmlns:a16="http://schemas.microsoft.com/office/drawing/2014/main" id="{F7B7606F-3D94-17BD-B2A2-C413946409BD}"/>
                  </a:ext>
                </a:extLst>
              </p:cNvPr>
              <p:cNvGrpSpPr/>
              <p:nvPr/>
            </p:nvGrpSpPr>
            <p:grpSpPr>
              <a:xfrm>
                <a:off x="8182366" y="3794707"/>
                <a:ext cx="74489" cy="464641"/>
                <a:chOff x="9162178" y="3621125"/>
                <a:chExt cx="142875" cy="443865"/>
              </a:xfrm>
            </p:grpSpPr>
            <p:sp>
              <p:nvSpPr>
                <p:cNvPr id="178" name="object 134">
                  <a:extLst>
                    <a:ext uri="{FF2B5EF4-FFF2-40B4-BE49-F238E27FC236}">
                      <a16:creationId xmlns:a16="http://schemas.microsoft.com/office/drawing/2014/main" id="{AEFB89C1-A473-F90A-FC90-54120731267A}"/>
                    </a:ext>
                  </a:extLst>
                </p:cNvPr>
                <p:cNvSpPr/>
                <p:nvPr/>
              </p:nvSpPr>
              <p:spPr>
                <a:xfrm>
                  <a:off x="9168528"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79" name="object 135">
                  <a:extLst>
                    <a:ext uri="{FF2B5EF4-FFF2-40B4-BE49-F238E27FC236}">
                      <a16:creationId xmlns:a16="http://schemas.microsoft.com/office/drawing/2014/main" id="{BF21A8EB-A294-0BF2-7A26-4766957F5FA8}"/>
                    </a:ext>
                  </a:extLst>
                </p:cNvPr>
                <p:cNvSpPr/>
                <p:nvPr/>
              </p:nvSpPr>
              <p:spPr>
                <a:xfrm>
                  <a:off x="9168528"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sp>
            <p:nvSpPr>
              <p:cNvPr id="173" name="object 136">
                <a:extLst>
                  <a:ext uri="{FF2B5EF4-FFF2-40B4-BE49-F238E27FC236}">
                    <a16:creationId xmlns:a16="http://schemas.microsoft.com/office/drawing/2014/main" id="{88585EA2-C05B-D3EC-78D8-48FD50544183}"/>
                  </a:ext>
                </a:extLst>
              </p:cNvPr>
              <p:cNvSpPr txBox="1"/>
              <p:nvPr/>
            </p:nvSpPr>
            <p:spPr>
              <a:xfrm>
                <a:off x="4936554" y="4196094"/>
                <a:ext cx="3328514" cy="409469"/>
              </a:xfrm>
              <a:prstGeom prst="rect">
                <a:avLst/>
              </a:prstGeom>
            </p:spPr>
            <p:txBody>
              <a:bodyPr vert="horz" wrap="square" lIns="0" tIns="12700" rIns="0" bIns="0" rtlCol="0">
                <a:spAutoFit/>
              </a:bodyPr>
              <a:lstStyle/>
              <a:p>
                <a:pPr marL="12700">
                  <a:lnSpc>
                    <a:spcPct val="100000"/>
                  </a:lnSpc>
                  <a:spcBef>
                    <a:spcPts val="100"/>
                  </a:spcBef>
                  <a:tabLst>
                    <a:tab pos="791845" algn="l"/>
                    <a:tab pos="1568450" algn="l"/>
                    <a:tab pos="2343785" algn="l"/>
                    <a:tab pos="3121025" algn="l"/>
                    <a:tab pos="3896995" algn="l"/>
                    <a:tab pos="4662805" algn="l"/>
                    <a:tab pos="5452745" algn="l"/>
                    <a:tab pos="6219190" algn="l"/>
                  </a:tabLst>
                </a:pP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endParaRPr sz="2400" dirty="0">
                  <a:latin typeface="Calibri"/>
                  <a:cs typeface="Calibri"/>
                </a:endParaRPr>
              </a:p>
            </p:txBody>
          </p:sp>
          <p:grpSp>
            <p:nvGrpSpPr>
              <p:cNvPr id="174" name="object 138">
                <a:extLst>
                  <a:ext uri="{FF2B5EF4-FFF2-40B4-BE49-F238E27FC236}">
                    <a16:creationId xmlns:a16="http://schemas.microsoft.com/office/drawing/2014/main" id="{A19BC9C6-DCC6-80E1-23D4-8B8F261DFF21}"/>
                  </a:ext>
                </a:extLst>
              </p:cNvPr>
              <p:cNvGrpSpPr/>
              <p:nvPr/>
            </p:nvGrpSpPr>
            <p:grpSpPr>
              <a:xfrm>
                <a:off x="4724400" y="2798390"/>
                <a:ext cx="4115783" cy="818938"/>
                <a:chOff x="2529591" y="2669357"/>
                <a:chExt cx="7894320" cy="782320"/>
              </a:xfrm>
            </p:grpSpPr>
            <p:sp>
              <p:nvSpPr>
                <p:cNvPr id="176" name="object 139">
                  <a:extLst>
                    <a:ext uri="{FF2B5EF4-FFF2-40B4-BE49-F238E27FC236}">
                      <a16:creationId xmlns:a16="http://schemas.microsoft.com/office/drawing/2014/main" id="{2C35B00E-8363-2009-5EC6-7715A43A1F29}"/>
                    </a:ext>
                  </a:extLst>
                </p:cNvPr>
                <p:cNvSpPr/>
                <p:nvPr/>
              </p:nvSpPr>
              <p:spPr>
                <a:xfrm>
                  <a:off x="2535941" y="2675707"/>
                  <a:ext cx="7881620" cy="769620"/>
                </a:xfrm>
                <a:custGeom>
                  <a:avLst/>
                  <a:gdLst/>
                  <a:ahLst/>
                  <a:cxnLst/>
                  <a:rect l="l" t="t" r="r" b="b"/>
                  <a:pathLst>
                    <a:path w="7881620" h="769620">
                      <a:moveTo>
                        <a:pt x="7753038" y="0"/>
                      </a:moveTo>
                      <a:lnTo>
                        <a:pt x="128234" y="0"/>
                      </a:lnTo>
                      <a:lnTo>
                        <a:pt x="78319" y="10077"/>
                      </a:lnTo>
                      <a:lnTo>
                        <a:pt x="37559" y="37559"/>
                      </a:lnTo>
                      <a:lnTo>
                        <a:pt x="10077" y="78319"/>
                      </a:lnTo>
                      <a:lnTo>
                        <a:pt x="0" y="128234"/>
                      </a:lnTo>
                      <a:lnTo>
                        <a:pt x="0" y="641184"/>
                      </a:lnTo>
                      <a:lnTo>
                        <a:pt x="10077" y="691099"/>
                      </a:lnTo>
                      <a:lnTo>
                        <a:pt x="37559" y="731860"/>
                      </a:lnTo>
                      <a:lnTo>
                        <a:pt x="78319" y="759341"/>
                      </a:lnTo>
                      <a:lnTo>
                        <a:pt x="128234" y="769419"/>
                      </a:lnTo>
                      <a:lnTo>
                        <a:pt x="7753038" y="769419"/>
                      </a:lnTo>
                      <a:lnTo>
                        <a:pt x="7802953" y="759341"/>
                      </a:lnTo>
                      <a:lnTo>
                        <a:pt x="7843714" y="731860"/>
                      </a:lnTo>
                      <a:lnTo>
                        <a:pt x="7871196" y="691099"/>
                      </a:lnTo>
                      <a:lnTo>
                        <a:pt x="7881273" y="641184"/>
                      </a:lnTo>
                      <a:lnTo>
                        <a:pt x="7881273" y="128234"/>
                      </a:lnTo>
                      <a:lnTo>
                        <a:pt x="7871196" y="78319"/>
                      </a:lnTo>
                      <a:lnTo>
                        <a:pt x="7843714" y="37559"/>
                      </a:lnTo>
                      <a:lnTo>
                        <a:pt x="7802953" y="10077"/>
                      </a:lnTo>
                      <a:lnTo>
                        <a:pt x="7753038" y="0"/>
                      </a:lnTo>
                      <a:close/>
                    </a:path>
                  </a:pathLst>
                </a:custGeom>
                <a:solidFill>
                  <a:srgbClr val="E2F0D9"/>
                </a:solidFill>
              </p:spPr>
              <p:txBody>
                <a:bodyPr wrap="square" lIns="0" tIns="0" rIns="0" bIns="0" rtlCol="0"/>
                <a:lstStyle/>
                <a:p>
                  <a:endParaRPr/>
                </a:p>
              </p:txBody>
            </p:sp>
            <p:sp>
              <p:nvSpPr>
                <p:cNvPr id="177" name="object 140">
                  <a:extLst>
                    <a:ext uri="{FF2B5EF4-FFF2-40B4-BE49-F238E27FC236}">
                      <a16:creationId xmlns:a16="http://schemas.microsoft.com/office/drawing/2014/main" id="{B7A8EA60-A52B-F473-7A76-6C70A2CF1FB7}"/>
                    </a:ext>
                  </a:extLst>
                </p:cNvPr>
                <p:cNvSpPr/>
                <p:nvPr/>
              </p:nvSpPr>
              <p:spPr>
                <a:xfrm>
                  <a:off x="2535941" y="2675707"/>
                  <a:ext cx="7881620" cy="769620"/>
                </a:xfrm>
                <a:custGeom>
                  <a:avLst/>
                  <a:gdLst/>
                  <a:ahLst/>
                  <a:cxnLst/>
                  <a:rect l="l" t="t" r="r" b="b"/>
                  <a:pathLst>
                    <a:path w="7881620" h="769620">
                      <a:moveTo>
                        <a:pt x="0" y="128235"/>
                      </a:moveTo>
                      <a:lnTo>
                        <a:pt x="10077" y="78320"/>
                      </a:lnTo>
                      <a:lnTo>
                        <a:pt x="37559" y="37559"/>
                      </a:lnTo>
                      <a:lnTo>
                        <a:pt x="78319" y="10077"/>
                      </a:lnTo>
                      <a:lnTo>
                        <a:pt x="128234" y="0"/>
                      </a:lnTo>
                      <a:lnTo>
                        <a:pt x="7753040" y="0"/>
                      </a:lnTo>
                      <a:lnTo>
                        <a:pt x="7802954" y="10077"/>
                      </a:lnTo>
                      <a:lnTo>
                        <a:pt x="7843714" y="37559"/>
                      </a:lnTo>
                      <a:lnTo>
                        <a:pt x="7871196" y="78320"/>
                      </a:lnTo>
                      <a:lnTo>
                        <a:pt x="7881274" y="128235"/>
                      </a:lnTo>
                      <a:lnTo>
                        <a:pt x="7881274" y="641184"/>
                      </a:lnTo>
                      <a:lnTo>
                        <a:pt x="7871196" y="691099"/>
                      </a:lnTo>
                      <a:lnTo>
                        <a:pt x="7843714" y="731860"/>
                      </a:lnTo>
                      <a:lnTo>
                        <a:pt x="7802954" y="759342"/>
                      </a:lnTo>
                      <a:lnTo>
                        <a:pt x="7753040" y="769420"/>
                      </a:lnTo>
                      <a:lnTo>
                        <a:pt x="128234" y="769420"/>
                      </a:lnTo>
                      <a:lnTo>
                        <a:pt x="78319" y="759342"/>
                      </a:lnTo>
                      <a:lnTo>
                        <a:pt x="37559" y="731860"/>
                      </a:lnTo>
                      <a:lnTo>
                        <a:pt x="10077" y="691099"/>
                      </a:lnTo>
                      <a:lnTo>
                        <a:pt x="0" y="641184"/>
                      </a:lnTo>
                      <a:lnTo>
                        <a:pt x="0" y="128235"/>
                      </a:lnTo>
                      <a:close/>
                    </a:path>
                  </a:pathLst>
                </a:custGeom>
                <a:ln w="12700">
                  <a:solidFill>
                    <a:srgbClr val="70AD47"/>
                  </a:solidFill>
                </a:ln>
              </p:spPr>
              <p:txBody>
                <a:bodyPr wrap="square" lIns="0" tIns="0" rIns="0" bIns="0" rtlCol="0"/>
                <a:lstStyle/>
                <a:p>
                  <a:endParaRPr/>
                </a:p>
              </p:txBody>
            </p:sp>
          </p:grpSp>
          <p:sp>
            <p:nvSpPr>
              <p:cNvPr id="175" name="object 141">
                <a:extLst>
                  <a:ext uri="{FF2B5EF4-FFF2-40B4-BE49-F238E27FC236}">
                    <a16:creationId xmlns:a16="http://schemas.microsoft.com/office/drawing/2014/main" id="{777D74A8-60E7-AB7F-DCCD-6B8BE286DD66}"/>
                  </a:ext>
                </a:extLst>
              </p:cNvPr>
              <p:cNvSpPr txBox="1"/>
              <p:nvPr/>
            </p:nvSpPr>
            <p:spPr>
              <a:xfrm>
                <a:off x="5084300" y="2943224"/>
                <a:ext cx="3575174" cy="473282"/>
              </a:xfrm>
              <a:prstGeom prst="rect">
                <a:avLst/>
              </a:prstGeom>
            </p:spPr>
            <p:txBody>
              <a:bodyPr vert="horz" wrap="square" lIns="0" tIns="12700" rIns="0" bIns="0" rtlCol="0">
                <a:spAutoFit/>
              </a:bodyPr>
              <a:lstStyle/>
              <a:p>
                <a:pPr marL="12700" algn="ctr">
                  <a:lnSpc>
                    <a:spcPct val="100000"/>
                  </a:lnSpc>
                  <a:spcBef>
                    <a:spcPts val="100"/>
                  </a:spcBef>
                </a:pPr>
                <a:r>
                  <a:rPr sz="2800" spc="-30" dirty="0">
                    <a:latin typeface="Calibri"/>
                    <a:cs typeface="Calibri"/>
                  </a:rPr>
                  <a:t>Transformer</a:t>
                </a:r>
                <a:endParaRPr sz="2800" dirty="0">
                  <a:latin typeface="Calibri"/>
                  <a:cs typeface="Calibri"/>
                </a:endParaRPr>
              </a:p>
            </p:txBody>
          </p:sp>
        </p:grpSp>
      </p:grpSp>
    </p:spTree>
    <p:extLst>
      <p:ext uri="{BB962C8B-B14F-4D97-AF65-F5344CB8AC3E}">
        <p14:creationId xmlns:p14="http://schemas.microsoft.com/office/powerpoint/2010/main" val="17000688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214146"/>
            <a:ext cx="11627256" cy="874598"/>
          </a:xfrm>
          <a:prstGeom prst="rect">
            <a:avLst/>
          </a:prstGeom>
        </p:spPr>
        <p:txBody>
          <a:bodyPr vert="horz" wrap="square" lIns="0" tIns="12700" rIns="0" bIns="0" rtlCol="0">
            <a:spAutoFit/>
          </a:bodyPr>
          <a:lstStyle/>
          <a:p>
            <a:pPr marL="12700">
              <a:lnSpc>
                <a:spcPct val="100000"/>
              </a:lnSpc>
              <a:spcBef>
                <a:spcPts val="100"/>
              </a:spcBef>
            </a:pPr>
            <a:r>
              <a:rPr lang="en-US" sz="2800" dirty="0"/>
              <a:t>Step 4: Pass through Transformer – note the </a:t>
            </a:r>
            <a:r>
              <a:rPr lang="en-US" sz="2800" dirty="0">
                <a:highlight>
                  <a:srgbClr val="FFFF00"/>
                </a:highlight>
              </a:rPr>
              <a:t>special extra input – classification token </a:t>
            </a:r>
            <a:r>
              <a:rPr lang="en-US" sz="2800" dirty="0">
                <a:highlight>
                  <a:srgbClr val="FFFF00"/>
                </a:highlight>
                <a:sym typeface="Wingdings" panose="05000000000000000000" pitchFamily="2" charset="2"/>
              </a:rPr>
              <a:t> </a:t>
            </a:r>
            <a:r>
              <a:rPr lang="en-US" sz="2800" dirty="0">
                <a:solidFill>
                  <a:srgbClr val="FF0000"/>
                </a:solidFill>
                <a:highlight>
                  <a:srgbClr val="00FF00"/>
                </a:highlight>
                <a:sym typeface="Wingdings" panose="05000000000000000000" pitchFamily="2" charset="2"/>
              </a:rPr>
              <a:t>final output from CLS token is aggregate/holds summary of entire image</a:t>
            </a:r>
            <a:endParaRPr sz="2800" spc="-10" dirty="0">
              <a:solidFill>
                <a:srgbClr val="FF0000"/>
              </a:solidFill>
              <a:highlight>
                <a:srgbClr val="00FF00"/>
              </a:highlight>
            </a:endParaRPr>
          </a:p>
        </p:txBody>
      </p:sp>
      <p:sp>
        <p:nvSpPr>
          <p:cNvPr id="142" name="TextBox 141">
            <a:extLst>
              <a:ext uri="{FF2B5EF4-FFF2-40B4-BE49-F238E27FC236}">
                <a16:creationId xmlns:a16="http://schemas.microsoft.com/office/drawing/2014/main" id="{209E48A2-BDD4-FF32-C62E-852484804017}"/>
              </a:ext>
            </a:extLst>
          </p:cNvPr>
          <p:cNvSpPr txBox="1"/>
          <p:nvPr/>
        </p:nvSpPr>
        <p:spPr>
          <a:xfrm>
            <a:off x="86999" y="1225689"/>
            <a:ext cx="8371201" cy="5632311"/>
          </a:xfrm>
          <a:prstGeom prst="rect">
            <a:avLst/>
          </a:prstGeom>
          <a:noFill/>
        </p:spPr>
        <p:txBody>
          <a:bodyPr wrap="square" rtlCol="0">
            <a:spAutoFit/>
          </a:bodyPr>
          <a:lstStyle/>
          <a:p>
            <a:r>
              <a:rPr lang="en-US" dirty="0"/>
              <a:t>The transformer applies self-attention across all tokens (including the [CLS] token) and passes information s</a:t>
            </a:r>
            <a:r>
              <a:rPr lang="en-US" dirty="0">
                <a:highlight>
                  <a:srgbClr val="00FF00"/>
                </a:highlight>
              </a:rPr>
              <a:t>, the final output corresponding to the [CLS] token (i.e., the transformed embedding of this token) is expected to hold a summary of the entire image, capturing the most important features needed for classification.</a:t>
            </a:r>
            <a:br>
              <a:rPr lang="en-US" dirty="0">
                <a:highlight>
                  <a:srgbClr val="00FF00"/>
                </a:highlight>
              </a:rPr>
            </a:br>
            <a:endParaRPr lang="en-US" dirty="0"/>
          </a:p>
          <a:p>
            <a:pPr marL="285750" indent="-285750">
              <a:buFont typeface="Arial" panose="020B0604020202020204" pitchFamily="34" charset="0"/>
              <a:buChar char="•"/>
            </a:pPr>
            <a:r>
              <a:rPr lang="en-US" dirty="0"/>
              <a:t>As the [CLS] token interacts with the patch embeddings </a:t>
            </a:r>
            <a:r>
              <a:rPr lang="en-US" b="1" dirty="0">
                <a:solidFill>
                  <a:srgbClr val="FF0000"/>
                </a:solidFill>
              </a:rPr>
              <a:t>through multiple layers of attention, it accumulates relevant information from each patch</a:t>
            </a:r>
            <a:r>
              <a:rPr lang="en-US" dirty="0"/>
              <a:t>. This process can be viewed as the model learning to extract and aggregate features that are important for the final </a:t>
            </a:r>
            <a:r>
              <a:rPr lang="en-US" dirty="0" err="1"/>
              <a:t>clas</a:t>
            </a:r>
            <a:endParaRPr lang="en-US" dirty="0"/>
          </a:p>
          <a:p>
            <a:pPr marL="742950" lvl="1" indent="-285750">
              <a:buFont typeface="Arial" panose="020B0604020202020204" pitchFamily="34" charset="0"/>
              <a:buChar char="•"/>
            </a:pPr>
            <a:r>
              <a:rPr lang="en-US" dirty="0"/>
              <a:t>The </a:t>
            </a:r>
            <a:r>
              <a:rPr lang="en-US" dirty="0">
                <a:solidFill>
                  <a:srgbClr val="FF0000"/>
                </a:solidFill>
              </a:rPr>
              <a:t>[CLS] token's representation evolves as it passes through the transformer layers</a:t>
            </a:r>
            <a:r>
              <a:rPr lang="en-US" dirty="0"/>
              <a:t>. Each layer refines the representation by </a:t>
            </a:r>
            <a:r>
              <a:rPr lang="en-US" dirty="0">
                <a:solidFill>
                  <a:srgbClr val="FF0000"/>
                </a:solidFill>
              </a:rPr>
              <a:t>considering the relationships between all tokens.</a:t>
            </a:r>
          </a:p>
          <a:p>
            <a:pPr marL="742950" lvl="1" indent="-285750">
              <a:buFont typeface="Arial" panose="020B0604020202020204" pitchFamily="34" charset="0"/>
              <a:buChar char="•"/>
            </a:pPr>
            <a:r>
              <a:rPr lang="en-US" dirty="0"/>
              <a:t>After each attention mechanism, the outputs undergo a feedforward transformation, further refining the features captured by the [CLS] token. This iterative process allows the [CLS] token to develop a rich and nuanced understanding of the </a:t>
            </a:r>
            <a:r>
              <a:rPr lang="en-US" dirty="0" err="1"/>
              <a:t>image.sification</a:t>
            </a:r>
            <a:r>
              <a:rPr lang="en-US" dirty="0"/>
              <a:t> task.</a:t>
            </a:r>
            <a:br>
              <a:rPr lang="en-US" dirty="0"/>
            </a:br>
            <a:endParaRPr lang="en-US" dirty="0"/>
          </a:p>
          <a:p>
            <a:pPr marL="285750" indent="-285750">
              <a:buFont typeface="Arial" panose="020B0604020202020204" pitchFamily="34" charset="0"/>
              <a:buChar char="•"/>
            </a:pPr>
            <a:r>
              <a:rPr lang="en-US" dirty="0"/>
              <a:t>Example: if certain patches contain critical features (like the presence of a cat's ears or the outline of a car), the [CLS] token will learn to emphasize these features in its final representation through the self-attention mechanism.</a:t>
            </a:r>
          </a:p>
        </p:txBody>
      </p:sp>
      <p:grpSp>
        <p:nvGrpSpPr>
          <p:cNvPr id="95" name="Group 94">
            <a:extLst>
              <a:ext uri="{FF2B5EF4-FFF2-40B4-BE49-F238E27FC236}">
                <a16:creationId xmlns:a16="http://schemas.microsoft.com/office/drawing/2014/main" id="{A3F6CD71-4705-8D18-2F41-4308C192D8E0}"/>
              </a:ext>
            </a:extLst>
          </p:cNvPr>
          <p:cNvGrpSpPr/>
          <p:nvPr/>
        </p:nvGrpSpPr>
        <p:grpSpPr>
          <a:xfrm>
            <a:off x="8686800" y="1465579"/>
            <a:ext cx="3234501" cy="4935221"/>
            <a:chOff x="6477000" y="1219200"/>
            <a:chExt cx="3234501" cy="4935221"/>
          </a:xfrm>
        </p:grpSpPr>
        <p:sp>
          <p:nvSpPr>
            <p:cNvPr id="135" name="object 108">
              <a:extLst>
                <a:ext uri="{FF2B5EF4-FFF2-40B4-BE49-F238E27FC236}">
                  <a16:creationId xmlns:a16="http://schemas.microsoft.com/office/drawing/2014/main" id="{4EE2D4A9-FAA0-E3B7-89B9-0EF065034CB4}"/>
                </a:ext>
              </a:extLst>
            </p:cNvPr>
            <p:cNvSpPr txBox="1"/>
            <p:nvPr/>
          </p:nvSpPr>
          <p:spPr>
            <a:xfrm>
              <a:off x="8734011" y="3666442"/>
              <a:ext cx="912045" cy="2208040"/>
            </a:xfrm>
            <a:prstGeom prst="rect">
              <a:avLst/>
            </a:prstGeom>
            <a:solidFill>
              <a:srgbClr val="FFFF00"/>
            </a:solidFill>
          </p:spPr>
          <p:txBody>
            <a:bodyPr vert="horz" wrap="square" lIns="0" tIns="13970" rIns="0" bIns="0" rtlCol="0">
              <a:spAutoFit/>
            </a:bodyPr>
            <a:lstStyle/>
            <a:p>
              <a:pPr marL="12700" marR="5080" algn="just">
                <a:lnSpc>
                  <a:spcPct val="99400"/>
                </a:lnSpc>
                <a:spcBef>
                  <a:spcPts val="110"/>
                </a:spcBef>
              </a:pPr>
              <a:r>
                <a:rPr sz="1800" dirty="0">
                  <a:latin typeface="Calibri"/>
                  <a:cs typeface="Calibri"/>
                </a:rPr>
                <a:t>Special</a:t>
              </a:r>
              <a:r>
                <a:rPr sz="1800" spc="-70" dirty="0">
                  <a:latin typeface="Calibri"/>
                  <a:cs typeface="Calibri"/>
                </a:rPr>
                <a:t> </a:t>
              </a:r>
              <a:r>
                <a:rPr sz="1800" dirty="0">
                  <a:latin typeface="Calibri"/>
                  <a:cs typeface="Calibri"/>
                </a:rPr>
                <a:t>extra</a:t>
              </a:r>
              <a:r>
                <a:rPr sz="1800" spc="-65" dirty="0">
                  <a:latin typeface="Calibri"/>
                  <a:cs typeface="Calibri"/>
                </a:rPr>
                <a:t> </a:t>
              </a:r>
              <a:r>
                <a:rPr sz="1800" spc="-10" dirty="0">
                  <a:latin typeface="Calibri"/>
                  <a:cs typeface="Calibri"/>
                </a:rPr>
                <a:t>input: </a:t>
              </a:r>
              <a:r>
                <a:rPr sz="1800" b="1" spc="-10" dirty="0">
                  <a:latin typeface="Calibri"/>
                  <a:cs typeface="Calibri"/>
                </a:rPr>
                <a:t>classification</a:t>
              </a:r>
              <a:r>
                <a:rPr sz="1800" b="1" spc="30" dirty="0">
                  <a:latin typeface="Calibri"/>
                  <a:cs typeface="Calibri"/>
                </a:rPr>
                <a:t> </a:t>
              </a:r>
              <a:r>
                <a:rPr sz="1800" b="1" spc="-20" dirty="0">
                  <a:latin typeface="Calibri"/>
                  <a:cs typeface="Calibri"/>
                </a:rPr>
                <a:t>token </a:t>
              </a:r>
              <a:r>
                <a:rPr sz="1800" dirty="0">
                  <a:latin typeface="Calibri"/>
                  <a:cs typeface="Calibri"/>
                </a:rPr>
                <a:t>(D</a:t>
              </a:r>
              <a:r>
                <a:rPr sz="1800" spc="-15" dirty="0">
                  <a:latin typeface="Calibri"/>
                  <a:cs typeface="Calibri"/>
                </a:rPr>
                <a:t> </a:t>
              </a:r>
              <a:r>
                <a:rPr sz="1800" dirty="0">
                  <a:latin typeface="Calibri"/>
                  <a:cs typeface="Calibri"/>
                </a:rPr>
                <a:t>dims,</a:t>
              </a:r>
              <a:r>
                <a:rPr sz="1800" spc="-20" dirty="0">
                  <a:latin typeface="Calibri"/>
                  <a:cs typeface="Calibri"/>
                </a:rPr>
                <a:t> </a:t>
              </a:r>
              <a:r>
                <a:rPr sz="1800" spc="-10" dirty="0">
                  <a:latin typeface="Calibri"/>
                  <a:cs typeface="Calibri"/>
                </a:rPr>
                <a:t>learned)</a:t>
              </a:r>
              <a:endParaRPr sz="1800" dirty="0">
                <a:latin typeface="Calibri"/>
                <a:cs typeface="Calibri"/>
              </a:endParaRPr>
            </a:p>
          </p:txBody>
        </p:sp>
        <p:sp>
          <p:nvSpPr>
            <p:cNvPr id="137" name="object 137">
              <a:extLst>
                <a:ext uri="{FF2B5EF4-FFF2-40B4-BE49-F238E27FC236}">
                  <a16:creationId xmlns:a16="http://schemas.microsoft.com/office/drawing/2014/main" id="{167FA381-022B-A3D9-CA8C-4635FFD2B15E}"/>
                </a:ext>
              </a:extLst>
            </p:cNvPr>
            <p:cNvSpPr txBox="1"/>
            <p:nvPr/>
          </p:nvSpPr>
          <p:spPr>
            <a:xfrm>
              <a:off x="8799457" y="1219200"/>
              <a:ext cx="912044" cy="2227533"/>
            </a:xfrm>
            <a:prstGeom prst="rect">
              <a:avLst/>
            </a:prstGeom>
            <a:solidFill>
              <a:schemeClr val="accent3">
                <a:lumMod val="40000"/>
                <a:lumOff val="60000"/>
              </a:schemeClr>
            </a:solidFill>
          </p:spPr>
          <p:txBody>
            <a:bodyPr vert="horz" wrap="square" lIns="0" tIns="11430" rIns="0" bIns="0" rtlCol="0">
              <a:spAutoFit/>
            </a:bodyPr>
            <a:lstStyle/>
            <a:p>
              <a:pPr marL="12700" marR="5080">
                <a:lnSpc>
                  <a:spcPct val="100400"/>
                </a:lnSpc>
                <a:spcBef>
                  <a:spcPts val="90"/>
                </a:spcBef>
              </a:pPr>
              <a:r>
                <a:rPr sz="1800" b="1" dirty="0">
                  <a:solidFill>
                    <a:srgbClr val="FF0000"/>
                  </a:solidFill>
                  <a:latin typeface="Calibri"/>
                  <a:cs typeface="Calibri"/>
                </a:rPr>
                <a:t>Linear</a:t>
              </a:r>
              <a:r>
                <a:rPr sz="1800" b="1" spc="-35" dirty="0">
                  <a:solidFill>
                    <a:srgbClr val="FF0000"/>
                  </a:solidFill>
                  <a:latin typeface="Calibri"/>
                  <a:cs typeface="Calibri"/>
                </a:rPr>
                <a:t> </a:t>
              </a:r>
              <a:r>
                <a:rPr sz="1800" b="1" spc="-10" dirty="0">
                  <a:solidFill>
                    <a:srgbClr val="FF0000"/>
                  </a:solidFill>
                  <a:latin typeface="Calibri"/>
                  <a:cs typeface="Calibri"/>
                </a:rPr>
                <a:t>projection </a:t>
              </a:r>
              <a:r>
                <a:rPr sz="1800" b="1" dirty="0">
                  <a:solidFill>
                    <a:srgbClr val="FF0000"/>
                  </a:solidFill>
                  <a:latin typeface="Calibri"/>
                  <a:cs typeface="Calibri"/>
                </a:rPr>
                <a:t>to</a:t>
              </a:r>
              <a:r>
                <a:rPr sz="1800" b="1" spc="-15" dirty="0">
                  <a:solidFill>
                    <a:srgbClr val="FF0000"/>
                  </a:solidFill>
                  <a:latin typeface="Calibri"/>
                  <a:cs typeface="Calibri"/>
                </a:rPr>
                <a:t> </a:t>
              </a:r>
              <a:r>
                <a:rPr sz="1800" b="1" spc="-10" dirty="0">
                  <a:solidFill>
                    <a:srgbClr val="FF0000"/>
                  </a:solidFill>
                  <a:latin typeface="Calibri"/>
                  <a:cs typeface="Calibri"/>
                </a:rPr>
                <a:t>C-</a:t>
              </a:r>
              <a:r>
                <a:rPr sz="1800" b="1" dirty="0">
                  <a:solidFill>
                    <a:srgbClr val="FF0000"/>
                  </a:solidFill>
                  <a:latin typeface="Calibri"/>
                  <a:cs typeface="Calibri"/>
                </a:rPr>
                <a:t>dim</a:t>
              </a:r>
              <a:r>
                <a:rPr sz="1800" b="1" spc="-20" dirty="0">
                  <a:solidFill>
                    <a:srgbClr val="FF0000"/>
                  </a:solidFill>
                  <a:latin typeface="Calibri"/>
                  <a:cs typeface="Calibri"/>
                </a:rPr>
                <a:t> </a:t>
              </a:r>
              <a:r>
                <a:rPr sz="1800" b="1" spc="-10" dirty="0">
                  <a:solidFill>
                    <a:srgbClr val="FF0000"/>
                  </a:solidFill>
                  <a:latin typeface="Calibri"/>
                  <a:cs typeface="Calibri"/>
                </a:rPr>
                <a:t>vector </a:t>
              </a:r>
              <a:r>
                <a:rPr sz="1800" b="1" dirty="0">
                  <a:solidFill>
                    <a:srgbClr val="FF0000"/>
                  </a:solidFill>
                  <a:latin typeface="Calibri"/>
                  <a:cs typeface="Calibri"/>
                </a:rPr>
                <a:t>of</a:t>
              </a:r>
              <a:r>
                <a:rPr sz="1800" b="1" spc="-10" dirty="0">
                  <a:solidFill>
                    <a:srgbClr val="FF0000"/>
                  </a:solidFill>
                  <a:latin typeface="Calibri"/>
                  <a:cs typeface="Calibri"/>
                </a:rPr>
                <a:t> predicted </a:t>
              </a:r>
              <a:r>
                <a:rPr sz="1800" b="1" dirty="0">
                  <a:solidFill>
                    <a:srgbClr val="FF0000"/>
                  </a:solidFill>
                  <a:latin typeface="Calibri"/>
                  <a:cs typeface="Calibri"/>
                </a:rPr>
                <a:t>class</a:t>
              </a:r>
              <a:r>
                <a:rPr sz="1800" b="1" spc="-5" dirty="0">
                  <a:solidFill>
                    <a:srgbClr val="FF0000"/>
                  </a:solidFill>
                  <a:latin typeface="Calibri"/>
                  <a:cs typeface="Calibri"/>
                </a:rPr>
                <a:t> </a:t>
              </a:r>
              <a:r>
                <a:rPr sz="1800" b="1" spc="-10" dirty="0">
                  <a:solidFill>
                    <a:srgbClr val="FF0000"/>
                  </a:solidFill>
                  <a:latin typeface="Calibri"/>
                  <a:cs typeface="Calibri"/>
                </a:rPr>
                <a:t>scores</a:t>
              </a:r>
              <a:endParaRPr sz="1800" b="1" dirty="0">
                <a:solidFill>
                  <a:srgbClr val="FF0000"/>
                </a:solidFill>
                <a:latin typeface="Calibri"/>
                <a:cs typeface="Calibri"/>
              </a:endParaRPr>
            </a:p>
          </p:txBody>
        </p:sp>
        <p:grpSp>
          <p:nvGrpSpPr>
            <p:cNvPr id="138" name="Group 137">
              <a:extLst>
                <a:ext uri="{FF2B5EF4-FFF2-40B4-BE49-F238E27FC236}">
                  <a16:creationId xmlns:a16="http://schemas.microsoft.com/office/drawing/2014/main" id="{28825F78-5756-940B-8651-A354B24AF857}"/>
                </a:ext>
              </a:extLst>
            </p:cNvPr>
            <p:cNvGrpSpPr/>
            <p:nvPr/>
          </p:nvGrpSpPr>
          <p:grpSpPr>
            <a:xfrm>
              <a:off x="6477000" y="1286930"/>
              <a:ext cx="2363183" cy="4867491"/>
              <a:chOff x="4724400" y="1286930"/>
              <a:chExt cx="4115783" cy="4867491"/>
            </a:xfrm>
          </p:grpSpPr>
          <p:grpSp>
            <p:nvGrpSpPr>
              <p:cNvPr id="139" name="object 6">
                <a:extLst>
                  <a:ext uri="{FF2B5EF4-FFF2-40B4-BE49-F238E27FC236}">
                    <a16:creationId xmlns:a16="http://schemas.microsoft.com/office/drawing/2014/main" id="{D6F66DC1-3A3D-940F-E670-8B9DD8EECE23}"/>
                  </a:ext>
                </a:extLst>
              </p:cNvPr>
              <p:cNvGrpSpPr/>
              <p:nvPr/>
            </p:nvGrpSpPr>
            <p:grpSpPr>
              <a:xfrm>
                <a:off x="4727711" y="4603624"/>
                <a:ext cx="359866" cy="1550797"/>
                <a:chOff x="2535941" y="4393872"/>
                <a:chExt cx="690245" cy="1481455"/>
              </a:xfrm>
            </p:grpSpPr>
            <p:sp>
              <p:nvSpPr>
                <p:cNvPr id="266" name="object 7">
                  <a:extLst>
                    <a:ext uri="{FF2B5EF4-FFF2-40B4-BE49-F238E27FC236}">
                      <a16:creationId xmlns:a16="http://schemas.microsoft.com/office/drawing/2014/main" id="{9D900C99-BB0A-65B0-D127-B33D619CB3F0}"/>
                    </a:ext>
                  </a:extLst>
                </p:cNvPr>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67" name="object 8">
                  <a:extLst>
                    <a:ext uri="{FF2B5EF4-FFF2-40B4-BE49-F238E27FC236}">
                      <a16:creationId xmlns:a16="http://schemas.microsoft.com/office/drawing/2014/main" id="{63B836DC-A25C-38FD-6CCD-92CC48338A1D}"/>
                    </a:ext>
                  </a:extLst>
                </p:cNvPr>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68" name="object 9">
                  <a:extLst>
                    <a:ext uri="{FF2B5EF4-FFF2-40B4-BE49-F238E27FC236}">
                      <a16:creationId xmlns:a16="http://schemas.microsoft.com/office/drawing/2014/main" id="{555817B0-73E4-02E0-87CE-D01A973EC8EB}"/>
                    </a:ext>
                  </a:extLst>
                </p:cNvPr>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269" name="object 10">
                  <a:extLst>
                    <a:ext uri="{FF2B5EF4-FFF2-40B4-BE49-F238E27FC236}">
                      <a16:creationId xmlns:a16="http://schemas.microsoft.com/office/drawing/2014/main" id="{A228074F-5734-4EE7-D135-D68AF1E0D272}"/>
                    </a:ext>
                  </a:extLst>
                </p:cNvPr>
                <p:cNvPicPr/>
                <p:nvPr/>
              </p:nvPicPr>
              <p:blipFill>
                <a:blip r:embed="rId2" cstate="print"/>
                <a:stretch>
                  <a:fillRect/>
                </a:stretch>
              </p:blipFill>
              <p:spPr>
                <a:xfrm>
                  <a:off x="2535941" y="5235200"/>
                  <a:ext cx="639705" cy="640079"/>
                </a:xfrm>
                <a:prstGeom prst="rect">
                  <a:avLst/>
                </a:prstGeom>
              </p:spPr>
            </p:pic>
            <p:sp>
              <p:nvSpPr>
                <p:cNvPr id="270" name="object 11">
                  <a:extLst>
                    <a:ext uri="{FF2B5EF4-FFF2-40B4-BE49-F238E27FC236}">
                      <a16:creationId xmlns:a16="http://schemas.microsoft.com/office/drawing/2014/main" id="{4EE8A3BF-C01C-E895-DC6F-A1697EA42461}"/>
                    </a:ext>
                  </a:extLst>
                </p:cNvPr>
                <p:cNvSpPr/>
                <p:nvPr/>
              </p:nvSpPr>
              <p:spPr>
                <a:xfrm>
                  <a:off x="3089724"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71" name="object 12">
                  <a:extLst>
                    <a:ext uri="{FF2B5EF4-FFF2-40B4-BE49-F238E27FC236}">
                      <a16:creationId xmlns:a16="http://schemas.microsoft.com/office/drawing/2014/main" id="{B4D9A5E9-3A35-84ED-D7DB-3CF1C7727140}"/>
                    </a:ext>
                  </a:extLst>
                </p:cNvPr>
                <p:cNvSpPr/>
                <p:nvPr/>
              </p:nvSpPr>
              <p:spPr>
                <a:xfrm>
                  <a:off x="3089724"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40" name="object 13">
                <a:extLst>
                  <a:ext uri="{FF2B5EF4-FFF2-40B4-BE49-F238E27FC236}">
                    <a16:creationId xmlns:a16="http://schemas.microsoft.com/office/drawing/2014/main" id="{564F6260-9DD3-D872-708D-E18FA34989B9}"/>
                  </a:ext>
                </a:extLst>
              </p:cNvPr>
              <p:cNvGrpSpPr/>
              <p:nvPr/>
            </p:nvGrpSpPr>
            <p:grpSpPr>
              <a:xfrm>
                <a:off x="5132674" y="4607592"/>
                <a:ext cx="359535" cy="1546809"/>
                <a:chOff x="3312686" y="4397663"/>
                <a:chExt cx="689610" cy="1477645"/>
              </a:xfrm>
            </p:grpSpPr>
            <p:sp>
              <p:nvSpPr>
                <p:cNvPr id="260" name="object 14">
                  <a:extLst>
                    <a:ext uri="{FF2B5EF4-FFF2-40B4-BE49-F238E27FC236}">
                      <a16:creationId xmlns:a16="http://schemas.microsoft.com/office/drawing/2014/main" id="{DF8A696F-3CF8-8308-97E2-15DF15A6412C}"/>
                    </a:ext>
                  </a:extLst>
                </p:cNvPr>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261" name="object 15">
                  <a:extLst>
                    <a:ext uri="{FF2B5EF4-FFF2-40B4-BE49-F238E27FC236}">
                      <a16:creationId xmlns:a16="http://schemas.microsoft.com/office/drawing/2014/main" id="{5EE95ABB-3789-858B-C69E-CA6AFDFE9932}"/>
                    </a:ext>
                  </a:extLst>
                </p:cNvPr>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62" name="object 16">
                  <a:extLst>
                    <a:ext uri="{FF2B5EF4-FFF2-40B4-BE49-F238E27FC236}">
                      <a16:creationId xmlns:a16="http://schemas.microsoft.com/office/drawing/2014/main" id="{30F4BC0D-EF3A-38C3-0DAA-688B44DCEC23}"/>
                    </a:ext>
                  </a:extLst>
                </p:cNvPr>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63" name="object 17">
                  <a:extLst>
                    <a:ext uri="{FF2B5EF4-FFF2-40B4-BE49-F238E27FC236}">
                      <a16:creationId xmlns:a16="http://schemas.microsoft.com/office/drawing/2014/main" id="{2254B058-114E-75D4-E4B5-B43FE7392AAA}"/>
                    </a:ext>
                  </a:extLst>
                </p:cNvPr>
                <p:cNvPicPr/>
                <p:nvPr/>
              </p:nvPicPr>
              <p:blipFill>
                <a:blip r:embed="rId3" cstate="print"/>
                <a:stretch>
                  <a:fillRect/>
                </a:stretch>
              </p:blipFill>
              <p:spPr>
                <a:xfrm>
                  <a:off x="3312686" y="5235200"/>
                  <a:ext cx="639705" cy="640079"/>
                </a:xfrm>
                <a:prstGeom prst="rect">
                  <a:avLst/>
                </a:prstGeom>
              </p:spPr>
            </p:pic>
            <p:sp>
              <p:nvSpPr>
                <p:cNvPr id="264" name="object 18">
                  <a:extLst>
                    <a:ext uri="{FF2B5EF4-FFF2-40B4-BE49-F238E27FC236}">
                      <a16:creationId xmlns:a16="http://schemas.microsoft.com/office/drawing/2014/main" id="{F97259BC-137C-9FD2-8AFE-9D75706EA63B}"/>
                    </a:ext>
                  </a:extLst>
                </p:cNvPr>
                <p:cNvSpPr/>
                <p:nvPr/>
              </p:nvSpPr>
              <p:spPr>
                <a:xfrm>
                  <a:off x="3865947" y="440599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265" name="object 19">
                  <a:extLst>
                    <a:ext uri="{FF2B5EF4-FFF2-40B4-BE49-F238E27FC236}">
                      <a16:creationId xmlns:a16="http://schemas.microsoft.com/office/drawing/2014/main" id="{AD23EB52-41EB-1B02-BA24-9CFA9222011F}"/>
                    </a:ext>
                  </a:extLst>
                </p:cNvPr>
                <p:cNvSpPr/>
                <p:nvPr/>
              </p:nvSpPr>
              <p:spPr>
                <a:xfrm>
                  <a:off x="3865947"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43" name="object 20">
                <a:extLst>
                  <a:ext uri="{FF2B5EF4-FFF2-40B4-BE49-F238E27FC236}">
                    <a16:creationId xmlns:a16="http://schemas.microsoft.com/office/drawing/2014/main" id="{382096C1-E1C5-AC84-3ACB-94B201B068B8}"/>
                  </a:ext>
                </a:extLst>
              </p:cNvPr>
              <p:cNvGrpSpPr/>
              <p:nvPr/>
            </p:nvGrpSpPr>
            <p:grpSpPr>
              <a:xfrm>
                <a:off x="5537639" y="4603624"/>
                <a:ext cx="359535" cy="1550797"/>
                <a:chOff x="4089432" y="4393872"/>
                <a:chExt cx="689610" cy="1481455"/>
              </a:xfrm>
            </p:grpSpPr>
            <p:sp>
              <p:nvSpPr>
                <p:cNvPr id="254" name="object 21">
                  <a:extLst>
                    <a:ext uri="{FF2B5EF4-FFF2-40B4-BE49-F238E27FC236}">
                      <a16:creationId xmlns:a16="http://schemas.microsoft.com/office/drawing/2014/main" id="{66C4F7FE-BE68-7F05-58AE-A881BC84B46D}"/>
                    </a:ext>
                  </a:extLst>
                </p:cNvPr>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55" name="object 22">
                  <a:extLst>
                    <a:ext uri="{FF2B5EF4-FFF2-40B4-BE49-F238E27FC236}">
                      <a16:creationId xmlns:a16="http://schemas.microsoft.com/office/drawing/2014/main" id="{8182F60D-711E-20BB-E57D-9512214BE11A}"/>
                    </a:ext>
                  </a:extLst>
                </p:cNvPr>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56" name="object 23">
                  <a:extLst>
                    <a:ext uri="{FF2B5EF4-FFF2-40B4-BE49-F238E27FC236}">
                      <a16:creationId xmlns:a16="http://schemas.microsoft.com/office/drawing/2014/main" id="{E7C714E6-BC94-0F57-0965-E63AD2ED13D0}"/>
                    </a:ext>
                  </a:extLst>
                </p:cNvPr>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257" name="object 24">
                  <a:extLst>
                    <a:ext uri="{FF2B5EF4-FFF2-40B4-BE49-F238E27FC236}">
                      <a16:creationId xmlns:a16="http://schemas.microsoft.com/office/drawing/2014/main" id="{A09C8E51-7CD8-D8C1-BD67-1AA3E5FB864B}"/>
                    </a:ext>
                  </a:extLst>
                </p:cNvPr>
                <p:cNvPicPr/>
                <p:nvPr/>
              </p:nvPicPr>
              <p:blipFill>
                <a:blip r:embed="rId4" cstate="print"/>
                <a:stretch>
                  <a:fillRect/>
                </a:stretch>
              </p:blipFill>
              <p:spPr>
                <a:xfrm>
                  <a:off x="4089432" y="5235200"/>
                  <a:ext cx="639705" cy="640079"/>
                </a:xfrm>
                <a:prstGeom prst="rect">
                  <a:avLst/>
                </a:prstGeom>
              </p:spPr>
            </p:pic>
            <p:sp>
              <p:nvSpPr>
                <p:cNvPr id="258" name="object 25">
                  <a:extLst>
                    <a:ext uri="{FF2B5EF4-FFF2-40B4-BE49-F238E27FC236}">
                      <a16:creationId xmlns:a16="http://schemas.microsoft.com/office/drawing/2014/main" id="{83BCABF6-C553-D3A2-42BC-0A3A259AED5E}"/>
                    </a:ext>
                  </a:extLst>
                </p:cNvPr>
                <p:cNvSpPr/>
                <p:nvPr/>
              </p:nvSpPr>
              <p:spPr>
                <a:xfrm>
                  <a:off x="4642168"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59" name="object 26">
                  <a:extLst>
                    <a:ext uri="{FF2B5EF4-FFF2-40B4-BE49-F238E27FC236}">
                      <a16:creationId xmlns:a16="http://schemas.microsoft.com/office/drawing/2014/main" id="{93116010-4961-80FA-A892-4DB5DD295529}"/>
                    </a:ext>
                  </a:extLst>
                </p:cNvPr>
                <p:cNvSpPr/>
                <p:nvPr/>
              </p:nvSpPr>
              <p:spPr>
                <a:xfrm>
                  <a:off x="4642168"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44" name="object 27">
                <a:extLst>
                  <a:ext uri="{FF2B5EF4-FFF2-40B4-BE49-F238E27FC236}">
                    <a16:creationId xmlns:a16="http://schemas.microsoft.com/office/drawing/2014/main" id="{7F39A915-4A14-2CF7-961B-ED367C2F131F}"/>
                  </a:ext>
                </a:extLst>
              </p:cNvPr>
              <p:cNvGrpSpPr/>
              <p:nvPr/>
            </p:nvGrpSpPr>
            <p:grpSpPr>
              <a:xfrm>
                <a:off x="5942604" y="4607592"/>
                <a:ext cx="359535" cy="1546809"/>
                <a:chOff x="4866180" y="4397663"/>
                <a:chExt cx="689610" cy="1477645"/>
              </a:xfrm>
            </p:grpSpPr>
            <p:sp>
              <p:nvSpPr>
                <p:cNvPr id="248" name="object 28">
                  <a:extLst>
                    <a:ext uri="{FF2B5EF4-FFF2-40B4-BE49-F238E27FC236}">
                      <a16:creationId xmlns:a16="http://schemas.microsoft.com/office/drawing/2014/main" id="{FC0A40AD-2FA0-15FD-8D15-421D1B630DA4}"/>
                    </a:ext>
                  </a:extLst>
                </p:cNvPr>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49" name="object 29">
                  <a:extLst>
                    <a:ext uri="{FF2B5EF4-FFF2-40B4-BE49-F238E27FC236}">
                      <a16:creationId xmlns:a16="http://schemas.microsoft.com/office/drawing/2014/main" id="{2590D000-A0C5-5144-F88D-130C78C48824}"/>
                    </a:ext>
                  </a:extLst>
                </p:cNvPr>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50" name="object 30">
                  <a:extLst>
                    <a:ext uri="{FF2B5EF4-FFF2-40B4-BE49-F238E27FC236}">
                      <a16:creationId xmlns:a16="http://schemas.microsoft.com/office/drawing/2014/main" id="{38B332FD-E62B-C384-2571-D578259CB512}"/>
                    </a:ext>
                  </a:extLst>
                </p:cNvPr>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51" name="object 31">
                  <a:extLst>
                    <a:ext uri="{FF2B5EF4-FFF2-40B4-BE49-F238E27FC236}">
                      <a16:creationId xmlns:a16="http://schemas.microsoft.com/office/drawing/2014/main" id="{02B77EEC-027D-8E99-5191-142A9FC51D21}"/>
                    </a:ext>
                  </a:extLst>
                </p:cNvPr>
                <p:cNvPicPr/>
                <p:nvPr/>
              </p:nvPicPr>
              <p:blipFill>
                <a:blip r:embed="rId5" cstate="print"/>
                <a:stretch>
                  <a:fillRect/>
                </a:stretch>
              </p:blipFill>
              <p:spPr>
                <a:xfrm>
                  <a:off x="4866180" y="5235200"/>
                  <a:ext cx="639705" cy="640079"/>
                </a:xfrm>
                <a:prstGeom prst="rect">
                  <a:avLst/>
                </a:prstGeom>
              </p:spPr>
            </p:pic>
            <p:sp>
              <p:nvSpPr>
                <p:cNvPr id="252" name="object 32">
                  <a:extLst>
                    <a:ext uri="{FF2B5EF4-FFF2-40B4-BE49-F238E27FC236}">
                      <a16:creationId xmlns:a16="http://schemas.microsoft.com/office/drawing/2014/main" id="{6911D681-FF6D-5461-943E-5F96258B40B4}"/>
                    </a:ext>
                  </a:extLst>
                </p:cNvPr>
                <p:cNvSpPr/>
                <p:nvPr/>
              </p:nvSpPr>
              <p:spPr>
                <a:xfrm>
                  <a:off x="5419439" y="440599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53" name="object 33">
                  <a:extLst>
                    <a:ext uri="{FF2B5EF4-FFF2-40B4-BE49-F238E27FC236}">
                      <a16:creationId xmlns:a16="http://schemas.microsoft.com/office/drawing/2014/main" id="{45CDF7CB-450B-D3AF-9B29-6E00CC7A765E}"/>
                    </a:ext>
                  </a:extLst>
                </p:cNvPr>
                <p:cNvSpPr/>
                <p:nvPr/>
              </p:nvSpPr>
              <p:spPr>
                <a:xfrm>
                  <a:off x="5419439"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45" name="object 34">
                <a:extLst>
                  <a:ext uri="{FF2B5EF4-FFF2-40B4-BE49-F238E27FC236}">
                    <a16:creationId xmlns:a16="http://schemas.microsoft.com/office/drawing/2014/main" id="{86F40F30-778F-5CC6-25E8-36C11087BCEF}"/>
                  </a:ext>
                </a:extLst>
              </p:cNvPr>
              <p:cNvGrpSpPr/>
              <p:nvPr/>
            </p:nvGrpSpPr>
            <p:grpSpPr>
              <a:xfrm>
                <a:off x="6348792" y="4603624"/>
                <a:ext cx="356224" cy="1550797"/>
                <a:chOff x="5645272" y="4393872"/>
                <a:chExt cx="683260" cy="1481455"/>
              </a:xfrm>
            </p:grpSpPr>
            <p:sp>
              <p:nvSpPr>
                <p:cNvPr id="242" name="object 35">
                  <a:extLst>
                    <a:ext uri="{FF2B5EF4-FFF2-40B4-BE49-F238E27FC236}">
                      <a16:creationId xmlns:a16="http://schemas.microsoft.com/office/drawing/2014/main" id="{CB2D81B9-7015-18AB-8FEE-B080D682A824}"/>
                    </a:ext>
                  </a:extLst>
                </p:cNvPr>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243" name="object 36">
                  <a:extLst>
                    <a:ext uri="{FF2B5EF4-FFF2-40B4-BE49-F238E27FC236}">
                      <a16:creationId xmlns:a16="http://schemas.microsoft.com/office/drawing/2014/main" id="{ECC90324-54B0-6E5E-F389-717F8295823B}"/>
                    </a:ext>
                  </a:extLst>
                </p:cNvPr>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44" name="object 37">
                  <a:extLst>
                    <a:ext uri="{FF2B5EF4-FFF2-40B4-BE49-F238E27FC236}">
                      <a16:creationId xmlns:a16="http://schemas.microsoft.com/office/drawing/2014/main" id="{7978E3B9-9B0C-B6F8-6348-F2391474FF0B}"/>
                    </a:ext>
                  </a:extLst>
                </p:cNvPr>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245" name="object 38">
                  <a:extLst>
                    <a:ext uri="{FF2B5EF4-FFF2-40B4-BE49-F238E27FC236}">
                      <a16:creationId xmlns:a16="http://schemas.microsoft.com/office/drawing/2014/main" id="{5E6A4621-9B65-3896-86B0-A276DE6DD72B}"/>
                    </a:ext>
                  </a:extLst>
                </p:cNvPr>
                <p:cNvPicPr/>
                <p:nvPr/>
              </p:nvPicPr>
              <p:blipFill>
                <a:blip r:embed="rId6" cstate="print"/>
                <a:stretch>
                  <a:fillRect/>
                </a:stretch>
              </p:blipFill>
              <p:spPr>
                <a:xfrm>
                  <a:off x="5645272" y="5235200"/>
                  <a:ext cx="639705" cy="640079"/>
                </a:xfrm>
                <a:prstGeom prst="rect">
                  <a:avLst/>
                </a:prstGeom>
              </p:spPr>
            </p:pic>
            <p:sp>
              <p:nvSpPr>
                <p:cNvPr id="246" name="object 39">
                  <a:extLst>
                    <a:ext uri="{FF2B5EF4-FFF2-40B4-BE49-F238E27FC236}">
                      <a16:creationId xmlns:a16="http://schemas.microsoft.com/office/drawing/2014/main" id="{BD96EC05-29EC-397A-4B3B-4E43D17DDE1D}"/>
                    </a:ext>
                  </a:extLst>
                </p:cNvPr>
                <p:cNvSpPr/>
                <p:nvPr/>
              </p:nvSpPr>
              <p:spPr>
                <a:xfrm>
                  <a:off x="6191656"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247" name="object 40">
                  <a:extLst>
                    <a:ext uri="{FF2B5EF4-FFF2-40B4-BE49-F238E27FC236}">
                      <a16:creationId xmlns:a16="http://schemas.microsoft.com/office/drawing/2014/main" id="{1837DC26-95BB-F4A9-B8CA-9A538E875FE2}"/>
                    </a:ext>
                  </a:extLst>
                </p:cNvPr>
                <p:cNvSpPr/>
                <p:nvPr/>
              </p:nvSpPr>
              <p:spPr>
                <a:xfrm>
                  <a:off x="6191656"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46" name="object 41">
                <a:extLst>
                  <a:ext uri="{FF2B5EF4-FFF2-40B4-BE49-F238E27FC236}">
                    <a16:creationId xmlns:a16="http://schemas.microsoft.com/office/drawing/2014/main" id="{7BB8FC41-8D29-2DFE-1709-E4BFF2BC13E3}"/>
                  </a:ext>
                </a:extLst>
              </p:cNvPr>
              <p:cNvGrpSpPr/>
              <p:nvPr/>
            </p:nvGrpSpPr>
            <p:grpSpPr>
              <a:xfrm>
                <a:off x="6752538" y="4603624"/>
                <a:ext cx="362515" cy="1550797"/>
                <a:chOff x="6419682" y="4393872"/>
                <a:chExt cx="695325" cy="1481455"/>
              </a:xfrm>
            </p:grpSpPr>
            <p:sp>
              <p:nvSpPr>
                <p:cNvPr id="236" name="object 42">
                  <a:extLst>
                    <a:ext uri="{FF2B5EF4-FFF2-40B4-BE49-F238E27FC236}">
                      <a16:creationId xmlns:a16="http://schemas.microsoft.com/office/drawing/2014/main" id="{796C42D6-6033-42E1-86F4-C2E2164A72E8}"/>
                    </a:ext>
                  </a:extLst>
                </p:cNvPr>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37" name="object 43">
                  <a:extLst>
                    <a:ext uri="{FF2B5EF4-FFF2-40B4-BE49-F238E27FC236}">
                      <a16:creationId xmlns:a16="http://schemas.microsoft.com/office/drawing/2014/main" id="{DC4802E7-8C73-2E13-6FC5-78C547071D12}"/>
                    </a:ext>
                  </a:extLst>
                </p:cNvPr>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38" name="object 44">
                  <a:extLst>
                    <a:ext uri="{FF2B5EF4-FFF2-40B4-BE49-F238E27FC236}">
                      <a16:creationId xmlns:a16="http://schemas.microsoft.com/office/drawing/2014/main" id="{367112AB-F33F-58A0-1A4A-48993C7D9106}"/>
                    </a:ext>
                  </a:extLst>
                </p:cNvPr>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239" name="object 45">
                  <a:extLst>
                    <a:ext uri="{FF2B5EF4-FFF2-40B4-BE49-F238E27FC236}">
                      <a16:creationId xmlns:a16="http://schemas.microsoft.com/office/drawing/2014/main" id="{A50C268F-A4CD-621F-B478-1B3296778696}"/>
                    </a:ext>
                  </a:extLst>
                </p:cNvPr>
                <p:cNvPicPr/>
                <p:nvPr/>
              </p:nvPicPr>
              <p:blipFill>
                <a:blip r:embed="rId7" cstate="print"/>
                <a:stretch>
                  <a:fillRect/>
                </a:stretch>
              </p:blipFill>
              <p:spPr>
                <a:xfrm>
                  <a:off x="6419682" y="5235200"/>
                  <a:ext cx="639705" cy="640079"/>
                </a:xfrm>
                <a:prstGeom prst="rect">
                  <a:avLst/>
                </a:prstGeom>
              </p:spPr>
            </p:pic>
            <p:sp>
              <p:nvSpPr>
                <p:cNvPr id="240" name="object 46">
                  <a:extLst>
                    <a:ext uri="{FF2B5EF4-FFF2-40B4-BE49-F238E27FC236}">
                      <a16:creationId xmlns:a16="http://schemas.microsoft.com/office/drawing/2014/main" id="{D2904B50-245D-A963-8D52-B4AF353C3A7E}"/>
                    </a:ext>
                  </a:extLst>
                </p:cNvPr>
                <p:cNvSpPr/>
                <p:nvPr/>
              </p:nvSpPr>
              <p:spPr>
                <a:xfrm>
                  <a:off x="6978379"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41" name="object 47">
                  <a:extLst>
                    <a:ext uri="{FF2B5EF4-FFF2-40B4-BE49-F238E27FC236}">
                      <a16:creationId xmlns:a16="http://schemas.microsoft.com/office/drawing/2014/main" id="{CA3C5547-62B9-4A13-AC72-9EE14EE4F292}"/>
                    </a:ext>
                  </a:extLst>
                </p:cNvPr>
                <p:cNvSpPr/>
                <p:nvPr/>
              </p:nvSpPr>
              <p:spPr>
                <a:xfrm>
                  <a:off x="6978379"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47" name="object 48">
                <a:extLst>
                  <a:ext uri="{FF2B5EF4-FFF2-40B4-BE49-F238E27FC236}">
                    <a16:creationId xmlns:a16="http://schemas.microsoft.com/office/drawing/2014/main" id="{745A86B4-7B6E-052F-8C77-CBD957C34126}"/>
                  </a:ext>
                </a:extLst>
              </p:cNvPr>
              <p:cNvGrpSpPr/>
              <p:nvPr/>
            </p:nvGrpSpPr>
            <p:grpSpPr>
              <a:xfrm>
                <a:off x="7163195" y="4603624"/>
                <a:ext cx="351921" cy="1550797"/>
                <a:chOff x="7207347" y="4393872"/>
                <a:chExt cx="675005" cy="1481455"/>
              </a:xfrm>
            </p:grpSpPr>
            <p:sp>
              <p:nvSpPr>
                <p:cNvPr id="230" name="object 49">
                  <a:extLst>
                    <a:ext uri="{FF2B5EF4-FFF2-40B4-BE49-F238E27FC236}">
                      <a16:creationId xmlns:a16="http://schemas.microsoft.com/office/drawing/2014/main" id="{867E9A81-06E8-D62E-3D0C-9B965F787ED4}"/>
                    </a:ext>
                  </a:extLst>
                </p:cNvPr>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31" name="object 50">
                  <a:extLst>
                    <a:ext uri="{FF2B5EF4-FFF2-40B4-BE49-F238E27FC236}">
                      <a16:creationId xmlns:a16="http://schemas.microsoft.com/office/drawing/2014/main" id="{424D7341-44AC-4E7E-3724-7A594483C532}"/>
                    </a:ext>
                  </a:extLst>
                </p:cNvPr>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32" name="object 51">
                  <a:extLst>
                    <a:ext uri="{FF2B5EF4-FFF2-40B4-BE49-F238E27FC236}">
                      <a16:creationId xmlns:a16="http://schemas.microsoft.com/office/drawing/2014/main" id="{D54F010A-4156-6958-86C0-01E337A43C7B}"/>
                    </a:ext>
                  </a:extLst>
                </p:cNvPr>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233" name="object 52">
                  <a:extLst>
                    <a:ext uri="{FF2B5EF4-FFF2-40B4-BE49-F238E27FC236}">
                      <a16:creationId xmlns:a16="http://schemas.microsoft.com/office/drawing/2014/main" id="{4C6BF857-B9C2-A86F-FA99-E6AAE524733B}"/>
                    </a:ext>
                  </a:extLst>
                </p:cNvPr>
                <p:cNvPicPr/>
                <p:nvPr/>
              </p:nvPicPr>
              <p:blipFill>
                <a:blip r:embed="rId8" cstate="print"/>
                <a:stretch>
                  <a:fillRect/>
                </a:stretch>
              </p:blipFill>
              <p:spPr>
                <a:xfrm>
                  <a:off x="7207347" y="5235200"/>
                  <a:ext cx="641197" cy="640079"/>
                </a:xfrm>
                <a:prstGeom prst="rect">
                  <a:avLst/>
                </a:prstGeom>
              </p:spPr>
            </p:pic>
            <p:sp>
              <p:nvSpPr>
                <p:cNvPr id="234" name="object 53">
                  <a:extLst>
                    <a:ext uri="{FF2B5EF4-FFF2-40B4-BE49-F238E27FC236}">
                      <a16:creationId xmlns:a16="http://schemas.microsoft.com/office/drawing/2014/main" id="{6BC63EA2-FD2E-9328-B2E4-E62DE6D355AD}"/>
                    </a:ext>
                  </a:extLst>
                </p:cNvPr>
                <p:cNvSpPr/>
                <p:nvPr/>
              </p:nvSpPr>
              <p:spPr>
                <a:xfrm>
                  <a:off x="7745760"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35" name="object 54">
                  <a:extLst>
                    <a:ext uri="{FF2B5EF4-FFF2-40B4-BE49-F238E27FC236}">
                      <a16:creationId xmlns:a16="http://schemas.microsoft.com/office/drawing/2014/main" id="{164ED976-FF5C-95EF-5E9A-9AF75D69EB3E}"/>
                    </a:ext>
                  </a:extLst>
                </p:cNvPr>
                <p:cNvSpPr/>
                <p:nvPr/>
              </p:nvSpPr>
              <p:spPr>
                <a:xfrm>
                  <a:off x="7745760"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48" name="object 55">
                <a:extLst>
                  <a:ext uri="{FF2B5EF4-FFF2-40B4-BE49-F238E27FC236}">
                    <a16:creationId xmlns:a16="http://schemas.microsoft.com/office/drawing/2014/main" id="{64E9CB15-CBF0-C299-0B7D-1891CC6E2FBC}"/>
                  </a:ext>
                </a:extLst>
              </p:cNvPr>
              <p:cNvGrpSpPr/>
              <p:nvPr/>
            </p:nvGrpSpPr>
            <p:grpSpPr>
              <a:xfrm>
                <a:off x="7560860" y="4603624"/>
                <a:ext cx="358873" cy="1550797"/>
                <a:chOff x="7970093" y="4393872"/>
                <a:chExt cx="688340" cy="1481455"/>
              </a:xfrm>
            </p:grpSpPr>
            <p:sp>
              <p:nvSpPr>
                <p:cNvPr id="224" name="object 56">
                  <a:extLst>
                    <a:ext uri="{FF2B5EF4-FFF2-40B4-BE49-F238E27FC236}">
                      <a16:creationId xmlns:a16="http://schemas.microsoft.com/office/drawing/2014/main" id="{0911D924-8D40-53D1-28CD-9F293039F6AC}"/>
                    </a:ext>
                  </a:extLst>
                </p:cNvPr>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25" name="object 57">
                  <a:extLst>
                    <a:ext uri="{FF2B5EF4-FFF2-40B4-BE49-F238E27FC236}">
                      <a16:creationId xmlns:a16="http://schemas.microsoft.com/office/drawing/2014/main" id="{5CFFADD8-DBCC-2C45-495D-97AC7811FA1C}"/>
                    </a:ext>
                  </a:extLst>
                </p:cNvPr>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26" name="object 58">
                  <a:extLst>
                    <a:ext uri="{FF2B5EF4-FFF2-40B4-BE49-F238E27FC236}">
                      <a16:creationId xmlns:a16="http://schemas.microsoft.com/office/drawing/2014/main" id="{D7A5806E-C5F3-11F4-F4D9-1C01A575C2BD}"/>
                    </a:ext>
                  </a:extLst>
                </p:cNvPr>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227" name="object 59">
                  <a:extLst>
                    <a:ext uri="{FF2B5EF4-FFF2-40B4-BE49-F238E27FC236}">
                      <a16:creationId xmlns:a16="http://schemas.microsoft.com/office/drawing/2014/main" id="{3E94CBFF-E92B-323A-E72B-04BB617235FA}"/>
                    </a:ext>
                  </a:extLst>
                </p:cNvPr>
                <p:cNvPicPr/>
                <p:nvPr/>
              </p:nvPicPr>
              <p:blipFill>
                <a:blip r:embed="rId9" cstate="print"/>
                <a:stretch>
                  <a:fillRect/>
                </a:stretch>
              </p:blipFill>
              <p:spPr>
                <a:xfrm>
                  <a:off x="7970093" y="5235200"/>
                  <a:ext cx="641205" cy="640079"/>
                </a:xfrm>
                <a:prstGeom prst="rect">
                  <a:avLst/>
                </a:prstGeom>
              </p:spPr>
            </p:pic>
            <p:sp>
              <p:nvSpPr>
                <p:cNvPr id="228" name="object 60">
                  <a:extLst>
                    <a:ext uri="{FF2B5EF4-FFF2-40B4-BE49-F238E27FC236}">
                      <a16:creationId xmlns:a16="http://schemas.microsoft.com/office/drawing/2014/main" id="{0B78FE48-61F3-C64C-45EC-17E5305CBEAB}"/>
                    </a:ext>
                  </a:extLst>
                </p:cNvPr>
                <p:cNvSpPr/>
                <p:nvPr/>
              </p:nvSpPr>
              <p:spPr>
                <a:xfrm>
                  <a:off x="8521762"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229" name="object 61">
                  <a:extLst>
                    <a:ext uri="{FF2B5EF4-FFF2-40B4-BE49-F238E27FC236}">
                      <a16:creationId xmlns:a16="http://schemas.microsoft.com/office/drawing/2014/main" id="{1296956A-FE6C-712C-9EC9-65B5B342B9AB}"/>
                    </a:ext>
                  </a:extLst>
                </p:cNvPr>
                <p:cNvSpPr/>
                <p:nvPr/>
              </p:nvSpPr>
              <p:spPr>
                <a:xfrm>
                  <a:off x="8521762"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49" name="object 62">
                <a:extLst>
                  <a:ext uri="{FF2B5EF4-FFF2-40B4-BE49-F238E27FC236}">
                    <a16:creationId xmlns:a16="http://schemas.microsoft.com/office/drawing/2014/main" id="{FEEB207B-502C-11FC-06F8-19C9822DF856}"/>
                  </a:ext>
                </a:extLst>
              </p:cNvPr>
              <p:cNvGrpSpPr/>
              <p:nvPr/>
            </p:nvGrpSpPr>
            <p:grpSpPr>
              <a:xfrm>
                <a:off x="7964606" y="4603624"/>
                <a:ext cx="360197" cy="1550797"/>
                <a:chOff x="8744502" y="4393872"/>
                <a:chExt cx="690880" cy="1481455"/>
              </a:xfrm>
            </p:grpSpPr>
            <p:sp>
              <p:nvSpPr>
                <p:cNvPr id="218" name="object 63">
                  <a:extLst>
                    <a:ext uri="{FF2B5EF4-FFF2-40B4-BE49-F238E27FC236}">
                      <a16:creationId xmlns:a16="http://schemas.microsoft.com/office/drawing/2014/main" id="{50001D6A-67EA-6AA5-53A7-6FC8326FF6AE}"/>
                    </a:ext>
                  </a:extLst>
                </p:cNvPr>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219" name="object 64">
                  <a:extLst>
                    <a:ext uri="{FF2B5EF4-FFF2-40B4-BE49-F238E27FC236}">
                      <a16:creationId xmlns:a16="http://schemas.microsoft.com/office/drawing/2014/main" id="{3E296F36-CC5C-8245-475F-288C2DD685CF}"/>
                    </a:ext>
                  </a:extLst>
                </p:cNvPr>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20" name="object 65">
                  <a:extLst>
                    <a:ext uri="{FF2B5EF4-FFF2-40B4-BE49-F238E27FC236}">
                      <a16:creationId xmlns:a16="http://schemas.microsoft.com/office/drawing/2014/main" id="{FC87C2E6-1586-916F-C25A-D51D6548E87B}"/>
                    </a:ext>
                  </a:extLst>
                </p:cNvPr>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221" name="object 66">
                  <a:extLst>
                    <a:ext uri="{FF2B5EF4-FFF2-40B4-BE49-F238E27FC236}">
                      <a16:creationId xmlns:a16="http://schemas.microsoft.com/office/drawing/2014/main" id="{8D1846AC-5F7D-482E-493A-680AB9DA708D}"/>
                    </a:ext>
                  </a:extLst>
                </p:cNvPr>
                <p:cNvPicPr/>
                <p:nvPr/>
              </p:nvPicPr>
              <p:blipFill>
                <a:blip r:embed="rId10" cstate="print"/>
                <a:stretch>
                  <a:fillRect/>
                </a:stretch>
              </p:blipFill>
              <p:spPr>
                <a:xfrm>
                  <a:off x="8744502" y="5235200"/>
                  <a:ext cx="641206" cy="640079"/>
                </a:xfrm>
                <a:prstGeom prst="rect">
                  <a:avLst/>
                </a:prstGeom>
              </p:spPr>
            </p:pic>
            <p:sp>
              <p:nvSpPr>
                <p:cNvPr id="222" name="object 67">
                  <a:extLst>
                    <a:ext uri="{FF2B5EF4-FFF2-40B4-BE49-F238E27FC236}">
                      <a16:creationId xmlns:a16="http://schemas.microsoft.com/office/drawing/2014/main" id="{3E954925-1508-BE30-E68A-AFFFB16FAEB4}"/>
                    </a:ext>
                  </a:extLst>
                </p:cNvPr>
                <p:cNvSpPr/>
                <p:nvPr/>
              </p:nvSpPr>
              <p:spPr>
                <a:xfrm>
                  <a:off x="9298513"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23" name="object 68">
                  <a:extLst>
                    <a:ext uri="{FF2B5EF4-FFF2-40B4-BE49-F238E27FC236}">
                      <a16:creationId xmlns:a16="http://schemas.microsoft.com/office/drawing/2014/main" id="{17E02018-543A-4B9C-A95B-7B36F5FCCF8C}"/>
                    </a:ext>
                  </a:extLst>
                </p:cNvPr>
                <p:cNvSpPr/>
                <p:nvPr/>
              </p:nvSpPr>
              <p:spPr>
                <a:xfrm>
                  <a:off x="9298513"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50" name="object 70">
                <a:extLst>
                  <a:ext uri="{FF2B5EF4-FFF2-40B4-BE49-F238E27FC236}">
                    <a16:creationId xmlns:a16="http://schemas.microsoft.com/office/drawing/2014/main" id="{67880166-5129-68E1-0BBD-8E2AF0D076E1}"/>
                  </a:ext>
                </a:extLst>
              </p:cNvPr>
              <p:cNvGrpSpPr/>
              <p:nvPr/>
            </p:nvGrpSpPr>
            <p:grpSpPr>
              <a:xfrm>
                <a:off x="4946294" y="2191715"/>
                <a:ext cx="74820" cy="463311"/>
                <a:chOff x="2955197" y="2089809"/>
                <a:chExt cx="143510" cy="442595"/>
              </a:xfrm>
            </p:grpSpPr>
            <p:sp>
              <p:nvSpPr>
                <p:cNvPr id="216" name="object 71">
                  <a:extLst>
                    <a:ext uri="{FF2B5EF4-FFF2-40B4-BE49-F238E27FC236}">
                      <a16:creationId xmlns:a16="http://schemas.microsoft.com/office/drawing/2014/main" id="{55B9EA2B-7410-764C-2F1A-6B3F035C5E11}"/>
                    </a:ext>
                  </a:extLst>
                </p:cNvPr>
                <p:cNvSpPr/>
                <p:nvPr/>
              </p:nvSpPr>
              <p:spPr>
                <a:xfrm>
                  <a:off x="2961547" y="2096159"/>
                  <a:ext cx="130810" cy="429895"/>
                </a:xfrm>
                <a:custGeom>
                  <a:avLst/>
                  <a:gdLst/>
                  <a:ahLst/>
                  <a:cxnLst/>
                  <a:rect l="l" t="t" r="r" b="b"/>
                  <a:pathLst>
                    <a:path w="130810"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217" name="object 72">
                  <a:extLst>
                    <a:ext uri="{FF2B5EF4-FFF2-40B4-BE49-F238E27FC236}">
                      <a16:creationId xmlns:a16="http://schemas.microsoft.com/office/drawing/2014/main" id="{4FFEDA9E-5BEB-17EF-D190-200B6E5D7B56}"/>
                    </a:ext>
                  </a:extLst>
                </p:cNvPr>
                <p:cNvSpPr/>
                <p:nvPr/>
              </p:nvSpPr>
              <p:spPr>
                <a:xfrm>
                  <a:off x="296154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51" name="object 73">
                <a:extLst>
                  <a:ext uri="{FF2B5EF4-FFF2-40B4-BE49-F238E27FC236}">
                    <a16:creationId xmlns:a16="http://schemas.microsoft.com/office/drawing/2014/main" id="{3A51B53A-22E2-11DC-B1E9-9138E9250E70}"/>
                  </a:ext>
                </a:extLst>
              </p:cNvPr>
              <p:cNvGrpSpPr/>
              <p:nvPr/>
            </p:nvGrpSpPr>
            <p:grpSpPr>
              <a:xfrm>
                <a:off x="5350985" y="2195683"/>
                <a:ext cx="74820" cy="463311"/>
                <a:chOff x="3731418" y="2093600"/>
                <a:chExt cx="143510" cy="442595"/>
              </a:xfrm>
            </p:grpSpPr>
            <p:sp>
              <p:nvSpPr>
                <p:cNvPr id="214" name="object 74">
                  <a:extLst>
                    <a:ext uri="{FF2B5EF4-FFF2-40B4-BE49-F238E27FC236}">
                      <a16:creationId xmlns:a16="http://schemas.microsoft.com/office/drawing/2014/main" id="{5E56F5EB-6763-8658-CB4E-DD0319FBBB36}"/>
                    </a:ext>
                  </a:extLst>
                </p:cNvPr>
                <p:cNvSpPr/>
                <p:nvPr/>
              </p:nvSpPr>
              <p:spPr>
                <a:xfrm>
                  <a:off x="3737768"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215" name="object 75">
                  <a:extLst>
                    <a:ext uri="{FF2B5EF4-FFF2-40B4-BE49-F238E27FC236}">
                      <a16:creationId xmlns:a16="http://schemas.microsoft.com/office/drawing/2014/main" id="{346CCF01-4B52-1532-9B6E-E879D51DD9A2}"/>
                    </a:ext>
                  </a:extLst>
                </p:cNvPr>
                <p:cNvSpPr/>
                <p:nvPr/>
              </p:nvSpPr>
              <p:spPr>
                <a:xfrm>
                  <a:off x="3737768"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52" name="object 76">
                <a:extLst>
                  <a:ext uri="{FF2B5EF4-FFF2-40B4-BE49-F238E27FC236}">
                    <a16:creationId xmlns:a16="http://schemas.microsoft.com/office/drawing/2014/main" id="{B4BD386C-B43A-6491-9E02-8E8816368C94}"/>
                  </a:ext>
                </a:extLst>
              </p:cNvPr>
              <p:cNvGrpSpPr/>
              <p:nvPr/>
            </p:nvGrpSpPr>
            <p:grpSpPr>
              <a:xfrm>
                <a:off x="5755676" y="2191715"/>
                <a:ext cx="74820" cy="463311"/>
                <a:chOff x="4507640" y="2089809"/>
                <a:chExt cx="143510" cy="442595"/>
              </a:xfrm>
            </p:grpSpPr>
            <p:sp>
              <p:nvSpPr>
                <p:cNvPr id="212" name="object 77">
                  <a:extLst>
                    <a:ext uri="{FF2B5EF4-FFF2-40B4-BE49-F238E27FC236}">
                      <a16:creationId xmlns:a16="http://schemas.microsoft.com/office/drawing/2014/main" id="{777C0B23-F7AE-95A8-B1FD-AF7BC489855B}"/>
                    </a:ext>
                  </a:extLst>
                </p:cNvPr>
                <p:cNvSpPr/>
                <p:nvPr/>
              </p:nvSpPr>
              <p:spPr>
                <a:xfrm>
                  <a:off x="4513990"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213" name="object 78">
                  <a:extLst>
                    <a:ext uri="{FF2B5EF4-FFF2-40B4-BE49-F238E27FC236}">
                      <a16:creationId xmlns:a16="http://schemas.microsoft.com/office/drawing/2014/main" id="{4085A77A-45E5-114D-AAC5-C1E861BF7DD9}"/>
                    </a:ext>
                  </a:extLst>
                </p:cNvPr>
                <p:cNvSpPr/>
                <p:nvPr/>
              </p:nvSpPr>
              <p:spPr>
                <a:xfrm>
                  <a:off x="4513990"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53" name="object 79">
                <a:extLst>
                  <a:ext uri="{FF2B5EF4-FFF2-40B4-BE49-F238E27FC236}">
                    <a16:creationId xmlns:a16="http://schemas.microsoft.com/office/drawing/2014/main" id="{F3E53679-BBC0-2E62-E22F-7BA0F7F1B0D3}"/>
                  </a:ext>
                </a:extLst>
              </p:cNvPr>
              <p:cNvGrpSpPr/>
              <p:nvPr/>
            </p:nvGrpSpPr>
            <p:grpSpPr>
              <a:xfrm>
                <a:off x="6160914" y="2195683"/>
                <a:ext cx="74820" cy="463311"/>
                <a:chOff x="5284911" y="2093600"/>
                <a:chExt cx="143510" cy="442595"/>
              </a:xfrm>
            </p:grpSpPr>
            <p:sp>
              <p:nvSpPr>
                <p:cNvPr id="210" name="object 80">
                  <a:extLst>
                    <a:ext uri="{FF2B5EF4-FFF2-40B4-BE49-F238E27FC236}">
                      <a16:creationId xmlns:a16="http://schemas.microsoft.com/office/drawing/2014/main" id="{7BB17DC7-3FC9-8DE3-5C33-F7A87EEFC3BC}"/>
                    </a:ext>
                  </a:extLst>
                </p:cNvPr>
                <p:cNvSpPr/>
                <p:nvPr/>
              </p:nvSpPr>
              <p:spPr>
                <a:xfrm>
                  <a:off x="5291261"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211" name="object 81">
                  <a:extLst>
                    <a:ext uri="{FF2B5EF4-FFF2-40B4-BE49-F238E27FC236}">
                      <a16:creationId xmlns:a16="http://schemas.microsoft.com/office/drawing/2014/main" id="{22AED160-C1FB-B617-9651-1D182E47B2C5}"/>
                    </a:ext>
                  </a:extLst>
                </p:cNvPr>
                <p:cNvSpPr/>
                <p:nvPr/>
              </p:nvSpPr>
              <p:spPr>
                <a:xfrm>
                  <a:off x="5291261"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54" name="object 82">
                <a:extLst>
                  <a:ext uri="{FF2B5EF4-FFF2-40B4-BE49-F238E27FC236}">
                    <a16:creationId xmlns:a16="http://schemas.microsoft.com/office/drawing/2014/main" id="{4854B50E-CA5B-A80B-DFA8-430C62C68BA7}"/>
                  </a:ext>
                </a:extLst>
              </p:cNvPr>
              <p:cNvGrpSpPr/>
              <p:nvPr/>
            </p:nvGrpSpPr>
            <p:grpSpPr>
              <a:xfrm>
                <a:off x="6563516" y="2191715"/>
                <a:ext cx="74820" cy="463311"/>
                <a:chOff x="6057127" y="2089809"/>
                <a:chExt cx="143510" cy="442595"/>
              </a:xfrm>
            </p:grpSpPr>
            <p:sp>
              <p:nvSpPr>
                <p:cNvPr id="208" name="object 83">
                  <a:extLst>
                    <a:ext uri="{FF2B5EF4-FFF2-40B4-BE49-F238E27FC236}">
                      <a16:creationId xmlns:a16="http://schemas.microsoft.com/office/drawing/2014/main" id="{F4026B52-AB85-1C8A-D03A-46DF7F1DFD8A}"/>
                    </a:ext>
                  </a:extLst>
                </p:cNvPr>
                <p:cNvSpPr/>
                <p:nvPr/>
              </p:nvSpPr>
              <p:spPr>
                <a:xfrm>
                  <a:off x="6063477"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209" name="object 84">
                  <a:extLst>
                    <a:ext uri="{FF2B5EF4-FFF2-40B4-BE49-F238E27FC236}">
                      <a16:creationId xmlns:a16="http://schemas.microsoft.com/office/drawing/2014/main" id="{F7C50119-3AFF-00F0-C408-EAA6D5EF3455}"/>
                    </a:ext>
                  </a:extLst>
                </p:cNvPr>
                <p:cNvSpPr/>
                <p:nvPr/>
              </p:nvSpPr>
              <p:spPr>
                <a:xfrm>
                  <a:off x="606347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55" name="object 85">
                <a:extLst>
                  <a:ext uri="{FF2B5EF4-FFF2-40B4-BE49-F238E27FC236}">
                    <a16:creationId xmlns:a16="http://schemas.microsoft.com/office/drawing/2014/main" id="{D25E1EEA-B051-FF1A-DADC-E9E616BE06F0}"/>
                  </a:ext>
                </a:extLst>
              </p:cNvPr>
              <p:cNvGrpSpPr/>
              <p:nvPr/>
            </p:nvGrpSpPr>
            <p:grpSpPr>
              <a:xfrm>
                <a:off x="6973683" y="2191715"/>
                <a:ext cx="74820" cy="463311"/>
                <a:chOff x="6843852" y="2089809"/>
                <a:chExt cx="143510" cy="442595"/>
              </a:xfrm>
            </p:grpSpPr>
            <p:sp>
              <p:nvSpPr>
                <p:cNvPr id="206" name="object 86">
                  <a:extLst>
                    <a:ext uri="{FF2B5EF4-FFF2-40B4-BE49-F238E27FC236}">
                      <a16:creationId xmlns:a16="http://schemas.microsoft.com/office/drawing/2014/main" id="{292708EE-978F-ED28-A8BD-E1D9CB16472F}"/>
                    </a:ext>
                  </a:extLst>
                </p:cNvPr>
                <p:cNvSpPr/>
                <p:nvPr/>
              </p:nvSpPr>
              <p:spPr>
                <a:xfrm>
                  <a:off x="6850202"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207" name="object 87">
                  <a:extLst>
                    <a:ext uri="{FF2B5EF4-FFF2-40B4-BE49-F238E27FC236}">
                      <a16:creationId xmlns:a16="http://schemas.microsoft.com/office/drawing/2014/main" id="{A850B06B-2133-4918-909F-59DCDEE49986}"/>
                    </a:ext>
                  </a:extLst>
                </p:cNvPr>
                <p:cNvSpPr/>
                <p:nvPr/>
              </p:nvSpPr>
              <p:spPr>
                <a:xfrm>
                  <a:off x="6850202"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56" name="object 88">
                <a:extLst>
                  <a:ext uri="{FF2B5EF4-FFF2-40B4-BE49-F238E27FC236}">
                    <a16:creationId xmlns:a16="http://schemas.microsoft.com/office/drawing/2014/main" id="{3F9E656C-A321-46E0-5908-1AB2CC2566BF}"/>
                  </a:ext>
                </a:extLst>
              </p:cNvPr>
              <p:cNvGrpSpPr/>
              <p:nvPr/>
            </p:nvGrpSpPr>
            <p:grpSpPr>
              <a:xfrm>
                <a:off x="7373765" y="2191715"/>
                <a:ext cx="74820" cy="463311"/>
                <a:chOff x="7611233" y="2089809"/>
                <a:chExt cx="143510" cy="442595"/>
              </a:xfrm>
            </p:grpSpPr>
            <p:sp>
              <p:nvSpPr>
                <p:cNvPr id="204" name="object 89">
                  <a:extLst>
                    <a:ext uri="{FF2B5EF4-FFF2-40B4-BE49-F238E27FC236}">
                      <a16:creationId xmlns:a16="http://schemas.microsoft.com/office/drawing/2014/main" id="{F5F97C97-9071-C84B-6CA5-F61D927A648C}"/>
                    </a:ext>
                  </a:extLst>
                </p:cNvPr>
                <p:cNvSpPr/>
                <p:nvPr/>
              </p:nvSpPr>
              <p:spPr>
                <a:xfrm>
                  <a:off x="7617583"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205" name="object 90">
                  <a:extLst>
                    <a:ext uri="{FF2B5EF4-FFF2-40B4-BE49-F238E27FC236}">
                      <a16:creationId xmlns:a16="http://schemas.microsoft.com/office/drawing/2014/main" id="{3F9CAEB4-5637-0D92-B5EE-308A598FC201}"/>
                    </a:ext>
                  </a:extLst>
                </p:cNvPr>
                <p:cNvSpPr/>
                <p:nvPr/>
              </p:nvSpPr>
              <p:spPr>
                <a:xfrm>
                  <a:off x="7617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57" name="object 91">
                <a:extLst>
                  <a:ext uri="{FF2B5EF4-FFF2-40B4-BE49-F238E27FC236}">
                    <a16:creationId xmlns:a16="http://schemas.microsoft.com/office/drawing/2014/main" id="{7023CA87-2AC4-87E2-9170-9EA7033A7EE5}"/>
                  </a:ext>
                </a:extLst>
              </p:cNvPr>
              <p:cNvGrpSpPr/>
              <p:nvPr/>
            </p:nvGrpSpPr>
            <p:grpSpPr>
              <a:xfrm>
                <a:off x="7778341" y="2191715"/>
                <a:ext cx="74820" cy="463311"/>
                <a:chOff x="8387233" y="2089809"/>
                <a:chExt cx="143510" cy="442595"/>
              </a:xfrm>
            </p:grpSpPr>
            <p:sp>
              <p:nvSpPr>
                <p:cNvPr id="202" name="object 92">
                  <a:extLst>
                    <a:ext uri="{FF2B5EF4-FFF2-40B4-BE49-F238E27FC236}">
                      <a16:creationId xmlns:a16="http://schemas.microsoft.com/office/drawing/2014/main" id="{90B8D5C1-C9A1-8F06-CDF1-DE0A4A1E7570}"/>
                    </a:ext>
                  </a:extLst>
                </p:cNvPr>
                <p:cNvSpPr/>
                <p:nvPr/>
              </p:nvSpPr>
              <p:spPr>
                <a:xfrm>
                  <a:off x="8393583"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203" name="object 93">
                  <a:extLst>
                    <a:ext uri="{FF2B5EF4-FFF2-40B4-BE49-F238E27FC236}">
                      <a16:creationId xmlns:a16="http://schemas.microsoft.com/office/drawing/2014/main" id="{7DF77AD3-4103-8576-64B7-6117A89D9A22}"/>
                    </a:ext>
                  </a:extLst>
                </p:cNvPr>
                <p:cNvSpPr/>
                <p:nvPr/>
              </p:nvSpPr>
              <p:spPr>
                <a:xfrm>
                  <a:off x="8393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58" name="object 94">
                <a:extLst>
                  <a:ext uri="{FF2B5EF4-FFF2-40B4-BE49-F238E27FC236}">
                    <a16:creationId xmlns:a16="http://schemas.microsoft.com/office/drawing/2014/main" id="{D4E15B58-62AF-EE5F-D993-22A9589C6B38}"/>
                  </a:ext>
                </a:extLst>
              </p:cNvPr>
              <p:cNvGrpSpPr/>
              <p:nvPr/>
            </p:nvGrpSpPr>
            <p:grpSpPr>
              <a:xfrm>
                <a:off x="8183308" y="2191715"/>
                <a:ext cx="74820" cy="463311"/>
                <a:chOff x="9163984" y="2089809"/>
                <a:chExt cx="143510" cy="442595"/>
              </a:xfrm>
            </p:grpSpPr>
            <p:sp>
              <p:nvSpPr>
                <p:cNvPr id="200" name="object 95">
                  <a:extLst>
                    <a:ext uri="{FF2B5EF4-FFF2-40B4-BE49-F238E27FC236}">
                      <a16:creationId xmlns:a16="http://schemas.microsoft.com/office/drawing/2014/main" id="{B968F746-AC7C-449E-36AD-956EFC558A25}"/>
                    </a:ext>
                  </a:extLst>
                </p:cNvPr>
                <p:cNvSpPr/>
                <p:nvPr/>
              </p:nvSpPr>
              <p:spPr>
                <a:xfrm>
                  <a:off x="9170334"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201" name="object 96">
                  <a:extLst>
                    <a:ext uri="{FF2B5EF4-FFF2-40B4-BE49-F238E27FC236}">
                      <a16:creationId xmlns:a16="http://schemas.microsoft.com/office/drawing/2014/main" id="{278209E7-C0C8-B62E-1BF3-8E2C59143F0E}"/>
                    </a:ext>
                  </a:extLst>
                </p:cNvPr>
                <p:cNvSpPr/>
                <p:nvPr/>
              </p:nvSpPr>
              <p:spPr>
                <a:xfrm>
                  <a:off x="9170334"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159" name="object 99">
                <a:extLst>
                  <a:ext uri="{FF2B5EF4-FFF2-40B4-BE49-F238E27FC236}">
                    <a16:creationId xmlns:a16="http://schemas.microsoft.com/office/drawing/2014/main" id="{56D16222-FC73-57F9-1E13-003E8442C18D}"/>
                  </a:ext>
                </a:extLst>
              </p:cNvPr>
              <p:cNvGrpSpPr/>
              <p:nvPr/>
            </p:nvGrpSpPr>
            <p:grpSpPr>
              <a:xfrm>
                <a:off x="8534220" y="3794707"/>
                <a:ext cx="74489" cy="464641"/>
                <a:chOff x="9837055" y="3621125"/>
                <a:chExt cx="142875" cy="443865"/>
              </a:xfrm>
            </p:grpSpPr>
            <p:sp>
              <p:nvSpPr>
                <p:cNvPr id="198" name="object 100">
                  <a:extLst>
                    <a:ext uri="{FF2B5EF4-FFF2-40B4-BE49-F238E27FC236}">
                      <a16:creationId xmlns:a16="http://schemas.microsoft.com/office/drawing/2014/main" id="{E327ED07-4E7F-8CD3-F950-7E244ABA69B0}"/>
                    </a:ext>
                  </a:extLst>
                </p:cNvPr>
                <p:cNvSpPr/>
                <p:nvPr/>
              </p:nvSpPr>
              <p:spPr>
                <a:xfrm>
                  <a:off x="9843405"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8FAADC"/>
                </a:solidFill>
              </p:spPr>
              <p:txBody>
                <a:bodyPr wrap="square" lIns="0" tIns="0" rIns="0" bIns="0" rtlCol="0"/>
                <a:lstStyle/>
                <a:p>
                  <a:endParaRPr/>
                </a:p>
              </p:txBody>
            </p:sp>
            <p:sp>
              <p:nvSpPr>
                <p:cNvPr id="199" name="object 101">
                  <a:extLst>
                    <a:ext uri="{FF2B5EF4-FFF2-40B4-BE49-F238E27FC236}">
                      <a16:creationId xmlns:a16="http://schemas.microsoft.com/office/drawing/2014/main" id="{A2E8C714-CCDD-C120-5AE0-EB666C3E9A0E}"/>
                    </a:ext>
                  </a:extLst>
                </p:cNvPr>
                <p:cNvSpPr/>
                <p:nvPr/>
              </p:nvSpPr>
              <p:spPr>
                <a:xfrm>
                  <a:off x="984340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60" name="object 102">
                <a:extLst>
                  <a:ext uri="{FF2B5EF4-FFF2-40B4-BE49-F238E27FC236}">
                    <a16:creationId xmlns:a16="http://schemas.microsoft.com/office/drawing/2014/main" id="{8598973E-D0EE-3444-755C-8F4D52D3E903}"/>
                  </a:ext>
                </a:extLst>
              </p:cNvPr>
              <p:cNvGrpSpPr/>
              <p:nvPr/>
            </p:nvGrpSpPr>
            <p:grpSpPr>
              <a:xfrm>
                <a:off x="8533884" y="1286930"/>
                <a:ext cx="74820" cy="1367999"/>
                <a:chOff x="9836410" y="1225481"/>
                <a:chExt cx="143510" cy="1306830"/>
              </a:xfrm>
            </p:grpSpPr>
            <p:sp>
              <p:nvSpPr>
                <p:cNvPr id="193" name="object 103">
                  <a:extLst>
                    <a:ext uri="{FF2B5EF4-FFF2-40B4-BE49-F238E27FC236}">
                      <a16:creationId xmlns:a16="http://schemas.microsoft.com/office/drawing/2014/main" id="{032452AE-7BEE-F556-2C40-963C0AEDC6FE}"/>
                    </a:ext>
                  </a:extLst>
                </p:cNvPr>
                <p:cNvSpPr/>
                <p:nvPr/>
              </p:nvSpPr>
              <p:spPr>
                <a:xfrm>
                  <a:off x="9842760"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D966"/>
                </a:solidFill>
              </p:spPr>
              <p:txBody>
                <a:bodyPr wrap="square" lIns="0" tIns="0" rIns="0" bIns="0" rtlCol="0"/>
                <a:lstStyle/>
                <a:p>
                  <a:endParaRPr/>
                </a:p>
              </p:txBody>
            </p:sp>
            <p:sp>
              <p:nvSpPr>
                <p:cNvPr id="194" name="object 104">
                  <a:extLst>
                    <a:ext uri="{FF2B5EF4-FFF2-40B4-BE49-F238E27FC236}">
                      <a16:creationId xmlns:a16="http://schemas.microsoft.com/office/drawing/2014/main" id="{6CA616C0-F9D4-C7A9-98DD-C3CD2825FAC3}"/>
                    </a:ext>
                  </a:extLst>
                </p:cNvPr>
                <p:cNvSpPr/>
                <p:nvPr/>
              </p:nvSpPr>
              <p:spPr>
                <a:xfrm>
                  <a:off x="9842760"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sp>
              <p:nvSpPr>
                <p:cNvPr id="195" name="object 105">
                  <a:extLst>
                    <a:ext uri="{FF2B5EF4-FFF2-40B4-BE49-F238E27FC236}">
                      <a16:creationId xmlns:a16="http://schemas.microsoft.com/office/drawing/2014/main" id="{637299D3-C93A-31BE-769C-914991FB10CF}"/>
                    </a:ext>
                  </a:extLst>
                </p:cNvPr>
                <p:cNvSpPr/>
                <p:nvPr/>
              </p:nvSpPr>
              <p:spPr>
                <a:xfrm>
                  <a:off x="9842760" y="1231831"/>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DEEBF7"/>
                </a:solidFill>
              </p:spPr>
              <p:txBody>
                <a:bodyPr wrap="square" lIns="0" tIns="0" rIns="0" bIns="0" rtlCol="0"/>
                <a:lstStyle/>
                <a:p>
                  <a:endParaRPr/>
                </a:p>
              </p:txBody>
            </p:sp>
            <p:sp>
              <p:nvSpPr>
                <p:cNvPr id="196" name="object 106">
                  <a:extLst>
                    <a:ext uri="{FF2B5EF4-FFF2-40B4-BE49-F238E27FC236}">
                      <a16:creationId xmlns:a16="http://schemas.microsoft.com/office/drawing/2014/main" id="{7EA0D7D7-2C1D-6843-6ABA-AC48DD22C2AC}"/>
                    </a:ext>
                  </a:extLst>
                </p:cNvPr>
                <p:cNvSpPr/>
                <p:nvPr/>
              </p:nvSpPr>
              <p:spPr>
                <a:xfrm>
                  <a:off x="9842760" y="1231831"/>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5B9BD5"/>
                  </a:solidFill>
                </a:ln>
              </p:spPr>
              <p:txBody>
                <a:bodyPr wrap="square" lIns="0" tIns="0" rIns="0" bIns="0" rtlCol="0"/>
                <a:lstStyle/>
                <a:p>
                  <a:endParaRPr/>
                </a:p>
              </p:txBody>
            </p:sp>
            <p:sp>
              <p:nvSpPr>
                <p:cNvPr id="197" name="object 107">
                  <a:extLst>
                    <a:ext uri="{FF2B5EF4-FFF2-40B4-BE49-F238E27FC236}">
                      <a16:creationId xmlns:a16="http://schemas.microsoft.com/office/drawing/2014/main" id="{712C454E-8EB0-497A-CAAE-12861788F8A1}"/>
                    </a:ext>
                  </a:extLst>
                </p:cNvPr>
                <p:cNvSpPr/>
                <p:nvPr/>
              </p:nvSpPr>
              <p:spPr>
                <a:xfrm>
                  <a:off x="9869976" y="1661599"/>
                  <a:ext cx="76200" cy="434975"/>
                </a:xfrm>
                <a:custGeom>
                  <a:avLst/>
                  <a:gdLst/>
                  <a:ahLst/>
                  <a:cxnLst/>
                  <a:rect l="l" t="t" r="r" b="b"/>
                  <a:pathLst>
                    <a:path w="76200" h="434975">
                      <a:moveTo>
                        <a:pt x="50800" y="63500"/>
                      </a:moveTo>
                      <a:lnTo>
                        <a:pt x="25400" y="63500"/>
                      </a:lnTo>
                      <a:lnTo>
                        <a:pt x="25400" y="434559"/>
                      </a:lnTo>
                      <a:lnTo>
                        <a:pt x="50800" y="434559"/>
                      </a:lnTo>
                      <a:lnTo>
                        <a:pt x="50800" y="63500"/>
                      </a:lnTo>
                      <a:close/>
                    </a:path>
                    <a:path w="76200" h="434975">
                      <a:moveTo>
                        <a:pt x="38100" y="0"/>
                      </a:moveTo>
                      <a:lnTo>
                        <a:pt x="0" y="76200"/>
                      </a:lnTo>
                      <a:lnTo>
                        <a:pt x="25400" y="76200"/>
                      </a:lnTo>
                      <a:lnTo>
                        <a:pt x="25400" y="63500"/>
                      </a:lnTo>
                      <a:lnTo>
                        <a:pt x="69850" y="63500"/>
                      </a:lnTo>
                      <a:lnTo>
                        <a:pt x="38100" y="0"/>
                      </a:lnTo>
                      <a:close/>
                    </a:path>
                    <a:path w="76200" h="434975">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grpSp>
          <p:grpSp>
            <p:nvGrpSpPr>
              <p:cNvPr id="161" name="object 109">
                <a:extLst>
                  <a:ext uri="{FF2B5EF4-FFF2-40B4-BE49-F238E27FC236}">
                    <a16:creationId xmlns:a16="http://schemas.microsoft.com/office/drawing/2014/main" id="{F028C148-46FF-1B95-4A8E-42A12FC232EE}"/>
                  </a:ext>
                </a:extLst>
              </p:cNvPr>
              <p:cNvGrpSpPr/>
              <p:nvPr/>
            </p:nvGrpSpPr>
            <p:grpSpPr>
              <a:xfrm>
                <a:off x="4945352" y="3794707"/>
                <a:ext cx="74489" cy="464641"/>
                <a:chOff x="2953391" y="3621125"/>
                <a:chExt cx="142875" cy="443865"/>
              </a:xfrm>
            </p:grpSpPr>
            <p:sp>
              <p:nvSpPr>
                <p:cNvPr id="191" name="object 110">
                  <a:extLst>
                    <a:ext uri="{FF2B5EF4-FFF2-40B4-BE49-F238E27FC236}">
                      <a16:creationId xmlns:a16="http://schemas.microsoft.com/office/drawing/2014/main" id="{D07525AF-7139-5EF8-A32E-4EEC9F007097}"/>
                    </a:ext>
                  </a:extLst>
                </p:cNvPr>
                <p:cNvSpPr/>
                <p:nvPr/>
              </p:nvSpPr>
              <p:spPr>
                <a:xfrm>
                  <a:off x="2959741"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92" name="object 111">
                  <a:extLst>
                    <a:ext uri="{FF2B5EF4-FFF2-40B4-BE49-F238E27FC236}">
                      <a16:creationId xmlns:a16="http://schemas.microsoft.com/office/drawing/2014/main" id="{00DCE1B8-A2B2-8F39-5261-D1E6DE4884DB}"/>
                    </a:ext>
                  </a:extLst>
                </p:cNvPr>
                <p:cNvSpPr/>
                <p:nvPr/>
              </p:nvSpPr>
              <p:spPr>
                <a:xfrm>
                  <a:off x="295974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62" name="object 112">
                <a:extLst>
                  <a:ext uri="{FF2B5EF4-FFF2-40B4-BE49-F238E27FC236}">
                    <a16:creationId xmlns:a16="http://schemas.microsoft.com/office/drawing/2014/main" id="{30825EEF-97B2-0F37-B859-3C3828AC467C}"/>
                  </a:ext>
                </a:extLst>
              </p:cNvPr>
              <p:cNvGrpSpPr/>
              <p:nvPr/>
            </p:nvGrpSpPr>
            <p:grpSpPr>
              <a:xfrm>
                <a:off x="5350043" y="3798675"/>
                <a:ext cx="74489" cy="464641"/>
                <a:chOff x="3729612" y="3624916"/>
                <a:chExt cx="142875" cy="443865"/>
              </a:xfrm>
            </p:grpSpPr>
            <p:sp>
              <p:nvSpPr>
                <p:cNvPr id="189" name="object 113">
                  <a:extLst>
                    <a:ext uri="{FF2B5EF4-FFF2-40B4-BE49-F238E27FC236}">
                      <a16:creationId xmlns:a16="http://schemas.microsoft.com/office/drawing/2014/main" id="{B06E4639-BC47-D819-B5FB-7805C8459023}"/>
                    </a:ext>
                  </a:extLst>
                </p:cNvPr>
                <p:cNvSpPr/>
                <p:nvPr/>
              </p:nvSpPr>
              <p:spPr>
                <a:xfrm>
                  <a:off x="3735962"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90" name="object 114">
                  <a:extLst>
                    <a:ext uri="{FF2B5EF4-FFF2-40B4-BE49-F238E27FC236}">
                      <a16:creationId xmlns:a16="http://schemas.microsoft.com/office/drawing/2014/main" id="{60B9D1C5-9DCC-A1B2-2B35-977C9D447A35}"/>
                    </a:ext>
                  </a:extLst>
                </p:cNvPr>
                <p:cNvSpPr/>
                <p:nvPr/>
              </p:nvSpPr>
              <p:spPr>
                <a:xfrm>
                  <a:off x="3735962"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63" name="object 115">
                <a:extLst>
                  <a:ext uri="{FF2B5EF4-FFF2-40B4-BE49-F238E27FC236}">
                    <a16:creationId xmlns:a16="http://schemas.microsoft.com/office/drawing/2014/main" id="{698F5B8D-543A-D7D2-0580-BA6ED97B3B6C}"/>
                  </a:ext>
                </a:extLst>
              </p:cNvPr>
              <p:cNvGrpSpPr/>
              <p:nvPr/>
            </p:nvGrpSpPr>
            <p:grpSpPr>
              <a:xfrm>
                <a:off x="5754734" y="3794707"/>
                <a:ext cx="74489" cy="464641"/>
                <a:chOff x="4505834" y="3621125"/>
                <a:chExt cx="142875" cy="443865"/>
              </a:xfrm>
            </p:grpSpPr>
            <p:sp>
              <p:nvSpPr>
                <p:cNvPr id="187" name="object 116">
                  <a:extLst>
                    <a:ext uri="{FF2B5EF4-FFF2-40B4-BE49-F238E27FC236}">
                      <a16:creationId xmlns:a16="http://schemas.microsoft.com/office/drawing/2014/main" id="{B19F524A-7E2D-D1CB-0152-903E977617F9}"/>
                    </a:ext>
                  </a:extLst>
                </p:cNvPr>
                <p:cNvSpPr/>
                <p:nvPr/>
              </p:nvSpPr>
              <p:spPr>
                <a:xfrm>
                  <a:off x="4512184"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88" name="object 117">
                  <a:extLst>
                    <a:ext uri="{FF2B5EF4-FFF2-40B4-BE49-F238E27FC236}">
                      <a16:creationId xmlns:a16="http://schemas.microsoft.com/office/drawing/2014/main" id="{033C6332-A314-2527-2687-60971237A0C7}"/>
                    </a:ext>
                  </a:extLst>
                </p:cNvPr>
                <p:cNvSpPr/>
                <p:nvPr/>
              </p:nvSpPr>
              <p:spPr>
                <a:xfrm>
                  <a:off x="4512184"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64" name="object 118">
                <a:extLst>
                  <a:ext uri="{FF2B5EF4-FFF2-40B4-BE49-F238E27FC236}">
                    <a16:creationId xmlns:a16="http://schemas.microsoft.com/office/drawing/2014/main" id="{BF377263-A518-3BF6-9B13-879DF681E531}"/>
                  </a:ext>
                </a:extLst>
              </p:cNvPr>
              <p:cNvGrpSpPr/>
              <p:nvPr/>
            </p:nvGrpSpPr>
            <p:grpSpPr>
              <a:xfrm>
                <a:off x="6159973" y="3798675"/>
                <a:ext cx="74489" cy="464641"/>
                <a:chOff x="5283106" y="3624916"/>
                <a:chExt cx="142875" cy="443865"/>
              </a:xfrm>
            </p:grpSpPr>
            <p:sp>
              <p:nvSpPr>
                <p:cNvPr id="185" name="object 119">
                  <a:extLst>
                    <a:ext uri="{FF2B5EF4-FFF2-40B4-BE49-F238E27FC236}">
                      <a16:creationId xmlns:a16="http://schemas.microsoft.com/office/drawing/2014/main" id="{BD7AEB1F-0267-C5C2-8C83-7EBA8A0D5A3E}"/>
                    </a:ext>
                  </a:extLst>
                </p:cNvPr>
                <p:cNvSpPr/>
                <p:nvPr/>
              </p:nvSpPr>
              <p:spPr>
                <a:xfrm>
                  <a:off x="5289456"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86" name="object 120">
                  <a:extLst>
                    <a:ext uri="{FF2B5EF4-FFF2-40B4-BE49-F238E27FC236}">
                      <a16:creationId xmlns:a16="http://schemas.microsoft.com/office/drawing/2014/main" id="{A757F58F-34CA-060D-7EA1-37EE8CF4E43D}"/>
                    </a:ext>
                  </a:extLst>
                </p:cNvPr>
                <p:cNvSpPr/>
                <p:nvPr/>
              </p:nvSpPr>
              <p:spPr>
                <a:xfrm>
                  <a:off x="5289456"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65" name="object 121">
                <a:extLst>
                  <a:ext uri="{FF2B5EF4-FFF2-40B4-BE49-F238E27FC236}">
                    <a16:creationId xmlns:a16="http://schemas.microsoft.com/office/drawing/2014/main" id="{B9D4EAA2-477B-3AC9-CD03-E6DF21A5E6EF}"/>
                  </a:ext>
                </a:extLst>
              </p:cNvPr>
              <p:cNvGrpSpPr/>
              <p:nvPr/>
            </p:nvGrpSpPr>
            <p:grpSpPr>
              <a:xfrm>
                <a:off x="6562575" y="3794707"/>
                <a:ext cx="74489" cy="464641"/>
                <a:chOff x="6055321" y="3621125"/>
                <a:chExt cx="142875" cy="443865"/>
              </a:xfrm>
            </p:grpSpPr>
            <p:sp>
              <p:nvSpPr>
                <p:cNvPr id="183" name="object 122">
                  <a:extLst>
                    <a:ext uri="{FF2B5EF4-FFF2-40B4-BE49-F238E27FC236}">
                      <a16:creationId xmlns:a16="http://schemas.microsoft.com/office/drawing/2014/main" id="{5F160437-E1C8-6C90-FF3A-9EACFFDCAB56}"/>
                    </a:ext>
                  </a:extLst>
                </p:cNvPr>
                <p:cNvSpPr/>
                <p:nvPr/>
              </p:nvSpPr>
              <p:spPr>
                <a:xfrm>
                  <a:off x="6061671"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84" name="object 123">
                  <a:extLst>
                    <a:ext uri="{FF2B5EF4-FFF2-40B4-BE49-F238E27FC236}">
                      <a16:creationId xmlns:a16="http://schemas.microsoft.com/office/drawing/2014/main" id="{D17360D7-67E4-B594-A156-915828A401AA}"/>
                    </a:ext>
                  </a:extLst>
                </p:cNvPr>
                <p:cNvSpPr/>
                <p:nvPr/>
              </p:nvSpPr>
              <p:spPr>
                <a:xfrm>
                  <a:off x="606167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66" name="object 124">
                <a:extLst>
                  <a:ext uri="{FF2B5EF4-FFF2-40B4-BE49-F238E27FC236}">
                    <a16:creationId xmlns:a16="http://schemas.microsoft.com/office/drawing/2014/main" id="{40BDEEFA-2C71-E517-C4ED-022074F0BA07}"/>
                  </a:ext>
                </a:extLst>
              </p:cNvPr>
              <p:cNvGrpSpPr/>
              <p:nvPr/>
            </p:nvGrpSpPr>
            <p:grpSpPr>
              <a:xfrm>
                <a:off x="6972741" y="3794707"/>
                <a:ext cx="74489" cy="464641"/>
                <a:chOff x="6842045" y="3621125"/>
                <a:chExt cx="142875" cy="443865"/>
              </a:xfrm>
            </p:grpSpPr>
            <p:sp>
              <p:nvSpPr>
                <p:cNvPr id="181" name="object 125">
                  <a:extLst>
                    <a:ext uri="{FF2B5EF4-FFF2-40B4-BE49-F238E27FC236}">
                      <a16:creationId xmlns:a16="http://schemas.microsoft.com/office/drawing/2014/main" id="{4381F077-1C7A-9D1D-08D2-29427F79D0D6}"/>
                    </a:ext>
                  </a:extLst>
                </p:cNvPr>
                <p:cNvSpPr/>
                <p:nvPr/>
              </p:nvSpPr>
              <p:spPr>
                <a:xfrm>
                  <a:off x="6848395"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82" name="object 126">
                  <a:extLst>
                    <a:ext uri="{FF2B5EF4-FFF2-40B4-BE49-F238E27FC236}">
                      <a16:creationId xmlns:a16="http://schemas.microsoft.com/office/drawing/2014/main" id="{4A5D2968-FA5F-05AF-A248-CCB1457D12B1}"/>
                    </a:ext>
                  </a:extLst>
                </p:cNvPr>
                <p:cNvSpPr/>
                <p:nvPr/>
              </p:nvSpPr>
              <p:spPr>
                <a:xfrm>
                  <a:off x="684839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67" name="object 127">
                <a:extLst>
                  <a:ext uri="{FF2B5EF4-FFF2-40B4-BE49-F238E27FC236}">
                    <a16:creationId xmlns:a16="http://schemas.microsoft.com/office/drawing/2014/main" id="{B8A316DC-C4D4-DC0D-DAC4-563ABD83541F}"/>
                  </a:ext>
                </a:extLst>
              </p:cNvPr>
              <p:cNvGrpSpPr/>
              <p:nvPr/>
            </p:nvGrpSpPr>
            <p:grpSpPr>
              <a:xfrm>
                <a:off x="7372824" y="3794707"/>
                <a:ext cx="74489" cy="464641"/>
                <a:chOff x="7609427" y="3621125"/>
                <a:chExt cx="142875" cy="443865"/>
              </a:xfrm>
            </p:grpSpPr>
            <p:sp>
              <p:nvSpPr>
                <p:cNvPr id="179" name="object 128">
                  <a:extLst>
                    <a:ext uri="{FF2B5EF4-FFF2-40B4-BE49-F238E27FC236}">
                      <a16:creationId xmlns:a16="http://schemas.microsoft.com/office/drawing/2014/main" id="{8CC72CB7-0BFE-676E-2F33-33DA9D06908B}"/>
                    </a:ext>
                  </a:extLst>
                </p:cNvPr>
                <p:cNvSpPr/>
                <p:nvPr/>
              </p:nvSpPr>
              <p:spPr>
                <a:xfrm>
                  <a:off x="7615777"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80" name="object 129">
                  <a:extLst>
                    <a:ext uri="{FF2B5EF4-FFF2-40B4-BE49-F238E27FC236}">
                      <a16:creationId xmlns:a16="http://schemas.microsoft.com/office/drawing/2014/main" id="{CD207D0C-3DC4-EA7B-B061-6F902F9EBB7E}"/>
                    </a:ext>
                  </a:extLst>
                </p:cNvPr>
                <p:cNvSpPr/>
                <p:nvPr/>
              </p:nvSpPr>
              <p:spPr>
                <a:xfrm>
                  <a:off x="7615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68" name="object 130">
                <a:extLst>
                  <a:ext uri="{FF2B5EF4-FFF2-40B4-BE49-F238E27FC236}">
                    <a16:creationId xmlns:a16="http://schemas.microsoft.com/office/drawing/2014/main" id="{AE6B82A2-5AE5-812C-4C21-CF20A7101EF5}"/>
                  </a:ext>
                </a:extLst>
              </p:cNvPr>
              <p:cNvGrpSpPr/>
              <p:nvPr/>
            </p:nvGrpSpPr>
            <p:grpSpPr>
              <a:xfrm>
                <a:off x="7777399" y="3794707"/>
                <a:ext cx="74489" cy="464641"/>
                <a:chOff x="8385427" y="3621125"/>
                <a:chExt cx="142875" cy="443865"/>
              </a:xfrm>
            </p:grpSpPr>
            <p:sp>
              <p:nvSpPr>
                <p:cNvPr id="177" name="object 131">
                  <a:extLst>
                    <a:ext uri="{FF2B5EF4-FFF2-40B4-BE49-F238E27FC236}">
                      <a16:creationId xmlns:a16="http://schemas.microsoft.com/office/drawing/2014/main" id="{C6568D24-E451-93CA-00EE-F3A3F02A8B31}"/>
                    </a:ext>
                  </a:extLst>
                </p:cNvPr>
                <p:cNvSpPr/>
                <p:nvPr/>
              </p:nvSpPr>
              <p:spPr>
                <a:xfrm>
                  <a:off x="8391777"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78" name="object 132">
                  <a:extLst>
                    <a:ext uri="{FF2B5EF4-FFF2-40B4-BE49-F238E27FC236}">
                      <a16:creationId xmlns:a16="http://schemas.microsoft.com/office/drawing/2014/main" id="{14F18AF0-878D-2CAA-153C-02AB83CF7777}"/>
                    </a:ext>
                  </a:extLst>
                </p:cNvPr>
                <p:cNvSpPr/>
                <p:nvPr/>
              </p:nvSpPr>
              <p:spPr>
                <a:xfrm>
                  <a:off x="8391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69" name="object 133">
                <a:extLst>
                  <a:ext uri="{FF2B5EF4-FFF2-40B4-BE49-F238E27FC236}">
                    <a16:creationId xmlns:a16="http://schemas.microsoft.com/office/drawing/2014/main" id="{09FBC78C-8E2B-77C3-5CC1-24BEEE8F21EA}"/>
                  </a:ext>
                </a:extLst>
              </p:cNvPr>
              <p:cNvGrpSpPr/>
              <p:nvPr/>
            </p:nvGrpSpPr>
            <p:grpSpPr>
              <a:xfrm>
                <a:off x="8182366" y="3794707"/>
                <a:ext cx="74489" cy="464641"/>
                <a:chOff x="9162178" y="3621125"/>
                <a:chExt cx="142875" cy="443865"/>
              </a:xfrm>
            </p:grpSpPr>
            <p:sp>
              <p:nvSpPr>
                <p:cNvPr id="175" name="object 134">
                  <a:extLst>
                    <a:ext uri="{FF2B5EF4-FFF2-40B4-BE49-F238E27FC236}">
                      <a16:creationId xmlns:a16="http://schemas.microsoft.com/office/drawing/2014/main" id="{563B2560-47C8-09BC-6103-9D6C369FD417}"/>
                    </a:ext>
                  </a:extLst>
                </p:cNvPr>
                <p:cNvSpPr/>
                <p:nvPr/>
              </p:nvSpPr>
              <p:spPr>
                <a:xfrm>
                  <a:off x="9168528"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76" name="object 135">
                  <a:extLst>
                    <a:ext uri="{FF2B5EF4-FFF2-40B4-BE49-F238E27FC236}">
                      <a16:creationId xmlns:a16="http://schemas.microsoft.com/office/drawing/2014/main" id="{D93D1CDB-407D-AC9A-C9FA-1B70B3785FF7}"/>
                    </a:ext>
                  </a:extLst>
                </p:cNvPr>
                <p:cNvSpPr/>
                <p:nvPr/>
              </p:nvSpPr>
              <p:spPr>
                <a:xfrm>
                  <a:off x="9168528"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sp>
            <p:nvSpPr>
              <p:cNvPr id="170" name="object 136">
                <a:extLst>
                  <a:ext uri="{FF2B5EF4-FFF2-40B4-BE49-F238E27FC236}">
                    <a16:creationId xmlns:a16="http://schemas.microsoft.com/office/drawing/2014/main" id="{F25F598D-FBE9-D906-3D38-3167942A9442}"/>
                  </a:ext>
                </a:extLst>
              </p:cNvPr>
              <p:cNvSpPr txBox="1"/>
              <p:nvPr/>
            </p:nvSpPr>
            <p:spPr>
              <a:xfrm>
                <a:off x="4936554" y="4196094"/>
                <a:ext cx="3328514" cy="409469"/>
              </a:xfrm>
              <a:prstGeom prst="rect">
                <a:avLst/>
              </a:prstGeom>
            </p:spPr>
            <p:txBody>
              <a:bodyPr vert="horz" wrap="square" lIns="0" tIns="12700" rIns="0" bIns="0" rtlCol="0">
                <a:spAutoFit/>
              </a:bodyPr>
              <a:lstStyle/>
              <a:p>
                <a:pPr marL="12700">
                  <a:lnSpc>
                    <a:spcPct val="100000"/>
                  </a:lnSpc>
                  <a:spcBef>
                    <a:spcPts val="100"/>
                  </a:spcBef>
                  <a:tabLst>
                    <a:tab pos="791845" algn="l"/>
                    <a:tab pos="1568450" algn="l"/>
                    <a:tab pos="2343785" algn="l"/>
                    <a:tab pos="3121025" algn="l"/>
                    <a:tab pos="3896995" algn="l"/>
                    <a:tab pos="4662805" algn="l"/>
                    <a:tab pos="5452745" algn="l"/>
                    <a:tab pos="6219190" algn="l"/>
                  </a:tabLst>
                </a:pP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endParaRPr sz="2400" dirty="0">
                  <a:latin typeface="Calibri"/>
                  <a:cs typeface="Calibri"/>
                </a:endParaRPr>
              </a:p>
            </p:txBody>
          </p:sp>
          <p:grpSp>
            <p:nvGrpSpPr>
              <p:cNvPr id="171" name="object 138">
                <a:extLst>
                  <a:ext uri="{FF2B5EF4-FFF2-40B4-BE49-F238E27FC236}">
                    <a16:creationId xmlns:a16="http://schemas.microsoft.com/office/drawing/2014/main" id="{C53595B7-C751-D37A-84BC-5D9039FEC98A}"/>
                  </a:ext>
                </a:extLst>
              </p:cNvPr>
              <p:cNvGrpSpPr/>
              <p:nvPr/>
            </p:nvGrpSpPr>
            <p:grpSpPr>
              <a:xfrm>
                <a:off x="4724400" y="2798390"/>
                <a:ext cx="4115783" cy="818938"/>
                <a:chOff x="2529591" y="2669357"/>
                <a:chExt cx="7894320" cy="782320"/>
              </a:xfrm>
            </p:grpSpPr>
            <p:sp>
              <p:nvSpPr>
                <p:cNvPr id="173" name="object 139">
                  <a:extLst>
                    <a:ext uri="{FF2B5EF4-FFF2-40B4-BE49-F238E27FC236}">
                      <a16:creationId xmlns:a16="http://schemas.microsoft.com/office/drawing/2014/main" id="{4470919C-FD9E-B7D5-C14B-B938765A4168}"/>
                    </a:ext>
                  </a:extLst>
                </p:cNvPr>
                <p:cNvSpPr/>
                <p:nvPr/>
              </p:nvSpPr>
              <p:spPr>
                <a:xfrm>
                  <a:off x="2535941" y="2675707"/>
                  <a:ext cx="7881620" cy="769620"/>
                </a:xfrm>
                <a:custGeom>
                  <a:avLst/>
                  <a:gdLst/>
                  <a:ahLst/>
                  <a:cxnLst/>
                  <a:rect l="l" t="t" r="r" b="b"/>
                  <a:pathLst>
                    <a:path w="7881620" h="769620">
                      <a:moveTo>
                        <a:pt x="7753038" y="0"/>
                      </a:moveTo>
                      <a:lnTo>
                        <a:pt x="128234" y="0"/>
                      </a:lnTo>
                      <a:lnTo>
                        <a:pt x="78319" y="10077"/>
                      </a:lnTo>
                      <a:lnTo>
                        <a:pt x="37559" y="37559"/>
                      </a:lnTo>
                      <a:lnTo>
                        <a:pt x="10077" y="78319"/>
                      </a:lnTo>
                      <a:lnTo>
                        <a:pt x="0" y="128234"/>
                      </a:lnTo>
                      <a:lnTo>
                        <a:pt x="0" y="641184"/>
                      </a:lnTo>
                      <a:lnTo>
                        <a:pt x="10077" y="691099"/>
                      </a:lnTo>
                      <a:lnTo>
                        <a:pt x="37559" y="731860"/>
                      </a:lnTo>
                      <a:lnTo>
                        <a:pt x="78319" y="759341"/>
                      </a:lnTo>
                      <a:lnTo>
                        <a:pt x="128234" y="769419"/>
                      </a:lnTo>
                      <a:lnTo>
                        <a:pt x="7753038" y="769419"/>
                      </a:lnTo>
                      <a:lnTo>
                        <a:pt x="7802953" y="759341"/>
                      </a:lnTo>
                      <a:lnTo>
                        <a:pt x="7843714" y="731860"/>
                      </a:lnTo>
                      <a:lnTo>
                        <a:pt x="7871196" y="691099"/>
                      </a:lnTo>
                      <a:lnTo>
                        <a:pt x="7881273" y="641184"/>
                      </a:lnTo>
                      <a:lnTo>
                        <a:pt x="7881273" y="128234"/>
                      </a:lnTo>
                      <a:lnTo>
                        <a:pt x="7871196" y="78319"/>
                      </a:lnTo>
                      <a:lnTo>
                        <a:pt x="7843714" y="37559"/>
                      </a:lnTo>
                      <a:lnTo>
                        <a:pt x="7802953" y="10077"/>
                      </a:lnTo>
                      <a:lnTo>
                        <a:pt x="7753038" y="0"/>
                      </a:lnTo>
                      <a:close/>
                    </a:path>
                  </a:pathLst>
                </a:custGeom>
                <a:solidFill>
                  <a:srgbClr val="E2F0D9"/>
                </a:solidFill>
              </p:spPr>
              <p:txBody>
                <a:bodyPr wrap="square" lIns="0" tIns="0" rIns="0" bIns="0" rtlCol="0"/>
                <a:lstStyle/>
                <a:p>
                  <a:endParaRPr/>
                </a:p>
              </p:txBody>
            </p:sp>
            <p:sp>
              <p:nvSpPr>
                <p:cNvPr id="174" name="object 140">
                  <a:extLst>
                    <a:ext uri="{FF2B5EF4-FFF2-40B4-BE49-F238E27FC236}">
                      <a16:creationId xmlns:a16="http://schemas.microsoft.com/office/drawing/2014/main" id="{DBA5B556-A11E-CA3D-9539-9890C27C0F20}"/>
                    </a:ext>
                  </a:extLst>
                </p:cNvPr>
                <p:cNvSpPr/>
                <p:nvPr/>
              </p:nvSpPr>
              <p:spPr>
                <a:xfrm>
                  <a:off x="2535941" y="2675707"/>
                  <a:ext cx="7881620" cy="769620"/>
                </a:xfrm>
                <a:custGeom>
                  <a:avLst/>
                  <a:gdLst/>
                  <a:ahLst/>
                  <a:cxnLst/>
                  <a:rect l="l" t="t" r="r" b="b"/>
                  <a:pathLst>
                    <a:path w="7881620" h="769620">
                      <a:moveTo>
                        <a:pt x="0" y="128235"/>
                      </a:moveTo>
                      <a:lnTo>
                        <a:pt x="10077" y="78320"/>
                      </a:lnTo>
                      <a:lnTo>
                        <a:pt x="37559" y="37559"/>
                      </a:lnTo>
                      <a:lnTo>
                        <a:pt x="78319" y="10077"/>
                      </a:lnTo>
                      <a:lnTo>
                        <a:pt x="128234" y="0"/>
                      </a:lnTo>
                      <a:lnTo>
                        <a:pt x="7753040" y="0"/>
                      </a:lnTo>
                      <a:lnTo>
                        <a:pt x="7802954" y="10077"/>
                      </a:lnTo>
                      <a:lnTo>
                        <a:pt x="7843714" y="37559"/>
                      </a:lnTo>
                      <a:lnTo>
                        <a:pt x="7871196" y="78320"/>
                      </a:lnTo>
                      <a:lnTo>
                        <a:pt x="7881274" y="128235"/>
                      </a:lnTo>
                      <a:lnTo>
                        <a:pt x="7881274" y="641184"/>
                      </a:lnTo>
                      <a:lnTo>
                        <a:pt x="7871196" y="691099"/>
                      </a:lnTo>
                      <a:lnTo>
                        <a:pt x="7843714" y="731860"/>
                      </a:lnTo>
                      <a:lnTo>
                        <a:pt x="7802954" y="759342"/>
                      </a:lnTo>
                      <a:lnTo>
                        <a:pt x="7753040" y="769420"/>
                      </a:lnTo>
                      <a:lnTo>
                        <a:pt x="128234" y="769420"/>
                      </a:lnTo>
                      <a:lnTo>
                        <a:pt x="78319" y="759342"/>
                      </a:lnTo>
                      <a:lnTo>
                        <a:pt x="37559" y="731860"/>
                      </a:lnTo>
                      <a:lnTo>
                        <a:pt x="10077" y="691099"/>
                      </a:lnTo>
                      <a:lnTo>
                        <a:pt x="0" y="641184"/>
                      </a:lnTo>
                      <a:lnTo>
                        <a:pt x="0" y="128235"/>
                      </a:lnTo>
                      <a:close/>
                    </a:path>
                  </a:pathLst>
                </a:custGeom>
                <a:ln w="12700">
                  <a:solidFill>
                    <a:srgbClr val="70AD47"/>
                  </a:solidFill>
                </a:ln>
              </p:spPr>
              <p:txBody>
                <a:bodyPr wrap="square" lIns="0" tIns="0" rIns="0" bIns="0" rtlCol="0"/>
                <a:lstStyle/>
                <a:p>
                  <a:endParaRPr/>
                </a:p>
              </p:txBody>
            </p:sp>
          </p:grpSp>
          <p:sp>
            <p:nvSpPr>
              <p:cNvPr id="172" name="object 141">
                <a:extLst>
                  <a:ext uri="{FF2B5EF4-FFF2-40B4-BE49-F238E27FC236}">
                    <a16:creationId xmlns:a16="http://schemas.microsoft.com/office/drawing/2014/main" id="{7FB9E0D7-2CE0-CC7D-1DB3-442D527A4B53}"/>
                  </a:ext>
                </a:extLst>
              </p:cNvPr>
              <p:cNvSpPr txBox="1"/>
              <p:nvPr/>
            </p:nvSpPr>
            <p:spPr>
              <a:xfrm>
                <a:off x="5084300" y="2943224"/>
                <a:ext cx="3575174" cy="473282"/>
              </a:xfrm>
              <a:prstGeom prst="rect">
                <a:avLst/>
              </a:prstGeom>
            </p:spPr>
            <p:txBody>
              <a:bodyPr vert="horz" wrap="square" lIns="0" tIns="12700" rIns="0" bIns="0" rtlCol="0">
                <a:spAutoFit/>
              </a:bodyPr>
              <a:lstStyle/>
              <a:p>
                <a:pPr marL="12700" algn="ctr">
                  <a:lnSpc>
                    <a:spcPct val="100000"/>
                  </a:lnSpc>
                  <a:spcBef>
                    <a:spcPts val="100"/>
                  </a:spcBef>
                </a:pPr>
                <a:r>
                  <a:rPr sz="2800" spc="-30" dirty="0">
                    <a:latin typeface="Calibri"/>
                    <a:cs typeface="Calibri"/>
                  </a:rPr>
                  <a:t>Transformer</a:t>
                </a:r>
                <a:endParaRPr sz="2800" dirty="0">
                  <a:latin typeface="Calibri"/>
                  <a:cs typeface="Calibri"/>
                </a:endParaRPr>
              </a:p>
            </p:txBody>
          </p:sp>
        </p:grpSp>
      </p:grpSp>
    </p:spTree>
    <p:extLst>
      <p:ext uri="{BB962C8B-B14F-4D97-AF65-F5344CB8AC3E}">
        <p14:creationId xmlns:p14="http://schemas.microsoft.com/office/powerpoint/2010/main" val="35999304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Vision</a:t>
            </a:r>
            <a:r>
              <a:rPr spc="-110" dirty="0"/>
              <a:t> </a:t>
            </a:r>
            <a:r>
              <a:rPr spc="-40" dirty="0"/>
              <a:t>Transformer</a:t>
            </a:r>
            <a:r>
              <a:rPr spc="-110" dirty="0"/>
              <a:t> </a:t>
            </a:r>
            <a:r>
              <a:rPr spc="-10" dirty="0"/>
              <a:t>(ViT)</a:t>
            </a:r>
          </a:p>
        </p:txBody>
      </p:sp>
      <p:sp>
        <p:nvSpPr>
          <p:cNvPr id="4" name="object 4"/>
          <p:cNvSpPr txBox="1"/>
          <p:nvPr/>
        </p:nvSpPr>
        <p:spPr>
          <a:xfrm>
            <a:off x="78739" y="6050788"/>
            <a:ext cx="9896475" cy="269240"/>
          </a:xfrm>
          <a:prstGeom prst="rect">
            <a:avLst/>
          </a:prstGeom>
        </p:spPr>
        <p:txBody>
          <a:bodyPr vert="horz" wrap="square" lIns="0" tIns="12700" rIns="0" bIns="0" rtlCol="0">
            <a:spAutoFit/>
          </a:bodyPr>
          <a:lstStyle/>
          <a:p>
            <a:pPr marL="12700">
              <a:lnSpc>
                <a:spcPct val="100000"/>
              </a:lnSpc>
              <a:spcBef>
                <a:spcPts val="100"/>
              </a:spcBef>
            </a:pPr>
            <a:r>
              <a:rPr sz="1600" dirty="0">
                <a:latin typeface="Arial"/>
                <a:cs typeface="Arial"/>
              </a:rPr>
              <a:t>Dosovitskiy</a:t>
            </a:r>
            <a:r>
              <a:rPr sz="1600" spc="-25" dirty="0">
                <a:latin typeface="Arial"/>
                <a:cs typeface="Arial"/>
              </a:rPr>
              <a:t> </a:t>
            </a:r>
            <a:r>
              <a:rPr sz="1600" dirty="0">
                <a:latin typeface="Arial"/>
                <a:cs typeface="Arial"/>
              </a:rPr>
              <a:t>et</a:t>
            </a:r>
            <a:r>
              <a:rPr sz="1600" spc="-20" dirty="0">
                <a:latin typeface="Arial"/>
                <a:cs typeface="Arial"/>
              </a:rPr>
              <a:t> </a:t>
            </a:r>
            <a:r>
              <a:rPr sz="1600" dirty="0">
                <a:latin typeface="Arial"/>
                <a:cs typeface="Arial"/>
              </a:rPr>
              <a:t>al,</a:t>
            </a:r>
            <a:r>
              <a:rPr sz="1600" spc="-20" dirty="0">
                <a:latin typeface="Arial"/>
                <a:cs typeface="Arial"/>
              </a:rPr>
              <a:t> </a:t>
            </a:r>
            <a:r>
              <a:rPr sz="1600" dirty="0">
                <a:latin typeface="Arial"/>
                <a:cs typeface="Arial"/>
              </a:rPr>
              <a:t>“An</a:t>
            </a:r>
            <a:r>
              <a:rPr sz="1600" spc="-3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is</a:t>
            </a:r>
            <a:r>
              <a:rPr sz="1600" spc="-25" dirty="0">
                <a:latin typeface="Arial"/>
                <a:cs typeface="Arial"/>
              </a:rPr>
              <a:t> </a:t>
            </a:r>
            <a:r>
              <a:rPr sz="1600" dirty="0">
                <a:latin typeface="Arial"/>
                <a:cs typeface="Arial"/>
              </a:rPr>
              <a:t>Worth</a:t>
            </a:r>
            <a:r>
              <a:rPr sz="1600" spc="-30" dirty="0">
                <a:latin typeface="Arial"/>
                <a:cs typeface="Arial"/>
              </a:rPr>
              <a:t> </a:t>
            </a:r>
            <a:r>
              <a:rPr sz="1600" dirty="0">
                <a:latin typeface="Arial"/>
                <a:cs typeface="Arial"/>
              </a:rPr>
              <a:t>16x16</a:t>
            </a:r>
            <a:r>
              <a:rPr sz="1600" spc="-30" dirty="0">
                <a:latin typeface="Arial"/>
                <a:cs typeface="Arial"/>
              </a:rPr>
              <a:t> </a:t>
            </a:r>
            <a:r>
              <a:rPr sz="1600" dirty="0">
                <a:latin typeface="Arial"/>
                <a:cs typeface="Arial"/>
              </a:rPr>
              <a:t>Words:</a:t>
            </a:r>
            <a:r>
              <a:rPr sz="1600" spc="-45" dirty="0">
                <a:latin typeface="Arial"/>
                <a:cs typeface="Arial"/>
              </a:rPr>
              <a:t> </a:t>
            </a:r>
            <a:r>
              <a:rPr sz="1600" spc="-10" dirty="0">
                <a:latin typeface="Arial"/>
                <a:cs typeface="Arial"/>
              </a:rPr>
              <a:t>Transformers</a:t>
            </a:r>
            <a:r>
              <a:rPr sz="1600" spc="-25" dirty="0">
                <a:latin typeface="Arial"/>
                <a:cs typeface="Arial"/>
              </a:rPr>
              <a:t> </a:t>
            </a:r>
            <a:r>
              <a:rPr sz="1600" dirty="0">
                <a:latin typeface="Arial"/>
                <a:cs typeface="Arial"/>
              </a:rPr>
              <a:t>for</a:t>
            </a:r>
            <a:r>
              <a:rPr sz="1600" spc="-20" dirty="0">
                <a:latin typeface="Arial"/>
                <a:cs typeface="Arial"/>
              </a:rPr>
              <a:t> </a:t>
            </a:r>
            <a:r>
              <a:rPr sz="1600" dirty="0">
                <a:latin typeface="Arial"/>
                <a:cs typeface="Arial"/>
              </a:rPr>
              <a:t>Image</a:t>
            </a:r>
            <a:r>
              <a:rPr sz="1600" spc="-30" dirty="0">
                <a:latin typeface="Arial"/>
                <a:cs typeface="Arial"/>
              </a:rPr>
              <a:t> </a:t>
            </a:r>
            <a:r>
              <a:rPr sz="1600" dirty="0">
                <a:latin typeface="Arial"/>
                <a:cs typeface="Arial"/>
              </a:rPr>
              <a:t>Recognition</a:t>
            </a:r>
            <a:r>
              <a:rPr sz="1600" spc="-30" dirty="0">
                <a:latin typeface="Arial"/>
                <a:cs typeface="Arial"/>
              </a:rPr>
              <a:t> </a:t>
            </a:r>
            <a:r>
              <a:rPr sz="1600" dirty="0">
                <a:latin typeface="Arial"/>
                <a:cs typeface="Arial"/>
              </a:rPr>
              <a:t>at</a:t>
            </a:r>
            <a:r>
              <a:rPr sz="1600" spc="-20" dirty="0">
                <a:latin typeface="Arial"/>
                <a:cs typeface="Arial"/>
              </a:rPr>
              <a:t> </a:t>
            </a:r>
            <a:r>
              <a:rPr sz="1600" dirty="0">
                <a:latin typeface="Arial"/>
                <a:cs typeface="Arial"/>
              </a:rPr>
              <a:t>Scale”,</a:t>
            </a:r>
            <a:r>
              <a:rPr sz="1600" spc="-20" dirty="0">
                <a:latin typeface="Arial"/>
                <a:cs typeface="Arial"/>
              </a:rPr>
              <a:t> </a:t>
            </a:r>
            <a:r>
              <a:rPr sz="1600" dirty="0">
                <a:latin typeface="Arial"/>
                <a:cs typeface="Arial"/>
              </a:rPr>
              <a:t>ICLR</a:t>
            </a:r>
            <a:r>
              <a:rPr sz="1600" spc="-25" dirty="0">
                <a:latin typeface="Arial"/>
                <a:cs typeface="Arial"/>
              </a:rPr>
              <a:t> </a:t>
            </a:r>
            <a:r>
              <a:rPr sz="1600" spc="-20" dirty="0">
                <a:latin typeface="Arial"/>
                <a:cs typeface="Arial"/>
              </a:rPr>
              <a:t>2021</a:t>
            </a:r>
            <a:endParaRPr sz="1600">
              <a:latin typeface="Arial"/>
              <a:cs typeface="Arial"/>
            </a:endParaRPr>
          </a:p>
        </p:txBody>
      </p:sp>
      <p:grpSp>
        <p:nvGrpSpPr>
          <p:cNvPr id="6" name="object 6"/>
          <p:cNvGrpSpPr/>
          <p:nvPr/>
        </p:nvGrpSpPr>
        <p:grpSpPr>
          <a:xfrm>
            <a:off x="2535941" y="4393872"/>
            <a:ext cx="690245" cy="1481455"/>
            <a:chOff x="2535941" y="4393872"/>
            <a:chExt cx="690245" cy="1481455"/>
          </a:xfrm>
        </p:grpSpPr>
        <p:sp>
          <p:nvSpPr>
            <p:cNvPr id="7" name="object 7"/>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8" name="object 8"/>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9" name="object 9"/>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10" name="object 10"/>
            <p:cNvPicPr/>
            <p:nvPr/>
          </p:nvPicPr>
          <p:blipFill>
            <a:blip r:embed="rId2" cstate="print"/>
            <a:stretch>
              <a:fillRect/>
            </a:stretch>
          </p:blipFill>
          <p:spPr>
            <a:xfrm>
              <a:off x="2535941" y="5235200"/>
              <a:ext cx="639705" cy="640079"/>
            </a:xfrm>
            <a:prstGeom prst="rect">
              <a:avLst/>
            </a:prstGeom>
          </p:spPr>
        </p:pic>
        <p:sp>
          <p:nvSpPr>
            <p:cNvPr id="11" name="object 11"/>
            <p:cNvSpPr/>
            <p:nvPr/>
          </p:nvSpPr>
          <p:spPr>
            <a:xfrm>
              <a:off x="3089724"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12" name="object 12"/>
            <p:cNvSpPr/>
            <p:nvPr/>
          </p:nvSpPr>
          <p:spPr>
            <a:xfrm>
              <a:off x="3089724"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13" name="object 13"/>
          <p:cNvGrpSpPr/>
          <p:nvPr/>
        </p:nvGrpSpPr>
        <p:grpSpPr>
          <a:xfrm>
            <a:off x="3312686" y="4397663"/>
            <a:ext cx="689610" cy="1477645"/>
            <a:chOff x="3312686" y="4397663"/>
            <a:chExt cx="689610" cy="1477645"/>
          </a:xfrm>
        </p:grpSpPr>
        <p:sp>
          <p:nvSpPr>
            <p:cNvPr id="14" name="object 14"/>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5" name="object 15"/>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6" name="object 16"/>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7" name="object 17"/>
            <p:cNvPicPr/>
            <p:nvPr/>
          </p:nvPicPr>
          <p:blipFill>
            <a:blip r:embed="rId3" cstate="print"/>
            <a:stretch>
              <a:fillRect/>
            </a:stretch>
          </p:blipFill>
          <p:spPr>
            <a:xfrm>
              <a:off x="3312686" y="5235200"/>
              <a:ext cx="639705" cy="640079"/>
            </a:xfrm>
            <a:prstGeom prst="rect">
              <a:avLst/>
            </a:prstGeom>
          </p:spPr>
        </p:pic>
        <p:sp>
          <p:nvSpPr>
            <p:cNvPr id="18" name="object 18"/>
            <p:cNvSpPr/>
            <p:nvPr/>
          </p:nvSpPr>
          <p:spPr>
            <a:xfrm>
              <a:off x="3865947" y="440599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19" name="object 19"/>
            <p:cNvSpPr/>
            <p:nvPr/>
          </p:nvSpPr>
          <p:spPr>
            <a:xfrm>
              <a:off x="3865947"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20" name="object 20"/>
          <p:cNvGrpSpPr/>
          <p:nvPr/>
        </p:nvGrpSpPr>
        <p:grpSpPr>
          <a:xfrm>
            <a:off x="4089432" y="4393872"/>
            <a:ext cx="689610" cy="1481455"/>
            <a:chOff x="4089432" y="4393872"/>
            <a:chExt cx="689610" cy="1481455"/>
          </a:xfrm>
        </p:grpSpPr>
        <p:sp>
          <p:nvSpPr>
            <p:cNvPr id="21" name="object 21"/>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2" name="object 22"/>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3" name="object 23"/>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24" name="object 24"/>
            <p:cNvPicPr/>
            <p:nvPr/>
          </p:nvPicPr>
          <p:blipFill>
            <a:blip r:embed="rId4" cstate="print"/>
            <a:stretch>
              <a:fillRect/>
            </a:stretch>
          </p:blipFill>
          <p:spPr>
            <a:xfrm>
              <a:off x="4089432" y="5235200"/>
              <a:ext cx="639705" cy="640079"/>
            </a:xfrm>
            <a:prstGeom prst="rect">
              <a:avLst/>
            </a:prstGeom>
          </p:spPr>
        </p:pic>
        <p:sp>
          <p:nvSpPr>
            <p:cNvPr id="25" name="object 25"/>
            <p:cNvSpPr/>
            <p:nvPr/>
          </p:nvSpPr>
          <p:spPr>
            <a:xfrm>
              <a:off x="4642168"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26" name="object 26"/>
            <p:cNvSpPr/>
            <p:nvPr/>
          </p:nvSpPr>
          <p:spPr>
            <a:xfrm>
              <a:off x="4642168"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27" name="object 27"/>
          <p:cNvGrpSpPr/>
          <p:nvPr/>
        </p:nvGrpSpPr>
        <p:grpSpPr>
          <a:xfrm>
            <a:off x="4866180" y="4397663"/>
            <a:ext cx="689610" cy="1477645"/>
            <a:chOff x="4866180" y="4397663"/>
            <a:chExt cx="689610" cy="1477645"/>
          </a:xfrm>
        </p:grpSpPr>
        <p:sp>
          <p:nvSpPr>
            <p:cNvPr id="28" name="object 28"/>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9" name="object 29"/>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0" name="object 30"/>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31" name="object 31"/>
            <p:cNvPicPr/>
            <p:nvPr/>
          </p:nvPicPr>
          <p:blipFill>
            <a:blip r:embed="rId5" cstate="print"/>
            <a:stretch>
              <a:fillRect/>
            </a:stretch>
          </p:blipFill>
          <p:spPr>
            <a:xfrm>
              <a:off x="4866180" y="5235200"/>
              <a:ext cx="639705" cy="640079"/>
            </a:xfrm>
            <a:prstGeom prst="rect">
              <a:avLst/>
            </a:prstGeom>
          </p:spPr>
        </p:pic>
        <p:sp>
          <p:nvSpPr>
            <p:cNvPr id="32" name="object 32"/>
            <p:cNvSpPr/>
            <p:nvPr/>
          </p:nvSpPr>
          <p:spPr>
            <a:xfrm>
              <a:off x="5419439" y="440599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33" name="object 33"/>
            <p:cNvSpPr/>
            <p:nvPr/>
          </p:nvSpPr>
          <p:spPr>
            <a:xfrm>
              <a:off x="5419439" y="440599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34" name="object 34"/>
          <p:cNvGrpSpPr/>
          <p:nvPr/>
        </p:nvGrpSpPr>
        <p:grpSpPr>
          <a:xfrm>
            <a:off x="5645272" y="4393872"/>
            <a:ext cx="683260" cy="1481455"/>
            <a:chOff x="5645272" y="4393872"/>
            <a:chExt cx="683260" cy="1481455"/>
          </a:xfrm>
        </p:grpSpPr>
        <p:sp>
          <p:nvSpPr>
            <p:cNvPr id="35" name="object 35"/>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36" name="object 36"/>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7" name="object 37"/>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38" name="object 38"/>
            <p:cNvPicPr/>
            <p:nvPr/>
          </p:nvPicPr>
          <p:blipFill>
            <a:blip r:embed="rId6" cstate="print"/>
            <a:stretch>
              <a:fillRect/>
            </a:stretch>
          </p:blipFill>
          <p:spPr>
            <a:xfrm>
              <a:off x="5645272" y="5235200"/>
              <a:ext cx="639705" cy="640079"/>
            </a:xfrm>
            <a:prstGeom prst="rect">
              <a:avLst/>
            </a:prstGeom>
          </p:spPr>
        </p:pic>
        <p:sp>
          <p:nvSpPr>
            <p:cNvPr id="39" name="object 39"/>
            <p:cNvSpPr/>
            <p:nvPr/>
          </p:nvSpPr>
          <p:spPr>
            <a:xfrm>
              <a:off x="6191656"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40" name="object 40"/>
            <p:cNvSpPr/>
            <p:nvPr/>
          </p:nvSpPr>
          <p:spPr>
            <a:xfrm>
              <a:off x="6191656"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41" name="object 41"/>
          <p:cNvGrpSpPr/>
          <p:nvPr/>
        </p:nvGrpSpPr>
        <p:grpSpPr>
          <a:xfrm>
            <a:off x="6419682" y="4393872"/>
            <a:ext cx="695325" cy="1481455"/>
            <a:chOff x="6419682" y="4393872"/>
            <a:chExt cx="695325" cy="1481455"/>
          </a:xfrm>
        </p:grpSpPr>
        <p:sp>
          <p:nvSpPr>
            <p:cNvPr id="42" name="object 42"/>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3" name="object 43"/>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4" name="object 44"/>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45" name="object 45"/>
            <p:cNvPicPr/>
            <p:nvPr/>
          </p:nvPicPr>
          <p:blipFill>
            <a:blip r:embed="rId7" cstate="print"/>
            <a:stretch>
              <a:fillRect/>
            </a:stretch>
          </p:blipFill>
          <p:spPr>
            <a:xfrm>
              <a:off x="6419682" y="5235200"/>
              <a:ext cx="639705" cy="640079"/>
            </a:xfrm>
            <a:prstGeom prst="rect">
              <a:avLst/>
            </a:prstGeom>
          </p:spPr>
        </p:pic>
        <p:sp>
          <p:nvSpPr>
            <p:cNvPr id="46" name="object 46"/>
            <p:cNvSpPr/>
            <p:nvPr/>
          </p:nvSpPr>
          <p:spPr>
            <a:xfrm>
              <a:off x="6978379"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47" name="object 47"/>
            <p:cNvSpPr/>
            <p:nvPr/>
          </p:nvSpPr>
          <p:spPr>
            <a:xfrm>
              <a:off x="6978379"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48" name="object 48"/>
          <p:cNvGrpSpPr/>
          <p:nvPr/>
        </p:nvGrpSpPr>
        <p:grpSpPr>
          <a:xfrm>
            <a:off x="7207347" y="4393872"/>
            <a:ext cx="675005" cy="1481455"/>
            <a:chOff x="7207347" y="4393872"/>
            <a:chExt cx="675005" cy="1481455"/>
          </a:xfrm>
        </p:grpSpPr>
        <p:sp>
          <p:nvSpPr>
            <p:cNvPr id="49" name="object 49"/>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0" name="object 50"/>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51" name="object 51"/>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52" name="object 52"/>
            <p:cNvPicPr/>
            <p:nvPr/>
          </p:nvPicPr>
          <p:blipFill>
            <a:blip r:embed="rId8" cstate="print"/>
            <a:stretch>
              <a:fillRect/>
            </a:stretch>
          </p:blipFill>
          <p:spPr>
            <a:xfrm>
              <a:off x="7207347" y="5235200"/>
              <a:ext cx="641197" cy="640079"/>
            </a:xfrm>
            <a:prstGeom prst="rect">
              <a:avLst/>
            </a:prstGeom>
          </p:spPr>
        </p:pic>
        <p:sp>
          <p:nvSpPr>
            <p:cNvPr id="53" name="object 53"/>
            <p:cNvSpPr/>
            <p:nvPr/>
          </p:nvSpPr>
          <p:spPr>
            <a:xfrm>
              <a:off x="7745760"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54" name="object 54"/>
            <p:cNvSpPr/>
            <p:nvPr/>
          </p:nvSpPr>
          <p:spPr>
            <a:xfrm>
              <a:off x="7745760"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55" name="object 55"/>
          <p:cNvGrpSpPr/>
          <p:nvPr/>
        </p:nvGrpSpPr>
        <p:grpSpPr>
          <a:xfrm>
            <a:off x="7970093" y="4393872"/>
            <a:ext cx="688340" cy="1481455"/>
            <a:chOff x="7970093" y="4393872"/>
            <a:chExt cx="688340" cy="1481455"/>
          </a:xfrm>
        </p:grpSpPr>
        <p:sp>
          <p:nvSpPr>
            <p:cNvPr id="56" name="object 56"/>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7" name="object 57"/>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58" name="object 58"/>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59" name="object 59"/>
            <p:cNvPicPr/>
            <p:nvPr/>
          </p:nvPicPr>
          <p:blipFill>
            <a:blip r:embed="rId9" cstate="print"/>
            <a:stretch>
              <a:fillRect/>
            </a:stretch>
          </p:blipFill>
          <p:spPr>
            <a:xfrm>
              <a:off x="7970093" y="5235200"/>
              <a:ext cx="641205" cy="640079"/>
            </a:xfrm>
            <a:prstGeom prst="rect">
              <a:avLst/>
            </a:prstGeom>
          </p:spPr>
        </p:pic>
        <p:sp>
          <p:nvSpPr>
            <p:cNvPr id="60" name="object 60"/>
            <p:cNvSpPr/>
            <p:nvPr/>
          </p:nvSpPr>
          <p:spPr>
            <a:xfrm>
              <a:off x="8521762" y="4402204"/>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FBE5D6"/>
            </a:solidFill>
          </p:spPr>
          <p:txBody>
            <a:bodyPr wrap="square" lIns="0" tIns="0" rIns="0" bIns="0" rtlCol="0"/>
            <a:lstStyle/>
            <a:p>
              <a:endParaRPr/>
            </a:p>
          </p:txBody>
        </p:sp>
        <p:sp>
          <p:nvSpPr>
            <p:cNvPr id="61" name="object 61"/>
            <p:cNvSpPr/>
            <p:nvPr/>
          </p:nvSpPr>
          <p:spPr>
            <a:xfrm>
              <a:off x="8521762"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grpSp>
        <p:nvGrpSpPr>
          <p:cNvPr id="62" name="object 62"/>
          <p:cNvGrpSpPr/>
          <p:nvPr/>
        </p:nvGrpSpPr>
        <p:grpSpPr>
          <a:xfrm>
            <a:off x="8744502" y="4393872"/>
            <a:ext cx="690880" cy="1481455"/>
            <a:chOff x="8744502" y="4393872"/>
            <a:chExt cx="690880" cy="1481455"/>
          </a:xfrm>
        </p:grpSpPr>
        <p:sp>
          <p:nvSpPr>
            <p:cNvPr id="63" name="object 63"/>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64" name="object 64"/>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5" name="object 65"/>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66" name="object 66"/>
            <p:cNvPicPr/>
            <p:nvPr/>
          </p:nvPicPr>
          <p:blipFill>
            <a:blip r:embed="rId10" cstate="print"/>
            <a:stretch>
              <a:fillRect/>
            </a:stretch>
          </p:blipFill>
          <p:spPr>
            <a:xfrm>
              <a:off x="8744502" y="5235200"/>
              <a:ext cx="641206" cy="640079"/>
            </a:xfrm>
            <a:prstGeom prst="rect">
              <a:avLst/>
            </a:prstGeom>
          </p:spPr>
        </p:pic>
        <p:sp>
          <p:nvSpPr>
            <p:cNvPr id="67" name="object 67"/>
            <p:cNvSpPr/>
            <p:nvPr/>
          </p:nvSpPr>
          <p:spPr>
            <a:xfrm>
              <a:off x="9298513" y="4402204"/>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FBE5D6"/>
            </a:solidFill>
          </p:spPr>
          <p:txBody>
            <a:bodyPr wrap="square" lIns="0" tIns="0" rIns="0" bIns="0" rtlCol="0"/>
            <a:lstStyle/>
            <a:p>
              <a:endParaRPr/>
            </a:p>
          </p:txBody>
        </p:sp>
        <p:sp>
          <p:nvSpPr>
            <p:cNvPr id="68" name="object 68"/>
            <p:cNvSpPr/>
            <p:nvPr/>
          </p:nvSpPr>
          <p:spPr>
            <a:xfrm>
              <a:off x="9298513" y="4402204"/>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ED7D31"/>
              </a:solidFill>
            </a:ln>
          </p:spPr>
          <p:txBody>
            <a:bodyPr wrap="square" lIns="0" tIns="0" rIns="0" bIns="0" rtlCol="0"/>
            <a:lstStyle/>
            <a:p>
              <a:endParaRPr/>
            </a:p>
          </p:txBody>
        </p:sp>
      </p:grpSp>
      <p:sp>
        <p:nvSpPr>
          <p:cNvPr id="69" name="object 69"/>
          <p:cNvSpPr txBox="1"/>
          <p:nvPr/>
        </p:nvSpPr>
        <p:spPr>
          <a:xfrm>
            <a:off x="273194" y="3559555"/>
            <a:ext cx="2190115" cy="2263140"/>
          </a:xfrm>
          <a:prstGeom prst="rect">
            <a:avLst/>
          </a:prstGeom>
        </p:spPr>
        <p:txBody>
          <a:bodyPr vert="horz" wrap="square" lIns="0" tIns="13970" rIns="0" bIns="0" rtlCol="0">
            <a:spAutoFit/>
          </a:bodyPr>
          <a:lstStyle/>
          <a:p>
            <a:pPr marL="12700" marR="5080">
              <a:lnSpc>
                <a:spcPct val="99400"/>
              </a:lnSpc>
              <a:spcBef>
                <a:spcPts val="110"/>
              </a:spcBef>
            </a:pPr>
            <a:r>
              <a:rPr sz="1800" dirty="0">
                <a:latin typeface="Calibri"/>
                <a:cs typeface="Calibri"/>
              </a:rPr>
              <a:t>Add</a:t>
            </a:r>
            <a:r>
              <a:rPr sz="1800" spc="-35" dirty="0">
                <a:latin typeface="Calibri"/>
                <a:cs typeface="Calibri"/>
              </a:rPr>
              <a:t> </a:t>
            </a:r>
            <a:r>
              <a:rPr sz="1800" spc="-10" dirty="0">
                <a:latin typeface="Calibri"/>
                <a:cs typeface="Calibri"/>
              </a:rPr>
              <a:t>positional </a:t>
            </a:r>
            <a:r>
              <a:rPr sz="1800" dirty="0">
                <a:latin typeface="Calibri"/>
                <a:cs typeface="Calibri"/>
              </a:rPr>
              <a:t>embedding:</a:t>
            </a:r>
            <a:r>
              <a:rPr sz="1800" spc="-65" dirty="0">
                <a:latin typeface="Calibri"/>
                <a:cs typeface="Calibri"/>
              </a:rPr>
              <a:t> </a:t>
            </a:r>
            <a:r>
              <a:rPr sz="1800" dirty="0">
                <a:latin typeface="Calibri"/>
                <a:cs typeface="Calibri"/>
              </a:rPr>
              <a:t>learned</a:t>
            </a:r>
            <a:r>
              <a:rPr sz="1800" spc="-65" dirty="0">
                <a:latin typeface="Calibri"/>
                <a:cs typeface="Calibri"/>
              </a:rPr>
              <a:t> </a:t>
            </a:r>
            <a:r>
              <a:rPr sz="1800" spc="-25" dirty="0">
                <a:latin typeface="Calibri"/>
                <a:cs typeface="Calibri"/>
              </a:rPr>
              <a:t>D- </a:t>
            </a:r>
            <a:r>
              <a:rPr sz="1800" dirty="0">
                <a:latin typeface="Calibri"/>
                <a:cs typeface="Calibri"/>
              </a:rPr>
              <a:t>dim</a:t>
            </a:r>
            <a:r>
              <a:rPr sz="1800" spc="-35" dirty="0">
                <a:latin typeface="Calibri"/>
                <a:cs typeface="Calibri"/>
              </a:rPr>
              <a:t> </a:t>
            </a:r>
            <a:r>
              <a:rPr sz="1800" dirty="0">
                <a:latin typeface="Calibri"/>
                <a:cs typeface="Calibri"/>
              </a:rPr>
              <a:t>vector</a:t>
            </a:r>
            <a:r>
              <a:rPr sz="1800" spc="-35" dirty="0">
                <a:latin typeface="Calibri"/>
                <a:cs typeface="Calibri"/>
              </a:rPr>
              <a:t> </a:t>
            </a:r>
            <a:r>
              <a:rPr sz="1800" dirty="0">
                <a:latin typeface="Calibri"/>
                <a:cs typeface="Calibri"/>
              </a:rPr>
              <a:t>per</a:t>
            </a:r>
            <a:r>
              <a:rPr sz="1800" spc="-35" dirty="0">
                <a:latin typeface="Calibri"/>
                <a:cs typeface="Calibri"/>
              </a:rPr>
              <a:t> </a:t>
            </a:r>
            <a:r>
              <a:rPr sz="1800" spc="-10" dirty="0">
                <a:latin typeface="Calibri"/>
                <a:cs typeface="Calibri"/>
              </a:rPr>
              <a:t>position</a:t>
            </a:r>
            <a:endParaRPr sz="1800">
              <a:latin typeface="Calibri"/>
              <a:cs typeface="Calibri"/>
            </a:endParaRPr>
          </a:p>
          <a:p>
            <a:pPr marL="19685" marR="177165">
              <a:lnSpc>
                <a:spcPts val="2110"/>
              </a:lnSpc>
              <a:spcBef>
                <a:spcPts val="1360"/>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 </a:t>
            </a: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a:latin typeface="Calibri"/>
              <a:cs typeface="Calibri"/>
            </a:endParaRPr>
          </a:p>
          <a:p>
            <a:pPr marL="15240" marR="151130">
              <a:lnSpc>
                <a:spcPts val="2110"/>
              </a:lnSpc>
              <a:spcBef>
                <a:spcPts val="142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a:latin typeface="Calibri"/>
              <a:cs typeface="Calibri"/>
            </a:endParaRPr>
          </a:p>
        </p:txBody>
      </p:sp>
      <p:grpSp>
        <p:nvGrpSpPr>
          <p:cNvPr id="70" name="object 70"/>
          <p:cNvGrpSpPr/>
          <p:nvPr/>
        </p:nvGrpSpPr>
        <p:grpSpPr>
          <a:xfrm>
            <a:off x="2955197" y="2089809"/>
            <a:ext cx="143510" cy="442595"/>
            <a:chOff x="2955197" y="2089809"/>
            <a:chExt cx="143510" cy="442595"/>
          </a:xfrm>
        </p:grpSpPr>
        <p:sp>
          <p:nvSpPr>
            <p:cNvPr id="71" name="object 71"/>
            <p:cNvSpPr/>
            <p:nvPr/>
          </p:nvSpPr>
          <p:spPr>
            <a:xfrm>
              <a:off x="2961547" y="2096159"/>
              <a:ext cx="130810" cy="429895"/>
            </a:xfrm>
            <a:custGeom>
              <a:avLst/>
              <a:gdLst/>
              <a:ahLst/>
              <a:cxnLst/>
              <a:rect l="l" t="t" r="r" b="b"/>
              <a:pathLst>
                <a:path w="130810"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72" name="object 72"/>
            <p:cNvSpPr/>
            <p:nvPr/>
          </p:nvSpPr>
          <p:spPr>
            <a:xfrm>
              <a:off x="296154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3" name="object 73"/>
          <p:cNvGrpSpPr/>
          <p:nvPr/>
        </p:nvGrpSpPr>
        <p:grpSpPr>
          <a:xfrm>
            <a:off x="3731418" y="2093600"/>
            <a:ext cx="143510" cy="442595"/>
            <a:chOff x="3731418" y="2093600"/>
            <a:chExt cx="143510" cy="442595"/>
          </a:xfrm>
        </p:grpSpPr>
        <p:sp>
          <p:nvSpPr>
            <p:cNvPr id="74" name="object 74"/>
            <p:cNvSpPr/>
            <p:nvPr/>
          </p:nvSpPr>
          <p:spPr>
            <a:xfrm>
              <a:off x="3737768"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5" name="object 75"/>
            <p:cNvSpPr/>
            <p:nvPr/>
          </p:nvSpPr>
          <p:spPr>
            <a:xfrm>
              <a:off x="3737768"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6" name="object 76"/>
          <p:cNvGrpSpPr/>
          <p:nvPr/>
        </p:nvGrpSpPr>
        <p:grpSpPr>
          <a:xfrm>
            <a:off x="4507640" y="2089809"/>
            <a:ext cx="143510" cy="442595"/>
            <a:chOff x="4507640" y="2089809"/>
            <a:chExt cx="143510" cy="442595"/>
          </a:xfrm>
        </p:grpSpPr>
        <p:sp>
          <p:nvSpPr>
            <p:cNvPr id="77" name="object 77"/>
            <p:cNvSpPr/>
            <p:nvPr/>
          </p:nvSpPr>
          <p:spPr>
            <a:xfrm>
              <a:off x="4513990"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78" name="object 78"/>
            <p:cNvSpPr/>
            <p:nvPr/>
          </p:nvSpPr>
          <p:spPr>
            <a:xfrm>
              <a:off x="4513990"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79" name="object 79"/>
          <p:cNvGrpSpPr/>
          <p:nvPr/>
        </p:nvGrpSpPr>
        <p:grpSpPr>
          <a:xfrm>
            <a:off x="5284911" y="2093600"/>
            <a:ext cx="143510" cy="442595"/>
            <a:chOff x="5284911" y="2093600"/>
            <a:chExt cx="143510" cy="442595"/>
          </a:xfrm>
        </p:grpSpPr>
        <p:sp>
          <p:nvSpPr>
            <p:cNvPr id="80" name="object 80"/>
            <p:cNvSpPr/>
            <p:nvPr/>
          </p:nvSpPr>
          <p:spPr>
            <a:xfrm>
              <a:off x="5291261" y="2099950"/>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81" name="object 81"/>
            <p:cNvSpPr/>
            <p:nvPr/>
          </p:nvSpPr>
          <p:spPr>
            <a:xfrm>
              <a:off x="5291261" y="2099950"/>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2" name="object 82"/>
          <p:cNvGrpSpPr/>
          <p:nvPr/>
        </p:nvGrpSpPr>
        <p:grpSpPr>
          <a:xfrm>
            <a:off x="6057127" y="2089809"/>
            <a:ext cx="143510" cy="442595"/>
            <a:chOff x="6057127" y="2089809"/>
            <a:chExt cx="143510" cy="442595"/>
          </a:xfrm>
        </p:grpSpPr>
        <p:sp>
          <p:nvSpPr>
            <p:cNvPr id="83" name="object 83"/>
            <p:cNvSpPr/>
            <p:nvPr/>
          </p:nvSpPr>
          <p:spPr>
            <a:xfrm>
              <a:off x="6063477" y="2096159"/>
              <a:ext cx="130810" cy="429895"/>
            </a:xfrm>
            <a:custGeom>
              <a:avLst/>
              <a:gdLst/>
              <a:ahLst/>
              <a:cxnLst/>
              <a:rect l="l" t="t" r="r" b="b"/>
              <a:pathLst>
                <a:path w="130810"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84" name="object 84"/>
            <p:cNvSpPr/>
            <p:nvPr/>
          </p:nvSpPr>
          <p:spPr>
            <a:xfrm>
              <a:off x="6063477" y="2096159"/>
              <a:ext cx="130810" cy="429895"/>
            </a:xfrm>
            <a:custGeom>
              <a:avLst/>
              <a:gdLst/>
              <a:ahLst/>
              <a:cxnLst/>
              <a:rect l="l" t="t" r="r" b="b"/>
              <a:pathLst>
                <a:path w="130810"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5" name="object 85"/>
          <p:cNvGrpSpPr/>
          <p:nvPr/>
        </p:nvGrpSpPr>
        <p:grpSpPr>
          <a:xfrm>
            <a:off x="6843852" y="2089809"/>
            <a:ext cx="143510" cy="442595"/>
            <a:chOff x="6843852" y="2089809"/>
            <a:chExt cx="143510" cy="442595"/>
          </a:xfrm>
        </p:grpSpPr>
        <p:sp>
          <p:nvSpPr>
            <p:cNvPr id="86" name="object 86"/>
            <p:cNvSpPr/>
            <p:nvPr/>
          </p:nvSpPr>
          <p:spPr>
            <a:xfrm>
              <a:off x="6850202"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87" name="object 87"/>
            <p:cNvSpPr/>
            <p:nvPr/>
          </p:nvSpPr>
          <p:spPr>
            <a:xfrm>
              <a:off x="6850202"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88" name="object 88"/>
          <p:cNvGrpSpPr/>
          <p:nvPr/>
        </p:nvGrpSpPr>
        <p:grpSpPr>
          <a:xfrm>
            <a:off x="7611233" y="2089809"/>
            <a:ext cx="143510" cy="442595"/>
            <a:chOff x="7611233" y="2089809"/>
            <a:chExt cx="143510" cy="442595"/>
          </a:xfrm>
        </p:grpSpPr>
        <p:sp>
          <p:nvSpPr>
            <p:cNvPr id="89" name="object 89"/>
            <p:cNvSpPr/>
            <p:nvPr/>
          </p:nvSpPr>
          <p:spPr>
            <a:xfrm>
              <a:off x="7617583" y="2096159"/>
              <a:ext cx="130810" cy="429895"/>
            </a:xfrm>
            <a:custGeom>
              <a:avLst/>
              <a:gdLst/>
              <a:ahLst/>
              <a:cxnLst/>
              <a:rect l="l" t="t" r="r" b="b"/>
              <a:pathLst>
                <a:path w="130809" h="429894">
                  <a:moveTo>
                    <a:pt x="130628" y="0"/>
                  </a:moveTo>
                  <a:lnTo>
                    <a:pt x="0" y="0"/>
                  </a:lnTo>
                  <a:lnTo>
                    <a:pt x="0" y="429768"/>
                  </a:lnTo>
                  <a:lnTo>
                    <a:pt x="130628" y="429768"/>
                  </a:lnTo>
                  <a:lnTo>
                    <a:pt x="130628" y="0"/>
                  </a:lnTo>
                  <a:close/>
                </a:path>
              </a:pathLst>
            </a:custGeom>
            <a:solidFill>
              <a:srgbClr val="FFF2CC"/>
            </a:solidFill>
          </p:spPr>
          <p:txBody>
            <a:bodyPr wrap="square" lIns="0" tIns="0" rIns="0" bIns="0" rtlCol="0"/>
            <a:lstStyle/>
            <a:p>
              <a:endParaRPr/>
            </a:p>
          </p:txBody>
        </p:sp>
        <p:sp>
          <p:nvSpPr>
            <p:cNvPr id="90" name="object 90"/>
            <p:cNvSpPr/>
            <p:nvPr/>
          </p:nvSpPr>
          <p:spPr>
            <a:xfrm>
              <a:off x="7617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91" name="object 91"/>
          <p:cNvGrpSpPr/>
          <p:nvPr/>
        </p:nvGrpSpPr>
        <p:grpSpPr>
          <a:xfrm>
            <a:off x="8387233" y="2089809"/>
            <a:ext cx="143510" cy="442595"/>
            <a:chOff x="8387233" y="2089809"/>
            <a:chExt cx="143510" cy="442595"/>
          </a:xfrm>
        </p:grpSpPr>
        <p:sp>
          <p:nvSpPr>
            <p:cNvPr id="92" name="object 92"/>
            <p:cNvSpPr/>
            <p:nvPr/>
          </p:nvSpPr>
          <p:spPr>
            <a:xfrm>
              <a:off x="8393583"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93" name="object 93"/>
            <p:cNvSpPr/>
            <p:nvPr/>
          </p:nvSpPr>
          <p:spPr>
            <a:xfrm>
              <a:off x="8393583"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grpSp>
        <p:nvGrpSpPr>
          <p:cNvPr id="94" name="object 94"/>
          <p:cNvGrpSpPr/>
          <p:nvPr/>
        </p:nvGrpSpPr>
        <p:grpSpPr>
          <a:xfrm>
            <a:off x="9163984" y="2089809"/>
            <a:ext cx="143510" cy="442595"/>
            <a:chOff x="9163984" y="2089809"/>
            <a:chExt cx="143510" cy="442595"/>
          </a:xfrm>
        </p:grpSpPr>
        <p:sp>
          <p:nvSpPr>
            <p:cNvPr id="95" name="object 95"/>
            <p:cNvSpPr/>
            <p:nvPr/>
          </p:nvSpPr>
          <p:spPr>
            <a:xfrm>
              <a:off x="9170334"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F2CC"/>
            </a:solidFill>
          </p:spPr>
          <p:txBody>
            <a:bodyPr wrap="square" lIns="0" tIns="0" rIns="0" bIns="0" rtlCol="0"/>
            <a:lstStyle/>
            <a:p>
              <a:endParaRPr/>
            </a:p>
          </p:txBody>
        </p:sp>
        <p:sp>
          <p:nvSpPr>
            <p:cNvPr id="96" name="object 96"/>
            <p:cNvSpPr/>
            <p:nvPr/>
          </p:nvSpPr>
          <p:spPr>
            <a:xfrm>
              <a:off x="9170334"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grpSp>
      <p:sp>
        <p:nvSpPr>
          <p:cNvPr id="97" name="object 97"/>
          <p:cNvSpPr txBox="1"/>
          <p:nvPr/>
        </p:nvSpPr>
        <p:spPr>
          <a:xfrm>
            <a:off x="451943" y="2038603"/>
            <a:ext cx="141478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Output</a:t>
            </a:r>
            <a:r>
              <a:rPr sz="1800" spc="-30" dirty="0">
                <a:latin typeface="Calibri"/>
                <a:cs typeface="Calibri"/>
              </a:rPr>
              <a:t> </a:t>
            </a:r>
            <a:r>
              <a:rPr sz="1800" spc="-10" dirty="0">
                <a:latin typeface="Calibri"/>
                <a:cs typeface="Calibri"/>
              </a:rPr>
              <a:t>vectors</a:t>
            </a:r>
            <a:endParaRPr sz="1800">
              <a:latin typeface="Calibri"/>
              <a:cs typeface="Calibri"/>
            </a:endParaRPr>
          </a:p>
        </p:txBody>
      </p:sp>
      <p:sp>
        <p:nvSpPr>
          <p:cNvPr id="98" name="object 98"/>
          <p:cNvSpPr txBox="1"/>
          <p:nvPr/>
        </p:nvSpPr>
        <p:spPr>
          <a:xfrm>
            <a:off x="282081" y="2757932"/>
            <a:ext cx="1644014" cy="565150"/>
          </a:xfrm>
          <a:prstGeom prst="rect">
            <a:avLst/>
          </a:prstGeom>
        </p:spPr>
        <p:txBody>
          <a:bodyPr vert="horz" wrap="square" lIns="0" tIns="28575" rIns="0" bIns="0" rtlCol="0">
            <a:spAutoFit/>
          </a:bodyPr>
          <a:lstStyle/>
          <a:p>
            <a:pPr marL="12700" marR="5080" indent="165735">
              <a:lnSpc>
                <a:spcPts val="2090"/>
              </a:lnSpc>
              <a:spcBef>
                <a:spcPts val="225"/>
              </a:spcBef>
            </a:pPr>
            <a:r>
              <a:rPr sz="1800" dirty="0">
                <a:latin typeface="Calibri"/>
                <a:cs typeface="Calibri"/>
              </a:rPr>
              <a:t>Exact</a:t>
            </a:r>
            <a:r>
              <a:rPr sz="1800" spc="-40" dirty="0">
                <a:latin typeface="Calibri"/>
                <a:cs typeface="Calibri"/>
              </a:rPr>
              <a:t> </a:t>
            </a:r>
            <a:r>
              <a:rPr sz="1800" dirty="0">
                <a:latin typeface="Calibri"/>
                <a:cs typeface="Calibri"/>
              </a:rPr>
              <a:t>same</a:t>
            </a:r>
            <a:r>
              <a:rPr sz="1800" spc="-30" dirty="0">
                <a:latin typeface="Calibri"/>
                <a:cs typeface="Calibri"/>
              </a:rPr>
              <a:t> </a:t>
            </a:r>
            <a:r>
              <a:rPr sz="1800" spc="-25" dirty="0">
                <a:latin typeface="Calibri"/>
                <a:cs typeface="Calibri"/>
              </a:rPr>
              <a:t>as </a:t>
            </a:r>
            <a:r>
              <a:rPr sz="1800" dirty="0">
                <a:latin typeface="Calibri"/>
                <a:cs typeface="Calibri"/>
              </a:rPr>
              <a:t>NLP</a:t>
            </a:r>
            <a:r>
              <a:rPr sz="1800" spc="-25" dirty="0">
                <a:latin typeface="Calibri"/>
                <a:cs typeface="Calibri"/>
              </a:rPr>
              <a:t> Transformer!</a:t>
            </a:r>
            <a:endParaRPr sz="1800">
              <a:latin typeface="Calibri"/>
              <a:cs typeface="Calibri"/>
            </a:endParaRPr>
          </a:p>
        </p:txBody>
      </p:sp>
      <p:grpSp>
        <p:nvGrpSpPr>
          <p:cNvPr id="99" name="object 99"/>
          <p:cNvGrpSpPr/>
          <p:nvPr/>
        </p:nvGrpSpPr>
        <p:grpSpPr>
          <a:xfrm>
            <a:off x="9837055" y="3621125"/>
            <a:ext cx="142875" cy="443865"/>
            <a:chOff x="9837055" y="3621125"/>
            <a:chExt cx="142875" cy="443865"/>
          </a:xfrm>
        </p:grpSpPr>
        <p:sp>
          <p:nvSpPr>
            <p:cNvPr id="100" name="object 100"/>
            <p:cNvSpPr/>
            <p:nvPr/>
          </p:nvSpPr>
          <p:spPr>
            <a:xfrm>
              <a:off x="9843405"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8FAADC"/>
            </a:solidFill>
          </p:spPr>
          <p:txBody>
            <a:bodyPr wrap="square" lIns="0" tIns="0" rIns="0" bIns="0" rtlCol="0"/>
            <a:lstStyle/>
            <a:p>
              <a:endParaRPr/>
            </a:p>
          </p:txBody>
        </p:sp>
        <p:sp>
          <p:nvSpPr>
            <p:cNvPr id="101" name="object 101"/>
            <p:cNvSpPr/>
            <p:nvPr/>
          </p:nvSpPr>
          <p:spPr>
            <a:xfrm>
              <a:off x="984340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02" name="object 102"/>
          <p:cNvGrpSpPr/>
          <p:nvPr/>
        </p:nvGrpSpPr>
        <p:grpSpPr>
          <a:xfrm>
            <a:off x="9836410" y="1225481"/>
            <a:ext cx="143510" cy="1306830"/>
            <a:chOff x="9836410" y="1225481"/>
            <a:chExt cx="143510" cy="1306830"/>
          </a:xfrm>
        </p:grpSpPr>
        <p:sp>
          <p:nvSpPr>
            <p:cNvPr id="103" name="object 103"/>
            <p:cNvSpPr/>
            <p:nvPr/>
          </p:nvSpPr>
          <p:spPr>
            <a:xfrm>
              <a:off x="9842760" y="2096159"/>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FFD966"/>
            </a:solidFill>
          </p:spPr>
          <p:txBody>
            <a:bodyPr wrap="square" lIns="0" tIns="0" rIns="0" bIns="0" rtlCol="0"/>
            <a:lstStyle/>
            <a:p>
              <a:endParaRPr/>
            </a:p>
          </p:txBody>
        </p:sp>
        <p:sp>
          <p:nvSpPr>
            <p:cNvPr id="104" name="object 104"/>
            <p:cNvSpPr/>
            <p:nvPr/>
          </p:nvSpPr>
          <p:spPr>
            <a:xfrm>
              <a:off x="9842760" y="2096159"/>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FFC000"/>
              </a:solidFill>
            </a:ln>
          </p:spPr>
          <p:txBody>
            <a:bodyPr wrap="square" lIns="0" tIns="0" rIns="0" bIns="0" rtlCol="0"/>
            <a:lstStyle/>
            <a:p>
              <a:endParaRPr/>
            </a:p>
          </p:txBody>
        </p:sp>
        <p:sp>
          <p:nvSpPr>
            <p:cNvPr id="105" name="object 105"/>
            <p:cNvSpPr/>
            <p:nvPr/>
          </p:nvSpPr>
          <p:spPr>
            <a:xfrm>
              <a:off x="9842760" y="1231831"/>
              <a:ext cx="130810" cy="429895"/>
            </a:xfrm>
            <a:custGeom>
              <a:avLst/>
              <a:gdLst/>
              <a:ahLst/>
              <a:cxnLst/>
              <a:rect l="l" t="t" r="r" b="b"/>
              <a:pathLst>
                <a:path w="130809" h="429894">
                  <a:moveTo>
                    <a:pt x="130629" y="0"/>
                  </a:moveTo>
                  <a:lnTo>
                    <a:pt x="0" y="0"/>
                  </a:lnTo>
                  <a:lnTo>
                    <a:pt x="0" y="429768"/>
                  </a:lnTo>
                  <a:lnTo>
                    <a:pt x="130629" y="429768"/>
                  </a:lnTo>
                  <a:lnTo>
                    <a:pt x="130629" y="0"/>
                  </a:lnTo>
                  <a:close/>
                </a:path>
              </a:pathLst>
            </a:custGeom>
            <a:solidFill>
              <a:srgbClr val="DEEBF7"/>
            </a:solidFill>
          </p:spPr>
          <p:txBody>
            <a:bodyPr wrap="square" lIns="0" tIns="0" rIns="0" bIns="0" rtlCol="0"/>
            <a:lstStyle/>
            <a:p>
              <a:endParaRPr/>
            </a:p>
          </p:txBody>
        </p:sp>
        <p:sp>
          <p:nvSpPr>
            <p:cNvPr id="106" name="object 106"/>
            <p:cNvSpPr/>
            <p:nvPr/>
          </p:nvSpPr>
          <p:spPr>
            <a:xfrm>
              <a:off x="9842760" y="1231831"/>
              <a:ext cx="130810" cy="429895"/>
            </a:xfrm>
            <a:custGeom>
              <a:avLst/>
              <a:gdLst/>
              <a:ahLst/>
              <a:cxnLst/>
              <a:rect l="l" t="t" r="r" b="b"/>
              <a:pathLst>
                <a:path w="130809" h="429894">
                  <a:moveTo>
                    <a:pt x="0" y="0"/>
                  </a:moveTo>
                  <a:lnTo>
                    <a:pt x="130629" y="0"/>
                  </a:lnTo>
                  <a:lnTo>
                    <a:pt x="130629" y="429768"/>
                  </a:lnTo>
                  <a:lnTo>
                    <a:pt x="0" y="429768"/>
                  </a:lnTo>
                  <a:lnTo>
                    <a:pt x="0" y="0"/>
                  </a:lnTo>
                  <a:close/>
                </a:path>
              </a:pathLst>
            </a:custGeom>
            <a:ln w="12700">
              <a:solidFill>
                <a:srgbClr val="5B9BD5"/>
              </a:solidFill>
            </a:ln>
          </p:spPr>
          <p:txBody>
            <a:bodyPr wrap="square" lIns="0" tIns="0" rIns="0" bIns="0" rtlCol="0"/>
            <a:lstStyle/>
            <a:p>
              <a:endParaRPr/>
            </a:p>
          </p:txBody>
        </p:sp>
        <p:sp>
          <p:nvSpPr>
            <p:cNvPr id="107" name="object 107"/>
            <p:cNvSpPr/>
            <p:nvPr/>
          </p:nvSpPr>
          <p:spPr>
            <a:xfrm>
              <a:off x="9869976" y="1661599"/>
              <a:ext cx="76200" cy="434975"/>
            </a:xfrm>
            <a:custGeom>
              <a:avLst/>
              <a:gdLst/>
              <a:ahLst/>
              <a:cxnLst/>
              <a:rect l="l" t="t" r="r" b="b"/>
              <a:pathLst>
                <a:path w="76200" h="434975">
                  <a:moveTo>
                    <a:pt x="50800" y="63500"/>
                  </a:moveTo>
                  <a:lnTo>
                    <a:pt x="25400" y="63500"/>
                  </a:lnTo>
                  <a:lnTo>
                    <a:pt x="25400" y="434559"/>
                  </a:lnTo>
                  <a:lnTo>
                    <a:pt x="50800" y="434559"/>
                  </a:lnTo>
                  <a:lnTo>
                    <a:pt x="50800" y="63500"/>
                  </a:lnTo>
                  <a:close/>
                </a:path>
                <a:path w="76200" h="434975">
                  <a:moveTo>
                    <a:pt x="38100" y="0"/>
                  </a:moveTo>
                  <a:lnTo>
                    <a:pt x="0" y="76200"/>
                  </a:lnTo>
                  <a:lnTo>
                    <a:pt x="25400" y="76200"/>
                  </a:lnTo>
                  <a:lnTo>
                    <a:pt x="25400" y="63500"/>
                  </a:lnTo>
                  <a:lnTo>
                    <a:pt x="69850" y="63500"/>
                  </a:lnTo>
                  <a:lnTo>
                    <a:pt x="38100" y="0"/>
                  </a:lnTo>
                  <a:close/>
                </a:path>
                <a:path w="76200" h="434975">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grpSp>
      <p:sp>
        <p:nvSpPr>
          <p:cNvPr id="108" name="object 108"/>
          <p:cNvSpPr txBox="1"/>
          <p:nvPr/>
        </p:nvSpPr>
        <p:spPr>
          <a:xfrm>
            <a:off x="10220266" y="3498595"/>
            <a:ext cx="1830070" cy="845819"/>
          </a:xfrm>
          <a:prstGeom prst="rect">
            <a:avLst/>
          </a:prstGeom>
        </p:spPr>
        <p:txBody>
          <a:bodyPr vert="horz" wrap="square" lIns="0" tIns="13970" rIns="0" bIns="0" rtlCol="0">
            <a:spAutoFit/>
          </a:bodyPr>
          <a:lstStyle/>
          <a:p>
            <a:pPr marL="12700" marR="5080" algn="just">
              <a:lnSpc>
                <a:spcPct val="99400"/>
              </a:lnSpc>
              <a:spcBef>
                <a:spcPts val="110"/>
              </a:spcBef>
            </a:pPr>
            <a:r>
              <a:rPr sz="1800" dirty="0">
                <a:latin typeface="Calibri"/>
                <a:cs typeface="Calibri"/>
              </a:rPr>
              <a:t>Special</a:t>
            </a:r>
            <a:r>
              <a:rPr sz="1800" spc="-70" dirty="0">
                <a:latin typeface="Calibri"/>
                <a:cs typeface="Calibri"/>
              </a:rPr>
              <a:t> </a:t>
            </a:r>
            <a:r>
              <a:rPr sz="1800" dirty="0">
                <a:latin typeface="Calibri"/>
                <a:cs typeface="Calibri"/>
              </a:rPr>
              <a:t>extra</a:t>
            </a:r>
            <a:r>
              <a:rPr sz="1800" spc="-65" dirty="0">
                <a:latin typeface="Calibri"/>
                <a:cs typeface="Calibri"/>
              </a:rPr>
              <a:t> </a:t>
            </a:r>
            <a:r>
              <a:rPr sz="1800" spc="-10" dirty="0">
                <a:latin typeface="Calibri"/>
                <a:cs typeface="Calibri"/>
              </a:rPr>
              <a:t>input: </a:t>
            </a:r>
            <a:r>
              <a:rPr sz="1800" b="1" spc="-10" dirty="0">
                <a:latin typeface="Calibri"/>
                <a:cs typeface="Calibri"/>
              </a:rPr>
              <a:t>classification</a:t>
            </a:r>
            <a:r>
              <a:rPr sz="1800" b="1" spc="30" dirty="0">
                <a:latin typeface="Calibri"/>
                <a:cs typeface="Calibri"/>
              </a:rPr>
              <a:t> </a:t>
            </a:r>
            <a:r>
              <a:rPr sz="1800" b="1" spc="-20" dirty="0">
                <a:latin typeface="Calibri"/>
                <a:cs typeface="Calibri"/>
              </a:rPr>
              <a:t>token </a:t>
            </a:r>
            <a:r>
              <a:rPr sz="1800" dirty="0">
                <a:latin typeface="Calibri"/>
                <a:cs typeface="Calibri"/>
              </a:rPr>
              <a:t>(D</a:t>
            </a:r>
            <a:r>
              <a:rPr sz="1800" spc="-15" dirty="0">
                <a:latin typeface="Calibri"/>
                <a:cs typeface="Calibri"/>
              </a:rPr>
              <a:t> </a:t>
            </a:r>
            <a:r>
              <a:rPr sz="1800" dirty="0">
                <a:latin typeface="Calibri"/>
                <a:cs typeface="Calibri"/>
              </a:rPr>
              <a:t>dims,</a:t>
            </a:r>
            <a:r>
              <a:rPr sz="1800" spc="-20" dirty="0">
                <a:latin typeface="Calibri"/>
                <a:cs typeface="Calibri"/>
              </a:rPr>
              <a:t> </a:t>
            </a:r>
            <a:r>
              <a:rPr sz="1800" spc="-10" dirty="0">
                <a:latin typeface="Calibri"/>
                <a:cs typeface="Calibri"/>
              </a:rPr>
              <a:t>learned)</a:t>
            </a:r>
            <a:endParaRPr sz="1800">
              <a:latin typeface="Calibri"/>
              <a:cs typeface="Calibri"/>
            </a:endParaRPr>
          </a:p>
        </p:txBody>
      </p:sp>
      <p:grpSp>
        <p:nvGrpSpPr>
          <p:cNvPr id="109" name="object 109"/>
          <p:cNvGrpSpPr/>
          <p:nvPr/>
        </p:nvGrpSpPr>
        <p:grpSpPr>
          <a:xfrm>
            <a:off x="2953391" y="3621125"/>
            <a:ext cx="142875" cy="443865"/>
            <a:chOff x="2953391" y="3621125"/>
            <a:chExt cx="142875" cy="443865"/>
          </a:xfrm>
        </p:grpSpPr>
        <p:sp>
          <p:nvSpPr>
            <p:cNvPr id="110" name="object 110"/>
            <p:cNvSpPr/>
            <p:nvPr/>
          </p:nvSpPr>
          <p:spPr>
            <a:xfrm>
              <a:off x="2959741"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11" name="object 111"/>
            <p:cNvSpPr/>
            <p:nvPr/>
          </p:nvSpPr>
          <p:spPr>
            <a:xfrm>
              <a:off x="295974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2" name="object 112"/>
          <p:cNvGrpSpPr/>
          <p:nvPr/>
        </p:nvGrpSpPr>
        <p:grpSpPr>
          <a:xfrm>
            <a:off x="3729612" y="3624916"/>
            <a:ext cx="142875" cy="443865"/>
            <a:chOff x="3729612" y="3624916"/>
            <a:chExt cx="142875" cy="443865"/>
          </a:xfrm>
        </p:grpSpPr>
        <p:sp>
          <p:nvSpPr>
            <p:cNvPr id="113" name="object 113"/>
            <p:cNvSpPr/>
            <p:nvPr/>
          </p:nvSpPr>
          <p:spPr>
            <a:xfrm>
              <a:off x="3735962"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4" name="object 114"/>
            <p:cNvSpPr/>
            <p:nvPr/>
          </p:nvSpPr>
          <p:spPr>
            <a:xfrm>
              <a:off x="3735962"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5" name="object 115"/>
          <p:cNvGrpSpPr/>
          <p:nvPr/>
        </p:nvGrpSpPr>
        <p:grpSpPr>
          <a:xfrm>
            <a:off x="4505834" y="3621125"/>
            <a:ext cx="142875" cy="443865"/>
            <a:chOff x="4505834" y="3621125"/>
            <a:chExt cx="142875" cy="443865"/>
          </a:xfrm>
        </p:grpSpPr>
        <p:sp>
          <p:nvSpPr>
            <p:cNvPr id="116" name="object 116"/>
            <p:cNvSpPr/>
            <p:nvPr/>
          </p:nvSpPr>
          <p:spPr>
            <a:xfrm>
              <a:off x="4512184"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17" name="object 117"/>
            <p:cNvSpPr/>
            <p:nvPr/>
          </p:nvSpPr>
          <p:spPr>
            <a:xfrm>
              <a:off x="4512184"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18" name="object 118"/>
          <p:cNvGrpSpPr/>
          <p:nvPr/>
        </p:nvGrpSpPr>
        <p:grpSpPr>
          <a:xfrm>
            <a:off x="5283106" y="3624916"/>
            <a:ext cx="142875" cy="443865"/>
            <a:chOff x="5283106" y="3624916"/>
            <a:chExt cx="142875" cy="443865"/>
          </a:xfrm>
        </p:grpSpPr>
        <p:sp>
          <p:nvSpPr>
            <p:cNvPr id="119" name="object 119"/>
            <p:cNvSpPr/>
            <p:nvPr/>
          </p:nvSpPr>
          <p:spPr>
            <a:xfrm>
              <a:off x="5289456" y="3631266"/>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20" name="object 120"/>
            <p:cNvSpPr/>
            <p:nvPr/>
          </p:nvSpPr>
          <p:spPr>
            <a:xfrm>
              <a:off x="5289456" y="3631266"/>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1" name="object 121"/>
          <p:cNvGrpSpPr/>
          <p:nvPr/>
        </p:nvGrpSpPr>
        <p:grpSpPr>
          <a:xfrm>
            <a:off x="6055321" y="3621125"/>
            <a:ext cx="142875" cy="443865"/>
            <a:chOff x="6055321" y="3621125"/>
            <a:chExt cx="142875" cy="443865"/>
          </a:xfrm>
        </p:grpSpPr>
        <p:sp>
          <p:nvSpPr>
            <p:cNvPr id="122" name="object 122"/>
            <p:cNvSpPr/>
            <p:nvPr/>
          </p:nvSpPr>
          <p:spPr>
            <a:xfrm>
              <a:off x="6061671"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23" name="object 123"/>
            <p:cNvSpPr/>
            <p:nvPr/>
          </p:nvSpPr>
          <p:spPr>
            <a:xfrm>
              <a:off x="6061671"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4" name="object 124"/>
          <p:cNvGrpSpPr/>
          <p:nvPr/>
        </p:nvGrpSpPr>
        <p:grpSpPr>
          <a:xfrm>
            <a:off x="6842045" y="3621125"/>
            <a:ext cx="142875" cy="443865"/>
            <a:chOff x="6842045" y="3621125"/>
            <a:chExt cx="142875" cy="443865"/>
          </a:xfrm>
        </p:grpSpPr>
        <p:sp>
          <p:nvSpPr>
            <p:cNvPr id="125" name="object 125"/>
            <p:cNvSpPr/>
            <p:nvPr/>
          </p:nvSpPr>
          <p:spPr>
            <a:xfrm>
              <a:off x="6848395"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26" name="object 126"/>
            <p:cNvSpPr/>
            <p:nvPr/>
          </p:nvSpPr>
          <p:spPr>
            <a:xfrm>
              <a:off x="6848395"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27" name="object 127"/>
          <p:cNvGrpSpPr/>
          <p:nvPr/>
        </p:nvGrpSpPr>
        <p:grpSpPr>
          <a:xfrm>
            <a:off x="7609427" y="3621125"/>
            <a:ext cx="142875" cy="443865"/>
            <a:chOff x="7609427" y="3621125"/>
            <a:chExt cx="142875" cy="443865"/>
          </a:xfrm>
        </p:grpSpPr>
        <p:sp>
          <p:nvSpPr>
            <p:cNvPr id="128" name="object 128"/>
            <p:cNvSpPr/>
            <p:nvPr/>
          </p:nvSpPr>
          <p:spPr>
            <a:xfrm>
              <a:off x="7615777" y="3627475"/>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DAE3F3"/>
            </a:solidFill>
          </p:spPr>
          <p:txBody>
            <a:bodyPr wrap="square" lIns="0" tIns="0" rIns="0" bIns="0" rtlCol="0"/>
            <a:lstStyle/>
            <a:p>
              <a:endParaRPr/>
            </a:p>
          </p:txBody>
        </p:sp>
        <p:sp>
          <p:nvSpPr>
            <p:cNvPr id="129" name="object 129"/>
            <p:cNvSpPr/>
            <p:nvPr/>
          </p:nvSpPr>
          <p:spPr>
            <a:xfrm>
              <a:off x="7615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30" name="object 130"/>
          <p:cNvGrpSpPr/>
          <p:nvPr/>
        </p:nvGrpSpPr>
        <p:grpSpPr>
          <a:xfrm>
            <a:off x="8385427" y="3621125"/>
            <a:ext cx="142875" cy="443865"/>
            <a:chOff x="8385427" y="3621125"/>
            <a:chExt cx="142875" cy="443865"/>
          </a:xfrm>
        </p:grpSpPr>
        <p:sp>
          <p:nvSpPr>
            <p:cNvPr id="131" name="object 131"/>
            <p:cNvSpPr/>
            <p:nvPr/>
          </p:nvSpPr>
          <p:spPr>
            <a:xfrm>
              <a:off x="8391777"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32" name="object 132"/>
            <p:cNvSpPr/>
            <p:nvPr/>
          </p:nvSpPr>
          <p:spPr>
            <a:xfrm>
              <a:off x="8391777"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grpSp>
        <p:nvGrpSpPr>
          <p:cNvPr id="133" name="object 133"/>
          <p:cNvGrpSpPr/>
          <p:nvPr/>
        </p:nvGrpSpPr>
        <p:grpSpPr>
          <a:xfrm>
            <a:off x="9162178" y="3621125"/>
            <a:ext cx="142875" cy="443865"/>
            <a:chOff x="9162178" y="3621125"/>
            <a:chExt cx="142875" cy="443865"/>
          </a:xfrm>
        </p:grpSpPr>
        <p:sp>
          <p:nvSpPr>
            <p:cNvPr id="134" name="object 134"/>
            <p:cNvSpPr/>
            <p:nvPr/>
          </p:nvSpPr>
          <p:spPr>
            <a:xfrm>
              <a:off x="9168528" y="3627475"/>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DAE3F3"/>
            </a:solidFill>
          </p:spPr>
          <p:txBody>
            <a:bodyPr wrap="square" lIns="0" tIns="0" rIns="0" bIns="0" rtlCol="0"/>
            <a:lstStyle/>
            <a:p>
              <a:endParaRPr/>
            </a:p>
          </p:txBody>
        </p:sp>
        <p:sp>
          <p:nvSpPr>
            <p:cNvPr id="135" name="object 135"/>
            <p:cNvSpPr/>
            <p:nvPr/>
          </p:nvSpPr>
          <p:spPr>
            <a:xfrm>
              <a:off x="9168528" y="3627475"/>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4472C4"/>
              </a:solidFill>
            </a:ln>
          </p:spPr>
          <p:txBody>
            <a:bodyPr wrap="square" lIns="0" tIns="0" rIns="0" bIns="0" rtlCol="0"/>
            <a:lstStyle/>
            <a:p>
              <a:endParaRPr/>
            </a:p>
          </p:txBody>
        </p:sp>
      </p:grpSp>
      <p:sp>
        <p:nvSpPr>
          <p:cNvPr id="136" name="object 136"/>
          <p:cNvSpPr txBox="1"/>
          <p:nvPr/>
        </p:nvSpPr>
        <p:spPr>
          <a:xfrm>
            <a:off x="2936516" y="4004564"/>
            <a:ext cx="6384290" cy="391160"/>
          </a:xfrm>
          <a:prstGeom prst="rect">
            <a:avLst/>
          </a:prstGeom>
        </p:spPr>
        <p:txBody>
          <a:bodyPr vert="horz" wrap="square" lIns="0" tIns="12700" rIns="0" bIns="0" rtlCol="0">
            <a:spAutoFit/>
          </a:bodyPr>
          <a:lstStyle/>
          <a:p>
            <a:pPr marL="12700">
              <a:lnSpc>
                <a:spcPct val="100000"/>
              </a:lnSpc>
              <a:spcBef>
                <a:spcPts val="100"/>
              </a:spcBef>
              <a:tabLst>
                <a:tab pos="791845" algn="l"/>
                <a:tab pos="1568450" algn="l"/>
                <a:tab pos="2343785" algn="l"/>
                <a:tab pos="3121025" algn="l"/>
                <a:tab pos="3896995" algn="l"/>
                <a:tab pos="4662805" algn="l"/>
                <a:tab pos="5452745" algn="l"/>
                <a:tab pos="6219190" algn="l"/>
              </a:tabLst>
            </a:pP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r>
              <a:rPr sz="2400" dirty="0">
                <a:latin typeface="Calibri"/>
                <a:cs typeface="Calibri"/>
              </a:rPr>
              <a:t>	</a:t>
            </a:r>
            <a:r>
              <a:rPr sz="2400" spc="-50" dirty="0">
                <a:latin typeface="Calibri"/>
                <a:cs typeface="Calibri"/>
              </a:rPr>
              <a:t>+</a:t>
            </a:r>
            <a:endParaRPr sz="2400">
              <a:latin typeface="Calibri"/>
              <a:cs typeface="Calibri"/>
            </a:endParaRPr>
          </a:p>
        </p:txBody>
      </p:sp>
      <p:sp>
        <p:nvSpPr>
          <p:cNvPr id="137" name="object 137"/>
          <p:cNvSpPr txBox="1"/>
          <p:nvPr/>
        </p:nvSpPr>
        <p:spPr>
          <a:xfrm>
            <a:off x="10345797" y="1160779"/>
            <a:ext cx="1602740" cy="1125855"/>
          </a:xfrm>
          <a:prstGeom prst="rect">
            <a:avLst/>
          </a:prstGeom>
        </p:spPr>
        <p:txBody>
          <a:bodyPr vert="horz" wrap="square" lIns="0" tIns="11430" rIns="0" bIns="0" rtlCol="0">
            <a:spAutoFit/>
          </a:bodyPr>
          <a:lstStyle/>
          <a:p>
            <a:pPr marL="12700" marR="5080">
              <a:lnSpc>
                <a:spcPct val="100400"/>
              </a:lnSpc>
              <a:spcBef>
                <a:spcPts val="90"/>
              </a:spcBef>
            </a:pPr>
            <a:r>
              <a:rPr sz="1800" dirty="0">
                <a:latin typeface="Calibri"/>
                <a:cs typeface="Calibri"/>
              </a:rPr>
              <a:t>Linear</a:t>
            </a:r>
            <a:r>
              <a:rPr sz="1800" spc="-35" dirty="0">
                <a:latin typeface="Calibri"/>
                <a:cs typeface="Calibri"/>
              </a:rPr>
              <a:t> </a:t>
            </a:r>
            <a:r>
              <a:rPr sz="1800" spc="-10" dirty="0">
                <a:latin typeface="Calibri"/>
                <a:cs typeface="Calibri"/>
              </a:rPr>
              <a:t>projection </a:t>
            </a:r>
            <a:r>
              <a:rPr sz="1800" dirty="0">
                <a:latin typeface="Calibri"/>
                <a:cs typeface="Calibri"/>
              </a:rPr>
              <a:t>to</a:t>
            </a:r>
            <a:r>
              <a:rPr sz="1800" spc="-15" dirty="0">
                <a:latin typeface="Calibri"/>
                <a:cs typeface="Calibri"/>
              </a:rPr>
              <a:t> </a:t>
            </a:r>
            <a:r>
              <a:rPr sz="1800" spc="-10" dirty="0">
                <a:latin typeface="Calibri"/>
                <a:cs typeface="Calibri"/>
              </a:rPr>
              <a:t>C-</a:t>
            </a:r>
            <a:r>
              <a:rPr sz="1800" dirty="0">
                <a:latin typeface="Calibri"/>
                <a:cs typeface="Calibri"/>
              </a:rPr>
              <a:t>dim</a:t>
            </a:r>
            <a:r>
              <a:rPr sz="1800" spc="-20" dirty="0">
                <a:latin typeface="Calibri"/>
                <a:cs typeface="Calibri"/>
              </a:rPr>
              <a:t> </a:t>
            </a:r>
            <a:r>
              <a:rPr sz="1800" spc="-10" dirty="0">
                <a:latin typeface="Calibri"/>
                <a:cs typeface="Calibri"/>
              </a:rPr>
              <a:t>vector </a:t>
            </a:r>
            <a:r>
              <a:rPr sz="1800" dirty="0">
                <a:latin typeface="Calibri"/>
                <a:cs typeface="Calibri"/>
              </a:rPr>
              <a:t>of</a:t>
            </a:r>
            <a:r>
              <a:rPr sz="1800" spc="-10" dirty="0">
                <a:latin typeface="Calibri"/>
                <a:cs typeface="Calibri"/>
              </a:rPr>
              <a:t> predicted </a:t>
            </a:r>
            <a:r>
              <a:rPr sz="1800" dirty="0">
                <a:latin typeface="Calibri"/>
                <a:cs typeface="Calibri"/>
              </a:rPr>
              <a:t>class</a:t>
            </a:r>
            <a:r>
              <a:rPr sz="1800" spc="-5" dirty="0">
                <a:latin typeface="Calibri"/>
                <a:cs typeface="Calibri"/>
              </a:rPr>
              <a:t> </a:t>
            </a:r>
            <a:r>
              <a:rPr sz="1800" spc="-10" dirty="0">
                <a:latin typeface="Calibri"/>
                <a:cs typeface="Calibri"/>
              </a:rPr>
              <a:t>scores</a:t>
            </a:r>
            <a:endParaRPr sz="1800">
              <a:latin typeface="Calibri"/>
              <a:cs typeface="Calibri"/>
            </a:endParaRPr>
          </a:p>
        </p:txBody>
      </p:sp>
      <p:grpSp>
        <p:nvGrpSpPr>
          <p:cNvPr id="138" name="object 138"/>
          <p:cNvGrpSpPr/>
          <p:nvPr/>
        </p:nvGrpSpPr>
        <p:grpSpPr>
          <a:xfrm>
            <a:off x="2529591" y="2669357"/>
            <a:ext cx="7894320" cy="782320"/>
            <a:chOff x="2529591" y="2669357"/>
            <a:chExt cx="7894320" cy="782320"/>
          </a:xfrm>
        </p:grpSpPr>
        <p:sp>
          <p:nvSpPr>
            <p:cNvPr id="139" name="object 139"/>
            <p:cNvSpPr/>
            <p:nvPr/>
          </p:nvSpPr>
          <p:spPr>
            <a:xfrm>
              <a:off x="2535941" y="2675707"/>
              <a:ext cx="7881620" cy="769620"/>
            </a:xfrm>
            <a:custGeom>
              <a:avLst/>
              <a:gdLst/>
              <a:ahLst/>
              <a:cxnLst/>
              <a:rect l="l" t="t" r="r" b="b"/>
              <a:pathLst>
                <a:path w="7881620" h="769620">
                  <a:moveTo>
                    <a:pt x="7753038" y="0"/>
                  </a:moveTo>
                  <a:lnTo>
                    <a:pt x="128234" y="0"/>
                  </a:lnTo>
                  <a:lnTo>
                    <a:pt x="78319" y="10077"/>
                  </a:lnTo>
                  <a:lnTo>
                    <a:pt x="37559" y="37559"/>
                  </a:lnTo>
                  <a:lnTo>
                    <a:pt x="10077" y="78319"/>
                  </a:lnTo>
                  <a:lnTo>
                    <a:pt x="0" y="128234"/>
                  </a:lnTo>
                  <a:lnTo>
                    <a:pt x="0" y="641184"/>
                  </a:lnTo>
                  <a:lnTo>
                    <a:pt x="10077" y="691099"/>
                  </a:lnTo>
                  <a:lnTo>
                    <a:pt x="37559" y="731860"/>
                  </a:lnTo>
                  <a:lnTo>
                    <a:pt x="78319" y="759341"/>
                  </a:lnTo>
                  <a:lnTo>
                    <a:pt x="128234" y="769419"/>
                  </a:lnTo>
                  <a:lnTo>
                    <a:pt x="7753038" y="769419"/>
                  </a:lnTo>
                  <a:lnTo>
                    <a:pt x="7802953" y="759341"/>
                  </a:lnTo>
                  <a:lnTo>
                    <a:pt x="7843714" y="731860"/>
                  </a:lnTo>
                  <a:lnTo>
                    <a:pt x="7871196" y="691099"/>
                  </a:lnTo>
                  <a:lnTo>
                    <a:pt x="7881273" y="641184"/>
                  </a:lnTo>
                  <a:lnTo>
                    <a:pt x="7881273" y="128234"/>
                  </a:lnTo>
                  <a:lnTo>
                    <a:pt x="7871196" y="78319"/>
                  </a:lnTo>
                  <a:lnTo>
                    <a:pt x="7843714" y="37559"/>
                  </a:lnTo>
                  <a:lnTo>
                    <a:pt x="7802953" y="10077"/>
                  </a:lnTo>
                  <a:lnTo>
                    <a:pt x="7753038" y="0"/>
                  </a:lnTo>
                  <a:close/>
                </a:path>
              </a:pathLst>
            </a:custGeom>
            <a:solidFill>
              <a:srgbClr val="E2F0D9"/>
            </a:solidFill>
          </p:spPr>
          <p:txBody>
            <a:bodyPr wrap="square" lIns="0" tIns="0" rIns="0" bIns="0" rtlCol="0"/>
            <a:lstStyle/>
            <a:p>
              <a:endParaRPr/>
            </a:p>
          </p:txBody>
        </p:sp>
        <p:sp>
          <p:nvSpPr>
            <p:cNvPr id="140" name="object 140"/>
            <p:cNvSpPr/>
            <p:nvPr/>
          </p:nvSpPr>
          <p:spPr>
            <a:xfrm>
              <a:off x="2535941" y="2675707"/>
              <a:ext cx="7881620" cy="769620"/>
            </a:xfrm>
            <a:custGeom>
              <a:avLst/>
              <a:gdLst/>
              <a:ahLst/>
              <a:cxnLst/>
              <a:rect l="l" t="t" r="r" b="b"/>
              <a:pathLst>
                <a:path w="7881620" h="769620">
                  <a:moveTo>
                    <a:pt x="0" y="128235"/>
                  </a:moveTo>
                  <a:lnTo>
                    <a:pt x="10077" y="78320"/>
                  </a:lnTo>
                  <a:lnTo>
                    <a:pt x="37559" y="37559"/>
                  </a:lnTo>
                  <a:lnTo>
                    <a:pt x="78319" y="10077"/>
                  </a:lnTo>
                  <a:lnTo>
                    <a:pt x="128234" y="0"/>
                  </a:lnTo>
                  <a:lnTo>
                    <a:pt x="7753040" y="0"/>
                  </a:lnTo>
                  <a:lnTo>
                    <a:pt x="7802954" y="10077"/>
                  </a:lnTo>
                  <a:lnTo>
                    <a:pt x="7843714" y="37559"/>
                  </a:lnTo>
                  <a:lnTo>
                    <a:pt x="7871196" y="78320"/>
                  </a:lnTo>
                  <a:lnTo>
                    <a:pt x="7881274" y="128235"/>
                  </a:lnTo>
                  <a:lnTo>
                    <a:pt x="7881274" y="641184"/>
                  </a:lnTo>
                  <a:lnTo>
                    <a:pt x="7871196" y="691099"/>
                  </a:lnTo>
                  <a:lnTo>
                    <a:pt x="7843714" y="731860"/>
                  </a:lnTo>
                  <a:lnTo>
                    <a:pt x="7802954" y="759342"/>
                  </a:lnTo>
                  <a:lnTo>
                    <a:pt x="7753040" y="769420"/>
                  </a:lnTo>
                  <a:lnTo>
                    <a:pt x="128234" y="769420"/>
                  </a:lnTo>
                  <a:lnTo>
                    <a:pt x="78319" y="759342"/>
                  </a:lnTo>
                  <a:lnTo>
                    <a:pt x="37559" y="731860"/>
                  </a:lnTo>
                  <a:lnTo>
                    <a:pt x="10077" y="691099"/>
                  </a:lnTo>
                  <a:lnTo>
                    <a:pt x="0" y="641184"/>
                  </a:lnTo>
                  <a:lnTo>
                    <a:pt x="0" y="128235"/>
                  </a:lnTo>
                  <a:close/>
                </a:path>
              </a:pathLst>
            </a:custGeom>
            <a:ln w="12700">
              <a:solidFill>
                <a:srgbClr val="70AD47"/>
              </a:solidFill>
            </a:ln>
          </p:spPr>
          <p:txBody>
            <a:bodyPr wrap="square" lIns="0" tIns="0" rIns="0" bIns="0" rtlCol="0"/>
            <a:lstStyle/>
            <a:p>
              <a:endParaRPr/>
            </a:p>
          </p:txBody>
        </p:sp>
      </p:grpSp>
      <p:sp>
        <p:nvSpPr>
          <p:cNvPr id="141" name="object 141"/>
          <p:cNvSpPr txBox="1"/>
          <p:nvPr/>
        </p:nvSpPr>
        <p:spPr>
          <a:xfrm>
            <a:off x="5585417" y="2807715"/>
            <a:ext cx="1783080" cy="452120"/>
          </a:xfrm>
          <a:prstGeom prst="rect">
            <a:avLst/>
          </a:prstGeom>
        </p:spPr>
        <p:txBody>
          <a:bodyPr vert="horz" wrap="square" lIns="0" tIns="12700" rIns="0" bIns="0" rtlCol="0">
            <a:spAutoFit/>
          </a:bodyPr>
          <a:lstStyle/>
          <a:p>
            <a:pPr marL="12700">
              <a:lnSpc>
                <a:spcPct val="100000"/>
              </a:lnSpc>
              <a:spcBef>
                <a:spcPts val="100"/>
              </a:spcBef>
            </a:pPr>
            <a:r>
              <a:rPr sz="2800" spc="-30" dirty="0">
                <a:latin typeface="Calibri"/>
                <a:cs typeface="Calibri"/>
              </a:rPr>
              <a:t>Transformer</a:t>
            </a:r>
            <a:endParaRPr sz="2800">
              <a:latin typeface="Calibri"/>
              <a:cs typeface="Calibri"/>
            </a:endParaRPr>
          </a:p>
        </p:txBody>
      </p:sp>
      <p:sp>
        <p:nvSpPr>
          <p:cNvPr id="142" name="object 142"/>
          <p:cNvSpPr txBox="1"/>
          <p:nvPr/>
        </p:nvSpPr>
        <p:spPr>
          <a:xfrm>
            <a:off x="675352" y="1220042"/>
            <a:ext cx="3246776" cy="743730"/>
          </a:xfrm>
          <a:prstGeom prst="rect">
            <a:avLst/>
          </a:prstGeom>
          <a:solidFill>
            <a:srgbClr val="FFC000"/>
          </a:solidFill>
        </p:spPr>
        <p:txBody>
          <a:bodyPr vert="horz" wrap="square" lIns="0" tIns="9525" rIns="0" bIns="0" rtlCol="0">
            <a:spAutoFit/>
          </a:bodyPr>
          <a:lstStyle/>
          <a:p>
            <a:pPr marL="12700" marR="5080">
              <a:lnSpc>
                <a:spcPct val="100800"/>
              </a:lnSpc>
              <a:spcBef>
                <a:spcPts val="75"/>
              </a:spcBef>
            </a:pPr>
            <a:r>
              <a:rPr sz="2400" dirty="0">
                <a:solidFill>
                  <a:srgbClr val="70AD47"/>
                </a:solidFill>
                <a:latin typeface="Calibri"/>
                <a:cs typeface="Calibri"/>
              </a:rPr>
              <a:t>Computer</a:t>
            </a:r>
            <a:r>
              <a:rPr sz="2400" spc="-75" dirty="0">
                <a:solidFill>
                  <a:srgbClr val="70AD47"/>
                </a:solidFill>
                <a:latin typeface="Calibri"/>
                <a:cs typeface="Calibri"/>
              </a:rPr>
              <a:t> </a:t>
            </a:r>
            <a:r>
              <a:rPr sz="2400" dirty="0">
                <a:solidFill>
                  <a:srgbClr val="70AD47"/>
                </a:solidFill>
                <a:latin typeface="Calibri"/>
                <a:cs typeface="Calibri"/>
              </a:rPr>
              <a:t>vision</a:t>
            </a:r>
            <a:r>
              <a:rPr sz="2400" spc="-70" dirty="0">
                <a:solidFill>
                  <a:srgbClr val="70AD47"/>
                </a:solidFill>
                <a:latin typeface="Calibri"/>
                <a:cs typeface="Calibri"/>
              </a:rPr>
              <a:t> </a:t>
            </a:r>
            <a:r>
              <a:rPr sz="2400" spc="-20" dirty="0">
                <a:solidFill>
                  <a:srgbClr val="70AD47"/>
                </a:solidFill>
                <a:latin typeface="Calibri"/>
                <a:cs typeface="Calibri"/>
              </a:rPr>
              <a:t>model </a:t>
            </a:r>
            <a:r>
              <a:rPr sz="2400" dirty="0">
                <a:solidFill>
                  <a:srgbClr val="70AD47"/>
                </a:solidFill>
                <a:latin typeface="Calibri"/>
                <a:cs typeface="Calibri"/>
              </a:rPr>
              <a:t>with</a:t>
            </a:r>
            <a:r>
              <a:rPr sz="2400" spc="-10" dirty="0">
                <a:solidFill>
                  <a:srgbClr val="70AD47"/>
                </a:solidFill>
                <a:latin typeface="Calibri"/>
                <a:cs typeface="Calibri"/>
              </a:rPr>
              <a:t> </a:t>
            </a:r>
            <a:r>
              <a:rPr sz="2400" dirty="0">
                <a:solidFill>
                  <a:srgbClr val="70AD47"/>
                </a:solidFill>
                <a:latin typeface="Calibri"/>
                <a:cs typeface="Calibri"/>
              </a:rPr>
              <a:t>no</a:t>
            </a:r>
            <a:r>
              <a:rPr sz="2400" spc="-15" dirty="0">
                <a:solidFill>
                  <a:srgbClr val="70AD47"/>
                </a:solidFill>
                <a:latin typeface="Calibri"/>
                <a:cs typeface="Calibri"/>
              </a:rPr>
              <a:t> </a:t>
            </a:r>
            <a:r>
              <a:rPr sz="2400" spc="-10" dirty="0">
                <a:solidFill>
                  <a:srgbClr val="70AD47"/>
                </a:solidFill>
                <a:latin typeface="Calibri"/>
                <a:cs typeface="Calibri"/>
              </a:rPr>
              <a:t>convolutions!</a:t>
            </a:r>
            <a:endParaRPr sz="2400" dirty="0">
              <a:latin typeface="Calibri"/>
              <a:cs typeface="Calibri"/>
            </a:endParaRPr>
          </a:p>
        </p:txBody>
      </p:sp>
      <p:sp>
        <p:nvSpPr>
          <p:cNvPr id="143" name="TextBox 142">
            <a:extLst>
              <a:ext uri="{FF2B5EF4-FFF2-40B4-BE49-F238E27FC236}">
                <a16:creationId xmlns:a16="http://schemas.microsoft.com/office/drawing/2014/main" id="{14B3C074-B369-979D-7E66-49D1D5C25256}"/>
              </a:ext>
            </a:extLst>
          </p:cNvPr>
          <p:cNvSpPr txBox="1"/>
          <p:nvPr/>
        </p:nvSpPr>
        <p:spPr>
          <a:xfrm>
            <a:off x="4522692" y="1282168"/>
            <a:ext cx="1219200" cy="523220"/>
          </a:xfrm>
          <a:prstGeom prst="rect">
            <a:avLst/>
          </a:prstGeom>
          <a:solidFill>
            <a:srgbClr val="FFFF00"/>
          </a:solidFill>
        </p:spPr>
        <p:txBody>
          <a:bodyPr wrap="square" rtlCol="0">
            <a:spAutoFit/>
          </a:bodyPr>
          <a:lstStyle/>
          <a:p>
            <a:r>
              <a:rPr lang="en-US" sz="2800"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12452839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6884" y="292789"/>
            <a:ext cx="10515600" cy="689932"/>
          </a:xfrm>
          <a:prstGeom prst="rect">
            <a:avLst/>
          </a:prstGeom>
        </p:spPr>
        <p:txBody>
          <a:bodyPr vert="horz" wrap="square" lIns="0" tIns="12700" rIns="0" bIns="0" rtlCol="0">
            <a:spAutoFit/>
          </a:bodyPr>
          <a:lstStyle/>
          <a:p>
            <a:pPr marL="12700">
              <a:lnSpc>
                <a:spcPct val="100000"/>
              </a:lnSpc>
              <a:spcBef>
                <a:spcPts val="100"/>
              </a:spcBef>
            </a:pPr>
            <a:r>
              <a:rPr lang="en-US" dirty="0"/>
              <a:t>FIRST step is Convolution</a:t>
            </a:r>
            <a:r>
              <a:rPr lang="en-US" dirty="0">
                <a:solidFill>
                  <a:srgbClr val="FF0000"/>
                </a:solidFill>
              </a:rPr>
              <a:t>?</a:t>
            </a:r>
            <a:endParaRPr spc="-10" dirty="0">
              <a:solidFill>
                <a:srgbClr val="FF0000"/>
              </a:solidFill>
            </a:endParaRPr>
          </a:p>
        </p:txBody>
      </p:sp>
      <p:grpSp>
        <p:nvGrpSpPr>
          <p:cNvPr id="55" name="Group 54">
            <a:extLst>
              <a:ext uri="{FF2B5EF4-FFF2-40B4-BE49-F238E27FC236}">
                <a16:creationId xmlns:a16="http://schemas.microsoft.com/office/drawing/2014/main" id="{68693455-AB57-00C8-89FA-C99730064663}"/>
              </a:ext>
            </a:extLst>
          </p:cNvPr>
          <p:cNvGrpSpPr/>
          <p:nvPr/>
        </p:nvGrpSpPr>
        <p:grpSpPr>
          <a:xfrm>
            <a:off x="9601200" y="1600200"/>
            <a:ext cx="2040889" cy="635328"/>
            <a:chOff x="2535941" y="4393872"/>
            <a:chExt cx="6849911" cy="1481455"/>
          </a:xfrm>
        </p:grpSpPr>
        <p:grpSp>
          <p:nvGrpSpPr>
            <p:cNvPr id="3" name="object 3"/>
            <p:cNvGrpSpPr/>
            <p:nvPr/>
          </p:nvGrpSpPr>
          <p:grpSpPr>
            <a:xfrm>
              <a:off x="2535941" y="4393872"/>
              <a:ext cx="640080" cy="1481455"/>
              <a:chOff x="2535941" y="4393872"/>
              <a:chExt cx="640080"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grpSp>
        <p:grpSp>
          <p:nvGrpSpPr>
            <p:cNvPr id="8" name="object 8"/>
            <p:cNvGrpSpPr/>
            <p:nvPr/>
          </p:nvGrpSpPr>
          <p:grpSpPr>
            <a:xfrm>
              <a:off x="3312686" y="4397663"/>
              <a:ext cx="640080" cy="1477645"/>
              <a:chOff x="3312686" y="4397663"/>
              <a:chExt cx="640080" cy="1477645"/>
            </a:xfrm>
          </p:grpSpPr>
          <p:sp>
            <p:nvSpPr>
              <p:cNvPr id="9" name="object 9"/>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0" name="object 10"/>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1" name="object 11"/>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2" name="object 12"/>
              <p:cNvPicPr/>
              <p:nvPr/>
            </p:nvPicPr>
            <p:blipFill>
              <a:blip r:embed="rId3" cstate="print"/>
              <a:stretch>
                <a:fillRect/>
              </a:stretch>
            </p:blipFill>
            <p:spPr>
              <a:xfrm>
                <a:off x="3312686" y="5235200"/>
                <a:ext cx="639705" cy="640079"/>
              </a:xfrm>
              <a:prstGeom prst="rect">
                <a:avLst/>
              </a:prstGeom>
            </p:spPr>
          </p:pic>
        </p:grpSp>
        <p:grpSp>
          <p:nvGrpSpPr>
            <p:cNvPr id="13" name="object 13"/>
            <p:cNvGrpSpPr/>
            <p:nvPr/>
          </p:nvGrpSpPr>
          <p:grpSpPr>
            <a:xfrm>
              <a:off x="4089432" y="4393872"/>
              <a:ext cx="640080" cy="1481455"/>
              <a:chOff x="4089432" y="4393872"/>
              <a:chExt cx="640080" cy="1481455"/>
            </a:xfrm>
          </p:grpSpPr>
          <p:sp>
            <p:nvSpPr>
              <p:cNvPr id="14" name="object 14"/>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5" name="object 15"/>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6" name="object 16"/>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17" name="object 17"/>
              <p:cNvPicPr/>
              <p:nvPr/>
            </p:nvPicPr>
            <p:blipFill>
              <a:blip r:embed="rId4" cstate="print"/>
              <a:stretch>
                <a:fillRect/>
              </a:stretch>
            </p:blipFill>
            <p:spPr>
              <a:xfrm>
                <a:off x="4089432" y="5235200"/>
                <a:ext cx="639705" cy="640079"/>
              </a:xfrm>
              <a:prstGeom prst="rect">
                <a:avLst/>
              </a:prstGeom>
            </p:spPr>
          </p:pic>
        </p:grpSp>
        <p:grpSp>
          <p:nvGrpSpPr>
            <p:cNvPr id="18" name="object 18"/>
            <p:cNvGrpSpPr/>
            <p:nvPr/>
          </p:nvGrpSpPr>
          <p:grpSpPr>
            <a:xfrm>
              <a:off x="4866180" y="4397663"/>
              <a:ext cx="640080" cy="1477645"/>
              <a:chOff x="4866180" y="4397663"/>
              <a:chExt cx="640080" cy="1477645"/>
            </a:xfrm>
          </p:grpSpPr>
          <p:sp>
            <p:nvSpPr>
              <p:cNvPr id="19" name="object 19"/>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0" name="object 20"/>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1" name="object 21"/>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2" name="object 22"/>
              <p:cNvPicPr/>
              <p:nvPr/>
            </p:nvPicPr>
            <p:blipFill>
              <a:blip r:embed="rId5" cstate="print"/>
              <a:stretch>
                <a:fillRect/>
              </a:stretch>
            </p:blipFill>
            <p:spPr>
              <a:xfrm>
                <a:off x="4866180" y="5235200"/>
                <a:ext cx="639705" cy="640079"/>
              </a:xfrm>
              <a:prstGeom prst="rect">
                <a:avLst/>
              </a:prstGeom>
            </p:spPr>
          </p:pic>
        </p:grpSp>
        <p:grpSp>
          <p:nvGrpSpPr>
            <p:cNvPr id="23" name="object 23"/>
            <p:cNvGrpSpPr/>
            <p:nvPr/>
          </p:nvGrpSpPr>
          <p:grpSpPr>
            <a:xfrm>
              <a:off x="5645272" y="4393872"/>
              <a:ext cx="640080" cy="1481455"/>
              <a:chOff x="5645272" y="4393872"/>
              <a:chExt cx="640080" cy="1481455"/>
            </a:xfrm>
          </p:grpSpPr>
          <p:sp>
            <p:nvSpPr>
              <p:cNvPr id="24" name="object 24"/>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25" name="object 25"/>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6" name="object 26"/>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27" name="object 27"/>
              <p:cNvPicPr/>
              <p:nvPr/>
            </p:nvPicPr>
            <p:blipFill>
              <a:blip r:embed="rId6" cstate="print"/>
              <a:stretch>
                <a:fillRect/>
              </a:stretch>
            </p:blipFill>
            <p:spPr>
              <a:xfrm>
                <a:off x="5645272" y="5235200"/>
                <a:ext cx="639705" cy="640079"/>
              </a:xfrm>
              <a:prstGeom prst="rect">
                <a:avLst/>
              </a:prstGeom>
            </p:spPr>
          </p:pic>
        </p:grpSp>
        <p:grpSp>
          <p:nvGrpSpPr>
            <p:cNvPr id="28" name="object 28"/>
            <p:cNvGrpSpPr/>
            <p:nvPr/>
          </p:nvGrpSpPr>
          <p:grpSpPr>
            <a:xfrm>
              <a:off x="6419682" y="4393872"/>
              <a:ext cx="640080" cy="1481455"/>
              <a:chOff x="6419682" y="4393872"/>
              <a:chExt cx="640080" cy="1481455"/>
            </a:xfrm>
          </p:grpSpPr>
          <p:sp>
            <p:nvSpPr>
              <p:cNvPr id="29" name="object 2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0" name="object 3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1" name="object 3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32" name="object 32"/>
              <p:cNvPicPr/>
              <p:nvPr/>
            </p:nvPicPr>
            <p:blipFill>
              <a:blip r:embed="rId7" cstate="print"/>
              <a:stretch>
                <a:fillRect/>
              </a:stretch>
            </p:blipFill>
            <p:spPr>
              <a:xfrm>
                <a:off x="6419682" y="5235200"/>
                <a:ext cx="639705" cy="640079"/>
              </a:xfrm>
              <a:prstGeom prst="rect">
                <a:avLst/>
              </a:prstGeom>
            </p:spPr>
          </p:pic>
        </p:grpSp>
        <p:grpSp>
          <p:nvGrpSpPr>
            <p:cNvPr id="33" name="object 33"/>
            <p:cNvGrpSpPr/>
            <p:nvPr/>
          </p:nvGrpSpPr>
          <p:grpSpPr>
            <a:xfrm>
              <a:off x="7207347" y="4393872"/>
              <a:ext cx="641350" cy="1481455"/>
              <a:chOff x="7207347" y="4393872"/>
              <a:chExt cx="641350" cy="1481455"/>
            </a:xfrm>
          </p:grpSpPr>
          <p:sp>
            <p:nvSpPr>
              <p:cNvPr id="34" name="object 34"/>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5" name="object 35"/>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6" name="object 36"/>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37" name="object 37"/>
              <p:cNvPicPr/>
              <p:nvPr/>
            </p:nvPicPr>
            <p:blipFill>
              <a:blip r:embed="rId8" cstate="print"/>
              <a:stretch>
                <a:fillRect/>
              </a:stretch>
            </p:blipFill>
            <p:spPr>
              <a:xfrm>
                <a:off x="7207347" y="5235200"/>
                <a:ext cx="641197" cy="640079"/>
              </a:xfrm>
              <a:prstGeom prst="rect">
                <a:avLst/>
              </a:prstGeom>
            </p:spPr>
          </p:pic>
        </p:grpSp>
        <p:grpSp>
          <p:nvGrpSpPr>
            <p:cNvPr id="38" name="object 38"/>
            <p:cNvGrpSpPr/>
            <p:nvPr/>
          </p:nvGrpSpPr>
          <p:grpSpPr>
            <a:xfrm>
              <a:off x="7970093" y="4393872"/>
              <a:ext cx="641350" cy="1481455"/>
              <a:chOff x="7970093" y="4393872"/>
              <a:chExt cx="641350" cy="1481455"/>
            </a:xfrm>
          </p:grpSpPr>
          <p:sp>
            <p:nvSpPr>
              <p:cNvPr id="39" name="object 39"/>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2" name="object 42"/>
              <p:cNvPicPr/>
              <p:nvPr/>
            </p:nvPicPr>
            <p:blipFill>
              <a:blip r:embed="rId9" cstate="print"/>
              <a:stretch>
                <a:fillRect/>
              </a:stretch>
            </p:blipFill>
            <p:spPr>
              <a:xfrm>
                <a:off x="7970093" y="5235200"/>
                <a:ext cx="641205" cy="640079"/>
              </a:xfrm>
              <a:prstGeom prst="rect">
                <a:avLst/>
              </a:prstGeom>
            </p:spPr>
          </p:pic>
        </p:grpSp>
        <p:grpSp>
          <p:nvGrpSpPr>
            <p:cNvPr id="43" name="object 43"/>
            <p:cNvGrpSpPr/>
            <p:nvPr/>
          </p:nvGrpSpPr>
          <p:grpSpPr>
            <a:xfrm>
              <a:off x="8744502" y="4393872"/>
              <a:ext cx="641350" cy="1481455"/>
              <a:chOff x="8744502" y="4393872"/>
              <a:chExt cx="641350" cy="1481455"/>
            </a:xfrm>
          </p:grpSpPr>
          <p:sp>
            <p:nvSpPr>
              <p:cNvPr id="44" name="object 44"/>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45" name="object 45"/>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6" name="object 46"/>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7" name="object 47"/>
              <p:cNvPicPr/>
              <p:nvPr/>
            </p:nvPicPr>
            <p:blipFill>
              <a:blip r:embed="rId10" cstate="print"/>
              <a:stretch>
                <a:fillRect/>
              </a:stretch>
            </p:blipFill>
            <p:spPr>
              <a:xfrm>
                <a:off x="8744502" y="5235200"/>
                <a:ext cx="641206" cy="640079"/>
              </a:xfrm>
              <a:prstGeom prst="rect">
                <a:avLst/>
              </a:prstGeom>
            </p:spPr>
          </p:pic>
        </p:grpSp>
      </p:grpSp>
      <p:sp>
        <p:nvSpPr>
          <p:cNvPr id="48" name="object 48"/>
          <p:cNvSpPr txBox="1"/>
          <p:nvPr/>
        </p:nvSpPr>
        <p:spPr>
          <a:xfrm>
            <a:off x="9737892" y="2450674"/>
            <a:ext cx="2040889" cy="1289050"/>
          </a:xfrm>
          <a:prstGeom prst="rect">
            <a:avLst/>
          </a:prstGeom>
        </p:spPr>
        <p:txBody>
          <a:bodyPr vert="horz" wrap="square" lIns="0" tIns="15875" rIns="0" bIns="0" rtlCol="0">
            <a:spAutoFit/>
          </a:bodyPr>
          <a:lstStyle/>
          <a:p>
            <a:pPr marL="17145" marR="31115">
              <a:lnSpc>
                <a:spcPts val="2110"/>
              </a:lnSpc>
              <a:spcBef>
                <a:spcPts val="125"/>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 </a:t>
            </a: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dirty="0">
              <a:latin typeface="Calibri"/>
              <a:cs typeface="Calibri"/>
            </a:endParaRPr>
          </a:p>
          <a:p>
            <a:pPr marL="12700" marR="5080">
              <a:lnSpc>
                <a:spcPts val="2110"/>
              </a:lnSpc>
              <a:spcBef>
                <a:spcPts val="142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dirty="0">
              <a:latin typeface="Calibri"/>
              <a:cs typeface="Calibri"/>
            </a:endParaRPr>
          </a:p>
        </p:txBody>
      </p:sp>
      <p:sp>
        <p:nvSpPr>
          <p:cNvPr id="54" name="TextBox 53">
            <a:extLst>
              <a:ext uri="{FF2B5EF4-FFF2-40B4-BE49-F238E27FC236}">
                <a16:creationId xmlns:a16="http://schemas.microsoft.com/office/drawing/2014/main" id="{D554CDE6-724B-1ED6-619A-A7E7CE741AAF}"/>
              </a:ext>
            </a:extLst>
          </p:cNvPr>
          <p:cNvSpPr txBox="1"/>
          <p:nvPr/>
        </p:nvSpPr>
        <p:spPr>
          <a:xfrm>
            <a:off x="838200" y="2438400"/>
            <a:ext cx="370614" cy="646331"/>
          </a:xfrm>
          <a:prstGeom prst="rect">
            <a:avLst/>
          </a:prstGeom>
          <a:noFill/>
        </p:spPr>
        <p:txBody>
          <a:bodyPr wrap="none" rtlCol="0">
            <a:spAutoFit/>
          </a:bodyPr>
          <a:lstStyle/>
          <a:p>
            <a:r>
              <a:rPr lang="en-US" dirty="0"/>
              <a:t>    </a:t>
            </a:r>
          </a:p>
          <a:p>
            <a:endParaRPr lang="en-US" dirty="0"/>
          </a:p>
        </p:txBody>
      </p:sp>
      <p:sp>
        <p:nvSpPr>
          <p:cNvPr id="56" name="object 143">
            <a:extLst>
              <a:ext uri="{FF2B5EF4-FFF2-40B4-BE49-F238E27FC236}">
                <a16:creationId xmlns:a16="http://schemas.microsoft.com/office/drawing/2014/main" id="{FD1D6EA0-42C4-4B94-0DD8-80064AD1B8E2}"/>
              </a:ext>
            </a:extLst>
          </p:cNvPr>
          <p:cNvSpPr txBox="1"/>
          <p:nvPr/>
        </p:nvSpPr>
        <p:spPr>
          <a:xfrm>
            <a:off x="190955" y="1020048"/>
            <a:ext cx="9672041" cy="5549596"/>
          </a:xfrm>
          <a:prstGeom prst="rect">
            <a:avLst/>
          </a:prstGeom>
        </p:spPr>
        <p:txBody>
          <a:bodyPr vert="horz" wrap="square" lIns="0" tIns="9525" rIns="0" bIns="0" rtlCol="0">
            <a:spAutoFit/>
          </a:bodyPr>
          <a:lstStyle/>
          <a:p>
            <a:r>
              <a:rPr lang="en-US" sz="2400" b="1" dirty="0"/>
              <a:t>Linear Projection</a:t>
            </a:r>
            <a:r>
              <a:rPr lang="en-US" sz="2400" dirty="0"/>
              <a:t>:</a:t>
            </a:r>
          </a:p>
          <a:p>
            <a:pPr>
              <a:buFont typeface="Arial" panose="020B0604020202020204" pitchFamily="34" charset="0"/>
              <a:buChar char="•"/>
            </a:pPr>
            <a:r>
              <a:rPr lang="en-US" sz="2400" dirty="0"/>
              <a:t>To convert the flattened patches into D-dimensional vectors, a </a:t>
            </a:r>
            <a:r>
              <a:rPr lang="en-US" sz="2400" b="1" dirty="0"/>
              <a:t>learned linear projection</a:t>
            </a:r>
            <a:r>
              <a:rPr lang="en-US" sz="2400" dirty="0"/>
              <a:t> is applied.</a:t>
            </a:r>
          </a:p>
          <a:p>
            <a:pPr>
              <a:buFont typeface="Arial" panose="020B0604020202020204" pitchFamily="34" charset="0"/>
              <a:buChar char="•"/>
            </a:pPr>
            <a:r>
              <a:rPr lang="en-US" sz="2400" dirty="0"/>
              <a:t>This is typically done using a dense (fully connected) layer: </a:t>
            </a:r>
          </a:p>
          <a:p>
            <a:pPr>
              <a:buFont typeface="Arial" panose="020B0604020202020204" pitchFamily="34" charset="0"/>
              <a:buChar char="•"/>
            </a:pP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sz="2400" dirty="0"/>
          </a:p>
          <a:p>
            <a:r>
              <a:rPr lang="en-US" sz="2400" dirty="0"/>
              <a:t>Where</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b="1" dirty="0"/>
              <a:t>weight matrix W and the bias vector b are </a:t>
            </a:r>
            <a:r>
              <a:rPr lang="en-US" sz="2400" b="1" dirty="0">
                <a:solidFill>
                  <a:srgbClr val="FF0000"/>
                </a:solidFill>
              </a:rPr>
              <a:t>learned parameters</a:t>
            </a:r>
            <a:r>
              <a:rPr lang="en-US" sz="2400" dirty="0"/>
              <a:t>.</a:t>
            </a:r>
          </a:p>
        </p:txBody>
      </p:sp>
      <p:pic>
        <p:nvPicPr>
          <p:cNvPr id="58" name="Picture 57">
            <a:extLst>
              <a:ext uri="{FF2B5EF4-FFF2-40B4-BE49-F238E27FC236}">
                <a16:creationId xmlns:a16="http://schemas.microsoft.com/office/drawing/2014/main" id="{00059983-0D2A-2192-AC5B-FB12818BBCE7}"/>
              </a:ext>
            </a:extLst>
          </p:cNvPr>
          <p:cNvPicPr>
            <a:picLocks noChangeAspect="1"/>
          </p:cNvPicPr>
          <p:nvPr/>
        </p:nvPicPr>
        <p:blipFill>
          <a:blip r:embed="rId11"/>
          <a:stretch>
            <a:fillRect/>
          </a:stretch>
        </p:blipFill>
        <p:spPr>
          <a:xfrm>
            <a:off x="1371600" y="2542535"/>
            <a:ext cx="3944080" cy="904876"/>
          </a:xfrm>
          <a:prstGeom prst="rect">
            <a:avLst/>
          </a:prstGeom>
        </p:spPr>
      </p:pic>
      <p:pic>
        <p:nvPicPr>
          <p:cNvPr id="60" name="Picture 59">
            <a:extLst>
              <a:ext uri="{FF2B5EF4-FFF2-40B4-BE49-F238E27FC236}">
                <a16:creationId xmlns:a16="http://schemas.microsoft.com/office/drawing/2014/main" id="{7DCB6D74-2F8E-4302-FA21-A31382653657}"/>
              </a:ext>
            </a:extLst>
          </p:cNvPr>
          <p:cNvPicPr>
            <a:picLocks noChangeAspect="1"/>
          </p:cNvPicPr>
          <p:nvPr/>
        </p:nvPicPr>
        <p:blipFill>
          <a:blip r:embed="rId12"/>
          <a:stretch>
            <a:fillRect/>
          </a:stretch>
        </p:blipFill>
        <p:spPr>
          <a:xfrm>
            <a:off x="1567899" y="3727390"/>
            <a:ext cx="7585406" cy="1779418"/>
          </a:xfrm>
          <a:prstGeom prst="rect">
            <a:avLst/>
          </a:prstGeom>
        </p:spPr>
      </p:pic>
      <p:sp>
        <p:nvSpPr>
          <p:cNvPr id="61" name="object 142">
            <a:extLst>
              <a:ext uri="{FF2B5EF4-FFF2-40B4-BE49-F238E27FC236}">
                <a16:creationId xmlns:a16="http://schemas.microsoft.com/office/drawing/2014/main" id="{FA7CA41C-D92E-6812-1BE7-080BABC76E1C}"/>
              </a:ext>
            </a:extLst>
          </p:cNvPr>
          <p:cNvSpPr txBox="1"/>
          <p:nvPr/>
        </p:nvSpPr>
        <p:spPr>
          <a:xfrm>
            <a:off x="8564224" y="381000"/>
            <a:ext cx="3246776" cy="743730"/>
          </a:xfrm>
          <a:prstGeom prst="rect">
            <a:avLst/>
          </a:prstGeom>
          <a:solidFill>
            <a:srgbClr val="FFC000"/>
          </a:solidFill>
        </p:spPr>
        <p:txBody>
          <a:bodyPr vert="horz" wrap="square" lIns="0" tIns="9525" rIns="0" bIns="0" rtlCol="0">
            <a:spAutoFit/>
          </a:bodyPr>
          <a:lstStyle/>
          <a:p>
            <a:pPr marL="12700" marR="5080">
              <a:lnSpc>
                <a:spcPct val="100800"/>
              </a:lnSpc>
              <a:spcBef>
                <a:spcPts val="75"/>
              </a:spcBef>
            </a:pPr>
            <a:r>
              <a:rPr sz="2400" dirty="0">
                <a:solidFill>
                  <a:srgbClr val="70AD47"/>
                </a:solidFill>
                <a:latin typeface="Calibri"/>
                <a:cs typeface="Calibri"/>
              </a:rPr>
              <a:t>Computer</a:t>
            </a:r>
            <a:r>
              <a:rPr sz="2400" spc="-75" dirty="0">
                <a:solidFill>
                  <a:srgbClr val="70AD47"/>
                </a:solidFill>
                <a:latin typeface="Calibri"/>
                <a:cs typeface="Calibri"/>
              </a:rPr>
              <a:t> </a:t>
            </a:r>
            <a:r>
              <a:rPr sz="2400" dirty="0">
                <a:solidFill>
                  <a:srgbClr val="70AD47"/>
                </a:solidFill>
                <a:latin typeface="Calibri"/>
                <a:cs typeface="Calibri"/>
              </a:rPr>
              <a:t>vision</a:t>
            </a:r>
            <a:r>
              <a:rPr sz="2400" spc="-70" dirty="0">
                <a:solidFill>
                  <a:srgbClr val="70AD47"/>
                </a:solidFill>
                <a:latin typeface="Calibri"/>
                <a:cs typeface="Calibri"/>
              </a:rPr>
              <a:t> </a:t>
            </a:r>
            <a:r>
              <a:rPr sz="2400" spc="-20" dirty="0">
                <a:solidFill>
                  <a:srgbClr val="70AD47"/>
                </a:solidFill>
                <a:latin typeface="Calibri"/>
                <a:cs typeface="Calibri"/>
              </a:rPr>
              <a:t>model </a:t>
            </a:r>
            <a:r>
              <a:rPr sz="2400" dirty="0">
                <a:solidFill>
                  <a:srgbClr val="70AD47"/>
                </a:solidFill>
                <a:latin typeface="Calibri"/>
                <a:cs typeface="Calibri"/>
              </a:rPr>
              <a:t>with</a:t>
            </a:r>
            <a:r>
              <a:rPr sz="2400" spc="-10" dirty="0">
                <a:solidFill>
                  <a:srgbClr val="70AD47"/>
                </a:solidFill>
                <a:latin typeface="Calibri"/>
                <a:cs typeface="Calibri"/>
              </a:rPr>
              <a:t> </a:t>
            </a:r>
            <a:r>
              <a:rPr sz="2400" dirty="0">
                <a:solidFill>
                  <a:srgbClr val="70AD47"/>
                </a:solidFill>
                <a:latin typeface="Calibri"/>
                <a:cs typeface="Calibri"/>
              </a:rPr>
              <a:t>no</a:t>
            </a:r>
            <a:r>
              <a:rPr sz="2400" spc="-15" dirty="0">
                <a:solidFill>
                  <a:srgbClr val="70AD47"/>
                </a:solidFill>
                <a:latin typeface="Calibri"/>
                <a:cs typeface="Calibri"/>
              </a:rPr>
              <a:t> </a:t>
            </a:r>
            <a:r>
              <a:rPr sz="2400" spc="-10" dirty="0">
                <a:solidFill>
                  <a:srgbClr val="70AD47"/>
                </a:solidFill>
                <a:latin typeface="Calibri"/>
                <a:cs typeface="Calibri"/>
              </a:rPr>
              <a:t>convolutions</a:t>
            </a:r>
            <a:r>
              <a:rPr lang="en-US" sz="2400" spc="-10" dirty="0">
                <a:solidFill>
                  <a:srgbClr val="FF0000"/>
                </a:solidFill>
                <a:latin typeface="Calibri"/>
                <a:cs typeface="Calibri"/>
              </a:rPr>
              <a:t>???</a:t>
            </a:r>
            <a:endParaRPr sz="2400" dirty="0">
              <a:solidFill>
                <a:srgbClr val="FF0000"/>
              </a:solidFill>
              <a:latin typeface="Calibri"/>
              <a:cs typeface="Calibri"/>
            </a:endParaRPr>
          </a:p>
        </p:txBody>
      </p:sp>
    </p:spTree>
    <p:extLst>
      <p:ext uri="{BB962C8B-B14F-4D97-AF65-F5344CB8AC3E}">
        <p14:creationId xmlns:p14="http://schemas.microsoft.com/office/powerpoint/2010/main" val="61206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939F-95D9-CF44-D9C5-A323E22E71F9}"/>
              </a:ext>
            </a:extLst>
          </p:cNvPr>
          <p:cNvSpPr>
            <a:spLocks noGrp="1"/>
          </p:cNvSpPr>
          <p:nvPr>
            <p:ph type="title"/>
          </p:nvPr>
        </p:nvSpPr>
        <p:spPr>
          <a:xfrm>
            <a:off x="304800" y="369827"/>
            <a:ext cx="10515600" cy="459412"/>
          </a:xfrm>
        </p:spPr>
        <p:txBody>
          <a:bodyPr>
            <a:normAutofit fontScale="90000"/>
          </a:bodyPr>
          <a:lstStyle/>
          <a:p>
            <a:r>
              <a:rPr lang="en-US" sz="4400" b="1" i="0" dirty="0" err="1">
                <a:solidFill>
                  <a:srgbClr val="333333"/>
                </a:solidFill>
                <a:effectLst/>
                <a:latin typeface="Helvetica Neue"/>
              </a:rPr>
              <a:t>Bahdanau</a:t>
            </a:r>
            <a:r>
              <a:rPr lang="en-US" sz="4400" b="1" i="0" dirty="0">
                <a:solidFill>
                  <a:srgbClr val="333333"/>
                </a:solidFill>
                <a:effectLst/>
                <a:latin typeface="Helvetica Neue"/>
              </a:rPr>
              <a:t>-Attention</a:t>
            </a:r>
            <a:endParaRPr lang="en-US" dirty="0"/>
          </a:p>
        </p:txBody>
      </p:sp>
      <p:sp>
        <p:nvSpPr>
          <p:cNvPr id="3" name="Content Placeholder 2">
            <a:extLst>
              <a:ext uri="{FF2B5EF4-FFF2-40B4-BE49-F238E27FC236}">
                <a16:creationId xmlns:a16="http://schemas.microsoft.com/office/drawing/2014/main" id="{1F6E497F-16C5-4ABB-D3F1-820EAA3DDA97}"/>
              </a:ext>
            </a:extLst>
          </p:cNvPr>
          <p:cNvSpPr>
            <a:spLocks noGrp="1"/>
          </p:cNvSpPr>
          <p:nvPr>
            <p:ph idx="1"/>
          </p:nvPr>
        </p:nvSpPr>
        <p:spPr>
          <a:xfrm>
            <a:off x="3261991" y="1508884"/>
            <a:ext cx="2821323" cy="1391732"/>
          </a:xfrm>
          <a:solidFill>
            <a:schemeClr val="accent3">
              <a:lumMod val="40000"/>
              <a:lumOff val="60000"/>
            </a:schemeClr>
          </a:solidFill>
        </p:spPr>
        <p:txBody>
          <a:bodyPr>
            <a:normAutofit/>
          </a:bodyPr>
          <a:lstStyle/>
          <a:p>
            <a:pPr marL="0" indent="0">
              <a:buNone/>
            </a:pPr>
            <a:r>
              <a:rPr lang="en-US" sz="1800" dirty="0"/>
              <a:t>Step 2 – attention weights = normalized alignment scores</a:t>
            </a:r>
          </a:p>
        </p:txBody>
      </p:sp>
      <p:sp>
        <p:nvSpPr>
          <p:cNvPr id="9" name="Content Placeholder 2">
            <a:extLst>
              <a:ext uri="{FF2B5EF4-FFF2-40B4-BE49-F238E27FC236}">
                <a16:creationId xmlns:a16="http://schemas.microsoft.com/office/drawing/2014/main" id="{6BED247A-FDFF-B6C1-C129-CBB66F98F591}"/>
              </a:ext>
            </a:extLst>
          </p:cNvPr>
          <p:cNvSpPr txBox="1">
            <a:spLocks/>
          </p:cNvSpPr>
          <p:nvPr/>
        </p:nvSpPr>
        <p:spPr>
          <a:xfrm>
            <a:off x="457200" y="1892149"/>
            <a:ext cx="1981200" cy="927251"/>
          </a:xfrm>
          <a:prstGeom prst="rect">
            <a:avLst/>
          </a:prstGeom>
          <a:solidFill>
            <a:schemeClr val="accent3">
              <a:lumMod val="40000"/>
              <a:lumOff val="60000"/>
            </a:schemeClr>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Step 1 – compute alignment scores</a:t>
            </a:r>
          </a:p>
        </p:txBody>
      </p:sp>
      <p:sp>
        <p:nvSpPr>
          <p:cNvPr id="11" name="Content Placeholder 2">
            <a:extLst>
              <a:ext uri="{FF2B5EF4-FFF2-40B4-BE49-F238E27FC236}">
                <a16:creationId xmlns:a16="http://schemas.microsoft.com/office/drawing/2014/main" id="{C78255E3-6273-6D0E-0507-4F6DC8D0B96D}"/>
              </a:ext>
            </a:extLst>
          </p:cNvPr>
          <p:cNvSpPr txBox="1">
            <a:spLocks/>
          </p:cNvSpPr>
          <p:nvPr/>
        </p:nvSpPr>
        <p:spPr>
          <a:xfrm>
            <a:off x="6928962" y="1689353"/>
            <a:ext cx="4272438" cy="1053848"/>
          </a:xfrm>
          <a:prstGeom prst="rect">
            <a:avLst/>
          </a:prstGeom>
          <a:solidFill>
            <a:schemeClr val="accent3">
              <a:lumMod val="40000"/>
              <a:lumOff val="6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Step 3 – compute 1</a:t>
            </a:r>
            <a:r>
              <a:rPr lang="en-US" baseline="30000" dirty="0"/>
              <a:t>st</a:t>
            </a:r>
            <a:r>
              <a:rPr lang="en-US" dirty="0"/>
              <a:t> context vector c</a:t>
            </a:r>
            <a:r>
              <a:rPr lang="en-US" baseline="-25000" dirty="0"/>
              <a:t>1 </a:t>
            </a:r>
          </a:p>
          <a:p>
            <a:pPr marL="0" indent="0">
              <a:buFont typeface="Arial" panose="020B0604020202020204" pitchFamily="34" charset="0"/>
              <a:buNone/>
            </a:pPr>
            <a:r>
              <a:rPr lang="en-US" baseline="-25000" dirty="0"/>
              <a:t>As a linear sum of hidden states weighted by attention weights</a:t>
            </a:r>
          </a:p>
        </p:txBody>
      </p:sp>
      <p:sp>
        <p:nvSpPr>
          <p:cNvPr id="4" name="TextBox 3">
            <a:extLst>
              <a:ext uri="{FF2B5EF4-FFF2-40B4-BE49-F238E27FC236}">
                <a16:creationId xmlns:a16="http://schemas.microsoft.com/office/drawing/2014/main" id="{53F9753C-FF37-579E-5C20-EF7340AE26FC}"/>
              </a:ext>
            </a:extLst>
          </p:cNvPr>
          <p:cNvSpPr txBox="1"/>
          <p:nvPr/>
        </p:nvSpPr>
        <p:spPr>
          <a:xfrm>
            <a:off x="-62561" y="1026182"/>
            <a:ext cx="5630131" cy="369332"/>
          </a:xfrm>
          <a:prstGeom prst="rect">
            <a:avLst/>
          </a:prstGeom>
          <a:noFill/>
        </p:spPr>
        <p:txBody>
          <a:bodyPr wrap="none" rtlCol="0">
            <a:spAutoFit/>
          </a:bodyPr>
          <a:lstStyle/>
          <a:p>
            <a:r>
              <a:rPr lang="en-US" dirty="0"/>
              <a:t>There are a number of attention mechanism algorithms</a:t>
            </a:r>
          </a:p>
        </p:txBody>
      </p:sp>
      <p:pic>
        <p:nvPicPr>
          <p:cNvPr id="15" name="Picture 14">
            <a:extLst>
              <a:ext uri="{FF2B5EF4-FFF2-40B4-BE49-F238E27FC236}">
                <a16:creationId xmlns:a16="http://schemas.microsoft.com/office/drawing/2014/main" id="{CC9C6E77-2FF3-A3B7-7A22-B5AED6A780B2}"/>
              </a:ext>
            </a:extLst>
          </p:cNvPr>
          <p:cNvPicPr>
            <a:picLocks noChangeAspect="1"/>
          </p:cNvPicPr>
          <p:nvPr/>
        </p:nvPicPr>
        <p:blipFill>
          <a:blip r:embed="rId2"/>
          <a:stretch>
            <a:fillRect/>
          </a:stretch>
        </p:blipFill>
        <p:spPr>
          <a:xfrm>
            <a:off x="447261" y="2526683"/>
            <a:ext cx="2576866" cy="292717"/>
          </a:xfrm>
          <a:prstGeom prst="rect">
            <a:avLst/>
          </a:prstGeom>
        </p:spPr>
      </p:pic>
      <p:pic>
        <p:nvPicPr>
          <p:cNvPr id="17" name="Picture 16">
            <a:extLst>
              <a:ext uri="{FF2B5EF4-FFF2-40B4-BE49-F238E27FC236}">
                <a16:creationId xmlns:a16="http://schemas.microsoft.com/office/drawing/2014/main" id="{EDC37875-70CC-3621-D628-5A9837B255F3}"/>
              </a:ext>
            </a:extLst>
          </p:cNvPr>
          <p:cNvPicPr>
            <a:picLocks noChangeAspect="1"/>
          </p:cNvPicPr>
          <p:nvPr/>
        </p:nvPicPr>
        <p:blipFill>
          <a:blip r:embed="rId3"/>
          <a:stretch>
            <a:fillRect/>
          </a:stretch>
        </p:blipFill>
        <p:spPr>
          <a:xfrm>
            <a:off x="500492" y="2848080"/>
            <a:ext cx="4082024" cy="2865223"/>
          </a:xfrm>
          <a:prstGeom prst="rect">
            <a:avLst/>
          </a:prstGeom>
        </p:spPr>
      </p:pic>
      <p:pic>
        <p:nvPicPr>
          <p:cNvPr id="19" name="Picture 18">
            <a:extLst>
              <a:ext uri="{FF2B5EF4-FFF2-40B4-BE49-F238E27FC236}">
                <a16:creationId xmlns:a16="http://schemas.microsoft.com/office/drawing/2014/main" id="{FD38336D-F3E1-E227-6896-0EBD2733AE72}"/>
              </a:ext>
            </a:extLst>
          </p:cNvPr>
          <p:cNvPicPr>
            <a:picLocks noChangeAspect="1"/>
          </p:cNvPicPr>
          <p:nvPr/>
        </p:nvPicPr>
        <p:blipFill>
          <a:blip r:embed="rId4"/>
          <a:stretch>
            <a:fillRect/>
          </a:stretch>
        </p:blipFill>
        <p:spPr>
          <a:xfrm>
            <a:off x="3381301" y="2241336"/>
            <a:ext cx="2617444" cy="1024218"/>
          </a:xfrm>
          <a:prstGeom prst="rect">
            <a:avLst/>
          </a:prstGeom>
        </p:spPr>
      </p:pic>
      <p:sp>
        <p:nvSpPr>
          <p:cNvPr id="10" name="Arrow: Right 9">
            <a:extLst>
              <a:ext uri="{FF2B5EF4-FFF2-40B4-BE49-F238E27FC236}">
                <a16:creationId xmlns:a16="http://schemas.microsoft.com/office/drawing/2014/main" id="{B063E961-F012-1CC0-2D83-87621D51276B}"/>
              </a:ext>
            </a:extLst>
          </p:cNvPr>
          <p:cNvSpPr/>
          <p:nvPr/>
        </p:nvSpPr>
        <p:spPr>
          <a:xfrm>
            <a:off x="2369648" y="1902206"/>
            <a:ext cx="914400" cy="609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7010E43A-D593-5396-906C-87C96BD5D6A7}"/>
              </a:ext>
            </a:extLst>
          </p:cNvPr>
          <p:cNvSpPr/>
          <p:nvPr/>
        </p:nvSpPr>
        <p:spPr>
          <a:xfrm>
            <a:off x="5984873" y="1936536"/>
            <a:ext cx="914400" cy="609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22F4435B-EAFC-7CFF-C591-A35A01BCA0F4}"/>
              </a:ext>
            </a:extLst>
          </p:cNvPr>
          <p:cNvPicPr>
            <a:picLocks noChangeAspect="1"/>
          </p:cNvPicPr>
          <p:nvPr/>
        </p:nvPicPr>
        <p:blipFill>
          <a:blip r:embed="rId5"/>
          <a:stretch>
            <a:fillRect/>
          </a:stretch>
        </p:blipFill>
        <p:spPr>
          <a:xfrm>
            <a:off x="5361158" y="2770211"/>
            <a:ext cx="6830842" cy="3149284"/>
          </a:xfrm>
          <a:prstGeom prst="rect">
            <a:avLst/>
          </a:prstGeom>
        </p:spPr>
      </p:pic>
      <p:sp>
        <p:nvSpPr>
          <p:cNvPr id="23" name="TextBox 22">
            <a:extLst>
              <a:ext uri="{FF2B5EF4-FFF2-40B4-BE49-F238E27FC236}">
                <a16:creationId xmlns:a16="http://schemas.microsoft.com/office/drawing/2014/main" id="{071ADDA6-A6D7-532E-5881-B562493938DD}"/>
              </a:ext>
            </a:extLst>
          </p:cNvPr>
          <p:cNvSpPr txBox="1"/>
          <p:nvPr/>
        </p:nvSpPr>
        <p:spPr>
          <a:xfrm>
            <a:off x="5770956" y="86595"/>
            <a:ext cx="3101105" cy="461665"/>
          </a:xfrm>
          <a:prstGeom prst="rect">
            <a:avLst/>
          </a:prstGeom>
          <a:solidFill>
            <a:srgbClr val="FFFF00"/>
          </a:solidFill>
        </p:spPr>
        <p:txBody>
          <a:bodyPr wrap="none" rtlCol="0">
            <a:spAutoFit/>
          </a:bodyPr>
          <a:lstStyle/>
          <a:p>
            <a:r>
              <a:rPr lang="en-US" sz="2400" b="1" dirty="0"/>
              <a:t>Everything is learned</a:t>
            </a:r>
          </a:p>
        </p:txBody>
      </p:sp>
      <p:sp>
        <p:nvSpPr>
          <p:cNvPr id="24" name="TextBox 23">
            <a:extLst>
              <a:ext uri="{FF2B5EF4-FFF2-40B4-BE49-F238E27FC236}">
                <a16:creationId xmlns:a16="http://schemas.microsoft.com/office/drawing/2014/main" id="{F6C1EA59-85ED-2B17-5C05-1C61D51F121F}"/>
              </a:ext>
            </a:extLst>
          </p:cNvPr>
          <p:cNvSpPr txBox="1"/>
          <p:nvPr/>
        </p:nvSpPr>
        <p:spPr>
          <a:xfrm>
            <a:off x="5831178" y="522381"/>
            <a:ext cx="6081766" cy="1200329"/>
          </a:xfrm>
          <a:prstGeom prst="rect">
            <a:avLst/>
          </a:prstGeom>
          <a:solidFill>
            <a:schemeClr val="accent2">
              <a:lumMod val="40000"/>
              <a:lumOff val="60000"/>
            </a:schemeClr>
          </a:solidFill>
        </p:spPr>
        <p:txBody>
          <a:bodyPr wrap="square" rtlCol="0">
            <a:spAutoFit/>
          </a:bodyPr>
          <a:lstStyle/>
          <a:p>
            <a:r>
              <a:rPr lang="en-US" b="0" i="0" dirty="0">
                <a:solidFill>
                  <a:srgbClr val="333333"/>
                </a:solidFill>
                <a:effectLst/>
                <a:latin typeface="Helvetica Neue"/>
              </a:rPr>
              <a:t>Attention changes the context vector c that a decoder uses for translation from a fixed length vector c of a sequence of hidden states </a:t>
            </a:r>
            <a:r>
              <a:rPr lang="en-US" b="0" i="0" dirty="0">
                <a:solidFill>
                  <a:srgbClr val="333333"/>
                </a:solidFill>
                <a:effectLst/>
                <a:latin typeface="MJXc-TeX-math-I"/>
              </a:rPr>
              <a:t>h</a:t>
            </a:r>
            <a:r>
              <a:rPr lang="en-US" b="0" i="0" baseline="-25000" dirty="0">
                <a:solidFill>
                  <a:srgbClr val="333333"/>
                </a:solidFill>
                <a:effectLst/>
                <a:latin typeface="MJXc-TeX-main-R"/>
              </a:rPr>
              <a:t>1</a:t>
            </a:r>
            <a:r>
              <a:rPr lang="en-US" b="0" i="0" dirty="0">
                <a:solidFill>
                  <a:srgbClr val="333333"/>
                </a:solidFill>
                <a:effectLst/>
                <a:latin typeface="MJXc-TeX-main-R"/>
              </a:rPr>
              <a:t>,…,</a:t>
            </a:r>
            <a:r>
              <a:rPr lang="en-US" b="0" i="0" dirty="0" err="1">
                <a:solidFill>
                  <a:srgbClr val="333333"/>
                </a:solidFill>
                <a:effectLst/>
                <a:latin typeface="MJXc-TeX-math-I"/>
              </a:rPr>
              <a:t>h</a:t>
            </a:r>
            <a:r>
              <a:rPr lang="en-US" b="0" i="0" baseline="-25000" dirty="0" err="1">
                <a:solidFill>
                  <a:srgbClr val="333333"/>
                </a:solidFill>
                <a:effectLst/>
                <a:latin typeface="MJXc-TeX-math-I"/>
              </a:rPr>
              <a:t>T</a:t>
            </a:r>
            <a:r>
              <a:rPr lang="en-US" b="0" i="0" dirty="0">
                <a:solidFill>
                  <a:srgbClr val="333333"/>
                </a:solidFill>
                <a:effectLst/>
                <a:latin typeface="Helvetica Neue"/>
              </a:rPr>
              <a:t> </a:t>
            </a:r>
            <a:r>
              <a:rPr lang="en-US" b="0" i="0" dirty="0">
                <a:solidFill>
                  <a:srgbClr val="FF0000"/>
                </a:solidFill>
                <a:effectLst/>
                <a:latin typeface="Helvetica Neue"/>
              </a:rPr>
              <a:t>to a sequence of context vectors c</a:t>
            </a:r>
            <a:r>
              <a:rPr lang="en-US" b="0" i="0" baseline="-25000" dirty="0">
                <a:solidFill>
                  <a:srgbClr val="FF0000"/>
                </a:solidFill>
                <a:effectLst/>
                <a:latin typeface="Helvetica Neue"/>
              </a:rPr>
              <a:t>i</a:t>
            </a:r>
            <a:r>
              <a:rPr lang="en-US" b="0" i="0" dirty="0">
                <a:solidFill>
                  <a:srgbClr val="FF0000"/>
                </a:solidFill>
                <a:effectLst/>
                <a:latin typeface="Helvetica Neue"/>
              </a:rPr>
              <a:t>.</a:t>
            </a:r>
            <a:endParaRPr lang="en-US" dirty="0">
              <a:solidFill>
                <a:srgbClr val="FF0000"/>
              </a:solidFill>
            </a:endParaRPr>
          </a:p>
        </p:txBody>
      </p:sp>
      <p:sp>
        <p:nvSpPr>
          <p:cNvPr id="25" name="TextBox 24">
            <a:extLst>
              <a:ext uri="{FF2B5EF4-FFF2-40B4-BE49-F238E27FC236}">
                <a16:creationId xmlns:a16="http://schemas.microsoft.com/office/drawing/2014/main" id="{F9264C9C-652E-3971-7EC2-7D28B3B6EF74}"/>
              </a:ext>
            </a:extLst>
          </p:cNvPr>
          <p:cNvSpPr txBox="1"/>
          <p:nvPr/>
        </p:nvSpPr>
        <p:spPr>
          <a:xfrm>
            <a:off x="3657600" y="5932603"/>
            <a:ext cx="7908894" cy="646331"/>
          </a:xfrm>
          <a:prstGeom prst="rect">
            <a:avLst/>
          </a:prstGeom>
          <a:solidFill>
            <a:schemeClr val="accent2">
              <a:lumMod val="40000"/>
              <a:lumOff val="60000"/>
            </a:schemeClr>
          </a:solidFill>
        </p:spPr>
        <p:txBody>
          <a:bodyPr wrap="square" rtlCol="0">
            <a:spAutoFit/>
          </a:bodyPr>
          <a:lstStyle/>
          <a:p>
            <a:r>
              <a:rPr lang="en-US" b="1" dirty="0">
                <a:solidFill>
                  <a:srgbClr val="FF0000"/>
                </a:solidFill>
                <a:highlight>
                  <a:srgbClr val="FFFF00"/>
                </a:highlight>
              </a:rPr>
              <a:t>This context vector lets the attention weights determine the importance of</a:t>
            </a:r>
          </a:p>
          <a:p>
            <a:r>
              <a:rPr lang="en-US" b="1" dirty="0">
                <a:solidFill>
                  <a:srgbClr val="FF0000"/>
                </a:solidFill>
                <a:highlight>
                  <a:srgbClr val="FFFF00"/>
                </a:highlight>
              </a:rPr>
              <a:t>each hidden state (corresponding to an input sequence element) </a:t>
            </a:r>
          </a:p>
        </p:txBody>
      </p:sp>
      <p:sp>
        <p:nvSpPr>
          <p:cNvPr id="26" name="Rectangle 25">
            <a:extLst>
              <a:ext uri="{FF2B5EF4-FFF2-40B4-BE49-F238E27FC236}">
                <a16:creationId xmlns:a16="http://schemas.microsoft.com/office/drawing/2014/main" id="{E7440767-94A9-C17F-FA93-36011F7DB4EE}"/>
              </a:ext>
            </a:extLst>
          </p:cNvPr>
          <p:cNvSpPr/>
          <p:nvPr/>
        </p:nvSpPr>
        <p:spPr>
          <a:xfrm>
            <a:off x="10134600" y="4364833"/>
            <a:ext cx="838200" cy="2071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5303D85B-286B-5895-5D25-43F5CF37D615}"/>
              </a:ext>
            </a:extLst>
          </p:cNvPr>
          <p:cNvCxnSpPr>
            <a:cxnSpLocks/>
          </p:cNvCxnSpPr>
          <p:nvPr/>
        </p:nvCxnSpPr>
        <p:spPr>
          <a:xfrm>
            <a:off x="8229600" y="2142882"/>
            <a:ext cx="1981200" cy="227671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8276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6709" y="-71376"/>
            <a:ext cx="10515600" cy="689932"/>
          </a:xfrm>
          <a:prstGeom prst="rect">
            <a:avLst/>
          </a:prstGeom>
        </p:spPr>
        <p:txBody>
          <a:bodyPr vert="horz" wrap="square" lIns="0" tIns="12700" rIns="0" bIns="0" rtlCol="0">
            <a:spAutoFit/>
          </a:bodyPr>
          <a:lstStyle/>
          <a:p>
            <a:pPr marL="12700">
              <a:lnSpc>
                <a:spcPct val="100000"/>
              </a:lnSpc>
              <a:spcBef>
                <a:spcPts val="100"/>
              </a:spcBef>
            </a:pPr>
            <a:r>
              <a:rPr lang="en-US" dirty="0"/>
              <a:t>FIRST step is like Convolution</a:t>
            </a:r>
            <a:endParaRPr spc="-10" dirty="0"/>
          </a:p>
        </p:txBody>
      </p:sp>
      <p:grpSp>
        <p:nvGrpSpPr>
          <p:cNvPr id="57" name="Group 56">
            <a:extLst>
              <a:ext uri="{FF2B5EF4-FFF2-40B4-BE49-F238E27FC236}">
                <a16:creationId xmlns:a16="http://schemas.microsoft.com/office/drawing/2014/main" id="{E16E4172-5C4D-6630-8BD5-0837E7C18ED8}"/>
              </a:ext>
            </a:extLst>
          </p:cNvPr>
          <p:cNvGrpSpPr/>
          <p:nvPr/>
        </p:nvGrpSpPr>
        <p:grpSpPr>
          <a:xfrm>
            <a:off x="228600" y="5343678"/>
            <a:ext cx="9109814" cy="1481455"/>
            <a:chOff x="276038" y="4393872"/>
            <a:chExt cx="9109814" cy="1481455"/>
          </a:xfrm>
        </p:grpSpPr>
        <p:grpSp>
          <p:nvGrpSpPr>
            <p:cNvPr id="3" name="object 3"/>
            <p:cNvGrpSpPr/>
            <p:nvPr/>
          </p:nvGrpSpPr>
          <p:grpSpPr>
            <a:xfrm>
              <a:off x="2535941" y="4393872"/>
              <a:ext cx="640080" cy="1481455"/>
              <a:chOff x="2535941" y="4393872"/>
              <a:chExt cx="640080"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grpSp>
        <p:grpSp>
          <p:nvGrpSpPr>
            <p:cNvPr id="8" name="object 8"/>
            <p:cNvGrpSpPr/>
            <p:nvPr/>
          </p:nvGrpSpPr>
          <p:grpSpPr>
            <a:xfrm>
              <a:off x="3312686" y="4397663"/>
              <a:ext cx="640080" cy="1477645"/>
              <a:chOff x="3312686" y="4397663"/>
              <a:chExt cx="640080" cy="1477645"/>
            </a:xfrm>
          </p:grpSpPr>
          <p:sp>
            <p:nvSpPr>
              <p:cNvPr id="9" name="object 9"/>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0" name="object 10"/>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1" name="object 11"/>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2" name="object 12"/>
              <p:cNvPicPr/>
              <p:nvPr/>
            </p:nvPicPr>
            <p:blipFill>
              <a:blip r:embed="rId3" cstate="print"/>
              <a:stretch>
                <a:fillRect/>
              </a:stretch>
            </p:blipFill>
            <p:spPr>
              <a:xfrm>
                <a:off x="3312686" y="5235200"/>
                <a:ext cx="639705" cy="640079"/>
              </a:xfrm>
              <a:prstGeom prst="rect">
                <a:avLst/>
              </a:prstGeom>
            </p:spPr>
          </p:pic>
        </p:grpSp>
        <p:grpSp>
          <p:nvGrpSpPr>
            <p:cNvPr id="13" name="object 13"/>
            <p:cNvGrpSpPr/>
            <p:nvPr/>
          </p:nvGrpSpPr>
          <p:grpSpPr>
            <a:xfrm>
              <a:off x="4089432" y="4393872"/>
              <a:ext cx="640080" cy="1481455"/>
              <a:chOff x="4089432" y="4393872"/>
              <a:chExt cx="640080" cy="1481455"/>
            </a:xfrm>
          </p:grpSpPr>
          <p:sp>
            <p:nvSpPr>
              <p:cNvPr id="14" name="object 14"/>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5" name="object 15"/>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6" name="object 16"/>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17" name="object 17"/>
              <p:cNvPicPr/>
              <p:nvPr/>
            </p:nvPicPr>
            <p:blipFill>
              <a:blip r:embed="rId4" cstate="print"/>
              <a:stretch>
                <a:fillRect/>
              </a:stretch>
            </p:blipFill>
            <p:spPr>
              <a:xfrm>
                <a:off x="4089432" y="5235200"/>
                <a:ext cx="639705" cy="640079"/>
              </a:xfrm>
              <a:prstGeom prst="rect">
                <a:avLst/>
              </a:prstGeom>
            </p:spPr>
          </p:pic>
        </p:grpSp>
        <p:grpSp>
          <p:nvGrpSpPr>
            <p:cNvPr id="18" name="object 18"/>
            <p:cNvGrpSpPr/>
            <p:nvPr/>
          </p:nvGrpSpPr>
          <p:grpSpPr>
            <a:xfrm>
              <a:off x="4866180" y="4397663"/>
              <a:ext cx="640080" cy="1477645"/>
              <a:chOff x="4866180" y="4397663"/>
              <a:chExt cx="640080" cy="1477645"/>
            </a:xfrm>
          </p:grpSpPr>
          <p:sp>
            <p:nvSpPr>
              <p:cNvPr id="19" name="object 19"/>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0" name="object 20"/>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1" name="object 21"/>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2" name="object 22"/>
              <p:cNvPicPr/>
              <p:nvPr/>
            </p:nvPicPr>
            <p:blipFill>
              <a:blip r:embed="rId5" cstate="print"/>
              <a:stretch>
                <a:fillRect/>
              </a:stretch>
            </p:blipFill>
            <p:spPr>
              <a:xfrm>
                <a:off x="4866180" y="5235200"/>
                <a:ext cx="639705" cy="640079"/>
              </a:xfrm>
              <a:prstGeom prst="rect">
                <a:avLst/>
              </a:prstGeom>
            </p:spPr>
          </p:pic>
        </p:grpSp>
        <p:grpSp>
          <p:nvGrpSpPr>
            <p:cNvPr id="23" name="object 23"/>
            <p:cNvGrpSpPr/>
            <p:nvPr/>
          </p:nvGrpSpPr>
          <p:grpSpPr>
            <a:xfrm>
              <a:off x="5645272" y="4393872"/>
              <a:ext cx="640080" cy="1481455"/>
              <a:chOff x="5645272" y="4393872"/>
              <a:chExt cx="640080" cy="1481455"/>
            </a:xfrm>
          </p:grpSpPr>
          <p:sp>
            <p:nvSpPr>
              <p:cNvPr id="24" name="object 24"/>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25" name="object 25"/>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6" name="object 26"/>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27" name="object 27"/>
              <p:cNvPicPr/>
              <p:nvPr/>
            </p:nvPicPr>
            <p:blipFill>
              <a:blip r:embed="rId6" cstate="print"/>
              <a:stretch>
                <a:fillRect/>
              </a:stretch>
            </p:blipFill>
            <p:spPr>
              <a:xfrm>
                <a:off x="5645272" y="5235200"/>
                <a:ext cx="639705" cy="640079"/>
              </a:xfrm>
              <a:prstGeom prst="rect">
                <a:avLst/>
              </a:prstGeom>
            </p:spPr>
          </p:pic>
        </p:grpSp>
        <p:grpSp>
          <p:nvGrpSpPr>
            <p:cNvPr id="28" name="object 28"/>
            <p:cNvGrpSpPr/>
            <p:nvPr/>
          </p:nvGrpSpPr>
          <p:grpSpPr>
            <a:xfrm>
              <a:off x="6419682" y="4393872"/>
              <a:ext cx="640080" cy="1481455"/>
              <a:chOff x="6419682" y="4393872"/>
              <a:chExt cx="640080" cy="1481455"/>
            </a:xfrm>
          </p:grpSpPr>
          <p:sp>
            <p:nvSpPr>
              <p:cNvPr id="29" name="object 2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0" name="object 3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1" name="object 3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32" name="object 32"/>
              <p:cNvPicPr/>
              <p:nvPr/>
            </p:nvPicPr>
            <p:blipFill>
              <a:blip r:embed="rId7" cstate="print"/>
              <a:stretch>
                <a:fillRect/>
              </a:stretch>
            </p:blipFill>
            <p:spPr>
              <a:xfrm>
                <a:off x="6419682" y="5235200"/>
                <a:ext cx="639705" cy="640079"/>
              </a:xfrm>
              <a:prstGeom prst="rect">
                <a:avLst/>
              </a:prstGeom>
            </p:spPr>
          </p:pic>
        </p:grpSp>
        <p:grpSp>
          <p:nvGrpSpPr>
            <p:cNvPr id="33" name="object 33"/>
            <p:cNvGrpSpPr/>
            <p:nvPr/>
          </p:nvGrpSpPr>
          <p:grpSpPr>
            <a:xfrm>
              <a:off x="7207347" y="4393872"/>
              <a:ext cx="641350" cy="1481455"/>
              <a:chOff x="7207347" y="4393872"/>
              <a:chExt cx="641350" cy="1481455"/>
            </a:xfrm>
          </p:grpSpPr>
          <p:sp>
            <p:nvSpPr>
              <p:cNvPr id="34" name="object 34"/>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5" name="object 35"/>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6" name="object 36"/>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37" name="object 37"/>
              <p:cNvPicPr/>
              <p:nvPr/>
            </p:nvPicPr>
            <p:blipFill>
              <a:blip r:embed="rId8" cstate="print"/>
              <a:stretch>
                <a:fillRect/>
              </a:stretch>
            </p:blipFill>
            <p:spPr>
              <a:xfrm>
                <a:off x="7207347" y="5235200"/>
                <a:ext cx="641197" cy="640079"/>
              </a:xfrm>
              <a:prstGeom prst="rect">
                <a:avLst/>
              </a:prstGeom>
            </p:spPr>
          </p:pic>
        </p:grpSp>
        <p:grpSp>
          <p:nvGrpSpPr>
            <p:cNvPr id="38" name="object 38"/>
            <p:cNvGrpSpPr/>
            <p:nvPr/>
          </p:nvGrpSpPr>
          <p:grpSpPr>
            <a:xfrm>
              <a:off x="7970093" y="4393872"/>
              <a:ext cx="641350" cy="1481455"/>
              <a:chOff x="7970093" y="4393872"/>
              <a:chExt cx="641350" cy="1481455"/>
            </a:xfrm>
          </p:grpSpPr>
          <p:sp>
            <p:nvSpPr>
              <p:cNvPr id="39" name="object 39"/>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2" name="object 42"/>
              <p:cNvPicPr/>
              <p:nvPr/>
            </p:nvPicPr>
            <p:blipFill>
              <a:blip r:embed="rId9" cstate="print"/>
              <a:stretch>
                <a:fillRect/>
              </a:stretch>
            </p:blipFill>
            <p:spPr>
              <a:xfrm>
                <a:off x="7970093" y="5235200"/>
                <a:ext cx="641205" cy="640079"/>
              </a:xfrm>
              <a:prstGeom prst="rect">
                <a:avLst/>
              </a:prstGeom>
            </p:spPr>
          </p:pic>
        </p:grpSp>
        <p:grpSp>
          <p:nvGrpSpPr>
            <p:cNvPr id="43" name="object 43"/>
            <p:cNvGrpSpPr/>
            <p:nvPr/>
          </p:nvGrpSpPr>
          <p:grpSpPr>
            <a:xfrm>
              <a:off x="8744502" y="4393872"/>
              <a:ext cx="641350" cy="1481455"/>
              <a:chOff x="8744502" y="4393872"/>
              <a:chExt cx="641350" cy="1481455"/>
            </a:xfrm>
          </p:grpSpPr>
          <p:sp>
            <p:nvSpPr>
              <p:cNvPr id="44" name="object 44"/>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45" name="object 45"/>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6" name="object 46"/>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7" name="object 47"/>
              <p:cNvPicPr/>
              <p:nvPr/>
            </p:nvPicPr>
            <p:blipFill>
              <a:blip r:embed="rId10" cstate="print"/>
              <a:stretch>
                <a:fillRect/>
              </a:stretch>
            </p:blipFill>
            <p:spPr>
              <a:xfrm>
                <a:off x="8744502" y="5235200"/>
                <a:ext cx="641206" cy="640079"/>
              </a:xfrm>
              <a:prstGeom prst="rect">
                <a:avLst/>
              </a:prstGeom>
            </p:spPr>
          </p:pic>
        </p:grpSp>
        <p:sp>
          <p:nvSpPr>
            <p:cNvPr id="48" name="object 48"/>
            <p:cNvSpPr txBox="1"/>
            <p:nvPr/>
          </p:nvSpPr>
          <p:spPr>
            <a:xfrm>
              <a:off x="276038" y="4548902"/>
              <a:ext cx="2040889" cy="1289050"/>
            </a:xfrm>
            <a:prstGeom prst="rect">
              <a:avLst/>
            </a:prstGeom>
          </p:spPr>
          <p:txBody>
            <a:bodyPr vert="horz" wrap="square" lIns="0" tIns="15875" rIns="0" bIns="0" rtlCol="0">
              <a:spAutoFit/>
            </a:bodyPr>
            <a:lstStyle/>
            <a:p>
              <a:pPr marL="17145" marR="31115">
                <a:lnSpc>
                  <a:spcPts val="2110"/>
                </a:lnSpc>
                <a:spcBef>
                  <a:spcPts val="125"/>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 </a:t>
              </a: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dirty="0">
                <a:latin typeface="Calibri"/>
                <a:cs typeface="Calibri"/>
              </a:endParaRPr>
            </a:p>
            <a:p>
              <a:pPr marL="12700" marR="5080">
                <a:lnSpc>
                  <a:spcPts val="2110"/>
                </a:lnSpc>
                <a:spcBef>
                  <a:spcPts val="142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dirty="0">
                <a:latin typeface="Calibri"/>
                <a:cs typeface="Calibri"/>
              </a:endParaRPr>
            </a:p>
          </p:txBody>
        </p:sp>
      </p:grpSp>
      <p:sp>
        <p:nvSpPr>
          <p:cNvPr id="54" name="TextBox 53">
            <a:extLst>
              <a:ext uri="{FF2B5EF4-FFF2-40B4-BE49-F238E27FC236}">
                <a16:creationId xmlns:a16="http://schemas.microsoft.com/office/drawing/2014/main" id="{D554CDE6-724B-1ED6-619A-A7E7CE741AAF}"/>
              </a:ext>
            </a:extLst>
          </p:cNvPr>
          <p:cNvSpPr txBox="1"/>
          <p:nvPr/>
        </p:nvSpPr>
        <p:spPr>
          <a:xfrm>
            <a:off x="838200" y="2438400"/>
            <a:ext cx="370614" cy="646331"/>
          </a:xfrm>
          <a:prstGeom prst="rect">
            <a:avLst/>
          </a:prstGeom>
          <a:noFill/>
        </p:spPr>
        <p:txBody>
          <a:bodyPr wrap="none" rtlCol="0">
            <a:spAutoFit/>
          </a:bodyPr>
          <a:lstStyle/>
          <a:p>
            <a:r>
              <a:rPr lang="en-US" dirty="0"/>
              <a:t>    </a:t>
            </a:r>
          </a:p>
          <a:p>
            <a:endParaRPr lang="en-US" dirty="0"/>
          </a:p>
        </p:txBody>
      </p:sp>
      <p:sp>
        <p:nvSpPr>
          <p:cNvPr id="49" name="object 143">
            <a:extLst>
              <a:ext uri="{FF2B5EF4-FFF2-40B4-BE49-F238E27FC236}">
                <a16:creationId xmlns:a16="http://schemas.microsoft.com/office/drawing/2014/main" id="{DF40F0F9-7ECB-052D-0675-F62022BF3D5E}"/>
              </a:ext>
            </a:extLst>
          </p:cNvPr>
          <p:cNvSpPr txBox="1"/>
          <p:nvPr/>
        </p:nvSpPr>
        <p:spPr>
          <a:xfrm>
            <a:off x="224930" y="618556"/>
            <a:ext cx="10515599" cy="5406288"/>
          </a:xfrm>
          <a:prstGeom prst="rect">
            <a:avLst/>
          </a:prstGeom>
        </p:spPr>
        <p:txBody>
          <a:bodyPr vert="horz" wrap="square" lIns="0" tIns="9525" rIns="0" bIns="0" rtlCol="0">
            <a:spAutoFit/>
          </a:bodyPr>
          <a:lstStyle/>
          <a:p>
            <a:pPr marL="12700" marR="5080">
              <a:lnSpc>
                <a:spcPct val="100800"/>
              </a:lnSpc>
              <a:spcBef>
                <a:spcPts val="75"/>
              </a:spcBef>
            </a:pPr>
            <a:r>
              <a:rPr sz="2400" dirty="0">
                <a:solidFill>
                  <a:srgbClr val="C00000"/>
                </a:solidFill>
                <a:latin typeface="Calibri"/>
                <a:cs typeface="Calibri"/>
              </a:rPr>
              <a:t>With</a:t>
            </a:r>
            <a:r>
              <a:rPr sz="2400" spc="-60" dirty="0">
                <a:solidFill>
                  <a:srgbClr val="C00000"/>
                </a:solidFill>
                <a:latin typeface="Calibri"/>
                <a:cs typeface="Calibri"/>
              </a:rPr>
              <a:t> </a:t>
            </a:r>
            <a:r>
              <a:rPr sz="2400" dirty="0">
                <a:solidFill>
                  <a:srgbClr val="C00000"/>
                </a:solidFill>
                <a:latin typeface="Calibri"/>
                <a:cs typeface="Calibri"/>
              </a:rPr>
              <a:t>patch</a:t>
            </a:r>
            <a:r>
              <a:rPr sz="2400" spc="-60" dirty="0">
                <a:solidFill>
                  <a:srgbClr val="C00000"/>
                </a:solidFill>
                <a:latin typeface="Calibri"/>
                <a:cs typeface="Calibri"/>
              </a:rPr>
              <a:t> </a:t>
            </a:r>
            <a:r>
              <a:rPr sz="2400" dirty="0">
                <a:solidFill>
                  <a:srgbClr val="C00000"/>
                </a:solidFill>
                <a:latin typeface="Calibri"/>
                <a:cs typeface="Calibri"/>
              </a:rPr>
              <a:t>size</a:t>
            </a:r>
            <a:r>
              <a:rPr sz="2400" spc="-60" dirty="0">
                <a:solidFill>
                  <a:srgbClr val="C00000"/>
                </a:solidFill>
                <a:latin typeface="Calibri"/>
                <a:cs typeface="Calibri"/>
              </a:rPr>
              <a:t> </a:t>
            </a:r>
            <a:r>
              <a:rPr sz="2400" dirty="0">
                <a:solidFill>
                  <a:srgbClr val="C00000"/>
                </a:solidFill>
                <a:latin typeface="Calibri"/>
                <a:cs typeface="Calibri"/>
              </a:rPr>
              <a:t>p,</a:t>
            </a:r>
            <a:r>
              <a:rPr sz="2400" spc="-60" dirty="0">
                <a:solidFill>
                  <a:srgbClr val="C00000"/>
                </a:solidFill>
                <a:latin typeface="Calibri"/>
                <a:cs typeface="Calibri"/>
              </a:rPr>
              <a:t> </a:t>
            </a:r>
            <a:r>
              <a:rPr sz="2400" spc="-10" dirty="0">
                <a:solidFill>
                  <a:srgbClr val="C00000"/>
                </a:solidFill>
                <a:latin typeface="Calibri"/>
                <a:cs typeface="Calibri"/>
              </a:rPr>
              <a:t>first </a:t>
            </a:r>
            <a:r>
              <a:rPr sz="2400" dirty="0">
                <a:solidFill>
                  <a:srgbClr val="C00000"/>
                </a:solidFill>
                <a:latin typeface="Calibri"/>
                <a:cs typeface="Calibri"/>
              </a:rPr>
              <a:t>layer</a:t>
            </a:r>
            <a:r>
              <a:rPr sz="2400" spc="-70" dirty="0">
                <a:solidFill>
                  <a:srgbClr val="C00000"/>
                </a:solidFill>
                <a:latin typeface="Calibri"/>
                <a:cs typeface="Calibri"/>
              </a:rPr>
              <a:t> </a:t>
            </a:r>
            <a:r>
              <a:rPr sz="2400" dirty="0">
                <a:solidFill>
                  <a:srgbClr val="C00000"/>
                </a:solidFill>
                <a:latin typeface="Calibri"/>
                <a:cs typeface="Calibri"/>
              </a:rPr>
              <a:t>is</a:t>
            </a:r>
            <a:r>
              <a:rPr sz="2400" spc="-75" dirty="0">
                <a:solidFill>
                  <a:srgbClr val="C00000"/>
                </a:solidFill>
                <a:latin typeface="Calibri"/>
                <a:cs typeface="Calibri"/>
              </a:rPr>
              <a:t> </a:t>
            </a:r>
            <a:r>
              <a:rPr sz="2400" spc="-10" dirty="0">
                <a:solidFill>
                  <a:srgbClr val="C00000"/>
                </a:solidFill>
                <a:latin typeface="Calibri"/>
                <a:cs typeface="Calibri"/>
              </a:rPr>
              <a:t>Conv2D(pxp,</a:t>
            </a:r>
            <a:r>
              <a:rPr sz="2400" spc="-70" dirty="0">
                <a:solidFill>
                  <a:srgbClr val="C00000"/>
                </a:solidFill>
                <a:latin typeface="Calibri"/>
                <a:cs typeface="Calibri"/>
              </a:rPr>
              <a:t> </a:t>
            </a:r>
            <a:r>
              <a:rPr sz="2400" spc="-10" dirty="0">
                <a:solidFill>
                  <a:srgbClr val="C00000"/>
                </a:solidFill>
                <a:latin typeface="Calibri"/>
                <a:cs typeface="Calibri"/>
              </a:rPr>
              <a:t>3-</a:t>
            </a:r>
            <a:r>
              <a:rPr sz="2400" dirty="0">
                <a:solidFill>
                  <a:srgbClr val="C00000"/>
                </a:solidFill>
                <a:latin typeface="Calibri"/>
                <a:cs typeface="Calibri"/>
              </a:rPr>
              <a:t>&gt;D,</a:t>
            </a:r>
            <a:r>
              <a:rPr sz="2400" spc="-70" dirty="0">
                <a:solidFill>
                  <a:srgbClr val="C00000"/>
                </a:solidFill>
                <a:latin typeface="Calibri"/>
                <a:cs typeface="Calibri"/>
              </a:rPr>
              <a:t> </a:t>
            </a:r>
            <a:r>
              <a:rPr sz="2400" spc="-10" dirty="0">
                <a:solidFill>
                  <a:srgbClr val="C00000"/>
                </a:solidFill>
                <a:latin typeface="Calibri"/>
                <a:cs typeface="Calibri"/>
              </a:rPr>
              <a:t>stride=p)</a:t>
            </a:r>
            <a:endParaRPr lang="en-US" sz="2400" spc="-10" dirty="0">
              <a:solidFill>
                <a:srgbClr val="C00000"/>
              </a:solidFill>
              <a:latin typeface="Calibri"/>
              <a:cs typeface="Calibri"/>
            </a:endParaRPr>
          </a:p>
          <a:p>
            <a:r>
              <a:rPr lang="en-US" b="1" dirty="0"/>
              <a:t>Breakdown:</a:t>
            </a:r>
          </a:p>
          <a:p>
            <a:pPr>
              <a:buFont typeface="+mj-lt"/>
              <a:buAutoNum type="arabicPeriod"/>
            </a:pPr>
            <a:r>
              <a:rPr lang="en-US" b="1" dirty="0"/>
              <a:t>Image Patch Extraction</a:t>
            </a:r>
            <a:r>
              <a:rPr lang="en-US" dirty="0"/>
              <a:t>:</a:t>
            </a:r>
          </a:p>
          <a:p>
            <a:pPr marL="742950" lvl="1" indent="-285750">
              <a:buFont typeface="Arial" panose="020B0604020202020204" pitchFamily="34" charset="0"/>
              <a:buChar char="•"/>
            </a:pPr>
            <a:r>
              <a:rPr lang="en-US" dirty="0"/>
              <a:t>The input image is divided into fixed-size non-overlapping patches, each of size </a:t>
            </a:r>
            <a:r>
              <a:rPr lang="en-US" dirty="0" err="1"/>
              <a:t>p×p</a:t>
            </a:r>
            <a:r>
              <a:rPr lang="en-US" dirty="0"/>
              <a:t>. For instance, if the image is 224×224, and the patch size p=16, the image would be divided into 14×14 patches (since 224/16=14).</a:t>
            </a:r>
          </a:p>
          <a:p>
            <a:pPr>
              <a:buFont typeface="+mj-lt"/>
              <a:buAutoNum type="arabicPeriod"/>
            </a:pPr>
            <a:r>
              <a:rPr lang="en-US" b="1" dirty="0"/>
              <a:t>Patch Embedding Layer (Conv2D-like)</a:t>
            </a:r>
            <a:r>
              <a:rPr lang="en-US" dirty="0"/>
              <a:t>:</a:t>
            </a:r>
          </a:p>
          <a:p>
            <a:pPr marL="742950" lvl="1" indent="-285750">
              <a:buFont typeface="Arial" panose="020B0604020202020204" pitchFamily="34" charset="0"/>
              <a:buChar char="•"/>
            </a:pPr>
            <a:r>
              <a:rPr lang="en-US" dirty="0"/>
              <a:t>The patches are flattened and linearly projected into a </a:t>
            </a:r>
            <a:r>
              <a:rPr lang="en-US" b="1" dirty="0"/>
              <a:t>lower-dimensional embedding space</a:t>
            </a:r>
            <a:r>
              <a:rPr lang="en-US" dirty="0"/>
              <a:t>. </a:t>
            </a:r>
            <a:r>
              <a:rPr lang="en-US" dirty="0">
                <a:highlight>
                  <a:srgbClr val="FFFF00"/>
                </a:highlight>
              </a:rPr>
              <a:t>This projection can be thought of as similar to applying a </a:t>
            </a:r>
            <a:r>
              <a:rPr lang="en-US" b="1" dirty="0">
                <a:highlight>
                  <a:srgbClr val="FFFF00"/>
                </a:highlight>
              </a:rPr>
              <a:t>Conv2D</a:t>
            </a:r>
            <a:r>
              <a:rPr lang="en-US" dirty="0">
                <a:highlight>
                  <a:srgbClr val="FFFF00"/>
                </a:highlight>
              </a:rPr>
              <a:t> layer with:</a:t>
            </a:r>
          </a:p>
          <a:p>
            <a:pPr marL="1143000" lvl="2" indent="-228600">
              <a:buFont typeface="+mj-lt"/>
              <a:buAutoNum type="arabicPeriod"/>
            </a:pPr>
            <a:r>
              <a:rPr lang="en-US" b="1" dirty="0">
                <a:solidFill>
                  <a:srgbClr val="FF0000"/>
                </a:solidFill>
              </a:rPr>
              <a:t>Kernel size</a:t>
            </a:r>
            <a:r>
              <a:rPr lang="en-US" dirty="0">
                <a:solidFill>
                  <a:srgbClr val="FF0000"/>
                </a:solidFill>
              </a:rPr>
              <a:t>: </a:t>
            </a:r>
            <a:r>
              <a:rPr lang="en-US" dirty="0" err="1">
                <a:solidFill>
                  <a:srgbClr val="FF0000"/>
                </a:solidFill>
              </a:rPr>
              <a:t>p×p</a:t>
            </a:r>
            <a:r>
              <a:rPr lang="en-US" dirty="0">
                <a:solidFill>
                  <a:srgbClr val="FF0000"/>
                </a:solidFill>
              </a:rPr>
              <a:t>  (size of each patch).    &lt;&lt;&lt;&lt; learned parameters</a:t>
            </a:r>
          </a:p>
          <a:p>
            <a:pPr marL="1143000" lvl="2" indent="-228600">
              <a:buFont typeface="+mj-lt"/>
              <a:buAutoNum type="arabicPeriod"/>
            </a:pPr>
            <a:r>
              <a:rPr lang="en-US" b="1" dirty="0"/>
              <a:t>Stride</a:t>
            </a:r>
            <a:r>
              <a:rPr lang="en-US" dirty="0"/>
              <a:t>: p, to ensure that the patches are non-overlapping.</a:t>
            </a:r>
          </a:p>
          <a:p>
            <a:pPr marL="1143000" lvl="2" indent="-228600">
              <a:buFont typeface="+mj-lt"/>
              <a:buAutoNum type="arabicPeriod"/>
            </a:pPr>
            <a:r>
              <a:rPr lang="en-US" b="1" dirty="0"/>
              <a:t>Input channels</a:t>
            </a:r>
            <a:r>
              <a:rPr lang="en-US" dirty="0"/>
              <a:t>: 3 (RGB channels).</a:t>
            </a:r>
          </a:p>
          <a:p>
            <a:pPr marL="1143000" lvl="2" indent="-228600">
              <a:buFont typeface="+mj-lt"/>
              <a:buAutoNum type="arabicPeriod"/>
            </a:pPr>
            <a:r>
              <a:rPr lang="en-US" b="1" dirty="0"/>
              <a:t>Output channels</a:t>
            </a:r>
            <a:r>
              <a:rPr lang="en-US" dirty="0"/>
              <a:t>: D, the embedding dimension.</a:t>
            </a:r>
          </a:p>
          <a:p>
            <a:pPr>
              <a:buFont typeface="+mj-lt"/>
              <a:buAutoNum type="arabicPeriod"/>
            </a:pPr>
            <a:r>
              <a:rPr lang="en-US" b="1" dirty="0">
                <a:solidFill>
                  <a:srgbClr val="FF0000"/>
                </a:solidFill>
              </a:rPr>
              <a:t>This can be formulated like a convolution operation with a filter size of </a:t>
            </a:r>
            <a:r>
              <a:rPr lang="en-US" b="1" dirty="0" err="1">
                <a:solidFill>
                  <a:srgbClr val="FF0000"/>
                </a:solidFill>
              </a:rPr>
              <a:t>p×p</a:t>
            </a:r>
            <a:r>
              <a:rPr lang="en-US" b="1" dirty="0">
                <a:solidFill>
                  <a:srgbClr val="FF0000"/>
                </a:solidFill>
              </a:rPr>
              <a:t>  and a stride of p, where each patch is processed independently.</a:t>
            </a:r>
          </a:p>
          <a:p>
            <a:pPr marL="355600" marR="5080" indent="-342900">
              <a:lnSpc>
                <a:spcPct val="100800"/>
              </a:lnSpc>
              <a:spcBef>
                <a:spcPts val="75"/>
              </a:spcBef>
              <a:buFont typeface="Arial" panose="020B0604020202020204" pitchFamily="34" charset="0"/>
              <a:buChar char="•"/>
            </a:pPr>
            <a:endParaRPr lang="en-US" sz="2400" spc="-10" dirty="0">
              <a:solidFill>
                <a:srgbClr val="C00000"/>
              </a:solidFill>
              <a:latin typeface="Calibri"/>
              <a:cs typeface="Calibri"/>
            </a:endParaRPr>
          </a:p>
          <a:p>
            <a:pPr marL="12700" marR="5080">
              <a:lnSpc>
                <a:spcPct val="100800"/>
              </a:lnSpc>
              <a:spcBef>
                <a:spcPts val="75"/>
              </a:spcBef>
            </a:pPr>
            <a:endParaRPr lang="en-US" sz="2400" spc="-10" dirty="0">
              <a:solidFill>
                <a:srgbClr val="C00000"/>
              </a:solidFill>
              <a:latin typeface="Calibri"/>
              <a:cs typeface="Calibri"/>
            </a:endParaRPr>
          </a:p>
          <a:p>
            <a:pPr marL="12700" marR="5080">
              <a:lnSpc>
                <a:spcPct val="100800"/>
              </a:lnSpc>
              <a:spcBef>
                <a:spcPts val="75"/>
              </a:spcBef>
            </a:pPr>
            <a:endParaRPr sz="2400" dirty="0">
              <a:latin typeface="Calibri"/>
              <a:cs typeface="Calibri"/>
            </a:endParaRPr>
          </a:p>
        </p:txBody>
      </p:sp>
    </p:spTree>
    <p:extLst>
      <p:ext uri="{BB962C8B-B14F-4D97-AF65-F5344CB8AC3E}">
        <p14:creationId xmlns:p14="http://schemas.microsoft.com/office/powerpoint/2010/main" val="7026991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4377" y="317375"/>
            <a:ext cx="10515600" cy="689932"/>
          </a:xfrm>
          <a:prstGeom prst="rect">
            <a:avLst/>
          </a:prstGeom>
        </p:spPr>
        <p:txBody>
          <a:bodyPr vert="horz" wrap="square" lIns="0" tIns="12700" rIns="0" bIns="0" rtlCol="0">
            <a:spAutoFit/>
          </a:bodyPr>
          <a:lstStyle/>
          <a:p>
            <a:pPr marL="12700">
              <a:lnSpc>
                <a:spcPct val="100000"/>
              </a:lnSpc>
              <a:spcBef>
                <a:spcPts val="100"/>
              </a:spcBef>
            </a:pPr>
            <a:r>
              <a:rPr lang="en-US" dirty="0"/>
              <a:t>FIRST step is like Convolution</a:t>
            </a:r>
            <a:endParaRPr spc="-10" dirty="0"/>
          </a:p>
        </p:txBody>
      </p:sp>
      <p:grpSp>
        <p:nvGrpSpPr>
          <p:cNvPr id="57" name="Group 56">
            <a:extLst>
              <a:ext uri="{FF2B5EF4-FFF2-40B4-BE49-F238E27FC236}">
                <a16:creationId xmlns:a16="http://schemas.microsoft.com/office/drawing/2014/main" id="{E16E4172-5C4D-6630-8BD5-0837E7C18ED8}"/>
              </a:ext>
            </a:extLst>
          </p:cNvPr>
          <p:cNvGrpSpPr/>
          <p:nvPr/>
        </p:nvGrpSpPr>
        <p:grpSpPr>
          <a:xfrm>
            <a:off x="276038" y="4393872"/>
            <a:ext cx="9109814" cy="1481455"/>
            <a:chOff x="276038" y="4393872"/>
            <a:chExt cx="9109814" cy="1481455"/>
          </a:xfrm>
        </p:grpSpPr>
        <p:grpSp>
          <p:nvGrpSpPr>
            <p:cNvPr id="3" name="object 3"/>
            <p:cNvGrpSpPr/>
            <p:nvPr/>
          </p:nvGrpSpPr>
          <p:grpSpPr>
            <a:xfrm>
              <a:off x="2535941" y="4393872"/>
              <a:ext cx="640080" cy="1481455"/>
              <a:chOff x="2535941" y="4393872"/>
              <a:chExt cx="640080" cy="1481455"/>
            </a:xfrm>
          </p:grpSpPr>
          <p:sp>
            <p:nvSpPr>
              <p:cNvPr id="4" name="object 4"/>
              <p:cNvSpPr/>
              <p:nvPr/>
            </p:nvSpPr>
            <p:spPr>
              <a:xfrm>
                <a:off x="2802577"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5" name="object 5"/>
              <p:cNvSpPr/>
              <p:nvPr/>
            </p:nvSpPr>
            <p:spPr>
              <a:xfrm>
                <a:off x="2802577"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6" name="object 6"/>
              <p:cNvSpPr/>
              <p:nvPr/>
            </p:nvSpPr>
            <p:spPr>
              <a:xfrm>
                <a:off x="2829572" y="4831110"/>
                <a:ext cx="76835" cy="404495"/>
              </a:xfrm>
              <a:custGeom>
                <a:avLst/>
                <a:gdLst/>
                <a:ahLst/>
                <a:cxnLst/>
                <a:rect l="l" t="t" r="r" b="b"/>
                <a:pathLst>
                  <a:path w="76835" h="404495">
                    <a:moveTo>
                      <a:pt x="50782" y="63517"/>
                    </a:moveTo>
                    <a:lnTo>
                      <a:pt x="25382" y="63517"/>
                    </a:lnTo>
                    <a:lnTo>
                      <a:pt x="25840" y="404106"/>
                    </a:lnTo>
                    <a:lnTo>
                      <a:pt x="51240" y="404106"/>
                    </a:lnTo>
                    <a:lnTo>
                      <a:pt x="50799" y="76252"/>
                    </a:lnTo>
                    <a:lnTo>
                      <a:pt x="50782" y="63517"/>
                    </a:lnTo>
                    <a:close/>
                  </a:path>
                  <a:path w="76835" h="404495">
                    <a:moveTo>
                      <a:pt x="37997" y="0"/>
                    </a:moveTo>
                    <a:lnTo>
                      <a:pt x="0" y="76252"/>
                    </a:lnTo>
                    <a:lnTo>
                      <a:pt x="25399" y="76252"/>
                    </a:lnTo>
                    <a:lnTo>
                      <a:pt x="25382" y="63517"/>
                    </a:lnTo>
                    <a:lnTo>
                      <a:pt x="69863" y="63517"/>
                    </a:lnTo>
                    <a:lnTo>
                      <a:pt x="37997" y="0"/>
                    </a:lnTo>
                    <a:close/>
                  </a:path>
                  <a:path w="76835" h="404495">
                    <a:moveTo>
                      <a:pt x="69863" y="63517"/>
                    </a:moveTo>
                    <a:lnTo>
                      <a:pt x="50782" y="63517"/>
                    </a:lnTo>
                    <a:lnTo>
                      <a:pt x="50799" y="76252"/>
                    </a:lnTo>
                    <a:lnTo>
                      <a:pt x="76251" y="76252"/>
                    </a:lnTo>
                    <a:lnTo>
                      <a:pt x="69863" y="63517"/>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print"/>
              <a:stretch>
                <a:fillRect/>
              </a:stretch>
            </p:blipFill>
            <p:spPr>
              <a:xfrm>
                <a:off x="2535941" y="5235200"/>
                <a:ext cx="639705" cy="640079"/>
              </a:xfrm>
              <a:prstGeom prst="rect">
                <a:avLst/>
              </a:prstGeom>
            </p:spPr>
          </p:pic>
        </p:grpSp>
        <p:grpSp>
          <p:nvGrpSpPr>
            <p:cNvPr id="8" name="object 8"/>
            <p:cNvGrpSpPr/>
            <p:nvPr/>
          </p:nvGrpSpPr>
          <p:grpSpPr>
            <a:xfrm>
              <a:off x="3312686" y="4397663"/>
              <a:ext cx="640080" cy="1477645"/>
              <a:chOff x="3312686" y="4397663"/>
              <a:chExt cx="640080" cy="1477645"/>
            </a:xfrm>
          </p:grpSpPr>
          <p:sp>
            <p:nvSpPr>
              <p:cNvPr id="9" name="object 9"/>
              <p:cNvSpPr/>
              <p:nvPr/>
            </p:nvSpPr>
            <p:spPr>
              <a:xfrm>
                <a:off x="3578800" y="4404013"/>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10" name="object 10"/>
              <p:cNvSpPr/>
              <p:nvPr/>
            </p:nvSpPr>
            <p:spPr>
              <a:xfrm>
                <a:off x="3578800"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1" name="object 11"/>
              <p:cNvSpPr/>
              <p:nvPr/>
            </p:nvSpPr>
            <p:spPr>
              <a:xfrm>
                <a:off x="3605753" y="4834901"/>
                <a:ext cx="76835" cy="400685"/>
              </a:xfrm>
              <a:custGeom>
                <a:avLst/>
                <a:gdLst/>
                <a:ahLst/>
                <a:cxnLst/>
                <a:rect l="l" t="t" r="r" b="b"/>
                <a:pathLst>
                  <a:path w="76835" h="400685">
                    <a:moveTo>
                      <a:pt x="50789" y="63510"/>
                    </a:moveTo>
                    <a:lnTo>
                      <a:pt x="25389" y="63510"/>
                    </a:lnTo>
                    <a:lnTo>
                      <a:pt x="25660" y="400309"/>
                    </a:lnTo>
                    <a:lnTo>
                      <a:pt x="51060" y="400309"/>
                    </a:lnTo>
                    <a:lnTo>
                      <a:pt x="50800" y="76231"/>
                    </a:lnTo>
                    <a:lnTo>
                      <a:pt x="50789" y="63510"/>
                    </a:lnTo>
                    <a:close/>
                  </a:path>
                  <a:path w="76835" h="400685">
                    <a:moveTo>
                      <a:pt x="38037" y="0"/>
                    </a:moveTo>
                    <a:lnTo>
                      <a:pt x="0" y="76231"/>
                    </a:lnTo>
                    <a:lnTo>
                      <a:pt x="25400" y="76231"/>
                    </a:lnTo>
                    <a:lnTo>
                      <a:pt x="25389" y="63510"/>
                    </a:lnTo>
                    <a:lnTo>
                      <a:pt x="69857" y="63510"/>
                    </a:lnTo>
                    <a:lnTo>
                      <a:pt x="38037"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12" name="object 12"/>
              <p:cNvPicPr/>
              <p:nvPr/>
            </p:nvPicPr>
            <p:blipFill>
              <a:blip r:embed="rId3" cstate="print"/>
              <a:stretch>
                <a:fillRect/>
              </a:stretch>
            </p:blipFill>
            <p:spPr>
              <a:xfrm>
                <a:off x="3312686" y="5235200"/>
                <a:ext cx="639705" cy="640079"/>
              </a:xfrm>
              <a:prstGeom prst="rect">
                <a:avLst/>
              </a:prstGeom>
            </p:spPr>
          </p:pic>
        </p:grpSp>
        <p:grpSp>
          <p:nvGrpSpPr>
            <p:cNvPr id="13" name="object 13"/>
            <p:cNvGrpSpPr/>
            <p:nvPr/>
          </p:nvGrpSpPr>
          <p:grpSpPr>
            <a:xfrm>
              <a:off x="4089432" y="4393872"/>
              <a:ext cx="640080" cy="1481455"/>
              <a:chOff x="4089432" y="4393872"/>
              <a:chExt cx="640080" cy="1481455"/>
            </a:xfrm>
          </p:grpSpPr>
          <p:sp>
            <p:nvSpPr>
              <p:cNvPr id="14" name="object 14"/>
              <p:cNvSpPr/>
              <p:nvPr/>
            </p:nvSpPr>
            <p:spPr>
              <a:xfrm>
                <a:off x="4355021"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15" name="object 15"/>
              <p:cNvSpPr/>
              <p:nvPr/>
            </p:nvSpPr>
            <p:spPr>
              <a:xfrm>
                <a:off x="4355021"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16" name="object 16"/>
              <p:cNvSpPr/>
              <p:nvPr/>
            </p:nvSpPr>
            <p:spPr>
              <a:xfrm>
                <a:off x="4382073" y="4831110"/>
                <a:ext cx="76835" cy="404495"/>
              </a:xfrm>
              <a:custGeom>
                <a:avLst/>
                <a:gdLst/>
                <a:ahLst/>
                <a:cxnLst/>
                <a:rect l="l" t="t" r="r" b="b"/>
                <a:pathLst>
                  <a:path w="76835" h="404495">
                    <a:moveTo>
                      <a:pt x="50773" y="63526"/>
                    </a:moveTo>
                    <a:lnTo>
                      <a:pt x="25373" y="63526"/>
                    </a:lnTo>
                    <a:lnTo>
                      <a:pt x="26087" y="404116"/>
                    </a:lnTo>
                    <a:lnTo>
                      <a:pt x="51487" y="404116"/>
                    </a:lnTo>
                    <a:lnTo>
                      <a:pt x="50800" y="76280"/>
                    </a:lnTo>
                    <a:lnTo>
                      <a:pt x="50773" y="63526"/>
                    </a:lnTo>
                    <a:close/>
                  </a:path>
                  <a:path w="76835" h="404495">
                    <a:moveTo>
                      <a:pt x="37939" y="0"/>
                    </a:moveTo>
                    <a:lnTo>
                      <a:pt x="0" y="76280"/>
                    </a:lnTo>
                    <a:lnTo>
                      <a:pt x="25400" y="76280"/>
                    </a:lnTo>
                    <a:lnTo>
                      <a:pt x="25373" y="63526"/>
                    </a:lnTo>
                    <a:lnTo>
                      <a:pt x="69870" y="63526"/>
                    </a:lnTo>
                    <a:lnTo>
                      <a:pt x="37939" y="0"/>
                    </a:lnTo>
                    <a:close/>
                  </a:path>
                  <a:path w="76835" h="404495">
                    <a:moveTo>
                      <a:pt x="69870" y="63526"/>
                    </a:moveTo>
                    <a:lnTo>
                      <a:pt x="50773" y="63526"/>
                    </a:lnTo>
                    <a:lnTo>
                      <a:pt x="50800" y="76280"/>
                    </a:lnTo>
                    <a:lnTo>
                      <a:pt x="76280" y="76280"/>
                    </a:lnTo>
                    <a:lnTo>
                      <a:pt x="69870" y="63526"/>
                    </a:lnTo>
                    <a:close/>
                  </a:path>
                </a:pathLst>
              </a:custGeom>
              <a:solidFill>
                <a:srgbClr val="000000"/>
              </a:solidFill>
            </p:spPr>
            <p:txBody>
              <a:bodyPr wrap="square" lIns="0" tIns="0" rIns="0" bIns="0" rtlCol="0"/>
              <a:lstStyle/>
              <a:p>
                <a:endParaRPr/>
              </a:p>
            </p:txBody>
          </p:sp>
          <p:pic>
            <p:nvPicPr>
              <p:cNvPr id="17" name="object 17"/>
              <p:cNvPicPr/>
              <p:nvPr/>
            </p:nvPicPr>
            <p:blipFill>
              <a:blip r:embed="rId4" cstate="print"/>
              <a:stretch>
                <a:fillRect/>
              </a:stretch>
            </p:blipFill>
            <p:spPr>
              <a:xfrm>
                <a:off x="4089432" y="5235200"/>
                <a:ext cx="639705" cy="640079"/>
              </a:xfrm>
              <a:prstGeom prst="rect">
                <a:avLst/>
              </a:prstGeom>
            </p:spPr>
          </p:pic>
        </p:grpSp>
        <p:grpSp>
          <p:nvGrpSpPr>
            <p:cNvPr id="18" name="object 18"/>
            <p:cNvGrpSpPr/>
            <p:nvPr/>
          </p:nvGrpSpPr>
          <p:grpSpPr>
            <a:xfrm>
              <a:off x="4866180" y="4397663"/>
              <a:ext cx="640080" cy="1477645"/>
              <a:chOff x="4866180" y="4397663"/>
              <a:chExt cx="640080" cy="1477645"/>
            </a:xfrm>
          </p:grpSpPr>
          <p:sp>
            <p:nvSpPr>
              <p:cNvPr id="19" name="object 19"/>
              <p:cNvSpPr/>
              <p:nvPr/>
            </p:nvSpPr>
            <p:spPr>
              <a:xfrm>
                <a:off x="5132292" y="4404013"/>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20" name="object 20"/>
              <p:cNvSpPr/>
              <p:nvPr/>
            </p:nvSpPr>
            <p:spPr>
              <a:xfrm>
                <a:off x="5132292" y="4404013"/>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1" name="object 21"/>
              <p:cNvSpPr/>
              <p:nvPr/>
            </p:nvSpPr>
            <p:spPr>
              <a:xfrm>
                <a:off x="5159245" y="4834901"/>
                <a:ext cx="76835" cy="400685"/>
              </a:xfrm>
              <a:custGeom>
                <a:avLst/>
                <a:gdLst/>
                <a:ahLst/>
                <a:cxnLst/>
                <a:rect l="l" t="t" r="r" b="b"/>
                <a:pathLst>
                  <a:path w="76835" h="400685">
                    <a:moveTo>
                      <a:pt x="50789" y="63510"/>
                    </a:moveTo>
                    <a:lnTo>
                      <a:pt x="25389" y="63510"/>
                    </a:lnTo>
                    <a:lnTo>
                      <a:pt x="25661" y="400319"/>
                    </a:lnTo>
                    <a:lnTo>
                      <a:pt x="51061" y="400319"/>
                    </a:lnTo>
                    <a:lnTo>
                      <a:pt x="50800" y="76231"/>
                    </a:lnTo>
                    <a:lnTo>
                      <a:pt x="50789" y="63510"/>
                    </a:lnTo>
                    <a:close/>
                  </a:path>
                  <a:path w="76835" h="400685">
                    <a:moveTo>
                      <a:pt x="38039" y="0"/>
                    </a:moveTo>
                    <a:lnTo>
                      <a:pt x="0" y="76231"/>
                    </a:lnTo>
                    <a:lnTo>
                      <a:pt x="25400" y="76231"/>
                    </a:lnTo>
                    <a:lnTo>
                      <a:pt x="25389" y="63510"/>
                    </a:lnTo>
                    <a:lnTo>
                      <a:pt x="69857" y="63510"/>
                    </a:lnTo>
                    <a:lnTo>
                      <a:pt x="38039" y="0"/>
                    </a:lnTo>
                    <a:close/>
                  </a:path>
                  <a:path w="76835" h="400685">
                    <a:moveTo>
                      <a:pt x="69857" y="63510"/>
                    </a:moveTo>
                    <a:lnTo>
                      <a:pt x="50789" y="63510"/>
                    </a:lnTo>
                    <a:lnTo>
                      <a:pt x="50800" y="76231"/>
                    </a:lnTo>
                    <a:lnTo>
                      <a:pt x="76231" y="76231"/>
                    </a:lnTo>
                    <a:lnTo>
                      <a:pt x="69857" y="63510"/>
                    </a:lnTo>
                    <a:close/>
                  </a:path>
                </a:pathLst>
              </a:custGeom>
              <a:solidFill>
                <a:srgbClr val="000000"/>
              </a:solidFill>
            </p:spPr>
            <p:txBody>
              <a:bodyPr wrap="square" lIns="0" tIns="0" rIns="0" bIns="0" rtlCol="0"/>
              <a:lstStyle/>
              <a:p>
                <a:endParaRPr/>
              </a:p>
            </p:txBody>
          </p:sp>
          <p:pic>
            <p:nvPicPr>
              <p:cNvPr id="22" name="object 22"/>
              <p:cNvPicPr/>
              <p:nvPr/>
            </p:nvPicPr>
            <p:blipFill>
              <a:blip r:embed="rId5" cstate="print"/>
              <a:stretch>
                <a:fillRect/>
              </a:stretch>
            </p:blipFill>
            <p:spPr>
              <a:xfrm>
                <a:off x="4866180" y="5235200"/>
                <a:ext cx="639705" cy="640079"/>
              </a:xfrm>
              <a:prstGeom prst="rect">
                <a:avLst/>
              </a:prstGeom>
            </p:spPr>
          </p:pic>
        </p:grpSp>
        <p:grpSp>
          <p:nvGrpSpPr>
            <p:cNvPr id="23" name="object 23"/>
            <p:cNvGrpSpPr/>
            <p:nvPr/>
          </p:nvGrpSpPr>
          <p:grpSpPr>
            <a:xfrm>
              <a:off x="5645272" y="4393872"/>
              <a:ext cx="640080" cy="1481455"/>
              <a:chOff x="5645272" y="4393872"/>
              <a:chExt cx="640080" cy="1481455"/>
            </a:xfrm>
          </p:grpSpPr>
          <p:sp>
            <p:nvSpPr>
              <p:cNvPr id="24" name="object 24"/>
              <p:cNvSpPr/>
              <p:nvPr/>
            </p:nvSpPr>
            <p:spPr>
              <a:xfrm>
                <a:off x="5904509"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25" name="object 25"/>
              <p:cNvSpPr/>
              <p:nvPr/>
            </p:nvSpPr>
            <p:spPr>
              <a:xfrm>
                <a:off x="5904509"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26" name="object 26"/>
              <p:cNvSpPr/>
              <p:nvPr/>
            </p:nvSpPr>
            <p:spPr>
              <a:xfrm>
                <a:off x="5932177" y="4831110"/>
                <a:ext cx="76200" cy="404495"/>
              </a:xfrm>
              <a:custGeom>
                <a:avLst/>
                <a:gdLst/>
                <a:ahLst/>
                <a:cxnLst/>
                <a:rect l="l" t="t" r="r" b="b"/>
                <a:pathLst>
                  <a:path w="76200" h="404495">
                    <a:moveTo>
                      <a:pt x="50796" y="76067"/>
                    </a:moveTo>
                    <a:lnTo>
                      <a:pt x="25398" y="76325"/>
                    </a:lnTo>
                    <a:lnTo>
                      <a:pt x="28728" y="403970"/>
                    </a:lnTo>
                    <a:lnTo>
                      <a:pt x="28731" y="404228"/>
                    </a:lnTo>
                    <a:lnTo>
                      <a:pt x="54129" y="403970"/>
                    </a:lnTo>
                    <a:lnTo>
                      <a:pt x="50802" y="76583"/>
                    </a:lnTo>
                    <a:lnTo>
                      <a:pt x="50796" y="76067"/>
                    </a:lnTo>
                    <a:close/>
                  </a:path>
                  <a:path w="76200" h="404495">
                    <a:moveTo>
                      <a:pt x="37322" y="0"/>
                    </a:moveTo>
                    <a:lnTo>
                      <a:pt x="377" y="75808"/>
                    </a:lnTo>
                    <a:lnTo>
                      <a:pt x="251" y="76067"/>
                    </a:lnTo>
                    <a:lnTo>
                      <a:pt x="125" y="76325"/>
                    </a:lnTo>
                    <a:lnTo>
                      <a:pt x="0" y="76583"/>
                    </a:lnTo>
                    <a:lnTo>
                      <a:pt x="25398" y="76325"/>
                    </a:lnTo>
                    <a:lnTo>
                      <a:pt x="25393" y="75808"/>
                    </a:lnTo>
                    <a:lnTo>
                      <a:pt x="25269" y="63626"/>
                    </a:lnTo>
                    <a:lnTo>
                      <a:pt x="50667" y="63367"/>
                    </a:lnTo>
                    <a:lnTo>
                      <a:pt x="69815" y="63367"/>
                    </a:lnTo>
                    <a:lnTo>
                      <a:pt x="37322" y="0"/>
                    </a:lnTo>
                    <a:close/>
                  </a:path>
                  <a:path w="76200" h="404495">
                    <a:moveTo>
                      <a:pt x="50667" y="63367"/>
                    </a:moveTo>
                    <a:lnTo>
                      <a:pt x="25269" y="63626"/>
                    </a:lnTo>
                    <a:lnTo>
                      <a:pt x="25393" y="75808"/>
                    </a:lnTo>
                    <a:lnTo>
                      <a:pt x="25398" y="76325"/>
                    </a:lnTo>
                    <a:lnTo>
                      <a:pt x="50796" y="76067"/>
                    </a:lnTo>
                    <a:lnTo>
                      <a:pt x="50670" y="63626"/>
                    </a:lnTo>
                    <a:lnTo>
                      <a:pt x="50667" y="63367"/>
                    </a:lnTo>
                    <a:close/>
                  </a:path>
                  <a:path w="76200" h="404495">
                    <a:moveTo>
                      <a:pt x="69815" y="63367"/>
                    </a:moveTo>
                    <a:lnTo>
                      <a:pt x="50667" y="63367"/>
                    </a:lnTo>
                    <a:lnTo>
                      <a:pt x="50670" y="63626"/>
                    </a:lnTo>
                    <a:lnTo>
                      <a:pt x="50796" y="76067"/>
                    </a:lnTo>
                    <a:lnTo>
                      <a:pt x="76194" y="75808"/>
                    </a:lnTo>
                    <a:lnTo>
                      <a:pt x="69815" y="63367"/>
                    </a:lnTo>
                    <a:close/>
                  </a:path>
                </a:pathLst>
              </a:custGeom>
              <a:solidFill>
                <a:srgbClr val="000000"/>
              </a:solidFill>
            </p:spPr>
            <p:txBody>
              <a:bodyPr wrap="square" lIns="0" tIns="0" rIns="0" bIns="0" rtlCol="0"/>
              <a:lstStyle/>
              <a:p>
                <a:endParaRPr/>
              </a:p>
            </p:txBody>
          </p:sp>
          <p:pic>
            <p:nvPicPr>
              <p:cNvPr id="27" name="object 27"/>
              <p:cNvPicPr/>
              <p:nvPr/>
            </p:nvPicPr>
            <p:blipFill>
              <a:blip r:embed="rId6" cstate="print"/>
              <a:stretch>
                <a:fillRect/>
              </a:stretch>
            </p:blipFill>
            <p:spPr>
              <a:xfrm>
                <a:off x="5645272" y="5235200"/>
                <a:ext cx="639705" cy="640079"/>
              </a:xfrm>
              <a:prstGeom prst="rect">
                <a:avLst/>
              </a:prstGeom>
            </p:spPr>
          </p:pic>
        </p:grpSp>
        <p:grpSp>
          <p:nvGrpSpPr>
            <p:cNvPr id="28" name="object 28"/>
            <p:cNvGrpSpPr/>
            <p:nvPr/>
          </p:nvGrpSpPr>
          <p:grpSpPr>
            <a:xfrm>
              <a:off x="6419682" y="4393872"/>
              <a:ext cx="640080" cy="1481455"/>
              <a:chOff x="6419682" y="4393872"/>
              <a:chExt cx="640080" cy="1481455"/>
            </a:xfrm>
          </p:grpSpPr>
          <p:sp>
            <p:nvSpPr>
              <p:cNvPr id="29" name="object 29"/>
              <p:cNvSpPr/>
              <p:nvPr/>
            </p:nvSpPr>
            <p:spPr>
              <a:xfrm>
                <a:off x="6691232"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0" name="object 30"/>
              <p:cNvSpPr/>
              <p:nvPr/>
            </p:nvSpPr>
            <p:spPr>
              <a:xfrm>
                <a:off x="6691232"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1" name="object 31"/>
              <p:cNvSpPr/>
              <p:nvPr/>
            </p:nvSpPr>
            <p:spPr>
              <a:xfrm>
                <a:off x="6717023" y="4831110"/>
                <a:ext cx="76200" cy="404495"/>
              </a:xfrm>
              <a:custGeom>
                <a:avLst/>
                <a:gdLst/>
                <a:ahLst/>
                <a:cxnLst/>
                <a:rect l="l" t="t" r="r" b="b"/>
                <a:pathLst>
                  <a:path w="76200" h="404495">
                    <a:moveTo>
                      <a:pt x="25397" y="76008"/>
                    </a:moveTo>
                    <a:lnTo>
                      <a:pt x="20636" y="403914"/>
                    </a:lnTo>
                    <a:lnTo>
                      <a:pt x="46033" y="404284"/>
                    </a:lnTo>
                    <a:lnTo>
                      <a:pt x="50789" y="76746"/>
                    </a:lnTo>
                    <a:lnTo>
                      <a:pt x="50794" y="76377"/>
                    </a:lnTo>
                    <a:lnTo>
                      <a:pt x="25397" y="76008"/>
                    </a:lnTo>
                    <a:close/>
                  </a:path>
                  <a:path w="76200" h="404495">
                    <a:moveTo>
                      <a:pt x="69714" y="63309"/>
                    </a:moveTo>
                    <a:lnTo>
                      <a:pt x="25581" y="63309"/>
                    </a:lnTo>
                    <a:lnTo>
                      <a:pt x="50979" y="63677"/>
                    </a:lnTo>
                    <a:lnTo>
                      <a:pt x="50805" y="75639"/>
                    </a:lnTo>
                    <a:lnTo>
                      <a:pt x="50794" y="76377"/>
                    </a:lnTo>
                    <a:lnTo>
                      <a:pt x="76191" y="76746"/>
                    </a:lnTo>
                    <a:lnTo>
                      <a:pt x="69714" y="63309"/>
                    </a:lnTo>
                    <a:close/>
                  </a:path>
                  <a:path w="76200" h="404495">
                    <a:moveTo>
                      <a:pt x="25581" y="63309"/>
                    </a:moveTo>
                    <a:lnTo>
                      <a:pt x="25402" y="75639"/>
                    </a:lnTo>
                    <a:lnTo>
                      <a:pt x="25397" y="76008"/>
                    </a:lnTo>
                    <a:lnTo>
                      <a:pt x="50794" y="76377"/>
                    </a:lnTo>
                    <a:lnTo>
                      <a:pt x="50979" y="63677"/>
                    </a:lnTo>
                    <a:lnTo>
                      <a:pt x="25581" y="63309"/>
                    </a:lnTo>
                    <a:close/>
                  </a:path>
                  <a:path w="76200" h="404495">
                    <a:moveTo>
                      <a:pt x="39201" y="0"/>
                    </a:moveTo>
                    <a:lnTo>
                      <a:pt x="0" y="75639"/>
                    </a:lnTo>
                    <a:lnTo>
                      <a:pt x="25397" y="76008"/>
                    </a:lnTo>
                    <a:lnTo>
                      <a:pt x="25576" y="63677"/>
                    </a:lnTo>
                    <a:lnTo>
                      <a:pt x="25581" y="63309"/>
                    </a:lnTo>
                    <a:lnTo>
                      <a:pt x="69714" y="63309"/>
                    </a:lnTo>
                    <a:lnTo>
                      <a:pt x="39201" y="0"/>
                    </a:lnTo>
                    <a:close/>
                  </a:path>
                </a:pathLst>
              </a:custGeom>
              <a:solidFill>
                <a:srgbClr val="000000"/>
              </a:solidFill>
            </p:spPr>
            <p:txBody>
              <a:bodyPr wrap="square" lIns="0" tIns="0" rIns="0" bIns="0" rtlCol="0"/>
              <a:lstStyle/>
              <a:p>
                <a:endParaRPr/>
              </a:p>
            </p:txBody>
          </p:sp>
          <p:pic>
            <p:nvPicPr>
              <p:cNvPr id="32" name="object 32"/>
              <p:cNvPicPr/>
              <p:nvPr/>
            </p:nvPicPr>
            <p:blipFill>
              <a:blip r:embed="rId7" cstate="print"/>
              <a:stretch>
                <a:fillRect/>
              </a:stretch>
            </p:blipFill>
            <p:spPr>
              <a:xfrm>
                <a:off x="6419682" y="5235200"/>
                <a:ext cx="639705" cy="640079"/>
              </a:xfrm>
              <a:prstGeom prst="rect">
                <a:avLst/>
              </a:prstGeom>
            </p:spPr>
          </p:pic>
        </p:grpSp>
        <p:grpSp>
          <p:nvGrpSpPr>
            <p:cNvPr id="33" name="object 33"/>
            <p:cNvGrpSpPr/>
            <p:nvPr/>
          </p:nvGrpSpPr>
          <p:grpSpPr>
            <a:xfrm>
              <a:off x="7207347" y="4393872"/>
              <a:ext cx="641350" cy="1481455"/>
              <a:chOff x="7207347" y="4393872"/>
              <a:chExt cx="641350" cy="1481455"/>
            </a:xfrm>
          </p:grpSpPr>
          <p:sp>
            <p:nvSpPr>
              <p:cNvPr id="34" name="object 34"/>
              <p:cNvSpPr/>
              <p:nvPr/>
            </p:nvSpPr>
            <p:spPr>
              <a:xfrm>
                <a:off x="7458613"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35" name="object 35"/>
              <p:cNvSpPr/>
              <p:nvPr/>
            </p:nvSpPr>
            <p:spPr>
              <a:xfrm>
                <a:off x="7458613"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36" name="object 36"/>
              <p:cNvSpPr/>
              <p:nvPr/>
            </p:nvSpPr>
            <p:spPr>
              <a:xfrm>
                <a:off x="7485566" y="4831110"/>
                <a:ext cx="76835" cy="404495"/>
              </a:xfrm>
              <a:custGeom>
                <a:avLst/>
                <a:gdLst/>
                <a:ahLst/>
                <a:cxnLst/>
                <a:rect l="l" t="t" r="r" b="b"/>
                <a:pathLst>
                  <a:path w="76834" h="404495">
                    <a:moveTo>
                      <a:pt x="50789" y="63510"/>
                    </a:moveTo>
                    <a:lnTo>
                      <a:pt x="25389" y="63510"/>
                    </a:lnTo>
                    <a:lnTo>
                      <a:pt x="25660" y="404110"/>
                    </a:lnTo>
                    <a:lnTo>
                      <a:pt x="51060" y="404110"/>
                    </a:lnTo>
                    <a:lnTo>
                      <a:pt x="50799"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799" y="76230"/>
                    </a:lnTo>
                    <a:lnTo>
                      <a:pt x="76229" y="76230"/>
                    </a:lnTo>
                    <a:lnTo>
                      <a:pt x="69857" y="63510"/>
                    </a:lnTo>
                    <a:close/>
                  </a:path>
                </a:pathLst>
              </a:custGeom>
              <a:solidFill>
                <a:srgbClr val="000000"/>
              </a:solidFill>
            </p:spPr>
            <p:txBody>
              <a:bodyPr wrap="square" lIns="0" tIns="0" rIns="0" bIns="0" rtlCol="0"/>
              <a:lstStyle/>
              <a:p>
                <a:endParaRPr/>
              </a:p>
            </p:txBody>
          </p:sp>
          <p:pic>
            <p:nvPicPr>
              <p:cNvPr id="37" name="object 37"/>
              <p:cNvPicPr/>
              <p:nvPr/>
            </p:nvPicPr>
            <p:blipFill>
              <a:blip r:embed="rId8" cstate="print"/>
              <a:stretch>
                <a:fillRect/>
              </a:stretch>
            </p:blipFill>
            <p:spPr>
              <a:xfrm>
                <a:off x="7207347" y="5235200"/>
                <a:ext cx="641197" cy="640079"/>
              </a:xfrm>
              <a:prstGeom prst="rect">
                <a:avLst/>
              </a:prstGeom>
            </p:spPr>
          </p:pic>
        </p:grpSp>
        <p:grpSp>
          <p:nvGrpSpPr>
            <p:cNvPr id="38" name="object 38"/>
            <p:cNvGrpSpPr/>
            <p:nvPr/>
          </p:nvGrpSpPr>
          <p:grpSpPr>
            <a:xfrm>
              <a:off x="7970093" y="4393872"/>
              <a:ext cx="641350" cy="1481455"/>
              <a:chOff x="7970093" y="4393872"/>
              <a:chExt cx="641350" cy="1481455"/>
            </a:xfrm>
          </p:grpSpPr>
          <p:sp>
            <p:nvSpPr>
              <p:cNvPr id="39" name="object 39"/>
              <p:cNvSpPr/>
              <p:nvPr/>
            </p:nvSpPr>
            <p:spPr>
              <a:xfrm>
                <a:off x="8234614" y="4400222"/>
                <a:ext cx="130175" cy="431165"/>
              </a:xfrm>
              <a:custGeom>
                <a:avLst/>
                <a:gdLst/>
                <a:ahLst/>
                <a:cxnLst/>
                <a:rect l="l" t="t" r="r" b="b"/>
                <a:pathLst>
                  <a:path w="130175" h="431164">
                    <a:moveTo>
                      <a:pt x="129984" y="0"/>
                    </a:moveTo>
                    <a:lnTo>
                      <a:pt x="0" y="0"/>
                    </a:lnTo>
                    <a:lnTo>
                      <a:pt x="0" y="430888"/>
                    </a:lnTo>
                    <a:lnTo>
                      <a:pt x="129984" y="430888"/>
                    </a:lnTo>
                    <a:lnTo>
                      <a:pt x="129984" y="0"/>
                    </a:lnTo>
                    <a:close/>
                  </a:path>
                </a:pathLst>
              </a:custGeom>
              <a:solidFill>
                <a:srgbClr val="EDEDED"/>
              </a:solidFill>
            </p:spPr>
            <p:txBody>
              <a:bodyPr wrap="square" lIns="0" tIns="0" rIns="0" bIns="0" rtlCol="0"/>
              <a:lstStyle/>
              <a:p>
                <a:endParaRPr/>
              </a:p>
            </p:txBody>
          </p:sp>
          <p:sp>
            <p:nvSpPr>
              <p:cNvPr id="40" name="object 40"/>
              <p:cNvSpPr/>
              <p:nvPr/>
            </p:nvSpPr>
            <p:spPr>
              <a:xfrm>
                <a:off x="8234614"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1" name="object 41"/>
              <p:cNvSpPr/>
              <p:nvPr/>
            </p:nvSpPr>
            <p:spPr>
              <a:xfrm>
                <a:off x="8261567"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2" name="object 42"/>
              <p:cNvPicPr/>
              <p:nvPr/>
            </p:nvPicPr>
            <p:blipFill>
              <a:blip r:embed="rId9" cstate="print"/>
              <a:stretch>
                <a:fillRect/>
              </a:stretch>
            </p:blipFill>
            <p:spPr>
              <a:xfrm>
                <a:off x="7970093" y="5235200"/>
                <a:ext cx="641205" cy="640079"/>
              </a:xfrm>
              <a:prstGeom prst="rect">
                <a:avLst/>
              </a:prstGeom>
            </p:spPr>
          </p:pic>
        </p:grpSp>
        <p:grpSp>
          <p:nvGrpSpPr>
            <p:cNvPr id="43" name="object 43"/>
            <p:cNvGrpSpPr/>
            <p:nvPr/>
          </p:nvGrpSpPr>
          <p:grpSpPr>
            <a:xfrm>
              <a:off x="8744502" y="4393872"/>
              <a:ext cx="641350" cy="1481455"/>
              <a:chOff x="8744502" y="4393872"/>
              <a:chExt cx="641350" cy="1481455"/>
            </a:xfrm>
          </p:grpSpPr>
          <p:sp>
            <p:nvSpPr>
              <p:cNvPr id="44" name="object 44"/>
              <p:cNvSpPr/>
              <p:nvPr/>
            </p:nvSpPr>
            <p:spPr>
              <a:xfrm>
                <a:off x="9011366" y="4400222"/>
                <a:ext cx="130175" cy="431165"/>
              </a:xfrm>
              <a:custGeom>
                <a:avLst/>
                <a:gdLst/>
                <a:ahLst/>
                <a:cxnLst/>
                <a:rect l="l" t="t" r="r" b="b"/>
                <a:pathLst>
                  <a:path w="130175" h="431164">
                    <a:moveTo>
                      <a:pt x="129983" y="0"/>
                    </a:moveTo>
                    <a:lnTo>
                      <a:pt x="0" y="0"/>
                    </a:lnTo>
                    <a:lnTo>
                      <a:pt x="0" y="430888"/>
                    </a:lnTo>
                    <a:lnTo>
                      <a:pt x="129983" y="430888"/>
                    </a:lnTo>
                    <a:lnTo>
                      <a:pt x="129983" y="0"/>
                    </a:lnTo>
                    <a:close/>
                  </a:path>
                </a:pathLst>
              </a:custGeom>
              <a:solidFill>
                <a:srgbClr val="EDEDED"/>
              </a:solidFill>
            </p:spPr>
            <p:txBody>
              <a:bodyPr wrap="square" lIns="0" tIns="0" rIns="0" bIns="0" rtlCol="0"/>
              <a:lstStyle/>
              <a:p>
                <a:endParaRPr/>
              </a:p>
            </p:txBody>
          </p:sp>
          <p:sp>
            <p:nvSpPr>
              <p:cNvPr id="45" name="object 45"/>
              <p:cNvSpPr/>
              <p:nvPr/>
            </p:nvSpPr>
            <p:spPr>
              <a:xfrm>
                <a:off x="9011366" y="4400222"/>
                <a:ext cx="130175" cy="431165"/>
              </a:xfrm>
              <a:custGeom>
                <a:avLst/>
                <a:gdLst/>
                <a:ahLst/>
                <a:cxnLst/>
                <a:rect l="l" t="t" r="r" b="b"/>
                <a:pathLst>
                  <a:path w="130175" h="431164">
                    <a:moveTo>
                      <a:pt x="0" y="0"/>
                    </a:moveTo>
                    <a:lnTo>
                      <a:pt x="129984" y="0"/>
                    </a:lnTo>
                    <a:lnTo>
                      <a:pt x="129984" y="430888"/>
                    </a:lnTo>
                    <a:lnTo>
                      <a:pt x="0" y="430888"/>
                    </a:lnTo>
                    <a:lnTo>
                      <a:pt x="0" y="0"/>
                    </a:lnTo>
                    <a:close/>
                  </a:path>
                </a:pathLst>
              </a:custGeom>
              <a:ln w="12700">
                <a:solidFill>
                  <a:srgbClr val="A5A5A5"/>
                </a:solidFill>
              </a:ln>
            </p:spPr>
            <p:txBody>
              <a:bodyPr wrap="square" lIns="0" tIns="0" rIns="0" bIns="0" rtlCol="0"/>
              <a:lstStyle/>
              <a:p>
                <a:endParaRPr/>
              </a:p>
            </p:txBody>
          </p:sp>
          <p:sp>
            <p:nvSpPr>
              <p:cNvPr id="46" name="object 46"/>
              <p:cNvSpPr/>
              <p:nvPr/>
            </p:nvSpPr>
            <p:spPr>
              <a:xfrm>
                <a:off x="9038318" y="4831110"/>
                <a:ext cx="76835" cy="404495"/>
              </a:xfrm>
              <a:custGeom>
                <a:avLst/>
                <a:gdLst/>
                <a:ahLst/>
                <a:cxnLst/>
                <a:rect l="l" t="t" r="r" b="b"/>
                <a:pathLst>
                  <a:path w="76834" h="404495">
                    <a:moveTo>
                      <a:pt x="50789" y="63510"/>
                    </a:moveTo>
                    <a:lnTo>
                      <a:pt x="25389" y="63510"/>
                    </a:lnTo>
                    <a:lnTo>
                      <a:pt x="25661" y="404100"/>
                    </a:lnTo>
                    <a:lnTo>
                      <a:pt x="51061" y="404100"/>
                    </a:lnTo>
                    <a:lnTo>
                      <a:pt x="50800" y="76230"/>
                    </a:lnTo>
                    <a:lnTo>
                      <a:pt x="50789" y="63510"/>
                    </a:lnTo>
                    <a:close/>
                  </a:path>
                  <a:path w="76834" h="404495">
                    <a:moveTo>
                      <a:pt x="38039" y="0"/>
                    </a:moveTo>
                    <a:lnTo>
                      <a:pt x="0" y="76230"/>
                    </a:lnTo>
                    <a:lnTo>
                      <a:pt x="25399" y="76230"/>
                    </a:lnTo>
                    <a:lnTo>
                      <a:pt x="25389" y="63510"/>
                    </a:lnTo>
                    <a:lnTo>
                      <a:pt x="69857" y="63510"/>
                    </a:lnTo>
                    <a:lnTo>
                      <a:pt x="38039" y="0"/>
                    </a:lnTo>
                    <a:close/>
                  </a:path>
                  <a:path w="76834" h="404495">
                    <a:moveTo>
                      <a:pt x="69857" y="63510"/>
                    </a:moveTo>
                    <a:lnTo>
                      <a:pt x="50789" y="63510"/>
                    </a:lnTo>
                    <a:lnTo>
                      <a:pt x="50800" y="76230"/>
                    </a:lnTo>
                    <a:lnTo>
                      <a:pt x="76230" y="76230"/>
                    </a:lnTo>
                    <a:lnTo>
                      <a:pt x="69857" y="63510"/>
                    </a:lnTo>
                    <a:close/>
                  </a:path>
                </a:pathLst>
              </a:custGeom>
              <a:solidFill>
                <a:srgbClr val="000000"/>
              </a:solidFill>
            </p:spPr>
            <p:txBody>
              <a:bodyPr wrap="square" lIns="0" tIns="0" rIns="0" bIns="0" rtlCol="0"/>
              <a:lstStyle/>
              <a:p>
                <a:endParaRPr/>
              </a:p>
            </p:txBody>
          </p:sp>
          <p:pic>
            <p:nvPicPr>
              <p:cNvPr id="47" name="object 47"/>
              <p:cNvPicPr/>
              <p:nvPr/>
            </p:nvPicPr>
            <p:blipFill>
              <a:blip r:embed="rId10" cstate="print"/>
              <a:stretch>
                <a:fillRect/>
              </a:stretch>
            </p:blipFill>
            <p:spPr>
              <a:xfrm>
                <a:off x="8744502" y="5235200"/>
                <a:ext cx="641206" cy="640079"/>
              </a:xfrm>
              <a:prstGeom prst="rect">
                <a:avLst/>
              </a:prstGeom>
            </p:spPr>
          </p:pic>
        </p:grpSp>
        <p:sp>
          <p:nvSpPr>
            <p:cNvPr id="48" name="object 48"/>
            <p:cNvSpPr txBox="1"/>
            <p:nvPr/>
          </p:nvSpPr>
          <p:spPr>
            <a:xfrm>
              <a:off x="276038" y="4548902"/>
              <a:ext cx="2040889" cy="1289050"/>
            </a:xfrm>
            <a:prstGeom prst="rect">
              <a:avLst/>
            </a:prstGeom>
          </p:spPr>
          <p:txBody>
            <a:bodyPr vert="horz" wrap="square" lIns="0" tIns="15875" rIns="0" bIns="0" rtlCol="0">
              <a:spAutoFit/>
            </a:bodyPr>
            <a:lstStyle/>
            <a:p>
              <a:pPr marL="17145" marR="31115">
                <a:lnSpc>
                  <a:spcPts val="2110"/>
                </a:lnSpc>
                <a:spcBef>
                  <a:spcPts val="125"/>
                </a:spcBef>
              </a:pPr>
              <a:r>
                <a:rPr sz="1800" dirty="0">
                  <a:latin typeface="Calibri"/>
                  <a:cs typeface="Calibri"/>
                </a:rPr>
                <a:t>Linear</a:t>
              </a:r>
              <a:r>
                <a:rPr sz="1800" spc="-70" dirty="0">
                  <a:latin typeface="Calibri"/>
                  <a:cs typeface="Calibri"/>
                </a:rPr>
                <a:t> </a:t>
              </a:r>
              <a:r>
                <a:rPr sz="1800" dirty="0">
                  <a:latin typeface="Calibri"/>
                  <a:cs typeface="Calibri"/>
                </a:rPr>
                <a:t>projection</a:t>
              </a:r>
              <a:r>
                <a:rPr sz="1800" spc="-55" dirty="0">
                  <a:latin typeface="Calibri"/>
                  <a:cs typeface="Calibri"/>
                </a:rPr>
                <a:t> </a:t>
              </a:r>
              <a:r>
                <a:rPr sz="1800" spc="-25" dirty="0">
                  <a:latin typeface="Calibri"/>
                  <a:cs typeface="Calibri"/>
                </a:rPr>
                <a:t>to </a:t>
              </a:r>
              <a:r>
                <a:rPr sz="1800" spc="-10" dirty="0">
                  <a:latin typeface="Calibri"/>
                  <a:cs typeface="Calibri"/>
                </a:rPr>
                <a:t>D-</a:t>
              </a:r>
              <a:r>
                <a:rPr sz="1800" dirty="0">
                  <a:latin typeface="Calibri"/>
                  <a:cs typeface="Calibri"/>
                </a:rPr>
                <a:t>dimensional</a:t>
              </a:r>
              <a:r>
                <a:rPr sz="1800" spc="-80" dirty="0">
                  <a:latin typeface="Calibri"/>
                  <a:cs typeface="Calibri"/>
                </a:rPr>
                <a:t> </a:t>
              </a:r>
              <a:r>
                <a:rPr sz="1800" spc="-10" dirty="0">
                  <a:latin typeface="Calibri"/>
                  <a:cs typeface="Calibri"/>
                </a:rPr>
                <a:t>vector</a:t>
              </a:r>
              <a:endParaRPr sz="1800" dirty="0">
                <a:latin typeface="Calibri"/>
                <a:cs typeface="Calibri"/>
              </a:endParaRPr>
            </a:p>
            <a:p>
              <a:pPr marL="12700" marR="5080">
                <a:lnSpc>
                  <a:spcPts val="2110"/>
                </a:lnSpc>
                <a:spcBef>
                  <a:spcPts val="1420"/>
                </a:spcBef>
              </a:pPr>
              <a:r>
                <a:rPr sz="1800" dirty="0">
                  <a:latin typeface="Calibri"/>
                  <a:cs typeface="Calibri"/>
                </a:rPr>
                <a:t>N</a:t>
              </a:r>
              <a:r>
                <a:rPr sz="1800" spc="-40" dirty="0">
                  <a:latin typeface="Calibri"/>
                  <a:cs typeface="Calibri"/>
                </a:rPr>
                <a:t> </a:t>
              </a:r>
              <a:r>
                <a:rPr sz="1800" dirty="0">
                  <a:latin typeface="Calibri"/>
                  <a:cs typeface="Calibri"/>
                </a:rPr>
                <a:t>input</a:t>
              </a:r>
              <a:r>
                <a:rPr sz="1800" spc="-45" dirty="0">
                  <a:latin typeface="Calibri"/>
                  <a:cs typeface="Calibri"/>
                </a:rPr>
                <a:t> </a:t>
              </a:r>
              <a:r>
                <a:rPr sz="1800" dirty="0">
                  <a:latin typeface="Calibri"/>
                  <a:cs typeface="Calibri"/>
                </a:rPr>
                <a:t>patches,</a:t>
              </a:r>
              <a:r>
                <a:rPr sz="1800" spc="-35" dirty="0">
                  <a:latin typeface="Calibri"/>
                  <a:cs typeface="Calibri"/>
                </a:rPr>
                <a:t> </a:t>
              </a:r>
              <a:r>
                <a:rPr sz="1800" spc="-20" dirty="0">
                  <a:latin typeface="Calibri"/>
                  <a:cs typeface="Calibri"/>
                </a:rPr>
                <a:t>each </a:t>
              </a:r>
              <a:r>
                <a:rPr sz="1800" dirty="0">
                  <a:latin typeface="Calibri"/>
                  <a:cs typeface="Calibri"/>
                </a:rPr>
                <a:t>of</a:t>
              </a:r>
              <a:r>
                <a:rPr sz="1800" spc="-30" dirty="0">
                  <a:latin typeface="Calibri"/>
                  <a:cs typeface="Calibri"/>
                </a:rPr>
                <a:t> </a:t>
              </a:r>
              <a:r>
                <a:rPr sz="1800" dirty="0">
                  <a:latin typeface="Calibri"/>
                  <a:cs typeface="Calibri"/>
                </a:rPr>
                <a:t>shape</a:t>
              </a:r>
              <a:r>
                <a:rPr sz="1800" spc="-25" dirty="0">
                  <a:latin typeface="Calibri"/>
                  <a:cs typeface="Calibri"/>
                </a:rPr>
                <a:t> </a:t>
              </a:r>
              <a:r>
                <a:rPr sz="1800" spc="-10" dirty="0">
                  <a:latin typeface="Calibri"/>
                  <a:cs typeface="Calibri"/>
                </a:rPr>
                <a:t>3x16x16</a:t>
              </a:r>
              <a:endParaRPr sz="1800" dirty="0">
                <a:latin typeface="Calibri"/>
                <a:cs typeface="Calibri"/>
              </a:endParaRPr>
            </a:p>
          </p:txBody>
        </p:sp>
      </p:grpSp>
      <p:sp>
        <p:nvSpPr>
          <p:cNvPr id="54" name="TextBox 53">
            <a:extLst>
              <a:ext uri="{FF2B5EF4-FFF2-40B4-BE49-F238E27FC236}">
                <a16:creationId xmlns:a16="http://schemas.microsoft.com/office/drawing/2014/main" id="{D554CDE6-724B-1ED6-619A-A7E7CE741AAF}"/>
              </a:ext>
            </a:extLst>
          </p:cNvPr>
          <p:cNvSpPr txBox="1"/>
          <p:nvPr/>
        </p:nvSpPr>
        <p:spPr>
          <a:xfrm>
            <a:off x="838200" y="2438400"/>
            <a:ext cx="370614" cy="646331"/>
          </a:xfrm>
          <a:prstGeom prst="rect">
            <a:avLst/>
          </a:prstGeom>
          <a:noFill/>
        </p:spPr>
        <p:txBody>
          <a:bodyPr wrap="none" rtlCol="0">
            <a:spAutoFit/>
          </a:bodyPr>
          <a:lstStyle/>
          <a:p>
            <a:r>
              <a:rPr lang="en-US" dirty="0"/>
              <a:t>    </a:t>
            </a:r>
          </a:p>
          <a:p>
            <a:endParaRPr lang="en-US" dirty="0"/>
          </a:p>
        </p:txBody>
      </p:sp>
      <p:sp>
        <p:nvSpPr>
          <p:cNvPr id="56" name="object 143">
            <a:extLst>
              <a:ext uri="{FF2B5EF4-FFF2-40B4-BE49-F238E27FC236}">
                <a16:creationId xmlns:a16="http://schemas.microsoft.com/office/drawing/2014/main" id="{FD1D6EA0-42C4-4B94-0DD8-80064AD1B8E2}"/>
              </a:ext>
            </a:extLst>
          </p:cNvPr>
          <p:cNvSpPr txBox="1"/>
          <p:nvPr/>
        </p:nvSpPr>
        <p:spPr>
          <a:xfrm>
            <a:off x="296271" y="1364405"/>
            <a:ext cx="9672041" cy="2634632"/>
          </a:xfrm>
          <a:prstGeom prst="rect">
            <a:avLst/>
          </a:prstGeom>
        </p:spPr>
        <p:txBody>
          <a:bodyPr vert="horz" wrap="square" lIns="0" tIns="9525" rIns="0" bIns="0" rtlCol="0">
            <a:spAutoFit/>
          </a:bodyPr>
          <a:lstStyle/>
          <a:p>
            <a:pPr marL="12700" marR="5080">
              <a:lnSpc>
                <a:spcPct val="100800"/>
              </a:lnSpc>
              <a:spcBef>
                <a:spcPts val="75"/>
              </a:spcBef>
            </a:pPr>
            <a:r>
              <a:rPr sz="2400" dirty="0">
                <a:solidFill>
                  <a:srgbClr val="C00000"/>
                </a:solidFill>
                <a:latin typeface="Calibri"/>
                <a:cs typeface="Calibri"/>
              </a:rPr>
              <a:t>With</a:t>
            </a:r>
            <a:r>
              <a:rPr sz="2400" spc="-60" dirty="0">
                <a:solidFill>
                  <a:srgbClr val="C00000"/>
                </a:solidFill>
                <a:latin typeface="Calibri"/>
                <a:cs typeface="Calibri"/>
              </a:rPr>
              <a:t> </a:t>
            </a:r>
            <a:r>
              <a:rPr sz="2400" dirty="0">
                <a:solidFill>
                  <a:srgbClr val="C00000"/>
                </a:solidFill>
                <a:latin typeface="Calibri"/>
                <a:cs typeface="Calibri"/>
              </a:rPr>
              <a:t>patch</a:t>
            </a:r>
            <a:r>
              <a:rPr sz="2400" spc="-60" dirty="0">
                <a:solidFill>
                  <a:srgbClr val="C00000"/>
                </a:solidFill>
                <a:latin typeface="Calibri"/>
                <a:cs typeface="Calibri"/>
              </a:rPr>
              <a:t> </a:t>
            </a:r>
            <a:r>
              <a:rPr sz="2400" dirty="0">
                <a:solidFill>
                  <a:srgbClr val="C00000"/>
                </a:solidFill>
                <a:latin typeface="Calibri"/>
                <a:cs typeface="Calibri"/>
              </a:rPr>
              <a:t>size</a:t>
            </a:r>
            <a:r>
              <a:rPr sz="2400" spc="-60" dirty="0">
                <a:solidFill>
                  <a:srgbClr val="C00000"/>
                </a:solidFill>
                <a:latin typeface="Calibri"/>
                <a:cs typeface="Calibri"/>
              </a:rPr>
              <a:t> </a:t>
            </a:r>
            <a:r>
              <a:rPr sz="2400" dirty="0">
                <a:solidFill>
                  <a:srgbClr val="C00000"/>
                </a:solidFill>
                <a:latin typeface="Calibri"/>
                <a:cs typeface="Calibri"/>
              </a:rPr>
              <a:t>p,</a:t>
            </a:r>
            <a:r>
              <a:rPr sz="2400" spc="-60" dirty="0">
                <a:solidFill>
                  <a:srgbClr val="C00000"/>
                </a:solidFill>
                <a:latin typeface="Calibri"/>
                <a:cs typeface="Calibri"/>
              </a:rPr>
              <a:t> </a:t>
            </a:r>
            <a:r>
              <a:rPr sz="2400" spc="-10" dirty="0">
                <a:solidFill>
                  <a:srgbClr val="C00000"/>
                </a:solidFill>
                <a:latin typeface="Calibri"/>
                <a:cs typeface="Calibri"/>
              </a:rPr>
              <a:t>first </a:t>
            </a:r>
            <a:r>
              <a:rPr sz="2400" dirty="0">
                <a:solidFill>
                  <a:srgbClr val="C00000"/>
                </a:solidFill>
                <a:latin typeface="Calibri"/>
                <a:cs typeface="Calibri"/>
              </a:rPr>
              <a:t>layer</a:t>
            </a:r>
            <a:r>
              <a:rPr sz="2400" spc="-70" dirty="0">
                <a:solidFill>
                  <a:srgbClr val="C00000"/>
                </a:solidFill>
                <a:latin typeface="Calibri"/>
                <a:cs typeface="Calibri"/>
              </a:rPr>
              <a:t> </a:t>
            </a:r>
            <a:r>
              <a:rPr sz="2400" dirty="0">
                <a:solidFill>
                  <a:srgbClr val="C00000"/>
                </a:solidFill>
                <a:latin typeface="Calibri"/>
                <a:cs typeface="Calibri"/>
              </a:rPr>
              <a:t>is</a:t>
            </a:r>
            <a:r>
              <a:rPr sz="2400" spc="-75" dirty="0">
                <a:solidFill>
                  <a:srgbClr val="C00000"/>
                </a:solidFill>
                <a:latin typeface="Calibri"/>
                <a:cs typeface="Calibri"/>
              </a:rPr>
              <a:t> </a:t>
            </a:r>
            <a:r>
              <a:rPr sz="2400" spc="-10" dirty="0">
                <a:solidFill>
                  <a:srgbClr val="C00000"/>
                </a:solidFill>
                <a:latin typeface="Calibri"/>
                <a:cs typeface="Calibri"/>
              </a:rPr>
              <a:t>Conv2D(pxp,</a:t>
            </a:r>
            <a:r>
              <a:rPr sz="2400" spc="-70" dirty="0">
                <a:solidFill>
                  <a:srgbClr val="C00000"/>
                </a:solidFill>
                <a:latin typeface="Calibri"/>
                <a:cs typeface="Calibri"/>
              </a:rPr>
              <a:t> </a:t>
            </a:r>
            <a:r>
              <a:rPr sz="2400" spc="-10" dirty="0">
                <a:solidFill>
                  <a:srgbClr val="C00000"/>
                </a:solidFill>
                <a:latin typeface="Calibri"/>
                <a:cs typeface="Calibri"/>
              </a:rPr>
              <a:t>3-</a:t>
            </a:r>
            <a:r>
              <a:rPr sz="2400" dirty="0">
                <a:solidFill>
                  <a:srgbClr val="C00000"/>
                </a:solidFill>
                <a:latin typeface="Calibri"/>
                <a:cs typeface="Calibri"/>
              </a:rPr>
              <a:t>&gt;D,</a:t>
            </a:r>
            <a:r>
              <a:rPr sz="2400" spc="-70" dirty="0">
                <a:solidFill>
                  <a:srgbClr val="C00000"/>
                </a:solidFill>
                <a:latin typeface="Calibri"/>
                <a:cs typeface="Calibri"/>
              </a:rPr>
              <a:t> </a:t>
            </a:r>
            <a:r>
              <a:rPr sz="2400" spc="-10" dirty="0">
                <a:solidFill>
                  <a:srgbClr val="C00000"/>
                </a:solidFill>
                <a:latin typeface="Calibri"/>
                <a:cs typeface="Calibri"/>
              </a:rPr>
              <a:t>stride=p)</a:t>
            </a:r>
            <a:endParaRPr lang="en-US" sz="2400" spc="-10" dirty="0">
              <a:solidFill>
                <a:srgbClr val="C00000"/>
              </a:solidFill>
              <a:latin typeface="Calibri"/>
              <a:cs typeface="Calibri"/>
            </a:endParaRPr>
          </a:p>
          <a:p>
            <a:pPr marL="355600" marR="5080" indent="-342900">
              <a:lnSpc>
                <a:spcPct val="100800"/>
              </a:lnSpc>
              <a:spcBef>
                <a:spcPts val="75"/>
              </a:spcBef>
              <a:buFont typeface="Arial" panose="020B0604020202020204" pitchFamily="34" charset="0"/>
              <a:buChar char="•"/>
            </a:pPr>
            <a:r>
              <a:rPr lang="en-US" sz="2400" dirty="0"/>
              <a:t>performs a convolution-like operation using a </a:t>
            </a:r>
            <a:r>
              <a:rPr lang="en-US" sz="2400" b="1" dirty="0"/>
              <a:t>patch embedding</a:t>
            </a:r>
            <a:r>
              <a:rPr lang="en-US" sz="2400" dirty="0"/>
              <a:t> mechanism, which is functionally equivalent to a </a:t>
            </a:r>
            <a:r>
              <a:rPr lang="en-US" sz="2400" b="1" dirty="0"/>
              <a:t>Conv2D</a:t>
            </a:r>
            <a:r>
              <a:rPr lang="en-US" sz="2400" dirty="0"/>
              <a:t> operation with a kernel size of </a:t>
            </a:r>
            <a:r>
              <a:rPr lang="en-US" sz="2400" dirty="0" err="1"/>
              <a:t>p×p</a:t>
            </a:r>
            <a:r>
              <a:rPr lang="en-US" sz="2400" dirty="0"/>
              <a:t> (where p is the patch size), stride p, and input channels of 3 (for RGB images) that output a dimensional embedding D.</a:t>
            </a:r>
            <a:endParaRPr lang="en-US" sz="2400" spc="-10" dirty="0">
              <a:solidFill>
                <a:srgbClr val="C00000"/>
              </a:solidFill>
              <a:latin typeface="Calibri"/>
              <a:cs typeface="Calibri"/>
            </a:endParaRPr>
          </a:p>
          <a:p>
            <a:pPr marL="12700" marR="5080">
              <a:lnSpc>
                <a:spcPct val="100800"/>
              </a:lnSpc>
              <a:spcBef>
                <a:spcPts val="75"/>
              </a:spcBef>
            </a:pPr>
            <a:endParaRPr sz="2400" dirty="0">
              <a:latin typeface="Calibri"/>
              <a:cs typeface="Calibri"/>
            </a:endParaRPr>
          </a:p>
        </p:txBody>
      </p:sp>
      <p:sp>
        <p:nvSpPr>
          <p:cNvPr id="58" name="TextBox 57">
            <a:extLst>
              <a:ext uri="{FF2B5EF4-FFF2-40B4-BE49-F238E27FC236}">
                <a16:creationId xmlns:a16="http://schemas.microsoft.com/office/drawing/2014/main" id="{9590C3A0-3FDA-75CB-96FF-978CF4B7E71B}"/>
              </a:ext>
            </a:extLst>
          </p:cNvPr>
          <p:cNvSpPr txBox="1"/>
          <p:nvPr/>
        </p:nvSpPr>
        <p:spPr>
          <a:xfrm>
            <a:off x="7956465" y="314810"/>
            <a:ext cx="3596287" cy="1384995"/>
          </a:xfrm>
          <a:prstGeom prst="rect">
            <a:avLst/>
          </a:prstGeom>
          <a:solidFill>
            <a:srgbClr val="FFFF00"/>
          </a:solidFill>
        </p:spPr>
        <p:txBody>
          <a:bodyPr wrap="square" rtlCol="0">
            <a:spAutoFit/>
          </a:bodyPr>
          <a:lstStyle/>
          <a:p>
            <a:r>
              <a:rPr lang="en-US" sz="2800" dirty="0">
                <a:solidFill>
                  <a:srgbClr val="FF0000"/>
                </a:solidFill>
              </a:rPr>
              <a:t>There is convolution but, not as much as CNN  - 1 layer</a:t>
            </a:r>
            <a:endParaRPr lang="en-US" dirty="0">
              <a:solidFill>
                <a:srgbClr val="FF0000"/>
              </a:solidFill>
            </a:endParaRPr>
          </a:p>
        </p:txBody>
      </p:sp>
    </p:spTree>
    <p:extLst>
      <p:ext uri="{BB962C8B-B14F-4D97-AF65-F5344CB8AC3E}">
        <p14:creationId xmlns:p14="http://schemas.microsoft.com/office/powerpoint/2010/main" val="2882866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8A71-FB3F-7F27-CEE7-BAE79555686F}"/>
              </a:ext>
            </a:extLst>
          </p:cNvPr>
          <p:cNvSpPr>
            <a:spLocks noGrp="1"/>
          </p:cNvSpPr>
          <p:nvPr>
            <p:ph type="title"/>
          </p:nvPr>
        </p:nvSpPr>
        <p:spPr/>
        <p:txBody>
          <a:bodyPr/>
          <a:lstStyle/>
          <a:p>
            <a:r>
              <a:rPr lang="en-US" dirty="0"/>
              <a:t>Comparison </a:t>
            </a:r>
            <a:r>
              <a:rPr lang="en-US" dirty="0" err="1"/>
              <a:t>ViT</a:t>
            </a:r>
            <a:r>
              <a:rPr lang="en-US" dirty="0"/>
              <a:t> with </a:t>
            </a:r>
            <a:r>
              <a:rPr lang="en-US" dirty="0" err="1"/>
              <a:t>ResNet</a:t>
            </a:r>
            <a:endParaRPr lang="en-US" dirty="0"/>
          </a:p>
        </p:txBody>
      </p:sp>
      <p:sp>
        <p:nvSpPr>
          <p:cNvPr id="3" name="Content Placeholder 2">
            <a:extLst>
              <a:ext uri="{FF2B5EF4-FFF2-40B4-BE49-F238E27FC236}">
                <a16:creationId xmlns:a16="http://schemas.microsoft.com/office/drawing/2014/main" id="{FD46F989-3C44-3867-46A7-941D810283A6}"/>
              </a:ext>
            </a:extLst>
          </p:cNvPr>
          <p:cNvSpPr>
            <a:spLocks noGrp="1"/>
          </p:cNvSpPr>
          <p:nvPr>
            <p:ph idx="1"/>
          </p:nvPr>
        </p:nvSpPr>
        <p:spPr/>
        <p:txBody>
          <a:bodyPr/>
          <a:lstStyle/>
          <a:p>
            <a:r>
              <a:rPr lang="en-US" dirty="0"/>
              <a:t>Worse on baseline ImageNet (1.2M images) </a:t>
            </a:r>
          </a:p>
        </p:txBody>
      </p:sp>
      <p:pic>
        <p:nvPicPr>
          <p:cNvPr id="5" name="Picture 4">
            <a:extLst>
              <a:ext uri="{FF2B5EF4-FFF2-40B4-BE49-F238E27FC236}">
                <a16:creationId xmlns:a16="http://schemas.microsoft.com/office/drawing/2014/main" id="{012B9A01-66E9-3867-A395-7B860AC863AB}"/>
              </a:ext>
            </a:extLst>
          </p:cNvPr>
          <p:cNvPicPr>
            <a:picLocks noChangeAspect="1"/>
          </p:cNvPicPr>
          <p:nvPr/>
        </p:nvPicPr>
        <p:blipFill>
          <a:blip r:embed="rId2"/>
          <a:stretch>
            <a:fillRect/>
          </a:stretch>
        </p:blipFill>
        <p:spPr>
          <a:xfrm>
            <a:off x="762000" y="2362200"/>
            <a:ext cx="9020241" cy="4086255"/>
          </a:xfrm>
          <a:prstGeom prst="rect">
            <a:avLst/>
          </a:prstGeom>
        </p:spPr>
      </p:pic>
      <p:sp>
        <p:nvSpPr>
          <p:cNvPr id="6" name="Rectangle 5">
            <a:extLst>
              <a:ext uri="{FF2B5EF4-FFF2-40B4-BE49-F238E27FC236}">
                <a16:creationId xmlns:a16="http://schemas.microsoft.com/office/drawing/2014/main" id="{C8BF783C-16FE-29B4-2F20-B705DB991F6B}"/>
              </a:ext>
            </a:extLst>
          </p:cNvPr>
          <p:cNvSpPr/>
          <p:nvPr/>
        </p:nvSpPr>
        <p:spPr>
          <a:xfrm>
            <a:off x="3733800" y="3581400"/>
            <a:ext cx="533400" cy="18288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66680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8A71-FB3F-7F27-CEE7-BAE79555686F}"/>
              </a:ext>
            </a:extLst>
          </p:cNvPr>
          <p:cNvSpPr>
            <a:spLocks noGrp="1"/>
          </p:cNvSpPr>
          <p:nvPr>
            <p:ph type="title"/>
          </p:nvPr>
        </p:nvSpPr>
        <p:spPr/>
        <p:txBody>
          <a:bodyPr/>
          <a:lstStyle/>
          <a:p>
            <a:r>
              <a:rPr lang="en-US" dirty="0"/>
              <a:t>Comparison </a:t>
            </a:r>
            <a:r>
              <a:rPr lang="en-US" dirty="0" err="1"/>
              <a:t>ViT</a:t>
            </a:r>
            <a:r>
              <a:rPr lang="en-US" dirty="0"/>
              <a:t> with </a:t>
            </a:r>
            <a:r>
              <a:rPr lang="en-US" dirty="0" err="1"/>
              <a:t>ResNet</a:t>
            </a:r>
            <a:endParaRPr lang="en-US" dirty="0"/>
          </a:p>
        </p:txBody>
      </p:sp>
      <p:sp>
        <p:nvSpPr>
          <p:cNvPr id="3" name="Content Placeholder 2">
            <a:extLst>
              <a:ext uri="{FF2B5EF4-FFF2-40B4-BE49-F238E27FC236}">
                <a16:creationId xmlns:a16="http://schemas.microsoft.com/office/drawing/2014/main" id="{FD46F989-3C44-3867-46A7-941D810283A6}"/>
              </a:ext>
            </a:extLst>
          </p:cNvPr>
          <p:cNvSpPr>
            <a:spLocks noGrp="1"/>
          </p:cNvSpPr>
          <p:nvPr>
            <p:ph idx="1"/>
          </p:nvPr>
        </p:nvSpPr>
        <p:spPr/>
        <p:txBody>
          <a:bodyPr/>
          <a:lstStyle/>
          <a:p>
            <a:r>
              <a:rPr lang="en-US" dirty="0"/>
              <a:t> Better on bigger ImageNet-21K (14M images)</a:t>
            </a:r>
          </a:p>
        </p:txBody>
      </p:sp>
      <p:pic>
        <p:nvPicPr>
          <p:cNvPr id="6" name="Picture 5">
            <a:extLst>
              <a:ext uri="{FF2B5EF4-FFF2-40B4-BE49-F238E27FC236}">
                <a16:creationId xmlns:a16="http://schemas.microsoft.com/office/drawing/2014/main" id="{D90DA7D4-B1ED-CF2F-B6D6-EB5BC9A256AA}"/>
              </a:ext>
            </a:extLst>
          </p:cNvPr>
          <p:cNvPicPr>
            <a:picLocks noChangeAspect="1"/>
          </p:cNvPicPr>
          <p:nvPr/>
        </p:nvPicPr>
        <p:blipFill>
          <a:blip r:embed="rId2"/>
          <a:stretch>
            <a:fillRect/>
          </a:stretch>
        </p:blipFill>
        <p:spPr>
          <a:xfrm>
            <a:off x="990600" y="2971800"/>
            <a:ext cx="8910703" cy="3643339"/>
          </a:xfrm>
          <a:prstGeom prst="rect">
            <a:avLst/>
          </a:prstGeom>
        </p:spPr>
      </p:pic>
      <p:sp>
        <p:nvSpPr>
          <p:cNvPr id="7" name="Rectangle 6">
            <a:extLst>
              <a:ext uri="{FF2B5EF4-FFF2-40B4-BE49-F238E27FC236}">
                <a16:creationId xmlns:a16="http://schemas.microsoft.com/office/drawing/2014/main" id="{E3145D51-A543-60DC-FBBE-CFDD33662024}"/>
              </a:ext>
            </a:extLst>
          </p:cNvPr>
          <p:cNvSpPr/>
          <p:nvPr/>
        </p:nvSpPr>
        <p:spPr>
          <a:xfrm>
            <a:off x="5638800" y="3428999"/>
            <a:ext cx="762000" cy="152400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0366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8A71-FB3F-7F27-CEE7-BAE79555686F}"/>
              </a:ext>
            </a:extLst>
          </p:cNvPr>
          <p:cNvSpPr>
            <a:spLocks noGrp="1"/>
          </p:cNvSpPr>
          <p:nvPr>
            <p:ph type="title"/>
          </p:nvPr>
        </p:nvSpPr>
        <p:spPr/>
        <p:txBody>
          <a:bodyPr/>
          <a:lstStyle/>
          <a:p>
            <a:r>
              <a:rPr lang="en-US" dirty="0"/>
              <a:t>Comparison </a:t>
            </a:r>
            <a:r>
              <a:rPr lang="en-US" dirty="0" err="1"/>
              <a:t>ViT</a:t>
            </a:r>
            <a:r>
              <a:rPr lang="en-US" dirty="0"/>
              <a:t> with </a:t>
            </a:r>
            <a:r>
              <a:rPr lang="en-US" dirty="0" err="1"/>
              <a:t>ResNet</a:t>
            </a:r>
            <a:endParaRPr lang="en-US" dirty="0"/>
          </a:p>
        </p:txBody>
      </p:sp>
      <p:sp>
        <p:nvSpPr>
          <p:cNvPr id="3" name="Content Placeholder 2">
            <a:extLst>
              <a:ext uri="{FF2B5EF4-FFF2-40B4-BE49-F238E27FC236}">
                <a16:creationId xmlns:a16="http://schemas.microsoft.com/office/drawing/2014/main" id="{FD46F989-3C44-3867-46A7-941D810283A6}"/>
              </a:ext>
            </a:extLst>
          </p:cNvPr>
          <p:cNvSpPr>
            <a:spLocks noGrp="1"/>
          </p:cNvSpPr>
          <p:nvPr>
            <p:ph idx="1"/>
          </p:nvPr>
        </p:nvSpPr>
        <p:spPr/>
        <p:txBody>
          <a:bodyPr/>
          <a:lstStyle/>
          <a:p>
            <a:r>
              <a:rPr lang="en-US" dirty="0"/>
              <a:t>Best on EVEN larger dataset (300M).</a:t>
            </a:r>
          </a:p>
        </p:txBody>
      </p:sp>
      <p:pic>
        <p:nvPicPr>
          <p:cNvPr id="9" name="Picture 8">
            <a:extLst>
              <a:ext uri="{FF2B5EF4-FFF2-40B4-BE49-F238E27FC236}">
                <a16:creationId xmlns:a16="http://schemas.microsoft.com/office/drawing/2014/main" id="{209854AD-924F-39D2-7BEE-715F985266D8}"/>
              </a:ext>
            </a:extLst>
          </p:cNvPr>
          <p:cNvPicPr>
            <a:picLocks noChangeAspect="1"/>
          </p:cNvPicPr>
          <p:nvPr/>
        </p:nvPicPr>
        <p:blipFill>
          <a:blip r:embed="rId2"/>
          <a:stretch>
            <a:fillRect/>
          </a:stretch>
        </p:blipFill>
        <p:spPr>
          <a:xfrm>
            <a:off x="762000" y="2546321"/>
            <a:ext cx="8948803" cy="4014817"/>
          </a:xfrm>
          <a:prstGeom prst="rect">
            <a:avLst/>
          </a:prstGeom>
        </p:spPr>
      </p:pic>
      <p:sp>
        <p:nvSpPr>
          <p:cNvPr id="7" name="Rectangle 6">
            <a:extLst>
              <a:ext uri="{FF2B5EF4-FFF2-40B4-BE49-F238E27FC236}">
                <a16:creationId xmlns:a16="http://schemas.microsoft.com/office/drawing/2014/main" id="{C5F1CCD2-1226-1883-15B6-1E27418707F4}"/>
              </a:ext>
            </a:extLst>
          </p:cNvPr>
          <p:cNvSpPr/>
          <p:nvPr/>
        </p:nvSpPr>
        <p:spPr>
          <a:xfrm>
            <a:off x="7315200" y="2895600"/>
            <a:ext cx="685800" cy="1676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64309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041279C-B78A-1048-C7F7-212C56B36E43}"/>
              </a:ext>
            </a:extLst>
          </p:cNvPr>
          <p:cNvPicPr>
            <a:picLocks noChangeAspect="1"/>
          </p:cNvPicPr>
          <p:nvPr/>
        </p:nvPicPr>
        <p:blipFill>
          <a:blip r:embed="rId2"/>
          <a:stretch>
            <a:fillRect/>
          </a:stretch>
        </p:blipFill>
        <p:spPr>
          <a:xfrm>
            <a:off x="895668" y="2895600"/>
            <a:ext cx="4191001" cy="1884853"/>
          </a:xfrm>
          <a:prstGeom prst="rect">
            <a:avLst/>
          </a:prstGeom>
        </p:spPr>
      </p:pic>
      <p:sp>
        <p:nvSpPr>
          <p:cNvPr id="2" name="Title 1">
            <a:extLst>
              <a:ext uri="{FF2B5EF4-FFF2-40B4-BE49-F238E27FC236}">
                <a16:creationId xmlns:a16="http://schemas.microsoft.com/office/drawing/2014/main" id="{48ADBA03-A45D-C605-7AFF-CD103E2A44FC}"/>
              </a:ext>
            </a:extLst>
          </p:cNvPr>
          <p:cNvSpPr>
            <a:spLocks noGrp="1"/>
          </p:cNvSpPr>
          <p:nvPr>
            <p:ph type="title"/>
          </p:nvPr>
        </p:nvSpPr>
        <p:spPr>
          <a:xfrm>
            <a:off x="296106" y="-107760"/>
            <a:ext cx="10820400" cy="1325563"/>
          </a:xfrm>
          <a:solidFill>
            <a:srgbClr val="FFC000"/>
          </a:solidFill>
        </p:spPr>
        <p:txBody>
          <a:bodyPr>
            <a:normAutofit fontScale="90000"/>
          </a:bodyPr>
          <a:lstStyle/>
          <a:p>
            <a:r>
              <a:rPr lang="en-US" dirty="0"/>
              <a:t>Image/Vision Transformer w/ multiple  convolutional layer</a:t>
            </a:r>
            <a:r>
              <a:rPr lang="en-US" sz="6000" dirty="0"/>
              <a:t>s </a:t>
            </a:r>
            <a:r>
              <a:rPr lang="en-US" dirty="0"/>
              <a:t>in beginning</a:t>
            </a:r>
          </a:p>
        </p:txBody>
      </p:sp>
      <p:sp>
        <p:nvSpPr>
          <p:cNvPr id="3" name="TextBox 2">
            <a:extLst>
              <a:ext uri="{FF2B5EF4-FFF2-40B4-BE49-F238E27FC236}">
                <a16:creationId xmlns:a16="http://schemas.microsoft.com/office/drawing/2014/main" id="{E298EC3A-6B5D-859A-0A7E-BF91A7FE0A11}"/>
              </a:ext>
            </a:extLst>
          </p:cNvPr>
          <p:cNvSpPr txBox="1"/>
          <p:nvPr/>
        </p:nvSpPr>
        <p:spPr>
          <a:xfrm>
            <a:off x="381000" y="1388892"/>
            <a:ext cx="6858000" cy="1477328"/>
          </a:xfrm>
          <a:prstGeom prst="rect">
            <a:avLst/>
          </a:prstGeom>
          <a:solidFill>
            <a:srgbClr val="FFFF00"/>
          </a:solidFill>
          <a:ln w="28575">
            <a:solidFill>
              <a:srgbClr val="00B0F0"/>
            </a:solidFill>
          </a:ln>
        </p:spPr>
        <p:txBody>
          <a:bodyPr wrap="square" rtlCol="0">
            <a:spAutoFit/>
          </a:bodyPr>
          <a:lstStyle/>
          <a:p>
            <a:r>
              <a:rPr lang="en-US" dirty="0">
                <a:sym typeface="Wingdings" panose="05000000000000000000" pitchFamily="2" charset="2"/>
              </a:rPr>
              <a:t>Original</a:t>
            </a:r>
          </a:p>
          <a:p>
            <a:pPr marL="285750" indent="-285750">
              <a:buFont typeface="Arial" panose="020B0604020202020204" pitchFamily="34" charset="0"/>
              <a:buChar char="•"/>
            </a:pPr>
            <a:r>
              <a:rPr lang="en-US" dirty="0">
                <a:sym typeface="Wingdings" panose="05000000000000000000" pitchFamily="2" charset="2"/>
              </a:rPr>
              <a:t>First layer of p patches uses learned  Convolution layer</a:t>
            </a:r>
          </a:p>
          <a:p>
            <a:r>
              <a:rPr lang="en-US" dirty="0" err="1">
                <a:sym typeface="Wingdings" panose="05000000000000000000" pitchFamily="2" charset="2"/>
              </a:rPr>
              <a:t>pxp</a:t>
            </a:r>
            <a:r>
              <a:rPr lang="en-US" dirty="0">
                <a:sym typeface="Wingdings" panose="05000000000000000000" pitchFamily="2" charset="2"/>
              </a:rPr>
              <a:t> , 3D, stride=p</a:t>
            </a:r>
          </a:p>
          <a:p>
            <a:pPr marL="285750" indent="-285750">
              <a:buFont typeface="Arial" panose="020B0604020202020204" pitchFamily="34" charset="0"/>
              <a:buChar char="•"/>
            </a:pPr>
            <a:r>
              <a:rPr lang="en-US" dirty="0">
                <a:sym typeface="Wingdings" panose="05000000000000000000" pitchFamily="2" charset="2"/>
              </a:rPr>
              <a:t>MLPs in Transformer are stacks of 1x1 convolutions</a:t>
            </a:r>
          </a:p>
          <a:p>
            <a:endParaRPr lang="en-US" dirty="0"/>
          </a:p>
        </p:txBody>
      </p:sp>
      <p:pic>
        <p:nvPicPr>
          <p:cNvPr id="6" name="object 3">
            <a:extLst>
              <a:ext uri="{FF2B5EF4-FFF2-40B4-BE49-F238E27FC236}">
                <a16:creationId xmlns:a16="http://schemas.microsoft.com/office/drawing/2014/main" id="{08E8B219-47CB-3EA4-2B31-D28D64CC92AE}"/>
              </a:ext>
            </a:extLst>
          </p:cNvPr>
          <p:cNvPicPr/>
          <p:nvPr/>
        </p:nvPicPr>
        <p:blipFill>
          <a:blip r:embed="rId3" cstate="print"/>
          <a:stretch>
            <a:fillRect/>
          </a:stretch>
        </p:blipFill>
        <p:spPr>
          <a:xfrm>
            <a:off x="365658" y="5046014"/>
            <a:ext cx="10650037" cy="1811986"/>
          </a:xfrm>
          <a:prstGeom prst="rect">
            <a:avLst/>
          </a:prstGeom>
        </p:spPr>
      </p:pic>
      <p:pic>
        <p:nvPicPr>
          <p:cNvPr id="5" name="Picture 4">
            <a:extLst>
              <a:ext uri="{FF2B5EF4-FFF2-40B4-BE49-F238E27FC236}">
                <a16:creationId xmlns:a16="http://schemas.microsoft.com/office/drawing/2014/main" id="{AB60228C-BCE1-2EF0-10D7-6F01D4DFCBD9}"/>
              </a:ext>
            </a:extLst>
          </p:cNvPr>
          <p:cNvPicPr>
            <a:picLocks noChangeAspect="1"/>
          </p:cNvPicPr>
          <p:nvPr/>
        </p:nvPicPr>
        <p:blipFill>
          <a:blip r:embed="rId2"/>
          <a:stretch>
            <a:fillRect/>
          </a:stretch>
        </p:blipFill>
        <p:spPr>
          <a:xfrm>
            <a:off x="743268" y="2743200"/>
            <a:ext cx="4191001" cy="1884853"/>
          </a:xfrm>
          <a:prstGeom prst="rect">
            <a:avLst/>
          </a:prstGeom>
        </p:spPr>
      </p:pic>
      <p:sp>
        <p:nvSpPr>
          <p:cNvPr id="7" name="Rectangle 6">
            <a:extLst>
              <a:ext uri="{FF2B5EF4-FFF2-40B4-BE49-F238E27FC236}">
                <a16:creationId xmlns:a16="http://schemas.microsoft.com/office/drawing/2014/main" id="{737AE4E1-694C-A6D6-E39A-68AA555C1BA9}"/>
              </a:ext>
            </a:extLst>
          </p:cNvPr>
          <p:cNvSpPr/>
          <p:nvPr/>
        </p:nvSpPr>
        <p:spPr>
          <a:xfrm>
            <a:off x="667068" y="3567668"/>
            <a:ext cx="4343400" cy="1066800"/>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or: Curved 10">
            <a:extLst>
              <a:ext uri="{FF2B5EF4-FFF2-40B4-BE49-F238E27FC236}">
                <a16:creationId xmlns:a16="http://schemas.microsoft.com/office/drawing/2014/main" id="{2989C9B9-F079-01B8-0E23-CE211DACC313}"/>
              </a:ext>
            </a:extLst>
          </p:cNvPr>
          <p:cNvCxnSpPr/>
          <p:nvPr/>
        </p:nvCxnSpPr>
        <p:spPr>
          <a:xfrm rot="16200000" flipH="1">
            <a:off x="5334000" y="2590800"/>
            <a:ext cx="4343400" cy="76200"/>
          </a:xfrm>
          <a:prstGeom prst="curvedConnector3">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3" name="Connector: Curved 12">
            <a:extLst>
              <a:ext uri="{FF2B5EF4-FFF2-40B4-BE49-F238E27FC236}">
                <a16:creationId xmlns:a16="http://schemas.microsoft.com/office/drawing/2014/main" id="{89E6FDAC-813C-9BC0-89C4-3E156223A896}"/>
              </a:ext>
            </a:extLst>
          </p:cNvPr>
          <p:cNvCxnSpPr>
            <a:cxnSpLocks/>
          </p:cNvCxnSpPr>
          <p:nvPr/>
        </p:nvCxnSpPr>
        <p:spPr>
          <a:xfrm rot="16200000" flipH="1">
            <a:off x="1917886" y="5461846"/>
            <a:ext cx="888629" cy="152400"/>
          </a:xfrm>
          <a:prstGeom prst="curvedConnector3">
            <a:avLst>
              <a:gd name="adj1" fmla="val 74862"/>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28854BC8-D2C0-1FBB-42C1-0BEB35A4D587}"/>
              </a:ext>
            </a:extLst>
          </p:cNvPr>
          <p:cNvSpPr txBox="1"/>
          <p:nvPr/>
        </p:nvSpPr>
        <p:spPr>
          <a:xfrm>
            <a:off x="885465" y="4724400"/>
            <a:ext cx="6734535" cy="369332"/>
          </a:xfrm>
          <a:prstGeom prst="rect">
            <a:avLst/>
          </a:prstGeom>
          <a:solidFill>
            <a:srgbClr val="FFC000"/>
          </a:solidFill>
          <a:ln w="28575">
            <a:solidFill>
              <a:srgbClr val="FF0000"/>
            </a:solidFill>
          </a:ln>
        </p:spPr>
        <p:txBody>
          <a:bodyPr wrap="square" rtlCol="0">
            <a:spAutoFit/>
          </a:bodyPr>
          <a:lstStyle/>
          <a:p>
            <a:r>
              <a:rPr lang="en-US" dirty="0"/>
              <a:t>Or can use CNN to get features that are fed into a Transformer</a:t>
            </a:r>
          </a:p>
        </p:txBody>
      </p:sp>
      <p:sp>
        <p:nvSpPr>
          <p:cNvPr id="9" name="object 5">
            <a:extLst>
              <a:ext uri="{FF2B5EF4-FFF2-40B4-BE49-F238E27FC236}">
                <a16:creationId xmlns:a16="http://schemas.microsoft.com/office/drawing/2014/main" id="{371C43C7-6855-056E-B2D0-9BFB210DACB8}"/>
              </a:ext>
            </a:extLst>
          </p:cNvPr>
          <p:cNvSpPr txBox="1"/>
          <p:nvPr/>
        </p:nvSpPr>
        <p:spPr>
          <a:xfrm>
            <a:off x="2362200" y="5105400"/>
            <a:ext cx="4584700" cy="189796"/>
          </a:xfrm>
          <a:prstGeom prst="rect">
            <a:avLst/>
          </a:prstGeom>
          <a:solidFill>
            <a:schemeClr val="bg2"/>
          </a:solidFill>
        </p:spPr>
        <p:txBody>
          <a:bodyPr vert="horz" wrap="square" lIns="0" tIns="5080" rIns="0" bIns="0" rtlCol="0">
            <a:spAutoFit/>
          </a:bodyPr>
          <a:lstStyle/>
          <a:p>
            <a:pPr marL="12700">
              <a:lnSpc>
                <a:spcPct val="100000"/>
              </a:lnSpc>
              <a:spcBef>
                <a:spcPts val="40"/>
              </a:spcBef>
            </a:pPr>
            <a:r>
              <a:rPr sz="1200" b="1" dirty="0">
                <a:latin typeface="Calibri"/>
                <a:cs typeface="Calibri"/>
              </a:rPr>
              <a:t>Carion</a:t>
            </a:r>
            <a:r>
              <a:rPr sz="1200" b="1" spc="-20" dirty="0">
                <a:latin typeface="Calibri"/>
                <a:cs typeface="Calibri"/>
              </a:rPr>
              <a:t> </a:t>
            </a:r>
            <a:r>
              <a:rPr sz="1200" b="1" dirty="0">
                <a:latin typeface="Calibri"/>
                <a:cs typeface="Calibri"/>
              </a:rPr>
              <a:t>et</a:t>
            </a:r>
            <a:r>
              <a:rPr sz="1200" b="1" spc="-10" dirty="0">
                <a:latin typeface="Calibri"/>
                <a:cs typeface="Calibri"/>
              </a:rPr>
              <a:t> </a:t>
            </a:r>
            <a:r>
              <a:rPr sz="1200" b="1" dirty="0">
                <a:latin typeface="Calibri"/>
                <a:cs typeface="Calibri"/>
              </a:rPr>
              <a:t>al,</a:t>
            </a:r>
            <a:r>
              <a:rPr sz="1200" b="1" spc="-10" dirty="0">
                <a:latin typeface="Calibri"/>
                <a:cs typeface="Calibri"/>
              </a:rPr>
              <a:t> “End-to-</a:t>
            </a:r>
            <a:r>
              <a:rPr sz="1200" b="1" dirty="0">
                <a:latin typeface="Calibri"/>
                <a:cs typeface="Calibri"/>
              </a:rPr>
              <a:t>End</a:t>
            </a:r>
            <a:r>
              <a:rPr sz="1200" b="1" spc="-15" dirty="0">
                <a:latin typeface="Calibri"/>
                <a:cs typeface="Calibri"/>
              </a:rPr>
              <a:t> </a:t>
            </a:r>
            <a:r>
              <a:rPr sz="1200" b="1" dirty="0">
                <a:latin typeface="Calibri"/>
                <a:cs typeface="Calibri"/>
              </a:rPr>
              <a:t>Object</a:t>
            </a:r>
            <a:r>
              <a:rPr sz="1200" b="1" spc="-10" dirty="0">
                <a:latin typeface="Calibri"/>
                <a:cs typeface="Calibri"/>
              </a:rPr>
              <a:t> </a:t>
            </a:r>
            <a:r>
              <a:rPr sz="1200" b="1" dirty="0">
                <a:latin typeface="Calibri"/>
                <a:cs typeface="Calibri"/>
              </a:rPr>
              <a:t>Detection</a:t>
            </a:r>
            <a:r>
              <a:rPr sz="1200" b="1" spc="-15" dirty="0">
                <a:latin typeface="Calibri"/>
                <a:cs typeface="Calibri"/>
              </a:rPr>
              <a:t> </a:t>
            </a:r>
            <a:r>
              <a:rPr sz="1200" b="1" dirty="0">
                <a:latin typeface="Calibri"/>
                <a:cs typeface="Calibri"/>
              </a:rPr>
              <a:t>with</a:t>
            </a:r>
            <a:r>
              <a:rPr sz="1200" b="1" spc="-15" dirty="0">
                <a:latin typeface="Calibri"/>
                <a:cs typeface="Calibri"/>
              </a:rPr>
              <a:t> </a:t>
            </a:r>
            <a:r>
              <a:rPr sz="1200" b="1" spc="-30" dirty="0">
                <a:latin typeface="Calibri"/>
                <a:cs typeface="Calibri"/>
              </a:rPr>
              <a:t>Transformers”,</a:t>
            </a:r>
            <a:r>
              <a:rPr sz="1200" b="1" spc="-15" dirty="0">
                <a:latin typeface="Calibri"/>
                <a:cs typeface="Calibri"/>
              </a:rPr>
              <a:t> </a:t>
            </a:r>
            <a:r>
              <a:rPr sz="1200" b="1" dirty="0">
                <a:latin typeface="Calibri"/>
                <a:cs typeface="Calibri"/>
              </a:rPr>
              <a:t>ECCV</a:t>
            </a:r>
            <a:r>
              <a:rPr sz="1200" b="1" spc="-15" dirty="0">
                <a:latin typeface="Calibri"/>
                <a:cs typeface="Calibri"/>
              </a:rPr>
              <a:t> </a:t>
            </a:r>
            <a:r>
              <a:rPr sz="1200" b="1" spc="-20" dirty="0">
                <a:latin typeface="Calibri"/>
                <a:cs typeface="Calibri"/>
              </a:rPr>
              <a:t>2020</a:t>
            </a:r>
            <a:endParaRPr sz="1200" b="1" dirty="0">
              <a:latin typeface="Calibri"/>
              <a:cs typeface="Calibri"/>
            </a:endParaRPr>
          </a:p>
        </p:txBody>
      </p:sp>
    </p:spTree>
    <p:extLst>
      <p:ext uri="{BB962C8B-B14F-4D97-AF65-F5344CB8AC3E}">
        <p14:creationId xmlns:p14="http://schemas.microsoft.com/office/powerpoint/2010/main" val="21601119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0999" y="274023"/>
            <a:ext cx="11398331" cy="628377"/>
          </a:xfrm>
          <a:prstGeom prst="rect">
            <a:avLst/>
          </a:prstGeom>
        </p:spPr>
        <p:txBody>
          <a:bodyPr vert="horz" wrap="square" lIns="0" tIns="12700" rIns="0" bIns="0" rtlCol="0">
            <a:spAutoFit/>
          </a:bodyPr>
          <a:lstStyle/>
          <a:p>
            <a:pPr marL="12700">
              <a:lnSpc>
                <a:spcPct val="100000"/>
              </a:lnSpc>
              <a:spcBef>
                <a:spcPts val="100"/>
              </a:spcBef>
            </a:pPr>
            <a:r>
              <a:rPr sz="3600" dirty="0"/>
              <a:t>Object</a:t>
            </a:r>
            <a:r>
              <a:rPr sz="3600" spc="-85" dirty="0"/>
              <a:t> </a:t>
            </a:r>
            <a:r>
              <a:rPr sz="3600" dirty="0"/>
              <a:t>Detection</a:t>
            </a:r>
            <a:r>
              <a:rPr sz="3600" spc="-80" dirty="0"/>
              <a:t> </a:t>
            </a:r>
            <a:r>
              <a:rPr sz="3600" dirty="0"/>
              <a:t>with</a:t>
            </a:r>
            <a:r>
              <a:rPr sz="3600" spc="-85" dirty="0"/>
              <a:t> </a:t>
            </a:r>
            <a:r>
              <a:rPr sz="3600" spc="-45" dirty="0"/>
              <a:t>Transformers:</a:t>
            </a:r>
            <a:r>
              <a:rPr sz="4000" spc="-80" dirty="0"/>
              <a:t> </a:t>
            </a:r>
            <a:r>
              <a:rPr sz="3200" b="1" spc="-20" dirty="0"/>
              <a:t>DETR</a:t>
            </a:r>
            <a:r>
              <a:rPr lang="en-US" sz="3200" b="1" spc="-20" dirty="0"/>
              <a:t> </a:t>
            </a:r>
            <a:r>
              <a:rPr lang="en-US" sz="2800" spc="-20" dirty="0"/>
              <a:t>(Detection Transformer)</a:t>
            </a:r>
            <a:endParaRPr sz="3600" spc="-20" dirty="0"/>
          </a:p>
        </p:txBody>
      </p:sp>
      <p:pic>
        <p:nvPicPr>
          <p:cNvPr id="3" name="object 3"/>
          <p:cNvPicPr/>
          <p:nvPr/>
        </p:nvPicPr>
        <p:blipFill>
          <a:blip r:embed="rId3" cstate="print"/>
          <a:stretch>
            <a:fillRect/>
          </a:stretch>
        </p:blipFill>
        <p:spPr>
          <a:xfrm>
            <a:off x="432365" y="3154607"/>
            <a:ext cx="11346966" cy="2807280"/>
          </a:xfrm>
          <a:prstGeom prst="rect">
            <a:avLst/>
          </a:prstGeom>
        </p:spPr>
      </p:pic>
      <p:pic>
        <p:nvPicPr>
          <p:cNvPr id="4" name="object 4"/>
          <p:cNvPicPr/>
          <p:nvPr/>
        </p:nvPicPr>
        <p:blipFill>
          <a:blip r:embed="rId4" cstate="print"/>
          <a:stretch>
            <a:fillRect/>
          </a:stretch>
        </p:blipFill>
        <p:spPr>
          <a:xfrm>
            <a:off x="646176" y="1105790"/>
            <a:ext cx="10650037" cy="1811986"/>
          </a:xfrm>
          <a:prstGeom prst="rect">
            <a:avLst/>
          </a:prstGeom>
        </p:spPr>
      </p:pic>
      <p:sp>
        <p:nvSpPr>
          <p:cNvPr id="5" name="object 5"/>
          <p:cNvSpPr txBox="1"/>
          <p:nvPr/>
        </p:nvSpPr>
        <p:spPr>
          <a:xfrm>
            <a:off x="78738" y="6105832"/>
            <a:ext cx="9446262" cy="282129"/>
          </a:xfrm>
          <a:prstGeom prst="rect">
            <a:avLst/>
          </a:prstGeom>
          <a:solidFill>
            <a:schemeClr val="bg2"/>
          </a:solidFill>
        </p:spPr>
        <p:txBody>
          <a:bodyPr vert="horz" wrap="square" lIns="0" tIns="5080" rIns="0" bIns="0" rtlCol="0">
            <a:spAutoFit/>
          </a:bodyPr>
          <a:lstStyle/>
          <a:p>
            <a:pPr marL="12700">
              <a:lnSpc>
                <a:spcPct val="100000"/>
              </a:lnSpc>
              <a:spcBef>
                <a:spcPts val="40"/>
              </a:spcBef>
            </a:pPr>
            <a:r>
              <a:rPr dirty="0">
                <a:latin typeface="Calibri"/>
                <a:cs typeface="Calibri"/>
                <a:hlinkClick r:id="rId5"/>
              </a:rPr>
              <a:t>Carion</a:t>
            </a:r>
            <a:r>
              <a:rPr spc="-20" dirty="0">
                <a:latin typeface="Calibri"/>
                <a:cs typeface="Calibri"/>
                <a:hlinkClick r:id="rId5"/>
              </a:rPr>
              <a:t> </a:t>
            </a:r>
            <a:r>
              <a:rPr dirty="0">
                <a:latin typeface="Calibri"/>
                <a:cs typeface="Calibri"/>
                <a:hlinkClick r:id="rId5"/>
              </a:rPr>
              <a:t>et</a:t>
            </a:r>
            <a:r>
              <a:rPr spc="-10" dirty="0">
                <a:latin typeface="Calibri"/>
                <a:cs typeface="Calibri"/>
                <a:hlinkClick r:id="rId5"/>
              </a:rPr>
              <a:t> </a:t>
            </a:r>
            <a:r>
              <a:rPr dirty="0">
                <a:latin typeface="Calibri"/>
                <a:cs typeface="Calibri"/>
                <a:hlinkClick r:id="rId5"/>
              </a:rPr>
              <a:t>al,</a:t>
            </a:r>
            <a:r>
              <a:rPr spc="-10" dirty="0">
                <a:latin typeface="Calibri"/>
                <a:cs typeface="Calibri"/>
                <a:hlinkClick r:id="rId5"/>
              </a:rPr>
              <a:t> “End-to-</a:t>
            </a:r>
            <a:r>
              <a:rPr dirty="0">
                <a:latin typeface="Calibri"/>
                <a:cs typeface="Calibri"/>
                <a:hlinkClick r:id="rId5"/>
              </a:rPr>
              <a:t>End</a:t>
            </a:r>
            <a:r>
              <a:rPr spc="-15" dirty="0">
                <a:latin typeface="Calibri"/>
                <a:cs typeface="Calibri"/>
                <a:hlinkClick r:id="rId5"/>
              </a:rPr>
              <a:t> </a:t>
            </a:r>
            <a:r>
              <a:rPr dirty="0">
                <a:latin typeface="Calibri"/>
                <a:cs typeface="Calibri"/>
                <a:hlinkClick r:id="rId5"/>
              </a:rPr>
              <a:t>Object</a:t>
            </a:r>
            <a:r>
              <a:rPr spc="-10" dirty="0">
                <a:latin typeface="Calibri"/>
                <a:cs typeface="Calibri"/>
                <a:hlinkClick r:id="rId5"/>
              </a:rPr>
              <a:t> </a:t>
            </a:r>
            <a:r>
              <a:rPr dirty="0">
                <a:latin typeface="Calibri"/>
                <a:cs typeface="Calibri"/>
                <a:hlinkClick r:id="rId5"/>
              </a:rPr>
              <a:t>Detection</a:t>
            </a:r>
            <a:r>
              <a:rPr spc="-15" dirty="0">
                <a:latin typeface="Calibri"/>
                <a:cs typeface="Calibri"/>
                <a:hlinkClick r:id="rId5"/>
              </a:rPr>
              <a:t> </a:t>
            </a:r>
            <a:r>
              <a:rPr dirty="0">
                <a:latin typeface="Calibri"/>
                <a:cs typeface="Calibri"/>
                <a:hlinkClick r:id="rId5"/>
              </a:rPr>
              <a:t>with</a:t>
            </a:r>
            <a:r>
              <a:rPr spc="-15" dirty="0">
                <a:latin typeface="Calibri"/>
                <a:cs typeface="Calibri"/>
                <a:hlinkClick r:id="rId5"/>
              </a:rPr>
              <a:t> </a:t>
            </a:r>
            <a:r>
              <a:rPr spc="-30" dirty="0">
                <a:latin typeface="Calibri"/>
                <a:cs typeface="Calibri"/>
                <a:hlinkClick r:id="rId5"/>
              </a:rPr>
              <a:t>Transformers”,</a:t>
            </a:r>
            <a:r>
              <a:rPr spc="-15" dirty="0">
                <a:latin typeface="Calibri"/>
                <a:cs typeface="Calibri"/>
                <a:hlinkClick r:id="rId5"/>
              </a:rPr>
              <a:t> </a:t>
            </a:r>
            <a:r>
              <a:rPr dirty="0">
                <a:latin typeface="Calibri"/>
                <a:cs typeface="Calibri"/>
                <a:hlinkClick r:id="rId5"/>
              </a:rPr>
              <a:t>ECCV</a:t>
            </a:r>
            <a:r>
              <a:rPr spc="-15" dirty="0">
                <a:latin typeface="Calibri"/>
                <a:cs typeface="Calibri"/>
                <a:hlinkClick r:id="rId5"/>
              </a:rPr>
              <a:t> </a:t>
            </a:r>
            <a:r>
              <a:rPr spc="-20" dirty="0">
                <a:latin typeface="Calibri"/>
                <a:cs typeface="Calibri"/>
                <a:hlinkClick r:id="rId5"/>
              </a:rPr>
              <a:t>2020</a:t>
            </a:r>
            <a:endParaRPr dirty="0">
              <a:latin typeface="Calibri"/>
              <a:cs typeface="Calibri"/>
            </a:endParaRPr>
          </a:p>
        </p:txBody>
      </p:sp>
    </p:spTree>
    <p:extLst>
      <p:ext uri="{BB962C8B-B14F-4D97-AF65-F5344CB8AC3E}">
        <p14:creationId xmlns:p14="http://schemas.microsoft.com/office/powerpoint/2010/main" val="42558399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35228"/>
            <a:ext cx="10515600" cy="505267"/>
          </a:xfrm>
          <a:prstGeom prst="rect">
            <a:avLst/>
          </a:prstGeom>
        </p:spPr>
        <p:txBody>
          <a:bodyPr vert="horz" wrap="square" lIns="0" tIns="12700" rIns="0" bIns="0" rtlCol="0">
            <a:spAutoFit/>
          </a:bodyPr>
          <a:lstStyle/>
          <a:p>
            <a:pPr marL="12700">
              <a:lnSpc>
                <a:spcPct val="100000"/>
              </a:lnSpc>
              <a:spcBef>
                <a:spcPts val="100"/>
              </a:spcBef>
            </a:pPr>
            <a:r>
              <a:rPr sz="3200" dirty="0"/>
              <a:t>Object</a:t>
            </a:r>
            <a:r>
              <a:rPr sz="3200" spc="-85" dirty="0"/>
              <a:t> </a:t>
            </a:r>
            <a:r>
              <a:rPr sz="3200" dirty="0"/>
              <a:t>Detection</a:t>
            </a:r>
            <a:r>
              <a:rPr sz="3200" spc="-80" dirty="0"/>
              <a:t> </a:t>
            </a:r>
            <a:r>
              <a:rPr sz="3200" dirty="0"/>
              <a:t>with</a:t>
            </a:r>
            <a:r>
              <a:rPr sz="3200" spc="-85" dirty="0"/>
              <a:t> </a:t>
            </a:r>
            <a:r>
              <a:rPr sz="3200" spc="-45" dirty="0"/>
              <a:t>Transformers:</a:t>
            </a:r>
            <a:r>
              <a:rPr sz="3200" spc="-80" dirty="0"/>
              <a:t> </a:t>
            </a:r>
            <a:r>
              <a:rPr sz="3200" spc="-20" dirty="0"/>
              <a:t>DETR</a:t>
            </a:r>
            <a:r>
              <a:rPr lang="en-US" sz="3200" spc="-20" dirty="0"/>
              <a:t> </a:t>
            </a:r>
            <a:r>
              <a:rPr lang="en-US" sz="3200" spc="-20" dirty="0">
                <a:sym typeface="Wingdings" panose="05000000000000000000" pitchFamily="2" charset="2"/>
              </a:rPr>
              <a:t> Object Queries</a:t>
            </a:r>
            <a:endParaRPr sz="3200" spc="-20" dirty="0"/>
          </a:p>
        </p:txBody>
      </p:sp>
      <p:pic>
        <p:nvPicPr>
          <p:cNvPr id="3" name="object 3"/>
          <p:cNvPicPr/>
          <p:nvPr/>
        </p:nvPicPr>
        <p:blipFill>
          <a:blip r:embed="rId2" cstate="print"/>
          <a:stretch>
            <a:fillRect/>
          </a:stretch>
        </p:blipFill>
        <p:spPr>
          <a:xfrm>
            <a:off x="6019800" y="5486400"/>
            <a:ext cx="5835731" cy="1219200"/>
          </a:xfrm>
          <a:prstGeom prst="rect">
            <a:avLst/>
          </a:prstGeom>
        </p:spPr>
      </p:pic>
      <p:sp>
        <p:nvSpPr>
          <p:cNvPr id="5" name="object 5"/>
          <p:cNvSpPr txBox="1"/>
          <p:nvPr/>
        </p:nvSpPr>
        <p:spPr>
          <a:xfrm>
            <a:off x="152400" y="6477000"/>
            <a:ext cx="9446262" cy="282129"/>
          </a:xfrm>
          <a:prstGeom prst="rect">
            <a:avLst/>
          </a:prstGeom>
          <a:solidFill>
            <a:schemeClr val="bg2"/>
          </a:solidFill>
        </p:spPr>
        <p:txBody>
          <a:bodyPr vert="horz" wrap="square" lIns="0" tIns="5080" rIns="0" bIns="0" rtlCol="0">
            <a:spAutoFit/>
          </a:bodyPr>
          <a:lstStyle/>
          <a:p>
            <a:pPr marL="12700">
              <a:lnSpc>
                <a:spcPct val="100000"/>
              </a:lnSpc>
              <a:spcBef>
                <a:spcPts val="40"/>
              </a:spcBef>
            </a:pPr>
            <a:r>
              <a:rPr dirty="0">
                <a:latin typeface="Calibri"/>
                <a:cs typeface="Calibri"/>
              </a:rPr>
              <a:t>Carion</a:t>
            </a:r>
            <a:r>
              <a:rPr spc="-20" dirty="0">
                <a:latin typeface="Calibri"/>
                <a:cs typeface="Calibri"/>
              </a:rPr>
              <a:t> </a:t>
            </a:r>
            <a:r>
              <a:rPr dirty="0">
                <a:latin typeface="Calibri"/>
                <a:cs typeface="Calibri"/>
              </a:rPr>
              <a:t>et</a:t>
            </a:r>
            <a:r>
              <a:rPr spc="-10" dirty="0">
                <a:latin typeface="Calibri"/>
                <a:cs typeface="Calibri"/>
              </a:rPr>
              <a:t> </a:t>
            </a:r>
            <a:r>
              <a:rPr dirty="0">
                <a:latin typeface="Calibri"/>
                <a:cs typeface="Calibri"/>
              </a:rPr>
              <a:t>al,</a:t>
            </a:r>
            <a:r>
              <a:rPr spc="-10" dirty="0">
                <a:latin typeface="Calibri"/>
                <a:cs typeface="Calibri"/>
              </a:rPr>
              <a:t> “End-to-</a:t>
            </a:r>
            <a:r>
              <a:rPr dirty="0">
                <a:latin typeface="Calibri"/>
                <a:cs typeface="Calibri"/>
              </a:rPr>
              <a:t>End</a:t>
            </a:r>
            <a:r>
              <a:rPr spc="-15" dirty="0">
                <a:latin typeface="Calibri"/>
                <a:cs typeface="Calibri"/>
              </a:rPr>
              <a:t> </a:t>
            </a:r>
            <a:r>
              <a:rPr dirty="0">
                <a:latin typeface="Calibri"/>
                <a:cs typeface="Calibri"/>
              </a:rPr>
              <a:t>Object</a:t>
            </a:r>
            <a:r>
              <a:rPr spc="-10" dirty="0">
                <a:latin typeface="Calibri"/>
                <a:cs typeface="Calibri"/>
              </a:rPr>
              <a:t> </a:t>
            </a:r>
            <a:r>
              <a:rPr dirty="0">
                <a:latin typeface="Calibri"/>
                <a:cs typeface="Calibri"/>
              </a:rPr>
              <a:t>Detection</a:t>
            </a:r>
            <a:r>
              <a:rPr spc="-15" dirty="0">
                <a:latin typeface="Calibri"/>
                <a:cs typeface="Calibri"/>
              </a:rPr>
              <a:t> </a:t>
            </a:r>
            <a:r>
              <a:rPr dirty="0">
                <a:latin typeface="Calibri"/>
                <a:cs typeface="Calibri"/>
              </a:rPr>
              <a:t>with</a:t>
            </a:r>
            <a:r>
              <a:rPr spc="-15" dirty="0">
                <a:latin typeface="Calibri"/>
                <a:cs typeface="Calibri"/>
              </a:rPr>
              <a:t> </a:t>
            </a:r>
            <a:r>
              <a:rPr spc="-30" dirty="0">
                <a:latin typeface="Calibri"/>
                <a:cs typeface="Calibri"/>
              </a:rPr>
              <a:t>Transformers”,</a:t>
            </a:r>
            <a:r>
              <a:rPr spc="-15" dirty="0">
                <a:latin typeface="Calibri"/>
                <a:cs typeface="Calibri"/>
              </a:rPr>
              <a:t> </a:t>
            </a:r>
            <a:r>
              <a:rPr dirty="0">
                <a:latin typeface="Calibri"/>
                <a:cs typeface="Calibri"/>
              </a:rPr>
              <a:t>ECCV</a:t>
            </a:r>
            <a:r>
              <a:rPr spc="-15" dirty="0">
                <a:latin typeface="Calibri"/>
                <a:cs typeface="Calibri"/>
              </a:rPr>
              <a:t> </a:t>
            </a:r>
            <a:r>
              <a:rPr spc="-20" dirty="0">
                <a:latin typeface="Calibri"/>
                <a:cs typeface="Calibri"/>
              </a:rPr>
              <a:t>2020</a:t>
            </a:r>
            <a:endParaRPr dirty="0">
              <a:latin typeface="Calibri"/>
              <a:cs typeface="Calibri"/>
            </a:endParaRPr>
          </a:p>
        </p:txBody>
      </p:sp>
      <p:sp>
        <p:nvSpPr>
          <p:cNvPr id="7" name="TextBox 6">
            <a:extLst>
              <a:ext uri="{FF2B5EF4-FFF2-40B4-BE49-F238E27FC236}">
                <a16:creationId xmlns:a16="http://schemas.microsoft.com/office/drawing/2014/main" id="{FF0EF492-1F92-22E8-79E7-C87D0228B2F9}"/>
              </a:ext>
            </a:extLst>
          </p:cNvPr>
          <p:cNvSpPr txBox="1"/>
          <p:nvPr/>
        </p:nvSpPr>
        <p:spPr>
          <a:xfrm>
            <a:off x="63782" y="485683"/>
            <a:ext cx="12064435" cy="5262979"/>
          </a:xfrm>
          <a:prstGeom prst="rect">
            <a:avLst/>
          </a:prstGeom>
          <a:noFill/>
        </p:spPr>
        <p:txBody>
          <a:bodyPr wrap="square">
            <a:spAutoFit/>
          </a:bodyPr>
          <a:lstStyle/>
          <a:p>
            <a:r>
              <a:rPr lang="en-US" dirty="0"/>
              <a:t>DETR introduces the concept of object queries</a:t>
            </a:r>
            <a:r>
              <a:rPr lang="en-US" sz="2400" dirty="0"/>
              <a:t>, </a:t>
            </a:r>
            <a:r>
              <a:rPr lang="en-US" sz="2400" b="1" dirty="0">
                <a:solidFill>
                  <a:srgbClr val="C00000"/>
                </a:solidFill>
              </a:rPr>
              <a:t>which are learnable embeddings that correspond to potential object instances in the image. </a:t>
            </a:r>
            <a:r>
              <a:rPr lang="en-US" b="1" dirty="0">
                <a:solidFill>
                  <a:srgbClr val="C00000"/>
                </a:solidFill>
                <a:highlight>
                  <a:srgbClr val="FFFF00"/>
                </a:highlight>
              </a:rPr>
              <a:t>Query Slots Predict Object Instances, Not Specific Classes.</a:t>
            </a:r>
            <a:br>
              <a:rPr lang="en-US" b="1" dirty="0">
                <a:solidFill>
                  <a:srgbClr val="C00000"/>
                </a:solidFill>
                <a:highlight>
                  <a:srgbClr val="FFFF00"/>
                </a:highlight>
              </a:rPr>
            </a:br>
            <a:endParaRPr lang="en-US" dirty="0">
              <a:solidFill>
                <a:srgbClr val="C00000"/>
              </a:solidFill>
              <a:highlight>
                <a:srgbClr val="FFFF00"/>
              </a:highlight>
            </a:endParaRPr>
          </a:p>
          <a:p>
            <a:r>
              <a:rPr lang="en-US" b="1" dirty="0"/>
              <a:t>Number of Queries</a:t>
            </a:r>
            <a:r>
              <a:rPr lang="en-US" dirty="0"/>
              <a:t>: </a:t>
            </a:r>
            <a:r>
              <a:rPr lang="en-US" dirty="0">
                <a:highlight>
                  <a:srgbClr val="FFFF00"/>
                </a:highlight>
              </a:rPr>
              <a:t>The number of object queries is fixed (e.g., 100</a:t>
            </a:r>
            <a:r>
              <a:rPr lang="en-US" dirty="0"/>
              <a:t>) and independent of the number of actual objects present in the image. This means that the model can predict a predetermined number of objects, regardless of how many objects are actually detected in the image   </a:t>
            </a:r>
            <a:r>
              <a:rPr lang="en-US" dirty="0">
                <a:highlight>
                  <a:srgbClr val="FFFF00"/>
                </a:highlight>
              </a:rPr>
              <a:t>&lt;&lt;&lt; e.g. You can only predict up to 100 objects in the image</a:t>
            </a:r>
            <a:r>
              <a:rPr lang="en-US" dirty="0"/>
              <a:t>.</a:t>
            </a:r>
            <a:br>
              <a:rPr lang="en-US" dirty="0"/>
            </a:br>
            <a:endParaRPr lang="en-US" dirty="0"/>
          </a:p>
          <a:p>
            <a:r>
              <a:rPr lang="en-US" b="1" dirty="0"/>
              <a:t>How it works:</a:t>
            </a:r>
          </a:p>
          <a:p>
            <a:pPr>
              <a:buFont typeface="+mj-lt"/>
              <a:buAutoNum type="arabicPeriod"/>
            </a:pPr>
            <a:r>
              <a:rPr lang="en-US" b="1" dirty="0"/>
              <a:t>Embedding Process</a:t>
            </a:r>
            <a:r>
              <a:rPr lang="en-US" dirty="0"/>
              <a:t>: After the input image is divided into patches and embedded into a feature map through the CNN backbone, each object query interacts with these features using </a:t>
            </a:r>
            <a:r>
              <a:rPr lang="en-US" b="1" dirty="0"/>
              <a:t>self-attention</a:t>
            </a:r>
            <a:r>
              <a:rPr lang="en-US" dirty="0"/>
              <a:t> mechanisms within the transformer architecture</a:t>
            </a:r>
            <a:r>
              <a:rPr lang="en-US" dirty="0">
                <a:solidFill>
                  <a:srgbClr val="FF0000"/>
                </a:solidFill>
              </a:rPr>
              <a:t>. This interaction allows each query to focus on different parts of the image and gather relevant information from the corresponding patches​ </a:t>
            </a:r>
            <a:r>
              <a:rPr lang="en-US" b="1" dirty="0">
                <a:solidFill>
                  <a:srgbClr val="FF0000"/>
                </a:solidFill>
              </a:rPr>
              <a:t>(learned)</a:t>
            </a:r>
            <a:br>
              <a:rPr lang="en-US" b="1" dirty="0">
                <a:solidFill>
                  <a:srgbClr val="FF0000"/>
                </a:solidFill>
              </a:rPr>
            </a:br>
            <a:endParaRPr lang="en-US" b="1" dirty="0">
              <a:solidFill>
                <a:srgbClr val="FF0000"/>
              </a:solidFill>
            </a:endParaRPr>
          </a:p>
          <a:p>
            <a:pPr>
              <a:buFont typeface="+mj-lt"/>
              <a:buAutoNum type="arabicPeriod"/>
            </a:pPr>
            <a:r>
              <a:rPr lang="en-US" b="1" dirty="0"/>
              <a:t>Self-Attention Mechanism</a:t>
            </a:r>
            <a:r>
              <a:rPr lang="en-US" dirty="0"/>
              <a:t>: The </a:t>
            </a:r>
            <a:r>
              <a:rPr lang="en-US" b="1" dirty="0">
                <a:solidFill>
                  <a:srgbClr val="FF0000"/>
                </a:solidFill>
              </a:rPr>
              <a:t>self-attention mechanism helps the model weigh the importance of various image features concerning the object queries</a:t>
            </a:r>
            <a:r>
              <a:rPr lang="en-US" dirty="0"/>
              <a:t>. This allows the model to aggregate features from different parts of the image to form a comprehensive representation of each potential object. Each query can "attend" to the relevant image areas that contribute to its classification and bounding box prediction​</a:t>
            </a:r>
          </a:p>
          <a:p>
            <a:endParaRPr lang="en-US" b="1" dirty="0"/>
          </a:p>
        </p:txBody>
      </p:sp>
    </p:spTree>
    <p:extLst>
      <p:ext uri="{BB962C8B-B14F-4D97-AF65-F5344CB8AC3E}">
        <p14:creationId xmlns:p14="http://schemas.microsoft.com/office/powerpoint/2010/main" val="21708023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35228"/>
            <a:ext cx="10515600" cy="505267"/>
          </a:xfrm>
          <a:prstGeom prst="rect">
            <a:avLst/>
          </a:prstGeom>
        </p:spPr>
        <p:txBody>
          <a:bodyPr vert="horz" wrap="square" lIns="0" tIns="12700" rIns="0" bIns="0" rtlCol="0">
            <a:spAutoFit/>
          </a:bodyPr>
          <a:lstStyle/>
          <a:p>
            <a:pPr marL="12700">
              <a:lnSpc>
                <a:spcPct val="100000"/>
              </a:lnSpc>
              <a:spcBef>
                <a:spcPts val="100"/>
              </a:spcBef>
            </a:pPr>
            <a:r>
              <a:rPr lang="en-US" sz="3200" dirty="0"/>
              <a:t>DETR</a:t>
            </a:r>
            <a:r>
              <a:rPr sz="3200" spc="-45" dirty="0"/>
              <a:t>:</a:t>
            </a:r>
            <a:r>
              <a:rPr sz="3200" spc="-80" dirty="0"/>
              <a:t> </a:t>
            </a:r>
            <a:r>
              <a:rPr lang="en-US" sz="3200" spc="-20" dirty="0"/>
              <a:t>WAIT only 100 objects?? </a:t>
            </a:r>
            <a:endParaRPr sz="3200" spc="-20" dirty="0"/>
          </a:p>
        </p:txBody>
      </p:sp>
      <p:sp>
        <p:nvSpPr>
          <p:cNvPr id="7" name="TextBox 6">
            <a:extLst>
              <a:ext uri="{FF2B5EF4-FFF2-40B4-BE49-F238E27FC236}">
                <a16:creationId xmlns:a16="http://schemas.microsoft.com/office/drawing/2014/main" id="{FF0EF492-1F92-22E8-79E7-C87D0228B2F9}"/>
              </a:ext>
            </a:extLst>
          </p:cNvPr>
          <p:cNvSpPr txBox="1"/>
          <p:nvPr/>
        </p:nvSpPr>
        <p:spPr>
          <a:xfrm>
            <a:off x="127565" y="1371600"/>
            <a:ext cx="12064435" cy="4832092"/>
          </a:xfrm>
          <a:prstGeom prst="rect">
            <a:avLst/>
          </a:prstGeom>
          <a:noFill/>
        </p:spPr>
        <p:txBody>
          <a:bodyPr wrap="square">
            <a:spAutoFit/>
          </a:bodyPr>
          <a:lstStyle/>
          <a:p>
            <a:r>
              <a:rPr lang="en-US" dirty="0"/>
              <a:t>The </a:t>
            </a:r>
            <a:r>
              <a:rPr lang="en-US" b="1" dirty="0">
                <a:solidFill>
                  <a:srgbClr val="C00000"/>
                </a:solidFill>
              </a:rPr>
              <a:t>100 query slot</a:t>
            </a:r>
            <a:r>
              <a:rPr lang="en-US" b="1" dirty="0"/>
              <a:t>s</a:t>
            </a:r>
            <a:r>
              <a:rPr lang="en-US" dirty="0"/>
              <a:t> in DETR are not meant to cover each possible class (like 1000 classes), but instead, </a:t>
            </a:r>
            <a:r>
              <a:rPr lang="en-US" dirty="0">
                <a:solidFill>
                  <a:srgbClr val="C00000"/>
                </a:solidFill>
              </a:rPr>
              <a:t>they correspond to </a:t>
            </a:r>
            <a:r>
              <a:rPr lang="en-US" b="1" dirty="0">
                <a:solidFill>
                  <a:srgbClr val="C00000"/>
                </a:solidFill>
              </a:rPr>
              <a:t>object instances</a:t>
            </a:r>
            <a:r>
              <a:rPr lang="en-US" dirty="0">
                <a:solidFill>
                  <a:srgbClr val="C00000"/>
                </a:solidFill>
              </a:rPr>
              <a:t> in the image</a:t>
            </a:r>
            <a:r>
              <a:rPr lang="en-US" dirty="0"/>
              <a:t>. Each query attempts to identify whether a particular object exists in the image, and if so, it predicts both the </a:t>
            </a:r>
            <a:r>
              <a:rPr lang="en-US" b="1" dirty="0"/>
              <a:t>class</a:t>
            </a:r>
            <a:r>
              <a:rPr lang="en-US" dirty="0"/>
              <a:t> and the </a:t>
            </a:r>
            <a:r>
              <a:rPr lang="en-US" b="1" dirty="0"/>
              <a:t>bounding box</a:t>
            </a:r>
            <a:r>
              <a:rPr lang="en-US" dirty="0"/>
              <a:t> for that object.</a:t>
            </a:r>
            <a:br>
              <a:rPr lang="en-US" dirty="0"/>
            </a:br>
            <a:br>
              <a:rPr lang="en-US" dirty="0"/>
            </a:br>
            <a:br>
              <a:rPr lang="en-US" dirty="0"/>
            </a:br>
            <a:endParaRPr lang="en-US" dirty="0"/>
          </a:p>
          <a:p>
            <a:pPr>
              <a:buFont typeface="Arial" panose="020B0604020202020204" pitchFamily="34" charset="0"/>
              <a:buChar char="•"/>
            </a:pPr>
            <a:r>
              <a:rPr lang="en-US" dirty="0"/>
              <a:t>Each query slot can predict an object from </a:t>
            </a:r>
            <a:r>
              <a:rPr lang="en-US" b="1" dirty="0"/>
              <a:t>any class</a:t>
            </a:r>
            <a:r>
              <a:rPr lang="en-US" dirty="0"/>
              <a:t>—meaning one query could predict a “cat,” another a “dog,” and a third might predict a “person.” The output space of DETR includes the possibility of selecting from all 1000 object classes, but </a:t>
            </a:r>
            <a:r>
              <a:rPr lang="en-US" b="1" dirty="0">
                <a:solidFill>
                  <a:srgbClr val="C00000"/>
                </a:solidFill>
              </a:rPr>
              <a:t>each query independently attempts to detect an object, regardless of class.</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highlight>
                  <a:srgbClr val="FFFF00"/>
                </a:highlight>
              </a:rPr>
              <a:t>DETR frames object detection as a </a:t>
            </a:r>
            <a:r>
              <a:rPr lang="en-US" b="1" dirty="0">
                <a:highlight>
                  <a:srgbClr val="FFFF00"/>
                </a:highlight>
              </a:rPr>
              <a:t>set prediction problem</a:t>
            </a:r>
            <a:r>
              <a:rPr lang="en-US" dirty="0">
                <a:highlight>
                  <a:srgbClr val="FFFF00"/>
                </a:highlight>
              </a:rPr>
              <a:t>, where the 100 query slots predict a </a:t>
            </a:r>
            <a:r>
              <a:rPr lang="en-US" b="1" dirty="0">
                <a:highlight>
                  <a:srgbClr val="FFFF00"/>
                </a:highlight>
              </a:rPr>
              <a:t>set</a:t>
            </a:r>
            <a:r>
              <a:rPr lang="en-US" dirty="0">
                <a:highlight>
                  <a:srgbClr val="FFFF00"/>
                </a:highlight>
              </a:rPr>
              <a:t> of objects (of different or the same classes) in the image. It doesn't require more queries for additional classes but instead treats the </a:t>
            </a:r>
            <a:r>
              <a:rPr lang="en-US" sz="2800" b="1" dirty="0">
                <a:highlight>
                  <a:srgbClr val="FFFF00"/>
                </a:highlight>
              </a:rPr>
              <a:t>problem of detecting objects in an image as predicting a fixed set of objects</a:t>
            </a:r>
            <a:r>
              <a:rPr lang="en-US" dirty="0">
                <a:highlight>
                  <a:srgbClr val="FFFF00"/>
                </a:highlight>
              </a:rPr>
              <a:t>, regardless of the number of classes.</a:t>
            </a:r>
          </a:p>
          <a:p>
            <a:endParaRPr lang="en-US" b="1" dirty="0"/>
          </a:p>
        </p:txBody>
      </p:sp>
    </p:spTree>
    <p:extLst>
      <p:ext uri="{BB962C8B-B14F-4D97-AF65-F5344CB8AC3E}">
        <p14:creationId xmlns:p14="http://schemas.microsoft.com/office/powerpoint/2010/main" val="35739105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35228"/>
            <a:ext cx="10515600" cy="505267"/>
          </a:xfrm>
          <a:prstGeom prst="rect">
            <a:avLst/>
          </a:prstGeom>
        </p:spPr>
        <p:txBody>
          <a:bodyPr vert="horz" wrap="square" lIns="0" tIns="12700" rIns="0" bIns="0" rtlCol="0">
            <a:spAutoFit/>
          </a:bodyPr>
          <a:lstStyle/>
          <a:p>
            <a:pPr marL="12700">
              <a:lnSpc>
                <a:spcPct val="100000"/>
              </a:lnSpc>
              <a:spcBef>
                <a:spcPts val="100"/>
              </a:spcBef>
            </a:pPr>
            <a:r>
              <a:rPr lang="en-US" sz="3200" dirty="0"/>
              <a:t>DETR</a:t>
            </a:r>
            <a:r>
              <a:rPr sz="3200" spc="-45" dirty="0"/>
              <a:t>:</a:t>
            </a:r>
            <a:r>
              <a:rPr sz="3200" spc="-80" dirty="0"/>
              <a:t> </a:t>
            </a:r>
            <a:r>
              <a:rPr lang="en-US" sz="3200" spc="-20" dirty="0"/>
              <a:t>WAIT only 100 objects?? </a:t>
            </a:r>
            <a:endParaRPr sz="3200" spc="-20" dirty="0"/>
          </a:p>
        </p:txBody>
      </p:sp>
      <p:sp>
        <p:nvSpPr>
          <p:cNvPr id="7" name="TextBox 6">
            <a:extLst>
              <a:ext uri="{FF2B5EF4-FFF2-40B4-BE49-F238E27FC236}">
                <a16:creationId xmlns:a16="http://schemas.microsoft.com/office/drawing/2014/main" id="{FF0EF492-1F92-22E8-79E7-C87D0228B2F9}"/>
              </a:ext>
            </a:extLst>
          </p:cNvPr>
          <p:cNvSpPr txBox="1"/>
          <p:nvPr/>
        </p:nvSpPr>
        <p:spPr>
          <a:xfrm>
            <a:off x="127565" y="470039"/>
            <a:ext cx="12064435" cy="6032421"/>
          </a:xfrm>
          <a:prstGeom prst="rect">
            <a:avLst/>
          </a:prstGeom>
          <a:noFill/>
        </p:spPr>
        <p:txBody>
          <a:bodyPr wrap="square">
            <a:spAutoFit/>
          </a:bodyPr>
          <a:lstStyle/>
          <a:p>
            <a:r>
              <a:rPr lang="en-US" sz="1600" dirty="0"/>
              <a:t>The use of </a:t>
            </a:r>
            <a:r>
              <a:rPr lang="en-US" sz="1600" b="1" dirty="0"/>
              <a:t>**100 query slots** </a:t>
            </a:r>
            <a:r>
              <a:rPr lang="en-US" sz="1600" dirty="0"/>
              <a:t>might seem limiting, especially when considering a large number of potential objects in various locations and the possibility of multiple instances of the same class, such as cats.  How it works:</a:t>
            </a:r>
          </a:p>
          <a:p>
            <a:endParaRPr lang="en-US" sz="1600" dirty="0"/>
          </a:p>
          <a:p>
            <a:r>
              <a:rPr lang="en-US" sz="1600" dirty="0"/>
              <a:t>1.</a:t>
            </a:r>
            <a:r>
              <a:rPr lang="en-US" sz="1600" b="1" dirty="0"/>
              <a:t> Object Queries as Hypotheses</a:t>
            </a:r>
            <a:r>
              <a:rPr lang="en-US" sz="1600" dirty="0"/>
              <a:t>: Each of the 100 query slots acts as a hypothesis for the presence of an object in the image. </a:t>
            </a:r>
            <a:r>
              <a:rPr lang="en-US" sz="1600" b="1" dirty="0">
                <a:solidFill>
                  <a:srgbClr val="FF0000"/>
                </a:solidFill>
              </a:rPr>
              <a:t>Instead of needing a unique query for every possible object in the dataset, these slots can represent multiple instances of the same class</a:t>
            </a:r>
            <a:r>
              <a:rPr lang="en-US" sz="1600" dirty="0"/>
              <a:t>. </a:t>
            </a:r>
            <a:r>
              <a:rPr lang="en-US" sz="1600" dirty="0">
                <a:highlight>
                  <a:srgbClr val="FFFF00"/>
                </a:highlight>
              </a:rPr>
              <a:t>For example, if there are multiple cats in the image, the model can use the same query slot to identify different instances by focusing on different parts of the image through attention mechanisms</a:t>
            </a:r>
            <a:r>
              <a:rPr lang="en-US" sz="1600" dirty="0"/>
              <a:t>.</a:t>
            </a:r>
          </a:p>
          <a:p>
            <a:endParaRPr lang="en-US" sz="1600" dirty="0"/>
          </a:p>
          <a:p>
            <a:r>
              <a:rPr lang="en-US" sz="1600" dirty="0"/>
              <a:t>2. </a:t>
            </a:r>
            <a:r>
              <a:rPr lang="en-US" sz="1600" b="1" dirty="0"/>
              <a:t>Class and Localization Predictions</a:t>
            </a:r>
            <a:r>
              <a:rPr lang="en-US" sz="1600" dirty="0"/>
              <a:t>: Each query slot outputs both a class label and a bounding box prediction. When the model processes an image, it generates a set of outputs corresponding to these query slots. </a:t>
            </a:r>
            <a:r>
              <a:rPr lang="en-US" sz="1600" b="1" dirty="0">
                <a:solidFill>
                  <a:srgbClr val="FF0000"/>
                </a:solidFill>
              </a:rPr>
              <a:t>If multiple cats are present, the slots will output predictions that indicate the presence of the class “cat” in different locations, each with its own bounding box. </a:t>
            </a:r>
          </a:p>
          <a:p>
            <a:endParaRPr lang="en-US" sz="1600" dirty="0"/>
          </a:p>
          <a:p>
            <a:r>
              <a:rPr lang="en-US" sz="1600" dirty="0"/>
              <a:t>3. </a:t>
            </a:r>
            <a:r>
              <a:rPr lang="en-US" sz="1600" b="1" dirty="0">
                <a:highlight>
                  <a:srgbClr val="00FF00"/>
                </a:highlight>
              </a:rPr>
              <a:t>Dynamic Attention Mechanism:</a:t>
            </a:r>
            <a:r>
              <a:rPr lang="en-US" sz="1600" dirty="0">
                <a:highlight>
                  <a:srgbClr val="00FF00"/>
                </a:highlight>
              </a:rPr>
              <a:t> The transformer’s self-attention mechanism allows each query to focus dynamically on different areas of the image. This means that even though there are only 100 query slots, the model can still effectively differentiate between multiple objects of the same class. The attention weights help the model learn where to “look” in the image for each query slot.</a:t>
            </a:r>
          </a:p>
          <a:p>
            <a:endParaRPr lang="en-US" sz="1600" dirty="0"/>
          </a:p>
          <a:p>
            <a:r>
              <a:rPr lang="en-US" sz="1600" dirty="0"/>
              <a:t>4. </a:t>
            </a:r>
            <a:r>
              <a:rPr lang="en-US" sz="1600" b="1" dirty="0"/>
              <a:t>Non-Maximum Suppression (NMS):</a:t>
            </a:r>
            <a:r>
              <a:rPr lang="en-US" sz="1600" dirty="0"/>
              <a:t> (nothing new) During post-processing, DETR applies techniques like non-maximum suppression to filter overlapping predictions and retain the most confident ones. This helps refine the output so that even if multiple query slots detect the same class, only the best bounding box for each instance is kept.</a:t>
            </a:r>
            <a:br>
              <a:rPr lang="en-US" sz="1600" dirty="0"/>
            </a:br>
            <a:endParaRPr lang="en-US" sz="1600" dirty="0"/>
          </a:p>
          <a:p>
            <a:r>
              <a:rPr lang="en-US" sz="1600" dirty="0"/>
              <a:t>5. </a:t>
            </a:r>
            <a:r>
              <a:rPr lang="en-US" sz="1600" b="1" dirty="0"/>
              <a:t>Flexible Architecture: </a:t>
            </a:r>
            <a:r>
              <a:rPr lang="en-US" sz="1600" dirty="0"/>
              <a:t>While the original DETR paper uses 100 queries, this number can be adjusted based on the expected complexity of the images. The model’s architecture is flexible enough to accommodate varying numbers of queries to balance between performance and computational efficiency.</a:t>
            </a:r>
          </a:p>
          <a:p>
            <a:endParaRPr lang="en-US" sz="1600" dirty="0"/>
          </a:p>
        </p:txBody>
      </p:sp>
    </p:spTree>
    <p:extLst>
      <p:ext uri="{BB962C8B-B14F-4D97-AF65-F5344CB8AC3E}">
        <p14:creationId xmlns:p14="http://schemas.microsoft.com/office/powerpoint/2010/main" val="598949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772D596-6BC8-830D-9C48-EC21E0ABAFEE}"/>
              </a:ext>
            </a:extLst>
          </p:cNvPr>
          <p:cNvPicPr>
            <a:picLocks noChangeAspect="1"/>
          </p:cNvPicPr>
          <p:nvPr/>
        </p:nvPicPr>
        <p:blipFill>
          <a:blip r:embed="rId2"/>
          <a:stretch>
            <a:fillRect/>
          </a:stretch>
        </p:blipFill>
        <p:spPr>
          <a:xfrm>
            <a:off x="3886200" y="2185962"/>
            <a:ext cx="5996031" cy="3452838"/>
          </a:xfrm>
          <a:prstGeom prst="rect">
            <a:avLst/>
          </a:prstGeom>
        </p:spPr>
      </p:pic>
      <p:sp>
        <p:nvSpPr>
          <p:cNvPr id="2" name="Title 1">
            <a:extLst>
              <a:ext uri="{FF2B5EF4-FFF2-40B4-BE49-F238E27FC236}">
                <a16:creationId xmlns:a16="http://schemas.microsoft.com/office/drawing/2014/main" id="{C2B7939F-95D9-CF44-D9C5-A323E22E71F9}"/>
              </a:ext>
            </a:extLst>
          </p:cNvPr>
          <p:cNvSpPr>
            <a:spLocks noGrp="1"/>
          </p:cNvSpPr>
          <p:nvPr>
            <p:ph type="title"/>
          </p:nvPr>
        </p:nvSpPr>
        <p:spPr>
          <a:xfrm>
            <a:off x="304800" y="369827"/>
            <a:ext cx="10515600" cy="459412"/>
          </a:xfrm>
        </p:spPr>
        <p:txBody>
          <a:bodyPr>
            <a:normAutofit fontScale="90000"/>
          </a:bodyPr>
          <a:lstStyle/>
          <a:p>
            <a:r>
              <a:rPr lang="en-US" sz="4400" b="1" i="0" dirty="0" err="1">
                <a:solidFill>
                  <a:srgbClr val="333333"/>
                </a:solidFill>
                <a:effectLst/>
                <a:latin typeface="Helvetica Neue"/>
              </a:rPr>
              <a:t>Bahdanau</a:t>
            </a:r>
            <a:r>
              <a:rPr lang="en-US" sz="4400" b="1" i="0" dirty="0">
                <a:solidFill>
                  <a:srgbClr val="333333"/>
                </a:solidFill>
                <a:effectLst/>
                <a:latin typeface="Helvetica Neue"/>
              </a:rPr>
              <a:t>-Attention</a:t>
            </a:r>
            <a:endParaRPr lang="en-US" dirty="0"/>
          </a:p>
        </p:txBody>
      </p:sp>
      <p:sp>
        <p:nvSpPr>
          <p:cNvPr id="9" name="Content Placeholder 2">
            <a:extLst>
              <a:ext uri="{FF2B5EF4-FFF2-40B4-BE49-F238E27FC236}">
                <a16:creationId xmlns:a16="http://schemas.microsoft.com/office/drawing/2014/main" id="{6BED247A-FDFF-B6C1-C129-CBB66F98F591}"/>
              </a:ext>
            </a:extLst>
          </p:cNvPr>
          <p:cNvSpPr txBox="1">
            <a:spLocks/>
          </p:cNvSpPr>
          <p:nvPr/>
        </p:nvSpPr>
        <p:spPr>
          <a:xfrm>
            <a:off x="381000" y="928903"/>
            <a:ext cx="5139227" cy="1295400"/>
          </a:xfrm>
          <a:prstGeom prst="rect">
            <a:avLst/>
          </a:prstGeom>
          <a:solidFill>
            <a:schemeClr val="accent3">
              <a:lumMod val="40000"/>
              <a:lumOff val="60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Step4 – generate output y</a:t>
            </a:r>
            <a:r>
              <a:rPr lang="en-US" baseline="-25000" dirty="0"/>
              <a:t>1</a:t>
            </a:r>
          </a:p>
          <a:p>
            <a:pPr marL="0" indent="0">
              <a:buFont typeface="Arial" panose="020B0604020202020204" pitchFamily="34" charset="0"/>
              <a:buNone/>
            </a:pPr>
            <a:r>
              <a:rPr lang="en-US" dirty="0"/>
              <a:t>- A function of previous s</a:t>
            </a:r>
            <a:r>
              <a:rPr lang="en-US" baseline="-25000" dirty="0"/>
              <a:t>1</a:t>
            </a:r>
            <a:r>
              <a:rPr lang="en-US" dirty="0"/>
              <a:t> which is a function of the context vector c</a:t>
            </a:r>
            <a:r>
              <a:rPr lang="en-US" baseline="-25000" dirty="0"/>
              <a:t>1 </a:t>
            </a:r>
            <a:r>
              <a:rPr lang="en-US" dirty="0"/>
              <a:t>and previous output sequence element y</a:t>
            </a:r>
            <a:r>
              <a:rPr lang="en-US" baseline="-25000" dirty="0"/>
              <a:t>0</a:t>
            </a:r>
            <a:r>
              <a:rPr lang="en-US" dirty="0"/>
              <a:t> [start]</a:t>
            </a:r>
          </a:p>
        </p:txBody>
      </p:sp>
      <p:sp>
        <p:nvSpPr>
          <p:cNvPr id="23" name="TextBox 22">
            <a:extLst>
              <a:ext uri="{FF2B5EF4-FFF2-40B4-BE49-F238E27FC236}">
                <a16:creationId xmlns:a16="http://schemas.microsoft.com/office/drawing/2014/main" id="{071ADDA6-A6D7-532E-5881-B562493938DD}"/>
              </a:ext>
            </a:extLst>
          </p:cNvPr>
          <p:cNvSpPr txBox="1"/>
          <p:nvPr/>
        </p:nvSpPr>
        <p:spPr>
          <a:xfrm>
            <a:off x="5965346" y="154622"/>
            <a:ext cx="2236703" cy="369332"/>
          </a:xfrm>
          <a:prstGeom prst="rect">
            <a:avLst/>
          </a:prstGeom>
          <a:solidFill>
            <a:srgbClr val="FFFF00"/>
          </a:solidFill>
        </p:spPr>
        <p:txBody>
          <a:bodyPr wrap="none" rtlCol="0">
            <a:spAutoFit/>
          </a:bodyPr>
          <a:lstStyle/>
          <a:p>
            <a:r>
              <a:rPr lang="en-US" dirty="0"/>
              <a:t>Everything is learned</a:t>
            </a:r>
          </a:p>
        </p:txBody>
      </p:sp>
      <p:sp>
        <p:nvSpPr>
          <p:cNvPr id="24" name="TextBox 23">
            <a:extLst>
              <a:ext uri="{FF2B5EF4-FFF2-40B4-BE49-F238E27FC236}">
                <a16:creationId xmlns:a16="http://schemas.microsoft.com/office/drawing/2014/main" id="{F6C1EA59-85ED-2B17-5C05-1C61D51F121F}"/>
              </a:ext>
            </a:extLst>
          </p:cNvPr>
          <p:cNvSpPr txBox="1"/>
          <p:nvPr/>
        </p:nvSpPr>
        <p:spPr>
          <a:xfrm>
            <a:off x="5831178" y="522381"/>
            <a:ext cx="6081766" cy="1200329"/>
          </a:xfrm>
          <a:prstGeom prst="rect">
            <a:avLst/>
          </a:prstGeom>
          <a:solidFill>
            <a:schemeClr val="accent2">
              <a:lumMod val="40000"/>
              <a:lumOff val="60000"/>
            </a:schemeClr>
          </a:solidFill>
        </p:spPr>
        <p:txBody>
          <a:bodyPr wrap="square" rtlCol="0">
            <a:spAutoFit/>
          </a:bodyPr>
          <a:lstStyle/>
          <a:p>
            <a:r>
              <a:rPr lang="en-US" b="0" i="0" dirty="0">
                <a:solidFill>
                  <a:srgbClr val="333333"/>
                </a:solidFill>
                <a:effectLst/>
                <a:latin typeface="Helvetica Neue"/>
              </a:rPr>
              <a:t>Attention changes the context vector c that a decoder uses for translation from a fixed length vector c of a sequence of hidden states </a:t>
            </a:r>
            <a:r>
              <a:rPr lang="en-US" b="0" i="0" dirty="0">
                <a:solidFill>
                  <a:srgbClr val="333333"/>
                </a:solidFill>
                <a:effectLst/>
                <a:latin typeface="MJXc-TeX-math-I"/>
              </a:rPr>
              <a:t>h</a:t>
            </a:r>
            <a:r>
              <a:rPr lang="en-US" b="0" i="0" baseline="-25000" dirty="0">
                <a:solidFill>
                  <a:srgbClr val="333333"/>
                </a:solidFill>
                <a:effectLst/>
                <a:latin typeface="MJXc-TeX-main-R"/>
              </a:rPr>
              <a:t>1</a:t>
            </a:r>
            <a:r>
              <a:rPr lang="en-US" b="0" i="0" dirty="0">
                <a:solidFill>
                  <a:srgbClr val="333333"/>
                </a:solidFill>
                <a:effectLst/>
                <a:latin typeface="MJXc-TeX-main-R"/>
              </a:rPr>
              <a:t>,…,</a:t>
            </a:r>
            <a:r>
              <a:rPr lang="en-US" b="0" i="0" dirty="0" err="1">
                <a:solidFill>
                  <a:srgbClr val="333333"/>
                </a:solidFill>
                <a:effectLst/>
                <a:latin typeface="MJXc-TeX-math-I"/>
              </a:rPr>
              <a:t>h</a:t>
            </a:r>
            <a:r>
              <a:rPr lang="en-US" b="0" i="0" baseline="-25000" dirty="0" err="1">
                <a:solidFill>
                  <a:srgbClr val="333333"/>
                </a:solidFill>
                <a:effectLst/>
                <a:latin typeface="MJXc-TeX-math-I"/>
              </a:rPr>
              <a:t>T</a:t>
            </a:r>
            <a:r>
              <a:rPr lang="en-US" b="0" i="0" dirty="0">
                <a:solidFill>
                  <a:srgbClr val="333333"/>
                </a:solidFill>
                <a:effectLst/>
                <a:latin typeface="Helvetica Neue"/>
              </a:rPr>
              <a:t> to a sequence of context vectors c</a:t>
            </a:r>
            <a:r>
              <a:rPr lang="en-US" b="0" i="0" baseline="-25000" dirty="0">
                <a:solidFill>
                  <a:srgbClr val="333333"/>
                </a:solidFill>
                <a:effectLst/>
                <a:latin typeface="Helvetica Neue"/>
              </a:rPr>
              <a:t>i</a:t>
            </a:r>
            <a:r>
              <a:rPr lang="en-US" b="0" i="0" dirty="0">
                <a:solidFill>
                  <a:srgbClr val="333333"/>
                </a:solidFill>
                <a:effectLst/>
                <a:latin typeface="Helvetica Neue"/>
              </a:rPr>
              <a:t>.</a:t>
            </a:r>
            <a:endParaRPr lang="en-US" dirty="0"/>
          </a:p>
        </p:txBody>
      </p:sp>
      <p:pic>
        <p:nvPicPr>
          <p:cNvPr id="13" name="Picture 12">
            <a:extLst>
              <a:ext uri="{FF2B5EF4-FFF2-40B4-BE49-F238E27FC236}">
                <a16:creationId xmlns:a16="http://schemas.microsoft.com/office/drawing/2014/main" id="{B3768618-2B4B-4953-65D2-95C3F6661DAA}"/>
              </a:ext>
            </a:extLst>
          </p:cNvPr>
          <p:cNvPicPr>
            <a:picLocks noChangeAspect="1"/>
          </p:cNvPicPr>
          <p:nvPr/>
        </p:nvPicPr>
        <p:blipFill>
          <a:blip r:embed="rId3"/>
          <a:srcRect r="3603" b="2941"/>
          <a:stretch/>
        </p:blipFill>
        <p:spPr>
          <a:xfrm>
            <a:off x="76201" y="2209800"/>
            <a:ext cx="3657600" cy="2514600"/>
          </a:xfrm>
          <a:prstGeom prst="rect">
            <a:avLst/>
          </a:prstGeom>
        </p:spPr>
      </p:pic>
      <p:sp>
        <p:nvSpPr>
          <p:cNvPr id="14" name="Rectangle 13">
            <a:extLst>
              <a:ext uri="{FF2B5EF4-FFF2-40B4-BE49-F238E27FC236}">
                <a16:creationId xmlns:a16="http://schemas.microsoft.com/office/drawing/2014/main" id="{DBCC13B3-2448-847E-71A8-84DB98B0C0F0}"/>
              </a:ext>
            </a:extLst>
          </p:cNvPr>
          <p:cNvSpPr/>
          <p:nvPr/>
        </p:nvSpPr>
        <p:spPr>
          <a:xfrm>
            <a:off x="8857152" y="2743200"/>
            <a:ext cx="762000" cy="1707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DA6BF1-B8DE-CC81-DBD0-1E64CFC85E71}"/>
              </a:ext>
            </a:extLst>
          </p:cNvPr>
          <p:cNvSpPr/>
          <p:nvPr/>
        </p:nvSpPr>
        <p:spPr>
          <a:xfrm>
            <a:off x="55012" y="3505200"/>
            <a:ext cx="3221587" cy="1295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3A48184-C45A-83E1-C132-851666E01B33}"/>
              </a:ext>
            </a:extLst>
          </p:cNvPr>
          <p:cNvSpPr txBox="1"/>
          <p:nvPr/>
        </p:nvSpPr>
        <p:spPr>
          <a:xfrm>
            <a:off x="46729" y="4983273"/>
            <a:ext cx="3200401" cy="954107"/>
          </a:xfrm>
          <a:prstGeom prst="rect">
            <a:avLst/>
          </a:prstGeom>
          <a:solidFill>
            <a:schemeClr val="accent2">
              <a:lumMod val="40000"/>
              <a:lumOff val="60000"/>
            </a:schemeClr>
          </a:solidFill>
        </p:spPr>
        <p:txBody>
          <a:bodyPr wrap="square" rtlCol="0">
            <a:spAutoFit/>
          </a:bodyPr>
          <a:lstStyle/>
          <a:p>
            <a:r>
              <a:rPr lang="en-US" sz="1400" dirty="0">
                <a:solidFill>
                  <a:srgbClr val="FF0000"/>
                </a:solidFill>
                <a:highlight>
                  <a:srgbClr val="FFFF00"/>
                </a:highlight>
              </a:rPr>
              <a:t>This context vector lets the attention weights determine the importance of</a:t>
            </a:r>
          </a:p>
          <a:p>
            <a:r>
              <a:rPr lang="en-US" sz="1400" dirty="0">
                <a:solidFill>
                  <a:srgbClr val="FF0000"/>
                </a:solidFill>
                <a:highlight>
                  <a:srgbClr val="FFFF00"/>
                </a:highlight>
              </a:rPr>
              <a:t>each hidden state (corresponding to an input sequence element) </a:t>
            </a:r>
          </a:p>
        </p:txBody>
      </p:sp>
      <p:pic>
        <p:nvPicPr>
          <p:cNvPr id="3" name="Picture 2">
            <a:extLst>
              <a:ext uri="{FF2B5EF4-FFF2-40B4-BE49-F238E27FC236}">
                <a16:creationId xmlns:a16="http://schemas.microsoft.com/office/drawing/2014/main" id="{88B5A77F-A8E7-63E6-4827-2E2D5F0568DB}"/>
              </a:ext>
            </a:extLst>
          </p:cNvPr>
          <p:cNvPicPr>
            <a:picLocks noChangeAspect="1"/>
          </p:cNvPicPr>
          <p:nvPr/>
        </p:nvPicPr>
        <p:blipFill>
          <a:blip r:embed="rId4"/>
          <a:srcRect l="69797" t="50076" r="17848" b="40368"/>
          <a:stretch/>
        </p:blipFill>
        <p:spPr>
          <a:xfrm>
            <a:off x="9751990" y="4023840"/>
            <a:ext cx="2136819" cy="762000"/>
          </a:xfrm>
          <a:prstGeom prst="rect">
            <a:avLst/>
          </a:prstGeom>
        </p:spPr>
      </p:pic>
      <p:sp>
        <p:nvSpPr>
          <p:cNvPr id="4" name="TextBox 3">
            <a:extLst>
              <a:ext uri="{FF2B5EF4-FFF2-40B4-BE49-F238E27FC236}">
                <a16:creationId xmlns:a16="http://schemas.microsoft.com/office/drawing/2014/main" id="{B1A5CD9E-9A7E-3734-3416-848095E6293B}"/>
              </a:ext>
            </a:extLst>
          </p:cNvPr>
          <p:cNvSpPr txBox="1"/>
          <p:nvPr/>
        </p:nvSpPr>
        <p:spPr>
          <a:xfrm>
            <a:off x="7010400" y="5634335"/>
            <a:ext cx="4509568" cy="461665"/>
          </a:xfrm>
          <a:prstGeom prst="rect">
            <a:avLst/>
          </a:prstGeom>
          <a:solidFill>
            <a:srgbClr val="FFC000"/>
          </a:solidFill>
        </p:spPr>
        <p:txBody>
          <a:bodyPr wrap="none" rtlCol="0">
            <a:spAutoFit/>
          </a:bodyPr>
          <a:lstStyle/>
          <a:p>
            <a:r>
              <a:rPr lang="en-US" sz="2400" b="1" dirty="0"/>
              <a:t>c</a:t>
            </a:r>
            <a:r>
              <a:rPr lang="en-US" sz="2400" b="1" baseline="-25000" dirty="0"/>
              <a:t>1</a:t>
            </a:r>
            <a:r>
              <a:rPr lang="en-US" sz="2400" b="1" dirty="0"/>
              <a:t> =    a</a:t>
            </a:r>
            <a:r>
              <a:rPr lang="en-US" sz="2400" b="1" baseline="-25000" dirty="0"/>
              <a:t>11</a:t>
            </a:r>
            <a:r>
              <a:rPr lang="en-US" sz="2400" b="1" dirty="0"/>
              <a:t>h</a:t>
            </a:r>
            <a:r>
              <a:rPr lang="en-US" sz="2400" b="1" baseline="-25000" dirty="0"/>
              <a:t>1</a:t>
            </a:r>
            <a:r>
              <a:rPr lang="en-US" sz="2400" b="1" dirty="0"/>
              <a:t> + a</a:t>
            </a:r>
            <a:r>
              <a:rPr lang="en-US" sz="2400" b="1" baseline="-25000" dirty="0"/>
              <a:t>12</a:t>
            </a:r>
            <a:r>
              <a:rPr lang="en-US" sz="2400" b="1" dirty="0"/>
              <a:t>h</a:t>
            </a:r>
            <a:r>
              <a:rPr lang="en-US" sz="2400" b="1" baseline="-25000" dirty="0"/>
              <a:t>2</a:t>
            </a:r>
            <a:r>
              <a:rPr lang="en-US" sz="2400" b="1" dirty="0"/>
              <a:t> + a</a:t>
            </a:r>
            <a:r>
              <a:rPr lang="en-US" sz="2400" b="1" baseline="-25000" dirty="0"/>
              <a:t>13</a:t>
            </a:r>
            <a:r>
              <a:rPr lang="en-US" sz="2400" b="1" dirty="0"/>
              <a:t>h</a:t>
            </a:r>
            <a:r>
              <a:rPr lang="en-US" sz="2400" b="1" baseline="-25000" dirty="0"/>
              <a:t>3</a:t>
            </a:r>
            <a:r>
              <a:rPr lang="en-US" sz="2400" b="1" dirty="0"/>
              <a:t> + a</a:t>
            </a:r>
            <a:r>
              <a:rPr lang="en-US" sz="2400" b="1" baseline="-25000" dirty="0"/>
              <a:t>14</a:t>
            </a:r>
            <a:r>
              <a:rPr lang="en-US" sz="2400" b="1" dirty="0"/>
              <a:t>h</a:t>
            </a:r>
            <a:r>
              <a:rPr lang="en-US" sz="2400" b="1" baseline="-25000" dirty="0"/>
              <a:t>4</a:t>
            </a:r>
          </a:p>
        </p:txBody>
      </p:sp>
    </p:spTree>
    <p:extLst>
      <p:ext uri="{BB962C8B-B14F-4D97-AF65-F5344CB8AC3E}">
        <p14:creationId xmlns:p14="http://schemas.microsoft.com/office/powerpoint/2010/main" val="31674026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28600"/>
            <a:ext cx="10515600" cy="997709"/>
          </a:xfrm>
          <a:prstGeom prst="rect">
            <a:avLst/>
          </a:prstGeom>
        </p:spPr>
        <p:txBody>
          <a:bodyPr vert="horz" wrap="square" lIns="0" tIns="12700" rIns="0" bIns="0" rtlCol="0">
            <a:spAutoFit/>
          </a:bodyPr>
          <a:lstStyle/>
          <a:p>
            <a:pPr marL="12700">
              <a:lnSpc>
                <a:spcPct val="100000"/>
              </a:lnSpc>
              <a:spcBef>
                <a:spcPts val="100"/>
              </a:spcBef>
            </a:pPr>
            <a:r>
              <a:rPr lang="en-US" sz="3200" dirty="0"/>
              <a:t>DETR</a:t>
            </a:r>
            <a:r>
              <a:rPr sz="3200" spc="-45" dirty="0"/>
              <a:t>:</a:t>
            </a:r>
            <a:r>
              <a:rPr sz="3200" spc="-80" dirty="0"/>
              <a:t> </a:t>
            </a:r>
            <a:r>
              <a:rPr lang="en-US" sz="3200" spc="-20" dirty="0"/>
              <a:t>WAIT only 100 objects but, 1000 classes?? Example of query slots as hypothesizes </a:t>
            </a:r>
            <a:endParaRPr sz="3200" spc="-20" dirty="0"/>
          </a:p>
        </p:txBody>
      </p:sp>
      <p:sp>
        <p:nvSpPr>
          <p:cNvPr id="7" name="TextBox 6">
            <a:extLst>
              <a:ext uri="{FF2B5EF4-FFF2-40B4-BE49-F238E27FC236}">
                <a16:creationId xmlns:a16="http://schemas.microsoft.com/office/drawing/2014/main" id="{FF0EF492-1F92-22E8-79E7-C87D0228B2F9}"/>
              </a:ext>
            </a:extLst>
          </p:cNvPr>
          <p:cNvSpPr txBox="1"/>
          <p:nvPr/>
        </p:nvSpPr>
        <p:spPr>
          <a:xfrm>
            <a:off x="8882" y="1676400"/>
            <a:ext cx="12064435" cy="4247317"/>
          </a:xfrm>
          <a:prstGeom prst="rect">
            <a:avLst/>
          </a:prstGeom>
          <a:noFill/>
        </p:spPr>
        <p:txBody>
          <a:bodyPr wrap="square">
            <a:spAutoFit/>
          </a:bodyPr>
          <a:lstStyle/>
          <a:p>
            <a:pPr>
              <a:buFont typeface="Arial" panose="020B0604020202020204" pitchFamily="34" charset="0"/>
              <a:buChar char="•"/>
            </a:pPr>
            <a:r>
              <a:rPr lang="en-US" b="1" dirty="0"/>
              <a:t>Query Slots</a:t>
            </a:r>
            <a:r>
              <a:rPr lang="en-US" dirty="0"/>
              <a:t>: 100 learnable query slots, each acting as a hypothesis.</a:t>
            </a:r>
          </a:p>
          <a:p>
            <a:pPr marL="742950" lvl="1" indent="-285750">
              <a:buFont typeface="Arial" panose="020B0604020202020204" pitchFamily="34" charset="0"/>
              <a:buChar char="•"/>
            </a:pPr>
            <a:r>
              <a:rPr lang="en-US" b="1" dirty="0"/>
              <a:t>Query 1</a:t>
            </a:r>
            <a:r>
              <a:rPr lang="en-US" dirty="0"/>
              <a:t> might predict a </a:t>
            </a:r>
            <a:r>
              <a:rPr lang="en-US" b="1" dirty="0"/>
              <a:t>cat</a:t>
            </a:r>
            <a:r>
              <a:rPr lang="en-US" dirty="0"/>
              <a:t> with a bounding box around </a:t>
            </a:r>
            <a:r>
              <a:rPr lang="en-US" b="1" dirty="0"/>
              <a:t>Cat 1</a:t>
            </a:r>
            <a:r>
              <a:rPr lang="en-US" dirty="0"/>
              <a:t>.</a:t>
            </a:r>
          </a:p>
          <a:p>
            <a:pPr marL="742950" lvl="1" indent="-285750">
              <a:buFont typeface="Arial" panose="020B0604020202020204" pitchFamily="34" charset="0"/>
              <a:buChar char="•"/>
            </a:pPr>
            <a:r>
              <a:rPr lang="en-US" b="1" dirty="0"/>
              <a:t>Query 2</a:t>
            </a:r>
            <a:r>
              <a:rPr lang="en-US" dirty="0"/>
              <a:t> might predict a </a:t>
            </a:r>
            <a:r>
              <a:rPr lang="en-US" b="1" dirty="0"/>
              <a:t>cat</a:t>
            </a:r>
            <a:r>
              <a:rPr lang="en-US" dirty="0"/>
              <a:t> with a bounding box around </a:t>
            </a:r>
            <a:r>
              <a:rPr lang="en-US" b="1" dirty="0"/>
              <a:t>Cat 2</a:t>
            </a:r>
            <a:r>
              <a:rPr lang="en-US" dirty="0"/>
              <a:t>.</a:t>
            </a:r>
          </a:p>
          <a:p>
            <a:pPr marL="742950" lvl="1" indent="-285750">
              <a:buFont typeface="Arial" panose="020B0604020202020204" pitchFamily="34" charset="0"/>
              <a:buChar char="•"/>
            </a:pPr>
            <a:r>
              <a:rPr lang="en-US" b="1" dirty="0"/>
              <a:t>Query 3</a:t>
            </a:r>
            <a:r>
              <a:rPr lang="en-US" dirty="0"/>
              <a:t> might predict a </a:t>
            </a:r>
            <a:r>
              <a:rPr lang="en-US" b="1" dirty="0"/>
              <a:t>cat</a:t>
            </a:r>
            <a:r>
              <a:rPr lang="en-US" dirty="0"/>
              <a:t> with a bounding box around </a:t>
            </a:r>
            <a:r>
              <a:rPr lang="en-US" b="1" dirty="0"/>
              <a:t>Cat 3</a:t>
            </a:r>
            <a:r>
              <a:rPr lang="en-US" dirty="0"/>
              <a:t>, each query focusing on different parts of the image for different cats.</a:t>
            </a:r>
          </a:p>
          <a:p>
            <a:pPr marL="742950" lvl="1" indent="-285750">
              <a:buFont typeface="Arial" panose="020B0604020202020204" pitchFamily="34" charset="0"/>
              <a:buChar char="•"/>
            </a:pPr>
            <a:r>
              <a:rPr lang="en-US" b="1" dirty="0"/>
              <a:t>Query 4</a:t>
            </a:r>
            <a:r>
              <a:rPr lang="en-US" dirty="0"/>
              <a:t> might predict a </a:t>
            </a:r>
            <a:r>
              <a:rPr lang="en-US" b="1" dirty="0"/>
              <a:t>dog</a:t>
            </a:r>
            <a:r>
              <a:rPr lang="en-US" dirty="0"/>
              <a:t> with a bounding box around </a:t>
            </a:r>
            <a:r>
              <a:rPr lang="en-US" b="1" dirty="0"/>
              <a:t>Dog 1</a:t>
            </a:r>
            <a:r>
              <a:rPr lang="en-US" dirty="0"/>
              <a:t>.</a:t>
            </a:r>
          </a:p>
          <a:p>
            <a:pPr marL="742950" lvl="1" indent="-285750">
              <a:buFont typeface="Arial" panose="020B0604020202020204" pitchFamily="34" charset="0"/>
              <a:buChar char="•"/>
            </a:pPr>
            <a:r>
              <a:rPr lang="en-US" b="1" dirty="0"/>
              <a:t>Query 5</a:t>
            </a:r>
            <a:r>
              <a:rPr lang="en-US" dirty="0"/>
              <a:t> might predict a </a:t>
            </a:r>
            <a:r>
              <a:rPr lang="en-US" b="1" dirty="0"/>
              <a:t>dog</a:t>
            </a:r>
            <a:r>
              <a:rPr lang="en-US" dirty="0"/>
              <a:t> with a bounding box around </a:t>
            </a:r>
            <a:r>
              <a:rPr lang="en-US" b="1" dirty="0"/>
              <a:t>Dog 2</a:t>
            </a:r>
            <a:r>
              <a:rPr lang="en-US" dirty="0"/>
              <a:t>, focusing on the location of the dogs.</a:t>
            </a:r>
          </a:p>
          <a:p>
            <a:pPr marL="742950" lvl="1" indent="-285750">
              <a:buFont typeface="Arial" panose="020B0604020202020204" pitchFamily="34" charset="0"/>
              <a:buChar char="•"/>
            </a:pPr>
            <a:r>
              <a:rPr lang="en-US" b="1" dirty="0"/>
              <a:t>Query 6</a:t>
            </a:r>
            <a:r>
              <a:rPr lang="en-US" dirty="0"/>
              <a:t> might predict a </a:t>
            </a:r>
            <a:r>
              <a:rPr lang="en-US" b="1" dirty="0"/>
              <a:t>car</a:t>
            </a:r>
            <a:r>
              <a:rPr lang="en-US" dirty="0"/>
              <a:t> with a bounding box around the </a:t>
            </a:r>
            <a:r>
              <a:rPr lang="en-US" b="1" dirty="0"/>
              <a:t>car</a:t>
            </a:r>
            <a:r>
              <a:rPr lang="en-US" dirty="0"/>
              <a:t>.</a:t>
            </a:r>
          </a:p>
          <a:p>
            <a:pPr marL="742950" lvl="1" indent="-285750">
              <a:buFont typeface="Arial" panose="020B0604020202020204" pitchFamily="34" charset="0"/>
              <a:buChar char="•"/>
            </a:pPr>
            <a:r>
              <a:rPr lang="en-US" dirty="0"/>
              <a:t>Other queries may predict </a:t>
            </a:r>
            <a:r>
              <a:rPr lang="en-US" b="1" dirty="0"/>
              <a:t>background</a:t>
            </a:r>
            <a:r>
              <a:rPr lang="en-US" dirty="0"/>
              <a:t> or </a:t>
            </a:r>
            <a:r>
              <a:rPr lang="en-US" b="1" dirty="0"/>
              <a:t>"no object"</a:t>
            </a:r>
            <a:r>
              <a:rPr lang="en-US" dirty="0"/>
              <a:t>.</a:t>
            </a:r>
            <a:br>
              <a:rPr lang="en-US" dirty="0"/>
            </a:br>
            <a:br>
              <a:rPr lang="en-US" dirty="0"/>
            </a:br>
            <a:endParaRPr lang="en-US" dirty="0"/>
          </a:p>
          <a:p>
            <a:r>
              <a:rPr lang="en-US" dirty="0"/>
              <a:t>Through the </a:t>
            </a:r>
            <a:r>
              <a:rPr lang="en-US" b="1" dirty="0"/>
              <a:t>self-attention mechanism</a:t>
            </a:r>
            <a:r>
              <a:rPr lang="en-US" dirty="0"/>
              <a:t>, each query focuses on different regions of the image, allowing DETR to detect multiple instances of the same object class (cats, dogs) or different classes (cat, dog, car) efficiently. The output includes class labels and bounding boxes for each detected object instance.</a:t>
            </a:r>
          </a:p>
          <a:p>
            <a:endParaRPr lang="en-US" dirty="0"/>
          </a:p>
        </p:txBody>
      </p:sp>
    </p:spTree>
    <p:extLst>
      <p:ext uri="{BB962C8B-B14F-4D97-AF65-F5344CB8AC3E}">
        <p14:creationId xmlns:p14="http://schemas.microsoft.com/office/powerpoint/2010/main" val="1214716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1C153-4B99-5E31-611F-E549F79BE256}"/>
              </a:ext>
            </a:extLst>
          </p:cNvPr>
          <p:cNvSpPr>
            <a:spLocks noGrp="1"/>
          </p:cNvSpPr>
          <p:nvPr>
            <p:ph type="title"/>
          </p:nvPr>
        </p:nvSpPr>
        <p:spPr/>
        <p:txBody>
          <a:bodyPr/>
          <a:lstStyle/>
          <a:p>
            <a:r>
              <a:rPr lang="en-US" dirty="0"/>
              <a:t>DETR ---summary of main concept</a:t>
            </a:r>
          </a:p>
        </p:txBody>
      </p:sp>
      <p:sp>
        <p:nvSpPr>
          <p:cNvPr id="3" name="Content Placeholder 2">
            <a:extLst>
              <a:ext uri="{FF2B5EF4-FFF2-40B4-BE49-F238E27FC236}">
                <a16:creationId xmlns:a16="http://schemas.microsoft.com/office/drawing/2014/main" id="{ED1399DB-5013-0DF9-6165-64557AC912C1}"/>
              </a:ext>
            </a:extLst>
          </p:cNvPr>
          <p:cNvSpPr>
            <a:spLocks noGrp="1"/>
          </p:cNvSpPr>
          <p:nvPr>
            <p:ph idx="1"/>
          </p:nvPr>
        </p:nvSpPr>
        <p:spPr/>
        <p:txBody>
          <a:bodyPr/>
          <a:lstStyle/>
          <a:p>
            <a:pPr marL="0" indent="0">
              <a:buNone/>
            </a:pPr>
            <a:r>
              <a:rPr lang="en-US" dirty="0"/>
              <a:t>The transformer processes both the </a:t>
            </a:r>
            <a:r>
              <a:rPr lang="en-US" b="1" dirty="0"/>
              <a:t>image features</a:t>
            </a:r>
            <a:r>
              <a:rPr lang="en-US" dirty="0"/>
              <a:t> (the encoded features of the image) and the </a:t>
            </a:r>
            <a:r>
              <a:rPr lang="en-US" b="1" dirty="0"/>
              <a:t>queries</a:t>
            </a:r>
            <a:r>
              <a:rPr lang="en-US" dirty="0"/>
              <a:t> (which are learnable embeddings that serve as object hypotheses) through a series of attention layers.</a:t>
            </a:r>
          </a:p>
          <a:p>
            <a:pPr marL="0" indent="0">
              <a:buNone/>
            </a:pPr>
            <a:endParaRPr lang="en-US" dirty="0"/>
          </a:p>
          <a:p>
            <a:pPr marL="0" indent="0">
              <a:buNone/>
            </a:pPr>
            <a:endParaRPr lang="en-US" dirty="0"/>
          </a:p>
          <a:p>
            <a:pPr marL="0" indent="0">
              <a:buNone/>
            </a:pPr>
            <a:r>
              <a:rPr lang="en-US" dirty="0"/>
              <a:t>Importantly, </a:t>
            </a:r>
            <a:r>
              <a:rPr lang="en-US" b="1" dirty="0"/>
              <a:t>self-attention is dynamic</a:t>
            </a:r>
            <a:r>
              <a:rPr lang="en-US" dirty="0"/>
              <a:t>—each query slot doesn't have a fixed area of focus; </a:t>
            </a:r>
            <a:r>
              <a:rPr lang="en-US" b="1" dirty="0"/>
              <a:t>instead, it can adapt and attend to any part of the image, depending on the input data</a:t>
            </a:r>
            <a:r>
              <a:rPr lang="en-US" dirty="0"/>
              <a:t>.</a:t>
            </a:r>
          </a:p>
        </p:txBody>
      </p:sp>
    </p:spTree>
    <p:extLst>
      <p:ext uri="{BB962C8B-B14F-4D97-AF65-F5344CB8AC3E}">
        <p14:creationId xmlns:p14="http://schemas.microsoft.com/office/powerpoint/2010/main" val="34500948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945D-1F8D-6EFC-499F-EDC0CAD8AD10}"/>
              </a:ext>
            </a:extLst>
          </p:cNvPr>
          <p:cNvSpPr>
            <a:spLocks noGrp="1"/>
          </p:cNvSpPr>
          <p:nvPr>
            <p:ph type="title"/>
          </p:nvPr>
        </p:nvSpPr>
        <p:spPr/>
        <p:txBody>
          <a:bodyPr/>
          <a:lstStyle/>
          <a:p>
            <a:r>
              <a:rPr lang="en-US" dirty="0"/>
              <a:t>FYI Training Data more or less the same</a:t>
            </a:r>
          </a:p>
        </p:txBody>
      </p:sp>
      <p:sp>
        <p:nvSpPr>
          <p:cNvPr id="5" name="TextBox 4">
            <a:extLst>
              <a:ext uri="{FF2B5EF4-FFF2-40B4-BE49-F238E27FC236}">
                <a16:creationId xmlns:a16="http://schemas.microsoft.com/office/drawing/2014/main" id="{1414A82F-02B8-4193-CCCD-EEC348DA4D71}"/>
              </a:ext>
            </a:extLst>
          </p:cNvPr>
          <p:cNvSpPr txBox="1"/>
          <p:nvPr/>
        </p:nvSpPr>
        <p:spPr>
          <a:xfrm>
            <a:off x="80513" y="1524000"/>
            <a:ext cx="5939287" cy="3970318"/>
          </a:xfrm>
          <a:prstGeom prst="rect">
            <a:avLst/>
          </a:prstGeom>
          <a:solidFill>
            <a:schemeClr val="tx1"/>
          </a:solidFill>
        </p:spPr>
        <p:txBody>
          <a:bodyPr wrap="square">
            <a:spAutoFit/>
          </a:bodyPr>
          <a:lstStyle/>
          <a:p>
            <a:r>
              <a:rPr lang="en-US" dirty="0">
                <a:solidFill>
                  <a:schemeClr val="bg1"/>
                </a:solidFill>
              </a:rPr>
              <a:t># JSON for DETR</a:t>
            </a:r>
          </a:p>
          <a:p>
            <a:r>
              <a:rPr lang="en-US" dirty="0">
                <a:solidFill>
                  <a:schemeClr val="bg1"/>
                </a:solidFill>
              </a:rPr>
              <a:t>{</a:t>
            </a:r>
          </a:p>
          <a:p>
            <a:r>
              <a:rPr lang="en-US" dirty="0">
                <a:solidFill>
                  <a:schemeClr val="bg1"/>
                </a:solidFill>
              </a:rPr>
              <a:t>    "</a:t>
            </a:r>
            <a:r>
              <a:rPr lang="en-US" dirty="0" err="1">
                <a:solidFill>
                  <a:schemeClr val="bg1"/>
                </a:solidFill>
              </a:rPr>
              <a:t>image_id</a:t>
            </a:r>
            <a:r>
              <a:rPr lang="en-US" dirty="0">
                <a:solidFill>
                  <a:schemeClr val="bg1"/>
                </a:solidFill>
              </a:rPr>
              <a:t>": "img123",</a:t>
            </a:r>
          </a:p>
          <a:p>
            <a:r>
              <a:rPr lang="en-US" dirty="0">
                <a:solidFill>
                  <a:schemeClr val="bg1"/>
                </a:solidFill>
              </a:rPr>
              <a:t>    "objects": [</a:t>
            </a:r>
          </a:p>
          <a:p>
            <a:r>
              <a:rPr lang="en-US" dirty="0">
                <a:solidFill>
                  <a:schemeClr val="bg1"/>
                </a:solidFill>
              </a:rPr>
              <a:t>        {</a:t>
            </a:r>
          </a:p>
          <a:p>
            <a:r>
              <a:rPr lang="en-US" dirty="0">
                <a:solidFill>
                  <a:schemeClr val="bg1"/>
                </a:solidFill>
              </a:rPr>
              <a:t>            "</a:t>
            </a:r>
            <a:r>
              <a:rPr lang="en-US" dirty="0" err="1">
                <a:solidFill>
                  <a:schemeClr val="bg1"/>
                </a:solidFill>
              </a:rPr>
              <a:t>bbox</a:t>
            </a:r>
            <a:r>
              <a:rPr lang="en-US" dirty="0">
                <a:solidFill>
                  <a:schemeClr val="bg1"/>
                </a:solidFill>
              </a:rPr>
              <a:t>": [</a:t>
            </a:r>
            <a:r>
              <a:rPr lang="en-US" dirty="0" err="1">
                <a:solidFill>
                  <a:schemeClr val="bg1"/>
                </a:solidFill>
              </a:rPr>
              <a:t>x_min</a:t>
            </a:r>
            <a:r>
              <a:rPr lang="en-US" dirty="0">
                <a:solidFill>
                  <a:schemeClr val="bg1"/>
                </a:solidFill>
              </a:rPr>
              <a:t>, </a:t>
            </a:r>
            <a:r>
              <a:rPr lang="en-US" dirty="0" err="1">
                <a:solidFill>
                  <a:schemeClr val="bg1"/>
                </a:solidFill>
              </a:rPr>
              <a:t>y_min</a:t>
            </a:r>
            <a:r>
              <a:rPr lang="en-US" dirty="0">
                <a:solidFill>
                  <a:schemeClr val="bg1"/>
                </a:solidFill>
              </a:rPr>
              <a:t>, </a:t>
            </a:r>
            <a:r>
              <a:rPr lang="en-US" dirty="0" err="1">
                <a:solidFill>
                  <a:schemeClr val="bg1"/>
                </a:solidFill>
              </a:rPr>
              <a:t>x_max</a:t>
            </a:r>
            <a:r>
              <a:rPr lang="en-US" dirty="0">
                <a:solidFill>
                  <a:schemeClr val="bg1"/>
                </a:solidFill>
              </a:rPr>
              <a:t>, </a:t>
            </a:r>
            <a:r>
              <a:rPr lang="en-US" dirty="0" err="1">
                <a:solidFill>
                  <a:schemeClr val="bg1"/>
                </a:solidFill>
              </a:rPr>
              <a:t>y_max</a:t>
            </a:r>
            <a:r>
              <a:rPr lang="en-US" dirty="0">
                <a:solidFill>
                  <a:schemeClr val="bg1"/>
                </a:solidFill>
              </a:rPr>
              <a:t>],   </a:t>
            </a:r>
          </a:p>
          <a:p>
            <a:r>
              <a:rPr lang="en-US" dirty="0">
                <a:solidFill>
                  <a:schemeClr val="bg1"/>
                </a:solidFill>
              </a:rPr>
              <a:t>            "</a:t>
            </a:r>
            <a:r>
              <a:rPr lang="en-US" dirty="0" err="1">
                <a:solidFill>
                  <a:schemeClr val="bg1"/>
                </a:solidFill>
              </a:rPr>
              <a:t>category_id</a:t>
            </a:r>
            <a:r>
              <a:rPr lang="en-US" dirty="0">
                <a:solidFill>
                  <a:schemeClr val="bg1"/>
                </a:solidFill>
              </a:rPr>
              <a:t>": 1                    // Class label (e.g., "car")</a:t>
            </a:r>
          </a:p>
          <a:p>
            <a:r>
              <a:rPr lang="en-US" dirty="0">
                <a:solidFill>
                  <a:schemeClr val="bg1"/>
                </a:solidFill>
              </a:rPr>
              <a:t>        },</a:t>
            </a:r>
          </a:p>
          <a:p>
            <a:r>
              <a:rPr lang="en-US" dirty="0">
                <a:solidFill>
                  <a:schemeClr val="bg1"/>
                </a:solidFill>
              </a:rPr>
              <a:t>        {</a:t>
            </a:r>
          </a:p>
          <a:p>
            <a:r>
              <a:rPr lang="en-US" dirty="0">
                <a:solidFill>
                  <a:schemeClr val="bg1"/>
                </a:solidFill>
              </a:rPr>
              <a:t>            "</a:t>
            </a:r>
            <a:r>
              <a:rPr lang="en-US" dirty="0" err="1">
                <a:solidFill>
                  <a:schemeClr val="bg1"/>
                </a:solidFill>
              </a:rPr>
              <a:t>bbox</a:t>
            </a:r>
            <a:r>
              <a:rPr lang="en-US" dirty="0">
                <a:solidFill>
                  <a:schemeClr val="bg1"/>
                </a:solidFill>
              </a:rPr>
              <a:t>": [x_min2, y_min2, x_max2, y_max2],  </a:t>
            </a:r>
          </a:p>
          <a:p>
            <a:r>
              <a:rPr lang="en-US" dirty="0">
                <a:solidFill>
                  <a:schemeClr val="bg1"/>
                </a:solidFill>
              </a:rPr>
              <a:t>            "</a:t>
            </a:r>
            <a:r>
              <a:rPr lang="en-US" dirty="0" err="1">
                <a:solidFill>
                  <a:schemeClr val="bg1"/>
                </a:solidFill>
              </a:rPr>
              <a:t>category_id</a:t>
            </a:r>
            <a:r>
              <a:rPr lang="en-US" dirty="0">
                <a:solidFill>
                  <a:schemeClr val="bg1"/>
                </a:solidFill>
              </a:rPr>
              <a:t>": 2                // Class label (e.g., "person")</a:t>
            </a:r>
          </a:p>
          <a:p>
            <a:r>
              <a:rPr lang="en-US" dirty="0">
                <a:solidFill>
                  <a:schemeClr val="bg1"/>
                </a:solidFill>
              </a:rPr>
              <a:t>        }</a:t>
            </a:r>
          </a:p>
          <a:p>
            <a:r>
              <a:rPr lang="en-US" dirty="0">
                <a:solidFill>
                  <a:schemeClr val="bg1"/>
                </a:solidFill>
              </a:rPr>
              <a:t>    ]</a:t>
            </a:r>
          </a:p>
          <a:p>
            <a:r>
              <a:rPr lang="en-US" dirty="0">
                <a:solidFill>
                  <a:schemeClr val="bg1"/>
                </a:solidFill>
              </a:rPr>
              <a:t>}</a:t>
            </a:r>
          </a:p>
        </p:txBody>
      </p:sp>
      <p:sp>
        <p:nvSpPr>
          <p:cNvPr id="6" name="TextBox 5">
            <a:extLst>
              <a:ext uri="{FF2B5EF4-FFF2-40B4-BE49-F238E27FC236}">
                <a16:creationId xmlns:a16="http://schemas.microsoft.com/office/drawing/2014/main" id="{910B0851-64BF-4E5E-328E-777973293F52}"/>
              </a:ext>
            </a:extLst>
          </p:cNvPr>
          <p:cNvSpPr txBox="1"/>
          <p:nvPr/>
        </p:nvSpPr>
        <p:spPr>
          <a:xfrm>
            <a:off x="6019800" y="1447800"/>
            <a:ext cx="6096000" cy="5386090"/>
          </a:xfrm>
          <a:prstGeom prst="rect">
            <a:avLst/>
          </a:prstGeom>
          <a:solidFill>
            <a:schemeClr val="tx1"/>
          </a:solidFill>
        </p:spPr>
        <p:txBody>
          <a:bodyPr wrap="square">
            <a:spAutoFit/>
          </a:bodyPr>
          <a:lstStyle/>
          <a:p>
            <a:r>
              <a:rPr lang="en-US" dirty="0">
                <a:solidFill>
                  <a:schemeClr val="bg1"/>
                </a:solidFill>
              </a:rPr>
              <a:t># Pascal VOC for  SSD </a:t>
            </a:r>
            <a:r>
              <a:rPr lang="en-US" dirty="0" err="1">
                <a:solidFill>
                  <a:schemeClr val="bg1"/>
                </a:solidFill>
              </a:rPr>
              <a:t>MobileNet</a:t>
            </a:r>
            <a:endParaRPr lang="en-US" dirty="0">
              <a:solidFill>
                <a:schemeClr val="bg1"/>
              </a:solidFill>
            </a:endParaRPr>
          </a:p>
          <a:p>
            <a:r>
              <a:rPr lang="en-US" sz="1400" dirty="0">
                <a:solidFill>
                  <a:schemeClr val="bg1"/>
                </a:solidFill>
              </a:rPr>
              <a:t>&lt;annotation&gt;</a:t>
            </a:r>
          </a:p>
          <a:p>
            <a:r>
              <a:rPr lang="en-US" sz="1400" dirty="0">
                <a:solidFill>
                  <a:schemeClr val="bg1"/>
                </a:solidFill>
              </a:rPr>
              <a:t>    &lt;folder&gt;images&lt;/folder&gt;</a:t>
            </a:r>
          </a:p>
          <a:p>
            <a:r>
              <a:rPr lang="en-US" sz="1400" dirty="0">
                <a:solidFill>
                  <a:schemeClr val="bg1"/>
                </a:solidFill>
              </a:rPr>
              <a:t>    &lt;filename&gt;img123.jpg&lt;/filename&gt;</a:t>
            </a:r>
          </a:p>
          <a:p>
            <a:r>
              <a:rPr lang="en-US" sz="1400" dirty="0">
                <a:solidFill>
                  <a:schemeClr val="bg1"/>
                </a:solidFill>
              </a:rPr>
              <a:t>    &lt;object&gt;</a:t>
            </a:r>
          </a:p>
          <a:p>
            <a:r>
              <a:rPr lang="en-US" sz="1400" dirty="0">
                <a:solidFill>
                  <a:schemeClr val="bg1"/>
                </a:solidFill>
              </a:rPr>
              <a:t>        &lt;name&gt;car&lt;/name&gt;                       &lt;!-- Class label --&gt;</a:t>
            </a:r>
          </a:p>
          <a:p>
            <a:r>
              <a:rPr lang="en-US" sz="1400" dirty="0">
                <a:solidFill>
                  <a:schemeClr val="bg1"/>
                </a:solidFill>
              </a:rPr>
              <a:t>        &lt;</a:t>
            </a:r>
            <a:r>
              <a:rPr lang="en-US" sz="1400" dirty="0" err="1">
                <a:solidFill>
                  <a:schemeClr val="bg1"/>
                </a:solidFill>
              </a:rPr>
              <a:t>bndbox</a:t>
            </a:r>
            <a:r>
              <a:rPr lang="en-US" sz="1400" dirty="0">
                <a:solidFill>
                  <a:schemeClr val="bg1"/>
                </a:solidFill>
              </a:rPr>
              <a:t>&gt;</a:t>
            </a:r>
          </a:p>
          <a:p>
            <a:r>
              <a:rPr lang="en-US" sz="1400" dirty="0">
                <a:solidFill>
                  <a:schemeClr val="bg1"/>
                </a:solidFill>
              </a:rPr>
              <a:t>            &lt;</a:t>
            </a:r>
            <a:r>
              <a:rPr lang="en-US" sz="1400" dirty="0" err="1">
                <a:solidFill>
                  <a:schemeClr val="bg1"/>
                </a:solidFill>
              </a:rPr>
              <a:t>xmin</a:t>
            </a:r>
            <a:r>
              <a:rPr lang="en-US" sz="1400" dirty="0">
                <a:solidFill>
                  <a:schemeClr val="bg1"/>
                </a:solidFill>
              </a:rPr>
              <a:t>&gt;</a:t>
            </a:r>
            <a:r>
              <a:rPr lang="en-US" sz="1400" dirty="0" err="1">
                <a:solidFill>
                  <a:schemeClr val="bg1"/>
                </a:solidFill>
              </a:rPr>
              <a:t>x_min</a:t>
            </a:r>
            <a:r>
              <a:rPr lang="en-US" sz="1400" dirty="0">
                <a:solidFill>
                  <a:schemeClr val="bg1"/>
                </a:solidFill>
              </a:rPr>
              <a:t>&lt;/</a:t>
            </a:r>
            <a:r>
              <a:rPr lang="en-US" sz="1400" dirty="0" err="1">
                <a:solidFill>
                  <a:schemeClr val="bg1"/>
                </a:solidFill>
              </a:rPr>
              <a:t>xmin</a:t>
            </a:r>
            <a:r>
              <a:rPr lang="en-US" sz="1400" dirty="0">
                <a:solidFill>
                  <a:schemeClr val="bg1"/>
                </a:solidFill>
              </a:rPr>
              <a:t>&gt;</a:t>
            </a:r>
          </a:p>
          <a:p>
            <a:r>
              <a:rPr lang="en-US" sz="1400" dirty="0">
                <a:solidFill>
                  <a:schemeClr val="bg1"/>
                </a:solidFill>
              </a:rPr>
              <a:t>            &lt;</a:t>
            </a:r>
            <a:r>
              <a:rPr lang="en-US" sz="1400" dirty="0" err="1">
                <a:solidFill>
                  <a:schemeClr val="bg1"/>
                </a:solidFill>
              </a:rPr>
              <a:t>ymin</a:t>
            </a:r>
            <a:r>
              <a:rPr lang="en-US" sz="1400" dirty="0">
                <a:solidFill>
                  <a:schemeClr val="bg1"/>
                </a:solidFill>
              </a:rPr>
              <a:t>&gt;</a:t>
            </a:r>
            <a:r>
              <a:rPr lang="en-US" sz="1400" dirty="0" err="1">
                <a:solidFill>
                  <a:schemeClr val="bg1"/>
                </a:solidFill>
              </a:rPr>
              <a:t>y_min</a:t>
            </a:r>
            <a:r>
              <a:rPr lang="en-US" sz="1400" dirty="0">
                <a:solidFill>
                  <a:schemeClr val="bg1"/>
                </a:solidFill>
              </a:rPr>
              <a:t>&lt;/</a:t>
            </a:r>
            <a:r>
              <a:rPr lang="en-US" sz="1400" dirty="0" err="1">
                <a:solidFill>
                  <a:schemeClr val="bg1"/>
                </a:solidFill>
              </a:rPr>
              <a:t>ymin</a:t>
            </a:r>
            <a:r>
              <a:rPr lang="en-US" sz="1400" dirty="0">
                <a:solidFill>
                  <a:schemeClr val="bg1"/>
                </a:solidFill>
              </a:rPr>
              <a:t>&gt;</a:t>
            </a:r>
          </a:p>
          <a:p>
            <a:r>
              <a:rPr lang="en-US" sz="1400" dirty="0">
                <a:solidFill>
                  <a:schemeClr val="bg1"/>
                </a:solidFill>
              </a:rPr>
              <a:t>            &lt;</a:t>
            </a:r>
            <a:r>
              <a:rPr lang="en-US" sz="1400" dirty="0" err="1">
                <a:solidFill>
                  <a:schemeClr val="bg1"/>
                </a:solidFill>
              </a:rPr>
              <a:t>xmax</a:t>
            </a:r>
            <a:r>
              <a:rPr lang="en-US" sz="1400" dirty="0">
                <a:solidFill>
                  <a:schemeClr val="bg1"/>
                </a:solidFill>
              </a:rPr>
              <a:t>&gt;</a:t>
            </a:r>
            <a:r>
              <a:rPr lang="en-US" sz="1400" dirty="0" err="1">
                <a:solidFill>
                  <a:schemeClr val="bg1"/>
                </a:solidFill>
              </a:rPr>
              <a:t>x_max</a:t>
            </a:r>
            <a:r>
              <a:rPr lang="en-US" sz="1400" dirty="0">
                <a:solidFill>
                  <a:schemeClr val="bg1"/>
                </a:solidFill>
              </a:rPr>
              <a:t>&lt;/</a:t>
            </a:r>
            <a:r>
              <a:rPr lang="en-US" sz="1400" dirty="0" err="1">
                <a:solidFill>
                  <a:schemeClr val="bg1"/>
                </a:solidFill>
              </a:rPr>
              <a:t>xmax</a:t>
            </a:r>
            <a:r>
              <a:rPr lang="en-US" sz="1400" dirty="0">
                <a:solidFill>
                  <a:schemeClr val="bg1"/>
                </a:solidFill>
              </a:rPr>
              <a:t>&gt;</a:t>
            </a:r>
          </a:p>
          <a:p>
            <a:r>
              <a:rPr lang="en-US" sz="1400" dirty="0">
                <a:solidFill>
                  <a:schemeClr val="bg1"/>
                </a:solidFill>
              </a:rPr>
              <a:t>            &lt;</a:t>
            </a:r>
            <a:r>
              <a:rPr lang="en-US" sz="1400" dirty="0" err="1">
                <a:solidFill>
                  <a:schemeClr val="bg1"/>
                </a:solidFill>
              </a:rPr>
              <a:t>ymax</a:t>
            </a:r>
            <a:r>
              <a:rPr lang="en-US" sz="1400" dirty="0">
                <a:solidFill>
                  <a:schemeClr val="bg1"/>
                </a:solidFill>
              </a:rPr>
              <a:t>&gt;</a:t>
            </a:r>
            <a:r>
              <a:rPr lang="en-US" sz="1400" dirty="0" err="1">
                <a:solidFill>
                  <a:schemeClr val="bg1"/>
                </a:solidFill>
              </a:rPr>
              <a:t>y_max</a:t>
            </a:r>
            <a:r>
              <a:rPr lang="en-US" sz="1400" dirty="0">
                <a:solidFill>
                  <a:schemeClr val="bg1"/>
                </a:solidFill>
              </a:rPr>
              <a:t>&lt;/</a:t>
            </a:r>
            <a:r>
              <a:rPr lang="en-US" sz="1400" dirty="0" err="1">
                <a:solidFill>
                  <a:schemeClr val="bg1"/>
                </a:solidFill>
              </a:rPr>
              <a:t>ymax</a:t>
            </a:r>
            <a:r>
              <a:rPr lang="en-US" sz="1400" dirty="0">
                <a:solidFill>
                  <a:schemeClr val="bg1"/>
                </a:solidFill>
              </a:rPr>
              <a:t>&gt;</a:t>
            </a:r>
          </a:p>
          <a:p>
            <a:r>
              <a:rPr lang="en-US" sz="1400" dirty="0">
                <a:solidFill>
                  <a:schemeClr val="bg1"/>
                </a:solidFill>
              </a:rPr>
              <a:t>        &lt;/</a:t>
            </a:r>
            <a:r>
              <a:rPr lang="en-US" sz="1400" dirty="0" err="1">
                <a:solidFill>
                  <a:schemeClr val="bg1"/>
                </a:solidFill>
              </a:rPr>
              <a:t>bndbox</a:t>
            </a:r>
            <a:r>
              <a:rPr lang="en-US" sz="1400" dirty="0">
                <a:solidFill>
                  <a:schemeClr val="bg1"/>
                </a:solidFill>
              </a:rPr>
              <a:t>&gt;</a:t>
            </a:r>
          </a:p>
          <a:p>
            <a:r>
              <a:rPr lang="en-US" sz="1400" dirty="0">
                <a:solidFill>
                  <a:schemeClr val="bg1"/>
                </a:solidFill>
              </a:rPr>
              <a:t>    &lt;/object&gt;</a:t>
            </a:r>
          </a:p>
          <a:p>
            <a:r>
              <a:rPr lang="en-US" sz="1400" dirty="0">
                <a:solidFill>
                  <a:schemeClr val="bg1"/>
                </a:solidFill>
              </a:rPr>
              <a:t>    &lt;object&gt;</a:t>
            </a:r>
          </a:p>
          <a:p>
            <a:r>
              <a:rPr lang="en-US" sz="1400" dirty="0">
                <a:solidFill>
                  <a:schemeClr val="bg1"/>
                </a:solidFill>
              </a:rPr>
              <a:t>        &lt;name&gt;person&lt;/name&gt;</a:t>
            </a:r>
          </a:p>
          <a:p>
            <a:r>
              <a:rPr lang="en-US" sz="1400" dirty="0">
                <a:solidFill>
                  <a:schemeClr val="bg1"/>
                </a:solidFill>
              </a:rPr>
              <a:t>        &lt;</a:t>
            </a:r>
            <a:r>
              <a:rPr lang="en-US" sz="1400" dirty="0" err="1">
                <a:solidFill>
                  <a:schemeClr val="bg1"/>
                </a:solidFill>
              </a:rPr>
              <a:t>bndbox</a:t>
            </a:r>
            <a:r>
              <a:rPr lang="en-US" sz="1400" dirty="0">
                <a:solidFill>
                  <a:schemeClr val="bg1"/>
                </a:solidFill>
              </a:rPr>
              <a:t>&gt;</a:t>
            </a:r>
          </a:p>
          <a:p>
            <a:r>
              <a:rPr lang="en-US" sz="1400" dirty="0">
                <a:solidFill>
                  <a:schemeClr val="bg1"/>
                </a:solidFill>
              </a:rPr>
              <a:t>            &lt;</a:t>
            </a:r>
            <a:r>
              <a:rPr lang="en-US" sz="1400" dirty="0" err="1">
                <a:solidFill>
                  <a:schemeClr val="bg1"/>
                </a:solidFill>
              </a:rPr>
              <a:t>xmin</a:t>
            </a:r>
            <a:r>
              <a:rPr lang="en-US" sz="1400" dirty="0">
                <a:solidFill>
                  <a:schemeClr val="bg1"/>
                </a:solidFill>
              </a:rPr>
              <a:t>&gt;x_min2&lt;/</a:t>
            </a:r>
            <a:r>
              <a:rPr lang="en-US" sz="1400" dirty="0" err="1">
                <a:solidFill>
                  <a:schemeClr val="bg1"/>
                </a:solidFill>
              </a:rPr>
              <a:t>xmin</a:t>
            </a:r>
            <a:r>
              <a:rPr lang="en-US" sz="1400" dirty="0">
                <a:solidFill>
                  <a:schemeClr val="bg1"/>
                </a:solidFill>
              </a:rPr>
              <a:t>&gt;</a:t>
            </a:r>
          </a:p>
          <a:p>
            <a:r>
              <a:rPr lang="en-US" sz="1400" dirty="0">
                <a:solidFill>
                  <a:schemeClr val="bg1"/>
                </a:solidFill>
              </a:rPr>
              <a:t>            &lt;</a:t>
            </a:r>
            <a:r>
              <a:rPr lang="en-US" sz="1400" dirty="0" err="1">
                <a:solidFill>
                  <a:schemeClr val="bg1"/>
                </a:solidFill>
              </a:rPr>
              <a:t>ymin</a:t>
            </a:r>
            <a:r>
              <a:rPr lang="en-US" sz="1400" dirty="0">
                <a:solidFill>
                  <a:schemeClr val="bg1"/>
                </a:solidFill>
              </a:rPr>
              <a:t>&gt;y_min2&lt;/</a:t>
            </a:r>
            <a:r>
              <a:rPr lang="en-US" sz="1400" dirty="0" err="1">
                <a:solidFill>
                  <a:schemeClr val="bg1"/>
                </a:solidFill>
              </a:rPr>
              <a:t>ymin</a:t>
            </a:r>
            <a:r>
              <a:rPr lang="en-US" sz="1400" dirty="0">
                <a:solidFill>
                  <a:schemeClr val="bg1"/>
                </a:solidFill>
              </a:rPr>
              <a:t>&gt;</a:t>
            </a:r>
          </a:p>
          <a:p>
            <a:r>
              <a:rPr lang="en-US" sz="1400" dirty="0">
                <a:solidFill>
                  <a:schemeClr val="bg1"/>
                </a:solidFill>
              </a:rPr>
              <a:t>            &lt;</a:t>
            </a:r>
            <a:r>
              <a:rPr lang="en-US" sz="1400" dirty="0" err="1">
                <a:solidFill>
                  <a:schemeClr val="bg1"/>
                </a:solidFill>
              </a:rPr>
              <a:t>xmax</a:t>
            </a:r>
            <a:r>
              <a:rPr lang="en-US" sz="1400" dirty="0">
                <a:solidFill>
                  <a:schemeClr val="bg1"/>
                </a:solidFill>
              </a:rPr>
              <a:t>&gt;x_max2&lt;/</a:t>
            </a:r>
            <a:r>
              <a:rPr lang="en-US" sz="1400" dirty="0" err="1">
                <a:solidFill>
                  <a:schemeClr val="bg1"/>
                </a:solidFill>
              </a:rPr>
              <a:t>xmax</a:t>
            </a:r>
            <a:r>
              <a:rPr lang="en-US" sz="1400" dirty="0">
                <a:solidFill>
                  <a:schemeClr val="bg1"/>
                </a:solidFill>
              </a:rPr>
              <a:t>&gt;</a:t>
            </a:r>
          </a:p>
          <a:p>
            <a:r>
              <a:rPr lang="en-US" sz="1400" dirty="0">
                <a:solidFill>
                  <a:schemeClr val="bg1"/>
                </a:solidFill>
              </a:rPr>
              <a:t>            &lt;</a:t>
            </a:r>
            <a:r>
              <a:rPr lang="en-US" sz="1400" dirty="0" err="1">
                <a:solidFill>
                  <a:schemeClr val="bg1"/>
                </a:solidFill>
              </a:rPr>
              <a:t>ymax</a:t>
            </a:r>
            <a:r>
              <a:rPr lang="en-US" sz="1400" dirty="0">
                <a:solidFill>
                  <a:schemeClr val="bg1"/>
                </a:solidFill>
              </a:rPr>
              <a:t>&gt;y_max2&lt;/</a:t>
            </a:r>
            <a:r>
              <a:rPr lang="en-US" sz="1400" dirty="0" err="1">
                <a:solidFill>
                  <a:schemeClr val="bg1"/>
                </a:solidFill>
              </a:rPr>
              <a:t>ymax</a:t>
            </a:r>
            <a:r>
              <a:rPr lang="en-US" sz="1400" dirty="0">
                <a:solidFill>
                  <a:schemeClr val="bg1"/>
                </a:solidFill>
              </a:rPr>
              <a:t>&gt;</a:t>
            </a:r>
          </a:p>
          <a:p>
            <a:r>
              <a:rPr lang="en-US" sz="1400" dirty="0">
                <a:solidFill>
                  <a:schemeClr val="bg1"/>
                </a:solidFill>
              </a:rPr>
              <a:t>        &lt;/</a:t>
            </a:r>
            <a:r>
              <a:rPr lang="en-US" sz="1400" dirty="0" err="1">
                <a:solidFill>
                  <a:schemeClr val="bg1"/>
                </a:solidFill>
              </a:rPr>
              <a:t>bndbox</a:t>
            </a:r>
            <a:r>
              <a:rPr lang="en-US" sz="1400" dirty="0">
                <a:solidFill>
                  <a:schemeClr val="bg1"/>
                </a:solidFill>
              </a:rPr>
              <a:t>&gt;</a:t>
            </a:r>
          </a:p>
          <a:p>
            <a:r>
              <a:rPr lang="en-US" sz="1400" dirty="0">
                <a:solidFill>
                  <a:schemeClr val="bg1"/>
                </a:solidFill>
              </a:rPr>
              <a:t>    &lt;/object&gt;</a:t>
            </a:r>
          </a:p>
          <a:p>
            <a:r>
              <a:rPr lang="en-US" sz="1400" dirty="0">
                <a:solidFill>
                  <a:schemeClr val="bg1"/>
                </a:solidFill>
              </a:rPr>
              <a:t>&lt;/annotation&gt;</a:t>
            </a:r>
          </a:p>
          <a:p>
            <a:endParaRPr lang="en-US" dirty="0">
              <a:solidFill>
                <a:schemeClr val="bg1"/>
              </a:solidFill>
            </a:endParaRPr>
          </a:p>
        </p:txBody>
      </p:sp>
    </p:spTree>
    <p:extLst>
      <p:ext uri="{BB962C8B-B14F-4D97-AF65-F5344CB8AC3E}">
        <p14:creationId xmlns:p14="http://schemas.microsoft.com/office/powerpoint/2010/main" val="30310952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728D7-CB92-2AC6-0A8D-7A08161BB3FA}"/>
              </a:ext>
            </a:extLst>
          </p:cNvPr>
          <p:cNvSpPr>
            <a:spLocks noGrp="1"/>
          </p:cNvSpPr>
          <p:nvPr>
            <p:ph type="title"/>
          </p:nvPr>
        </p:nvSpPr>
        <p:spPr>
          <a:xfrm>
            <a:off x="838200" y="365125"/>
            <a:ext cx="10515600" cy="473075"/>
          </a:xfrm>
        </p:spPr>
        <p:txBody>
          <a:bodyPr>
            <a:normAutofit fontScale="90000"/>
          </a:bodyPr>
          <a:lstStyle/>
          <a:p>
            <a:r>
              <a:rPr lang="en-US" dirty="0"/>
              <a:t>Some Other Important Papers / Work in </a:t>
            </a:r>
            <a:r>
              <a:rPr lang="en-US" dirty="0" err="1"/>
              <a:t>ViT</a:t>
            </a:r>
            <a:r>
              <a:rPr lang="en-US" dirty="0"/>
              <a:t> </a:t>
            </a:r>
          </a:p>
        </p:txBody>
      </p:sp>
      <p:sp>
        <p:nvSpPr>
          <p:cNvPr id="3" name="Content Placeholder 2">
            <a:extLst>
              <a:ext uri="{FF2B5EF4-FFF2-40B4-BE49-F238E27FC236}">
                <a16:creationId xmlns:a16="http://schemas.microsoft.com/office/drawing/2014/main" id="{AC829890-B983-2AA0-82BD-155665AF2CFF}"/>
              </a:ext>
            </a:extLst>
          </p:cNvPr>
          <p:cNvSpPr>
            <a:spLocks noGrp="1"/>
          </p:cNvSpPr>
          <p:nvPr>
            <p:ph idx="1"/>
          </p:nvPr>
        </p:nvSpPr>
        <p:spPr>
          <a:xfrm>
            <a:off x="228600" y="961845"/>
            <a:ext cx="11049000" cy="5867400"/>
          </a:xfrm>
        </p:spPr>
        <p:txBody>
          <a:bodyPr>
            <a:normAutofit lnSpcReduction="10000"/>
          </a:bodyPr>
          <a:lstStyle/>
          <a:p>
            <a:pPr marL="0" indent="0">
              <a:buNone/>
            </a:pPr>
            <a:r>
              <a:rPr lang="en-US" sz="1600" b="1" dirty="0"/>
              <a:t>2017: "Attention is All You Need" – Vaswani et al.</a:t>
            </a:r>
          </a:p>
          <a:p>
            <a:pPr marL="0" indent="0">
              <a:buNone/>
            </a:pPr>
            <a:r>
              <a:rPr lang="en-US" sz="1000" b="1" dirty="0"/>
              <a:t>Contribution</a:t>
            </a:r>
            <a:r>
              <a:rPr lang="en-US" sz="1000" dirty="0"/>
              <a:t>: Introduced the </a:t>
            </a:r>
            <a:r>
              <a:rPr lang="en-US" sz="1000" b="1" dirty="0"/>
              <a:t>Transformer</a:t>
            </a:r>
            <a:r>
              <a:rPr lang="en-US" sz="1000" dirty="0"/>
              <a:t> architecture, originally designed for sequence-to-sequence tasks in natural language processing (NLP). The core concept is the </a:t>
            </a:r>
            <a:r>
              <a:rPr lang="en-US" sz="1000" b="1" dirty="0"/>
              <a:t>self-attention mechanism</a:t>
            </a:r>
            <a:r>
              <a:rPr lang="en-US" sz="1000" dirty="0"/>
              <a:t>, which captures global dependencies and relationships in data.</a:t>
            </a:r>
          </a:p>
          <a:p>
            <a:pPr marL="0" indent="0">
              <a:buNone/>
            </a:pPr>
            <a:r>
              <a:rPr lang="en-US" sz="1000" b="1" dirty="0"/>
              <a:t>Significance</a:t>
            </a:r>
            <a:r>
              <a:rPr lang="en-US" sz="1000" dirty="0"/>
              <a:t>: This paper laid the foundation for the transformer model, which would later be adapted for computer vision.</a:t>
            </a:r>
          </a:p>
          <a:p>
            <a:pPr marL="0" indent="0">
              <a:buNone/>
            </a:pPr>
            <a:r>
              <a:rPr lang="en-US" sz="1600" b="1" dirty="0"/>
              <a:t>2020: "An Image is Worth 16x16 Words: Transformers for Image Recognition at Scale" – </a:t>
            </a:r>
            <a:r>
              <a:rPr lang="en-US" sz="1600" b="1" dirty="0" err="1"/>
              <a:t>Dosovitskiy</a:t>
            </a:r>
            <a:r>
              <a:rPr lang="en-US" sz="1600" b="1" dirty="0"/>
              <a:t> et al.</a:t>
            </a:r>
          </a:p>
          <a:p>
            <a:pPr marL="0" indent="0">
              <a:buNone/>
            </a:pPr>
            <a:r>
              <a:rPr lang="en-US" sz="1000" b="1" dirty="0"/>
              <a:t>Contribution</a:t>
            </a:r>
            <a:r>
              <a:rPr lang="en-US" sz="1000" dirty="0"/>
              <a:t>: Introduced the </a:t>
            </a:r>
            <a:r>
              <a:rPr lang="en-US" sz="1000" b="1" dirty="0"/>
              <a:t>Vision Transformer (</a:t>
            </a:r>
            <a:r>
              <a:rPr lang="en-US" sz="1000" b="1" dirty="0" err="1"/>
              <a:t>ViT</a:t>
            </a:r>
            <a:r>
              <a:rPr lang="en-US" sz="1000" b="1" dirty="0"/>
              <a:t>)</a:t>
            </a:r>
            <a:r>
              <a:rPr lang="en-US" sz="1000" dirty="0"/>
              <a:t>, the first successful application of a transformer model for image classification. The key idea was to treat an image as a sequence of patches (16x16 pixels each) and apply a transformer model directly to these patches, just as transformers handle word sequences in NLP.</a:t>
            </a:r>
          </a:p>
          <a:p>
            <a:pPr marL="0" indent="0">
              <a:buNone/>
            </a:pPr>
            <a:r>
              <a:rPr lang="en-US" sz="1000" b="1" dirty="0"/>
              <a:t>Significance</a:t>
            </a:r>
            <a:r>
              <a:rPr lang="en-US" sz="1000" dirty="0"/>
              <a:t>: Achieved state-of-the-art performance on ImageNet when pre-trained on large datasets, marking a paradigm shift in computer vision models dominated by convolutional neural networks (CNNs).</a:t>
            </a:r>
          </a:p>
          <a:p>
            <a:pPr marL="0" indent="0">
              <a:buNone/>
            </a:pPr>
            <a:r>
              <a:rPr lang="en-US" sz="1600" b="1" dirty="0"/>
              <a:t>2021: "Training Data-Efficient Image Transformers &amp; Distillation through Attention" (</a:t>
            </a:r>
            <a:r>
              <a:rPr lang="en-US" sz="1600" b="1" dirty="0" err="1"/>
              <a:t>DeiT</a:t>
            </a:r>
            <a:r>
              <a:rPr lang="en-US" sz="1600" b="1" dirty="0"/>
              <a:t>) – </a:t>
            </a:r>
            <a:r>
              <a:rPr lang="en-US" sz="1600" b="1" dirty="0" err="1"/>
              <a:t>Touvron</a:t>
            </a:r>
            <a:r>
              <a:rPr lang="en-US" sz="1600" b="1" dirty="0"/>
              <a:t> et al.</a:t>
            </a:r>
          </a:p>
          <a:p>
            <a:pPr marL="0" indent="0">
              <a:buNone/>
            </a:pPr>
            <a:r>
              <a:rPr lang="en-US" sz="1000" b="1" dirty="0"/>
              <a:t>Contribution</a:t>
            </a:r>
            <a:r>
              <a:rPr lang="en-US" sz="1000" dirty="0"/>
              <a:t>: Introduced </a:t>
            </a:r>
            <a:r>
              <a:rPr lang="en-US" sz="1000" b="1" dirty="0"/>
              <a:t>Data-efficient Image Transformer (</a:t>
            </a:r>
            <a:r>
              <a:rPr lang="en-US" sz="1000" b="1" dirty="0" err="1"/>
              <a:t>DeiT</a:t>
            </a:r>
            <a:r>
              <a:rPr lang="en-US" sz="1000" b="1" dirty="0"/>
              <a:t>)</a:t>
            </a:r>
            <a:r>
              <a:rPr lang="en-US" sz="1000" dirty="0"/>
              <a:t>, a more data-efficient variant of </a:t>
            </a:r>
            <a:r>
              <a:rPr lang="en-US" sz="1000" dirty="0" err="1"/>
              <a:t>ViT</a:t>
            </a:r>
            <a:r>
              <a:rPr lang="en-US" sz="1000" dirty="0"/>
              <a:t>, showing that transformers can be trained from scratch on ImageNet without the need for massive pre-training datasets. Also introduced </a:t>
            </a:r>
            <a:r>
              <a:rPr lang="en-US" sz="1000" b="1" dirty="0"/>
              <a:t>knowledge distillation</a:t>
            </a:r>
            <a:r>
              <a:rPr lang="en-US" sz="1000" dirty="0"/>
              <a:t> with a CNN-based teacher to improve the performance of </a:t>
            </a:r>
            <a:r>
              <a:rPr lang="en-US" sz="1000" dirty="0" err="1"/>
              <a:t>ViTs</a:t>
            </a:r>
            <a:r>
              <a:rPr lang="en-US" sz="1000" dirty="0"/>
              <a:t>.</a:t>
            </a:r>
          </a:p>
          <a:p>
            <a:pPr marL="0" indent="0">
              <a:buNone/>
            </a:pPr>
            <a:r>
              <a:rPr lang="en-US" sz="1000" b="1" dirty="0"/>
              <a:t>Significance</a:t>
            </a:r>
            <a:r>
              <a:rPr lang="en-US" sz="1000" dirty="0"/>
              <a:t>: Made </a:t>
            </a:r>
            <a:r>
              <a:rPr lang="en-US" sz="1000" dirty="0" err="1"/>
              <a:t>ViTs</a:t>
            </a:r>
            <a:r>
              <a:rPr lang="en-US" sz="1000" dirty="0"/>
              <a:t> more accessible by reducing the data and computational requirements for training, bringing transformers into the mainstream for vision tasks.</a:t>
            </a:r>
          </a:p>
          <a:p>
            <a:pPr marL="0" indent="0">
              <a:buNone/>
            </a:pPr>
            <a:r>
              <a:rPr lang="en-US" sz="1600" b="1" dirty="0"/>
              <a:t>2021: "Multi-Scale Vision Transformers" (</a:t>
            </a:r>
            <a:r>
              <a:rPr lang="en-US" sz="1600" b="1" dirty="0" err="1"/>
              <a:t>MViT</a:t>
            </a:r>
            <a:r>
              <a:rPr lang="en-US" sz="1600" b="1" dirty="0"/>
              <a:t>) – Fan et al.</a:t>
            </a:r>
          </a:p>
          <a:p>
            <a:pPr marL="0" indent="0">
              <a:buNone/>
            </a:pPr>
            <a:r>
              <a:rPr lang="en-US" sz="1000" b="1" dirty="0"/>
              <a:t>Contribution</a:t>
            </a:r>
            <a:r>
              <a:rPr lang="en-US" sz="1000" dirty="0"/>
              <a:t>: Proposed </a:t>
            </a:r>
            <a:r>
              <a:rPr lang="en-US" sz="1000" b="1" dirty="0"/>
              <a:t>Multi-Scale Vision Transformers</a:t>
            </a:r>
            <a:r>
              <a:rPr lang="en-US" sz="1000" dirty="0"/>
              <a:t>, which introduce hierarchical attention at multiple scales, similar to how CNNs process information at different resolution levels.</a:t>
            </a:r>
          </a:p>
          <a:p>
            <a:pPr marL="0" indent="0">
              <a:buNone/>
            </a:pPr>
            <a:r>
              <a:rPr lang="en-US" sz="1000" b="1" dirty="0"/>
              <a:t>Significance</a:t>
            </a:r>
            <a:r>
              <a:rPr lang="en-US" sz="1000" dirty="0"/>
              <a:t>: Bridged the gap between the purely flat, single-scale attention in </a:t>
            </a:r>
            <a:r>
              <a:rPr lang="en-US" sz="1000" dirty="0" err="1"/>
              <a:t>ViT</a:t>
            </a:r>
            <a:r>
              <a:rPr lang="en-US" sz="1000" dirty="0"/>
              <a:t> and the hierarchical processing of CNNs, improving performance on various vision tasks.</a:t>
            </a:r>
          </a:p>
          <a:p>
            <a:pPr marL="0" indent="0">
              <a:buNone/>
            </a:pPr>
            <a:r>
              <a:rPr lang="en-US" sz="1800" b="1" dirty="0"/>
              <a:t>2021: "</a:t>
            </a:r>
            <a:r>
              <a:rPr lang="en-US" sz="1800" b="1" dirty="0" err="1"/>
              <a:t>Swin</a:t>
            </a:r>
            <a:r>
              <a:rPr lang="en-US" sz="1800" b="1" dirty="0"/>
              <a:t> Transformer: Hierarchical Vision Transformer using Shifted Windows" – Liu et al.</a:t>
            </a:r>
          </a:p>
          <a:p>
            <a:pPr marL="0" indent="0">
              <a:buNone/>
            </a:pPr>
            <a:r>
              <a:rPr lang="en-US" sz="1000" b="1" dirty="0"/>
              <a:t>Contribution</a:t>
            </a:r>
            <a:r>
              <a:rPr lang="en-US" sz="1000" dirty="0"/>
              <a:t>: Proposed </a:t>
            </a:r>
            <a:r>
              <a:rPr lang="en-US" sz="1000" b="1" dirty="0" err="1"/>
              <a:t>Swin</a:t>
            </a:r>
            <a:r>
              <a:rPr lang="en-US" sz="1000" b="1" dirty="0"/>
              <a:t> Transformer</a:t>
            </a:r>
            <a:r>
              <a:rPr lang="en-US" sz="1000" dirty="0"/>
              <a:t>, which uses a </a:t>
            </a:r>
            <a:r>
              <a:rPr lang="en-US" sz="1000" b="1" dirty="0"/>
              <a:t>shifted window mechanism</a:t>
            </a:r>
            <a:r>
              <a:rPr lang="en-US" sz="1000" dirty="0"/>
              <a:t> to compute local self-attention. The model has a hierarchical structure that computes attention at different scales, making it more efficient and scalable for high-resolution image tasks.</a:t>
            </a:r>
          </a:p>
          <a:p>
            <a:pPr marL="0" indent="0">
              <a:buNone/>
            </a:pPr>
            <a:r>
              <a:rPr lang="en-US" sz="1000" b="1" dirty="0"/>
              <a:t>Significance</a:t>
            </a:r>
            <a:r>
              <a:rPr lang="en-US" sz="1000" dirty="0"/>
              <a:t>: Outperformed previous vision transformers on multiple benchmarks, such as COCO object detection and ADE20K segmentation. </a:t>
            </a:r>
            <a:r>
              <a:rPr lang="en-US" sz="1000" dirty="0" err="1"/>
              <a:t>Swin</a:t>
            </a:r>
            <a:r>
              <a:rPr lang="en-US" sz="1000" dirty="0"/>
              <a:t> Transformers became popular in vision tasks beyond classification, such as object detection and segmentation.</a:t>
            </a:r>
          </a:p>
          <a:p>
            <a:pPr marL="0" indent="0">
              <a:buNone/>
            </a:pPr>
            <a:r>
              <a:rPr lang="en-US" sz="1600" b="1" dirty="0"/>
              <a:t>2021: "TNT: Transformer in Transformer" – Han et al.</a:t>
            </a:r>
          </a:p>
          <a:p>
            <a:pPr marL="0" indent="0">
              <a:buNone/>
            </a:pPr>
            <a:r>
              <a:rPr lang="en-US" sz="1000" b="1" dirty="0"/>
              <a:t>Contribution</a:t>
            </a:r>
            <a:r>
              <a:rPr lang="en-US" sz="1000" dirty="0"/>
              <a:t>: Introduced the </a:t>
            </a:r>
            <a:r>
              <a:rPr lang="en-US" sz="1000" b="1" dirty="0"/>
              <a:t>Transformer-in-Transformer (TNT)</a:t>
            </a:r>
            <a:r>
              <a:rPr lang="en-US" sz="1000" dirty="0"/>
              <a:t>, which models both patch-level and pixel-level information by using nested transformers. This architecture captures fine-grained details inside image patches, improving the model's representational capacity.</a:t>
            </a:r>
          </a:p>
          <a:p>
            <a:pPr marL="0" indent="0">
              <a:buNone/>
            </a:pPr>
            <a:r>
              <a:rPr lang="en-US" sz="1000" b="1" dirty="0"/>
              <a:t>Significance</a:t>
            </a:r>
            <a:r>
              <a:rPr lang="en-US" sz="1000" dirty="0"/>
              <a:t>: Enhanced the ability of transformers to model local pixel-level information, which was a weakness of early </a:t>
            </a:r>
            <a:r>
              <a:rPr lang="en-US" sz="1000" dirty="0" err="1"/>
              <a:t>ViTs</a:t>
            </a:r>
            <a:r>
              <a:rPr lang="en-US" sz="1000" dirty="0"/>
              <a:t>.</a:t>
            </a:r>
          </a:p>
          <a:p>
            <a:pPr marL="0" indent="0">
              <a:buNone/>
            </a:pPr>
            <a:endParaRPr lang="en-US" sz="1000" dirty="0"/>
          </a:p>
          <a:p>
            <a:pPr marL="0" indent="0">
              <a:buNone/>
            </a:pPr>
            <a:endParaRPr lang="en-US" sz="1200" dirty="0"/>
          </a:p>
        </p:txBody>
      </p:sp>
    </p:spTree>
    <p:extLst>
      <p:ext uri="{BB962C8B-B14F-4D97-AF65-F5344CB8AC3E}">
        <p14:creationId xmlns:p14="http://schemas.microsoft.com/office/powerpoint/2010/main" val="3259866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728D7-CB92-2AC6-0A8D-7A08161BB3FA}"/>
              </a:ext>
            </a:extLst>
          </p:cNvPr>
          <p:cNvSpPr>
            <a:spLocks noGrp="1"/>
          </p:cNvSpPr>
          <p:nvPr>
            <p:ph type="title"/>
          </p:nvPr>
        </p:nvSpPr>
        <p:spPr>
          <a:xfrm>
            <a:off x="381000" y="152400"/>
            <a:ext cx="11811000" cy="609600"/>
          </a:xfrm>
        </p:spPr>
        <p:txBody>
          <a:bodyPr>
            <a:normAutofit fontScale="90000"/>
          </a:bodyPr>
          <a:lstStyle/>
          <a:p>
            <a:r>
              <a:rPr lang="en-US" dirty="0"/>
              <a:t>Some Other Important Papers / Work in </a:t>
            </a:r>
            <a:r>
              <a:rPr lang="en-US" dirty="0" err="1"/>
              <a:t>ViT</a:t>
            </a:r>
            <a:endParaRPr lang="en-US" dirty="0"/>
          </a:p>
        </p:txBody>
      </p:sp>
      <p:sp>
        <p:nvSpPr>
          <p:cNvPr id="3" name="Content Placeholder 2">
            <a:extLst>
              <a:ext uri="{FF2B5EF4-FFF2-40B4-BE49-F238E27FC236}">
                <a16:creationId xmlns:a16="http://schemas.microsoft.com/office/drawing/2014/main" id="{AC829890-B983-2AA0-82BD-155665AF2CFF}"/>
              </a:ext>
            </a:extLst>
          </p:cNvPr>
          <p:cNvSpPr>
            <a:spLocks noGrp="1"/>
          </p:cNvSpPr>
          <p:nvPr>
            <p:ph idx="1"/>
          </p:nvPr>
        </p:nvSpPr>
        <p:spPr>
          <a:xfrm>
            <a:off x="304800" y="685800"/>
            <a:ext cx="11506200" cy="6172199"/>
          </a:xfrm>
        </p:spPr>
        <p:txBody>
          <a:bodyPr>
            <a:normAutofit/>
          </a:bodyPr>
          <a:lstStyle/>
          <a:p>
            <a:pPr marL="0" indent="0">
              <a:lnSpc>
                <a:spcPct val="100000"/>
              </a:lnSpc>
              <a:buNone/>
            </a:pPr>
            <a:r>
              <a:rPr lang="en-US" sz="1600" b="1" dirty="0"/>
              <a:t>2021: "Pyramid Vision Transformer: A Versatile Backbone for Dense Prediction without Convolutions" (PVT) – Wang et al.</a:t>
            </a:r>
          </a:p>
          <a:p>
            <a:pPr marL="0" indent="0">
              <a:buNone/>
            </a:pPr>
            <a:r>
              <a:rPr lang="en-US" sz="1000" b="1" dirty="0"/>
              <a:t>Contribution</a:t>
            </a:r>
            <a:r>
              <a:rPr lang="en-US" sz="1000" dirty="0"/>
              <a:t>: Introduced the </a:t>
            </a:r>
            <a:r>
              <a:rPr lang="en-US" sz="1000" b="1" dirty="0"/>
              <a:t>Pyramid Vision Transformer (PVT)</a:t>
            </a:r>
            <a:r>
              <a:rPr lang="en-US" sz="1000" dirty="0"/>
              <a:t>, which builds a pyramid of feature maps (similar to CNNs) with progressive </a:t>
            </a:r>
            <a:r>
              <a:rPr lang="en-US" sz="1000" dirty="0" err="1"/>
              <a:t>downsampling</a:t>
            </a:r>
            <a:r>
              <a:rPr lang="en-US" sz="1000" dirty="0"/>
              <a:t>, enabling its application to dense prediction tasks like object detection and segmentation.</a:t>
            </a:r>
          </a:p>
          <a:p>
            <a:pPr marL="0" indent="0">
              <a:buNone/>
            </a:pPr>
            <a:r>
              <a:rPr lang="en-US" sz="1000" b="1" dirty="0"/>
              <a:t>Significance</a:t>
            </a:r>
            <a:r>
              <a:rPr lang="en-US" sz="1000" dirty="0"/>
              <a:t>: Made vision transformers more versatile for tasks that require multi-scale features and dense predictions, further competing with CNN-based models.</a:t>
            </a:r>
          </a:p>
          <a:p>
            <a:pPr marL="0" indent="0">
              <a:lnSpc>
                <a:spcPct val="100000"/>
              </a:lnSpc>
              <a:buNone/>
            </a:pPr>
            <a:r>
              <a:rPr lang="en-US" sz="1600" b="1" dirty="0"/>
              <a:t>2021: "</a:t>
            </a:r>
            <a:r>
              <a:rPr lang="en-US" sz="1600" b="1" dirty="0" err="1"/>
              <a:t>BEiT</a:t>
            </a:r>
            <a:r>
              <a:rPr lang="en-US" sz="1600" b="1" dirty="0"/>
              <a:t>: BERT Pre-Training of Image Transformers" – Bao et al.</a:t>
            </a:r>
          </a:p>
          <a:p>
            <a:pPr marL="0" indent="0">
              <a:buNone/>
            </a:pPr>
            <a:r>
              <a:rPr lang="en-US" sz="1000" b="1" dirty="0"/>
              <a:t>Contribution</a:t>
            </a:r>
            <a:r>
              <a:rPr lang="en-US" sz="1000" dirty="0"/>
              <a:t>: Introduced </a:t>
            </a:r>
            <a:r>
              <a:rPr lang="en-US" sz="1000" b="1" dirty="0" err="1"/>
              <a:t>BEiT</a:t>
            </a:r>
            <a:r>
              <a:rPr lang="en-US" sz="1000" b="1" dirty="0"/>
              <a:t> (Bidirectional Encoder representation for Image Transformers)</a:t>
            </a:r>
            <a:r>
              <a:rPr lang="en-US" sz="1000" dirty="0"/>
              <a:t>, inspired by the BERT model in NLP. </a:t>
            </a:r>
            <a:r>
              <a:rPr lang="en-US" sz="1000" dirty="0" err="1"/>
              <a:t>BEiT</a:t>
            </a:r>
            <a:r>
              <a:rPr lang="en-US" sz="1000" dirty="0"/>
              <a:t> uses masked image modeling, where portions of the image are masked, and the model is trained to predict the missing patches, akin to masked language modeling.</a:t>
            </a:r>
          </a:p>
          <a:p>
            <a:pPr marL="0" indent="0">
              <a:buNone/>
            </a:pPr>
            <a:r>
              <a:rPr lang="en-US" sz="1000" b="1" dirty="0"/>
              <a:t>Significance</a:t>
            </a:r>
            <a:r>
              <a:rPr lang="en-US" sz="1000" dirty="0"/>
              <a:t>: Demonstrated that the self-supervised learning paradigm used in NLP (like BERT) can be applied effectively to vision transformers, improving their performance on various tasks after pre-training.</a:t>
            </a:r>
          </a:p>
          <a:p>
            <a:pPr marL="0" indent="0">
              <a:buNone/>
            </a:pPr>
            <a:r>
              <a:rPr lang="en-US" sz="1600" b="1" dirty="0"/>
              <a:t>2021: "Visual Transformer Pruner: An End-to-End Pruning Framework for Vision Transformers" – Tang et al.</a:t>
            </a:r>
          </a:p>
          <a:p>
            <a:pPr marL="0" indent="0">
              <a:buNone/>
            </a:pPr>
            <a:r>
              <a:rPr lang="en-US" sz="1000" b="1" dirty="0"/>
              <a:t>Contribution</a:t>
            </a:r>
            <a:r>
              <a:rPr lang="en-US" sz="1000" dirty="0"/>
              <a:t>: Proposed a pruning method for </a:t>
            </a:r>
            <a:r>
              <a:rPr lang="en-US" sz="1000" dirty="0" err="1"/>
              <a:t>ViTs</a:t>
            </a:r>
            <a:r>
              <a:rPr lang="en-US" sz="1000" dirty="0"/>
              <a:t> that reduces the computational cost of transformers without significantly sacrificing performance.</a:t>
            </a:r>
          </a:p>
          <a:p>
            <a:pPr marL="0" indent="0">
              <a:buNone/>
            </a:pPr>
            <a:r>
              <a:rPr lang="en-US" sz="1000" b="1" dirty="0"/>
              <a:t>Significance</a:t>
            </a:r>
            <a:r>
              <a:rPr lang="en-US" sz="1000" dirty="0"/>
              <a:t>: Addressed the issue of </a:t>
            </a:r>
            <a:r>
              <a:rPr lang="en-US" sz="1000" dirty="0" err="1"/>
              <a:t>ViTs</a:t>
            </a:r>
            <a:r>
              <a:rPr lang="en-US" sz="1000" dirty="0"/>
              <a:t> being computationally expensive, making them more feasible for deployment in resource-constrained environments.</a:t>
            </a:r>
          </a:p>
          <a:p>
            <a:pPr marL="0" indent="0">
              <a:buNone/>
            </a:pPr>
            <a:r>
              <a:rPr lang="en-US" sz="1600" b="1" dirty="0"/>
              <a:t>2022: "</a:t>
            </a:r>
            <a:r>
              <a:rPr lang="en-US" sz="1600" b="1" dirty="0" err="1"/>
              <a:t>ConvFormer</a:t>
            </a:r>
            <a:r>
              <a:rPr lang="en-US" sz="1600" b="1" dirty="0"/>
              <a:t>: Closing the Gap Between CNN and Vision Transformers" – Yu et al.</a:t>
            </a:r>
          </a:p>
          <a:p>
            <a:pPr marL="0" indent="0">
              <a:buNone/>
            </a:pPr>
            <a:r>
              <a:rPr lang="en-US" sz="1000" b="1" dirty="0"/>
              <a:t>Contribution</a:t>
            </a:r>
            <a:r>
              <a:rPr lang="en-US" sz="1000" dirty="0"/>
              <a:t>: Introduced </a:t>
            </a:r>
            <a:r>
              <a:rPr lang="en-US" sz="1000" b="1" dirty="0" err="1"/>
              <a:t>ConvFormer</a:t>
            </a:r>
            <a:r>
              <a:rPr lang="en-US" sz="1000" dirty="0"/>
              <a:t>, a hybrid model that uses convolutions within the transformer architecture. The model blends the strengths of CNNs (locality and inductive bias) with the global modeling capabilities of transformers.</a:t>
            </a:r>
          </a:p>
          <a:p>
            <a:pPr marL="0" indent="0">
              <a:buNone/>
            </a:pPr>
            <a:r>
              <a:rPr lang="en-US" sz="1000" b="1" dirty="0"/>
              <a:t>Significance</a:t>
            </a:r>
            <a:r>
              <a:rPr lang="en-US" sz="1000" dirty="0"/>
              <a:t>: Combines the best of CNNs and transformers, narrowing the gap between these two dominant architectures for vision tasks.</a:t>
            </a:r>
          </a:p>
          <a:p>
            <a:pPr marL="0" indent="0">
              <a:buNone/>
            </a:pPr>
            <a:r>
              <a:rPr lang="en-US" sz="1600" b="1" dirty="0"/>
              <a:t>2022: "MAE: Masked Autoencoders Are Scalable Vision Learners" – He et al.</a:t>
            </a:r>
          </a:p>
          <a:p>
            <a:pPr marL="0" indent="0">
              <a:buNone/>
            </a:pPr>
            <a:r>
              <a:rPr lang="en-US" sz="1000" b="1" dirty="0"/>
              <a:t>Contribution</a:t>
            </a:r>
            <a:r>
              <a:rPr lang="en-US" sz="1000" dirty="0"/>
              <a:t>: Proposed </a:t>
            </a:r>
            <a:r>
              <a:rPr lang="en-US" sz="1000" b="1" dirty="0"/>
              <a:t>Masked Autoencoders (MAE)</a:t>
            </a:r>
            <a:r>
              <a:rPr lang="en-US" sz="1000" dirty="0"/>
              <a:t> for vision transformers, which mask a large portion of the image during training and then reconstruct the missing parts. This method scales well and learns strong visual representations.</a:t>
            </a:r>
          </a:p>
          <a:p>
            <a:pPr marL="0" indent="0">
              <a:buNone/>
            </a:pPr>
            <a:r>
              <a:rPr lang="en-US" sz="1000" b="1" dirty="0"/>
              <a:t>Significance</a:t>
            </a:r>
            <a:r>
              <a:rPr lang="en-US" sz="1000" dirty="0"/>
              <a:t>: MAE pushed the frontier of self-supervised learning for </a:t>
            </a:r>
            <a:r>
              <a:rPr lang="en-US" sz="1000" dirty="0" err="1"/>
              <a:t>ViTs</a:t>
            </a:r>
            <a:r>
              <a:rPr lang="en-US" sz="1000" dirty="0"/>
              <a:t>, showing that the "masked" learning concept from NLP could be leveraged in vision tasks to great effect.</a:t>
            </a:r>
          </a:p>
          <a:p>
            <a:pPr marL="0" indent="0">
              <a:buNone/>
            </a:pPr>
            <a:r>
              <a:rPr lang="en-US" sz="1600" b="1" dirty="0"/>
              <a:t>2023: "Segment Anything Model" (SAM) – Kirillov et al.</a:t>
            </a:r>
          </a:p>
          <a:p>
            <a:pPr marL="0" indent="0">
              <a:buNone/>
            </a:pPr>
            <a:r>
              <a:rPr lang="en-US" sz="1000" b="1" dirty="0"/>
              <a:t>Contribution</a:t>
            </a:r>
            <a:r>
              <a:rPr lang="en-US" sz="1000" dirty="0"/>
              <a:t>: SAM proposes a transformer-based architecture that can perform </a:t>
            </a:r>
            <a:r>
              <a:rPr lang="en-US" sz="1000" b="1" dirty="0"/>
              <a:t>image segmentation</a:t>
            </a:r>
            <a:r>
              <a:rPr lang="en-US" sz="1000" dirty="0"/>
              <a:t> on any object in an image without being trained on specific object classes. It uses a combination of vision transformers and </a:t>
            </a:r>
            <a:r>
              <a:rPr lang="en-US" sz="1000" dirty="0" err="1"/>
              <a:t>promptable</a:t>
            </a:r>
            <a:r>
              <a:rPr lang="en-US" sz="1000" dirty="0"/>
              <a:t> segmentation.</a:t>
            </a:r>
          </a:p>
          <a:p>
            <a:pPr marL="0" indent="0">
              <a:buNone/>
            </a:pPr>
            <a:r>
              <a:rPr lang="en-US" sz="1000" b="1" dirty="0"/>
              <a:t>Significance</a:t>
            </a:r>
            <a:r>
              <a:rPr lang="en-US" sz="1000" dirty="0"/>
              <a:t>: Showed the flexibility of transformers in handling a variety of vision tasks, demonstrating their capacity for generalization and versatility in new areas such as zero-shot segmentation.</a:t>
            </a:r>
          </a:p>
          <a:p>
            <a:pPr marL="0" indent="0">
              <a:buNone/>
            </a:pPr>
            <a:endParaRPr lang="en-US" sz="1000" dirty="0"/>
          </a:p>
        </p:txBody>
      </p:sp>
    </p:spTree>
    <p:extLst>
      <p:ext uri="{BB962C8B-B14F-4D97-AF65-F5344CB8AC3E}">
        <p14:creationId xmlns:p14="http://schemas.microsoft.com/office/powerpoint/2010/main" val="18875783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0259" y="137315"/>
            <a:ext cx="9916795" cy="1402948"/>
          </a:xfrm>
          <a:prstGeom prst="rect">
            <a:avLst/>
          </a:prstGeom>
        </p:spPr>
        <p:txBody>
          <a:bodyPr vert="horz" wrap="square" lIns="0" tIns="177800" rIns="0" bIns="0" rtlCol="0">
            <a:spAutoFit/>
          </a:bodyPr>
          <a:lstStyle/>
          <a:p>
            <a:pPr marL="119380">
              <a:lnSpc>
                <a:spcPct val="100000"/>
              </a:lnSpc>
              <a:spcBef>
                <a:spcPts val="1400"/>
              </a:spcBef>
            </a:pPr>
            <a:r>
              <a:rPr spc="-10" dirty="0"/>
              <a:t>Summary</a:t>
            </a:r>
          </a:p>
          <a:p>
            <a:pPr marL="12700">
              <a:lnSpc>
                <a:spcPct val="100000"/>
              </a:lnSpc>
              <a:spcBef>
                <a:spcPts val="915"/>
              </a:spcBef>
            </a:pPr>
            <a:r>
              <a:rPr sz="2800" b="0" dirty="0">
                <a:latin typeface="Calibri"/>
                <a:cs typeface="Calibri"/>
              </a:rPr>
              <a:t>Vision</a:t>
            </a:r>
            <a:r>
              <a:rPr sz="2800" b="0" spc="-40" dirty="0">
                <a:latin typeface="Calibri"/>
                <a:cs typeface="Calibri"/>
              </a:rPr>
              <a:t> </a:t>
            </a:r>
            <a:r>
              <a:rPr sz="2800" b="0" spc="-35" dirty="0">
                <a:latin typeface="Calibri"/>
                <a:cs typeface="Calibri"/>
              </a:rPr>
              <a:t>Transformers </a:t>
            </a:r>
            <a:r>
              <a:rPr sz="2800" b="0" dirty="0">
                <a:latin typeface="Calibri"/>
                <a:cs typeface="Calibri"/>
              </a:rPr>
              <a:t>have</a:t>
            </a:r>
            <a:r>
              <a:rPr sz="2800" b="0" spc="-45" dirty="0">
                <a:latin typeface="Calibri"/>
                <a:cs typeface="Calibri"/>
              </a:rPr>
              <a:t> </a:t>
            </a:r>
            <a:r>
              <a:rPr sz="2800" b="0" dirty="0">
                <a:latin typeface="Calibri"/>
                <a:cs typeface="Calibri"/>
              </a:rPr>
              <a:t>been</a:t>
            </a:r>
            <a:r>
              <a:rPr sz="2800" b="0" spc="-40" dirty="0">
                <a:latin typeface="Calibri"/>
                <a:cs typeface="Calibri"/>
              </a:rPr>
              <a:t> </a:t>
            </a:r>
            <a:r>
              <a:rPr sz="2800" b="0" dirty="0">
                <a:latin typeface="Calibri"/>
                <a:cs typeface="Calibri"/>
              </a:rPr>
              <a:t>a</a:t>
            </a:r>
            <a:r>
              <a:rPr sz="2800" b="0" spc="-40" dirty="0">
                <a:latin typeface="Calibri"/>
                <a:cs typeface="Calibri"/>
              </a:rPr>
              <a:t>  </a:t>
            </a:r>
            <a:r>
              <a:rPr sz="2800" b="0" dirty="0">
                <a:latin typeface="Calibri"/>
                <a:cs typeface="Calibri"/>
              </a:rPr>
              <a:t>hot</a:t>
            </a:r>
            <a:r>
              <a:rPr sz="2800" b="0" spc="-45" dirty="0">
                <a:latin typeface="Calibri"/>
                <a:cs typeface="Calibri"/>
              </a:rPr>
              <a:t> </a:t>
            </a:r>
            <a:r>
              <a:rPr sz="2800" b="0" dirty="0">
                <a:latin typeface="Calibri"/>
                <a:cs typeface="Calibri"/>
              </a:rPr>
              <a:t>topic</a:t>
            </a:r>
            <a:r>
              <a:rPr sz="2800" b="0" spc="-35" dirty="0">
                <a:latin typeface="Calibri"/>
                <a:cs typeface="Calibri"/>
              </a:rPr>
              <a:t> </a:t>
            </a:r>
            <a:r>
              <a:rPr sz="2800" b="0" dirty="0">
                <a:latin typeface="Calibri"/>
                <a:cs typeface="Calibri"/>
              </a:rPr>
              <a:t>the</a:t>
            </a:r>
            <a:r>
              <a:rPr sz="2800" b="0" spc="-45" dirty="0">
                <a:latin typeface="Calibri"/>
                <a:cs typeface="Calibri"/>
              </a:rPr>
              <a:t> </a:t>
            </a:r>
            <a:r>
              <a:rPr sz="2800" b="0" dirty="0">
                <a:latin typeface="Calibri"/>
                <a:cs typeface="Calibri"/>
              </a:rPr>
              <a:t>past</a:t>
            </a:r>
            <a:r>
              <a:rPr sz="2800" b="0" spc="-45" dirty="0">
                <a:latin typeface="Calibri"/>
                <a:cs typeface="Calibri"/>
              </a:rPr>
              <a:t> </a:t>
            </a:r>
            <a:r>
              <a:rPr sz="2800" b="0" spc="-10" dirty="0">
                <a:latin typeface="Calibri"/>
                <a:cs typeface="Calibri"/>
              </a:rPr>
              <a:t>~</a:t>
            </a:r>
            <a:r>
              <a:rPr lang="en-US" sz="2800" b="0" spc="-10" dirty="0">
                <a:latin typeface="Calibri"/>
                <a:cs typeface="Calibri"/>
              </a:rPr>
              <a:t>3-</a:t>
            </a:r>
            <a:r>
              <a:rPr lang="en-US" sz="2800" spc="-10" dirty="0">
                <a:latin typeface="Calibri"/>
                <a:cs typeface="Calibri"/>
              </a:rPr>
              <a:t>4</a:t>
            </a:r>
            <a:r>
              <a:rPr sz="2800" b="0" spc="-30" dirty="0">
                <a:latin typeface="Calibri"/>
                <a:cs typeface="Calibri"/>
              </a:rPr>
              <a:t> </a:t>
            </a:r>
            <a:r>
              <a:rPr sz="2800" b="0" spc="-10" dirty="0">
                <a:latin typeface="Calibri"/>
                <a:cs typeface="Calibri"/>
              </a:rPr>
              <a:t>years!</a:t>
            </a:r>
            <a:endParaRPr sz="2800" dirty="0">
              <a:latin typeface="Calibri"/>
              <a:cs typeface="Calibri"/>
            </a:endParaRPr>
          </a:p>
        </p:txBody>
      </p:sp>
      <p:sp>
        <p:nvSpPr>
          <p:cNvPr id="3" name="object 3"/>
          <p:cNvSpPr txBox="1"/>
          <p:nvPr/>
        </p:nvSpPr>
        <p:spPr>
          <a:xfrm>
            <a:off x="762000" y="1573600"/>
            <a:ext cx="9918700" cy="4734629"/>
          </a:xfrm>
          <a:prstGeom prst="rect">
            <a:avLst/>
          </a:prstGeom>
        </p:spPr>
        <p:txBody>
          <a:bodyPr vert="horz" wrap="square" lIns="0" tIns="12700" rIns="0" bIns="0" rtlCol="0">
            <a:spAutoFit/>
          </a:bodyPr>
          <a:lstStyle/>
          <a:p>
            <a:pPr marL="12700">
              <a:lnSpc>
                <a:spcPct val="100000"/>
              </a:lnSpc>
              <a:spcBef>
                <a:spcPts val="100"/>
              </a:spcBef>
            </a:pPr>
            <a:r>
              <a:rPr lang="en-US" sz="2800" spc="-10" dirty="0">
                <a:latin typeface="Calibri"/>
                <a:cs typeface="Calibri"/>
              </a:rPr>
              <a:t>D</a:t>
            </a:r>
            <a:r>
              <a:rPr sz="2800" spc="-10" dirty="0">
                <a:latin typeface="Calibri"/>
                <a:cs typeface="Calibri"/>
              </a:rPr>
              <a:t>ifferent</a:t>
            </a:r>
            <a:r>
              <a:rPr sz="2800" spc="-100" dirty="0">
                <a:latin typeface="Calibri"/>
                <a:cs typeface="Calibri"/>
              </a:rPr>
              <a:t> </a:t>
            </a:r>
            <a:r>
              <a:rPr sz="2800" spc="-10" dirty="0">
                <a:latin typeface="Calibri"/>
                <a:cs typeface="Calibri"/>
              </a:rPr>
              <a:t>architecture</a:t>
            </a:r>
            <a:r>
              <a:rPr sz="2800" spc="-105" dirty="0">
                <a:latin typeface="Calibri"/>
                <a:cs typeface="Calibri"/>
              </a:rPr>
              <a:t> </a:t>
            </a:r>
            <a:r>
              <a:rPr sz="2800" dirty="0">
                <a:latin typeface="Calibri"/>
                <a:cs typeface="Calibri"/>
              </a:rPr>
              <a:t>vs</a:t>
            </a:r>
            <a:r>
              <a:rPr sz="2800" spc="-90" dirty="0">
                <a:latin typeface="Calibri"/>
                <a:cs typeface="Calibri"/>
              </a:rPr>
              <a:t> </a:t>
            </a:r>
            <a:r>
              <a:rPr sz="2800" dirty="0">
                <a:latin typeface="Calibri"/>
                <a:cs typeface="Calibri"/>
              </a:rPr>
              <a:t>traditional</a:t>
            </a:r>
            <a:r>
              <a:rPr sz="2800" spc="-110" dirty="0">
                <a:latin typeface="Calibri"/>
                <a:cs typeface="Calibri"/>
              </a:rPr>
              <a:t> </a:t>
            </a:r>
            <a:r>
              <a:rPr sz="2800" spc="-20" dirty="0">
                <a:latin typeface="Calibri"/>
                <a:cs typeface="Calibri"/>
              </a:rPr>
              <a:t>CNNs</a:t>
            </a:r>
            <a:endParaRPr sz="2800" dirty="0">
              <a:latin typeface="Calibri"/>
              <a:cs typeface="Calibri"/>
            </a:endParaRPr>
          </a:p>
          <a:p>
            <a:pPr>
              <a:lnSpc>
                <a:spcPct val="100000"/>
              </a:lnSpc>
              <a:spcBef>
                <a:spcPts val="10"/>
              </a:spcBef>
            </a:pPr>
            <a:endParaRPr sz="2800" dirty="0">
              <a:latin typeface="Calibri"/>
              <a:cs typeface="Calibri"/>
            </a:endParaRPr>
          </a:p>
          <a:p>
            <a:pPr marL="12700">
              <a:lnSpc>
                <a:spcPct val="100000"/>
              </a:lnSpc>
              <a:spcBef>
                <a:spcPts val="5"/>
              </a:spcBef>
            </a:pPr>
            <a:r>
              <a:rPr sz="2800" b="1" dirty="0">
                <a:latin typeface="Calibri"/>
                <a:cs typeface="Calibri"/>
              </a:rPr>
              <a:t>Applications</a:t>
            </a:r>
            <a:r>
              <a:rPr sz="2800" b="1" spc="-90" dirty="0">
                <a:latin typeface="Calibri"/>
                <a:cs typeface="Calibri"/>
              </a:rPr>
              <a:t> </a:t>
            </a:r>
            <a:r>
              <a:rPr sz="2800" b="1" dirty="0">
                <a:latin typeface="Calibri"/>
                <a:cs typeface="Calibri"/>
              </a:rPr>
              <a:t>to</a:t>
            </a:r>
            <a:r>
              <a:rPr sz="2800" b="1" spc="-90" dirty="0">
                <a:latin typeface="Calibri"/>
                <a:cs typeface="Calibri"/>
              </a:rPr>
              <a:t> </a:t>
            </a:r>
            <a:r>
              <a:rPr sz="2800" b="1" dirty="0">
                <a:latin typeface="Calibri"/>
                <a:cs typeface="Calibri"/>
              </a:rPr>
              <a:t>all</a:t>
            </a:r>
            <a:r>
              <a:rPr sz="2800" b="1" spc="-95" dirty="0">
                <a:latin typeface="Calibri"/>
                <a:cs typeface="Calibri"/>
              </a:rPr>
              <a:t> </a:t>
            </a:r>
            <a:r>
              <a:rPr sz="2800" b="1" dirty="0">
                <a:latin typeface="Calibri"/>
                <a:cs typeface="Calibri"/>
              </a:rPr>
              <a:t>tasks:</a:t>
            </a:r>
            <a:r>
              <a:rPr sz="2800" spc="-90" dirty="0">
                <a:latin typeface="Calibri"/>
                <a:cs typeface="Calibri"/>
              </a:rPr>
              <a:t> </a:t>
            </a:r>
            <a:r>
              <a:rPr sz="2800" dirty="0">
                <a:latin typeface="Calibri"/>
                <a:cs typeface="Calibri"/>
              </a:rPr>
              <a:t>classification,</a:t>
            </a:r>
            <a:r>
              <a:rPr sz="2800" spc="-85" dirty="0">
                <a:latin typeface="Calibri"/>
                <a:cs typeface="Calibri"/>
              </a:rPr>
              <a:t> </a:t>
            </a:r>
            <a:r>
              <a:rPr sz="2800" dirty="0">
                <a:latin typeface="Calibri"/>
                <a:cs typeface="Calibri"/>
              </a:rPr>
              <a:t>detection,</a:t>
            </a:r>
            <a:r>
              <a:rPr sz="2800" spc="-90" dirty="0">
                <a:latin typeface="Calibri"/>
                <a:cs typeface="Calibri"/>
              </a:rPr>
              <a:t> </a:t>
            </a:r>
            <a:r>
              <a:rPr sz="2800" spc="-10" dirty="0">
                <a:latin typeface="Calibri"/>
                <a:cs typeface="Calibri"/>
              </a:rPr>
              <a:t>segmentation,</a:t>
            </a:r>
            <a:r>
              <a:rPr sz="2800" spc="-90" dirty="0">
                <a:latin typeface="Calibri"/>
                <a:cs typeface="Calibri"/>
              </a:rPr>
              <a:t> </a:t>
            </a:r>
            <a:r>
              <a:rPr sz="2800" spc="-25" dirty="0">
                <a:latin typeface="Calibri"/>
                <a:cs typeface="Calibri"/>
              </a:rPr>
              <a:t>etc</a:t>
            </a:r>
            <a:endParaRPr sz="2800" dirty="0">
              <a:latin typeface="Calibri"/>
              <a:cs typeface="Calibri"/>
            </a:endParaRPr>
          </a:p>
          <a:p>
            <a:pPr>
              <a:lnSpc>
                <a:spcPct val="100000"/>
              </a:lnSpc>
              <a:spcBef>
                <a:spcPts val="65"/>
              </a:spcBef>
            </a:pPr>
            <a:endParaRPr sz="2800" dirty="0">
              <a:latin typeface="Calibri"/>
              <a:cs typeface="Calibri"/>
            </a:endParaRPr>
          </a:p>
          <a:p>
            <a:pPr marL="12700" marR="20320">
              <a:lnSpc>
                <a:spcPts val="3310"/>
              </a:lnSpc>
              <a:spcBef>
                <a:spcPts val="5"/>
              </a:spcBef>
            </a:pPr>
            <a:r>
              <a:rPr lang="en-US" sz="2800" b="1" spc="-45" dirty="0">
                <a:latin typeface="Calibri"/>
                <a:cs typeface="Calibri"/>
              </a:rPr>
              <a:t>Possible</a:t>
            </a:r>
            <a:r>
              <a:rPr sz="2800" b="1" spc="-45" dirty="0">
                <a:latin typeface="Calibri"/>
                <a:cs typeface="Calibri"/>
              </a:rPr>
              <a:t> </a:t>
            </a:r>
            <a:r>
              <a:rPr sz="2800" b="1" spc="-25" dirty="0">
                <a:latin typeface="Calibri"/>
                <a:cs typeface="Calibri"/>
              </a:rPr>
              <a:t>takeaway</a:t>
            </a:r>
            <a:r>
              <a:rPr sz="2800" spc="-25" dirty="0">
                <a:latin typeface="Calibri"/>
                <a:cs typeface="Calibri"/>
              </a:rPr>
              <a:t>:</a:t>
            </a:r>
            <a:r>
              <a:rPr sz="2800" spc="-40" dirty="0">
                <a:latin typeface="Calibri"/>
                <a:cs typeface="Calibri"/>
              </a:rPr>
              <a:t> </a:t>
            </a:r>
            <a:r>
              <a:rPr sz="2800" dirty="0">
                <a:latin typeface="Calibri"/>
                <a:cs typeface="Calibri"/>
              </a:rPr>
              <a:t>Vison</a:t>
            </a:r>
            <a:r>
              <a:rPr sz="2800" spc="-40" dirty="0">
                <a:latin typeface="Calibri"/>
                <a:cs typeface="Calibri"/>
              </a:rPr>
              <a:t> </a:t>
            </a:r>
            <a:r>
              <a:rPr sz="2800" spc="-20" dirty="0">
                <a:latin typeface="Calibri"/>
                <a:cs typeface="Calibri"/>
              </a:rPr>
              <a:t>transformers</a:t>
            </a:r>
            <a:r>
              <a:rPr sz="2800" spc="-40" dirty="0">
                <a:latin typeface="Calibri"/>
                <a:cs typeface="Calibri"/>
              </a:rPr>
              <a:t> </a:t>
            </a:r>
            <a:r>
              <a:rPr sz="2800" dirty="0">
                <a:latin typeface="Calibri"/>
                <a:cs typeface="Calibri"/>
              </a:rPr>
              <a:t>are</a:t>
            </a:r>
            <a:r>
              <a:rPr sz="2800" spc="-45" dirty="0">
                <a:latin typeface="Calibri"/>
                <a:cs typeface="Calibri"/>
              </a:rPr>
              <a:t> </a:t>
            </a:r>
            <a:r>
              <a:rPr sz="2800" dirty="0">
                <a:latin typeface="Calibri"/>
                <a:cs typeface="Calibri"/>
              </a:rPr>
              <a:t>an</a:t>
            </a:r>
            <a:r>
              <a:rPr sz="2800" spc="-40" dirty="0">
                <a:latin typeface="Calibri"/>
                <a:cs typeface="Calibri"/>
              </a:rPr>
              <a:t> </a:t>
            </a:r>
            <a:r>
              <a:rPr sz="2800" dirty="0">
                <a:latin typeface="Calibri"/>
                <a:cs typeface="Calibri"/>
              </a:rPr>
              <a:t>evolution</a:t>
            </a:r>
            <a:r>
              <a:rPr lang="en-US" sz="2800" dirty="0">
                <a:latin typeface="Calibri"/>
                <a:cs typeface="Calibri"/>
              </a:rPr>
              <a:t>.</a:t>
            </a:r>
            <a:r>
              <a:rPr sz="2800" spc="-10" dirty="0">
                <a:latin typeface="Calibri"/>
                <a:cs typeface="Calibri"/>
              </a:rPr>
              <a:t> </a:t>
            </a:r>
            <a:r>
              <a:rPr lang="en-US" sz="2800" dirty="0">
                <a:latin typeface="Calibri"/>
                <a:cs typeface="Calibri"/>
              </a:rPr>
              <a:t>Recent discussion of RNNs/CNNs with modifications </a:t>
            </a:r>
            <a:r>
              <a:rPr lang="en-US" sz="2800" dirty="0">
                <a:latin typeface="Calibri"/>
                <a:cs typeface="Calibri"/>
                <a:hlinkClick r:id="rId2"/>
              </a:rPr>
              <a:t>achieving similar results.</a:t>
            </a:r>
            <a:endParaRPr lang="en-US" sz="2800" dirty="0">
              <a:latin typeface="Calibri"/>
              <a:cs typeface="Calibri"/>
            </a:endParaRPr>
          </a:p>
          <a:p>
            <a:pPr marL="12700" marR="5080">
              <a:lnSpc>
                <a:spcPct val="99600"/>
              </a:lnSpc>
              <a:spcBef>
                <a:spcPts val="3344"/>
              </a:spcBef>
            </a:pPr>
            <a:r>
              <a:rPr lang="en-US" sz="2800" b="1" dirty="0">
                <a:latin typeface="Calibri"/>
                <a:cs typeface="Calibri"/>
              </a:rPr>
              <a:t>A m</a:t>
            </a:r>
            <a:r>
              <a:rPr sz="2800" b="1" dirty="0">
                <a:latin typeface="Calibri"/>
                <a:cs typeface="Calibri"/>
              </a:rPr>
              <a:t>ain</a:t>
            </a:r>
            <a:r>
              <a:rPr sz="2800" b="1" spc="-55" dirty="0">
                <a:latin typeface="Calibri"/>
                <a:cs typeface="Calibri"/>
              </a:rPr>
              <a:t> </a:t>
            </a:r>
            <a:r>
              <a:rPr sz="2800" b="1" dirty="0">
                <a:latin typeface="Calibri"/>
                <a:cs typeface="Calibri"/>
              </a:rPr>
              <a:t>benefit</a:t>
            </a:r>
            <a:r>
              <a:rPr sz="2800" b="1" spc="-60" dirty="0">
                <a:latin typeface="Calibri"/>
                <a:cs typeface="Calibri"/>
              </a:rPr>
              <a:t> </a:t>
            </a:r>
            <a:r>
              <a:rPr sz="2800" b="1" dirty="0">
                <a:latin typeface="Calibri"/>
                <a:cs typeface="Calibri"/>
              </a:rPr>
              <a:t>is</a:t>
            </a:r>
            <a:r>
              <a:rPr sz="2800" b="1" spc="-55" dirty="0">
                <a:latin typeface="Calibri"/>
                <a:cs typeface="Calibri"/>
              </a:rPr>
              <a:t> </a:t>
            </a:r>
            <a:r>
              <a:rPr sz="2800" b="1" dirty="0">
                <a:latin typeface="Calibri"/>
                <a:cs typeface="Calibri"/>
              </a:rPr>
              <a:t>probably</a:t>
            </a:r>
            <a:r>
              <a:rPr sz="2800" b="1" spc="-65" dirty="0">
                <a:latin typeface="Calibri"/>
                <a:cs typeface="Calibri"/>
              </a:rPr>
              <a:t> </a:t>
            </a:r>
            <a:r>
              <a:rPr sz="2800" b="1" dirty="0">
                <a:latin typeface="Calibri"/>
                <a:cs typeface="Calibri"/>
              </a:rPr>
              <a:t>speed</a:t>
            </a:r>
            <a:r>
              <a:rPr sz="2800" dirty="0">
                <a:latin typeface="Calibri"/>
                <a:cs typeface="Calibri"/>
              </a:rPr>
              <a:t>:</a:t>
            </a:r>
            <a:r>
              <a:rPr sz="2800" spc="-55" dirty="0">
                <a:latin typeface="Calibri"/>
                <a:cs typeface="Calibri"/>
              </a:rPr>
              <a:t> </a:t>
            </a:r>
            <a:r>
              <a:rPr sz="2800" dirty="0">
                <a:latin typeface="Calibri"/>
                <a:cs typeface="Calibri"/>
              </a:rPr>
              <a:t>Matrix</a:t>
            </a:r>
            <a:r>
              <a:rPr sz="2800" spc="-60" dirty="0">
                <a:latin typeface="Calibri"/>
                <a:cs typeface="Calibri"/>
              </a:rPr>
              <a:t> </a:t>
            </a:r>
            <a:r>
              <a:rPr sz="2800" dirty="0">
                <a:latin typeface="Calibri"/>
                <a:cs typeface="Calibri"/>
              </a:rPr>
              <a:t>multiply</a:t>
            </a:r>
            <a:r>
              <a:rPr sz="2800" spc="-65" dirty="0">
                <a:latin typeface="Calibri"/>
                <a:cs typeface="Calibri"/>
              </a:rPr>
              <a:t> </a:t>
            </a:r>
            <a:r>
              <a:rPr sz="2800" dirty="0">
                <a:latin typeface="Calibri"/>
                <a:cs typeface="Calibri"/>
              </a:rPr>
              <a:t>is</a:t>
            </a:r>
            <a:r>
              <a:rPr sz="2800" spc="-55" dirty="0">
                <a:latin typeface="Calibri"/>
                <a:cs typeface="Calibri"/>
              </a:rPr>
              <a:t> </a:t>
            </a:r>
            <a:r>
              <a:rPr sz="2800" dirty="0">
                <a:latin typeface="Calibri"/>
                <a:cs typeface="Calibri"/>
              </a:rPr>
              <a:t>more</a:t>
            </a:r>
            <a:r>
              <a:rPr sz="2800" spc="-65" dirty="0">
                <a:latin typeface="Calibri"/>
                <a:cs typeface="Calibri"/>
              </a:rPr>
              <a:t> </a:t>
            </a:r>
            <a:r>
              <a:rPr sz="2800" spc="-10" dirty="0">
                <a:latin typeface="Calibri"/>
                <a:cs typeface="Calibri"/>
              </a:rPr>
              <a:t>hardware- </a:t>
            </a:r>
            <a:r>
              <a:rPr sz="2800" dirty="0">
                <a:latin typeface="Calibri"/>
                <a:cs typeface="Calibri"/>
              </a:rPr>
              <a:t>friendly</a:t>
            </a:r>
            <a:r>
              <a:rPr sz="2800" spc="-65" dirty="0">
                <a:latin typeface="Calibri"/>
                <a:cs typeface="Calibri"/>
              </a:rPr>
              <a:t> </a:t>
            </a:r>
            <a:r>
              <a:rPr sz="2800" dirty="0">
                <a:latin typeface="Calibri"/>
                <a:cs typeface="Calibri"/>
              </a:rPr>
              <a:t>than</a:t>
            </a:r>
            <a:r>
              <a:rPr sz="2800" spc="-55" dirty="0">
                <a:latin typeface="Calibri"/>
                <a:cs typeface="Calibri"/>
              </a:rPr>
              <a:t> </a:t>
            </a:r>
            <a:r>
              <a:rPr sz="2800" spc="-10" dirty="0">
                <a:latin typeface="Calibri"/>
                <a:cs typeface="Calibri"/>
              </a:rPr>
              <a:t>convolution,</a:t>
            </a:r>
            <a:r>
              <a:rPr sz="2800" spc="-55" dirty="0">
                <a:latin typeface="Calibri"/>
                <a:cs typeface="Calibri"/>
              </a:rPr>
              <a:t> </a:t>
            </a:r>
            <a:r>
              <a:rPr sz="2800" dirty="0">
                <a:latin typeface="Calibri"/>
                <a:cs typeface="Calibri"/>
              </a:rPr>
              <a:t>so</a:t>
            </a:r>
            <a:r>
              <a:rPr sz="2800" spc="-60" dirty="0">
                <a:latin typeface="Calibri"/>
                <a:cs typeface="Calibri"/>
              </a:rPr>
              <a:t> </a:t>
            </a:r>
            <a:r>
              <a:rPr sz="2800" spc="-25" dirty="0">
                <a:latin typeface="Calibri"/>
                <a:cs typeface="Calibri"/>
              </a:rPr>
              <a:t>ViTs</a:t>
            </a:r>
            <a:r>
              <a:rPr sz="2800" spc="-55" dirty="0">
                <a:latin typeface="Calibri"/>
                <a:cs typeface="Calibri"/>
              </a:rPr>
              <a:t> </a:t>
            </a:r>
            <a:r>
              <a:rPr sz="2800" dirty="0">
                <a:latin typeface="Calibri"/>
                <a:cs typeface="Calibri"/>
              </a:rPr>
              <a:t>with</a:t>
            </a:r>
            <a:r>
              <a:rPr sz="2800" spc="-55" dirty="0">
                <a:latin typeface="Calibri"/>
                <a:cs typeface="Calibri"/>
              </a:rPr>
              <a:t> </a:t>
            </a:r>
            <a:r>
              <a:rPr sz="2800" dirty="0">
                <a:latin typeface="Calibri"/>
                <a:cs typeface="Calibri"/>
              </a:rPr>
              <a:t>same</a:t>
            </a:r>
            <a:r>
              <a:rPr sz="2800" spc="-65" dirty="0">
                <a:latin typeface="Calibri"/>
                <a:cs typeface="Calibri"/>
              </a:rPr>
              <a:t> </a:t>
            </a:r>
            <a:r>
              <a:rPr sz="2800" dirty="0">
                <a:latin typeface="Calibri"/>
                <a:cs typeface="Calibri"/>
              </a:rPr>
              <a:t>FLOPs</a:t>
            </a:r>
            <a:r>
              <a:rPr sz="2800" spc="-55" dirty="0">
                <a:latin typeface="Calibri"/>
                <a:cs typeface="Calibri"/>
              </a:rPr>
              <a:t> </a:t>
            </a:r>
            <a:r>
              <a:rPr sz="2800" dirty="0">
                <a:latin typeface="Calibri"/>
                <a:cs typeface="Calibri"/>
              </a:rPr>
              <a:t>as</a:t>
            </a:r>
            <a:r>
              <a:rPr sz="2800" spc="-55" dirty="0">
                <a:latin typeface="Calibri"/>
                <a:cs typeface="Calibri"/>
              </a:rPr>
              <a:t> </a:t>
            </a:r>
            <a:r>
              <a:rPr sz="2800" dirty="0">
                <a:latin typeface="Calibri"/>
                <a:cs typeface="Calibri"/>
              </a:rPr>
              <a:t>CNNs</a:t>
            </a:r>
            <a:r>
              <a:rPr sz="2800" spc="-55" dirty="0">
                <a:latin typeface="Calibri"/>
                <a:cs typeface="Calibri"/>
              </a:rPr>
              <a:t> </a:t>
            </a:r>
            <a:r>
              <a:rPr sz="2800" dirty="0">
                <a:latin typeface="Calibri"/>
                <a:cs typeface="Calibri"/>
              </a:rPr>
              <a:t>can</a:t>
            </a:r>
            <a:r>
              <a:rPr sz="2800" spc="-50" dirty="0">
                <a:latin typeface="Calibri"/>
                <a:cs typeface="Calibri"/>
              </a:rPr>
              <a:t> </a:t>
            </a:r>
            <a:r>
              <a:rPr sz="2800" spc="-10" dirty="0">
                <a:latin typeface="Calibri"/>
                <a:cs typeface="Calibri"/>
              </a:rPr>
              <a:t>train </a:t>
            </a:r>
            <a:r>
              <a:rPr sz="2800" dirty="0">
                <a:latin typeface="Calibri"/>
                <a:cs typeface="Calibri"/>
              </a:rPr>
              <a:t>and</a:t>
            </a:r>
            <a:r>
              <a:rPr sz="2800" spc="-45" dirty="0">
                <a:latin typeface="Calibri"/>
                <a:cs typeface="Calibri"/>
              </a:rPr>
              <a:t> </a:t>
            </a:r>
            <a:r>
              <a:rPr sz="2800" dirty="0">
                <a:latin typeface="Calibri"/>
                <a:cs typeface="Calibri"/>
              </a:rPr>
              <a:t>run</a:t>
            </a:r>
            <a:r>
              <a:rPr sz="2800" spc="-45" dirty="0">
                <a:latin typeface="Calibri"/>
                <a:cs typeface="Calibri"/>
              </a:rPr>
              <a:t> </a:t>
            </a:r>
            <a:r>
              <a:rPr sz="2800" dirty="0">
                <a:latin typeface="Calibri"/>
                <a:cs typeface="Calibri"/>
              </a:rPr>
              <a:t>much</a:t>
            </a:r>
            <a:r>
              <a:rPr sz="2800" spc="-45" dirty="0">
                <a:latin typeface="Calibri"/>
                <a:cs typeface="Calibri"/>
              </a:rPr>
              <a:t> </a:t>
            </a:r>
            <a:r>
              <a:rPr sz="2800" spc="-10" dirty="0">
                <a:latin typeface="Calibri"/>
                <a:cs typeface="Calibri"/>
              </a:rPr>
              <a:t>faster</a:t>
            </a:r>
            <a:endParaRPr sz="2800" dirty="0">
              <a:latin typeface="Calibri"/>
              <a:cs typeface="Calibri"/>
            </a:endParaRPr>
          </a:p>
        </p:txBody>
      </p:sp>
    </p:spTree>
    <p:extLst>
      <p:ext uri="{BB962C8B-B14F-4D97-AF65-F5344CB8AC3E}">
        <p14:creationId xmlns:p14="http://schemas.microsoft.com/office/powerpoint/2010/main" val="11430909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8B1C-355A-BE46-DE2E-0B505C2DE66D}"/>
              </a:ext>
            </a:extLst>
          </p:cNvPr>
          <p:cNvSpPr>
            <a:spLocks noGrp="1"/>
          </p:cNvSpPr>
          <p:nvPr>
            <p:ph type="title"/>
          </p:nvPr>
        </p:nvSpPr>
        <p:spPr/>
        <p:txBody>
          <a:bodyPr/>
          <a:lstStyle/>
          <a:p>
            <a:r>
              <a:rPr lang="en-US" dirty="0"/>
              <a:t>Remaining Lecture is Advanced material –on your own.</a:t>
            </a:r>
          </a:p>
        </p:txBody>
      </p:sp>
      <p:sp>
        <p:nvSpPr>
          <p:cNvPr id="5" name="Oval 4">
            <a:extLst>
              <a:ext uri="{FF2B5EF4-FFF2-40B4-BE49-F238E27FC236}">
                <a16:creationId xmlns:a16="http://schemas.microsoft.com/office/drawing/2014/main" id="{43C25137-A6D2-103F-B3E2-434B8D70CEFE}"/>
              </a:ext>
            </a:extLst>
          </p:cNvPr>
          <p:cNvSpPr/>
          <p:nvPr/>
        </p:nvSpPr>
        <p:spPr>
          <a:xfrm>
            <a:off x="5257800" y="986407"/>
            <a:ext cx="5334000" cy="21336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t>On YOUR OWN</a:t>
            </a:r>
          </a:p>
        </p:txBody>
      </p:sp>
    </p:spTree>
    <p:extLst>
      <p:ext uri="{BB962C8B-B14F-4D97-AF65-F5344CB8AC3E}">
        <p14:creationId xmlns:p14="http://schemas.microsoft.com/office/powerpoint/2010/main" val="34971622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8B1C-355A-BE46-DE2E-0B505C2DE66D}"/>
              </a:ext>
            </a:extLst>
          </p:cNvPr>
          <p:cNvSpPr>
            <a:spLocks noGrp="1"/>
          </p:cNvSpPr>
          <p:nvPr>
            <p:ph type="title"/>
          </p:nvPr>
        </p:nvSpPr>
        <p:spPr/>
        <p:txBody>
          <a:bodyPr/>
          <a:lstStyle/>
          <a:p>
            <a:r>
              <a:rPr lang="en-US" dirty="0"/>
              <a:t>Improving </a:t>
            </a:r>
            <a:r>
              <a:rPr lang="en-US" dirty="0" err="1"/>
              <a:t>ViT</a:t>
            </a:r>
            <a:endParaRPr lang="en-US" dirty="0"/>
          </a:p>
        </p:txBody>
      </p:sp>
      <p:sp>
        <p:nvSpPr>
          <p:cNvPr id="3" name="Text Placeholder 2">
            <a:extLst>
              <a:ext uri="{FF2B5EF4-FFF2-40B4-BE49-F238E27FC236}">
                <a16:creationId xmlns:a16="http://schemas.microsoft.com/office/drawing/2014/main" id="{E8EB0656-789E-56BB-4581-7B9C8FCFC62C}"/>
              </a:ext>
            </a:extLst>
          </p:cNvPr>
          <p:cNvSpPr>
            <a:spLocks noGrp="1"/>
          </p:cNvSpPr>
          <p:nvPr>
            <p:ph type="body" idx="1"/>
          </p:nvPr>
        </p:nvSpPr>
        <p:spPr/>
        <p:txBody>
          <a:bodyPr/>
          <a:lstStyle/>
          <a:p>
            <a:r>
              <a:rPr lang="en-US" dirty="0"/>
              <a:t>Augmentation, Regularization + more</a:t>
            </a:r>
          </a:p>
        </p:txBody>
      </p:sp>
      <p:sp>
        <p:nvSpPr>
          <p:cNvPr id="4" name="object 9">
            <a:extLst>
              <a:ext uri="{FF2B5EF4-FFF2-40B4-BE49-F238E27FC236}">
                <a16:creationId xmlns:a16="http://schemas.microsoft.com/office/drawing/2014/main" id="{2E880B2E-A0B1-7E0D-7A9D-1FE2629E72F7}"/>
              </a:ext>
            </a:extLst>
          </p:cNvPr>
          <p:cNvSpPr txBox="1"/>
          <p:nvPr/>
        </p:nvSpPr>
        <p:spPr>
          <a:xfrm>
            <a:off x="1600200" y="5105400"/>
            <a:ext cx="9677400" cy="545342"/>
          </a:xfrm>
          <a:prstGeom prst="rect">
            <a:avLst/>
          </a:prstGeom>
          <a:solidFill>
            <a:schemeClr val="bg2"/>
          </a:solidFill>
        </p:spPr>
        <p:txBody>
          <a:bodyPr vert="horz" wrap="square" lIns="0" tIns="5080" rIns="0" bIns="0" rtlCol="0">
            <a:spAutoFit/>
          </a:bodyPr>
          <a:lstStyle/>
          <a:p>
            <a:pPr marL="12700" marR="5080">
              <a:lnSpc>
                <a:spcPts val="1320"/>
              </a:lnSpc>
              <a:spcBef>
                <a:spcPts val="40"/>
              </a:spcBef>
            </a:pPr>
            <a:r>
              <a:rPr sz="2800" dirty="0">
                <a:latin typeface="Arial"/>
                <a:cs typeface="Arial"/>
                <a:hlinkClick r:id="rId2"/>
              </a:rPr>
              <a:t>Steiner</a:t>
            </a:r>
            <a:r>
              <a:rPr sz="2800" spc="-30" dirty="0">
                <a:latin typeface="Arial"/>
                <a:cs typeface="Arial"/>
                <a:hlinkClick r:id="rId2"/>
              </a:rPr>
              <a:t> </a:t>
            </a:r>
            <a:r>
              <a:rPr sz="2800" dirty="0">
                <a:latin typeface="Arial"/>
                <a:cs typeface="Arial"/>
                <a:hlinkClick r:id="rId2"/>
              </a:rPr>
              <a:t>et</a:t>
            </a:r>
            <a:r>
              <a:rPr sz="2800" spc="-30" dirty="0">
                <a:latin typeface="Arial"/>
                <a:cs typeface="Arial"/>
                <a:hlinkClick r:id="rId2"/>
              </a:rPr>
              <a:t> </a:t>
            </a:r>
            <a:r>
              <a:rPr sz="2800" dirty="0">
                <a:latin typeface="Arial"/>
                <a:cs typeface="Arial"/>
                <a:hlinkClick r:id="rId2"/>
              </a:rPr>
              <a:t>al,</a:t>
            </a:r>
            <a:r>
              <a:rPr sz="2800" spc="-30" dirty="0">
                <a:latin typeface="Arial"/>
                <a:cs typeface="Arial"/>
                <a:hlinkClick r:id="rId2"/>
              </a:rPr>
              <a:t> </a:t>
            </a:r>
            <a:r>
              <a:rPr sz="2800" dirty="0">
                <a:latin typeface="Arial"/>
                <a:cs typeface="Arial"/>
                <a:hlinkClick r:id="rId2"/>
              </a:rPr>
              <a:t>“How</a:t>
            </a:r>
            <a:r>
              <a:rPr sz="2800" spc="-15" dirty="0">
                <a:latin typeface="Arial"/>
                <a:cs typeface="Arial"/>
                <a:hlinkClick r:id="rId2"/>
              </a:rPr>
              <a:t> </a:t>
            </a:r>
            <a:r>
              <a:rPr sz="2800" dirty="0">
                <a:latin typeface="Arial"/>
                <a:cs typeface="Arial"/>
                <a:hlinkClick r:id="rId2"/>
              </a:rPr>
              <a:t>to</a:t>
            </a:r>
            <a:r>
              <a:rPr sz="2800" spc="-25" dirty="0">
                <a:latin typeface="Arial"/>
                <a:cs typeface="Arial"/>
                <a:hlinkClick r:id="rId2"/>
              </a:rPr>
              <a:t> </a:t>
            </a:r>
            <a:r>
              <a:rPr sz="2800" dirty="0">
                <a:latin typeface="Arial"/>
                <a:cs typeface="Arial"/>
                <a:hlinkClick r:id="rId2"/>
              </a:rPr>
              <a:t>train</a:t>
            </a:r>
            <a:r>
              <a:rPr sz="2800" spc="-20" dirty="0">
                <a:latin typeface="Arial"/>
                <a:cs typeface="Arial"/>
                <a:hlinkClick r:id="rId2"/>
              </a:rPr>
              <a:t> </a:t>
            </a:r>
            <a:r>
              <a:rPr sz="2800" dirty="0">
                <a:latin typeface="Arial"/>
                <a:cs typeface="Arial"/>
                <a:hlinkClick r:id="rId2"/>
              </a:rPr>
              <a:t>your</a:t>
            </a:r>
            <a:r>
              <a:rPr sz="2800" spc="-25" dirty="0">
                <a:latin typeface="Arial"/>
                <a:cs typeface="Arial"/>
                <a:hlinkClick r:id="rId2"/>
              </a:rPr>
              <a:t> </a:t>
            </a:r>
            <a:r>
              <a:rPr sz="2800" dirty="0">
                <a:latin typeface="Arial"/>
                <a:cs typeface="Arial"/>
                <a:hlinkClick r:id="rId2"/>
              </a:rPr>
              <a:t>ViT?</a:t>
            </a:r>
            <a:r>
              <a:rPr sz="2800" spc="-20" dirty="0">
                <a:latin typeface="Arial"/>
                <a:cs typeface="Arial"/>
                <a:hlinkClick r:id="rId2"/>
              </a:rPr>
              <a:t> </a:t>
            </a:r>
            <a:r>
              <a:rPr sz="2800" dirty="0">
                <a:latin typeface="Arial"/>
                <a:cs typeface="Arial"/>
                <a:hlinkClick r:id="rId2"/>
              </a:rPr>
              <a:t>Data,</a:t>
            </a:r>
            <a:r>
              <a:rPr sz="2800" spc="-30" dirty="0">
                <a:latin typeface="Arial"/>
                <a:cs typeface="Arial"/>
                <a:hlinkClick r:id="rId2"/>
              </a:rPr>
              <a:t> </a:t>
            </a:r>
            <a:r>
              <a:rPr sz="2800" spc="-10" dirty="0">
                <a:latin typeface="Arial"/>
                <a:cs typeface="Arial"/>
                <a:hlinkClick r:id="rId2"/>
              </a:rPr>
              <a:t>Augmentation</a:t>
            </a:r>
            <a:br>
              <a:rPr lang="en-US" sz="2800" spc="-10" dirty="0">
                <a:latin typeface="Arial"/>
                <a:cs typeface="Arial"/>
                <a:hlinkClick r:id="rId2"/>
              </a:rPr>
            </a:br>
            <a:br>
              <a:rPr lang="en-US" sz="2800" spc="-10" dirty="0">
                <a:latin typeface="Arial"/>
                <a:cs typeface="Arial"/>
                <a:hlinkClick r:id="rId2"/>
              </a:rPr>
            </a:br>
            <a:r>
              <a:rPr sz="2800" spc="-10" dirty="0">
                <a:latin typeface="Arial"/>
                <a:cs typeface="Arial"/>
                <a:hlinkClick r:id="rId2"/>
              </a:rPr>
              <a:t>, </a:t>
            </a:r>
            <a:r>
              <a:rPr sz="2800" dirty="0">
                <a:latin typeface="Arial"/>
                <a:cs typeface="Arial"/>
                <a:hlinkClick r:id="rId2"/>
              </a:rPr>
              <a:t>and</a:t>
            </a:r>
            <a:r>
              <a:rPr sz="2800" spc="-15" dirty="0">
                <a:latin typeface="Arial"/>
                <a:cs typeface="Arial"/>
                <a:hlinkClick r:id="rId2"/>
              </a:rPr>
              <a:t> </a:t>
            </a:r>
            <a:r>
              <a:rPr sz="2800" spc="-10" dirty="0">
                <a:latin typeface="Arial"/>
                <a:cs typeface="Arial"/>
                <a:hlinkClick r:id="rId2"/>
              </a:rPr>
              <a:t>Regularization</a:t>
            </a:r>
            <a:r>
              <a:rPr sz="2800" spc="-15" dirty="0">
                <a:latin typeface="Arial"/>
                <a:cs typeface="Arial"/>
                <a:hlinkClick r:id="rId2"/>
              </a:rPr>
              <a:t> </a:t>
            </a:r>
            <a:r>
              <a:rPr sz="2800" dirty="0">
                <a:latin typeface="Arial"/>
                <a:cs typeface="Arial"/>
                <a:hlinkClick r:id="rId2"/>
              </a:rPr>
              <a:t>in</a:t>
            </a:r>
            <a:r>
              <a:rPr sz="2800" spc="-15" dirty="0">
                <a:latin typeface="Arial"/>
                <a:cs typeface="Arial"/>
                <a:hlinkClick r:id="rId2"/>
              </a:rPr>
              <a:t> </a:t>
            </a:r>
            <a:r>
              <a:rPr sz="2800" dirty="0">
                <a:latin typeface="Arial"/>
                <a:cs typeface="Arial"/>
                <a:hlinkClick r:id="rId2"/>
              </a:rPr>
              <a:t>Vision</a:t>
            </a:r>
            <a:r>
              <a:rPr sz="2800" spc="-15" dirty="0">
                <a:latin typeface="Arial"/>
                <a:cs typeface="Arial"/>
                <a:hlinkClick r:id="rId2"/>
              </a:rPr>
              <a:t> </a:t>
            </a:r>
            <a:r>
              <a:rPr sz="2800" dirty="0">
                <a:latin typeface="Arial"/>
                <a:cs typeface="Arial"/>
                <a:hlinkClick r:id="rId2"/>
              </a:rPr>
              <a:t>Transformers”,</a:t>
            </a:r>
            <a:r>
              <a:rPr sz="2800" spc="-25" dirty="0">
                <a:latin typeface="Arial"/>
                <a:cs typeface="Arial"/>
                <a:hlinkClick r:id="rId2"/>
              </a:rPr>
              <a:t> </a:t>
            </a:r>
            <a:r>
              <a:rPr sz="2800" dirty="0" err="1">
                <a:latin typeface="Arial"/>
                <a:cs typeface="Arial"/>
                <a:hlinkClick r:id="rId2"/>
              </a:rPr>
              <a:t>arXiv</a:t>
            </a:r>
            <a:r>
              <a:rPr sz="2800" spc="-20" dirty="0">
                <a:latin typeface="Arial"/>
                <a:cs typeface="Arial"/>
                <a:hlinkClick r:id="rId2"/>
              </a:rPr>
              <a:t> 2021</a:t>
            </a:r>
            <a:endParaRPr sz="2800" dirty="0">
              <a:latin typeface="Arial"/>
              <a:cs typeface="Arial"/>
            </a:endParaRPr>
          </a:p>
        </p:txBody>
      </p:sp>
      <p:sp>
        <p:nvSpPr>
          <p:cNvPr id="5" name="Oval 4">
            <a:extLst>
              <a:ext uri="{FF2B5EF4-FFF2-40B4-BE49-F238E27FC236}">
                <a16:creationId xmlns:a16="http://schemas.microsoft.com/office/drawing/2014/main" id="{43C25137-A6D2-103F-B3E2-434B8D70CEFE}"/>
              </a:ext>
            </a:extLst>
          </p:cNvPr>
          <p:cNvSpPr/>
          <p:nvPr/>
        </p:nvSpPr>
        <p:spPr>
          <a:xfrm>
            <a:off x="5257800" y="986407"/>
            <a:ext cx="5334000" cy="21336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t>On YOUR OWN</a:t>
            </a:r>
          </a:p>
        </p:txBody>
      </p:sp>
    </p:spTree>
    <p:extLst>
      <p:ext uri="{BB962C8B-B14F-4D97-AF65-F5344CB8AC3E}">
        <p14:creationId xmlns:p14="http://schemas.microsoft.com/office/powerpoint/2010/main" val="16055361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228600"/>
            <a:ext cx="10515600" cy="689932"/>
          </a:xfrm>
          <a:prstGeom prst="rect">
            <a:avLst/>
          </a:prstGeom>
        </p:spPr>
        <p:txBody>
          <a:bodyPr vert="horz" wrap="square" lIns="0" tIns="12700" rIns="0" bIns="0" rtlCol="0">
            <a:spAutoFit/>
          </a:bodyPr>
          <a:lstStyle/>
          <a:p>
            <a:pPr marL="12700">
              <a:lnSpc>
                <a:spcPct val="100000"/>
              </a:lnSpc>
              <a:spcBef>
                <a:spcPts val="100"/>
              </a:spcBef>
            </a:pPr>
            <a:r>
              <a:rPr dirty="0"/>
              <a:t>Improving</a:t>
            </a:r>
            <a:r>
              <a:rPr spc="-120" dirty="0"/>
              <a:t> </a:t>
            </a:r>
            <a:r>
              <a:rPr spc="-55" dirty="0"/>
              <a:t>ViT:</a:t>
            </a:r>
            <a:r>
              <a:rPr spc="-120" dirty="0"/>
              <a:t> </a:t>
            </a:r>
            <a:r>
              <a:rPr spc="-10" dirty="0"/>
              <a:t>Augmentation</a:t>
            </a:r>
            <a:r>
              <a:rPr spc="-125" dirty="0"/>
              <a:t> </a:t>
            </a:r>
            <a:r>
              <a:rPr lang="en-US" spc="-125" dirty="0"/>
              <a:t>&amp;</a:t>
            </a:r>
            <a:r>
              <a:rPr spc="-125" dirty="0"/>
              <a:t> </a:t>
            </a:r>
            <a:r>
              <a:rPr spc="-10" dirty="0"/>
              <a:t>Regularization</a:t>
            </a:r>
          </a:p>
        </p:txBody>
      </p:sp>
      <p:sp>
        <p:nvSpPr>
          <p:cNvPr id="3" name="object 3"/>
          <p:cNvSpPr txBox="1"/>
          <p:nvPr/>
        </p:nvSpPr>
        <p:spPr>
          <a:xfrm>
            <a:off x="373502" y="990600"/>
            <a:ext cx="11285098" cy="3770648"/>
          </a:xfrm>
          <a:prstGeom prst="rect">
            <a:avLst/>
          </a:prstGeom>
        </p:spPr>
        <p:txBody>
          <a:bodyPr vert="horz" wrap="square" lIns="0" tIns="12700" rIns="0" bIns="0" rtlCol="0">
            <a:spAutoFit/>
          </a:bodyPr>
          <a:lstStyle/>
          <a:p>
            <a:pPr marL="12700">
              <a:lnSpc>
                <a:spcPct val="100000"/>
              </a:lnSpc>
              <a:spcBef>
                <a:spcPts val="100"/>
              </a:spcBef>
            </a:pPr>
            <a:r>
              <a:rPr sz="2400" b="1" u="sng" spc="-10" dirty="0">
                <a:latin typeface="Calibri"/>
                <a:cs typeface="Calibri"/>
              </a:rPr>
              <a:t>Regularization</a:t>
            </a:r>
            <a:r>
              <a:rPr sz="2400" b="1" u="sng" spc="-70" dirty="0">
                <a:latin typeface="Calibri"/>
                <a:cs typeface="Calibri"/>
              </a:rPr>
              <a:t> </a:t>
            </a:r>
            <a:r>
              <a:rPr sz="2400" b="1" u="sng" dirty="0">
                <a:latin typeface="Calibri"/>
                <a:cs typeface="Calibri"/>
              </a:rPr>
              <a:t>for</a:t>
            </a:r>
            <a:r>
              <a:rPr sz="2400" b="1" u="sng" spc="-65" dirty="0">
                <a:latin typeface="Calibri"/>
                <a:cs typeface="Calibri"/>
              </a:rPr>
              <a:t> </a:t>
            </a:r>
            <a:r>
              <a:rPr sz="2400" b="1" u="sng" dirty="0">
                <a:latin typeface="Calibri"/>
                <a:cs typeface="Calibri"/>
              </a:rPr>
              <a:t>ViT</a:t>
            </a:r>
            <a:r>
              <a:rPr sz="2400" b="1" u="sng" spc="-65" dirty="0">
                <a:latin typeface="Calibri"/>
                <a:cs typeface="Calibri"/>
              </a:rPr>
              <a:t> </a:t>
            </a:r>
            <a:r>
              <a:rPr sz="2400" b="1" u="sng" spc="-10" dirty="0">
                <a:latin typeface="Calibri"/>
                <a:cs typeface="Calibri"/>
              </a:rPr>
              <a:t>models:</a:t>
            </a:r>
            <a:endParaRPr sz="2400" b="1" u="sng" dirty="0">
              <a:latin typeface="Calibri"/>
              <a:cs typeface="Calibri"/>
            </a:endParaRPr>
          </a:p>
          <a:p>
            <a:pPr marL="297815" indent="-285115">
              <a:lnSpc>
                <a:spcPct val="100000"/>
              </a:lnSpc>
              <a:buChar char="-"/>
              <a:tabLst>
                <a:tab pos="297815" algn="l"/>
              </a:tabLst>
            </a:pPr>
            <a:r>
              <a:rPr sz="2400" b="1" spc="-10" dirty="0">
                <a:latin typeface="Calibri"/>
                <a:cs typeface="Calibri"/>
              </a:rPr>
              <a:t>Weight</a:t>
            </a:r>
            <a:r>
              <a:rPr sz="2400" b="1" spc="-120" dirty="0">
                <a:latin typeface="Calibri"/>
                <a:cs typeface="Calibri"/>
              </a:rPr>
              <a:t> </a:t>
            </a:r>
            <a:r>
              <a:rPr sz="2400" b="1" spc="-10" dirty="0">
                <a:latin typeface="Calibri"/>
                <a:cs typeface="Calibri"/>
              </a:rPr>
              <a:t>Decay</a:t>
            </a:r>
            <a:r>
              <a:rPr lang="en-US" sz="2400" b="1" spc="-10" dirty="0">
                <a:latin typeface="Calibri"/>
                <a:cs typeface="Calibri"/>
              </a:rPr>
              <a:t> </a:t>
            </a:r>
            <a:r>
              <a:rPr lang="en-US" sz="2400" spc="-10" dirty="0">
                <a:latin typeface="Calibri"/>
                <a:cs typeface="Calibri"/>
              </a:rPr>
              <a:t>= </a:t>
            </a:r>
            <a:r>
              <a:rPr lang="en-US" sz="2400" dirty="0"/>
              <a:t> </a:t>
            </a:r>
            <a:r>
              <a:rPr lang="en-US" sz="2000" dirty="0"/>
              <a:t>technique that penalizes large weights in the model by adding an L2 regularization term to the loss function. It encourages smaller, more generalizable weights and helps reduce overfitting, which is especially important in large models like </a:t>
            </a:r>
            <a:r>
              <a:rPr lang="en-US" sz="2000" dirty="0" err="1"/>
              <a:t>ViT</a:t>
            </a:r>
            <a:r>
              <a:rPr lang="en-US" sz="2000" dirty="0"/>
              <a:t>.</a:t>
            </a:r>
            <a:endParaRPr sz="2000" dirty="0">
              <a:latin typeface="Calibri"/>
              <a:cs typeface="Calibri"/>
            </a:endParaRPr>
          </a:p>
          <a:p>
            <a:pPr marL="297815" indent="-285115">
              <a:lnSpc>
                <a:spcPct val="100000"/>
              </a:lnSpc>
              <a:spcBef>
                <a:spcPts val="20"/>
              </a:spcBef>
              <a:buChar char="-"/>
              <a:tabLst>
                <a:tab pos="297815" algn="l"/>
              </a:tabLst>
            </a:pPr>
            <a:r>
              <a:rPr sz="2400" b="1" dirty="0">
                <a:latin typeface="Calibri"/>
                <a:cs typeface="Calibri"/>
              </a:rPr>
              <a:t>Stochastic</a:t>
            </a:r>
            <a:r>
              <a:rPr sz="2400" b="1" spc="-110" dirty="0">
                <a:latin typeface="Calibri"/>
                <a:cs typeface="Calibri"/>
              </a:rPr>
              <a:t> </a:t>
            </a:r>
            <a:r>
              <a:rPr sz="2400" b="1" spc="-20" dirty="0">
                <a:latin typeface="Calibri"/>
                <a:cs typeface="Calibri"/>
              </a:rPr>
              <a:t>Depth</a:t>
            </a:r>
            <a:r>
              <a:rPr lang="en-US" sz="2400" b="1" spc="-20" dirty="0">
                <a:latin typeface="Calibri"/>
                <a:cs typeface="Calibri"/>
              </a:rPr>
              <a:t> </a:t>
            </a:r>
            <a:r>
              <a:rPr lang="en-US" sz="2400" spc="-20" dirty="0">
                <a:latin typeface="Calibri"/>
                <a:cs typeface="Calibri"/>
              </a:rPr>
              <a:t>= </a:t>
            </a:r>
            <a:r>
              <a:rPr lang="en-US" sz="2000" spc="-20" dirty="0">
                <a:latin typeface="Calibri"/>
                <a:cs typeface="Calibri"/>
              </a:rPr>
              <a:t>s</a:t>
            </a:r>
            <a:r>
              <a:rPr lang="en-US" sz="2000" dirty="0"/>
              <a:t>ome layers in the transformer are randomly skipped during training. This helps reduce the depth of the model during training, effectively acting as an ensemble of shallower networks.</a:t>
            </a:r>
            <a:endParaRPr lang="en-US" sz="2400" dirty="0">
              <a:latin typeface="Calibri"/>
              <a:cs typeface="Calibri"/>
            </a:endParaRPr>
          </a:p>
          <a:p>
            <a:pPr marL="298450" marR="340995" indent="-285750">
              <a:lnSpc>
                <a:spcPct val="100800"/>
              </a:lnSpc>
              <a:spcBef>
                <a:spcPts val="5"/>
              </a:spcBef>
              <a:buChar char="-"/>
              <a:tabLst>
                <a:tab pos="298450" algn="l"/>
              </a:tabLst>
            </a:pPr>
            <a:r>
              <a:rPr lang="en-US" sz="2400" b="1" dirty="0">
                <a:latin typeface="Calibri"/>
                <a:cs typeface="Calibri"/>
              </a:rPr>
              <a:t>Dropout</a:t>
            </a:r>
            <a:r>
              <a:rPr lang="en-US" sz="2400" b="1" spc="-65" dirty="0">
                <a:latin typeface="Calibri"/>
                <a:cs typeface="Calibri"/>
              </a:rPr>
              <a:t> </a:t>
            </a:r>
            <a:r>
              <a:rPr lang="en-US" sz="2400" dirty="0">
                <a:latin typeface="Calibri"/>
                <a:cs typeface="Calibri"/>
              </a:rPr>
              <a:t>(in</a:t>
            </a:r>
            <a:r>
              <a:rPr lang="en-US" sz="2400" spc="-60" dirty="0">
                <a:latin typeface="Calibri"/>
                <a:cs typeface="Calibri"/>
              </a:rPr>
              <a:t> </a:t>
            </a:r>
            <a:r>
              <a:rPr lang="en-US" sz="2400" dirty="0">
                <a:latin typeface="Calibri"/>
                <a:cs typeface="Calibri"/>
              </a:rPr>
              <a:t>FFN</a:t>
            </a:r>
            <a:r>
              <a:rPr lang="en-US" sz="2400" spc="-60" dirty="0">
                <a:latin typeface="Calibri"/>
                <a:cs typeface="Calibri"/>
              </a:rPr>
              <a:t> </a:t>
            </a:r>
            <a:r>
              <a:rPr lang="en-US" sz="2400" spc="-10" dirty="0">
                <a:latin typeface="Calibri"/>
                <a:cs typeface="Calibri"/>
              </a:rPr>
              <a:t>layers</a:t>
            </a:r>
            <a:r>
              <a:rPr lang="en-US" sz="2400" spc="-60" dirty="0">
                <a:latin typeface="Calibri"/>
                <a:cs typeface="Calibri"/>
              </a:rPr>
              <a:t> </a:t>
            </a:r>
            <a:r>
              <a:rPr lang="en-US" sz="2400" spc="-25" dirty="0">
                <a:latin typeface="Calibri"/>
                <a:cs typeface="Calibri"/>
              </a:rPr>
              <a:t>of </a:t>
            </a:r>
            <a:r>
              <a:rPr lang="en-US" sz="2400" spc="-10" dirty="0">
                <a:latin typeface="Calibri"/>
                <a:cs typeface="Calibri"/>
              </a:rPr>
              <a:t>Transformer) = </a:t>
            </a:r>
            <a:r>
              <a:rPr lang="en-US" sz="2000" spc="-10" dirty="0">
                <a:latin typeface="Calibri"/>
                <a:cs typeface="Calibri"/>
              </a:rPr>
              <a:t>randomly sets a fraction of input units to zero at each forward pass during training, reducing reliance on specific neurons and encouraging more robust representations. Dropout is typically applied to the attention layers and fully connected layers in </a:t>
            </a:r>
            <a:r>
              <a:rPr lang="en-US" sz="2000" spc="-10" dirty="0" err="1">
                <a:latin typeface="Calibri"/>
                <a:cs typeface="Calibri"/>
              </a:rPr>
              <a:t>ViT</a:t>
            </a:r>
            <a:r>
              <a:rPr lang="en-US" sz="2000" spc="-10" dirty="0">
                <a:latin typeface="Calibri"/>
                <a:cs typeface="Calibri"/>
              </a:rPr>
              <a:t>, preventing co-adaptation between neurons.</a:t>
            </a:r>
            <a:endParaRPr lang="en-US" sz="2400" dirty="0">
              <a:latin typeface="Calibri"/>
              <a:cs typeface="Calibri"/>
            </a:endParaRPr>
          </a:p>
        </p:txBody>
      </p:sp>
      <p:sp>
        <p:nvSpPr>
          <p:cNvPr id="4" name="object 4"/>
          <p:cNvSpPr txBox="1"/>
          <p:nvPr/>
        </p:nvSpPr>
        <p:spPr>
          <a:xfrm>
            <a:off x="457200" y="4724400"/>
            <a:ext cx="11658600" cy="1736886"/>
          </a:xfrm>
          <a:prstGeom prst="rect">
            <a:avLst/>
          </a:prstGeom>
        </p:spPr>
        <p:txBody>
          <a:bodyPr vert="horz" wrap="square" lIns="0" tIns="9525" rIns="0" bIns="0" rtlCol="0">
            <a:spAutoFit/>
          </a:bodyPr>
          <a:lstStyle/>
          <a:p>
            <a:pPr marL="12700" marR="5080">
              <a:lnSpc>
                <a:spcPct val="100800"/>
              </a:lnSpc>
              <a:spcBef>
                <a:spcPts val="75"/>
              </a:spcBef>
            </a:pPr>
            <a:r>
              <a:rPr sz="2400" b="1" u="sng" dirty="0">
                <a:latin typeface="Calibri"/>
                <a:cs typeface="Calibri"/>
              </a:rPr>
              <a:t>Data</a:t>
            </a:r>
            <a:r>
              <a:rPr sz="2400" b="1" u="sng" spc="-75" dirty="0">
                <a:latin typeface="Calibri"/>
                <a:cs typeface="Calibri"/>
              </a:rPr>
              <a:t> </a:t>
            </a:r>
            <a:r>
              <a:rPr sz="2400" b="1" u="sng" spc="-10" dirty="0">
                <a:latin typeface="Calibri"/>
                <a:cs typeface="Calibri"/>
              </a:rPr>
              <a:t>Augmentation</a:t>
            </a:r>
            <a:r>
              <a:rPr sz="2400" b="1" u="sng" spc="-75" dirty="0">
                <a:latin typeface="Calibri"/>
                <a:cs typeface="Calibri"/>
              </a:rPr>
              <a:t> </a:t>
            </a:r>
            <a:r>
              <a:rPr sz="2400" b="1" u="sng" dirty="0">
                <a:latin typeface="Calibri"/>
                <a:cs typeface="Calibri"/>
              </a:rPr>
              <a:t>for</a:t>
            </a:r>
            <a:r>
              <a:rPr sz="2400" b="1" u="sng" spc="-75" dirty="0">
                <a:latin typeface="Calibri"/>
                <a:cs typeface="Calibri"/>
              </a:rPr>
              <a:t> </a:t>
            </a:r>
            <a:r>
              <a:rPr sz="2400" b="1" u="sng" spc="-25" dirty="0">
                <a:latin typeface="Calibri"/>
                <a:cs typeface="Calibri"/>
              </a:rPr>
              <a:t>ViT </a:t>
            </a:r>
            <a:r>
              <a:rPr sz="2400" b="1" u="sng" spc="-10" dirty="0">
                <a:latin typeface="Calibri"/>
                <a:cs typeface="Calibri"/>
              </a:rPr>
              <a:t>models</a:t>
            </a:r>
            <a:r>
              <a:rPr sz="2400" spc="-10" dirty="0">
                <a:latin typeface="Calibri"/>
                <a:cs typeface="Calibri"/>
              </a:rPr>
              <a:t>:</a:t>
            </a:r>
            <a:endParaRPr sz="2400" dirty="0">
              <a:latin typeface="Calibri"/>
              <a:cs typeface="Calibri"/>
            </a:endParaRPr>
          </a:p>
          <a:p>
            <a:pPr marL="354965" indent="-342265">
              <a:lnSpc>
                <a:spcPct val="100000"/>
              </a:lnSpc>
              <a:spcBef>
                <a:spcPts val="25"/>
              </a:spcBef>
              <a:buChar char="-"/>
              <a:tabLst>
                <a:tab pos="354965" algn="l"/>
              </a:tabLst>
            </a:pPr>
            <a:r>
              <a:rPr sz="2400" b="1" spc="-10" dirty="0" err="1">
                <a:latin typeface="Calibri"/>
                <a:cs typeface="Calibri"/>
              </a:rPr>
              <a:t>MixUp</a:t>
            </a:r>
            <a:r>
              <a:rPr lang="en-US" sz="2400" b="1" spc="-10" dirty="0">
                <a:latin typeface="Calibri"/>
                <a:cs typeface="Calibri"/>
              </a:rPr>
              <a:t> </a:t>
            </a:r>
            <a:r>
              <a:rPr lang="en-US" sz="2400" spc="-10" dirty="0">
                <a:latin typeface="Calibri"/>
                <a:cs typeface="Calibri"/>
              </a:rPr>
              <a:t>= </a:t>
            </a:r>
            <a:r>
              <a:rPr lang="en-US" sz="2000" spc="-10" dirty="0">
                <a:latin typeface="Calibri"/>
                <a:cs typeface="Calibri"/>
              </a:rPr>
              <a:t>creation of synthetic data by “mixing”/combining data samples (see </a:t>
            </a:r>
            <a:r>
              <a:rPr lang="en-US" sz="2000" spc="-10" dirty="0">
                <a:latin typeface="Calibri"/>
                <a:cs typeface="Calibri"/>
                <a:hlinkClick r:id="rId2"/>
              </a:rPr>
              <a:t>paper</a:t>
            </a:r>
            <a:r>
              <a:rPr lang="en-US" sz="2000" spc="-10" dirty="0">
                <a:latin typeface="Calibri"/>
                <a:cs typeface="Calibri"/>
              </a:rPr>
              <a:t> )</a:t>
            </a:r>
            <a:endParaRPr sz="2000" dirty="0">
              <a:latin typeface="Calibri"/>
              <a:cs typeface="Calibri"/>
            </a:endParaRPr>
          </a:p>
          <a:p>
            <a:pPr marL="354965" indent="-342265">
              <a:lnSpc>
                <a:spcPct val="100000"/>
              </a:lnSpc>
              <a:spcBef>
                <a:spcPts val="25"/>
              </a:spcBef>
              <a:buChar char="-"/>
              <a:tabLst>
                <a:tab pos="354965" algn="l"/>
              </a:tabLst>
            </a:pPr>
            <a:r>
              <a:rPr sz="2400" b="1" spc="-10" dirty="0" err="1">
                <a:latin typeface="Calibri"/>
                <a:cs typeface="Calibri"/>
              </a:rPr>
              <a:t>RandAugment</a:t>
            </a:r>
            <a:r>
              <a:rPr lang="en-US" sz="2400" spc="-10" dirty="0">
                <a:latin typeface="Calibri"/>
                <a:cs typeface="Calibri"/>
              </a:rPr>
              <a:t> = </a:t>
            </a:r>
            <a:r>
              <a:rPr lang="en-US" sz="2000" dirty="0"/>
              <a:t>randomly selects augmentation operations and applies them to images during training CAN include rotation, shear, color jitter, brightness adjustments, contrast changes, solarization, and  more</a:t>
            </a:r>
            <a:endParaRPr sz="2400" dirty="0">
              <a:latin typeface="Calibri"/>
              <a:cs typeface="Calibri"/>
            </a:endParaRPr>
          </a:p>
        </p:txBody>
      </p:sp>
      <p:sp>
        <p:nvSpPr>
          <p:cNvPr id="16" name="object 16"/>
          <p:cNvSpPr txBox="1"/>
          <p:nvPr/>
        </p:nvSpPr>
        <p:spPr>
          <a:xfrm>
            <a:off x="4800600" y="952943"/>
            <a:ext cx="6169661" cy="338554"/>
          </a:xfrm>
          <a:prstGeom prst="rect">
            <a:avLst/>
          </a:prstGeom>
          <a:solidFill>
            <a:srgbClr val="FFC000"/>
          </a:solidFill>
        </p:spPr>
        <p:txBody>
          <a:bodyPr vert="horz" wrap="square" lIns="0" tIns="5080" rIns="0" bIns="0" rtlCol="0">
            <a:spAutoFit/>
          </a:bodyPr>
          <a:lstStyle/>
          <a:p>
            <a:pPr marL="12700" marR="5080">
              <a:lnSpc>
                <a:spcPts val="1320"/>
              </a:lnSpc>
              <a:spcBef>
                <a:spcPts val="40"/>
              </a:spcBef>
            </a:pPr>
            <a:r>
              <a:rPr lang="en-US" b="1" dirty="0">
                <a:solidFill>
                  <a:srgbClr val="C00000"/>
                </a:solidFill>
                <a:latin typeface="Arial"/>
                <a:cs typeface="Arial"/>
              </a:rPr>
              <a:t>FROM PAPER:  </a:t>
            </a:r>
            <a:r>
              <a:rPr sz="1100" dirty="0">
                <a:latin typeface="Arial"/>
                <a:cs typeface="Arial"/>
              </a:rPr>
              <a:t>Steiner</a:t>
            </a:r>
            <a:r>
              <a:rPr sz="1100" spc="-30" dirty="0">
                <a:latin typeface="Arial"/>
                <a:cs typeface="Arial"/>
              </a:rPr>
              <a:t> </a:t>
            </a:r>
            <a:r>
              <a:rPr sz="1100" dirty="0">
                <a:latin typeface="Arial"/>
                <a:cs typeface="Arial"/>
              </a:rPr>
              <a:t>et</a:t>
            </a:r>
            <a:r>
              <a:rPr sz="1100" spc="-30" dirty="0">
                <a:latin typeface="Arial"/>
                <a:cs typeface="Arial"/>
              </a:rPr>
              <a:t> </a:t>
            </a:r>
            <a:r>
              <a:rPr sz="1100" dirty="0">
                <a:latin typeface="Arial"/>
                <a:cs typeface="Arial"/>
              </a:rPr>
              <a:t>al,</a:t>
            </a:r>
            <a:r>
              <a:rPr sz="1100" spc="-30" dirty="0">
                <a:latin typeface="Arial"/>
                <a:cs typeface="Arial"/>
              </a:rPr>
              <a:t> </a:t>
            </a:r>
            <a:r>
              <a:rPr sz="1100" dirty="0">
                <a:latin typeface="Arial"/>
                <a:cs typeface="Arial"/>
              </a:rPr>
              <a:t>“How</a:t>
            </a:r>
            <a:r>
              <a:rPr sz="1100" spc="-15" dirty="0">
                <a:latin typeface="Arial"/>
                <a:cs typeface="Arial"/>
              </a:rPr>
              <a:t> </a:t>
            </a:r>
            <a:r>
              <a:rPr sz="1100" dirty="0">
                <a:latin typeface="Arial"/>
                <a:cs typeface="Arial"/>
              </a:rPr>
              <a:t>to</a:t>
            </a:r>
            <a:r>
              <a:rPr sz="1100" spc="-25" dirty="0">
                <a:latin typeface="Arial"/>
                <a:cs typeface="Arial"/>
              </a:rPr>
              <a:t> </a:t>
            </a:r>
            <a:r>
              <a:rPr sz="1100" dirty="0">
                <a:latin typeface="Arial"/>
                <a:cs typeface="Arial"/>
              </a:rPr>
              <a:t>train</a:t>
            </a:r>
            <a:r>
              <a:rPr sz="1100" spc="-20" dirty="0">
                <a:latin typeface="Arial"/>
                <a:cs typeface="Arial"/>
              </a:rPr>
              <a:t> </a:t>
            </a:r>
            <a:r>
              <a:rPr sz="1100" dirty="0">
                <a:latin typeface="Arial"/>
                <a:cs typeface="Arial"/>
              </a:rPr>
              <a:t>your</a:t>
            </a:r>
            <a:r>
              <a:rPr sz="1100" spc="-25" dirty="0">
                <a:latin typeface="Arial"/>
                <a:cs typeface="Arial"/>
              </a:rPr>
              <a:t> </a:t>
            </a:r>
            <a:r>
              <a:rPr sz="1100" dirty="0">
                <a:latin typeface="Arial"/>
                <a:cs typeface="Arial"/>
              </a:rPr>
              <a:t>ViT?</a:t>
            </a:r>
            <a:r>
              <a:rPr sz="1100" spc="-20" dirty="0">
                <a:latin typeface="Arial"/>
                <a:cs typeface="Arial"/>
              </a:rPr>
              <a:t> </a:t>
            </a:r>
            <a:r>
              <a:rPr sz="1100" dirty="0">
                <a:latin typeface="Arial"/>
                <a:cs typeface="Arial"/>
              </a:rPr>
              <a:t>Data,</a:t>
            </a:r>
            <a:r>
              <a:rPr sz="1100" spc="-30" dirty="0">
                <a:latin typeface="Arial"/>
                <a:cs typeface="Arial"/>
              </a:rPr>
              <a:t> </a:t>
            </a:r>
            <a:r>
              <a:rPr sz="1100" spc="-10" dirty="0">
                <a:latin typeface="Arial"/>
                <a:cs typeface="Arial"/>
              </a:rPr>
              <a:t>Augmentation, </a:t>
            </a:r>
            <a:r>
              <a:rPr sz="1100" dirty="0">
                <a:latin typeface="Arial"/>
                <a:cs typeface="Arial"/>
              </a:rPr>
              <a:t>and</a:t>
            </a:r>
            <a:r>
              <a:rPr sz="1100" spc="-15" dirty="0">
                <a:latin typeface="Arial"/>
                <a:cs typeface="Arial"/>
              </a:rPr>
              <a:t> </a:t>
            </a:r>
            <a:r>
              <a:rPr sz="1100" spc="-10" dirty="0">
                <a:latin typeface="Arial"/>
                <a:cs typeface="Arial"/>
              </a:rPr>
              <a:t>Regularization</a:t>
            </a:r>
            <a:r>
              <a:rPr sz="1100" spc="-15" dirty="0">
                <a:latin typeface="Arial"/>
                <a:cs typeface="Arial"/>
              </a:rPr>
              <a:t> </a:t>
            </a:r>
            <a:r>
              <a:rPr sz="1100" dirty="0">
                <a:latin typeface="Arial"/>
                <a:cs typeface="Arial"/>
              </a:rPr>
              <a:t>in</a:t>
            </a:r>
            <a:r>
              <a:rPr sz="1100" spc="-15" dirty="0">
                <a:latin typeface="Arial"/>
                <a:cs typeface="Arial"/>
              </a:rPr>
              <a:t> </a:t>
            </a:r>
            <a:r>
              <a:rPr sz="1100" dirty="0">
                <a:latin typeface="Arial"/>
                <a:cs typeface="Arial"/>
              </a:rPr>
              <a:t>Vision</a:t>
            </a:r>
            <a:r>
              <a:rPr sz="1100" spc="-15" dirty="0">
                <a:latin typeface="Arial"/>
                <a:cs typeface="Arial"/>
              </a:rPr>
              <a:t> </a:t>
            </a:r>
            <a:r>
              <a:rPr sz="1100" dirty="0">
                <a:latin typeface="Arial"/>
                <a:cs typeface="Arial"/>
              </a:rPr>
              <a:t>Transformers”,</a:t>
            </a:r>
            <a:r>
              <a:rPr sz="1100" spc="-25" dirty="0">
                <a:latin typeface="Arial"/>
                <a:cs typeface="Arial"/>
              </a:rPr>
              <a:t> </a:t>
            </a:r>
            <a:r>
              <a:rPr sz="1100" dirty="0" err="1">
                <a:latin typeface="Arial"/>
                <a:cs typeface="Arial"/>
              </a:rPr>
              <a:t>arXiv</a:t>
            </a:r>
            <a:r>
              <a:rPr sz="1100" spc="-20" dirty="0">
                <a:latin typeface="Arial"/>
                <a:cs typeface="Arial"/>
              </a:rPr>
              <a:t> 2021</a:t>
            </a:r>
            <a:r>
              <a:rPr lang="en-US" sz="1100" spc="-20" dirty="0">
                <a:latin typeface="Arial"/>
                <a:cs typeface="Arial"/>
              </a:rPr>
              <a:t> </a:t>
            </a:r>
            <a:endParaRPr sz="1100" dirty="0">
              <a:latin typeface="Arial"/>
              <a:cs typeface="Arial"/>
            </a:endParaRPr>
          </a:p>
        </p:txBody>
      </p:sp>
    </p:spTree>
    <p:extLst>
      <p:ext uri="{BB962C8B-B14F-4D97-AF65-F5344CB8AC3E}">
        <p14:creationId xmlns:p14="http://schemas.microsoft.com/office/powerpoint/2010/main" val="30837676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Improving</a:t>
            </a:r>
            <a:r>
              <a:rPr spc="-120" dirty="0"/>
              <a:t> </a:t>
            </a:r>
            <a:r>
              <a:rPr spc="-55" dirty="0"/>
              <a:t>ViT:</a:t>
            </a:r>
            <a:r>
              <a:rPr spc="-120" dirty="0"/>
              <a:t> </a:t>
            </a:r>
            <a:r>
              <a:rPr spc="-10" dirty="0"/>
              <a:t>Augmentation</a:t>
            </a:r>
            <a:r>
              <a:rPr spc="-125" dirty="0"/>
              <a:t> </a:t>
            </a:r>
            <a:r>
              <a:rPr dirty="0"/>
              <a:t>and</a:t>
            </a:r>
            <a:r>
              <a:rPr spc="-125" dirty="0"/>
              <a:t> </a:t>
            </a:r>
            <a:r>
              <a:rPr spc="-10" dirty="0"/>
              <a:t>Regularization</a:t>
            </a:r>
          </a:p>
        </p:txBody>
      </p:sp>
      <p:sp>
        <p:nvSpPr>
          <p:cNvPr id="3" name="object 3"/>
          <p:cNvSpPr txBox="1"/>
          <p:nvPr/>
        </p:nvSpPr>
        <p:spPr>
          <a:xfrm>
            <a:off x="311116" y="1641475"/>
            <a:ext cx="3721100" cy="1863725"/>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Regularization</a:t>
            </a:r>
            <a:r>
              <a:rPr sz="2400" spc="-70" dirty="0">
                <a:latin typeface="Calibri"/>
                <a:cs typeface="Calibri"/>
              </a:rPr>
              <a:t> </a:t>
            </a:r>
            <a:r>
              <a:rPr sz="2400" dirty="0">
                <a:latin typeface="Calibri"/>
                <a:cs typeface="Calibri"/>
              </a:rPr>
              <a:t>for</a:t>
            </a:r>
            <a:r>
              <a:rPr sz="2400" spc="-65" dirty="0">
                <a:latin typeface="Calibri"/>
                <a:cs typeface="Calibri"/>
              </a:rPr>
              <a:t> </a:t>
            </a:r>
            <a:r>
              <a:rPr sz="2400" dirty="0">
                <a:latin typeface="Calibri"/>
                <a:cs typeface="Calibri"/>
              </a:rPr>
              <a:t>ViT</a:t>
            </a:r>
            <a:r>
              <a:rPr sz="2400" spc="-65" dirty="0">
                <a:latin typeface="Calibri"/>
                <a:cs typeface="Calibri"/>
              </a:rPr>
              <a:t> </a:t>
            </a:r>
            <a:r>
              <a:rPr sz="2400" spc="-10" dirty="0">
                <a:latin typeface="Calibri"/>
                <a:cs typeface="Calibri"/>
              </a:rPr>
              <a:t>models:</a:t>
            </a:r>
            <a:endParaRPr sz="2400">
              <a:latin typeface="Calibri"/>
              <a:cs typeface="Calibri"/>
            </a:endParaRPr>
          </a:p>
          <a:p>
            <a:pPr marL="297815" indent="-285115">
              <a:lnSpc>
                <a:spcPct val="100000"/>
              </a:lnSpc>
              <a:buChar char="-"/>
              <a:tabLst>
                <a:tab pos="297815" algn="l"/>
              </a:tabLst>
            </a:pPr>
            <a:r>
              <a:rPr sz="2400" spc="-10" dirty="0">
                <a:latin typeface="Calibri"/>
                <a:cs typeface="Calibri"/>
              </a:rPr>
              <a:t>Weight</a:t>
            </a:r>
            <a:r>
              <a:rPr sz="2400" spc="-120" dirty="0">
                <a:latin typeface="Calibri"/>
                <a:cs typeface="Calibri"/>
              </a:rPr>
              <a:t> </a:t>
            </a:r>
            <a:r>
              <a:rPr sz="2400" spc="-10" dirty="0">
                <a:latin typeface="Calibri"/>
                <a:cs typeface="Calibri"/>
              </a:rPr>
              <a:t>Decay</a:t>
            </a:r>
            <a:endParaRPr sz="2400">
              <a:latin typeface="Calibri"/>
              <a:cs typeface="Calibri"/>
            </a:endParaRPr>
          </a:p>
          <a:p>
            <a:pPr marL="297815" indent="-285115">
              <a:lnSpc>
                <a:spcPct val="100000"/>
              </a:lnSpc>
              <a:spcBef>
                <a:spcPts val="20"/>
              </a:spcBef>
              <a:buChar char="-"/>
              <a:tabLst>
                <a:tab pos="297815" algn="l"/>
              </a:tabLst>
            </a:pPr>
            <a:r>
              <a:rPr sz="2400" dirty="0">
                <a:latin typeface="Calibri"/>
                <a:cs typeface="Calibri"/>
              </a:rPr>
              <a:t>Stochastic</a:t>
            </a:r>
            <a:r>
              <a:rPr sz="2400" spc="-110" dirty="0">
                <a:latin typeface="Calibri"/>
                <a:cs typeface="Calibri"/>
              </a:rPr>
              <a:t> </a:t>
            </a:r>
            <a:r>
              <a:rPr sz="2400" spc="-20" dirty="0">
                <a:latin typeface="Calibri"/>
                <a:cs typeface="Calibri"/>
              </a:rPr>
              <a:t>Depth</a:t>
            </a:r>
            <a:endParaRPr sz="2400">
              <a:latin typeface="Calibri"/>
              <a:cs typeface="Calibri"/>
            </a:endParaRPr>
          </a:p>
          <a:p>
            <a:pPr marL="298450" marR="340995" indent="-285750">
              <a:lnSpc>
                <a:spcPct val="100800"/>
              </a:lnSpc>
              <a:spcBef>
                <a:spcPts val="5"/>
              </a:spcBef>
              <a:buChar char="-"/>
              <a:tabLst>
                <a:tab pos="298450" algn="l"/>
              </a:tabLst>
            </a:pPr>
            <a:r>
              <a:rPr sz="2400" dirty="0">
                <a:latin typeface="Calibri"/>
                <a:cs typeface="Calibri"/>
              </a:rPr>
              <a:t>Dropout</a:t>
            </a:r>
            <a:r>
              <a:rPr sz="2400" spc="-65" dirty="0">
                <a:latin typeface="Calibri"/>
                <a:cs typeface="Calibri"/>
              </a:rPr>
              <a:t> </a:t>
            </a:r>
            <a:r>
              <a:rPr sz="2400" dirty="0">
                <a:latin typeface="Calibri"/>
                <a:cs typeface="Calibri"/>
              </a:rPr>
              <a:t>(in</a:t>
            </a:r>
            <a:r>
              <a:rPr sz="2400" spc="-60" dirty="0">
                <a:latin typeface="Calibri"/>
                <a:cs typeface="Calibri"/>
              </a:rPr>
              <a:t> </a:t>
            </a:r>
            <a:r>
              <a:rPr sz="2400" dirty="0">
                <a:latin typeface="Calibri"/>
                <a:cs typeface="Calibri"/>
              </a:rPr>
              <a:t>FFN</a:t>
            </a:r>
            <a:r>
              <a:rPr sz="2400" spc="-60" dirty="0">
                <a:latin typeface="Calibri"/>
                <a:cs typeface="Calibri"/>
              </a:rPr>
              <a:t> </a:t>
            </a:r>
            <a:r>
              <a:rPr sz="2400" spc="-10" dirty="0">
                <a:latin typeface="Calibri"/>
                <a:cs typeface="Calibri"/>
              </a:rPr>
              <a:t>layers</a:t>
            </a:r>
            <a:r>
              <a:rPr sz="2400" spc="-60" dirty="0">
                <a:latin typeface="Calibri"/>
                <a:cs typeface="Calibri"/>
              </a:rPr>
              <a:t> </a:t>
            </a:r>
            <a:r>
              <a:rPr sz="2400" spc="-25" dirty="0">
                <a:latin typeface="Calibri"/>
                <a:cs typeface="Calibri"/>
              </a:rPr>
              <a:t>of </a:t>
            </a:r>
            <a:r>
              <a:rPr sz="2400" spc="-10" dirty="0">
                <a:latin typeface="Calibri"/>
                <a:cs typeface="Calibri"/>
              </a:rPr>
              <a:t>Transformer)</a:t>
            </a:r>
            <a:endParaRPr sz="2400">
              <a:latin typeface="Calibri"/>
              <a:cs typeface="Calibri"/>
            </a:endParaRPr>
          </a:p>
        </p:txBody>
      </p:sp>
      <p:sp>
        <p:nvSpPr>
          <p:cNvPr id="4" name="object 4"/>
          <p:cNvSpPr txBox="1"/>
          <p:nvPr/>
        </p:nvSpPr>
        <p:spPr>
          <a:xfrm>
            <a:off x="311116" y="3739388"/>
            <a:ext cx="3315970" cy="1497965"/>
          </a:xfrm>
          <a:prstGeom prst="rect">
            <a:avLst/>
          </a:prstGeom>
        </p:spPr>
        <p:txBody>
          <a:bodyPr vert="horz" wrap="square" lIns="0" tIns="9525" rIns="0" bIns="0" rtlCol="0">
            <a:spAutoFit/>
          </a:bodyPr>
          <a:lstStyle/>
          <a:p>
            <a:pPr marL="12700" marR="5080">
              <a:lnSpc>
                <a:spcPct val="100800"/>
              </a:lnSpc>
              <a:spcBef>
                <a:spcPts val="75"/>
              </a:spcBef>
            </a:pPr>
            <a:r>
              <a:rPr sz="2400" dirty="0">
                <a:latin typeface="Calibri"/>
                <a:cs typeface="Calibri"/>
              </a:rPr>
              <a:t>Data</a:t>
            </a:r>
            <a:r>
              <a:rPr sz="2400" spc="-75" dirty="0">
                <a:latin typeface="Calibri"/>
                <a:cs typeface="Calibri"/>
              </a:rPr>
              <a:t> </a:t>
            </a:r>
            <a:r>
              <a:rPr sz="2400" spc="-10" dirty="0">
                <a:latin typeface="Calibri"/>
                <a:cs typeface="Calibri"/>
              </a:rPr>
              <a:t>Augmentation</a:t>
            </a:r>
            <a:r>
              <a:rPr sz="2400" spc="-75" dirty="0">
                <a:latin typeface="Calibri"/>
                <a:cs typeface="Calibri"/>
              </a:rPr>
              <a:t> </a:t>
            </a:r>
            <a:r>
              <a:rPr sz="2400" dirty="0">
                <a:latin typeface="Calibri"/>
                <a:cs typeface="Calibri"/>
              </a:rPr>
              <a:t>for</a:t>
            </a:r>
            <a:r>
              <a:rPr sz="2400" spc="-75" dirty="0">
                <a:latin typeface="Calibri"/>
                <a:cs typeface="Calibri"/>
              </a:rPr>
              <a:t> </a:t>
            </a:r>
            <a:r>
              <a:rPr sz="2400" spc="-25" dirty="0">
                <a:latin typeface="Calibri"/>
                <a:cs typeface="Calibri"/>
              </a:rPr>
              <a:t>ViT </a:t>
            </a:r>
            <a:r>
              <a:rPr sz="2400" spc="-10" dirty="0">
                <a:latin typeface="Calibri"/>
                <a:cs typeface="Calibri"/>
              </a:rPr>
              <a:t>models:</a:t>
            </a:r>
            <a:endParaRPr sz="2400">
              <a:latin typeface="Calibri"/>
              <a:cs typeface="Calibri"/>
            </a:endParaRPr>
          </a:p>
          <a:p>
            <a:pPr marL="354965" indent="-342265">
              <a:lnSpc>
                <a:spcPct val="100000"/>
              </a:lnSpc>
              <a:spcBef>
                <a:spcPts val="25"/>
              </a:spcBef>
              <a:buChar char="-"/>
              <a:tabLst>
                <a:tab pos="354965" algn="l"/>
              </a:tabLst>
            </a:pPr>
            <a:r>
              <a:rPr sz="2400" spc="-10" dirty="0">
                <a:latin typeface="Calibri"/>
                <a:cs typeface="Calibri"/>
              </a:rPr>
              <a:t>MixUp</a:t>
            </a:r>
            <a:endParaRPr sz="2400">
              <a:latin typeface="Calibri"/>
              <a:cs typeface="Calibri"/>
            </a:endParaRPr>
          </a:p>
          <a:p>
            <a:pPr marL="354965" indent="-342265">
              <a:lnSpc>
                <a:spcPct val="100000"/>
              </a:lnSpc>
              <a:spcBef>
                <a:spcPts val="25"/>
              </a:spcBef>
              <a:buChar char="-"/>
              <a:tabLst>
                <a:tab pos="354965" algn="l"/>
              </a:tabLst>
            </a:pPr>
            <a:r>
              <a:rPr sz="2400" spc="-10" dirty="0">
                <a:latin typeface="Calibri"/>
                <a:cs typeface="Calibri"/>
              </a:rPr>
              <a:t>RandAugment</a:t>
            </a:r>
            <a:endParaRPr sz="2400">
              <a:latin typeface="Calibri"/>
              <a:cs typeface="Calibri"/>
            </a:endParaRPr>
          </a:p>
        </p:txBody>
      </p:sp>
      <p:grpSp>
        <p:nvGrpSpPr>
          <p:cNvPr id="5" name="object 5"/>
          <p:cNvGrpSpPr/>
          <p:nvPr/>
        </p:nvGrpSpPr>
        <p:grpSpPr>
          <a:xfrm>
            <a:off x="5793235" y="972479"/>
            <a:ext cx="6052820" cy="5109845"/>
            <a:chOff x="5793235" y="972479"/>
            <a:chExt cx="6052820" cy="5109845"/>
          </a:xfrm>
        </p:grpSpPr>
        <p:pic>
          <p:nvPicPr>
            <p:cNvPr id="6" name="object 6"/>
            <p:cNvPicPr/>
            <p:nvPr/>
          </p:nvPicPr>
          <p:blipFill>
            <a:blip r:embed="rId2" cstate="print"/>
            <a:stretch>
              <a:fillRect/>
            </a:stretch>
          </p:blipFill>
          <p:spPr>
            <a:xfrm>
              <a:off x="5793235" y="972479"/>
              <a:ext cx="6052572" cy="5109674"/>
            </a:xfrm>
            <a:prstGeom prst="rect">
              <a:avLst/>
            </a:prstGeom>
          </p:spPr>
        </p:pic>
        <p:sp>
          <p:nvSpPr>
            <p:cNvPr id="7" name="object 7"/>
            <p:cNvSpPr/>
            <p:nvPr/>
          </p:nvSpPr>
          <p:spPr>
            <a:xfrm>
              <a:off x="9230626" y="1549666"/>
              <a:ext cx="0" cy="4343400"/>
            </a:xfrm>
            <a:custGeom>
              <a:avLst/>
              <a:gdLst/>
              <a:ahLst/>
              <a:cxnLst/>
              <a:rect l="l" t="t" r="r" b="b"/>
              <a:pathLst>
                <a:path h="4343400">
                  <a:moveTo>
                    <a:pt x="0" y="0"/>
                  </a:moveTo>
                  <a:lnTo>
                    <a:pt x="1" y="4342915"/>
                  </a:lnTo>
                </a:path>
              </a:pathLst>
            </a:custGeom>
            <a:ln w="38100">
              <a:solidFill>
                <a:srgbClr val="000000"/>
              </a:solidFill>
            </a:ln>
          </p:spPr>
          <p:txBody>
            <a:bodyPr wrap="square" lIns="0" tIns="0" rIns="0" bIns="0" rtlCol="0"/>
            <a:lstStyle/>
            <a:p>
              <a:endParaRPr/>
            </a:p>
          </p:txBody>
        </p:sp>
        <p:sp>
          <p:nvSpPr>
            <p:cNvPr id="8" name="object 8"/>
            <p:cNvSpPr/>
            <p:nvPr/>
          </p:nvSpPr>
          <p:spPr>
            <a:xfrm>
              <a:off x="6679933" y="5976683"/>
              <a:ext cx="5005705" cy="93345"/>
            </a:xfrm>
            <a:custGeom>
              <a:avLst/>
              <a:gdLst/>
              <a:ahLst/>
              <a:cxnLst/>
              <a:rect l="l" t="t" r="r" b="b"/>
              <a:pathLst>
                <a:path w="5005705" h="93345">
                  <a:moveTo>
                    <a:pt x="2454440" y="38100"/>
                  </a:moveTo>
                  <a:lnTo>
                    <a:pt x="2429040" y="25400"/>
                  </a:lnTo>
                  <a:lnTo>
                    <a:pt x="2378240" y="0"/>
                  </a:lnTo>
                  <a:lnTo>
                    <a:pt x="2378240" y="25400"/>
                  </a:lnTo>
                  <a:lnTo>
                    <a:pt x="0" y="25400"/>
                  </a:lnTo>
                  <a:lnTo>
                    <a:pt x="0" y="50800"/>
                  </a:lnTo>
                  <a:lnTo>
                    <a:pt x="2378240" y="50800"/>
                  </a:lnTo>
                  <a:lnTo>
                    <a:pt x="2378240" y="76200"/>
                  </a:lnTo>
                  <a:lnTo>
                    <a:pt x="2429040" y="50800"/>
                  </a:lnTo>
                  <a:lnTo>
                    <a:pt x="2454440" y="38100"/>
                  </a:lnTo>
                  <a:close/>
                </a:path>
                <a:path w="5005705" h="93345">
                  <a:moveTo>
                    <a:pt x="5005133" y="54737"/>
                  </a:moveTo>
                  <a:lnTo>
                    <a:pt x="4979733" y="42037"/>
                  </a:lnTo>
                  <a:lnTo>
                    <a:pt x="4928933" y="16637"/>
                  </a:lnTo>
                  <a:lnTo>
                    <a:pt x="4928933" y="42037"/>
                  </a:lnTo>
                  <a:lnTo>
                    <a:pt x="2550693" y="42037"/>
                  </a:lnTo>
                  <a:lnTo>
                    <a:pt x="2550693" y="67437"/>
                  </a:lnTo>
                  <a:lnTo>
                    <a:pt x="4928933" y="67437"/>
                  </a:lnTo>
                  <a:lnTo>
                    <a:pt x="4928933" y="92837"/>
                  </a:lnTo>
                  <a:lnTo>
                    <a:pt x="4979733" y="67437"/>
                  </a:lnTo>
                  <a:lnTo>
                    <a:pt x="5005133" y="54737"/>
                  </a:lnTo>
                  <a:close/>
                </a:path>
              </a:pathLst>
            </a:custGeom>
            <a:solidFill>
              <a:srgbClr val="000000"/>
            </a:solidFill>
          </p:spPr>
          <p:txBody>
            <a:bodyPr wrap="square" lIns="0" tIns="0" rIns="0" bIns="0" rtlCol="0"/>
            <a:lstStyle/>
            <a:p>
              <a:endParaRPr/>
            </a:p>
          </p:txBody>
        </p:sp>
        <p:sp>
          <p:nvSpPr>
            <p:cNvPr id="9" name="object 9"/>
            <p:cNvSpPr/>
            <p:nvPr/>
          </p:nvSpPr>
          <p:spPr>
            <a:xfrm>
              <a:off x="6653035" y="1742465"/>
              <a:ext cx="5162550" cy="3320415"/>
            </a:xfrm>
            <a:custGeom>
              <a:avLst/>
              <a:gdLst/>
              <a:ahLst/>
              <a:cxnLst/>
              <a:rect l="l" t="t" r="r" b="b"/>
              <a:pathLst>
                <a:path w="5162550" h="3320415">
                  <a:moveTo>
                    <a:pt x="2562174" y="10515"/>
                  </a:moveTo>
                  <a:lnTo>
                    <a:pt x="0" y="10515"/>
                  </a:lnTo>
                  <a:lnTo>
                    <a:pt x="0" y="3320072"/>
                  </a:lnTo>
                  <a:lnTo>
                    <a:pt x="2562174" y="3320072"/>
                  </a:lnTo>
                  <a:lnTo>
                    <a:pt x="2562174" y="10515"/>
                  </a:lnTo>
                  <a:close/>
                </a:path>
                <a:path w="5162550" h="3320415">
                  <a:moveTo>
                    <a:pt x="5162105" y="0"/>
                  </a:moveTo>
                  <a:lnTo>
                    <a:pt x="2606573" y="0"/>
                  </a:lnTo>
                  <a:lnTo>
                    <a:pt x="2606573" y="3309569"/>
                  </a:lnTo>
                  <a:lnTo>
                    <a:pt x="5162105" y="3309569"/>
                  </a:lnTo>
                  <a:lnTo>
                    <a:pt x="5162105" y="0"/>
                  </a:lnTo>
                  <a:close/>
                </a:path>
              </a:pathLst>
            </a:custGeom>
            <a:solidFill>
              <a:srgbClr val="FFFFFF"/>
            </a:solidFill>
          </p:spPr>
          <p:txBody>
            <a:bodyPr wrap="square" lIns="0" tIns="0" rIns="0" bIns="0" rtlCol="0"/>
            <a:lstStyle/>
            <a:p>
              <a:endParaRPr/>
            </a:p>
          </p:txBody>
        </p:sp>
        <p:sp>
          <p:nvSpPr>
            <p:cNvPr id="10" name="object 10"/>
            <p:cNvSpPr/>
            <p:nvPr/>
          </p:nvSpPr>
          <p:spPr>
            <a:xfrm>
              <a:off x="5890661" y="2093610"/>
              <a:ext cx="641985" cy="1506855"/>
            </a:xfrm>
            <a:custGeom>
              <a:avLst/>
              <a:gdLst/>
              <a:ahLst/>
              <a:cxnLst/>
              <a:rect l="l" t="t" r="r" b="b"/>
              <a:pathLst>
                <a:path w="641984" h="1506854">
                  <a:moveTo>
                    <a:pt x="0" y="0"/>
                  </a:moveTo>
                  <a:lnTo>
                    <a:pt x="641583" y="0"/>
                  </a:lnTo>
                  <a:lnTo>
                    <a:pt x="641583" y="1506239"/>
                  </a:lnTo>
                  <a:lnTo>
                    <a:pt x="0" y="1506239"/>
                  </a:lnTo>
                  <a:lnTo>
                    <a:pt x="0" y="0"/>
                  </a:lnTo>
                  <a:close/>
                </a:path>
              </a:pathLst>
            </a:custGeom>
            <a:ln w="38100">
              <a:solidFill>
                <a:srgbClr val="4472C4"/>
              </a:solidFill>
            </a:ln>
          </p:spPr>
          <p:txBody>
            <a:bodyPr wrap="square" lIns="0" tIns="0" rIns="0" bIns="0" rtlCol="0"/>
            <a:lstStyle/>
            <a:p>
              <a:endParaRPr/>
            </a:p>
          </p:txBody>
        </p:sp>
        <p:sp>
          <p:nvSpPr>
            <p:cNvPr id="11" name="object 11"/>
            <p:cNvSpPr/>
            <p:nvPr/>
          </p:nvSpPr>
          <p:spPr>
            <a:xfrm>
              <a:off x="5889058" y="3967859"/>
              <a:ext cx="641985" cy="753745"/>
            </a:xfrm>
            <a:custGeom>
              <a:avLst/>
              <a:gdLst/>
              <a:ahLst/>
              <a:cxnLst/>
              <a:rect l="l" t="t" r="r" b="b"/>
              <a:pathLst>
                <a:path w="641984" h="753745">
                  <a:moveTo>
                    <a:pt x="0" y="0"/>
                  </a:moveTo>
                  <a:lnTo>
                    <a:pt x="641583" y="0"/>
                  </a:lnTo>
                  <a:lnTo>
                    <a:pt x="641583" y="753120"/>
                  </a:lnTo>
                  <a:lnTo>
                    <a:pt x="0" y="753120"/>
                  </a:lnTo>
                  <a:lnTo>
                    <a:pt x="0" y="0"/>
                  </a:lnTo>
                  <a:close/>
                </a:path>
              </a:pathLst>
            </a:custGeom>
            <a:ln w="38100">
              <a:solidFill>
                <a:srgbClr val="4472C4"/>
              </a:solidFill>
            </a:ln>
          </p:spPr>
          <p:txBody>
            <a:bodyPr wrap="square" lIns="0" tIns="0" rIns="0" bIns="0" rtlCol="0"/>
            <a:lstStyle/>
            <a:p>
              <a:endParaRPr/>
            </a:p>
          </p:txBody>
        </p:sp>
        <p:sp>
          <p:nvSpPr>
            <p:cNvPr id="12" name="object 12"/>
            <p:cNvSpPr/>
            <p:nvPr/>
          </p:nvSpPr>
          <p:spPr>
            <a:xfrm>
              <a:off x="5889057" y="1762597"/>
              <a:ext cx="641985" cy="282575"/>
            </a:xfrm>
            <a:custGeom>
              <a:avLst/>
              <a:gdLst/>
              <a:ahLst/>
              <a:cxnLst/>
              <a:rect l="l" t="t" r="r" b="b"/>
              <a:pathLst>
                <a:path w="641984" h="282575">
                  <a:moveTo>
                    <a:pt x="0" y="0"/>
                  </a:moveTo>
                  <a:lnTo>
                    <a:pt x="641583" y="0"/>
                  </a:lnTo>
                  <a:lnTo>
                    <a:pt x="641583" y="282482"/>
                  </a:lnTo>
                  <a:lnTo>
                    <a:pt x="0" y="282482"/>
                  </a:lnTo>
                  <a:lnTo>
                    <a:pt x="0" y="0"/>
                  </a:lnTo>
                  <a:close/>
                </a:path>
              </a:pathLst>
            </a:custGeom>
            <a:ln w="38100">
              <a:solidFill>
                <a:srgbClr val="ED7D31"/>
              </a:solidFill>
            </a:ln>
          </p:spPr>
          <p:txBody>
            <a:bodyPr wrap="square" lIns="0" tIns="0" rIns="0" bIns="0" rtlCol="0"/>
            <a:lstStyle/>
            <a:p>
              <a:endParaRPr/>
            </a:p>
          </p:txBody>
        </p:sp>
        <p:sp>
          <p:nvSpPr>
            <p:cNvPr id="13" name="object 13"/>
            <p:cNvSpPr/>
            <p:nvPr/>
          </p:nvSpPr>
          <p:spPr>
            <a:xfrm>
              <a:off x="5889057" y="3642183"/>
              <a:ext cx="641985" cy="282575"/>
            </a:xfrm>
            <a:custGeom>
              <a:avLst/>
              <a:gdLst/>
              <a:ahLst/>
              <a:cxnLst/>
              <a:rect l="l" t="t" r="r" b="b"/>
              <a:pathLst>
                <a:path w="641984" h="282575">
                  <a:moveTo>
                    <a:pt x="0" y="0"/>
                  </a:moveTo>
                  <a:lnTo>
                    <a:pt x="641583" y="0"/>
                  </a:lnTo>
                  <a:lnTo>
                    <a:pt x="641583" y="282482"/>
                  </a:lnTo>
                  <a:lnTo>
                    <a:pt x="0" y="282482"/>
                  </a:lnTo>
                  <a:lnTo>
                    <a:pt x="0" y="0"/>
                  </a:lnTo>
                  <a:close/>
                </a:path>
              </a:pathLst>
            </a:custGeom>
            <a:ln w="38100">
              <a:solidFill>
                <a:srgbClr val="ED7D31"/>
              </a:solidFill>
            </a:ln>
          </p:spPr>
          <p:txBody>
            <a:bodyPr wrap="square" lIns="0" tIns="0" rIns="0" bIns="0" rtlCol="0"/>
            <a:lstStyle/>
            <a:p>
              <a:endParaRPr/>
            </a:p>
          </p:txBody>
        </p:sp>
        <p:sp>
          <p:nvSpPr>
            <p:cNvPr id="14" name="object 14"/>
            <p:cNvSpPr/>
            <p:nvPr/>
          </p:nvSpPr>
          <p:spPr>
            <a:xfrm>
              <a:off x="5889057" y="4769683"/>
              <a:ext cx="641985" cy="282575"/>
            </a:xfrm>
            <a:custGeom>
              <a:avLst/>
              <a:gdLst/>
              <a:ahLst/>
              <a:cxnLst/>
              <a:rect l="l" t="t" r="r" b="b"/>
              <a:pathLst>
                <a:path w="641984" h="282575">
                  <a:moveTo>
                    <a:pt x="0" y="0"/>
                  </a:moveTo>
                  <a:lnTo>
                    <a:pt x="641583" y="0"/>
                  </a:lnTo>
                  <a:lnTo>
                    <a:pt x="641583" y="282482"/>
                  </a:lnTo>
                  <a:lnTo>
                    <a:pt x="0" y="282482"/>
                  </a:lnTo>
                  <a:lnTo>
                    <a:pt x="0" y="0"/>
                  </a:lnTo>
                  <a:close/>
                </a:path>
              </a:pathLst>
            </a:custGeom>
            <a:ln w="38100">
              <a:solidFill>
                <a:srgbClr val="ED7D31"/>
              </a:solidFill>
            </a:ln>
          </p:spPr>
          <p:txBody>
            <a:bodyPr wrap="square" lIns="0" tIns="0" rIns="0" bIns="0" rtlCol="0"/>
            <a:lstStyle/>
            <a:p>
              <a:endParaRPr/>
            </a:p>
          </p:txBody>
        </p:sp>
      </p:grpSp>
      <p:sp>
        <p:nvSpPr>
          <p:cNvPr id="15" name="object 15"/>
          <p:cNvSpPr txBox="1"/>
          <p:nvPr/>
        </p:nvSpPr>
        <p:spPr>
          <a:xfrm>
            <a:off x="4286594" y="1185164"/>
            <a:ext cx="1525905" cy="2314575"/>
          </a:xfrm>
          <a:prstGeom prst="rect">
            <a:avLst/>
          </a:prstGeom>
        </p:spPr>
        <p:txBody>
          <a:bodyPr vert="horz" wrap="square" lIns="0" tIns="13970" rIns="0" bIns="0" rtlCol="0">
            <a:spAutoFit/>
          </a:bodyPr>
          <a:lstStyle/>
          <a:p>
            <a:pPr marL="12700" marR="92710" algn="just">
              <a:lnSpc>
                <a:spcPct val="99400"/>
              </a:lnSpc>
              <a:spcBef>
                <a:spcPts val="110"/>
              </a:spcBef>
            </a:pPr>
            <a:r>
              <a:rPr sz="1800" dirty="0">
                <a:solidFill>
                  <a:srgbClr val="ED7D31"/>
                </a:solidFill>
                <a:latin typeface="Calibri"/>
                <a:cs typeface="Calibri"/>
              </a:rPr>
              <a:t>Hybrid</a:t>
            </a:r>
            <a:r>
              <a:rPr sz="1800" spc="-45" dirty="0">
                <a:solidFill>
                  <a:srgbClr val="ED7D31"/>
                </a:solidFill>
                <a:latin typeface="Calibri"/>
                <a:cs typeface="Calibri"/>
              </a:rPr>
              <a:t> </a:t>
            </a:r>
            <a:r>
              <a:rPr sz="1800" spc="-10" dirty="0">
                <a:solidFill>
                  <a:srgbClr val="ED7D31"/>
                </a:solidFill>
                <a:latin typeface="Calibri"/>
                <a:cs typeface="Calibri"/>
              </a:rPr>
              <a:t>models: </a:t>
            </a:r>
            <a:r>
              <a:rPr sz="1800" dirty="0">
                <a:solidFill>
                  <a:srgbClr val="ED7D31"/>
                </a:solidFill>
                <a:latin typeface="Calibri"/>
                <a:cs typeface="Calibri"/>
              </a:rPr>
              <a:t>ResNet</a:t>
            </a:r>
            <a:r>
              <a:rPr sz="1800" spc="-90" dirty="0">
                <a:solidFill>
                  <a:srgbClr val="ED7D31"/>
                </a:solidFill>
                <a:latin typeface="Calibri"/>
                <a:cs typeface="Calibri"/>
              </a:rPr>
              <a:t> </a:t>
            </a:r>
            <a:r>
              <a:rPr sz="1800" spc="-10" dirty="0">
                <a:solidFill>
                  <a:srgbClr val="ED7D31"/>
                </a:solidFill>
                <a:latin typeface="Calibri"/>
                <a:cs typeface="Calibri"/>
              </a:rPr>
              <a:t>blocks, </a:t>
            </a:r>
            <a:r>
              <a:rPr sz="1800" dirty="0">
                <a:solidFill>
                  <a:srgbClr val="ED7D31"/>
                </a:solidFill>
                <a:latin typeface="Calibri"/>
                <a:cs typeface="Calibri"/>
              </a:rPr>
              <a:t>then</a:t>
            </a:r>
            <a:r>
              <a:rPr sz="1800" spc="-25" dirty="0">
                <a:solidFill>
                  <a:srgbClr val="ED7D31"/>
                </a:solidFill>
                <a:latin typeface="Calibri"/>
                <a:cs typeface="Calibri"/>
              </a:rPr>
              <a:t> </a:t>
            </a:r>
            <a:r>
              <a:rPr sz="1800" dirty="0">
                <a:solidFill>
                  <a:srgbClr val="ED7D31"/>
                </a:solidFill>
                <a:latin typeface="Calibri"/>
                <a:cs typeface="Calibri"/>
              </a:rPr>
              <a:t>ViT</a:t>
            </a:r>
            <a:r>
              <a:rPr sz="1800" spc="-25" dirty="0">
                <a:solidFill>
                  <a:srgbClr val="ED7D31"/>
                </a:solidFill>
                <a:latin typeface="Calibri"/>
                <a:cs typeface="Calibri"/>
              </a:rPr>
              <a:t> </a:t>
            </a:r>
            <a:r>
              <a:rPr sz="1800" spc="-10" dirty="0">
                <a:solidFill>
                  <a:srgbClr val="ED7D31"/>
                </a:solidFill>
                <a:latin typeface="Calibri"/>
                <a:cs typeface="Calibri"/>
              </a:rPr>
              <a:t>blocks</a:t>
            </a:r>
            <a:endParaRPr sz="1800">
              <a:latin typeface="Calibri"/>
              <a:cs typeface="Calibri"/>
            </a:endParaRPr>
          </a:p>
          <a:p>
            <a:pPr marL="426084" marR="5080" algn="just">
              <a:lnSpc>
                <a:spcPts val="2110"/>
              </a:lnSpc>
              <a:spcBef>
                <a:spcPts val="930"/>
              </a:spcBef>
            </a:pPr>
            <a:r>
              <a:rPr sz="1800" dirty="0">
                <a:solidFill>
                  <a:srgbClr val="4472C4"/>
                </a:solidFill>
                <a:latin typeface="Calibri"/>
                <a:cs typeface="Calibri"/>
              </a:rPr>
              <a:t>ViT</a:t>
            </a:r>
            <a:r>
              <a:rPr sz="1800" spc="-20" dirty="0">
                <a:solidFill>
                  <a:srgbClr val="4472C4"/>
                </a:solidFill>
                <a:latin typeface="Calibri"/>
                <a:cs typeface="Calibri"/>
              </a:rPr>
              <a:t> </a:t>
            </a:r>
            <a:r>
              <a:rPr sz="1800" spc="-10" dirty="0">
                <a:solidFill>
                  <a:srgbClr val="4472C4"/>
                </a:solidFill>
                <a:latin typeface="Calibri"/>
                <a:cs typeface="Calibri"/>
              </a:rPr>
              <a:t>models: </a:t>
            </a:r>
            <a:r>
              <a:rPr sz="1800" dirty="0">
                <a:solidFill>
                  <a:srgbClr val="4472C4"/>
                </a:solidFill>
                <a:latin typeface="Calibri"/>
                <a:cs typeface="Calibri"/>
              </a:rPr>
              <a:t>Ti</a:t>
            </a:r>
            <a:r>
              <a:rPr sz="1800" spc="-5" dirty="0">
                <a:solidFill>
                  <a:srgbClr val="4472C4"/>
                </a:solidFill>
                <a:latin typeface="Calibri"/>
                <a:cs typeface="Calibri"/>
              </a:rPr>
              <a:t> </a:t>
            </a:r>
            <a:r>
              <a:rPr sz="1800" dirty="0">
                <a:solidFill>
                  <a:srgbClr val="4472C4"/>
                </a:solidFill>
                <a:latin typeface="Calibri"/>
                <a:cs typeface="Calibri"/>
              </a:rPr>
              <a:t>= </a:t>
            </a:r>
            <a:r>
              <a:rPr sz="1800" spc="-20" dirty="0">
                <a:solidFill>
                  <a:srgbClr val="4472C4"/>
                </a:solidFill>
                <a:latin typeface="Calibri"/>
                <a:cs typeface="Calibri"/>
              </a:rPr>
              <a:t>Tiny</a:t>
            </a:r>
            <a:endParaRPr sz="1800">
              <a:latin typeface="Calibri"/>
              <a:cs typeface="Calibri"/>
            </a:endParaRPr>
          </a:p>
          <a:p>
            <a:pPr marL="426084" algn="just">
              <a:lnSpc>
                <a:spcPts val="2125"/>
              </a:lnSpc>
            </a:pPr>
            <a:r>
              <a:rPr sz="1800" dirty="0">
                <a:solidFill>
                  <a:srgbClr val="4472C4"/>
                </a:solidFill>
                <a:latin typeface="Calibri"/>
                <a:cs typeface="Calibri"/>
              </a:rPr>
              <a:t>S</a:t>
            </a:r>
            <a:r>
              <a:rPr sz="1800" spc="-5" dirty="0">
                <a:solidFill>
                  <a:srgbClr val="4472C4"/>
                </a:solidFill>
                <a:latin typeface="Calibri"/>
                <a:cs typeface="Calibri"/>
              </a:rPr>
              <a:t> </a:t>
            </a:r>
            <a:r>
              <a:rPr sz="1800" dirty="0">
                <a:solidFill>
                  <a:srgbClr val="4472C4"/>
                </a:solidFill>
                <a:latin typeface="Calibri"/>
                <a:cs typeface="Calibri"/>
              </a:rPr>
              <a:t>= </a:t>
            </a:r>
            <a:r>
              <a:rPr sz="1800" spc="-10" dirty="0">
                <a:solidFill>
                  <a:srgbClr val="4472C4"/>
                </a:solidFill>
                <a:latin typeface="Calibri"/>
                <a:cs typeface="Calibri"/>
              </a:rPr>
              <a:t>Small</a:t>
            </a:r>
            <a:endParaRPr sz="1800">
              <a:latin typeface="Calibri"/>
              <a:cs typeface="Calibri"/>
            </a:endParaRPr>
          </a:p>
          <a:p>
            <a:pPr marL="426084" marR="272415">
              <a:lnSpc>
                <a:spcPts val="2090"/>
              </a:lnSpc>
              <a:spcBef>
                <a:spcPts val="175"/>
              </a:spcBef>
            </a:pPr>
            <a:r>
              <a:rPr sz="1800" dirty="0">
                <a:solidFill>
                  <a:srgbClr val="4472C4"/>
                </a:solidFill>
                <a:latin typeface="Calibri"/>
                <a:cs typeface="Calibri"/>
              </a:rPr>
              <a:t>B</a:t>
            </a:r>
            <a:r>
              <a:rPr sz="1800" spc="-5" dirty="0">
                <a:solidFill>
                  <a:srgbClr val="4472C4"/>
                </a:solidFill>
                <a:latin typeface="Calibri"/>
                <a:cs typeface="Calibri"/>
              </a:rPr>
              <a:t> </a:t>
            </a:r>
            <a:r>
              <a:rPr sz="1800" dirty="0">
                <a:solidFill>
                  <a:srgbClr val="4472C4"/>
                </a:solidFill>
                <a:latin typeface="Calibri"/>
                <a:cs typeface="Calibri"/>
              </a:rPr>
              <a:t>= </a:t>
            </a:r>
            <a:r>
              <a:rPr sz="1800" spc="-20" dirty="0">
                <a:solidFill>
                  <a:srgbClr val="4472C4"/>
                </a:solidFill>
                <a:latin typeface="Calibri"/>
                <a:cs typeface="Calibri"/>
              </a:rPr>
              <a:t>Base </a:t>
            </a:r>
            <a:r>
              <a:rPr sz="1800" dirty="0">
                <a:solidFill>
                  <a:srgbClr val="4472C4"/>
                </a:solidFill>
                <a:latin typeface="Calibri"/>
                <a:cs typeface="Calibri"/>
              </a:rPr>
              <a:t>L =</a:t>
            </a:r>
            <a:r>
              <a:rPr sz="1800" spc="-5" dirty="0">
                <a:solidFill>
                  <a:srgbClr val="4472C4"/>
                </a:solidFill>
                <a:latin typeface="Calibri"/>
                <a:cs typeface="Calibri"/>
              </a:rPr>
              <a:t> </a:t>
            </a:r>
            <a:r>
              <a:rPr sz="1800" spc="-20" dirty="0">
                <a:solidFill>
                  <a:srgbClr val="4472C4"/>
                </a:solidFill>
                <a:latin typeface="Calibri"/>
                <a:cs typeface="Calibri"/>
              </a:rPr>
              <a:t>Large</a:t>
            </a:r>
            <a:endParaRPr sz="1800">
              <a:latin typeface="Calibri"/>
              <a:cs typeface="Calibri"/>
            </a:endParaRPr>
          </a:p>
        </p:txBody>
      </p:sp>
      <p:sp>
        <p:nvSpPr>
          <p:cNvPr id="17" name="object 17"/>
          <p:cNvSpPr txBox="1"/>
          <p:nvPr/>
        </p:nvSpPr>
        <p:spPr>
          <a:xfrm>
            <a:off x="7058700" y="6063758"/>
            <a:ext cx="1888489" cy="304800"/>
          </a:xfrm>
          <a:prstGeom prst="rect">
            <a:avLst/>
          </a:prstGeom>
        </p:spPr>
        <p:txBody>
          <a:bodyPr vert="horz" wrap="square" lIns="0" tIns="1270" rIns="0" bIns="0" rtlCol="0">
            <a:spAutoFit/>
          </a:bodyPr>
          <a:lstStyle/>
          <a:p>
            <a:pPr marL="12700">
              <a:lnSpc>
                <a:spcPct val="100000"/>
              </a:lnSpc>
              <a:spcBef>
                <a:spcPts val="10"/>
              </a:spcBef>
            </a:pPr>
            <a:r>
              <a:rPr sz="1800" dirty="0">
                <a:latin typeface="Calibri"/>
                <a:cs typeface="Calibri"/>
              </a:rPr>
              <a:t>More</a:t>
            </a:r>
            <a:r>
              <a:rPr sz="1800" spc="-35" dirty="0">
                <a:latin typeface="Calibri"/>
                <a:cs typeface="Calibri"/>
              </a:rPr>
              <a:t> </a:t>
            </a:r>
            <a:r>
              <a:rPr sz="1800" spc="-10" dirty="0">
                <a:latin typeface="Calibri"/>
                <a:cs typeface="Calibri"/>
              </a:rPr>
              <a:t>augmentation</a:t>
            </a:r>
            <a:endParaRPr sz="1800">
              <a:latin typeface="Calibri"/>
              <a:cs typeface="Calibri"/>
            </a:endParaRPr>
          </a:p>
        </p:txBody>
      </p:sp>
      <p:sp>
        <p:nvSpPr>
          <p:cNvPr id="20" name="object 16">
            <a:extLst>
              <a:ext uri="{FF2B5EF4-FFF2-40B4-BE49-F238E27FC236}">
                <a16:creationId xmlns:a16="http://schemas.microsoft.com/office/drawing/2014/main" id="{381A33F5-4A82-5B20-26A8-03B235FCF7A9}"/>
              </a:ext>
            </a:extLst>
          </p:cNvPr>
          <p:cNvSpPr txBox="1"/>
          <p:nvPr/>
        </p:nvSpPr>
        <p:spPr>
          <a:xfrm>
            <a:off x="3973869" y="6427938"/>
            <a:ext cx="6169661" cy="338554"/>
          </a:xfrm>
          <a:prstGeom prst="rect">
            <a:avLst/>
          </a:prstGeom>
          <a:solidFill>
            <a:srgbClr val="FFC000"/>
          </a:solidFill>
        </p:spPr>
        <p:txBody>
          <a:bodyPr vert="horz" wrap="square" lIns="0" tIns="5080" rIns="0" bIns="0" rtlCol="0">
            <a:spAutoFit/>
          </a:bodyPr>
          <a:lstStyle/>
          <a:p>
            <a:pPr marL="12700" marR="5080">
              <a:lnSpc>
                <a:spcPts val="1320"/>
              </a:lnSpc>
              <a:spcBef>
                <a:spcPts val="40"/>
              </a:spcBef>
            </a:pPr>
            <a:r>
              <a:rPr lang="en-US" b="1" dirty="0">
                <a:solidFill>
                  <a:srgbClr val="C00000"/>
                </a:solidFill>
                <a:latin typeface="Arial"/>
                <a:cs typeface="Arial"/>
              </a:rPr>
              <a:t>FROM PAPER:  </a:t>
            </a:r>
            <a:r>
              <a:rPr sz="1100" dirty="0">
                <a:latin typeface="Arial"/>
                <a:cs typeface="Arial"/>
              </a:rPr>
              <a:t>Steiner</a:t>
            </a:r>
            <a:r>
              <a:rPr sz="1100" spc="-30" dirty="0">
                <a:latin typeface="Arial"/>
                <a:cs typeface="Arial"/>
              </a:rPr>
              <a:t> </a:t>
            </a:r>
            <a:r>
              <a:rPr sz="1100" dirty="0">
                <a:latin typeface="Arial"/>
                <a:cs typeface="Arial"/>
              </a:rPr>
              <a:t>et</a:t>
            </a:r>
            <a:r>
              <a:rPr sz="1100" spc="-30" dirty="0">
                <a:latin typeface="Arial"/>
                <a:cs typeface="Arial"/>
              </a:rPr>
              <a:t> </a:t>
            </a:r>
            <a:r>
              <a:rPr sz="1100" dirty="0">
                <a:latin typeface="Arial"/>
                <a:cs typeface="Arial"/>
              </a:rPr>
              <a:t>al,</a:t>
            </a:r>
            <a:r>
              <a:rPr sz="1100" spc="-30" dirty="0">
                <a:latin typeface="Arial"/>
                <a:cs typeface="Arial"/>
              </a:rPr>
              <a:t> </a:t>
            </a:r>
            <a:r>
              <a:rPr sz="1100" dirty="0">
                <a:latin typeface="Arial"/>
                <a:cs typeface="Arial"/>
              </a:rPr>
              <a:t>“How</a:t>
            </a:r>
            <a:r>
              <a:rPr sz="1100" spc="-15" dirty="0">
                <a:latin typeface="Arial"/>
                <a:cs typeface="Arial"/>
              </a:rPr>
              <a:t> </a:t>
            </a:r>
            <a:r>
              <a:rPr sz="1100" dirty="0">
                <a:latin typeface="Arial"/>
                <a:cs typeface="Arial"/>
              </a:rPr>
              <a:t>to</a:t>
            </a:r>
            <a:r>
              <a:rPr sz="1100" spc="-25" dirty="0">
                <a:latin typeface="Arial"/>
                <a:cs typeface="Arial"/>
              </a:rPr>
              <a:t> </a:t>
            </a:r>
            <a:r>
              <a:rPr sz="1100" dirty="0">
                <a:latin typeface="Arial"/>
                <a:cs typeface="Arial"/>
              </a:rPr>
              <a:t>train</a:t>
            </a:r>
            <a:r>
              <a:rPr sz="1100" spc="-20" dirty="0">
                <a:latin typeface="Arial"/>
                <a:cs typeface="Arial"/>
              </a:rPr>
              <a:t> </a:t>
            </a:r>
            <a:r>
              <a:rPr sz="1100" dirty="0">
                <a:latin typeface="Arial"/>
                <a:cs typeface="Arial"/>
              </a:rPr>
              <a:t>your</a:t>
            </a:r>
            <a:r>
              <a:rPr sz="1100" spc="-25" dirty="0">
                <a:latin typeface="Arial"/>
                <a:cs typeface="Arial"/>
              </a:rPr>
              <a:t> </a:t>
            </a:r>
            <a:r>
              <a:rPr sz="1100" dirty="0">
                <a:latin typeface="Arial"/>
                <a:cs typeface="Arial"/>
              </a:rPr>
              <a:t>ViT?</a:t>
            </a:r>
            <a:r>
              <a:rPr sz="1100" spc="-20" dirty="0">
                <a:latin typeface="Arial"/>
                <a:cs typeface="Arial"/>
              </a:rPr>
              <a:t> </a:t>
            </a:r>
            <a:r>
              <a:rPr sz="1100" dirty="0">
                <a:latin typeface="Arial"/>
                <a:cs typeface="Arial"/>
              </a:rPr>
              <a:t>Data,</a:t>
            </a:r>
            <a:r>
              <a:rPr sz="1100" spc="-30" dirty="0">
                <a:latin typeface="Arial"/>
                <a:cs typeface="Arial"/>
              </a:rPr>
              <a:t> </a:t>
            </a:r>
            <a:r>
              <a:rPr sz="1100" spc="-10" dirty="0">
                <a:latin typeface="Arial"/>
                <a:cs typeface="Arial"/>
              </a:rPr>
              <a:t>Augmentation, </a:t>
            </a:r>
            <a:r>
              <a:rPr sz="1100" dirty="0">
                <a:latin typeface="Arial"/>
                <a:cs typeface="Arial"/>
              </a:rPr>
              <a:t>and</a:t>
            </a:r>
            <a:r>
              <a:rPr sz="1100" spc="-15" dirty="0">
                <a:latin typeface="Arial"/>
                <a:cs typeface="Arial"/>
              </a:rPr>
              <a:t> </a:t>
            </a:r>
            <a:r>
              <a:rPr sz="1100" spc="-10" dirty="0">
                <a:latin typeface="Arial"/>
                <a:cs typeface="Arial"/>
              </a:rPr>
              <a:t>Regularization</a:t>
            </a:r>
            <a:r>
              <a:rPr sz="1100" spc="-15" dirty="0">
                <a:latin typeface="Arial"/>
                <a:cs typeface="Arial"/>
              </a:rPr>
              <a:t> </a:t>
            </a:r>
            <a:r>
              <a:rPr sz="1100" dirty="0">
                <a:latin typeface="Arial"/>
                <a:cs typeface="Arial"/>
              </a:rPr>
              <a:t>in</a:t>
            </a:r>
            <a:r>
              <a:rPr sz="1100" spc="-15" dirty="0">
                <a:latin typeface="Arial"/>
                <a:cs typeface="Arial"/>
              </a:rPr>
              <a:t> </a:t>
            </a:r>
            <a:r>
              <a:rPr sz="1100" dirty="0">
                <a:latin typeface="Arial"/>
                <a:cs typeface="Arial"/>
              </a:rPr>
              <a:t>Vision</a:t>
            </a:r>
            <a:r>
              <a:rPr sz="1100" spc="-15" dirty="0">
                <a:latin typeface="Arial"/>
                <a:cs typeface="Arial"/>
              </a:rPr>
              <a:t> </a:t>
            </a:r>
            <a:r>
              <a:rPr sz="1100" dirty="0">
                <a:latin typeface="Arial"/>
                <a:cs typeface="Arial"/>
              </a:rPr>
              <a:t>Transformers”,</a:t>
            </a:r>
            <a:r>
              <a:rPr sz="1100" spc="-25" dirty="0">
                <a:latin typeface="Arial"/>
                <a:cs typeface="Arial"/>
              </a:rPr>
              <a:t> </a:t>
            </a:r>
            <a:r>
              <a:rPr sz="1100" dirty="0" err="1">
                <a:latin typeface="Arial"/>
                <a:cs typeface="Arial"/>
              </a:rPr>
              <a:t>arXiv</a:t>
            </a:r>
            <a:r>
              <a:rPr sz="1100" spc="-20" dirty="0">
                <a:latin typeface="Arial"/>
                <a:cs typeface="Arial"/>
              </a:rPr>
              <a:t> 2021</a:t>
            </a:r>
            <a:r>
              <a:rPr lang="en-US" sz="1100" spc="-20" dirty="0">
                <a:latin typeface="Arial"/>
                <a:cs typeface="Arial"/>
              </a:rPr>
              <a:t> </a:t>
            </a:r>
            <a:endParaRPr sz="1100" dirty="0">
              <a:latin typeface="Arial"/>
              <a:cs typeface="Arial"/>
            </a:endParaRPr>
          </a:p>
        </p:txBody>
      </p:sp>
    </p:spTree>
    <p:extLst>
      <p:ext uri="{BB962C8B-B14F-4D97-AF65-F5344CB8AC3E}">
        <p14:creationId xmlns:p14="http://schemas.microsoft.com/office/powerpoint/2010/main" val="704436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939F-95D9-CF44-D9C5-A323E22E71F9}"/>
              </a:ext>
            </a:extLst>
          </p:cNvPr>
          <p:cNvSpPr>
            <a:spLocks noGrp="1"/>
          </p:cNvSpPr>
          <p:nvPr>
            <p:ph type="title"/>
          </p:nvPr>
        </p:nvSpPr>
        <p:spPr>
          <a:xfrm>
            <a:off x="304800" y="369827"/>
            <a:ext cx="10515600" cy="459412"/>
          </a:xfrm>
        </p:spPr>
        <p:txBody>
          <a:bodyPr>
            <a:normAutofit fontScale="90000"/>
          </a:bodyPr>
          <a:lstStyle/>
          <a:p>
            <a:r>
              <a:rPr lang="en-US" sz="4400" b="1" i="0" dirty="0" err="1">
                <a:solidFill>
                  <a:srgbClr val="333333"/>
                </a:solidFill>
                <a:effectLst/>
                <a:latin typeface="Helvetica Neue"/>
              </a:rPr>
              <a:t>Bahdanau</a:t>
            </a:r>
            <a:r>
              <a:rPr lang="en-US" sz="4400" b="1" i="0" dirty="0">
                <a:solidFill>
                  <a:srgbClr val="333333"/>
                </a:solidFill>
                <a:effectLst/>
                <a:latin typeface="Helvetica Neue"/>
              </a:rPr>
              <a:t>-Attention</a:t>
            </a:r>
            <a:endParaRPr lang="en-US" dirty="0"/>
          </a:p>
        </p:txBody>
      </p:sp>
      <p:sp>
        <p:nvSpPr>
          <p:cNvPr id="9" name="Content Placeholder 2">
            <a:extLst>
              <a:ext uri="{FF2B5EF4-FFF2-40B4-BE49-F238E27FC236}">
                <a16:creationId xmlns:a16="http://schemas.microsoft.com/office/drawing/2014/main" id="{6BED247A-FDFF-B6C1-C129-CBB66F98F591}"/>
              </a:ext>
            </a:extLst>
          </p:cNvPr>
          <p:cNvSpPr txBox="1">
            <a:spLocks/>
          </p:cNvSpPr>
          <p:nvPr/>
        </p:nvSpPr>
        <p:spPr>
          <a:xfrm>
            <a:off x="838200" y="928903"/>
            <a:ext cx="4682027" cy="927251"/>
          </a:xfrm>
          <a:prstGeom prst="rect">
            <a:avLst/>
          </a:prstGeom>
          <a:solidFill>
            <a:schemeClr val="accent3">
              <a:lumMod val="40000"/>
              <a:lumOff val="60000"/>
            </a:schemeClr>
          </a:solidFill>
          <a:ln>
            <a:solidFill>
              <a:srgbClr val="FF0000"/>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Step 5 – </a:t>
            </a:r>
            <a:r>
              <a:rPr lang="en-US" b="1" dirty="0">
                <a:solidFill>
                  <a:srgbClr val="FF0000"/>
                </a:solidFill>
              </a:rPr>
              <a:t>compute c</a:t>
            </a:r>
            <a:r>
              <a:rPr lang="en-US" b="1" baseline="-25000" dirty="0">
                <a:solidFill>
                  <a:srgbClr val="FF0000"/>
                </a:solidFill>
              </a:rPr>
              <a:t>2</a:t>
            </a:r>
          </a:p>
          <a:p>
            <a:pPr marL="0" indent="0">
              <a:buFont typeface="Arial" panose="020B0604020202020204" pitchFamily="34" charset="0"/>
              <a:buNone/>
            </a:pPr>
            <a:r>
              <a:rPr lang="en-US" dirty="0"/>
              <a:t>- A function of new a</a:t>
            </a:r>
            <a:r>
              <a:rPr lang="en-US" baseline="-25000" dirty="0"/>
              <a:t>2x</a:t>
            </a:r>
            <a:r>
              <a:rPr lang="en-US" dirty="0"/>
              <a:t> attention weights again.</a:t>
            </a:r>
          </a:p>
        </p:txBody>
      </p:sp>
      <p:sp>
        <p:nvSpPr>
          <p:cNvPr id="23" name="TextBox 22">
            <a:extLst>
              <a:ext uri="{FF2B5EF4-FFF2-40B4-BE49-F238E27FC236}">
                <a16:creationId xmlns:a16="http://schemas.microsoft.com/office/drawing/2014/main" id="{071ADDA6-A6D7-532E-5881-B562493938DD}"/>
              </a:ext>
            </a:extLst>
          </p:cNvPr>
          <p:cNvSpPr txBox="1"/>
          <p:nvPr/>
        </p:nvSpPr>
        <p:spPr>
          <a:xfrm>
            <a:off x="5965346" y="154622"/>
            <a:ext cx="2236703" cy="369332"/>
          </a:xfrm>
          <a:prstGeom prst="rect">
            <a:avLst/>
          </a:prstGeom>
          <a:solidFill>
            <a:srgbClr val="FFFF00"/>
          </a:solidFill>
        </p:spPr>
        <p:txBody>
          <a:bodyPr wrap="none" rtlCol="0">
            <a:spAutoFit/>
          </a:bodyPr>
          <a:lstStyle/>
          <a:p>
            <a:r>
              <a:rPr lang="en-US" dirty="0"/>
              <a:t>Everything is learned</a:t>
            </a:r>
          </a:p>
        </p:txBody>
      </p:sp>
      <p:sp>
        <p:nvSpPr>
          <p:cNvPr id="24" name="TextBox 23">
            <a:extLst>
              <a:ext uri="{FF2B5EF4-FFF2-40B4-BE49-F238E27FC236}">
                <a16:creationId xmlns:a16="http://schemas.microsoft.com/office/drawing/2014/main" id="{F6C1EA59-85ED-2B17-5C05-1C61D51F121F}"/>
              </a:ext>
            </a:extLst>
          </p:cNvPr>
          <p:cNvSpPr txBox="1"/>
          <p:nvPr/>
        </p:nvSpPr>
        <p:spPr>
          <a:xfrm>
            <a:off x="5831178" y="522381"/>
            <a:ext cx="6081766" cy="1200329"/>
          </a:xfrm>
          <a:prstGeom prst="rect">
            <a:avLst/>
          </a:prstGeom>
          <a:solidFill>
            <a:schemeClr val="accent2">
              <a:lumMod val="40000"/>
              <a:lumOff val="60000"/>
            </a:schemeClr>
          </a:solidFill>
          <a:ln>
            <a:solidFill>
              <a:srgbClr val="FF0000"/>
            </a:solidFill>
          </a:ln>
        </p:spPr>
        <p:txBody>
          <a:bodyPr wrap="square" rtlCol="0">
            <a:spAutoFit/>
          </a:bodyPr>
          <a:lstStyle/>
          <a:p>
            <a:r>
              <a:rPr lang="en-US" b="0" i="0" dirty="0">
                <a:solidFill>
                  <a:srgbClr val="333333"/>
                </a:solidFill>
                <a:effectLst/>
                <a:latin typeface="Helvetica Neue"/>
              </a:rPr>
              <a:t>Attention changes the context vector c that a decoder uses for translation from a fixed length vector c of a sequence of hidden states </a:t>
            </a:r>
            <a:r>
              <a:rPr lang="en-US" b="0" i="0" dirty="0">
                <a:solidFill>
                  <a:srgbClr val="333333"/>
                </a:solidFill>
                <a:effectLst/>
                <a:latin typeface="MJXc-TeX-math-I"/>
              </a:rPr>
              <a:t>h</a:t>
            </a:r>
            <a:r>
              <a:rPr lang="en-US" b="0" i="0" baseline="-25000" dirty="0">
                <a:solidFill>
                  <a:srgbClr val="333333"/>
                </a:solidFill>
                <a:effectLst/>
                <a:latin typeface="MJXc-TeX-main-R"/>
              </a:rPr>
              <a:t>1</a:t>
            </a:r>
            <a:r>
              <a:rPr lang="en-US" b="0" i="0" dirty="0">
                <a:solidFill>
                  <a:srgbClr val="333333"/>
                </a:solidFill>
                <a:effectLst/>
                <a:latin typeface="MJXc-TeX-main-R"/>
              </a:rPr>
              <a:t>,…,</a:t>
            </a:r>
            <a:r>
              <a:rPr lang="en-US" b="0" i="0" dirty="0" err="1">
                <a:solidFill>
                  <a:srgbClr val="333333"/>
                </a:solidFill>
                <a:effectLst/>
                <a:latin typeface="MJXc-TeX-math-I"/>
              </a:rPr>
              <a:t>h</a:t>
            </a:r>
            <a:r>
              <a:rPr lang="en-US" b="0" i="0" baseline="-25000" dirty="0" err="1">
                <a:solidFill>
                  <a:srgbClr val="333333"/>
                </a:solidFill>
                <a:effectLst/>
                <a:latin typeface="MJXc-TeX-math-I"/>
              </a:rPr>
              <a:t>T</a:t>
            </a:r>
            <a:r>
              <a:rPr lang="en-US" b="0" i="0" dirty="0">
                <a:solidFill>
                  <a:srgbClr val="333333"/>
                </a:solidFill>
                <a:effectLst/>
                <a:latin typeface="Helvetica Neue"/>
              </a:rPr>
              <a:t> to a </a:t>
            </a:r>
            <a:r>
              <a:rPr lang="en-US" b="0" i="0" dirty="0">
                <a:solidFill>
                  <a:srgbClr val="FF0000"/>
                </a:solidFill>
                <a:effectLst/>
                <a:latin typeface="Helvetica Neue"/>
              </a:rPr>
              <a:t>sequence of context vectors c</a:t>
            </a:r>
            <a:r>
              <a:rPr lang="en-US" b="0" i="0" baseline="-25000" dirty="0">
                <a:solidFill>
                  <a:srgbClr val="FF0000"/>
                </a:solidFill>
                <a:effectLst/>
                <a:latin typeface="Helvetica Neue"/>
              </a:rPr>
              <a:t>i</a:t>
            </a:r>
            <a:r>
              <a:rPr lang="en-US" b="0" i="0" dirty="0">
                <a:solidFill>
                  <a:srgbClr val="FF0000"/>
                </a:solidFill>
                <a:effectLst/>
                <a:latin typeface="Helvetica Neue"/>
              </a:rPr>
              <a:t>.</a:t>
            </a:r>
            <a:endParaRPr lang="en-US" dirty="0">
              <a:solidFill>
                <a:srgbClr val="FF0000"/>
              </a:solidFill>
            </a:endParaRPr>
          </a:p>
        </p:txBody>
      </p:sp>
      <p:pic>
        <p:nvPicPr>
          <p:cNvPr id="8" name="Picture 7">
            <a:extLst>
              <a:ext uri="{FF2B5EF4-FFF2-40B4-BE49-F238E27FC236}">
                <a16:creationId xmlns:a16="http://schemas.microsoft.com/office/drawing/2014/main" id="{6BCC595B-7DFF-649A-86D9-D7B9452AD7D7}"/>
              </a:ext>
            </a:extLst>
          </p:cNvPr>
          <p:cNvPicPr>
            <a:picLocks noChangeAspect="1"/>
          </p:cNvPicPr>
          <p:nvPr/>
        </p:nvPicPr>
        <p:blipFill>
          <a:blip r:embed="rId2"/>
          <a:stretch>
            <a:fillRect/>
          </a:stretch>
        </p:blipFill>
        <p:spPr>
          <a:xfrm>
            <a:off x="3962400" y="2209800"/>
            <a:ext cx="6034132" cy="3386162"/>
          </a:xfrm>
          <a:prstGeom prst="rect">
            <a:avLst/>
          </a:prstGeom>
        </p:spPr>
      </p:pic>
      <p:cxnSp>
        <p:nvCxnSpPr>
          <p:cNvPr id="4" name="Straight Arrow Connector 3">
            <a:extLst>
              <a:ext uri="{FF2B5EF4-FFF2-40B4-BE49-F238E27FC236}">
                <a16:creationId xmlns:a16="http://schemas.microsoft.com/office/drawing/2014/main" id="{211A83E9-CCE8-F308-2E39-506D17C44D2D}"/>
              </a:ext>
            </a:extLst>
          </p:cNvPr>
          <p:cNvCxnSpPr>
            <a:cxnSpLocks/>
          </p:cNvCxnSpPr>
          <p:nvPr/>
        </p:nvCxnSpPr>
        <p:spPr>
          <a:xfrm>
            <a:off x="5943600" y="2819400"/>
            <a:ext cx="2362200" cy="281940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926F8FC-FC01-9C82-E3FD-578656F632AC}"/>
              </a:ext>
            </a:extLst>
          </p:cNvPr>
          <p:cNvSpPr txBox="1"/>
          <p:nvPr/>
        </p:nvSpPr>
        <p:spPr>
          <a:xfrm>
            <a:off x="7010400" y="5638800"/>
            <a:ext cx="4570482" cy="461665"/>
          </a:xfrm>
          <a:prstGeom prst="rect">
            <a:avLst/>
          </a:prstGeom>
          <a:solidFill>
            <a:srgbClr val="FFC000"/>
          </a:solidFill>
        </p:spPr>
        <p:txBody>
          <a:bodyPr wrap="none" rtlCol="0">
            <a:spAutoFit/>
          </a:bodyPr>
          <a:lstStyle/>
          <a:p>
            <a:r>
              <a:rPr lang="en-US" sz="2400" b="1" dirty="0"/>
              <a:t>c</a:t>
            </a:r>
            <a:r>
              <a:rPr lang="en-US" sz="2400" b="1" baseline="-25000" dirty="0"/>
              <a:t>2</a:t>
            </a:r>
            <a:r>
              <a:rPr lang="en-US" sz="2400" b="1" dirty="0"/>
              <a:t> =    a</a:t>
            </a:r>
            <a:r>
              <a:rPr lang="en-US" sz="2400" b="1" baseline="-25000" dirty="0"/>
              <a:t>21</a:t>
            </a:r>
            <a:r>
              <a:rPr lang="en-US" sz="2400" b="1" dirty="0"/>
              <a:t>h</a:t>
            </a:r>
            <a:r>
              <a:rPr lang="en-US" sz="2400" b="1" baseline="-25000" dirty="0"/>
              <a:t>1</a:t>
            </a:r>
            <a:r>
              <a:rPr lang="en-US" sz="2400" b="1" dirty="0"/>
              <a:t> + a</a:t>
            </a:r>
            <a:r>
              <a:rPr lang="en-US" sz="2400" b="1" baseline="-25000" dirty="0"/>
              <a:t>22</a:t>
            </a:r>
            <a:r>
              <a:rPr lang="en-US" sz="2400" b="1" dirty="0"/>
              <a:t>h</a:t>
            </a:r>
            <a:r>
              <a:rPr lang="en-US" sz="2400" b="1" baseline="-25000" dirty="0"/>
              <a:t>2</a:t>
            </a:r>
            <a:r>
              <a:rPr lang="en-US" sz="2400" b="1" dirty="0"/>
              <a:t> + a</a:t>
            </a:r>
            <a:r>
              <a:rPr lang="en-US" sz="2400" b="1" baseline="-25000" dirty="0"/>
              <a:t>23</a:t>
            </a:r>
            <a:r>
              <a:rPr lang="en-US" sz="2400" b="1" dirty="0"/>
              <a:t>h</a:t>
            </a:r>
            <a:r>
              <a:rPr lang="en-US" sz="2400" b="1" baseline="-25000" dirty="0"/>
              <a:t>3</a:t>
            </a:r>
            <a:r>
              <a:rPr lang="en-US" sz="2400" b="1" dirty="0"/>
              <a:t> + a</a:t>
            </a:r>
            <a:r>
              <a:rPr lang="en-US" sz="2400" b="1" baseline="-25000" dirty="0"/>
              <a:t>24</a:t>
            </a:r>
            <a:r>
              <a:rPr lang="en-US" sz="2400" b="1" dirty="0"/>
              <a:t>h</a:t>
            </a:r>
            <a:r>
              <a:rPr lang="en-US" sz="2400" b="1" baseline="-25000" dirty="0"/>
              <a:t>4</a:t>
            </a:r>
          </a:p>
        </p:txBody>
      </p:sp>
      <p:cxnSp>
        <p:nvCxnSpPr>
          <p:cNvPr id="10" name="Straight Arrow Connector 9">
            <a:extLst>
              <a:ext uri="{FF2B5EF4-FFF2-40B4-BE49-F238E27FC236}">
                <a16:creationId xmlns:a16="http://schemas.microsoft.com/office/drawing/2014/main" id="{6116B056-C745-DBF5-EEA0-641B56D2616D}"/>
              </a:ext>
            </a:extLst>
          </p:cNvPr>
          <p:cNvCxnSpPr>
            <a:cxnSpLocks/>
          </p:cNvCxnSpPr>
          <p:nvPr/>
        </p:nvCxnSpPr>
        <p:spPr>
          <a:xfrm flipV="1">
            <a:off x="8305800" y="5181600"/>
            <a:ext cx="1371600" cy="45720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10957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Improving</a:t>
            </a:r>
            <a:r>
              <a:rPr spc="-120" dirty="0"/>
              <a:t> </a:t>
            </a:r>
            <a:r>
              <a:rPr spc="-55" dirty="0"/>
              <a:t>ViT:</a:t>
            </a:r>
            <a:r>
              <a:rPr spc="-120" dirty="0"/>
              <a:t> </a:t>
            </a:r>
            <a:r>
              <a:rPr spc="-10" dirty="0"/>
              <a:t>Augmentation</a:t>
            </a:r>
            <a:r>
              <a:rPr spc="-125" dirty="0"/>
              <a:t> </a:t>
            </a:r>
            <a:r>
              <a:rPr dirty="0"/>
              <a:t>and</a:t>
            </a:r>
            <a:r>
              <a:rPr spc="-125" dirty="0"/>
              <a:t> </a:t>
            </a:r>
            <a:r>
              <a:rPr spc="-10" dirty="0"/>
              <a:t>Regularization</a:t>
            </a:r>
          </a:p>
        </p:txBody>
      </p:sp>
      <p:sp>
        <p:nvSpPr>
          <p:cNvPr id="3" name="object 3"/>
          <p:cNvSpPr txBox="1"/>
          <p:nvPr/>
        </p:nvSpPr>
        <p:spPr>
          <a:xfrm>
            <a:off x="311116" y="1544828"/>
            <a:ext cx="3721100" cy="1863725"/>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Regularization</a:t>
            </a:r>
            <a:r>
              <a:rPr sz="2400" spc="-70" dirty="0">
                <a:latin typeface="Calibri"/>
                <a:cs typeface="Calibri"/>
              </a:rPr>
              <a:t> </a:t>
            </a:r>
            <a:r>
              <a:rPr sz="2400" dirty="0">
                <a:latin typeface="Calibri"/>
                <a:cs typeface="Calibri"/>
              </a:rPr>
              <a:t>for</a:t>
            </a:r>
            <a:r>
              <a:rPr sz="2400" spc="-65" dirty="0">
                <a:latin typeface="Calibri"/>
                <a:cs typeface="Calibri"/>
              </a:rPr>
              <a:t> </a:t>
            </a:r>
            <a:r>
              <a:rPr sz="2400" dirty="0">
                <a:latin typeface="Calibri"/>
                <a:cs typeface="Calibri"/>
              </a:rPr>
              <a:t>ViT</a:t>
            </a:r>
            <a:r>
              <a:rPr sz="2400" spc="-65" dirty="0">
                <a:latin typeface="Calibri"/>
                <a:cs typeface="Calibri"/>
              </a:rPr>
              <a:t> </a:t>
            </a:r>
            <a:r>
              <a:rPr sz="2400" spc="-10" dirty="0">
                <a:latin typeface="Calibri"/>
                <a:cs typeface="Calibri"/>
              </a:rPr>
              <a:t>models:</a:t>
            </a:r>
            <a:endParaRPr sz="2400">
              <a:latin typeface="Calibri"/>
              <a:cs typeface="Calibri"/>
            </a:endParaRPr>
          </a:p>
          <a:p>
            <a:pPr marL="297815" indent="-285115">
              <a:lnSpc>
                <a:spcPct val="100000"/>
              </a:lnSpc>
              <a:buChar char="-"/>
              <a:tabLst>
                <a:tab pos="297815" algn="l"/>
              </a:tabLst>
            </a:pPr>
            <a:r>
              <a:rPr sz="2400" spc="-10" dirty="0">
                <a:latin typeface="Calibri"/>
                <a:cs typeface="Calibri"/>
              </a:rPr>
              <a:t>Weight</a:t>
            </a:r>
            <a:r>
              <a:rPr sz="2400" spc="-120" dirty="0">
                <a:latin typeface="Calibri"/>
                <a:cs typeface="Calibri"/>
              </a:rPr>
              <a:t> </a:t>
            </a:r>
            <a:r>
              <a:rPr sz="2400" spc="-10" dirty="0">
                <a:latin typeface="Calibri"/>
                <a:cs typeface="Calibri"/>
              </a:rPr>
              <a:t>Decay</a:t>
            </a:r>
            <a:endParaRPr sz="2400">
              <a:latin typeface="Calibri"/>
              <a:cs typeface="Calibri"/>
            </a:endParaRPr>
          </a:p>
          <a:p>
            <a:pPr marL="297815" indent="-285115">
              <a:lnSpc>
                <a:spcPct val="100000"/>
              </a:lnSpc>
              <a:spcBef>
                <a:spcPts val="20"/>
              </a:spcBef>
              <a:buChar char="-"/>
              <a:tabLst>
                <a:tab pos="297815" algn="l"/>
              </a:tabLst>
            </a:pPr>
            <a:r>
              <a:rPr sz="2400" dirty="0">
                <a:latin typeface="Calibri"/>
                <a:cs typeface="Calibri"/>
              </a:rPr>
              <a:t>Stochastic</a:t>
            </a:r>
            <a:r>
              <a:rPr sz="2400" spc="-110" dirty="0">
                <a:latin typeface="Calibri"/>
                <a:cs typeface="Calibri"/>
              </a:rPr>
              <a:t> </a:t>
            </a:r>
            <a:r>
              <a:rPr sz="2400" spc="-20" dirty="0">
                <a:latin typeface="Calibri"/>
                <a:cs typeface="Calibri"/>
              </a:rPr>
              <a:t>Depth</a:t>
            </a:r>
            <a:endParaRPr sz="2400">
              <a:latin typeface="Calibri"/>
              <a:cs typeface="Calibri"/>
            </a:endParaRPr>
          </a:p>
          <a:p>
            <a:pPr marL="298450" marR="340995" indent="-285750">
              <a:lnSpc>
                <a:spcPct val="100800"/>
              </a:lnSpc>
              <a:spcBef>
                <a:spcPts val="5"/>
              </a:spcBef>
              <a:buChar char="-"/>
              <a:tabLst>
                <a:tab pos="298450" algn="l"/>
              </a:tabLst>
            </a:pPr>
            <a:r>
              <a:rPr sz="2400" dirty="0">
                <a:latin typeface="Calibri"/>
                <a:cs typeface="Calibri"/>
              </a:rPr>
              <a:t>Dropout</a:t>
            </a:r>
            <a:r>
              <a:rPr sz="2400" spc="-65" dirty="0">
                <a:latin typeface="Calibri"/>
                <a:cs typeface="Calibri"/>
              </a:rPr>
              <a:t> </a:t>
            </a:r>
            <a:r>
              <a:rPr sz="2400" dirty="0">
                <a:latin typeface="Calibri"/>
                <a:cs typeface="Calibri"/>
              </a:rPr>
              <a:t>(in</a:t>
            </a:r>
            <a:r>
              <a:rPr sz="2400" spc="-60" dirty="0">
                <a:latin typeface="Calibri"/>
                <a:cs typeface="Calibri"/>
              </a:rPr>
              <a:t> </a:t>
            </a:r>
            <a:r>
              <a:rPr sz="2400" dirty="0">
                <a:latin typeface="Calibri"/>
                <a:cs typeface="Calibri"/>
              </a:rPr>
              <a:t>FFN</a:t>
            </a:r>
            <a:r>
              <a:rPr sz="2400" spc="-60" dirty="0">
                <a:latin typeface="Calibri"/>
                <a:cs typeface="Calibri"/>
              </a:rPr>
              <a:t> </a:t>
            </a:r>
            <a:r>
              <a:rPr sz="2400" spc="-10" dirty="0">
                <a:latin typeface="Calibri"/>
                <a:cs typeface="Calibri"/>
              </a:rPr>
              <a:t>layers</a:t>
            </a:r>
            <a:r>
              <a:rPr sz="2400" spc="-60" dirty="0">
                <a:latin typeface="Calibri"/>
                <a:cs typeface="Calibri"/>
              </a:rPr>
              <a:t> </a:t>
            </a:r>
            <a:r>
              <a:rPr sz="2400" spc="-25" dirty="0">
                <a:latin typeface="Calibri"/>
                <a:cs typeface="Calibri"/>
              </a:rPr>
              <a:t>of </a:t>
            </a:r>
            <a:r>
              <a:rPr sz="2400" spc="-10" dirty="0">
                <a:latin typeface="Calibri"/>
                <a:cs typeface="Calibri"/>
              </a:rPr>
              <a:t>Transformer)</a:t>
            </a:r>
            <a:endParaRPr sz="2400">
              <a:latin typeface="Calibri"/>
              <a:cs typeface="Calibri"/>
            </a:endParaRPr>
          </a:p>
        </p:txBody>
      </p:sp>
      <p:sp>
        <p:nvSpPr>
          <p:cNvPr id="4" name="object 4"/>
          <p:cNvSpPr txBox="1"/>
          <p:nvPr/>
        </p:nvSpPr>
        <p:spPr>
          <a:xfrm>
            <a:off x="311116" y="3739388"/>
            <a:ext cx="3315970" cy="1497965"/>
          </a:xfrm>
          <a:prstGeom prst="rect">
            <a:avLst/>
          </a:prstGeom>
        </p:spPr>
        <p:txBody>
          <a:bodyPr vert="horz" wrap="square" lIns="0" tIns="9525" rIns="0" bIns="0" rtlCol="0">
            <a:spAutoFit/>
          </a:bodyPr>
          <a:lstStyle/>
          <a:p>
            <a:pPr marL="12700" marR="5080">
              <a:lnSpc>
                <a:spcPct val="100800"/>
              </a:lnSpc>
              <a:spcBef>
                <a:spcPts val="75"/>
              </a:spcBef>
            </a:pPr>
            <a:r>
              <a:rPr sz="2400" dirty="0">
                <a:latin typeface="Calibri"/>
                <a:cs typeface="Calibri"/>
              </a:rPr>
              <a:t>Data</a:t>
            </a:r>
            <a:r>
              <a:rPr sz="2400" spc="-75" dirty="0">
                <a:latin typeface="Calibri"/>
                <a:cs typeface="Calibri"/>
              </a:rPr>
              <a:t> </a:t>
            </a:r>
            <a:r>
              <a:rPr sz="2400" spc="-10" dirty="0">
                <a:latin typeface="Calibri"/>
                <a:cs typeface="Calibri"/>
              </a:rPr>
              <a:t>Augmentation</a:t>
            </a:r>
            <a:r>
              <a:rPr sz="2400" spc="-75" dirty="0">
                <a:latin typeface="Calibri"/>
                <a:cs typeface="Calibri"/>
              </a:rPr>
              <a:t> </a:t>
            </a:r>
            <a:r>
              <a:rPr sz="2400" dirty="0">
                <a:latin typeface="Calibri"/>
                <a:cs typeface="Calibri"/>
              </a:rPr>
              <a:t>for</a:t>
            </a:r>
            <a:r>
              <a:rPr sz="2400" spc="-75" dirty="0">
                <a:latin typeface="Calibri"/>
                <a:cs typeface="Calibri"/>
              </a:rPr>
              <a:t> </a:t>
            </a:r>
            <a:r>
              <a:rPr sz="2400" spc="-25" dirty="0">
                <a:latin typeface="Calibri"/>
                <a:cs typeface="Calibri"/>
              </a:rPr>
              <a:t>ViT </a:t>
            </a:r>
            <a:r>
              <a:rPr sz="2400" spc="-10" dirty="0">
                <a:latin typeface="Calibri"/>
                <a:cs typeface="Calibri"/>
              </a:rPr>
              <a:t>models:</a:t>
            </a:r>
            <a:endParaRPr sz="2400">
              <a:latin typeface="Calibri"/>
              <a:cs typeface="Calibri"/>
            </a:endParaRPr>
          </a:p>
          <a:p>
            <a:pPr marL="354965" indent="-342265">
              <a:lnSpc>
                <a:spcPct val="100000"/>
              </a:lnSpc>
              <a:spcBef>
                <a:spcPts val="25"/>
              </a:spcBef>
              <a:buChar char="-"/>
              <a:tabLst>
                <a:tab pos="354965" algn="l"/>
              </a:tabLst>
            </a:pPr>
            <a:r>
              <a:rPr sz="2400" spc="-10" dirty="0">
                <a:latin typeface="Calibri"/>
                <a:cs typeface="Calibri"/>
              </a:rPr>
              <a:t>MixUp</a:t>
            </a:r>
            <a:endParaRPr sz="2400">
              <a:latin typeface="Calibri"/>
              <a:cs typeface="Calibri"/>
            </a:endParaRPr>
          </a:p>
          <a:p>
            <a:pPr marL="354965" indent="-342265">
              <a:lnSpc>
                <a:spcPct val="100000"/>
              </a:lnSpc>
              <a:spcBef>
                <a:spcPts val="25"/>
              </a:spcBef>
              <a:buChar char="-"/>
              <a:tabLst>
                <a:tab pos="354965" algn="l"/>
              </a:tabLst>
            </a:pPr>
            <a:r>
              <a:rPr sz="2400" spc="-10" dirty="0">
                <a:latin typeface="Calibri"/>
                <a:cs typeface="Calibri"/>
              </a:rPr>
              <a:t>RandAugment</a:t>
            </a:r>
            <a:endParaRPr sz="2400">
              <a:latin typeface="Calibri"/>
              <a:cs typeface="Calibri"/>
            </a:endParaRPr>
          </a:p>
        </p:txBody>
      </p:sp>
      <p:grpSp>
        <p:nvGrpSpPr>
          <p:cNvPr id="5" name="object 5"/>
          <p:cNvGrpSpPr/>
          <p:nvPr/>
        </p:nvGrpSpPr>
        <p:grpSpPr>
          <a:xfrm>
            <a:off x="5793235" y="972479"/>
            <a:ext cx="6052820" cy="5109845"/>
            <a:chOff x="5793235" y="972479"/>
            <a:chExt cx="6052820" cy="5109845"/>
          </a:xfrm>
        </p:grpSpPr>
        <p:pic>
          <p:nvPicPr>
            <p:cNvPr id="6" name="object 6"/>
            <p:cNvPicPr/>
            <p:nvPr/>
          </p:nvPicPr>
          <p:blipFill>
            <a:blip r:embed="rId2" cstate="print"/>
            <a:stretch>
              <a:fillRect/>
            </a:stretch>
          </p:blipFill>
          <p:spPr>
            <a:xfrm>
              <a:off x="5793235" y="972479"/>
              <a:ext cx="6052572" cy="5109674"/>
            </a:xfrm>
            <a:prstGeom prst="rect">
              <a:avLst/>
            </a:prstGeom>
          </p:spPr>
        </p:pic>
        <p:sp>
          <p:nvSpPr>
            <p:cNvPr id="7" name="object 7"/>
            <p:cNvSpPr/>
            <p:nvPr/>
          </p:nvSpPr>
          <p:spPr>
            <a:xfrm>
              <a:off x="9230626" y="1549666"/>
              <a:ext cx="0" cy="4343400"/>
            </a:xfrm>
            <a:custGeom>
              <a:avLst/>
              <a:gdLst/>
              <a:ahLst/>
              <a:cxnLst/>
              <a:rect l="l" t="t" r="r" b="b"/>
              <a:pathLst>
                <a:path h="4343400">
                  <a:moveTo>
                    <a:pt x="0" y="0"/>
                  </a:moveTo>
                  <a:lnTo>
                    <a:pt x="1" y="4342915"/>
                  </a:lnTo>
                </a:path>
              </a:pathLst>
            </a:custGeom>
            <a:ln w="38100">
              <a:solidFill>
                <a:srgbClr val="000000"/>
              </a:solidFill>
            </a:ln>
          </p:spPr>
          <p:txBody>
            <a:bodyPr wrap="square" lIns="0" tIns="0" rIns="0" bIns="0" rtlCol="0"/>
            <a:lstStyle/>
            <a:p>
              <a:endParaRPr/>
            </a:p>
          </p:txBody>
        </p:sp>
        <p:sp>
          <p:nvSpPr>
            <p:cNvPr id="8" name="object 8"/>
            <p:cNvSpPr/>
            <p:nvPr/>
          </p:nvSpPr>
          <p:spPr>
            <a:xfrm>
              <a:off x="6679933" y="5976683"/>
              <a:ext cx="5005705" cy="93345"/>
            </a:xfrm>
            <a:custGeom>
              <a:avLst/>
              <a:gdLst/>
              <a:ahLst/>
              <a:cxnLst/>
              <a:rect l="l" t="t" r="r" b="b"/>
              <a:pathLst>
                <a:path w="5005705" h="93345">
                  <a:moveTo>
                    <a:pt x="2454440" y="38100"/>
                  </a:moveTo>
                  <a:lnTo>
                    <a:pt x="2429040" y="25400"/>
                  </a:lnTo>
                  <a:lnTo>
                    <a:pt x="2378240" y="0"/>
                  </a:lnTo>
                  <a:lnTo>
                    <a:pt x="2378240" y="25400"/>
                  </a:lnTo>
                  <a:lnTo>
                    <a:pt x="0" y="25400"/>
                  </a:lnTo>
                  <a:lnTo>
                    <a:pt x="0" y="50800"/>
                  </a:lnTo>
                  <a:lnTo>
                    <a:pt x="2378240" y="50800"/>
                  </a:lnTo>
                  <a:lnTo>
                    <a:pt x="2378240" y="76200"/>
                  </a:lnTo>
                  <a:lnTo>
                    <a:pt x="2429040" y="50800"/>
                  </a:lnTo>
                  <a:lnTo>
                    <a:pt x="2454440" y="38100"/>
                  </a:lnTo>
                  <a:close/>
                </a:path>
                <a:path w="5005705" h="93345">
                  <a:moveTo>
                    <a:pt x="5005133" y="54737"/>
                  </a:moveTo>
                  <a:lnTo>
                    <a:pt x="4979733" y="42037"/>
                  </a:lnTo>
                  <a:lnTo>
                    <a:pt x="4928933" y="16637"/>
                  </a:lnTo>
                  <a:lnTo>
                    <a:pt x="4928933" y="42037"/>
                  </a:lnTo>
                  <a:lnTo>
                    <a:pt x="2550693" y="42037"/>
                  </a:lnTo>
                  <a:lnTo>
                    <a:pt x="2550693" y="67437"/>
                  </a:lnTo>
                  <a:lnTo>
                    <a:pt x="4928933" y="67437"/>
                  </a:lnTo>
                  <a:lnTo>
                    <a:pt x="4928933" y="92837"/>
                  </a:lnTo>
                  <a:lnTo>
                    <a:pt x="4979733" y="67437"/>
                  </a:lnTo>
                  <a:lnTo>
                    <a:pt x="5005133" y="54737"/>
                  </a:lnTo>
                  <a:close/>
                </a:path>
              </a:pathLst>
            </a:custGeom>
            <a:solidFill>
              <a:srgbClr val="000000"/>
            </a:solidFill>
          </p:spPr>
          <p:txBody>
            <a:bodyPr wrap="square" lIns="0" tIns="0" rIns="0" bIns="0" rtlCol="0"/>
            <a:lstStyle/>
            <a:p>
              <a:endParaRPr/>
            </a:p>
          </p:txBody>
        </p:sp>
        <p:sp>
          <p:nvSpPr>
            <p:cNvPr id="9" name="object 9"/>
            <p:cNvSpPr/>
            <p:nvPr/>
          </p:nvSpPr>
          <p:spPr>
            <a:xfrm>
              <a:off x="6653035" y="1742465"/>
              <a:ext cx="5162550" cy="3320415"/>
            </a:xfrm>
            <a:custGeom>
              <a:avLst/>
              <a:gdLst/>
              <a:ahLst/>
              <a:cxnLst/>
              <a:rect l="l" t="t" r="r" b="b"/>
              <a:pathLst>
                <a:path w="5162550" h="3320415">
                  <a:moveTo>
                    <a:pt x="2562174" y="10515"/>
                  </a:moveTo>
                  <a:lnTo>
                    <a:pt x="0" y="10515"/>
                  </a:lnTo>
                  <a:lnTo>
                    <a:pt x="0" y="3320072"/>
                  </a:lnTo>
                  <a:lnTo>
                    <a:pt x="2562174" y="3320072"/>
                  </a:lnTo>
                  <a:lnTo>
                    <a:pt x="2562174" y="10515"/>
                  </a:lnTo>
                  <a:close/>
                </a:path>
                <a:path w="5162550" h="3320415">
                  <a:moveTo>
                    <a:pt x="5162105" y="0"/>
                  </a:moveTo>
                  <a:lnTo>
                    <a:pt x="2606573" y="0"/>
                  </a:lnTo>
                  <a:lnTo>
                    <a:pt x="2606573" y="3309569"/>
                  </a:lnTo>
                  <a:lnTo>
                    <a:pt x="5162105" y="3309569"/>
                  </a:lnTo>
                  <a:lnTo>
                    <a:pt x="5162105" y="0"/>
                  </a:lnTo>
                  <a:close/>
                </a:path>
              </a:pathLst>
            </a:custGeom>
            <a:solidFill>
              <a:srgbClr val="FFFFFF"/>
            </a:solidFill>
          </p:spPr>
          <p:txBody>
            <a:bodyPr wrap="square" lIns="0" tIns="0" rIns="0" bIns="0" rtlCol="0"/>
            <a:lstStyle/>
            <a:p>
              <a:endParaRPr/>
            </a:p>
          </p:txBody>
        </p:sp>
        <p:sp>
          <p:nvSpPr>
            <p:cNvPr id="10" name="object 10"/>
            <p:cNvSpPr/>
            <p:nvPr/>
          </p:nvSpPr>
          <p:spPr>
            <a:xfrm>
              <a:off x="5890661" y="2093610"/>
              <a:ext cx="641985" cy="1506855"/>
            </a:xfrm>
            <a:custGeom>
              <a:avLst/>
              <a:gdLst/>
              <a:ahLst/>
              <a:cxnLst/>
              <a:rect l="l" t="t" r="r" b="b"/>
              <a:pathLst>
                <a:path w="641984" h="1506854">
                  <a:moveTo>
                    <a:pt x="0" y="0"/>
                  </a:moveTo>
                  <a:lnTo>
                    <a:pt x="641583" y="0"/>
                  </a:lnTo>
                  <a:lnTo>
                    <a:pt x="641583" y="1506239"/>
                  </a:lnTo>
                  <a:lnTo>
                    <a:pt x="0" y="1506239"/>
                  </a:lnTo>
                  <a:lnTo>
                    <a:pt x="0" y="0"/>
                  </a:lnTo>
                  <a:close/>
                </a:path>
              </a:pathLst>
            </a:custGeom>
            <a:ln w="38100">
              <a:solidFill>
                <a:srgbClr val="4472C4"/>
              </a:solidFill>
            </a:ln>
          </p:spPr>
          <p:txBody>
            <a:bodyPr wrap="square" lIns="0" tIns="0" rIns="0" bIns="0" rtlCol="0"/>
            <a:lstStyle/>
            <a:p>
              <a:endParaRPr/>
            </a:p>
          </p:txBody>
        </p:sp>
        <p:sp>
          <p:nvSpPr>
            <p:cNvPr id="11" name="object 11"/>
            <p:cNvSpPr/>
            <p:nvPr/>
          </p:nvSpPr>
          <p:spPr>
            <a:xfrm>
              <a:off x="5889058" y="3967859"/>
              <a:ext cx="641985" cy="753745"/>
            </a:xfrm>
            <a:custGeom>
              <a:avLst/>
              <a:gdLst/>
              <a:ahLst/>
              <a:cxnLst/>
              <a:rect l="l" t="t" r="r" b="b"/>
              <a:pathLst>
                <a:path w="641984" h="753745">
                  <a:moveTo>
                    <a:pt x="0" y="0"/>
                  </a:moveTo>
                  <a:lnTo>
                    <a:pt x="641583" y="0"/>
                  </a:lnTo>
                  <a:lnTo>
                    <a:pt x="641583" y="753120"/>
                  </a:lnTo>
                  <a:lnTo>
                    <a:pt x="0" y="753120"/>
                  </a:lnTo>
                  <a:lnTo>
                    <a:pt x="0" y="0"/>
                  </a:lnTo>
                  <a:close/>
                </a:path>
              </a:pathLst>
            </a:custGeom>
            <a:ln w="38100">
              <a:solidFill>
                <a:srgbClr val="4472C4"/>
              </a:solidFill>
            </a:ln>
          </p:spPr>
          <p:txBody>
            <a:bodyPr wrap="square" lIns="0" tIns="0" rIns="0" bIns="0" rtlCol="0"/>
            <a:lstStyle/>
            <a:p>
              <a:endParaRPr/>
            </a:p>
          </p:txBody>
        </p:sp>
        <p:sp>
          <p:nvSpPr>
            <p:cNvPr id="12" name="object 12"/>
            <p:cNvSpPr/>
            <p:nvPr/>
          </p:nvSpPr>
          <p:spPr>
            <a:xfrm>
              <a:off x="5889057" y="1762597"/>
              <a:ext cx="641985" cy="282575"/>
            </a:xfrm>
            <a:custGeom>
              <a:avLst/>
              <a:gdLst/>
              <a:ahLst/>
              <a:cxnLst/>
              <a:rect l="l" t="t" r="r" b="b"/>
              <a:pathLst>
                <a:path w="641984" h="282575">
                  <a:moveTo>
                    <a:pt x="0" y="0"/>
                  </a:moveTo>
                  <a:lnTo>
                    <a:pt x="641583" y="0"/>
                  </a:lnTo>
                  <a:lnTo>
                    <a:pt x="641583" y="282482"/>
                  </a:lnTo>
                  <a:lnTo>
                    <a:pt x="0" y="282482"/>
                  </a:lnTo>
                  <a:lnTo>
                    <a:pt x="0" y="0"/>
                  </a:lnTo>
                  <a:close/>
                </a:path>
              </a:pathLst>
            </a:custGeom>
            <a:ln w="38100">
              <a:solidFill>
                <a:srgbClr val="ED7D31"/>
              </a:solidFill>
            </a:ln>
          </p:spPr>
          <p:txBody>
            <a:bodyPr wrap="square" lIns="0" tIns="0" rIns="0" bIns="0" rtlCol="0"/>
            <a:lstStyle/>
            <a:p>
              <a:endParaRPr/>
            </a:p>
          </p:txBody>
        </p:sp>
        <p:sp>
          <p:nvSpPr>
            <p:cNvPr id="13" name="object 13"/>
            <p:cNvSpPr/>
            <p:nvPr/>
          </p:nvSpPr>
          <p:spPr>
            <a:xfrm>
              <a:off x="5889057" y="3642183"/>
              <a:ext cx="641985" cy="282575"/>
            </a:xfrm>
            <a:custGeom>
              <a:avLst/>
              <a:gdLst/>
              <a:ahLst/>
              <a:cxnLst/>
              <a:rect l="l" t="t" r="r" b="b"/>
              <a:pathLst>
                <a:path w="641984" h="282575">
                  <a:moveTo>
                    <a:pt x="0" y="0"/>
                  </a:moveTo>
                  <a:lnTo>
                    <a:pt x="641583" y="0"/>
                  </a:lnTo>
                  <a:lnTo>
                    <a:pt x="641583" y="282482"/>
                  </a:lnTo>
                  <a:lnTo>
                    <a:pt x="0" y="282482"/>
                  </a:lnTo>
                  <a:lnTo>
                    <a:pt x="0" y="0"/>
                  </a:lnTo>
                  <a:close/>
                </a:path>
              </a:pathLst>
            </a:custGeom>
            <a:ln w="38100">
              <a:solidFill>
                <a:srgbClr val="ED7D31"/>
              </a:solidFill>
            </a:ln>
          </p:spPr>
          <p:txBody>
            <a:bodyPr wrap="square" lIns="0" tIns="0" rIns="0" bIns="0" rtlCol="0"/>
            <a:lstStyle/>
            <a:p>
              <a:endParaRPr/>
            </a:p>
          </p:txBody>
        </p:sp>
        <p:sp>
          <p:nvSpPr>
            <p:cNvPr id="14" name="object 14"/>
            <p:cNvSpPr/>
            <p:nvPr/>
          </p:nvSpPr>
          <p:spPr>
            <a:xfrm>
              <a:off x="5889057" y="4769683"/>
              <a:ext cx="641985" cy="282575"/>
            </a:xfrm>
            <a:custGeom>
              <a:avLst/>
              <a:gdLst/>
              <a:ahLst/>
              <a:cxnLst/>
              <a:rect l="l" t="t" r="r" b="b"/>
              <a:pathLst>
                <a:path w="641984" h="282575">
                  <a:moveTo>
                    <a:pt x="0" y="0"/>
                  </a:moveTo>
                  <a:lnTo>
                    <a:pt x="641583" y="0"/>
                  </a:lnTo>
                  <a:lnTo>
                    <a:pt x="641583" y="282482"/>
                  </a:lnTo>
                  <a:lnTo>
                    <a:pt x="0" y="282482"/>
                  </a:lnTo>
                  <a:lnTo>
                    <a:pt x="0" y="0"/>
                  </a:lnTo>
                  <a:close/>
                </a:path>
              </a:pathLst>
            </a:custGeom>
            <a:ln w="38100">
              <a:solidFill>
                <a:srgbClr val="ED7D31"/>
              </a:solidFill>
            </a:ln>
          </p:spPr>
          <p:txBody>
            <a:bodyPr wrap="square" lIns="0" tIns="0" rIns="0" bIns="0" rtlCol="0"/>
            <a:lstStyle/>
            <a:p>
              <a:endParaRPr/>
            </a:p>
          </p:txBody>
        </p:sp>
      </p:grpSp>
      <p:sp>
        <p:nvSpPr>
          <p:cNvPr id="15" name="object 15"/>
          <p:cNvSpPr txBox="1"/>
          <p:nvPr/>
        </p:nvSpPr>
        <p:spPr>
          <a:xfrm>
            <a:off x="4286594" y="1185164"/>
            <a:ext cx="1525905" cy="2314575"/>
          </a:xfrm>
          <a:prstGeom prst="rect">
            <a:avLst/>
          </a:prstGeom>
        </p:spPr>
        <p:txBody>
          <a:bodyPr vert="horz" wrap="square" lIns="0" tIns="13970" rIns="0" bIns="0" rtlCol="0">
            <a:spAutoFit/>
          </a:bodyPr>
          <a:lstStyle/>
          <a:p>
            <a:pPr marL="12700" marR="92710" algn="just">
              <a:lnSpc>
                <a:spcPct val="99400"/>
              </a:lnSpc>
              <a:spcBef>
                <a:spcPts val="110"/>
              </a:spcBef>
            </a:pPr>
            <a:r>
              <a:rPr sz="1800" dirty="0">
                <a:solidFill>
                  <a:srgbClr val="ED7D31"/>
                </a:solidFill>
                <a:latin typeface="Calibri"/>
                <a:cs typeface="Calibri"/>
              </a:rPr>
              <a:t>Hybrid</a:t>
            </a:r>
            <a:r>
              <a:rPr sz="1800" spc="-45" dirty="0">
                <a:solidFill>
                  <a:srgbClr val="ED7D31"/>
                </a:solidFill>
                <a:latin typeface="Calibri"/>
                <a:cs typeface="Calibri"/>
              </a:rPr>
              <a:t> </a:t>
            </a:r>
            <a:r>
              <a:rPr sz="1800" spc="-10" dirty="0">
                <a:solidFill>
                  <a:srgbClr val="ED7D31"/>
                </a:solidFill>
                <a:latin typeface="Calibri"/>
                <a:cs typeface="Calibri"/>
              </a:rPr>
              <a:t>models: </a:t>
            </a:r>
            <a:r>
              <a:rPr sz="1800" dirty="0">
                <a:solidFill>
                  <a:srgbClr val="ED7D31"/>
                </a:solidFill>
                <a:latin typeface="Calibri"/>
                <a:cs typeface="Calibri"/>
              </a:rPr>
              <a:t>ResNet</a:t>
            </a:r>
            <a:r>
              <a:rPr sz="1800" spc="-90" dirty="0">
                <a:solidFill>
                  <a:srgbClr val="ED7D31"/>
                </a:solidFill>
                <a:latin typeface="Calibri"/>
                <a:cs typeface="Calibri"/>
              </a:rPr>
              <a:t> </a:t>
            </a:r>
            <a:r>
              <a:rPr sz="1800" spc="-10" dirty="0">
                <a:solidFill>
                  <a:srgbClr val="ED7D31"/>
                </a:solidFill>
                <a:latin typeface="Calibri"/>
                <a:cs typeface="Calibri"/>
              </a:rPr>
              <a:t>blocks, </a:t>
            </a:r>
            <a:r>
              <a:rPr sz="1800" dirty="0">
                <a:solidFill>
                  <a:srgbClr val="ED7D31"/>
                </a:solidFill>
                <a:latin typeface="Calibri"/>
                <a:cs typeface="Calibri"/>
              </a:rPr>
              <a:t>then</a:t>
            </a:r>
            <a:r>
              <a:rPr sz="1800" spc="-25" dirty="0">
                <a:solidFill>
                  <a:srgbClr val="ED7D31"/>
                </a:solidFill>
                <a:latin typeface="Calibri"/>
                <a:cs typeface="Calibri"/>
              </a:rPr>
              <a:t> </a:t>
            </a:r>
            <a:r>
              <a:rPr sz="1800" dirty="0">
                <a:solidFill>
                  <a:srgbClr val="ED7D31"/>
                </a:solidFill>
                <a:latin typeface="Calibri"/>
                <a:cs typeface="Calibri"/>
              </a:rPr>
              <a:t>ViT</a:t>
            </a:r>
            <a:r>
              <a:rPr sz="1800" spc="-25" dirty="0">
                <a:solidFill>
                  <a:srgbClr val="ED7D31"/>
                </a:solidFill>
                <a:latin typeface="Calibri"/>
                <a:cs typeface="Calibri"/>
              </a:rPr>
              <a:t> </a:t>
            </a:r>
            <a:r>
              <a:rPr sz="1800" spc="-10" dirty="0">
                <a:solidFill>
                  <a:srgbClr val="ED7D31"/>
                </a:solidFill>
                <a:latin typeface="Calibri"/>
                <a:cs typeface="Calibri"/>
              </a:rPr>
              <a:t>blocks</a:t>
            </a:r>
            <a:endParaRPr sz="1800">
              <a:latin typeface="Calibri"/>
              <a:cs typeface="Calibri"/>
            </a:endParaRPr>
          </a:p>
          <a:p>
            <a:pPr marL="426084" marR="5080" algn="just">
              <a:lnSpc>
                <a:spcPts val="2110"/>
              </a:lnSpc>
              <a:spcBef>
                <a:spcPts val="930"/>
              </a:spcBef>
            </a:pPr>
            <a:r>
              <a:rPr sz="1800" dirty="0">
                <a:solidFill>
                  <a:srgbClr val="4472C4"/>
                </a:solidFill>
                <a:latin typeface="Calibri"/>
                <a:cs typeface="Calibri"/>
              </a:rPr>
              <a:t>ViT</a:t>
            </a:r>
            <a:r>
              <a:rPr sz="1800" spc="-20" dirty="0">
                <a:solidFill>
                  <a:srgbClr val="4472C4"/>
                </a:solidFill>
                <a:latin typeface="Calibri"/>
                <a:cs typeface="Calibri"/>
              </a:rPr>
              <a:t> </a:t>
            </a:r>
            <a:r>
              <a:rPr sz="1800" spc="-10" dirty="0">
                <a:solidFill>
                  <a:srgbClr val="4472C4"/>
                </a:solidFill>
                <a:latin typeface="Calibri"/>
                <a:cs typeface="Calibri"/>
              </a:rPr>
              <a:t>models: </a:t>
            </a:r>
            <a:r>
              <a:rPr sz="1800" dirty="0">
                <a:solidFill>
                  <a:srgbClr val="4472C4"/>
                </a:solidFill>
                <a:latin typeface="Calibri"/>
                <a:cs typeface="Calibri"/>
              </a:rPr>
              <a:t>Ti</a:t>
            </a:r>
            <a:r>
              <a:rPr sz="1800" spc="-5" dirty="0">
                <a:solidFill>
                  <a:srgbClr val="4472C4"/>
                </a:solidFill>
                <a:latin typeface="Calibri"/>
                <a:cs typeface="Calibri"/>
              </a:rPr>
              <a:t> </a:t>
            </a:r>
            <a:r>
              <a:rPr sz="1800" dirty="0">
                <a:solidFill>
                  <a:srgbClr val="4472C4"/>
                </a:solidFill>
                <a:latin typeface="Calibri"/>
                <a:cs typeface="Calibri"/>
              </a:rPr>
              <a:t>= </a:t>
            </a:r>
            <a:r>
              <a:rPr sz="1800" spc="-20" dirty="0">
                <a:solidFill>
                  <a:srgbClr val="4472C4"/>
                </a:solidFill>
                <a:latin typeface="Calibri"/>
                <a:cs typeface="Calibri"/>
              </a:rPr>
              <a:t>Tiny</a:t>
            </a:r>
            <a:endParaRPr sz="1800">
              <a:latin typeface="Calibri"/>
              <a:cs typeface="Calibri"/>
            </a:endParaRPr>
          </a:p>
          <a:p>
            <a:pPr marL="426084" algn="just">
              <a:lnSpc>
                <a:spcPts val="2125"/>
              </a:lnSpc>
            </a:pPr>
            <a:r>
              <a:rPr sz="1800" dirty="0">
                <a:solidFill>
                  <a:srgbClr val="4472C4"/>
                </a:solidFill>
                <a:latin typeface="Calibri"/>
                <a:cs typeface="Calibri"/>
              </a:rPr>
              <a:t>S</a:t>
            </a:r>
            <a:r>
              <a:rPr sz="1800" spc="-5" dirty="0">
                <a:solidFill>
                  <a:srgbClr val="4472C4"/>
                </a:solidFill>
                <a:latin typeface="Calibri"/>
                <a:cs typeface="Calibri"/>
              </a:rPr>
              <a:t> </a:t>
            </a:r>
            <a:r>
              <a:rPr sz="1800" dirty="0">
                <a:solidFill>
                  <a:srgbClr val="4472C4"/>
                </a:solidFill>
                <a:latin typeface="Calibri"/>
                <a:cs typeface="Calibri"/>
              </a:rPr>
              <a:t>= </a:t>
            </a:r>
            <a:r>
              <a:rPr sz="1800" spc="-10" dirty="0">
                <a:solidFill>
                  <a:srgbClr val="4472C4"/>
                </a:solidFill>
                <a:latin typeface="Calibri"/>
                <a:cs typeface="Calibri"/>
              </a:rPr>
              <a:t>Small</a:t>
            </a:r>
            <a:endParaRPr sz="1800">
              <a:latin typeface="Calibri"/>
              <a:cs typeface="Calibri"/>
            </a:endParaRPr>
          </a:p>
          <a:p>
            <a:pPr marL="426084" marR="272415">
              <a:lnSpc>
                <a:spcPts val="2090"/>
              </a:lnSpc>
              <a:spcBef>
                <a:spcPts val="175"/>
              </a:spcBef>
            </a:pPr>
            <a:r>
              <a:rPr sz="1800" dirty="0">
                <a:solidFill>
                  <a:srgbClr val="4472C4"/>
                </a:solidFill>
                <a:latin typeface="Calibri"/>
                <a:cs typeface="Calibri"/>
              </a:rPr>
              <a:t>B</a:t>
            </a:r>
            <a:r>
              <a:rPr sz="1800" spc="-5" dirty="0">
                <a:solidFill>
                  <a:srgbClr val="4472C4"/>
                </a:solidFill>
                <a:latin typeface="Calibri"/>
                <a:cs typeface="Calibri"/>
              </a:rPr>
              <a:t> </a:t>
            </a:r>
            <a:r>
              <a:rPr sz="1800" dirty="0">
                <a:solidFill>
                  <a:srgbClr val="4472C4"/>
                </a:solidFill>
                <a:latin typeface="Calibri"/>
                <a:cs typeface="Calibri"/>
              </a:rPr>
              <a:t>= </a:t>
            </a:r>
            <a:r>
              <a:rPr sz="1800" spc="-20" dirty="0">
                <a:solidFill>
                  <a:srgbClr val="4472C4"/>
                </a:solidFill>
                <a:latin typeface="Calibri"/>
                <a:cs typeface="Calibri"/>
              </a:rPr>
              <a:t>Base </a:t>
            </a:r>
            <a:r>
              <a:rPr sz="1800" dirty="0">
                <a:solidFill>
                  <a:srgbClr val="4472C4"/>
                </a:solidFill>
                <a:latin typeface="Calibri"/>
                <a:cs typeface="Calibri"/>
              </a:rPr>
              <a:t>L =</a:t>
            </a:r>
            <a:r>
              <a:rPr sz="1800" spc="-5" dirty="0">
                <a:solidFill>
                  <a:srgbClr val="4472C4"/>
                </a:solidFill>
                <a:latin typeface="Calibri"/>
                <a:cs typeface="Calibri"/>
              </a:rPr>
              <a:t> </a:t>
            </a:r>
            <a:r>
              <a:rPr sz="1800" spc="-20" dirty="0">
                <a:solidFill>
                  <a:srgbClr val="4472C4"/>
                </a:solidFill>
                <a:latin typeface="Calibri"/>
                <a:cs typeface="Calibri"/>
              </a:rPr>
              <a:t>Large</a:t>
            </a:r>
            <a:endParaRPr sz="1800">
              <a:latin typeface="Calibri"/>
              <a:cs typeface="Calibri"/>
            </a:endParaRPr>
          </a:p>
        </p:txBody>
      </p:sp>
      <p:sp>
        <p:nvSpPr>
          <p:cNvPr id="18" name="object 18"/>
          <p:cNvSpPr txBox="1"/>
          <p:nvPr/>
        </p:nvSpPr>
        <p:spPr>
          <a:xfrm>
            <a:off x="7058700" y="6063758"/>
            <a:ext cx="1888489" cy="304800"/>
          </a:xfrm>
          <a:prstGeom prst="rect">
            <a:avLst/>
          </a:prstGeom>
        </p:spPr>
        <p:txBody>
          <a:bodyPr vert="horz" wrap="square" lIns="0" tIns="1270" rIns="0" bIns="0" rtlCol="0">
            <a:spAutoFit/>
          </a:bodyPr>
          <a:lstStyle/>
          <a:p>
            <a:pPr marL="12700">
              <a:lnSpc>
                <a:spcPct val="100000"/>
              </a:lnSpc>
              <a:spcBef>
                <a:spcPts val="10"/>
              </a:spcBef>
            </a:pPr>
            <a:r>
              <a:rPr sz="1800" dirty="0">
                <a:latin typeface="Calibri"/>
                <a:cs typeface="Calibri"/>
              </a:rPr>
              <a:t>More</a:t>
            </a:r>
            <a:r>
              <a:rPr sz="1800" spc="-35" dirty="0">
                <a:latin typeface="Calibri"/>
                <a:cs typeface="Calibri"/>
              </a:rPr>
              <a:t> </a:t>
            </a:r>
            <a:r>
              <a:rPr sz="1800" spc="-10" dirty="0">
                <a:latin typeface="Calibri"/>
                <a:cs typeface="Calibri"/>
              </a:rPr>
              <a:t>augmentation</a:t>
            </a:r>
            <a:endParaRPr sz="1800">
              <a:latin typeface="Calibri"/>
              <a:cs typeface="Calibri"/>
            </a:endParaRPr>
          </a:p>
        </p:txBody>
      </p:sp>
      <p:sp>
        <p:nvSpPr>
          <p:cNvPr id="16" name="object 16"/>
          <p:cNvSpPr txBox="1"/>
          <p:nvPr/>
        </p:nvSpPr>
        <p:spPr>
          <a:xfrm>
            <a:off x="4411167" y="3775964"/>
            <a:ext cx="1402080" cy="848360"/>
          </a:xfrm>
          <a:prstGeom prst="rect">
            <a:avLst/>
          </a:prstGeom>
        </p:spPr>
        <p:txBody>
          <a:bodyPr vert="horz" wrap="square" lIns="0" tIns="12700" rIns="0" bIns="0" rtlCol="0">
            <a:spAutoFit/>
          </a:bodyPr>
          <a:lstStyle/>
          <a:p>
            <a:pPr marR="5715" algn="r">
              <a:lnSpc>
                <a:spcPts val="2135"/>
              </a:lnSpc>
              <a:spcBef>
                <a:spcPts val="100"/>
              </a:spcBef>
            </a:pPr>
            <a:r>
              <a:rPr sz="1800" dirty="0">
                <a:latin typeface="Calibri"/>
                <a:cs typeface="Calibri"/>
              </a:rPr>
              <a:t>Original</a:t>
            </a:r>
            <a:r>
              <a:rPr sz="1800" spc="-35" dirty="0">
                <a:latin typeface="Calibri"/>
                <a:cs typeface="Calibri"/>
              </a:rPr>
              <a:t> </a:t>
            </a:r>
            <a:r>
              <a:rPr sz="1800" spc="-10" dirty="0">
                <a:latin typeface="Calibri"/>
                <a:cs typeface="Calibri"/>
              </a:rPr>
              <a:t>Paper:</a:t>
            </a:r>
            <a:endParaRPr sz="1800">
              <a:latin typeface="Calibri"/>
              <a:cs typeface="Calibri"/>
            </a:endParaRPr>
          </a:p>
          <a:p>
            <a:pPr marR="5080" algn="r">
              <a:lnSpc>
                <a:spcPts val="2135"/>
              </a:lnSpc>
            </a:pPr>
            <a:r>
              <a:rPr sz="1800" spc="-20" dirty="0">
                <a:latin typeface="Calibri"/>
                <a:cs typeface="Calibri"/>
              </a:rPr>
              <a:t>77.9</a:t>
            </a:r>
            <a:endParaRPr sz="1800">
              <a:latin typeface="Calibri"/>
              <a:cs typeface="Calibri"/>
            </a:endParaRPr>
          </a:p>
          <a:p>
            <a:pPr marR="5080" algn="r">
              <a:lnSpc>
                <a:spcPct val="100000"/>
              </a:lnSpc>
              <a:spcBef>
                <a:spcPts val="45"/>
              </a:spcBef>
            </a:pPr>
            <a:r>
              <a:rPr sz="1800" spc="-10" dirty="0">
                <a:latin typeface="Calibri"/>
                <a:cs typeface="Calibri"/>
              </a:rPr>
              <a:t>76.53</a:t>
            </a:r>
            <a:endParaRPr sz="1800">
              <a:latin typeface="Calibri"/>
              <a:cs typeface="Calibri"/>
            </a:endParaRPr>
          </a:p>
        </p:txBody>
      </p:sp>
      <p:sp>
        <p:nvSpPr>
          <p:cNvPr id="21" name="object 16">
            <a:extLst>
              <a:ext uri="{FF2B5EF4-FFF2-40B4-BE49-F238E27FC236}">
                <a16:creationId xmlns:a16="http://schemas.microsoft.com/office/drawing/2014/main" id="{1C8254F6-81A7-8AA9-4021-49573FFDD4AF}"/>
              </a:ext>
            </a:extLst>
          </p:cNvPr>
          <p:cNvSpPr txBox="1"/>
          <p:nvPr/>
        </p:nvSpPr>
        <p:spPr>
          <a:xfrm>
            <a:off x="4286594" y="6398300"/>
            <a:ext cx="6169661" cy="338554"/>
          </a:xfrm>
          <a:prstGeom prst="rect">
            <a:avLst/>
          </a:prstGeom>
          <a:solidFill>
            <a:srgbClr val="FFC000"/>
          </a:solidFill>
        </p:spPr>
        <p:txBody>
          <a:bodyPr vert="horz" wrap="square" lIns="0" tIns="5080" rIns="0" bIns="0" rtlCol="0">
            <a:spAutoFit/>
          </a:bodyPr>
          <a:lstStyle/>
          <a:p>
            <a:pPr marL="12700" marR="5080">
              <a:lnSpc>
                <a:spcPts val="1320"/>
              </a:lnSpc>
              <a:spcBef>
                <a:spcPts val="40"/>
              </a:spcBef>
            </a:pPr>
            <a:r>
              <a:rPr lang="en-US" b="1" dirty="0">
                <a:solidFill>
                  <a:srgbClr val="C00000"/>
                </a:solidFill>
                <a:latin typeface="Arial"/>
                <a:cs typeface="Arial"/>
              </a:rPr>
              <a:t>FROM PAPER:  </a:t>
            </a:r>
            <a:r>
              <a:rPr sz="1100" dirty="0">
                <a:latin typeface="Arial"/>
                <a:cs typeface="Arial"/>
              </a:rPr>
              <a:t>Steiner</a:t>
            </a:r>
            <a:r>
              <a:rPr sz="1100" spc="-30" dirty="0">
                <a:latin typeface="Arial"/>
                <a:cs typeface="Arial"/>
              </a:rPr>
              <a:t> </a:t>
            </a:r>
            <a:r>
              <a:rPr sz="1100" dirty="0">
                <a:latin typeface="Arial"/>
                <a:cs typeface="Arial"/>
              </a:rPr>
              <a:t>et</a:t>
            </a:r>
            <a:r>
              <a:rPr sz="1100" spc="-30" dirty="0">
                <a:latin typeface="Arial"/>
                <a:cs typeface="Arial"/>
              </a:rPr>
              <a:t> </a:t>
            </a:r>
            <a:r>
              <a:rPr sz="1100" dirty="0">
                <a:latin typeface="Arial"/>
                <a:cs typeface="Arial"/>
              </a:rPr>
              <a:t>al,</a:t>
            </a:r>
            <a:r>
              <a:rPr sz="1100" spc="-30" dirty="0">
                <a:latin typeface="Arial"/>
                <a:cs typeface="Arial"/>
              </a:rPr>
              <a:t> </a:t>
            </a:r>
            <a:r>
              <a:rPr sz="1100" dirty="0">
                <a:latin typeface="Arial"/>
                <a:cs typeface="Arial"/>
              </a:rPr>
              <a:t>“How</a:t>
            </a:r>
            <a:r>
              <a:rPr sz="1100" spc="-15" dirty="0">
                <a:latin typeface="Arial"/>
                <a:cs typeface="Arial"/>
              </a:rPr>
              <a:t> </a:t>
            </a:r>
            <a:r>
              <a:rPr sz="1100" dirty="0">
                <a:latin typeface="Arial"/>
                <a:cs typeface="Arial"/>
              </a:rPr>
              <a:t>to</a:t>
            </a:r>
            <a:r>
              <a:rPr sz="1100" spc="-25" dirty="0">
                <a:latin typeface="Arial"/>
                <a:cs typeface="Arial"/>
              </a:rPr>
              <a:t> </a:t>
            </a:r>
            <a:r>
              <a:rPr sz="1100" dirty="0">
                <a:latin typeface="Arial"/>
                <a:cs typeface="Arial"/>
              </a:rPr>
              <a:t>train</a:t>
            </a:r>
            <a:r>
              <a:rPr sz="1100" spc="-20" dirty="0">
                <a:latin typeface="Arial"/>
                <a:cs typeface="Arial"/>
              </a:rPr>
              <a:t> </a:t>
            </a:r>
            <a:r>
              <a:rPr sz="1100" dirty="0">
                <a:latin typeface="Arial"/>
                <a:cs typeface="Arial"/>
              </a:rPr>
              <a:t>your</a:t>
            </a:r>
            <a:r>
              <a:rPr sz="1100" spc="-25" dirty="0">
                <a:latin typeface="Arial"/>
                <a:cs typeface="Arial"/>
              </a:rPr>
              <a:t> </a:t>
            </a:r>
            <a:r>
              <a:rPr sz="1100" dirty="0">
                <a:latin typeface="Arial"/>
                <a:cs typeface="Arial"/>
              </a:rPr>
              <a:t>ViT?</a:t>
            </a:r>
            <a:r>
              <a:rPr sz="1100" spc="-20" dirty="0">
                <a:latin typeface="Arial"/>
                <a:cs typeface="Arial"/>
              </a:rPr>
              <a:t> </a:t>
            </a:r>
            <a:r>
              <a:rPr sz="1100" dirty="0">
                <a:latin typeface="Arial"/>
                <a:cs typeface="Arial"/>
              </a:rPr>
              <a:t>Data,</a:t>
            </a:r>
            <a:r>
              <a:rPr sz="1100" spc="-30" dirty="0">
                <a:latin typeface="Arial"/>
                <a:cs typeface="Arial"/>
              </a:rPr>
              <a:t> </a:t>
            </a:r>
            <a:r>
              <a:rPr sz="1100" spc="-10" dirty="0">
                <a:latin typeface="Arial"/>
                <a:cs typeface="Arial"/>
              </a:rPr>
              <a:t>Augmentation, </a:t>
            </a:r>
            <a:r>
              <a:rPr sz="1100" dirty="0">
                <a:latin typeface="Arial"/>
                <a:cs typeface="Arial"/>
              </a:rPr>
              <a:t>and</a:t>
            </a:r>
            <a:r>
              <a:rPr sz="1100" spc="-15" dirty="0">
                <a:latin typeface="Arial"/>
                <a:cs typeface="Arial"/>
              </a:rPr>
              <a:t> </a:t>
            </a:r>
            <a:r>
              <a:rPr sz="1100" spc="-10" dirty="0">
                <a:latin typeface="Arial"/>
                <a:cs typeface="Arial"/>
              </a:rPr>
              <a:t>Regularization</a:t>
            </a:r>
            <a:r>
              <a:rPr sz="1100" spc="-15" dirty="0">
                <a:latin typeface="Arial"/>
                <a:cs typeface="Arial"/>
              </a:rPr>
              <a:t> </a:t>
            </a:r>
            <a:r>
              <a:rPr sz="1100" dirty="0">
                <a:latin typeface="Arial"/>
                <a:cs typeface="Arial"/>
              </a:rPr>
              <a:t>in</a:t>
            </a:r>
            <a:r>
              <a:rPr sz="1100" spc="-15" dirty="0">
                <a:latin typeface="Arial"/>
                <a:cs typeface="Arial"/>
              </a:rPr>
              <a:t> </a:t>
            </a:r>
            <a:r>
              <a:rPr sz="1100" dirty="0">
                <a:latin typeface="Arial"/>
                <a:cs typeface="Arial"/>
              </a:rPr>
              <a:t>Vision</a:t>
            </a:r>
            <a:r>
              <a:rPr sz="1100" spc="-15" dirty="0">
                <a:latin typeface="Arial"/>
                <a:cs typeface="Arial"/>
              </a:rPr>
              <a:t> </a:t>
            </a:r>
            <a:r>
              <a:rPr sz="1100" dirty="0">
                <a:latin typeface="Arial"/>
                <a:cs typeface="Arial"/>
              </a:rPr>
              <a:t>Transformers”,</a:t>
            </a:r>
            <a:r>
              <a:rPr sz="1100" spc="-25" dirty="0">
                <a:latin typeface="Arial"/>
                <a:cs typeface="Arial"/>
              </a:rPr>
              <a:t> </a:t>
            </a:r>
            <a:r>
              <a:rPr sz="1100" dirty="0" err="1">
                <a:latin typeface="Arial"/>
                <a:cs typeface="Arial"/>
              </a:rPr>
              <a:t>arXiv</a:t>
            </a:r>
            <a:r>
              <a:rPr sz="1100" spc="-20" dirty="0">
                <a:latin typeface="Arial"/>
                <a:cs typeface="Arial"/>
              </a:rPr>
              <a:t> 2021</a:t>
            </a:r>
            <a:r>
              <a:rPr lang="en-US" sz="1100" spc="-20" dirty="0">
                <a:latin typeface="Arial"/>
                <a:cs typeface="Arial"/>
              </a:rPr>
              <a:t> </a:t>
            </a:r>
            <a:endParaRPr sz="1100" dirty="0">
              <a:latin typeface="Arial"/>
              <a:cs typeface="Arial"/>
            </a:endParaRPr>
          </a:p>
        </p:txBody>
      </p:sp>
    </p:spTree>
    <p:extLst>
      <p:ext uri="{BB962C8B-B14F-4D97-AF65-F5344CB8AC3E}">
        <p14:creationId xmlns:p14="http://schemas.microsoft.com/office/powerpoint/2010/main" val="16694952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Improving</a:t>
            </a:r>
            <a:r>
              <a:rPr spc="-120" dirty="0"/>
              <a:t> </a:t>
            </a:r>
            <a:r>
              <a:rPr spc="-55" dirty="0"/>
              <a:t>ViT:</a:t>
            </a:r>
            <a:r>
              <a:rPr spc="-120" dirty="0"/>
              <a:t> </a:t>
            </a:r>
            <a:r>
              <a:rPr spc="-10" dirty="0"/>
              <a:t>Augmentation</a:t>
            </a:r>
            <a:r>
              <a:rPr spc="-125" dirty="0"/>
              <a:t> </a:t>
            </a:r>
            <a:r>
              <a:rPr dirty="0"/>
              <a:t>and</a:t>
            </a:r>
            <a:r>
              <a:rPr spc="-125" dirty="0"/>
              <a:t> </a:t>
            </a:r>
            <a:r>
              <a:rPr spc="-10" dirty="0"/>
              <a:t>Regularization</a:t>
            </a:r>
          </a:p>
        </p:txBody>
      </p:sp>
      <p:sp>
        <p:nvSpPr>
          <p:cNvPr id="3" name="object 3"/>
          <p:cNvSpPr txBox="1"/>
          <p:nvPr/>
        </p:nvSpPr>
        <p:spPr>
          <a:xfrm>
            <a:off x="311116" y="1544828"/>
            <a:ext cx="3721100" cy="1863725"/>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Regularization</a:t>
            </a:r>
            <a:r>
              <a:rPr sz="2400" spc="-70" dirty="0">
                <a:latin typeface="Calibri"/>
                <a:cs typeface="Calibri"/>
              </a:rPr>
              <a:t> </a:t>
            </a:r>
            <a:r>
              <a:rPr sz="2400" dirty="0">
                <a:latin typeface="Calibri"/>
                <a:cs typeface="Calibri"/>
              </a:rPr>
              <a:t>for</a:t>
            </a:r>
            <a:r>
              <a:rPr sz="2400" spc="-65" dirty="0">
                <a:latin typeface="Calibri"/>
                <a:cs typeface="Calibri"/>
              </a:rPr>
              <a:t> </a:t>
            </a:r>
            <a:r>
              <a:rPr sz="2400" dirty="0">
                <a:latin typeface="Calibri"/>
                <a:cs typeface="Calibri"/>
              </a:rPr>
              <a:t>ViT</a:t>
            </a:r>
            <a:r>
              <a:rPr sz="2400" spc="-65" dirty="0">
                <a:latin typeface="Calibri"/>
                <a:cs typeface="Calibri"/>
              </a:rPr>
              <a:t> </a:t>
            </a:r>
            <a:r>
              <a:rPr sz="2400" spc="-10" dirty="0">
                <a:latin typeface="Calibri"/>
                <a:cs typeface="Calibri"/>
              </a:rPr>
              <a:t>models:</a:t>
            </a:r>
            <a:endParaRPr sz="2400">
              <a:latin typeface="Calibri"/>
              <a:cs typeface="Calibri"/>
            </a:endParaRPr>
          </a:p>
          <a:p>
            <a:pPr marL="297815" indent="-285115">
              <a:lnSpc>
                <a:spcPct val="100000"/>
              </a:lnSpc>
              <a:buChar char="-"/>
              <a:tabLst>
                <a:tab pos="297815" algn="l"/>
              </a:tabLst>
            </a:pPr>
            <a:r>
              <a:rPr sz="2400" spc="-10" dirty="0">
                <a:latin typeface="Calibri"/>
                <a:cs typeface="Calibri"/>
              </a:rPr>
              <a:t>Weight</a:t>
            </a:r>
            <a:r>
              <a:rPr sz="2400" spc="-120" dirty="0">
                <a:latin typeface="Calibri"/>
                <a:cs typeface="Calibri"/>
              </a:rPr>
              <a:t> </a:t>
            </a:r>
            <a:r>
              <a:rPr sz="2400" spc="-10" dirty="0">
                <a:latin typeface="Calibri"/>
                <a:cs typeface="Calibri"/>
              </a:rPr>
              <a:t>Decay</a:t>
            </a:r>
            <a:endParaRPr sz="2400">
              <a:latin typeface="Calibri"/>
              <a:cs typeface="Calibri"/>
            </a:endParaRPr>
          </a:p>
          <a:p>
            <a:pPr marL="297815" indent="-285115">
              <a:lnSpc>
                <a:spcPct val="100000"/>
              </a:lnSpc>
              <a:spcBef>
                <a:spcPts val="20"/>
              </a:spcBef>
              <a:buChar char="-"/>
              <a:tabLst>
                <a:tab pos="297815" algn="l"/>
              </a:tabLst>
            </a:pPr>
            <a:r>
              <a:rPr sz="2400" dirty="0">
                <a:latin typeface="Calibri"/>
                <a:cs typeface="Calibri"/>
              </a:rPr>
              <a:t>Stochastic</a:t>
            </a:r>
            <a:r>
              <a:rPr sz="2400" spc="-110" dirty="0">
                <a:latin typeface="Calibri"/>
                <a:cs typeface="Calibri"/>
              </a:rPr>
              <a:t> </a:t>
            </a:r>
            <a:r>
              <a:rPr sz="2400" spc="-20" dirty="0">
                <a:latin typeface="Calibri"/>
                <a:cs typeface="Calibri"/>
              </a:rPr>
              <a:t>Depth</a:t>
            </a:r>
            <a:endParaRPr sz="2400">
              <a:latin typeface="Calibri"/>
              <a:cs typeface="Calibri"/>
            </a:endParaRPr>
          </a:p>
          <a:p>
            <a:pPr marL="298450" marR="340995" indent="-285750">
              <a:lnSpc>
                <a:spcPct val="100800"/>
              </a:lnSpc>
              <a:spcBef>
                <a:spcPts val="5"/>
              </a:spcBef>
              <a:buChar char="-"/>
              <a:tabLst>
                <a:tab pos="298450" algn="l"/>
              </a:tabLst>
            </a:pPr>
            <a:r>
              <a:rPr sz="2400" dirty="0">
                <a:latin typeface="Calibri"/>
                <a:cs typeface="Calibri"/>
              </a:rPr>
              <a:t>Dropout</a:t>
            </a:r>
            <a:r>
              <a:rPr sz="2400" spc="-65" dirty="0">
                <a:latin typeface="Calibri"/>
                <a:cs typeface="Calibri"/>
              </a:rPr>
              <a:t> </a:t>
            </a:r>
            <a:r>
              <a:rPr sz="2400" dirty="0">
                <a:latin typeface="Calibri"/>
                <a:cs typeface="Calibri"/>
              </a:rPr>
              <a:t>(in</a:t>
            </a:r>
            <a:r>
              <a:rPr sz="2400" spc="-60" dirty="0">
                <a:latin typeface="Calibri"/>
                <a:cs typeface="Calibri"/>
              </a:rPr>
              <a:t> </a:t>
            </a:r>
            <a:r>
              <a:rPr sz="2400" dirty="0">
                <a:latin typeface="Calibri"/>
                <a:cs typeface="Calibri"/>
              </a:rPr>
              <a:t>FFN</a:t>
            </a:r>
            <a:r>
              <a:rPr sz="2400" spc="-60" dirty="0">
                <a:latin typeface="Calibri"/>
                <a:cs typeface="Calibri"/>
              </a:rPr>
              <a:t> </a:t>
            </a:r>
            <a:r>
              <a:rPr sz="2400" spc="-10" dirty="0">
                <a:latin typeface="Calibri"/>
                <a:cs typeface="Calibri"/>
              </a:rPr>
              <a:t>layers</a:t>
            </a:r>
            <a:r>
              <a:rPr sz="2400" spc="-60" dirty="0">
                <a:latin typeface="Calibri"/>
                <a:cs typeface="Calibri"/>
              </a:rPr>
              <a:t> </a:t>
            </a:r>
            <a:r>
              <a:rPr sz="2400" spc="-25" dirty="0">
                <a:latin typeface="Calibri"/>
                <a:cs typeface="Calibri"/>
              </a:rPr>
              <a:t>of </a:t>
            </a:r>
            <a:r>
              <a:rPr sz="2400" spc="-10" dirty="0">
                <a:latin typeface="Calibri"/>
                <a:cs typeface="Calibri"/>
              </a:rPr>
              <a:t>Transformer)</a:t>
            </a:r>
            <a:endParaRPr sz="2400">
              <a:latin typeface="Calibri"/>
              <a:cs typeface="Calibri"/>
            </a:endParaRPr>
          </a:p>
        </p:txBody>
      </p:sp>
      <p:sp>
        <p:nvSpPr>
          <p:cNvPr id="4" name="object 4"/>
          <p:cNvSpPr txBox="1"/>
          <p:nvPr/>
        </p:nvSpPr>
        <p:spPr>
          <a:xfrm>
            <a:off x="311116" y="3739388"/>
            <a:ext cx="3315970" cy="1129030"/>
          </a:xfrm>
          <a:prstGeom prst="rect">
            <a:avLst/>
          </a:prstGeom>
        </p:spPr>
        <p:txBody>
          <a:bodyPr vert="horz" wrap="square" lIns="0" tIns="9525" rIns="0" bIns="0" rtlCol="0">
            <a:spAutoFit/>
          </a:bodyPr>
          <a:lstStyle/>
          <a:p>
            <a:pPr marL="12700" marR="5080">
              <a:lnSpc>
                <a:spcPct val="100800"/>
              </a:lnSpc>
              <a:spcBef>
                <a:spcPts val="75"/>
              </a:spcBef>
            </a:pPr>
            <a:r>
              <a:rPr sz="2400" dirty="0">
                <a:latin typeface="Calibri"/>
                <a:cs typeface="Calibri"/>
              </a:rPr>
              <a:t>Data</a:t>
            </a:r>
            <a:r>
              <a:rPr sz="2400" spc="-75" dirty="0">
                <a:latin typeface="Calibri"/>
                <a:cs typeface="Calibri"/>
              </a:rPr>
              <a:t> </a:t>
            </a:r>
            <a:r>
              <a:rPr sz="2400" spc="-10" dirty="0">
                <a:latin typeface="Calibri"/>
                <a:cs typeface="Calibri"/>
              </a:rPr>
              <a:t>Augmentation</a:t>
            </a:r>
            <a:r>
              <a:rPr sz="2400" spc="-75" dirty="0">
                <a:latin typeface="Calibri"/>
                <a:cs typeface="Calibri"/>
              </a:rPr>
              <a:t> </a:t>
            </a:r>
            <a:r>
              <a:rPr sz="2400" dirty="0">
                <a:latin typeface="Calibri"/>
                <a:cs typeface="Calibri"/>
              </a:rPr>
              <a:t>for</a:t>
            </a:r>
            <a:r>
              <a:rPr sz="2400" spc="-75" dirty="0">
                <a:latin typeface="Calibri"/>
                <a:cs typeface="Calibri"/>
              </a:rPr>
              <a:t> </a:t>
            </a:r>
            <a:r>
              <a:rPr sz="2400" spc="-25" dirty="0">
                <a:latin typeface="Calibri"/>
                <a:cs typeface="Calibri"/>
              </a:rPr>
              <a:t>ViT </a:t>
            </a:r>
            <a:r>
              <a:rPr sz="2400" spc="-10" dirty="0">
                <a:latin typeface="Calibri"/>
                <a:cs typeface="Calibri"/>
              </a:rPr>
              <a:t>models:</a:t>
            </a:r>
            <a:endParaRPr sz="2400">
              <a:latin typeface="Calibri"/>
              <a:cs typeface="Calibri"/>
            </a:endParaRPr>
          </a:p>
          <a:p>
            <a:pPr marL="12700">
              <a:lnSpc>
                <a:spcPct val="100000"/>
              </a:lnSpc>
              <a:spcBef>
                <a:spcPts val="25"/>
              </a:spcBef>
              <a:tabLst>
                <a:tab pos="354965" algn="l"/>
              </a:tabLst>
            </a:pPr>
            <a:r>
              <a:rPr sz="2400" spc="-50" dirty="0">
                <a:latin typeface="Calibri"/>
                <a:cs typeface="Calibri"/>
              </a:rPr>
              <a:t>-</a:t>
            </a:r>
            <a:r>
              <a:rPr sz="2400" dirty="0">
                <a:latin typeface="Calibri"/>
                <a:cs typeface="Calibri"/>
              </a:rPr>
              <a:t>	</a:t>
            </a:r>
            <a:r>
              <a:rPr sz="2400" spc="-10" dirty="0">
                <a:latin typeface="Calibri"/>
                <a:cs typeface="Calibri"/>
              </a:rPr>
              <a:t>MixUp</a:t>
            </a:r>
            <a:endParaRPr sz="2400">
              <a:latin typeface="Calibri"/>
              <a:cs typeface="Calibri"/>
            </a:endParaRPr>
          </a:p>
        </p:txBody>
      </p:sp>
      <p:sp>
        <p:nvSpPr>
          <p:cNvPr id="5" name="object 5"/>
          <p:cNvSpPr txBox="1"/>
          <p:nvPr/>
        </p:nvSpPr>
        <p:spPr>
          <a:xfrm>
            <a:off x="311116" y="4845811"/>
            <a:ext cx="2134235" cy="391160"/>
          </a:xfrm>
          <a:prstGeom prst="rect">
            <a:avLst/>
          </a:prstGeom>
        </p:spPr>
        <p:txBody>
          <a:bodyPr vert="horz" wrap="square" lIns="0" tIns="12700" rIns="0" bIns="0" rtlCol="0">
            <a:spAutoFit/>
          </a:bodyPr>
          <a:lstStyle/>
          <a:p>
            <a:pPr marL="12700">
              <a:lnSpc>
                <a:spcPct val="100000"/>
              </a:lnSpc>
              <a:spcBef>
                <a:spcPts val="100"/>
              </a:spcBef>
              <a:tabLst>
                <a:tab pos="354965" algn="l"/>
              </a:tabLst>
            </a:pPr>
            <a:r>
              <a:rPr sz="2400" spc="-50" dirty="0">
                <a:latin typeface="Calibri"/>
                <a:cs typeface="Calibri"/>
              </a:rPr>
              <a:t>-</a:t>
            </a:r>
            <a:r>
              <a:rPr sz="2400" dirty="0">
                <a:latin typeface="Calibri"/>
                <a:cs typeface="Calibri"/>
              </a:rPr>
              <a:t>	</a:t>
            </a:r>
            <a:r>
              <a:rPr sz="2400" spc="-10" dirty="0">
                <a:latin typeface="Calibri"/>
                <a:cs typeface="Calibri"/>
              </a:rPr>
              <a:t>RandAugment</a:t>
            </a:r>
            <a:endParaRPr sz="2400">
              <a:latin typeface="Calibri"/>
              <a:cs typeface="Calibri"/>
            </a:endParaRPr>
          </a:p>
        </p:txBody>
      </p:sp>
      <p:grpSp>
        <p:nvGrpSpPr>
          <p:cNvPr id="6" name="object 6"/>
          <p:cNvGrpSpPr/>
          <p:nvPr/>
        </p:nvGrpSpPr>
        <p:grpSpPr>
          <a:xfrm>
            <a:off x="5793235" y="972479"/>
            <a:ext cx="6052820" cy="5109845"/>
            <a:chOff x="5793235" y="972479"/>
            <a:chExt cx="6052820" cy="5109845"/>
          </a:xfrm>
        </p:grpSpPr>
        <p:pic>
          <p:nvPicPr>
            <p:cNvPr id="7" name="object 7"/>
            <p:cNvPicPr/>
            <p:nvPr/>
          </p:nvPicPr>
          <p:blipFill>
            <a:blip r:embed="rId2" cstate="print"/>
            <a:stretch>
              <a:fillRect/>
            </a:stretch>
          </p:blipFill>
          <p:spPr>
            <a:xfrm>
              <a:off x="5793235" y="972479"/>
              <a:ext cx="6052572" cy="5109674"/>
            </a:xfrm>
            <a:prstGeom prst="rect">
              <a:avLst/>
            </a:prstGeom>
          </p:spPr>
        </p:pic>
        <p:sp>
          <p:nvSpPr>
            <p:cNvPr id="8" name="object 8"/>
            <p:cNvSpPr/>
            <p:nvPr/>
          </p:nvSpPr>
          <p:spPr>
            <a:xfrm>
              <a:off x="5890661" y="2093610"/>
              <a:ext cx="641985" cy="1506855"/>
            </a:xfrm>
            <a:custGeom>
              <a:avLst/>
              <a:gdLst/>
              <a:ahLst/>
              <a:cxnLst/>
              <a:rect l="l" t="t" r="r" b="b"/>
              <a:pathLst>
                <a:path w="641984" h="1506854">
                  <a:moveTo>
                    <a:pt x="0" y="0"/>
                  </a:moveTo>
                  <a:lnTo>
                    <a:pt x="641583" y="0"/>
                  </a:lnTo>
                  <a:lnTo>
                    <a:pt x="641583" y="1506239"/>
                  </a:lnTo>
                  <a:lnTo>
                    <a:pt x="0" y="1506239"/>
                  </a:lnTo>
                  <a:lnTo>
                    <a:pt x="0" y="0"/>
                  </a:lnTo>
                  <a:close/>
                </a:path>
              </a:pathLst>
            </a:custGeom>
            <a:ln w="38100">
              <a:solidFill>
                <a:srgbClr val="4472C4"/>
              </a:solidFill>
            </a:ln>
          </p:spPr>
          <p:txBody>
            <a:bodyPr wrap="square" lIns="0" tIns="0" rIns="0" bIns="0" rtlCol="0"/>
            <a:lstStyle/>
            <a:p>
              <a:endParaRPr/>
            </a:p>
          </p:txBody>
        </p:sp>
        <p:sp>
          <p:nvSpPr>
            <p:cNvPr id="9" name="object 9"/>
            <p:cNvSpPr/>
            <p:nvPr/>
          </p:nvSpPr>
          <p:spPr>
            <a:xfrm>
              <a:off x="5889058" y="3967859"/>
              <a:ext cx="641985" cy="753745"/>
            </a:xfrm>
            <a:custGeom>
              <a:avLst/>
              <a:gdLst/>
              <a:ahLst/>
              <a:cxnLst/>
              <a:rect l="l" t="t" r="r" b="b"/>
              <a:pathLst>
                <a:path w="641984" h="753745">
                  <a:moveTo>
                    <a:pt x="0" y="0"/>
                  </a:moveTo>
                  <a:lnTo>
                    <a:pt x="641583" y="0"/>
                  </a:lnTo>
                  <a:lnTo>
                    <a:pt x="641583" y="753120"/>
                  </a:lnTo>
                  <a:lnTo>
                    <a:pt x="0" y="753120"/>
                  </a:lnTo>
                  <a:lnTo>
                    <a:pt x="0" y="0"/>
                  </a:lnTo>
                  <a:close/>
                </a:path>
              </a:pathLst>
            </a:custGeom>
            <a:ln w="38100">
              <a:solidFill>
                <a:srgbClr val="4472C4"/>
              </a:solidFill>
            </a:ln>
          </p:spPr>
          <p:txBody>
            <a:bodyPr wrap="square" lIns="0" tIns="0" rIns="0" bIns="0" rtlCol="0"/>
            <a:lstStyle/>
            <a:p>
              <a:endParaRPr/>
            </a:p>
          </p:txBody>
        </p:sp>
        <p:sp>
          <p:nvSpPr>
            <p:cNvPr id="10" name="object 10"/>
            <p:cNvSpPr/>
            <p:nvPr/>
          </p:nvSpPr>
          <p:spPr>
            <a:xfrm>
              <a:off x="5889057" y="1762597"/>
              <a:ext cx="641985" cy="282575"/>
            </a:xfrm>
            <a:custGeom>
              <a:avLst/>
              <a:gdLst/>
              <a:ahLst/>
              <a:cxnLst/>
              <a:rect l="l" t="t" r="r" b="b"/>
              <a:pathLst>
                <a:path w="641984" h="282575">
                  <a:moveTo>
                    <a:pt x="0" y="0"/>
                  </a:moveTo>
                  <a:lnTo>
                    <a:pt x="641583" y="0"/>
                  </a:lnTo>
                  <a:lnTo>
                    <a:pt x="641583" y="282482"/>
                  </a:lnTo>
                  <a:lnTo>
                    <a:pt x="0" y="282482"/>
                  </a:lnTo>
                  <a:lnTo>
                    <a:pt x="0" y="0"/>
                  </a:lnTo>
                  <a:close/>
                </a:path>
              </a:pathLst>
            </a:custGeom>
            <a:ln w="38100">
              <a:solidFill>
                <a:srgbClr val="ED7D31"/>
              </a:solidFill>
            </a:ln>
          </p:spPr>
          <p:txBody>
            <a:bodyPr wrap="square" lIns="0" tIns="0" rIns="0" bIns="0" rtlCol="0"/>
            <a:lstStyle/>
            <a:p>
              <a:endParaRPr/>
            </a:p>
          </p:txBody>
        </p:sp>
        <p:sp>
          <p:nvSpPr>
            <p:cNvPr id="11" name="object 11"/>
            <p:cNvSpPr/>
            <p:nvPr/>
          </p:nvSpPr>
          <p:spPr>
            <a:xfrm>
              <a:off x="5889057" y="3642183"/>
              <a:ext cx="641985" cy="282575"/>
            </a:xfrm>
            <a:custGeom>
              <a:avLst/>
              <a:gdLst/>
              <a:ahLst/>
              <a:cxnLst/>
              <a:rect l="l" t="t" r="r" b="b"/>
              <a:pathLst>
                <a:path w="641984" h="282575">
                  <a:moveTo>
                    <a:pt x="0" y="0"/>
                  </a:moveTo>
                  <a:lnTo>
                    <a:pt x="641583" y="0"/>
                  </a:lnTo>
                  <a:lnTo>
                    <a:pt x="641583" y="282482"/>
                  </a:lnTo>
                  <a:lnTo>
                    <a:pt x="0" y="282482"/>
                  </a:lnTo>
                  <a:lnTo>
                    <a:pt x="0" y="0"/>
                  </a:lnTo>
                  <a:close/>
                </a:path>
              </a:pathLst>
            </a:custGeom>
            <a:ln w="38100">
              <a:solidFill>
                <a:srgbClr val="ED7D31"/>
              </a:solidFill>
            </a:ln>
          </p:spPr>
          <p:txBody>
            <a:bodyPr wrap="square" lIns="0" tIns="0" rIns="0" bIns="0" rtlCol="0"/>
            <a:lstStyle/>
            <a:p>
              <a:endParaRPr/>
            </a:p>
          </p:txBody>
        </p:sp>
        <p:sp>
          <p:nvSpPr>
            <p:cNvPr id="12" name="object 12"/>
            <p:cNvSpPr/>
            <p:nvPr/>
          </p:nvSpPr>
          <p:spPr>
            <a:xfrm>
              <a:off x="5889057" y="4769683"/>
              <a:ext cx="641985" cy="282575"/>
            </a:xfrm>
            <a:custGeom>
              <a:avLst/>
              <a:gdLst/>
              <a:ahLst/>
              <a:cxnLst/>
              <a:rect l="l" t="t" r="r" b="b"/>
              <a:pathLst>
                <a:path w="641984" h="282575">
                  <a:moveTo>
                    <a:pt x="0" y="0"/>
                  </a:moveTo>
                  <a:lnTo>
                    <a:pt x="641583" y="0"/>
                  </a:lnTo>
                  <a:lnTo>
                    <a:pt x="641583" y="282482"/>
                  </a:lnTo>
                  <a:lnTo>
                    <a:pt x="0" y="282482"/>
                  </a:lnTo>
                  <a:lnTo>
                    <a:pt x="0" y="0"/>
                  </a:lnTo>
                  <a:close/>
                </a:path>
              </a:pathLst>
            </a:custGeom>
            <a:ln w="38100">
              <a:solidFill>
                <a:srgbClr val="ED7D31"/>
              </a:solidFill>
            </a:ln>
          </p:spPr>
          <p:txBody>
            <a:bodyPr wrap="square" lIns="0" tIns="0" rIns="0" bIns="0" rtlCol="0"/>
            <a:lstStyle/>
            <a:p>
              <a:endParaRPr/>
            </a:p>
          </p:txBody>
        </p:sp>
      </p:grpSp>
      <p:sp>
        <p:nvSpPr>
          <p:cNvPr id="13" name="object 13"/>
          <p:cNvSpPr txBox="1"/>
          <p:nvPr/>
        </p:nvSpPr>
        <p:spPr>
          <a:xfrm>
            <a:off x="4286594" y="1185164"/>
            <a:ext cx="1525905" cy="2314575"/>
          </a:xfrm>
          <a:prstGeom prst="rect">
            <a:avLst/>
          </a:prstGeom>
        </p:spPr>
        <p:txBody>
          <a:bodyPr vert="horz" wrap="square" lIns="0" tIns="13970" rIns="0" bIns="0" rtlCol="0">
            <a:spAutoFit/>
          </a:bodyPr>
          <a:lstStyle/>
          <a:p>
            <a:pPr marL="12700" marR="92710" algn="just">
              <a:lnSpc>
                <a:spcPct val="99400"/>
              </a:lnSpc>
              <a:spcBef>
                <a:spcPts val="110"/>
              </a:spcBef>
            </a:pPr>
            <a:r>
              <a:rPr sz="1800" dirty="0">
                <a:solidFill>
                  <a:srgbClr val="ED7D31"/>
                </a:solidFill>
                <a:latin typeface="Calibri"/>
                <a:cs typeface="Calibri"/>
              </a:rPr>
              <a:t>Hybrid</a:t>
            </a:r>
            <a:r>
              <a:rPr sz="1800" spc="-45" dirty="0">
                <a:solidFill>
                  <a:srgbClr val="ED7D31"/>
                </a:solidFill>
                <a:latin typeface="Calibri"/>
                <a:cs typeface="Calibri"/>
              </a:rPr>
              <a:t> </a:t>
            </a:r>
            <a:r>
              <a:rPr sz="1800" spc="-10" dirty="0">
                <a:solidFill>
                  <a:srgbClr val="ED7D31"/>
                </a:solidFill>
                <a:latin typeface="Calibri"/>
                <a:cs typeface="Calibri"/>
              </a:rPr>
              <a:t>models: </a:t>
            </a:r>
            <a:r>
              <a:rPr sz="1800" dirty="0">
                <a:solidFill>
                  <a:srgbClr val="ED7D31"/>
                </a:solidFill>
                <a:latin typeface="Calibri"/>
                <a:cs typeface="Calibri"/>
              </a:rPr>
              <a:t>ResNet</a:t>
            </a:r>
            <a:r>
              <a:rPr sz="1800" spc="-90" dirty="0">
                <a:solidFill>
                  <a:srgbClr val="ED7D31"/>
                </a:solidFill>
                <a:latin typeface="Calibri"/>
                <a:cs typeface="Calibri"/>
              </a:rPr>
              <a:t> </a:t>
            </a:r>
            <a:r>
              <a:rPr sz="1800" spc="-10" dirty="0">
                <a:solidFill>
                  <a:srgbClr val="ED7D31"/>
                </a:solidFill>
                <a:latin typeface="Calibri"/>
                <a:cs typeface="Calibri"/>
              </a:rPr>
              <a:t>blocks, </a:t>
            </a:r>
            <a:r>
              <a:rPr sz="1800" dirty="0">
                <a:solidFill>
                  <a:srgbClr val="ED7D31"/>
                </a:solidFill>
                <a:latin typeface="Calibri"/>
                <a:cs typeface="Calibri"/>
              </a:rPr>
              <a:t>then</a:t>
            </a:r>
            <a:r>
              <a:rPr sz="1800" spc="-25" dirty="0">
                <a:solidFill>
                  <a:srgbClr val="ED7D31"/>
                </a:solidFill>
                <a:latin typeface="Calibri"/>
                <a:cs typeface="Calibri"/>
              </a:rPr>
              <a:t> </a:t>
            </a:r>
            <a:r>
              <a:rPr sz="1800" dirty="0">
                <a:solidFill>
                  <a:srgbClr val="ED7D31"/>
                </a:solidFill>
                <a:latin typeface="Calibri"/>
                <a:cs typeface="Calibri"/>
              </a:rPr>
              <a:t>ViT</a:t>
            </a:r>
            <a:r>
              <a:rPr sz="1800" spc="-25" dirty="0">
                <a:solidFill>
                  <a:srgbClr val="ED7D31"/>
                </a:solidFill>
                <a:latin typeface="Calibri"/>
                <a:cs typeface="Calibri"/>
              </a:rPr>
              <a:t> </a:t>
            </a:r>
            <a:r>
              <a:rPr sz="1800" spc="-10" dirty="0">
                <a:solidFill>
                  <a:srgbClr val="ED7D31"/>
                </a:solidFill>
                <a:latin typeface="Calibri"/>
                <a:cs typeface="Calibri"/>
              </a:rPr>
              <a:t>blocks</a:t>
            </a:r>
            <a:endParaRPr sz="1800">
              <a:latin typeface="Calibri"/>
              <a:cs typeface="Calibri"/>
            </a:endParaRPr>
          </a:p>
          <a:p>
            <a:pPr marL="426084" marR="5080" algn="just">
              <a:lnSpc>
                <a:spcPts val="2110"/>
              </a:lnSpc>
              <a:spcBef>
                <a:spcPts val="930"/>
              </a:spcBef>
            </a:pPr>
            <a:r>
              <a:rPr sz="1800" dirty="0">
                <a:solidFill>
                  <a:srgbClr val="4472C4"/>
                </a:solidFill>
                <a:latin typeface="Calibri"/>
                <a:cs typeface="Calibri"/>
              </a:rPr>
              <a:t>ViT</a:t>
            </a:r>
            <a:r>
              <a:rPr sz="1800" spc="-20" dirty="0">
                <a:solidFill>
                  <a:srgbClr val="4472C4"/>
                </a:solidFill>
                <a:latin typeface="Calibri"/>
                <a:cs typeface="Calibri"/>
              </a:rPr>
              <a:t> </a:t>
            </a:r>
            <a:r>
              <a:rPr sz="1800" spc="-10" dirty="0">
                <a:solidFill>
                  <a:srgbClr val="4472C4"/>
                </a:solidFill>
                <a:latin typeface="Calibri"/>
                <a:cs typeface="Calibri"/>
              </a:rPr>
              <a:t>models: </a:t>
            </a:r>
            <a:r>
              <a:rPr sz="1800" dirty="0">
                <a:solidFill>
                  <a:srgbClr val="4472C4"/>
                </a:solidFill>
                <a:latin typeface="Calibri"/>
                <a:cs typeface="Calibri"/>
              </a:rPr>
              <a:t>Ti</a:t>
            </a:r>
            <a:r>
              <a:rPr sz="1800" spc="-5" dirty="0">
                <a:solidFill>
                  <a:srgbClr val="4472C4"/>
                </a:solidFill>
                <a:latin typeface="Calibri"/>
                <a:cs typeface="Calibri"/>
              </a:rPr>
              <a:t> </a:t>
            </a:r>
            <a:r>
              <a:rPr sz="1800" dirty="0">
                <a:solidFill>
                  <a:srgbClr val="4472C4"/>
                </a:solidFill>
                <a:latin typeface="Calibri"/>
                <a:cs typeface="Calibri"/>
              </a:rPr>
              <a:t>= </a:t>
            </a:r>
            <a:r>
              <a:rPr sz="1800" spc="-20" dirty="0">
                <a:solidFill>
                  <a:srgbClr val="4472C4"/>
                </a:solidFill>
                <a:latin typeface="Calibri"/>
                <a:cs typeface="Calibri"/>
              </a:rPr>
              <a:t>Tiny</a:t>
            </a:r>
            <a:endParaRPr sz="1800">
              <a:latin typeface="Calibri"/>
              <a:cs typeface="Calibri"/>
            </a:endParaRPr>
          </a:p>
          <a:p>
            <a:pPr marL="426084" algn="just">
              <a:lnSpc>
                <a:spcPts val="2125"/>
              </a:lnSpc>
            </a:pPr>
            <a:r>
              <a:rPr sz="1800" dirty="0">
                <a:solidFill>
                  <a:srgbClr val="4472C4"/>
                </a:solidFill>
                <a:latin typeface="Calibri"/>
                <a:cs typeface="Calibri"/>
              </a:rPr>
              <a:t>S</a:t>
            </a:r>
            <a:r>
              <a:rPr sz="1800" spc="-5" dirty="0">
                <a:solidFill>
                  <a:srgbClr val="4472C4"/>
                </a:solidFill>
                <a:latin typeface="Calibri"/>
                <a:cs typeface="Calibri"/>
              </a:rPr>
              <a:t> </a:t>
            </a:r>
            <a:r>
              <a:rPr sz="1800" dirty="0">
                <a:solidFill>
                  <a:srgbClr val="4472C4"/>
                </a:solidFill>
                <a:latin typeface="Calibri"/>
                <a:cs typeface="Calibri"/>
              </a:rPr>
              <a:t>= </a:t>
            </a:r>
            <a:r>
              <a:rPr sz="1800" spc="-10" dirty="0">
                <a:solidFill>
                  <a:srgbClr val="4472C4"/>
                </a:solidFill>
                <a:latin typeface="Calibri"/>
                <a:cs typeface="Calibri"/>
              </a:rPr>
              <a:t>Small</a:t>
            </a:r>
            <a:endParaRPr sz="1800">
              <a:latin typeface="Calibri"/>
              <a:cs typeface="Calibri"/>
            </a:endParaRPr>
          </a:p>
          <a:p>
            <a:pPr marL="426084" marR="272415">
              <a:lnSpc>
                <a:spcPts val="2090"/>
              </a:lnSpc>
              <a:spcBef>
                <a:spcPts val="175"/>
              </a:spcBef>
            </a:pPr>
            <a:r>
              <a:rPr sz="1800" dirty="0">
                <a:solidFill>
                  <a:srgbClr val="4472C4"/>
                </a:solidFill>
                <a:latin typeface="Calibri"/>
                <a:cs typeface="Calibri"/>
              </a:rPr>
              <a:t>B</a:t>
            </a:r>
            <a:r>
              <a:rPr sz="1800" spc="-5" dirty="0">
                <a:solidFill>
                  <a:srgbClr val="4472C4"/>
                </a:solidFill>
                <a:latin typeface="Calibri"/>
                <a:cs typeface="Calibri"/>
              </a:rPr>
              <a:t> </a:t>
            </a:r>
            <a:r>
              <a:rPr sz="1800" dirty="0">
                <a:solidFill>
                  <a:srgbClr val="4472C4"/>
                </a:solidFill>
                <a:latin typeface="Calibri"/>
                <a:cs typeface="Calibri"/>
              </a:rPr>
              <a:t>= </a:t>
            </a:r>
            <a:r>
              <a:rPr sz="1800" spc="-20" dirty="0">
                <a:solidFill>
                  <a:srgbClr val="4472C4"/>
                </a:solidFill>
                <a:latin typeface="Calibri"/>
                <a:cs typeface="Calibri"/>
              </a:rPr>
              <a:t>Base </a:t>
            </a:r>
            <a:r>
              <a:rPr sz="1800" dirty="0">
                <a:solidFill>
                  <a:srgbClr val="4472C4"/>
                </a:solidFill>
                <a:latin typeface="Calibri"/>
                <a:cs typeface="Calibri"/>
              </a:rPr>
              <a:t>L =</a:t>
            </a:r>
            <a:r>
              <a:rPr sz="1800" spc="-5" dirty="0">
                <a:solidFill>
                  <a:srgbClr val="4472C4"/>
                </a:solidFill>
                <a:latin typeface="Calibri"/>
                <a:cs typeface="Calibri"/>
              </a:rPr>
              <a:t> </a:t>
            </a:r>
            <a:r>
              <a:rPr sz="1800" spc="-20" dirty="0">
                <a:solidFill>
                  <a:srgbClr val="4472C4"/>
                </a:solidFill>
                <a:latin typeface="Calibri"/>
                <a:cs typeface="Calibri"/>
              </a:rPr>
              <a:t>Large</a:t>
            </a:r>
            <a:endParaRPr sz="1800">
              <a:latin typeface="Calibri"/>
              <a:cs typeface="Calibri"/>
            </a:endParaRPr>
          </a:p>
        </p:txBody>
      </p:sp>
      <p:grpSp>
        <p:nvGrpSpPr>
          <p:cNvPr id="14" name="object 14"/>
          <p:cNvGrpSpPr/>
          <p:nvPr/>
        </p:nvGrpSpPr>
        <p:grpSpPr>
          <a:xfrm>
            <a:off x="6679933" y="1549666"/>
            <a:ext cx="5135245" cy="4519930"/>
            <a:chOff x="6679933" y="1549666"/>
            <a:chExt cx="5135245" cy="4519930"/>
          </a:xfrm>
        </p:grpSpPr>
        <p:sp>
          <p:nvSpPr>
            <p:cNvPr id="15" name="object 15"/>
            <p:cNvSpPr/>
            <p:nvPr/>
          </p:nvSpPr>
          <p:spPr>
            <a:xfrm>
              <a:off x="9230626" y="1549666"/>
              <a:ext cx="0" cy="4343400"/>
            </a:xfrm>
            <a:custGeom>
              <a:avLst/>
              <a:gdLst/>
              <a:ahLst/>
              <a:cxnLst/>
              <a:rect l="l" t="t" r="r" b="b"/>
              <a:pathLst>
                <a:path h="4343400">
                  <a:moveTo>
                    <a:pt x="0" y="0"/>
                  </a:moveTo>
                  <a:lnTo>
                    <a:pt x="1" y="4342915"/>
                  </a:lnTo>
                </a:path>
              </a:pathLst>
            </a:custGeom>
            <a:ln w="38100">
              <a:solidFill>
                <a:srgbClr val="000000"/>
              </a:solidFill>
            </a:ln>
          </p:spPr>
          <p:txBody>
            <a:bodyPr wrap="square" lIns="0" tIns="0" rIns="0" bIns="0" rtlCol="0"/>
            <a:lstStyle/>
            <a:p>
              <a:endParaRPr/>
            </a:p>
          </p:txBody>
        </p:sp>
        <p:sp>
          <p:nvSpPr>
            <p:cNvPr id="16" name="object 16"/>
            <p:cNvSpPr/>
            <p:nvPr/>
          </p:nvSpPr>
          <p:spPr>
            <a:xfrm>
              <a:off x="6679933" y="5976683"/>
              <a:ext cx="5005705" cy="93345"/>
            </a:xfrm>
            <a:custGeom>
              <a:avLst/>
              <a:gdLst/>
              <a:ahLst/>
              <a:cxnLst/>
              <a:rect l="l" t="t" r="r" b="b"/>
              <a:pathLst>
                <a:path w="5005705" h="93345">
                  <a:moveTo>
                    <a:pt x="2454440" y="38100"/>
                  </a:moveTo>
                  <a:lnTo>
                    <a:pt x="2429040" y="25400"/>
                  </a:lnTo>
                  <a:lnTo>
                    <a:pt x="2378240" y="0"/>
                  </a:lnTo>
                  <a:lnTo>
                    <a:pt x="2378240" y="25400"/>
                  </a:lnTo>
                  <a:lnTo>
                    <a:pt x="0" y="25400"/>
                  </a:lnTo>
                  <a:lnTo>
                    <a:pt x="0" y="50800"/>
                  </a:lnTo>
                  <a:lnTo>
                    <a:pt x="2378240" y="50800"/>
                  </a:lnTo>
                  <a:lnTo>
                    <a:pt x="2378240" y="76200"/>
                  </a:lnTo>
                  <a:lnTo>
                    <a:pt x="2429040" y="50800"/>
                  </a:lnTo>
                  <a:lnTo>
                    <a:pt x="2454440" y="38100"/>
                  </a:lnTo>
                  <a:close/>
                </a:path>
                <a:path w="5005705" h="93345">
                  <a:moveTo>
                    <a:pt x="5005133" y="54737"/>
                  </a:moveTo>
                  <a:lnTo>
                    <a:pt x="4979733" y="42037"/>
                  </a:lnTo>
                  <a:lnTo>
                    <a:pt x="4928933" y="16637"/>
                  </a:lnTo>
                  <a:lnTo>
                    <a:pt x="4928933" y="42037"/>
                  </a:lnTo>
                  <a:lnTo>
                    <a:pt x="2550693" y="42037"/>
                  </a:lnTo>
                  <a:lnTo>
                    <a:pt x="2550693" y="67437"/>
                  </a:lnTo>
                  <a:lnTo>
                    <a:pt x="4928933" y="67437"/>
                  </a:lnTo>
                  <a:lnTo>
                    <a:pt x="4928933" y="92837"/>
                  </a:lnTo>
                  <a:lnTo>
                    <a:pt x="4979733" y="67437"/>
                  </a:lnTo>
                  <a:lnTo>
                    <a:pt x="5005133" y="54737"/>
                  </a:lnTo>
                  <a:close/>
                </a:path>
              </a:pathLst>
            </a:custGeom>
            <a:solidFill>
              <a:srgbClr val="000000"/>
            </a:solidFill>
          </p:spPr>
          <p:txBody>
            <a:bodyPr wrap="square" lIns="0" tIns="0" rIns="0" bIns="0" rtlCol="0"/>
            <a:lstStyle/>
            <a:p>
              <a:endParaRPr/>
            </a:p>
          </p:txBody>
        </p:sp>
        <p:sp>
          <p:nvSpPr>
            <p:cNvPr id="17" name="object 17"/>
            <p:cNvSpPr/>
            <p:nvPr/>
          </p:nvSpPr>
          <p:spPr>
            <a:xfrm>
              <a:off x="6986587" y="1742465"/>
              <a:ext cx="4829175" cy="3320415"/>
            </a:xfrm>
            <a:custGeom>
              <a:avLst/>
              <a:gdLst/>
              <a:ahLst/>
              <a:cxnLst/>
              <a:rect l="l" t="t" r="r" b="b"/>
              <a:pathLst>
                <a:path w="4829175" h="3320415">
                  <a:moveTo>
                    <a:pt x="2228621" y="10515"/>
                  </a:moveTo>
                  <a:lnTo>
                    <a:pt x="0" y="10515"/>
                  </a:lnTo>
                  <a:lnTo>
                    <a:pt x="0" y="3320072"/>
                  </a:lnTo>
                  <a:lnTo>
                    <a:pt x="2228621" y="3320072"/>
                  </a:lnTo>
                  <a:lnTo>
                    <a:pt x="2228621" y="10515"/>
                  </a:lnTo>
                  <a:close/>
                </a:path>
                <a:path w="4829175" h="3320415">
                  <a:moveTo>
                    <a:pt x="4828552" y="0"/>
                  </a:moveTo>
                  <a:lnTo>
                    <a:pt x="2599918" y="0"/>
                  </a:lnTo>
                  <a:lnTo>
                    <a:pt x="2599918" y="3309569"/>
                  </a:lnTo>
                  <a:lnTo>
                    <a:pt x="4828552" y="3309569"/>
                  </a:lnTo>
                  <a:lnTo>
                    <a:pt x="4828552" y="0"/>
                  </a:lnTo>
                  <a:close/>
                </a:path>
              </a:pathLst>
            </a:custGeom>
            <a:solidFill>
              <a:srgbClr val="FFFFFF"/>
            </a:solidFill>
          </p:spPr>
          <p:txBody>
            <a:bodyPr wrap="square" lIns="0" tIns="0" rIns="0" bIns="0" rtlCol="0"/>
            <a:lstStyle/>
            <a:p>
              <a:endParaRPr/>
            </a:p>
          </p:txBody>
        </p:sp>
      </p:grpSp>
      <p:sp>
        <p:nvSpPr>
          <p:cNvPr id="18" name="object 18"/>
          <p:cNvSpPr txBox="1"/>
          <p:nvPr/>
        </p:nvSpPr>
        <p:spPr>
          <a:xfrm>
            <a:off x="4411167" y="3775964"/>
            <a:ext cx="1402080" cy="848360"/>
          </a:xfrm>
          <a:prstGeom prst="rect">
            <a:avLst/>
          </a:prstGeom>
        </p:spPr>
        <p:txBody>
          <a:bodyPr vert="horz" wrap="square" lIns="0" tIns="12700" rIns="0" bIns="0" rtlCol="0">
            <a:spAutoFit/>
          </a:bodyPr>
          <a:lstStyle/>
          <a:p>
            <a:pPr marR="5715" algn="r">
              <a:lnSpc>
                <a:spcPts val="2135"/>
              </a:lnSpc>
              <a:spcBef>
                <a:spcPts val="100"/>
              </a:spcBef>
            </a:pPr>
            <a:r>
              <a:rPr sz="1800" dirty="0">
                <a:latin typeface="Calibri"/>
                <a:cs typeface="Calibri"/>
              </a:rPr>
              <a:t>Original</a:t>
            </a:r>
            <a:r>
              <a:rPr sz="1800" spc="-35" dirty="0">
                <a:latin typeface="Calibri"/>
                <a:cs typeface="Calibri"/>
              </a:rPr>
              <a:t> </a:t>
            </a:r>
            <a:r>
              <a:rPr sz="1800" spc="-10" dirty="0">
                <a:latin typeface="Calibri"/>
                <a:cs typeface="Calibri"/>
              </a:rPr>
              <a:t>Paper:</a:t>
            </a:r>
            <a:endParaRPr sz="1800">
              <a:latin typeface="Calibri"/>
              <a:cs typeface="Calibri"/>
            </a:endParaRPr>
          </a:p>
          <a:p>
            <a:pPr marR="5080" algn="r">
              <a:lnSpc>
                <a:spcPts val="2135"/>
              </a:lnSpc>
            </a:pPr>
            <a:r>
              <a:rPr sz="1800" spc="-20" dirty="0">
                <a:latin typeface="Calibri"/>
                <a:cs typeface="Calibri"/>
              </a:rPr>
              <a:t>77.9</a:t>
            </a:r>
            <a:endParaRPr sz="1800">
              <a:latin typeface="Calibri"/>
              <a:cs typeface="Calibri"/>
            </a:endParaRPr>
          </a:p>
          <a:p>
            <a:pPr marR="5080" algn="r">
              <a:lnSpc>
                <a:spcPct val="100000"/>
              </a:lnSpc>
              <a:spcBef>
                <a:spcPts val="45"/>
              </a:spcBef>
            </a:pPr>
            <a:r>
              <a:rPr sz="1800" spc="-10" dirty="0">
                <a:latin typeface="Calibri"/>
                <a:cs typeface="Calibri"/>
              </a:rPr>
              <a:t>76.53</a:t>
            </a:r>
            <a:endParaRPr sz="1800">
              <a:latin typeface="Calibri"/>
              <a:cs typeface="Calibri"/>
            </a:endParaRPr>
          </a:p>
        </p:txBody>
      </p:sp>
      <p:sp>
        <p:nvSpPr>
          <p:cNvPr id="21" name="object 21"/>
          <p:cNvSpPr txBox="1"/>
          <p:nvPr/>
        </p:nvSpPr>
        <p:spPr>
          <a:xfrm>
            <a:off x="7058700" y="6063758"/>
            <a:ext cx="1888489" cy="304800"/>
          </a:xfrm>
          <a:prstGeom prst="rect">
            <a:avLst/>
          </a:prstGeom>
        </p:spPr>
        <p:txBody>
          <a:bodyPr vert="horz" wrap="square" lIns="0" tIns="1270" rIns="0" bIns="0" rtlCol="0">
            <a:spAutoFit/>
          </a:bodyPr>
          <a:lstStyle/>
          <a:p>
            <a:pPr marL="12700">
              <a:lnSpc>
                <a:spcPct val="100000"/>
              </a:lnSpc>
              <a:spcBef>
                <a:spcPts val="10"/>
              </a:spcBef>
            </a:pPr>
            <a:r>
              <a:rPr sz="1800" dirty="0">
                <a:latin typeface="Calibri"/>
                <a:cs typeface="Calibri"/>
              </a:rPr>
              <a:t>More</a:t>
            </a:r>
            <a:r>
              <a:rPr sz="1800" spc="-35" dirty="0">
                <a:latin typeface="Calibri"/>
                <a:cs typeface="Calibri"/>
              </a:rPr>
              <a:t> </a:t>
            </a:r>
            <a:r>
              <a:rPr sz="1800" spc="-10" dirty="0">
                <a:latin typeface="Calibri"/>
                <a:cs typeface="Calibri"/>
              </a:rPr>
              <a:t>augmentation</a:t>
            </a:r>
            <a:endParaRPr sz="1800">
              <a:latin typeface="Calibri"/>
              <a:cs typeface="Calibri"/>
            </a:endParaRPr>
          </a:p>
        </p:txBody>
      </p:sp>
      <p:sp>
        <p:nvSpPr>
          <p:cNvPr id="19" name="object 19"/>
          <p:cNvSpPr txBox="1"/>
          <p:nvPr/>
        </p:nvSpPr>
        <p:spPr>
          <a:xfrm>
            <a:off x="2673008" y="5059171"/>
            <a:ext cx="2921635" cy="760095"/>
          </a:xfrm>
          <a:prstGeom prst="rect">
            <a:avLst/>
          </a:prstGeom>
        </p:spPr>
        <p:txBody>
          <a:bodyPr vert="horz" wrap="square" lIns="0" tIns="9525" rIns="0" bIns="0" rtlCol="0">
            <a:spAutoFit/>
          </a:bodyPr>
          <a:lstStyle/>
          <a:p>
            <a:pPr marL="12700" marR="5080">
              <a:lnSpc>
                <a:spcPct val="100800"/>
              </a:lnSpc>
              <a:spcBef>
                <a:spcPts val="75"/>
              </a:spcBef>
            </a:pPr>
            <a:r>
              <a:rPr sz="2400" dirty="0">
                <a:solidFill>
                  <a:srgbClr val="70AD47"/>
                </a:solidFill>
                <a:latin typeface="Calibri"/>
                <a:cs typeface="Calibri"/>
              </a:rPr>
              <a:t>Adding</a:t>
            </a:r>
            <a:r>
              <a:rPr sz="2400" spc="-70" dirty="0">
                <a:solidFill>
                  <a:srgbClr val="70AD47"/>
                </a:solidFill>
                <a:latin typeface="Calibri"/>
                <a:cs typeface="Calibri"/>
              </a:rPr>
              <a:t> </a:t>
            </a:r>
            <a:r>
              <a:rPr sz="2400" spc="-10" dirty="0">
                <a:solidFill>
                  <a:srgbClr val="70AD47"/>
                </a:solidFill>
                <a:latin typeface="Calibri"/>
                <a:cs typeface="Calibri"/>
              </a:rPr>
              <a:t>regularization</a:t>
            </a:r>
            <a:r>
              <a:rPr sz="2400" spc="-65" dirty="0">
                <a:solidFill>
                  <a:srgbClr val="70AD47"/>
                </a:solidFill>
                <a:latin typeface="Calibri"/>
                <a:cs typeface="Calibri"/>
              </a:rPr>
              <a:t> </a:t>
            </a:r>
            <a:r>
              <a:rPr sz="2400" spc="-25" dirty="0">
                <a:solidFill>
                  <a:srgbClr val="70AD47"/>
                </a:solidFill>
                <a:latin typeface="Calibri"/>
                <a:cs typeface="Calibri"/>
              </a:rPr>
              <a:t>is </a:t>
            </a:r>
            <a:r>
              <a:rPr sz="2400" dirty="0">
                <a:solidFill>
                  <a:srgbClr val="70AD47"/>
                </a:solidFill>
                <a:latin typeface="Calibri"/>
                <a:cs typeface="Calibri"/>
              </a:rPr>
              <a:t>(almost)</a:t>
            </a:r>
            <a:r>
              <a:rPr sz="2400" spc="-85" dirty="0">
                <a:solidFill>
                  <a:srgbClr val="70AD47"/>
                </a:solidFill>
                <a:latin typeface="Calibri"/>
                <a:cs typeface="Calibri"/>
              </a:rPr>
              <a:t> </a:t>
            </a:r>
            <a:r>
              <a:rPr sz="2400" spc="-10" dirty="0">
                <a:solidFill>
                  <a:srgbClr val="70AD47"/>
                </a:solidFill>
                <a:latin typeface="Calibri"/>
                <a:cs typeface="Calibri"/>
              </a:rPr>
              <a:t>always</a:t>
            </a:r>
            <a:r>
              <a:rPr sz="2400" spc="-75" dirty="0">
                <a:solidFill>
                  <a:srgbClr val="70AD47"/>
                </a:solidFill>
                <a:latin typeface="Calibri"/>
                <a:cs typeface="Calibri"/>
              </a:rPr>
              <a:t> </a:t>
            </a:r>
            <a:r>
              <a:rPr sz="2400" spc="-10" dirty="0">
                <a:solidFill>
                  <a:srgbClr val="70AD47"/>
                </a:solidFill>
                <a:latin typeface="Calibri"/>
                <a:cs typeface="Calibri"/>
              </a:rPr>
              <a:t>helpful</a:t>
            </a:r>
            <a:endParaRPr sz="2400">
              <a:latin typeface="Calibri"/>
              <a:cs typeface="Calibri"/>
            </a:endParaRPr>
          </a:p>
        </p:txBody>
      </p:sp>
      <p:sp>
        <p:nvSpPr>
          <p:cNvPr id="24" name="object 16">
            <a:extLst>
              <a:ext uri="{FF2B5EF4-FFF2-40B4-BE49-F238E27FC236}">
                <a16:creationId xmlns:a16="http://schemas.microsoft.com/office/drawing/2014/main" id="{79CB723F-492F-4E4A-B7CB-2C97DCD08CE2}"/>
              </a:ext>
            </a:extLst>
          </p:cNvPr>
          <p:cNvSpPr txBox="1"/>
          <p:nvPr/>
        </p:nvSpPr>
        <p:spPr>
          <a:xfrm>
            <a:off x="4800600" y="6443246"/>
            <a:ext cx="6169661" cy="338554"/>
          </a:xfrm>
          <a:prstGeom prst="rect">
            <a:avLst/>
          </a:prstGeom>
          <a:solidFill>
            <a:srgbClr val="FFC000"/>
          </a:solidFill>
        </p:spPr>
        <p:txBody>
          <a:bodyPr vert="horz" wrap="square" lIns="0" tIns="5080" rIns="0" bIns="0" rtlCol="0">
            <a:spAutoFit/>
          </a:bodyPr>
          <a:lstStyle/>
          <a:p>
            <a:pPr marL="12700" marR="5080">
              <a:lnSpc>
                <a:spcPts val="1320"/>
              </a:lnSpc>
              <a:spcBef>
                <a:spcPts val="40"/>
              </a:spcBef>
            </a:pPr>
            <a:r>
              <a:rPr lang="en-US" b="1" dirty="0">
                <a:solidFill>
                  <a:srgbClr val="C00000"/>
                </a:solidFill>
                <a:latin typeface="Arial"/>
                <a:cs typeface="Arial"/>
              </a:rPr>
              <a:t>FROM PAPER:  </a:t>
            </a:r>
            <a:r>
              <a:rPr sz="1100" dirty="0">
                <a:latin typeface="Arial"/>
                <a:cs typeface="Arial"/>
              </a:rPr>
              <a:t>Steiner</a:t>
            </a:r>
            <a:r>
              <a:rPr sz="1100" spc="-30" dirty="0">
                <a:latin typeface="Arial"/>
                <a:cs typeface="Arial"/>
              </a:rPr>
              <a:t> </a:t>
            </a:r>
            <a:r>
              <a:rPr sz="1100" dirty="0">
                <a:latin typeface="Arial"/>
                <a:cs typeface="Arial"/>
              </a:rPr>
              <a:t>et</a:t>
            </a:r>
            <a:r>
              <a:rPr sz="1100" spc="-30" dirty="0">
                <a:latin typeface="Arial"/>
                <a:cs typeface="Arial"/>
              </a:rPr>
              <a:t> </a:t>
            </a:r>
            <a:r>
              <a:rPr sz="1100" dirty="0">
                <a:latin typeface="Arial"/>
                <a:cs typeface="Arial"/>
              </a:rPr>
              <a:t>al,</a:t>
            </a:r>
            <a:r>
              <a:rPr sz="1100" spc="-30" dirty="0">
                <a:latin typeface="Arial"/>
                <a:cs typeface="Arial"/>
              </a:rPr>
              <a:t> </a:t>
            </a:r>
            <a:r>
              <a:rPr sz="1100" dirty="0">
                <a:latin typeface="Arial"/>
                <a:cs typeface="Arial"/>
              </a:rPr>
              <a:t>“How</a:t>
            </a:r>
            <a:r>
              <a:rPr sz="1100" spc="-15" dirty="0">
                <a:latin typeface="Arial"/>
                <a:cs typeface="Arial"/>
              </a:rPr>
              <a:t> </a:t>
            </a:r>
            <a:r>
              <a:rPr sz="1100" dirty="0">
                <a:latin typeface="Arial"/>
                <a:cs typeface="Arial"/>
              </a:rPr>
              <a:t>to</a:t>
            </a:r>
            <a:r>
              <a:rPr sz="1100" spc="-25" dirty="0">
                <a:latin typeface="Arial"/>
                <a:cs typeface="Arial"/>
              </a:rPr>
              <a:t> </a:t>
            </a:r>
            <a:r>
              <a:rPr sz="1100" dirty="0">
                <a:latin typeface="Arial"/>
                <a:cs typeface="Arial"/>
              </a:rPr>
              <a:t>train</a:t>
            </a:r>
            <a:r>
              <a:rPr sz="1100" spc="-20" dirty="0">
                <a:latin typeface="Arial"/>
                <a:cs typeface="Arial"/>
              </a:rPr>
              <a:t> </a:t>
            </a:r>
            <a:r>
              <a:rPr sz="1100" dirty="0">
                <a:latin typeface="Arial"/>
                <a:cs typeface="Arial"/>
              </a:rPr>
              <a:t>your</a:t>
            </a:r>
            <a:r>
              <a:rPr sz="1100" spc="-25" dirty="0">
                <a:latin typeface="Arial"/>
                <a:cs typeface="Arial"/>
              </a:rPr>
              <a:t> </a:t>
            </a:r>
            <a:r>
              <a:rPr sz="1100" dirty="0">
                <a:latin typeface="Arial"/>
                <a:cs typeface="Arial"/>
              </a:rPr>
              <a:t>ViT?</a:t>
            </a:r>
            <a:r>
              <a:rPr sz="1100" spc="-20" dirty="0">
                <a:latin typeface="Arial"/>
                <a:cs typeface="Arial"/>
              </a:rPr>
              <a:t> </a:t>
            </a:r>
            <a:r>
              <a:rPr sz="1100" dirty="0">
                <a:latin typeface="Arial"/>
                <a:cs typeface="Arial"/>
              </a:rPr>
              <a:t>Data,</a:t>
            </a:r>
            <a:r>
              <a:rPr sz="1100" spc="-30" dirty="0">
                <a:latin typeface="Arial"/>
                <a:cs typeface="Arial"/>
              </a:rPr>
              <a:t> </a:t>
            </a:r>
            <a:r>
              <a:rPr sz="1100" spc="-10" dirty="0">
                <a:latin typeface="Arial"/>
                <a:cs typeface="Arial"/>
              </a:rPr>
              <a:t>Augmentation, </a:t>
            </a:r>
            <a:r>
              <a:rPr sz="1100" dirty="0">
                <a:latin typeface="Arial"/>
                <a:cs typeface="Arial"/>
              </a:rPr>
              <a:t>and</a:t>
            </a:r>
            <a:r>
              <a:rPr sz="1100" spc="-15" dirty="0">
                <a:latin typeface="Arial"/>
                <a:cs typeface="Arial"/>
              </a:rPr>
              <a:t> </a:t>
            </a:r>
            <a:r>
              <a:rPr sz="1100" spc="-10" dirty="0">
                <a:latin typeface="Arial"/>
                <a:cs typeface="Arial"/>
              </a:rPr>
              <a:t>Regularization</a:t>
            </a:r>
            <a:r>
              <a:rPr sz="1100" spc="-15" dirty="0">
                <a:latin typeface="Arial"/>
                <a:cs typeface="Arial"/>
              </a:rPr>
              <a:t> </a:t>
            </a:r>
            <a:r>
              <a:rPr sz="1100" dirty="0">
                <a:latin typeface="Arial"/>
                <a:cs typeface="Arial"/>
              </a:rPr>
              <a:t>in</a:t>
            </a:r>
            <a:r>
              <a:rPr sz="1100" spc="-15" dirty="0">
                <a:latin typeface="Arial"/>
                <a:cs typeface="Arial"/>
              </a:rPr>
              <a:t> </a:t>
            </a:r>
            <a:r>
              <a:rPr sz="1100" dirty="0">
                <a:latin typeface="Arial"/>
                <a:cs typeface="Arial"/>
              </a:rPr>
              <a:t>Vision</a:t>
            </a:r>
            <a:r>
              <a:rPr sz="1100" spc="-15" dirty="0">
                <a:latin typeface="Arial"/>
                <a:cs typeface="Arial"/>
              </a:rPr>
              <a:t> </a:t>
            </a:r>
            <a:r>
              <a:rPr sz="1100" dirty="0">
                <a:latin typeface="Arial"/>
                <a:cs typeface="Arial"/>
              </a:rPr>
              <a:t>Transformers”,</a:t>
            </a:r>
            <a:r>
              <a:rPr sz="1100" spc="-25" dirty="0">
                <a:latin typeface="Arial"/>
                <a:cs typeface="Arial"/>
              </a:rPr>
              <a:t> </a:t>
            </a:r>
            <a:r>
              <a:rPr sz="1100" dirty="0" err="1">
                <a:latin typeface="Arial"/>
                <a:cs typeface="Arial"/>
              </a:rPr>
              <a:t>arXiv</a:t>
            </a:r>
            <a:r>
              <a:rPr sz="1100" spc="-20" dirty="0">
                <a:latin typeface="Arial"/>
                <a:cs typeface="Arial"/>
              </a:rPr>
              <a:t> 2021</a:t>
            </a:r>
            <a:r>
              <a:rPr lang="en-US" sz="1100" spc="-20" dirty="0">
                <a:latin typeface="Arial"/>
                <a:cs typeface="Arial"/>
              </a:rPr>
              <a:t> </a:t>
            </a:r>
            <a:endParaRPr sz="1100" dirty="0">
              <a:latin typeface="Arial"/>
              <a:cs typeface="Arial"/>
            </a:endParaRPr>
          </a:p>
        </p:txBody>
      </p:sp>
    </p:spTree>
    <p:extLst>
      <p:ext uri="{BB962C8B-B14F-4D97-AF65-F5344CB8AC3E}">
        <p14:creationId xmlns:p14="http://schemas.microsoft.com/office/powerpoint/2010/main" val="40674578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Improving</a:t>
            </a:r>
            <a:r>
              <a:rPr spc="-120" dirty="0"/>
              <a:t> </a:t>
            </a:r>
            <a:r>
              <a:rPr spc="-55" dirty="0"/>
              <a:t>ViT:</a:t>
            </a:r>
            <a:r>
              <a:rPr spc="-120" dirty="0"/>
              <a:t> </a:t>
            </a:r>
            <a:r>
              <a:rPr spc="-10" dirty="0"/>
              <a:t>Augmentation</a:t>
            </a:r>
            <a:r>
              <a:rPr spc="-125" dirty="0"/>
              <a:t> </a:t>
            </a:r>
            <a:r>
              <a:rPr dirty="0"/>
              <a:t>and</a:t>
            </a:r>
            <a:r>
              <a:rPr spc="-125" dirty="0"/>
              <a:t> </a:t>
            </a:r>
            <a:r>
              <a:rPr spc="-10" dirty="0"/>
              <a:t>Regularization</a:t>
            </a:r>
          </a:p>
        </p:txBody>
      </p:sp>
      <p:sp>
        <p:nvSpPr>
          <p:cNvPr id="3" name="object 3"/>
          <p:cNvSpPr txBox="1"/>
          <p:nvPr/>
        </p:nvSpPr>
        <p:spPr>
          <a:xfrm>
            <a:off x="311116" y="1544828"/>
            <a:ext cx="3721100" cy="1863725"/>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Regularization</a:t>
            </a:r>
            <a:r>
              <a:rPr sz="2400" spc="-70" dirty="0">
                <a:latin typeface="Calibri"/>
                <a:cs typeface="Calibri"/>
              </a:rPr>
              <a:t> </a:t>
            </a:r>
            <a:r>
              <a:rPr sz="2400" dirty="0">
                <a:latin typeface="Calibri"/>
                <a:cs typeface="Calibri"/>
              </a:rPr>
              <a:t>for</a:t>
            </a:r>
            <a:r>
              <a:rPr sz="2400" spc="-65" dirty="0">
                <a:latin typeface="Calibri"/>
                <a:cs typeface="Calibri"/>
              </a:rPr>
              <a:t> </a:t>
            </a:r>
            <a:r>
              <a:rPr sz="2400" dirty="0">
                <a:latin typeface="Calibri"/>
                <a:cs typeface="Calibri"/>
              </a:rPr>
              <a:t>ViT</a:t>
            </a:r>
            <a:r>
              <a:rPr sz="2400" spc="-65" dirty="0">
                <a:latin typeface="Calibri"/>
                <a:cs typeface="Calibri"/>
              </a:rPr>
              <a:t> </a:t>
            </a:r>
            <a:r>
              <a:rPr sz="2400" spc="-10" dirty="0">
                <a:latin typeface="Calibri"/>
                <a:cs typeface="Calibri"/>
              </a:rPr>
              <a:t>models:</a:t>
            </a:r>
            <a:endParaRPr sz="2400">
              <a:latin typeface="Calibri"/>
              <a:cs typeface="Calibri"/>
            </a:endParaRPr>
          </a:p>
          <a:p>
            <a:pPr marL="297815" indent="-285115">
              <a:lnSpc>
                <a:spcPct val="100000"/>
              </a:lnSpc>
              <a:buChar char="-"/>
              <a:tabLst>
                <a:tab pos="297815" algn="l"/>
              </a:tabLst>
            </a:pPr>
            <a:r>
              <a:rPr sz="2400" spc="-10" dirty="0">
                <a:latin typeface="Calibri"/>
                <a:cs typeface="Calibri"/>
              </a:rPr>
              <a:t>Weight</a:t>
            </a:r>
            <a:r>
              <a:rPr sz="2400" spc="-120" dirty="0">
                <a:latin typeface="Calibri"/>
                <a:cs typeface="Calibri"/>
              </a:rPr>
              <a:t> </a:t>
            </a:r>
            <a:r>
              <a:rPr sz="2400" spc="-10" dirty="0">
                <a:latin typeface="Calibri"/>
                <a:cs typeface="Calibri"/>
              </a:rPr>
              <a:t>Decay</a:t>
            </a:r>
            <a:endParaRPr sz="2400">
              <a:latin typeface="Calibri"/>
              <a:cs typeface="Calibri"/>
            </a:endParaRPr>
          </a:p>
          <a:p>
            <a:pPr marL="297815" indent="-285115">
              <a:lnSpc>
                <a:spcPct val="100000"/>
              </a:lnSpc>
              <a:spcBef>
                <a:spcPts val="20"/>
              </a:spcBef>
              <a:buChar char="-"/>
              <a:tabLst>
                <a:tab pos="297815" algn="l"/>
              </a:tabLst>
            </a:pPr>
            <a:r>
              <a:rPr sz="2400" dirty="0">
                <a:latin typeface="Calibri"/>
                <a:cs typeface="Calibri"/>
              </a:rPr>
              <a:t>Stochastic</a:t>
            </a:r>
            <a:r>
              <a:rPr sz="2400" spc="-110" dirty="0">
                <a:latin typeface="Calibri"/>
                <a:cs typeface="Calibri"/>
              </a:rPr>
              <a:t> </a:t>
            </a:r>
            <a:r>
              <a:rPr sz="2400" spc="-20" dirty="0">
                <a:latin typeface="Calibri"/>
                <a:cs typeface="Calibri"/>
              </a:rPr>
              <a:t>Depth</a:t>
            </a:r>
            <a:endParaRPr sz="2400">
              <a:latin typeface="Calibri"/>
              <a:cs typeface="Calibri"/>
            </a:endParaRPr>
          </a:p>
          <a:p>
            <a:pPr marL="298450" marR="340995" indent="-285750">
              <a:lnSpc>
                <a:spcPct val="100800"/>
              </a:lnSpc>
              <a:spcBef>
                <a:spcPts val="5"/>
              </a:spcBef>
              <a:buChar char="-"/>
              <a:tabLst>
                <a:tab pos="298450" algn="l"/>
              </a:tabLst>
            </a:pPr>
            <a:r>
              <a:rPr sz="2400" dirty="0">
                <a:latin typeface="Calibri"/>
                <a:cs typeface="Calibri"/>
              </a:rPr>
              <a:t>Dropout</a:t>
            </a:r>
            <a:r>
              <a:rPr sz="2400" spc="-65" dirty="0">
                <a:latin typeface="Calibri"/>
                <a:cs typeface="Calibri"/>
              </a:rPr>
              <a:t> </a:t>
            </a:r>
            <a:r>
              <a:rPr sz="2400" dirty="0">
                <a:latin typeface="Calibri"/>
                <a:cs typeface="Calibri"/>
              </a:rPr>
              <a:t>(in</a:t>
            </a:r>
            <a:r>
              <a:rPr sz="2400" spc="-60" dirty="0">
                <a:latin typeface="Calibri"/>
                <a:cs typeface="Calibri"/>
              </a:rPr>
              <a:t> </a:t>
            </a:r>
            <a:r>
              <a:rPr sz="2400" dirty="0">
                <a:latin typeface="Calibri"/>
                <a:cs typeface="Calibri"/>
              </a:rPr>
              <a:t>FFN</a:t>
            </a:r>
            <a:r>
              <a:rPr sz="2400" spc="-60" dirty="0">
                <a:latin typeface="Calibri"/>
                <a:cs typeface="Calibri"/>
              </a:rPr>
              <a:t> </a:t>
            </a:r>
            <a:r>
              <a:rPr sz="2400" spc="-10" dirty="0">
                <a:latin typeface="Calibri"/>
                <a:cs typeface="Calibri"/>
              </a:rPr>
              <a:t>layers</a:t>
            </a:r>
            <a:r>
              <a:rPr sz="2400" spc="-60" dirty="0">
                <a:latin typeface="Calibri"/>
                <a:cs typeface="Calibri"/>
              </a:rPr>
              <a:t> </a:t>
            </a:r>
            <a:r>
              <a:rPr sz="2400" spc="-25" dirty="0">
                <a:latin typeface="Calibri"/>
                <a:cs typeface="Calibri"/>
              </a:rPr>
              <a:t>of </a:t>
            </a:r>
            <a:r>
              <a:rPr sz="2400" spc="-10" dirty="0">
                <a:latin typeface="Calibri"/>
                <a:cs typeface="Calibri"/>
              </a:rPr>
              <a:t>Transformer)</a:t>
            </a:r>
            <a:endParaRPr sz="2400">
              <a:latin typeface="Calibri"/>
              <a:cs typeface="Calibri"/>
            </a:endParaRPr>
          </a:p>
        </p:txBody>
      </p:sp>
      <p:sp>
        <p:nvSpPr>
          <p:cNvPr id="4" name="object 4"/>
          <p:cNvSpPr txBox="1"/>
          <p:nvPr/>
        </p:nvSpPr>
        <p:spPr>
          <a:xfrm>
            <a:off x="311116" y="3739388"/>
            <a:ext cx="331597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Data</a:t>
            </a:r>
            <a:r>
              <a:rPr sz="2400" spc="-75" dirty="0">
                <a:latin typeface="Calibri"/>
                <a:cs typeface="Calibri"/>
              </a:rPr>
              <a:t> </a:t>
            </a:r>
            <a:r>
              <a:rPr sz="2400" spc="-10" dirty="0">
                <a:latin typeface="Calibri"/>
                <a:cs typeface="Calibri"/>
              </a:rPr>
              <a:t>Augmentation</a:t>
            </a:r>
            <a:r>
              <a:rPr sz="2400" spc="-75" dirty="0">
                <a:latin typeface="Calibri"/>
                <a:cs typeface="Calibri"/>
              </a:rPr>
              <a:t> </a:t>
            </a:r>
            <a:r>
              <a:rPr sz="2400" dirty="0">
                <a:latin typeface="Calibri"/>
                <a:cs typeface="Calibri"/>
              </a:rPr>
              <a:t>for</a:t>
            </a:r>
            <a:r>
              <a:rPr sz="2400" spc="-75" dirty="0">
                <a:latin typeface="Calibri"/>
                <a:cs typeface="Calibri"/>
              </a:rPr>
              <a:t> </a:t>
            </a:r>
            <a:r>
              <a:rPr sz="2400" spc="-25" dirty="0">
                <a:latin typeface="Calibri"/>
                <a:cs typeface="Calibri"/>
              </a:rPr>
              <a:t>ViT</a:t>
            </a:r>
            <a:endParaRPr sz="2400">
              <a:latin typeface="Calibri"/>
              <a:cs typeface="Calibri"/>
            </a:endParaRPr>
          </a:p>
        </p:txBody>
      </p:sp>
      <p:sp>
        <p:nvSpPr>
          <p:cNvPr id="5" name="object 5"/>
          <p:cNvSpPr txBox="1"/>
          <p:nvPr/>
        </p:nvSpPr>
        <p:spPr>
          <a:xfrm>
            <a:off x="311116" y="4108195"/>
            <a:ext cx="2134235" cy="112903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models:</a:t>
            </a:r>
            <a:endParaRPr sz="2400">
              <a:latin typeface="Calibri"/>
              <a:cs typeface="Calibri"/>
            </a:endParaRPr>
          </a:p>
          <a:p>
            <a:pPr marL="354965" indent="-342265">
              <a:lnSpc>
                <a:spcPct val="100000"/>
              </a:lnSpc>
              <a:spcBef>
                <a:spcPts val="25"/>
              </a:spcBef>
              <a:buChar char="-"/>
              <a:tabLst>
                <a:tab pos="354965" algn="l"/>
              </a:tabLst>
            </a:pPr>
            <a:r>
              <a:rPr sz="2400" spc="-10" dirty="0">
                <a:latin typeface="Calibri"/>
                <a:cs typeface="Calibri"/>
              </a:rPr>
              <a:t>MixUp</a:t>
            </a:r>
            <a:endParaRPr sz="2400">
              <a:latin typeface="Calibri"/>
              <a:cs typeface="Calibri"/>
            </a:endParaRPr>
          </a:p>
          <a:p>
            <a:pPr marL="354965" indent="-342265">
              <a:lnSpc>
                <a:spcPct val="100000"/>
              </a:lnSpc>
              <a:spcBef>
                <a:spcPts val="20"/>
              </a:spcBef>
              <a:buChar char="-"/>
              <a:tabLst>
                <a:tab pos="354965" algn="l"/>
              </a:tabLst>
            </a:pPr>
            <a:r>
              <a:rPr sz="2400" spc="-10" dirty="0">
                <a:latin typeface="Calibri"/>
                <a:cs typeface="Calibri"/>
              </a:rPr>
              <a:t>RandAugment</a:t>
            </a:r>
            <a:endParaRPr sz="2400">
              <a:latin typeface="Calibri"/>
              <a:cs typeface="Calibri"/>
            </a:endParaRPr>
          </a:p>
        </p:txBody>
      </p:sp>
      <p:grpSp>
        <p:nvGrpSpPr>
          <p:cNvPr id="6" name="object 6"/>
          <p:cNvGrpSpPr/>
          <p:nvPr/>
        </p:nvGrpSpPr>
        <p:grpSpPr>
          <a:xfrm>
            <a:off x="5793235" y="972479"/>
            <a:ext cx="6052820" cy="5109845"/>
            <a:chOff x="5793235" y="972479"/>
            <a:chExt cx="6052820" cy="5109845"/>
          </a:xfrm>
        </p:grpSpPr>
        <p:pic>
          <p:nvPicPr>
            <p:cNvPr id="7" name="object 7"/>
            <p:cNvPicPr/>
            <p:nvPr/>
          </p:nvPicPr>
          <p:blipFill>
            <a:blip r:embed="rId2" cstate="print"/>
            <a:stretch>
              <a:fillRect/>
            </a:stretch>
          </p:blipFill>
          <p:spPr>
            <a:xfrm>
              <a:off x="5793235" y="972479"/>
              <a:ext cx="6052572" cy="5109674"/>
            </a:xfrm>
            <a:prstGeom prst="rect">
              <a:avLst/>
            </a:prstGeom>
          </p:spPr>
        </p:pic>
        <p:sp>
          <p:nvSpPr>
            <p:cNvPr id="8" name="object 8"/>
            <p:cNvSpPr/>
            <p:nvPr/>
          </p:nvSpPr>
          <p:spPr>
            <a:xfrm>
              <a:off x="5890661" y="2093610"/>
              <a:ext cx="641985" cy="1506855"/>
            </a:xfrm>
            <a:custGeom>
              <a:avLst/>
              <a:gdLst/>
              <a:ahLst/>
              <a:cxnLst/>
              <a:rect l="l" t="t" r="r" b="b"/>
              <a:pathLst>
                <a:path w="641984" h="1506854">
                  <a:moveTo>
                    <a:pt x="0" y="0"/>
                  </a:moveTo>
                  <a:lnTo>
                    <a:pt x="641583" y="0"/>
                  </a:lnTo>
                  <a:lnTo>
                    <a:pt x="641583" y="1506239"/>
                  </a:lnTo>
                  <a:lnTo>
                    <a:pt x="0" y="1506239"/>
                  </a:lnTo>
                  <a:lnTo>
                    <a:pt x="0" y="0"/>
                  </a:lnTo>
                  <a:close/>
                </a:path>
              </a:pathLst>
            </a:custGeom>
            <a:ln w="38100">
              <a:solidFill>
                <a:srgbClr val="4472C4"/>
              </a:solidFill>
            </a:ln>
          </p:spPr>
          <p:txBody>
            <a:bodyPr wrap="square" lIns="0" tIns="0" rIns="0" bIns="0" rtlCol="0"/>
            <a:lstStyle/>
            <a:p>
              <a:endParaRPr/>
            </a:p>
          </p:txBody>
        </p:sp>
        <p:sp>
          <p:nvSpPr>
            <p:cNvPr id="9" name="object 9"/>
            <p:cNvSpPr/>
            <p:nvPr/>
          </p:nvSpPr>
          <p:spPr>
            <a:xfrm>
              <a:off x="5889058" y="3967859"/>
              <a:ext cx="641985" cy="753745"/>
            </a:xfrm>
            <a:custGeom>
              <a:avLst/>
              <a:gdLst/>
              <a:ahLst/>
              <a:cxnLst/>
              <a:rect l="l" t="t" r="r" b="b"/>
              <a:pathLst>
                <a:path w="641984" h="753745">
                  <a:moveTo>
                    <a:pt x="0" y="0"/>
                  </a:moveTo>
                  <a:lnTo>
                    <a:pt x="641583" y="0"/>
                  </a:lnTo>
                  <a:lnTo>
                    <a:pt x="641583" y="753120"/>
                  </a:lnTo>
                  <a:lnTo>
                    <a:pt x="0" y="753120"/>
                  </a:lnTo>
                  <a:lnTo>
                    <a:pt x="0" y="0"/>
                  </a:lnTo>
                  <a:close/>
                </a:path>
              </a:pathLst>
            </a:custGeom>
            <a:ln w="38100">
              <a:solidFill>
                <a:srgbClr val="4472C4"/>
              </a:solidFill>
            </a:ln>
          </p:spPr>
          <p:txBody>
            <a:bodyPr wrap="square" lIns="0" tIns="0" rIns="0" bIns="0" rtlCol="0"/>
            <a:lstStyle/>
            <a:p>
              <a:endParaRPr/>
            </a:p>
          </p:txBody>
        </p:sp>
        <p:sp>
          <p:nvSpPr>
            <p:cNvPr id="10" name="object 10"/>
            <p:cNvSpPr/>
            <p:nvPr/>
          </p:nvSpPr>
          <p:spPr>
            <a:xfrm>
              <a:off x="5889057" y="1762597"/>
              <a:ext cx="641985" cy="282575"/>
            </a:xfrm>
            <a:custGeom>
              <a:avLst/>
              <a:gdLst/>
              <a:ahLst/>
              <a:cxnLst/>
              <a:rect l="l" t="t" r="r" b="b"/>
              <a:pathLst>
                <a:path w="641984" h="282575">
                  <a:moveTo>
                    <a:pt x="0" y="0"/>
                  </a:moveTo>
                  <a:lnTo>
                    <a:pt x="641583" y="0"/>
                  </a:lnTo>
                  <a:lnTo>
                    <a:pt x="641583" y="282482"/>
                  </a:lnTo>
                  <a:lnTo>
                    <a:pt x="0" y="282482"/>
                  </a:lnTo>
                  <a:lnTo>
                    <a:pt x="0" y="0"/>
                  </a:lnTo>
                  <a:close/>
                </a:path>
              </a:pathLst>
            </a:custGeom>
            <a:ln w="38100">
              <a:solidFill>
                <a:srgbClr val="ED7D31"/>
              </a:solidFill>
            </a:ln>
          </p:spPr>
          <p:txBody>
            <a:bodyPr wrap="square" lIns="0" tIns="0" rIns="0" bIns="0" rtlCol="0"/>
            <a:lstStyle/>
            <a:p>
              <a:endParaRPr/>
            </a:p>
          </p:txBody>
        </p:sp>
        <p:sp>
          <p:nvSpPr>
            <p:cNvPr id="11" name="object 11"/>
            <p:cNvSpPr/>
            <p:nvPr/>
          </p:nvSpPr>
          <p:spPr>
            <a:xfrm>
              <a:off x="5889057" y="3642183"/>
              <a:ext cx="641985" cy="282575"/>
            </a:xfrm>
            <a:custGeom>
              <a:avLst/>
              <a:gdLst/>
              <a:ahLst/>
              <a:cxnLst/>
              <a:rect l="l" t="t" r="r" b="b"/>
              <a:pathLst>
                <a:path w="641984" h="282575">
                  <a:moveTo>
                    <a:pt x="0" y="0"/>
                  </a:moveTo>
                  <a:lnTo>
                    <a:pt x="641583" y="0"/>
                  </a:lnTo>
                  <a:lnTo>
                    <a:pt x="641583" y="282482"/>
                  </a:lnTo>
                  <a:lnTo>
                    <a:pt x="0" y="282482"/>
                  </a:lnTo>
                  <a:lnTo>
                    <a:pt x="0" y="0"/>
                  </a:lnTo>
                  <a:close/>
                </a:path>
              </a:pathLst>
            </a:custGeom>
            <a:ln w="38100">
              <a:solidFill>
                <a:srgbClr val="ED7D31"/>
              </a:solidFill>
            </a:ln>
          </p:spPr>
          <p:txBody>
            <a:bodyPr wrap="square" lIns="0" tIns="0" rIns="0" bIns="0" rtlCol="0"/>
            <a:lstStyle/>
            <a:p>
              <a:endParaRPr/>
            </a:p>
          </p:txBody>
        </p:sp>
        <p:sp>
          <p:nvSpPr>
            <p:cNvPr id="12" name="object 12"/>
            <p:cNvSpPr/>
            <p:nvPr/>
          </p:nvSpPr>
          <p:spPr>
            <a:xfrm>
              <a:off x="5889057" y="4769683"/>
              <a:ext cx="641985" cy="282575"/>
            </a:xfrm>
            <a:custGeom>
              <a:avLst/>
              <a:gdLst/>
              <a:ahLst/>
              <a:cxnLst/>
              <a:rect l="l" t="t" r="r" b="b"/>
              <a:pathLst>
                <a:path w="641984" h="282575">
                  <a:moveTo>
                    <a:pt x="0" y="0"/>
                  </a:moveTo>
                  <a:lnTo>
                    <a:pt x="641583" y="0"/>
                  </a:lnTo>
                  <a:lnTo>
                    <a:pt x="641583" y="282482"/>
                  </a:lnTo>
                  <a:lnTo>
                    <a:pt x="0" y="282482"/>
                  </a:lnTo>
                  <a:lnTo>
                    <a:pt x="0" y="0"/>
                  </a:lnTo>
                  <a:close/>
                </a:path>
              </a:pathLst>
            </a:custGeom>
            <a:ln w="38100">
              <a:solidFill>
                <a:srgbClr val="ED7D31"/>
              </a:solidFill>
            </a:ln>
          </p:spPr>
          <p:txBody>
            <a:bodyPr wrap="square" lIns="0" tIns="0" rIns="0" bIns="0" rtlCol="0"/>
            <a:lstStyle/>
            <a:p>
              <a:endParaRPr/>
            </a:p>
          </p:txBody>
        </p:sp>
      </p:grpSp>
      <p:sp>
        <p:nvSpPr>
          <p:cNvPr id="13" name="object 13"/>
          <p:cNvSpPr txBox="1"/>
          <p:nvPr/>
        </p:nvSpPr>
        <p:spPr>
          <a:xfrm>
            <a:off x="4286594" y="1185164"/>
            <a:ext cx="1525905" cy="2314575"/>
          </a:xfrm>
          <a:prstGeom prst="rect">
            <a:avLst/>
          </a:prstGeom>
        </p:spPr>
        <p:txBody>
          <a:bodyPr vert="horz" wrap="square" lIns="0" tIns="13970" rIns="0" bIns="0" rtlCol="0">
            <a:spAutoFit/>
          </a:bodyPr>
          <a:lstStyle/>
          <a:p>
            <a:pPr marL="12700" marR="92710" algn="just">
              <a:lnSpc>
                <a:spcPct val="99400"/>
              </a:lnSpc>
              <a:spcBef>
                <a:spcPts val="110"/>
              </a:spcBef>
            </a:pPr>
            <a:r>
              <a:rPr sz="1800" dirty="0">
                <a:solidFill>
                  <a:srgbClr val="ED7D31"/>
                </a:solidFill>
                <a:latin typeface="Calibri"/>
                <a:cs typeface="Calibri"/>
              </a:rPr>
              <a:t>Hybrid</a:t>
            </a:r>
            <a:r>
              <a:rPr sz="1800" spc="-45" dirty="0">
                <a:solidFill>
                  <a:srgbClr val="ED7D31"/>
                </a:solidFill>
                <a:latin typeface="Calibri"/>
                <a:cs typeface="Calibri"/>
              </a:rPr>
              <a:t> </a:t>
            </a:r>
            <a:r>
              <a:rPr sz="1800" spc="-10" dirty="0">
                <a:solidFill>
                  <a:srgbClr val="ED7D31"/>
                </a:solidFill>
                <a:latin typeface="Calibri"/>
                <a:cs typeface="Calibri"/>
              </a:rPr>
              <a:t>models: </a:t>
            </a:r>
            <a:r>
              <a:rPr sz="1800" dirty="0">
                <a:solidFill>
                  <a:srgbClr val="ED7D31"/>
                </a:solidFill>
                <a:latin typeface="Calibri"/>
                <a:cs typeface="Calibri"/>
              </a:rPr>
              <a:t>ResNet</a:t>
            </a:r>
            <a:r>
              <a:rPr sz="1800" spc="-90" dirty="0">
                <a:solidFill>
                  <a:srgbClr val="ED7D31"/>
                </a:solidFill>
                <a:latin typeface="Calibri"/>
                <a:cs typeface="Calibri"/>
              </a:rPr>
              <a:t> </a:t>
            </a:r>
            <a:r>
              <a:rPr sz="1800" spc="-10" dirty="0">
                <a:solidFill>
                  <a:srgbClr val="ED7D31"/>
                </a:solidFill>
                <a:latin typeface="Calibri"/>
                <a:cs typeface="Calibri"/>
              </a:rPr>
              <a:t>blocks, </a:t>
            </a:r>
            <a:r>
              <a:rPr sz="1800" dirty="0">
                <a:solidFill>
                  <a:srgbClr val="ED7D31"/>
                </a:solidFill>
                <a:latin typeface="Calibri"/>
                <a:cs typeface="Calibri"/>
              </a:rPr>
              <a:t>then</a:t>
            </a:r>
            <a:r>
              <a:rPr sz="1800" spc="-25" dirty="0">
                <a:solidFill>
                  <a:srgbClr val="ED7D31"/>
                </a:solidFill>
                <a:latin typeface="Calibri"/>
                <a:cs typeface="Calibri"/>
              </a:rPr>
              <a:t> </a:t>
            </a:r>
            <a:r>
              <a:rPr sz="1800" dirty="0">
                <a:solidFill>
                  <a:srgbClr val="ED7D31"/>
                </a:solidFill>
                <a:latin typeface="Calibri"/>
                <a:cs typeface="Calibri"/>
              </a:rPr>
              <a:t>ViT</a:t>
            </a:r>
            <a:r>
              <a:rPr sz="1800" spc="-25" dirty="0">
                <a:solidFill>
                  <a:srgbClr val="ED7D31"/>
                </a:solidFill>
                <a:latin typeface="Calibri"/>
                <a:cs typeface="Calibri"/>
              </a:rPr>
              <a:t> </a:t>
            </a:r>
            <a:r>
              <a:rPr sz="1800" spc="-10" dirty="0">
                <a:solidFill>
                  <a:srgbClr val="ED7D31"/>
                </a:solidFill>
                <a:latin typeface="Calibri"/>
                <a:cs typeface="Calibri"/>
              </a:rPr>
              <a:t>blocks</a:t>
            </a:r>
            <a:endParaRPr sz="1800">
              <a:latin typeface="Calibri"/>
              <a:cs typeface="Calibri"/>
            </a:endParaRPr>
          </a:p>
          <a:p>
            <a:pPr marL="426084" marR="5080" algn="just">
              <a:lnSpc>
                <a:spcPts val="2110"/>
              </a:lnSpc>
              <a:spcBef>
                <a:spcPts val="930"/>
              </a:spcBef>
            </a:pPr>
            <a:r>
              <a:rPr sz="1800" dirty="0">
                <a:solidFill>
                  <a:srgbClr val="4472C4"/>
                </a:solidFill>
                <a:latin typeface="Calibri"/>
                <a:cs typeface="Calibri"/>
              </a:rPr>
              <a:t>ViT</a:t>
            </a:r>
            <a:r>
              <a:rPr sz="1800" spc="-20" dirty="0">
                <a:solidFill>
                  <a:srgbClr val="4472C4"/>
                </a:solidFill>
                <a:latin typeface="Calibri"/>
                <a:cs typeface="Calibri"/>
              </a:rPr>
              <a:t> </a:t>
            </a:r>
            <a:r>
              <a:rPr sz="1800" spc="-10" dirty="0">
                <a:solidFill>
                  <a:srgbClr val="4472C4"/>
                </a:solidFill>
                <a:latin typeface="Calibri"/>
                <a:cs typeface="Calibri"/>
              </a:rPr>
              <a:t>models: </a:t>
            </a:r>
            <a:r>
              <a:rPr sz="1800" dirty="0">
                <a:solidFill>
                  <a:srgbClr val="4472C4"/>
                </a:solidFill>
                <a:latin typeface="Calibri"/>
                <a:cs typeface="Calibri"/>
              </a:rPr>
              <a:t>Ti</a:t>
            </a:r>
            <a:r>
              <a:rPr sz="1800" spc="-5" dirty="0">
                <a:solidFill>
                  <a:srgbClr val="4472C4"/>
                </a:solidFill>
                <a:latin typeface="Calibri"/>
                <a:cs typeface="Calibri"/>
              </a:rPr>
              <a:t> </a:t>
            </a:r>
            <a:r>
              <a:rPr sz="1800" dirty="0">
                <a:solidFill>
                  <a:srgbClr val="4472C4"/>
                </a:solidFill>
                <a:latin typeface="Calibri"/>
                <a:cs typeface="Calibri"/>
              </a:rPr>
              <a:t>= </a:t>
            </a:r>
            <a:r>
              <a:rPr sz="1800" spc="-20" dirty="0">
                <a:solidFill>
                  <a:srgbClr val="4472C4"/>
                </a:solidFill>
                <a:latin typeface="Calibri"/>
                <a:cs typeface="Calibri"/>
              </a:rPr>
              <a:t>Tiny</a:t>
            </a:r>
            <a:endParaRPr sz="1800">
              <a:latin typeface="Calibri"/>
              <a:cs typeface="Calibri"/>
            </a:endParaRPr>
          </a:p>
          <a:p>
            <a:pPr marL="426084" algn="just">
              <a:lnSpc>
                <a:spcPts val="2125"/>
              </a:lnSpc>
            </a:pPr>
            <a:r>
              <a:rPr sz="1800" dirty="0">
                <a:solidFill>
                  <a:srgbClr val="4472C4"/>
                </a:solidFill>
                <a:latin typeface="Calibri"/>
                <a:cs typeface="Calibri"/>
              </a:rPr>
              <a:t>S</a:t>
            </a:r>
            <a:r>
              <a:rPr sz="1800" spc="-5" dirty="0">
                <a:solidFill>
                  <a:srgbClr val="4472C4"/>
                </a:solidFill>
                <a:latin typeface="Calibri"/>
                <a:cs typeface="Calibri"/>
              </a:rPr>
              <a:t> </a:t>
            </a:r>
            <a:r>
              <a:rPr sz="1800" dirty="0">
                <a:solidFill>
                  <a:srgbClr val="4472C4"/>
                </a:solidFill>
                <a:latin typeface="Calibri"/>
                <a:cs typeface="Calibri"/>
              </a:rPr>
              <a:t>= </a:t>
            </a:r>
            <a:r>
              <a:rPr sz="1800" spc="-10" dirty="0">
                <a:solidFill>
                  <a:srgbClr val="4472C4"/>
                </a:solidFill>
                <a:latin typeface="Calibri"/>
                <a:cs typeface="Calibri"/>
              </a:rPr>
              <a:t>Small</a:t>
            </a:r>
            <a:endParaRPr sz="1800">
              <a:latin typeface="Calibri"/>
              <a:cs typeface="Calibri"/>
            </a:endParaRPr>
          </a:p>
          <a:p>
            <a:pPr marL="426084" marR="272415">
              <a:lnSpc>
                <a:spcPts val="2090"/>
              </a:lnSpc>
              <a:spcBef>
                <a:spcPts val="175"/>
              </a:spcBef>
            </a:pPr>
            <a:r>
              <a:rPr sz="1800" dirty="0">
                <a:solidFill>
                  <a:srgbClr val="4472C4"/>
                </a:solidFill>
                <a:latin typeface="Calibri"/>
                <a:cs typeface="Calibri"/>
              </a:rPr>
              <a:t>B</a:t>
            </a:r>
            <a:r>
              <a:rPr sz="1800" spc="-5" dirty="0">
                <a:solidFill>
                  <a:srgbClr val="4472C4"/>
                </a:solidFill>
                <a:latin typeface="Calibri"/>
                <a:cs typeface="Calibri"/>
              </a:rPr>
              <a:t> </a:t>
            </a:r>
            <a:r>
              <a:rPr sz="1800" dirty="0">
                <a:solidFill>
                  <a:srgbClr val="4472C4"/>
                </a:solidFill>
                <a:latin typeface="Calibri"/>
                <a:cs typeface="Calibri"/>
              </a:rPr>
              <a:t>= </a:t>
            </a:r>
            <a:r>
              <a:rPr sz="1800" spc="-20" dirty="0">
                <a:solidFill>
                  <a:srgbClr val="4472C4"/>
                </a:solidFill>
                <a:latin typeface="Calibri"/>
                <a:cs typeface="Calibri"/>
              </a:rPr>
              <a:t>Base </a:t>
            </a:r>
            <a:r>
              <a:rPr sz="1800" dirty="0">
                <a:solidFill>
                  <a:srgbClr val="4472C4"/>
                </a:solidFill>
                <a:latin typeface="Calibri"/>
                <a:cs typeface="Calibri"/>
              </a:rPr>
              <a:t>L =</a:t>
            </a:r>
            <a:r>
              <a:rPr sz="1800" spc="-5" dirty="0">
                <a:solidFill>
                  <a:srgbClr val="4472C4"/>
                </a:solidFill>
                <a:latin typeface="Calibri"/>
                <a:cs typeface="Calibri"/>
              </a:rPr>
              <a:t> </a:t>
            </a:r>
            <a:r>
              <a:rPr sz="1800" spc="-20" dirty="0">
                <a:solidFill>
                  <a:srgbClr val="4472C4"/>
                </a:solidFill>
                <a:latin typeface="Calibri"/>
                <a:cs typeface="Calibri"/>
              </a:rPr>
              <a:t>Large</a:t>
            </a:r>
            <a:endParaRPr sz="1800">
              <a:latin typeface="Calibri"/>
              <a:cs typeface="Calibri"/>
            </a:endParaRPr>
          </a:p>
        </p:txBody>
      </p:sp>
      <p:grpSp>
        <p:nvGrpSpPr>
          <p:cNvPr id="14" name="object 14"/>
          <p:cNvGrpSpPr/>
          <p:nvPr/>
        </p:nvGrpSpPr>
        <p:grpSpPr>
          <a:xfrm>
            <a:off x="6679933" y="1549666"/>
            <a:ext cx="5135245" cy="4519930"/>
            <a:chOff x="6679933" y="1549666"/>
            <a:chExt cx="5135245" cy="4519930"/>
          </a:xfrm>
        </p:grpSpPr>
        <p:sp>
          <p:nvSpPr>
            <p:cNvPr id="15" name="object 15"/>
            <p:cNvSpPr/>
            <p:nvPr/>
          </p:nvSpPr>
          <p:spPr>
            <a:xfrm>
              <a:off x="9230626" y="1549666"/>
              <a:ext cx="0" cy="4343400"/>
            </a:xfrm>
            <a:custGeom>
              <a:avLst/>
              <a:gdLst/>
              <a:ahLst/>
              <a:cxnLst/>
              <a:rect l="l" t="t" r="r" b="b"/>
              <a:pathLst>
                <a:path h="4343400">
                  <a:moveTo>
                    <a:pt x="0" y="0"/>
                  </a:moveTo>
                  <a:lnTo>
                    <a:pt x="1" y="4342915"/>
                  </a:lnTo>
                </a:path>
              </a:pathLst>
            </a:custGeom>
            <a:ln w="38100">
              <a:solidFill>
                <a:srgbClr val="000000"/>
              </a:solidFill>
            </a:ln>
          </p:spPr>
          <p:txBody>
            <a:bodyPr wrap="square" lIns="0" tIns="0" rIns="0" bIns="0" rtlCol="0"/>
            <a:lstStyle/>
            <a:p>
              <a:endParaRPr/>
            </a:p>
          </p:txBody>
        </p:sp>
        <p:sp>
          <p:nvSpPr>
            <p:cNvPr id="16" name="object 16"/>
            <p:cNvSpPr/>
            <p:nvPr/>
          </p:nvSpPr>
          <p:spPr>
            <a:xfrm>
              <a:off x="6679933" y="5976683"/>
              <a:ext cx="5005705" cy="93345"/>
            </a:xfrm>
            <a:custGeom>
              <a:avLst/>
              <a:gdLst/>
              <a:ahLst/>
              <a:cxnLst/>
              <a:rect l="l" t="t" r="r" b="b"/>
              <a:pathLst>
                <a:path w="5005705" h="93345">
                  <a:moveTo>
                    <a:pt x="2454440" y="38100"/>
                  </a:moveTo>
                  <a:lnTo>
                    <a:pt x="2429040" y="25400"/>
                  </a:lnTo>
                  <a:lnTo>
                    <a:pt x="2378240" y="0"/>
                  </a:lnTo>
                  <a:lnTo>
                    <a:pt x="2378240" y="25400"/>
                  </a:lnTo>
                  <a:lnTo>
                    <a:pt x="0" y="25400"/>
                  </a:lnTo>
                  <a:lnTo>
                    <a:pt x="0" y="50800"/>
                  </a:lnTo>
                  <a:lnTo>
                    <a:pt x="2378240" y="50800"/>
                  </a:lnTo>
                  <a:lnTo>
                    <a:pt x="2378240" y="76200"/>
                  </a:lnTo>
                  <a:lnTo>
                    <a:pt x="2429040" y="50800"/>
                  </a:lnTo>
                  <a:lnTo>
                    <a:pt x="2454440" y="38100"/>
                  </a:lnTo>
                  <a:close/>
                </a:path>
                <a:path w="5005705" h="93345">
                  <a:moveTo>
                    <a:pt x="5005133" y="54737"/>
                  </a:moveTo>
                  <a:lnTo>
                    <a:pt x="4979733" y="42037"/>
                  </a:lnTo>
                  <a:lnTo>
                    <a:pt x="4928933" y="16637"/>
                  </a:lnTo>
                  <a:lnTo>
                    <a:pt x="4928933" y="42037"/>
                  </a:lnTo>
                  <a:lnTo>
                    <a:pt x="2550693" y="42037"/>
                  </a:lnTo>
                  <a:lnTo>
                    <a:pt x="2550693" y="67437"/>
                  </a:lnTo>
                  <a:lnTo>
                    <a:pt x="4928933" y="67437"/>
                  </a:lnTo>
                  <a:lnTo>
                    <a:pt x="4928933" y="92837"/>
                  </a:lnTo>
                  <a:lnTo>
                    <a:pt x="4979733" y="67437"/>
                  </a:lnTo>
                  <a:lnTo>
                    <a:pt x="5005133" y="54737"/>
                  </a:lnTo>
                  <a:close/>
                </a:path>
              </a:pathLst>
            </a:custGeom>
            <a:solidFill>
              <a:srgbClr val="000000"/>
            </a:solidFill>
          </p:spPr>
          <p:txBody>
            <a:bodyPr wrap="square" lIns="0" tIns="0" rIns="0" bIns="0" rtlCol="0"/>
            <a:lstStyle/>
            <a:p>
              <a:endParaRPr/>
            </a:p>
          </p:txBody>
        </p:sp>
        <p:sp>
          <p:nvSpPr>
            <p:cNvPr id="17" name="object 17"/>
            <p:cNvSpPr/>
            <p:nvPr/>
          </p:nvSpPr>
          <p:spPr>
            <a:xfrm>
              <a:off x="6979958" y="1742465"/>
              <a:ext cx="4835525" cy="3309620"/>
            </a:xfrm>
            <a:custGeom>
              <a:avLst/>
              <a:gdLst/>
              <a:ahLst/>
              <a:cxnLst/>
              <a:rect l="l" t="t" r="r" b="b"/>
              <a:pathLst>
                <a:path w="4835525" h="3309620">
                  <a:moveTo>
                    <a:pt x="2228621" y="2978518"/>
                  </a:moveTo>
                  <a:lnTo>
                    <a:pt x="0" y="2978518"/>
                  </a:lnTo>
                  <a:lnTo>
                    <a:pt x="0" y="3309569"/>
                  </a:lnTo>
                  <a:lnTo>
                    <a:pt x="2228621" y="3309569"/>
                  </a:lnTo>
                  <a:lnTo>
                    <a:pt x="2228621" y="2978518"/>
                  </a:lnTo>
                  <a:close/>
                </a:path>
                <a:path w="4835525" h="3309620">
                  <a:moveTo>
                    <a:pt x="2235250" y="10515"/>
                  </a:moveTo>
                  <a:lnTo>
                    <a:pt x="6629" y="10515"/>
                  </a:lnTo>
                  <a:lnTo>
                    <a:pt x="6629" y="2225395"/>
                  </a:lnTo>
                  <a:lnTo>
                    <a:pt x="2235250" y="2225395"/>
                  </a:lnTo>
                  <a:lnTo>
                    <a:pt x="2235250" y="10515"/>
                  </a:lnTo>
                  <a:close/>
                </a:path>
                <a:path w="4835525" h="3309620">
                  <a:moveTo>
                    <a:pt x="4835182" y="2978518"/>
                  </a:moveTo>
                  <a:lnTo>
                    <a:pt x="2606548" y="2978518"/>
                  </a:lnTo>
                  <a:lnTo>
                    <a:pt x="2606548" y="3309569"/>
                  </a:lnTo>
                  <a:lnTo>
                    <a:pt x="4835182" y="3309569"/>
                  </a:lnTo>
                  <a:lnTo>
                    <a:pt x="4835182" y="2978518"/>
                  </a:lnTo>
                  <a:close/>
                </a:path>
                <a:path w="4835525" h="3309620">
                  <a:moveTo>
                    <a:pt x="4835182" y="0"/>
                  </a:moveTo>
                  <a:lnTo>
                    <a:pt x="2606548" y="0"/>
                  </a:lnTo>
                  <a:lnTo>
                    <a:pt x="2606548" y="2225395"/>
                  </a:lnTo>
                  <a:lnTo>
                    <a:pt x="4835182" y="2225395"/>
                  </a:lnTo>
                  <a:lnTo>
                    <a:pt x="4835182" y="0"/>
                  </a:lnTo>
                  <a:close/>
                </a:path>
              </a:pathLst>
            </a:custGeom>
            <a:solidFill>
              <a:srgbClr val="FFFFFF"/>
            </a:solidFill>
          </p:spPr>
          <p:txBody>
            <a:bodyPr wrap="square" lIns="0" tIns="0" rIns="0" bIns="0" rtlCol="0"/>
            <a:lstStyle/>
            <a:p>
              <a:endParaRPr/>
            </a:p>
          </p:txBody>
        </p:sp>
        <p:sp>
          <p:nvSpPr>
            <p:cNvPr id="18" name="object 18"/>
            <p:cNvSpPr/>
            <p:nvPr/>
          </p:nvSpPr>
          <p:spPr>
            <a:xfrm>
              <a:off x="10712696" y="3971861"/>
              <a:ext cx="354965" cy="766445"/>
            </a:xfrm>
            <a:custGeom>
              <a:avLst/>
              <a:gdLst/>
              <a:ahLst/>
              <a:cxnLst/>
              <a:rect l="l" t="t" r="r" b="b"/>
              <a:pathLst>
                <a:path w="354965" h="766445">
                  <a:moveTo>
                    <a:pt x="0" y="0"/>
                  </a:moveTo>
                  <a:lnTo>
                    <a:pt x="354698" y="0"/>
                  </a:lnTo>
                  <a:lnTo>
                    <a:pt x="354698" y="765982"/>
                  </a:lnTo>
                  <a:lnTo>
                    <a:pt x="0" y="765982"/>
                  </a:lnTo>
                  <a:lnTo>
                    <a:pt x="0" y="0"/>
                  </a:lnTo>
                  <a:close/>
                </a:path>
              </a:pathLst>
            </a:custGeom>
            <a:ln w="38100">
              <a:solidFill>
                <a:srgbClr val="000000"/>
              </a:solidFill>
            </a:ln>
          </p:spPr>
          <p:txBody>
            <a:bodyPr wrap="square" lIns="0" tIns="0" rIns="0" bIns="0" rtlCol="0"/>
            <a:lstStyle/>
            <a:p>
              <a:endParaRPr/>
            </a:p>
          </p:txBody>
        </p:sp>
      </p:grpSp>
      <p:sp>
        <p:nvSpPr>
          <p:cNvPr id="19" name="object 19"/>
          <p:cNvSpPr txBox="1"/>
          <p:nvPr/>
        </p:nvSpPr>
        <p:spPr>
          <a:xfrm>
            <a:off x="4411167" y="3775964"/>
            <a:ext cx="1401445" cy="568325"/>
          </a:xfrm>
          <a:prstGeom prst="rect">
            <a:avLst/>
          </a:prstGeom>
        </p:spPr>
        <p:txBody>
          <a:bodyPr vert="horz" wrap="square" lIns="0" tIns="12700" rIns="0" bIns="0" rtlCol="0">
            <a:spAutoFit/>
          </a:bodyPr>
          <a:lstStyle/>
          <a:p>
            <a:pPr marR="5080" algn="r">
              <a:lnSpc>
                <a:spcPts val="2135"/>
              </a:lnSpc>
              <a:spcBef>
                <a:spcPts val="100"/>
              </a:spcBef>
            </a:pPr>
            <a:r>
              <a:rPr sz="1800" dirty="0">
                <a:latin typeface="Calibri"/>
                <a:cs typeface="Calibri"/>
              </a:rPr>
              <a:t>Original</a:t>
            </a:r>
            <a:r>
              <a:rPr sz="1800" spc="-35" dirty="0">
                <a:latin typeface="Calibri"/>
                <a:cs typeface="Calibri"/>
              </a:rPr>
              <a:t> </a:t>
            </a:r>
            <a:r>
              <a:rPr sz="1800" spc="-10" dirty="0">
                <a:latin typeface="Calibri"/>
                <a:cs typeface="Calibri"/>
              </a:rPr>
              <a:t>Paper:</a:t>
            </a:r>
            <a:endParaRPr sz="1800">
              <a:latin typeface="Calibri"/>
              <a:cs typeface="Calibri"/>
            </a:endParaRPr>
          </a:p>
          <a:p>
            <a:pPr marR="5080" algn="r">
              <a:lnSpc>
                <a:spcPts val="2135"/>
              </a:lnSpc>
            </a:pPr>
            <a:r>
              <a:rPr sz="1800" spc="-20" dirty="0">
                <a:latin typeface="Calibri"/>
                <a:cs typeface="Calibri"/>
              </a:rPr>
              <a:t>77.9</a:t>
            </a:r>
            <a:endParaRPr sz="1800">
              <a:latin typeface="Calibri"/>
              <a:cs typeface="Calibri"/>
            </a:endParaRPr>
          </a:p>
        </p:txBody>
      </p:sp>
      <p:sp>
        <p:nvSpPr>
          <p:cNvPr id="24" name="object 24"/>
          <p:cNvSpPr txBox="1"/>
          <p:nvPr/>
        </p:nvSpPr>
        <p:spPr>
          <a:xfrm>
            <a:off x="7058700" y="6063758"/>
            <a:ext cx="1888489" cy="304800"/>
          </a:xfrm>
          <a:prstGeom prst="rect">
            <a:avLst/>
          </a:prstGeom>
        </p:spPr>
        <p:txBody>
          <a:bodyPr vert="horz" wrap="square" lIns="0" tIns="1270" rIns="0" bIns="0" rtlCol="0">
            <a:spAutoFit/>
          </a:bodyPr>
          <a:lstStyle/>
          <a:p>
            <a:pPr marL="12700">
              <a:lnSpc>
                <a:spcPct val="100000"/>
              </a:lnSpc>
              <a:spcBef>
                <a:spcPts val="10"/>
              </a:spcBef>
            </a:pPr>
            <a:r>
              <a:rPr sz="1800" dirty="0">
                <a:latin typeface="Calibri"/>
                <a:cs typeface="Calibri"/>
              </a:rPr>
              <a:t>More</a:t>
            </a:r>
            <a:r>
              <a:rPr sz="1800" spc="-35" dirty="0">
                <a:latin typeface="Calibri"/>
                <a:cs typeface="Calibri"/>
              </a:rPr>
              <a:t> </a:t>
            </a:r>
            <a:r>
              <a:rPr sz="1800" spc="-10" dirty="0">
                <a:latin typeface="Calibri"/>
                <a:cs typeface="Calibri"/>
              </a:rPr>
              <a:t>augmentation</a:t>
            </a:r>
            <a:endParaRPr sz="1800">
              <a:latin typeface="Calibri"/>
              <a:cs typeface="Calibri"/>
            </a:endParaRPr>
          </a:p>
        </p:txBody>
      </p:sp>
      <p:sp>
        <p:nvSpPr>
          <p:cNvPr id="20" name="object 20"/>
          <p:cNvSpPr txBox="1"/>
          <p:nvPr/>
        </p:nvSpPr>
        <p:spPr>
          <a:xfrm>
            <a:off x="5266702" y="4324604"/>
            <a:ext cx="54610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76.53</a:t>
            </a:r>
            <a:endParaRPr sz="1800">
              <a:latin typeface="Calibri"/>
              <a:cs typeface="Calibri"/>
            </a:endParaRPr>
          </a:p>
        </p:txBody>
      </p:sp>
      <p:sp>
        <p:nvSpPr>
          <p:cNvPr id="21" name="object 21"/>
          <p:cNvSpPr txBox="1"/>
          <p:nvPr/>
        </p:nvSpPr>
        <p:spPr>
          <a:xfrm>
            <a:off x="2838265" y="4364228"/>
            <a:ext cx="2004060"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70AD47"/>
                </a:solidFill>
                <a:latin typeface="Calibri"/>
                <a:cs typeface="Calibri"/>
              </a:rPr>
              <a:t>Regularization</a:t>
            </a:r>
            <a:r>
              <a:rPr sz="2400" spc="-75" dirty="0">
                <a:solidFill>
                  <a:srgbClr val="70AD47"/>
                </a:solidFill>
                <a:latin typeface="Calibri"/>
                <a:cs typeface="Calibri"/>
              </a:rPr>
              <a:t> </a:t>
            </a:r>
            <a:r>
              <a:rPr sz="2400" spc="-50" dirty="0">
                <a:solidFill>
                  <a:srgbClr val="70AD47"/>
                </a:solidFill>
                <a:latin typeface="Calibri"/>
                <a:cs typeface="Calibri"/>
              </a:rPr>
              <a:t>+</a:t>
            </a:r>
            <a:endParaRPr sz="2400">
              <a:latin typeface="Calibri"/>
              <a:cs typeface="Calibri"/>
            </a:endParaRPr>
          </a:p>
        </p:txBody>
      </p:sp>
      <p:sp>
        <p:nvSpPr>
          <p:cNvPr id="22" name="object 22"/>
          <p:cNvSpPr txBox="1"/>
          <p:nvPr/>
        </p:nvSpPr>
        <p:spPr>
          <a:xfrm>
            <a:off x="2838265" y="4733035"/>
            <a:ext cx="2479040" cy="760095"/>
          </a:xfrm>
          <a:prstGeom prst="rect">
            <a:avLst/>
          </a:prstGeom>
        </p:spPr>
        <p:txBody>
          <a:bodyPr vert="horz" wrap="square" lIns="0" tIns="9525" rIns="0" bIns="0" rtlCol="0">
            <a:spAutoFit/>
          </a:bodyPr>
          <a:lstStyle/>
          <a:p>
            <a:pPr marL="12700" marR="5080">
              <a:lnSpc>
                <a:spcPct val="100800"/>
              </a:lnSpc>
              <a:spcBef>
                <a:spcPts val="75"/>
              </a:spcBef>
            </a:pPr>
            <a:r>
              <a:rPr sz="2400" spc="-10" dirty="0">
                <a:solidFill>
                  <a:srgbClr val="70AD47"/>
                </a:solidFill>
                <a:latin typeface="Calibri"/>
                <a:cs typeface="Calibri"/>
              </a:rPr>
              <a:t>Augmentation</a:t>
            </a:r>
            <a:r>
              <a:rPr sz="2400" spc="-55" dirty="0">
                <a:solidFill>
                  <a:srgbClr val="70AD47"/>
                </a:solidFill>
                <a:latin typeface="Calibri"/>
                <a:cs typeface="Calibri"/>
              </a:rPr>
              <a:t> </a:t>
            </a:r>
            <a:r>
              <a:rPr sz="2400" spc="-20" dirty="0">
                <a:solidFill>
                  <a:srgbClr val="70AD47"/>
                </a:solidFill>
                <a:latin typeface="Calibri"/>
                <a:cs typeface="Calibri"/>
              </a:rPr>
              <a:t>gives </a:t>
            </a:r>
            <a:r>
              <a:rPr sz="2400" dirty="0">
                <a:solidFill>
                  <a:srgbClr val="70AD47"/>
                </a:solidFill>
                <a:latin typeface="Calibri"/>
                <a:cs typeface="Calibri"/>
              </a:rPr>
              <a:t>big</a:t>
            </a:r>
            <a:r>
              <a:rPr sz="2400" spc="-35" dirty="0">
                <a:solidFill>
                  <a:srgbClr val="70AD47"/>
                </a:solidFill>
                <a:latin typeface="Calibri"/>
                <a:cs typeface="Calibri"/>
              </a:rPr>
              <a:t> </a:t>
            </a:r>
            <a:r>
              <a:rPr sz="2400" spc="-10" dirty="0">
                <a:solidFill>
                  <a:srgbClr val="70AD47"/>
                </a:solidFill>
                <a:latin typeface="Calibri"/>
                <a:cs typeface="Calibri"/>
              </a:rPr>
              <a:t>improvements</a:t>
            </a:r>
            <a:endParaRPr sz="2400">
              <a:latin typeface="Calibri"/>
              <a:cs typeface="Calibri"/>
            </a:endParaRPr>
          </a:p>
        </p:txBody>
      </p:sp>
      <p:sp>
        <p:nvSpPr>
          <p:cNvPr id="27" name="object 16">
            <a:extLst>
              <a:ext uri="{FF2B5EF4-FFF2-40B4-BE49-F238E27FC236}">
                <a16:creationId xmlns:a16="http://schemas.microsoft.com/office/drawing/2014/main" id="{E2C60BB4-5A72-D8BD-CD97-6E21AF3EED4B}"/>
              </a:ext>
            </a:extLst>
          </p:cNvPr>
          <p:cNvSpPr txBox="1"/>
          <p:nvPr/>
        </p:nvSpPr>
        <p:spPr>
          <a:xfrm>
            <a:off x="3895127" y="6485075"/>
            <a:ext cx="6169661" cy="338554"/>
          </a:xfrm>
          <a:prstGeom prst="rect">
            <a:avLst/>
          </a:prstGeom>
          <a:solidFill>
            <a:srgbClr val="FFC000"/>
          </a:solidFill>
        </p:spPr>
        <p:txBody>
          <a:bodyPr vert="horz" wrap="square" lIns="0" tIns="5080" rIns="0" bIns="0" rtlCol="0">
            <a:spAutoFit/>
          </a:bodyPr>
          <a:lstStyle/>
          <a:p>
            <a:pPr marL="12700" marR="5080">
              <a:lnSpc>
                <a:spcPts val="1320"/>
              </a:lnSpc>
              <a:spcBef>
                <a:spcPts val="40"/>
              </a:spcBef>
            </a:pPr>
            <a:r>
              <a:rPr lang="en-US" b="1" dirty="0">
                <a:solidFill>
                  <a:srgbClr val="C00000"/>
                </a:solidFill>
                <a:latin typeface="Arial"/>
                <a:cs typeface="Arial"/>
              </a:rPr>
              <a:t>FROM PAPER:  </a:t>
            </a:r>
            <a:r>
              <a:rPr sz="1100" dirty="0">
                <a:latin typeface="Arial"/>
                <a:cs typeface="Arial"/>
              </a:rPr>
              <a:t>Steiner</a:t>
            </a:r>
            <a:r>
              <a:rPr sz="1100" spc="-30" dirty="0">
                <a:latin typeface="Arial"/>
                <a:cs typeface="Arial"/>
              </a:rPr>
              <a:t> </a:t>
            </a:r>
            <a:r>
              <a:rPr sz="1100" dirty="0">
                <a:latin typeface="Arial"/>
                <a:cs typeface="Arial"/>
              </a:rPr>
              <a:t>et</a:t>
            </a:r>
            <a:r>
              <a:rPr sz="1100" spc="-30" dirty="0">
                <a:latin typeface="Arial"/>
                <a:cs typeface="Arial"/>
              </a:rPr>
              <a:t> </a:t>
            </a:r>
            <a:r>
              <a:rPr sz="1100" dirty="0">
                <a:latin typeface="Arial"/>
                <a:cs typeface="Arial"/>
              </a:rPr>
              <a:t>al,</a:t>
            </a:r>
            <a:r>
              <a:rPr sz="1100" spc="-30" dirty="0">
                <a:latin typeface="Arial"/>
                <a:cs typeface="Arial"/>
              </a:rPr>
              <a:t> </a:t>
            </a:r>
            <a:r>
              <a:rPr sz="1100" dirty="0">
                <a:latin typeface="Arial"/>
                <a:cs typeface="Arial"/>
              </a:rPr>
              <a:t>“How</a:t>
            </a:r>
            <a:r>
              <a:rPr sz="1100" spc="-15" dirty="0">
                <a:latin typeface="Arial"/>
                <a:cs typeface="Arial"/>
              </a:rPr>
              <a:t> </a:t>
            </a:r>
            <a:r>
              <a:rPr sz="1100" dirty="0">
                <a:latin typeface="Arial"/>
                <a:cs typeface="Arial"/>
              </a:rPr>
              <a:t>to</a:t>
            </a:r>
            <a:r>
              <a:rPr sz="1100" spc="-25" dirty="0">
                <a:latin typeface="Arial"/>
                <a:cs typeface="Arial"/>
              </a:rPr>
              <a:t> </a:t>
            </a:r>
            <a:r>
              <a:rPr sz="1100" dirty="0">
                <a:latin typeface="Arial"/>
                <a:cs typeface="Arial"/>
              </a:rPr>
              <a:t>train</a:t>
            </a:r>
            <a:r>
              <a:rPr sz="1100" spc="-20" dirty="0">
                <a:latin typeface="Arial"/>
                <a:cs typeface="Arial"/>
              </a:rPr>
              <a:t> </a:t>
            </a:r>
            <a:r>
              <a:rPr sz="1100" dirty="0">
                <a:latin typeface="Arial"/>
                <a:cs typeface="Arial"/>
              </a:rPr>
              <a:t>your</a:t>
            </a:r>
            <a:r>
              <a:rPr sz="1100" spc="-25" dirty="0">
                <a:latin typeface="Arial"/>
                <a:cs typeface="Arial"/>
              </a:rPr>
              <a:t> </a:t>
            </a:r>
            <a:r>
              <a:rPr sz="1100" dirty="0">
                <a:latin typeface="Arial"/>
                <a:cs typeface="Arial"/>
              </a:rPr>
              <a:t>ViT?</a:t>
            </a:r>
            <a:r>
              <a:rPr sz="1100" spc="-20" dirty="0">
                <a:latin typeface="Arial"/>
                <a:cs typeface="Arial"/>
              </a:rPr>
              <a:t> </a:t>
            </a:r>
            <a:r>
              <a:rPr sz="1100" dirty="0">
                <a:latin typeface="Arial"/>
                <a:cs typeface="Arial"/>
              </a:rPr>
              <a:t>Data,</a:t>
            </a:r>
            <a:r>
              <a:rPr sz="1100" spc="-30" dirty="0">
                <a:latin typeface="Arial"/>
                <a:cs typeface="Arial"/>
              </a:rPr>
              <a:t> </a:t>
            </a:r>
            <a:r>
              <a:rPr sz="1100" spc="-10" dirty="0">
                <a:latin typeface="Arial"/>
                <a:cs typeface="Arial"/>
              </a:rPr>
              <a:t>Augmentation, </a:t>
            </a:r>
            <a:r>
              <a:rPr sz="1100" dirty="0">
                <a:latin typeface="Arial"/>
                <a:cs typeface="Arial"/>
              </a:rPr>
              <a:t>and</a:t>
            </a:r>
            <a:r>
              <a:rPr sz="1100" spc="-15" dirty="0">
                <a:latin typeface="Arial"/>
                <a:cs typeface="Arial"/>
              </a:rPr>
              <a:t> </a:t>
            </a:r>
            <a:r>
              <a:rPr sz="1100" spc="-10" dirty="0">
                <a:latin typeface="Arial"/>
                <a:cs typeface="Arial"/>
              </a:rPr>
              <a:t>Regularization</a:t>
            </a:r>
            <a:r>
              <a:rPr sz="1100" spc="-15" dirty="0">
                <a:latin typeface="Arial"/>
                <a:cs typeface="Arial"/>
              </a:rPr>
              <a:t> </a:t>
            </a:r>
            <a:r>
              <a:rPr sz="1100" dirty="0">
                <a:latin typeface="Arial"/>
                <a:cs typeface="Arial"/>
              </a:rPr>
              <a:t>in</a:t>
            </a:r>
            <a:r>
              <a:rPr sz="1100" spc="-15" dirty="0">
                <a:latin typeface="Arial"/>
                <a:cs typeface="Arial"/>
              </a:rPr>
              <a:t> </a:t>
            </a:r>
            <a:r>
              <a:rPr sz="1100" dirty="0">
                <a:latin typeface="Arial"/>
                <a:cs typeface="Arial"/>
              </a:rPr>
              <a:t>Vision</a:t>
            </a:r>
            <a:r>
              <a:rPr sz="1100" spc="-15" dirty="0">
                <a:latin typeface="Arial"/>
                <a:cs typeface="Arial"/>
              </a:rPr>
              <a:t> </a:t>
            </a:r>
            <a:r>
              <a:rPr sz="1100" dirty="0">
                <a:latin typeface="Arial"/>
                <a:cs typeface="Arial"/>
              </a:rPr>
              <a:t>Transformers”,</a:t>
            </a:r>
            <a:r>
              <a:rPr sz="1100" spc="-25" dirty="0">
                <a:latin typeface="Arial"/>
                <a:cs typeface="Arial"/>
              </a:rPr>
              <a:t> </a:t>
            </a:r>
            <a:r>
              <a:rPr sz="1100" dirty="0" err="1">
                <a:latin typeface="Arial"/>
                <a:cs typeface="Arial"/>
              </a:rPr>
              <a:t>arXiv</a:t>
            </a:r>
            <a:r>
              <a:rPr sz="1100" spc="-20" dirty="0">
                <a:latin typeface="Arial"/>
                <a:cs typeface="Arial"/>
              </a:rPr>
              <a:t> 2021</a:t>
            </a:r>
            <a:r>
              <a:rPr lang="en-US" sz="1100" spc="-20" dirty="0">
                <a:latin typeface="Arial"/>
                <a:cs typeface="Arial"/>
              </a:rPr>
              <a:t> </a:t>
            </a:r>
            <a:endParaRPr sz="1100" dirty="0">
              <a:latin typeface="Arial"/>
              <a:cs typeface="Arial"/>
            </a:endParaRPr>
          </a:p>
        </p:txBody>
      </p:sp>
    </p:spTree>
    <p:extLst>
      <p:ext uri="{BB962C8B-B14F-4D97-AF65-F5344CB8AC3E}">
        <p14:creationId xmlns:p14="http://schemas.microsoft.com/office/powerpoint/2010/main" val="25016261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Improving</a:t>
            </a:r>
            <a:r>
              <a:rPr spc="-120" dirty="0"/>
              <a:t> </a:t>
            </a:r>
            <a:r>
              <a:rPr spc="-55" dirty="0"/>
              <a:t>ViT:</a:t>
            </a:r>
            <a:r>
              <a:rPr spc="-120" dirty="0"/>
              <a:t> </a:t>
            </a:r>
            <a:r>
              <a:rPr spc="-10" dirty="0"/>
              <a:t>Augmentation</a:t>
            </a:r>
            <a:r>
              <a:rPr spc="-125" dirty="0"/>
              <a:t> </a:t>
            </a:r>
            <a:r>
              <a:rPr dirty="0"/>
              <a:t>and</a:t>
            </a:r>
            <a:r>
              <a:rPr spc="-125" dirty="0"/>
              <a:t> </a:t>
            </a:r>
            <a:r>
              <a:rPr spc="-10" dirty="0"/>
              <a:t>Regularization</a:t>
            </a:r>
          </a:p>
        </p:txBody>
      </p:sp>
      <p:sp>
        <p:nvSpPr>
          <p:cNvPr id="4" name="object 4"/>
          <p:cNvSpPr txBox="1"/>
          <p:nvPr/>
        </p:nvSpPr>
        <p:spPr>
          <a:xfrm>
            <a:off x="311116" y="1544828"/>
            <a:ext cx="3721100" cy="1863725"/>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Regularization</a:t>
            </a:r>
            <a:r>
              <a:rPr sz="2400" spc="-70" dirty="0">
                <a:latin typeface="Calibri"/>
                <a:cs typeface="Calibri"/>
              </a:rPr>
              <a:t> </a:t>
            </a:r>
            <a:r>
              <a:rPr sz="2400" dirty="0">
                <a:latin typeface="Calibri"/>
                <a:cs typeface="Calibri"/>
              </a:rPr>
              <a:t>for</a:t>
            </a:r>
            <a:r>
              <a:rPr sz="2400" spc="-65" dirty="0">
                <a:latin typeface="Calibri"/>
                <a:cs typeface="Calibri"/>
              </a:rPr>
              <a:t> </a:t>
            </a:r>
            <a:r>
              <a:rPr sz="2400" dirty="0">
                <a:latin typeface="Calibri"/>
                <a:cs typeface="Calibri"/>
              </a:rPr>
              <a:t>ViT</a:t>
            </a:r>
            <a:r>
              <a:rPr sz="2400" spc="-65" dirty="0">
                <a:latin typeface="Calibri"/>
                <a:cs typeface="Calibri"/>
              </a:rPr>
              <a:t> </a:t>
            </a:r>
            <a:r>
              <a:rPr sz="2400" spc="-10" dirty="0">
                <a:latin typeface="Calibri"/>
                <a:cs typeface="Calibri"/>
              </a:rPr>
              <a:t>models:</a:t>
            </a:r>
            <a:endParaRPr sz="2400">
              <a:latin typeface="Calibri"/>
              <a:cs typeface="Calibri"/>
            </a:endParaRPr>
          </a:p>
          <a:p>
            <a:pPr marL="297815" indent="-285115">
              <a:lnSpc>
                <a:spcPct val="100000"/>
              </a:lnSpc>
              <a:buChar char="-"/>
              <a:tabLst>
                <a:tab pos="297815" algn="l"/>
              </a:tabLst>
            </a:pPr>
            <a:r>
              <a:rPr sz="2400" spc="-10" dirty="0">
                <a:latin typeface="Calibri"/>
                <a:cs typeface="Calibri"/>
              </a:rPr>
              <a:t>Weight</a:t>
            </a:r>
            <a:r>
              <a:rPr sz="2400" spc="-120" dirty="0">
                <a:latin typeface="Calibri"/>
                <a:cs typeface="Calibri"/>
              </a:rPr>
              <a:t> </a:t>
            </a:r>
            <a:r>
              <a:rPr sz="2400" spc="-10" dirty="0">
                <a:latin typeface="Calibri"/>
                <a:cs typeface="Calibri"/>
              </a:rPr>
              <a:t>Decay</a:t>
            </a:r>
            <a:endParaRPr sz="2400">
              <a:latin typeface="Calibri"/>
              <a:cs typeface="Calibri"/>
            </a:endParaRPr>
          </a:p>
          <a:p>
            <a:pPr marL="297815" indent="-285115">
              <a:lnSpc>
                <a:spcPct val="100000"/>
              </a:lnSpc>
              <a:spcBef>
                <a:spcPts val="20"/>
              </a:spcBef>
              <a:buChar char="-"/>
              <a:tabLst>
                <a:tab pos="297815" algn="l"/>
              </a:tabLst>
            </a:pPr>
            <a:r>
              <a:rPr sz="2400" dirty="0">
                <a:latin typeface="Calibri"/>
                <a:cs typeface="Calibri"/>
              </a:rPr>
              <a:t>Stochastic</a:t>
            </a:r>
            <a:r>
              <a:rPr sz="2400" spc="-110" dirty="0">
                <a:latin typeface="Calibri"/>
                <a:cs typeface="Calibri"/>
              </a:rPr>
              <a:t> </a:t>
            </a:r>
            <a:r>
              <a:rPr sz="2400" spc="-20" dirty="0">
                <a:latin typeface="Calibri"/>
                <a:cs typeface="Calibri"/>
              </a:rPr>
              <a:t>Depth</a:t>
            </a:r>
            <a:endParaRPr sz="2400">
              <a:latin typeface="Calibri"/>
              <a:cs typeface="Calibri"/>
            </a:endParaRPr>
          </a:p>
          <a:p>
            <a:pPr marL="298450" marR="340995" indent="-285750">
              <a:lnSpc>
                <a:spcPct val="100800"/>
              </a:lnSpc>
              <a:spcBef>
                <a:spcPts val="5"/>
              </a:spcBef>
              <a:buChar char="-"/>
              <a:tabLst>
                <a:tab pos="298450" algn="l"/>
              </a:tabLst>
            </a:pPr>
            <a:r>
              <a:rPr sz="2400" dirty="0">
                <a:latin typeface="Calibri"/>
                <a:cs typeface="Calibri"/>
              </a:rPr>
              <a:t>Dropout</a:t>
            </a:r>
            <a:r>
              <a:rPr sz="2400" spc="-65" dirty="0">
                <a:latin typeface="Calibri"/>
                <a:cs typeface="Calibri"/>
              </a:rPr>
              <a:t> </a:t>
            </a:r>
            <a:r>
              <a:rPr sz="2400" dirty="0">
                <a:latin typeface="Calibri"/>
                <a:cs typeface="Calibri"/>
              </a:rPr>
              <a:t>(in</a:t>
            </a:r>
            <a:r>
              <a:rPr sz="2400" spc="-60" dirty="0">
                <a:latin typeface="Calibri"/>
                <a:cs typeface="Calibri"/>
              </a:rPr>
              <a:t> </a:t>
            </a:r>
            <a:r>
              <a:rPr sz="2400" dirty="0">
                <a:latin typeface="Calibri"/>
                <a:cs typeface="Calibri"/>
              </a:rPr>
              <a:t>FFN</a:t>
            </a:r>
            <a:r>
              <a:rPr sz="2400" spc="-60" dirty="0">
                <a:latin typeface="Calibri"/>
                <a:cs typeface="Calibri"/>
              </a:rPr>
              <a:t> </a:t>
            </a:r>
            <a:r>
              <a:rPr sz="2400" spc="-10" dirty="0">
                <a:latin typeface="Calibri"/>
                <a:cs typeface="Calibri"/>
              </a:rPr>
              <a:t>layers</a:t>
            </a:r>
            <a:r>
              <a:rPr sz="2400" spc="-60" dirty="0">
                <a:latin typeface="Calibri"/>
                <a:cs typeface="Calibri"/>
              </a:rPr>
              <a:t> </a:t>
            </a:r>
            <a:r>
              <a:rPr sz="2400" spc="-25" dirty="0">
                <a:latin typeface="Calibri"/>
                <a:cs typeface="Calibri"/>
              </a:rPr>
              <a:t>of </a:t>
            </a:r>
            <a:r>
              <a:rPr sz="2400" spc="-10" dirty="0">
                <a:latin typeface="Calibri"/>
                <a:cs typeface="Calibri"/>
              </a:rPr>
              <a:t>Transformer)</a:t>
            </a:r>
            <a:endParaRPr sz="2400">
              <a:latin typeface="Calibri"/>
              <a:cs typeface="Calibri"/>
            </a:endParaRPr>
          </a:p>
        </p:txBody>
      </p:sp>
      <p:sp>
        <p:nvSpPr>
          <p:cNvPr id="5" name="object 5"/>
          <p:cNvSpPr txBox="1"/>
          <p:nvPr/>
        </p:nvSpPr>
        <p:spPr>
          <a:xfrm>
            <a:off x="311116" y="3739388"/>
            <a:ext cx="3315970" cy="1497965"/>
          </a:xfrm>
          <a:prstGeom prst="rect">
            <a:avLst/>
          </a:prstGeom>
        </p:spPr>
        <p:txBody>
          <a:bodyPr vert="horz" wrap="square" lIns="0" tIns="9525" rIns="0" bIns="0" rtlCol="0">
            <a:spAutoFit/>
          </a:bodyPr>
          <a:lstStyle/>
          <a:p>
            <a:pPr marL="12700" marR="5080">
              <a:lnSpc>
                <a:spcPct val="100800"/>
              </a:lnSpc>
              <a:spcBef>
                <a:spcPts val="75"/>
              </a:spcBef>
            </a:pPr>
            <a:r>
              <a:rPr sz="2400" dirty="0">
                <a:latin typeface="Calibri"/>
                <a:cs typeface="Calibri"/>
              </a:rPr>
              <a:t>Data</a:t>
            </a:r>
            <a:r>
              <a:rPr sz="2400" spc="-75" dirty="0">
                <a:latin typeface="Calibri"/>
                <a:cs typeface="Calibri"/>
              </a:rPr>
              <a:t> </a:t>
            </a:r>
            <a:r>
              <a:rPr sz="2400" spc="-10" dirty="0">
                <a:latin typeface="Calibri"/>
                <a:cs typeface="Calibri"/>
              </a:rPr>
              <a:t>Augmentation</a:t>
            </a:r>
            <a:r>
              <a:rPr sz="2400" spc="-75" dirty="0">
                <a:latin typeface="Calibri"/>
                <a:cs typeface="Calibri"/>
              </a:rPr>
              <a:t> </a:t>
            </a:r>
            <a:r>
              <a:rPr sz="2400" dirty="0">
                <a:latin typeface="Calibri"/>
                <a:cs typeface="Calibri"/>
              </a:rPr>
              <a:t>for</a:t>
            </a:r>
            <a:r>
              <a:rPr sz="2400" spc="-75" dirty="0">
                <a:latin typeface="Calibri"/>
                <a:cs typeface="Calibri"/>
              </a:rPr>
              <a:t> </a:t>
            </a:r>
            <a:r>
              <a:rPr sz="2400" spc="-25" dirty="0">
                <a:latin typeface="Calibri"/>
                <a:cs typeface="Calibri"/>
              </a:rPr>
              <a:t>ViT </a:t>
            </a:r>
            <a:r>
              <a:rPr sz="2400" spc="-10" dirty="0">
                <a:latin typeface="Calibri"/>
                <a:cs typeface="Calibri"/>
              </a:rPr>
              <a:t>models:</a:t>
            </a:r>
            <a:endParaRPr sz="2400">
              <a:latin typeface="Calibri"/>
              <a:cs typeface="Calibri"/>
            </a:endParaRPr>
          </a:p>
          <a:p>
            <a:pPr marL="354965" indent="-342265">
              <a:lnSpc>
                <a:spcPct val="100000"/>
              </a:lnSpc>
              <a:spcBef>
                <a:spcPts val="25"/>
              </a:spcBef>
              <a:buChar char="-"/>
              <a:tabLst>
                <a:tab pos="354965" algn="l"/>
              </a:tabLst>
            </a:pPr>
            <a:r>
              <a:rPr sz="2400" spc="-10" dirty="0">
                <a:latin typeface="Calibri"/>
                <a:cs typeface="Calibri"/>
              </a:rPr>
              <a:t>MixUp</a:t>
            </a:r>
            <a:endParaRPr sz="2400">
              <a:latin typeface="Calibri"/>
              <a:cs typeface="Calibri"/>
            </a:endParaRPr>
          </a:p>
          <a:p>
            <a:pPr marL="354965" indent="-342265">
              <a:lnSpc>
                <a:spcPct val="100000"/>
              </a:lnSpc>
              <a:spcBef>
                <a:spcPts val="25"/>
              </a:spcBef>
              <a:buChar char="-"/>
              <a:tabLst>
                <a:tab pos="354965" algn="l"/>
              </a:tabLst>
            </a:pPr>
            <a:r>
              <a:rPr sz="2400" spc="-10" dirty="0">
                <a:latin typeface="Calibri"/>
                <a:cs typeface="Calibri"/>
              </a:rPr>
              <a:t>RandAugment</a:t>
            </a:r>
            <a:endParaRPr sz="2400">
              <a:latin typeface="Calibri"/>
              <a:cs typeface="Calibri"/>
            </a:endParaRPr>
          </a:p>
        </p:txBody>
      </p:sp>
      <p:grpSp>
        <p:nvGrpSpPr>
          <p:cNvPr id="6" name="object 6"/>
          <p:cNvGrpSpPr/>
          <p:nvPr/>
        </p:nvGrpSpPr>
        <p:grpSpPr>
          <a:xfrm>
            <a:off x="5793235" y="972479"/>
            <a:ext cx="6052820" cy="5109845"/>
            <a:chOff x="5793235" y="972479"/>
            <a:chExt cx="6052820" cy="5109845"/>
          </a:xfrm>
        </p:grpSpPr>
        <p:pic>
          <p:nvPicPr>
            <p:cNvPr id="7" name="object 7"/>
            <p:cNvPicPr/>
            <p:nvPr/>
          </p:nvPicPr>
          <p:blipFill>
            <a:blip r:embed="rId2" cstate="print"/>
            <a:stretch>
              <a:fillRect/>
            </a:stretch>
          </p:blipFill>
          <p:spPr>
            <a:xfrm>
              <a:off x="5793235" y="972479"/>
              <a:ext cx="6052572" cy="5109674"/>
            </a:xfrm>
            <a:prstGeom prst="rect">
              <a:avLst/>
            </a:prstGeom>
          </p:spPr>
        </p:pic>
        <p:sp>
          <p:nvSpPr>
            <p:cNvPr id="8" name="object 8"/>
            <p:cNvSpPr/>
            <p:nvPr/>
          </p:nvSpPr>
          <p:spPr>
            <a:xfrm>
              <a:off x="5890661" y="2093610"/>
              <a:ext cx="641985" cy="1506855"/>
            </a:xfrm>
            <a:custGeom>
              <a:avLst/>
              <a:gdLst/>
              <a:ahLst/>
              <a:cxnLst/>
              <a:rect l="l" t="t" r="r" b="b"/>
              <a:pathLst>
                <a:path w="641984" h="1506854">
                  <a:moveTo>
                    <a:pt x="0" y="0"/>
                  </a:moveTo>
                  <a:lnTo>
                    <a:pt x="641583" y="0"/>
                  </a:lnTo>
                  <a:lnTo>
                    <a:pt x="641583" y="1506239"/>
                  </a:lnTo>
                  <a:lnTo>
                    <a:pt x="0" y="1506239"/>
                  </a:lnTo>
                  <a:lnTo>
                    <a:pt x="0" y="0"/>
                  </a:lnTo>
                  <a:close/>
                </a:path>
              </a:pathLst>
            </a:custGeom>
            <a:ln w="38100">
              <a:solidFill>
                <a:srgbClr val="4472C4"/>
              </a:solidFill>
            </a:ln>
          </p:spPr>
          <p:txBody>
            <a:bodyPr wrap="square" lIns="0" tIns="0" rIns="0" bIns="0" rtlCol="0"/>
            <a:lstStyle/>
            <a:p>
              <a:endParaRPr/>
            </a:p>
          </p:txBody>
        </p:sp>
        <p:sp>
          <p:nvSpPr>
            <p:cNvPr id="9" name="object 9"/>
            <p:cNvSpPr/>
            <p:nvPr/>
          </p:nvSpPr>
          <p:spPr>
            <a:xfrm>
              <a:off x="5889058" y="3967859"/>
              <a:ext cx="641985" cy="753745"/>
            </a:xfrm>
            <a:custGeom>
              <a:avLst/>
              <a:gdLst/>
              <a:ahLst/>
              <a:cxnLst/>
              <a:rect l="l" t="t" r="r" b="b"/>
              <a:pathLst>
                <a:path w="641984" h="753745">
                  <a:moveTo>
                    <a:pt x="0" y="0"/>
                  </a:moveTo>
                  <a:lnTo>
                    <a:pt x="641583" y="0"/>
                  </a:lnTo>
                  <a:lnTo>
                    <a:pt x="641583" y="753120"/>
                  </a:lnTo>
                  <a:lnTo>
                    <a:pt x="0" y="753120"/>
                  </a:lnTo>
                  <a:lnTo>
                    <a:pt x="0" y="0"/>
                  </a:lnTo>
                  <a:close/>
                </a:path>
              </a:pathLst>
            </a:custGeom>
            <a:ln w="38100">
              <a:solidFill>
                <a:srgbClr val="4472C4"/>
              </a:solidFill>
            </a:ln>
          </p:spPr>
          <p:txBody>
            <a:bodyPr wrap="square" lIns="0" tIns="0" rIns="0" bIns="0" rtlCol="0"/>
            <a:lstStyle/>
            <a:p>
              <a:endParaRPr/>
            </a:p>
          </p:txBody>
        </p:sp>
        <p:sp>
          <p:nvSpPr>
            <p:cNvPr id="10" name="object 10"/>
            <p:cNvSpPr/>
            <p:nvPr/>
          </p:nvSpPr>
          <p:spPr>
            <a:xfrm>
              <a:off x="5889057" y="1762597"/>
              <a:ext cx="641985" cy="282575"/>
            </a:xfrm>
            <a:custGeom>
              <a:avLst/>
              <a:gdLst/>
              <a:ahLst/>
              <a:cxnLst/>
              <a:rect l="l" t="t" r="r" b="b"/>
              <a:pathLst>
                <a:path w="641984" h="282575">
                  <a:moveTo>
                    <a:pt x="0" y="0"/>
                  </a:moveTo>
                  <a:lnTo>
                    <a:pt x="641583" y="0"/>
                  </a:lnTo>
                  <a:lnTo>
                    <a:pt x="641583" y="282482"/>
                  </a:lnTo>
                  <a:lnTo>
                    <a:pt x="0" y="282482"/>
                  </a:lnTo>
                  <a:lnTo>
                    <a:pt x="0" y="0"/>
                  </a:lnTo>
                  <a:close/>
                </a:path>
              </a:pathLst>
            </a:custGeom>
            <a:ln w="38100">
              <a:solidFill>
                <a:srgbClr val="ED7D31"/>
              </a:solidFill>
            </a:ln>
          </p:spPr>
          <p:txBody>
            <a:bodyPr wrap="square" lIns="0" tIns="0" rIns="0" bIns="0" rtlCol="0"/>
            <a:lstStyle/>
            <a:p>
              <a:endParaRPr/>
            </a:p>
          </p:txBody>
        </p:sp>
        <p:sp>
          <p:nvSpPr>
            <p:cNvPr id="11" name="object 11"/>
            <p:cNvSpPr/>
            <p:nvPr/>
          </p:nvSpPr>
          <p:spPr>
            <a:xfrm>
              <a:off x="5889057" y="3642183"/>
              <a:ext cx="641985" cy="282575"/>
            </a:xfrm>
            <a:custGeom>
              <a:avLst/>
              <a:gdLst/>
              <a:ahLst/>
              <a:cxnLst/>
              <a:rect l="l" t="t" r="r" b="b"/>
              <a:pathLst>
                <a:path w="641984" h="282575">
                  <a:moveTo>
                    <a:pt x="0" y="0"/>
                  </a:moveTo>
                  <a:lnTo>
                    <a:pt x="641583" y="0"/>
                  </a:lnTo>
                  <a:lnTo>
                    <a:pt x="641583" y="282482"/>
                  </a:lnTo>
                  <a:lnTo>
                    <a:pt x="0" y="282482"/>
                  </a:lnTo>
                  <a:lnTo>
                    <a:pt x="0" y="0"/>
                  </a:lnTo>
                  <a:close/>
                </a:path>
              </a:pathLst>
            </a:custGeom>
            <a:ln w="38100">
              <a:solidFill>
                <a:srgbClr val="ED7D31"/>
              </a:solidFill>
            </a:ln>
          </p:spPr>
          <p:txBody>
            <a:bodyPr wrap="square" lIns="0" tIns="0" rIns="0" bIns="0" rtlCol="0"/>
            <a:lstStyle/>
            <a:p>
              <a:endParaRPr/>
            </a:p>
          </p:txBody>
        </p:sp>
        <p:sp>
          <p:nvSpPr>
            <p:cNvPr id="12" name="object 12"/>
            <p:cNvSpPr/>
            <p:nvPr/>
          </p:nvSpPr>
          <p:spPr>
            <a:xfrm>
              <a:off x="5889057" y="4769683"/>
              <a:ext cx="641985" cy="282575"/>
            </a:xfrm>
            <a:custGeom>
              <a:avLst/>
              <a:gdLst/>
              <a:ahLst/>
              <a:cxnLst/>
              <a:rect l="l" t="t" r="r" b="b"/>
              <a:pathLst>
                <a:path w="641984" h="282575">
                  <a:moveTo>
                    <a:pt x="0" y="0"/>
                  </a:moveTo>
                  <a:lnTo>
                    <a:pt x="641583" y="0"/>
                  </a:lnTo>
                  <a:lnTo>
                    <a:pt x="641583" y="282482"/>
                  </a:lnTo>
                  <a:lnTo>
                    <a:pt x="0" y="282482"/>
                  </a:lnTo>
                  <a:lnTo>
                    <a:pt x="0" y="0"/>
                  </a:lnTo>
                  <a:close/>
                </a:path>
              </a:pathLst>
            </a:custGeom>
            <a:ln w="38100">
              <a:solidFill>
                <a:srgbClr val="ED7D31"/>
              </a:solidFill>
            </a:ln>
          </p:spPr>
          <p:txBody>
            <a:bodyPr wrap="square" lIns="0" tIns="0" rIns="0" bIns="0" rtlCol="0"/>
            <a:lstStyle/>
            <a:p>
              <a:endParaRPr/>
            </a:p>
          </p:txBody>
        </p:sp>
      </p:grpSp>
      <p:sp>
        <p:nvSpPr>
          <p:cNvPr id="13" name="object 13"/>
          <p:cNvSpPr txBox="1"/>
          <p:nvPr/>
        </p:nvSpPr>
        <p:spPr>
          <a:xfrm>
            <a:off x="4286594" y="1185164"/>
            <a:ext cx="1525905" cy="2314575"/>
          </a:xfrm>
          <a:prstGeom prst="rect">
            <a:avLst/>
          </a:prstGeom>
        </p:spPr>
        <p:txBody>
          <a:bodyPr vert="horz" wrap="square" lIns="0" tIns="13970" rIns="0" bIns="0" rtlCol="0">
            <a:spAutoFit/>
          </a:bodyPr>
          <a:lstStyle/>
          <a:p>
            <a:pPr marL="12700" marR="92710" algn="just">
              <a:lnSpc>
                <a:spcPct val="99400"/>
              </a:lnSpc>
              <a:spcBef>
                <a:spcPts val="110"/>
              </a:spcBef>
            </a:pPr>
            <a:r>
              <a:rPr sz="1800" dirty="0">
                <a:solidFill>
                  <a:srgbClr val="ED7D31"/>
                </a:solidFill>
                <a:latin typeface="Calibri"/>
                <a:cs typeface="Calibri"/>
              </a:rPr>
              <a:t>Hybrid</a:t>
            </a:r>
            <a:r>
              <a:rPr sz="1800" spc="-45" dirty="0">
                <a:solidFill>
                  <a:srgbClr val="ED7D31"/>
                </a:solidFill>
                <a:latin typeface="Calibri"/>
                <a:cs typeface="Calibri"/>
              </a:rPr>
              <a:t> </a:t>
            </a:r>
            <a:r>
              <a:rPr sz="1800" spc="-10" dirty="0">
                <a:solidFill>
                  <a:srgbClr val="ED7D31"/>
                </a:solidFill>
                <a:latin typeface="Calibri"/>
                <a:cs typeface="Calibri"/>
              </a:rPr>
              <a:t>models: </a:t>
            </a:r>
            <a:r>
              <a:rPr sz="1800" dirty="0">
                <a:solidFill>
                  <a:srgbClr val="ED7D31"/>
                </a:solidFill>
                <a:latin typeface="Calibri"/>
                <a:cs typeface="Calibri"/>
              </a:rPr>
              <a:t>ResNet</a:t>
            </a:r>
            <a:r>
              <a:rPr sz="1800" spc="-90" dirty="0">
                <a:solidFill>
                  <a:srgbClr val="ED7D31"/>
                </a:solidFill>
                <a:latin typeface="Calibri"/>
                <a:cs typeface="Calibri"/>
              </a:rPr>
              <a:t> </a:t>
            </a:r>
            <a:r>
              <a:rPr sz="1800" spc="-10" dirty="0">
                <a:solidFill>
                  <a:srgbClr val="ED7D31"/>
                </a:solidFill>
                <a:latin typeface="Calibri"/>
                <a:cs typeface="Calibri"/>
              </a:rPr>
              <a:t>blocks, </a:t>
            </a:r>
            <a:r>
              <a:rPr sz="1800" dirty="0">
                <a:solidFill>
                  <a:srgbClr val="ED7D31"/>
                </a:solidFill>
                <a:latin typeface="Calibri"/>
                <a:cs typeface="Calibri"/>
              </a:rPr>
              <a:t>then</a:t>
            </a:r>
            <a:r>
              <a:rPr sz="1800" spc="-25" dirty="0">
                <a:solidFill>
                  <a:srgbClr val="ED7D31"/>
                </a:solidFill>
                <a:latin typeface="Calibri"/>
                <a:cs typeface="Calibri"/>
              </a:rPr>
              <a:t> </a:t>
            </a:r>
            <a:r>
              <a:rPr sz="1800" dirty="0">
                <a:solidFill>
                  <a:srgbClr val="ED7D31"/>
                </a:solidFill>
                <a:latin typeface="Calibri"/>
                <a:cs typeface="Calibri"/>
              </a:rPr>
              <a:t>ViT</a:t>
            </a:r>
            <a:r>
              <a:rPr sz="1800" spc="-25" dirty="0">
                <a:solidFill>
                  <a:srgbClr val="ED7D31"/>
                </a:solidFill>
                <a:latin typeface="Calibri"/>
                <a:cs typeface="Calibri"/>
              </a:rPr>
              <a:t> </a:t>
            </a:r>
            <a:r>
              <a:rPr sz="1800" spc="-10" dirty="0">
                <a:solidFill>
                  <a:srgbClr val="ED7D31"/>
                </a:solidFill>
                <a:latin typeface="Calibri"/>
                <a:cs typeface="Calibri"/>
              </a:rPr>
              <a:t>blocks</a:t>
            </a:r>
            <a:endParaRPr sz="1800">
              <a:latin typeface="Calibri"/>
              <a:cs typeface="Calibri"/>
            </a:endParaRPr>
          </a:p>
          <a:p>
            <a:pPr marL="426084" marR="5080" algn="just">
              <a:lnSpc>
                <a:spcPts val="2110"/>
              </a:lnSpc>
              <a:spcBef>
                <a:spcPts val="930"/>
              </a:spcBef>
            </a:pPr>
            <a:r>
              <a:rPr sz="1800" dirty="0">
                <a:solidFill>
                  <a:srgbClr val="4472C4"/>
                </a:solidFill>
                <a:latin typeface="Calibri"/>
                <a:cs typeface="Calibri"/>
              </a:rPr>
              <a:t>ViT</a:t>
            </a:r>
            <a:r>
              <a:rPr sz="1800" spc="-20" dirty="0">
                <a:solidFill>
                  <a:srgbClr val="4472C4"/>
                </a:solidFill>
                <a:latin typeface="Calibri"/>
                <a:cs typeface="Calibri"/>
              </a:rPr>
              <a:t> </a:t>
            </a:r>
            <a:r>
              <a:rPr sz="1800" spc="-10" dirty="0">
                <a:solidFill>
                  <a:srgbClr val="4472C4"/>
                </a:solidFill>
                <a:latin typeface="Calibri"/>
                <a:cs typeface="Calibri"/>
              </a:rPr>
              <a:t>models: </a:t>
            </a:r>
            <a:r>
              <a:rPr sz="1800" dirty="0">
                <a:solidFill>
                  <a:srgbClr val="4472C4"/>
                </a:solidFill>
                <a:latin typeface="Calibri"/>
                <a:cs typeface="Calibri"/>
              </a:rPr>
              <a:t>Ti</a:t>
            </a:r>
            <a:r>
              <a:rPr sz="1800" spc="-5" dirty="0">
                <a:solidFill>
                  <a:srgbClr val="4472C4"/>
                </a:solidFill>
                <a:latin typeface="Calibri"/>
                <a:cs typeface="Calibri"/>
              </a:rPr>
              <a:t> </a:t>
            </a:r>
            <a:r>
              <a:rPr sz="1800" dirty="0">
                <a:solidFill>
                  <a:srgbClr val="4472C4"/>
                </a:solidFill>
                <a:latin typeface="Calibri"/>
                <a:cs typeface="Calibri"/>
              </a:rPr>
              <a:t>= </a:t>
            </a:r>
            <a:r>
              <a:rPr sz="1800" spc="-20" dirty="0">
                <a:solidFill>
                  <a:srgbClr val="4472C4"/>
                </a:solidFill>
                <a:latin typeface="Calibri"/>
                <a:cs typeface="Calibri"/>
              </a:rPr>
              <a:t>Tiny</a:t>
            </a:r>
            <a:endParaRPr sz="1800">
              <a:latin typeface="Calibri"/>
              <a:cs typeface="Calibri"/>
            </a:endParaRPr>
          </a:p>
          <a:p>
            <a:pPr marL="426084" algn="just">
              <a:lnSpc>
                <a:spcPts val="2125"/>
              </a:lnSpc>
            </a:pPr>
            <a:r>
              <a:rPr sz="1800" dirty="0">
                <a:solidFill>
                  <a:srgbClr val="4472C4"/>
                </a:solidFill>
                <a:latin typeface="Calibri"/>
                <a:cs typeface="Calibri"/>
              </a:rPr>
              <a:t>S</a:t>
            </a:r>
            <a:r>
              <a:rPr sz="1800" spc="-5" dirty="0">
                <a:solidFill>
                  <a:srgbClr val="4472C4"/>
                </a:solidFill>
                <a:latin typeface="Calibri"/>
                <a:cs typeface="Calibri"/>
              </a:rPr>
              <a:t> </a:t>
            </a:r>
            <a:r>
              <a:rPr sz="1800" dirty="0">
                <a:solidFill>
                  <a:srgbClr val="4472C4"/>
                </a:solidFill>
                <a:latin typeface="Calibri"/>
                <a:cs typeface="Calibri"/>
              </a:rPr>
              <a:t>= </a:t>
            </a:r>
            <a:r>
              <a:rPr sz="1800" spc="-10" dirty="0">
                <a:solidFill>
                  <a:srgbClr val="4472C4"/>
                </a:solidFill>
                <a:latin typeface="Calibri"/>
                <a:cs typeface="Calibri"/>
              </a:rPr>
              <a:t>Small</a:t>
            </a:r>
            <a:endParaRPr sz="1800">
              <a:latin typeface="Calibri"/>
              <a:cs typeface="Calibri"/>
            </a:endParaRPr>
          </a:p>
          <a:p>
            <a:pPr marL="426084" marR="272415">
              <a:lnSpc>
                <a:spcPts val="2090"/>
              </a:lnSpc>
              <a:spcBef>
                <a:spcPts val="175"/>
              </a:spcBef>
            </a:pPr>
            <a:r>
              <a:rPr sz="1800" dirty="0">
                <a:solidFill>
                  <a:srgbClr val="4472C4"/>
                </a:solidFill>
                <a:latin typeface="Calibri"/>
                <a:cs typeface="Calibri"/>
              </a:rPr>
              <a:t>B</a:t>
            </a:r>
            <a:r>
              <a:rPr sz="1800" spc="-5" dirty="0">
                <a:solidFill>
                  <a:srgbClr val="4472C4"/>
                </a:solidFill>
                <a:latin typeface="Calibri"/>
                <a:cs typeface="Calibri"/>
              </a:rPr>
              <a:t> </a:t>
            </a:r>
            <a:r>
              <a:rPr sz="1800" dirty="0">
                <a:solidFill>
                  <a:srgbClr val="4472C4"/>
                </a:solidFill>
                <a:latin typeface="Calibri"/>
                <a:cs typeface="Calibri"/>
              </a:rPr>
              <a:t>= </a:t>
            </a:r>
            <a:r>
              <a:rPr sz="1800" spc="-20" dirty="0">
                <a:solidFill>
                  <a:srgbClr val="4472C4"/>
                </a:solidFill>
                <a:latin typeface="Calibri"/>
                <a:cs typeface="Calibri"/>
              </a:rPr>
              <a:t>Base </a:t>
            </a:r>
            <a:r>
              <a:rPr sz="1800" dirty="0">
                <a:solidFill>
                  <a:srgbClr val="4472C4"/>
                </a:solidFill>
                <a:latin typeface="Calibri"/>
                <a:cs typeface="Calibri"/>
              </a:rPr>
              <a:t>L =</a:t>
            </a:r>
            <a:r>
              <a:rPr sz="1800" spc="-5" dirty="0">
                <a:solidFill>
                  <a:srgbClr val="4472C4"/>
                </a:solidFill>
                <a:latin typeface="Calibri"/>
                <a:cs typeface="Calibri"/>
              </a:rPr>
              <a:t> </a:t>
            </a:r>
            <a:r>
              <a:rPr sz="1800" spc="-20" dirty="0">
                <a:solidFill>
                  <a:srgbClr val="4472C4"/>
                </a:solidFill>
                <a:latin typeface="Calibri"/>
                <a:cs typeface="Calibri"/>
              </a:rPr>
              <a:t>Large</a:t>
            </a:r>
            <a:endParaRPr sz="1800">
              <a:latin typeface="Calibri"/>
              <a:cs typeface="Calibri"/>
            </a:endParaRPr>
          </a:p>
        </p:txBody>
      </p:sp>
      <p:grpSp>
        <p:nvGrpSpPr>
          <p:cNvPr id="14" name="object 14"/>
          <p:cNvGrpSpPr/>
          <p:nvPr/>
        </p:nvGrpSpPr>
        <p:grpSpPr>
          <a:xfrm>
            <a:off x="6679933" y="1549666"/>
            <a:ext cx="5005705" cy="4519930"/>
            <a:chOff x="6679933" y="1549666"/>
            <a:chExt cx="5005705" cy="4519930"/>
          </a:xfrm>
        </p:grpSpPr>
        <p:sp>
          <p:nvSpPr>
            <p:cNvPr id="15" name="object 15"/>
            <p:cNvSpPr/>
            <p:nvPr/>
          </p:nvSpPr>
          <p:spPr>
            <a:xfrm>
              <a:off x="9230626" y="1549666"/>
              <a:ext cx="0" cy="4343400"/>
            </a:xfrm>
            <a:custGeom>
              <a:avLst/>
              <a:gdLst/>
              <a:ahLst/>
              <a:cxnLst/>
              <a:rect l="l" t="t" r="r" b="b"/>
              <a:pathLst>
                <a:path h="4343400">
                  <a:moveTo>
                    <a:pt x="0" y="0"/>
                  </a:moveTo>
                  <a:lnTo>
                    <a:pt x="1" y="4342915"/>
                  </a:lnTo>
                </a:path>
              </a:pathLst>
            </a:custGeom>
            <a:ln w="38100">
              <a:solidFill>
                <a:srgbClr val="000000"/>
              </a:solidFill>
            </a:ln>
          </p:spPr>
          <p:txBody>
            <a:bodyPr wrap="square" lIns="0" tIns="0" rIns="0" bIns="0" rtlCol="0"/>
            <a:lstStyle/>
            <a:p>
              <a:endParaRPr/>
            </a:p>
          </p:txBody>
        </p:sp>
        <p:sp>
          <p:nvSpPr>
            <p:cNvPr id="16" name="object 16"/>
            <p:cNvSpPr/>
            <p:nvPr/>
          </p:nvSpPr>
          <p:spPr>
            <a:xfrm>
              <a:off x="6679933" y="5976683"/>
              <a:ext cx="5005705" cy="93345"/>
            </a:xfrm>
            <a:custGeom>
              <a:avLst/>
              <a:gdLst/>
              <a:ahLst/>
              <a:cxnLst/>
              <a:rect l="l" t="t" r="r" b="b"/>
              <a:pathLst>
                <a:path w="5005705" h="93345">
                  <a:moveTo>
                    <a:pt x="2454440" y="38100"/>
                  </a:moveTo>
                  <a:lnTo>
                    <a:pt x="2429040" y="25400"/>
                  </a:lnTo>
                  <a:lnTo>
                    <a:pt x="2378240" y="0"/>
                  </a:lnTo>
                  <a:lnTo>
                    <a:pt x="2378240" y="25400"/>
                  </a:lnTo>
                  <a:lnTo>
                    <a:pt x="0" y="25400"/>
                  </a:lnTo>
                  <a:lnTo>
                    <a:pt x="0" y="50800"/>
                  </a:lnTo>
                  <a:lnTo>
                    <a:pt x="2378240" y="50800"/>
                  </a:lnTo>
                  <a:lnTo>
                    <a:pt x="2378240" y="76200"/>
                  </a:lnTo>
                  <a:lnTo>
                    <a:pt x="2429040" y="50800"/>
                  </a:lnTo>
                  <a:lnTo>
                    <a:pt x="2454440" y="38100"/>
                  </a:lnTo>
                  <a:close/>
                </a:path>
                <a:path w="5005705" h="93345">
                  <a:moveTo>
                    <a:pt x="5005133" y="54737"/>
                  </a:moveTo>
                  <a:lnTo>
                    <a:pt x="4979733" y="42037"/>
                  </a:lnTo>
                  <a:lnTo>
                    <a:pt x="4928933" y="16637"/>
                  </a:lnTo>
                  <a:lnTo>
                    <a:pt x="4928933" y="42037"/>
                  </a:lnTo>
                  <a:lnTo>
                    <a:pt x="2550693" y="42037"/>
                  </a:lnTo>
                  <a:lnTo>
                    <a:pt x="2550693" y="67437"/>
                  </a:lnTo>
                  <a:lnTo>
                    <a:pt x="4928933" y="67437"/>
                  </a:lnTo>
                  <a:lnTo>
                    <a:pt x="4928933" y="92837"/>
                  </a:lnTo>
                  <a:lnTo>
                    <a:pt x="4979733" y="67437"/>
                  </a:lnTo>
                  <a:lnTo>
                    <a:pt x="5005133" y="54737"/>
                  </a:lnTo>
                  <a:close/>
                </a:path>
              </a:pathLst>
            </a:custGeom>
            <a:solidFill>
              <a:srgbClr val="000000"/>
            </a:solidFill>
          </p:spPr>
          <p:txBody>
            <a:bodyPr wrap="square" lIns="0" tIns="0" rIns="0" bIns="0" rtlCol="0"/>
            <a:lstStyle/>
            <a:p>
              <a:endParaRPr/>
            </a:p>
          </p:txBody>
        </p:sp>
      </p:grpSp>
      <p:sp>
        <p:nvSpPr>
          <p:cNvPr id="17" name="object 17"/>
          <p:cNvSpPr txBox="1"/>
          <p:nvPr/>
        </p:nvSpPr>
        <p:spPr>
          <a:xfrm>
            <a:off x="7058700" y="6052820"/>
            <a:ext cx="1888489"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More</a:t>
            </a:r>
            <a:r>
              <a:rPr sz="1800" spc="-35" dirty="0">
                <a:latin typeface="Calibri"/>
                <a:cs typeface="Calibri"/>
              </a:rPr>
              <a:t> </a:t>
            </a:r>
            <a:r>
              <a:rPr sz="1800" spc="-10" dirty="0">
                <a:latin typeface="Calibri"/>
                <a:cs typeface="Calibri"/>
              </a:rPr>
              <a:t>augmentation</a:t>
            </a:r>
            <a:endParaRPr sz="1800">
              <a:latin typeface="Calibri"/>
              <a:cs typeface="Calibri"/>
            </a:endParaRPr>
          </a:p>
        </p:txBody>
      </p:sp>
      <p:sp>
        <p:nvSpPr>
          <p:cNvPr id="18" name="object 18"/>
          <p:cNvSpPr txBox="1"/>
          <p:nvPr/>
        </p:nvSpPr>
        <p:spPr>
          <a:xfrm>
            <a:off x="3631717" y="3775964"/>
            <a:ext cx="2181225" cy="1988820"/>
          </a:xfrm>
          <a:prstGeom prst="rect">
            <a:avLst/>
          </a:prstGeom>
        </p:spPr>
        <p:txBody>
          <a:bodyPr vert="horz" wrap="square" lIns="0" tIns="12700" rIns="0" bIns="0" rtlCol="0">
            <a:spAutoFit/>
          </a:bodyPr>
          <a:lstStyle/>
          <a:p>
            <a:pPr marR="5715" algn="r">
              <a:lnSpc>
                <a:spcPts val="2135"/>
              </a:lnSpc>
              <a:spcBef>
                <a:spcPts val="100"/>
              </a:spcBef>
            </a:pPr>
            <a:r>
              <a:rPr sz="1800" dirty="0">
                <a:latin typeface="Calibri"/>
                <a:cs typeface="Calibri"/>
              </a:rPr>
              <a:t>Original</a:t>
            </a:r>
            <a:r>
              <a:rPr sz="1800" spc="-35" dirty="0">
                <a:latin typeface="Calibri"/>
                <a:cs typeface="Calibri"/>
              </a:rPr>
              <a:t> </a:t>
            </a:r>
            <a:r>
              <a:rPr sz="1800" spc="-10" dirty="0">
                <a:latin typeface="Calibri"/>
                <a:cs typeface="Calibri"/>
              </a:rPr>
              <a:t>Paper:</a:t>
            </a:r>
            <a:endParaRPr sz="1800">
              <a:latin typeface="Calibri"/>
              <a:cs typeface="Calibri"/>
            </a:endParaRPr>
          </a:p>
          <a:p>
            <a:pPr marR="5080" algn="r">
              <a:lnSpc>
                <a:spcPts val="2135"/>
              </a:lnSpc>
            </a:pPr>
            <a:r>
              <a:rPr sz="1800" spc="-20" dirty="0">
                <a:latin typeface="Calibri"/>
                <a:cs typeface="Calibri"/>
              </a:rPr>
              <a:t>77.9</a:t>
            </a:r>
            <a:endParaRPr sz="1800">
              <a:latin typeface="Calibri"/>
              <a:cs typeface="Calibri"/>
            </a:endParaRPr>
          </a:p>
          <a:p>
            <a:pPr marR="5080" algn="r">
              <a:lnSpc>
                <a:spcPct val="100000"/>
              </a:lnSpc>
              <a:spcBef>
                <a:spcPts val="45"/>
              </a:spcBef>
            </a:pPr>
            <a:r>
              <a:rPr sz="1800" spc="-10" dirty="0">
                <a:latin typeface="Calibri"/>
                <a:cs typeface="Calibri"/>
              </a:rPr>
              <a:t>76.53</a:t>
            </a:r>
            <a:endParaRPr sz="1800">
              <a:latin typeface="Calibri"/>
              <a:cs typeface="Calibri"/>
            </a:endParaRPr>
          </a:p>
          <a:p>
            <a:pPr marL="12700" marR="579120">
              <a:lnSpc>
                <a:spcPct val="100400"/>
              </a:lnSpc>
              <a:spcBef>
                <a:spcPts val="300"/>
              </a:spcBef>
            </a:pPr>
            <a:r>
              <a:rPr sz="2400" dirty="0">
                <a:solidFill>
                  <a:srgbClr val="70AD47"/>
                </a:solidFill>
                <a:latin typeface="Calibri"/>
                <a:cs typeface="Calibri"/>
              </a:rPr>
              <a:t>Lots</a:t>
            </a:r>
            <a:r>
              <a:rPr sz="2400" spc="-30" dirty="0">
                <a:solidFill>
                  <a:srgbClr val="70AD47"/>
                </a:solidFill>
                <a:latin typeface="Calibri"/>
                <a:cs typeface="Calibri"/>
              </a:rPr>
              <a:t> </a:t>
            </a:r>
            <a:r>
              <a:rPr sz="2400" dirty="0">
                <a:solidFill>
                  <a:srgbClr val="70AD47"/>
                </a:solidFill>
                <a:latin typeface="Calibri"/>
                <a:cs typeface="Calibri"/>
              </a:rPr>
              <a:t>of</a:t>
            </a:r>
            <a:r>
              <a:rPr sz="2400" spc="-15" dirty="0">
                <a:solidFill>
                  <a:srgbClr val="70AD47"/>
                </a:solidFill>
                <a:latin typeface="Calibri"/>
                <a:cs typeface="Calibri"/>
              </a:rPr>
              <a:t> </a:t>
            </a:r>
            <a:r>
              <a:rPr sz="2400" spc="-20" dirty="0">
                <a:solidFill>
                  <a:srgbClr val="70AD47"/>
                </a:solidFill>
                <a:latin typeface="Calibri"/>
                <a:cs typeface="Calibri"/>
              </a:rPr>
              <a:t>other </a:t>
            </a:r>
            <a:r>
              <a:rPr sz="2400" spc="-10" dirty="0">
                <a:solidFill>
                  <a:srgbClr val="70AD47"/>
                </a:solidFill>
                <a:latin typeface="Calibri"/>
                <a:cs typeface="Calibri"/>
              </a:rPr>
              <a:t>patterns</a:t>
            </a:r>
            <a:r>
              <a:rPr sz="2400" spc="-85" dirty="0">
                <a:solidFill>
                  <a:srgbClr val="70AD47"/>
                </a:solidFill>
                <a:latin typeface="Calibri"/>
                <a:cs typeface="Calibri"/>
              </a:rPr>
              <a:t> </a:t>
            </a:r>
            <a:r>
              <a:rPr sz="2400" spc="-25" dirty="0">
                <a:solidFill>
                  <a:srgbClr val="70AD47"/>
                </a:solidFill>
                <a:latin typeface="Calibri"/>
                <a:cs typeface="Calibri"/>
              </a:rPr>
              <a:t>in </a:t>
            </a:r>
            <a:r>
              <a:rPr sz="2400" dirty="0">
                <a:solidFill>
                  <a:srgbClr val="70AD47"/>
                </a:solidFill>
                <a:latin typeface="Calibri"/>
                <a:cs typeface="Calibri"/>
              </a:rPr>
              <a:t>full</a:t>
            </a:r>
            <a:r>
              <a:rPr sz="2400" spc="-30" dirty="0">
                <a:solidFill>
                  <a:srgbClr val="70AD47"/>
                </a:solidFill>
                <a:latin typeface="Calibri"/>
                <a:cs typeface="Calibri"/>
              </a:rPr>
              <a:t> </a:t>
            </a:r>
            <a:r>
              <a:rPr sz="2400" spc="-10" dirty="0">
                <a:solidFill>
                  <a:srgbClr val="70AD47"/>
                </a:solidFill>
                <a:latin typeface="Calibri"/>
                <a:cs typeface="Calibri"/>
              </a:rPr>
              <a:t>results</a:t>
            </a:r>
            <a:endParaRPr sz="2400">
              <a:latin typeface="Calibri"/>
              <a:cs typeface="Calibri"/>
            </a:endParaRPr>
          </a:p>
        </p:txBody>
      </p:sp>
      <p:sp>
        <p:nvSpPr>
          <p:cNvPr id="22" name="object 16">
            <a:extLst>
              <a:ext uri="{FF2B5EF4-FFF2-40B4-BE49-F238E27FC236}">
                <a16:creationId xmlns:a16="http://schemas.microsoft.com/office/drawing/2014/main" id="{7C79B503-9B05-493F-7043-35113F9FBC78}"/>
              </a:ext>
            </a:extLst>
          </p:cNvPr>
          <p:cNvSpPr txBox="1"/>
          <p:nvPr/>
        </p:nvSpPr>
        <p:spPr>
          <a:xfrm>
            <a:off x="3733800" y="6470253"/>
            <a:ext cx="6169661" cy="338554"/>
          </a:xfrm>
          <a:prstGeom prst="rect">
            <a:avLst/>
          </a:prstGeom>
          <a:solidFill>
            <a:srgbClr val="FFC000"/>
          </a:solidFill>
        </p:spPr>
        <p:txBody>
          <a:bodyPr vert="horz" wrap="square" lIns="0" tIns="5080" rIns="0" bIns="0" rtlCol="0">
            <a:spAutoFit/>
          </a:bodyPr>
          <a:lstStyle/>
          <a:p>
            <a:pPr marL="12700" marR="5080">
              <a:lnSpc>
                <a:spcPts val="1320"/>
              </a:lnSpc>
              <a:spcBef>
                <a:spcPts val="40"/>
              </a:spcBef>
            </a:pPr>
            <a:r>
              <a:rPr lang="en-US" b="1" dirty="0">
                <a:solidFill>
                  <a:srgbClr val="C00000"/>
                </a:solidFill>
                <a:latin typeface="Arial"/>
                <a:cs typeface="Arial"/>
              </a:rPr>
              <a:t>FROM PAPER:  </a:t>
            </a:r>
            <a:r>
              <a:rPr sz="1100" dirty="0">
                <a:latin typeface="Arial"/>
                <a:cs typeface="Arial"/>
              </a:rPr>
              <a:t>Steiner</a:t>
            </a:r>
            <a:r>
              <a:rPr sz="1100" spc="-30" dirty="0">
                <a:latin typeface="Arial"/>
                <a:cs typeface="Arial"/>
              </a:rPr>
              <a:t> </a:t>
            </a:r>
            <a:r>
              <a:rPr sz="1100" dirty="0">
                <a:latin typeface="Arial"/>
                <a:cs typeface="Arial"/>
              </a:rPr>
              <a:t>et</a:t>
            </a:r>
            <a:r>
              <a:rPr sz="1100" spc="-30" dirty="0">
                <a:latin typeface="Arial"/>
                <a:cs typeface="Arial"/>
              </a:rPr>
              <a:t> </a:t>
            </a:r>
            <a:r>
              <a:rPr sz="1100" dirty="0">
                <a:latin typeface="Arial"/>
                <a:cs typeface="Arial"/>
              </a:rPr>
              <a:t>al,</a:t>
            </a:r>
            <a:r>
              <a:rPr sz="1100" spc="-30" dirty="0">
                <a:latin typeface="Arial"/>
                <a:cs typeface="Arial"/>
              </a:rPr>
              <a:t> </a:t>
            </a:r>
            <a:r>
              <a:rPr sz="1100" dirty="0">
                <a:latin typeface="Arial"/>
                <a:cs typeface="Arial"/>
              </a:rPr>
              <a:t>“How</a:t>
            </a:r>
            <a:r>
              <a:rPr sz="1100" spc="-15" dirty="0">
                <a:latin typeface="Arial"/>
                <a:cs typeface="Arial"/>
              </a:rPr>
              <a:t> </a:t>
            </a:r>
            <a:r>
              <a:rPr sz="1100" dirty="0">
                <a:latin typeface="Arial"/>
                <a:cs typeface="Arial"/>
              </a:rPr>
              <a:t>to</a:t>
            </a:r>
            <a:r>
              <a:rPr sz="1100" spc="-25" dirty="0">
                <a:latin typeface="Arial"/>
                <a:cs typeface="Arial"/>
              </a:rPr>
              <a:t> </a:t>
            </a:r>
            <a:r>
              <a:rPr sz="1100" dirty="0">
                <a:latin typeface="Arial"/>
                <a:cs typeface="Arial"/>
              </a:rPr>
              <a:t>train</a:t>
            </a:r>
            <a:r>
              <a:rPr sz="1100" spc="-20" dirty="0">
                <a:latin typeface="Arial"/>
                <a:cs typeface="Arial"/>
              </a:rPr>
              <a:t> </a:t>
            </a:r>
            <a:r>
              <a:rPr sz="1100" dirty="0">
                <a:latin typeface="Arial"/>
                <a:cs typeface="Arial"/>
              </a:rPr>
              <a:t>your</a:t>
            </a:r>
            <a:r>
              <a:rPr sz="1100" spc="-25" dirty="0">
                <a:latin typeface="Arial"/>
                <a:cs typeface="Arial"/>
              </a:rPr>
              <a:t> </a:t>
            </a:r>
            <a:r>
              <a:rPr sz="1100" dirty="0">
                <a:latin typeface="Arial"/>
                <a:cs typeface="Arial"/>
              </a:rPr>
              <a:t>ViT?</a:t>
            </a:r>
            <a:r>
              <a:rPr sz="1100" spc="-20" dirty="0">
                <a:latin typeface="Arial"/>
                <a:cs typeface="Arial"/>
              </a:rPr>
              <a:t> </a:t>
            </a:r>
            <a:r>
              <a:rPr sz="1100" dirty="0">
                <a:latin typeface="Arial"/>
                <a:cs typeface="Arial"/>
              </a:rPr>
              <a:t>Data,</a:t>
            </a:r>
            <a:r>
              <a:rPr sz="1100" spc="-30" dirty="0">
                <a:latin typeface="Arial"/>
                <a:cs typeface="Arial"/>
              </a:rPr>
              <a:t> </a:t>
            </a:r>
            <a:r>
              <a:rPr sz="1100" spc="-10" dirty="0">
                <a:latin typeface="Arial"/>
                <a:cs typeface="Arial"/>
              </a:rPr>
              <a:t>Augmentation, </a:t>
            </a:r>
            <a:r>
              <a:rPr sz="1100" dirty="0">
                <a:latin typeface="Arial"/>
                <a:cs typeface="Arial"/>
              </a:rPr>
              <a:t>and</a:t>
            </a:r>
            <a:r>
              <a:rPr sz="1100" spc="-15" dirty="0">
                <a:latin typeface="Arial"/>
                <a:cs typeface="Arial"/>
              </a:rPr>
              <a:t> </a:t>
            </a:r>
            <a:r>
              <a:rPr sz="1100" spc="-10" dirty="0">
                <a:latin typeface="Arial"/>
                <a:cs typeface="Arial"/>
              </a:rPr>
              <a:t>Regularization</a:t>
            </a:r>
            <a:r>
              <a:rPr sz="1100" spc="-15" dirty="0">
                <a:latin typeface="Arial"/>
                <a:cs typeface="Arial"/>
              </a:rPr>
              <a:t> </a:t>
            </a:r>
            <a:r>
              <a:rPr sz="1100" dirty="0">
                <a:latin typeface="Arial"/>
                <a:cs typeface="Arial"/>
              </a:rPr>
              <a:t>in</a:t>
            </a:r>
            <a:r>
              <a:rPr sz="1100" spc="-15" dirty="0">
                <a:latin typeface="Arial"/>
                <a:cs typeface="Arial"/>
              </a:rPr>
              <a:t> </a:t>
            </a:r>
            <a:r>
              <a:rPr sz="1100" dirty="0">
                <a:latin typeface="Arial"/>
                <a:cs typeface="Arial"/>
              </a:rPr>
              <a:t>Vision</a:t>
            </a:r>
            <a:r>
              <a:rPr sz="1100" spc="-15" dirty="0">
                <a:latin typeface="Arial"/>
                <a:cs typeface="Arial"/>
              </a:rPr>
              <a:t> </a:t>
            </a:r>
            <a:r>
              <a:rPr sz="1100" dirty="0">
                <a:latin typeface="Arial"/>
                <a:cs typeface="Arial"/>
              </a:rPr>
              <a:t>Transformers”,</a:t>
            </a:r>
            <a:r>
              <a:rPr sz="1100" spc="-25" dirty="0">
                <a:latin typeface="Arial"/>
                <a:cs typeface="Arial"/>
              </a:rPr>
              <a:t> </a:t>
            </a:r>
            <a:r>
              <a:rPr sz="1100" dirty="0" err="1">
                <a:latin typeface="Arial"/>
                <a:cs typeface="Arial"/>
              </a:rPr>
              <a:t>arXiv</a:t>
            </a:r>
            <a:r>
              <a:rPr sz="1100" spc="-20" dirty="0">
                <a:latin typeface="Arial"/>
                <a:cs typeface="Arial"/>
              </a:rPr>
              <a:t> 2021</a:t>
            </a:r>
            <a:r>
              <a:rPr lang="en-US" sz="1100" spc="-20" dirty="0">
                <a:latin typeface="Arial"/>
                <a:cs typeface="Arial"/>
              </a:rPr>
              <a:t> </a:t>
            </a:r>
            <a:endParaRPr sz="1100" dirty="0">
              <a:latin typeface="Arial"/>
              <a:cs typeface="Arial"/>
            </a:endParaRPr>
          </a:p>
        </p:txBody>
      </p:sp>
    </p:spTree>
    <p:extLst>
      <p:ext uri="{BB962C8B-B14F-4D97-AF65-F5344CB8AC3E}">
        <p14:creationId xmlns:p14="http://schemas.microsoft.com/office/powerpoint/2010/main" val="1425794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8B1C-355A-BE46-DE2E-0B505C2DE66D}"/>
              </a:ext>
            </a:extLst>
          </p:cNvPr>
          <p:cNvSpPr>
            <a:spLocks noGrp="1"/>
          </p:cNvSpPr>
          <p:nvPr>
            <p:ph type="title"/>
          </p:nvPr>
        </p:nvSpPr>
        <p:spPr/>
        <p:txBody>
          <a:bodyPr/>
          <a:lstStyle/>
          <a:p>
            <a:r>
              <a:rPr lang="en-US" dirty="0"/>
              <a:t>Improving </a:t>
            </a:r>
            <a:r>
              <a:rPr lang="en-US" dirty="0" err="1"/>
              <a:t>ViT</a:t>
            </a:r>
            <a:r>
              <a:rPr lang="en-US" dirty="0"/>
              <a:t> - Distillation</a:t>
            </a:r>
          </a:p>
        </p:txBody>
      </p:sp>
      <p:sp>
        <p:nvSpPr>
          <p:cNvPr id="3" name="Text Placeholder 2">
            <a:extLst>
              <a:ext uri="{FF2B5EF4-FFF2-40B4-BE49-F238E27FC236}">
                <a16:creationId xmlns:a16="http://schemas.microsoft.com/office/drawing/2014/main" id="{E8EB0656-789E-56BB-4581-7B9C8FCFC62C}"/>
              </a:ext>
            </a:extLst>
          </p:cNvPr>
          <p:cNvSpPr>
            <a:spLocks noGrp="1"/>
          </p:cNvSpPr>
          <p:nvPr>
            <p:ph type="body" idx="1"/>
          </p:nvPr>
        </p:nvSpPr>
        <p:spPr>
          <a:xfrm>
            <a:off x="304800" y="4589463"/>
            <a:ext cx="11042650" cy="2192337"/>
          </a:xfrm>
        </p:spPr>
        <p:txBody>
          <a:bodyPr>
            <a:normAutofit lnSpcReduction="10000"/>
          </a:bodyPr>
          <a:lstStyle/>
          <a:p>
            <a:pPr marL="12700">
              <a:lnSpc>
                <a:spcPct val="100000"/>
              </a:lnSpc>
              <a:spcBef>
                <a:spcPts val="45"/>
              </a:spcBef>
            </a:pPr>
            <a:r>
              <a:rPr lang="en-US" sz="2800" dirty="0">
                <a:latin typeface="Calibri"/>
                <a:cs typeface="Calibri"/>
              </a:rPr>
              <a:t>Hinton</a:t>
            </a:r>
            <a:r>
              <a:rPr lang="en-US" sz="2800" spc="-30" dirty="0">
                <a:latin typeface="Calibri"/>
                <a:cs typeface="Calibri"/>
              </a:rPr>
              <a:t> </a:t>
            </a:r>
            <a:r>
              <a:rPr lang="en-US" sz="2800" dirty="0">
                <a:latin typeface="Calibri"/>
                <a:cs typeface="Calibri"/>
              </a:rPr>
              <a:t>et</a:t>
            </a:r>
            <a:r>
              <a:rPr lang="en-US" sz="2800" spc="-25" dirty="0">
                <a:latin typeface="Calibri"/>
                <a:cs typeface="Calibri"/>
              </a:rPr>
              <a:t> </a:t>
            </a:r>
            <a:r>
              <a:rPr lang="en-US" sz="2800" dirty="0">
                <a:latin typeface="Calibri"/>
                <a:cs typeface="Calibri"/>
              </a:rPr>
              <a:t>al,</a:t>
            </a:r>
            <a:r>
              <a:rPr lang="en-US" sz="2800" spc="-25" dirty="0">
                <a:latin typeface="Calibri"/>
                <a:cs typeface="Calibri"/>
              </a:rPr>
              <a:t> </a:t>
            </a:r>
            <a:r>
              <a:rPr lang="en-US" sz="2800" dirty="0">
                <a:latin typeface="Calibri"/>
                <a:cs typeface="Calibri"/>
              </a:rPr>
              <a:t>“Distilling</a:t>
            </a:r>
            <a:r>
              <a:rPr lang="en-US" sz="2800" spc="-25" dirty="0">
                <a:latin typeface="Calibri"/>
                <a:cs typeface="Calibri"/>
              </a:rPr>
              <a:t> </a:t>
            </a:r>
            <a:r>
              <a:rPr lang="en-US" sz="2800" dirty="0">
                <a:latin typeface="Calibri"/>
                <a:cs typeface="Calibri"/>
              </a:rPr>
              <a:t>the</a:t>
            </a:r>
            <a:r>
              <a:rPr lang="en-US" sz="2800" spc="-25" dirty="0">
                <a:latin typeface="Calibri"/>
                <a:cs typeface="Calibri"/>
              </a:rPr>
              <a:t> </a:t>
            </a:r>
            <a:r>
              <a:rPr lang="en-US" sz="2800" dirty="0">
                <a:latin typeface="Calibri"/>
                <a:cs typeface="Calibri"/>
              </a:rPr>
              <a:t>knowledge</a:t>
            </a:r>
            <a:r>
              <a:rPr lang="en-US" sz="2800" spc="-20" dirty="0">
                <a:latin typeface="Calibri"/>
                <a:cs typeface="Calibri"/>
              </a:rPr>
              <a:t> </a:t>
            </a:r>
            <a:r>
              <a:rPr lang="en-US" sz="2800" dirty="0">
                <a:latin typeface="Calibri"/>
                <a:cs typeface="Calibri"/>
              </a:rPr>
              <a:t>in</a:t>
            </a:r>
            <a:r>
              <a:rPr lang="en-US" sz="2800" spc="-25" dirty="0">
                <a:latin typeface="Calibri"/>
                <a:cs typeface="Calibri"/>
              </a:rPr>
              <a:t> </a:t>
            </a:r>
            <a:r>
              <a:rPr lang="en-US" sz="2800" dirty="0">
                <a:latin typeface="Calibri"/>
                <a:cs typeface="Calibri"/>
              </a:rPr>
              <a:t>a</a:t>
            </a:r>
            <a:r>
              <a:rPr lang="en-US" sz="2800" spc="-30" dirty="0">
                <a:latin typeface="Calibri"/>
                <a:cs typeface="Calibri"/>
              </a:rPr>
              <a:t> </a:t>
            </a:r>
            <a:r>
              <a:rPr lang="en-US" sz="2800" dirty="0">
                <a:latin typeface="Calibri"/>
                <a:cs typeface="Calibri"/>
              </a:rPr>
              <a:t>neural</a:t>
            </a:r>
            <a:r>
              <a:rPr lang="en-US" sz="2800" spc="-25" dirty="0">
                <a:latin typeface="Calibri"/>
                <a:cs typeface="Calibri"/>
              </a:rPr>
              <a:t> </a:t>
            </a:r>
            <a:r>
              <a:rPr lang="en-US" sz="2800" dirty="0">
                <a:latin typeface="Calibri"/>
                <a:cs typeface="Calibri"/>
              </a:rPr>
              <a:t>network”,</a:t>
            </a:r>
            <a:r>
              <a:rPr lang="en-US" sz="2800" spc="-25" dirty="0">
                <a:latin typeface="Calibri"/>
                <a:cs typeface="Calibri"/>
              </a:rPr>
              <a:t> </a:t>
            </a:r>
            <a:r>
              <a:rPr lang="en-US" sz="2800" dirty="0" err="1">
                <a:latin typeface="Calibri"/>
                <a:cs typeface="Calibri"/>
              </a:rPr>
              <a:t>NeurIPS</a:t>
            </a:r>
            <a:r>
              <a:rPr lang="en-US" sz="2800" spc="-25" dirty="0">
                <a:latin typeface="Calibri"/>
                <a:cs typeface="Calibri"/>
              </a:rPr>
              <a:t> </a:t>
            </a:r>
            <a:r>
              <a:rPr lang="en-US" sz="2800" dirty="0">
                <a:latin typeface="Calibri"/>
                <a:cs typeface="Calibri"/>
              </a:rPr>
              <a:t>Deep</a:t>
            </a:r>
            <a:r>
              <a:rPr lang="en-US" sz="2800" spc="-30" dirty="0">
                <a:latin typeface="Calibri"/>
                <a:cs typeface="Calibri"/>
              </a:rPr>
              <a:t> </a:t>
            </a:r>
            <a:r>
              <a:rPr lang="en-US" sz="2800" dirty="0">
                <a:latin typeface="Calibri"/>
                <a:cs typeface="Calibri"/>
              </a:rPr>
              <a:t>Learning</a:t>
            </a:r>
            <a:r>
              <a:rPr lang="en-US" sz="2800" spc="-25" dirty="0">
                <a:latin typeface="Calibri"/>
                <a:cs typeface="Calibri"/>
              </a:rPr>
              <a:t> </a:t>
            </a:r>
            <a:r>
              <a:rPr lang="en-US" sz="2800" dirty="0">
                <a:latin typeface="Calibri"/>
                <a:cs typeface="Calibri"/>
              </a:rPr>
              <a:t>and</a:t>
            </a:r>
            <a:r>
              <a:rPr lang="en-US" sz="2800" spc="-25" dirty="0">
                <a:latin typeface="Calibri"/>
                <a:cs typeface="Calibri"/>
              </a:rPr>
              <a:t> </a:t>
            </a:r>
            <a:r>
              <a:rPr lang="en-US" sz="2800" spc="-10" dirty="0">
                <a:latin typeface="Calibri"/>
                <a:cs typeface="Calibri"/>
              </a:rPr>
              <a:t>Representation</a:t>
            </a:r>
            <a:r>
              <a:rPr lang="en-US" sz="2800" spc="-30" dirty="0">
                <a:latin typeface="Calibri"/>
                <a:cs typeface="Calibri"/>
              </a:rPr>
              <a:t> </a:t>
            </a:r>
            <a:r>
              <a:rPr lang="en-US" sz="2800" dirty="0">
                <a:latin typeface="Calibri"/>
                <a:cs typeface="Calibri"/>
              </a:rPr>
              <a:t>Learning</a:t>
            </a:r>
            <a:r>
              <a:rPr lang="en-US" sz="2800" spc="-25" dirty="0">
                <a:latin typeface="Calibri"/>
                <a:cs typeface="Calibri"/>
              </a:rPr>
              <a:t> </a:t>
            </a:r>
            <a:r>
              <a:rPr lang="en-US" sz="2800" dirty="0">
                <a:latin typeface="Calibri"/>
                <a:cs typeface="Calibri"/>
              </a:rPr>
              <a:t>Workshop,</a:t>
            </a:r>
            <a:r>
              <a:rPr lang="en-US" sz="2800" spc="-25" dirty="0">
                <a:latin typeface="Calibri"/>
                <a:cs typeface="Calibri"/>
              </a:rPr>
              <a:t> </a:t>
            </a:r>
            <a:r>
              <a:rPr lang="en-US" sz="2800" spc="-20" dirty="0">
                <a:latin typeface="Calibri"/>
                <a:cs typeface="Calibri"/>
              </a:rPr>
              <a:t>2015</a:t>
            </a:r>
          </a:p>
          <a:p>
            <a:pPr marL="12700">
              <a:lnSpc>
                <a:spcPct val="100000"/>
              </a:lnSpc>
              <a:spcBef>
                <a:spcPts val="45"/>
              </a:spcBef>
            </a:pPr>
            <a:endParaRPr lang="en-US" sz="2800" spc="-20" dirty="0">
              <a:latin typeface="Calibri"/>
              <a:cs typeface="Calibri"/>
            </a:endParaRPr>
          </a:p>
          <a:p>
            <a:pPr marL="12700">
              <a:lnSpc>
                <a:spcPct val="100000"/>
              </a:lnSpc>
              <a:spcBef>
                <a:spcPts val="45"/>
              </a:spcBef>
            </a:pPr>
            <a:r>
              <a:rPr lang="en-US" sz="2800" b="1" spc="-20" dirty="0">
                <a:latin typeface="Calibri"/>
                <a:cs typeface="Calibri"/>
              </a:rPr>
              <a:t>For </a:t>
            </a:r>
            <a:r>
              <a:rPr lang="en-US" sz="2800" b="1" spc="-20" dirty="0" err="1">
                <a:latin typeface="Calibri"/>
                <a:cs typeface="Calibri"/>
              </a:rPr>
              <a:t>ViT</a:t>
            </a:r>
            <a:r>
              <a:rPr lang="en-US" sz="2800" b="1" spc="-20" dirty="0">
                <a:latin typeface="Calibri"/>
                <a:cs typeface="Calibri"/>
              </a:rPr>
              <a:t> </a:t>
            </a:r>
            <a:r>
              <a:rPr lang="en-US" sz="2800" spc="-20" dirty="0">
                <a:latin typeface="Calibri"/>
                <a:cs typeface="Calibri"/>
              </a:rPr>
              <a:t>: </a:t>
            </a:r>
            <a:r>
              <a:rPr lang="en-US" sz="2800" spc="-20" dirty="0" err="1">
                <a:latin typeface="Calibri"/>
                <a:cs typeface="Calibri"/>
              </a:rPr>
              <a:t>Touvrom</a:t>
            </a:r>
            <a:r>
              <a:rPr lang="en-US" sz="2800" spc="-10" dirty="0">
                <a:latin typeface="Calibri"/>
                <a:cs typeface="Calibri"/>
              </a:rPr>
              <a:t> </a:t>
            </a:r>
            <a:r>
              <a:rPr lang="en-US" sz="2800" dirty="0">
                <a:latin typeface="Calibri"/>
                <a:cs typeface="Calibri"/>
              </a:rPr>
              <a:t>et</a:t>
            </a:r>
            <a:r>
              <a:rPr lang="en-US" sz="2800" spc="-10" dirty="0">
                <a:latin typeface="Calibri"/>
                <a:cs typeface="Calibri"/>
              </a:rPr>
              <a:t> </a:t>
            </a:r>
            <a:r>
              <a:rPr lang="en-US" sz="2800" dirty="0">
                <a:latin typeface="Calibri"/>
                <a:cs typeface="Calibri"/>
              </a:rPr>
              <a:t>al,</a:t>
            </a:r>
            <a:r>
              <a:rPr lang="en-US" sz="2800" spc="-10" dirty="0">
                <a:latin typeface="Calibri"/>
                <a:cs typeface="Calibri"/>
              </a:rPr>
              <a:t> “Training</a:t>
            </a:r>
            <a:r>
              <a:rPr lang="en-US" sz="2800" spc="-15" dirty="0">
                <a:latin typeface="Calibri"/>
                <a:cs typeface="Calibri"/>
              </a:rPr>
              <a:t> </a:t>
            </a:r>
            <a:r>
              <a:rPr lang="en-US" sz="2800" spc="-20" dirty="0">
                <a:latin typeface="Calibri"/>
                <a:cs typeface="Calibri"/>
              </a:rPr>
              <a:t>data-</a:t>
            </a:r>
            <a:r>
              <a:rPr lang="en-US" sz="2800" spc="-10" dirty="0">
                <a:latin typeface="Calibri"/>
                <a:cs typeface="Calibri"/>
              </a:rPr>
              <a:t>efficient </a:t>
            </a:r>
            <a:r>
              <a:rPr lang="en-US" sz="2800" dirty="0">
                <a:latin typeface="Calibri"/>
                <a:cs typeface="Calibri"/>
              </a:rPr>
              <a:t>image</a:t>
            </a:r>
            <a:r>
              <a:rPr lang="en-US" sz="2800" spc="-5" dirty="0">
                <a:latin typeface="Calibri"/>
                <a:cs typeface="Calibri"/>
              </a:rPr>
              <a:t> </a:t>
            </a:r>
            <a:r>
              <a:rPr lang="en-US" sz="2800" spc="-10" dirty="0">
                <a:latin typeface="Calibri"/>
                <a:cs typeface="Calibri"/>
              </a:rPr>
              <a:t>transformers </a:t>
            </a:r>
            <a:r>
              <a:rPr lang="en-US" sz="2800" dirty="0">
                <a:latin typeface="Calibri"/>
                <a:cs typeface="Calibri"/>
              </a:rPr>
              <a:t>&amp;</a:t>
            </a:r>
            <a:r>
              <a:rPr lang="en-US" sz="2800" spc="-15" dirty="0">
                <a:latin typeface="Calibri"/>
                <a:cs typeface="Calibri"/>
              </a:rPr>
              <a:t> </a:t>
            </a:r>
            <a:r>
              <a:rPr lang="en-US" sz="2800" spc="-10" dirty="0">
                <a:latin typeface="Calibri"/>
                <a:cs typeface="Calibri"/>
              </a:rPr>
              <a:t>distillation</a:t>
            </a:r>
            <a:r>
              <a:rPr lang="en-US" sz="2800" spc="-15" dirty="0">
                <a:latin typeface="Calibri"/>
                <a:cs typeface="Calibri"/>
              </a:rPr>
              <a:t> </a:t>
            </a:r>
            <a:r>
              <a:rPr lang="en-US" sz="2800" dirty="0">
                <a:latin typeface="Calibri"/>
                <a:cs typeface="Calibri"/>
              </a:rPr>
              <a:t>through</a:t>
            </a:r>
            <a:r>
              <a:rPr lang="en-US" sz="2800" spc="-15" dirty="0">
                <a:latin typeface="Calibri"/>
                <a:cs typeface="Calibri"/>
              </a:rPr>
              <a:t> </a:t>
            </a:r>
            <a:r>
              <a:rPr lang="en-US" sz="2800" spc="-20" dirty="0">
                <a:latin typeface="Calibri"/>
                <a:cs typeface="Calibri"/>
              </a:rPr>
              <a:t>attention”,</a:t>
            </a:r>
            <a:r>
              <a:rPr lang="en-US" sz="2800" spc="-15" dirty="0">
                <a:latin typeface="Calibri"/>
                <a:cs typeface="Calibri"/>
              </a:rPr>
              <a:t> </a:t>
            </a:r>
            <a:r>
              <a:rPr lang="en-US" sz="2800" dirty="0">
                <a:latin typeface="Calibri"/>
                <a:cs typeface="Calibri"/>
              </a:rPr>
              <a:t>ICML</a:t>
            </a:r>
            <a:r>
              <a:rPr lang="en-US" sz="2800" spc="-15" dirty="0">
                <a:latin typeface="Calibri"/>
                <a:cs typeface="Calibri"/>
              </a:rPr>
              <a:t> </a:t>
            </a:r>
            <a:r>
              <a:rPr lang="en-US" sz="2800" spc="-20" dirty="0">
                <a:latin typeface="Calibri"/>
                <a:cs typeface="Calibri"/>
              </a:rPr>
              <a:t>2021</a:t>
            </a:r>
            <a:endParaRPr lang="en-US" sz="2800" dirty="0">
              <a:latin typeface="Calibri"/>
              <a:cs typeface="Calibri"/>
            </a:endParaRPr>
          </a:p>
          <a:p>
            <a:pPr marL="12700">
              <a:lnSpc>
                <a:spcPct val="100000"/>
              </a:lnSpc>
              <a:spcBef>
                <a:spcPts val="45"/>
              </a:spcBef>
            </a:pPr>
            <a:endParaRPr lang="en-US" sz="2800" dirty="0">
              <a:latin typeface="Calibri"/>
              <a:cs typeface="Calibri"/>
            </a:endParaRPr>
          </a:p>
        </p:txBody>
      </p:sp>
      <p:sp>
        <p:nvSpPr>
          <p:cNvPr id="5" name="Oval 4">
            <a:extLst>
              <a:ext uri="{FF2B5EF4-FFF2-40B4-BE49-F238E27FC236}">
                <a16:creationId xmlns:a16="http://schemas.microsoft.com/office/drawing/2014/main" id="{43C25137-A6D2-103F-B3E2-434B8D70CEFE}"/>
              </a:ext>
            </a:extLst>
          </p:cNvPr>
          <p:cNvSpPr/>
          <p:nvPr/>
        </p:nvSpPr>
        <p:spPr>
          <a:xfrm>
            <a:off x="5257800" y="986407"/>
            <a:ext cx="5334000" cy="21336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t>On YOUR OWN</a:t>
            </a:r>
          </a:p>
        </p:txBody>
      </p:sp>
    </p:spTree>
    <p:extLst>
      <p:ext uri="{BB962C8B-B14F-4D97-AF65-F5344CB8AC3E}">
        <p14:creationId xmlns:p14="http://schemas.microsoft.com/office/powerpoint/2010/main" val="24674001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Improving</a:t>
            </a:r>
            <a:r>
              <a:rPr spc="-160" dirty="0"/>
              <a:t> </a:t>
            </a:r>
            <a:r>
              <a:rPr spc="-55" dirty="0"/>
              <a:t>ViT:</a:t>
            </a:r>
            <a:r>
              <a:rPr spc="-160" dirty="0"/>
              <a:t> </a:t>
            </a:r>
            <a:r>
              <a:rPr spc="-10" dirty="0"/>
              <a:t>Distillation</a:t>
            </a:r>
          </a:p>
        </p:txBody>
      </p:sp>
      <p:sp>
        <p:nvSpPr>
          <p:cNvPr id="3" name="object 3"/>
          <p:cNvSpPr txBox="1"/>
          <p:nvPr/>
        </p:nvSpPr>
        <p:spPr>
          <a:xfrm>
            <a:off x="486050" y="1331467"/>
            <a:ext cx="2797810" cy="1125855"/>
          </a:xfrm>
          <a:prstGeom prst="rect">
            <a:avLst/>
          </a:prstGeom>
        </p:spPr>
        <p:txBody>
          <a:bodyPr vert="horz" wrap="square" lIns="0" tIns="10795" rIns="0" bIns="0" rtlCol="0">
            <a:spAutoFit/>
          </a:bodyPr>
          <a:lstStyle/>
          <a:p>
            <a:pPr marL="12700" marR="5080">
              <a:lnSpc>
                <a:spcPct val="100400"/>
              </a:lnSpc>
              <a:spcBef>
                <a:spcPts val="85"/>
              </a:spcBef>
            </a:pPr>
            <a:r>
              <a:rPr sz="2400" dirty="0">
                <a:latin typeface="Calibri"/>
                <a:cs typeface="Calibri"/>
              </a:rPr>
              <a:t>Step</a:t>
            </a:r>
            <a:r>
              <a:rPr sz="2400" spc="-50" dirty="0">
                <a:latin typeface="Calibri"/>
                <a:cs typeface="Calibri"/>
              </a:rPr>
              <a:t> </a:t>
            </a:r>
            <a:r>
              <a:rPr sz="2400" dirty="0">
                <a:latin typeface="Calibri"/>
                <a:cs typeface="Calibri"/>
              </a:rPr>
              <a:t>1:</a:t>
            </a:r>
            <a:r>
              <a:rPr sz="2400" spc="-55" dirty="0">
                <a:latin typeface="Calibri"/>
                <a:cs typeface="Calibri"/>
              </a:rPr>
              <a:t> </a:t>
            </a:r>
            <a:r>
              <a:rPr sz="2400" spc="-30" dirty="0">
                <a:latin typeface="Calibri"/>
                <a:cs typeface="Calibri"/>
              </a:rPr>
              <a:t>Train</a:t>
            </a:r>
            <a:r>
              <a:rPr sz="2400" spc="-45" dirty="0">
                <a:latin typeface="Calibri"/>
                <a:cs typeface="Calibri"/>
              </a:rPr>
              <a:t> </a:t>
            </a:r>
            <a:r>
              <a:rPr sz="2400" dirty="0">
                <a:latin typeface="Calibri"/>
                <a:cs typeface="Calibri"/>
              </a:rPr>
              <a:t>a</a:t>
            </a:r>
            <a:r>
              <a:rPr sz="2400" spc="-55" dirty="0">
                <a:latin typeface="Calibri"/>
                <a:cs typeface="Calibri"/>
              </a:rPr>
              <a:t> </a:t>
            </a:r>
            <a:r>
              <a:rPr sz="2400" b="1" spc="-10" dirty="0">
                <a:solidFill>
                  <a:srgbClr val="4472C4"/>
                </a:solidFill>
                <a:latin typeface="Calibri"/>
                <a:cs typeface="Calibri"/>
              </a:rPr>
              <a:t>teacher </a:t>
            </a:r>
            <a:r>
              <a:rPr sz="2400" b="1" dirty="0">
                <a:solidFill>
                  <a:srgbClr val="4472C4"/>
                </a:solidFill>
                <a:latin typeface="Calibri"/>
                <a:cs typeface="Calibri"/>
              </a:rPr>
              <a:t>model</a:t>
            </a:r>
            <a:r>
              <a:rPr sz="2400" b="1" spc="-45" dirty="0">
                <a:solidFill>
                  <a:srgbClr val="4472C4"/>
                </a:solidFill>
                <a:latin typeface="Calibri"/>
                <a:cs typeface="Calibri"/>
              </a:rPr>
              <a:t> </a:t>
            </a:r>
            <a:r>
              <a:rPr sz="2400" dirty="0">
                <a:latin typeface="Calibri"/>
                <a:cs typeface="Calibri"/>
              </a:rPr>
              <a:t>on</a:t>
            </a:r>
            <a:r>
              <a:rPr sz="2400" spc="-40" dirty="0">
                <a:latin typeface="Calibri"/>
                <a:cs typeface="Calibri"/>
              </a:rPr>
              <a:t> </a:t>
            </a:r>
            <a:r>
              <a:rPr sz="2400" dirty="0">
                <a:latin typeface="Calibri"/>
                <a:cs typeface="Calibri"/>
              </a:rPr>
              <a:t>images</a:t>
            </a:r>
            <a:r>
              <a:rPr sz="2400" spc="-40" dirty="0">
                <a:latin typeface="Calibri"/>
                <a:cs typeface="Calibri"/>
              </a:rPr>
              <a:t> </a:t>
            </a:r>
            <a:r>
              <a:rPr sz="2400" spc="-25" dirty="0">
                <a:latin typeface="Calibri"/>
                <a:cs typeface="Calibri"/>
              </a:rPr>
              <a:t>and </a:t>
            </a:r>
            <a:r>
              <a:rPr sz="2400" spc="-20" dirty="0">
                <a:latin typeface="Calibri"/>
                <a:cs typeface="Calibri"/>
              </a:rPr>
              <a:t>ground-</a:t>
            </a:r>
            <a:r>
              <a:rPr sz="2400" dirty="0">
                <a:latin typeface="Calibri"/>
                <a:cs typeface="Calibri"/>
              </a:rPr>
              <a:t>truth</a:t>
            </a:r>
            <a:r>
              <a:rPr sz="2400" spc="-10" dirty="0">
                <a:latin typeface="Calibri"/>
                <a:cs typeface="Calibri"/>
              </a:rPr>
              <a:t> labels</a:t>
            </a:r>
            <a:endParaRPr sz="2400">
              <a:latin typeface="Calibri"/>
              <a:cs typeface="Calibri"/>
            </a:endParaRPr>
          </a:p>
        </p:txBody>
      </p:sp>
      <p:sp>
        <p:nvSpPr>
          <p:cNvPr id="4" name="object 4"/>
          <p:cNvSpPr/>
          <p:nvPr/>
        </p:nvSpPr>
        <p:spPr>
          <a:xfrm>
            <a:off x="8354707" y="1865448"/>
            <a:ext cx="436245" cy="114300"/>
          </a:xfrm>
          <a:custGeom>
            <a:avLst/>
            <a:gdLst/>
            <a:ahLst/>
            <a:cxnLst/>
            <a:rect l="l" t="t" r="r" b="b"/>
            <a:pathLst>
              <a:path w="436245" h="114300">
                <a:moveTo>
                  <a:pt x="321927" y="0"/>
                </a:moveTo>
                <a:lnTo>
                  <a:pt x="321928" y="114300"/>
                </a:lnTo>
                <a:lnTo>
                  <a:pt x="398124" y="76201"/>
                </a:lnTo>
                <a:lnTo>
                  <a:pt x="340978" y="76201"/>
                </a:lnTo>
                <a:lnTo>
                  <a:pt x="340978" y="38101"/>
                </a:lnTo>
                <a:lnTo>
                  <a:pt x="398132" y="38101"/>
                </a:lnTo>
                <a:lnTo>
                  <a:pt x="321927" y="0"/>
                </a:lnTo>
                <a:close/>
              </a:path>
              <a:path w="436245" h="114300">
                <a:moveTo>
                  <a:pt x="321927" y="38101"/>
                </a:moveTo>
                <a:lnTo>
                  <a:pt x="0" y="38101"/>
                </a:lnTo>
                <a:lnTo>
                  <a:pt x="0" y="76201"/>
                </a:lnTo>
                <a:lnTo>
                  <a:pt x="321928" y="76201"/>
                </a:lnTo>
                <a:lnTo>
                  <a:pt x="321927" y="38101"/>
                </a:lnTo>
                <a:close/>
              </a:path>
              <a:path w="436245" h="114300">
                <a:moveTo>
                  <a:pt x="398132" y="38101"/>
                </a:moveTo>
                <a:lnTo>
                  <a:pt x="340978" y="38101"/>
                </a:lnTo>
                <a:lnTo>
                  <a:pt x="340978" y="76201"/>
                </a:lnTo>
                <a:lnTo>
                  <a:pt x="398124" y="76201"/>
                </a:lnTo>
                <a:lnTo>
                  <a:pt x="436228" y="57148"/>
                </a:lnTo>
                <a:lnTo>
                  <a:pt x="398132" y="38101"/>
                </a:lnTo>
                <a:close/>
              </a:path>
            </a:pathLst>
          </a:custGeom>
          <a:solidFill>
            <a:srgbClr val="000000"/>
          </a:solidFill>
        </p:spPr>
        <p:txBody>
          <a:bodyPr wrap="square" lIns="0" tIns="0" rIns="0" bIns="0" rtlCol="0"/>
          <a:lstStyle/>
          <a:p>
            <a:endParaRPr/>
          </a:p>
        </p:txBody>
      </p:sp>
      <p:sp>
        <p:nvSpPr>
          <p:cNvPr id="5" name="object 5"/>
          <p:cNvSpPr/>
          <p:nvPr/>
        </p:nvSpPr>
        <p:spPr>
          <a:xfrm>
            <a:off x="10088581" y="1865447"/>
            <a:ext cx="436245" cy="114300"/>
          </a:xfrm>
          <a:custGeom>
            <a:avLst/>
            <a:gdLst/>
            <a:ahLst/>
            <a:cxnLst/>
            <a:rect l="l" t="t" r="r" b="b"/>
            <a:pathLst>
              <a:path w="436245" h="114300">
                <a:moveTo>
                  <a:pt x="114300" y="0"/>
                </a:moveTo>
                <a:lnTo>
                  <a:pt x="0" y="57150"/>
                </a:lnTo>
                <a:lnTo>
                  <a:pt x="114300" y="114300"/>
                </a:lnTo>
                <a:lnTo>
                  <a:pt x="114300" y="76201"/>
                </a:lnTo>
                <a:lnTo>
                  <a:pt x="95250" y="76201"/>
                </a:lnTo>
                <a:lnTo>
                  <a:pt x="95250" y="38101"/>
                </a:lnTo>
                <a:lnTo>
                  <a:pt x="114300" y="38101"/>
                </a:lnTo>
                <a:lnTo>
                  <a:pt x="114300" y="0"/>
                </a:lnTo>
                <a:close/>
              </a:path>
              <a:path w="436245" h="114300">
                <a:moveTo>
                  <a:pt x="114300" y="38101"/>
                </a:moveTo>
                <a:lnTo>
                  <a:pt x="95250" y="38101"/>
                </a:lnTo>
                <a:lnTo>
                  <a:pt x="95250" y="76201"/>
                </a:lnTo>
                <a:lnTo>
                  <a:pt x="114300" y="76201"/>
                </a:lnTo>
                <a:lnTo>
                  <a:pt x="114300" y="38101"/>
                </a:lnTo>
                <a:close/>
              </a:path>
              <a:path w="436245" h="114300">
                <a:moveTo>
                  <a:pt x="436228" y="38101"/>
                </a:moveTo>
                <a:lnTo>
                  <a:pt x="114300" y="38101"/>
                </a:lnTo>
                <a:lnTo>
                  <a:pt x="114300" y="76201"/>
                </a:lnTo>
                <a:lnTo>
                  <a:pt x="436228" y="76201"/>
                </a:lnTo>
                <a:lnTo>
                  <a:pt x="436228" y="38101"/>
                </a:lnTo>
                <a:close/>
              </a:path>
            </a:pathLst>
          </a:custGeom>
          <a:solidFill>
            <a:srgbClr val="000000"/>
          </a:solidFill>
        </p:spPr>
        <p:txBody>
          <a:bodyPr wrap="square" lIns="0" tIns="0" rIns="0" bIns="0" rtlCol="0"/>
          <a:lstStyle/>
          <a:p>
            <a:endParaRPr/>
          </a:p>
        </p:txBody>
      </p:sp>
      <p:pic>
        <p:nvPicPr>
          <p:cNvPr id="6" name="object 6"/>
          <p:cNvPicPr/>
          <p:nvPr/>
        </p:nvPicPr>
        <p:blipFill>
          <a:blip r:embed="rId2" cstate="print"/>
          <a:stretch>
            <a:fillRect/>
          </a:stretch>
        </p:blipFill>
        <p:spPr>
          <a:xfrm>
            <a:off x="3694386" y="1336307"/>
            <a:ext cx="1171903" cy="1172589"/>
          </a:xfrm>
          <a:prstGeom prst="rect">
            <a:avLst/>
          </a:prstGeom>
        </p:spPr>
      </p:pic>
      <p:grpSp>
        <p:nvGrpSpPr>
          <p:cNvPr id="7" name="object 7"/>
          <p:cNvGrpSpPr/>
          <p:nvPr/>
        </p:nvGrpSpPr>
        <p:grpSpPr>
          <a:xfrm>
            <a:off x="5214149" y="1290472"/>
            <a:ext cx="1263650" cy="1185545"/>
            <a:chOff x="5214149" y="1290472"/>
            <a:chExt cx="1263650" cy="1185545"/>
          </a:xfrm>
        </p:grpSpPr>
        <p:sp>
          <p:nvSpPr>
            <p:cNvPr id="8" name="object 8"/>
            <p:cNvSpPr/>
            <p:nvPr/>
          </p:nvSpPr>
          <p:spPr>
            <a:xfrm>
              <a:off x="5220500" y="1296822"/>
              <a:ext cx="1250950" cy="1172845"/>
            </a:xfrm>
            <a:custGeom>
              <a:avLst/>
              <a:gdLst/>
              <a:ahLst/>
              <a:cxnLst/>
              <a:rect l="l" t="t" r="r" b="b"/>
              <a:pathLst>
                <a:path w="1250950" h="1172845">
                  <a:moveTo>
                    <a:pt x="0" y="0"/>
                  </a:moveTo>
                  <a:lnTo>
                    <a:pt x="0" y="1172589"/>
                  </a:lnTo>
                  <a:lnTo>
                    <a:pt x="1250730" y="879441"/>
                  </a:lnTo>
                  <a:lnTo>
                    <a:pt x="1250730" y="293147"/>
                  </a:lnTo>
                  <a:lnTo>
                    <a:pt x="0" y="0"/>
                  </a:lnTo>
                  <a:close/>
                </a:path>
              </a:pathLst>
            </a:custGeom>
            <a:solidFill>
              <a:srgbClr val="4472C4"/>
            </a:solidFill>
          </p:spPr>
          <p:txBody>
            <a:bodyPr wrap="square" lIns="0" tIns="0" rIns="0" bIns="0" rtlCol="0"/>
            <a:lstStyle/>
            <a:p>
              <a:endParaRPr/>
            </a:p>
          </p:txBody>
        </p:sp>
        <p:sp>
          <p:nvSpPr>
            <p:cNvPr id="9" name="object 9"/>
            <p:cNvSpPr/>
            <p:nvPr/>
          </p:nvSpPr>
          <p:spPr>
            <a:xfrm>
              <a:off x="5220499" y="1296822"/>
              <a:ext cx="1250950" cy="1172845"/>
            </a:xfrm>
            <a:custGeom>
              <a:avLst/>
              <a:gdLst/>
              <a:ahLst/>
              <a:cxnLst/>
              <a:rect l="l" t="t" r="r" b="b"/>
              <a:pathLst>
                <a:path w="1250950" h="1172845">
                  <a:moveTo>
                    <a:pt x="0" y="0"/>
                  </a:moveTo>
                  <a:lnTo>
                    <a:pt x="1250731" y="293147"/>
                  </a:lnTo>
                  <a:lnTo>
                    <a:pt x="1250731" y="879441"/>
                  </a:lnTo>
                  <a:lnTo>
                    <a:pt x="0" y="1172589"/>
                  </a:lnTo>
                  <a:lnTo>
                    <a:pt x="0" y="0"/>
                  </a:lnTo>
                  <a:close/>
                </a:path>
              </a:pathLst>
            </a:custGeom>
            <a:ln w="12700">
              <a:solidFill>
                <a:srgbClr val="2F528F"/>
              </a:solidFill>
            </a:ln>
          </p:spPr>
          <p:txBody>
            <a:bodyPr wrap="square" lIns="0" tIns="0" rIns="0" bIns="0" rtlCol="0"/>
            <a:lstStyle/>
            <a:p>
              <a:endParaRPr/>
            </a:p>
          </p:txBody>
        </p:sp>
      </p:grpSp>
      <p:sp>
        <p:nvSpPr>
          <p:cNvPr id="10" name="object 10"/>
          <p:cNvSpPr txBox="1"/>
          <p:nvPr/>
        </p:nvSpPr>
        <p:spPr>
          <a:xfrm>
            <a:off x="6756386" y="1514347"/>
            <a:ext cx="1504315" cy="76009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P(cat)</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0.9</a:t>
            </a:r>
            <a:endParaRPr sz="2400">
              <a:latin typeface="Calibri"/>
              <a:cs typeface="Calibri"/>
            </a:endParaRPr>
          </a:p>
          <a:p>
            <a:pPr marL="12700">
              <a:lnSpc>
                <a:spcPct val="100000"/>
              </a:lnSpc>
              <a:spcBef>
                <a:spcPts val="25"/>
              </a:spcBef>
            </a:pPr>
            <a:r>
              <a:rPr sz="2400" dirty="0">
                <a:latin typeface="Calibri"/>
                <a:cs typeface="Calibri"/>
              </a:rPr>
              <a:t>P(dog)</a:t>
            </a:r>
            <a:r>
              <a:rPr sz="2400" spc="-25" dirty="0">
                <a:latin typeface="Calibri"/>
                <a:cs typeface="Calibri"/>
              </a:rPr>
              <a:t> </a:t>
            </a:r>
            <a:r>
              <a:rPr sz="2400" dirty="0">
                <a:latin typeface="Calibri"/>
                <a:cs typeface="Calibri"/>
              </a:rPr>
              <a:t>=</a:t>
            </a:r>
            <a:r>
              <a:rPr sz="2400" spc="-20" dirty="0">
                <a:latin typeface="Calibri"/>
                <a:cs typeface="Calibri"/>
              </a:rPr>
              <a:t> </a:t>
            </a:r>
            <a:r>
              <a:rPr sz="2400" spc="-25" dirty="0">
                <a:latin typeface="Calibri"/>
                <a:cs typeface="Calibri"/>
              </a:rPr>
              <a:t>0.1</a:t>
            </a:r>
            <a:endParaRPr sz="2400">
              <a:latin typeface="Calibri"/>
              <a:cs typeface="Calibri"/>
            </a:endParaRPr>
          </a:p>
        </p:txBody>
      </p:sp>
      <p:sp>
        <p:nvSpPr>
          <p:cNvPr id="11" name="object 11"/>
          <p:cNvSpPr txBox="1"/>
          <p:nvPr/>
        </p:nvSpPr>
        <p:spPr>
          <a:xfrm>
            <a:off x="10635734" y="1514347"/>
            <a:ext cx="1114425" cy="760095"/>
          </a:xfrm>
          <a:prstGeom prst="rect">
            <a:avLst/>
          </a:prstGeom>
        </p:spPr>
        <p:txBody>
          <a:bodyPr vert="horz" wrap="square" lIns="0" tIns="9525" rIns="0" bIns="0" rtlCol="0">
            <a:spAutoFit/>
          </a:bodyPr>
          <a:lstStyle/>
          <a:p>
            <a:pPr marL="353060" marR="5080" indent="-340995">
              <a:lnSpc>
                <a:spcPct val="100800"/>
              </a:lnSpc>
              <a:spcBef>
                <a:spcPts val="75"/>
              </a:spcBef>
            </a:pPr>
            <a:r>
              <a:rPr sz="2400" dirty="0">
                <a:latin typeface="Calibri"/>
                <a:cs typeface="Calibri"/>
              </a:rPr>
              <a:t>GT</a:t>
            </a:r>
            <a:r>
              <a:rPr sz="2400" spc="-45" dirty="0">
                <a:latin typeface="Calibri"/>
                <a:cs typeface="Calibri"/>
              </a:rPr>
              <a:t> </a:t>
            </a:r>
            <a:r>
              <a:rPr sz="2400" spc="-10" dirty="0">
                <a:latin typeface="Calibri"/>
                <a:cs typeface="Calibri"/>
              </a:rPr>
              <a:t>label: </a:t>
            </a:r>
            <a:r>
              <a:rPr sz="2400" spc="-25" dirty="0">
                <a:latin typeface="Calibri"/>
                <a:cs typeface="Calibri"/>
              </a:rPr>
              <a:t>Cat</a:t>
            </a:r>
            <a:endParaRPr sz="2400">
              <a:latin typeface="Calibri"/>
              <a:cs typeface="Calibri"/>
            </a:endParaRPr>
          </a:p>
        </p:txBody>
      </p:sp>
      <p:sp>
        <p:nvSpPr>
          <p:cNvPr id="12" name="object 12"/>
          <p:cNvSpPr txBox="1"/>
          <p:nvPr/>
        </p:nvSpPr>
        <p:spPr>
          <a:xfrm>
            <a:off x="8943506" y="1331467"/>
            <a:ext cx="992505" cy="1125855"/>
          </a:xfrm>
          <a:prstGeom prst="rect">
            <a:avLst/>
          </a:prstGeom>
        </p:spPr>
        <p:txBody>
          <a:bodyPr vert="horz" wrap="square" lIns="0" tIns="10795" rIns="0" bIns="0" rtlCol="0">
            <a:spAutoFit/>
          </a:bodyPr>
          <a:lstStyle/>
          <a:p>
            <a:pPr marL="12700" marR="5080" algn="ctr">
              <a:lnSpc>
                <a:spcPct val="100400"/>
              </a:lnSpc>
              <a:spcBef>
                <a:spcPts val="85"/>
              </a:spcBef>
            </a:pPr>
            <a:r>
              <a:rPr sz="2400" spc="-10" dirty="0">
                <a:latin typeface="Calibri"/>
                <a:cs typeface="Calibri"/>
              </a:rPr>
              <a:t>Cross </a:t>
            </a:r>
            <a:r>
              <a:rPr sz="2400" spc="-25" dirty="0">
                <a:latin typeface="Calibri"/>
                <a:cs typeface="Calibri"/>
              </a:rPr>
              <a:t>Entropy </a:t>
            </a:r>
            <a:r>
              <a:rPr sz="2400" spc="-20" dirty="0">
                <a:latin typeface="Calibri"/>
                <a:cs typeface="Calibri"/>
              </a:rPr>
              <a:t>Loss</a:t>
            </a:r>
            <a:endParaRPr sz="2400">
              <a:latin typeface="Calibri"/>
              <a:cs typeface="Calibri"/>
            </a:endParaRPr>
          </a:p>
        </p:txBody>
      </p:sp>
      <p:sp>
        <p:nvSpPr>
          <p:cNvPr id="17" name="TextBox 16">
            <a:extLst>
              <a:ext uri="{FF2B5EF4-FFF2-40B4-BE49-F238E27FC236}">
                <a16:creationId xmlns:a16="http://schemas.microsoft.com/office/drawing/2014/main" id="{FC5A5434-4A2C-F5E0-F4BB-B77B5088702A}"/>
              </a:ext>
            </a:extLst>
          </p:cNvPr>
          <p:cNvSpPr txBox="1"/>
          <p:nvPr/>
        </p:nvSpPr>
        <p:spPr>
          <a:xfrm>
            <a:off x="857903" y="2839910"/>
            <a:ext cx="9448800" cy="3108543"/>
          </a:xfrm>
          <a:prstGeom prst="rect">
            <a:avLst/>
          </a:prstGeom>
          <a:noFill/>
        </p:spPr>
        <p:txBody>
          <a:bodyPr wrap="square" rtlCol="0">
            <a:spAutoFit/>
          </a:bodyPr>
          <a:lstStyle/>
          <a:p>
            <a:r>
              <a:rPr lang="en-US" sz="2800" dirty="0"/>
              <a:t>Refers to </a:t>
            </a:r>
            <a:r>
              <a:rPr lang="en-US" sz="2800" b="1" dirty="0"/>
              <a:t>Knowledge Distillation</a:t>
            </a:r>
            <a:r>
              <a:rPr lang="en-US" sz="2800" dirty="0"/>
              <a:t>, a technique used to </a:t>
            </a:r>
            <a:r>
              <a:rPr lang="en-US" sz="2800" dirty="0">
                <a:highlight>
                  <a:srgbClr val="FFFF00"/>
                </a:highlight>
              </a:rPr>
              <a:t>transfer knowledge from a larger, pretrained model (referred to as the </a:t>
            </a:r>
            <a:r>
              <a:rPr lang="en-US" sz="2800" b="1" dirty="0">
                <a:highlight>
                  <a:srgbClr val="FFFF00"/>
                </a:highlight>
              </a:rPr>
              <a:t>teacher model</a:t>
            </a:r>
            <a:r>
              <a:rPr lang="en-US" sz="2800" dirty="0">
                <a:highlight>
                  <a:srgbClr val="FFFF00"/>
                </a:highlight>
              </a:rPr>
              <a:t>) to a smaller or less complex model (referred to as the </a:t>
            </a:r>
            <a:r>
              <a:rPr lang="en-US" sz="2800" b="1" dirty="0">
                <a:highlight>
                  <a:srgbClr val="FFFF00"/>
                </a:highlight>
              </a:rPr>
              <a:t>student model</a:t>
            </a:r>
            <a:r>
              <a:rPr lang="en-US" sz="2800" dirty="0">
                <a:highlight>
                  <a:srgbClr val="FFFF00"/>
                </a:highlight>
              </a:rPr>
              <a:t>). </a:t>
            </a:r>
            <a:r>
              <a:rPr lang="en-US" sz="2800" dirty="0"/>
              <a:t>This process allows the smaller student model to achieve comparable performance to the larger teacher model, but with fewer parameters and reduced computational complexity.</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Improving</a:t>
            </a:r>
            <a:r>
              <a:rPr spc="-160" dirty="0"/>
              <a:t> </a:t>
            </a:r>
            <a:r>
              <a:rPr spc="-55" dirty="0"/>
              <a:t>ViT:</a:t>
            </a:r>
            <a:r>
              <a:rPr spc="-160" dirty="0"/>
              <a:t> </a:t>
            </a:r>
            <a:r>
              <a:rPr spc="-10" dirty="0"/>
              <a:t>Distillation</a:t>
            </a:r>
          </a:p>
        </p:txBody>
      </p:sp>
      <p:sp>
        <p:nvSpPr>
          <p:cNvPr id="3" name="object 3"/>
          <p:cNvSpPr txBox="1"/>
          <p:nvPr/>
        </p:nvSpPr>
        <p:spPr>
          <a:xfrm>
            <a:off x="486050" y="1331467"/>
            <a:ext cx="2797810" cy="1125855"/>
          </a:xfrm>
          <a:prstGeom prst="rect">
            <a:avLst/>
          </a:prstGeom>
        </p:spPr>
        <p:txBody>
          <a:bodyPr vert="horz" wrap="square" lIns="0" tIns="10795" rIns="0" bIns="0" rtlCol="0">
            <a:spAutoFit/>
          </a:bodyPr>
          <a:lstStyle/>
          <a:p>
            <a:pPr marL="12700" marR="5080">
              <a:lnSpc>
                <a:spcPct val="100400"/>
              </a:lnSpc>
              <a:spcBef>
                <a:spcPts val="85"/>
              </a:spcBef>
            </a:pPr>
            <a:r>
              <a:rPr sz="2400" dirty="0">
                <a:latin typeface="Calibri"/>
                <a:cs typeface="Calibri"/>
              </a:rPr>
              <a:t>Step</a:t>
            </a:r>
            <a:r>
              <a:rPr sz="2400" spc="-50" dirty="0">
                <a:latin typeface="Calibri"/>
                <a:cs typeface="Calibri"/>
              </a:rPr>
              <a:t> </a:t>
            </a:r>
            <a:r>
              <a:rPr sz="2400" dirty="0">
                <a:latin typeface="Calibri"/>
                <a:cs typeface="Calibri"/>
              </a:rPr>
              <a:t>1:</a:t>
            </a:r>
            <a:r>
              <a:rPr sz="2400" spc="-55" dirty="0">
                <a:latin typeface="Calibri"/>
                <a:cs typeface="Calibri"/>
              </a:rPr>
              <a:t> </a:t>
            </a:r>
            <a:r>
              <a:rPr sz="2400" spc="-30" dirty="0">
                <a:latin typeface="Calibri"/>
                <a:cs typeface="Calibri"/>
              </a:rPr>
              <a:t>Train</a:t>
            </a:r>
            <a:r>
              <a:rPr sz="2400" spc="-45" dirty="0">
                <a:latin typeface="Calibri"/>
                <a:cs typeface="Calibri"/>
              </a:rPr>
              <a:t> </a:t>
            </a:r>
            <a:r>
              <a:rPr sz="2400" dirty="0">
                <a:latin typeface="Calibri"/>
                <a:cs typeface="Calibri"/>
              </a:rPr>
              <a:t>a</a:t>
            </a:r>
            <a:r>
              <a:rPr sz="2400" spc="-55" dirty="0">
                <a:latin typeface="Calibri"/>
                <a:cs typeface="Calibri"/>
              </a:rPr>
              <a:t> </a:t>
            </a:r>
            <a:r>
              <a:rPr sz="2400" b="1" spc="-10" dirty="0">
                <a:solidFill>
                  <a:srgbClr val="4472C4"/>
                </a:solidFill>
                <a:latin typeface="Calibri"/>
                <a:cs typeface="Calibri"/>
              </a:rPr>
              <a:t>teacher </a:t>
            </a:r>
            <a:r>
              <a:rPr sz="2400" b="1" dirty="0">
                <a:solidFill>
                  <a:srgbClr val="4472C4"/>
                </a:solidFill>
                <a:latin typeface="Calibri"/>
                <a:cs typeface="Calibri"/>
              </a:rPr>
              <a:t>model</a:t>
            </a:r>
            <a:r>
              <a:rPr sz="2400" b="1" spc="-45" dirty="0">
                <a:solidFill>
                  <a:srgbClr val="4472C4"/>
                </a:solidFill>
                <a:latin typeface="Calibri"/>
                <a:cs typeface="Calibri"/>
              </a:rPr>
              <a:t> </a:t>
            </a:r>
            <a:r>
              <a:rPr sz="2400" dirty="0">
                <a:latin typeface="Calibri"/>
                <a:cs typeface="Calibri"/>
              </a:rPr>
              <a:t>on</a:t>
            </a:r>
            <a:r>
              <a:rPr sz="2400" spc="-40" dirty="0">
                <a:latin typeface="Calibri"/>
                <a:cs typeface="Calibri"/>
              </a:rPr>
              <a:t> </a:t>
            </a:r>
            <a:r>
              <a:rPr sz="2400" dirty="0">
                <a:latin typeface="Calibri"/>
                <a:cs typeface="Calibri"/>
              </a:rPr>
              <a:t>images</a:t>
            </a:r>
            <a:r>
              <a:rPr sz="2400" spc="-40" dirty="0">
                <a:latin typeface="Calibri"/>
                <a:cs typeface="Calibri"/>
              </a:rPr>
              <a:t> </a:t>
            </a:r>
            <a:r>
              <a:rPr sz="2400" spc="-25" dirty="0">
                <a:latin typeface="Calibri"/>
                <a:cs typeface="Calibri"/>
              </a:rPr>
              <a:t>and </a:t>
            </a:r>
            <a:r>
              <a:rPr sz="2400" spc="-20" dirty="0">
                <a:latin typeface="Calibri"/>
                <a:cs typeface="Calibri"/>
              </a:rPr>
              <a:t>ground-</a:t>
            </a:r>
            <a:r>
              <a:rPr sz="2400" dirty="0">
                <a:latin typeface="Calibri"/>
                <a:cs typeface="Calibri"/>
              </a:rPr>
              <a:t>truth</a:t>
            </a:r>
            <a:r>
              <a:rPr sz="2400" spc="-10" dirty="0">
                <a:latin typeface="Calibri"/>
                <a:cs typeface="Calibri"/>
              </a:rPr>
              <a:t> labels</a:t>
            </a:r>
            <a:endParaRPr sz="2400">
              <a:latin typeface="Calibri"/>
              <a:cs typeface="Calibri"/>
            </a:endParaRPr>
          </a:p>
        </p:txBody>
      </p:sp>
      <p:sp>
        <p:nvSpPr>
          <p:cNvPr id="4" name="object 4"/>
          <p:cNvSpPr/>
          <p:nvPr/>
        </p:nvSpPr>
        <p:spPr>
          <a:xfrm>
            <a:off x="8354707" y="1865448"/>
            <a:ext cx="436245" cy="114300"/>
          </a:xfrm>
          <a:custGeom>
            <a:avLst/>
            <a:gdLst/>
            <a:ahLst/>
            <a:cxnLst/>
            <a:rect l="l" t="t" r="r" b="b"/>
            <a:pathLst>
              <a:path w="436245" h="114300">
                <a:moveTo>
                  <a:pt x="321927" y="0"/>
                </a:moveTo>
                <a:lnTo>
                  <a:pt x="321928" y="114300"/>
                </a:lnTo>
                <a:lnTo>
                  <a:pt x="398124" y="76201"/>
                </a:lnTo>
                <a:lnTo>
                  <a:pt x="340978" y="76201"/>
                </a:lnTo>
                <a:lnTo>
                  <a:pt x="340978" y="38101"/>
                </a:lnTo>
                <a:lnTo>
                  <a:pt x="398132" y="38101"/>
                </a:lnTo>
                <a:lnTo>
                  <a:pt x="321927" y="0"/>
                </a:lnTo>
                <a:close/>
              </a:path>
              <a:path w="436245" h="114300">
                <a:moveTo>
                  <a:pt x="321927" y="38101"/>
                </a:moveTo>
                <a:lnTo>
                  <a:pt x="0" y="38101"/>
                </a:lnTo>
                <a:lnTo>
                  <a:pt x="0" y="76201"/>
                </a:lnTo>
                <a:lnTo>
                  <a:pt x="321928" y="76201"/>
                </a:lnTo>
                <a:lnTo>
                  <a:pt x="321927" y="38101"/>
                </a:lnTo>
                <a:close/>
              </a:path>
              <a:path w="436245" h="114300">
                <a:moveTo>
                  <a:pt x="398132" y="38101"/>
                </a:moveTo>
                <a:lnTo>
                  <a:pt x="340978" y="38101"/>
                </a:lnTo>
                <a:lnTo>
                  <a:pt x="340978" y="76201"/>
                </a:lnTo>
                <a:lnTo>
                  <a:pt x="398124" y="76201"/>
                </a:lnTo>
                <a:lnTo>
                  <a:pt x="436228" y="57148"/>
                </a:lnTo>
                <a:lnTo>
                  <a:pt x="398132" y="38101"/>
                </a:lnTo>
                <a:close/>
              </a:path>
            </a:pathLst>
          </a:custGeom>
          <a:solidFill>
            <a:srgbClr val="000000"/>
          </a:solidFill>
        </p:spPr>
        <p:txBody>
          <a:bodyPr wrap="square" lIns="0" tIns="0" rIns="0" bIns="0" rtlCol="0"/>
          <a:lstStyle/>
          <a:p>
            <a:endParaRPr/>
          </a:p>
        </p:txBody>
      </p:sp>
      <p:sp>
        <p:nvSpPr>
          <p:cNvPr id="5" name="object 5"/>
          <p:cNvSpPr/>
          <p:nvPr/>
        </p:nvSpPr>
        <p:spPr>
          <a:xfrm>
            <a:off x="10088581" y="1865447"/>
            <a:ext cx="436245" cy="114300"/>
          </a:xfrm>
          <a:custGeom>
            <a:avLst/>
            <a:gdLst/>
            <a:ahLst/>
            <a:cxnLst/>
            <a:rect l="l" t="t" r="r" b="b"/>
            <a:pathLst>
              <a:path w="436245" h="114300">
                <a:moveTo>
                  <a:pt x="114300" y="0"/>
                </a:moveTo>
                <a:lnTo>
                  <a:pt x="0" y="57150"/>
                </a:lnTo>
                <a:lnTo>
                  <a:pt x="114300" y="114300"/>
                </a:lnTo>
                <a:lnTo>
                  <a:pt x="114300" y="76201"/>
                </a:lnTo>
                <a:lnTo>
                  <a:pt x="95250" y="76201"/>
                </a:lnTo>
                <a:lnTo>
                  <a:pt x="95250" y="38101"/>
                </a:lnTo>
                <a:lnTo>
                  <a:pt x="114300" y="38101"/>
                </a:lnTo>
                <a:lnTo>
                  <a:pt x="114300" y="0"/>
                </a:lnTo>
                <a:close/>
              </a:path>
              <a:path w="436245" h="114300">
                <a:moveTo>
                  <a:pt x="114300" y="38101"/>
                </a:moveTo>
                <a:lnTo>
                  <a:pt x="95250" y="38101"/>
                </a:lnTo>
                <a:lnTo>
                  <a:pt x="95250" y="76201"/>
                </a:lnTo>
                <a:lnTo>
                  <a:pt x="114300" y="76201"/>
                </a:lnTo>
                <a:lnTo>
                  <a:pt x="114300" y="38101"/>
                </a:lnTo>
                <a:close/>
              </a:path>
              <a:path w="436245" h="114300">
                <a:moveTo>
                  <a:pt x="436228" y="38101"/>
                </a:moveTo>
                <a:lnTo>
                  <a:pt x="114300" y="38101"/>
                </a:lnTo>
                <a:lnTo>
                  <a:pt x="114300" y="76201"/>
                </a:lnTo>
                <a:lnTo>
                  <a:pt x="436228" y="76201"/>
                </a:lnTo>
                <a:lnTo>
                  <a:pt x="436228" y="38101"/>
                </a:lnTo>
                <a:close/>
              </a:path>
            </a:pathLst>
          </a:custGeom>
          <a:solidFill>
            <a:srgbClr val="000000"/>
          </a:solidFill>
        </p:spPr>
        <p:txBody>
          <a:bodyPr wrap="square" lIns="0" tIns="0" rIns="0" bIns="0" rtlCol="0"/>
          <a:lstStyle/>
          <a:p>
            <a:endParaRPr/>
          </a:p>
        </p:txBody>
      </p:sp>
      <p:sp>
        <p:nvSpPr>
          <p:cNvPr id="6" name="object 6"/>
          <p:cNvSpPr txBox="1"/>
          <p:nvPr/>
        </p:nvSpPr>
        <p:spPr>
          <a:xfrm>
            <a:off x="486050" y="3437635"/>
            <a:ext cx="2252345" cy="1494790"/>
          </a:xfrm>
          <a:prstGeom prst="rect">
            <a:avLst/>
          </a:prstGeom>
        </p:spPr>
        <p:txBody>
          <a:bodyPr vert="horz" wrap="square" lIns="0" tIns="10160" rIns="0" bIns="0" rtlCol="0">
            <a:spAutoFit/>
          </a:bodyPr>
          <a:lstStyle/>
          <a:p>
            <a:pPr marL="12700" marR="5080">
              <a:lnSpc>
                <a:spcPct val="100600"/>
              </a:lnSpc>
              <a:spcBef>
                <a:spcPts val="80"/>
              </a:spcBef>
            </a:pPr>
            <a:r>
              <a:rPr sz="2400" dirty="0">
                <a:latin typeface="Calibri"/>
                <a:cs typeface="Calibri"/>
              </a:rPr>
              <a:t>Step</a:t>
            </a:r>
            <a:r>
              <a:rPr sz="2400" spc="-60" dirty="0">
                <a:latin typeface="Calibri"/>
                <a:cs typeface="Calibri"/>
              </a:rPr>
              <a:t> </a:t>
            </a:r>
            <a:r>
              <a:rPr sz="2400" dirty="0">
                <a:latin typeface="Calibri"/>
                <a:cs typeface="Calibri"/>
              </a:rPr>
              <a:t>2:</a:t>
            </a:r>
            <a:r>
              <a:rPr sz="2400" spc="-65" dirty="0">
                <a:latin typeface="Calibri"/>
                <a:cs typeface="Calibri"/>
              </a:rPr>
              <a:t> </a:t>
            </a:r>
            <a:r>
              <a:rPr sz="2400" spc="-30" dirty="0">
                <a:latin typeface="Calibri"/>
                <a:cs typeface="Calibri"/>
              </a:rPr>
              <a:t>Train</a:t>
            </a:r>
            <a:r>
              <a:rPr sz="2400" spc="-55" dirty="0">
                <a:latin typeface="Calibri"/>
                <a:cs typeface="Calibri"/>
              </a:rPr>
              <a:t> </a:t>
            </a:r>
            <a:r>
              <a:rPr sz="2400" spc="-50" dirty="0">
                <a:latin typeface="Calibri"/>
                <a:cs typeface="Calibri"/>
              </a:rPr>
              <a:t>a </a:t>
            </a:r>
            <a:r>
              <a:rPr sz="2400" b="1" dirty="0">
                <a:solidFill>
                  <a:srgbClr val="ED7D31"/>
                </a:solidFill>
                <a:latin typeface="Calibri"/>
                <a:cs typeface="Calibri"/>
              </a:rPr>
              <a:t>student</a:t>
            </a:r>
            <a:r>
              <a:rPr sz="2400" b="1" spc="-60" dirty="0">
                <a:solidFill>
                  <a:srgbClr val="ED7D31"/>
                </a:solidFill>
                <a:latin typeface="Calibri"/>
                <a:cs typeface="Calibri"/>
              </a:rPr>
              <a:t> </a:t>
            </a:r>
            <a:r>
              <a:rPr sz="2400" b="1" dirty="0">
                <a:solidFill>
                  <a:srgbClr val="ED7D31"/>
                </a:solidFill>
                <a:latin typeface="Calibri"/>
                <a:cs typeface="Calibri"/>
              </a:rPr>
              <a:t>model</a:t>
            </a:r>
            <a:r>
              <a:rPr sz="2400" b="1" spc="-65" dirty="0">
                <a:solidFill>
                  <a:srgbClr val="ED7D31"/>
                </a:solidFill>
                <a:latin typeface="Calibri"/>
                <a:cs typeface="Calibri"/>
              </a:rPr>
              <a:t> </a:t>
            </a:r>
            <a:r>
              <a:rPr sz="2400" spc="-25" dirty="0">
                <a:latin typeface="Calibri"/>
                <a:cs typeface="Calibri"/>
              </a:rPr>
              <a:t>to </a:t>
            </a:r>
            <a:r>
              <a:rPr sz="2400" dirty="0">
                <a:latin typeface="Calibri"/>
                <a:cs typeface="Calibri"/>
              </a:rPr>
              <a:t>match</a:t>
            </a:r>
            <a:r>
              <a:rPr sz="2400" spc="-90" dirty="0">
                <a:latin typeface="Calibri"/>
                <a:cs typeface="Calibri"/>
              </a:rPr>
              <a:t> </a:t>
            </a:r>
            <a:r>
              <a:rPr sz="2400" spc="-10" dirty="0">
                <a:latin typeface="Calibri"/>
                <a:cs typeface="Calibri"/>
              </a:rPr>
              <a:t>predictions </a:t>
            </a:r>
            <a:r>
              <a:rPr sz="2400" dirty="0">
                <a:latin typeface="Calibri"/>
                <a:cs typeface="Calibri"/>
              </a:rPr>
              <a:t>from</a:t>
            </a:r>
            <a:r>
              <a:rPr sz="2400" spc="-55" dirty="0">
                <a:latin typeface="Calibri"/>
                <a:cs typeface="Calibri"/>
              </a:rPr>
              <a:t> </a:t>
            </a:r>
            <a:r>
              <a:rPr sz="2400" dirty="0">
                <a:latin typeface="Calibri"/>
                <a:cs typeface="Calibri"/>
              </a:rPr>
              <a:t>the</a:t>
            </a:r>
            <a:r>
              <a:rPr sz="2400" spc="-35" dirty="0">
                <a:latin typeface="Calibri"/>
                <a:cs typeface="Calibri"/>
              </a:rPr>
              <a:t> </a:t>
            </a:r>
            <a:r>
              <a:rPr sz="2400" b="1" spc="-10" dirty="0">
                <a:solidFill>
                  <a:srgbClr val="4472C4"/>
                </a:solidFill>
                <a:latin typeface="Calibri"/>
                <a:cs typeface="Calibri"/>
              </a:rPr>
              <a:t>teacher</a:t>
            </a:r>
            <a:endParaRPr sz="2400">
              <a:latin typeface="Calibri"/>
              <a:cs typeface="Calibri"/>
            </a:endParaRPr>
          </a:p>
        </p:txBody>
      </p:sp>
      <p:pic>
        <p:nvPicPr>
          <p:cNvPr id="7" name="object 7"/>
          <p:cNvPicPr/>
          <p:nvPr/>
        </p:nvPicPr>
        <p:blipFill>
          <a:blip r:embed="rId2" cstate="print"/>
          <a:stretch>
            <a:fillRect/>
          </a:stretch>
        </p:blipFill>
        <p:spPr>
          <a:xfrm>
            <a:off x="3693134" y="3212651"/>
            <a:ext cx="1173156" cy="1172589"/>
          </a:xfrm>
          <a:prstGeom prst="rect">
            <a:avLst/>
          </a:prstGeom>
        </p:spPr>
      </p:pic>
      <p:sp>
        <p:nvSpPr>
          <p:cNvPr id="8" name="object 8"/>
          <p:cNvSpPr txBox="1"/>
          <p:nvPr/>
        </p:nvSpPr>
        <p:spPr>
          <a:xfrm>
            <a:off x="6756386" y="3391916"/>
            <a:ext cx="1503680" cy="76009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P(cat)</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0.1</a:t>
            </a:r>
            <a:endParaRPr sz="2400">
              <a:latin typeface="Calibri"/>
              <a:cs typeface="Calibri"/>
            </a:endParaRPr>
          </a:p>
          <a:p>
            <a:pPr marL="12700">
              <a:lnSpc>
                <a:spcPct val="100000"/>
              </a:lnSpc>
              <a:spcBef>
                <a:spcPts val="20"/>
              </a:spcBef>
            </a:pPr>
            <a:r>
              <a:rPr sz="2400" dirty="0">
                <a:latin typeface="Calibri"/>
                <a:cs typeface="Calibri"/>
              </a:rPr>
              <a:t>P(dog)</a:t>
            </a:r>
            <a:r>
              <a:rPr sz="2400" spc="-30" dirty="0">
                <a:latin typeface="Calibri"/>
                <a:cs typeface="Calibri"/>
              </a:rPr>
              <a:t> </a:t>
            </a:r>
            <a:r>
              <a:rPr sz="2400" dirty="0">
                <a:latin typeface="Calibri"/>
                <a:cs typeface="Calibri"/>
              </a:rPr>
              <a:t>=</a:t>
            </a:r>
            <a:r>
              <a:rPr sz="2400" spc="-10" dirty="0">
                <a:latin typeface="Calibri"/>
                <a:cs typeface="Calibri"/>
              </a:rPr>
              <a:t> </a:t>
            </a:r>
            <a:r>
              <a:rPr sz="2400" spc="-25" dirty="0">
                <a:latin typeface="Calibri"/>
                <a:cs typeface="Calibri"/>
              </a:rPr>
              <a:t>0.9</a:t>
            </a:r>
            <a:endParaRPr sz="2400">
              <a:latin typeface="Calibri"/>
              <a:cs typeface="Calibri"/>
            </a:endParaRPr>
          </a:p>
        </p:txBody>
      </p:sp>
      <p:pic>
        <p:nvPicPr>
          <p:cNvPr id="9" name="object 9"/>
          <p:cNvPicPr/>
          <p:nvPr/>
        </p:nvPicPr>
        <p:blipFill>
          <a:blip r:embed="rId2" cstate="print"/>
          <a:stretch>
            <a:fillRect/>
          </a:stretch>
        </p:blipFill>
        <p:spPr>
          <a:xfrm>
            <a:off x="3693134" y="4666287"/>
            <a:ext cx="1173156" cy="1172589"/>
          </a:xfrm>
          <a:prstGeom prst="rect">
            <a:avLst/>
          </a:prstGeom>
        </p:spPr>
      </p:pic>
      <p:sp>
        <p:nvSpPr>
          <p:cNvPr id="10" name="object 10"/>
          <p:cNvSpPr txBox="1"/>
          <p:nvPr/>
        </p:nvSpPr>
        <p:spPr>
          <a:xfrm>
            <a:off x="6756386" y="4845811"/>
            <a:ext cx="1503680" cy="75692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P(cat)</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0.2</a:t>
            </a:r>
            <a:endParaRPr sz="2400">
              <a:latin typeface="Calibri"/>
              <a:cs typeface="Calibri"/>
            </a:endParaRPr>
          </a:p>
          <a:p>
            <a:pPr marL="12700">
              <a:lnSpc>
                <a:spcPct val="100000"/>
              </a:lnSpc>
            </a:pPr>
            <a:r>
              <a:rPr sz="2400" dirty="0">
                <a:latin typeface="Calibri"/>
                <a:cs typeface="Calibri"/>
              </a:rPr>
              <a:t>P(dog)</a:t>
            </a:r>
            <a:r>
              <a:rPr sz="2400" spc="-30" dirty="0">
                <a:latin typeface="Calibri"/>
                <a:cs typeface="Calibri"/>
              </a:rPr>
              <a:t> </a:t>
            </a:r>
            <a:r>
              <a:rPr sz="2400" dirty="0">
                <a:latin typeface="Calibri"/>
                <a:cs typeface="Calibri"/>
              </a:rPr>
              <a:t>=</a:t>
            </a:r>
            <a:r>
              <a:rPr sz="2400" spc="-10" dirty="0">
                <a:latin typeface="Calibri"/>
                <a:cs typeface="Calibri"/>
              </a:rPr>
              <a:t> </a:t>
            </a:r>
            <a:r>
              <a:rPr sz="2400" spc="-25" dirty="0">
                <a:latin typeface="Calibri"/>
                <a:cs typeface="Calibri"/>
              </a:rPr>
              <a:t>0.8</a:t>
            </a:r>
            <a:endParaRPr sz="2400">
              <a:latin typeface="Calibri"/>
              <a:cs typeface="Calibri"/>
            </a:endParaRPr>
          </a:p>
        </p:txBody>
      </p:sp>
      <p:sp>
        <p:nvSpPr>
          <p:cNvPr id="11" name="object 11"/>
          <p:cNvSpPr txBox="1"/>
          <p:nvPr/>
        </p:nvSpPr>
        <p:spPr>
          <a:xfrm>
            <a:off x="9290569" y="3574795"/>
            <a:ext cx="235775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KL</a:t>
            </a:r>
            <a:r>
              <a:rPr sz="2400" spc="-45" dirty="0">
                <a:latin typeface="Calibri"/>
                <a:cs typeface="Calibri"/>
              </a:rPr>
              <a:t> </a:t>
            </a:r>
            <a:r>
              <a:rPr sz="2400" spc="-10" dirty="0">
                <a:latin typeface="Calibri"/>
                <a:cs typeface="Calibri"/>
              </a:rPr>
              <a:t>Divergence</a:t>
            </a:r>
            <a:r>
              <a:rPr sz="2400" spc="-40" dirty="0">
                <a:latin typeface="Calibri"/>
                <a:cs typeface="Calibri"/>
              </a:rPr>
              <a:t> </a:t>
            </a:r>
            <a:r>
              <a:rPr sz="2400" spc="-20" dirty="0">
                <a:latin typeface="Calibri"/>
                <a:cs typeface="Calibri"/>
              </a:rPr>
              <a:t>Loss</a:t>
            </a:r>
            <a:endParaRPr sz="2400">
              <a:latin typeface="Calibri"/>
              <a:cs typeface="Calibri"/>
            </a:endParaRPr>
          </a:p>
        </p:txBody>
      </p:sp>
      <p:sp>
        <p:nvSpPr>
          <p:cNvPr id="12" name="object 12"/>
          <p:cNvSpPr/>
          <p:nvPr/>
        </p:nvSpPr>
        <p:spPr>
          <a:xfrm>
            <a:off x="8354707" y="3741797"/>
            <a:ext cx="857250" cy="114300"/>
          </a:xfrm>
          <a:custGeom>
            <a:avLst/>
            <a:gdLst/>
            <a:ahLst/>
            <a:cxnLst/>
            <a:rect l="l" t="t" r="r" b="b"/>
            <a:pathLst>
              <a:path w="857250" h="114300">
                <a:moveTo>
                  <a:pt x="742820" y="0"/>
                </a:moveTo>
                <a:lnTo>
                  <a:pt x="742820" y="114300"/>
                </a:lnTo>
                <a:lnTo>
                  <a:pt x="819020" y="76200"/>
                </a:lnTo>
                <a:lnTo>
                  <a:pt x="761870" y="76200"/>
                </a:lnTo>
                <a:lnTo>
                  <a:pt x="761870" y="38100"/>
                </a:lnTo>
                <a:lnTo>
                  <a:pt x="819020" y="38100"/>
                </a:lnTo>
                <a:lnTo>
                  <a:pt x="742820" y="0"/>
                </a:lnTo>
                <a:close/>
              </a:path>
              <a:path w="857250" h="114300">
                <a:moveTo>
                  <a:pt x="742820" y="38100"/>
                </a:moveTo>
                <a:lnTo>
                  <a:pt x="0" y="38100"/>
                </a:lnTo>
                <a:lnTo>
                  <a:pt x="0" y="76200"/>
                </a:lnTo>
                <a:lnTo>
                  <a:pt x="742820" y="76200"/>
                </a:lnTo>
                <a:lnTo>
                  <a:pt x="742820" y="38100"/>
                </a:lnTo>
                <a:close/>
              </a:path>
              <a:path w="857250" h="114300">
                <a:moveTo>
                  <a:pt x="819020" y="38100"/>
                </a:moveTo>
                <a:lnTo>
                  <a:pt x="761870" y="38100"/>
                </a:lnTo>
                <a:lnTo>
                  <a:pt x="761870" y="76200"/>
                </a:lnTo>
                <a:lnTo>
                  <a:pt x="819020" y="76200"/>
                </a:lnTo>
                <a:lnTo>
                  <a:pt x="857120" y="57150"/>
                </a:lnTo>
                <a:lnTo>
                  <a:pt x="819020" y="38100"/>
                </a:lnTo>
                <a:close/>
              </a:path>
            </a:pathLst>
          </a:custGeom>
          <a:solidFill>
            <a:srgbClr val="000000"/>
          </a:solidFill>
        </p:spPr>
        <p:txBody>
          <a:bodyPr wrap="square" lIns="0" tIns="0" rIns="0" bIns="0" rtlCol="0"/>
          <a:lstStyle/>
          <a:p>
            <a:endParaRPr/>
          </a:p>
        </p:txBody>
      </p:sp>
      <p:pic>
        <p:nvPicPr>
          <p:cNvPr id="13" name="object 13"/>
          <p:cNvPicPr/>
          <p:nvPr/>
        </p:nvPicPr>
        <p:blipFill>
          <a:blip r:embed="rId3" cstate="print"/>
          <a:stretch>
            <a:fillRect/>
          </a:stretch>
        </p:blipFill>
        <p:spPr>
          <a:xfrm>
            <a:off x="3694386" y="1336307"/>
            <a:ext cx="1171903" cy="1172589"/>
          </a:xfrm>
          <a:prstGeom prst="rect">
            <a:avLst/>
          </a:prstGeom>
        </p:spPr>
      </p:pic>
      <p:grpSp>
        <p:nvGrpSpPr>
          <p:cNvPr id="14" name="object 14"/>
          <p:cNvGrpSpPr/>
          <p:nvPr/>
        </p:nvGrpSpPr>
        <p:grpSpPr>
          <a:xfrm>
            <a:off x="5214149" y="1290472"/>
            <a:ext cx="1263650" cy="1185545"/>
            <a:chOff x="5214149" y="1290472"/>
            <a:chExt cx="1263650" cy="1185545"/>
          </a:xfrm>
        </p:grpSpPr>
        <p:sp>
          <p:nvSpPr>
            <p:cNvPr id="15" name="object 15"/>
            <p:cNvSpPr/>
            <p:nvPr/>
          </p:nvSpPr>
          <p:spPr>
            <a:xfrm>
              <a:off x="5220500" y="1296822"/>
              <a:ext cx="1250950" cy="1172845"/>
            </a:xfrm>
            <a:custGeom>
              <a:avLst/>
              <a:gdLst/>
              <a:ahLst/>
              <a:cxnLst/>
              <a:rect l="l" t="t" r="r" b="b"/>
              <a:pathLst>
                <a:path w="1250950" h="1172845">
                  <a:moveTo>
                    <a:pt x="0" y="0"/>
                  </a:moveTo>
                  <a:lnTo>
                    <a:pt x="0" y="1172589"/>
                  </a:lnTo>
                  <a:lnTo>
                    <a:pt x="1250730" y="879441"/>
                  </a:lnTo>
                  <a:lnTo>
                    <a:pt x="1250730" y="293147"/>
                  </a:lnTo>
                  <a:lnTo>
                    <a:pt x="0" y="0"/>
                  </a:lnTo>
                  <a:close/>
                </a:path>
              </a:pathLst>
            </a:custGeom>
            <a:solidFill>
              <a:srgbClr val="4472C4"/>
            </a:solidFill>
          </p:spPr>
          <p:txBody>
            <a:bodyPr wrap="square" lIns="0" tIns="0" rIns="0" bIns="0" rtlCol="0"/>
            <a:lstStyle/>
            <a:p>
              <a:endParaRPr/>
            </a:p>
          </p:txBody>
        </p:sp>
        <p:sp>
          <p:nvSpPr>
            <p:cNvPr id="16" name="object 16"/>
            <p:cNvSpPr/>
            <p:nvPr/>
          </p:nvSpPr>
          <p:spPr>
            <a:xfrm>
              <a:off x="5220499" y="1296822"/>
              <a:ext cx="1250950" cy="1172845"/>
            </a:xfrm>
            <a:custGeom>
              <a:avLst/>
              <a:gdLst/>
              <a:ahLst/>
              <a:cxnLst/>
              <a:rect l="l" t="t" r="r" b="b"/>
              <a:pathLst>
                <a:path w="1250950" h="1172845">
                  <a:moveTo>
                    <a:pt x="0" y="0"/>
                  </a:moveTo>
                  <a:lnTo>
                    <a:pt x="1250731" y="293147"/>
                  </a:lnTo>
                  <a:lnTo>
                    <a:pt x="1250731" y="879441"/>
                  </a:lnTo>
                  <a:lnTo>
                    <a:pt x="0" y="1172589"/>
                  </a:lnTo>
                  <a:lnTo>
                    <a:pt x="0" y="0"/>
                  </a:lnTo>
                  <a:close/>
                </a:path>
              </a:pathLst>
            </a:custGeom>
            <a:ln w="12700">
              <a:solidFill>
                <a:srgbClr val="2F528F"/>
              </a:solidFill>
            </a:ln>
          </p:spPr>
          <p:txBody>
            <a:bodyPr wrap="square" lIns="0" tIns="0" rIns="0" bIns="0" rtlCol="0"/>
            <a:lstStyle/>
            <a:p>
              <a:endParaRPr/>
            </a:p>
          </p:txBody>
        </p:sp>
      </p:grpSp>
      <p:sp>
        <p:nvSpPr>
          <p:cNvPr id="17" name="object 17"/>
          <p:cNvSpPr txBox="1"/>
          <p:nvPr/>
        </p:nvSpPr>
        <p:spPr>
          <a:xfrm>
            <a:off x="6756386" y="1514347"/>
            <a:ext cx="1504315" cy="76009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P(cat)</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0.9</a:t>
            </a:r>
            <a:endParaRPr sz="2400">
              <a:latin typeface="Calibri"/>
              <a:cs typeface="Calibri"/>
            </a:endParaRPr>
          </a:p>
          <a:p>
            <a:pPr marL="12700">
              <a:lnSpc>
                <a:spcPct val="100000"/>
              </a:lnSpc>
              <a:spcBef>
                <a:spcPts val="25"/>
              </a:spcBef>
            </a:pPr>
            <a:r>
              <a:rPr sz="2400" dirty="0">
                <a:latin typeface="Calibri"/>
                <a:cs typeface="Calibri"/>
              </a:rPr>
              <a:t>P(dog)</a:t>
            </a:r>
            <a:r>
              <a:rPr sz="2400" spc="-25" dirty="0">
                <a:latin typeface="Calibri"/>
                <a:cs typeface="Calibri"/>
              </a:rPr>
              <a:t> </a:t>
            </a:r>
            <a:r>
              <a:rPr sz="2400" dirty="0">
                <a:latin typeface="Calibri"/>
                <a:cs typeface="Calibri"/>
              </a:rPr>
              <a:t>=</a:t>
            </a:r>
            <a:r>
              <a:rPr sz="2400" spc="-20" dirty="0">
                <a:latin typeface="Calibri"/>
                <a:cs typeface="Calibri"/>
              </a:rPr>
              <a:t> </a:t>
            </a:r>
            <a:r>
              <a:rPr sz="2400" spc="-25" dirty="0">
                <a:latin typeface="Calibri"/>
                <a:cs typeface="Calibri"/>
              </a:rPr>
              <a:t>0.1</a:t>
            </a:r>
            <a:endParaRPr sz="2400">
              <a:latin typeface="Calibri"/>
              <a:cs typeface="Calibri"/>
            </a:endParaRPr>
          </a:p>
        </p:txBody>
      </p:sp>
      <p:sp>
        <p:nvSpPr>
          <p:cNvPr id="18" name="object 18"/>
          <p:cNvSpPr txBox="1"/>
          <p:nvPr/>
        </p:nvSpPr>
        <p:spPr>
          <a:xfrm>
            <a:off x="10635734" y="1514347"/>
            <a:ext cx="1114425" cy="760095"/>
          </a:xfrm>
          <a:prstGeom prst="rect">
            <a:avLst/>
          </a:prstGeom>
        </p:spPr>
        <p:txBody>
          <a:bodyPr vert="horz" wrap="square" lIns="0" tIns="9525" rIns="0" bIns="0" rtlCol="0">
            <a:spAutoFit/>
          </a:bodyPr>
          <a:lstStyle/>
          <a:p>
            <a:pPr marL="353060" marR="5080" indent="-340995">
              <a:lnSpc>
                <a:spcPct val="100800"/>
              </a:lnSpc>
              <a:spcBef>
                <a:spcPts val="75"/>
              </a:spcBef>
            </a:pPr>
            <a:r>
              <a:rPr sz="2400" dirty="0">
                <a:latin typeface="Calibri"/>
                <a:cs typeface="Calibri"/>
              </a:rPr>
              <a:t>GT</a:t>
            </a:r>
            <a:r>
              <a:rPr sz="2400" spc="-45" dirty="0">
                <a:latin typeface="Calibri"/>
                <a:cs typeface="Calibri"/>
              </a:rPr>
              <a:t> </a:t>
            </a:r>
            <a:r>
              <a:rPr sz="2400" spc="-10" dirty="0">
                <a:latin typeface="Calibri"/>
                <a:cs typeface="Calibri"/>
              </a:rPr>
              <a:t>label: </a:t>
            </a:r>
            <a:r>
              <a:rPr sz="2400" spc="-25" dirty="0">
                <a:latin typeface="Calibri"/>
                <a:cs typeface="Calibri"/>
              </a:rPr>
              <a:t>Cat</a:t>
            </a:r>
            <a:endParaRPr sz="2400">
              <a:latin typeface="Calibri"/>
              <a:cs typeface="Calibri"/>
            </a:endParaRPr>
          </a:p>
        </p:txBody>
      </p:sp>
      <p:sp>
        <p:nvSpPr>
          <p:cNvPr id="19" name="object 19"/>
          <p:cNvSpPr txBox="1"/>
          <p:nvPr/>
        </p:nvSpPr>
        <p:spPr>
          <a:xfrm>
            <a:off x="8943506" y="1331467"/>
            <a:ext cx="992505" cy="1125855"/>
          </a:xfrm>
          <a:prstGeom prst="rect">
            <a:avLst/>
          </a:prstGeom>
        </p:spPr>
        <p:txBody>
          <a:bodyPr vert="horz" wrap="square" lIns="0" tIns="10795" rIns="0" bIns="0" rtlCol="0">
            <a:spAutoFit/>
          </a:bodyPr>
          <a:lstStyle/>
          <a:p>
            <a:pPr marL="12700" marR="5080" algn="ctr">
              <a:lnSpc>
                <a:spcPct val="100400"/>
              </a:lnSpc>
              <a:spcBef>
                <a:spcPts val="85"/>
              </a:spcBef>
            </a:pPr>
            <a:r>
              <a:rPr sz="2400" spc="-10" dirty="0">
                <a:latin typeface="Calibri"/>
                <a:cs typeface="Calibri"/>
              </a:rPr>
              <a:t>Cross </a:t>
            </a:r>
            <a:r>
              <a:rPr sz="2400" spc="-25" dirty="0">
                <a:latin typeface="Calibri"/>
                <a:cs typeface="Calibri"/>
              </a:rPr>
              <a:t>Entropy </a:t>
            </a:r>
            <a:r>
              <a:rPr sz="2400" spc="-20" dirty="0">
                <a:latin typeface="Calibri"/>
                <a:cs typeface="Calibri"/>
              </a:rPr>
              <a:t>Loss</a:t>
            </a:r>
            <a:endParaRPr sz="2400">
              <a:latin typeface="Calibri"/>
              <a:cs typeface="Calibri"/>
            </a:endParaRPr>
          </a:p>
        </p:txBody>
      </p:sp>
      <p:grpSp>
        <p:nvGrpSpPr>
          <p:cNvPr id="20" name="object 20"/>
          <p:cNvGrpSpPr/>
          <p:nvPr/>
        </p:nvGrpSpPr>
        <p:grpSpPr>
          <a:xfrm>
            <a:off x="5214149" y="3206302"/>
            <a:ext cx="1263650" cy="1185545"/>
            <a:chOff x="5214149" y="3206302"/>
            <a:chExt cx="1263650" cy="1185545"/>
          </a:xfrm>
        </p:grpSpPr>
        <p:sp>
          <p:nvSpPr>
            <p:cNvPr id="21" name="object 21"/>
            <p:cNvSpPr/>
            <p:nvPr/>
          </p:nvSpPr>
          <p:spPr>
            <a:xfrm>
              <a:off x="5220500" y="3212652"/>
              <a:ext cx="1250950" cy="1172845"/>
            </a:xfrm>
            <a:custGeom>
              <a:avLst/>
              <a:gdLst/>
              <a:ahLst/>
              <a:cxnLst/>
              <a:rect l="l" t="t" r="r" b="b"/>
              <a:pathLst>
                <a:path w="1250950" h="1172845">
                  <a:moveTo>
                    <a:pt x="0" y="0"/>
                  </a:moveTo>
                  <a:lnTo>
                    <a:pt x="0" y="1172588"/>
                  </a:lnTo>
                  <a:lnTo>
                    <a:pt x="1250730" y="879441"/>
                  </a:lnTo>
                  <a:lnTo>
                    <a:pt x="1250730" y="293147"/>
                  </a:lnTo>
                  <a:lnTo>
                    <a:pt x="0" y="0"/>
                  </a:lnTo>
                  <a:close/>
                </a:path>
              </a:pathLst>
            </a:custGeom>
            <a:solidFill>
              <a:srgbClr val="4472C4"/>
            </a:solidFill>
          </p:spPr>
          <p:txBody>
            <a:bodyPr wrap="square" lIns="0" tIns="0" rIns="0" bIns="0" rtlCol="0"/>
            <a:lstStyle/>
            <a:p>
              <a:endParaRPr/>
            </a:p>
          </p:txBody>
        </p:sp>
        <p:sp>
          <p:nvSpPr>
            <p:cNvPr id="22" name="object 22"/>
            <p:cNvSpPr/>
            <p:nvPr/>
          </p:nvSpPr>
          <p:spPr>
            <a:xfrm>
              <a:off x="5220499" y="3212652"/>
              <a:ext cx="1250950" cy="1172845"/>
            </a:xfrm>
            <a:custGeom>
              <a:avLst/>
              <a:gdLst/>
              <a:ahLst/>
              <a:cxnLst/>
              <a:rect l="l" t="t" r="r" b="b"/>
              <a:pathLst>
                <a:path w="1250950" h="1172845">
                  <a:moveTo>
                    <a:pt x="0" y="0"/>
                  </a:moveTo>
                  <a:lnTo>
                    <a:pt x="1250731" y="293147"/>
                  </a:lnTo>
                  <a:lnTo>
                    <a:pt x="1250731" y="879441"/>
                  </a:lnTo>
                  <a:lnTo>
                    <a:pt x="0" y="1172589"/>
                  </a:lnTo>
                  <a:lnTo>
                    <a:pt x="0" y="0"/>
                  </a:lnTo>
                  <a:close/>
                </a:path>
              </a:pathLst>
            </a:custGeom>
            <a:ln w="12700">
              <a:solidFill>
                <a:srgbClr val="2F528F"/>
              </a:solidFill>
            </a:ln>
          </p:spPr>
          <p:txBody>
            <a:bodyPr wrap="square" lIns="0" tIns="0" rIns="0" bIns="0" rtlCol="0"/>
            <a:lstStyle/>
            <a:p>
              <a:endParaRPr/>
            </a:p>
          </p:txBody>
        </p:sp>
      </p:grpSp>
      <p:grpSp>
        <p:nvGrpSpPr>
          <p:cNvPr id="23" name="object 23"/>
          <p:cNvGrpSpPr/>
          <p:nvPr/>
        </p:nvGrpSpPr>
        <p:grpSpPr>
          <a:xfrm>
            <a:off x="5211129" y="4659937"/>
            <a:ext cx="1263650" cy="1185545"/>
            <a:chOff x="5211129" y="4659937"/>
            <a:chExt cx="1263650" cy="1185545"/>
          </a:xfrm>
        </p:grpSpPr>
        <p:sp>
          <p:nvSpPr>
            <p:cNvPr id="24" name="object 24"/>
            <p:cNvSpPr/>
            <p:nvPr/>
          </p:nvSpPr>
          <p:spPr>
            <a:xfrm>
              <a:off x="5217479" y="4666287"/>
              <a:ext cx="1250950" cy="1172845"/>
            </a:xfrm>
            <a:custGeom>
              <a:avLst/>
              <a:gdLst/>
              <a:ahLst/>
              <a:cxnLst/>
              <a:rect l="l" t="t" r="r" b="b"/>
              <a:pathLst>
                <a:path w="1250950" h="1172845">
                  <a:moveTo>
                    <a:pt x="0" y="0"/>
                  </a:moveTo>
                  <a:lnTo>
                    <a:pt x="0" y="1172589"/>
                  </a:lnTo>
                  <a:lnTo>
                    <a:pt x="1250730" y="879441"/>
                  </a:lnTo>
                  <a:lnTo>
                    <a:pt x="1250730" y="293147"/>
                  </a:lnTo>
                  <a:lnTo>
                    <a:pt x="0" y="0"/>
                  </a:lnTo>
                  <a:close/>
                </a:path>
              </a:pathLst>
            </a:custGeom>
            <a:solidFill>
              <a:srgbClr val="ED7D31"/>
            </a:solidFill>
          </p:spPr>
          <p:txBody>
            <a:bodyPr wrap="square" lIns="0" tIns="0" rIns="0" bIns="0" rtlCol="0"/>
            <a:lstStyle/>
            <a:p>
              <a:endParaRPr/>
            </a:p>
          </p:txBody>
        </p:sp>
        <p:sp>
          <p:nvSpPr>
            <p:cNvPr id="25" name="object 25"/>
            <p:cNvSpPr/>
            <p:nvPr/>
          </p:nvSpPr>
          <p:spPr>
            <a:xfrm>
              <a:off x="5217479" y="4666287"/>
              <a:ext cx="1250950" cy="1172845"/>
            </a:xfrm>
            <a:custGeom>
              <a:avLst/>
              <a:gdLst/>
              <a:ahLst/>
              <a:cxnLst/>
              <a:rect l="l" t="t" r="r" b="b"/>
              <a:pathLst>
                <a:path w="1250950" h="1172845">
                  <a:moveTo>
                    <a:pt x="0" y="0"/>
                  </a:moveTo>
                  <a:lnTo>
                    <a:pt x="1250731" y="293147"/>
                  </a:lnTo>
                  <a:lnTo>
                    <a:pt x="1250731" y="879441"/>
                  </a:lnTo>
                  <a:lnTo>
                    <a:pt x="0" y="1172589"/>
                  </a:lnTo>
                  <a:lnTo>
                    <a:pt x="0" y="0"/>
                  </a:lnTo>
                  <a:close/>
                </a:path>
              </a:pathLst>
            </a:custGeom>
            <a:ln w="12700">
              <a:solidFill>
                <a:srgbClr val="843C0C"/>
              </a:solidFill>
            </a:ln>
          </p:spPr>
          <p:txBody>
            <a:bodyPr wrap="square" lIns="0" tIns="0" rIns="0" bIns="0" rtlCol="0"/>
            <a:lstStyle/>
            <a:p>
              <a:endParaRPr/>
            </a:p>
          </p:txBody>
        </p:sp>
      </p:grpSp>
      <p:sp>
        <p:nvSpPr>
          <p:cNvPr id="26" name="object 26"/>
          <p:cNvSpPr/>
          <p:nvPr/>
        </p:nvSpPr>
        <p:spPr>
          <a:xfrm>
            <a:off x="7497126" y="4029778"/>
            <a:ext cx="3041650" cy="807720"/>
          </a:xfrm>
          <a:custGeom>
            <a:avLst/>
            <a:gdLst/>
            <a:ahLst/>
            <a:cxnLst/>
            <a:rect l="l" t="t" r="r" b="b"/>
            <a:pathLst>
              <a:path w="3041650" h="807720">
                <a:moveTo>
                  <a:pt x="2965295" y="384601"/>
                </a:moveTo>
                <a:lnTo>
                  <a:pt x="0" y="384601"/>
                </a:lnTo>
                <a:lnTo>
                  <a:pt x="0" y="807303"/>
                </a:lnTo>
                <a:lnTo>
                  <a:pt x="38100" y="807303"/>
                </a:lnTo>
                <a:lnTo>
                  <a:pt x="38100" y="422701"/>
                </a:lnTo>
                <a:lnTo>
                  <a:pt x="19050" y="422701"/>
                </a:lnTo>
                <a:lnTo>
                  <a:pt x="38100" y="403651"/>
                </a:lnTo>
                <a:lnTo>
                  <a:pt x="2965295" y="403651"/>
                </a:lnTo>
                <a:lnTo>
                  <a:pt x="2965295" y="384601"/>
                </a:lnTo>
                <a:close/>
              </a:path>
              <a:path w="3041650" h="807720">
                <a:moveTo>
                  <a:pt x="38100" y="403651"/>
                </a:moveTo>
                <a:lnTo>
                  <a:pt x="19050" y="422701"/>
                </a:lnTo>
                <a:lnTo>
                  <a:pt x="38100" y="422701"/>
                </a:lnTo>
                <a:lnTo>
                  <a:pt x="38100" y="403651"/>
                </a:lnTo>
                <a:close/>
              </a:path>
              <a:path w="3041650" h="807720">
                <a:moveTo>
                  <a:pt x="3003395" y="384601"/>
                </a:moveTo>
                <a:lnTo>
                  <a:pt x="2984345" y="384601"/>
                </a:lnTo>
                <a:lnTo>
                  <a:pt x="2965295" y="403651"/>
                </a:lnTo>
                <a:lnTo>
                  <a:pt x="38100" y="403651"/>
                </a:lnTo>
                <a:lnTo>
                  <a:pt x="38100" y="422701"/>
                </a:lnTo>
                <a:lnTo>
                  <a:pt x="3003395" y="422701"/>
                </a:lnTo>
                <a:lnTo>
                  <a:pt x="3003395" y="384601"/>
                </a:lnTo>
                <a:close/>
              </a:path>
              <a:path w="3041650" h="807720">
                <a:moveTo>
                  <a:pt x="3003395" y="95250"/>
                </a:moveTo>
                <a:lnTo>
                  <a:pt x="2965295" y="95250"/>
                </a:lnTo>
                <a:lnTo>
                  <a:pt x="2965295" y="403651"/>
                </a:lnTo>
                <a:lnTo>
                  <a:pt x="2984345" y="384601"/>
                </a:lnTo>
                <a:lnTo>
                  <a:pt x="3003395" y="384601"/>
                </a:lnTo>
                <a:lnTo>
                  <a:pt x="3003395" y="95250"/>
                </a:lnTo>
                <a:close/>
              </a:path>
              <a:path w="3041650" h="807720">
                <a:moveTo>
                  <a:pt x="2984345" y="0"/>
                </a:moveTo>
                <a:lnTo>
                  <a:pt x="2927195" y="114300"/>
                </a:lnTo>
                <a:lnTo>
                  <a:pt x="2965295" y="114300"/>
                </a:lnTo>
                <a:lnTo>
                  <a:pt x="2965295" y="95250"/>
                </a:lnTo>
                <a:lnTo>
                  <a:pt x="3031970" y="95250"/>
                </a:lnTo>
                <a:lnTo>
                  <a:pt x="2984345" y="0"/>
                </a:lnTo>
                <a:close/>
              </a:path>
              <a:path w="3041650" h="807720">
                <a:moveTo>
                  <a:pt x="3031970" y="95250"/>
                </a:moveTo>
                <a:lnTo>
                  <a:pt x="3003395" y="95250"/>
                </a:lnTo>
                <a:lnTo>
                  <a:pt x="3003395" y="114300"/>
                </a:lnTo>
                <a:lnTo>
                  <a:pt x="3041495" y="114300"/>
                </a:lnTo>
                <a:lnTo>
                  <a:pt x="3031970" y="95250"/>
                </a:lnTo>
                <a:close/>
              </a:path>
            </a:pathLst>
          </a:custGeom>
          <a:solidFill>
            <a:srgbClr val="000000"/>
          </a:solidFill>
        </p:spPr>
        <p:txBody>
          <a:bodyPr wrap="square" lIns="0" tIns="0" rIns="0" bIns="0" rtlCol="0"/>
          <a:lstStyle/>
          <a:p>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Improving</a:t>
            </a:r>
            <a:r>
              <a:rPr spc="-160" dirty="0"/>
              <a:t> </a:t>
            </a:r>
            <a:r>
              <a:rPr spc="-55" dirty="0"/>
              <a:t>ViT:</a:t>
            </a:r>
            <a:r>
              <a:rPr spc="-160" dirty="0"/>
              <a:t> </a:t>
            </a:r>
            <a:r>
              <a:rPr spc="-10" dirty="0"/>
              <a:t>Distillation</a:t>
            </a:r>
          </a:p>
        </p:txBody>
      </p:sp>
      <p:sp>
        <p:nvSpPr>
          <p:cNvPr id="3" name="object 3"/>
          <p:cNvSpPr txBox="1"/>
          <p:nvPr/>
        </p:nvSpPr>
        <p:spPr>
          <a:xfrm>
            <a:off x="486050" y="1331467"/>
            <a:ext cx="2797810" cy="1125855"/>
          </a:xfrm>
          <a:prstGeom prst="rect">
            <a:avLst/>
          </a:prstGeom>
        </p:spPr>
        <p:txBody>
          <a:bodyPr vert="horz" wrap="square" lIns="0" tIns="10795" rIns="0" bIns="0" rtlCol="0">
            <a:spAutoFit/>
          </a:bodyPr>
          <a:lstStyle/>
          <a:p>
            <a:pPr marL="12700" marR="5080">
              <a:lnSpc>
                <a:spcPct val="100400"/>
              </a:lnSpc>
              <a:spcBef>
                <a:spcPts val="85"/>
              </a:spcBef>
            </a:pPr>
            <a:r>
              <a:rPr sz="2400" dirty="0">
                <a:latin typeface="Calibri"/>
                <a:cs typeface="Calibri"/>
              </a:rPr>
              <a:t>Step</a:t>
            </a:r>
            <a:r>
              <a:rPr sz="2400" spc="-50" dirty="0">
                <a:latin typeface="Calibri"/>
                <a:cs typeface="Calibri"/>
              </a:rPr>
              <a:t> </a:t>
            </a:r>
            <a:r>
              <a:rPr sz="2400" dirty="0">
                <a:latin typeface="Calibri"/>
                <a:cs typeface="Calibri"/>
              </a:rPr>
              <a:t>1:</a:t>
            </a:r>
            <a:r>
              <a:rPr sz="2400" spc="-55" dirty="0">
                <a:latin typeface="Calibri"/>
                <a:cs typeface="Calibri"/>
              </a:rPr>
              <a:t> </a:t>
            </a:r>
            <a:r>
              <a:rPr sz="2400" spc="-30" dirty="0">
                <a:latin typeface="Calibri"/>
                <a:cs typeface="Calibri"/>
              </a:rPr>
              <a:t>Train</a:t>
            </a:r>
            <a:r>
              <a:rPr sz="2400" spc="-45" dirty="0">
                <a:latin typeface="Calibri"/>
                <a:cs typeface="Calibri"/>
              </a:rPr>
              <a:t> </a:t>
            </a:r>
            <a:r>
              <a:rPr sz="2400" dirty="0">
                <a:latin typeface="Calibri"/>
                <a:cs typeface="Calibri"/>
              </a:rPr>
              <a:t>a</a:t>
            </a:r>
            <a:r>
              <a:rPr sz="2400" spc="-55" dirty="0">
                <a:latin typeface="Calibri"/>
                <a:cs typeface="Calibri"/>
              </a:rPr>
              <a:t> </a:t>
            </a:r>
            <a:r>
              <a:rPr sz="2400" b="1" spc="-10" dirty="0">
                <a:solidFill>
                  <a:srgbClr val="4472C4"/>
                </a:solidFill>
                <a:latin typeface="Calibri"/>
                <a:cs typeface="Calibri"/>
              </a:rPr>
              <a:t>teacher </a:t>
            </a:r>
            <a:r>
              <a:rPr sz="2400" b="1" dirty="0">
                <a:solidFill>
                  <a:srgbClr val="4472C4"/>
                </a:solidFill>
                <a:latin typeface="Calibri"/>
                <a:cs typeface="Calibri"/>
              </a:rPr>
              <a:t>model</a:t>
            </a:r>
            <a:r>
              <a:rPr sz="2400" b="1" spc="-45" dirty="0">
                <a:solidFill>
                  <a:srgbClr val="4472C4"/>
                </a:solidFill>
                <a:latin typeface="Calibri"/>
                <a:cs typeface="Calibri"/>
              </a:rPr>
              <a:t> </a:t>
            </a:r>
            <a:r>
              <a:rPr sz="2400" dirty="0">
                <a:latin typeface="Calibri"/>
                <a:cs typeface="Calibri"/>
              </a:rPr>
              <a:t>on</a:t>
            </a:r>
            <a:r>
              <a:rPr sz="2400" spc="-40" dirty="0">
                <a:latin typeface="Calibri"/>
                <a:cs typeface="Calibri"/>
              </a:rPr>
              <a:t> </a:t>
            </a:r>
            <a:r>
              <a:rPr sz="2400" dirty="0">
                <a:latin typeface="Calibri"/>
                <a:cs typeface="Calibri"/>
              </a:rPr>
              <a:t>images</a:t>
            </a:r>
            <a:r>
              <a:rPr sz="2400" spc="-40" dirty="0">
                <a:latin typeface="Calibri"/>
                <a:cs typeface="Calibri"/>
              </a:rPr>
              <a:t> </a:t>
            </a:r>
            <a:r>
              <a:rPr sz="2400" spc="-25" dirty="0">
                <a:latin typeface="Calibri"/>
                <a:cs typeface="Calibri"/>
              </a:rPr>
              <a:t>and </a:t>
            </a:r>
            <a:r>
              <a:rPr sz="2400" spc="-20" dirty="0">
                <a:latin typeface="Calibri"/>
                <a:cs typeface="Calibri"/>
              </a:rPr>
              <a:t>ground-</a:t>
            </a:r>
            <a:r>
              <a:rPr sz="2400" dirty="0">
                <a:latin typeface="Calibri"/>
                <a:cs typeface="Calibri"/>
              </a:rPr>
              <a:t>truth</a:t>
            </a:r>
            <a:r>
              <a:rPr sz="2400" spc="-10" dirty="0">
                <a:latin typeface="Calibri"/>
                <a:cs typeface="Calibri"/>
              </a:rPr>
              <a:t> labels</a:t>
            </a:r>
            <a:endParaRPr sz="2400">
              <a:latin typeface="Calibri"/>
              <a:cs typeface="Calibri"/>
            </a:endParaRPr>
          </a:p>
        </p:txBody>
      </p:sp>
      <p:sp>
        <p:nvSpPr>
          <p:cNvPr id="4" name="object 4"/>
          <p:cNvSpPr/>
          <p:nvPr/>
        </p:nvSpPr>
        <p:spPr>
          <a:xfrm>
            <a:off x="8354707" y="1865448"/>
            <a:ext cx="436245" cy="114300"/>
          </a:xfrm>
          <a:custGeom>
            <a:avLst/>
            <a:gdLst/>
            <a:ahLst/>
            <a:cxnLst/>
            <a:rect l="l" t="t" r="r" b="b"/>
            <a:pathLst>
              <a:path w="436245" h="114300">
                <a:moveTo>
                  <a:pt x="321927" y="0"/>
                </a:moveTo>
                <a:lnTo>
                  <a:pt x="321928" y="114300"/>
                </a:lnTo>
                <a:lnTo>
                  <a:pt x="398124" y="76201"/>
                </a:lnTo>
                <a:lnTo>
                  <a:pt x="340978" y="76201"/>
                </a:lnTo>
                <a:lnTo>
                  <a:pt x="340978" y="38101"/>
                </a:lnTo>
                <a:lnTo>
                  <a:pt x="398132" y="38101"/>
                </a:lnTo>
                <a:lnTo>
                  <a:pt x="321927" y="0"/>
                </a:lnTo>
                <a:close/>
              </a:path>
              <a:path w="436245" h="114300">
                <a:moveTo>
                  <a:pt x="321927" y="38101"/>
                </a:moveTo>
                <a:lnTo>
                  <a:pt x="0" y="38101"/>
                </a:lnTo>
                <a:lnTo>
                  <a:pt x="0" y="76201"/>
                </a:lnTo>
                <a:lnTo>
                  <a:pt x="321928" y="76201"/>
                </a:lnTo>
                <a:lnTo>
                  <a:pt x="321927" y="38101"/>
                </a:lnTo>
                <a:close/>
              </a:path>
              <a:path w="436245" h="114300">
                <a:moveTo>
                  <a:pt x="398132" y="38101"/>
                </a:moveTo>
                <a:lnTo>
                  <a:pt x="340978" y="38101"/>
                </a:lnTo>
                <a:lnTo>
                  <a:pt x="340978" y="76201"/>
                </a:lnTo>
                <a:lnTo>
                  <a:pt x="398124" y="76201"/>
                </a:lnTo>
                <a:lnTo>
                  <a:pt x="436228" y="57148"/>
                </a:lnTo>
                <a:lnTo>
                  <a:pt x="398132" y="38101"/>
                </a:lnTo>
                <a:close/>
              </a:path>
            </a:pathLst>
          </a:custGeom>
          <a:solidFill>
            <a:srgbClr val="000000"/>
          </a:solidFill>
        </p:spPr>
        <p:txBody>
          <a:bodyPr wrap="square" lIns="0" tIns="0" rIns="0" bIns="0" rtlCol="0"/>
          <a:lstStyle/>
          <a:p>
            <a:endParaRPr/>
          </a:p>
        </p:txBody>
      </p:sp>
      <p:sp>
        <p:nvSpPr>
          <p:cNvPr id="5" name="object 5"/>
          <p:cNvSpPr/>
          <p:nvPr/>
        </p:nvSpPr>
        <p:spPr>
          <a:xfrm>
            <a:off x="10088581" y="1865447"/>
            <a:ext cx="436245" cy="114300"/>
          </a:xfrm>
          <a:custGeom>
            <a:avLst/>
            <a:gdLst/>
            <a:ahLst/>
            <a:cxnLst/>
            <a:rect l="l" t="t" r="r" b="b"/>
            <a:pathLst>
              <a:path w="436245" h="114300">
                <a:moveTo>
                  <a:pt x="114300" y="0"/>
                </a:moveTo>
                <a:lnTo>
                  <a:pt x="0" y="57150"/>
                </a:lnTo>
                <a:lnTo>
                  <a:pt x="114300" y="114300"/>
                </a:lnTo>
                <a:lnTo>
                  <a:pt x="114300" y="76201"/>
                </a:lnTo>
                <a:lnTo>
                  <a:pt x="95250" y="76201"/>
                </a:lnTo>
                <a:lnTo>
                  <a:pt x="95250" y="38101"/>
                </a:lnTo>
                <a:lnTo>
                  <a:pt x="114300" y="38101"/>
                </a:lnTo>
                <a:lnTo>
                  <a:pt x="114300" y="0"/>
                </a:lnTo>
                <a:close/>
              </a:path>
              <a:path w="436245" h="114300">
                <a:moveTo>
                  <a:pt x="114300" y="38101"/>
                </a:moveTo>
                <a:lnTo>
                  <a:pt x="95250" y="38101"/>
                </a:lnTo>
                <a:lnTo>
                  <a:pt x="95250" y="76201"/>
                </a:lnTo>
                <a:lnTo>
                  <a:pt x="114300" y="76201"/>
                </a:lnTo>
                <a:lnTo>
                  <a:pt x="114300" y="38101"/>
                </a:lnTo>
                <a:close/>
              </a:path>
              <a:path w="436245" h="114300">
                <a:moveTo>
                  <a:pt x="436228" y="38101"/>
                </a:moveTo>
                <a:lnTo>
                  <a:pt x="114300" y="38101"/>
                </a:lnTo>
                <a:lnTo>
                  <a:pt x="114300" y="76201"/>
                </a:lnTo>
                <a:lnTo>
                  <a:pt x="436228" y="76201"/>
                </a:lnTo>
                <a:lnTo>
                  <a:pt x="436228" y="38101"/>
                </a:lnTo>
                <a:close/>
              </a:path>
            </a:pathLst>
          </a:custGeom>
          <a:solidFill>
            <a:srgbClr val="000000"/>
          </a:solidFill>
        </p:spPr>
        <p:txBody>
          <a:bodyPr wrap="square" lIns="0" tIns="0" rIns="0" bIns="0" rtlCol="0"/>
          <a:lstStyle/>
          <a:p>
            <a:endParaRPr/>
          </a:p>
        </p:txBody>
      </p:sp>
      <p:sp>
        <p:nvSpPr>
          <p:cNvPr id="6" name="object 6"/>
          <p:cNvSpPr txBox="1"/>
          <p:nvPr/>
        </p:nvSpPr>
        <p:spPr>
          <a:xfrm>
            <a:off x="486050" y="3437635"/>
            <a:ext cx="2364105" cy="2219960"/>
          </a:xfrm>
          <a:prstGeom prst="rect">
            <a:avLst/>
          </a:prstGeom>
        </p:spPr>
        <p:txBody>
          <a:bodyPr vert="horz" wrap="square" lIns="0" tIns="12700" rIns="0" bIns="0" rtlCol="0">
            <a:spAutoFit/>
          </a:bodyPr>
          <a:lstStyle/>
          <a:p>
            <a:pPr marL="12700" marR="5080">
              <a:lnSpc>
                <a:spcPct val="100000"/>
              </a:lnSpc>
              <a:spcBef>
                <a:spcPts val="100"/>
              </a:spcBef>
            </a:pPr>
            <a:r>
              <a:rPr sz="2400" dirty="0">
                <a:latin typeface="Calibri"/>
                <a:cs typeface="Calibri"/>
              </a:rPr>
              <a:t>Step</a:t>
            </a:r>
            <a:r>
              <a:rPr sz="2400" spc="-60" dirty="0">
                <a:latin typeface="Calibri"/>
                <a:cs typeface="Calibri"/>
              </a:rPr>
              <a:t> </a:t>
            </a:r>
            <a:r>
              <a:rPr sz="2400" dirty="0">
                <a:latin typeface="Calibri"/>
                <a:cs typeface="Calibri"/>
              </a:rPr>
              <a:t>2:</a:t>
            </a:r>
            <a:r>
              <a:rPr sz="2400" spc="-65" dirty="0">
                <a:latin typeface="Calibri"/>
                <a:cs typeface="Calibri"/>
              </a:rPr>
              <a:t> </a:t>
            </a:r>
            <a:r>
              <a:rPr sz="2400" spc="-30" dirty="0">
                <a:latin typeface="Calibri"/>
                <a:cs typeface="Calibri"/>
              </a:rPr>
              <a:t>Train</a:t>
            </a:r>
            <a:r>
              <a:rPr sz="2400" spc="-55" dirty="0">
                <a:latin typeface="Calibri"/>
                <a:cs typeface="Calibri"/>
              </a:rPr>
              <a:t> </a:t>
            </a:r>
            <a:r>
              <a:rPr sz="2400" spc="-50" dirty="0">
                <a:latin typeface="Calibri"/>
                <a:cs typeface="Calibri"/>
              </a:rPr>
              <a:t>a </a:t>
            </a:r>
            <a:r>
              <a:rPr sz="2400" b="1" dirty="0">
                <a:solidFill>
                  <a:srgbClr val="ED7D31"/>
                </a:solidFill>
                <a:latin typeface="Calibri"/>
                <a:cs typeface="Calibri"/>
              </a:rPr>
              <a:t>student</a:t>
            </a:r>
            <a:r>
              <a:rPr sz="2400" b="1" spc="-60" dirty="0">
                <a:solidFill>
                  <a:srgbClr val="ED7D31"/>
                </a:solidFill>
                <a:latin typeface="Calibri"/>
                <a:cs typeface="Calibri"/>
              </a:rPr>
              <a:t> </a:t>
            </a:r>
            <a:r>
              <a:rPr sz="2400" b="1" dirty="0">
                <a:solidFill>
                  <a:srgbClr val="ED7D31"/>
                </a:solidFill>
                <a:latin typeface="Calibri"/>
                <a:cs typeface="Calibri"/>
              </a:rPr>
              <a:t>model</a:t>
            </a:r>
            <a:r>
              <a:rPr sz="2400" b="1" spc="-65" dirty="0">
                <a:solidFill>
                  <a:srgbClr val="ED7D31"/>
                </a:solidFill>
                <a:latin typeface="Calibri"/>
                <a:cs typeface="Calibri"/>
              </a:rPr>
              <a:t> </a:t>
            </a:r>
            <a:r>
              <a:rPr sz="2400" spc="-25" dirty="0">
                <a:latin typeface="Calibri"/>
                <a:cs typeface="Calibri"/>
              </a:rPr>
              <a:t>to </a:t>
            </a:r>
            <a:r>
              <a:rPr sz="2400" dirty="0">
                <a:latin typeface="Calibri"/>
                <a:cs typeface="Calibri"/>
              </a:rPr>
              <a:t>match</a:t>
            </a:r>
            <a:r>
              <a:rPr sz="2400" spc="-90" dirty="0">
                <a:latin typeface="Calibri"/>
                <a:cs typeface="Calibri"/>
              </a:rPr>
              <a:t> </a:t>
            </a:r>
            <a:r>
              <a:rPr sz="2400" spc="-10" dirty="0">
                <a:latin typeface="Calibri"/>
                <a:cs typeface="Calibri"/>
              </a:rPr>
              <a:t>predictions </a:t>
            </a:r>
            <a:r>
              <a:rPr sz="2400" dirty="0">
                <a:latin typeface="Calibri"/>
                <a:cs typeface="Calibri"/>
              </a:rPr>
              <a:t>from</a:t>
            </a:r>
            <a:r>
              <a:rPr sz="2400" spc="-55" dirty="0">
                <a:latin typeface="Calibri"/>
                <a:cs typeface="Calibri"/>
              </a:rPr>
              <a:t> </a:t>
            </a:r>
            <a:r>
              <a:rPr sz="2400" dirty="0">
                <a:latin typeface="Calibri"/>
                <a:cs typeface="Calibri"/>
              </a:rPr>
              <a:t>the</a:t>
            </a:r>
            <a:r>
              <a:rPr sz="2400" spc="-35" dirty="0">
                <a:latin typeface="Calibri"/>
                <a:cs typeface="Calibri"/>
              </a:rPr>
              <a:t> </a:t>
            </a:r>
            <a:r>
              <a:rPr sz="2400" b="1" spc="-10" dirty="0">
                <a:solidFill>
                  <a:srgbClr val="4472C4"/>
                </a:solidFill>
                <a:latin typeface="Calibri"/>
                <a:cs typeface="Calibri"/>
              </a:rPr>
              <a:t>teacher </a:t>
            </a:r>
            <a:r>
              <a:rPr sz="2400" dirty="0">
                <a:solidFill>
                  <a:srgbClr val="A5A5A5"/>
                </a:solidFill>
                <a:latin typeface="Calibri"/>
                <a:cs typeface="Calibri"/>
              </a:rPr>
              <a:t>(sometimes</a:t>
            </a:r>
            <a:r>
              <a:rPr sz="2400" spc="-45" dirty="0">
                <a:solidFill>
                  <a:srgbClr val="A5A5A5"/>
                </a:solidFill>
                <a:latin typeface="Calibri"/>
                <a:cs typeface="Calibri"/>
              </a:rPr>
              <a:t> </a:t>
            </a:r>
            <a:r>
              <a:rPr sz="2400" dirty="0">
                <a:solidFill>
                  <a:srgbClr val="A5A5A5"/>
                </a:solidFill>
                <a:latin typeface="Calibri"/>
                <a:cs typeface="Calibri"/>
              </a:rPr>
              <a:t>also</a:t>
            </a:r>
            <a:r>
              <a:rPr sz="2400" spc="-40" dirty="0">
                <a:solidFill>
                  <a:srgbClr val="A5A5A5"/>
                </a:solidFill>
                <a:latin typeface="Calibri"/>
                <a:cs typeface="Calibri"/>
              </a:rPr>
              <a:t> </a:t>
            </a:r>
            <a:r>
              <a:rPr sz="2400" spc="-25" dirty="0">
                <a:solidFill>
                  <a:srgbClr val="A5A5A5"/>
                </a:solidFill>
                <a:latin typeface="Calibri"/>
                <a:cs typeface="Calibri"/>
              </a:rPr>
              <a:t>to </a:t>
            </a:r>
            <a:r>
              <a:rPr sz="2400" dirty="0">
                <a:solidFill>
                  <a:srgbClr val="A5A5A5"/>
                </a:solidFill>
                <a:latin typeface="Calibri"/>
                <a:cs typeface="Calibri"/>
              </a:rPr>
              <a:t>match</a:t>
            </a:r>
            <a:r>
              <a:rPr sz="2400" spc="-70" dirty="0">
                <a:solidFill>
                  <a:srgbClr val="A5A5A5"/>
                </a:solidFill>
                <a:latin typeface="Calibri"/>
                <a:cs typeface="Calibri"/>
              </a:rPr>
              <a:t> </a:t>
            </a:r>
            <a:r>
              <a:rPr sz="2400" dirty="0">
                <a:solidFill>
                  <a:srgbClr val="A5A5A5"/>
                </a:solidFill>
                <a:latin typeface="Calibri"/>
                <a:cs typeface="Calibri"/>
              </a:rPr>
              <a:t>GT</a:t>
            </a:r>
            <a:r>
              <a:rPr sz="2400" spc="-60" dirty="0">
                <a:solidFill>
                  <a:srgbClr val="A5A5A5"/>
                </a:solidFill>
                <a:latin typeface="Calibri"/>
                <a:cs typeface="Calibri"/>
              </a:rPr>
              <a:t> </a:t>
            </a:r>
            <a:r>
              <a:rPr sz="2400" spc="-10" dirty="0">
                <a:solidFill>
                  <a:srgbClr val="A5A5A5"/>
                </a:solidFill>
                <a:latin typeface="Calibri"/>
                <a:cs typeface="Calibri"/>
              </a:rPr>
              <a:t>labels)</a:t>
            </a:r>
            <a:endParaRPr sz="2400">
              <a:latin typeface="Calibri"/>
              <a:cs typeface="Calibri"/>
            </a:endParaRPr>
          </a:p>
        </p:txBody>
      </p:sp>
      <p:pic>
        <p:nvPicPr>
          <p:cNvPr id="7" name="object 7"/>
          <p:cNvPicPr/>
          <p:nvPr/>
        </p:nvPicPr>
        <p:blipFill>
          <a:blip r:embed="rId2" cstate="print"/>
          <a:stretch>
            <a:fillRect/>
          </a:stretch>
        </p:blipFill>
        <p:spPr>
          <a:xfrm>
            <a:off x="3693134" y="3212651"/>
            <a:ext cx="1173156" cy="1172589"/>
          </a:xfrm>
          <a:prstGeom prst="rect">
            <a:avLst/>
          </a:prstGeom>
        </p:spPr>
      </p:pic>
      <p:sp>
        <p:nvSpPr>
          <p:cNvPr id="8" name="object 8"/>
          <p:cNvSpPr txBox="1"/>
          <p:nvPr/>
        </p:nvSpPr>
        <p:spPr>
          <a:xfrm>
            <a:off x="6756386" y="3391916"/>
            <a:ext cx="1503680" cy="76009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P(cat)</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0.1</a:t>
            </a:r>
            <a:endParaRPr sz="2400">
              <a:latin typeface="Calibri"/>
              <a:cs typeface="Calibri"/>
            </a:endParaRPr>
          </a:p>
          <a:p>
            <a:pPr marL="12700">
              <a:lnSpc>
                <a:spcPct val="100000"/>
              </a:lnSpc>
              <a:spcBef>
                <a:spcPts val="20"/>
              </a:spcBef>
            </a:pPr>
            <a:r>
              <a:rPr sz="2400" dirty="0">
                <a:latin typeface="Calibri"/>
                <a:cs typeface="Calibri"/>
              </a:rPr>
              <a:t>P(dog)</a:t>
            </a:r>
            <a:r>
              <a:rPr sz="2400" spc="-30" dirty="0">
                <a:latin typeface="Calibri"/>
                <a:cs typeface="Calibri"/>
              </a:rPr>
              <a:t> </a:t>
            </a:r>
            <a:r>
              <a:rPr sz="2400" dirty="0">
                <a:latin typeface="Calibri"/>
                <a:cs typeface="Calibri"/>
              </a:rPr>
              <a:t>=</a:t>
            </a:r>
            <a:r>
              <a:rPr sz="2400" spc="-10" dirty="0">
                <a:latin typeface="Calibri"/>
                <a:cs typeface="Calibri"/>
              </a:rPr>
              <a:t> </a:t>
            </a:r>
            <a:r>
              <a:rPr sz="2400" spc="-25" dirty="0">
                <a:latin typeface="Calibri"/>
                <a:cs typeface="Calibri"/>
              </a:rPr>
              <a:t>0.9</a:t>
            </a:r>
            <a:endParaRPr sz="2400">
              <a:latin typeface="Calibri"/>
              <a:cs typeface="Calibri"/>
            </a:endParaRPr>
          </a:p>
        </p:txBody>
      </p:sp>
      <p:pic>
        <p:nvPicPr>
          <p:cNvPr id="9" name="object 9"/>
          <p:cNvPicPr/>
          <p:nvPr/>
        </p:nvPicPr>
        <p:blipFill>
          <a:blip r:embed="rId2" cstate="print"/>
          <a:stretch>
            <a:fillRect/>
          </a:stretch>
        </p:blipFill>
        <p:spPr>
          <a:xfrm>
            <a:off x="3693134" y="4666287"/>
            <a:ext cx="1173156" cy="1172589"/>
          </a:xfrm>
          <a:prstGeom prst="rect">
            <a:avLst/>
          </a:prstGeom>
        </p:spPr>
      </p:pic>
      <p:sp>
        <p:nvSpPr>
          <p:cNvPr id="10" name="object 10"/>
          <p:cNvSpPr txBox="1"/>
          <p:nvPr/>
        </p:nvSpPr>
        <p:spPr>
          <a:xfrm>
            <a:off x="6756386" y="4845811"/>
            <a:ext cx="1503680" cy="75692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P(cat)</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0.2</a:t>
            </a:r>
            <a:endParaRPr sz="2400">
              <a:latin typeface="Calibri"/>
              <a:cs typeface="Calibri"/>
            </a:endParaRPr>
          </a:p>
          <a:p>
            <a:pPr marL="12700">
              <a:lnSpc>
                <a:spcPct val="100000"/>
              </a:lnSpc>
            </a:pPr>
            <a:r>
              <a:rPr sz="2400" dirty="0">
                <a:latin typeface="Calibri"/>
                <a:cs typeface="Calibri"/>
              </a:rPr>
              <a:t>P(dog)</a:t>
            </a:r>
            <a:r>
              <a:rPr sz="2400" spc="-30" dirty="0">
                <a:latin typeface="Calibri"/>
                <a:cs typeface="Calibri"/>
              </a:rPr>
              <a:t> </a:t>
            </a:r>
            <a:r>
              <a:rPr sz="2400" dirty="0">
                <a:latin typeface="Calibri"/>
                <a:cs typeface="Calibri"/>
              </a:rPr>
              <a:t>=</a:t>
            </a:r>
            <a:r>
              <a:rPr sz="2400" spc="-10" dirty="0">
                <a:latin typeface="Calibri"/>
                <a:cs typeface="Calibri"/>
              </a:rPr>
              <a:t> </a:t>
            </a:r>
            <a:r>
              <a:rPr sz="2400" spc="-25" dirty="0">
                <a:latin typeface="Calibri"/>
                <a:cs typeface="Calibri"/>
              </a:rPr>
              <a:t>0.8</a:t>
            </a:r>
            <a:endParaRPr sz="2400">
              <a:latin typeface="Calibri"/>
              <a:cs typeface="Calibri"/>
            </a:endParaRPr>
          </a:p>
        </p:txBody>
      </p:sp>
      <p:sp>
        <p:nvSpPr>
          <p:cNvPr id="11" name="object 11"/>
          <p:cNvSpPr txBox="1"/>
          <p:nvPr/>
        </p:nvSpPr>
        <p:spPr>
          <a:xfrm>
            <a:off x="9290569" y="3574795"/>
            <a:ext cx="235775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KL</a:t>
            </a:r>
            <a:r>
              <a:rPr sz="2400" spc="-45" dirty="0">
                <a:latin typeface="Calibri"/>
                <a:cs typeface="Calibri"/>
              </a:rPr>
              <a:t> </a:t>
            </a:r>
            <a:r>
              <a:rPr sz="2400" spc="-10" dirty="0">
                <a:latin typeface="Calibri"/>
                <a:cs typeface="Calibri"/>
              </a:rPr>
              <a:t>Divergence</a:t>
            </a:r>
            <a:r>
              <a:rPr sz="2400" spc="-40" dirty="0">
                <a:latin typeface="Calibri"/>
                <a:cs typeface="Calibri"/>
              </a:rPr>
              <a:t> </a:t>
            </a:r>
            <a:r>
              <a:rPr sz="2400" spc="-20" dirty="0">
                <a:latin typeface="Calibri"/>
                <a:cs typeface="Calibri"/>
              </a:rPr>
              <a:t>Loss</a:t>
            </a:r>
            <a:endParaRPr sz="2400">
              <a:latin typeface="Calibri"/>
              <a:cs typeface="Calibri"/>
            </a:endParaRPr>
          </a:p>
        </p:txBody>
      </p:sp>
      <p:sp>
        <p:nvSpPr>
          <p:cNvPr id="12" name="object 12"/>
          <p:cNvSpPr/>
          <p:nvPr/>
        </p:nvSpPr>
        <p:spPr>
          <a:xfrm>
            <a:off x="8354707" y="3741797"/>
            <a:ext cx="857250" cy="114300"/>
          </a:xfrm>
          <a:custGeom>
            <a:avLst/>
            <a:gdLst/>
            <a:ahLst/>
            <a:cxnLst/>
            <a:rect l="l" t="t" r="r" b="b"/>
            <a:pathLst>
              <a:path w="857250" h="114300">
                <a:moveTo>
                  <a:pt x="742820" y="0"/>
                </a:moveTo>
                <a:lnTo>
                  <a:pt x="742820" y="114300"/>
                </a:lnTo>
                <a:lnTo>
                  <a:pt x="819020" y="76200"/>
                </a:lnTo>
                <a:lnTo>
                  <a:pt x="761870" y="76200"/>
                </a:lnTo>
                <a:lnTo>
                  <a:pt x="761870" y="38100"/>
                </a:lnTo>
                <a:lnTo>
                  <a:pt x="819020" y="38100"/>
                </a:lnTo>
                <a:lnTo>
                  <a:pt x="742820" y="0"/>
                </a:lnTo>
                <a:close/>
              </a:path>
              <a:path w="857250" h="114300">
                <a:moveTo>
                  <a:pt x="742820" y="38100"/>
                </a:moveTo>
                <a:lnTo>
                  <a:pt x="0" y="38100"/>
                </a:lnTo>
                <a:lnTo>
                  <a:pt x="0" y="76200"/>
                </a:lnTo>
                <a:lnTo>
                  <a:pt x="742820" y="76200"/>
                </a:lnTo>
                <a:lnTo>
                  <a:pt x="742820" y="38100"/>
                </a:lnTo>
                <a:close/>
              </a:path>
              <a:path w="857250" h="114300">
                <a:moveTo>
                  <a:pt x="819020" y="38100"/>
                </a:moveTo>
                <a:lnTo>
                  <a:pt x="761870" y="38100"/>
                </a:lnTo>
                <a:lnTo>
                  <a:pt x="761870" y="76200"/>
                </a:lnTo>
                <a:lnTo>
                  <a:pt x="819020" y="76200"/>
                </a:lnTo>
                <a:lnTo>
                  <a:pt x="857120" y="57150"/>
                </a:lnTo>
                <a:lnTo>
                  <a:pt x="819020" y="38100"/>
                </a:lnTo>
                <a:close/>
              </a:path>
            </a:pathLst>
          </a:custGeom>
          <a:solidFill>
            <a:srgbClr val="000000"/>
          </a:solidFill>
        </p:spPr>
        <p:txBody>
          <a:bodyPr wrap="square" lIns="0" tIns="0" rIns="0" bIns="0" rtlCol="0"/>
          <a:lstStyle/>
          <a:p>
            <a:endParaRPr/>
          </a:p>
        </p:txBody>
      </p:sp>
      <p:sp>
        <p:nvSpPr>
          <p:cNvPr id="13" name="object 13"/>
          <p:cNvSpPr txBox="1"/>
          <p:nvPr/>
        </p:nvSpPr>
        <p:spPr>
          <a:xfrm>
            <a:off x="8943506" y="4659883"/>
            <a:ext cx="992505" cy="1129030"/>
          </a:xfrm>
          <a:prstGeom prst="rect">
            <a:avLst/>
          </a:prstGeom>
        </p:spPr>
        <p:txBody>
          <a:bodyPr vert="horz" wrap="square" lIns="0" tIns="9525" rIns="0" bIns="0" rtlCol="0">
            <a:spAutoFit/>
          </a:bodyPr>
          <a:lstStyle/>
          <a:p>
            <a:pPr marL="12700" marR="5080" algn="ctr">
              <a:lnSpc>
                <a:spcPct val="100800"/>
              </a:lnSpc>
              <a:spcBef>
                <a:spcPts val="75"/>
              </a:spcBef>
            </a:pPr>
            <a:r>
              <a:rPr sz="2400" spc="-10" dirty="0">
                <a:solidFill>
                  <a:srgbClr val="A5A5A5"/>
                </a:solidFill>
                <a:latin typeface="Calibri"/>
                <a:cs typeface="Calibri"/>
              </a:rPr>
              <a:t>Cross </a:t>
            </a:r>
            <a:r>
              <a:rPr sz="2400" spc="-25" dirty="0">
                <a:solidFill>
                  <a:srgbClr val="A5A5A5"/>
                </a:solidFill>
                <a:latin typeface="Calibri"/>
                <a:cs typeface="Calibri"/>
              </a:rPr>
              <a:t>Entropy </a:t>
            </a:r>
            <a:r>
              <a:rPr sz="2400" spc="-20" dirty="0">
                <a:solidFill>
                  <a:srgbClr val="A5A5A5"/>
                </a:solidFill>
                <a:latin typeface="Calibri"/>
                <a:cs typeface="Calibri"/>
              </a:rPr>
              <a:t>Loss</a:t>
            </a:r>
            <a:endParaRPr sz="2400">
              <a:latin typeface="Calibri"/>
              <a:cs typeface="Calibri"/>
            </a:endParaRPr>
          </a:p>
        </p:txBody>
      </p:sp>
      <p:sp>
        <p:nvSpPr>
          <p:cNvPr id="14" name="object 14"/>
          <p:cNvSpPr txBox="1"/>
          <p:nvPr/>
        </p:nvSpPr>
        <p:spPr>
          <a:xfrm>
            <a:off x="10635734" y="4845811"/>
            <a:ext cx="1114425" cy="756920"/>
          </a:xfrm>
          <a:prstGeom prst="rect">
            <a:avLst/>
          </a:prstGeom>
        </p:spPr>
        <p:txBody>
          <a:bodyPr vert="horz" wrap="square" lIns="0" tIns="12700" rIns="0" bIns="0" rtlCol="0">
            <a:spAutoFit/>
          </a:bodyPr>
          <a:lstStyle/>
          <a:p>
            <a:pPr marL="311150" marR="5080" indent="-299085">
              <a:lnSpc>
                <a:spcPct val="100000"/>
              </a:lnSpc>
              <a:spcBef>
                <a:spcPts val="100"/>
              </a:spcBef>
            </a:pPr>
            <a:r>
              <a:rPr sz="2400" dirty="0">
                <a:solidFill>
                  <a:srgbClr val="A5A5A5"/>
                </a:solidFill>
                <a:latin typeface="Calibri"/>
                <a:cs typeface="Calibri"/>
              </a:rPr>
              <a:t>GT</a:t>
            </a:r>
            <a:r>
              <a:rPr sz="2400" spc="-45" dirty="0">
                <a:solidFill>
                  <a:srgbClr val="A5A5A5"/>
                </a:solidFill>
                <a:latin typeface="Calibri"/>
                <a:cs typeface="Calibri"/>
              </a:rPr>
              <a:t> </a:t>
            </a:r>
            <a:r>
              <a:rPr sz="2400" spc="-10" dirty="0">
                <a:solidFill>
                  <a:srgbClr val="A5A5A5"/>
                </a:solidFill>
                <a:latin typeface="Calibri"/>
                <a:cs typeface="Calibri"/>
              </a:rPr>
              <a:t>label: </a:t>
            </a:r>
            <a:r>
              <a:rPr sz="2400" spc="-25" dirty="0">
                <a:solidFill>
                  <a:srgbClr val="A5A5A5"/>
                </a:solidFill>
                <a:latin typeface="Calibri"/>
                <a:cs typeface="Calibri"/>
              </a:rPr>
              <a:t>Dog</a:t>
            </a:r>
            <a:endParaRPr sz="2400">
              <a:latin typeface="Calibri"/>
              <a:cs typeface="Calibri"/>
            </a:endParaRPr>
          </a:p>
        </p:txBody>
      </p:sp>
      <p:pic>
        <p:nvPicPr>
          <p:cNvPr id="15" name="object 15"/>
          <p:cNvPicPr/>
          <p:nvPr/>
        </p:nvPicPr>
        <p:blipFill>
          <a:blip r:embed="rId3" cstate="print"/>
          <a:stretch>
            <a:fillRect/>
          </a:stretch>
        </p:blipFill>
        <p:spPr>
          <a:xfrm>
            <a:off x="3694386" y="1336307"/>
            <a:ext cx="1171903" cy="1172589"/>
          </a:xfrm>
          <a:prstGeom prst="rect">
            <a:avLst/>
          </a:prstGeom>
        </p:spPr>
      </p:pic>
      <p:grpSp>
        <p:nvGrpSpPr>
          <p:cNvPr id="16" name="object 16"/>
          <p:cNvGrpSpPr/>
          <p:nvPr/>
        </p:nvGrpSpPr>
        <p:grpSpPr>
          <a:xfrm>
            <a:off x="5214149" y="1290472"/>
            <a:ext cx="1263650" cy="1185545"/>
            <a:chOff x="5214149" y="1290472"/>
            <a:chExt cx="1263650" cy="1185545"/>
          </a:xfrm>
        </p:grpSpPr>
        <p:sp>
          <p:nvSpPr>
            <p:cNvPr id="17" name="object 17"/>
            <p:cNvSpPr/>
            <p:nvPr/>
          </p:nvSpPr>
          <p:spPr>
            <a:xfrm>
              <a:off x="5220500" y="1296822"/>
              <a:ext cx="1250950" cy="1172845"/>
            </a:xfrm>
            <a:custGeom>
              <a:avLst/>
              <a:gdLst/>
              <a:ahLst/>
              <a:cxnLst/>
              <a:rect l="l" t="t" r="r" b="b"/>
              <a:pathLst>
                <a:path w="1250950" h="1172845">
                  <a:moveTo>
                    <a:pt x="0" y="0"/>
                  </a:moveTo>
                  <a:lnTo>
                    <a:pt x="0" y="1172589"/>
                  </a:lnTo>
                  <a:lnTo>
                    <a:pt x="1250730" y="879441"/>
                  </a:lnTo>
                  <a:lnTo>
                    <a:pt x="1250730" y="293147"/>
                  </a:lnTo>
                  <a:lnTo>
                    <a:pt x="0" y="0"/>
                  </a:lnTo>
                  <a:close/>
                </a:path>
              </a:pathLst>
            </a:custGeom>
            <a:solidFill>
              <a:srgbClr val="4472C4"/>
            </a:solidFill>
          </p:spPr>
          <p:txBody>
            <a:bodyPr wrap="square" lIns="0" tIns="0" rIns="0" bIns="0" rtlCol="0"/>
            <a:lstStyle/>
            <a:p>
              <a:endParaRPr/>
            </a:p>
          </p:txBody>
        </p:sp>
        <p:sp>
          <p:nvSpPr>
            <p:cNvPr id="18" name="object 18"/>
            <p:cNvSpPr/>
            <p:nvPr/>
          </p:nvSpPr>
          <p:spPr>
            <a:xfrm>
              <a:off x="5220499" y="1296822"/>
              <a:ext cx="1250950" cy="1172845"/>
            </a:xfrm>
            <a:custGeom>
              <a:avLst/>
              <a:gdLst/>
              <a:ahLst/>
              <a:cxnLst/>
              <a:rect l="l" t="t" r="r" b="b"/>
              <a:pathLst>
                <a:path w="1250950" h="1172845">
                  <a:moveTo>
                    <a:pt x="0" y="0"/>
                  </a:moveTo>
                  <a:lnTo>
                    <a:pt x="1250731" y="293147"/>
                  </a:lnTo>
                  <a:lnTo>
                    <a:pt x="1250731" y="879441"/>
                  </a:lnTo>
                  <a:lnTo>
                    <a:pt x="0" y="1172589"/>
                  </a:lnTo>
                  <a:lnTo>
                    <a:pt x="0" y="0"/>
                  </a:lnTo>
                  <a:close/>
                </a:path>
              </a:pathLst>
            </a:custGeom>
            <a:ln w="12700">
              <a:solidFill>
                <a:srgbClr val="2F528F"/>
              </a:solidFill>
            </a:ln>
          </p:spPr>
          <p:txBody>
            <a:bodyPr wrap="square" lIns="0" tIns="0" rIns="0" bIns="0" rtlCol="0"/>
            <a:lstStyle/>
            <a:p>
              <a:endParaRPr/>
            </a:p>
          </p:txBody>
        </p:sp>
      </p:grpSp>
      <p:sp>
        <p:nvSpPr>
          <p:cNvPr id="19" name="object 19"/>
          <p:cNvSpPr txBox="1"/>
          <p:nvPr/>
        </p:nvSpPr>
        <p:spPr>
          <a:xfrm>
            <a:off x="6756386" y="1514347"/>
            <a:ext cx="1504315" cy="76009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P(cat)</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0.9</a:t>
            </a:r>
            <a:endParaRPr sz="2400">
              <a:latin typeface="Calibri"/>
              <a:cs typeface="Calibri"/>
            </a:endParaRPr>
          </a:p>
          <a:p>
            <a:pPr marL="12700">
              <a:lnSpc>
                <a:spcPct val="100000"/>
              </a:lnSpc>
              <a:spcBef>
                <a:spcPts val="25"/>
              </a:spcBef>
            </a:pPr>
            <a:r>
              <a:rPr sz="2400" dirty="0">
                <a:latin typeface="Calibri"/>
                <a:cs typeface="Calibri"/>
              </a:rPr>
              <a:t>P(dog)</a:t>
            </a:r>
            <a:r>
              <a:rPr sz="2400" spc="-25" dirty="0">
                <a:latin typeface="Calibri"/>
                <a:cs typeface="Calibri"/>
              </a:rPr>
              <a:t> </a:t>
            </a:r>
            <a:r>
              <a:rPr sz="2400" dirty="0">
                <a:latin typeface="Calibri"/>
                <a:cs typeface="Calibri"/>
              </a:rPr>
              <a:t>=</a:t>
            </a:r>
            <a:r>
              <a:rPr sz="2400" spc="-20" dirty="0">
                <a:latin typeface="Calibri"/>
                <a:cs typeface="Calibri"/>
              </a:rPr>
              <a:t> </a:t>
            </a:r>
            <a:r>
              <a:rPr sz="2400" spc="-25" dirty="0">
                <a:latin typeface="Calibri"/>
                <a:cs typeface="Calibri"/>
              </a:rPr>
              <a:t>0.1</a:t>
            </a:r>
            <a:endParaRPr sz="2400">
              <a:latin typeface="Calibri"/>
              <a:cs typeface="Calibri"/>
            </a:endParaRPr>
          </a:p>
        </p:txBody>
      </p:sp>
      <p:sp>
        <p:nvSpPr>
          <p:cNvPr id="20" name="object 20"/>
          <p:cNvSpPr txBox="1"/>
          <p:nvPr/>
        </p:nvSpPr>
        <p:spPr>
          <a:xfrm>
            <a:off x="10635734" y="1514347"/>
            <a:ext cx="1114425" cy="760095"/>
          </a:xfrm>
          <a:prstGeom prst="rect">
            <a:avLst/>
          </a:prstGeom>
        </p:spPr>
        <p:txBody>
          <a:bodyPr vert="horz" wrap="square" lIns="0" tIns="9525" rIns="0" bIns="0" rtlCol="0">
            <a:spAutoFit/>
          </a:bodyPr>
          <a:lstStyle/>
          <a:p>
            <a:pPr marL="353060" marR="5080" indent="-340995">
              <a:lnSpc>
                <a:spcPct val="100800"/>
              </a:lnSpc>
              <a:spcBef>
                <a:spcPts val="75"/>
              </a:spcBef>
            </a:pPr>
            <a:r>
              <a:rPr sz="2400" dirty="0">
                <a:latin typeface="Calibri"/>
                <a:cs typeface="Calibri"/>
              </a:rPr>
              <a:t>GT</a:t>
            </a:r>
            <a:r>
              <a:rPr sz="2400" spc="-45" dirty="0">
                <a:latin typeface="Calibri"/>
                <a:cs typeface="Calibri"/>
              </a:rPr>
              <a:t> </a:t>
            </a:r>
            <a:r>
              <a:rPr sz="2400" spc="-10" dirty="0">
                <a:latin typeface="Calibri"/>
                <a:cs typeface="Calibri"/>
              </a:rPr>
              <a:t>label: </a:t>
            </a:r>
            <a:r>
              <a:rPr sz="2400" spc="-25" dirty="0">
                <a:latin typeface="Calibri"/>
                <a:cs typeface="Calibri"/>
              </a:rPr>
              <a:t>Cat</a:t>
            </a:r>
            <a:endParaRPr sz="2400">
              <a:latin typeface="Calibri"/>
              <a:cs typeface="Calibri"/>
            </a:endParaRPr>
          </a:p>
        </p:txBody>
      </p:sp>
      <p:sp>
        <p:nvSpPr>
          <p:cNvPr id="21" name="object 21"/>
          <p:cNvSpPr txBox="1"/>
          <p:nvPr/>
        </p:nvSpPr>
        <p:spPr>
          <a:xfrm>
            <a:off x="8943506" y="1331467"/>
            <a:ext cx="992505" cy="1125855"/>
          </a:xfrm>
          <a:prstGeom prst="rect">
            <a:avLst/>
          </a:prstGeom>
        </p:spPr>
        <p:txBody>
          <a:bodyPr vert="horz" wrap="square" lIns="0" tIns="10795" rIns="0" bIns="0" rtlCol="0">
            <a:spAutoFit/>
          </a:bodyPr>
          <a:lstStyle/>
          <a:p>
            <a:pPr marL="12700" marR="5080" algn="ctr">
              <a:lnSpc>
                <a:spcPct val="100400"/>
              </a:lnSpc>
              <a:spcBef>
                <a:spcPts val="85"/>
              </a:spcBef>
            </a:pPr>
            <a:r>
              <a:rPr sz="2400" spc="-10" dirty="0">
                <a:latin typeface="Calibri"/>
                <a:cs typeface="Calibri"/>
              </a:rPr>
              <a:t>Cross </a:t>
            </a:r>
            <a:r>
              <a:rPr sz="2400" spc="-25" dirty="0">
                <a:latin typeface="Calibri"/>
                <a:cs typeface="Calibri"/>
              </a:rPr>
              <a:t>Entropy </a:t>
            </a:r>
            <a:r>
              <a:rPr sz="2400" spc="-20" dirty="0">
                <a:latin typeface="Calibri"/>
                <a:cs typeface="Calibri"/>
              </a:rPr>
              <a:t>Loss</a:t>
            </a:r>
            <a:endParaRPr sz="2400">
              <a:latin typeface="Calibri"/>
              <a:cs typeface="Calibri"/>
            </a:endParaRPr>
          </a:p>
        </p:txBody>
      </p:sp>
      <p:grpSp>
        <p:nvGrpSpPr>
          <p:cNvPr id="22" name="object 22"/>
          <p:cNvGrpSpPr/>
          <p:nvPr/>
        </p:nvGrpSpPr>
        <p:grpSpPr>
          <a:xfrm>
            <a:off x="5214149" y="3206302"/>
            <a:ext cx="1263650" cy="1185545"/>
            <a:chOff x="5214149" y="3206302"/>
            <a:chExt cx="1263650" cy="1185545"/>
          </a:xfrm>
        </p:grpSpPr>
        <p:sp>
          <p:nvSpPr>
            <p:cNvPr id="23" name="object 23"/>
            <p:cNvSpPr/>
            <p:nvPr/>
          </p:nvSpPr>
          <p:spPr>
            <a:xfrm>
              <a:off x="5220500" y="3212652"/>
              <a:ext cx="1250950" cy="1172845"/>
            </a:xfrm>
            <a:custGeom>
              <a:avLst/>
              <a:gdLst/>
              <a:ahLst/>
              <a:cxnLst/>
              <a:rect l="l" t="t" r="r" b="b"/>
              <a:pathLst>
                <a:path w="1250950" h="1172845">
                  <a:moveTo>
                    <a:pt x="0" y="0"/>
                  </a:moveTo>
                  <a:lnTo>
                    <a:pt x="0" y="1172588"/>
                  </a:lnTo>
                  <a:lnTo>
                    <a:pt x="1250730" y="879441"/>
                  </a:lnTo>
                  <a:lnTo>
                    <a:pt x="1250730" y="293147"/>
                  </a:lnTo>
                  <a:lnTo>
                    <a:pt x="0" y="0"/>
                  </a:lnTo>
                  <a:close/>
                </a:path>
              </a:pathLst>
            </a:custGeom>
            <a:solidFill>
              <a:srgbClr val="4472C4"/>
            </a:solidFill>
          </p:spPr>
          <p:txBody>
            <a:bodyPr wrap="square" lIns="0" tIns="0" rIns="0" bIns="0" rtlCol="0"/>
            <a:lstStyle/>
            <a:p>
              <a:endParaRPr/>
            </a:p>
          </p:txBody>
        </p:sp>
        <p:sp>
          <p:nvSpPr>
            <p:cNvPr id="24" name="object 24"/>
            <p:cNvSpPr/>
            <p:nvPr/>
          </p:nvSpPr>
          <p:spPr>
            <a:xfrm>
              <a:off x="5220499" y="3212652"/>
              <a:ext cx="1250950" cy="1172845"/>
            </a:xfrm>
            <a:custGeom>
              <a:avLst/>
              <a:gdLst/>
              <a:ahLst/>
              <a:cxnLst/>
              <a:rect l="l" t="t" r="r" b="b"/>
              <a:pathLst>
                <a:path w="1250950" h="1172845">
                  <a:moveTo>
                    <a:pt x="0" y="0"/>
                  </a:moveTo>
                  <a:lnTo>
                    <a:pt x="1250731" y="293147"/>
                  </a:lnTo>
                  <a:lnTo>
                    <a:pt x="1250731" y="879441"/>
                  </a:lnTo>
                  <a:lnTo>
                    <a:pt x="0" y="1172589"/>
                  </a:lnTo>
                  <a:lnTo>
                    <a:pt x="0" y="0"/>
                  </a:lnTo>
                  <a:close/>
                </a:path>
              </a:pathLst>
            </a:custGeom>
            <a:ln w="12700">
              <a:solidFill>
                <a:srgbClr val="2F528F"/>
              </a:solidFill>
            </a:ln>
          </p:spPr>
          <p:txBody>
            <a:bodyPr wrap="square" lIns="0" tIns="0" rIns="0" bIns="0" rtlCol="0"/>
            <a:lstStyle/>
            <a:p>
              <a:endParaRPr/>
            </a:p>
          </p:txBody>
        </p:sp>
      </p:grpSp>
      <p:grpSp>
        <p:nvGrpSpPr>
          <p:cNvPr id="25" name="object 25"/>
          <p:cNvGrpSpPr/>
          <p:nvPr/>
        </p:nvGrpSpPr>
        <p:grpSpPr>
          <a:xfrm>
            <a:off x="5211129" y="4659937"/>
            <a:ext cx="1263650" cy="1185545"/>
            <a:chOff x="5211129" y="4659937"/>
            <a:chExt cx="1263650" cy="1185545"/>
          </a:xfrm>
        </p:grpSpPr>
        <p:sp>
          <p:nvSpPr>
            <p:cNvPr id="26" name="object 26"/>
            <p:cNvSpPr/>
            <p:nvPr/>
          </p:nvSpPr>
          <p:spPr>
            <a:xfrm>
              <a:off x="5217479" y="4666287"/>
              <a:ext cx="1250950" cy="1172845"/>
            </a:xfrm>
            <a:custGeom>
              <a:avLst/>
              <a:gdLst/>
              <a:ahLst/>
              <a:cxnLst/>
              <a:rect l="l" t="t" r="r" b="b"/>
              <a:pathLst>
                <a:path w="1250950" h="1172845">
                  <a:moveTo>
                    <a:pt x="0" y="0"/>
                  </a:moveTo>
                  <a:lnTo>
                    <a:pt x="0" y="1172589"/>
                  </a:lnTo>
                  <a:lnTo>
                    <a:pt x="1250730" y="879441"/>
                  </a:lnTo>
                  <a:lnTo>
                    <a:pt x="1250730" y="293147"/>
                  </a:lnTo>
                  <a:lnTo>
                    <a:pt x="0" y="0"/>
                  </a:lnTo>
                  <a:close/>
                </a:path>
              </a:pathLst>
            </a:custGeom>
            <a:solidFill>
              <a:srgbClr val="ED7D31"/>
            </a:solidFill>
          </p:spPr>
          <p:txBody>
            <a:bodyPr wrap="square" lIns="0" tIns="0" rIns="0" bIns="0" rtlCol="0"/>
            <a:lstStyle/>
            <a:p>
              <a:endParaRPr/>
            </a:p>
          </p:txBody>
        </p:sp>
        <p:sp>
          <p:nvSpPr>
            <p:cNvPr id="27" name="object 27"/>
            <p:cNvSpPr/>
            <p:nvPr/>
          </p:nvSpPr>
          <p:spPr>
            <a:xfrm>
              <a:off x="5217479" y="4666287"/>
              <a:ext cx="1250950" cy="1172845"/>
            </a:xfrm>
            <a:custGeom>
              <a:avLst/>
              <a:gdLst/>
              <a:ahLst/>
              <a:cxnLst/>
              <a:rect l="l" t="t" r="r" b="b"/>
              <a:pathLst>
                <a:path w="1250950" h="1172845">
                  <a:moveTo>
                    <a:pt x="0" y="0"/>
                  </a:moveTo>
                  <a:lnTo>
                    <a:pt x="1250731" y="293147"/>
                  </a:lnTo>
                  <a:lnTo>
                    <a:pt x="1250731" y="879441"/>
                  </a:lnTo>
                  <a:lnTo>
                    <a:pt x="0" y="1172589"/>
                  </a:lnTo>
                  <a:lnTo>
                    <a:pt x="0" y="0"/>
                  </a:lnTo>
                  <a:close/>
                </a:path>
              </a:pathLst>
            </a:custGeom>
            <a:ln w="12700">
              <a:solidFill>
                <a:srgbClr val="843C0C"/>
              </a:solidFill>
            </a:ln>
          </p:spPr>
          <p:txBody>
            <a:bodyPr wrap="square" lIns="0" tIns="0" rIns="0" bIns="0" rtlCol="0"/>
            <a:lstStyle/>
            <a:p>
              <a:endParaRPr/>
            </a:p>
          </p:txBody>
        </p:sp>
      </p:grpSp>
      <p:sp>
        <p:nvSpPr>
          <p:cNvPr id="28" name="object 28"/>
          <p:cNvSpPr/>
          <p:nvPr/>
        </p:nvSpPr>
        <p:spPr>
          <a:xfrm>
            <a:off x="8354707" y="5195430"/>
            <a:ext cx="436245" cy="114300"/>
          </a:xfrm>
          <a:custGeom>
            <a:avLst/>
            <a:gdLst/>
            <a:ahLst/>
            <a:cxnLst/>
            <a:rect l="l" t="t" r="r" b="b"/>
            <a:pathLst>
              <a:path w="436245" h="114300">
                <a:moveTo>
                  <a:pt x="321928" y="0"/>
                </a:moveTo>
                <a:lnTo>
                  <a:pt x="321928" y="114300"/>
                </a:lnTo>
                <a:lnTo>
                  <a:pt x="398128" y="76200"/>
                </a:lnTo>
                <a:lnTo>
                  <a:pt x="340978" y="76200"/>
                </a:lnTo>
                <a:lnTo>
                  <a:pt x="340978" y="38100"/>
                </a:lnTo>
                <a:lnTo>
                  <a:pt x="398128" y="38100"/>
                </a:lnTo>
                <a:lnTo>
                  <a:pt x="321928" y="0"/>
                </a:lnTo>
                <a:close/>
              </a:path>
              <a:path w="436245" h="114300">
                <a:moveTo>
                  <a:pt x="321928" y="38100"/>
                </a:moveTo>
                <a:lnTo>
                  <a:pt x="0" y="38100"/>
                </a:lnTo>
                <a:lnTo>
                  <a:pt x="0" y="76200"/>
                </a:lnTo>
                <a:lnTo>
                  <a:pt x="321928" y="76200"/>
                </a:lnTo>
                <a:lnTo>
                  <a:pt x="321928" y="38100"/>
                </a:lnTo>
                <a:close/>
              </a:path>
              <a:path w="436245" h="114300">
                <a:moveTo>
                  <a:pt x="398128" y="38100"/>
                </a:moveTo>
                <a:lnTo>
                  <a:pt x="340978" y="38100"/>
                </a:lnTo>
                <a:lnTo>
                  <a:pt x="340978" y="76200"/>
                </a:lnTo>
                <a:lnTo>
                  <a:pt x="398128" y="76200"/>
                </a:lnTo>
                <a:lnTo>
                  <a:pt x="436228" y="57150"/>
                </a:lnTo>
                <a:lnTo>
                  <a:pt x="398128" y="38100"/>
                </a:lnTo>
                <a:close/>
              </a:path>
            </a:pathLst>
          </a:custGeom>
          <a:solidFill>
            <a:srgbClr val="A5A5A5"/>
          </a:solidFill>
        </p:spPr>
        <p:txBody>
          <a:bodyPr wrap="square" lIns="0" tIns="0" rIns="0" bIns="0" rtlCol="0"/>
          <a:lstStyle/>
          <a:p>
            <a:endParaRPr/>
          </a:p>
        </p:txBody>
      </p:sp>
      <p:sp>
        <p:nvSpPr>
          <p:cNvPr id="29" name="object 29"/>
          <p:cNvSpPr/>
          <p:nvPr/>
        </p:nvSpPr>
        <p:spPr>
          <a:xfrm>
            <a:off x="10088581" y="5195430"/>
            <a:ext cx="436245" cy="114300"/>
          </a:xfrm>
          <a:custGeom>
            <a:avLst/>
            <a:gdLst/>
            <a:ahLst/>
            <a:cxnLst/>
            <a:rect l="l" t="t" r="r" b="b"/>
            <a:pathLst>
              <a:path w="436245" h="114300">
                <a:moveTo>
                  <a:pt x="114300" y="0"/>
                </a:moveTo>
                <a:lnTo>
                  <a:pt x="0" y="57150"/>
                </a:lnTo>
                <a:lnTo>
                  <a:pt x="114300" y="114300"/>
                </a:lnTo>
                <a:lnTo>
                  <a:pt x="114300" y="76200"/>
                </a:lnTo>
                <a:lnTo>
                  <a:pt x="95250" y="76200"/>
                </a:lnTo>
                <a:lnTo>
                  <a:pt x="95250" y="38100"/>
                </a:lnTo>
                <a:lnTo>
                  <a:pt x="114300" y="38100"/>
                </a:lnTo>
                <a:lnTo>
                  <a:pt x="114300" y="0"/>
                </a:lnTo>
                <a:close/>
              </a:path>
              <a:path w="436245" h="114300">
                <a:moveTo>
                  <a:pt x="114300" y="38100"/>
                </a:moveTo>
                <a:lnTo>
                  <a:pt x="95250" y="38100"/>
                </a:lnTo>
                <a:lnTo>
                  <a:pt x="95250" y="76200"/>
                </a:lnTo>
                <a:lnTo>
                  <a:pt x="114300" y="76200"/>
                </a:lnTo>
                <a:lnTo>
                  <a:pt x="114300" y="38100"/>
                </a:lnTo>
                <a:close/>
              </a:path>
              <a:path w="436245" h="114300">
                <a:moveTo>
                  <a:pt x="436228" y="38100"/>
                </a:moveTo>
                <a:lnTo>
                  <a:pt x="114300" y="38100"/>
                </a:lnTo>
                <a:lnTo>
                  <a:pt x="114300" y="76200"/>
                </a:lnTo>
                <a:lnTo>
                  <a:pt x="436228" y="76200"/>
                </a:lnTo>
                <a:lnTo>
                  <a:pt x="436228" y="38100"/>
                </a:lnTo>
                <a:close/>
              </a:path>
            </a:pathLst>
          </a:custGeom>
          <a:solidFill>
            <a:srgbClr val="A5A5A5"/>
          </a:solidFill>
        </p:spPr>
        <p:txBody>
          <a:bodyPr wrap="square" lIns="0" tIns="0" rIns="0" bIns="0" rtlCol="0"/>
          <a:lstStyle/>
          <a:p>
            <a:endParaRPr/>
          </a:p>
        </p:txBody>
      </p:sp>
      <p:sp>
        <p:nvSpPr>
          <p:cNvPr id="30" name="object 30"/>
          <p:cNvSpPr/>
          <p:nvPr/>
        </p:nvSpPr>
        <p:spPr>
          <a:xfrm>
            <a:off x="7497126" y="4029778"/>
            <a:ext cx="3041650" cy="807720"/>
          </a:xfrm>
          <a:custGeom>
            <a:avLst/>
            <a:gdLst/>
            <a:ahLst/>
            <a:cxnLst/>
            <a:rect l="l" t="t" r="r" b="b"/>
            <a:pathLst>
              <a:path w="3041650" h="807720">
                <a:moveTo>
                  <a:pt x="2965295" y="384601"/>
                </a:moveTo>
                <a:lnTo>
                  <a:pt x="0" y="384601"/>
                </a:lnTo>
                <a:lnTo>
                  <a:pt x="0" y="807303"/>
                </a:lnTo>
                <a:lnTo>
                  <a:pt x="38100" y="807303"/>
                </a:lnTo>
                <a:lnTo>
                  <a:pt x="38100" y="422701"/>
                </a:lnTo>
                <a:lnTo>
                  <a:pt x="19050" y="422701"/>
                </a:lnTo>
                <a:lnTo>
                  <a:pt x="38100" y="403651"/>
                </a:lnTo>
                <a:lnTo>
                  <a:pt x="2965295" y="403651"/>
                </a:lnTo>
                <a:lnTo>
                  <a:pt x="2965295" y="384601"/>
                </a:lnTo>
                <a:close/>
              </a:path>
              <a:path w="3041650" h="807720">
                <a:moveTo>
                  <a:pt x="38100" y="403651"/>
                </a:moveTo>
                <a:lnTo>
                  <a:pt x="19050" y="422701"/>
                </a:lnTo>
                <a:lnTo>
                  <a:pt x="38100" y="422701"/>
                </a:lnTo>
                <a:lnTo>
                  <a:pt x="38100" y="403651"/>
                </a:lnTo>
                <a:close/>
              </a:path>
              <a:path w="3041650" h="807720">
                <a:moveTo>
                  <a:pt x="3003395" y="384601"/>
                </a:moveTo>
                <a:lnTo>
                  <a:pt x="2984345" y="384601"/>
                </a:lnTo>
                <a:lnTo>
                  <a:pt x="2965295" y="403651"/>
                </a:lnTo>
                <a:lnTo>
                  <a:pt x="38100" y="403651"/>
                </a:lnTo>
                <a:lnTo>
                  <a:pt x="38100" y="422701"/>
                </a:lnTo>
                <a:lnTo>
                  <a:pt x="3003395" y="422701"/>
                </a:lnTo>
                <a:lnTo>
                  <a:pt x="3003395" y="384601"/>
                </a:lnTo>
                <a:close/>
              </a:path>
              <a:path w="3041650" h="807720">
                <a:moveTo>
                  <a:pt x="3003395" y="95250"/>
                </a:moveTo>
                <a:lnTo>
                  <a:pt x="2965295" y="95250"/>
                </a:lnTo>
                <a:lnTo>
                  <a:pt x="2965295" y="403651"/>
                </a:lnTo>
                <a:lnTo>
                  <a:pt x="2984345" y="384601"/>
                </a:lnTo>
                <a:lnTo>
                  <a:pt x="3003395" y="384601"/>
                </a:lnTo>
                <a:lnTo>
                  <a:pt x="3003395" y="95250"/>
                </a:lnTo>
                <a:close/>
              </a:path>
              <a:path w="3041650" h="807720">
                <a:moveTo>
                  <a:pt x="2984345" y="0"/>
                </a:moveTo>
                <a:lnTo>
                  <a:pt x="2927195" y="114300"/>
                </a:lnTo>
                <a:lnTo>
                  <a:pt x="2965295" y="114300"/>
                </a:lnTo>
                <a:lnTo>
                  <a:pt x="2965295" y="95250"/>
                </a:lnTo>
                <a:lnTo>
                  <a:pt x="3031970" y="95250"/>
                </a:lnTo>
                <a:lnTo>
                  <a:pt x="2984345" y="0"/>
                </a:lnTo>
                <a:close/>
              </a:path>
              <a:path w="3041650" h="807720">
                <a:moveTo>
                  <a:pt x="3031970" y="95250"/>
                </a:moveTo>
                <a:lnTo>
                  <a:pt x="3003395" y="95250"/>
                </a:lnTo>
                <a:lnTo>
                  <a:pt x="3003395" y="114300"/>
                </a:lnTo>
                <a:lnTo>
                  <a:pt x="3041495" y="114300"/>
                </a:lnTo>
                <a:lnTo>
                  <a:pt x="3031970" y="95250"/>
                </a:lnTo>
                <a:close/>
              </a:path>
            </a:pathLst>
          </a:custGeom>
          <a:solidFill>
            <a:srgbClr val="000000"/>
          </a:solidFill>
        </p:spPr>
        <p:txBody>
          <a:bodyPr wrap="square" lIns="0" tIns="0" rIns="0" bIns="0" rtlCol="0"/>
          <a:lstStyle/>
          <a:p>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32739"/>
            <a:ext cx="5202555" cy="635000"/>
          </a:xfrm>
          <a:prstGeom prst="rect">
            <a:avLst/>
          </a:prstGeom>
        </p:spPr>
        <p:txBody>
          <a:bodyPr vert="horz" wrap="square" lIns="0" tIns="12700" rIns="0" bIns="0" rtlCol="0">
            <a:spAutoFit/>
          </a:bodyPr>
          <a:lstStyle/>
          <a:p>
            <a:pPr marL="12700">
              <a:lnSpc>
                <a:spcPct val="100000"/>
              </a:lnSpc>
              <a:spcBef>
                <a:spcPts val="100"/>
              </a:spcBef>
            </a:pPr>
            <a:r>
              <a:rPr dirty="0"/>
              <a:t>Improving</a:t>
            </a:r>
            <a:r>
              <a:rPr spc="-160" dirty="0"/>
              <a:t> </a:t>
            </a:r>
            <a:r>
              <a:rPr spc="-55" dirty="0"/>
              <a:t>ViT:</a:t>
            </a:r>
            <a:r>
              <a:rPr spc="-160" dirty="0"/>
              <a:t> </a:t>
            </a:r>
            <a:r>
              <a:rPr spc="-10" dirty="0"/>
              <a:t>Distillation</a:t>
            </a:r>
          </a:p>
        </p:txBody>
      </p:sp>
      <p:sp>
        <p:nvSpPr>
          <p:cNvPr id="3" name="object 3"/>
          <p:cNvSpPr txBox="1"/>
          <p:nvPr/>
        </p:nvSpPr>
        <p:spPr>
          <a:xfrm>
            <a:off x="486050" y="1331467"/>
            <a:ext cx="2797810" cy="1125855"/>
          </a:xfrm>
          <a:prstGeom prst="rect">
            <a:avLst/>
          </a:prstGeom>
        </p:spPr>
        <p:txBody>
          <a:bodyPr vert="horz" wrap="square" lIns="0" tIns="10795" rIns="0" bIns="0" rtlCol="0">
            <a:spAutoFit/>
          </a:bodyPr>
          <a:lstStyle/>
          <a:p>
            <a:pPr marL="12700" marR="5080">
              <a:lnSpc>
                <a:spcPct val="100400"/>
              </a:lnSpc>
              <a:spcBef>
                <a:spcPts val="85"/>
              </a:spcBef>
            </a:pPr>
            <a:r>
              <a:rPr sz="2400" dirty="0">
                <a:latin typeface="Calibri"/>
                <a:cs typeface="Calibri"/>
              </a:rPr>
              <a:t>Step</a:t>
            </a:r>
            <a:r>
              <a:rPr sz="2400" spc="-50" dirty="0">
                <a:latin typeface="Calibri"/>
                <a:cs typeface="Calibri"/>
              </a:rPr>
              <a:t> </a:t>
            </a:r>
            <a:r>
              <a:rPr sz="2400" dirty="0">
                <a:latin typeface="Calibri"/>
                <a:cs typeface="Calibri"/>
              </a:rPr>
              <a:t>1:</a:t>
            </a:r>
            <a:r>
              <a:rPr sz="2400" spc="-55" dirty="0">
                <a:latin typeface="Calibri"/>
                <a:cs typeface="Calibri"/>
              </a:rPr>
              <a:t> </a:t>
            </a:r>
            <a:r>
              <a:rPr sz="2400" spc="-30" dirty="0">
                <a:latin typeface="Calibri"/>
                <a:cs typeface="Calibri"/>
              </a:rPr>
              <a:t>Train</a:t>
            </a:r>
            <a:r>
              <a:rPr sz="2400" spc="-45" dirty="0">
                <a:latin typeface="Calibri"/>
                <a:cs typeface="Calibri"/>
              </a:rPr>
              <a:t> </a:t>
            </a:r>
            <a:r>
              <a:rPr sz="2400" dirty="0">
                <a:latin typeface="Calibri"/>
                <a:cs typeface="Calibri"/>
              </a:rPr>
              <a:t>a</a:t>
            </a:r>
            <a:r>
              <a:rPr sz="2400" spc="-55" dirty="0">
                <a:latin typeface="Calibri"/>
                <a:cs typeface="Calibri"/>
              </a:rPr>
              <a:t> </a:t>
            </a:r>
            <a:r>
              <a:rPr sz="2400" b="1" spc="-10" dirty="0">
                <a:solidFill>
                  <a:srgbClr val="4472C4"/>
                </a:solidFill>
                <a:latin typeface="Calibri"/>
                <a:cs typeface="Calibri"/>
              </a:rPr>
              <a:t>teacher </a:t>
            </a:r>
            <a:r>
              <a:rPr sz="2400" b="1" dirty="0">
                <a:solidFill>
                  <a:srgbClr val="4472C4"/>
                </a:solidFill>
                <a:latin typeface="Calibri"/>
                <a:cs typeface="Calibri"/>
              </a:rPr>
              <a:t>model</a:t>
            </a:r>
            <a:r>
              <a:rPr sz="2400" b="1" spc="-45" dirty="0">
                <a:solidFill>
                  <a:srgbClr val="4472C4"/>
                </a:solidFill>
                <a:latin typeface="Calibri"/>
                <a:cs typeface="Calibri"/>
              </a:rPr>
              <a:t> </a:t>
            </a:r>
            <a:r>
              <a:rPr sz="2400" dirty="0">
                <a:latin typeface="Calibri"/>
                <a:cs typeface="Calibri"/>
              </a:rPr>
              <a:t>on</a:t>
            </a:r>
            <a:r>
              <a:rPr sz="2400" spc="-40" dirty="0">
                <a:latin typeface="Calibri"/>
                <a:cs typeface="Calibri"/>
              </a:rPr>
              <a:t> </a:t>
            </a:r>
            <a:r>
              <a:rPr sz="2400" dirty="0">
                <a:latin typeface="Calibri"/>
                <a:cs typeface="Calibri"/>
              </a:rPr>
              <a:t>images</a:t>
            </a:r>
            <a:r>
              <a:rPr sz="2400" spc="-40" dirty="0">
                <a:latin typeface="Calibri"/>
                <a:cs typeface="Calibri"/>
              </a:rPr>
              <a:t> </a:t>
            </a:r>
            <a:r>
              <a:rPr sz="2400" spc="-25" dirty="0">
                <a:latin typeface="Calibri"/>
                <a:cs typeface="Calibri"/>
              </a:rPr>
              <a:t>and </a:t>
            </a:r>
            <a:r>
              <a:rPr sz="2400" spc="-20" dirty="0">
                <a:latin typeface="Calibri"/>
                <a:cs typeface="Calibri"/>
              </a:rPr>
              <a:t>ground-</a:t>
            </a:r>
            <a:r>
              <a:rPr sz="2400" dirty="0">
                <a:latin typeface="Calibri"/>
                <a:cs typeface="Calibri"/>
              </a:rPr>
              <a:t>truth</a:t>
            </a:r>
            <a:r>
              <a:rPr sz="2400" spc="-10" dirty="0">
                <a:latin typeface="Calibri"/>
                <a:cs typeface="Calibri"/>
              </a:rPr>
              <a:t> labels</a:t>
            </a:r>
            <a:endParaRPr sz="2400">
              <a:latin typeface="Calibri"/>
              <a:cs typeface="Calibri"/>
            </a:endParaRPr>
          </a:p>
        </p:txBody>
      </p:sp>
      <p:sp>
        <p:nvSpPr>
          <p:cNvPr id="4" name="object 4"/>
          <p:cNvSpPr/>
          <p:nvPr/>
        </p:nvSpPr>
        <p:spPr>
          <a:xfrm>
            <a:off x="8354707" y="1865448"/>
            <a:ext cx="436245" cy="114300"/>
          </a:xfrm>
          <a:custGeom>
            <a:avLst/>
            <a:gdLst/>
            <a:ahLst/>
            <a:cxnLst/>
            <a:rect l="l" t="t" r="r" b="b"/>
            <a:pathLst>
              <a:path w="436245" h="114300">
                <a:moveTo>
                  <a:pt x="321927" y="0"/>
                </a:moveTo>
                <a:lnTo>
                  <a:pt x="321928" y="114300"/>
                </a:lnTo>
                <a:lnTo>
                  <a:pt x="398124" y="76201"/>
                </a:lnTo>
                <a:lnTo>
                  <a:pt x="340978" y="76201"/>
                </a:lnTo>
                <a:lnTo>
                  <a:pt x="340978" y="38101"/>
                </a:lnTo>
                <a:lnTo>
                  <a:pt x="398132" y="38101"/>
                </a:lnTo>
                <a:lnTo>
                  <a:pt x="321927" y="0"/>
                </a:lnTo>
                <a:close/>
              </a:path>
              <a:path w="436245" h="114300">
                <a:moveTo>
                  <a:pt x="321927" y="38101"/>
                </a:moveTo>
                <a:lnTo>
                  <a:pt x="0" y="38101"/>
                </a:lnTo>
                <a:lnTo>
                  <a:pt x="0" y="76201"/>
                </a:lnTo>
                <a:lnTo>
                  <a:pt x="321928" y="76201"/>
                </a:lnTo>
                <a:lnTo>
                  <a:pt x="321927" y="38101"/>
                </a:lnTo>
                <a:close/>
              </a:path>
              <a:path w="436245" h="114300">
                <a:moveTo>
                  <a:pt x="398132" y="38101"/>
                </a:moveTo>
                <a:lnTo>
                  <a:pt x="340978" y="38101"/>
                </a:lnTo>
                <a:lnTo>
                  <a:pt x="340978" y="76201"/>
                </a:lnTo>
                <a:lnTo>
                  <a:pt x="398124" y="76201"/>
                </a:lnTo>
                <a:lnTo>
                  <a:pt x="436228" y="57148"/>
                </a:lnTo>
                <a:lnTo>
                  <a:pt x="398132" y="38101"/>
                </a:lnTo>
                <a:close/>
              </a:path>
            </a:pathLst>
          </a:custGeom>
          <a:solidFill>
            <a:srgbClr val="000000"/>
          </a:solidFill>
        </p:spPr>
        <p:txBody>
          <a:bodyPr wrap="square" lIns="0" tIns="0" rIns="0" bIns="0" rtlCol="0"/>
          <a:lstStyle/>
          <a:p>
            <a:endParaRPr/>
          </a:p>
        </p:txBody>
      </p:sp>
      <p:sp>
        <p:nvSpPr>
          <p:cNvPr id="5" name="object 5"/>
          <p:cNvSpPr/>
          <p:nvPr/>
        </p:nvSpPr>
        <p:spPr>
          <a:xfrm>
            <a:off x="10088581" y="1865447"/>
            <a:ext cx="436245" cy="114300"/>
          </a:xfrm>
          <a:custGeom>
            <a:avLst/>
            <a:gdLst/>
            <a:ahLst/>
            <a:cxnLst/>
            <a:rect l="l" t="t" r="r" b="b"/>
            <a:pathLst>
              <a:path w="436245" h="114300">
                <a:moveTo>
                  <a:pt x="114300" y="0"/>
                </a:moveTo>
                <a:lnTo>
                  <a:pt x="0" y="57150"/>
                </a:lnTo>
                <a:lnTo>
                  <a:pt x="114300" y="114300"/>
                </a:lnTo>
                <a:lnTo>
                  <a:pt x="114300" y="76201"/>
                </a:lnTo>
                <a:lnTo>
                  <a:pt x="95250" y="76201"/>
                </a:lnTo>
                <a:lnTo>
                  <a:pt x="95250" y="38101"/>
                </a:lnTo>
                <a:lnTo>
                  <a:pt x="114300" y="38101"/>
                </a:lnTo>
                <a:lnTo>
                  <a:pt x="114300" y="0"/>
                </a:lnTo>
                <a:close/>
              </a:path>
              <a:path w="436245" h="114300">
                <a:moveTo>
                  <a:pt x="114300" y="38101"/>
                </a:moveTo>
                <a:lnTo>
                  <a:pt x="95250" y="38101"/>
                </a:lnTo>
                <a:lnTo>
                  <a:pt x="95250" y="76201"/>
                </a:lnTo>
                <a:lnTo>
                  <a:pt x="114300" y="76201"/>
                </a:lnTo>
                <a:lnTo>
                  <a:pt x="114300" y="38101"/>
                </a:lnTo>
                <a:close/>
              </a:path>
              <a:path w="436245" h="114300">
                <a:moveTo>
                  <a:pt x="436228" y="38101"/>
                </a:moveTo>
                <a:lnTo>
                  <a:pt x="114300" y="38101"/>
                </a:lnTo>
                <a:lnTo>
                  <a:pt x="114300" y="76201"/>
                </a:lnTo>
                <a:lnTo>
                  <a:pt x="436228" y="76201"/>
                </a:lnTo>
                <a:lnTo>
                  <a:pt x="436228" y="38101"/>
                </a:lnTo>
                <a:close/>
              </a:path>
            </a:pathLst>
          </a:custGeom>
          <a:solidFill>
            <a:srgbClr val="000000"/>
          </a:solidFill>
        </p:spPr>
        <p:txBody>
          <a:bodyPr wrap="square" lIns="0" tIns="0" rIns="0" bIns="0" rtlCol="0"/>
          <a:lstStyle/>
          <a:p>
            <a:endParaRPr/>
          </a:p>
        </p:txBody>
      </p:sp>
      <p:sp>
        <p:nvSpPr>
          <p:cNvPr id="6" name="object 6"/>
          <p:cNvSpPr txBox="1"/>
          <p:nvPr/>
        </p:nvSpPr>
        <p:spPr>
          <a:xfrm>
            <a:off x="486050" y="3437635"/>
            <a:ext cx="2364105" cy="2219960"/>
          </a:xfrm>
          <a:prstGeom prst="rect">
            <a:avLst/>
          </a:prstGeom>
        </p:spPr>
        <p:txBody>
          <a:bodyPr vert="horz" wrap="square" lIns="0" tIns="12700" rIns="0" bIns="0" rtlCol="0">
            <a:spAutoFit/>
          </a:bodyPr>
          <a:lstStyle/>
          <a:p>
            <a:pPr marL="12700" marR="5080">
              <a:lnSpc>
                <a:spcPct val="100000"/>
              </a:lnSpc>
              <a:spcBef>
                <a:spcPts val="100"/>
              </a:spcBef>
            </a:pPr>
            <a:r>
              <a:rPr sz="2400" dirty="0">
                <a:latin typeface="Calibri"/>
                <a:cs typeface="Calibri"/>
              </a:rPr>
              <a:t>Step</a:t>
            </a:r>
            <a:r>
              <a:rPr sz="2400" spc="-60" dirty="0">
                <a:latin typeface="Calibri"/>
                <a:cs typeface="Calibri"/>
              </a:rPr>
              <a:t> </a:t>
            </a:r>
            <a:r>
              <a:rPr sz="2400" dirty="0">
                <a:latin typeface="Calibri"/>
                <a:cs typeface="Calibri"/>
              </a:rPr>
              <a:t>2:</a:t>
            </a:r>
            <a:r>
              <a:rPr sz="2400" spc="-65" dirty="0">
                <a:latin typeface="Calibri"/>
                <a:cs typeface="Calibri"/>
              </a:rPr>
              <a:t> </a:t>
            </a:r>
            <a:r>
              <a:rPr sz="2400" spc="-30" dirty="0">
                <a:latin typeface="Calibri"/>
                <a:cs typeface="Calibri"/>
              </a:rPr>
              <a:t>Train</a:t>
            </a:r>
            <a:r>
              <a:rPr sz="2400" spc="-55" dirty="0">
                <a:latin typeface="Calibri"/>
                <a:cs typeface="Calibri"/>
              </a:rPr>
              <a:t> </a:t>
            </a:r>
            <a:r>
              <a:rPr sz="2400" spc="-50" dirty="0">
                <a:latin typeface="Calibri"/>
                <a:cs typeface="Calibri"/>
              </a:rPr>
              <a:t>a </a:t>
            </a:r>
            <a:r>
              <a:rPr sz="2400" b="1" dirty="0">
                <a:solidFill>
                  <a:srgbClr val="ED7D31"/>
                </a:solidFill>
                <a:latin typeface="Calibri"/>
                <a:cs typeface="Calibri"/>
              </a:rPr>
              <a:t>student</a:t>
            </a:r>
            <a:r>
              <a:rPr sz="2400" b="1" spc="-60" dirty="0">
                <a:solidFill>
                  <a:srgbClr val="ED7D31"/>
                </a:solidFill>
                <a:latin typeface="Calibri"/>
                <a:cs typeface="Calibri"/>
              </a:rPr>
              <a:t> </a:t>
            </a:r>
            <a:r>
              <a:rPr sz="2400" b="1" dirty="0">
                <a:solidFill>
                  <a:srgbClr val="ED7D31"/>
                </a:solidFill>
                <a:latin typeface="Calibri"/>
                <a:cs typeface="Calibri"/>
              </a:rPr>
              <a:t>model</a:t>
            </a:r>
            <a:r>
              <a:rPr sz="2400" b="1" spc="-65" dirty="0">
                <a:solidFill>
                  <a:srgbClr val="ED7D31"/>
                </a:solidFill>
                <a:latin typeface="Calibri"/>
                <a:cs typeface="Calibri"/>
              </a:rPr>
              <a:t> </a:t>
            </a:r>
            <a:r>
              <a:rPr sz="2400" spc="-25" dirty="0">
                <a:latin typeface="Calibri"/>
                <a:cs typeface="Calibri"/>
              </a:rPr>
              <a:t>to </a:t>
            </a:r>
            <a:r>
              <a:rPr sz="2400" dirty="0">
                <a:latin typeface="Calibri"/>
                <a:cs typeface="Calibri"/>
              </a:rPr>
              <a:t>match</a:t>
            </a:r>
            <a:r>
              <a:rPr sz="2400" spc="-90" dirty="0">
                <a:latin typeface="Calibri"/>
                <a:cs typeface="Calibri"/>
              </a:rPr>
              <a:t> </a:t>
            </a:r>
            <a:r>
              <a:rPr sz="2400" spc="-10" dirty="0">
                <a:latin typeface="Calibri"/>
                <a:cs typeface="Calibri"/>
              </a:rPr>
              <a:t>predictions </a:t>
            </a:r>
            <a:r>
              <a:rPr sz="2400" dirty="0">
                <a:latin typeface="Calibri"/>
                <a:cs typeface="Calibri"/>
              </a:rPr>
              <a:t>from</a:t>
            </a:r>
            <a:r>
              <a:rPr sz="2400" spc="-55" dirty="0">
                <a:latin typeface="Calibri"/>
                <a:cs typeface="Calibri"/>
              </a:rPr>
              <a:t> </a:t>
            </a:r>
            <a:r>
              <a:rPr sz="2400" dirty="0">
                <a:latin typeface="Calibri"/>
                <a:cs typeface="Calibri"/>
              </a:rPr>
              <a:t>the</a:t>
            </a:r>
            <a:r>
              <a:rPr sz="2400" spc="-35" dirty="0">
                <a:latin typeface="Calibri"/>
                <a:cs typeface="Calibri"/>
              </a:rPr>
              <a:t> </a:t>
            </a:r>
            <a:r>
              <a:rPr sz="2400" b="1" spc="-10" dirty="0">
                <a:solidFill>
                  <a:srgbClr val="4472C4"/>
                </a:solidFill>
                <a:latin typeface="Calibri"/>
                <a:cs typeface="Calibri"/>
              </a:rPr>
              <a:t>teacher </a:t>
            </a:r>
            <a:r>
              <a:rPr sz="2400" dirty="0">
                <a:solidFill>
                  <a:srgbClr val="A5A5A5"/>
                </a:solidFill>
                <a:latin typeface="Calibri"/>
                <a:cs typeface="Calibri"/>
              </a:rPr>
              <a:t>(sometimes</a:t>
            </a:r>
            <a:r>
              <a:rPr sz="2400" spc="-45" dirty="0">
                <a:solidFill>
                  <a:srgbClr val="A5A5A5"/>
                </a:solidFill>
                <a:latin typeface="Calibri"/>
                <a:cs typeface="Calibri"/>
              </a:rPr>
              <a:t> </a:t>
            </a:r>
            <a:r>
              <a:rPr sz="2400" dirty="0">
                <a:solidFill>
                  <a:srgbClr val="A5A5A5"/>
                </a:solidFill>
                <a:latin typeface="Calibri"/>
                <a:cs typeface="Calibri"/>
              </a:rPr>
              <a:t>also</a:t>
            </a:r>
            <a:r>
              <a:rPr sz="2400" spc="-40" dirty="0">
                <a:solidFill>
                  <a:srgbClr val="A5A5A5"/>
                </a:solidFill>
                <a:latin typeface="Calibri"/>
                <a:cs typeface="Calibri"/>
              </a:rPr>
              <a:t> </a:t>
            </a:r>
            <a:r>
              <a:rPr sz="2400" spc="-25" dirty="0">
                <a:solidFill>
                  <a:srgbClr val="A5A5A5"/>
                </a:solidFill>
                <a:latin typeface="Calibri"/>
                <a:cs typeface="Calibri"/>
              </a:rPr>
              <a:t>to </a:t>
            </a:r>
            <a:r>
              <a:rPr sz="2400" dirty="0">
                <a:solidFill>
                  <a:srgbClr val="A5A5A5"/>
                </a:solidFill>
                <a:latin typeface="Calibri"/>
                <a:cs typeface="Calibri"/>
              </a:rPr>
              <a:t>match</a:t>
            </a:r>
            <a:r>
              <a:rPr sz="2400" spc="-70" dirty="0">
                <a:solidFill>
                  <a:srgbClr val="A5A5A5"/>
                </a:solidFill>
                <a:latin typeface="Calibri"/>
                <a:cs typeface="Calibri"/>
              </a:rPr>
              <a:t> </a:t>
            </a:r>
            <a:r>
              <a:rPr sz="2400" dirty="0">
                <a:solidFill>
                  <a:srgbClr val="A5A5A5"/>
                </a:solidFill>
                <a:latin typeface="Calibri"/>
                <a:cs typeface="Calibri"/>
              </a:rPr>
              <a:t>GT</a:t>
            </a:r>
            <a:r>
              <a:rPr sz="2400" spc="-60" dirty="0">
                <a:solidFill>
                  <a:srgbClr val="A5A5A5"/>
                </a:solidFill>
                <a:latin typeface="Calibri"/>
                <a:cs typeface="Calibri"/>
              </a:rPr>
              <a:t> </a:t>
            </a:r>
            <a:r>
              <a:rPr sz="2400" spc="-10" dirty="0">
                <a:solidFill>
                  <a:srgbClr val="A5A5A5"/>
                </a:solidFill>
                <a:latin typeface="Calibri"/>
                <a:cs typeface="Calibri"/>
              </a:rPr>
              <a:t>labels)</a:t>
            </a:r>
            <a:endParaRPr sz="2400">
              <a:latin typeface="Calibri"/>
              <a:cs typeface="Calibri"/>
            </a:endParaRPr>
          </a:p>
        </p:txBody>
      </p:sp>
      <p:pic>
        <p:nvPicPr>
          <p:cNvPr id="7" name="object 7"/>
          <p:cNvPicPr/>
          <p:nvPr/>
        </p:nvPicPr>
        <p:blipFill>
          <a:blip r:embed="rId2" cstate="print"/>
          <a:stretch>
            <a:fillRect/>
          </a:stretch>
        </p:blipFill>
        <p:spPr>
          <a:xfrm>
            <a:off x="3693134" y="3212651"/>
            <a:ext cx="1173156" cy="1172589"/>
          </a:xfrm>
          <a:prstGeom prst="rect">
            <a:avLst/>
          </a:prstGeom>
        </p:spPr>
      </p:pic>
      <p:sp>
        <p:nvSpPr>
          <p:cNvPr id="8" name="object 8"/>
          <p:cNvSpPr txBox="1"/>
          <p:nvPr/>
        </p:nvSpPr>
        <p:spPr>
          <a:xfrm>
            <a:off x="6756386" y="3391916"/>
            <a:ext cx="1503680" cy="76009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P(cat)</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0.1</a:t>
            </a:r>
            <a:endParaRPr sz="2400">
              <a:latin typeface="Calibri"/>
              <a:cs typeface="Calibri"/>
            </a:endParaRPr>
          </a:p>
          <a:p>
            <a:pPr marL="12700">
              <a:lnSpc>
                <a:spcPct val="100000"/>
              </a:lnSpc>
              <a:spcBef>
                <a:spcPts val="20"/>
              </a:spcBef>
            </a:pPr>
            <a:r>
              <a:rPr sz="2400" dirty="0">
                <a:latin typeface="Calibri"/>
                <a:cs typeface="Calibri"/>
              </a:rPr>
              <a:t>P(dog)</a:t>
            </a:r>
            <a:r>
              <a:rPr sz="2400" spc="-30" dirty="0">
                <a:latin typeface="Calibri"/>
                <a:cs typeface="Calibri"/>
              </a:rPr>
              <a:t> </a:t>
            </a:r>
            <a:r>
              <a:rPr sz="2400" dirty="0">
                <a:latin typeface="Calibri"/>
                <a:cs typeface="Calibri"/>
              </a:rPr>
              <a:t>=</a:t>
            </a:r>
            <a:r>
              <a:rPr sz="2400" spc="-10" dirty="0">
                <a:latin typeface="Calibri"/>
                <a:cs typeface="Calibri"/>
              </a:rPr>
              <a:t> </a:t>
            </a:r>
            <a:r>
              <a:rPr sz="2400" spc="-25" dirty="0">
                <a:latin typeface="Calibri"/>
                <a:cs typeface="Calibri"/>
              </a:rPr>
              <a:t>0.9</a:t>
            </a:r>
            <a:endParaRPr sz="2400">
              <a:latin typeface="Calibri"/>
              <a:cs typeface="Calibri"/>
            </a:endParaRPr>
          </a:p>
        </p:txBody>
      </p:sp>
      <p:pic>
        <p:nvPicPr>
          <p:cNvPr id="9" name="object 9"/>
          <p:cNvPicPr/>
          <p:nvPr/>
        </p:nvPicPr>
        <p:blipFill>
          <a:blip r:embed="rId2" cstate="print"/>
          <a:stretch>
            <a:fillRect/>
          </a:stretch>
        </p:blipFill>
        <p:spPr>
          <a:xfrm>
            <a:off x="3693134" y="4666287"/>
            <a:ext cx="1173156" cy="1172589"/>
          </a:xfrm>
          <a:prstGeom prst="rect">
            <a:avLst/>
          </a:prstGeom>
        </p:spPr>
      </p:pic>
      <p:sp>
        <p:nvSpPr>
          <p:cNvPr id="10" name="object 10"/>
          <p:cNvSpPr txBox="1"/>
          <p:nvPr/>
        </p:nvSpPr>
        <p:spPr>
          <a:xfrm>
            <a:off x="6756386" y="4845811"/>
            <a:ext cx="1503680" cy="75692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P(cat)</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0.2</a:t>
            </a:r>
            <a:endParaRPr sz="2400">
              <a:latin typeface="Calibri"/>
              <a:cs typeface="Calibri"/>
            </a:endParaRPr>
          </a:p>
          <a:p>
            <a:pPr marL="12700">
              <a:lnSpc>
                <a:spcPct val="100000"/>
              </a:lnSpc>
            </a:pPr>
            <a:r>
              <a:rPr sz="2400" dirty="0">
                <a:latin typeface="Calibri"/>
                <a:cs typeface="Calibri"/>
              </a:rPr>
              <a:t>P(dog)</a:t>
            </a:r>
            <a:r>
              <a:rPr sz="2400" spc="-30" dirty="0">
                <a:latin typeface="Calibri"/>
                <a:cs typeface="Calibri"/>
              </a:rPr>
              <a:t> </a:t>
            </a:r>
            <a:r>
              <a:rPr sz="2400" dirty="0">
                <a:latin typeface="Calibri"/>
                <a:cs typeface="Calibri"/>
              </a:rPr>
              <a:t>=</a:t>
            </a:r>
            <a:r>
              <a:rPr sz="2400" spc="-10" dirty="0">
                <a:latin typeface="Calibri"/>
                <a:cs typeface="Calibri"/>
              </a:rPr>
              <a:t> </a:t>
            </a:r>
            <a:r>
              <a:rPr sz="2400" spc="-25" dirty="0">
                <a:latin typeface="Calibri"/>
                <a:cs typeface="Calibri"/>
              </a:rPr>
              <a:t>0.8</a:t>
            </a:r>
            <a:endParaRPr sz="2400">
              <a:latin typeface="Calibri"/>
              <a:cs typeface="Calibri"/>
            </a:endParaRPr>
          </a:p>
        </p:txBody>
      </p:sp>
      <p:sp>
        <p:nvSpPr>
          <p:cNvPr id="11" name="object 11"/>
          <p:cNvSpPr txBox="1"/>
          <p:nvPr/>
        </p:nvSpPr>
        <p:spPr>
          <a:xfrm>
            <a:off x="9290569" y="3574795"/>
            <a:ext cx="235775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KL</a:t>
            </a:r>
            <a:r>
              <a:rPr sz="2400" spc="-45" dirty="0">
                <a:latin typeface="Calibri"/>
                <a:cs typeface="Calibri"/>
              </a:rPr>
              <a:t> </a:t>
            </a:r>
            <a:r>
              <a:rPr sz="2400" spc="-10" dirty="0">
                <a:latin typeface="Calibri"/>
                <a:cs typeface="Calibri"/>
              </a:rPr>
              <a:t>Divergence</a:t>
            </a:r>
            <a:r>
              <a:rPr sz="2400" spc="-40" dirty="0">
                <a:latin typeface="Calibri"/>
                <a:cs typeface="Calibri"/>
              </a:rPr>
              <a:t> </a:t>
            </a:r>
            <a:r>
              <a:rPr sz="2400" spc="-20" dirty="0">
                <a:latin typeface="Calibri"/>
                <a:cs typeface="Calibri"/>
              </a:rPr>
              <a:t>Loss</a:t>
            </a:r>
            <a:endParaRPr sz="2400">
              <a:latin typeface="Calibri"/>
              <a:cs typeface="Calibri"/>
            </a:endParaRPr>
          </a:p>
        </p:txBody>
      </p:sp>
      <p:sp>
        <p:nvSpPr>
          <p:cNvPr id="12" name="object 12"/>
          <p:cNvSpPr/>
          <p:nvPr/>
        </p:nvSpPr>
        <p:spPr>
          <a:xfrm>
            <a:off x="8354707" y="3741797"/>
            <a:ext cx="857250" cy="114300"/>
          </a:xfrm>
          <a:custGeom>
            <a:avLst/>
            <a:gdLst/>
            <a:ahLst/>
            <a:cxnLst/>
            <a:rect l="l" t="t" r="r" b="b"/>
            <a:pathLst>
              <a:path w="857250" h="114300">
                <a:moveTo>
                  <a:pt x="742820" y="0"/>
                </a:moveTo>
                <a:lnTo>
                  <a:pt x="742820" y="114300"/>
                </a:lnTo>
                <a:lnTo>
                  <a:pt x="819020" y="76200"/>
                </a:lnTo>
                <a:lnTo>
                  <a:pt x="761870" y="76200"/>
                </a:lnTo>
                <a:lnTo>
                  <a:pt x="761870" y="38100"/>
                </a:lnTo>
                <a:lnTo>
                  <a:pt x="819020" y="38100"/>
                </a:lnTo>
                <a:lnTo>
                  <a:pt x="742820" y="0"/>
                </a:lnTo>
                <a:close/>
              </a:path>
              <a:path w="857250" h="114300">
                <a:moveTo>
                  <a:pt x="742820" y="38100"/>
                </a:moveTo>
                <a:lnTo>
                  <a:pt x="0" y="38100"/>
                </a:lnTo>
                <a:lnTo>
                  <a:pt x="0" y="76200"/>
                </a:lnTo>
                <a:lnTo>
                  <a:pt x="742820" y="76200"/>
                </a:lnTo>
                <a:lnTo>
                  <a:pt x="742820" y="38100"/>
                </a:lnTo>
                <a:close/>
              </a:path>
              <a:path w="857250" h="114300">
                <a:moveTo>
                  <a:pt x="819020" y="38100"/>
                </a:moveTo>
                <a:lnTo>
                  <a:pt x="761870" y="38100"/>
                </a:lnTo>
                <a:lnTo>
                  <a:pt x="761870" y="76200"/>
                </a:lnTo>
                <a:lnTo>
                  <a:pt x="819020" y="76200"/>
                </a:lnTo>
                <a:lnTo>
                  <a:pt x="857120" y="57150"/>
                </a:lnTo>
                <a:lnTo>
                  <a:pt x="819020" y="38100"/>
                </a:lnTo>
                <a:close/>
              </a:path>
            </a:pathLst>
          </a:custGeom>
          <a:solidFill>
            <a:srgbClr val="000000"/>
          </a:solidFill>
        </p:spPr>
        <p:txBody>
          <a:bodyPr wrap="square" lIns="0" tIns="0" rIns="0" bIns="0" rtlCol="0"/>
          <a:lstStyle/>
          <a:p>
            <a:endParaRPr/>
          </a:p>
        </p:txBody>
      </p:sp>
      <p:sp>
        <p:nvSpPr>
          <p:cNvPr id="13" name="object 13"/>
          <p:cNvSpPr txBox="1"/>
          <p:nvPr/>
        </p:nvSpPr>
        <p:spPr>
          <a:xfrm>
            <a:off x="8943506" y="4659883"/>
            <a:ext cx="992505" cy="1129030"/>
          </a:xfrm>
          <a:prstGeom prst="rect">
            <a:avLst/>
          </a:prstGeom>
        </p:spPr>
        <p:txBody>
          <a:bodyPr vert="horz" wrap="square" lIns="0" tIns="9525" rIns="0" bIns="0" rtlCol="0">
            <a:spAutoFit/>
          </a:bodyPr>
          <a:lstStyle/>
          <a:p>
            <a:pPr marL="12700" marR="5080" algn="ctr">
              <a:lnSpc>
                <a:spcPct val="100800"/>
              </a:lnSpc>
              <a:spcBef>
                <a:spcPts val="75"/>
              </a:spcBef>
            </a:pPr>
            <a:r>
              <a:rPr sz="2400" spc="-10" dirty="0">
                <a:solidFill>
                  <a:srgbClr val="A5A5A5"/>
                </a:solidFill>
                <a:latin typeface="Calibri"/>
                <a:cs typeface="Calibri"/>
              </a:rPr>
              <a:t>Cross </a:t>
            </a:r>
            <a:r>
              <a:rPr sz="2400" spc="-25" dirty="0">
                <a:solidFill>
                  <a:srgbClr val="A5A5A5"/>
                </a:solidFill>
                <a:latin typeface="Calibri"/>
                <a:cs typeface="Calibri"/>
              </a:rPr>
              <a:t>Entropy </a:t>
            </a:r>
            <a:r>
              <a:rPr sz="2400" spc="-20" dirty="0">
                <a:solidFill>
                  <a:srgbClr val="A5A5A5"/>
                </a:solidFill>
                <a:latin typeface="Calibri"/>
                <a:cs typeface="Calibri"/>
              </a:rPr>
              <a:t>Loss</a:t>
            </a:r>
            <a:endParaRPr sz="2400">
              <a:latin typeface="Calibri"/>
              <a:cs typeface="Calibri"/>
            </a:endParaRPr>
          </a:p>
        </p:txBody>
      </p:sp>
      <p:sp>
        <p:nvSpPr>
          <p:cNvPr id="14" name="object 14"/>
          <p:cNvSpPr txBox="1"/>
          <p:nvPr/>
        </p:nvSpPr>
        <p:spPr>
          <a:xfrm>
            <a:off x="10635734" y="4845811"/>
            <a:ext cx="1114425" cy="756920"/>
          </a:xfrm>
          <a:prstGeom prst="rect">
            <a:avLst/>
          </a:prstGeom>
        </p:spPr>
        <p:txBody>
          <a:bodyPr vert="horz" wrap="square" lIns="0" tIns="12700" rIns="0" bIns="0" rtlCol="0">
            <a:spAutoFit/>
          </a:bodyPr>
          <a:lstStyle/>
          <a:p>
            <a:pPr marL="311150" marR="5080" indent="-299085">
              <a:lnSpc>
                <a:spcPct val="100000"/>
              </a:lnSpc>
              <a:spcBef>
                <a:spcPts val="100"/>
              </a:spcBef>
            </a:pPr>
            <a:r>
              <a:rPr sz="2400" dirty="0">
                <a:solidFill>
                  <a:srgbClr val="A5A5A5"/>
                </a:solidFill>
                <a:latin typeface="Calibri"/>
                <a:cs typeface="Calibri"/>
              </a:rPr>
              <a:t>GT</a:t>
            </a:r>
            <a:r>
              <a:rPr sz="2400" spc="-45" dirty="0">
                <a:solidFill>
                  <a:srgbClr val="A5A5A5"/>
                </a:solidFill>
                <a:latin typeface="Calibri"/>
                <a:cs typeface="Calibri"/>
              </a:rPr>
              <a:t> </a:t>
            </a:r>
            <a:r>
              <a:rPr sz="2400" spc="-10" dirty="0">
                <a:solidFill>
                  <a:srgbClr val="A5A5A5"/>
                </a:solidFill>
                <a:latin typeface="Calibri"/>
                <a:cs typeface="Calibri"/>
              </a:rPr>
              <a:t>label: </a:t>
            </a:r>
            <a:r>
              <a:rPr sz="2400" spc="-25" dirty="0">
                <a:solidFill>
                  <a:srgbClr val="A5A5A5"/>
                </a:solidFill>
                <a:latin typeface="Calibri"/>
                <a:cs typeface="Calibri"/>
              </a:rPr>
              <a:t>Dog</a:t>
            </a:r>
            <a:endParaRPr sz="2400">
              <a:latin typeface="Calibri"/>
              <a:cs typeface="Calibri"/>
            </a:endParaRPr>
          </a:p>
        </p:txBody>
      </p:sp>
      <p:pic>
        <p:nvPicPr>
          <p:cNvPr id="15" name="object 15"/>
          <p:cNvPicPr/>
          <p:nvPr/>
        </p:nvPicPr>
        <p:blipFill>
          <a:blip r:embed="rId3" cstate="print"/>
          <a:stretch>
            <a:fillRect/>
          </a:stretch>
        </p:blipFill>
        <p:spPr>
          <a:xfrm>
            <a:off x="3694386" y="1336307"/>
            <a:ext cx="1171903" cy="1172589"/>
          </a:xfrm>
          <a:prstGeom prst="rect">
            <a:avLst/>
          </a:prstGeom>
        </p:spPr>
      </p:pic>
      <p:grpSp>
        <p:nvGrpSpPr>
          <p:cNvPr id="16" name="object 16"/>
          <p:cNvGrpSpPr/>
          <p:nvPr/>
        </p:nvGrpSpPr>
        <p:grpSpPr>
          <a:xfrm>
            <a:off x="5214149" y="1290472"/>
            <a:ext cx="1263650" cy="1185545"/>
            <a:chOff x="5214149" y="1290472"/>
            <a:chExt cx="1263650" cy="1185545"/>
          </a:xfrm>
        </p:grpSpPr>
        <p:sp>
          <p:nvSpPr>
            <p:cNvPr id="17" name="object 17"/>
            <p:cNvSpPr/>
            <p:nvPr/>
          </p:nvSpPr>
          <p:spPr>
            <a:xfrm>
              <a:off x="5220500" y="1296822"/>
              <a:ext cx="1250950" cy="1172845"/>
            </a:xfrm>
            <a:custGeom>
              <a:avLst/>
              <a:gdLst/>
              <a:ahLst/>
              <a:cxnLst/>
              <a:rect l="l" t="t" r="r" b="b"/>
              <a:pathLst>
                <a:path w="1250950" h="1172845">
                  <a:moveTo>
                    <a:pt x="0" y="0"/>
                  </a:moveTo>
                  <a:lnTo>
                    <a:pt x="0" y="1172589"/>
                  </a:lnTo>
                  <a:lnTo>
                    <a:pt x="1250730" y="879441"/>
                  </a:lnTo>
                  <a:lnTo>
                    <a:pt x="1250730" y="293147"/>
                  </a:lnTo>
                  <a:lnTo>
                    <a:pt x="0" y="0"/>
                  </a:lnTo>
                  <a:close/>
                </a:path>
              </a:pathLst>
            </a:custGeom>
            <a:solidFill>
              <a:srgbClr val="4472C4"/>
            </a:solidFill>
          </p:spPr>
          <p:txBody>
            <a:bodyPr wrap="square" lIns="0" tIns="0" rIns="0" bIns="0" rtlCol="0"/>
            <a:lstStyle/>
            <a:p>
              <a:endParaRPr/>
            </a:p>
          </p:txBody>
        </p:sp>
        <p:sp>
          <p:nvSpPr>
            <p:cNvPr id="18" name="object 18"/>
            <p:cNvSpPr/>
            <p:nvPr/>
          </p:nvSpPr>
          <p:spPr>
            <a:xfrm>
              <a:off x="5220499" y="1296822"/>
              <a:ext cx="1250950" cy="1172845"/>
            </a:xfrm>
            <a:custGeom>
              <a:avLst/>
              <a:gdLst/>
              <a:ahLst/>
              <a:cxnLst/>
              <a:rect l="l" t="t" r="r" b="b"/>
              <a:pathLst>
                <a:path w="1250950" h="1172845">
                  <a:moveTo>
                    <a:pt x="0" y="0"/>
                  </a:moveTo>
                  <a:lnTo>
                    <a:pt x="1250731" y="293147"/>
                  </a:lnTo>
                  <a:lnTo>
                    <a:pt x="1250731" y="879441"/>
                  </a:lnTo>
                  <a:lnTo>
                    <a:pt x="0" y="1172589"/>
                  </a:lnTo>
                  <a:lnTo>
                    <a:pt x="0" y="0"/>
                  </a:lnTo>
                  <a:close/>
                </a:path>
              </a:pathLst>
            </a:custGeom>
            <a:ln w="12700">
              <a:solidFill>
                <a:srgbClr val="2F528F"/>
              </a:solidFill>
            </a:ln>
          </p:spPr>
          <p:txBody>
            <a:bodyPr wrap="square" lIns="0" tIns="0" rIns="0" bIns="0" rtlCol="0"/>
            <a:lstStyle/>
            <a:p>
              <a:endParaRPr/>
            </a:p>
          </p:txBody>
        </p:sp>
      </p:grpSp>
      <p:sp>
        <p:nvSpPr>
          <p:cNvPr id="19" name="object 19"/>
          <p:cNvSpPr txBox="1"/>
          <p:nvPr/>
        </p:nvSpPr>
        <p:spPr>
          <a:xfrm>
            <a:off x="6756386" y="1514347"/>
            <a:ext cx="1504315" cy="76009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P(cat)</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0.9</a:t>
            </a:r>
            <a:endParaRPr sz="2400">
              <a:latin typeface="Calibri"/>
              <a:cs typeface="Calibri"/>
            </a:endParaRPr>
          </a:p>
          <a:p>
            <a:pPr marL="12700">
              <a:lnSpc>
                <a:spcPct val="100000"/>
              </a:lnSpc>
              <a:spcBef>
                <a:spcPts val="25"/>
              </a:spcBef>
            </a:pPr>
            <a:r>
              <a:rPr sz="2400" dirty="0">
                <a:latin typeface="Calibri"/>
                <a:cs typeface="Calibri"/>
              </a:rPr>
              <a:t>P(dog)</a:t>
            </a:r>
            <a:r>
              <a:rPr sz="2400" spc="-25" dirty="0">
                <a:latin typeface="Calibri"/>
                <a:cs typeface="Calibri"/>
              </a:rPr>
              <a:t> </a:t>
            </a:r>
            <a:r>
              <a:rPr sz="2400" dirty="0">
                <a:latin typeface="Calibri"/>
                <a:cs typeface="Calibri"/>
              </a:rPr>
              <a:t>=</a:t>
            </a:r>
            <a:r>
              <a:rPr sz="2400" spc="-20" dirty="0">
                <a:latin typeface="Calibri"/>
                <a:cs typeface="Calibri"/>
              </a:rPr>
              <a:t> </a:t>
            </a:r>
            <a:r>
              <a:rPr sz="2400" spc="-25" dirty="0">
                <a:latin typeface="Calibri"/>
                <a:cs typeface="Calibri"/>
              </a:rPr>
              <a:t>0.1</a:t>
            </a:r>
            <a:endParaRPr sz="2400">
              <a:latin typeface="Calibri"/>
              <a:cs typeface="Calibri"/>
            </a:endParaRPr>
          </a:p>
        </p:txBody>
      </p:sp>
      <p:sp>
        <p:nvSpPr>
          <p:cNvPr id="20" name="object 20"/>
          <p:cNvSpPr txBox="1"/>
          <p:nvPr/>
        </p:nvSpPr>
        <p:spPr>
          <a:xfrm>
            <a:off x="10635734" y="1514347"/>
            <a:ext cx="1114425" cy="760095"/>
          </a:xfrm>
          <a:prstGeom prst="rect">
            <a:avLst/>
          </a:prstGeom>
        </p:spPr>
        <p:txBody>
          <a:bodyPr vert="horz" wrap="square" lIns="0" tIns="9525" rIns="0" bIns="0" rtlCol="0">
            <a:spAutoFit/>
          </a:bodyPr>
          <a:lstStyle/>
          <a:p>
            <a:pPr marL="353060" marR="5080" indent="-340995">
              <a:lnSpc>
                <a:spcPct val="100800"/>
              </a:lnSpc>
              <a:spcBef>
                <a:spcPts val="75"/>
              </a:spcBef>
            </a:pPr>
            <a:r>
              <a:rPr sz="2400" dirty="0">
                <a:latin typeface="Calibri"/>
                <a:cs typeface="Calibri"/>
              </a:rPr>
              <a:t>GT</a:t>
            </a:r>
            <a:r>
              <a:rPr sz="2400" spc="-45" dirty="0">
                <a:latin typeface="Calibri"/>
                <a:cs typeface="Calibri"/>
              </a:rPr>
              <a:t> </a:t>
            </a:r>
            <a:r>
              <a:rPr sz="2400" spc="-10" dirty="0">
                <a:latin typeface="Calibri"/>
                <a:cs typeface="Calibri"/>
              </a:rPr>
              <a:t>label: </a:t>
            </a:r>
            <a:r>
              <a:rPr sz="2400" spc="-25" dirty="0">
                <a:latin typeface="Calibri"/>
                <a:cs typeface="Calibri"/>
              </a:rPr>
              <a:t>Cat</a:t>
            </a:r>
            <a:endParaRPr sz="2400">
              <a:latin typeface="Calibri"/>
              <a:cs typeface="Calibri"/>
            </a:endParaRPr>
          </a:p>
        </p:txBody>
      </p:sp>
      <p:sp>
        <p:nvSpPr>
          <p:cNvPr id="21" name="object 21"/>
          <p:cNvSpPr txBox="1"/>
          <p:nvPr/>
        </p:nvSpPr>
        <p:spPr>
          <a:xfrm>
            <a:off x="8943506" y="1697228"/>
            <a:ext cx="992505" cy="760095"/>
          </a:xfrm>
          <a:prstGeom prst="rect">
            <a:avLst/>
          </a:prstGeom>
        </p:spPr>
        <p:txBody>
          <a:bodyPr vert="horz" wrap="square" lIns="0" tIns="9525" rIns="0" bIns="0" rtlCol="0">
            <a:spAutoFit/>
          </a:bodyPr>
          <a:lstStyle/>
          <a:p>
            <a:pPr marL="232410" marR="5080" indent="-220345">
              <a:lnSpc>
                <a:spcPct val="100800"/>
              </a:lnSpc>
              <a:spcBef>
                <a:spcPts val="75"/>
              </a:spcBef>
            </a:pPr>
            <a:r>
              <a:rPr sz="2400" spc="-25" dirty="0">
                <a:latin typeface="Calibri"/>
                <a:cs typeface="Calibri"/>
              </a:rPr>
              <a:t>Entropy </a:t>
            </a:r>
            <a:r>
              <a:rPr sz="2400" spc="-20" dirty="0">
                <a:latin typeface="Calibri"/>
                <a:cs typeface="Calibri"/>
              </a:rPr>
              <a:t>Loss</a:t>
            </a:r>
            <a:endParaRPr sz="2400">
              <a:latin typeface="Calibri"/>
              <a:cs typeface="Calibri"/>
            </a:endParaRPr>
          </a:p>
        </p:txBody>
      </p:sp>
      <p:sp>
        <p:nvSpPr>
          <p:cNvPr id="22" name="object 22"/>
          <p:cNvSpPr txBox="1"/>
          <p:nvPr/>
        </p:nvSpPr>
        <p:spPr>
          <a:xfrm>
            <a:off x="6546949" y="74676"/>
            <a:ext cx="3237230" cy="1648460"/>
          </a:xfrm>
          <a:prstGeom prst="rect">
            <a:avLst/>
          </a:prstGeom>
        </p:spPr>
        <p:txBody>
          <a:bodyPr vert="horz" wrap="square" lIns="0" tIns="12700" rIns="0" bIns="0" rtlCol="0">
            <a:spAutoFit/>
          </a:bodyPr>
          <a:lstStyle/>
          <a:p>
            <a:pPr marL="12700" marR="220979">
              <a:lnSpc>
                <a:spcPct val="100000"/>
              </a:lnSpc>
              <a:spcBef>
                <a:spcPts val="100"/>
              </a:spcBef>
            </a:pPr>
            <a:r>
              <a:rPr sz="2000" dirty="0">
                <a:latin typeface="Calibri"/>
                <a:cs typeface="Calibri"/>
              </a:rPr>
              <a:t>Often</a:t>
            </a:r>
            <a:r>
              <a:rPr sz="2000" spc="-85" dirty="0">
                <a:latin typeface="Calibri"/>
                <a:cs typeface="Calibri"/>
              </a:rPr>
              <a:t> </a:t>
            </a:r>
            <a:r>
              <a:rPr sz="2000" dirty="0">
                <a:latin typeface="Calibri"/>
                <a:cs typeface="Calibri"/>
              </a:rPr>
              <a:t>works</a:t>
            </a:r>
            <a:r>
              <a:rPr sz="2000" spc="-75" dirty="0">
                <a:latin typeface="Calibri"/>
                <a:cs typeface="Calibri"/>
              </a:rPr>
              <a:t> </a:t>
            </a:r>
            <a:r>
              <a:rPr sz="2000" dirty="0">
                <a:latin typeface="Calibri"/>
                <a:cs typeface="Calibri"/>
              </a:rPr>
              <a:t>better</a:t>
            </a:r>
            <a:r>
              <a:rPr sz="2000" spc="-80" dirty="0">
                <a:latin typeface="Calibri"/>
                <a:cs typeface="Calibri"/>
              </a:rPr>
              <a:t> </a:t>
            </a:r>
            <a:r>
              <a:rPr sz="2000" spc="-20" dirty="0">
                <a:latin typeface="Calibri"/>
                <a:cs typeface="Calibri"/>
              </a:rPr>
              <a:t>than </a:t>
            </a:r>
            <a:r>
              <a:rPr sz="2000" dirty="0">
                <a:latin typeface="Calibri"/>
                <a:cs typeface="Calibri"/>
              </a:rPr>
              <a:t>training</a:t>
            </a:r>
            <a:r>
              <a:rPr sz="2000" spc="-90" dirty="0">
                <a:latin typeface="Calibri"/>
                <a:cs typeface="Calibri"/>
              </a:rPr>
              <a:t> </a:t>
            </a:r>
            <a:r>
              <a:rPr sz="2000" dirty="0">
                <a:latin typeface="Calibri"/>
                <a:cs typeface="Calibri"/>
              </a:rPr>
              <a:t>student</a:t>
            </a:r>
            <a:r>
              <a:rPr sz="2000" spc="-80" dirty="0">
                <a:latin typeface="Calibri"/>
                <a:cs typeface="Calibri"/>
              </a:rPr>
              <a:t> </a:t>
            </a:r>
            <a:r>
              <a:rPr sz="2000" dirty="0">
                <a:latin typeface="Calibri"/>
                <a:cs typeface="Calibri"/>
              </a:rPr>
              <a:t>from</a:t>
            </a:r>
            <a:r>
              <a:rPr sz="2000" spc="-75" dirty="0">
                <a:latin typeface="Calibri"/>
                <a:cs typeface="Calibri"/>
              </a:rPr>
              <a:t> </a:t>
            </a:r>
            <a:r>
              <a:rPr sz="2000" spc="-10" dirty="0">
                <a:latin typeface="Calibri"/>
                <a:cs typeface="Calibri"/>
              </a:rPr>
              <a:t>scratch </a:t>
            </a:r>
            <a:r>
              <a:rPr sz="2000" dirty="0">
                <a:latin typeface="Calibri"/>
                <a:cs typeface="Calibri"/>
              </a:rPr>
              <a:t>(especially</a:t>
            </a:r>
            <a:r>
              <a:rPr sz="2000" spc="-65" dirty="0">
                <a:latin typeface="Calibri"/>
                <a:cs typeface="Calibri"/>
              </a:rPr>
              <a:t> </a:t>
            </a:r>
            <a:r>
              <a:rPr sz="2000" dirty="0">
                <a:latin typeface="Calibri"/>
                <a:cs typeface="Calibri"/>
              </a:rPr>
              <a:t>if</a:t>
            </a:r>
            <a:r>
              <a:rPr sz="2000" spc="-55" dirty="0">
                <a:latin typeface="Calibri"/>
                <a:cs typeface="Calibri"/>
              </a:rPr>
              <a:t> </a:t>
            </a:r>
            <a:r>
              <a:rPr sz="2000" dirty="0">
                <a:latin typeface="Calibri"/>
                <a:cs typeface="Calibri"/>
              </a:rPr>
              <a:t>teacher</a:t>
            </a:r>
            <a:r>
              <a:rPr sz="2000" spc="-50" dirty="0">
                <a:latin typeface="Calibri"/>
                <a:cs typeface="Calibri"/>
              </a:rPr>
              <a:t> </a:t>
            </a:r>
            <a:r>
              <a:rPr sz="2000" spc="-25" dirty="0">
                <a:latin typeface="Calibri"/>
                <a:cs typeface="Calibri"/>
              </a:rPr>
              <a:t>is</a:t>
            </a:r>
            <a:r>
              <a:rPr sz="2000" spc="500" dirty="0">
                <a:latin typeface="Calibri"/>
                <a:cs typeface="Calibri"/>
              </a:rPr>
              <a:t> </a:t>
            </a:r>
            <a:r>
              <a:rPr sz="2000" dirty="0">
                <a:latin typeface="Calibri"/>
                <a:cs typeface="Calibri"/>
              </a:rPr>
              <a:t>bigger</a:t>
            </a:r>
            <a:r>
              <a:rPr sz="2000" spc="-40" dirty="0">
                <a:latin typeface="Calibri"/>
                <a:cs typeface="Calibri"/>
              </a:rPr>
              <a:t> </a:t>
            </a:r>
            <a:r>
              <a:rPr sz="2000" dirty="0">
                <a:latin typeface="Calibri"/>
                <a:cs typeface="Calibri"/>
              </a:rPr>
              <a:t>than</a:t>
            </a:r>
            <a:r>
              <a:rPr sz="2000" spc="-40" dirty="0">
                <a:latin typeface="Calibri"/>
                <a:cs typeface="Calibri"/>
              </a:rPr>
              <a:t> </a:t>
            </a:r>
            <a:r>
              <a:rPr sz="2000" spc="-10" dirty="0">
                <a:latin typeface="Calibri"/>
                <a:cs typeface="Calibri"/>
              </a:rPr>
              <a:t>student)</a:t>
            </a:r>
            <a:endParaRPr sz="2000">
              <a:latin typeface="Calibri"/>
              <a:cs typeface="Calibri"/>
            </a:endParaRPr>
          </a:p>
          <a:p>
            <a:pPr marL="2561590">
              <a:lnSpc>
                <a:spcPct val="100000"/>
              </a:lnSpc>
              <a:spcBef>
                <a:spcPts val="295"/>
              </a:spcBef>
            </a:pPr>
            <a:r>
              <a:rPr sz="2400" spc="-10" dirty="0">
                <a:latin typeface="Calibri"/>
                <a:cs typeface="Calibri"/>
              </a:rPr>
              <a:t>Cross</a:t>
            </a:r>
            <a:endParaRPr sz="2400">
              <a:latin typeface="Calibri"/>
              <a:cs typeface="Calibri"/>
            </a:endParaRPr>
          </a:p>
        </p:txBody>
      </p:sp>
      <p:grpSp>
        <p:nvGrpSpPr>
          <p:cNvPr id="23" name="object 23"/>
          <p:cNvGrpSpPr/>
          <p:nvPr/>
        </p:nvGrpSpPr>
        <p:grpSpPr>
          <a:xfrm>
            <a:off x="5214149" y="3206302"/>
            <a:ext cx="1263650" cy="1185545"/>
            <a:chOff x="5214149" y="3206302"/>
            <a:chExt cx="1263650" cy="1185545"/>
          </a:xfrm>
        </p:grpSpPr>
        <p:sp>
          <p:nvSpPr>
            <p:cNvPr id="24" name="object 24"/>
            <p:cNvSpPr/>
            <p:nvPr/>
          </p:nvSpPr>
          <p:spPr>
            <a:xfrm>
              <a:off x="5220500" y="3212652"/>
              <a:ext cx="1250950" cy="1172845"/>
            </a:xfrm>
            <a:custGeom>
              <a:avLst/>
              <a:gdLst/>
              <a:ahLst/>
              <a:cxnLst/>
              <a:rect l="l" t="t" r="r" b="b"/>
              <a:pathLst>
                <a:path w="1250950" h="1172845">
                  <a:moveTo>
                    <a:pt x="0" y="0"/>
                  </a:moveTo>
                  <a:lnTo>
                    <a:pt x="0" y="1172588"/>
                  </a:lnTo>
                  <a:lnTo>
                    <a:pt x="1250730" y="879441"/>
                  </a:lnTo>
                  <a:lnTo>
                    <a:pt x="1250730" y="293147"/>
                  </a:lnTo>
                  <a:lnTo>
                    <a:pt x="0" y="0"/>
                  </a:lnTo>
                  <a:close/>
                </a:path>
              </a:pathLst>
            </a:custGeom>
            <a:solidFill>
              <a:srgbClr val="4472C4"/>
            </a:solidFill>
          </p:spPr>
          <p:txBody>
            <a:bodyPr wrap="square" lIns="0" tIns="0" rIns="0" bIns="0" rtlCol="0"/>
            <a:lstStyle/>
            <a:p>
              <a:endParaRPr/>
            </a:p>
          </p:txBody>
        </p:sp>
        <p:sp>
          <p:nvSpPr>
            <p:cNvPr id="25" name="object 25"/>
            <p:cNvSpPr/>
            <p:nvPr/>
          </p:nvSpPr>
          <p:spPr>
            <a:xfrm>
              <a:off x="5220499" y="3212652"/>
              <a:ext cx="1250950" cy="1172845"/>
            </a:xfrm>
            <a:custGeom>
              <a:avLst/>
              <a:gdLst/>
              <a:ahLst/>
              <a:cxnLst/>
              <a:rect l="l" t="t" r="r" b="b"/>
              <a:pathLst>
                <a:path w="1250950" h="1172845">
                  <a:moveTo>
                    <a:pt x="0" y="0"/>
                  </a:moveTo>
                  <a:lnTo>
                    <a:pt x="1250731" y="293147"/>
                  </a:lnTo>
                  <a:lnTo>
                    <a:pt x="1250731" y="879441"/>
                  </a:lnTo>
                  <a:lnTo>
                    <a:pt x="0" y="1172589"/>
                  </a:lnTo>
                  <a:lnTo>
                    <a:pt x="0" y="0"/>
                  </a:lnTo>
                  <a:close/>
                </a:path>
              </a:pathLst>
            </a:custGeom>
            <a:ln w="12700">
              <a:solidFill>
                <a:srgbClr val="2F528F"/>
              </a:solidFill>
            </a:ln>
          </p:spPr>
          <p:txBody>
            <a:bodyPr wrap="square" lIns="0" tIns="0" rIns="0" bIns="0" rtlCol="0"/>
            <a:lstStyle/>
            <a:p>
              <a:endParaRPr/>
            </a:p>
          </p:txBody>
        </p:sp>
      </p:grpSp>
      <p:grpSp>
        <p:nvGrpSpPr>
          <p:cNvPr id="26" name="object 26"/>
          <p:cNvGrpSpPr/>
          <p:nvPr/>
        </p:nvGrpSpPr>
        <p:grpSpPr>
          <a:xfrm>
            <a:off x="5211129" y="4659937"/>
            <a:ext cx="1263650" cy="1185545"/>
            <a:chOff x="5211129" y="4659937"/>
            <a:chExt cx="1263650" cy="1185545"/>
          </a:xfrm>
        </p:grpSpPr>
        <p:sp>
          <p:nvSpPr>
            <p:cNvPr id="27" name="object 27"/>
            <p:cNvSpPr/>
            <p:nvPr/>
          </p:nvSpPr>
          <p:spPr>
            <a:xfrm>
              <a:off x="5217479" y="4666287"/>
              <a:ext cx="1250950" cy="1172845"/>
            </a:xfrm>
            <a:custGeom>
              <a:avLst/>
              <a:gdLst/>
              <a:ahLst/>
              <a:cxnLst/>
              <a:rect l="l" t="t" r="r" b="b"/>
              <a:pathLst>
                <a:path w="1250950" h="1172845">
                  <a:moveTo>
                    <a:pt x="0" y="0"/>
                  </a:moveTo>
                  <a:lnTo>
                    <a:pt x="0" y="1172589"/>
                  </a:lnTo>
                  <a:lnTo>
                    <a:pt x="1250730" y="879441"/>
                  </a:lnTo>
                  <a:lnTo>
                    <a:pt x="1250730" y="293147"/>
                  </a:lnTo>
                  <a:lnTo>
                    <a:pt x="0" y="0"/>
                  </a:lnTo>
                  <a:close/>
                </a:path>
              </a:pathLst>
            </a:custGeom>
            <a:solidFill>
              <a:srgbClr val="ED7D31"/>
            </a:solidFill>
          </p:spPr>
          <p:txBody>
            <a:bodyPr wrap="square" lIns="0" tIns="0" rIns="0" bIns="0" rtlCol="0"/>
            <a:lstStyle/>
            <a:p>
              <a:endParaRPr/>
            </a:p>
          </p:txBody>
        </p:sp>
        <p:sp>
          <p:nvSpPr>
            <p:cNvPr id="28" name="object 28"/>
            <p:cNvSpPr/>
            <p:nvPr/>
          </p:nvSpPr>
          <p:spPr>
            <a:xfrm>
              <a:off x="5217479" y="4666287"/>
              <a:ext cx="1250950" cy="1172845"/>
            </a:xfrm>
            <a:custGeom>
              <a:avLst/>
              <a:gdLst/>
              <a:ahLst/>
              <a:cxnLst/>
              <a:rect l="l" t="t" r="r" b="b"/>
              <a:pathLst>
                <a:path w="1250950" h="1172845">
                  <a:moveTo>
                    <a:pt x="0" y="0"/>
                  </a:moveTo>
                  <a:lnTo>
                    <a:pt x="1250731" y="293147"/>
                  </a:lnTo>
                  <a:lnTo>
                    <a:pt x="1250731" y="879441"/>
                  </a:lnTo>
                  <a:lnTo>
                    <a:pt x="0" y="1172589"/>
                  </a:lnTo>
                  <a:lnTo>
                    <a:pt x="0" y="0"/>
                  </a:lnTo>
                  <a:close/>
                </a:path>
              </a:pathLst>
            </a:custGeom>
            <a:ln w="12700">
              <a:solidFill>
                <a:srgbClr val="843C0C"/>
              </a:solidFill>
            </a:ln>
          </p:spPr>
          <p:txBody>
            <a:bodyPr wrap="square" lIns="0" tIns="0" rIns="0" bIns="0" rtlCol="0"/>
            <a:lstStyle/>
            <a:p>
              <a:endParaRPr/>
            </a:p>
          </p:txBody>
        </p:sp>
      </p:grpSp>
      <p:sp>
        <p:nvSpPr>
          <p:cNvPr id="29" name="object 29"/>
          <p:cNvSpPr/>
          <p:nvPr/>
        </p:nvSpPr>
        <p:spPr>
          <a:xfrm>
            <a:off x="8354707" y="5195430"/>
            <a:ext cx="436245" cy="114300"/>
          </a:xfrm>
          <a:custGeom>
            <a:avLst/>
            <a:gdLst/>
            <a:ahLst/>
            <a:cxnLst/>
            <a:rect l="l" t="t" r="r" b="b"/>
            <a:pathLst>
              <a:path w="436245" h="114300">
                <a:moveTo>
                  <a:pt x="321928" y="0"/>
                </a:moveTo>
                <a:lnTo>
                  <a:pt x="321928" y="114300"/>
                </a:lnTo>
                <a:lnTo>
                  <a:pt x="398128" y="76200"/>
                </a:lnTo>
                <a:lnTo>
                  <a:pt x="340978" y="76200"/>
                </a:lnTo>
                <a:lnTo>
                  <a:pt x="340978" y="38100"/>
                </a:lnTo>
                <a:lnTo>
                  <a:pt x="398128" y="38100"/>
                </a:lnTo>
                <a:lnTo>
                  <a:pt x="321928" y="0"/>
                </a:lnTo>
                <a:close/>
              </a:path>
              <a:path w="436245" h="114300">
                <a:moveTo>
                  <a:pt x="321928" y="38100"/>
                </a:moveTo>
                <a:lnTo>
                  <a:pt x="0" y="38100"/>
                </a:lnTo>
                <a:lnTo>
                  <a:pt x="0" y="76200"/>
                </a:lnTo>
                <a:lnTo>
                  <a:pt x="321928" y="76200"/>
                </a:lnTo>
                <a:lnTo>
                  <a:pt x="321928" y="38100"/>
                </a:lnTo>
                <a:close/>
              </a:path>
              <a:path w="436245" h="114300">
                <a:moveTo>
                  <a:pt x="398128" y="38100"/>
                </a:moveTo>
                <a:lnTo>
                  <a:pt x="340978" y="38100"/>
                </a:lnTo>
                <a:lnTo>
                  <a:pt x="340978" y="76200"/>
                </a:lnTo>
                <a:lnTo>
                  <a:pt x="398128" y="76200"/>
                </a:lnTo>
                <a:lnTo>
                  <a:pt x="436228" y="57150"/>
                </a:lnTo>
                <a:lnTo>
                  <a:pt x="398128" y="38100"/>
                </a:lnTo>
                <a:close/>
              </a:path>
            </a:pathLst>
          </a:custGeom>
          <a:solidFill>
            <a:srgbClr val="A5A5A5"/>
          </a:solidFill>
        </p:spPr>
        <p:txBody>
          <a:bodyPr wrap="square" lIns="0" tIns="0" rIns="0" bIns="0" rtlCol="0"/>
          <a:lstStyle/>
          <a:p>
            <a:endParaRPr/>
          </a:p>
        </p:txBody>
      </p:sp>
      <p:sp>
        <p:nvSpPr>
          <p:cNvPr id="30" name="object 30"/>
          <p:cNvSpPr/>
          <p:nvPr/>
        </p:nvSpPr>
        <p:spPr>
          <a:xfrm>
            <a:off x="10088581" y="5195430"/>
            <a:ext cx="436245" cy="114300"/>
          </a:xfrm>
          <a:custGeom>
            <a:avLst/>
            <a:gdLst/>
            <a:ahLst/>
            <a:cxnLst/>
            <a:rect l="l" t="t" r="r" b="b"/>
            <a:pathLst>
              <a:path w="436245" h="114300">
                <a:moveTo>
                  <a:pt x="114300" y="0"/>
                </a:moveTo>
                <a:lnTo>
                  <a:pt x="0" y="57150"/>
                </a:lnTo>
                <a:lnTo>
                  <a:pt x="114300" y="114300"/>
                </a:lnTo>
                <a:lnTo>
                  <a:pt x="114300" y="76200"/>
                </a:lnTo>
                <a:lnTo>
                  <a:pt x="95250" y="76200"/>
                </a:lnTo>
                <a:lnTo>
                  <a:pt x="95250" y="38100"/>
                </a:lnTo>
                <a:lnTo>
                  <a:pt x="114300" y="38100"/>
                </a:lnTo>
                <a:lnTo>
                  <a:pt x="114300" y="0"/>
                </a:lnTo>
                <a:close/>
              </a:path>
              <a:path w="436245" h="114300">
                <a:moveTo>
                  <a:pt x="114300" y="38100"/>
                </a:moveTo>
                <a:lnTo>
                  <a:pt x="95250" y="38100"/>
                </a:lnTo>
                <a:lnTo>
                  <a:pt x="95250" y="76200"/>
                </a:lnTo>
                <a:lnTo>
                  <a:pt x="114300" y="76200"/>
                </a:lnTo>
                <a:lnTo>
                  <a:pt x="114300" y="38100"/>
                </a:lnTo>
                <a:close/>
              </a:path>
              <a:path w="436245" h="114300">
                <a:moveTo>
                  <a:pt x="436228" y="38100"/>
                </a:moveTo>
                <a:lnTo>
                  <a:pt x="114300" y="38100"/>
                </a:lnTo>
                <a:lnTo>
                  <a:pt x="114300" y="76200"/>
                </a:lnTo>
                <a:lnTo>
                  <a:pt x="436228" y="76200"/>
                </a:lnTo>
                <a:lnTo>
                  <a:pt x="436228" y="38100"/>
                </a:lnTo>
                <a:close/>
              </a:path>
            </a:pathLst>
          </a:custGeom>
          <a:solidFill>
            <a:srgbClr val="A5A5A5"/>
          </a:solidFill>
        </p:spPr>
        <p:txBody>
          <a:bodyPr wrap="square" lIns="0" tIns="0" rIns="0" bIns="0" rtlCol="0"/>
          <a:lstStyle/>
          <a:p>
            <a:endParaRPr/>
          </a:p>
        </p:txBody>
      </p:sp>
      <p:sp>
        <p:nvSpPr>
          <p:cNvPr id="31" name="object 31"/>
          <p:cNvSpPr/>
          <p:nvPr/>
        </p:nvSpPr>
        <p:spPr>
          <a:xfrm>
            <a:off x="7497126" y="4029778"/>
            <a:ext cx="3041650" cy="807720"/>
          </a:xfrm>
          <a:custGeom>
            <a:avLst/>
            <a:gdLst/>
            <a:ahLst/>
            <a:cxnLst/>
            <a:rect l="l" t="t" r="r" b="b"/>
            <a:pathLst>
              <a:path w="3041650" h="807720">
                <a:moveTo>
                  <a:pt x="2965295" y="384601"/>
                </a:moveTo>
                <a:lnTo>
                  <a:pt x="0" y="384601"/>
                </a:lnTo>
                <a:lnTo>
                  <a:pt x="0" y="807303"/>
                </a:lnTo>
                <a:lnTo>
                  <a:pt x="38100" y="807303"/>
                </a:lnTo>
                <a:lnTo>
                  <a:pt x="38100" y="422701"/>
                </a:lnTo>
                <a:lnTo>
                  <a:pt x="19050" y="422701"/>
                </a:lnTo>
                <a:lnTo>
                  <a:pt x="38100" y="403651"/>
                </a:lnTo>
                <a:lnTo>
                  <a:pt x="2965295" y="403651"/>
                </a:lnTo>
                <a:lnTo>
                  <a:pt x="2965295" y="384601"/>
                </a:lnTo>
                <a:close/>
              </a:path>
              <a:path w="3041650" h="807720">
                <a:moveTo>
                  <a:pt x="38100" y="403651"/>
                </a:moveTo>
                <a:lnTo>
                  <a:pt x="19050" y="422701"/>
                </a:lnTo>
                <a:lnTo>
                  <a:pt x="38100" y="422701"/>
                </a:lnTo>
                <a:lnTo>
                  <a:pt x="38100" y="403651"/>
                </a:lnTo>
                <a:close/>
              </a:path>
              <a:path w="3041650" h="807720">
                <a:moveTo>
                  <a:pt x="3003395" y="384601"/>
                </a:moveTo>
                <a:lnTo>
                  <a:pt x="2984345" y="384601"/>
                </a:lnTo>
                <a:lnTo>
                  <a:pt x="2965295" y="403651"/>
                </a:lnTo>
                <a:lnTo>
                  <a:pt x="38100" y="403651"/>
                </a:lnTo>
                <a:lnTo>
                  <a:pt x="38100" y="422701"/>
                </a:lnTo>
                <a:lnTo>
                  <a:pt x="3003395" y="422701"/>
                </a:lnTo>
                <a:lnTo>
                  <a:pt x="3003395" y="384601"/>
                </a:lnTo>
                <a:close/>
              </a:path>
              <a:path w="3041650" h="807720">
                <a:moveTo>
                  <a:pt x="3003395" y="95250"/>
                </a:moveTo>
                <a:lnTo>
                  <a:pt x="2965295" y="95250"/>
                </a:lnTo>
                <a:lnTo>
                  <a:pt x="2965295" y="403651"/>
                </a:lnTo>
                <a:lnTo>
                  <a:pt x="2984345" y="384601"/>
                </a:lnTo>
                <a:lnTo>
                  <a:pt x="3003395" y="384601"/>
                </a:lnTo>
                <a:lnTo>
                  <a:pt x="3003395" y="95250"/>
                </a:lnTo>
                <a:close/>
              </a:path>
              <a:path w="3041650" h="807720">
                <a:moveTo>
                  <a:pt x="2984345" y="0"/>
                </a:moveTo>
                <a:lnTo>
                  <a:pt x="2927195" y="114300"/>
                </a:lnTo>
                <a:lnTo>
                  <a:pt x="2965295" y="114300"/>
                </a:lnTo>
                <a:lnTo>
                  <a:pt x="2965295" y="95250"/>
                </a:lnTo>
                <a:lnTo>
                  <a:pt x="3031970" y="95250"/>
                </a:lnTo>
                <a:lnTo>
                  <a:pt x="2984345" y="0"/>
                </a:lnTo>
                <a:close/>
              </a:path>
              <a:path w="3041650" h="807720">
                <a:moveTo>
                  <a:pt x="3031970" y="95250"/>
                </a:moveTo>
                <a:lnTo>
                  <a:pt x="3003395" y="95250"/>
                </a:lnTo>
                <a:lnTo>
                  <a:pt x="3003395" y="114300"/>
                </a:lnTo>
                <a:lnTo>
                  <a:pt x="3041495" y="114300"/>
                </a:lnTo>
                <a:lnTo>
                  <a:pt x="3031970" y="95250"/>
                </a:lnTo>
                <a:close/>
              </a:path>
            </a:pathLst>
          </a:custGeom>
          <a:solidFill>
            <a:srgbClr val="000000"/>
          </a:solidFill>
        </p:spPr>
        <p:txBody>
          <a:bodyPr wrap="square" lIns="0" tIns="0" rIns="0" bIns="0" rtlCol="0"/>
          <a:lstStyle/>
          <a:p>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32739"/>
            <a:ext cx="5202555" cy="635000"/>
          </a:xfrm>
          <a:prstGeom prst="rect">
            <a:avLst/>
          </a:prstGeom>
        </p:spPr>
        <p:txBody>
          <a:bodyPr vert="horz" wrap="square" lIns="0" tIns="12700" rIns="0" bIns="0" rtlCol="0">
            <a:spAutoFit/>
          </a:bodyPr>
          <a:lstStyle/>
          <a:p>
            <a:pPr marL="12700">
              <a:lnSpc>
                <a:spcPct val="100000"/>
              </a:lnSpc>
              <a:spcBef>
                <a:spcPts val="100"/>
              </a:spcBef>
            </a:pPr>
            <a:r>
              <a:rPr dirty="0"/>
              <a:t>Improving</a:t>
            </a:r>
            <a:r>
              <a:rPr spc="-160" dirty="0"/>
              <a:t> </a:t>
            </a:r>
            <a:r>
              <a:rPr spc="-55" dirty="0"/>
              <a:t>ViT:</a:t>
            </a:r>
            <a:r>
              <a:rPr spc="-160" dirty="0"/>
              <a:t> </a:t>
            </a:r>
            <a:r>
              <a:rPr spc="-10" dirty="0"/>
              <a:t>Distillation</a:t>
            </a:r>
          </a:p>
        </p:txBody>
      </p:sp>
      <p:sp>
        <p:nvSpPr>
          <p:cNvPr id="3" name="object 3"/>
          <p:cNvSpPr txBox="1"/>
          <p:nvPr/>
        </p:nvSpPr>
        <p:spPr>
          <a:xfrm>
            <a:off x="486050" y="1331467"/>
            <a:ext cx="2797810" cy="1125855"/>
          </a:xfrm>
          <a:prstGeom prst="rect">
            <a:avLst/>
          </a:prstGeom>
        </p:spPr>
        <p:txBody>
          <a:bodyPr vert="horz" wrap="square" lIns="0" tIns="10795" rIns="0" bIns="0" rtlCol="0">
            <a:spAutoFit/>
          </a:bodyPr>
          <a:lstStyle/>
          <a:p>
            <a:pPr marL="12700" marR="5080">
              <a:lnSpc>
                <a:spcPct val="100400"/>
              </a:lnSpc>
              <a:spcBef>
                <a:spcPts val="85"/>
              </a:spcBef>
            </a:pPr>
            <a:r>
              <a:rPr sz="2400" dirty="0">
                <a:latin typeface="Calibri"/>
                <a:cs typeface="Calibri"/>
              </a:rPr>
              <a:t>Step</a:t>
            </a:r>
            <a:r>
              <a:rPr sz="2400" spc="-50" dirty="0">
                <a:latin typeface="Calibri"/>
                <a:cs typeface="Calibri"/>
              </a:rPr>
              <a:t> </a:t>
            </a:r>
            <a:r>
              <a:rPr sz="2400" dirty="0">
                <a:latin typeface="Calibri"/>
                <a:cs typeface="Calibri"/>
              </a:rPr>
              <a:t>1:</a:t>
            </a:r>
            <a:r>
              <a:rPr sz="2400" spc="-55" dirty="0">
                <a:latin typeface="Calibri"/>
                <a:cs typeface="Calibri"/>
              </a:rPr>
              <a:t> </a:t>
            </a:r>
            <a:r>
              <a:rPr sz="2400" spc="-30" dirty="0">
                <a:latin typeface="Calibri"/>
                <a:cs typeface="Calibri"/>
              </a:rPr>
              <a:t>Train</a:t>
            </a:r>
            <a:r>
              <a:rPr sz="2400" spc="-45" dirty="0">
                <a:latin typeface="Calibri"/>
                <a:cs typeface="Calibri"/>
              </a:rPr>
              <a:t> </a:t>
            </a:r>
            <a:r>
              <a:rPr sz="2400" dirty="0">
                <a:latin typeface="Calibri"/>
                <a:cs typeface="Calibri"/>
              </a:rPr>
              <a:t>a</a:t>
            </a:r>
            <a:r>
              <a:rPr sz="2400" spc="-55" dirty="0">
                <a:latin typeface="Calibri"/>
                <a:cs typeface="Calibri"/>
              </a:rPr>
              <a:t> </a:t>
            </a:r>
            <a:r>
              <a:rPr sz="2400" b="1" spc="-10" dirty="0">
                <a:solidFill>
                  <a:srgbClr val="4472C4"/>
                </a:solidFill>
                <a:latin typeface="Calibri"/>
                <a:cs typeface="Calibri"/>
              </a:rPr>
              <a:t>teacher </a:t>
            </a:r>
            <a:r>
              <a:rPr sz="2400" b="1" dirty="0">
                <a:solidFill>
                  <a:srgbClr val="4472C4"/>
                </a:solidFill>
                <a:latin typeface="Calibri"/>
                <a:cs typeface="Calibri"/>
              </a:rPr>
              <a:t>model</a:t>
            </a:r>
            <a:r>
              <a:rPr sz="2400" b="1" spc="-45" dirty="0">
                <a:solidFill>
                  <a:srgbClr val="4472C4"/>
                </a:solidFill>
                <a:latin typeface="Calibri"/>
                <a:cs typeface="Calibri"/>
              </a:rPr>
              <a:t> </a:t>
            </a:r>
            <a:r>
              <a:rPr sz="2400" dirty="0">
                <a:latin typeface="Calibri"/>
                <a:cs typeface="Calibri"/>
              </a:rPr>
              <a:t>on</a:t>
            </a:r>
            <a:r>
              <a:rPr sz="2400" spc="-40" dirty="0">
                <a:latin typeface="Calibri"/>
                <a:cs typeface="Calibri"/>
              </a:rPr>
              <a:t> </a:t>
            </a:r>
            <a:r>
              <a:rPr sz="2400" dirty="0">
                <a:latin typeface="Calibri"/>
                <a:cs typeface="Calibri"/>
              </a:rPr>
              <a:t>images</a:t>
            </a:r>
            <a:r>
              <a:rPr sz="2400" spc="-40" dirty="0">
                <a:latin typeface="Calibri"/>
                <a:cs typeface="Calibri"/>
              </a:rPr>
              <a:t> </a:t>
            </a:r>
            <a:r>
              <a:rPr sz="2400" spc="-25" dirty="0">
                <a:latin typeface="Calibri"/>
                <a:cs typeface="Calibri"/>
              </a:rPr>
              <a:t>and </a:t>
            </a:r>
            <a:r>
              <a:rPr sz="2400" spc="-20" dirty="0">
                <a:latin typeface="Calibri"/>
                <a:cs typeface="Calibri"/>
              </a:rPr>
              <a:t>ground-</a:t>
            </a:r>
            <a:r>
              <a:rPr sz="2400" dirty="0">
                <a:latin typeface="Calibri"/>
                <a:cs typeface="Calibri"/>
              </a:rPr>
              <a:t>truth</a:t>
            </a:r>
            <a:r>
              <a:rPr sz="2400" spc="-10" dirty="0">
                <a:latin typeface="Calibri"/>
                <a:cs typeface="Calibri"/>
              </a:rPr>
              <a:t> labels</a:t>
            </a:r>
            <a:endParaRPr sz="2400">
              <a:latin typeface="Calibri"/>
              <a:cs typeface="Calibri"/>
            </a:endParaRPr>
          </a:p>
        </p:txBody>
      </p:sp>
      <p:sp>
        <p:nvSpPr>
          <p:cNvPr id="4" name="object 4"/>
          <p:cNvSpPr/>
          <p:nvPr/>
        </p:nvSpPr>
        <p:spPr>
          <a:xfrm>
            <a:off x="8354707" y="1865448"/>
            <a:ext cx="436245" cy="114300"/>
          </a:xfrm>
          <a:custGeom>
            <a:avLst/>
            <a:gdLst/>
            <a:ahLst/>
            <a:cxnLst/>
            <a:rect l="l" t="t" r="r" b="b"/>
            <a:pathLst>
              <a:path w="436245" h="114300">
                <a:moveTo>
                  <a:pt x="321927" y="0"/>
                </a:moveTo>
                <a:lnTo>
                  <a:pt x="321928" y="114300"/>
                </a:lnTo>
                <a:lnTo>
                  <a:pt x="398124" y="76201"/>
                </a:lnTo>
                <a:lnTo>
                  <a:pt x="340978" y="76201"/>
                </a:lnTo>
                <a:lnTo>
                  <a:pt x="340978" y="38101"/>
                </a:lnTo>
                <a:lnTo>
                  <a:pt x="398132" y="38101"/>
                </a:lnTo>
                <a:lnTo>
                  <a:pt x="321927" y="0"/>
                </a:lnTo>
                <a:close/>
              </a:path>
              <a:path w="436245" h="114300">
                <a:moveTo>
                  <a:pt x="321927" y="38101"/>
                </a:moveTo>
                <a:lnTo>
                  <a:pt x="0" y="38101"/>
                </a:lnTo>
                <a:lnTo>
                  <a:pt x="0" y="76201"/>
                </a:lnTo>
                <a:lnTo>
                  <a:pt x="321928" y="76201"/>
                </a:lnTo>
                <a:lnTo>
                  <a:pt x="321927" y="38101"/>
                </a:lnTo>
                <a:close/>
              </a:path>
              <a:path w="436245" h="114300">
                <a:moveTo>
                  <a:pt x="398132" y="38101"/>
                </a:moveTo>
                <a:lnTo>
                  <a:pt x="340978" y="38101"/>
                </a:lnTo>
                <a:lnTo>
                  <a:pt x="340978" y="76201"/>
                </a:lnTo>
                <a:lnTo>
                  <a:pt x="398124" y="76201"/>
                </a:lnTo>
                <a:lnTo>
                  <a:pt x="436228" y="57148"/>
                </a:lnTo>
                <a:lnTo>
                  <a:pt x="398132" y="38101"/>
                </a:lnTo>
                <a:close/>
              </a:path>
            </a:pathLst>
          </a:custGeom>
          <a:solidFill>
            <a:srgbClr val="000000"/>
          </a:solidFill>
        </p:spPr>
        <p:txBody>
          <a:bodyPr wrap="square" lIns="0" tIns="0" rIns="0" bIns="0" rtlCol="0"/>
          <a:lstStyle/>
          <a:p>
            <a:endParaRPr/>
          </a:p>
        </p:txBody>
      </p:sp>
      <p:sp>
        <p:nvSpPr>
          <p:cNvPr id="5" name="object 5"/>
          <p:cNvSpPr/>
          <p:nvPr/>
        </p:nvSpPr>
        <p:spPr>
          <a:xfrm>
            <a:off x="10088581" y="1865447"/>
            <a:ext cx="436245" cy="114300"/>
          </a:xfrm>
          <a:custGeom>
            <a:avLst/>
            <a:gdLst/>
            <a:ahLst/>
            <a:cxnLst/>
            <a:rect l="l" t="t" r="r" b="b"/>
            <a:pathLst>
              <a:path w="436245" h="114300">
                <a:moveTo>
                  <a:pt x="114300" y="0"/>
                </a:moveTo>
                <a:lnTo>
                  <a:pt x="0" y="57150"/>
                </a:lnTo>
                <a:lnTo>
                  <a:pt x="114300" y="114300"/>
                </a:lnTo>
                <a:lnTo>
                  <a:pt x="114300" y="76201"/>
                </a:lnTo>
                <a:lnTo>
                  <a:pt x="95250" y="76201"/>
                </a:lnTo>
                <a:lnTo>
                  <a:pt x="95250" y="38101"/>
                </a:lnTo>
                <a:lnTo>
                  <a:pt x="114300" y="38101"/>
                </a:lnTo>
                <a:lnTo>
                  <a:pt x="114300" y="0"/>
                </a:lnTo>
                <a:close/>
              </a:path>
              <a:path w="436245" h="114300">
                <a:moveTo>
                  <a:pt x="114300" y="38101"/>
                </a:moveTo>
                <a:lnTo>
                  <a:pt x="95250" y="38101"/>
                </a:lnTo>
                <a:lnTo>
                  <a:pt x="95250" y="76201"/>
                </a:lnTo>
                <a:lnTo>
                  <a:pt x="114300" y="76201"/>
                </a:lnTo>
                <a:lnTo>
                  <a:pt x="114300" y="38101"/>
                </a:lnTo>
                <a:close/>
              </a:path>
              <a:path w="436245" h="114300">
                <a:moveTo>
                  <a:pt x="436228" y="38101"/>
                </a:moveTo>
                <a:lnTo>
                  <a:pt x="114300" y="38101"/>
                </a:lnTo>
                <a:lnTo>
                  <a:pt x="114300" y="76201"/>
                </a:lnTo>
                <a:lnTo>
                  <a:pt x="436228" y="76201"/>
                </a:lnTo>
                <a:lnTo>
                  <a:pt x="436228" y="38101"/>
                </a:lnTo>
                <a:close/>
              </a:path>
            </a:pathLst>
          </a:custGeom>
          <a:solidFill>
            <a:srgbClr val="000000"/>
          </a:solidFill>
        </p:spPr>
        <p:txBody>
          <a:bodyPr wrap="square" lIns="0" tIns="0" rIns="0" bIns="0" rtlCol="0"/>
          <a:lstStyle/>
          <a:p>
            <a:endParaRPr/>
          </a:p>
        </p:txBody>
      </p:sp>
      <p:sp>
        <p:nvSpPr>
          <p:cNvPr id="6" name="object 6"/>
          <p:cNvSpPr txBox="1"/>
          <p:nvPr/>
        </p:nvSpPr>
        <p:spPr>
          <a:xfrm>
            <a:off x="486050" y="3437635"/>
            <a:ext cx="2364105" cy="2219960"/>
          </a:xfrm>
          <a:prstGeom prst="rect">
            <a:avLst/>
          </a:prstGeom>
        </p:spPr>
        <p:txBody>
          <a:bodyPr vert="horz" wrap="square" lIns="0" tIns="12700" rIns="0" bIns="0" rtlCol="0">
            <a:spAutoFit/>
          </a:bodyPr>
          <a:lstStyle/>
          <a:p>
            <a:pPr marL="12700" marR="5080">
              <a:lnSpc>
                <a:spcPct val="100000"/>
              </a:lnSpc>
              <a:spcBef>
                <a:spcPts val="100"/>
              </a:spcBef>
            </a:pPr>
            <a:r>
              <a:rPr sz="2400" dirty="0">
                <a:latin typeface="Calibri"/>
                <a:cs typeface="Calibri"/>
              </a:rPr>
              <a:t>Step</a:t>
            </a:r>
            <a:r>
              <a:rPr sz="2400" spc="-60" dirty="0">
                <a:latin typeface="Calibri"/>
                <a:cs typeface="Calibri"/>
              </a:rPr>
              <a:t> </a:t>
            </a:r>
            <a:r>
              <a:rPr sz="2400" dirty="0">
                <a:latin typeface="Calibri"/>
                <a:cs typeface="Calibri"/>
              </a:rPr>
              <a:t>2:</a:t>
            </a:r>
            <a:r>
              <a:rPr sz="2400" spc="-65" dirty="0">
                <a:latin typeface="Calibri"/>
                <a:cs typeface="Calibri"/>
              </a:rPr>
              <a:t> </a:t>
            </a:r>
            <a:r>
              <a:rPr sz="2400" spc="-30" dirty="0">
                <a:latin typeface="Calibri"/>
                <a:cs typeface="Calibri"/>
              </a:rPr>
              <a:t>Train</a:t>
            </a:r>
            <a:r>
              <a:rPr sz="2400" spc="-55" dirty="0">
                <a:latin typeface="Calibri"/>
                <a:cs typeface="Calibri"/>
              </a:rPr>
              <a:t> </a:t>
            </a:r>
            <a:r>
              <a:rPr sz="2400" spc="-50" dirty="0">
                <a:latin typeface="Calibri"/>
                <a:cs typeface="Calibri"/>
              </a:rPr>
              <a:t>a </a:t>
            </a:r>
            <a:r>
              <a:rPr sz="2400" b="1" dirty="0">
                <a:solidFill>
                  <a:srgbClr val="ED7D31"/>
                </a:solidFill>
                <a:latin typeface="Calibri"/>
                <a:cs typeface="Calibri"/>
              </a:rPr>
              <a:t>student</a:t>
            </a:r>
            <a:r>
              <a:rPr sz="2400" b="1" spc="-60" dirty="0">
                <a:solidFill>
                  <a:srgbClr val="ED7D31"/>
                </a:solidFill>
                <a:latin typeface="Calibri"/>
                <a:cs typeface="Calibri"/>
              </a:rPr>
              <a:t> </a:t>
            </a:r>
            <a:r>
              <a:rPr sz="2400" b="1" dirty="0">
                <a:solidFill>
                  <a:srgbClr val="ED7D31"/>
                </a:solidFill>
                <a:latin typeface="Calibri"/>
                <a:cs typeface="Calibri"/>
              </a:rPr>
              <a:t>model</a:t>
            </a:r>
            <a:r>
              <a:rPr sz="2400" b="1" spc="-65" dirty="0">
                <a:solidFill>
                  <a:srgbClr val="ED7D31"/>
                </a:solidFill>
                <a:latin typeface="Calibri"/>
                <a:cs typeface="Calibri"/>
              </a:rPr>
              <a:t> </a:t>
            </a:r>
            <a:r>
              <a:rPr sz="2400" spc="-25" dirty="0">
                <a:latin typeface="Calibri"/>
                <a:cs typeface="Calibri"/>
              </a:rPr>
              <a:t>to </a:t>
            </a:r>
            <a:r>
              <a:rPr sz="2400" dirty="0">
                <a:latin typeface="Calibri"/>
                <a:cs typeface="Calibri"/>
              </a:rPr>
              <a:t>match</a:t>
            </a:r>
            <a:r>
              <a:rPr sz="2400" spc="-90" dirty="0">
                <a:latin typeface="Calibri"/>
                <a:cs typeface="Calibri"/>
              </a:rPr>
              <a:t> </a:t>
            </a:r>
            <a:r>
              <a:rPr sz="2400" spc="-10" dirty="0">
                <a:latin typeface="Calibri"/>
                <a:cs typeface="Calibri"/>
              </a:rPr>
              <a:t>predictions </a:t>
            </a:r>
            <a:r>
              <a:rPr sz="2400" dirty="0">
                <a:latin typeface="Calibri"/>
                <a:cs typeface="Calibri"/>
              </a:rPr>
              <a:t>from</a:t>
            </a:r>
            <a:r>
              <a:rPr sz="2400" spc="-55" dirty="0">
                <a:latin typeface="Calibri"/>
                <a:cs typeface="Calibri"/>
              </a:rPr>
              <a:t> </a:t>
            </a:r>
            <a:r>
              <a:rPr sz="2400" dirty="0">
                <a:latin typeface="Calibri"/>
                <a:cs typeface="Calibri"/>
              </a:rPr>
              <a:t>the</a:t>
            </a:r>
            <a:r>
              <a:rPr sz="2400" spc="-35" dirty="0">
                <a:latin typeface="Calibri"/>
                <a:cs typeface="Calibri"/>
              </a:rPr>
              <a:t> </a:t>
            </a:r>
            <a:r>
              <a:rPr sz="2400" b="1" spc="-10" dirty="0">
                <a:solidFill>
                  <a:srgbClr val="4472C4"/>
                </a:solidFill>
                <a:latin typeface="Calibri"/>
                <a:cs typeface="Calibri"/>
              </a:rPr>
              <a:t>teacher </a:t>
            </a:r>
            <a:r>
              <a:rPr sz="2400" dirty="0">
                <a:solidFill>
                  <a:srgbClr val="A5A5A5"/>
                </a:solidFill>
                <a:latin typeface="Calibri"/>
                <a:cs typeface="Calibri"/>
              </a:rPr>
              <a:t>(sometimes</a:t>
            </a:r>
            <a:r>
              <a:rPr sz="2400" spc="-45" dirty="0">
                <a:solidFill>
                  <a:srgbClr val="A5A5A5"/>
                </a:solidFill>
                <a:latin typeface="Calibri"/>
                <a:cs typeface="Calibri"/>
              </a:rPr>
              <a:t> </a:t>
            </a:r>
            <a:r>
              <a:rPr sz="2400" dirty="0">
                <a:solidFill>
                  <a:srgbClr val="A5A5A5"/>
                </a:solidFill>
                <a:latin typeface="Calibri"/>
                <a:cs typeface="Calibri"/>
              </a:rPr>
              <a:t>also</a:t>
            </a:r>
            <a:r>
              <a:rPr sz="2400" spc="-40" dirty="0">
                <a:solidFill>
                  <a:srgbClr val="A5A5A5"/>
                </a:solidFill>
                <a:latin typeface="Calibri"/>
                <a:cs typeface="Calibri"/>
              </a:rPr>
              <a:t> </a:t>
            </a:r>
            <a:r>
              <a:rPr sz="2400" spc="-25" dirty="0">
                <a:solidFill>
                  <a:srgbClr val="A5A5A5"/>
                </a:solidFill>
                <a:latin typeface="Calibri"/>
                <a:cs typeface="Calibri"/>
              </a:rPr>
              <a:t>to </a:t>
            </a:r>
            <a:r>
              <a:rPr sz="2400" dirty="0">
                <a:solidFill>
                  <a:srgbClr val="A5A5A5"/>
                </a:solidFill>
                <a:latin typeface="Calibri"/>
                <a:cs typeface="Calibri"/>
              </a:rPr>
              <a:t>match</a:t>
            </a:r>
            <a:r>
              <a:rPr sz="2400" spc="-70" dirty="0">
                <a:solidFill>
                  <a:srgbClr val="A5A5A5"/>
                </a:solidFill>
                <a:latin typeface="Calibri"/>
                <a:cs typeface="Calibri"/>
              </a:rPr>
              <a:t> </a:t>
            </a:r>
            <a:r>
              <a:rPr sz="2400" dirty="0">
                <a:solidFill>
                  <a:srgbClr val="A5A5A5"/>
                </a:solidFill>
                <a:latin typeface="Calibri"/>
                <a:cs typeface="Calibri"/>
              </a:rPr>
              <a:t>GT</a:t>
            </a:r>
            <a:r>
              <a:rPr sz="2400" spc="-60" dirty="0">
                <a:solidFill>
                  <a:srgbClr val="A5A5A5"/>
                </a:solidFill>
                <a:latin typeface="Calibri"/>
                <a:cs typeface="Calibri"/>
              </a:rPr>
              <a:t> </a:t>
            </a:r>
            <a:r>
              <a:rPr sz="2400" spc="-10" dirty="0">
                <a:solidFill>
                  <a:srgbClr val="A5A5A5"/>
                </a:solidFill>
                <a:latin typeface="Calibri"/>
                <a:cs typeface="Calibri"/>
              </a:rPr>
              <a:t>labels)</a:t>
            </a:r>
            <a:endParaRPr sz="2400">
              <a:latin typeface="Calibri"/>
              <a:cs typeface="Calibri"/>
            </a:endParaRPr>
          </a:p>
        </p:txBody>
      </p:sp>
      <p:pic>
        <p:nvPicPr>
          <p:cNvPr id="7" name="object 7"/>
          <p:cNvPicPr/>
          <p:nvPr/>
        </p:nvPicPr>
        <p:blipFill>
          <a:blip r:embed="rId2" cstate="print"/>
          <a:stretch>
            <a:fillRect/>
          </a:stretch>
        </p:blipFill>
        <p:spPr>
          <a:xfrm>
            <a:off x="3693134" y="3212651"/>
            <a:ext cx="1173156" cy="1172589"/>
          </a:xfrm>
          <a:prstGeom prst="rect">
            <a:avLst/>
          </a:prstGeom>
        </p:spPr>
      </p:pic>
      <p:sp>
        <p:nvSpPr>
          <p:cNvPr id="8" name="object 8"/>
          <p:cNvSpPr txBox="1"/>
          <p:nvPr/>
        </p:nvSpPr>
        <p:spPr>
          <a:xfrm>
            <a:off x="6756386" y="3391916"/>
            <a:ext cx="1503680" cy="76009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P(cat)</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0.1</a:t>
            </a:r>
            <a:endParaRPr sz="2400">
              <a:latin typeface="Calibri"/>
              <a:cs typeface="Calibri"/>
            </a:endParaRPr>
          </a:p>
          <a:p>
            <a:pPr marL="12700">
              <a:lnSpc>
                <a:spcPct val="100000"/>
              </a:lnSpc>
              <a:spcBef>
                <a:spcPts val="20"/>
              </a:spcBef>
            </a:pPr>
            <a:r>
              <a:rPr sz="2400" dirty="0">
                <a:latin typeface="Calibri"/>
                <a:cs typeface="Calibri"/>
              </a:rPr>
              <a:t>P(dog)</a:t>
            </a:r>
            <a:r>
              <a:rPr sz="2400" spc="-30" dirty="0">
                <a:latin typeface="Calibri"/>
                <a:cs typeface="Calibri"/>
              </a:rPr>
              <a:t> </a:t>
            </a:r>
            <a:r>
              <a:rPr sz="2400" dirty="0">
                <a:latin typeface="Calibri"/>
                <a:cs typeface="Calibri"/>
              </a:rPr>
              <a:t>=</a:t>
            </a:r>
            <a:r>
              <a:rPr sz="2400" spc="-10" dirty="0">
                <a:latin typeface="Calibri"/>
                <a:cs typeface="Calibri"/>
              </a:rPr>
              <a:t> </a:t>
            </a:r>
            <a:r>
              <a:rPr sz="2400" spc="-25" dirty="0">
                <a:latin typeface="Calibri"/>
                <a:cs typeface="Calibri"/>
              </a:rPr>
              <a:t>0.9</a:t>
            </a:r>
            <a:endParaRPr sz="2400">
              <a:latin typeface="Calibri"/>
              <a:cs typeface="Calibri"/>
            </a:endParaRPr>
          </a:p>
        </p:txBody>
      </p:sp>
      <p:pic>
        <p:nvPicPr>
          <p:cNvPr id="9" name="object 9"/>
          <p:cNvPicPr/>
          <p:nvPr/>
        </p:nvPicPr>
        <p:blipFill>
          <a:blip r:embed="rId2" cstate="print"/>
          <a:stretch>
            <a:fillRect/>
          </a:stretch>
        </p:blipFill>
        <p:spPr>
          <a:xfrm>
            <a:off x="3693134" y="4666287"/>
            <a:ext cx="1173156" cy="1172589"/>
          </a:xfrm>
          <a:prstGeom prst="rect">
            <a:avLst/>
          </a:prstGeom>
        </p:spPr>
      </p:pic>
      <p:sp>
        <p:nvSpPr>
          <p:cNvPr id="10" name="object 10"/>
          <p:cNvSpPr txBox="1"/>
          <p:nvPr/>
        </p:nvSpPr>
        <p:spPr>
          <a:xfrm>
            <a:off x="6756386" y="4845811"/>
            <a:ext cx="1503680" cy="75692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P(cat)</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0.2</a:t>
            </a:r>
            <a:endParaRPr sz="2400">
              <a:latin typeface="Calibri"/>
              <a:cs typeface="Calibri"/>
            </a:endParaRPr>
          </a:p>
          <a:p>
            <a:pPr marL="12700">
              <a:lnSpc>
                <a:spcPct val="100000"/>
              </a:lnSpc>
            </a:pPr>
            <a:r>
              <a:rPr sz="2400" dirty="0">
                <a:latin typeface="Calibri"/>
                <a:cs typeface="Calibri"/>
              </a:rPr>
              <a:t>P(dog)</a:t>
            </a:r>
            <a:r>
              <a:rPr sz="2400" spc="-30" dirty="0">
                <a:latin typeface="Calibri"/>
                <a:cs typeface="Calibri"/>
              </a:rPr>
              <a:t> </a:t>
            </a:r>
            <a:r>
              <a:rPr sz="2400" dirty="0">
                <a:latin typeface="Calibri"/>
                <a:cs typeface="Calibri"/>
              </a:rPr>
              <a:t>=</a:t>
            </a:r>
            <a:r>
              <a:rPr sz="2400" spc="-10" dirty="0">
                <a:latin typeface="Calibri"/>
                <a:cs typeface="Calibri"/>
              </a:rPr>
              <a:t> </a:t>
            </a:r>
            <a:r>
              <a:rPr sz="2400" spc="-25" dirty="0">
                <a:latin typeface="Calibri"/>
                <a:cs typeface="Calibri"/>
              </a:rPr>
              <a:t>0.8</a:t>
            </a:r>
            <a:endParaRPr sz="2400">
              <a:latin typeface="Calibri"/>
              <a:cs typeface="Calibri"/>
            </a:endParaRPr>
          </a:p>
        </p:txBody>
      </p:sp>
      <p:sp>
        <p:nvSpPr>
          <p:cNvPr id="11" name="object 11"/>
          <p:cNvSpPr txBox="1"/>
          <p:nvPr/>
        </p:nvSpPr>
        <p:spPr>
          <a:xfrm>
            <a:off x="9290569" y="3574795"/>
            <a:ext cx="235775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KL</a:t>
            </a:r>
            <a:r>
              <a:rPr sz="2400" spc="-45" dirty="0">
                <a:latin typeface="Calibri"/>
                <a:cs typeface="Calibri"/>
              </a:rPr>
              <a:t> </a:t>
            </a:r>
            <a:r>
              <a:rPr sz="2400" spc="-10" dirty="0">
                <a:latin typeface="Calibri"/>
                <a:cs typeface="Calibri"/>
              </a:rPr>
              <a:t>Divergence</a:t>
            </a:r>
            <a:r>
              <a:rPr sz="2400" spc="-40" dirty="0">
                <a:latin typeface="Calibri"/>
                <a:cs typeface="Calibri"/>
              </a:rPr>
              <a:t> </a:t>
            </a:r>
            <a:r>
              <a:rPr sz="2400" spc="-20" dirty="0">
                <a:latin typeface="Calibri"/>
                <a:cs typeface="Calibri"/>
              </a:rPr>
              <a:t>Loss</a:t>
            </a:r>
            <a:endParaRPr sz="2400">
              <a:latin typeface="Calibri"/>
              <a:cs typeface="Calibri"/>
            </a:endParaRPr>
          </a:p>
        </p:txBody>
      </p:sp>
      <p:sp>
        <p:nvSpPr>
          <p:cNvPr id="12" name="object 12"/>
          <p:cNvSpPr/>
          <p:nvPr/>
        </p:nvSpPr>
        <p:spPr>
          <a:xfrm>
            <a:off x="8354707" y="3741797"/>
            <a:ext cx="857250" cy="114300"/>
          </a:xfrm>
          <a:custGeom>
            <a:avLst/>
            <a:gdLst/>
            <a:ahLst/>
            <a:cxnLst/>
            <a:rect l="l" t="t" r="r" b="b"/>
            <a:pathLst>
              <a:path w="857250" h="114300">
                <a:moveTo>
                  <a:pt x="742820" y="0"/>
                </a:moveTo>
                <a:lnTo>
                  <a:pt x="742820" y="114300"/>
                </a:lnTo>
                <a:lnTo>
                  <a:pt x="819020" y="76200"/>
                </a:lnTo>
                <a:lnTo>
                  <a:pt x="761870" y="76200"/>
                </a:lnTo>
                <a:lnTo>
                  <a:pt x="761870" y="38100"/>
                </a:lnTo>
                <a:lnTo>
                  <a:pt x="819020" y="38100"/>
                </a:lnTo>
                <a:lnTo>
                  <a:pt x="742820" y="0"/>
                </a:lnTo>
                <a:close/>
              </a:path>
              <a:path w="857250" h="114300">
                <a:moveTo>
                  <a:pt x="742820" y="38100"/>
                </a:moveTo>
                <a:lnTo>
                  <a:pt x="0" y="38100"/>
                </a:lnTo>
                <a:lnTo>
                  <a:pt x="0" y="76200"/>
                </a:lnTo>
                <a:lnTo>
                  <a:pt x="742820" y="76200"/>
                </a:lnTo>
                <a:lnTo>
                  <a:pt x="742820" y="38100"/>
                </a:lnTo>
                <a:close/>
              </a:path>
              <a:path w="857250" h="114300">
                <a:moveTo>
                  <a:pt x="819020" y="38100"/>
                </a:moveTo>
                <a:lnTo>
                  <a:pt x="761870" y="38100"/>
                </a:lnTo>
                <a:lnTo>
                  <a:pt x="761870" y="76200"/>
                </a:lnTo>
                <a:lnTo>
                  <a:pt x="819020" y="76200"/>
                </a:lnTo>
                <a:lnTo>
                  <a:pt x="857120" y="57150"/>
                </a:lnTo>
                <a:lnTo>
                  <a:pt x="819020" y="38100"/>
                </a:lnTo>
                <a:close/>
              </a:path>
            </a:pathLst>
          </a:custGeom>
          <a:solidFill>
            <a:srgbClr val="000000"/>
          </a:solidFill>
        </p:spPr>
        <p:txBody>
          <a:bodyPr wrap="square" lIns="0" tIns="0" rIns="0" bIns="0" rtlCol="0"/>
          <a:lstStyle/>
          <a:p>
            <a:endParaRPr/>
          </a:p>
        </p:txBody>
      </p:sp>
      <p:sp>
        <p:nvSpPr>
          <p:cNvPr id="13" name="object 13"/>
          <p:cNvSpPr txBox="1"/>
          <p:nvPr/>
        </p:nvSpPr>
        <p:spPr>
          <a:xfrm>
            <a:off x="8943506" y="4659883"/>
            <a:ext cx="992505" cy="1129030"/>
          </a:xfrm>
          <a:prstGeom prst="rect">
            <a:avLst/>
          </a:prstGeom>
        </p:spPr>
        <p:txBody>
          <a:bodyPr vert="horz" wrap="square" lIns="0" tIns="9525" rIns="0" bIns="0" rtlCol="0">
            <a:spAutoFit/>
          </a:bodyPr>
          <a:lstStyle/>
          <a:p>
            <a:pPr marL="12700" marR="5080" algn="ctr">
              <a:lnSpc>
                <a:spcPct val="100800"/>
              </a:lnSpc>
              <a:spcBef>
                <a:spcPts val="75"/>
              </a:spcBef>
            </a:pPr>
            <a:r>
              <a:rPr sz="2400" spc="-10" dirty="0">
                <a:solidFill>
                  <a:srgbClr val="A5A5A5"/>
                </a:solidFill>
                <a:latin typeface="Calibri"/>
                <a:cs typeface="Calibri"/>
              </a:rPr>
              <a:t>Cross </a:t>
            </a:r>
            <a:r>
              <a:rPr sz="2400" spc="-25" dirty="0">
                <a:solidFill>
                  <a:srgbClr val="A5A5A5"/>
                </a:solidFill>
                <a:latin typeface="Calibri"/>
                <a:cs typeface="Calibri"/>
              </a:rPr>
              <a:t>Entropy </a:t>
            </a:r>
            <a:r>
              <a:rPr sz="2400" spc="-20" dirty="0">
                <a:solidFill>
                  <a:srgbClr val="A5A5A5"/>
                </a:solidFill>
                <a:latin typeface="Calibri"/>
                <a:cs typeface="Calibri"/>
              </a:rPr>
              <a:t>Loss</a:t>
            </a:r>
            <a:endParaRPr sz="2400">
              <a:latin typeface="Calibri"/>
              <a:cs typeface="Calibri"/>
            </a:endParaRPr>
          </a:p>
        </p:txBody>
      </p:sp>
      <p:sp>
        <p:nvSpPr>
          <p:cNvPr id="14" name="object 14"/>
          <p:cNvSpPr txBox="1"/>
          <p:nvPr/>
        </p:nvSpPr>
        <p:spPr>
          <a:xfrm>
            <a:off x="10635734" y="4845811"/>
            <a:ext cx="1114425" cy="756920"/>
          </a:xfrm>
          <a:prstGeom prst="rect">
            <a:avLst/>
          </a:prstGeom>
        </p:spPr>
        <p:txBody>
          <a:bodyPr vert="horz" wrap="square" lIns="0" tIns="12700" rIns="0" bIns="0" rtlCol="0">
            <a:spAutoFit/>
          </a:bodyPr>
          <a:lstStyle/>
          <a:p>
            <a:pPr marL="311150" marR="5080" indent="-299085">
              <a:lnSpc>
                <a:spcPct val="100000"/>
              </a:lnSpc>
              <a:spcBef>
                <a:spcPts val="100"/>
              </a:spcBef>
            </a:pPr>
            <a:r>
              <a:rPr sz="2400" dirty="0">
                <a:solidFill>
                  <a:srgbClr val="A5A5A5"/>
                </a:solidFill>
                <a:latin typeface="Calibri"/>
                <a:cs typeface="Calibri"/>
              </a:rPr>
              <a:t>GT</a:t>
            </a:r>
            <a:r>
              <a:rPr sz="2400" spc="-45" dirty="0">
                <a:solidFill>
                  <a:srgbClr val="A5A5A5"/>
                </a:solidFill>
                <a:latin typeface="Calibri"/>
                <a:cs typeface="Calibri"/>
              </a:rPr>
              <a:t> </a:t>
            </a:r>
            <a:r>
              <a:rPr sz="2400" spc="-10" dirty="0">
                <a:solidFill>
                  <a:srgbClr val="A5A5A5"/>
                </a:solidFill>
                <a:latin typeface="Calibri"/>
                <a:cs typeface="Calibri"/>
              </a:rPr>
              <a:t>label: </a:t>
            </a:r>
            <a:r>
              <a:rPr sz="2400" spc="-25" dirty="0">
                <a:solidFill>
                  <a:srgbClr val="A5A5A5"/>
                </a:solidFill>
                <a:latin typeface="Calibri"/>
                <a:cs typeface="Calibri"/>
              </a:rPr>
              <a:t>Dog</a:t>
            </a:r>
            <a:endParaRPr sz="2400">
              <a:latin typeface="Calibri"/>
              <a:cs typeface="Calibri"/>
            </a:endParaRPr>
          </a:p>
        </p:txBody>
      </p:sp>
      <p:pic>
        <p:nvPicPr>
          <p:cNvPr id="15" name="object 15"/>
          <p:cNvPicPr/>
          <p:nvPr/>
        </p:nvPicPr>
        <p:blipFill>
          <a:blip r:embed="rId3" cstate="print"/>
          <a:stretch>
            <a:fillRect/>
          </a:stretch>
        </p:blipFill>
        <p:spPr>
          <a:xfrm>
            <a:off x="3694386" y="1336307"/>
            <a:ext cx="1171903" cy="1172589"/>
          </a:xfrm>
          <a:prstGeom prst="rect">
            <a:avLst/>
          </a:prstGeom>
        </p:spPr>
      </p:pic>
      <p:grpSp>
        <p:nvGrpSpPr>
          <p:cNvPr id="16" name="object 16"/>
          <p:cNvGrpSpPr/>
          <p:nvPr/>
        </p:nvGrpSpPr>
        <p:grpSpPr>
          <a:xfrm>
            <a:off x="5214149" y="1290472"/>
            <a:ext cx="1263650" cy="1185545"/>
            <a:chOff x="5214149" y="1290472"/>
            <a:chExt cx="1263650" cy="1185545"/>
          </a:xfrm>
        </p:grpSpPr>
        <p:sp>
          <p:nvSpPr>
            <p:cNvPr id="17" name="object 17"/>
            <p:cNvSpPr/>
            <p:nvPr/>
          </p:nvSpPr>
          <p:spPr>
            <a:xfrm>
              <a:off x="5220500" y="1296822"/>
              <a:ext cx="1250950" cy="1172845"/>
            </a:xfrm>
            <a:custGeom>
              <a:avLst/>
              <a:gdLst/>
              <a:ahLst/>
              <a:cxnLst/>
              <a:rect l="l" t="t" r="r" b="b"/>
              <a:pathLst>
                <a:path w="1250950" h="1172845">
                  <a:moveTo>
                    <a:pt x="0" y="0"/>
                  </a:moveTo>
                  <a:lnTo>
                    <a:pt x="0" y="1172589"/>
                  </a:lnTo>
                  <a:lnTo>
                    <a:pt x="1250730" y="879441"/>
                  </a:lnTo>
                  <a:lnTo>
                    <a:pt x="1250730" y="293147"/>
                  </a:lnTo>
                  <a:lnTo>
                    <a:pt x="0" y="0"/>
                  </a:lnTo>
                  <a:close/>
                </a:path>
              </a:pathLst>
            </a:custGeom>
            <a:solidFill>
              <a:srgbClr val="4472C4"/>
            </a:solidFill>
          </p:spPr>
          <p:txBody>
            <a:bodyPr wrap="square" lIns="0" tIns="0" rIns="0" bIns="0" rtlCol="0"/>
            <a:lstStyle/>
            <a:p>
              <a:endParaRPr/>
            </a:p>
          </p:txBody>
        </p:sp>
        <p:sp>
          <p:nvSpPr>
            <p:cNvPr id="18" name="object 18"/>
            <p:cNvSpPr/>
            <p:nvPr/>
          </p:nvSpPr>
          <p:spPr>
            <a:xfrm>
              <a:off x="5220499" y="1296822"/>
              <a:ext cx="1250950" cy="1172845"/>
            </a:xfrm>
            <a:custGeom>
              <a:avLst/>
              <a:gdLst/>
              <a:ahLst/>
              <a:cxnLst/>
              <a:rect l="l" t="t" r="r" b="b"/>
              <a:pathLst>
                <a:path w="1250950" h="1172845">
                  <a:moveTo>
                    <a:pt x="0" y="0"/>
                  </a:moveTo>
                  <a:lnTo>
                    <a:pt x="1250731" y="293147"/>
                  </a:lnTo>
                  <a:lnTo>
                    <a:pt x="1250731" y="879441"/>
                  </a:lnTo>
                  <a:lnTo>
                    <a:pt x="0" y="1172589"/>
                  </a:lnTo>
                  <a:lnTo>
                    <a:pt x="0" y="0"/>
                  </a:lnTo>
                  <a:close/>
                </a:path>
              </a:pathLst>
            </a:custGeom>
            <a:ln w="12700">
              <a:solidFill>
                <a:srgbClr val="2F528F"/>
              </a:solidFill>
            </a:ln>
          </p:spPr>
          <p:txBody>
            <a:bodyPr wrap="square" lIns="0" tIns="0" rIns="0" bIns="0" rtlCol="0"/>
            <a:lstStyle/>
            <a:p>
              <a:endParaRPr/>
            </a:p>
          </p:txBody>
        </p:sp>
      </p:grpSp>
      <p:sp>
        <p:nvSpPr>
          <p:cNvPr id="19" name="object 19"/>
          <p:cNvSpPr txBox="1"/>
          <p:nvPr/>
        </p:nvSpPr>
        <p:spPr>
          <a:xfrm>
            <a:off x="6756386" y="1514347"/>
            <a:ext cx="1504315" cy="76009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P(cat)</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0.9</a:t>
            </a:r>
            <a:endParaRPr sz="2400">
              <a:latin typeface="Calibri"/>
              <a:cs typeface="Calibri"/>
            </a:endParaRPr>
          </a:p>
          <a:p>
            <a:pPr marL="12700">
              <a:lnSpc>
                <a:spcPct val="100000"/>
              </a:lnSpc>
              <a:spcBef>
                <a:spcPts val="25"/>
              </a:spcBef>
            </a:pPr>
            <a:r>
              <a:rPr sz="2400" dirty="0">
                <a:latin typeface="Calibri"/>
                <a:cs typeface="Calibri"/>
              </a:rPr>
              <a:t>P(dog)</a:t>
            </a:r>
            <a:r>
              <a:rPr sz="2400" spc="-25" dirty="0">
                <a:latin typeface="Calibri"/>
                <a:cs typeface="Calibri"/>
              </a:rPr>
              <a:t> </a:t>
            </a:r>
            <a:r>
              <a:rPr sz="2400" dirty="0">
                <a:latin typeface="Calibri"/>
                <a:cs typeface="Calibri"/>
              </a:rPr>
              <a:t>=</a:t>
            </a:r>
            <a:r>
              <a:rPr sz="2400" spc="-20" dirty="0">
                <a:latin typeface="Calibri"/>
                <a:cs typeface="Calibri"/>
              </a:rPr>
              <a:t> </a:t>
            </a:r>
            <a:r>
              <a:rPr sz="2400" spc="-25" dirty="0">
                <a:latin typeface="Calibri"/>
                <a:cs typeface="Calibri"/>
              </a:rPr>
              <a:t>0.1</a:t>
            </a:r>
            <a:endParaRPr sz="2400">
              <a:latin typeface="Calibri"/>
              <a:cs typeface="Calibri"/>
            </a:endParaRPr>
          </a:p>
        </p:txBody>
      </p:sp>
      <p:sp>
        <p:nvSpPr>
          <p:cNvPr id="20" name="object 20"/>
          <p:cNvSpPr txBox="1"/>
          <p:nvPr/>
        </p:nvSpPr>
        <p:spPr>
          <a:xfrm>
            <a:off x="10635734" y="1514347"/>
            <a:ext cx="1114425" cy="760095"/>
          </a:xfrm>
          <a:prstGeom prst="rect">
            <a:avLst/>
          </a:prstGeom>
        </p:spPr>
        <p:txBody>
          <a:bodyPr vert="horz" wrap="square" lIns="0" tIns="9525" rIns="0" bIns="0" rtlCol="0">
            <a:spAutoFit/>
          </a:bodyPr>
          <a:lstStyle/>
          <a:p>
            <a:pPr marL="353060" marR="5080" indent="-340995">
              <a:lnSpc>
                <a:spcPct val="100800"/>
              </a:lnSpc>
              <a:spcBef>
                <a:spcPts val="75"/>
              </a:spcBef>
            </a:pPr>
            <a:r>
              <a:rPr sz="2400" dirty="0">
                <a:latin typeface="Calibri"/>
                <a:cs typeface="Calibri"/>
              </a:rPr>
              <a:t>GT</a:t>
            </a:r>
            <a:r>
              <a:rPr sz="2400" spc="-45" dirty="0">
                <a:latin typeface="Calibri"/>
                <a:cs typeface="Calibri"/>
              </a:rPr>
              <a:t> </a:t>
            </a:r>
            <a:r>
              <a:rPr sz="2400" spc="-10" dirty="0">
                <a:latin typeface="Calibri"/>
                <a:cs typeface="Calibri"/>
              </a:rPr>
              <a:t>label: </a:t>
            </a:r>
            <a:r>
              <a:rPr sz="2400" spc="-25" dirty="0">
                <a:latin typeface="Calibri"/>
                <a:cs typeface="Calibri"/>
              </a:rPr>
              <a:t>Cat</a:t>
            </a:r>
            <a:endParaRPr sz="2400">
              <a:latin typeface="Calibri"/>
              <a:cs typeface="Calibri"/>
            </a:endParaRPr>
          </a:p>
        </p:txBody>
      </p:sp>
      <p:sp>
        <p:nvSpPr>
          <p:cNvPr id="21" name="object 21"/>
          <p:cNvSpPr txBox="1"/>
          <p:nvPr/>
        </p:nvSpPr>
        <p:spPr>
          <a:xfrm>
            <a:off x="8943506" y="1331467"/>
            <a:ext cx="992505" cy="1125855"/>
          </a:xfrm>
          <a:prstGeom prst="rect">
            <a:avLst/>
          </a:prstGeom>
        </p:spPr>
        <p:txBody>
          <a:bodyPr vert="horz" wrap="square" lIns="0" tIns="10795" rIns="0" bIns="0" rtlCol="0">
            <a:spAutoFit/>
          </a:bodyPr>
          <a:lstStyle/>
          <a:p>
            <a:pPr marL="12700" marR="5080" algn="ctr">
              <a:lnSpc>
                <a:spcPct val="100400"/>
              </a:lnSpc>
              <a:spcBef>
                <a:spcPts val="85"/>
              </a:spcBef>
            </a:pPr>
            <a:r>
              <a:rPr sz="2400" spc="-10" dirty="0">
                <a:latin typeface="Calibri"/>
                <a:cs typeface="Calibri"/>
              </a:rPr>
              <a:t>Cross </a:t>
            </a:r>
            <a:r>
              <a:rPr sz="2400" spc="-25" dirty="0">
                <a:latin typeface="Calibri"/>
                <a:cs typeface="Calibri"/>
              </a:rPr>
              <a:t>Entropy </a:t>
            </a:r>
            <a:r>
              <a:rPr sz="2400" spc="-20" dirty="0">
                <a:latin typeface="Calibri"/>
                <a:cs typeface="Calibri"/>
              </a:rPr>
              <a:t>Loss</a:t>
            </a:r>
            <a:endParaRPr sz="2400">
              <a:latin typeface="Calibri"/>
              <a:cs typeface="Calibri"/>
            </a:endParaRPr>
          </a:p>
        </p:txBody>
      </p:sp>
      <p:grpSp>
        <p:nvGrpSpPr>
          <p:cNvPr id="22" name="object 22"/>
          <p:cNvGrpSpPr/>
          <p:nvPr/>
        </p:nvGrpSpPr>
        <p:grpSpPr>
          <a:xfrm>
            <a:off x="5214149" y="3206302"/>
            <a:ext cx="1263650" cy="1185545"/>
            <a:chOff x="5214149" y="3206302"/>
            <a:chExt cx="1263650" cy="1185545"/>
          </a:xfrm>
        </p:grpSpPr>
        <p:sp>
          <p:nvSpPr>
            <p:cNvPr id="23" name="object 23"/>
            <p:cNvSpPr/>
            <p:nvPr/>
          </p:nvSpPr>
          <p:spPr>
            <a:xfrm>
              <a:off x="5220500" y="3212652"/>
              <a:ext cx="1250950" cy="1172845"/>
            </a:xfrm>
            <a:custGeom>
              <a:avLst/>
              <a:gdLst/>
              <a:ahLst/>
              <a:cxnLst/>
              <a:rect l="l" t="t" r="r" b="b"/>
              <a:pathLst>
                <a:path w="1250950" h="1172845">
                  <a:moveTo>
                    <a:pt x="0" y="0"/>
                  </a:moveTo>
                  <a:lnTo>
                    <a:pt x="0" y="1172588"/>
                  </a:lnTo>
                  <a:lnTo>
                    <a:pt x="1250730" y="879441"/>
                  </a:lnTo>
                  <a:lnTo>
                    <a:pt x="1250730" y="293147"/>
                  </a:lnTo>
                  <a:lnTo>
                    <a:pt x="0" y="0"/>
                  </a:lnTo>
                  <a:close/>
                </a:path>
              </a:pathLst>
            </a:custGeom>
            <a:solidFill>
              <a:srgbClr val="4472C4"/>
            </a:solidFill>
          </p:spPr>
          <p:txBody>
            <a:bodyPr wrap="square" lIns="0" tIns="0" rIns="0" bIns="0" rtlCol="0"/>
            <a:lstStyle/>
            <a:p>
              <a:endParaRPr/>
            </a:p>
          </p:txBody>
        </p:sp>
        <p:sp>
          <p:nvSpPr>
            <p:cNvPr id="24" name="object 24"/>
            <p:cNvSpPr/>
            <p:nvPr/>
          </p:nvSpPr>
          <p:spPr>
            <a:xfrm>
              <a:off x="5220499" y="3212652"/>
              <a:ext cx="1250950" cy="1172845"/>
            </a:xfrm>
            <a:custGeom>
              <a:avLst/>
              <a:gdLst/>
              <a:ahLst/>
              <a:cxnLst/>
              <a:rect l="l" t="t" r="r" b="b"/>
              <a:pathLst>
                <a:path w="1250950" h="1172845">
                  <a:moveTo>
                    <a:pt x="0" y="0"/>
                  </a:moveTo>
                  <a:lnTo>
                    <a:pt x="1250731" y="293147"/>
                  </a:lnTo>
                  <a:lnTo>
                    <a:pt x="1250731" y="879441"/>
                  </a:lnTo>
                  <a:lnTo>
                    <a:pt x="0" y="1172589"/>
                  </a:lnTo>
                  <a:lnTo>
                    <a:pt x="0" y="0"/>
                  </a:lnTo>
                  <a:close/>
                </a:path>
              </a:pathLst>
            </a:custGeom>
            <a:ln w="12700">
              <a:solidFill>
                <a:srgbClr val="2F528F"/>
              </a:solidFill>
            </a:ln>
          </p:spPr>
          <p:txBody>
            <a:bodyPr wrap="square" lIns="0" tIns="0" rIns="0" bIns="0" rtlCol="0"/>
            <a:lstStyle/>
            <a:p>
              <a:endParaRPr/>
            </a:p>
          </p:txBody>
        </p:sp>
      </p:grpSp>
      <p:grpSp>
        <p:nvGrpSpPr>
          <p:cNvPr id="25" name="object 25"/>
          <p:cNvGrpSpPr/>
          <p:nvPr/>
        </p:nvGrpSpPr>
        <p:grpSpPr>
          <a:xfrm>
            <a:off x="5211129" y="4659937"/>
            <a:ext cx="1263650" cy="1185545"/>
            <a:chOff x="5211129" y="4659937"/>
            <a:chExt cx="1263650" cy="1185545"/>
          </a:xfrm>
        </p:grpSpPr>
        <p:sp>
          <p:nvSpPr>
            <p:cNvPr id="26" name="object 26"/>
            <p:cNvSpPr/>
            <p:nvPr/>
          </p:nvSpPr>
          <p:spPr>
            <a:xfrm>
              <a:off x="5217479" y="4666287"/>
              <a:ext cx="1250950" cy="1172845"/>
            </a:xfrm>
            <a:custGeom>
              <a:avLst/>
              <a:gdLst/>
              <a:ahLst/>
              <a:cxnLst/>
              <a:rect l="l" t="t" r="r" b="b"/>
              <a:pathLst>
                <a:path w="1250950" h="1172845">
                  <a:moveTo>
                    <a:pt x="0" y="0"/>
                  </a:moveTo>
                  <a:lnTo>
                    <a:pt x="0" y="1172589"/>
                  </a:lnTo>
                  <a:lnTo>
                    <a:pt x="1250730" y="879441"/>
                  </a:lnTo>
                  <a:lnTo>
                    <a:pt x="1250730" y="293147"/>
                  </a:lnTo>
                  <a:lnTo>
                    <a:pt x="0" y="0"/>
                  </a:lnTo>
                  <a:close/>
                </a:path>
              </a:pathLst>
            </a:custGeom>
            <a:solidFill>
              <a:srgbClr val="ED7D31"/>
            </a:solidFill>
          </p:spPr>
          <p:txBody>
            <a:bodyPr wrap="square" lIns="0" tIns="0" rIns="0" bIns="0" rtlCol="0"/>
            <a:lstStyle/>
            <a:p>
              <a:endParaRPr/>
            </a:p>
          </p:txBody>
        </p:sp>
        <p:sp>
          <p:nvSpPr>
            <p:cNvPr id="27" name="object 27"/>
            <p:cNvSpPr/>
            <p:nvPr/>
          </p:nvSpPr>
          <p:spPr>
            <a:xfrm>
              <a:off x="5217479" y="4666287"/>
              <a:ext cx="1250950" cy="1172845"/>
            </a:xfrm>
            <a:custGeom>
              <a:avLst/>
              <a:gdLst/>
              <a:ahLst/>
              <a:cxnLst/>
              <a:rect l="l" t="t" r="r" b="b"/>
              <a:pathLst>
                <a:path w="1250950" h="1172845">
                  <a:moveTo>
                    <a:pt x="0" y="0"/>
                  </a:moveTo>
                  <a:lnTo>
                    <a:pt x="1250731" y="293147"/>
                  </a:lnTo>
                  <a:lnTo>
                    <a:pt x="1250731" y="879441"/>
                  </a:lnTo>
                  <a:lnTo>
                    <a:pt x="0" y="1172589"/>
                  </a:lnTo>
                  <a:lnTo>
                    <a:pt x="0" y="0"/>
                  </a:lnTo>
                  <a:close/>
                </a:path>
              </a:pathLst>
            </a:custGeom>
            <a:ln w="12700">
              <a:solidFill>
                <a:srgbClr val="843C0C"/>
              </a:solidFill>
            </a:ln>
          </p:spPr>
          <p:txBody>
            <a:bodyPr wrap="square" lIns="0" tIns="0" rIns="0" bIns="0" rtlCol="0"/>
            <a:lstStyle/>
            <a:p>
              <a:endParaRPr/>
            </a:p>
          </p:txBody>
        </p:sp>
      </p:grpSp>
      <p:sp>
        <p:nvSpPr>
          <p:cNvPr id="28" name="object 28"/>
          <p:cNvSpPr/>
          <p:nvPr/>
        </p:nvSpPr>
        <p:spPr>
          <a:xfrm>
            <a:off x="8354707" y="5195430"/>
            <a:ext cx="436245" cy="114300"/>
          </a:xfrm>
          <a:custGeom>
            <a:avLst/>
            <a:gdLst/>
            <a:ahLst/>
            <a:cxnLst/>
            <a:rect l="l" t="t" r="r" b="b"/>
            <a:pathLst>
              <a:path w="436245" h="114300">
                <a:moveTo>
                  <a:pt x="321928" y="0"/>
                </a:moveTo>
                <a:lnTo>
                  <a:pt x="321928" y="114300"/>
                </a:lnTo>
                <a:lnTo>
                  <a:pt x="398128" y="76200"/>
                </a:lnTo>
                <a:lnTo>
                  <a:pt x="340978" y="76200"/>
                </a:lnTo>
                <a:lnTo>
                  <a:pt x="340978" y="38100"/>
                </a:lnTo>
                <a:lnTo>
                  <a:pt x="398128" y="38100"/>
                </a:lnTo>
                <a:lnTo>
                  <a:pt x="321928" y="0"/>
                </a:lnTo>
                <a:close/>
              </a:path>
              <a:path w="436245" h="114300">
                <a:moveTo>
                  <a:pt x="321928" y="38100"/>
                </a:moveTo>
                <a:lnTo>
                  <a:pt x="0" y="38100"/>
                </a:lnTo>
                <a:lnTo>
                  <a:pt x="0" y="76200"/>
                </a:lnTo>
                <a:lnTo>
                  <a:pt x="321928" y="76200"/>
                </a:lnTo>
                <a:lnTo>
                  <a:pt x="321928" y="38100"/>
                </a:lnTo>
                <a:close/>
              </a:path>
              <a:path w="436245" h="114300">
                <a:moveTo>
                  <a:pt x="398128" y="38100"/>
                </a:moveTo>
                <a:lnTo>
                  <a:pt x="340978" y="38100"/>
                </a:lnTo>
                <a:lnTo>
                  <a:pt x="340978" y="76200"/>
                </a:lnTo>
                <a:lnTo>
                  <a:pt x="398128" y="76200"/>
                </a:lnTo>
                <a:lnTo>
                  <a:pt x="436228" y="57150"/>
                </a:lnTo>
                <a:lnTo>
                  <a:pt x="398128" y="38100"/>
                </a:lnTo>
                <a:close/>
              </a:path>
            </a:pathLst>
          </a:custGeom>
          <a:solidFill>
            <a:srgbClr val="A5A5A5"/>
          </a:solidFill>
        </p:spPr>
        <p:txBody>
          <a:bodyPr wrap="square" lIns="0" tIns="0" rIns="0" bIns="0" rtlCol="0"/>
          <a:lstStyle/>
          <a:p>
            <a:endParaRPr/>
          </a:p>
        </p:txBody>
      </p:sp>
      <p:sp>
        <p:nvSpPr>
          <p:cNvPr id="29" name="object 29"/>
          <p:cNvSpPr/>
          <p:nvPr/>
        </p:nvSpPr>
        <p:spPr>
          <a:xfrm>
            <a:off x="10088581" y="5195430"/>
            <a:ext cx="436245" cy="114300"/>
          </a:xfrm>
          <a:custGeom>
            <a:avLst/>
            <a:gdLst/>
            <a:ahLst/>
            <a:cxnLst/>
            <a:rect l="l" t="t" r="r" b="b"/>
            <a:pathLst>
              <a:path w="436245" h="114300">
                <a:moveTo>
                  <a:pt x="114300" y="0"/>
                </a:moveTo>
                <a:lnTo>
                  <a:pt x="0" y="57150"/>
                </a:lnTo>
                <a:lnTo>
                  <a:pt x="114300" y="114300"/>
                </a:lnTo>
                <a:lnTo>
                  <a:pt x="114300" y="76200"/>
                </a:lnTo>
                <a:lnTo>
                  <a:pt x="95250" y="76200"/>
                </a:lnTo>
                <a:lnTo>
                  <a:pt x="95250" y="38100"/>
                </a:lnTo>
                <a:lnTo>
                  <a:pt x="114300" y="38100"/>
                </a:lnTo>
                <a:lnTo>
                  <a:pt x="114300" y="0"/>
                </a:lnTo>
                <a:close/>
              </a:path>
              <a:path w="436245" h="114300">
                <a:moveTo>
                  <a:pt x="114300" y="38100"/>
                </a:moveTo>
                <a:lnTo>
                  <a:pt x="95250" y="38100"/>
                </a:lnTo>
                <a:lnTo>
                  <a:pt x="95250" y="76200"/>
                </a:lnTo>
                <a:lnTo>
                  <a:pt x="114300" y="76200"/>
                </a:lnTo>
                <a:lnTo>
                  <a:pt x="114300" y="38100"/>
                </a:lnTo>
                <a:close/>
              </a:path>
              <a:path w="436245" h="114300">
                <a:moveTo>
                  <a:pt x="436228" y="38100"/>
                </a:moveTo>
                <a:lnTo>
                  <a:pt x="114300" y="38100"/>
                </a:lnTo>
                <a:lnTo>
                  <a:pt x="114300" y="76200"/>
                </a:lnTo>
                <a:lnTo>
                  <a:pt x="436228" y="76200"/>
                </a:lnTo>
                <a:lnTo>
                  <a:pt x="436228" y="38100"/>
                </a:lnTo>
                <a:close/>
              </a:path>
            </a:pathLst>
          </a:custGeom>
          <a:solidFill>
            <a:srgbClr val="A5A5A5"/>
          </a:solidFill>
        </p:spPr>
        <p:txBody>
          <a:bodyPr wrap="square" lIns="0" tIns="0" rIns="0" bIns="0" rtlCol="0"/>
          <a:lstStyle/>
          <a:p>
            <a:endParaRPr/>
          </a:p>
        </p:txBody>
      </p:sp>
      <p:sp>
        <p:nvSpPr>
          <p:cNvPr id="30" name="object 30"/>
          <p:cNvSpPr/>
          <p:nvPr/>
        </p:nvSpPr>
        <p:spPr>
          <a:xfrm>
            <a:off x="7497126" y="4029778"/>
            <a:ext cx="3041650" cy="807720"/>
          </a:xfrm>
          <a:custGeom>
            <a:avLst/>
            <a:gdLst/>
            <a:ahLst/>
            <a:cxnLst/>
            <a:rect l="l" t="t" r="r" b="b"/>
            <a:pathLst>
              <a:path w="3041650" h="807720">
                <a:moveTo>
                  <a:pt x="2965295" y="384601"/>
                </a:moveTo>
                <a:lnTo>
                  <a:pt x="0" y="384601"/>
                </a:lnTo>
                <a:lnTo>
                  <a:pt x="0" y="807303"/>
                </a:lnTo>
                <a:lnTo>
                  <a:pt x="38100" y="807303"/>
                </a:lnTo>
                <a:lnTo>
                  <a:pt x="38100" y="422701"/>
                </a:lnTo>
                <a:lnTo>
                  <a:pt x="19050" y="422701"/>
                </a:lnTo>
                <a:lnTo>
                  <a:pt x="38100" y="403651"/>
                </a:lnTo>
                <a:lnTo>
                  <a:pt x="2965295" y="403651"/>
                </a:lnTo>
                <a:lnTo>
                  <a:pt x="2965295" y="384601"/>
                </a:lnTo>
                <a:close/>
              </a:path>
              <a:path w="3041650" h="807720">
                <a:moveTo>
                  <a:pt x="38100" y="403651"/>
                </a:moveTo>
                <a:lnTo>
                  <a:pt x="19050" y="422701"/>
                </a:lnTo>
                <a:lnTo>
                  <a:pt x="38100" y="422701"/>
                </a:lnTo>
                <a:lnTo>
                  <a:pt x="38100" y="403651"/>
                </a:lnTo>
                <a:close/>
              </a:path>
              <a:path w="3041650" h="807720">
                <a:moveTo>
                  <a:pt x="3003395" y="384601"/>
                </a:moveTo>
                <a:lnTo>
                  <a:pt x="2984345" y="384601"/>
                </a:lnTo>
                <a:lnTo>
                  <a:pt x="2965295" y="403651"/>
                </a:lnTo>
                <a:lnTo>
                  <a:pt x="38100" y="403651"/>
                </a:lnTo>
                <a:lnTo>
                  <a:pt x="38100" y="422701"/>
                </a:lnTo>
                <a:lnTo>
                  <a:pt x="3003395" y="422701"/>
                </a:lnTo>
                <a:lnTo>
                  <a:pt x="3003395" y="384601"/>
                </a:lnTo>
                <a:close/>
              </a:path>
              <a:path w="3041650" h="807720">
                <a:moveTo>
                  <a:pt x="3003395" y="95250"/>
                </a:moveTo>
                <a:lnTo>
                  <a:pt x="2965295" y="95250"/>
                </a:lnTo>
                <a:lnTo>
                  <a:pt x="2965295" y="403651"/>
                </a:lnTo>
                <a:lnTo>
                  <a:pt x="2984345" y="384601"/>
                </a:lnTo>
                <a:lnTo>
                  <a:pt x="3003395" y="384601"/>
                </a:lnTo>
                <a:lnTo>
                  <a:pt x="3003395" y="95250"/>
                </a:lnTo>
                <a:close/>
              </a:path>
              <a:path w="3041650" h="807720">
                <a:moveTo>
                  <a:pt x="2984345" y="0"/>
                </a:moveTo>
                <a:lnTo>
                  <a:pt x="2927195" y="114300"/>
                </a:lnTo>
                <a:lnTo>
                  <a:pt x="2965295" y="114300"/>
                </a:lnTo>
                <a:lnTo>
                  <a:pt x="2965295" y="95250"/>
                </a:lnTo>
                <a:lnTo>
                  <a:pt x="3031970" y="95250"/>
                </a:lnTo>
                <a:lnTo>
                  <a:pt x="2984345" y="0"/>
                </a:lnTo>
                <a:close/>
              </a:path>
              <a:path w="3041650" h="807720">
                <a:moveTo>
                  <a:pt x="3031970" y="95250"/>
                </a:moveTo>
                <a:lnTo>
                  <a:pt x="3003395" y="95250"/>
                </a:lnTo>
                <a:lnTo>
                  <a:pt x="3003395" y="114300"/>
                </a:lnTo>
                <a:lnTo>
                  <a:pt x="3041495" y="114300"/>
                </a:lnTo>
                <a:lnTo>
                  <a:pt x="3031970" y="95250"/>
                </a:lnTo>
                <a:close/>
              </a:path>
            </a:pathLst>
          </a:custGeom>
          <a:solidFill>
            <a:srgbClr val="000000"/>
          </a:solidFill>
        </p:spPr>
        <p:txBody>
          <a:bodyPr wrap="square" lIns="0" tIns="0" rIns="0" bIns="0" rtlCol="0"/>
          <a:lstStyle/>
          <a:p>
            <a:endParaRPr/>
          </a:p>
        </p:txBody>
      </p:sp>
      <p:sp>
        <p:nvSpPr>
          <p:cNvPr id="31" name="object 31"/>
          <p:cNvSpPr txBox="1"/>
          <p:nvPr/>
        </p:nvSpPr>
        <p:spPr>
          <a:xfrm>
            <a:off x="6594251" y="175259"/>
            <a:ext cx="2603500" cy="939800"/>
          </a:xfrm>
          <a:prstGeom prst="rect">
            <a:avLst/>
          </a:prstGeom>
        </p:spPr>
        <p:txBody>
          <a:bodyPr vert="horz" wrap="square" lIns="0" tIns="12700" rIns="0" bIns="0" rtlCol="0">
            <a:spAutoFit/>
          </a:bodyPr>
          <a:lstStyle/>
          <a:p>
            <a:pPr marL="12700" marR="5080">
              <a:lnSpc>
                <a:spcPct val="100000"/>
              </a:lnSpc>
              <a:spcBef>
                <a:spcPts val="100"/>
              </a:spcBef>
            </a:pPr>
            <a:r>
              <a:rPr sz="2000" dirty="0">
                <a:latin typeface="Calibri"/>
                <a:cs typeface="Calibri"/>
              </a:rPr>
              <a:t>Can</a:t>
            </a:r>
            <a:r>
              <a:rPr sz="2000" spc="-55" dirty="0">
                <a:latin typeface="Calibri"/>
                <a:cs typeface="Calibri"/>
              </a:rPr>
              <a:t> </a:t>
            </a:r>
            <a:r>
              <a:rPr sz="2000" dirty="0">
                <a:latin typeface="Calibri"/>
                <a:cs typeface="Calibri"/>
              </a:rPr>
              <a:t>also</a:t>
            </a:r>
            <a:r>
              <a:rPr sz="2000" spc="-55" dirty="0">
                <a:latin typeface="Calibri"/>
                <a:cs typeface="Calibri"/>
              </a:rPr>
              <a:t> </a:t>
            </a:r>
            <a:r>
              <a:rPr sz="2000" dirty="0">
                <a:latin typeface="Calibri"/>
                <a:cs typeface="Calibri"/>
              </a:rPr>
              <a:t>train</a:t>
            </a:r>
            <a:r>
              <a:rPr sz="2000" spc="-50" dirty="0">
                <a:latin typeface="Calibri"/>
                <a:cs typeface="Calibri"/>
              </a:rPr>
              <a:t> </a:t>
            </a:r>
            <a:r>
              <a:rPr sz="2000" dirty="0">
                <a:latin typeface="Calibri"/>
                <a:cs typeface="Calibri"/>
              </a:rPr>
              <a:t>student</a:t>
            </a:r>
            <a:r>
              <a:rPr sz="2000" spc="-45" dirty="0">
                <a:latin typeface="Calibri"/>
                <a:cs typeface="Calibri"/>
              </a:rPr>
              <a:t> </a:t>
            </a:r>
            <a:r>
              <a:rPr sz="2000" spc="-25" dirty="0">
                <a:latin typeface="Calibri"/>
                <a:cs typeface="Calibri"/>
              </a:rPr>
              <a:t>on </a:t>
            </a:r>
            <a:r>
              <a:rPr sz="2000" b="1" dirty="0">
                <a:latin typeface="Calibri"/>
                <a:cs typeface="Calibri"/>
              </a:rPr>
              <a:t>unlabeled</a:t>
            </a:r>
            <a:r>
              <a:rPr sz="2000" b="1" spc="-65" dirty="0">
                <a:latin typeface="Calibri"/>
                <a:cs typeface="Calibri"/>
              </a:rPr>
              <a:t> </a:t>
            </a:r>
            <a:r>
              <a:rPr sz="2000" dirty="0">
                <a:latin typeface="Calibri"/>
                <a:cs typeface="Calibri"/>
              </a:rPr>
              <a:t>data!</a:t>
            </a:r>
            <a:r>
              <a:rPr sz="2000" spc="-70" dirty="0">
                <a:latin typeface="Calibri"/>
                <a:cs typeface="Calibri"/>
              </a:rPr>
              <a:t> </a:t>
            </a:r>
            <a:r>
              <a:rPr sz="2000" spc="-10" dirty="0">
                <a:latin typeface="Calibri"/>
                <a:cs typeface="Calibri"/>
              </a:rPr>
              <a:t>(Semi- </a:t>
            </a:r>
            <a:r>
              <a:rPr sz="2000" dirty="0">
                <a:latin typeface="Calibri"/>
                <a:cs typeface="Calibri"/>
              </a:rPr>
              <a:t>supervised</a:t>
            </a:r>
            <a:r>
              <a:rPr sz="2000" spc="-50" dirty="0">
                <a:latin typeface="Calibri"/>
                <a:cs typeface="Calibri"/>
              </a:rPr>
              <a:t> </a:t>
            </a:r>
            <a:r>
              <a:rPr sz="2000" spc="-10" dirty="0">
                <a:latin typeface="Calibri"/>
                <a:cs typeface="Calibri"/>
              </a:rPr>
              <a:t>learning)</a:t>
            </a:r>
            <a:endParaRPr sz="2000">
              <a:latin typeface="Calibri"/>
              <a:cs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4289</TotalTime>
  <Words>14459</Words>
  <Application>Microsoft Office PowerPoint</Application>
  <PresentationFormat>Widescreen</PresentationFormat>
  <Paragraphs>1422</Paragraphs>
  <Slides>133</Slides>
  <Notes>9</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133</vt:i4>
      </vt:variant>
    </vt:vector>
  </HeadingPairs>
  <TitlesOfParts>
    <vt:vector size="154" baseType="lpstr">
      <vt:lpstr>-apple-system</vt:lpstr>
      <vt:lpstr>Aptos</vt:lpstr>
      <vt:lpstr>Aptos Display</vt:lpstr>
      <vt:lpstr>Arial</vt:lpstr>
      <vt:lpstr>Calibri</vt:lpstr>
      <vt:lpstr>Calibri Light</vt:lpstr>
      <vt:lpstr>Cambria Math</vt:lpstr>
      <vt:lpstr>ColfaxAI</vt:lpstr>
      <vt:lpstr>Google Sans</vt:lpstr>
      <vt:lpstr>Helvetica Neue</vt:lpstr>
      <vt:lpstr>IBM Plex Mono</vt:lpstr>
      <vt:lpstr>Inter</vt:lpstr>
      <vt:lpstr>MJXc-TeX-main-R</vt:lpstr>
      <vt:lpstr>MJXc-TeX-math-I</vt:lpstr>
      <vt:lpstr>Nunito Sans</vt:lpstr>
      <vt:lpstr>NVIDIA-NALA</vt:lpstr>
      <vt:lpstr>Roboto</vt:lpstr>
      <vt:lpstr>source-serif-pro</vt:lpstr>
      <vt:lpstr>Times New Roman</vt:lpstr>
      <vt:lpstr>Wingdings</vt:lpstr>
      <vt:lpstr>Office Theme</vt:lpstr>
      <vt:lpstr>Attention w/ RNNs  to  Vision Transformers</vt:lpstr>
      <vt:lpstr>A timeline</vt:lpstr>
      <vt:lpstr>Look at how NLP translation (English to Spanish) might work with RNNs prior to Attention or Transformers</vt:lpstr>
      <vt:lpstr>Lets look at how NLP translation (English to Spanish) might work with RNNs prior to Attention or Transformers</vt:lpstr>
      <vt:lpstr>Leading to Transformers –the introduction of Attention</vt:lpstr>
      <vt:lpstr>Leading to Transformers –the introduction of Attention</vt:lpstr>
      <vt:lpstr>Bahdanau-Attention</vt:lpstr>
      <vt:lpstr>Bahdanau-Attention</vt:lpstr>
      <vt:lpstr>Bahdanau-Attention</vt:lpstr>
      <vt:lpstr>Bahdanau-Attention</vt:lpstr>
      <vt:lpstr>Bahdanau-Attention</vt:lpstr>
      <vt:lpstr>An example and some “visualization” of Attention weights</vt:lpstr>
      <vt:lpstr>RNN w/ Attention for Images</vt:lpstr>
      <vt:lpstr>RNN w/ Attention –similar concept except notice the CNN(feature extractor  is used to create “vision input encoding/embeddings”   for IMAGE CAPTIONING</vt:lpstr>
      <vt:lpstr>The Encoding part of Show, Attend + Tell</vt:lpstr>
      <vt:lpstr>The Decoder w/ Attention of Show, Attend + Tell</vt:lpstr>
      <vt:lpstr>The Decoder w/ Attention</vt:lpstr>
      <vt:lpstr>The Decoder w/ Attention</vt:lpstr>
      <vt:lpstr>The Decoder w/ Attention</vt:lpstr>
      <vt:lpstr>SOFT vs HARD Attention</vt:lpstr>
      <vt:lpstr>Visualization SOFT vs HARD Attention</vt:lpstr>
      <vt:lpstr>RESULTS  –Show,Attend +Tell </vt:lpstr>
      <vt:lpstr>RESULTS  –Show,Attend +Tell   errors</vt:lpstr>
      <vt:lpstr>Results of Show, Attend + Tell</vt:lpstr>
      <vt:lpstr>Now what is transformer –did you know Google wanted to call it an “Attention Network” rather than Transformer early on</vt:lpstr>
      <vt:lpstr>Transformers in NLP</vt:lpstr>
      <vt:lpstr>Transformers introduced in NLP in late 201Xs</vt:lpstr>
      <vt:lpstr>Original Concept  (encoder/decoder like seen before)</vt:lpstr>
      <vt:lpstr>Transformer Concepts</vt:lpstr>
      <vt:lpstr> Transformer</vt:lpstr>
      <vt:lpstr>Multi-Head Attention</vt:lpstr>
      <vt:lpstr>Multi-Head Attention</vt:lpstr>
      <vt:lpstr>How Multi-Head Attention Works</vt:lpstr>
      <vt:lpstr>Multi-Head Attention:  Input Representation</vt:lpstr>
      <vt:lpstr>Input -&gt; Query, Key and Value</vt:lpstr>
      <vt:lpstr>EXAMPLE:  Input -&gt; Query, Key and Value</vt:lpstr>
      <vt:lpstr>Why Separate Q, K, and V (repeat w/example)</vt:lpstr>
      <vt:lpstr>Encoder only</vt:lpstr>
      <vt:lpstr>Decoder only</vt:lpstr>
      <vt:lpstr>Decoder only –GPT – training  (and fine tuning)</vt:lpstr>
      <vt:lpstr>Decoder only –GPT – generative text what is the output   what is selected</vt:lpstr>
      <vt:lpstr>Wait GPT Decoder only model can do translation (typically an encoder/decoder problem)  –what is going on?</vt:lpstr>
      <vt:lpstr>Many NLP Transformer Models</vt:lpstr>
      <vt:lpstr>In NLP Potential benefits of Transformers over RNN/CNNs</vt:lpstr>
      <vt:lpstr>Tranformers –the problem $$$$$$</vt:lpstr>
      <vt:lpstr>Vision Transformers</vt:lpstr>
      <vt:lpstr>Summary of Key Trends in ViT</vt:lpstr>
      <vt:lpstr>Image/Vision Transformers</vt:lpstr>
      <vt:lpstr>Image/Vision Transformers</vt:lpstr>
      <vt:lpstr>Step 1: divide image into patches</vt:lpstr>
      <vt:lpstr>Step 2: project to a D-dimensional vector</vt:lpstr>
      <vt:lpstr>Step 2: project to a D-dimensional vector  What is D?</vt:lpstr>
      <vt:lpstr>Step 2: project to a D-dimensional vector  What is D?</vt:lpstr>
      <vt:lpstr>Step 2: project to a D-dimensional vector  What is D?</vt:lpstr>
      <vt:lpstr>Step 2: project to a D-dimensional vector  What is D?</vt:lpstr>
      <vt:lpstr>Step 3: add positional embedding</vt:lpstr>
      <vt:lpstr>Step 3: add positional embedding</vt:lpstr>
      <vt:lpstr>PowerPoint Presentation</vt:lpstr>
      <vt:lpstr>Step 3: add positional embedding –why learned parameters  independence from patch size /resolution</vt:lpstr>
      <vt:lpstr>Step 3: add positional embedding –why learned parameters  empirical better results than fixed positional embedding</vt:lpstr>
      <vt:lpstr>Step 4: Pass through Transformer model (like NLP) – more parameters to learn </vt:lpstr>
      <vt:lpstr>Step 4: Pass through Transformer – note the special extra input – classification token</vt:lpstr>
      <vt:lpstr>Step 4: Pass through Transformer – note the special extra input – classification token</vt:lpstr>
      <vt:lpstr>Step 4: Pass through Transformer – note the special extra input – classification token  output aggregate of information</vt:lpstr>
      <vt:lpstr>PowerPoint Presentation</vt:lpstr>
      <vt:lpstr>Step 4: Pass through Transformer – note the special extra input – classification token  How it works</vt:lpstr>
      <vt:lpstr>Step 4: Pass through Transformer – note the special extra input – classification token  final output from CLS token is aggregate/holds summary of entire image</vt:lpstr>
      <vt:lpstr>Vision Transformer (ViT)</vt:lpstr>
      <vt:lpstr>FIRST step is Convolution?</vt:lpstr>
      <vt:lpstr>FIRST step is like Convolution</vt:lpstr>
      <vt:lpstr>FIRST step is like Convolution</vt:lpstr>
      <vt:lpstr>Comparison ViT with ResNet</vt:lpstr>
      <vt:lpstr>Comparison ViT with ResNet</vt:lpstr>
      <vt:lpstr>Comparison ViT with ResNet</vt:lpstr>
      <vt:lpstr>Image/Vision Transformer w/ multiple  convolutional layers in beginning</vt:lpstr>
      <vt:lpstr>Object Detection with Transformers: DETR (Detection Transformer)</vt:lpstr>
      <vt:lpstr>Object Detection with Transformers: DETR  Object Queries</vt:lpstr>
      <vt:lpstr>DETR: WAIT only 100 objects?? </vt:lpstr>
      <vt:lpstr>DETR: WAIT only 100 objects?? </vt:lpstr>
      <vt:lpstr>DETR: WAIT only 100 objects but, 1000 classes?? Example of query slots as hypothesizes </vt:lpstr>
      <vt:lpstr>DETR ---summary of main concept</vt:lpstr>
      <vt:lpstr>FYI Training Data more or less the same</vt:lpstr>
      <vt:lpstr>Some Other Important Papers / Work in ViT </vt:lpstr>
      <vt:lpstr>Some Other Important Papers / Work in ViT</vt:lpstr>
      <vt:lpstr>Summary Vision Transformers have been a  hot topic the past ~3-4 years!</vt:lpstr>
      <vt:lpstr>Remaining Lecture is Advanced material –on your own.</vt:lpstr>
      <vt:lpstr>Improving ViT</vt:lpstr>
      <vt:lpstr>Improving ViT: Augmentation &amp; Regularization</vt:lpstr>
      <vt:lpstr>Improving ViT: Augmentation and Regularization</vt:lpstr>
      <vt:lpstr>Improving ViT: Augmentation and Regularization</vt:lpstr>
      <vt:lpstr>Improving ViT: Augmentation and Regularization</vt:lpstr>
      <vt:lpstr>Improving ViT: Augmentation and Regularization</vt:lpstr>
      <vt:lpstr>Improving ViT: Augmentation and Regularization</vt:lpstr>
      <vt:lpstr>Improving ViT - Distillation</vt:lpstr>
      <vt:lpstr>Improving ViT: Distillation</vt:lpstr>
      <vt:lpstr>Improving ViT: Distillation</vt:lpstr>
      <vt:lpstr>Improving ViT: Distillation</vt:lpstr>
      <vt:lpstr>Improving ViT: Distillation</vt:lpstr>
      <vt:lpstr>Improving ViT: Distillation</vt:lpstr>
      <vt:lpstr>Improving ViT: Distillation</vt:lpstr>
      <vt:lpstr>Improving ViT: Distillation</vt:lpstr>
      <vt:lpstr>Improving ViT: Distillation</vt:lpstr>
      <vt:lpstr>Improving ViT: Distillation</vt:lpstr>
      <vt:lpstr>Hierarchical ViT : Swin Transformer</vt:lpstr>
      <vt:lpstr>ViT vs CNN</vt:lpstr>
      <vt:lpstr>ViT vs CNN</vt:lpstr>
      <vt:lpstr>ViT vs CNN</vt:lpstr>
      <vt:lpstr>Hierarchical ViT: Swin Transformer</vt:lpstr>
      <vt:lpstr>Hierarchical ViT: Swin Transformer</vt:lpstr>
      <vt:lpstr>Hierarchical ViT: Swin Transformer</vt:lpstr>
      <vt:lpstr>Hierarchical ViT: Swin Transformer</vt:lpstr>
      <vt:lpstr>Hierarchical ViT: Swin Transformer</vt:lpstr>
      <vt:lpstr>Hierarchical ViT: Swin Transformer</vt:lpstr>
      <vt:lpstr>Hierarchical ViT: Swin Transformer</vt:lpstr>
      <vt:lpstr>Hierarchical ViT: Swin Transformer</vt:lpstr>
      <vt:lpstr>Hierarchical ViT: Swin Transformer</vt:lpstr>
      <vt:lpstr>Swin Transformer: Window Attention</vt:lpstr>
      <vt:lpstr>Swin Transformer: Window Attention</vt:lpstr>
      <vt:lpstr>Swin Transformer: Window Attention</vt:lpstr>
      <vt:lpstr>Swin Transformer: Window Attention Problem: tokens only interact with other tokens within the same window; no communication across windows</vt:lpstr>
      <vt:lpstr>Swin Transformer: Shifted Window Attention Solution: Alternate between normal windows and shifted windows in successive Transformer blocks</vt:lpstr>
      <vt:lpstr>Swin Transformer: Shifted Window Attention</vt:lpstr>
      <vt:lpstr>Swin Transformer: Shifted Window Attention</vt:lpstr>
      <vt:lpstr>Swin Transformer: Shifted Window Attention</vt:lpstr>
      <vt:lpstr>Swin Transformer: Speed vs Accuracy</vt:lpstr>
      <vt:lpstr>Swin Transformer: Speed vs Accuracy</vt:lpstr>
      <vt:lpstr>Other Hierarchical Vision Transformers</vt:lpstr>
      <vt:lpstr>Can we simplify the attention in ViT</vt:lpstr>
      <vt:lpstr>Vision Transformer: Another Look</vt:lpstr>
      <vt:lpstr>MLP-Mixer: An All-MLP Architecture</vt:lpstr>
      <vt:lpstr>MLP-Mixer: An All-MLP Architecture</vt:lpstr>
      <vt:lpstr>MLP-Mixer: An All-MLP Architecture</vt:lpstr>
      <vt:lpstr>MLP-Mixer: An All-MLP Architecture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Lynne G</dc:creator>
  <cp:lastModifiedBy>Lynne Grewe</cp:lastModifiedBy>
  <cp:revision>270</cp:revision>
  <dcterms:created xsi:type="dcterms:W3CDTF">2024-09-09T18:32:20Z</dcterms:created>
  <dcterms:modified xsi:type="dcterms:W3CDTF">2024-10-10T00:58:39Z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2022-03-24T00:00:00Z</vt:filetime>
  </property>
  <property fmtid="{D5CDD505-2E9C-101B-9397-08002B2CF9AE}" pid="3" name="LastSaved">
    <vt:filetime>2024-09-09T00:00:00Z</vt:filetime>
  </property>
  <property fmtid="{D5CDD505-2E9C-101B-9397-08002B2CF9AE}" pid="4" name="Producer">
    <vt:lpwstr>macOS Version 12.0.1 (Build 21A559) Quartz PDFContext</vt:lpwstr>
  </property>
</Properties>
</file>