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Lst>
  <p:notesMasterIdLst>
    <p:notesMasterId r:id="rId101"/>
  </p:notesMasterIdLst>
  <p:handoutMasterIdLst>
    <p:handoutMasterId r:id="rId102"/>
  </p:handoutMasterIdLst>
  <p:sldIdLst>
    <p:sldId id="256" r:id="rId2"/>
    <p:sldId id="323" r:id="rId3"/>
    <p:sldId id="320" r:id="rId4"/>
    <p:sldId id="321" r:id="rId5"/>
    <p:sldId id="322" r:id="rId6"/>
    <p:sldId id="316" r:id="rId7"/>
    <p:sldId id="324" r:id="rId8"/>
    <p:sldId id="325" r:id="rId9"/>
    <p:sldId id="329" r:id="rId10"/>
    <p:sldId id="327" r:id="rId11"/>
    <p:sldId id="328" r:id="rId12"/>
    <p:sldId id="332" r:id="rId13"/>
    <p:sldId id="333" r:id="rId14"/>
    <p:sldId id="331" r:id="rId15"/>
    <p:sldId id="330" r:id="rId16"/>
    <p:sldId id="335" r:id="rId17"/>
    <p:sldId id="341" r:id="rId18"/>
    <p:sldId id="342" r:id="rId19"/>
    <p:sldId id="346" r:id="rId20"/>
    <p:sldId id="347" r:id="rId21"/>
    <p:sldId id="352" r:id="rId22"/>
    <p:sldId id="348" r:id="rId23"/>
    <p:sldId id="349" r:id="rId24"/>
    <p:sldId id="343" r:id="rId25"/>
    <p:sldId id="344" r:id="rId26"/>
    <p:sldId id="345" r:id="rId27"/>
    <p:sldId id="350" r:id="rId28"/>
    <p:sldId id="353" r:id="rId29"/>
    <p:sldId id="354" r:id="rId30"/>
    <p:sldId id="355" r:id="rId31"/>
    <p:sldId id="356" r:id="rId32"/>
    <p:sldId id="334" r:id="rId33"/>
    <p:sldId id="338" r:id="rId34"/>
    <p:sldId id="340" r:id="rId35"/>
    <p:sldId id="339" r:id="rId36"/>
    <p:sldId id="357" r:id="rId37"/>
    <p:sldId id="358" r:id="rId38"/>
    <p:sldId id="359" r:id="rId39"/>
    <p:sldId id="336" r:id="rId40"/>
    <p:sldId id="360" r:id="rId41"/>
    <p:sldId id="361" r:id="rId42"/>
    <p:sldId id="364" r:id="rId43"/>
    <p:sldId id="363" r:id="rId44"/>
    <p:sldId id="395" r:id="rId45"/>
    <p:sldId id="365" r:id="rId46"/>
    <p:sldId id="366" r:id="rId47"/>
    <p:sldId id="418" r:id="rId48"/>
    <p:sldId id="367" r:id="rId49"/>
    <p:sldId id="379" r:id="rId50"/>
    <p:sldId id="368" r:id="rId51"/>
    <p:sldId id="369" r:id="rId52"/>
    <p:sldId id="380" r:id="rId53"/>
    <p:sldId id="370" r:id="rId54"/>
    <p:sldId id="371" r:id="rId55"/>
    <p:sldId id="372" r:id="rId56"/>
    <p:sldId id="373" r:id="rId57"/>
    <p:sldId id="375" r:id="rId58"/>
    <p:sldId id="374" r:id="rId59"/>
    <p:sldId id="381" r:id="rId60"/>
    <p:sldId id="417" r:id="rId61"/>
    <p:sldId id="377" r:id="rId62"/>
    <p:sldId id="382" r:id="rId63"/>
    <p:sldId id="383" r:id="rId64"/>
    <p:sldId id="378" r:id="rId65"/>
    <p:sldId id="376" r:id="rId66"/>
    <p:sldId id="385" r:id="rId67"/>
    <p:sldId id="386" r:id="rId68"/>
    <p:sldId id="388" r:id="rId69"/>
    <p:sldId id="387" r:id="rId70"/>
    <p:sldId id="391" r:id="rId71"/>
    <p:sldId id="392" r:id="rId72"/>
    <p:sldId id="389" r:id="rId73"/>
    <p:sldId id="393" r:id="rId74"/>
    <p:sldId id="394" r:id="rId75"/>
    <p:sldId id="416" r:id="rId76"/>
    <p:sldId id="402" r:id="rId77"/>
    <p:sldId id="397" r:id="rId78"/>
    <p:sldId id="398" r:id="rId79"/>
    <p:sldId id="399" r:id="rId80"/>
    <p:sldId id="400" r:id="rId81"/>
    <p:sldId id="403" r:id="rId82"/>
    <p:sldId id="404" r:id="rId83"/>
    <p:sldId id="401" r:id="rId84"/>
    <p:sldId id="405" r:id="rId85"/>
    <p:sldId id="406" r:id="rId86"/>
    <p:sldId id="407" r:id="rId87"/>
    <p:sldId id="408" r:id="rId88"/>
    <p:sldId id="409" r:id="rId89"/>
    <p:sldId id="410" r:id="rId90"/>
    <p:sldId id="412" r:id="rId91"/>
    <p:sldId id="411" r:id="rId92"/>
    <p:sldId id="413" r:id="rId93"/>
    <p:sldId id="414" r:id="rId94"/>
    <p:sldId id="415" r:id="rId95"/>
    <p:sldId id="337" r:id="rId96"/>
    <p:sldId id="384" r:id="rId97"/>
    <p:sldId id="326" r:id="rId98"/>
    <p:sldId id="319" r:id="rId99"/>
    <p:sldId id="396" r:id="rId100"/>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3A97"/>
    <a:srgbClr val="CC0000"/>
    <a:srgbClr val="F95AB7"/>
    <a:srgbClr val="F39FD1"/>
    <a:srgbClr val="FCE8F4"/>
    <a:srgbClr val="8CF4EA"/>
    <a:srgbClr val="FAE6F1"/>
    <a:srgbClr val="8117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3" autoAdjust="0"/>
    <p:restoredTop sz="94705" autoAdjust="0"/>
  </p:normalViewPr>
  <p:slideViewPr>
    <p:cSldViewPr snapToGrid="0">
      <p:cViewPr varScale="1">
        <p:scale>
          <a:sx n="81" d="100"/>
          <a:sy n="81" d="100"/>
        </p:scale>
        <p:origin x="15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135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391275" y="8750300"/>
            <a:ext cx="396875" cy="301625"/>
          </a:xfrm>
          <a:prstGeom prst="rect">
            <a:avLst/>
          </a:prstGeom>
          <a:noFill/>
          <a:ln w="12700">
            <a:noFill/>
            <a:miter lim="800000"/>
            <a:headEnd/>
            <a:tailEnd/>
          </a:ln>
          <a:effectLst/>
        </p:spPr>
        <p:txBody>
          <a:bodyPr wrap="none" lIns="90488" tIns="44450" rIns="90488" bIns="44450" anchor="ctr">
            <a:spAutoFit/>
          </a:bodyPr>
          <a:lstStyle/>
          <a:p>
            <a:pPr algn="r">
              <a:defRPr/>
            </a:pPr>
            <a:fld id="{36C098C4-1692-446B-95E2-9C81F819BB7A}" type="slidenum">
              <a:rPr lang="en-US" sz="1400">
                <a:latin typeface="Arial" charset="0"/>
              </a:rPr>
              <a:pPr algn="r">
                <a:defRPr/>
              </a:pPr>
              <a:t>‹#›</a:t>
            </a:fld>
            <a:endParaRPr lang="en-US" sz="1400">
              <a:latin typeface="Arial" charset="0"/>
            </a:endParaRPr>
          </a:p>
        </p:txBody>
      </p:sp>
    </p:spTree>
    <p:extLst>
      <p:ext uri="{BB962C8B-B14F-4D97-AF65-F5344CB8AC3E}">
        <p14:creationId xmlns:p14="http://schemas.microsoft.com/office/powerpoint/2010/main" val="1224082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483"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2" name="Rectangle 4"/>
          <p:cNvSpPr>
            <a:spLocks noChangeArrowheads="1"/>
          </p:cNvSpPr>
          <p:nvPr/>
        </p:nvSpPr>
        <p:spPr bwMode="auto">
          <a:xfrm>
            <a:off x="6391275" y="8750300"/>
            <a:ext cx="396875" cy="301625"/>
          </a:xfrm>
          <a:prstGeom prst="rect">
            <a:avLst/>
          </a:prstGeom>
          <a:noFill/>
          <a:ln w="12700">
            <a:noFill/>
            <a:miter lim="800000"/>
            <a:headEnd/>
            <a:tailEnd/>
          </a:ln>
          <a:effectLst/>
        </p:spPr>
        <p:txBody>
          <a:bodyPr wrap="none" lIns="90488" tIns="44450" rIns="90488" bIns="44450" anchor="ctr">
            <a:spAutoFit/>
          </a:bodyPr>
          <a:lstStyle/>
          <a:p>
            <a:pPr algn="r">
              <a:defRPr/>
            </a:pPr>
            <a:fld id="{EB831D23-1F9E-4C65-8CAC-0F977AD8C227}" type="slidenum">
              <a:rPr lang="en-US" sz="1400">
                <a:latin typeface="Arial" charset="0"/>
              </a:rPr>
              <a:pPr algn="r">
                <a:defRPr/>
              </a:pPr>
              <a:t>‹#›</a:t>
            </a:fld>
            <a:endParaRPr lang="en-US" sz="1400">
              <a:latin typeface="Arial" charset="0"/>
            </a:endParaRPr>
          </a:p>
        </p:txBody>
      </p:sp>
    </p:spTree>
    <p:extLst>
      <p:ext uri="{BB962C8B-B14F-4D97-AF65-F5344CB8AC3E}">
        <p14:creationId xmlns:p14="http://schemas.microsoft.com/office/powerpoint/2010/main" val="33235461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4613" y="8685213"/>
            <a:ext cx="2971800" cy="457200"/>
          </a:xfrm>
          <a:prstGeom prst="rect">
            <a:avLst/>
          </a:prstGeom>
          <a:noFill/>
        </p:spPr>
        <p:txBody>
          <a:bodyPr/>
          <a:lstStyle/>
          <a:p>
            <a:fld id="{584C5192-F595-4E61-A489-67FB24C33909}" type="slidenum">
              <a:rPr lang="en-US"/>
              <a:pPr/>
              <a:t>38</a:t>
            </a:fld>
            <a:endParaRPr lang="en-US"/>
          </a:p>
        </p:txBody>
      </p:sp>
      <p:sp>
        <p:nvSpPr>
          <p:cNvPr id="63491" name="Rectangle 2"/>
          <p:cNvSpPr>
            <a:spLocks noGrp="1" noRot="1" noChangeAspect="1" noChangeArrowheads="1" noTextEdit="1"/>
          </p:cNvSpPr>
          <p:nvPr>
            <p:ph type="sldImg"/>
          </p:nvPr>
        </p:nvSpPr>
        <p:spPr>
          <a:xfrm>
            <a:off x="1150938" y="692150"/>
            <a:ext cx="4556125" cy="3416300"/>
          </a:xfrm>
          <a:ln/>
        </p:spPr>
      </p:sp>
      <p:sp>
        <p:nvSpPr>
          <p:cNvPr id="63492" name="Rectangle 3"/>
          <p:cNvSpPr>
            <a:spLocks noGrp="1" noChangeArrowheads="1"/>
          </p:cNvSpPr>
          <p:nvPr>
            <p:ph type="body" idx="1"/>
          </p:nvPr>
        </p:nvSpPr>
        <p:spPr>
          <a:noFill/>
          <a:ln/>
        </p:spPr>
        <p:txBody>
          <a:bodyPr/>
          <a:lstStyle/>
          <a:p>
            <a:pPr eaLnBrk="1" hangingPunct="1"/>
            <a:endParaRPr lang="en-US" altLang="ja-JP"/>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1313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0755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0756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r>
              <a:rPr lang="en-US"/>
              <a:t>(c) 2003-2006 by Yu Hen Hu</a:t>
            </a:r>
          </a:p>
        </p:txBody>
      </p:sp>
      <p:sp>
        <p:nvSpPr>
          <p:cNvPr id="43" name="Rectangle 43"/>
          <p:cNvSpPr>
            <a:spLocks noGrp="1" noChangeArrowheads="1"/>
          </p:cNvSpPr>
          <p:nvPr>
            <p:ph type="sldNum" sz="quarter" idx="12"/>
          </p:nvPr>
        </p:nvSpPr>
        <p:spPr/>
        <p:txBody>
          <a:bodyPr/>
          <a:lstStyle>
            <a:lvl1pPr>
              <a:defRPr/>
            </a:lvl1pPr>
          </a:lstStyle>
          <a:p>
            <a:pPr>
              <a:defRPr/>
            </a:pPr>
            <a:fld id="{8F695D4F-1B79-4105-B786-D1DDEF1C105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516F9161-9C5C-462A-A29C-6E01FE94762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CA44855E-F935-4446-B047-744ED354D9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A290CD24-80BF-4461-B8B9-EF6B3725135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2"/>
          <p:cNvSpPr>
            <a:spLocks noGrp="1" noChangeArrowheads="1"/>
          </p:cNvSpPr>
          <p:nvPr>
            <p:ph type="sldNum" sz="quarter" idx="11"/>
          </p:nvPr>
        </p:nvSpPr>
        <p:spPr>
          <a:ln/>
        </p:spPr>
        <p:txBody>
          <a:bodyPr/>
          <a:lstStyle>
            <a:lvl1pPr>
              <a:defRPr/>
            </a:lvl1pPr>
          </a:lstStyle>
          <a:p>
            <a:pPr>
              <a:defRPr/>
            </a:pPr>
            <a:fld id="{33BAB070-441C-48EF-A076-61AF0E048C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20AA3259-CC34-4584-8F4B-91D9C4C944F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2"/>
          <p:cNvSpPr>
            <a:spLocks noGrp="1" noChangeArrowheads="1"/>
          </p:cNvSpPr>
          <p:nvPr>
            <p:ph type="sldNum" sz="quarter" idx="11"/>
          </p:nvPr>
        </p:nvSpPr>
        <p:spPr>
          <a:ln/>
        </p:spPr>
        <p:txBody>
          <a:bodyPr/>
          <a:lstStyle>
            <a:lvl1pPr>
              <a:defRPr/>
            </a:lvl1pPr>
          </a:lstStyle>
          <a:p>
            <a:pPr>
              <a:defRPr/>
            </a:pPr>
            <a:fld id="{E30B6838-4DE0-4ACE-BE76-D3CD7B13605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C0FF1D18-7212-4B36-A25A-CEFF78BC13A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2"/>
          <p:cNvSpPr>
            <a:spLocks noGrp="1" noChangeArrowheads="1"/>
          </p:cNvSpPr>
          <p:nvPr>
            <p:ph type="sldNum" sz="quarter" idx="11"/>
          </p:nvPr>
        </p:nvSpPr>
        <p:spPr>
          <a:ln/>
        </p:spPr>
        <p:txBody>
          <a:bodyPr/>
          <a:lstStyle>
            <a:lvl1pPr>
              <a:defRPr/>
            </a:lvl1pPr>
          </a:lstStyle>
          <a:p>
            <a:pPr>
              <a:defRPr/>
            </a:pPr>
            <a:fld id="{6CD746D7-236C-4EBE-8B8D-134317B05B9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2"/>
          <p:cNvSpPr>
            <a:spLocks noGrp="1" noChangeArrowheads="1"/>
          </p:cNvSpPr>
          <p:nvPr>
            <p:ph type="sldNum" sz="quarter" idx="11"/>
          </p:nvPr>
        </p:nvSpPr>
        <p:spPr>
          <a:ln/>
        </p:spPr>
        <p:txBody>
          <a:bodyPr/>
          <a:lstStyle>
            <a:lvl1pPr>
              <a:defRPr/>
            </a:lvl1pPr>
          </a:lstStyle>
          <a:p>
            <a:pPr>
              <a:defRPr/>
            </a:pPr>
            <a:fld id="{4DBFB1A6-B785-46D3-AE9D-E0D6B0705D7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2"/>
          <p:cNvSpPr>
            <a:spLocks noGrp="1" noChangeArrowheads="1"/>
          </p:cNvSpPr>
          <p:nvPr>
            <p:ph type="sldNum" sz="quarter" idx="11"/>
          </p:nvPr>
        </p:nvSpPr>
        <p:spPr>
          <a:ln/>
        </p:spPr>
        <p:txBody>
          <a:bodyPr/>
          <a:lstStyle>
            <a:lvl1pPr>
              <a:defRPr/>
            </a:lvl1pPr>
          </a:lstStyle>
          <a:p>
            <a:pPr>
              <a:defRPr/>
            </a:pPr>
            <a:fld id="{F79AB9CE-7367-4E05-829E-C4F248CF2C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79D8CDD2-BB65-4475-9FA1-2E163D74F52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2"/>
          <p:cNvSpPr>
            <a:spLocks noGrp="1" noChangeArrowheads="1"/>
          </p:cNvSpPr>
          <p:nvPr>
            <p:ph type="sldNum" sz="quarter" idx="11"/>
          </p:nvPr>
        </p:nvSpPr>
        <p:spPr>
          <a:ln/>
        </p:spPr>
        <p:txBody>
          <a:bodyPr/>
          <a:lstStyle>
            <a:lvl1pPr>
              <a:defRPr/>
            </a:lvl1pPr>
          </a:lstStyle>
          <a:p>
            <a:pPr>
              <a:defRPr/>
            </a:pPr>
            <a:fld id="{EEDBEAE8-1270-4376-8CDB-41DE4E20B7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1588" y="0"/>
            <a:ext cx="9148762" cy="6851650"/>
            <a:chOff x="1" y="0"/>
            <a:chExt cx="5763" cy="4316"/>
          </a:xfrm>
        </p:grpSpPr>
        <p:sp>
          <p:nvSpPr>
            <p:cNvPr id="10649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0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0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grpSp>
          <p:nvGrpSpPr>
            <p:cNvPr id="4106" name="Group 6"/>
            <p:cNvGrpSpPr>
              <a:grpSpLocks/>
            </p:cNvGrpSpPr>
            <p:nvPr/>
          </p:nvGrpSpPr>
          <p:grpSpPr bwMode="auto">
            <a:xfrm>
              <a:off x="288" y="0"/>
              <a:ext cx="5098" cy="4316"/>
              <a:chOff x="288" y="0"/>
              <a:chExt cx="5098" cy="4316"/>
            </a:xfrm>
          </p:grpSpPr>
          <p:sp>
            <p:nvSpPr>
              <p:cNvPr id="10650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0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sp>
            <p:nvSpPr>
              <p:cNvPr id="10651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p>
            </p:txBody>
          </p:sp>
        </p:grpSp>
        <p:sp>
          <p:nvSpPr>
            <p:cNvPr id="10651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1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p>
          </p:txBody>
        </p:sp>
        <p:sp>
          <p:nvSpPr>
            <p:cNvPr id="10651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6519"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defRPr/>
              </a:pPr>
              <a:endParaRPr lang="en-US"/>
            </a:p>
          </p:txBody>
        </p:sp>
        <p:sp>
          <p:nvSpPr>
            <p:cNvPr id="106520"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defRPr/>
              </a:pPr>
              <a:endParaRPr lang="en-US"/>
            </a:p>
          </p:txBody>
        </p:sp>
        <p:sp>
          <p:nvSpPr>
            <p:cNvPr id="10652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p>
          </p:txBody>
        </p:sp>
        <p:sp>
          <p:nvSpPr>
            <p:cNvPr id="106522"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defRPr/>
              </a:pPr>
              <a:endParaRPr lang="en-US"/>
            </a:p>
          </p:txBody>
        </p:sp>
        <p:sp>
          <p:nvSpPr>
            <p:cNvPr id="106523"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defRPr/>
              </a:pPr>
              <a:endParaRPr lang="en-US"/>
            </a:p>
          </p:txBody>
        </p:sp>
        <p:sp>
          <p:nvSpPr>
            <p:cNvPr id="106524"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defRPr/>
              </a:pPr>
              <a:endParaRPr lang="en-US"/>
            </a:p>
          </p:txBody>
        </p:sp>
        <p:sp>
          <p:nvSpPr>
            <p:cNvPr id="106525"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defRPr/>
              </a:pPr>
              <a:endParaRPr lang="en-US"/>
            </a:p>
          </p:txBody>
        </p:sp>
        <p:sp>
          <p:nvSpPr>
            <p:cNvPr id="106526"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defRPr/>
              </a:pPr>
              <a:endParaRPr lang="en-US"/>
            </a:p>
          </p:txBody>
        </p:sp>
        <p:grpSp>
          <p:nvGrpSpPr>
            <p:cNvPr id="4118" name="Group 31"/>
            <p:cNvGrpSpPr>
              <a:grpSpLocks/>
            </p:cNvGrpSpPr>
            <p:nvPr/>
          </p:nvGrpSpPr>
          <p:grpSpPr bwMode="auto">
            <a:xfrm>
              <a:off x="1" y="392"/>
              <a:ext cx="5758" cy="1571"/>
              <a:chOff x="1" y="392"/>
              <a:chExt cx="5758" cy="1571"/>
            </a:xfrm>
          </p:grpSpPr>
          <p:sp>
            <p:nvSpPr>
              <p:cNvPr id="106528"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defRPr/>
                </a:pPr>
                <a:endParaRPr lang="en-US"/>
              </a:p>
            </p:txBody>
          </p:sp>
          <p:sp>
            <p:nvSpPr>
              <p:cNvPr id="106529"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defRPr/>
                </a:pPr>
                <a:endParaRPr lang="en-US"/>
              </a:p>
            </p:txBody>
          </p:sp>
          <p:sp>
            <p:nvSpPr>
              <p:cNvPr id="106530"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defRPr/>
                </a:pPr>
                <a:endParaRPr lang="en-US"/>
              </a:p>
            </p:txBody>
          </p:sp>
          <p:sp>
            <p:nvSpPr>
              <p:cNvPr id="106531"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defRPr/>
                </a:pPr>
                <a:endParaRPr lang="en-US"/>
              </a:p>
            </p:txBody>
          </p:sp>
          <p:sp>
            <p:nvSpPr>
              <p:cNvPr id="106532"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defRPr/>
                </a:pPr>
                <a:endParaRPr lang="en-US"/>
              </a:p>
            </p:txBody>
          </p:sp>
        </p:grpSp>
        <p:sp>
          <p:nvSpPr>
            <p:cNvPr id="106533"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defRPr/>
              </a:pPr>
              <a:endParaRPr lang="en-US"/>
            </a:p>
          </p:txBody>
        </p:sp>
        <p:sp>
          <p:nvSpPr>
            <p:cNvPr id="106534"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defRPr/>
              </a:pPr>
              <a:endParaRPr lang="en-US"/>
            </a:p>
          </p:txBody>
        </p:sp>
      </p:grpSp>
      <p:sp>
        <p:nvSpPr>
          <p:cNvPr id="10653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653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p>
        </p:txBody>
      </p:sp>
      <p:sp>
        <p:nvSpPr>
          <p:cNvPr id="10653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4D1766E-25C7-4D70-9788-210A03A250E4}" type="slidenum">
              <a:rPr lang="en-US"/>
              <a:pPr>
                <a:defRPr/>
              </a:pPr>
              <a:t>‹#›</a:t>
            </a:fld>
            <a:endParaRPr lang="en-US"/>
          </a:p>
        </p:txBody>
      </p:sp>
      <p:sp>
        <p:nvSpPr>
          <p:cNvPr id="106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90"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audio" Target="../media/audio11.wa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audio" Target="../media/audio13.wav"/><Relationship Id="rId5" Type="http://schemas.openxmlformats.org/officeDocument/2006/relationships/image" Target="../media/image17.png"/><Relationship Id="rId4" Type="http://schemas.openxmlformats.org/officeDocument/2006/relationships/hyperlink" Target="http://humansensing.cs.cmu.edu/projects/oprml.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hyperlink" Target="http://vpa.sabanciuniv.edu/projects/festo/" TargetMode="External"/><Relationship Id="rId5" Type="http://schemas.openxmlformats.org/officeDocument/2006/relationships/hyperlink" Target="http://web.engr.oregonstate.edu/~sinisa/" TargetMode="Externa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media/audio15.wav"/></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6.xml.rels><?xml version="1.0" encoding="UTF-8" standalone="yes"?>
<Relationships xmlns="http://schemas.openxmlformats.org/package/2006/relationships"><Relationship Id="rId3" Type="http://schemas.openxmlformats.org/officeDocument/2006/relationships/hyperlink" Target="http://www.odec.ca/projects/2008/niel8c2/" TargetMode="External"/><Relationship Id="rId2" Type="http://schemas.openxmlformats.org/officeDocument/2006/relationships/slideLayout" Target="../slideLayouts/slideLayout2.xml"/><Relationship Id="rId1" Type="http://schemas.openxmlformats.org/officeDocument/2006/relationships/audio" Target="../media/audio17.wav"/><Relationship Id="rId5" Type="http://schemas.openxmlformats.org/officeDocument/2006/relationships/image" Target="../media/image1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wmf"/><Relationship Id="rId2" Type="http://schemas.openxmlformats.org/officeDocument/2006/relationships/audio" Target="../media/audio19.wav"/><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3.wmf"/><Relationship Id="rId10" Type="http://schemas.openxmlformats.org/officeDocument/2006/relationships/image" Target="../media/image1.png"/><Relationship Id="rId4" Type="http://schemas.openxmlformats.org/officeDocument/2006/relationships/oleObject" Target="../embeddings/oleObject1.bin"/><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pn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audio" Target="../media/audio20.wav"/><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audio3.wav"/><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audio" Target="../media/audio21.wav"/><Relationship Id="rId6" Type="http://schemas.openxmlformats.org/officeDocument/2006/relationships/image" Target="../media/image1.png"/><Relationship Id="rId5" Type="http://schemas.openxmlformats.org/officeDocument/2006/relationships/image" Target="../media/image25.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audio" Target="../media/audio22.wav"/><Relationship Id="rId5" Type="http://schemas.openxmlformats.org/officeDocument/2006/relationships/image" Target="../media/image1.png"/><Relationship Id="rId4" Type="http://schemas.openxmlformats.org/officeDocument/2006/relationships/hyperlink" Target="http://www.stanford.edu/class/ee3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3.wav"/><Relationship Id="rId6" Type="http://schemas.openxmlformats.org/officeDocument/2006/relationships/hyperlink" Target="http://homepages.inf.ed.ac.uk/rbf/HIPR2/log.htm"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4.wav"/><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hyperlink" Target="http://www.stanford.edu/class/ee368/"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audio" Target="../media/audio25.wav"/><Relationship Id="rId1" Type="http://schemas.openxmlformats.org/officeDocument/2006/relationships/vmlDrawing" Target="../drawings/vmlDrawing2.vml"/><Relationship Id="rId6" Type="http://schemas.openxmlformats.org/officeDocument/2006/relationships/image" Target="../media/image37.wmf"/><Relationship Id="rId5" Type="http://schemas.openxmlformats.org/officeDocument/2006/relationships/oleObject" Target="../embeddings/oleObject3.bin"/><Relationship Id="rId10" Type="http://schemas.openxmlformats.org/officeDocument/2006/relationships/image" Target="../media/image1.png"/><Relationship Id="rId4" Type="http://schemas.openxmlformats.org/officeDocument/2006/relationships/image" Target="../media/image36.jpeg"/><Relationship Id="rId9"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26.wav"/><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audio" Target="../media/audio27.wav"/><Relationship Id="rId5" Type="http://schemas.openxmlformats.org/officeDocument/2006/relationships/image" Target="../media/image3.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en.wikipedia.org/wiki/Calculus_of_variations" TargetMode="External"/><Relationship Id="rId2" Type="http://schemas.openxmlformats.org/officeDocument/2006/relationships/slideLayout" Target="../slideLayouts/slideLayout2.xml"/><Relationship Id="rId1" Type="http://schemas.openxmlformats.org/officeDocument/2006/relationships/audio" Target="../media/audio28.wav"/><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en.wikipedia.org/wiki/Edge_detection" TargetMode="Externa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audio" Target="../media/audio29.wav"/><Relationship Id="rId6" Type="http://schemas.openxmlformats.org/officeDocument/2006/relationships/hyperlink" Target="http://en.wikipedia.org/wiki/Sobel_operator" TargetMode="External"/><Relationship Id="rId5" Type="http://schemas.openxmlformats.org/officeDocument/2006/relationships/hyperlink" Target="http://en.wikipedia.org/wiki/Prewitt" TargetMode="External"/><Relationship Id="rId4" Type="http://schemas.openxmlformats.org/officeDocument/2006/relationships/hyperlink" Target="http://en.wikipedia.org/wiki/Roberts_Cross" TargetMode="External"/><Relationship Id="rId9"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Hysteresis" TargetMode="External"/><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audio" Target="../media/audio32.wav"/><Relationship Id="rId5" Type="http://schemas.openxmlformats.org/officeDocument/2006/relationships/image" Target="../media/image49.png"/><Relationship Id="rId4" Type="http://schemas.openxmlformats.org/officeDocument/2006/relationships/hyperlink" Target="http://www.stanford.edu/class/ee368/"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3.wav"/><Relationship Id="rId6" Type="http://schemas.openxmlformats.org/officeDocument/2006/relationships/hyperlink" Target="http://www.bmva.ac.uk/bmvc/1997/papers/013/paper.html" TargetMode="External"/><Relationship Id="rId5" Type="http://schemas.openxmlformats.org/officeDocument/2006/relationships/image" Target="../media/image51.png"/><Relationship Id="rId4" Type="http://schemas.openxmlformats.org/officeDocument/2006/relationships/hyperlink" Target="http://spie.org/x40762.xml?ArticleID=x40762"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4.wav"/><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www.eecs.berkeley.edu/Research/Projects/CS/vision/grouping/segbench/bench/html/images.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audio" Target="../media/audio35.wav"/><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56.png"/><Relationship Id="rId11" Type="http://schemas.openxmlformats.org/officeDocument/2006/relationships/image" Target="../media/image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hyperlink" Target="http://www.eecs.berkeley.edu/Research/Projects/CS/vision/grouping/segbench/bench/html/images.html" TargetMode="External"/><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audio" Target="../media/audio37.wav"/><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9.wav"/><Relationship Id="rId5" Type="http://schemas.openxmlformats.org/officeDocument/2006/relationships/image" Target="../media/image63.png"/><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hyperlink" Target="http://www.cs.nott.ac.uk/~bai/vision.html" TargetMode="External"/><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63.png"/><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audio" Target="../media/audio41.wav"/><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audio" Target="../media/audio42.wav"/><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audio" Target="../media/audio43.wav"/><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hyperlink" Target="http://en.wikipedia.org/wiki/GNU_Scientific_Library" TargetMode="External"/><Relationship Id="rId7" Type="http://schemas.openxmlformats.org/officeDocument/2006/relationships/image" Target="../media/image68.png"/><Relationship Id="rId2" Type="http://schemas.openxmlformats.org/officeDocument/2006/relationships/hyperlink" Target="http://en.wikipedia.org/wiki/Curve_fitting" TargetMode="External"/><Relationship Id="rId1" Type="http://schemas.openxmlformats.org/officeDocument/2006/relationships/slideLayout" Target="../slideLayouts/slideLayout2.xml"/><Relationship Id="rId6" Type="http://schemas.openxmlformats.org/officeDocument/2006/relationships/hyperlink" Target="http://en.wikipedia.org/wiki/OpenOpt" TargetMode="External"/><Relationship Id="rId5" Type="http://schemas.openxmlformats.org/officeDocument/2006/relationships/hyperlink" Target="http://en.wikipedia.org/wiki/SciPy" TargetMode="External"/><Relationship Id="rId4" Type="http://schemas.openxmlformats.org/officeDocument/2006/relationships/hyperlink" Target="http://en.wikipedia.org/wiki/MATLAB"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audio" Target="../media/audio46.wav"/><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xKDDiI5xdTk" TargetMode="External"/><Relationship Id="rId2" Type="http://schemas.openxmlformats.org/officeDocument/2006/relationships/hyperlink" Target="https://www.youtube.com/watch?v=pQuUW3Jp8ic"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audio" Target="../media/audio6.wav"/><Relationship Id="rId6" Type="http://schemas.openxmlformats.org/officeDocument/2006/relationships/image" Target="../media/image1.png"/><Relationship Id="rId5" Type="http://schemas.openxmlformats.org/officeDocument/2006/relationships/hyperlink" Target="http://image.wareseeker.com/software/Graphic-Apps/Editors/details_green-screen-wizard-photoshop-plugin-1.5.jpg"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audio" Target="../media/audio49.wav"/><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50.wav"/><Relationship Id="rId5" Type="http://schemas.openxmlformats.org/officeDocument/2006/relationships/image" Target="../media/image1.png"/><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audio" Target="../media/audio51.wav"/><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audio" Target="../media/audio53.wav"/><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audio" Target="../media/audio54.wav"/><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audio" Target="../media/audio55.wav"/><Relationship Id="rId5" Type="http://schemas.openxmlformats.org/officeDocument/2006/relationships/image" Target="../media/image1.png"/><Relationship Id="rId4" Type="http://schemas.openxmlformats.org/officeDocument/2006/relationships/hyperlink" Target="http://en.wikipedia.org/wiki/Hough_transform"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hyperlink" Target="https://www.youtube.com/watch?v=ebfi7qOFLuo" TargetMode="External"/><Relationship Id="rId2" Type="http://schemas.openxmlformats.org/officeDocument/2006/relationships/slideLayout" Target="../slideLayouts/slideLayout2.xml"/><Relationship Id="rId1" Type="http://schemas.openxmlformats.org/officeDocument/2006/relationships/audio" Target="../media/audio56.wav"/><Relationship Id="rId6" Type="http://schemas.openxmlformats.org/officeDocument/2006/relationships/image" Target="../media/image80.png"/><Relationship Id="rId5" Type="http://schemas.openxmlformats.org/officeDocument/2006/relationships/hyperlink" Target="http://planetmath.org/encyclopedia/HoughTransform.html" TargetMode="Externa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7L2SIy4bY_s" TargetMode="External"/><Relationship Id="rId2" Type="http://schemas.openxmlformats.org/officeDocument/2006/relationships/slideLayout" Target="../slideLayouts/slideLayout2.xml"/><Relationship Id="rId1" Type="http://schemas.openxmlformats.org/officeDocument/2006/relationships/audio" Target="../media/audio57.wav"/><Relationship Id="rId5" Type="http://schemas.openxmlformats.org/officeDocument/2006/relationships/image" Target="../media/image1.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audio" Target="../media/audio58.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audio" Target="../media/audio7.wav"/><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pQuUW3Jp8ic" TargetMode="External"/><Relationship Id="rId2" Type="http://schemas.openxmlformats.org/officeDocument/2006/relationships/hyperlink" Target="https://www.youtube.com/watch?v=zGEH6hao3c4"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audio" Target="../media/audio59.wav"/><Relationship Id="rId5" Type="http://schemas.openxmlformats.org/officeDocument/2006/relationships/image" Target="../media/image1.png"/><Relationship Id="rId4" Type="http://schemas.openxmlformats.org/officeDocument/2006/relationships/image" Target="../media/image8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0.wav"/></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61.wav"/><Relationship Id="rId1" Type="http://schemas.openxmlformats.org/officeDocument/2006/relationships/vmlDrawing" Target="../drawings/vmlDrawing3.vml"/><Relationship Id="rId6" Type="http://schemas.openxmlformats.org/officeDocument/2006/relationships/image" Target="../media/image86.png"/><Relationship Id="rId5" Type="http://schemas.openxmlformats.org/officeDocument/2006/relationships/image" Target="../media/image85.wmf"/><Relationship Id="rId4" Type="http://schemas.openxmlformats.org/officeDocument/2006/relationships/oleObject" Target="../embeddings/oleObject5.bin"/></Relationships>
</file>

<file path=ppt/slides/_rels/slide64.xml.rels><?xml version="1.0" encoding="UTF-8" standalone="yes"?>
<Relationships xmlns="http://schemas.openxmlformats.org/package/2006/relationships"><Relationship Id="rId8" Type="http://schemas.openxmlformats.org/officeDocument/2006/relationships/hyperlink" Target="https://www.youtube.com/watch?v=vn9y7t9iqC8" TargetMode="External"/><Relationship Id="rId3" Type="http://schemas.openxmlformats.org/officeDocument/2006/relationships/notesSlide" Target="../notesSlides/notesSlide5.xml"/><Relationship Id="rId7" Type="http://schemas.openxmlformats.org/officeDocument/2006/relationships/hyperlink" Target="https://www.youtube.com/watch?v=UUMvx9bMWRY" TargetMode="External"/><Relationship Id="rId2" Type="http://schemas.openxmlformats.org/officeDocument/2006/relationships/slideLayout" Target="../slideLayouts/slideLayout2.xml"/><Relationship Id="rId1" Type="http://schemas.openxmlformats.org/officeDocument/2006/relationships/audio" Target="../media/audio62.wav"/><Relationship Id="rId6" Type="http://schemas.openxmlformats.org/officeDocument/2006/relationships/image" Target="../media/image1.png"/><Relationship Id="rId11" Type="http://schemas.openxmlformats.org/officeDocument/2006/relationships/hyperlink" Target="https://www.youtube.com/watch?v=d2GGxW9e5Zg" TargetMode="External"/><Relationship Id="rId5" Type="http://schemas.openxmlformats.org/officeDocument/2006/relationships/image" Target="../media/image87.png"/><Relationship Id="rId10" Type="http://schemas.openxmlformats.org/officeDocument/2006/relationships/hyperlink" Target="https://www.youtube.com/watch?v=tNI9nW-aGOg" TargetMode="External"/><Relationship Id="rId4" Type="http://schemas.openxmlformats.org/officeDocument/2006/relationships/hyperlink" Target="http://www.markschulze.net/java/hough/" TargetMode="External"/><Relationship Id="rId9" Type="http://schemas.openxmlformats.org/officeDocument/2006/relationships/hyperlink" Target="https://www.youtube.com/watch?v=szFEpCLUMYE" TargetMode="Externa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en.wikipedia.org/wiki/Hough_Transform" TargetMode="External"/><Relationship Id="rId7" Type="http://schemas.openxmlformats.org/officeDocument/2006/relationships/hyperlink" Target="http://en.wikipedia.org/wiki/Circle" TargetMode="External"/><Relationship Id="rId2" Type="http://schemas.openxmlformats.org/officeDocument/2006/relationships/slideLayout" Target="../slideLayouts/slideLayout2.xml"/><Relationship Id="rId1" Type="http://schemas.openxmlformats.org/officeDocument/2006/relationships/audio" Target="../media/audio63.wav"/><Relationship Id="rId6" Type="http://schemas.openxmlformats.org/officeDocument/2006/relationships/hyperlink" Target="http://en.wikipedia.org/wiki/Line_(geometry)" TargetMode="External"/><Relationship Id="rId5" Type="http://schemas.openxmlformats.org/officeDocument/2006/relationships/hyperlink" Target="http://en.wikipedia.org/wiki/Generalised_Hough_Transform#cite_note-0" TargetMode="External"/><Relationship Id="rId4" Type="http://schemas.openxmlformats.org/officeDocument/2006/relationships/hyperlink" Target="http://en.wikipedia.org/wiki/Template_matchi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audio" Target="../media/audio64.wav"/><Relationship Id="rId5" Type="http://schemas.openxmlformats.org/officeDocument/2006/relationships/image" Target="../media/image1.png"/><Relationship Id="rId4" Type="http://schemas.openxmlformats.org/officeDocument/2006/relationships/hyperlink" Target="http://www.ece.lsu.edu/gunturk/EE7700/Lecture_feature2.ppt"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slideLayout" Target="../slideLayouts/slideLayout2.xml"/><Relationship Id="rId1" Type="http://schemas.openxmlformats.org/officeDocument/2006/relationships/audio" Target="../media/audio65.wav"/><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66.wav"/></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audio" Target="../media/audio67.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audio" Target="../media/audio8.wav"/><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audio" Target="../media/audio68.wav"/><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audio" Target="../media/audio69.wav"/><Relationship Id="rId4" Type="http://schemas.openxmlformats.org/officeDocument/2006/relationships/image" Target="../media/image91.pn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audio" Target="../media/audio70.wav"/><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audio" Target="../media/audio71.wav"/><Relationship Id="rId5" Type="http://schemas.openxmlformats.org/officeDocument/2006/relationships/image" Target="../media/image91.png"/><Relationship Id="rId4" Type="http://schemas.openxmlformats.org/officeDocument/2006/relationships/hyperlink" Target="http://ivt.sourceforge.net/examples.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2.xml"/><Relationship Id="rId1" Type="http://schemas.openxmlformats.org/officeDocument/2006/relationships/audio" Target="../media/audio72.wav"/><Relationship Id="rId5" Type="http://schemas.openxmlformats.org/officeDocument/2006/relationships/image" Target="../media/image91.png"/><Relationship Id="rId4" Type="http://schemas.openxmlformats.org/officeDocument/2006/relationships/hyperlink" Target="http://www.ikaros-project.org/articles/2004/monoculardepth1/" TargetMode="External"/></Relationships>
</file>

<file path=ppt/slides/_rels/slide75.xml.rels><?xml version="1.0" encoding="UTF-8" standalone="yes"?>
<Relationships xmlns="http://schemas.openxmlformats.org/package/2006/relationships"><Relationship Id="rId2" Type="http://schemas.openxmlformats.org/officeDocument/2006/relationships/hyperlink" Target="https://www.youtube.com/watch?v=YyvsNkQNZYU"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9.wav"/></Relationships>
</file>

<file path=ppt/slides/_rels/slide8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audio" Target="../media/audio10.wav"/><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medium.com/@akshikawijesundara/object-recognition-with-opencv-on-android-6435277ab285" TargetMode="Externa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http://www.willowgarage.com/sites/default/files/orb_final.pdf"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s://github.com/akshika47/OpencvAndroid" TargetMode="External"/><Relationship Id="rId2" Type="http://schemas.openxmlformats.org/officeDocument/2006/relationships/hyperlink" Target="https://www.youtube.com/watch?v=Yh3XKqvYFAk"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audio" Target="../media/audio73.wav"/><Relationship Id="rId6" Type="http://schemas.openxmlformats.org/officeDocument/2006/relationships/image" Target="../media/image91.png"/><Relationship Id="rId5" Type="http://schemas.openxmlformats.org/officeDocument/2006/relationships/hyperlink" Target="http://people.csail.mit.edu/chiu/projects.htm" TargetMode="External"/><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4.wav"/></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5.wav"/></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audio" Target="../media/audio76.wav"/></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1893888"/>
            <a:ext cx="8832850" cy="2332037"/>
          </a:xfrm>
        </p:spPr>
        <p:txBody>
          <a:bodyPr lIns="90488" tIns="44450" rIns="90488" bIns="44450" anchor="ctr" anchorCtr="0"/>
          <a:lstStyle/>
          <a:p>
            <a:pPr eaLnBrk="1" hangingPunct="1">
              <a:defRPr/>
            </a:pPr>
            <a:r>
              <a:rPr lang="en-US" sz="4800" b="1" dirty="0"/>
              <a:t>Feature Detection – the beginning</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440057" y="373744"/>
            <a:ext cx="304800" cy="3048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r>
              <a:rPr lang="en-US" dirty="0"/>
              <a:t>Occlusion ?- </a:t>
            </a:r>
          </a:p>
          <a:p>
            <a:pPr lvl="2"/>
            <a:r>
              <a:rPr lang="en-US" sz="2000" dirty="0"/>
              <a:t>Here the cube and cylinder are occluded by the sphere.</a:t>
            </a:r>
          </a:p>
        </p:txBody>
      </p:sp>
      <p:pic>
        <p:nvPicPr>
          <p:cNvPr id="37890" name="Picture 2"/>
          <p:cNvPicPr>
            <a:picLocks noChangeAspect="1" noChangeArrowheads="1"/>
          </p:cNvPicPr>
          <p:nvPr/>
        </p:nvPicPr>
        <p:blipFill>
          <a:blip r:embed="rId3" cstate="print"/>
          <a:srcRect l="2803" t="64537" r="63558" b="8474"/>
          <a:stretch>
            <a:fillRect/>
          </a:stretch>
        </p:blipFill>
        <p:spPr bwMode="auto">
          <a:xfrm>
            <a:off x="4005942" y="3715658"/>
            <a:ext cx="2960914" cy="1516743"/>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454572"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pPr lvl="1"/>
            <a:r>
              <a:rPr lang="en-US" dirty="0"/>
              <a:t>Will we always see the same view of our (3D) object?  Or is it a 2D object (a character in OCR)?</a:t>
            </a:r>
          </a:p>
        </p:txBody>
      </p:sp>
      <p:pic>
        <p:nvPicPr>
          <p:cNvPr id="38916" name="Picture 4"/>
          <p:cNvPicPr>
            <a:picLocks noChangeAspect="1" noChangeArrowheads="1"/>
          </p:cNvPicPr>
          <p:nvPr/>
        </p:nvPicPr>
        <p:blipFill>
          <a:blip r:embed="rId3" cstate="print"/>
          <a:srcRect b="10714"/>
          <a:stretch>
            <a:fillRect/>
          </a:stretch>
        </p:blipFill>
        <p:spPr bwMode="auto">
          <a:xfrm>
            <a:off x="783772" y="3345543"/>
            <a:ext cx="2438400" cy="3265714"/>
          </a:xfrm>
          <a:prstGeom prst="rect">
            <a:avLst/>
          </a:prstGeom>
          <a:noFill/>
          <a:ln w="12700" cap="flat" cmpd="sng">
            <a:noFill/>
            <a:prstDash val="solid"/>
            <a:miter lim="800000"/>
            <a:headEnd/>
            <a:tailEnd/>
          </a:ln>
        </p:spPr>
      </p:pic>
      <p:sp>
        <p:nvSpPr>
          <p:cNvPr id="7" name="TextBox 6"/>
          <p:cNvSpPr txBox="1"/>
          <p:nvPr/>
        </p:nvSpPr>
        <p:spPr>
          <a:xfrm>
            <a:off x="3947886" y="3512457"/>
            <a:ext cx="4886594" cy="2585323"/>
          </a:xfrm>
          <a:prstGeom prst="rect">
            <a:avLst/>
          </a:prstGeom>
          <a:noFill/>
        </p:spPr>
        <p:txBody>
          <a:bodyPr wrap="none" rtlCol="0">
            <a:spAutoFit/>
          </a:bodyPr>
          <a:lstStyle/>
          <a:p>
            <a:r>
              <a:rPr lang="en-US" dirty="0"/>
              <a:t>In this example – </a:t>
            </a:r>
            <a:r>
              <a:rPr lang="en-US" dirty="0" err="1"/>
              <a:t>RedLaser</a:t>
            </a:r>
            <a:r>
              <a:rPr lang="en-US" dirty="0"/>
              <a:t> </a:t>
            </a:r>
            <a:r>
              <a:rPr lang="en-US" dirty="0" err="1"/>
              <a:t>iPhone</a:t>
            </a:r>
            <a:endParaRPr lang="en-US" dirty="0"/>
          </a:p>
          <a:p>
            <a:r>
              <a:rPr lang="en-US" dirty="0"/>
              <a:t>App the user is expected to take a</a:t>
            </a:r>
          </a:p>
          <a:p>
            <a:r>
              <a:rPr lang="en-US" dirty="0"/>
              <a:t>Picture of the barcode inside the</a:t>
            </a:r>
          </a:p>
          <a:p>
            <a:r>
              <a:rPr lang="en-US" dirty="0"/>
              <a:t>“green” indicated image area.</a:t>
            </a:r>
          </a:p>
          <a:p>
            <a:endParaRPr lang="en-US" dirty="0"/>
          </a:p>
          <a:p>
            <a:r>
              <a:rPr lang="en-US" dirty="0"/>
              <a:t>This is an example of a very constrained</a:t>
            </a:r>
          </a:p>
          <a:p>
            <a:r>
              <a:rPr lang="en-US" dirty="0"/>
              <a:t>view.   In this usage, it is not a</a:t>
            </a:r>
          </a:p>
          <a:p>
            <a:r>
              <a:rPr lang="en-US" dirty="0"/>
              <a:t>bad constraint and certainly makes the</a:t>
            </a:r>
            <a:br>
              <a:rPr lang="en-US" dirty="0"/>
            </a:br>
            <a:r>
              <a:rPr lang="en-US" dirty="0"/>
              <a:t>vision problem easier.</a:t>
            </a:r>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4463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1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Examples of some questions</a:t>
            </a:r>
            <a:endParaRPr lang="en-US" dirty="0">
              <a:solidFill>
                <a:srgbClr val="FFC000"/>
              </a:solidFill>
            </a:endParaRPr>
          </a:p>
        </p:txBody>
      </p:sp>
      <p:sp>
        <p:nvSpPr>
          <p:cNvPr id="3" name="Content Placeholder 2"/>
          <p:cNvSpPr>
            <a:spLocks noGrp="1"/>
          </p:cNvSpPr>
          <p:nvPr>
            <p:ph idx="1"/>
          </p:nvPr>
        </p:nvSpPr>
        <p:spPr>
          <a:xfrm>
            <a:off x="442686" y="990600"/>
            <a:ext cx="8229600" cy="4530725"/>
          </a:xfrm>
        </p:spPr>
        <p:txBody>
          <a:bodyPr/>
          <a:lstStyle/>
          <a:p>
            <a:pPr lvl="1"/>
            <a:r>
              <a:rPr lang="en-US" dirty="0"/>
              <a:t>Will the properties (i.e. color, shape, etc) of the object change </a:t>
            </a:r>
            <a:r>
              <a:rPr lang="en-US" sz="2000" dirty="0"/>
              <a:t>(i.e. face detection - someone’s face </a:t>
            </a:r>
            <a:r>
              <a:rPr lang="en-US" sz="2000" dirty="0" err="1"/>
              <a:t>chages</a:t>
            </a:r>
            <a:r>
              <a:rPr lang="en-US" sz="2000" dirty="0"/>
              <a:t> with makeup, expressions, hair)</a:t>
            </a:r>
            <a:r>
              <a:rPr lang="en-US" dirty="0"/>
              <a:t>?</a:t>
            </a:r>
          </a:p>
        </p:txBody>
      </p:sp>
      <p:pic>
        <p:nvPicPr>
          <p:cNvPr id="39938" name="Picture 2"/>
          <p:cNvPicPr>
            <a:picLocks noChangeAspect="1" noChangeArrowheads="1"/>
          </p:cNvPicPr>
          <p:nvPr/>
        </p:nvPicPr>
        <p:blipFill>
          <a:blip r:embed="rId3" cstate="print"/>
          <a:srcRect/>
          <a:stretch>
            <a:fillRect/>
          </a:stretch>
        </p:blipFill>
        <p:spPr bwMode="auto">
          <a:xfrm>
            <a:off x="0" y="2994686"/>
            <a:ext cx="4747079" cy="3863314"/>
          </a:xfrm>
          <a:prstGeom prst="rect">
            <a:avLst/>
          </a:prstGeom>
          <a:noFill/>
          <a:ln w="12700" cap="flat" cmpd="sng">
            <a:noFill/>
            <a:prstDash val="solid"/>
            <a:miter lim="800000"/>
            <a:headEnd/>
            <a:tailEnd/>
          </a:ln>
        </p:spPr>
      </p:pic>
      <p:sp>
        <p:nvSpPr>
          <p:cNvPr id="5" name="TextBox 4"/>
          <p:cNvSpPr txBox="1"/>
          <p:nvPr/>
        </p:nvSpPr>
        <p:spPr>
          <a:xfrm>
            <a:off x="5052815" y="4151086"/>
            <a:ext cx="4091185" cy="600164"/>
          </a:xfrm>
          <a:prstGeom prst="rect">
            <a:avLst/>
          </a:prstGeom>
          <a:noFill/>
        </p:spPr>
        <p:txBody>
          <a:bodyPr wrap="none" rtlCol="0">
            <a:spAutoFit/>
          </a:bodyPr>
          <a:lstStyle/>
          <a:p>
            <a:r>
              <a:rPr lang="en-US" sz="1100" dirty="0"/>
              <a:t>Taken from</a:t>
            </a:r>
            <a:br>
              <a:rPr lang="en-US" sz="1100" dirty="0"/>
            </a:br>
            <a:r>
              <a:rPr lang="en-US" sz="1100" dirty="0"/>
              <a:t> </a:t>
            </a:r>
            <a:r>
              <a:rPr lang="en-US" sz="1100" dirty="0">
                <a:hlinkClick r:id="rId4"/>
              </a:rPr>
              <a:t>http://humansensing.cs.cmu.edu/projects/oprml.html</a:t>
            </a:r>
            <a:endParaRPr lang="en-US" sz="1100" dirty="0"/>
          </a:p>
          <a:p>
            <a:endParaRPr lang="en-US" sz="1100"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352971" y="315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pPr lvl="1"/>
            <a:r>
              <a:rPr lang="en-US" dirty="0"/>
              <a:t>Will the scale of the object change (close by, far away)? …</a:t>
            </a:r>
          </a:p>
          <a:p>
            <a:pPr lvl="3"/>
            <a:r>
              <a:rPr lang="en-US" dirty="0"/>
              <a:t>what is the range and how does the object change.</a:t>
            </a:r>
          </a:p>
        </p:txBody>
      </p:sp>
      <p:pic>
        <p:nvPicPr>
          <p:cNvPr id="40962" name="Picture 2"/>
          <p:cNvPicPr>
            <a:picLocks noChangeAspect="1" noChangeArrowheads="1"/>
          </p:cNvPicPr>
          <p:nvPr/>
        </p:nvPicPr>
        <p:blipFill>
          <a:blip r:embed="rId3" cstate="print"/>
          <a:srcRect/>
          <a:stretch>
            <a:fillRect/>
          </a:stretch>
        </p:blipFill>
        <p:spPr bwMode="auto">
          <a:xfrm>
            <a:off x="0" y="3550557"/>
            <a:ext cx="3263900" cy="2655919"/>
          </a:xfrm>
          <a:prstGeom prst="rect">
            <a:avLst/>
          </a:prstGeom>
          <a:noFill/>
          <a:ln w="12700" cap="flat" cmpd="sng">
            <a:noFill/>
            <a:prstDash val="solid"/>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5955393" y="3534910"/>
            <a:ext cx="3188607" cy="2591882"/>
          </a:xfrm>
          <a:prstGeom prst="rect">
            <a:avLst/>
          </a:prstGeom>
          <a:noFill/>
          <a:ln w="12700" cap="flat" cmpd="sng">
            <a:noFill/>
            <a:prstDash val="solid"/>
            <a:miter lim="800000"/>
            <a:headEnd/>
            <a:tailEnd/>
          </a:ln>
        </p:spPr>
      </p:pic>
      <p:sp>
        <p:nvSpPr>
          <p:cNvPr id="6" name="TextBox 5"/>
          <p:cNvSpPr txBox="1"/>
          <p:nvPr/>
        </p:nvSpPr>
        <p:spPr>
          <a:xfrm>
            <a:off x="3410857" y="3962400"/>
            <a:ext cx="2634054" cy="646331"/>
          </a:xfrm>
          <a:prstGeom prst="rect">
            <a:avLst/>
          </a:prstGeom>
          <a:noFill/>
        </p:spPr>
        <p:txBody>
          <a:bodyPr wrap="none" rtlCol="0">
            <a:spAutoFit/>
          </a:bodyPr>
          <a:lstStyle/>
          <a:p>
            <a:r>
              <a:rPr lang="en-US" dirty="0"/>
              <a:t>Objects and different</a:t>
            </a:r>
          </a:p>
          <a:p>
            <a:r>
              <a:rPr lang="en-US" dirty="0"/>
              <a:t>scales</a:t>
            </a:r>
          </a:p>
        </p:txBody>
      </p:sp>
      <p:sp>
        <p:nvSpPr>
          <p:cNvPr id="7" name="TextBox 6"/>
          <p:cNvSpPr txBox="1"/>
          <p:nvPr/>
        </p:nvSpPr>
        <p:spPr>
          <a:xfrm>
            <a:off x="0" y="6211669"/>
            <a:ext cx="4352987" cy="646331"/>
          </a:xfrm>
          <a:prstGeom prst="rect">
            <a:avLst/>
          </a:prstGeom>
          <a:noFill/>
        </p:spPr>
        <p:txBody>
          <a:bodyPr wrap="square" rtlCol="0">
            <a:spAutoFit/>
          </a:bodyPr>
          <a:lstStyle/>
          <a:p>
            <a:r>
              <a:rPr lang="en-US" sz="1200" dirty="0"/>
              <a:t>Taken from </a:t>
            </a:r>
            <a:r>
              <a:rPr lang="en-US" sz="1200" dirty="0">
                <a:hlinkClick r:id="rId5"/>
              </a:rPr>
              <a:t>http://web.engr.oregonstate.edu/~sinisa/</a:t>
            </a:r>
            <a:endParaRPr lang="en-US" sz="1200" dirty="0"/>
          </a:p>
          <a:p>
            <a:br>
              <a:rPr lang="en-US" sz="1200" dirty="0"/>
            </a:br>
            <a:endParaRPr lang="en-US" sz="1200" dirty="0"/>
          </a:p>
        </p:txBody>
      </p:sp>
      <p:sp>
        <p:nvSpPr>
          <p:cNvPr id="8" name="Rectangle 7"/>
          <p:cNvSpPr/>
          <p:nvPr/>
        </p:nvSpPr>
        <p:spPr>
          <a:xfrm>
            <a:off x="5515429" y="6139097"/>
            <a:ext cx="3628571" cy="461665"/>
          </a:xfrm>
          <a:prstGeom prst="rect">
            <a:avLst/>
          </a:prstGeom>
        </p:spPr>
        <p:txBody>
          <a:bodyPr wrap="square">
            <a:spAutoFit/>
          </a:bodyPr>
          <a:lstStyle/>
          <a:p>
            <a:r>
              <a:rPr lang="en-US" sz="1200" dirty="0"/>
              <a:t>Taken from </a:t>
            </a:r>
          </a:p>
          <a:p>
            <a:r>
              <a:rPr lang="en-US" sz="1200" dirty="0">
                <a:hlinkClick r:id="rId6"/>
              </a:rPr>
              <a:t>http://vpa.sabanciuniv.edu/projects/festo/</a:t>
            </a:r>
            <a:r>
              <a:rPr lang="en-US" sz="1200" dirty="0"/>
              <a:t> </a:t>
            </a:r>
          </a:p>
        </p:txBody>
      </p:sp>
      <p:cxnSp>
        <p:nvCxnSpPr>
          <p:cNvPr id="10" name="Curved Connector 9"/>
          <p:cNvCxnSpPr/>
          <p:nvPr/>
        </p:nvCxnSpPr>
        <p:spPr bwMode="auto">
          <a:xfrm rot="10800000" flipV="1">
            <a:off x="3338286" y="4601027"/>
            <a:ext cx="914400" cy="464457"/>
          </a:xfrm>
          <a:prstGeom prst="curved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cxnSp>
        <p:nvCxnSpPr>
          <p:cNvPr id="11" name="Curved Connector 10"/>
          <p:cNvCxnSpPr>
            <a:stCxn id="6" idx="2"/>
          </p:cNvCxnSpPr>
          <p:nvPr/>
        </p:nvCxnSpPr>
        <p:spPr bwMode="auto">
          <a:xfrm rot="16200000" flipH="1">
            <a:off x="4958594" y="4378021"/>
            <a:ext cx="587383" cy="1048802"/>
          </a:xfrm>
          <a:prstGeom prst="curvedConnector2">
            <a:avLst/>
          </a:prstGeom>
          <a:solidFill>
            <a:schemeClr val="accent1"/>
          </a:solidFill>
          <a:ln w="12700" cap="flat" cmpd="sng" algn="ctr">
            <a:solidFill>
              <a:schemeClr val="tx1"/>
            </a:solidFill>
            <a:prstDash val="solid"/>
            <a:round/>
            <a:headEnd type="none" w="med" len="med"/>
            <a:tailEnd type="arrow"/>
          </a:ln>
          <a:effectLst/>
        </p:spPr>
      </p:cxnSp>
      <p:pic>
        <p:nvPicPr>
          <p:cNvPr id="15" name="Recorded Sound">
            <a:hlinkClick r:id="" action="ppaction://media"/>
          </p:cNvPr>
          <p:cNvPicPr>
            <a:picLocks noRot="1" noChangeAspect="1"/>
          </p:cNvPicPr>
          <p:nvPr>
            <a:wavAudioFile r:embed="rId1" name="Recorded Sound"/>
          </p:nvPr>
        </p:nvPicPr>
        <p:blipFill>
          <a:blip r:embed="rId7" cstate="print"/>
          <a:stretch>
            <a:fillRect/>
          </a:stretch>
        </p:blipFill>
        <p:spPr>
          <a:xfrm>
            <a:off x="8425543"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10"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Examples of some questions</a:t>
            </a:r>
            <a:endParaRPr lang="en-US" dirty="0">
              <a:solidFill>
                <a:srgbClr val="FFC000"/>
              </a:solidFill>
            </a:endParaRPr>
          </a:p>
        </p:txBody>
      </p:sp>
      <p:sp>
        <p:nvSpPr>
          <p:cNvPr id="3" name="Content Placeholder 2"/>
          <p:cNvSpPr>
            <a:spLocks noGrp="1"/>
          </p:cNvSpPr>
          <p:nvPr>
            <p:ph idx="1"/>
          </p:nvPr>
        </p:nvSpPr>
        <p:spPr>
          <a:xfrm>
            <a:off x="457200" y="1048657"/>
            <a:ext cx="8229600" cy="4530725"/>
          </a:xfrm>
        </p:spPr>
        <p:txBody>
          <a:bodyPr/>
          <a:lstStyle/>
          <a:p>
            <a:pPr lvl="1"/>
            <a:r>
              <a:rPr lang="en-US" dirty="0">
                <a:solidFill>
                  <a:srgbClr val="FFC000"/>
                </a:solidFill>
              </a:rPr>
              <a:t>THERE ARE MANY MORE questions…..and figuring out what the right questions are for your computer vision task is part of the discovery (solving the problem).</a:t>
            </a:r>
          </a:p>
          <a:p>
            <a:pPr lvl="1"/>
            <a:endParaRPr lang="en-US" dirty="0">
              <a:solidFill>
                <a:srgbClr val="FFC000"/>
              </a:solidFill>
            </a:endParaRPr>
          </a:p>
          <a:p>
            <a:pPr lvl="1"/>
            <a:r>
              <a:rPr lang="en-US" dirty="0">
                <a:solidFill>
                  <a:srgbClr val="C00000"/>
                </a:solidFill>
                <a:highlight>
                  <a:srgbClr val="FFFF00"/>
                </a:highlight>
              </a:rPr>
              <a:t>Finding out the questions ….leads to what features about the object are useful in recognition!!!</a:t>
            </a:r>
          </a:p>
          <a:p>
            <a:pPr lvl="3"/>
            <a:r>
              <a:rPr lang="en-US" sz="1600" dirty="0"/>
              <a:t>Example:  If scale varies so greatly the object does not retain similar geometric properties or parts…maybe we have to break it down into different systems for different scales…or maybe we look at non-geometric properties like color and texture instead!!</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498114" y="315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a:t>Edges</a:t>
            </a:r>
          </a:p>
          <a:p>
            <a:r>
              <a:rPr lang="en-US" dirty="0"/>
              <a:t>Boundaries</a:t>
            </a:r>
          </a:p>
          <a:p>
            <a:r>
              <a:rPr lang="en-US" dirty="0"/>
              <a:t>Lines, Curves</a:t>
            </a:r>
          </a:p>
          <a:p>
            <a:r>
              <a:rPr lang="en-US" dirty="0"/>
              <a:t>Corners and points of inflection</a:t>
            </a:r>
          </a:p>
          <a:p>
            <a:r>
              <a:rPr lang="en-US" dirty="0"/>
              <a:t>Surfaces</a:t>
            </a:r>
          </a:p>
          <a:p>
            <a:pPr>
              <a:buNone/>
            </a:pPr>
            <a:endParaRPr lang="en-US" dirty="0"/>
          </a:p>
          <a:p>
            <a:endParaRPr lang="en-US" dirty="0"/>
          </a:p>
          <a:p>
            <a:endParaRPr lang="en-US" dirty="0"/>
          </a:p>
        </p:txBody>
      </p:sp>
      <p:pic>
        <p:nvPicPr>
          <p:cNvPr id="7" name="Recorded Sound">
            <a:hlinkClick r:id="" action="ppaction://media"/>
          </p:cNvPr>
          <p:cNvPicPr>
            <a:picLocks noRot="1" noChangeAspect="1"/>
          </p:cNvPicPr>
          <p:nvPr>
            <a:wavAudioFile r:embed="rId1" name="Recorded Sound"/>
          </p:nvPr>
        </p:nvPicPr>
        <p:blipFill>
          <a:blip r:embed="rId3" cstate="print"/>
          <a:stretch>
            <a:fillRect/>
          </a:stretch>
        </p:blipFill>
        <p:spPr>
          <a:xfrm>
            <a:off x="8236857" y="2431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a:t>Edges</a:t>
            </a:r>
          </a:p>
          <a:p>
            <a:endParaRPr lang="en-US" dirty="0"/>
          </a:p>
          <a:p>
            <a:endParaRPr lang="en-US" dirty="0"/>
          </a:p>
        </p:txBody>
      </p:sp>
      <p:sp>
        <p:nvSpPr>
          <p:cNvPr id="5" name="TextBox 4"/>
          <p:cNvSpPr txBox="1"/>
          <p:nvPr/>
        </p:nvSpPr>
        <p:spPr>
          <a:xfrm>
            <a:off x="203200" y="4325257"/>
            <a:ext cx="3623108" cy="923330"/>
          </a:xfrm>
          <a:prstGeom prst="rect">
            <a:avLst/>
          </a:prstGeom>
          <a:noFill/>
        </p:spPr>
        <p:txBody>
          <a:bodyPr wrap="none" rtlCol="0">
            <a:spAutoFit/>
          </a:bodyPr>
          <a:lstStyle/>
          <a:p>
            <a:r>
              <a:rPr lang="en-US" sz="1200" dirty="0"/>
              <a:t>Taken from</a:t>
            </a:r>
          </a:p>
          <a:p>
            <a:r>
              <a:rPr lang="en-US" sz="1200" dirty="0">
                <a:hlinkClick r:id="rId3"/>
              </a:rPr>
              <a:t>http://www.odec.ca/projects/2008/niel8c2/</a:t>
            </a:r>
            <a:endParaRPr lang="en-US" sz="1200" dirty="0"/>
          </a:p>
          <a:p>
            <a:endParaRPr lang="en-US" sz="1200" dirty="0"/>
          </a:p>
          <a:p>
            <a:endParaRPr lang="en-US" dirty="0"/>
          </a:p>
        </p:txBody>
      </p:sp>
      <p:pic>
        <p:nvPicPr>
          <p:cNvPr id="43012" name="Picture 4"/>
          <p:cNvPicPr>
            <a:picLocks noChangeAspect="1" noChangeArrowheads="1"/>
          </p:cNvPicPr>
          <p:nvPr/>
        </p:nvPicPr>
        <p:blipFill>
          <a:blip r:embed="rId4" cstate="print"/>
          <a:srcRect/>
          <a:stretch>
            <a:fillRect/>
          </a:stretch>
        </p:blipFill>
        <p:spPr bwMode="auto">
          <a:xfrm>
            <a:off x="3200400" y="1843541"/>
            <a:ext cx="5943600" cy="2009775"/>
          </a:xfrm>
          <a:prstGeom prst="rect">
            <a:avLst/>
          </a:prstGeom>
          <a:noFill/>
          <a:ln w="12700" cap="flat" cmpd="sng">
            <a:noFill/>
            <a:prstDash val="solid"/>
            <a:miter lim="800000"/>
            <a:headEnd/>
            <a:tailEnd/>
          </a:ln>
        </p:spPr>
      </p:pic>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7975600" y="2576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6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Edges as Features</a:t>
            </a:r>
          </a:p>
        </p:txBody>
      </p:sp>
      <p:sp>
        <p:nvSpPr>
          <p:cNvPr id="3" name="Content Placeholder 2"/>
          <p:cNvSpPr>
            <a:spLocks noGrp="1"/>
          </p:cNvSpPr>
          <p:nvPr>
            <p:ph idx="1"/>
          </p:nvPr>
        </p:nvSpPr>
        <p:spPr/>
        <p:txBody>
          <a:bodyPr/>
          <a:lstStyle/>
          <a:p>
            <a:r>
              <a:rPr lang="en-US" dirty="0"/>
              <a:t>What Edges Detection Algorithm?</a:t>
            </a:r>
          </a:p>
          <a:p>
            <a:r>
              <a:rPr lang="en-US" dirty="0"/>
              <a:t>Which Edges?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554686" y="5479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a:t>Edges as Features</a:t>
            </a:r>
          </a:p>
        </p:txBody>
      </p:sp>
      <p:sp>
        <p:nvSpPr>
          <p:cNvPr id="3" name="Content Placeholder 2"/>
          <p:cNvSpPr>
            <a:spLocks noGrp="1"/>
          </p:cNvSpPr>
          <p:nvPr>
            <p:ph idx="1"/>
          </p:nvPr>
        </p:nvSpPr>
        <p:spPr>
          <a:xfrm>
            <a:off x="457200" y="729344"/>
            <a:ext cx="8229600" cy="4530725"/>
          </a:xfrm>
        </p:spPr>
        <p:txBody>
          <a:bodyPr/>
          <a:lstStyle/>
          <a:p>
            <a:r>
              <a:rPr lang="en-US" dirty="0"/>
              <a:t>What Edges Detection Algorithm?</a:t>
            </a:r>
          </a:p>
          <a:p>
            <a:pPr lvl="1"/>
            <a:r>
              <a:rPr lang="en-US" dirty="0"/>
              <a:t>There are many.   </a:t>
            </a:r>
          </a:p>
        </p:txBody>
      </p:sp>
      <p:sp>
        <p:nvSpPr>
          <p:cNvPr id="6" name="Right Arrow 5"/>
          <p:cNvSpPr/>
          <p:nvPr/>
        </p:nvSpPr>
        <p:spPr bwMode="auto">
          <a:xfrm>
            <a:off x="3280228" y="3193143"/>
            <a:ext cx="2235200" cy="9579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3701144" y="2307772"/>
            <a:ext cx="1178528" cy="923330"/>
          </a:xfrm>
          <a:prstGeom prst="rect">
            <a:avLst/>
          </a:prstGeom>
          <a:noFill/>
        </p:spPr>
        <p:txBody>
          <a:bodyPr wrap="none" rtlCol="0">
            <a:spAutoFit/>
          </a:bodyPr>
          <a:lstStyle/>
          <a:p>
            <a:r>
              <a:rPr lang="en-US" dirty="0" err="1"/>
              <a:t>Sobel</a:t>
            </a:r>
            <a:endParaRPr lang="en-US" dirty="0"/>
          </a:p>
          <a:p>
            <a:r>
              <a:rPr lang="en-US" dirty="0"/>
              <a:t>Edge </a:t>
            </a:r>
          </a:p>
          <a:p>
            <a:r>
              <a:rPr lang="en-US" dirty="0"/>
              <a:t>Detector</a:t>
            </a:r>
          </a:p>
        </p:txBody>
      </p:sp>
      <p:graphicFrame>
        <p:nvGraphicFramePr>
          <p:cNvPr id="49156" name="Object 1035"/>
          <p:cNvGraphicFramePr>
            <a:graphicFrameLocks noChangeAspect="1"/>
          </p:cNvGraphicFramePr>
          <p:nvPr/>
        </p:nvGraphicFramePr>
        <p:xfrm>
          <a:off x="1979613" y="4837113"/>
          <a:ext cx="1604962" cy="1425575"/>
        </p:xfrm>
        <a:graphic>
          <a:graphicData uri="http://schemas.openxmlformats.org/presentationml/2006/ole">
            <mc:AlternateContent xmlns:mc="http://schemas.openxmlformats.org/markup-compatibility/2006">
              <mc:Choice xmlns:v="urn:schemas-microsoft-com:vml" Requires="v">
                <p:oleObj spid="_x0000_s49244" name="Equation" r:id="rId4" imgW="799920" imgH="711000" progId="Equation.3">
                  <p:embed/>
                </p:oleObj>
              </mc:Choice>
              <mc:Fallback>
                <p:oleObj name="Equation" r:id="rId4" imgW="799920" imgH="711000" progId="Equation.3">
                  <p:embed/>
                  <p:pic>
                    <p:nvPicPr>
                      <p:cNvPr id="0" name="Object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613" y="4837113"/>
                        <a:ext cx="1604962"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1036"/>
          <p:cNvGraphicFramePr>
            <a:graphicFrameLocks noChangeAspect="1"/>
          </p:cNvGraphicFramePr>
          <p:nvPr/>
        </p:nvGraphicFramePr>
        <p:xfrm>
          <a:off x="3724275" y="4789488"/>
          <a:ext cx="1936750" cy="1425575"/>
        </p:xfrm>
        <a:graphic>
          <a:graphicData uri="http://schemas.openxmlformats.org/presentationml/2006/ole">
            <mc:AlternateContent xmlns:mc="http://schemas.openxmlformats.org/markup-compatibility/2006">
              <mc:Choice xmlns:v="urn:schemas-microsoft-com:vml" Requires="v">
                <p:oleObj spid="_x0000_s49245" name="Equation" r:id="rId6" imgW="965160" imgH="711000" progId="Equation.3">
                  <p:embed/>
                </p:oleObj>
              </mc:Choice>
              <mc:Fallback>
                <p:oleObj name="Equation" r:id="rId6" imgW="965160" imgH="711000" progId="Equation.3">
                  <p:embed/>
                  <p:pic>
                    <p:nvPicPr>
                      <p:cNvPr id="0" name="Object 10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24275" y="4789488"/>
                        <a:ext cx="1936750"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959430" y="4513943"/>
            <a:ext cx="449162" cy="369332"/>
          </a:xfrm>
          <a:prstGeom prst="rect">
            <a:avLst/>
          </a:prstGeom>
          <a:noFill/>
        </p:spPr>
        <p:txBody>
          <a:bodyPr wrap="none" rtlCol="0">
            <a:spAutoFit/>
          </a:bodyPr>
          <a:lstStyle/>
          <a:p>
            <a:r>
              <a:rPr lang="en-US" dirty="0" err="1"/>
              <a:t>H</a:t>
            </a:r>
            <a:r>
              <a:rPr lang="en-US" baseline="-25000" dirty="0" err="1"/>
              <a:t>v</a:t>
            </a:r>
            <a:endParaRPr lang="en-US" dirty="0"/>
          </a:p>
        </p:txBody>
      </p:sp>
      <p:sp>
        <p:nvSpPr>
          <p:cNvPr id="11" name="TextBox 10"/>
          <p:cNvSpPr txBox="1"/>
          <p:nvPr/>
        </p:nvSpPr>
        <p:spPr>
          <a:xfrm>
            <a:off x="3882571" y="4463144"/>
            <a:ext cx="455574" cy="369332"/>
          </a:xfrm>
          <a:prstGeom prst="rect">
            <a:avLst/>
          </a:prstGeom>
          <a:noFill/>
        </p:spPr>
        <p:txBody>
          <a:bodyPr wrap="none" rtlCol="0">
            <a:spAutoFit/>
          </a:bodyPr>
          <a:lstStyle/>
          <a:p>
            <a:r>
              <a:rPr lang="en-US" dirty="0" err="1"/>
              <a:t>H</a:t>
            </a:r>
            <a:r>
              <a:rPr lang="en-US" baseline="-25000" dirty="0" err="1"/>
              <a:t>h</a:t>
            </a:r>
            <a:endParaRPr lang="en-US" dirty="0"/>
          </a:p>
        </p:txBody>
      </p:sp>
      <p:sp>
        <p:nvSpPr>
          <p:cNvPr id="12" name="TextBox 11"/>
          <p:cNvSpPr txBox="1"/>
          <p:nvPr/>
        </p:nvSpPr>
        <p:spPr>
          <a:xfrm>
            <a:off x="6400800" y="4383315"/>
            <a:ext cx="2874569" cy="369332"/>
          </a:xfrm>
          <a:prstGeom prst="rect">
            <a:avLst/>
          </a:prstGeom>
          <a:noFill/>
        </p:spPr>
        <p:txBody>
          <a:bodyPr wrap="none" rtlCol="0">
            <a:spAutoFit/>
          </a:bodyPr>
          <a:lstStyle/>
          <a:p>
            <a:r>
              <a:rPr lang="en-US" dirty="0"/>
              <a:t>log[ (f*</a:t>
            </a:r>
            <a:r>
              <a:rPr lang="en-US" dirty="0" err="1"/>
              <a:t>H</a:t>
            </a:r>
            <a:r>
              <a:rPr lang="en-US" baseline="-25000" dirty="0" err="1"/>
              <a:t>v</a:t>
            </a:r>
            <a:r>
              <a:rPr lang="en-US" dirty="0"/>
              <a:t>)</a:t>
            </a:r>
            <a:r>
              <a:rPr lang="en-US" baseline="30000" dirty="0"/>
              <a:t>2</a:t>
            </a:r>
            <a:r>
              <a:rPr lang="en-US" dirty="0"/>
              <a:t> + (f*</a:t>
            </a:r>
            <a:r>
              <a:rPr lang="en-US" dirty="0" err="1"/>
              <a:t>H</a:t>
            </a:r>
            <a:r>
              <a:rPr lang="en-US" baseline="-25000" dirty="0" err="1"/>
              <a:t>h</a:t>
            </a:r>
            <a:r>
              <a:rPr lang="en-US" dirty="0"/>
              <a:t>)</a:t>
            </a:r>
            <a:r>
              <a:rPr lang="en-US" baseline="30000" dirty="0"/>
              <a:t>2</a:t>
            </a:r>
            <a:r>
              <a:rPr lang="en-US" dirty="0"/>
              <a:t> ]</a:t>
            </a:r>
          </a:p>
        </p:txBody>
      </p:sp>
      <p:sp>
        <p:nvSpPr>
          <p:cNvPr id="13" name="TextBox 12"/>
          <p:cNvSpPr txBox="1"/>
          <p:nvPr/>
        </p:nvSpPr>
        <p:spPr>
          <a:xfrm>
            <a:off x="319314" y="4093028"/>
            <a:ext cx="2071401" cy="369332"/>
          </a:xfrm>
          <a:prstGeom prst="rect">
            <a:avLst/>
          </a:prstGeom>
          <a:noFill/>
        </p:spPr>
        <p:txBody>
          <a:bodyPr wrap="none" rtlCol="0">
            <a:spAutoFit/>
          </a:bodyPr>
          <a:lstStyle/>
          <a:p>
            <a:r>
              <a:rPr lang="en-US" dirty="0"/>
              <a:t>Original Image f</a:t>
            </a:r>
          </a:p>
        </p:txBody>
      </p:sp>
      <p:sp>
        <p:nvSpPr>
          <p:cNvPr id="14" name="TextBox 13"/>
          <p:cNvSpPr txBox="1"/>
          <p:nvPr/>
        </p:nvSpPr>
        <p:spPr>
          <a:xfrm>
            <a:off x="6945770" y="5602514"/>
            <a:ext cx="2198230" cy="369332"/>
          </a:xfrm>
          <a:prstGeom prst="rect">
            <a:avLst/>
          </a:prstGeom>
          <a:noFill/>
        </p:spPr>
        <p:txBody>
          <a:bodyPr wrap="none" rtlCol="0">
            <a:spAutoFit/>
          </a:bodyPr>
          <a:lstStyle/>
          <a:p>
            <a:r>
              <a:rPr lang="en-US" dirty="0">
                <a:solidFill>
                  <a:srgbClr val="FFC000"/>
                </a:solidFill>
              </a:rPr>
              <a:t>Too many edges?</a:t>
            </a:r>
          </a:p>
        </p:txBody>
      </p:sp>
      <p:cxnSp>
        <p:nvCxnSpPr>
          <p:cNvPr id="16" name="Curved Connector 15"/>
          <p:cNvCxnSpPr/>
          <p:nvPr/>
        </p:nvCxnSpPr>
        <p:spPr bwMode="auto">
          <a:xfrm rot="16200000" flipV="1">
            <a:off x="5812971" y="4477657"/>
            <a:ext cx="1306286" cy="798286"/>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49159" name="Picture 7"/>
          <p:cNvPicPr>
            <a:picLocks noChangeAspect="1" noChangeArrowheads="1"/>
          </p:cNvPicPr>
          <p:nvPr/>
        </p:nvPicPr>
        <p:blipFill>
          <a:blip r:embed="rId8" cstate="print"/>
          <a:srcRect/>
          <a:stretch>
            <a:fillRect/>
          </a:stretch>
        </p:blipFill>
        <p:spPr bwMode="auto">
          <a:xfrm>
            <a:off x="522515" y="2239056"/>
            <a:ext cx="2514600" cy="1766507"/>
          </a:xfrm>
          <a:prstGeom prst="rect">
            <a:avLst/>
          </a:prstGeom>
          <a:noFill/>
          <a:ln w="12700" cap="flat" cmpd="sng">
            <a:noFill/>
            <a:prstDash val="solid"/>
            <a:miter lim="800000"/>
            <a:headEnd/>
            <a:tailEnd/>
          </a:ln>
          <a:effectLst/>
        </p:spPr>
      </p:pic>
      <p:pic>
        <p:nvPicPr>
          <p:cNvPr id="49160" name="Picture 8"/>
          <p:cNvPicPr>
            <a:picLocks noChangeAspect="1" noChangeArrowheads="1"/>
          </p:cNvPicPr>
          <p:nvPr/>
        </p:nvPicPr>
        <p:blipFill>
          <a:blip r:embed="rId9" cstate="print"/>
          <a:srcRect/>
          <a:stretch>
            <a:fillRect/>
          </a:stretch>
        </p:blipFill>
        <p:spPr bwMode="auto">
          <a:xfrm>
            <a:off x="5700487" y="2050371"/>
            <a:ext cx="3072988" cy="2158774"/>
          </a:xfrm>
          <a:prstGeom prst="rect">
            <a:avLst/>
          </a:prstGeom>
          <a:noFill/>
          <a:ln w="12700" cap="flat" cmpd="sng">
            <a:noFill/>
            <a:prstDash val="solid"/>
            <a:miter lim="800000"/>
            <a:headEnd/>
            <a:tailEnd/>
          </a:ln>
          <a:effectLst/>
        </p:spPr>
      </p:pic>
      <p:pic>
        <p:nvPicPr>
          <p:cNvPr id="21" name="Recorded Sound">
            <a:hlinkClick r:id="" action="ppaction://media"/>
          </p:cNvPr>
          <p:cNvPicPr>
            <a:picLocks noRot="1" noChangeAspect="1"/>
          </p:cNvPicPr>
          <p:nvPr>
            <a:wavAudioFile r:embed="rId2" name="Recorded Sound"/>
          </p:nvPr>
        </p:nvPicPr>
        <p:blipFill>
          <a:blip r:embed="rId10" cstate="print"/>
          <a:stretch>
            <a:fillRect/>
          </a:stretch>
        </p:blipFill>
        <p:spPr>
          <a:xfrm>
            <a:off x="8309429" y="4463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0" fill="hold"/>
                                        <p:tgtEl>
                                          <p:spTgt spid="21"/>
                                        </p:tgtEl>
                                      </p:cBhvr>
                                    </p:cmd>
                                  </p:childTnLst>
                                </p:cTn>
                              </p:par>
                            </p:childTnLst>
                          </p:cTn>
                        </p:par>
                      </p:childTnLst>
                    </p:cTn>
                  </p:par>
                </p:childTnLst>
              </p:cTn>
              <p:nextCondLst>
                <p:cond evt="onClick" delay="0">
                  <p:tgtEl>
                    <p:spTgt spid="2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39825"/>
          </a:xfrm>
        </p:spPr>
        <p:txBody>
          <a:bodyPr/>
          <a:lstStyle/>
          <a:p>
            <a:r>
              <a:rPr lang="en-US" sz="3200" dirty="0"/>
              <a:t>How to select an Edge Detection Algorithm</a:t>
            </a:r>
          </a:p>
        </p:txBody>
      </p:sp>
      <p:sp>
        <p:nvSpPr>
          <p:cNvPr id="3" name="Content Placeholder 2"/>
          <p:cNvSpPr>
            <a:spLocks noGrp="1"/>
          </p:cNvSpPr>
          <p:nvPr>
            <p:ph idx="1"/>
          </p:nvPr>
        </p:nvSpPr>
        <p:spPr>
          <a:xfrm>
            <a:off x="457200" y="932543"/>
            <a:ext cx="8229600" cy="4530725"/>
          </a:xfrm>
        </p:spPr>
        <p:txBody>
          <a:bodyPr/>
          <a:lstStyle/>
          <a:p>
            <a:r>
              <a:rPr lang="en-US" sz="2400" dirty="0">
                <a:solidFill>
                  <a:srgbClr val="FFC000"/>
                </a:solidFill>
              </a:rPr>
              <a:t>Idea 1</a:t>
            </a:r>
            <a:r>
              <a:rPr lang="en-US" sz="2400" dirty="0"/>
              <a:t>:   run on test data and “</a:t>
            </a:r>
            <a:br>
              <a:rPr lang="en-US" sz="2400" dirty="0"/>
            </a:br>
            <a:r>
              <a:rPr lang="en-US" sz="2400" dirty="0"/>
              <a:t>see” (by observation or measurement) which gives best results.</a:t>
            </a:r>
          </a:p>
          <a:p>
            <a:pPr lvl="2"/>
            <a:r>
              <a:rPr lang="en-US" sz="1600" dirty="0"/>
              <a:t>Below are some common edge detectors</a:t>
            </a:r>
          </a:p>
        </p:txBody>
      </p:sp>
      <p:graphicFrame>
        <p:nvGraphicFramePr>
          <p:cNvPr id="5" name="Table 4"/>
          <p:cNvGraphicFramePr>
            <a:graphicFrameLocks noGrp="1"/>
          </p:cNvGraphicFramePr>
          <p:nvPr/>
        </p:nvGraphicFramePr>
        <p:xfrm>
          <a:off x="0" y="3439887"/>
          <a:ext cx="9144000" cy="322217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30784">
                <a:tc>
                  <a:txBody>
                    <a:bodyPr/>
                    <a:lstStyle/>
                    <a:p>
                      <a:r>
                        <a:rPr lang="en-US" dirty="0" err="1"/>
                        <a:t>Sobel</a:t>
                      </a:r>
                      <a:endParaRPr lang="en-US" dirty="0"/>
                    </a:p>
                  </a:txBody>
                  <a:tcPr/>
                </a:tc>
                <a:tc>
                  <a:txBody>
                    <a:bodyPr/>
                    <a:lstStyle/>
                    <a:p>
                      <a:r>
                        <a:rPr lang="en-US" dirty="0"/>
                        <a:t>Prewitt</a:t>
                      </a:r>
                    </a:p>
                  </a:txBody>
                  <a:tcPr/>
                </a:tc>
                <a:tc>
                  <a:txBody>
                    <a:bodyPr/>
                    <a:lstStyle/>
                    <a:p>
                      <a:r>
                        <a:rPr lang="en-US" dirty="0"/>
                        <a:t>Roberts</a:t>
                      </a:r>
                    </a:p>
                  </a:txBody>
                  <a:tcPr/>
                </a:tc>
                <a:tc>
                  <a:txBody>
                    <a:bodyPr/>
                    <a:lstStyle/>
                    <a:p>
                      <a:r>
                        <a:rPr lang="en-US" dirty="0" err="1"/>
                        <a:t>Laplacian</a:t>
                      </a:r>
                      <a:endParaRPr lang="en-US" dirty="0"/>
                    </a:p>
                  </a:txBody>
                  <a:tcPr/>
                </a:tc>
                <a:extLst>
                  <a:ext uri="{0D108BD9-81ED-4DB2-BD59-A6C34878D82A}">
                    <a16:rowId xmlns:a16="http://schemas.microsoft.com/office/drawing/2014/main" val="10000"/>
                  </a:ext>
                </a:extLst>
              </a:tr>
              <a:tr h="2591386">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6" name="Picture 2"/>
          <p:cNvPicPr>
            <a:picLocks noChangeAspect="1" noChangeArrowheads="1"/>
          </p:cNvPicPr>
          <p:nvPr/>
        </p:nvPicPr>
        <p:blipFill>
          <a:blip r:embed="rId3" cstate="print"/>
          <a:srcRect/>
          <a:stretch>
            <a:fillRect/>
          </a:stretch>
        </p:blipFill>
        <p:spPr bwMode="auto">
          <a:xfrm>
            <a:off x="2289630" y="4263800"/>
            <a:ext cx="2209799" cy="1552384"/>
          </a:xfrm>
          <a:prstGeom prst="rect">
            <a:avLst/>
          </a:prstGeom>
          <a:noFill/>
          <a:ln w="12700" cap="flat" cmpd="sng">
            <a:noFill/>
            <a:prstDash val="solid"/>
            <a:miter lim="800000"/>
            <a:headEnd/>
            <a:tailEnd/>
          </a:ln>
          <a:effectLst/>
        </p:spPr>
      </p:pic>
      <p:pic>
        <p:nvPicPr>
          <p:cNvPr id="52227" name="Picture 3"/>
          <p:cNvPicPr>
            <a:picLocks noChangeAspect="1" noChangeArrowheads="1"/>
          </p:cNvPicPr>
          <p:nvPr/>
        </p:nvPicPr>
        <p:blipFill>
          <a:blip r:embed="rId4" cstate="print"/>
          <a:srcRect/>
          <a:stretch>
            <a:fillRect/>
          </a:stretch>
        </p:blipFill>
        <p:spPr bwMode="auto">
          <a:xfrm>
            <a:off x="4542970" y="4283737"/>
            <a:ext cx="2228499" cy="1565520"/>
          </a:xfrm>
          <a:prstGeom prst="rect">
            <a:avLst/>
          </a:prstGeom>
          <a:noFill/>
          <a:ln w="12700" cap="flat" cmpd="sng">
            <a:noFill/>
            <a:prstDash val="solid"/>
            <a:miter lim="800000"/>
            <a:headEnd/>
            <a:tailEnd/>
          </a:ln>
          <a:effectLst/>
        </p:spPr>
      </p:pic>
      <p:pic>
        <p:nvPicPr>
          <p:cNvPr id="52228" name="Picture 4"/>
          <p:cNvPicPr>
            <a:picLocks noChangeAspect="1" noChangeArrowheads="1"/>
          </p:cNvPicPr>
          <p:nvPr/>
        </p:nvPicPr>
        <p:blipFill>
          <a:blip r:embed="rId5" cstate="print"/>
          <a:srcRect/>
          <a:stretch>
            <a:fillRect/>
          </a:stretch>
        </p:blipFill>
        <p:spPr bwMode="auto">
          <a:xfrm>
            <a:off x="6916871" y="4335500"/>
            <a:ext cx="2227129" cy="1564558"/>
          </a:xfrm>
          <a:prstGeom prst="rect">
            <a:avLst/>
          </a:prstGeom>
          <a:noFill/>
          <a:ln w="12700" cap="flat" cmpd="sng">
            <a:noFill/>
            <a:prstDash val="solid"/>
            <a:miter lim="800000"/>
            <a:headEnd/>
            <a:tailEnd/>
          </a:ln>
          <a:effectLst/>
        </p:spPr>
      </p:pic>
      <p:pic>
        <p:nvPicPr>
          <p:cNvPr id="10" name="Picture 7"/>
          <p:cNvPicPr>
            <a:picLocks noChangeAspect="1" noChangeArrowheads="1"/>
          </p:cNvPicPr>
          <p:nvPr/>
        </p:nvPicPr>
        <p:blipFill>
          <a:blip r:embed="rId6" cstate="print"/>
          <a:srcRect/>
          <a:stretch>
            <a:fillRect/>
          </a:stretch>
        </p:blipFill>
        <p:spPr bwMode="auto">
          <a:xfrm>
            <a:off x="0" y="4242029"/>
            <a:ext cx="2166257" cy="1521795"/>
          </a:xfrm>
          <a:prstGeom prst="rect">
            <a:avLst/>
          </a:prstGeom>
          <a:noFill/>
          <a:ln w="12700" cap="flat" cmpd="sng">
            <a:noFill/>
            <a:prstDash val="solid"/>
            <a:miter lim="800000"/>
            <a:headEnd/>
            <a:tailEnd/>
          </a:ln>
          <a:effectLst/>
        </p:spPr>
      </p:pic>
      <p:pic>
        <p:nvPicPr>
          <p:cNvPr id="11" name="Picture 7"/>
          <p:cNvPicPr>
            <a:picLocks noChangeAspect="1" noChangeArrowheads="1"/>
          </p:cNvPicPr>
          <p:nvPr/>
        </p:nvPicPr>
        <p:blipFill>
          <a:blip r:embed="rId7" cstate="print"/>
          <a:srcRect/>
          <a:stretch>
            <a:fillRect/>
          </a:stretch>
        </p:blipFill>
        <p:spPr bwMode="auto">
          <a:xfrm>
            <a:off x="6212114" y="1716542"/>
            <a:ext cx="2514600" cy="1766507"/>
          </a:xfrm>
          <a:prstGeom prst="rect">
            <a:avLst/>
          </a:prstGeom>
          <a:noFill/>
          <a:ln w="12700" cap="flat" cmpd="sng">
            <a:noFill/>
            <a:prstDash val="solid"/>
            <a:miter lim="800000"/>
            <a:headEnd/>
            <a:tailEnd/>
          </a:ln>
          <a:effectLst/>
        </p:spPr>
      </p:pic>
      <p:pic>
        <p:nvPicPr>
          <p:cNvPr id="13" name="Recorded Sound">
            <a:hlinkClick r:id="" action="ppaction://media"/>
          </p:cNvPr>
          <p:cNvPicPr>
            <a:picLocks noRot="1" noChangeAspect="1"/>
          </p:cNvPicPr>
          <p:nvPr>
            <a:wavAudioFile r:embed="rId1" name="Recorded Sound"/>
          </p:nvPr>
        </p:nvPicPr>
        <p:blipFill>
          <a:blip r:embed="rId8" cstate="print"/>
          <a:stretch>
            <a:fillRect/>
          </a:stretch>
        </p:blipFill>
        <p:spPr>
          <a:xfrm>
            <a:off x="8323943" y="4463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28600"/>
            <a:ext cx="8458200" cy="1143000"/>
          </a:xfrm>
        </p:spPr>
        <p:txBody>
          <a:bodyPr/>
          <a:lstStyle/>
          <a:p>
            <a:pPr eaLnBrk="1" hangingPunct="1">
              <a:defRPr/>
            </a:pPr>
            <a:r>
              <a:rPr lang="en-US" sz="3200" dirty="0"/>
              <a:t>RECALL:  Example structure of a general Computer Vision problem</a:t>
            </a:r>
          </a:p>
        </p:txBody>
      </p:sp>
      <p:sp>
        <p:nvSpPr>
          <p:cNvPr id="65541" name="AutoShape 5"/>
          <p:cNvSpPr>
            <a:spLocks noChangeArrowheads="1"/>
          </p:cNvSpPr>
          <p:nvPr/>
        </p:nvSpPr>
        <p:spPr bwMode="auto">
          <a:xfrm rot="1555565">
            <a:off x="533400" y="32004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sp>
        <p:nvSpPr>
          <p:cNvPr id="65542" name="Text Box 6"/>
          <p:cNvSpPr txBox="1">
            <a:spLocks noChangeArrowheads="1"/>
          </p:cNvSpPr>
          <p:nvPr/>
        </p:nvSpPr>
        <p:spPr bwMode="auto">
          <a:xfrm>
            <a:off x="0" y="2286000"/>
            <a:ext cx="1317625"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Comic Sans MS" pitchFamily="66" charset="0"/>
              </a:rPr>
              <a:t>Problem</a:t>
            </a:r>
          </a:p>
        </p:txBody>
      </p:sp>
      <p:grpSp>
        <p:nvGrpSpPr>
          <p:cNvPr id="2" name="Group 8"/>
          <p:cNvGrpSpPr>
            <a:grpSpLocks/>
          </p:cNvGrpSpPr>
          <p:nvPr/>
        </p:nvGrpSpPr>
        <p:grpSpPr bwMode="auto">
          <a:xfrm>
            <a:off x="838200" y="3048000"/>
            <a:ext cx="1371600" cy="990600"/>
            <a:chOff x="2064" y="2160"/>
            <a:chExt cx="864" cy="624"/>
          </a:xfrm>
        </p:grpSpPr>
        <p:sp>
          <p:nvSpPr>
            <p:cNvPr id="29735" name="AutoShape 4"/>
            <p:cNvSpPr>
              <a:spLocks noChangeArrowheads="1"/>
            </p:cNvSpPr>
            <p:nvPr/>
          </p:nvSpPr>
          <p:spPr bwMode="auto">
            <a:xfrm>
              <a:off x="2064" y="2160"/>
              <a:ext cx="864" cy="624"/>
            </a:xfrm>
            <a:prstGeom prst="parallelogram">
              <a:avLst>
                <a:gd name="adj" fmla="val 34615"/>
              </a:avLst>
            </a:prstGeom>
            <a:solidFill>
              <a:schemeClr val="accent1"/>
            </a:solidFill>
            <a:ln w="9525">
              <a:solidFill>
                <a:schemeClr val="tx1"/>
              </a:solidFill>
              <a:miter lim="800000"/>
              <a:headEnd/>
              <a:tailEnd/>
            </a:ln>
          </p:spPr>
          <p:txBody>
            <a:bodyPr wrap="none" anchor="ctr"/>
            <a:lstStyle/>
            <a:p>
              <a:endParaRPr lang="en-US"/>
            </a:p>
          </p:txBody>
        </p:sp>
        <p:sp>
          <p:nvSpPr>
            <p:cNvPr id="65543" name="Text Box 7"/>
            <p:cNvSpPr txBox="1">
              <a:spLocks noChangeArrowheads="1"/>
            </p:cNvSpPr>
            <p:nvPr/>
          </p:nvSpPr>
          <p:spPr bwMode="auto">
            <a:xfrm>
              <a:off x="2160" y="2304"/>
              <a:ext cx="720" cy="326"/>
            </a:xfrm>
            <a:prstGeom prst="rect">
              <a:avLst/>
            </a:prstGeom>
            <a:noFill/>
            <a:ln w="9525">
              <a:noFill/>
              <a:miter lim="800000"/>
              <a:headEnd/>
              <a:tailEnd/>
            </a:ln>
            <a:effectLst/>
          </p:spPr>
          <p:txBody>
            <a:bodyPr>
              <a:spAutoFit/>
            </a:bodyPr>
            <a:lstStyle/>
            <a:p>
              <a:pPr>
                <a:defRPr/>
              </a:pPr>
              <a:r>
                <a:rPr lang="en-US" sz="1400">
                  <a:effectLst>
                    <a:outerShdw blurRad="38100" dist="38100" dir="2700000" algn="tl">
                      <a:srgbClr val="000000"/>
                    </a:outerShdw>
                  </a:effectLst>
                  <a:latin typeface="Comic Sans MS" pitchFamily="66" charset="0"/>
                </a:rPr>
                <a:t>Image</a:t>
              </a:r>
            </a:p>
            <a:p>
              <a:pPr>
                <a:defRPr/>
              </a:pPr>
              <a:r>
                <a:rPr lang="en-US" sz="1400">
                  <a:effectLst>
                    <a:outerShdw blurRad="38100" dist="38100" dir="2700000" algn="tl">
                      <a:srgbClr val="000000"/>
                    </a:outerShdw>
                  </a:effectLst>
                  <a:latin typeface="Comic Sans MS" pitchFamily="66" charset="0"/>
                </a:rPr>
                <a:t>Acquisition</a:t>
              </a:r>
            </a:p>
          </p:txBody>
        </p:sp>
      </p:grpSp>
      <p:sp>
        <p:nvSpPr>
          <p:cNvPr id="65545" name="AutoShape 9"/>
          <p:cNvSpPr>
            <a:spLocks noChangeArrowheads="1"/>
          </p:cNvSpPr>
          <p:nvPr/>
        </p:nvSpPr>
        <p:spPr bwMode="auto">
          <a:xfrm>
            <a:off x="2343150" y="34290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3" name="Group 13"/>
          <p:cNvGrpSpPr>
            <a:grpSpLocks/>
          </p:cNvGrpSpPr>
          <p:nvPr/>
        </p:nvGrpSpPr>
        <p:grpSpPr bwMode="auto">
          <a:xfrm>
            <a:off x="2781300" y="3009900"/>
            <a:ext cx="1408113" cy="1066800"/>
            <a:chOff x="2208" y="1680"/>
            <a:chExt cx="887" cy="672"/>
          </a:xfrm>
        </p:grpSpPr>
        <p:sp>
          <p:nvSpPr>
            <p:cNvPr id="29733" name="Rectangle 10"/>
            <p:cNvSpPr>
              <a:spLocks noChangeArrowheads="1"/>
            </p:cNvSpPr>
            <p:nvPr/>
          </p:nvSpPr>
          <p:spPr bwMode="auto">
            <a:xfrm>
              <a:off x="2256" y="1680"/>
              <a:ext cx="816" cy="6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48" name="Text Box 12"/>
            <p:cNvSpPr txBox="1">
              <a:spLocks noChangeArrowheads="1"/>
            </p:cNvSpPr>
            <p:nvPr/>
          </p:nvSpPr>
          <p:spPr bwMode="auto">
            <a:xfrm>
              <a:off x="2208" y="1920"/>
              <a:ext cx="887" cy="192"/>
            </a:xfrm>
            <a:prstGeom prst="rect">
              <a:avLst/>
            </a:prstGeom>
            <a:noFill/>
            <a:ln w="9525">
              <a:noFill/>
              <a:miter lim="800000"/>
              <a:headEnd/>
              <a:tailEnd/>
            </a:ln>
            <a:effectLst/>
          </p:spPr>
          <p:txBody>
            <a:bodyPr wrap="none">
              <a:spAutoFit/>
            </a:bodyPr>
            <a:lstStyle/>
            <a:p>
              <a:pPr>
                <a:defRPr/>
              </a:pPr>
              <a:r>
                <a:rPr lang="en-US" sz="1400">
                  <a:effectLst>
                    <a:outerShdw blurRad="38100" dist="38100" dir="2700000" algn="tl">
                      <a:srgbClr val="000000"/>
                    </a:outerShdw>
                  </a:effectLst>
                  <a:latin typeface="Comic Sans MS" pitchFamily="66" charset="0"/>
                </a:rPr>
                <a:t>Pre-processing</a:t>
              </a:r>
            </a:p>
          </p:txBody>
        </p:sp>
      </p:grpSp>
      <p:sp>
        <p:nvSpPr>
          <p:cNvPr id="65550" name="AutoShape 14"/>
          <p:cNvSpPr>
            <a:spLocks noChangeArrowheads="1"/>
          </p:cNvSpPr>
          <p:nvPr/>
        </p:nvSpPr>
        <p:spPr bwMode="auto">
          <a:xfrm>
            <a:off x="4322763" y="34290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4" name="Group 18"/>
          <p:cNvGrpSpPr>
            <a:grpSpLocks/>
          </p:cNvGrpSpPr>
          <p:nvPr/>
        </p:nvGrpSpPr>
        <p:grpSpPr bwMode="auto">
          <a:xfrm>
            <a:off x="4760913" y="3009900"/>
            <a:ext cx="1447800" cy="1066800"/>
            <a:chOff x="3000" y="2640"/>
            <a:chExt cx="912" cy="672"/>
          </a:xfrm>
        </p:grpSpPr>
        <p:sp>
          <p:nvSpPr>
            <p:cNvPr id="29731" name="Rectangle 16"/>
            <p:cNvSpPr>
              <a:spLocks noChangeArrowheads="1"/>
            </p:cNvSpPr>
            <p:nvPr/>
          </p:nvSpPr>
          <p:spPr bwMode="auto">
            <a:xfrm>
              <a:off x="3000" y="2640"/>
              <a:ext cx="816" cy="6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53" name="Text Box 17"/>
            <p:cNvSpPr txBox="1">
              <a:spLocks noChangeArrowheads="1"/>
            </p:cNvSpPr>
            <p:nvPr/>
          </p:nvSpPr>
          <p:spPr bwMode="auto">
            <a:xfrm>
              <a:off x="3070" y="2813"/>
              <a:ext cx="842" cy="407"/>
            </a:xfrm>
            <a:prstGeom prst="rect">
              <a:avLst/>
            </a:prstGeom>
            <a:noFill/>
            <a:ln w="9525">
              <a:noFill/>
              <a:miter lim="800000"/>
              <a:headEnd/>
              <a:tailEnd/>
            </a:ln>
            <a:effectLst/>
          </p:spPr>
          <p:txBody>
            <a:bodyPr wrap="none">
              <a:spAutoFit/>
            </a:bodyPr>
            <a:lstStyle/>
            <a:p>
              <a:pPr>
                <a:defRPr/>
              </a:pPr>
              <a:r>
                <a:rPr lang="en-US" dirty="0">
                  <a:solidFill>
                    <a:srgbClr val="FFC000"/>
                  </a:solidFill>
                  <a:effectLst>
                    <a:outerShdw blurRad="38100" dist="38100" dir="2700000" algn="tl">
                      <a:srgbClr val="000000"/>
                    </a:outerShdw>
                  </a:effectLst>
                  <a:latin typeface="Comic Sans MS" pitchFamily="66" charset="0"/>
                </a:rPr>
                <a:t>Feature </a:t>
              </a:r>
            </a:p>
            <a:p>
              <a:pPr>
                <a:defRPr/>
              </a:pPr>
              <a:r>
                <a:rPr lang="en-US" dirty="0">
                  <a:solidFill>
                    <a:srgbClr val="FFC000"/>
                  </a:solidFill>
                  <a:effectLst>
                    <a:outerShdw blurRad="38100" dist="38100" dir="2700000" algn="tl">
                      <a:srgbClr val="000000"/>
                    </a:outerShdw>
                  </a:effectLst>
                  <a:latin typeface="Comic Sans MS" pitchFamily="66" charset="0"/>
                </a:rPr>
                <a:t>Extraction</a:t>
              </a:r>
            </a:p>
          </p:txBody>
        </p:sp>
      </p:grpSp>
      <p:sp>
        <p:nvSpPr>
          <p:cNvPr id="65555" name="AutoShape 19"/>
          <p:cNvSpPr>
            <a:spLocks noChangeArrowheads="1"/>
          </p:cNvSpPr>
          <p:nvPr/>
        </p:nvSpPr>
        <p:spPr bwMode="auto">
          <a:xfrm>
            <a:off x="6189663" y="34290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5" name="Group 33"/>
          <p:cNvGrpSpPr>
            <a:grpSpLocks/>
          </p:cNvGrpSpPr>
          <p:nvPr/>
        </p:nvGrpSpPr>
        <p:grpSpPr bwMode="auto">
          <a:xfrm>
            <a:off x="1066800" y="4191000"/>
            <a:ext cx="2438400" cy="1143000"/>
            <a:chOff x="1344" y="2496"/>
            <a:chExt cx="1536" cy="720"/>
          </a:xfrm>
        </p:grpSpPr>
        <p:sp>
          <p:nvSpPr>
            <p:cNvPr id="65558" name="AutoShape 22"/>
            <p:cNvSpPr>
              <a:spLocks noChangeArrowheads="1"/>
            </p:cNvSpPr>
            <p:nvPr/>
          </p:nvSpPr>
          <p:spPr bwMode="auto">
            <a:xfrm flipV="1">
              <a:off x="1344" y="2496"/>
              <a:ext cx="1536" cy="720"/>
            </a:xfrm>
            <a:prstGeom prst="wedgeRoundRectCallout">
              <a:avLst>
                <a:gd name="adj1" fmla="val -43750"/>
                <a:gd name="adj2" fmla="val 70000"/>
                <a:gd name="adj3" fmla="val 16667"/>
              </a:avLst>
            </a:prstGeom>
            <a:solidFill>
              <a:srgbClr val="008000"/>
            </a:solidFill>
            <a:ln w="9525">
              <a:solidFill>
                <a:schemeClr val="tx1"/>
              </a:solidFill>
              <a:miter lim="800000"/>
              <a:headEnd/>
              <a:tailEnd/>
            </a:ln>
            <a:effectLst/>
          </p:spPr>
          <p:txBody>
            <a:bodyPr rot="10800000"/>
            <a:lstStyle/>
            <a:p>
              <a:pPr algn="ctr">
                <a:defRPr/>
              </a:pPr>
              <a:endParaRPr lang="en-US" sz="2400">
                <a:effectLst>
                  <a:outerShdw blurRad="38100" dist="38100" dir="2700000" algn="tl">
                    <a:srgbClr val="000000"/>
                  </a:outerShdw>
                </a:effectLst>
                <a:latin typeface="Comic Sans MS" pitchFamily="66" charset="0"/>
              </a:endParaRPr>
            </a:p>
          </p:txBody>
        </p:sp>
        <p:sp>
          <p:nvSpPr>
            <p:cNvPr id="65559" name="Text Box 23"/>
            <p:cNvSpPr txBox="1">
              <a:spLocks noChangeArrowheads="1"/>
            </p:cNvSpPr>
            <p:nvPr/>
          </p:nvSpPr>
          <p:spPr bwMode="auto">
            <a:xfrm>
              <a:off x="1536" y="2688"/>
              <a:ext cx="947" cy="366"/>
            </a:xfrm>
            <a:prstGeom prst="rect">
              <a:avLst/>
            </a:prstGeom>
            <a:noFill/>
            <a:ln w="9525">
              <a:noFill/>
              <a:miter lim="800000"/>
              <a:headEnd/>
              <a:tailEnd/>
            </a:ln>
            <a:effectLst/>
          </p:spPr>
          <p:txBody>
            <a:bodyPr wrap="none">
              <a:spAutoFit/>
            </a:bodyPr>
            <a:lstStyle/>
            <a:p>
              <a:pPr>
                <a:buFontTx/>
                <a:buChar char="•"/>
                <a:defRPr/>
              </a:pPr>
              <a:r>
                <a:rPr lang="en-US" sz="1600">
                  <a:effectLst>
                    <a:outerShdw blurRad="38100" dist="38100" dir="2700000" algn="tl">
                      <a:srgbClr val="000000"/>
                    </a:outerShdw>
                  </a:effectLst>
                  <a:latin typeface="Comic Sans MS" pitchFamily="66" charset="0"/>
                </a:rPr>
                <a:t> Sensor</a:t>
              </a:r>
            </a:p>
            <a:p>
              <a:pPr>
                <a:buFontTx/>
                <a:buChar char="•"/>
                <a:defRPr/>
              </a:pPr>
              <a:r>
                <a:rPr lang="en-US" sz="1600">
                  <a:effectLst>
                    <a:outerShdw blurRad="38100" dist="38100" dir="2700000" algn="tl">
                      <a:srgbClr val="000000"/>
                    </a:outerShdw>
                  </a:effectLst>
                  <a:latin typeface="Comic Sans MS" pitchFamily="66" charset="0"/>
                </a:rPr>
                <a:t>  Illumination</a:t>
              </a:r>
            </a:p>
          </p:txBody>
        </p:sp>
      </p:grpSp>
      <p:grpSp>
        <p:nvGrpSpPr>
          <p:cNvPr id="6" name="Group 32"/>
          <p:cNvGrpSpPr>
            <a:grpSpLocks/>
          </p:cNvGrpSpPr>
          <p:nvPr/>
        </p:nvGrpSpPr>
        <p:grpSpPr bwMode="auto">
          <a:xfrm>
            <a:off x="3048000" y="4267200"/>
            <a:ext cx="2438400" cy="1143000"/>
            <a:chOff x="2496" y="2448"/>
            <a:chExt cx="1536" cy="720"/>
          </a:xfrm>
        </p:grpSpPr>
        <p:sp>
          <p:nvSpPr>
            <p:cNvPr id="65560" name="AutoShape 24"/>
            <p:cNvSpPr>
              <a:spLocks noChangeArrowheads="1"/>
            </p:cNvSpPr>
            <p:nvPr/>
          </p:nvSpPr>
          <p:spPr bwMode="auto">
            <a:xfrm flipV="1">
              <a:off x="2496" y="2448"/>
              <a:ext cx="1536" cy="720"/>
            </a:xfrm>
            <a:prstGeom prst="wedgeRoundRectCallout">
              <a:avLst>
                <a:gd name="adj1" fmla="val -43750"/>
                <a:gd name="adj2" fmla="val 70000"/>
                <a:gd name="adj3" fmla="val 16667"/>
              </a:avLst>
            </a:prstGeom>
            <a:solidFill>
              <a:srgbClr val="008000"/>
            </a:solidFill>
            <a:ln w="9525">
              <a:solidFill>
                <a:schemeClr val="tx1"/>
              </a:solidFill>
              <a:miter lim="800000"/>
              <a:headEnd/>
              <a:tailEnd/>
            </a:ln>
            <a:effectLst/>
          </p:spPr>
          <p:txBody>
            <a:bodyPr rot="10800000"/>
            <a:lstStyle/>
            <a:p>
              <a:pPr algn="ctr">
                <a:defRPr/>
              </a:pPr>
              <a:endParaRPr lang="en-US" sz="2400">
                <a:effectLst>
                  <a:outerShdw blurRad="38100" dist="38100" dir="2700000" algn="tl">
                    <a:srgbClr val="000000"/>
                  </a:outerShdw>
                </a:effectLst>
                <a:latin typeface="Comic Sans MS" pitchFamily="66" charset="0"/>
              </a:endParaRPr>
            </a:p>
          </p:txBody>
        </p:sp>
        <p:sp>
          <p:nvSpPr>
            <p:cNvPr id="65562" name="Text Box 26"/>
            <p:cNvSpPr txBox="1">
              <a:spLocks noChangeArrowheads="1"/>
            </p:cNvSpPr>
            <p:nvPr/>
          </p:nvSpPr>
          <p:spPr bwMode="auto">
            <a:xfrm>
              <a:off x="2544" y="2544"/>
              <a:ext cx="1255" cy="520"/>
            </a:xfrm>
            <a:prstGeom prst="rect">
              <a:avLst/>
            </a:prstGeom>
            <a:noFill/>
            <a:ln w="9525">
              <a:noFill/>
              <a:miter lim="800000"/>
              <a:headEnd/>
              <a:tailEnd/>
            </a:ln>
            <a:effectLst/>
          </p:spPr>
          <p:txBody>
            <a:bodyPr wrap="none">
              <a:spAutoFit/>
            </a:bodyPr>
            <a:lstStyle/>
            <a:p>
              <a:pPr>
                <a:buFontTx/>
                <a:buChar char="•"/>
                <a:defRPr/>
              </a:pPr>
              <a:r>
                <a:rPr lang="en-US" sz="1600">
                  <a:effectLst>
                    <a:outerShdw blurRad="38100" dist="38100" dir="2700000" algn="tl">
                      <a:srgbClr val="000000"/>
                    </a:outerShdw>
                  </a:effectLst>
                  <a:latin typeface="Comic Sans MS" pitchFamily="66" charset="0"/>
                </a:rPr>
                <a:t> Noise</a:t>
              </a:r>
            </a:p>
            <a:p>
              <a:pPr>
                <a:buFontTx/>
                <a:buChar char="•"/>
                <a:defRPr/>
              </a:pPr>
              <a:r>
                <a:rPr lang="en-US" sz="1600">
                  <a:effectLst>
                    <a:outerShdw blurRad="38100" dist="38100" dir="2700000" algn="tl">
                      <a:srgbClr val="000000"/>
                    </a:outerShdw>
                  </a:effectLst>
                  <a:latin typeface="Comic Sans MS" pitchFamily="66" charset="0"/>
                </a:rPr>
                <a:t> Img enhancement</a:t>
              </a:r>
            </a:p>
            <a:p>
              <a:pPr>
                <a:buFontTx/>
                <a:buChar char="•"/>
                <a:defRPr/>
              </a:pPr>
              <a:r>
                <a:rPr lang="en-US" sz="1600">
                  <a:effectLst>
                    <a:outerShdw blurRad="38100" dist="38100" dir="2700000" algn="tl">
                      <a:srgbClr val="000000"/>
                    </a:outerShdw>
                  </a:effectLst>
                  <a:latin typeface="Comic Sans MS" pitchFamily="66" charset="0"/>
                </a:rPr>
                <a:t> Transform</a:t>
              </a:r>
            </a:p>
          </p:txBody>
        </p:sp>
      </p:grpSp>
      <p:grpSp>
        <p:nvGrpSpPr>
          <p:cNvPr id="7" name="Group 31"/>
          <p:cNvGrpSpPr>
            <a:grpSpLocks/>
          </p:cNvGrpSpPr>
          <p:nvPr/>
        </p:nvGrpSpPr>
        <p:grpSpPr bwMode="auto">
          <a:xfrm>
            <a:off x="5105400" y="4495800"/>
            <a:ext cx="2514600" cy="1600200"/>
            <a:chOff x="3504" y="2688"/>
            <a:chExt cx="1584" cy="1008"/>
          </a:xfrm>
        </p:grpSpPr>
        <p:sp>
          <p:nvSpPr>
            <p:cNvPr id="65565" name="AutoShape 29"/>
            <p:cNvSpPr>
              <a:spLocks noChangeArrowheads="1"/>
            </p:cNvSpPr>
            <p:nvPr/>
          </p:nvSpPr>
          <p:spPr bwMode="auto">
            <a:xfrm flipV="1">
              <a:off x="3504" y="2688"/>
              <a:ext cx="1584" cy="1008"/>
            </a:xfrm>
            <a:prstGeom prst="wedgeRoundRectCallout">
              <a:avLst>
                <a:gd name="adj1" fmla="val -38639"/>
                <a:gd name="adj2" fmla="val 90278"/>
                <a:gd name="adj3" fmla="val 16667"/>
              </a:avLst>
            </a:prstGeom>
            <a:solidFill>
              <a:srgbClr val="008000"/>
            </a:solidFill>
            <a:ln w="9525">
              <a:solidFill>
                <a:schemeClr val="tx1"/>
              </a:solidFill>
              <a:miter lim="800000"/>
              <a:headEnd/>
              <a:tailEnd/>
            </a:ln>
            <a:effectLst/>
          </p:spPr>
          <p:txBody>
            <a:bodyPr rot="10800000"/>
            <a:lstStyle/>
            <a:p>
              <a:pPr algn="ctr">
                <a:defRPr/>
              </a:pPr>
              <a:endParaRPr lang="en-US" sz="2400">
                <a:effectLst>
                  <a:outerShdw blurRad="38100" dist="38100" dir="2700000" algn="tl">
                    <a:srgbClr val="000000"/>
                  </a:outerShdw>
                </a:effectLst>
                <a:latin typeface="Comic Sans MS" pitchFamily="66" charset="0"/>
              </a:endParaRPr>
            </a:p>
          </p:txBody>
        </p:sp>
        <p:sp>
          <p:nvSpPr>
            <p:cNvPr id="65566" name="Text Box 30"/>
            <p:cNvSpPr txBox="1">
              <a:spLocks noChangeArrowheads="1"/>
            </p:cNvSpPr>
            <p:nvPr/>
          </p:nvSpPr>
          <p:spPr bwMode="auto">
            <a:xfrm>
              <a:off x="3830" y="2729"/>
              <a:ext cx="930" cy="828"/>
            </a:xfrm>
            <a:prstGeom prst="rect">
              <a:avLst/>
            </a:prstGeom>
            <a:noFill/>
            <a:ln w="9525">
              <a:noFill/>
              <a:miter lim="800000"/>
              <a:headEnd/>
              <a:tailEnd/>
            </a:ln>
            <a:effectLst/>
          </p:spPr>
          <p:txBody>
            <a:bodyPr wrap="none">
              <a:spAutoFit/>
            </a:bodyPr>
            <a:lstStyle/>
            <a:p>
              <a:pPr>
                <a:buFontTx/>
                <a:buChar char="•"/>
                <a:defRPr/>
              </a:pPr>
              <a:r>
                <a:rPr lang="en-US" sz="1600">
                  <a:effectLst>
                    <a:outerShdw blurRad="38100" dist="38100" dir="2700000" algn="tl">
                      <a:srgbClr val="000000"/>
                    </a:outerShdw>
                  </a:effectLst>
                  <a:latin typeface="Comic Sans MS" pitchFamily="66" charset="0"/>
                </a:rPr>
                <a:t> Lines</a:t>
              </a:r>
            </a:p>
            <a:p>
              <a:pPr>
                <a:buFontTx/>
                <a:buChar char="•"/>
                <a:defRPr/>
              </a:pPr>
              <a:r>
                <a:rPr lang="en-US" sz="1600">
                  <a:effectLst>
                    <a:outerShdw blurRad="38100" dist="38100" dir="2700000" algn="tl">
                      <a:srgbClr val="000000"/>
                    </a:outerShdw>
                  </a:effectLst>
                  <a:latin typeface="Comic Sans MS" pitchFamily="66" charset="0"/>
                </a:rPr>
                <a:t> Corners</a:t>
              </a:r>
            </a:p>
            <a:p>
              <a:pPr>
                <a:buFontTx/>
                <a:buChar char="•"/>
                <a:defRPr/>
              </a:pPr>
              <a:r>
                <a:rPr lang="en-US" sz="1600">
                  <a:effectLst>
                    <a:outerShdw blurRad="38100" dist="38100" dir="2700000" algn="tl">
                      <a:srgbClr val="000000"/>
                    </a:outerShdw>
                  </a:effectLst>
                  <a:latin typeface="Comic Sans MS" pitchFamily="66" charset="0"/>
                </a:rPr>
                <a:t> Contours</a:t>
              </a:r>
            </a:p>
            <a:p>
              <a:pPr>
                <a:buFontTx/>
                <a:buChar char="•"/>
                <a:defRPr/>
              </a:pPr>
              <a:r>
                <a:rPr lang="en-US" sz="1600">
                  <a:effectLst>
                    <a:outerShdw blurRad="38100" dist="38100" dir="2700000" algn="tl">
                      <a:srgbClr val="000000"/>
                    </a:outerShdw>
                  </a:effectLst>
                  <a:latin typeface="Comic Sans MS" pitchFamily="66" charset="0"/>
                </a:rPr>
                <a:t> Regions</a:t>
              </a:r>
            </a:p>
            <a:p>
              <a:pPr>
                <a:buFontTx/>
                <a:buChar char="•"/>
                <a:defRPr/>
              </a:pPr>
              <a:r>
                <a:rPr lang="en-US" sz="1600">
                  <a:effectLst>
                    <a:outerShdw blurRad="38100" dist="38100" dir="2700000" algn="tl">
                      <a:srgbClr val="000000"/>
                    </a:outerShdw>
                  </a:effectLst>
                  <a:latin typeface="Comic Sans MS" pitchFamily="66" charset="0"/>
                </a:rPr>
                <a:t> Optical flow</a:t>
              </a:r>
            </a:p>
          </p:txBody>
        </p:sp>
      </p:grpSp>
      <p:grpSp>
        <p:nvGrpSpPr>
          <p:cNvPr id="8" name="Group 41"/>
          <p:cNvGrpSpPr>
            <a:grpSpLocks/>
          </p:cNvGrpSpPr>
          <p:nvPr/>
        </p:nvGrpSpPr>
        <p:grpSpPr bwMode="auto">
          <a:xfrm>
            <a:off x="6629400" y="3009900"/>
            <a:ext cx="1295400" cy="1066800"/>
            <a:chOff x="4368" y="1632"/>
            <a:chExt cx="816" cy="672"/>
          </a:xfrm>
        </p:grpSpPr>
        <p:sp>
          <p:nvSpPr>
            <p:cNvPr id="29723" name="Rectangle 39"/>
            <p:cNvSpPr>
              <a:spLocks noChangeArrowheads="1"/>
            </p:cNvSpPr>
            <p:nvPr/>
          </p:nvSpPr>
          <p:spPr bwMode="auto">
            <a:xfrm>
              <a:off x="4368" y="1632"/>
              <a:ext cx="816" cy="67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76" name="Text Box 40"/>
            <p:cNvSpPr txBox="1">
              <a:spLocks noChangeArrowheads="1"/>
            </p:cNvSpPr>
            <p:nvPr/>
          </p:nvSpPr>
          <p:spPr bwMode="auto">
            <a:xfrm>
              <a:off x="4504" y="1872"/>
              <a:ext cx="544" cy="192"/>
            </a:xfrm>
            <a:prstGeom prst="rect">
              <a:avLst/>
            </a:prstGeom>
            <a:noFill/>
            <a:ln w="9525">
              <a:noFill/>
              <a:miter lim="800000"/>
              <a:headEnd/>
              <a:tailEnd/>
            </a:ln>
            <a:effectLst/>
          </p:spPr>
          <p:txBody>
            <a:bodyPr wrap="none">
              <a:spAutoFit/>
            </a:bodyPr>
            <a:lstStyle/>
            <a:p>
              <a:pPr>
                <a:defRPr/>
              </a:pPr>
              <a:r>
                <a:rPr lang="en-US" sz="1400">
                  <a:effectLst>
                    <a:outerShdw blurRad="38100" dist="38100" dir="2700000" algn="tl">
                      <a:srgbClr val="000000"/>
                    </a:outerShdw>
                  </a:effectLst>
                  <a:latin typeface="Comic Sans MS" pitchFamily="66" charset="0"/>
                </a:rPr>
                <a:t>Analysis</a:t>
              </a:r>
            </a:p>
          </p:txBody>
        </p:sp>
      </p:grpSp>
      <p:sp>
        <p:nvSpPr>
          <p:cNvPr id="65578" name="AutoShape 42"/>
          <p:cNvSpPr>
            <a:spLocks noChangeArrowheads="1"/>
          </p:cNvSpPr>
          <p:nvPr/>
        </p:nvSpPr>
        <p:spPr bwMode="auto">
          <a:xfrm rot="1555565">
            <a:off x="8153400" y="3581400"/>
            <a:ext cx="304800" cy="228600"/>
          </a:xfrm>
          <a:prstGeom prst="rightArrow">
            <a:avLst>
              <a:gd name="adj1" fmla="val 50000"/>
              <a:gd name="adj2" fmla="val 33333"/>
            </a:avLst>
          </a:prstGeom>
          <a:solidFill>
            <a:schemeClr val="accent1"/>
          </a:solidFill>
          <a:ln w="9525">
            <a:solidFill>
              <a:schemeClr val="tx1"/>
            </a:solidFill>
            <a:miter lim="800000"/>
            <a:headEnd/>
            <a:tailEnd/>
          </a:ln>
        </p:spPr>
        <p:txBody>
          <a:bodyPr wrap="none" anchor="ctr"/>
          <a:lstStyle/>
          <a:p>
            <a:endParaRPr lang="en-US"/>
          </a:p>
        </p:txBody>
      </p:sp>
      <p:grpSp>
        <p:nvGrpSpPr>
          <p:cNvPr id="9" name="Group 48"/>
          <p:cNvGrpSpPr>
            <a:grpSpLocks/>
          </p:cNvGrpSpPr>
          <p:nvPr/>
        </p:nvGrpSpPr>
        <p:grpSpPr bwMode="auto">
          <a:xfrm>
            <a:off x="1752600" y="1524000"/>
            <a:ext cx="5029200" cy="1524000"/>
            <a:chOff x="1104" y="960"/>
            <a:chExt cx="3168" cy="960"/>
          </a:xfrm>
          <a:solidFill>
            <a:srgbClr val="FFC000"/>
          </a:solidFill>
        </p:grpSpPr>
        <p:grpSp>
          <p:nvGrpSpPr>
            <p:cNvPr id="10" name="Group 36"/>
            <p:cNvGrpSpPr>
              <a:grpSpLocks/>
            </p:cNvGrpSpPr>
            <p:nvPr/>
          </p:nvGrpSpPr>
          <p:grpSpPr bwMode="auto">
            <a:xfrm>
              <a:off x="1296" y="960"/>
              <a:ext cx="2688" cy="816"/>
              <a:chOff x="1440" y="2784"/>
              <a:chExt cx="2688" cy="816"/>
            </a:xfrm>
            <a:grpFill/>
          </p:grpSpPr>
          <p:sp>
            <p:nvSpPr>
              <p:cNvPr id="29721" name="AutoShape 34"/>
              <p:cNvSpPr>
                <a:spLocks noChangeArrowheads="1"/>
              </p:cNvSpPr>
              <p:nvPr/>
            </p:nvSpPr>
            <p:spPr bwMode="auto">
              <a:xfrm>
                <a:off x="1440" y="2784"/>
                <a:ext cx="2688" cy="816"/>
              </a:xfrm>
              <a:prstGeom prst="roundRect">
                <a:avLst>
                  <a:gd name="adj" fmla="val 16667"/>
                </a:avLst>
              </a:prstGeom>
              <a:grpFill/>
              <a:ln w="9525">
                <a:solidFill>
                  <a:schemeClr val="tx1"/>
                </a:solidFill>
                <a:round/>
                <a:headEnd/>
                <a:tailEnd/>
              </a:ln>
            </p:spPr>
            <p:txBody>
              <a:bodyPr wrap="none" anchor="ctr"/>
              <a:lstStyle/>
              <a:p>
                <a:endParaRPr lang="en-US"/>
              </a:p>
            </p:txBody>
          </p:sp>
          <p:sp>
            <p:nvSpPr>
              <p:cNvPr id="65571" name="Text Box 35"/>
              <p:cNvSpPr txBox="1">
                <a:spLocks noChangeArrowheads="1"/>
              </p:cNvSpPr>
              <p:nvPr/>
            </p:nvSpPr>
            <p:spPr bwMode="auto">
              <a:xfrm>
                <a:off x="2025" y="3048"/>
                <a:ext cx="1518" cy="288"/>
              </a:xfrm>
              <a:prstGeom prst="rect">
                <a:avLst/>
              </a:prstGeom>
              <a:grpFill/>
              <a:ln w="9525">
                <a:noFill/>
                <a:miter lim="800000"/>
                <a:headEnd/>
                <a:tailEnd/>
              </a:ln>
              <a:effectLst/>
            </p:spPr>
            <p:txBody>
              <a:bodyPr wrap="none">
                <a:spAutoFit/>
              </a:bodyPr>
              <a:lstStyle/>
              <a:p>
                <a:pPr>
                  <a:defRPr/>
                </a:pPr>
                <a:r>
                  <a:rPr lang="en-US" sz="2400">
                    <a:effectLst>
                      <a:outerShdw blurRad="38100" dist="38100" dir="2700000" algn="tl">
                        <a:srgbClr val="000000"/>
                      </a:outerShdw>
                    </a:effectLst>
                    <a:latin typeface="Comic Sans MS" pitchFamily="66" charset="0"/>
                  </a:rPr>
                  <a:t>Knowledge Base</a:t>
                </a:r>
              </a:p>
            </p:txBody>
          </p:sp>
        </p:grpSp>
        <p:sp>
          <p:nvSpPr>
            <p:cNvPr id="29717" name="AutoShape 43"/>
            <p:cNvSpPr>
              <a:spLocks noChangeArrowheads="1"/>
            </p:cNvSpPr>
            <p:nvPr/>
          </p:nvSpPr>
          <p:spPr bwMode="auto">
            <a:xfrm rot="3407784" flipV="1">
              <a:off x="1128" y="1608"/>
              <a:ext cx="240" cy="288"/>
            </a:xfrm>
            <a:prstGeom prst="upArrow">
              <a:avLst>
                <a:gd name="adj1" fmla="val 50000"/>
                <a:gd name="adj2" fmla="val 30000"/>
              </a:avLst>
            </a:prstGeom>
            <a:grpFill/>
            <a:ln w="9525">
              <a:solidFill>
                <a:schemeClr val="tx1"/>
              </a:solidFill>
              <a:miter lim="800000"/>
              <a:headEnd/>
              <a:tailEnd/>
            </a:ln>
          </p:spPr>
          <p:txBody>
            <a:bodyPr wrap="none" anchor="ctr"/>
            <a:lstStyle/>
            <a:p>
              <a:endParaRPr lang="en-US"/>
            </a:p>
          </p:txBody>
        </p:sp>
        <p:sp>
          <p:nvSpPr>
            <p:cNvPr id="29718" name="AutoShape 44"/>
            <p:cNvSpPr>
              <a:spLocks noChangeArrowheads="1"/>
            </p:cNvSpPr>
            <p:nvPr/>
          </p:nvSpPr>
          <p:spPr bwMode="auto">
            <a:xfrm rot="3407784" flipV="1">
              <a:off x="2040" y="1656"/>
              <a:ext cx="240" cy="288"/>
            </a:xfrm>
            <a:prstGeom prst="upArrow">
              <a:avLst>
                <a:gd name="adj1" fmla="val 50000"/>
                <a:gd name="adj2" fmla="val 30000"/>
              </a:avLst>
            </a:prstGeom>
            <a:grpFill/>
            <a:ln w="9525">
              <a:solidFill>
                <a:schemeClr val="tx1"/>
              </a:solidFill>
              <a:miter lim="800000"/>
              <a:headEnd/>
              <a:tailEnd/>
            </a:ln>
          </p:spPr>
          <p:txBody>
            <a:bodyPr wrap="none" anchor="ctr"/>
            <a:lstStyle/>
            <a:p>
              <a:endParaRPr lang="en-US"/>
            </a:p>
          </p:txBody>
        </p:sp>
        <p:sp>
          <p:nvSpPr>
            <p:cNvPr id="29719" name="AutoShape 45"/>
            <p:cNvSpPr>
              <a:spLocks noChangeArrowheads="1"/>
            </p:cNvSpPr>
            <p:nvPr/>
          </p:nvSpPr>
          <p:spPr bwMode="auto">
            <a:xfrm rot="-3407784" flipH="1" flipV="1">
              <a:off x="3144" y="1656"/>
              <a:ext cx="240" cy="288"/>
            </a:xfrm>
            <a:prstGeom prst="upArrow">
              <a:avLst>
                <a:gd name="adj1" fmla="val 50000"/>
                <a:gd name="adj2" fmla="val 30000"/>
              </a:avLst>
            </a:prstGeom>
            <a:grpFill/>
            <a:ln w="9525">
              <a:solidFill>
                <a:schemeClr val="tx1"/>
              </a:solidFill>
              <a:miter lim="800000"/>
              <a:headEnd/>
              <a:tailEnd/>
            </a:ln>
          </p:spPr>
          <p:txBody>
            <a:bodyPr wrap="none" anchor="ctr"/>
            <a:lstStyle/>
            <a:p>
              <a:endParaRPr lang="en-US"/>
            </a:p>
          </p:txBody>
        </p:sp>
        <p:sp>
          <p:nvSpPr>
            <p:cNvPr id="29720" name="AutoShape 46"/>
            <p:cNvSpPr>
              <a:spLocks noChangeArrowheads="1"/>
            </p:cNvSpPr>
            <p:nvPr/>
          </p:nvSpPr>
          <p:spPr bwMode="auto">
            <a:xfrm rot="-3407784" flipH="1" flipV="1">
              <a:off x="4008" y="1656"/>
              <a:ext cx="240" cy="288"/>
            </a:xfrm>
            <a:prstGeom prst="upArrow">
              <a:avLst>
                <a:gd name="adj1" fmla="val 50000"/>
                <a:gd name="adj2" fmla="val 30000"/>
              </a:avLst>
            </a:prstGeom>
            <a:grpFill/>
            <a:ln w="9525">
              <a:solidFill>
                <a:schemeClr val="tx1"/>
              </a:solidFill>
              <a:miter lim="800000"/>
              <a:headEnd/>
              <a:tailEnd/>
            </a:ln>
          </p:spPr>
          <p:txBody>
            <a:bodyPr wrap="none" anchor="ctr"/>
            <a:lstStyle/>
            <a:p>
              <a:endParaRPr lang="en-US"/>
            </a:p>
          </p:txBody>
        </p:sp>
      </p:grpSp>
      <p:sp>
        <p:nvSpPr>
          <p:cNvPr id="65556" name="Text Box 20"/>
          <p:cNvSpPr txBox="1">
            <a:spLocks noChangeArrowheads="1"/>
          </p:cNvSpPr>
          <p:nvPr/>
        </p:nvSpPr>
        <p:spPr bwMode="auto">
          <a:xfrm>
            <a:off x="6853238" y="4191000"/>
            <a:ext cx="2290762" cy="457200"/>
          </a:xfrm>
          <a:prstGeom prst="rect">
            <a:avLst/>
          </a:prstGeom>
          <a:noFill/>
          <a:ln w="9525">
            <a:noFill/>
            <a:miter lim="800000"/>
            <a:headEnd/>
            <a:tailEnd/>
          </a:ln>
          <a:effectLst/>
        </p:spPr>
        <p:txBody>
          <a:bodyPr wrap="none">
            <a:spAutoFit/>
          </a:bodyPr>
          <a:lstStyle/>
          <a:p>
            <a:pPr>
              <a:defRPr/>
            </a:pPr>
            <a:r>
              <a:rPr lang="en-US" sz="2400">
                <a:solidFill>
                  <a:schemeClr val="tx2"/>
                </a:solidFill>
                <a:effectLst>
                  <a:outerShdw blurRad="38100" dist="38100" dir="2700000" algn="tl">
                    <a:srgbClr val="000000"/>
                  </a:outerShdw>
                </a:effectLst>
                <a:latin typeface="Comic Sans MS" pitchFamily="66" charset="0"/>
              </a:rPr>
              <a:t>Interpretation</a:t>
            </a:r>
          </a:p>
        </p:txBody>
      </p:sp>
      <p:pic>
        <p:nvPicPr>
          <p:cNvPr id="65585" name="Picture 49">
            <a:hlinkClick r:id="" action="ppaction://media"/>
          </p:cNvPr>
          <p:cNvPicPr>
            <a:picLocks noRot="1" noChangeAspect="1" noChangeArrowheads="1"/>
          </p:cNvPicPr>
          <p:nvPr>
            <a:wavAudioFile r:embed="rId1" name="Recorded Sound"/>
          </p:nvPr>
        </p:nvPicPr>
        <p:blipFill>
          <a:blip r:embed="rId4" cstate="print"/>
          <a:srcRect/>
          <a:stretch>
            <a:fillRect/>
          </a:stretch>
        </p:blipFill>
        <p:spPr bwMode="auto">
          <a:xfrm>
            <a:off x="8305800" y="1828800"/>
            <a:ext cx="304800" cy="304800"/>
          </a:xfrm>
          <a:prstGeom prst="rect">
            <a:avLst/>
          </a:prstGeom>
          <a:noFill/>
          <a:ln w="9525">
            <a:noFill/>
            <a:miter lim="800000"/>
            <a:headEnd/>
            <a:tailEnd/>
          </a:ln>
        </p:spPr>
      </p:pic>
      <p:sp>
        <p:nvSpPr>
          <p:cNvPr id="42" name="TextBox 41"/>
          <p:cNvSpPr txBox="1"/>
          <p:nvPr/>
        </p:nvSpPr>
        <p:spPr>
          <a:xfrm>
            <a:off x="406400" y="6226629"/>
            <a:ext cx="8487901" cy="646331"/>
          </a:xfrm>
          <a:prstGeom prst="rect">
            <a:avLst/>
          </a:prstGeom>
          <a:noFill/>
        </p:spPr>
        <p:txBody>
          <a:bodyPr wrap="none" rtlCol="0">
            <a:spAutoFit/>
          </a:bodyPr>
          <a:lstStyle/>
          <a:p>
            <a:r>
              <a:rPr lang="en-US" dirty="0">
                <a:solidFill>
                  <a:srgbClr val="FFC000"/>
                </a:solidFill>
              </a:rPr>
              <a:t>In many vision systems, feature extraction is a “mid-level” stage in the</a:t>
            </a:r>
          </a:p>
          <a:p>
            <a:r>
              <a:rPr lang="en-US" dirty="0">
                <a:solidFill>
                  <a:srgbClr val="FFC000"/>
                </a:solidFill>
              </a:rPr>
              <a:t>system.</a:t>
            </a:r>
          </a:p>
        </p:txBody>
      </p:sp>
      <p:pic>
        <p:nvPicPr>
          <p:cNvPr id="43" name="Recorded Sound">
            <a:hlinkClick r:id="" action="ppaction://media"/>
          </p:cNvPr>
          <p:cNvPicPr>
            <a:picLocks noRot="1" noChangeAspect="1"/>
          </p:cNvPicPr>
          <p:nvPr>
            <a:wavAudioFile r:embed="rId2" name="Recorded Sound"/>
          </p:nvPr>
        </p:nvPicPr>
        <p:blipFill>
          <a:blip r:embed="rId5" cstate="print"/>
          <a:stretch>
            <a:fillRect/>
          </a:stretch>
        </p:blipFill>
        <p:spPr>
          <a:xfrm>
            <a:off x="8839200" y="388257"/>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additive="base">
                                        <p:cTn id="7" dur="500" fill="hold"/>
                                        <p:tgtEl>
                                          <p:spTgt spid="65542"/>
                                        </p:tgtEl>
                                        <p:attrNameLst>
                                          <p:attrName>ppt_x</p:attrName>
                                        </p:attrNameLst>
                                      </p:cBhvr>
                                      <p:tavLst>
                                        <p:tav tm="0">
                                          <p:val>
                                            <p:strVal val="0-#ppt_w/2"/>
                                          </p:val>
                                        </p:tav>
                                        <p:tav tm="100000">
                                          <p:val>
                                            <p:strVal val="#ppt_x"/>
                                          </p:val>
                                        </p:tav>
                                      </p:tavLst>
                                    </p:anim>
                                    <p:anim calcmode="lin" valueType="num">
                                      <p:cBhvr additive="base">
                                        <p:cTn id="8" dur="500" fill="hold"/>
                                        <p:tgtEl>
                                          <p:spTgt spid="6554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5541"/>
                                        </p:tgtEl>
                                        <p:attrNameLst>
                                          <p:attrName>style.visibility</p:attrName>
                                        </p:attrNameLst>
                                      </p:cBhvr>
                                      <p:to>
                                        <p:strVal val="visible"/>
                                      </p:to>
                                    </p:set>
                                    <p:anim calcmode="lin" valueType="num">
                                      <p:cBhvr additive="base">
                                        <p:cTn id="13" dur="500" fill="hold"/>
                                        <p:tgtEl>
                                          <p:spTgt spid="65541"/>
                                        </p:tgtEl>
                                        <p:attrNameLst>
                                          <p:attrName>ppt_x</p:attrName>
                                        </p:attrNameLst>
                                      </p:cBhvr>
                                      <p:tavLst>
                                        <p:tav tm="0">
                                          <p:val>
                                            <p:strVal val="0-#ppt_w/2"/>
                                          </p:val>
                                        </p:tav>
                                        <p:tav tm="100000">
                                          <p:val>
                                            <p:strVal val="#ppt_x"/>
                                          </p:val>
                                        </p:tav>
                                      </p:tavLst>
                                    </p:anim>
                                    <p:anim calcmode="lin" valueType="num">
                                      <p:cBhvr additive="base">
                                        <p:cTn id="14" dur="500" fill="hold"/>
                                        <p:tgtEl>
                                          <p:spTgt spid="65541"/>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65545"/>
                                        </p:tgtEl>
                                        <p:attrNameLst>
                                          <p:attrName>style.visibility</p:attrName>
                                        </p:attrNameLst>
                                      </p:cBhvr>
                                      <p:to>
                                        <p:strVal val="visible"/>
                                      </p:to>
                                    </p:set>
                                    <p:anim calcmode="lin" valueType="num">
                                      <p:cBhvr additive="base">
                                        <p:cTn id="30" dur="500" fill="hold"/>
                                        <p:tgtEl>
                                          <p:spTgt spid="65545"/>
                                        </p:tgtEl>
                                        <p:attrNameLst>
                                          <p:attrName>ppt_x</p:attrName>
                                        </p:attrNameLst>
                                      </p:cBhvr>
                                      <p:tavLst>
                                        <p:tav tm="0">
                                          <p:val>
                                            <p:strVal val="0-#ppt_w/2"/>
                                          </p:val>
                                        </p:tav>
                                        <p:tav tm="100000">
                                          <p:val>
                                            <p:strVal val="#ppt_x"/>
                                          </p:val>
                                        </p:tav>
                                      </p:tavLst>
                                    </p:anim>
                                    <p:anim calcmode="lin" valueType="num">
                                      <p:cBhvr additive="base">
                                        <p:cTn id="31" dur="500" fill="hold"/>
                                        <p:tgtEl>
                                          <p:spTgt spid="65545"/>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2" presetClass="entr" presetSubtype="8"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0-#ppt_w/2"/>
                                          </p:val>
                                        </p:tav>
                                        <p:tav tm="100000">
                                          <p:val>
                                            <p:strVal val="#ppt_x"/>
                                          </p:val>
                                        </p:tav>
                                      </p:tavLst>
                                    </p:anim>
                                    <p:anim calcmode="lin" valueType="num">
                                      <p:cBhvr additive="base">
                                        <p:cTn id="3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6"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1+#ppt_w/2"/>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5550"/>
                                        </p:tgtEl>
                                        <p:attrNameLst>
                                          <p:attrName>style.visibility</p:attrName>
                                        </p:attrNameLst>
                                      </p:cBhvr>
                                      <p:to>
                                        <p:strVal val="visible"/>
                                      </p:to>
                                    </p:set>
                                    <p:anim calcmode="lin" valueType="num">
                                      <p:cBhvr additive="base">
                                        <p:cTn id="47" dur="500" fill="hold"/>
                                        <p:tgtEl>
                                          <p:spTgt spid="65550"/>
                                        </p:tgtEl>
                                        <p:attrNameLst>
                                          <p:attrName>ppt_x</p:attrName>
                                        </p:attrNameLst>
                                      </p:cBhvr>
                                      <p:tavLst>
                                        <p:tav tm="0">
                                          <p:val>
                                            <p:strVal val="0-#ppt_w/2"/>
                                          </p:val>
                                        </p:tav>
                                        <p:tav tm="100000">
                                          <p:val>
                                            <p:strVal val="#ppt_x"/>
                                          </p:val>
                                        </p:tav>
                                      </p:tavLst>
                                    </p:anim>
                                    <p:anim calcmode="lin" valueType="num">
                                      <p:cBhvr additive="base">
                                        <p:cTn id="48" dur="500" fill="hold"/>
                                        <p:tgtEl>
                                          <p:spTgt spid="65550"/>
                                        </p:tgtEl>
                                        <p:attrNameLst>
                                          <p:attrName>ppt_y</p:attrName>
                                        </p:attrNameLst>
                                      </p:cBhvr>
                                      <p:tavLst>
                                        <p:tav tm="0">
                                          <p:val>
                                            <p:strVal val="#ppt_y"/>
                                          </p:val>
                                        </p:tav>
                                        <p:tav tm="100000">
                                          <p:val>
                                            <p:strVal val="#ppt_y"/>
                                          </p:val>
                                        </p:tav>
                                      </p:tavLst>
                                    </p:anim>
                                  </p:childTnLst>
                                </p:cTn>
                              </p:par>
                            </p:childTnLst>
                          </p:cTn>
                        </p:par>
                        <p:par>
                          <p:cTn id="49" fill="hold">
                            <p:stCondLst>
                              <p:cond delay="500"/>
                            </p:stCondLst>
                            <p:childTnLst>
                              <p:par>
                                <p:cTn id="50" presetID="2" presetClass="entr" presetSubtype="8" fill="hold" nodeType="after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additive="base">
                                        <p:cTn id="52" dur="500" fill="hold"/>
                                        <p:tgtEl>
                                          <p:spTgt spid="4"/>
                                        </p:tgtEl>
                                        <p:attrNameLst>
                                          <p:attrName>ppt_x</p:attrName>
                                        </p:attrNameLst>
                                      </p:cBhvr>
                                      <p:tavLst>
                                        <p:tav tm="0">
                                          <p:val>
                                            <p:strVal val="0-#ppt_w/2"/>
                                          </p:val>
                                        </p:tav>
                                        <p:tav tm="100000">
                                          <p:val>
                                            <p:strVal val="#ppt_x"/>
                                          </p:val>
                                        </p:tav>
                                      </p:tavLst>
                                    </p:anim>
                                    <p:anim calcmode="lin" valueType="num">
                                      <p:cBhvr additive="base">
                                        <p:cTn id="5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6"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additive="base">
                                        <p:cTn id="58" dur="500" fill="hold"/>
                                        <p:tgtEl>
                                          <p:spTgt spid="7"/>
                                        </p:tgtEl>
                                        <p:attrNameLst>
                                          <p:attrName>ppt_x</p:attrName>
                                        </p:attrNameLst>
                                      </p:cBhvr>
                                      <p:tavLst>
                                        <p:tav tm="0">
                                          <p:val>
                                            <p:strVal val="1+#ppt_w/2"/>
                                          </p:val>
                                        </p:tav>
                                        <p:tav tm="100000">
                                          <p:val>
                                            <p:strVal val="#ppt_x"/>
                                          </p:val>
                                        </p:tav>
                                      </p:tavLst>
                                    </p:anim>
                                    <p:anim calcmode="lin" valueType="num">
                                      <p:cBhvr additive="base">
                                        <p:cTn id="5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65555"/>
                                        </p:tgtEl>
                                        <p:attrNameLst>
                                          <p:attrName>style.visibility</p:attrName>
                                        </p:attrNameLst>
                                      </p:cBhvr>
                                      <p:to>
                                        <p:strVal val="visible"/>
                                      </p:to>
                                    </p:set>
                                    <p:anim calcmode="lin" valueType="num">
                                      <p:cBhvr additive="base">
                                        <p:cTn id="64" dur="500" fill="hold"/>
                                        <p:tgtEl>
                                          <p:spTgt spid="65555"/>
                                        </p:tgtEl>
                                        <p:attrNameLst>
                                          <p:attrName>ppt_x</p:attrName>
                                        </p:attrNameLst>
                                      </p:cBhvr>
                                      <p:tavLst>
                                        <p:tav tm="0">
                                          <p:val>
                                            <p:strVal val="0-#ppt_w/2"/>
                                          </p:val>
                                        </p:tav>
                                        <p:tav tm="100000">
                                          <p:val>
                                            <p:strVal val="#ppt_x"/>
                                          </p:val>
                                        </p:tav>
                                      </p:tavLst>
                                    </p:anim>
                                    <p:anim calcmode="lin" valueType="num">
                                      <p:cBhvr additive="base">
                                        <p:cTn id="65" dur="500" fill="hold"/>
                                        <p:tgtEl>
                                          <p:spTgt spid="65555"/>
                                        </p:tgtEl>
                                        <p:attrNameLst>
                                          <p:attrName>ppt_y</p:attrName>
                                        </p:attrNameLst>
                                      </p:cBhvr>
                                      <p:tavLst>
                                        <p:tav tm="0">
                                          <p:val>
                                            <p:strVal val="#ppt_y"/>
                                          </p:val>
                                        </p:tav>
                                        <p:tav tm="100000">
                                          <p:val>
                                            <p:strVal val="#ppt_y"/>
                                          </p:val>
                                        </p:tav>
                                      </p:tavLst>
                                    </p:anim>
                                  </p:childTnLst>
                                </p:cTn>
                              </p:par>
                            </p:childTnLst>
                          </p:cTn>
                        </p:par>
                        <p:par>
                          <p:cTn id="66" fill="hold">
                            <p:stCondLst>
                              <p:cond delay="500"/>
                            </p:stCondLst>
                            <p:childTnLst>
                              <p:par>
                                <p:cTn id="67" presetID="2" presetClass="entr" presetSubtype="8"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0-#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65578"/>
                                        </p:tgtEl>
                                        <p:attrNameLst>
                                          <p:attrName>style.visibility</p:attrName>
                                        </p:attrNameLst>
                                      </p:cBhvr>
                                      <p:to>
                                        <p:strVal val="visible"/>
                                      </p:to>
                                    </p:set>
                                    <p:anim calcmode="lin" valueType="num">
                                      <p:cBhvr additive="base">
                                        <p:cTn id="75" dur="500" fill="hold"/>
                                        <p:tgtEl>
                                          <p:spTgt spid="65578"/>
                                        </p:tgtEl>
                                        <p:attrNameLst>
                                          <p:attrName>ppt_x</p:attrName>
                                        </p:attrNameLst>
                                      </p:cBhvr>
                                      <p:tavLst>
                                        <p:tav tm="0">
                                          <p:val>
                                            <p:strVal val="0-#ppt_w/2"/>
                                          </p:val>
                                        </p:tav>
                                        <p:tav tm="100000">
                                          <p:val>
                                            <p:strVal val="#ppt_x"/>
                                          </p:val>
                                        </p:tav>
                                      </p:tavLst>
                                    </p:anim>
                                    <p:anim calcmode="lin" valueType="num">
                                      <p:cBhvr additive="base">
                                        <p:cTn id="76" dur="500" fill="hold"/>
                                        <p:tgtEl>
                                          <p:spTgt spid="65578"/>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8" fill="hold" grpId="0" nodeType="afterEffect">
                                  <p:stCondLst>
                                    <p:cond delay="0"/>
                                  </p:stCondLst>
                                  <p:childTnLst>
                                    <p:set>
                                      <p:cBhvr>
                                        <p:cTn id="79" dur="1" fill="hold">
                                          <p:stCondLst>
                                            <p:cond delay="0"/>
                                          </p:stCondLst>
                                        </p:cTn>
                                        <p:tgtEl>
                                          <p:spTgt spid="65556"/>
                                        </p:tgtEl>
                                        <p:attrNameLst>
                                          <p:attrName>style.visibility</p:attrName>
                                        </p:attrNameLst>
                                      </p:cBhvr>
                                      <p:to>
                                        <p:strVal val="visible"/>
                                      </p:to>
                                    </p:set>
                                    <p:anim calcmode="lin" valueType="num">
                                      <p:cBhvr additive="base">
                                        <p:cTn id="80" dur="500" fill="hold"/>
                                        <p:tgtEl>
                                          <p:spTgt spid="65556"/>
                                        </p:tgtEl>
                                        <p:attrNameLst>
                                          <p:attrName>ppt_x</p:attrName>
                                        </p:attrNameLst>
                                      </p:cBhvr>
                                      <p:tavLst>
                                        <p:tav tm="0">
                                          <p:val>
                                            <p:strVal val="0-#ppt_w/2"/>
                                          </p:val>
                                        </p:tav>
                                        <p:tav tm="100000">
                                          <p:val>
                                            <p:strVal val="#ppt_x"/>
                                          </p:val>
                                        </p:tav>
                                      </p:tavLst>
                                    </p:anim>
                                    <p:anim calcmode="lin" valueType="num">
                                      <p:cBhvr additive="base">
                                        <p:cTn id="81" dur="500" fill="hold"/>
                                        <p:tgtEl>
                                          <p:spTgt spid="65556"/>
                                        </p:tgtEl>
                                        <p:attrNameLst>
                                          <p:attrName>ppt_y</p:attrName>
                                        </p:attrNameLst>
                                      </p:cBhvr>
                                      <p:tavLst>
                                        <p:tav tm="0">
                                          <p:val>
                                            <p:strVal val="#ppt_y"/>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nodeType="click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box(in)">
                                      <p:cBhvr>
                                        <p:cTn id="86" dur="500"/>
                                        <p:tgtEl>
                                          <p:spTgt spid="9"/>
                                        </p:tgtEl>
                                      </p:cBhvr>
                                    </p:animEffect>
                                  </p:childTnLst>
                                </p:cTn>
                              </p:par>
                            </p:childTnLst>
                          </p:cTn>
                        </p:par>
                        <p:par>
                          <p:cTn id="87" fill="hold">
                            <p:stCondLst>
                              <p:cond delay="500"/>
                            </p:stCondLst>
                            <p:childTnLst>
                              <p:par>
                                <p:cTn id="88" presetID="1" presetClass="mediacall" presetSubtype="0" fill="hold" nodeType="afterEffect">
                                  <p:stCondLst>
                                    <p:cond delay="0"/>
                                  </p:stCondLst>
                                  <p:childTnLst>
                                    <p:cmd type="call" cmd="playFrom(0.0)">
                                      <p:cBhvr>
                                        <p:cTn id="89" dur="53698" fill="hold"/>
                                        <p:tgtEl>
                                          <p:spTgt spid="655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65585"/>
                </p:tgtEl>
              </p:cMediaNode>
            </p:audio>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34160" fill="hold"/>
                                        <p:tgtEl>
                                          <p:spTgt spid="43"/>
                                        </p:tgtEl>
                                      </p:cBhvr>
                                    </p:cmd>
                                  </p:childTnLst>
                                </p:cTn>
                              </p:par>
                            </p:childTnLst>
                          </p:cTn>
                        </p:par>
                      </p:childTnLst>
                    </p:cTn>
                  </p:par>
                </p:childTnLst>
              </p:cTn>
              <p:nextCondLst>
                <p:cond evt="onClick" delay="0">
                  <p:tgtEl>
                    <p:spTgt spid="43"/>
                  </p:tgtEl>
                </p:cond>
              </p:nextCondLst>
            </p:seq>
            <p:audio>
              <p:cMediaNode>
                <p:cTn id="96" fill="hold" display="0">
                  <p:stCondLst>
                    <p:cond delay="indefinite"/>
                  </p:stCondLst>
                  <p:endCondLst>
                    <p:cond evt="onNext" delay="0">
                      <p:tgtEl>
                        <p:sldTgt/>
                      </p:tgtEl>
                    </p:cond>
                    <p:cond evt="onPrev" delay="0">
                      <p:tgtEl>
                        <p:sldTgt/>
                      </p:tgtEl>
                    </p:cond>
                    <p:cond evt="onStopAudio" delay="0">
                      <p:tgtEl>
                        <p:sldTgt/>
                      </p:tgtEl>
                    </p:cond>
                  </p:endCondLst>
                </p:cTn>
                <p:tgtEl>
                  <p:spTgt spid="43"/>
                </p:tgtEl>
              </p:cMediaNode>
            </p:audio>
          </p:childTnLst>
        </p:cTn>
      </p:par>
    </p:tnLst>
    <p:bldLst>
      <p:bldP spid="65541" grpId="0" animBg="1"/>
      <p:bldP spid="65542" grpId="0" autoUpdateAnimBg="0"/>
      <p:bldP spid="65545" grpId="0" animBg="1"/>
      <p:bldP spid="65550" grpId="0" animBg="1"/>
      <p:bldP spid="65555" grpId="0" animBg="1"/>
      <p:bldP spid="65578" grpId="0" animBg="1"/>
      <p:bldP spid="6555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139825"/>
          </a:xfrm>
        </p:spPr>
        <p:txBody>
          <a:bodyPr/>
          <a:lstStyle/>
          <a:p>
            <a:r>
              <a:rPr lang="en-US" sz="3200" dirty="0"/>
              <a:t>How to select an Edge Detection Algorithm</a:t>
            </a:r>
          </a:p>
        </p:txBody>
      </p:sp>
      <p:sp>
        <p:nvSpPr>
          <p:cNvPr id="3" name="Content Placeholder 2"/>
          <p:cNvSpPr>
            <a:spLocks noGrp="1"/>
          </p:cNvSpPr>
          <p:nvPr>
            <p:ph idx="1"/>
          </p:nvPr>
        </p:nvSpPr>
        <p:spPr>
          <a:xfrm>
            <a:off x="457200" y="932543"/>
            <a:ext cx="8229600" cy="4530725"/>
          </a:xfrm>
        </p:spPr>
        <p:txBody>
          <a:bodyPr/>
          <a:lstStyle/>
          <a:p>
            <a:r>
              <a:rPr lang="en-US" sz="2400" dirty="0">
                <a:solidFill>
                  <a:srgbClr val="FFC000"/>
                </a:solidFill>
              </a:rPr>
              <a:t>Idea 2</a:t>
            </a:r>
            <a:r>
              <a:rPr lang="en-US" sz="2400" dirty="0"/>
              <a:t>:   There is some theory behind the use of the </a:t>
            </a:r>
            <a:r>
              <a:rPr lang="en-US" sz="2400" dirty="0" err="1">
                <a:solidFill>
                  <a:srgbClr val="FFC000"/>
                </a:solidFill>
              </a:rPr>
              <a:t>Laplacian</a:t>
            </a:r>
            <a:r>
              <a:rPr lang="en-US" sz="2400" dirty="0"/>
              <a:t> (2</a:t>
            </a:r>
            <a:r>
              <a:rPr lang="en-US" sz="2400" baseline="30000" dirty="0"/>
              <a:t>nd</a:t>
            </a:r>
            <a:r>
              <a:rPr lang="en-US" sz="2400" dirty="0"/>
              <a:t> derivative) that the zero crossings are </a:t>
            </a:r>
            <a:r>
              <a:rPr lang="en-US" sz="2400" dirty="0">
                <a:solidFill>
                  <a:srgbClr val="FFC000"/>
                </a:solidFill>
              </a:rPr>
              <a:t>continuous ….theoretically solves problem of edges </a:t>
            </a:r>
            <a:r>
              <a:rPr lang="en-US" sz="2400" dirty="0" err="1">
                <a:solidFill>
                  <a:srgbClr val="FFC000"/>
                </a:solidFill>
              </a:rPr>
              <a:t>disconnectivity</a:t>
            </a:r>
            <a:r>
              <a:rPr lang="en-US" sz="2400" dirty="0"/>
              <a:t>. </a:t>
            </a:r>
          </a:p>
        </p:txBody>
      </p:sp>
      <p:pic>
        <p:nvPicPr>
          <p:cNvPr id="52228" name="Picture 4"/>
          <p:cNvPicPr>
            <a:picLocks noChangeAspect="1" noChangeArrowheads="1"/>
          </p:cNvPicPr>
          <p:nvPr/>
        </p:nvPicPr>
        <p:blipFill>
          <a:blip r:embed="rId3" cstate="print"/>
          <a:srcRect/>
          <a:stretch>
            <a:fillRect/>
          </a:stretch>
        </p:blipFill>
        <p:spPr bwMode="auto">
          <a:xfrm>
            <a:off x="4262085" y="3236686"/>
            <a:ext cx="4813991" cy="3381828"/>
          </a:xfrm>
          <a:prstGeom prst="rect">
            <a:avLst/>
          </a:prstGeom>
          <a:noFill/>
          <a:ln w="12700" cap="flat" cmpd="sng">
            <a:noFill/>
            <a:prstDash val="solid"/>
            <a:miter lim="800000"/>
            <a:headEnd/>
            <a:tailEnd/>
          </a:ln>
          <a:effectLst/>
        </p:spPr>
      </p:pic>
      <p:pic>
        <p:nvPicPr>
          <p:cNvPr id="52231" name="Picture 7"/>
          <p:cNvPicPr>
            <a:picLocks noChangeAspect="1" noChangeArrowheads="1"/>
          </p:cNvPicPr>
          <p:nvPr/>
        </p:nvPicPr>
        <p:blipFill>
          <a:blip r:embed="rId4" cstate="print"/>
          <a:srcRect l="32389" t="40829" r="36269" b="48752"/>
          <a:stretch>
            <a:fillRect/>
          </a:stretch>
        </p:blipFill>
        <p:spPr bwMode="auto">
          <a:xfrm>
            <a:off x="6096000" y="2119085"/>
            <a:ext cx="3048000" cy="696686"/>
          </a:xfrm>
          <a:prstGeom prst="rect">
            <a:avLst/>
          </a:prstGeom>
          <a:noFill/>
          <a:ln w="12700" cap="flat" cmpd="sng">
            <a:noFill/>
            <a:prstDash val="solid"/>
            <a:miter lim="800000"/>
            <a:headEnd/>
            <a:tailEnd/>
          </a:ln>
        </p:spPr>
      </p:pic>
      <p:pic>
        <p:nvPicPr>
          <p:cNvPr id="14" name="Picture 7"/>
          <p:cNvPicPr>
            <a:picLocks noChangeAspect="1" noChangeArrowheads="1"/>
          </p:cNvPicPr>
          <p:nvPr/>
        </p:nvPicPr>
        <p:blipFill>
          <a:blip r:embed="rId5" cstate="print"/>
          <a:srcRect/>
          <a:stretch>
            <a:fillRect/>
          </a:stretch>
        </p:blipFill>
        <p:spPr bwMode="auto">
          <a:xfrm>
            <a:off x="0" y="2935741"/>
            <a:ext cx="3178629" cy="2232988"/>
          </a:xfrm>
          <a:prstGeom prst="rect">
            <a:avLst/>
          </a:prstGeom>
          <a:noFill/>
          <a:ln w="12700" cap="flat" cmpd="sng">
            <a:noFill/>
            <a:prstDash val="solid"/>
            <a:miter lim="800000"/>
            <a:headEnd/>
            <a:tailEnd/>
          </a:ln>
          <a:effectLst/>
        </p:spPr>
      </p:pic>
      <p:sp>
        <p:nvSpPr>
          <p:cNvPr id="15" name="Right Arrow 14"/>
          <p:cNvSpPr/>
          <p:nvPr/>
        </p:nvSpPr>
        <p:spPr bwMode="auto">
          <a:xfrm>
            <a:off x="3164114" y="3483429"/>
            <a:ext cx="1480457" cy="580571"/>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6" name="TextBox 15"/>
          <p:cNvSpPr txBox="1"/>
          <p:nvPr/>
        </p:nvSpPr>
        <p:spPr>
          <a:xfrm>
            <a:off x="493488" y="5162958"/>
            <a:ext cx="3947884" cy="1477328"/>
          </a:xfrm>
          <a:prstGeom prst="rect">
            <a:avLst/>
          </a:prstGeom>
          <a:noFill/>
        </p:spPr>
        <p:txBody>
          <a:bodyPr wrap="square" rtlCol="0">
            <a:spAutoFit/>
          </a:bodyPr>
          <a:lstStyle/>
          <a:p>
            <a:r>
              <a:rPr lang="en-US" dirty="0">
                <a:solidFill>
                  <a:srgbClr val="FFC000"/>
                </a:solidFill>
              </a:rPr>
              <a:t>Note how these</a:t>
            </a:r>
          </a:p>
          <a:p>
            <a:r>
              <a:rPr lang="en-US" dirty="0">
                <a:solidFill>
                  <a:srgbClr val="FFC000"/>
                </a:solidFill>
              </a:rPr>
              <a:t>Edges look different than </a:t>
            </a:r>
          </a:p>
          <a:p>
            <a:r>
              <a:rPr lang="en-US" dirty="0">
                <a:solidFill>
                  <a:srgbClr val="FFC000"/>
                </a:solidFill>
              </a:rPr>
              <a:t>Other edge detectors on previous slide….are more connected….look at the ground</a:t>
            </a:r>
          </a:p>
        </p:txBody>
      </p:sp>
      <p:sp>
        <p:nvSpPr>
          <p:cNvPr id="9" name="TextBox 8"/>
          <p:cNvSpPr txBox="1"/>
          <p:nvPr/>
        </p:nvSpPr>
        <p:spPr>
          <a:xfrm>
            <a:off x="3034379" y="2786743"/>
            <a:ext cx="6109621" cy="369332"/>
          </a:xfrm>
          <a:prstGeom prst="rect">
            <a:avLst/>
          </a:prstGeom>
          <a:noFill/>
        </p:spPr>
        <p:txBody>
          <a:bodyPr wrap="none" rtlCol="0">
            <a:spAutoFit/>
          </a:bodyPr>
          <a:lstStyle/>
          <a:p>
            <a:r>
              <a:rPr lang="en-US" dirty="0"/>
              <a:t>Edge points are the zero crossings of the </a:t>
            </a:r>
            <a:r>
              <a:rPr lang="en-US" dirty="0" err="1"/>
              <a:t>Laplacian</a:t>
            </a:r>
            <a:endParaRPr lang="en-US" dirty="0"/>
          </a:p>
        </p:txBody>
      </p:sp>
      <p:pic>
        <p:nvPicPr>
          <p:cNvPr id="10" name="Recorded Sound">
            <a:hlinkClick r:id="" action="ppaction://media"/>
          </p:cNvPr>
          <p:cNvPicPr>
            <a:picLocks noRot="1" noChangeAspect="1"/>
          </p:cNvPicPr>
          <p:nvPr>
            <a:wavAudioFile r:embed="rId1" name="Recorded Sound"/>
          </p:nvPr>
        </p:nvPicPr>
        <p:blipFill>
          <a:blip r:embed="rId6" cstate="print"/>
          <a:stretch>
            <a:fillRect/>
          </a:stretch>
        </p:blipFill>
        <p:spPr>
          <a:xfrm>
            <a:off x="8498115" y="31568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51"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Laplacian</a:t>
            </a:r>
            <a:r>
              <a:rPr lang="en-US" dirty="0"/>
              <a:t> </a:t>
            </a:r>
          </a:p>
        </p:txBody>
      </p:sp>
      <p:sp>
        <p:nvSpPr>
          <p:cNvPr id="3" name="Content Placeholder 2"/>
          <p:cNvSpPr>
            <a:spLocks noGrp="1"/>
          </p:cNvSpPr>
          <p:nvPr>
            <p:ph idx="1"/>
          </p:nvPr>
        </p:nvSpPr>
        <p:spPr/>
        <p:txBody>
          <a:bodyPr/>
          <a:lstStyle/>
          <a:p>
            <a:r>
              <a:rPr lang="en-US" dirty="0"/>
              <a:t>Why edges = zero crossings of 2</a:t>
            </a:r>
            <a:r>
              <a:rPr lang="en-US" baseline="30000" dirty="0"/>
              <a:t>nd</a:t>
            </a:r>
            <a:r>
              <a:rPr lang="en-US" dirty="0"/>
              <a:t> derivative</a:t>
            </a:r>
          </a:p>
        </p:txBody>
      </p:sp>
      <p:pic>
        <p:nvPicPr>
          <p:cNvPr id="55298" name="Picture 2"/>
          <p:cNvPicPr>
            <a:picLocks noChangeAspect="1" noChangeArrowheads="1"/>
          </p:cNvPicPr>
          <p:nvPr/>
        </p:nvPicPr>
        <p:blipFill>
          <a:blip r:embed="rId3" cstate="print"/>
          <a:srcRect l="22238" t="42782" r="21944" b="31604"/>
          <a:stretch>
            <a:fillRect/>
          </a:stretch>
        </p:blipFill>
        <p:spPr bwMode="auto">
          <a:xfrm>
            <a:off x="2162629" y="2946400"/>
            <a:ext cx="5428342" cy="1712686"/>
          </a:xfrm>
          <a:prstGeom prst="rect">
            <a:avLst/>
          </a:prstGeom>
          <a:noFill/>
          <a:ln w="12700" cap="flat" cmpd="sng">
            <a:noFill/>
            <a:prstDash val="solid"/>
            <a:miter lim="800000"/>
            <a:headEnd/>
            <a:tailEnd/>
          </a:ln>
        </p:spPr>
      </p:pic>
      <p:sp>
        <p:nvSpPr>
          <p:cNvPr id="5" name="TextBox 4"/>
          <p:cNvSpPr txBox="1"/>
          <p:nvPr/>
        </p:nvSpPr>
        <p:spPr>
          <a:xfrm>
            <a:off x="2525485" y="6027003"/>
            <a:ext cx="5118709" cy="830997"/>
          </a:xfrm>
          <a:prstGeom prst="rect">
            <a:avLst/>
          </a:prstGeom>
          <a:noFill/>
        </p:spPr>
        <p:txBody>
          <a:bodyPr wrap="none" rtlCol="0">
            <a:spAutoFit/>
          </a:bodyPr>
          <a:lstStyle/>
          <a:p>
            <a:r>
              <a:rPr lang="en-US" sz="1200" dirty="0"/>
              <a:t>Image from </a:t>
            </a:r>
            <a:r>
              <a:rPr lang="en-US" sz="1200" b="1" dirty="0"/>
              <a:t>Bernd </a:t>
            </a:r>
            <a:r>
              <a:rPr lang="en-US" sz="1200" b="1" dirty="0" err="1"/>
              <a:t>Girod</a:t>
            </a:r>
            <a:r>
              <a:rPr lang="en-US" sz="1200" b="1" dirty="0"/>
              <a:t>: EE368 Digital Image Processing,</a:t>
            </a:r>
          </a:p>
          <a:p>
            <a:r>
              <a:rPr lang="en-US" sz="1200" dirty="0">
                <a:hlinkClick r:id="rId4"/>
              </a:rPr>
              <a:t>http://www.stanford.edu/class/ee368/</a:t>
            </a:r>
            <a:endParaRPr lang="en-US" sz="1200" dirty="0"/>
          </a:p>
          <a:p>
            <a:br>
              <a:rPr lang="en-US" sz="1200" dirty="0"/>
            </a:br>
            <a:endParaRPr lang="en-US" sz="1200" dirty="0"/>
          </a:p>
        </p:txBody>
      </p:sp>
      <p:sp>
        <p:nvSpPr>
          <p:cNvPr id="6" name="TextBox 5"/>
          <p:cNvSpPr txBox="1"/>
          <p:nvPr/>
        </p:nvSpPr>
        <p:spPr>
          <a:xfrm>
            <a:off x="232228" y="4383315"/>
            <a:ext cx="2013693" cy="1384995"/>
          </a:xfrm>
          <a:prstGeom prst="rect">
            <a:avLst/>
          </a:prstGeom>
          <a:noFill/>
        </p:spPr>
        <p:txBody>
          <a:bodyPr wrap="none" rtlCol="0">
            <a:spAutoFit/>
          </a:bodyPr>
          <a:lstStyle/>
          <a:p>
            <a:r>
              <a:rPr lang="en-US" sz="1400" dirty="0">
                <a:solidFill>
                  <a:srgbClr val="FFC000"/>
                </a:solidFill>
              </a:rPr>
              <a:t>Across an edge</a:t>
            </a:r>
          </a:p>
          <a:p>
            <a:r>
              <a:rPr lang="en-US" sz="1400" dirty="0">
                <a:solidFill>
                  <a:srgbClr val="FFC000"/>
                </a:solidFill>
              </a:rPr>
              <a:t>in the image</a:t>
            </a:r>
          </a:p>
          <a:p>
            <a:r>
              <a:rPr lang="en-US" sz="1400" dirty="0">
                <a:solidFill>
                  <a:srgbClr val="FFC000"/>
                </a:solidFill>
              </a:rPr>
              <a:t>the grey values</a:t>
            </a:r>
          </a:p>
          <a:p>
            <a:r>
              <a:rPr lang="en-US" sz="1400" dirty="0">
                <a:solidFill>
                  <a:srgbClr val="FFC000"/>
                </a:solidFill>
              </a:rPr>
              <a:t>go from lower value</a:t>
            </a:r>
          </a:p>
          <a:p>
            <a:r>
              <a:rPr lang="en-US" sz="1400" dirty="0">
                <a:solidFill>
                  <a:srgbClr val="FFC000"/>
                </a:solidFill>
              </a:rPr>
              <a:t>to higher value at</a:t>
            </a:r>
            <a:br>
              <a:rPr lang="en-US" sz="1400" dirty="0">
                <a:solidFill>
                  <a:srgbClr val="FFC000"/>
                </a:solidFill>
              </a:rPr>
            </a:br>
            <a:r>
              <a:rPr lang="en-US" sz="1400" dirty="0">
                <a:solidFill>
                  <a:srgbClr val="FFC000"/>
                </a:solidFill>
              </a:rPr>
              <a:t>the point of an edge</a:t>
            </a:r>
          </a:p>
        </p:txBody>
      </p:sp>
      <p:cxnSp>
        <p:nvCxnSpPr>
          <p:cNvPr id="8" name="Curved Connector 7"/>
          <p:cNvCxnSpPr/>
          <p:nvPr/>
        </p:nvCxnSpPr>
        <p:spPr bwMode="auto">
          <a:xfrm flipV="1">
            <a:off x="1596571" y="3817257"/>
            <a:ext cx="1320800" cy="638629"/>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3766456" y="4855030"/>
            <a:ext cx="1787349" cy="738664"/>
          </a:xfrm>
          <a:prstGeom prst="rect">
            <a:avLst/>
          </a:prstGeom>
          <a:noFill/>
        </p:spPr>
        <p:txBody>
          <a:bodyPr wrap="none" rtlCol="0">
            <a:spAutoFit/>
          </a:bodyPr>
          <a:lstStyle/>
          <a:p>
            <a:r>
              <a:rPr lang="en-US" sz="1400" dirty="0">
                <a:solidFill>
                  <a:srgbClr val="FFC000"/>
                </a:solidFill>
              </a:rPr>
              <a:t>First Derivative of</a:t>
            </a:r>
          </a:p>
          <a:p>
            <a:r>
              <a:rPr lang="en-US" sz="1400" dirty="0">
                <a:solidFill>
                  <a:srgbClr val="FFC000"/>
                </a:solidFill>
              </a:rPr>
              <a:t>this location is a</a:t>
            </a:r>
            <a:br>
              <a:rPr lang="en-US" sz="1400" dirty="0">
                <a:solidFill>
                  <a:srgbClr val="FFC000"/>
                </a:solidFill>
              </a:rPr>
            </a:br>
            <a:r>
              <a:rPr lang="en-US" sz="1400" dirty="0">
                <a:solidFill>
                  <a:srgbClr val="FFC000"/>
                </a:solidFill>
              </a:rPr>
              <a:t>peak</a:t>
            </a:r>
          </a:p>
        </p:txBody>
      </p:sp>
      <p:cxnSp>
        <p:nvCxnSpPr>
          <p:cNvPr id="11" name="Curved Connector 10"/>
          <p:cNvCxnSpPr/>
          <p:nvPr/>
        </p:nvCxnSpPr>
        <p:spPr bwMode="auto">
          <a:xfrm rot="5400000" flipH="1" flipV="1">
            <a:off x="3447143" y="3679372"/>
            <a:ext cx="1625600" cy="740228"/>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5907313" y="4876802"/>
            <a:ext cx="2749151" cy="1169551"/>
          </a:xfrm>
          <a:prstGeom prst="rect">
            <a:avLst/>
          </a:prstGeom>
          <a:noFill/>
        </p:spPr>
        <p:txBody>
          <a:bodyPr wrap="none" rtlCol="0">
            <a:spAutoFit/>
          </a:bodyPr>
          <a:lstStyle/>
          <a:p>
            <a:r>
              <a:rPr lang="en-US" sz="1400" dirty="0">
                <a:solidFill>
                  <a:srgbClr val="FFC000"/>
                </a:solidFill>
              </a:rPr>
              <a:t>2nd Derivative of</a:t>
            </a:r>
          </a:p>
          <a:p>
            <a:r>
              <a:rPr lang="en-US" sz="1400" dirty="0">
                <a:solidFill>
                  <a:srgbClr val="FFC000"/>
                </a:solidFill>
              </a:rPr>
              <a:t>this location results in</a:t>
            </a:r>
            <a:br>
              <a:rPr lang="en-US" sz="1400" dirty="0">
                <a:solidFill>
                  <a:srgbClr val="FFC000"/>
                </a:solidFill>
              </a:rPr>
            </a:br>
            <a:r>
              <a:rPr lang="en-US" sz="1400" dirty="0">
                <a:solidFill>
                  <a:srgbClr val="FFC000"/>
                </a:solidFill>
              </a:rPr>
              <a:t>an up peak followed by</a:t>
            </a:r>
            <a:br>
              <a:rPr lang="en-US" sz="1400" dirty="0">
                <a:solidFill>
                  <a:srgbClr val="FFC000"/>
                </a:solidFill>
              </a:rPr>
            </a:br>
            <a:r>
              <a:rPr lang="en-US" sz="1400" dirty="0">
                <a:solidFill>
                  <a:srgbClr val="FFC000"/>
                </a:solidFill>
              </a:rPr>
              <a:t>a down peak…at the ZERO</a:t>
            </a:r>
          </a:p>
          <a:p>
            <a:r>
              <a:rPr lang="en-US" sz="1400" dirty="0">
                <a:solidFill>
                  <a:srgbClr val="FFC000"/>
                </a:solidFill>
              </a:rPr>
              <a:t>CROSSING is the edge point</a:t>
            </a:r>
          </a:p>
        </p:txBody>
      </p:sp>
      <p:cxnSp>
        <p:nvCxnSpPr>
          <p:cNvPr id="20" name="Curved Connector 19"/>
          <p:cNvCxnSpPr/>
          <p:nvPr/>
        </p:nvCxnSpPr>
        <p:spPr bwMode="auto">
          <a:xfrm rot="10800000">
            <a:off x="6335487" y="3868058"/>
            <a:ext cx="1937657" cy="1719942"/>
          </a:xfrm>
          <a:prstGeom prst="curvedConnector3">
            <a:avLst>
              <a:gd name="adj1" fmla="val 14794"/>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23" name="Recorded Sound">
            <a:hlinkClick r:id="" action="ppaction://media"/>
          </p:cNvPr>
          <p:cNvPicPr>
            <a:picLocks noRot="1" noChangeAspect="1"/>
          </p:cNvPicPr>
          <p:nvPr>
            <a:wavAudioFile r:embed="rId1" name="Recorded Sound"/>
          </p:nvPr>
        </p:nvPicPr>
        <p:blipFill>
          <a:blip r:embed="rId5" cstate="print"/>
          <a:stretch>
            <a:fillRect/>
          </a:stretch>
        </p:blipFill>
        <p:spPr>
          <a:xfrm>
            <a:off x="7859486" y="4027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0" fill="hold"/>
                                        <p:tgtEl>
                                          <p:spTgt spid="23"/>
                                        </p:tgtEl>
                                      </p:cBhvr>
                                    </p:cmd>
                                  </p:childTnLst>
                                </p:cTn>
                              </p:par>
                            </p:childTnLst>
                          </p:cTn>
                        </p:par>
                      </p:childTnLst>
                    </p:cTn>
                  </p:par>
                </p:childTnLst>
              </p:cTn>
              <p:nextCondLst>
                <p:cond evt="onClick" delay="0">
                  <p:tgtEl>
                    <p:spTgt spid="2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686800" cy="1139825"/>
          </a:xfrm>
        </p:spPr>
        <p:txBody>
          <a:bodyPr/>
          <a:lstStyle/>
          <a:p>
            <a:r>
              <a:rPr lang="en-US" sz="3200" dirty="0"/>
              <a:t>One Problem with </a:t>
            </a:r>
            <a:r>
              <a:rPr lang="en-US" sz="3200" dirty="0" err="1"/>
              <a:t>Laplacian</a:t>
            </a:r>
            <a:r>
              <a:rPr lang="en-US" sz="3200" dirty="0"/>
              <a:t> Edge Detector</a:t>
            </a:r>
          </a:p>
        </p:txBody>
      </p:sp>
      <p:sp>
        <p:nvSpPr>
          <p:cNvPr id="3" name="Content Placeholder 2"/>
          <p:cNvSpPr>
            <a:spLocks noGrp="1"/>
          </p:cNvSpPr>
          <p:nvPr>
            <p:ph idx="1"/>
          </p:nvPr>
        </p:nvSpPr>
        <p:spPr>
          <a:xfrm>
            <a:off x="457200" y="932543"/>
            <a:ext cx="8229600" cy="4530725"/>
          </a:xfrm>
        </p:spPr>
        <p:txBody>
          <a:bodyPr/>
          <a:lstStyle/>
          <a:p>
            <a:r>
              <a:rPr lang="en-US" sz="2400" dirty="0"/>
              <a:t>Results in typically too MANY edge points</a:t>
            </a:r>
          </a:p>
          <a:p>
            <a:pPr lvl="1"/>
            <a:r>
              <a:rPr lang="en-US" sz="2000" dirty="0"/>
              <a:t>Solution:   </a:t>
            </a:r>
            <a:r>
              <a:rPr lang="en-US" sz="2000" dirty="0">
                <a:solidFill>
                  <a:srgbClr val="FFC000"/>
                </a:solidFill>
              </a:rPr>
              <a:t>Smooth</a:t>
            </a:r>
            <a:r>
              <a:rPr lang="en-US" sz="2000" dirty="0"/>
              <a:t> image </a:t>
            </a:r>
            <a:r>
              <a:rPr lang="en-US" sz="2000" dirty="0">
                <a:solidFill>
                  <a:srgbClr val="FFC000"/>
                </a:solidFill>
              </a:rPr>
              <a:t>first with Gaussian  </a:t>
            </a:r>
            <a:r>
              <a:rPr lang="en-US" sz="2000" dirty="0"/>
              <a:t>(or another smoothing) function to reduce noise (and their edges)</a:t>
            </a:r>
          </a:p>
          <a:p>
            <a:pPr lvl="1"/>
            <a:r>
              <a:rPr lang="en-US" sz="2000" dirty="0"/>
              <a:t>Called    </a:t>
            </a:r>
            <a:r>
              <a:rPr lang="en-US" sz="2000" dirty="0" err="1">
                <a:solidFill>
                  <a:srgbClr val="FFC000"/>
                </a:solidFill>
              </a:rPr>
              <a:t>Laplacian</a:t>
            </a:r>
            <a:r>
              <a:rPr lang="en-US" sz="2000" dirty="0">
                <a:solidFill>
                  <a:srgbClr val="FFC000"/>
                </a:solidFill>
              </a:rPr>
              <a:t> of Gaussian  (</a:t>
            </a:r>
            <a:r>
              <a:rPr lang="en-US" sz="2000" dirty="0" err="1">
                <a:solidFill>
                  <a:srgbClr val="FFC000"/>
                </a:solidFill>
              </a:rPr>
              <a:t>LoG</a:t>
            </a:r>
            <a:r>
              <a:rPr lang="en-US" sz="2000" dirty="0">
                <a:solidFill>
                  <a:srgbClr val="FFC000"/>
                </a:solidFill>
              </a:rPr>
              <a:t>),  </a:t>
            </a:r>
            <a:r>
              <a:rPr lang="en-US" sz="2000" dirty="0"/>
              <a:t>edge points are the zero crossings of image convolved with </a:t>
            </a:r>
            <a:r>
              <a:rPr lang="en-US" sz="2000" dirty="0" err="1"/>
              <a:t>LoG</a:t>
            </a:r>
            <a:endParaRPr lang="en-US" sz="2000" dirty="0">
              <a:solidFill>
                <a:srgbClr val="FFC000"/>
              </a:solidFill>
            </a:endParaRPr>
          </a:p>
          <a:p>
            <a:pPr lvl="1"/>
            <a:r>
              <a:rPr lang="en-US" sz="2000" dirty="0"/>
              <a:t>Parameter </a:t>
            </a:r>
            <a:r>
              <a:rPr lang="el-GR" sz="2000" dirty="0">
                <a:latin typeface="Arial"/>
                <a:cs typeface="Arial"/>
              </a:rPr>
              <a:t>σ</a:t>
            </a:r>
            <a:r>
              <a:rPr lang="en-US" sz="2000" dirty="0">
                <a:latin typeface="Arial"/>
                <a:cs typeface="Arial"/>
              </a:rPr>
              <a:t>  increases width of trough of the curve</a:t>
            </a:r>
            <a:endParaRPr lang="en-US" sz="2000" dirty="0"/>
          </a:p>
        </p:txBody>
      </p:sp>
      <p:pic>
        <p:nvPicPr>
          <p:cNvPr id="53252" name="Picture 4"/>
          <p:cNvPicPr>
            <a:picLocks noChangeAspect="1" noChangeArrowheads="1"/>
          </p:cNvPicPr>
          <p:nvPr/>
        </p:nvPicPr>
        <p:blipFill>
          <a:blip r:embed="rId3" cstate="print"/>
          <a:srcRect l="30026" t="44484" r="29543" b="9760"/>
          <a:stretch>
            <a:fillRect/>
          </a:stretch>
        </p:blipFill>
        <p:spPr bwMode="auto">
          <a:xfrm>
            <a:off x="5500914" y="3367314"/>
            <a:ext cx="3643086" cy="3164115"/>
          </a:xfrm>
          <a:prstGeom prst="rect">
            <a:avLst/>
          </a:prstGeom>
          <a:noFill/>
          <a:ln w="12700" cap="flat" cmpd="sng">
            <a:noFill/>
            <a:prstDash val="solid"/>
            <a:miter lim="800000"/>
            <a:headEnd/>
            <a:tailEnd/>
          </a:ln>
        </p:spPr>
      </p:pic>
      <p:pic>
        <p:nvPicPr>
          <p:cNvPr id="53253" name="Picture 5"/>
          <p:cNvPicPr>
            <a:picLocks noChangeAspect="1" noChangeArrowheads="1"/>
          </p:cNvPicPr>
          <p:nvPr/>
        </p:nvPicPr>
        <p:blipFill>
          <a:blip r:embed="rId4" cstate="print"/>
          <a:srcRect l="5703" t="25390" r="42590" b="61807"/>
          <a:stretch>
            <a:fillRect/>
          </a:stretch>
        </p:blipFill>
        <p:spPr bwMode="auto">
          <a:xfrm>
            <a:off x="333829" y="3526972"/>
            <a:ext cx="4659085" cy="885371"/>
          </a:xfrm>
          <a:prstGeom prst="rect">
            <a:avLst/>
          </a:prstGeom>
          <a:noFill/>
          <a:ln w="12700" cap="flat" cmpd="sng">
            <a:noFill/>
            <a:prstDash val="solid"/>
            <a:miter lim="800000"/>
            <a:headEnd/>
            <a:tailEnd/>
          </a:ln>
        </p:spPr>
      </p:pic>
      <p:pic>
        <p:nvPicPr>
          <p:cNvPr id="53255" name="Picture 7"/>
          <p:cNvPicPr>
            <a:picLocks noChangeAspect="1" noChangeArrowheads="1"/>
          </p:cNvPicPr>
          <p:nvPr/>
        </p:nvPicPr>
        <p:blipFill>
          <a:blip r:embed="rId5" cstate="print"/>
          <a:srcRect l="39047" t="57713" r="40818" b="15001"/>
          <a:stretch>
            <a:fillRect/>
          </a:stretch>
        </p:blipFill>
        <p:spPr bwMode="auto">
          <a:xfrm>
            <a:off x="261258" y="4533391"/>
            <a:ext cx="2235200" cy="2324609"/>
          </a:xfrm>
          <a:prstGeom prst="rect">
            <a:avLst/>
          </a:prstGeom>
          <a:noFill/>
          <a:ln w="12700" cap="flat" cmpd="sng">
            <a:noFill/>
            <a:prstDash val="solid"/>
            <a:miter lim="800000"/>
            <a:headEnd/>
            <a:tailEnd/>
          </a:ln>
        </p:spPr>
      </p:pic>
      <p:sp>
        <p:nvSpPr>
          <p:cNvPr id="18" name="TextBox 17"/>
          <p:cNvSpPr txBox="1"/>
          <p:nvPr/>
        </p:nvSpPr>
        <p:spPr>
          <a:xfrm>
            <a:off x="2452915" y="4557485"/>
            <a:ext cx="1661032" cy="646331"/>
          </a:xfrm>
          <a:prstGeom prst="rect">
            <a:avLst/>
          </a:prstGeom>
          <a:noFill/>
        </p:spPr>
        <p:txBody>
          <a:bodyPr wrap="none" rtlCol="0">
            <a:spAutoFit/>
          </a:bodyPr>
          <a:lstStyle/>
          <a:p>
            <a:r>
              <a:rPr lang="en-US" dirty="0"/>
              <a:t>Discrete </a:t>
            </a:r>
            <a:r>
              <a:rPr lang="en-US" dirty="0" err="1"/>
              <a:t>LoG</a:t>
            </a:r>
            <a:endParaRPr lang="en-US" dirty="0"/>
          </a:p>
          <a:p>
            <a:r>
              <a:rPr lang="en-US" dirty="0"/>
              <a:t>with </a:t>
            </a:r>
            <a:r>
              <a:rPr lang="el-GR" dirty="0">
                <a:latin typeface="Arial"/>
                <a:cs typeface="Arial"/>
              </a:rPr>
              <a:t>σ</a:t>
            </a:r>
            <a:r>
              <a:rPr lang="en-US" dirty="0">
                <a:latin typeface="Arial"/>
                <a:cs typeface="Arial"/>
              </a:rPr>
              <a:t>=1.4</a:t>
            </a:r>
            <a:endParaRPr lang="en-US" dirty="0"/>
          </a:p>
        </p:txBody>
      </p:sp>
      <p:sp>
        <p:nvSpPr>
          <p:cNvPr id="19" name="TextBox 18"/>
          <p:cNvSpPr txBox="1"/>
          <p:nvPr/>
        </p:nvSpPr>
        <p:spPr>
          <a:xfrm>
            <a:off x="2989942" y="6627167"/>
            <a:ext cx="4979568" cy="461665"/>
          </a:xfrm>
          <a:prstGeom prst="rect">
            <a:avLst/>
          </a:prstGeom>
          <a:noFill/>
        </p:spPr>
        <p:txBody>
          <a:bodyPr wrap="none" rtlCol="0">
            <a:spAutoFit/>
          </a:bodyPr>
          <a:lstStyle/>
          <a:p>
            <a:r>
              <a:rPr lang="en-US" sz="1200" dirty="0"/>
              <a:t>Taken from </a:t>
            </a:r>
            <a:r>
              <a:rPr lang="en-US" sz="1200" dirty="0">
                <a:hlinkClick r:id="rId6"/>
              </a:rPr>
              <a:t>http://homepages.inf.ed.ac.uk/rbf/HIPR2/log.htm</a:t>
            </a:r>
            <a:br>
              <a:rPr lang="en-US" sz="1200" dirty="0"/>
            </a:br>
            <a:endParaRPr lang="en-US" sz="1200" dirty="0"/>
          </a:p>
        </p:txBody>
      </p:sp>
      <p:pic>
        <p:nvPicPr>
          <p:cNvPr id="20" name="Recorded Sound">
            <a:hlinkClick r:id="" action="ppaction://media"/>
          </p:cNvPr>
          <p:cNvPicPr>
            <a:picLocks noRot="1" noChangeAspect="1"/>
          </p:cNvPicPr>
          <p:nvPr>
            <a:wavAudioFile r:embed="rId1" name="Recorded Sound"/>
          </p:nvPr>
        </p:nvPicPr>
        <p:blipFill>
          <a:blip r:embed="rId7" cstate="print"/>
          <a:stretch>
            <a:fillRect/>
          </a:stretch>
        </p:blipFill>
        <p:spPr>
          <a:xfrm>
            <a:off x="8614228"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61"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0"/>
            <a:ext cx="8686800" cy="1139825"/>
          </a:xfrm>
        </p:spPr>
        <p:txBody>
          <a:bodyPr/>
          <a:lstStyle/>
          <a:p>
            <a:r>
              <a:rPr lang="en-US" sz="3200" dirty="0" err="1"/>
              <a:t>LoG</a:t>
            </a:r>
            <a:r>
              <a:rPr lang="en-US" sz="3200" dirty="0"/>
              <a:t> as an Edge Detector</a:t>
            </a:r>
          </a:p>
        </p:txBody>
      </p:sp>
      <p:sp>
        <p:nvSpPr>
          <p:cNvPr id="3" name="Content Placeholder 2"/>
          <p:cNvSpPr>
            <a:spLocks noGrp="1"/>
          </p:cNvSpPr>
          <p:nvPr>
            <p:ph idx="1"/>
          </p:nvPr>
        </p:nvSpPr>
        <p:spPr>
          <a:xfrm>
            <a:off x="457200" y="932543"/>
            <a:ext cx="8229600" cy="4530725"/>
          </a:xfrm>
        </p:spPr>
        <p:txBody>
          <a:bodyPr/>
          <a:lstStyle/>
          <a:p>
            <a:r>
              <a:rPr lang="en-US" sz="2400" dirty="0"/>
              <a:t>With changing </a:t>
            </a:r>
            <a:r>
              <a:rPr lang="el-GR" sz="2400" dirty="0"/>
              <a:t>σ</a:t>
            </a:r>
            <a:r>
              <a:rPr lang="en-US" sz="2400" dirty="0"/>
              <a:t>  get different results.</a:t>
            </a:r>
          </a:p>
        </p:txBody>
      </p:sp>
      <p:pic>
        <p:nvPicPr>
          <p:cNvPr id="53253" name="Picture 5"/>
          <p:cNvPicPr>
            <a:picLocks noChangeAspect="1" noChangeArrowheads="1"/>
          </p:cNvPicPr>
          <p:nvPr/>
        </p:nvPicPr>
        <p:blipFill>
          <a:blip r:embed="rId3" cstate="print"/>
          <a:srcRect l="5703" t="25390" r="42590" b="61807"/>
          <a:stretch>
            <a:fillRect/>
          </a:stretch>
        </p:blipFill>
        <p:spPr bwMode="auto">
          <a:xfrm>
            <a:off x="4005944" y="1364344"/>
            <a:ext cx="4659085" cy="885371"/>
          </a:xfrm>
          <a:prstGeom prst="rect">
            <a:avLst/>
          </a:prstGeom>
          <a:noFill/>
          <a:ln w="12700" cap="flat" cmpd="sng">
            <a:noFill/>
            <a:prstDash val="solid"/>
            <a:miter lim="800000"/>
            <a:headEnd/>
            <a:tailEnd/>
          </a:ln>
        </p:spPr>
      </p:pic>
      <p:sp>
        <p:nvSpPr>
          <p:cNvPr id="19" name="TextBox 18"/>
          <p:cNvSpPr txBox="1"/>
          <p:nvPr/>
        </p:nvSpPr>
        <p:spPr>
          <a:xfrm>
            <a:off x="2989942" y="6396335"/>
            <a:ext cx="5073568" cy="830997"/>
          </a:xfrm>
          <a:prstGeom prst="rect">
            <a:avLst/>
          </a:prstGeom>
          <a:noFill/>
        </p:spPr>
        <p:txBody>
          <a:bodyPr wrap="none" rtlCol="0">
            <a:spAutoFit/>
          </a:bodyPr>
          <a:lstStyle/>
          <a:p>
            <a:r>
              <a:rPr lang="en-US" sz="1200" dirty="0"/>
              <a:t>Taken from </a:t>
            </a:r>
            <a:r>
              <a:rPr lang="en-US" sz="1200" b="1" dirty="0"/>
              <a:t>Bernd </a:t>
            </a:r>
            <a:r>
              <a:rPr lang="en-US" sz="1200" b="1" dirty="0" err="1"/>
              <a:t>Girod</a:t>
            </a:r>
            <a:r>
              <a:rPr lang="en-US" sz="1200" b="1" dirty="0"/>
              <a:t>: EE368 Digital Image Processing,</a:t>
            </a:r>
          </a:p>
          <a:p>
            <a:r>
              <a:rPr lang="en-US" sz="1200" dirty="0">
                <a:hlinkClick r:id="rId4"/>
              </a:rPr>
              <a:t>http://www.stanford.edu/class/ee368/</a:t>
            </a:r>
            <a:endParaRPr lang="en-US" sz="1200" dirty="0"/>
          </a:p>
          <a:p>
            <a:br>
              <a:rPr lang="en-US" sz="1200" dirty="0"/>
            </a:br>
            <a:endParaRPr lang="en-US" sz="1200" dirty="0"/>
          </a:p>
        </p:txBody>
      </p:sp>
      <p:pic>
        <p:nvPicPr>
          <p:cNvPr id="54274" name="Picture 2"/>
          <p:cNvPicPr>
            <a:picLocks noChangeAspect="1" noChangeArrowheads="1"/>
          </p:cNvPicPr>
          <p:nvPr/>
        </p:nvPicPr>
        <p:blipFill>
          <a:blip r:embed="rId5" cstate="print"/>
          <a:srcRect l="19701" t="34100" r="17168" b="13587"/>
          <a:stretch>
            <a:fillRect/>
          </a:stretch>
        </p:blipFill>
        <p:spPr bwMode="auto">
          <a:xfrm>
            <a:off x="3004457" y="2307771"/>
            <a:ext cx="6139543" cy="3497942"/>
          </a:xfrm>
          <a:prstGeom prst="rect">
            <a:avLst/>
          </a:prstGeom>
          <a:noFill/>
          <a:ln w="12700" cap="flat" cmpd="sng">
            <a:noFill/>
            <a:prstDash val="solid"/>
            <a:miter lim="800000"/>
            <a:headEnd/>
            <a:tailEnd/>
          </a:ln>
        </p:spPr>
      </p:pic>
      <p:pic>
        <p:nvPicPr>
          <p:cNvPr id="10" name="Picture 3"/>
          <p:cNvPicPr>
            <a:picLocks noChangeAspect="1" noChangeArrowheads="1"/>
          </p:cNvPicPr>
          <p:nvPr/>
        </p:nvPicPr>
        <p:blipFill>
          <a:blip r:embed="rId6" cstate="print"/>
          <a:srcRect/>
          <a:stretch>
            <a:fillRect/>
          </a:stretch>
        </p:blipFill>
        <p:spPr bwMode="auto">
          <a:xfrm>
            <a:off x="0" y="1589314"/>
            <a:ext cx="2386013" cy="1853214"/>
          </a:xfrm>
          <a:prstGeom prst="rect">
            <a:avLst/>
          </a:prstGeom>
          <a:noFill/>
          <a:ln w="12700" cap="flat" cmpd="sng">
            <a:noFill/>
            <a:prstDash val="solid"/>
            <a:miter lim="800000"/>
            <a:headEnd/>
            <a:tailEnd/>
          </a:ln>
        </p:spPr>
      </p:pic>
      <p:sp>
        <p:nvSpPr>
          <p:cNvPr id="11" name="TextBox 10"/>
          <p:cNvSpPr txBox="1"/>
          <p:nvPr/>
        </p:nvSpPr>
        <p:spPr>
          <a:xfrm>
            <a:off x="0" y="3976914"/>
            <a:ext cx="3018971" cy="2585323"/>
          </a:xfrm>
          <a:prstGeom prst="rect">
            <a:avLst/>
          </a:prstGeom>
          <a:noFill/>
        </p:spPr>
        <p:txBody>
          <a:bodyPr wrap="square" rtlCol="0">
            <a:spAutoFit/>
          </a:bodyPr>
          <a:lstStyle/>
          <a:p>
            <a:r>
              <a:rPr lang="en-US" dirty="0">
                <a:solidFill>
                  <a:srgbClr val="FFC000"/>
                </a:solidFill>
              </a:rPr>
              <a:t>As you increase </a:t>
            </a:r>
            <a:r>
              <a:rPr lang="el-GR" dirty="0">
                <a:solidFill>
                  <a:srgbClr val="FFC000"/>
                </a:solidFill>
              </a:rPr>
              <a:t>σ</a:t>
            </a:r>
            <a:br>
              <a:rPr lang="en-US" dirty="0">
                <a:solidFill>
                  <a:srgbClr val="FFC000"/>
                </a:solidFill>
              </a:rPr>
            </a:br>
            <a:r>
              <a:rPr lang="en-US" dirty="0">
                <a:solidFill>
                  <a:srgbClr val="FFC000"/>
                </a:solidFill>
              </a:rPr>
              <a:t>you get wider Gaussian</a:t>
            </a:r>
            <a:br>
              <a:rPr lang="en-US" dirty="0">
                <a:solidFill>
                  <a:srgbClr val="FFC000"/>
                </a:solidFill>
              </a:rPr>
            </a:br>
            <a:r>
              <a:rPr lang="en-US" dirty="0">
                <a:solidFill>
                  <a:srgbClr val="FFC000"/>
                </a:solidFill>
              </a:rPr>
              <a:t>and more smoothing.</a:t>
            </a:r>
            <a:br>
              <a:rPr lang="en-US" dirty="0">
                <a:solidFill>
                  <a:srgbClr val="FFC000"/>
                </a:solidFill>
              </a:rPr>
            </a:br>
            <a:br>
              <a:rPr lang="en-US" dirty="0">
                <a:solidFill>
                  <a:srgbClr val="FFC000"/>
                </a:solidFill>
              </a:rPr>
            </a:br>
            <a:r>
              <a:rPr lang="en-US" dirty="0">
                <a:solidFill>
                  <a:srgbClr val="FFC000"/>
                </a:solidFill>
              </a:rPr>
              <a:t>This is like saying only</a:t>
            </a:r>
            <a:br>
              <a:rPr lang="en-US" dirty="0">
                <a:solidFill>
                  <a:srgbClr val="FFC000"/>
                </a:solidFill>
              </a:rPr>
            </a:br>
            <a:r>
              <a:rPr lang="en-US" dirty="0">
                <a:solidFill>
                  <a:srgbClr val="FFC000"/>
                </a:solidFill>
              </a:rPr>
              <a:t>keep edges that correspond</a:t>
            </a:r>
          </a:p>
          <a:p>
            <a:r>
              <a:rPr lang="en-US" dirty="0">
                <a:solidFill>
                  <a:srgbClr val="FFC000"/>
                </a:solidFill>
              </a:rPr>
              <a:t>to boundaries of larger</a:t>
            </a:r>
            <a:br>
              <a:rPr lang="en-US" dirty="0">
                <a:solidFill>
                  <a:srgbClr val="FFC000"/>
                </a:solidFill>
              </a:rPr>
            </a:br>
            <a:r>
              <a:rPr lang="en-US" dirty="0">
                <a:solidFill>
                  <a:srgbClr val="FFC000"/>
                </a:solidFill>
              </a:rPr>
              <a:t>grey (or color) change</a:t>
            </a:r>
          </a:p>
        </p:txBody>
      </p:sp>
      <p:pic>
        <p:nvPicPr>
          <p:cNvPr id="12" name="Recorded Sound">
            <a:hlinkClick r:id="" action="ppaction://media"/>
          </p:cNvPr>
          <p:cNvPicPr>
            <a:picLocks noRot="1" noChangeAspect="1"/>
          </p:cNvPicPr>
          <p:nvPr>
            <a:wavAudioFile r:embed="rId1" name="Recorded Sound"/>
          </p:nvPr>
        </p:nvPicPr>
        <p:blipFill>
          <a:blip r:embed="rId7" cstate="print"/>
          <a:stretch>
            <a:fillRect/>
          </a:stretch>
        </p:blipFill>
        <p:spPr>
          <a:xfrm>
            <a:off x="7815943" y="2721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1" fill="hold"/>
                                        <p:tgtEl>
                                          <p:spTgt spid="12"/>
                                        </p:tgtEl>
                                      </p:cBhvr>
                                    </p:cmd>
                                  </p:childTnLst>
                                </p:cTn>
                              </p:par>
                            </p:childTnLst>
                          </p:cTn>
                        </p:par>
                      </p:childTnLst>
                    </p:cTn>
                  </p:par>
                </p:childTnLst>
              </p:cTn>
              <p:nextCondLst>
                <p:cond evt="onClick" delay="0">
                  <p:tgtEl>
                    <p:spTgt spid="12"/>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a:t>Edges as Features</a:t>
            </a:r>
          </a:p>
        </p:txBody>
      </p:sp>
      <p:sp>
        <p:nvSpPr>
          <p:cNvPr id="3" name="Content Placeholder 2"/>
          <p:cNvSpPr>
            <a:spLocks noGrp="1"/>
          </p:cNvSpPr>
          <p:nvPr>
            <p:ph idx="1"/>
          </p:nvPr>
        </p:nvSpPr>
        <p:spPr>
          <a:xfrm>
            <a:off x="457200" y="729344"/>
            <a:ext cx="8229600" cy="4530725"/>
          </a:xfrm>
        </p:spPr>
        <p:txBody>
          <a:bodyPr/>
          <a:lstStyle/>
          <a:p>
            <a:r>
              <a:rPr lang="en-US" dirty="0"/>
              <a:t>Which Edges?</a:t>
            </a:r>
          </a:p>
          <a:p>
            <a:pPr lvl="2"/>
            <a:r>
              <a:rPr lang="en-US" dirty="0"/>
              <a:t>Often too many</a:t>
            </a:r>
          </a:p>
        </p:txBody>
      </p:sp>
      <p:pic>
        <p:nvPicPr>
          <p:cNvPr id="49155" name="Picture 3"/>
          <p:cNvPicPr>
            <a:picLocks noChangeAspect="1" noChangeArrowheads="1"/>
          </p:cNvPicPr>
          <p:nvPr/>
        </p:nvPicPr>
        <p:blipFill>
          <a:blip r:embed="rId4" cstate="print"/>
          <a:srcRect/>
          <a:stretch>
            <a:fillRect/>
          </a:stretch>
        </p:blipFill>
        <p:spPr bwMode="auto">
          <a:xfrm>
            <a:off x="458787" y="2271485"/>
            <a:ext cx="2386013" cy="1853214"/>
          </a:xfrm>
          <a:prstGeom prst="rect">
            <a:avLst/>
          </a:prstGeom>
          <a:noFill/>
          <a:ln w="12700" cap="flat" cmpd="sng">
            <a:noFill/>
            <a:prstDash val="solid"/>
            <a:miter lim="800000"/>
            <a:headEnd/>
            <a:tailEnd/>
          </a:ln>
        </p:spPr>
      </p:pic>
      <p:sp>
        <p:nvSpPr>
          <p:cNvPr id="6" name="Right Arrow 5"/>
          <p:cNvSpPr/>
          <p:nvPr/>
        </p:nvSpPr>
        <p:spPr bwMode="auto">
          <a:xfrm>
            <a:off x="3280228" y="3193143"/>
            <a:ext cx="2235200" cy="9579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3701144" y="2307772"/>
            <a:ext cx="1178528" cy="923330"/>
          </a:xfrm>
          <a:prstGeom prst="rect">
            <a:avLst/>
          </a:prstGeom>
          <a:noFill/>
        </p:spPr>
        <p:txBody>
          <a:bodyPr wrap="none" rtlCol="0">
            <a:spAutoFit/>
          </a:bodyPr>
          <a:lstStyle/>
          <a:p>
            <a:r>
              <a:rPr lang="en-US" dirty="0" err="1"/>
              <a:t>Sobel</a:t>
            </a:r>
            <a:endParaRPr lang="en-US" dirty="0"/>
          </a:p>
          <a:p>
            <a:r>
              <a:rPr lang="en-US" dirty="0"/>
              <a:t>Edge </a:t>
            </a:r>
          </a:p>
          <a:p>
            <a:r>
              <a:rPr lang="en-US" dirty="0"/>
              <a:t>Detector</a:t>
            </a:r>
          </a:p>
        </p:txBody>
      </p:sp>
      <p:graphicFrame>
        <p:nvGraphicFramePr>
          <p:cNvPr id="49156" name="Object 1035"/>
          <p:cNvGraphicFramePr>
            <a:graphicFrameLocks noChangeAspect="1"/>
          </p:cNvGraphicFramePr>
          <p:nvPr/>
        </p:nvGraphicFramePr>
        <p:xfrm>
          <a:off x="1979613" y="4837113"/>
          <a:ext cx="1604962" cy="1425575"/>
        </p:xfrm>
        <a:graphic>
          <a:graphicData uri="http://schemas.openxmlformats.org/presentationml/2006/ole">
            <mc:AlternateContent xmlns:mc="http://schemas.openxmlformats.org/markup-compatibility/2006">
              <mc:Choice xmlns:v="urn:schemas-microsoft-com:vml" Requires="v">
                <p:oleObj spid="_x0000_s50266" name="Equation" r:id="rId5" imgW="799920" imgH="711000" progId="Equation.3">
                  <p:embed/>
                </p:oleObj>
              </mc:Choice>
              <mc:Fallback>
                <p:oleObj name="Equation" r:id="rId5" imgW="799920" imgH="711000" progId="Equation.3">
                  <p:embed/>
                  <p:pic>
                    <p:nvPicPr>
                      <p:cNvPr id="0" name="Object 1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4837113"/>
                        <a:ext cx="1604962"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9157" name="Object 1036"/>
          <p:cNvGraphicFramePr>
            <a:graphicFrameLocks noChangeAspect="1"/>
          </p:cNvGraphicFramePr>
          <p:nvPr/>
        </p:nvGraphicFramePr>
        <p:xfrm>
          <a:off x="3724275" y="4789488"/>
          <a:ext cx="1936750" cy="1425575"/>
        </p:xfrm>
        <a:graphic>
          <a:graphicData uri="http://schemas.openxmlformats.org/presentationml/2006/ole">
            <mc:AlternateContent xmlns:mc="http://schemas.openxmlformats.org/markup-compatibility/2006">
              <mc:Choice xmlns:v="urn:schemas-microsoft-com:vml" Requires="v">
                <p:oleObj spid="_x0000_s50267" name="Equation" r:id="rId7" imgW="965160" imgH="711000" progId="Equation.3">
                  <p:embed/>
                </p:oleObj>
              </mc:Choice>
              <mc:Fallback>
                <p:oleObj name="Equation" r:id="rId7" imgW="965160" imgH="711000" progId="Equation.3">
                  <p:embed/>
                  <p:pic>
                    <p:nvPicPr>
                      <p:cNvPr id="0" name="Object 103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24275" y="4789488"/>
                        <a:ext cx="1936750" cy="14255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1959430" y="4513943"/>
            <a:ext cx="449162" cy="369332"/>
          </a:xfrm>
          <a:prstGeom prst="rect">
            <a:avLst/>
          </a:prstGeom>
          <a:noFill/>
        </p:spPr>
        <p:txBody>
          <a:bodyPr wrap="none" rtlCol="0">
            <a:spAutoFit/>
          </a:bodyPr>
          <a:lstStyle/>
          <a:p>
            <a:r>
              <a:rPr lang="en-US" dirty="0" err="1"/>
              <a:t>H</a:t>
            </a:r>
            <a:r>
              <a:rPr lang="en-US" baseline="-25000" dirty="0" err="1"/>
              <a:t>v</a:t>
            </a:r>
            <a:endParaRPr lang="en-US" dirty="0"/>
          </a:p>
        </p:txBody>
      </p:sp>
      <p:sp>
        <p:nvSpPr>
          <p:cNvPr id="11" name="TextBox 10"/>
          <p:cNvSpPr txBox="1"/>
          <p:nvPr/>
        </p:nvSpPr>
        <p:spPr>
          <a:xfrm>
            <a:off x="3882571" y="4463144"/>
            <a:ext cx="455574" cy="369332"/>
          </a:xfrm>
          <a:prstGeom prst="rect">
            <a:avLst/>
          </a:prstGeom>
          <a:noFill/>
        </p:spPr>
        <p:txBody>
          <a:bodyPr wrap="none" rtlCol="0">
            <a:spAutoFit/>
          </a:bodyPr>
          <a:lstStyle/>
          <a:p>
            <a:r>
              <a:rPr lang="en-US" dirty="0" err="1"/>
              <a:t>H</a:t>
            </a:r>
            <a:r>
              <a:rPr lang="en-US" baseline="-25000" dirty="0" err="1"/>
              <a:t>h</a:t>
            </a:r>
            <a:endParaRPr lang="en-US" dirty="0"/>
          </a:p>
        </p:txBody>
      </p:sp>
      <p:sp>
        <p:nvSpPr>
          <p:cNvPr id="12" name="TextBox 11"/>
          <p:cNvSpPr txBox="1"/>
          <p:nvPr/>
        </p:nvSpPr>
        <p:spPr>
          <a:xfrm>
            <a:off x="6400800" y="4383315"/>
            <a:ext cx="2874569" cy="369332"/>
          </a:xfrm>
          <a:prstGeom prst="rect">
            <a:avLst/>
          </a:prstGeom>
          <a:noFill/>
        </p:spPr>
        <p:txBody>
          <a:bodyPr wrap="none" rtlCol="0">
            <a:spAutoFit/>
          </a:bodyPr>
          <a:lstStyle/>
          <a:p>
            <a:r>
              <a:rPr lang="en-US" dirty="0"/>
              <a:t>log[ (f*</a:t>
            </a:r>
            <a:r>
              <a:rPr lang="en-US" dirty="0" err="1"/>
              <a:t>H</a:t>
            </a:r>
            <a:r>
              <a:rPr lang="en-US" baseline="-25000" dirty="0" err="1"/>
              <a:t>v</a:t>
            </a:r>
            <a:r>
              <a:rPr lang="en-US" dirty="0"/>
              <a:t>)</a:t>
            </a:r>
            <a:r>
              <a:rPr lang="en-US" baseline="30000" dirty="0"/>
              <a:t>2</a:t>
            </a:r>
            <a:r>
              <a:rPr lang="en-US" dirty="0"/>
              <a:t> + (f*</a:t>
            </a:r>
            <a:r>
              <a:rPr lang="en-US" dirty="0" err="1"/>
              <a:t>H</a:t>
            </a:r>
            <a:r>
              <a:rPr lang="en-US" baseline="-25000" dirty="0" err="1"/>
              <a:t>h</a:t>
            </a:r>
            <a:r>
              <a:rPr lang="en-US" dirty="0"/>
              <a:t>)</a:t>
            </a:r>
            <a:r>
              <a:rPr lang="en-US" baseline="30000" dirty="0"/>
              <a:t>2</a:t>
            </a:r>
            <a:r>
              <a:rPr lang="en-US" dirty="0"/>
              <a:t> ]</a:t>
            </a:r>
          </a:p>
        </p:txBody>
      </p:sp>
      <p:sp>
        <p:nvSpPr>
          <p:cNvPr id="13" name="TextBox 12"/>
          <p:cNvSpPr txBox="1"/>
          <p:nvPr/>
        </p:nvSpPr>
        <p:spPr>
          <a:xfrm>
            <a:off x="319314" y="4093028"/>
            <a:ext cx="2071401" cy="369332"/>
          </a:xfrm>
          <a:prstGeom prst="rect">
            <a:avLst/>
          </a:prstGeom>
          <a:noFill/>
        </p:spPr>
        <p:txBody>
          <a:bodyPr wrap="none" rtlCol="0">
            <a:spAutoFit/>
          </a:bodyPr>
          <a:lstStyle/>
          <a:p>
            <a:r>
              <a:rPr lang="en-US" dirty="0"/>
              <a:t>Original Image f</a:t>
            </a:r>
          </a:p>
        </p:txBody>
      </p:sp>
      <p:sp>
        <p:nvSpPr>
          <p:cNvPr id="14" name="TextBox 13"/>
          <p:cNvSpPr txBox="1"/>
          <p:nvPr/>
        </p:nvSpPr>
        <p:spPr>
          <a:xfrm>
            <a:off x="6945770" y="5602514"/>
            <a:ext cx="2198230" cy="369332"/>
          </a:xfrm>
          <a:prstGeom prst="rect">
            <a:avLst/>
          </a:prstGeom>
          <a:noFill/>
        </p:spPr>
        <p:txBody>
          <a:bodyPr wrap="none" rtlCol="0">
            <a:spAutoFit/>
          </a:bodyPr>
          <a:lstStyle/>
          <a:p>
            <a:r>
              <a:rPr lang="en-US" dirty="0">
                <a:solidFill>
                  <a:srgbClr val="FFC000"/>
                </a:solidFill>
              </a:rPr>
              <a:t>Too many edges?</a:t>
            </a:r>
          </a:p>
        </p:txBody>
      </p:sp>
      <p:cxnSp>
        <p:nvCxnSpPr>
          <p:cNvPr id="16" name="Curved Connector 15"/>
          <p:cNvCxnSpPr/>
          <p:nvPr/>
        </p:nvCxnSpPr>
        <p:spPr bwMode="auto">
          <a:xfrm rot="16200000" flipV="1">
            <a:off x="5812971" y="4477657"/>
            <a:ext cx="1306286" cy="798286"/>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49158" name="Picture 6"/>
          <p:cNvPicPr>
            <a:picLocks noChangeAspect="1" noChangeArrowheads="1"/>
          </p:cNvPicPr>
          <p:nvPr/>
        </p:nvPicPr>
        <p:blipFill>
          <a:blip r:embed="rId9" cstate="print"/>
          <a:srcRect/>
          <a:stretch>
            <a:fillRect/>
          </a:stretch>
        </p:blipFill>
        <p:spPr bwMode="auto">
          <a:xfrm>
            <a:off x="5636941" y="2329543"/>
            <a:ext cx="2438672" cy="1894114"/>
          </a:xfrm>
          <a:prstGeom prst="rect">
            <a:avLst/>
          </a:prstGeom>
          <a:noFill/>
          <a:ln w="12700" cap="flat" cmpd="sng">
            <a:noFill/>
            <a:prstDash val="solid"/>
            <a:miter lim="800000"/>
            <a:headEnd/>
            <a:tailEnd/>
          </a:ln>
        </p:spPr>
      </p:pic>
      <p:pic>
        <p:nvPicPr>
          <p:cNvPr id="17" name="Recorded Sound">
            <a:hlinkClick r:id="" action="ppaction://media"/>
          </p:cNvPr>
          <p:cNvPicPr>
            <a:picLocks noRot="1" noChangeAspect="1"/>
          </p:cNvPicPr>
          <p:nvPr>
            <a:wavAudioFile r:embed="rId2" name="Recorded Sound"/>
          </p:nvPr>
        </p:nvPicPr>
        <p:blipFill>
          <a:blip r:embed="rId10" cstate="print"/>
          <a:stretch>
            <a:fillRect/>
          </a:stretch>
        </p:blipFill>
        <p:spPr>
          <a:xfrm>
            <a:off x="7859485" y="315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a:t>Edges as Features</a:t>
            </a:r>
          </a:p>
        </p:txBody>
      </p:sp>
      <p:sp>
        <p:nvSpPr>
          <p:cNvPr id="6" name="Right Arrow 5"/>
          <p:cNvSpPr/>
          <p:nvPr/>
        </p:nvSpPr>
        <p:spPr bwMode="auto">
          <a:xfrm>
            <a:off x="3222171" y="2772229"/>
            <a:ext cx="2235200" cy="957943"/>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7" name="TextBox 6"/>
          <p:cNvSpPr txBox="1"/>
          <p:nvPr/>
        </p:nvSpPr>
        <p:spPr>
          <a:xfrm>
            <a:off x="3744687" y="2177143"/>
            <a:ext cx="1178528" cy="923330"/>
          </a:xfrm>
          <a:prstGeom prst="rect">
            <a:avLst/>
          </a:prstGeom>
          <a:noFill/>
        </p:spPr>
        <p:txBody>
          <a:bodyPr wrap="none" rtlCol="0">
            <a:spAutoFit/>
          </a:bodyPr>
          <a:lstStyle/>
          <a:p>
            <a:r>
              <a:rPr lang="en-US" dirty="0" err="1"/>
              <a:t>Sobel</a:t>
            </a:r>
            <a:endParaRPr lang="en-US" dirty="0"/>
          </a:p>
          <a:p>
            <a:r>
              <a:rPr lang="en-US" dirty="0"/>
              <a:t>Edge </a:t>
            </a:r>
          </a:p>
          <a:p>
            <a:r>
              <a:rPr lang="en-US" dirty="0"/>
              <a:t>Detector</a:t>
            </a:r>
          </a:p>
        </p:txBody>
      </p:sp>
      <p:sp>
        <p:nvSpPr>
          <p:cNvPr id="14" name="TextBox 13"/>
          <p:cNvSpPr txBox="1"/>
          <p:nvPr/>
        </p:nvSpPr>
        <p:spPr>
          <a:xfrm>
            <a:off x="3084971" y="4789714"/>
            <a:ext cx="2364750" cy="646331"/>
          </a:xfrm>
          <a:prstGeom prst="rect">
            <a:avLst/>
          </a:prstGeom>
          <a:noFill/>
        </p:spPr>
        <p:txBody>
          <a:bodyPr wrap="none" rtlCol="0">
            <a:spAutoFit/>
          </a:bodyPr>
          <a:lstStyle/>
          <a:p>
            <a:r>
              <a:rPr lang="en-US" b="1" i="1" dirty="0">
                <a:solidFill>
                  <a:srgbClr val="FFC000"/>
                </a:solidFill>
              </a:rPr>
              <a:t>If g &lt; Threshold</a:t>
            </a:r>
          </a:p>
          <a:p>
            <a:r>
              <a:rPr lang="en-US" b="1" i="1" dirty="0">
                <a:solidFill>
                  <a:srgbClr val="FFC000"/>
                </a:solidFill>
              </a:rPr>
              <a:t>    g= 0 </a:t>
            </a:r>
            <a:r>
              <a:rPr lang="en-US" sz="1200" b="1" i="1" dirty="0">
                <a:solidFill>
                  <a:srgbClr val="FFC000"/>
                </a:solidFill>
              </a:rPr>
              <a:t>//get rid of it</a:t>
            </a:r>
          </a:p>
        </p:txBody>
      </p:sp>
      <p:pic>
        <p:nvPicPr>
          <p:cNvPr id="51207" name="Picture 7"/>
          <p:cNvPicPr>
            <a:picLocks noChangeAspect="1" noChangeArrowheads="1"/>
          </p:cNvPicPr>
          <p:nvPr/>
        </p:nvPicPr>
        <p:blipFill>
          <a:blip r:embed="rId3" cstate="print"/>
          <a:srcRect/>
          <a:stretch>
            <a:fillRect/>
          </a:stretch>
        </p:blipFill>
        <p:spPr bwMode="auto">
          <a:xfrm>
            <a:off x="5729514" y="2181000"/>
            <a:ext cx="2500086" cy="1756310"/>
          </a:xfrm>
          <a:prstGeom prst="rect">
            <a:avLst/>
          </a:prstGeom>
          <a:noFill/>
          <a:ln w="12700" cap="flat" cmpd="sng">
            <a:noFill/>
            <a:prstDash val="solid"/>
            <a:miter lim="800000"/>
            <a:headEnd/>
            <a:tailEnd/>
          </a:ln>
          <a:effectLst/>
        </p:spPr>
      </p:pic>
      <p:pic>
        <p:nvPicPr>
          <p:cNvPr id="20" name="Picture 7"/>
          <p:cNvPicPr>
            <a:picLocks noChangeAspect="1" noChangeArrowheads="1"/>
          </p:cNvPicPr>
          <p:nvPr/>
        </p:nvPicPr>
        <p:blipFill>
          <a:blip r:embed="rId4" cstate="print"/>
          <a:srcRect/>
          <a:stretch>
            <a:fillRect/>
          </a:stretch>
        </p:blipFill>
        <p:spPr bwMode="auto">
          <a:xfrm>
            <a:off x="493486" y="2311627"/>
            <a:ext cx="2514600" cy="1766507"/>
          </a:xfrm>
          <a:prstGeom prst="rect">
            <a:avLst/>
          </a:prstGeom>
          <a:noFill/>
          <a:ln w="12700" cap="flat" cmpd="sng">
            <a:noFill/>
            <a:prstDash val="solid"/>
            <a:miter lim="800000"/>
            <a:headEnd/>
            <a:tailEnd/>
          </a:ln>
          <a:effectLst/>
        </p:spPr>
      </p:pic>
      <p:sp>
        <p:nvSpPr>
          <p:cNvPr id="13" name="TextBox 12"/>
          <p:cNvSpPr txBox="1"/>
          <p:nvPr/>
        </p:nvSpPr>
        <p:spPr>
          <a:xfrm>
            <a:off x="0" y="2090056"/>
            <a:ext cx="2071401" cy="369332"/>
          </a:xfrm>
          <a:prstGeom prst="rect">
            <a:avLst/>
          </a:prstGeom>
          <a:solidFill>
            <a:schemeClr val="bg2">
              <a:lumMod val="60000"/>
              <a:lumOff val="40000"/>
            </a:schemeClr>
          </a:solidFill>
        </p:spPr>
        <p:txBody>
          <a:bodyPr wrap="none" rtlCol="0">
            <a:spAutoFit/>
          </a:bodyPr>
          <a:lstStyle/>
          <a:p>
            <a:r>
              <a:rPr lang="en-US" dirty="0"/>
              <a:t>Original Image f</a:t>
            </a:r>
          </a:p>
        </p:txBody>
      </p:sp>
      <p:sp>
        <p:nvSpPr>
          <p:cNvPr id="12" name="TextBox 11"/>
          <p:cNvSpPr txBox="1"/>
          <p:nvPr/>
        </p:nvSpPr>
        <p:spPr>
          <a:xfrm>
            <a:off x="5854253" y="1886857"/>
            <a:ext cx="3289747" cy="369332"/>
          </a:xfrm>
          <a:prstGeom prst="rect">
            <a:avLst/>
          </a:prstGeom>
          <a:solidFill>
            <a:schemeClr val="bg1">
              <a:lumMod val="60000"/>
              <a:lumOff val="40000"/>
            </a:schemeClr>
          </a:solidFill>
        </p:spPr>
        <p:txBody>
          <a:bodyPr wrap="none" rtlCol="0">
            <a:spAutoFit/>
          </a:bodyPr>
          <a:lstStyle/>
          <a:p>
            <a:r>
              <a:rPr lang="en-US" dirty="0"/>
              <a:t>g= log[ (f*</a:t>
            </a:r>
            <a:r>
              <a:rPr lang="en-US" dirty="0" err="1"/>
              <a:t>H</a:t>
            </a:r>
            <a:r>
              <a:rPr lang="en-US" baseline="-25000" dirty="0" err="1"/>
              <a:t>v</a:t>
            </a:r>
            <a:r>
              <a:rPr lang="en-US" dirty="0"/>
              <a:t>)</a:t>
            </a:r>
            <a:r>
              <a:rPr lang="en-US" baseline="30000" dirty="0"/>
              <a:t>2</a:t>
            </a:r>
            <a:r>
              <a:rPr lang="en-US" dirty="0"/>
              <a:t> + (f*</a:t>
            </a:r>
            <a:r>
              <a:rPr lang="en-US" dirty="0" err="1"/>
              <a:t>H</a:t>
            </a:r>
            <a:r>
              <a:rPr lang="en-US" baseline="-25000" dirty="0" err="1"/>
              <a:t>h</a:t>
            </a:r>
            <a:r>
              <a:rPr lang="en-US" dirty="0"/>
              <a:t>)</a:t>
            </a:r>
            <a:r>
              <a:rPr lang="en-US" baseline="30000" dirty="0"/>
              <a:t>2</a:t>
            </a:r>
            <a:r>
              <a:rPr lang="en-US" dirty="0"/>
              <a:t> ]</a:t>
            </a:r>
          </a:p>
        </p:txBody>
      </p:sp>
      <p:pic>
        <p:nvPicPr>
          <p:cNvPr id="51208" name="Picture 8"/>
          <p:cNvPicPr>
            <a:picLocks noChangeAspect="1" noChangeArrowheads="1"/>
          </p:cNvPicPr>
          <p:nvPr/>
        </p:nvPicPr>
        <p:blipFill>
          <a:blip r:embed="rId5" cstate="print"/>
          <a:srcRect/>
          <a:stretch>
            <a:fillRect/>
          </a:stretch>
        </p:blipFill>
        <p:spPr bwMode="auto">
          <a:xfrm>
            <a:off x="449264" y="5030772"/>
            <a:ext cx="2555193" cy="1827228"/>
          </a:xfrm>
          <a:prstGeom prst="rect">
            <a:avLst/>
          </a:prstGeom>
          <a:noFill/>
          <a:ln w="12700" cap="flat" cmpd="sng">
            <a:noFill/>
            <a:prstDash val="solid"/>
            <a:miter lim="800000"/>
            <a:headEnd/>
            <a:tailEnd/>
          </a:ln>
          <a:effectLst/>
        </p:spPr>
      </p:pic>
      <p:pic>
        <p:nvPicPr>
          <p:cNvPr id="51209" name="Picture 9"/>
          <p:cNvPicPr>
            <a:picLocks noGrp="1" noChangeAspect="1" noChangeArrowheads="1"/>
          </p:cNvPicPr>
          <p:nvPr>
            <p:ph idx="1"/>
          </p:nvPr>
        </p:nvPicPr>
        <p:blipFill>
          <a:blip r:embed="rId6" cstate="print"/>
          <a:srcRect/>
          <a:stretch>
            <a:fillRect/>
          </a:stretch>
        </p:blipFill>
        <p:spPr bwMode="auto">
          <a:xfrm>
            <a:off x="5738806" y="5082994"/>
            <a:ext cx="2482482" cy="1775006"/>
          </a:xfrm>
          <a:prstGeom prst="rect">
            <a:avLst/>
          </a:prstGeom>
          <a:noFill/>
          <a:ln w="12700" cap="flat" cmpd="sng">
            <a:noFill/>
            <a:prstDash val="solid"/>
            <a:miter lim="800000"/>
            <a:headEnd/>
            <a:tailEnd/>
          </a:ln>
          <a:effectLst/>
        </p:spPr>
      </p:pic>
      <p:sp>
        <p:nvSpPr>
          <p:cNvPr id="23" name="TextBox 22"/>
          <p:cNvSpPr txBox="1"/>
          <p:nvPr/>
        </p:nvSpPr>
        <p:spPr>
          <a:xfrm>
            <a:off x="478971" y="4615542"/>
            <a:ext cx="2097049" cy="369332"/>
          </a:xfrm>
          <a:prstGeom prst="rect">
            <a:avLst/>
          </a:prstGeom>
          <a:noFill/>
        </p:spPr>
        <p:txBody>
          <a:bodyPr wrap="none" rtlCol="0">
            <a:spAutoFit/>
          </a:bodyPr>
          <a:lstStyle/>
          <a:p>
            <a:r>
              <a:rPr lang="en-US" dirty="0"/>
              <a:t>Lower Threshold</a:t>
            </a:r>
          </a:p>
        </p:txBody>
      </p:sp>
      <p:sp>
        <p:nvSpPr>
          <p:cNvPr id="24" name="TextBox 23"/>
          <p:cNvSpPr txBox="1"/>
          <p:nvPr/>
        </p:nvSpPr>
        <p:spPr>
          <a:xfrm>
            <a:off x="5740399" y="4651828"/>
            <a:ext cx="1806905" cy="369332"/>
          </a:xfrm>
          <a:prstGeom prst="rect">
            <a:avLst/>
          </a:prstGeom>
          <a:noFill/>
        </p:spPr>
        <p:txBody>
          <a:bodyPr wrap="none" rtlCol="0">
            <a:spAutoFit/>
          </a:bodyPr>
          <a:lstStyle/>
          <a:p>
            <a:r>
              <a:rPr lang="en-US" dirty="0"/>
              <a:t>Mid Threshold</a:t>
            </a:r>
          </a:p>
        </p:txBody>
      </p:sp>
      <p:sp>
        <p:nvSpPr>
          <p:cNvPr id="25" name="Content Placeholder 2"/>
          <p:cNvSpPr txBox="1">
            <a:spLocks/>
          </p:cNvSpPr>
          <p:nvPr/>
        </p:nvSpPr>
        <p:spPr bwMode="auto">
          <a:xfrm>
            <a:off x="355600" y="700316"/>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60000"/>
              <a:buFont typeface="Wingdings" pitchFamily="2" charset="2"/>
              <a:buChar char="n"/>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Too many Edges </a:t>
            </a: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sym typeface="Wingdings" pitchFamily="2" charset="2"/>
              </a:rPr>
              <a:t>   Threshold  </a:t>
            </a:r>
            <a:endParaRPr kumimoji="0" lang="en-US" sz="24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ndParaRPr>
          </a:p>
        </p:txBody>
      </p:sp>
      <p:cxnSp>
        <p:nvCxnSpPr>
          <p:cNvPr id="27" name="Curved Connector 26"/>
          <p:cNvCxnSpPr/>
          <p:nvPr/>
        </p:nvCxnSpPr>
        <p:spPr bwMode="auto">
          <a:xfrm rot="10800000" flipV="1">
            <a:off x="2888344" y="3962399"/>
            <a:ext cx="3091543" cy="1756229"/>
          </a:xfrm>
          <a:prstGeom prst="curved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cxnSp>
        <p:nvCxnSpPr>
          <p:cNvPr id="29" name="Curved Connector 28"/>
          <p:cNvCxnSpPr/>
          <p:nvPr/>
        </p:nvCxnSpPr>
        <p:spPr bwMode="auto">
          <a:xfrm rot="16200000" flipH="1">
            <a:off x="5558971" y="4325257"/>
            <a:ext cx="1016000" cy="406400"/>
          </a:xfrm>
          <a:prstGeom prst="curved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pic>
        <p:nvPicPr>
          <p:cNvPr id="30" name="Recorded Sound">
            <a:hlinkClick r:id="" action="ppaction://media"/>
          </p:cNvPr>
          <p:cNvPicPr>
            <a:picLocks noRot="1" noChangeAspect="1"/>
          </p:cNvPicPr>
          <p:nvPr>
            <a:wavAudioFile r:embed="rId1" name="Recorded Sound"/>
          </p:nvPr>
        </p:nvPicPr>
        <p:blipFill>
          <a:blip r:embed="rId7" cstate="print"/>
          <a:stretch>
            <a:fillRect/>
          </a:stretch>
        </p:blipFill>
        <p:spPr>
          <a:xfrm>
            <a:off x="8048172" y="2431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30"/>
                                        </p:tgtEl>
                                      </p:cBhvr>
                                    </p:cmd>
                                  </p:childTnLst>
                                </p:cTn>
                              </p:par>
                            </p:childTnLst>
                          </p:cTn>
                        </p:par>
                      </p:childTnLst>
                    </p:cTn>
                  </p:par>
                </p:childTnLst>
              </p:cTn>
              <p:nextCondLst>
                <p:cond evt="onClick" delay="0">
                  <p:tgtEl>
                    <p:spTgt spid="3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3" y="-275772"/>
            <a:ext cx="8229600" cy="1139825"/>
          </a:xfrm>
        </p:spPr>
        <p:txBody>
          <a:bodyPr/>
          <a:lstStyle/>
          <a:p>
            <a:r>
              <a:rPr lang="en-US" dirty="0" err="1"/>
              <a:t>Thresholded</a:t>
            </a:r>
            <a:r>
              <a:rPr lang="en-US" dirty="0"/>
              <a:t> Edges</a:t>
            </a:r>
          </a:p>
        </p:txBody>
      </p:sp>
      <p:pic>
        <p:nvPicPr>
          <p:cNvPr id="51208" name="Picture 8"/>
          <p:cNvPicPr>
            <a:picLocks noChangeAspect="1" noChangeArrowheads="1"/>
          </p:cNvPicPr>
          <p:nvPr/>
        </p:nvPicPr>
        <p:blipFill>
          <a:blip r:embed="rId3" cstate="print"/>
          <a:srcRect/>
          <a:stretch>
            <a:fillRect/>
          </a:stretch>
        </p:blipFill>
        <p:spPr bwMode="auto">
          <a:xfrm>
            <a:off x="449264" y="5030772"/>
            <a:ext cx="2555193" cy="1827228"/>
          </a:xfrm>
          <a:prstGeom prst="rect">
            <a:avLst/>
          </a:prstGeom>
          <a:noFill/>
          <a:ln w="12700" cap="flat" cmpd="sng">
            <a:noFill/>
            <a:prstDash val="solid"/>
            <a:miter lim="800000"/>
            <a:headEnd/>
            <a:tailEnd/>
          </a:ln>
          <a:effectLst/>
        </p:spPr>
      </p:pic>
      <p:pic>
        <p:nvPicPr>
          <p:cNvPr id="51209" name="Picture 9"/>
          <p:cNvPicPr>
            <a:picLocks noGrp="1" noChangeAspect="1" noChangeArrowheads="1"/>
          </p:cNvPicPr>
          <p:nvPr>
            <p:ph idx="1"/>
          </p:nvPr>
        </p:nvPicPr>
        <p:blipFill>
          <a:blip r:embed="rId4" cstate="print"/>
          <a:srcRect/>
          <a:stretch>
            <a:fillRect/>
          </a:stretch>
        </p:blipFill>
        <p:spPr bwMode="auto">
          <a:xfrm>
            <a:off x="5738806" y="5082994"/>
            <a:ext cx="2482482" cy="1775006"/>
          </a:xfrm>
          <a:prstGeom prst="rect">
            <a:avLst/>
          </a:prstGeom>
          <a:noFill/>
          <a:ln w="12700" cap="flat" cmpd="sng">
            <a:noFill/>
            <a:prstDash val="solid"/>
            <a:miter lim="800000"/>
            <a:headEnd/>
            <a:tailEnd/>
          </a:ln>
          <a:effectLst/>
        </p:spPr>
      </p:pic>
      <p:sp>
        <p:nvSpPr>
          <p:cNvPr id="23" name="TextBox 22"/>
          <p:cNvSpPr txBox="1"/>
          <p:nvPr/>
        </p:nvSpPr>
        <p:spPr>
          <a:xfrm>
            <a:off x="478971" y="4615542"/>
            <a:ext cx="2097049" cy="369332"/>
          </a:xfrm>
          <a:prstGeom prst="rect">
            <a:avLst/>
          </a:prstGeom>
          <a:noFill/>
        </p:spPr>
        <p:txBody>
          <a:bodyPr wrap="none" rtlCol="0">
            <a:spAutoFit/>
          </a:bodyPr>
          <a:lstStyle/>
          <a:p>
            <a:r>
              <a:rPr lang="en-US" dirty="0"/>
              <a:t>Lower Threshold</a:t>
            </a:r>
          </a:p>
        </p:txBody>
      </p:sp>
      <p:sp>
        <p:nvSpPr>
          <p:cNvPr id="24" name="TextBox 23"/>
          <p:cNvSpPr txBox="1"/>
          <p:nvPr/>
        </p:nvSpPr>
        <p:spPr>
          <a:xfrm>
            <a:off x="5740399" y="4651828"/>
            <a:ext cx="1806905" cy="369332"/>
          </a:xfrm>
          <a:prstGeom prst="rect">
            <a:avLst/>
          </a:prstGeom>
          <a:noFill/>
        </p:spPr>
        <p:txBody>
          <a:bodyPr wrap="none" rtlCol="0">
            <a:spAutoFit/>
          </a:bodyPr>
          <a:lstStyle/>
          <a:p>
            <a:r>
              <a:rPr lang="en-US" dirty="0"/>
              <a:t>Mid Threshold</a:t>
            </a:r>
          </a:p>
        </p:txBody>
      </p:sp>
      <p:sp>
        <p:nvSpPr>
          <p:cNvPr id="15" name="Content Placeholder 2"/>
          <p:cNvSpPr txBox="1">
            <a:spLocks/>
          </p:cNvSpPr>
          <p:nvPr/>
        </p:nvSpPr>
        <p:spPr bwMode="auto">
          <a:xfrm>
            <a:off x="442685" y="899886"/>
            <a:ext cx="8229600" cy="36249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
                <a:schemeClr val="hlink"/>
              </a:buClr>
              <a:buSzPct val="60000"/>
              <a:buFont typeface="Wingdings" pitchFamily="2" charset="2"/>
              <a:buChar char="n"/>
              <a:tabLst/>
              <a:defRPr/>
            </a:pPr>
            <a:r>
              <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New question – what should the threshold be?</a:t>
            </a:r>
          </a:p>
          <a:p>
            <a:pPr marL="1257300" lvl="2" indent="-342900">
              <a:spcBef>
                <a:spcPct val="20000"/>
              </a:spcBef>
              <a:buClr>
                <a:schemeClr val="hlink"/>
              </a:buClr>
              <a:buSzPct val="60000"/>
              <a:buFont typeface="Wingdings" pitchFamily="2" charset="2"/>
              <a:buChar char="n"/>
            </a:pPr>
            <a:r>
              <a:rPr lang="en-US" sz="2000" kern="0" dirty="0">
                <a:solidFill>
                  <a:srgbClr val="FFC000"/>
                </a:solidFill>
                <a:effectLst>
                  <a:outerShdw blurRad="38100" dist="38100" dir="2700000" algn="tl">
                    <a:srgbClr val="000000"/>
                  </a:outerShdw>
                </a:effectLst>
                <a:latin typeface="+mn-lt"/>
              </a:rPr>
              <a:t>Answer 1</a:t>
            </a:r>
            <a:r>
              <a:rPr lang="en-US" sz="2000" kern="0" dirty="0">
                <a:effectLst>
                  <a:outerShdw blurRad="38100" dist="38100" dir="2700000" algn="tl">
                    <a:srgbClr val="000000"/>
                  </a:outerShdw>
                </a:effectLst>
                <a:latin typeface="+mn-lt"/>
              </a:rPr>
              <a:t>:   </a:t>
            </a:r>
            <a:r>
              <a:rPr lang="en-US" sz="2000" kern="0" dirty="0">
                <a:solidFill>
                  <a:srgbClr val="FFC000"/>
                </a:solidFill>
                <a:effectLst>
                  <a:outerShdw blurRad="38100" dist="38100" dir="2700000" algn="tl">
                    <a:srgbClr val="000000"/>
                  </a:outerShdw>
                </a:effectLst>
                <a:latin typeface="+mn-lt"/>
              </a:rPr>
              <a:t>test</a:t>
            </a:r>
            <a:r>
              <a:rPr lang="en-US" sz="2000" kern="0" dirty="0">
                <a:effectLst>
                  <a:outerShdw blurRad="38100" dist="38100" dir="2700000" algn="tl">
                    <a:srgbClr val="000000"/>
                  </a:outerShdw>
                </a:effectLst>
                <a:latin typeface="+mn-lt"/>
              </a:rPr>
              <a:t>….look at the results with as much test data as you have and time allows and hand select a good threshold</a:t>
            </a:r>
          </a:p>
          <a:p>
            <a:pPr marL="1257300" lvl="2" indent="-342900">
              <a:spcBef>
                <a:spcPct val="20000"/>
              </a:spcBef>
              <a:buClr>
                <a:schemeClr val="hlink"/>
              </a:buClr>
              <a:buSzPct val="60000"/>
              <a:buFont typeface="Wingdings" pitchFamily="2" charset="2"/>
              <a:buChar char="n"/>
            </a:pPr>
            <a:r>
              <a:rPr kumimoji="0" lang="en-US" sz="2000" b="0" i="0" u="none" strike="noStrike" kern="0" cap="none" spc="0" normalizeH="0" baseline="0" noProof="0" dirty="0">
                <a:ln>
                  <a:noFill/>
                </a:ln>
                <a:solidFill>
                  <a:srgbClr val="FFC000"/>
                </a:solidFill>
                <a:effectLst>
                  <a:outerShdw blurRad="38100" dist="38100" dir="2700000" algn="tl">
                    <a:srgbClr val="000000"/>
                  </a:outerShdw>
                </a:effectLst>
                <a:uLnTx/>
                <a:uFillTx/>
                <a:latin typeface="+mn-lt"/>
                <a:ea typeface="+mn-ea"/>
                <a:cs typeface="+mn-cs"/>
              </a:rPr>
              <a:t>Answer 2</a:t>
            </a:r>
            <a:r>
              <a:rPr kumimoji="0" lang="en-US" sz="20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rPr>
              <a:t>:</a:t>
            </a:r>
            <a:r>
              <a:rPr kumimoji="0" lang="en-US" sz="2000" b="0" i="0" u="none" strike="noStrike" kern="0" cap="none" spc="0" normalizeH="0" noProof="0" dirty="0">
                <a:ln>
                  <a:noFill/>
                </a:ln>
                <a:solidFill>
                  <a:schemeClr val="tx1"/>
                </a:solidFill>
                <a:effectLst>
                  <a:outerShdw blurRad="38100" dist="38100" dir="2700000" algn="tl">
                    <a:srgbClr val="000000"/>
                  </a:outerShdw>
                </a:effectLst>
                <a:uLnTx/>
                <a:uFillTx/>
                <a:latin typeface="+mn-lt"/>
                <a:ea typeface="+mn-ea"/>
                <a:cs typeface="+mn-cs"/>
              </a:rPr>
              <a:t>  could instead of picking a set number, take the </a:t>
            </a:r>
            <a:r>
              <a:rPr kumimoji="0" lang="en-US" sz="2000" b="0" i="0" u="none" strike="noStrike" kern="0" cap="none" spc="0" normalizeH="0" noProof="0" dirty="0">
                <a:ln>
                  <a:noFill/>
                </a:ln>
                <a:solidFill>
                  <a:srgbClr val="FFC000"/>
                </a:solidFill>
                <a:effectLst>
                  <a:outerShdw blurRad="38100" dist="38100" dir="2700000" algn="tl">
                    <a:srgbClr val="000000"/>
                  </a:outerShdw>
                </a:effectLst>
                <a:uLnTx/>
                <a:uFillTx/>
                <a:latin typeface="+mn-lt"/>
                <a:ea typeface="+mn-ea"/>
                <a:cs typeface="+mn-cs"/>
              </a:rPr>
              <a:t>top X%</a:t>
            </a:r>
            <a:r>
              <a:rPr kumimoji="0" lang="en-US" sz="2000" b="0" i="0" u="none" strike="noStrike" kern="0" cap="none" spc="0" normalizeH="0" noProof="0" dirty="0">
                <a:ln>
                  <a:noFill/>
                </a:ln>
                <a:solidFill>
                  <a:schemeClr val="tx1"/>
                </a:solidFill>
                <a:effectLst>
                  <a:outerShdw blurRad="38100" dist="38100" dir="2700000" algn="tl">
                    <a:srgbClr val="000000"/>
                  </a:outerShdw>
                </a:effectLst>
                <a:uLnTx/>
                <a:uFillTx/>
                <a:latin typeface="+mn-lt"/>
                <a:ea typeface="+mn-ea"/>
                <a:cs typeface="+mn-cs"/>
              </a:rPr>
              <a:t> of edge points.</a:t>
            </a:r>
          </a:p>
          <a:p>
            <a:pPr marL="1257300" lvl="2" indent="-342900">
              <a:spcBef>
                <a:spcPct val="20000"/>
              </a:spcBef>
              <a:buClr>
                <a:schemeClr val="hlink"/>
              </a:buClr>
              <a:buSzPct val="60000"/>
              <a:buFont typeface="Wingdings" pitchFamily="2" charset="2"/>
              <a:buChar char="n"/>
            </a:pPr>
            <a:r>
              <a:rPr lang="en-US" sz="2000" kern="0" baseline="0" dirty="0">
                <a:solidFill>
                  <a:srgbClr val="FFC000"/>
                </a:solidFill>
                <a:effectLst>
                  <a:outerShdw blurRad="38100" dist="38100" dir="2700000" algn="tl">
                    <a:srgbClr val="000000"/>
                  </a:outerShdw>
                </a:effectLst>
                <a:latin typeface="+mn-lt"/>
              </a:rPr>
              <a:t>Answer 3</a:t>
            </a:r>
            <a:r>
              <a:rPr lang="en-US" sz="2000" kern="0" baseline="0" dirty="0">
                <a:effectLst>
                  <a:outerShdw blurRad="38100" dist="38100" dir="2700000" algn="tl">
                    <a:srgbClr val="000000"/>
                  </a:outerShdw>
                </a:effectLst>
                <a:latin typeface="+mn-lt"/>
              </a:rPr>
              <a:t>:  </a:t>
            </a:r>
            <a:r>
              <a:rPr lang="en-US" sz="2000" kern="0" baseline="0" dirty="0">
                <a:solidFill>
                  <a:srgbClr val="FFC000"/>
                </a:solidFill>
                <a:effectLst>
                  <a:outerShdw blurRad="38100" dist="38100" dir="2700000" algn="tl">
                    <a:srgbClr val="000000"/>
                  </a:outerShdw>
                </a:effectLst>
                <a:latin typeface="+mn-lt"/>
              </a:rPr>
              <a:t>Use histogram of edge values </a:t>
            </a:r>
            <a:r>
              <a:rPr lang="en-US" sz="2000" kern="0" baseline="0" dirty="0">
                <a:effectLst>
                  <a:outerShdw blurRad="38100" dist="38100" dir="2700000" algn="tl">
                    <a:srgbClr val="000000"/>
                  </a:outerShdw>
                </a:effectLst>
                <a:latin typeface="+mn-lt"/>
              </a:rPr>
              <a:t>to help you determine threshold (see previous lecture on histograms)</a:t>
            </a:r>
            <a:endParaRPr kumimoji="0" lang="en-US" sz="20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hlink"/>
              </a:buClr>
              <a:buSzPct val="60000"/>
              <a:buFont typeface="Wingdings" pitchFamily="2" charset="2"/>
              <a:buChar char="n"/>
              <a:tabLst/>
              <a:defRPr/>
            </a:pPr>
            <a:endParaRPr lang="en-US" sz="3200" kern="0" dirty="0">
              <a:effectLst>
                <a:outerShdw blurRad="38100" dist="38100" dir="2700000" algn="tl">
                  <a:srgbClr val="000000"/>
                </a:outerShdw>
              </a:effectLst>
              <a:latin typeface="+mn-lt"/>
            </a:endParaRPr>
          </a:p>
          <a:p>
            <a:pPr marL="1257300" lvl="2" indent="-342900">
              <a:spcBef>
                <a:spcPct val="20000"/>
              </a:spcBef>
              <a:buClr>
                <a:schemeClr val="hlink"/>
              </a:buClr>
              <a:buSzPct val="60000"/>
              <a:buFont typeface="Wingdings" pitchFamily="2" charset="2"/>
              <a:buChar char="n"/>
            </a:pPr>
            <a:endParaRPr kumimoji="0" lang="en-US" sz="3200" b="0" i="0" u="none" strike="noStrike" kern="0" cap="none" spc="0" normalizeH="0" baseline="0" noProof="0" dirty="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16" name="Recorded Sound">
            <a:hlinkClick r:id="" action="ppaction://media"/>
          </p:cNvPr>
          <p:cNvPicPr>
            <a:picLocks noRot="1" noChangeAspect="1"/>
          </p:cNvPicPr>
          <p:nvPr>
            <a:wavAudioFile r:embed="rId1" name="Recorded Sound"/>
          </p:nvPr>
        </p:nvPicPr>
        <p:blipFill>
          <a:blip r:embed="rId5" cstate="print"/>
          <a:stretch>
            <a:fillRect/>
          </a:stretch>
        </p:blipFill>
        <p:spPr>
          <a:xfrm>
            <a:off x="7554686"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1" fill="hold"/>
                                        <p:tgtEl>
                                          <p:spTgt spid="16"/>
                                        </p:tgtEl>
                                      </p:cBhvr>
                                    </p:cmd>
                                  </p:childTnLst>
                                </p:cTn>
                              </p:par>
                            </p:childTnLst>
                          </p:cTn>
                        </p:par>
                      </p:childTnLst>
                    </p:cTn>
                  </p:par>
                </p:childTnLst>
              </p:cTn>
              <p:nextCondLst>
                <p:cond evt="onClick" delay="0">
                  <p:tgtEl>
                    <p:spTgt spid="1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 Many Edges – another Idea</a:t>
            </a:r>
          </a:p>
        </p:txBody>
      </p:sp>
      <p:sp>
        <p:nvSpPr>
          <p:cNvPr id="3" name="Content Placeholder 2"/>
          <p:cNvSpPr>
            <a:spLocks noGrp="1"/>
          </p:cNvSpPr>
          <p:nvPr>
            <p:ph idx="1"/>
          </p:nvPr>
        </p:nvSpPr>
        <p:spPr/>
        <p:txBody>
          <a:bodyPr/>
          <a:lstStyle/>
          <a:p>
            <a:r>
              <a:rPr lang="en-US" dirty="0"/>
              <a:t>Use the Canny Edge Detector.   </a:t>
            </a:r>
          </a:p>
          <a:p>
            <a:pPr lvl="1"/>
            <a:r>
              <a:rPr lang="en-US" dirty="0"/>
              <a:t>Canny who developed this edge detector so that image noise should not create false edges.</a:t>
            </a:r>
          </a:p>
          <a:p>
            <a:pPr lvl="1"/>
            <a:r>
              <a:rPr lang="en-US" dirty="0"/>
              <a:t>To satisfy these requirements Canny used the </a:t>
            </a:r>
            <a:r>
              <a:rPr lang="en-US" dirty="0">
                <a:hlinkClick r:id="rId3" tooltip="Calculus of variations"/>
              </a:rPr>
              <a:t>calculus of variations</a:t>
            </a:r>
            <a:r>
              <a:rPr lang="en-US" dirty="0"/>
              <a:t> . </a:t>
            </a:r>
          </a:p>
          <a:p>
            <a:pPr lvl="1"/>
            <a:r>
              <a:rPr lang="en-US" dirty="0"/>
              <a:t>The optimal function in </a:t>
            </a:r>
            <a:r>
              <a:rPr lang="en-US" dirty="0" err="1"/>
              <a:t>Canny's</a:t>
            </a:r>
            <a:r>
              <a:rPr lang="en-US" dirty="0"/>
              <a:t> detector is described by the sum of four exponential terms, but can be approximated by the first derivative of a Gaussian.</a:t>
            </a:r>
          </a:p>
        </p:txBody>
      </p:sp>
      <p:pic>
        <p:nvPicPr>
          <p:cNvPr id="4"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2" y="-362857"/>
            <a:ext cx="8229600" cy="1139825"/>
          </a:xfrm>
        </p:spPr>
        <p:txBody>
          <a:bodyPr/>
          <a:lstStyle/>
          <a:p>
            <a:r>
              <a:rPr lang="en-US" dirty="0"/>
              <a:t>Canny Edge Algorithm</a:t>
            </a:r>
          </a:p>
        </p:txBody>
      </p:sp>
      <p:sp>
        <p:nvSpPr>
          <p:cNvPr id="3" name="Content Placeholder 2"/>
          <p:cNvSpPr>
            <a:spLocks noGrp="1"/>
          </p:cNvSpPr>
          <p:nvPr>
            <p:ph idx="1"/>
          </p:nvPr>
        </p:nvSpPr>
        <p:spPr>
          <a:xfrm>
            <a:off x="399143" y="555171"/>
            <a:ext cx="8229600" cy="4530725"/>
          </a:xfrm>
        </p:spPr>
        <p:txBody>
          <a:bodyPr/>
          <a:lstStyle/>
          <a:p>
            <a:r>
              <a:rPr lang="en-US" sz="2000" dirty="0"/>
              <a:t>Step 1) Like </a:t>
            </a:r>
            <a:r>
              <a:rPr lang="en-US" sz="2000" dirty="0" err="1"/>
              <a:t>LoG</a:t>
            </a:r>
            <a:r>
              <a:rPr lang="en-US" sz="2000" dirty="0"/>
              <a:t> to reduce edges from noise, does a </a:t>
            </a:r>
            <a:r>
              <a:rPr lang="en-US" sz="2000" dirty="0">
                <a:solidFill>
                  <a:srgbClr val="FFC000"/>
                </a:solidFill>
              </a:rPr>
              <a:t>Gaussian first</a:t>
            </a:r>
            <a:r>
              <a:rPr lang="en-US" sz="2000" dirty="0"/>
              <a:t>.</a:t>
            </a:r>
            <a:br>
              <a:rPr lang="en-US" sz="2000" dirty="0"/>
            </a:br>
            <a:endParaRPr lang="en-US" sz="2000" dirty="0"/>
          </a:p>
          <a:p>
            <a:r>
              <a:rPr lang="en-US" sz="2000" dirty="0"/>
              <a:t>Step 2) Unlike </a:t>
            </a:r>
            <a:r>
              <a:rPr lang="en-US" sz="2000" dirty="0" err="1"/>
              <a:t>LoG</a:t>
            </a:r>
            <a:r>
              <a:rPr lang="en-US" sz="2000" dirty="0"/>
              <a:t>, does then a </a:t>
            </a:r>
            <a:r>
              <a:rPr lang="en-US" sz="2000" dirty="0">
                <a:solidFill>
                  <a:srgbClr val="FFC000"/>
                </a:solidFill>
              </a:rPr>
              <a:t>first (not second) derivative</a:t>
            </a:r>
            <a:r>
              <a:rPr lang="en-US" sz="2000" dirty="0"/>
              <a:t>.</a:t>
            </a:r>
            <a:br>
              <a:rPr lang="en-US" sz="2000" dirty="0"/>
            </a:br>
            <a:endParaRPr lang="en-US" sz="2000" dirty="0"/>
          </a:p>
          <a:p>
            <a:r>
              <a:rPr lang="en-US" sz="2000" dirty="0"/>
              <a:t>the </a:t>
            </a:r>
            <a:r>
              <a:rPr lang="en-US" sz="2000" dirty="0">
                <a:solidFill>
                  <a:srgbClr val="FFC000"/>
                </a:solidFill>
              </a:rPr>
              <a:t>Canny algorithm uses filters </a:t>
            </a:r>
            <a:r>
              <a:rPr lang="en-US" sz="2000" dirty="0"/>
              <a:t>to </a:t>
            </a:r>
            <a:r>
              <a:rPr lang="en-US" sz="2000" dirty="0">
                <a:solidFill>
                  <a:srgbClr val="FFC000"/>
                </a:solidFill>
              </a:rPr>
              <a:t>detect horizontal, vertical and diagonal edges </a:t>
            </a:r>
            <a:r>
              <a:rPr lang="en-US" sz="2000" dirty="0"/>
              <a:t>in the blurred image. The </a:t>
            </a:r>
            <a:r>
              <a:rPr lang="en-US" sz="2000" dirty="0">
                <a:hlinkClick r:id="rId3" tooltip="Edge detection"/>
              </a:rPr>
              <a:t>edge detection operator</a:t>
            </a:r>
            <a:r>
              <a:rPr lang="en-US" sz="2000" dirty="0"/>
              <a:t> (</a:t>
            </a:r>
            <a:r>
              <a:rPr lang="en-US" sz="2000" dirty="0">
                <a:hlinkClick r:id="rId4" tooltip="Roberts Cross"/>
              </a:rPr>
              <a:t>Roberts</a:t>
            </a:r>
            <a:r>
              <a:rPr lang="en-US" sz="2000" dirty="0"/>
              <a:t>, </a:t>
            </a:r>
            <a:r>
              <a:rPr lang="en-US" sz="2000" dirty="0">
                <a:hlinkClick r:id="rId5" tooltip="Prewitt"/>
              </a:rPr>
              <a:t>Prewitt</a:t>
            </a:r>
            <a:r>
              <a:rPr lang="en-US" sz="2000" dirty="0"/>
              <a:t>, </a:t>
            </a:r>
            <a:r>
              <a:rPr lang="en-US" sz="2000" dirty="0" err="1">
                <a:hlinkClick r:id="rId6" tooltip="Sobel operator"/>
              </a:rPr>
              <a:t>Sobel</a:t>
            </a:r>
            <a:r>
              <a:rPr lang="en-US" sz="2000" dirty="0"/>
              <a:t> for example) returns a value for the first derivative in the horizontal direction (</a:t>
            </a:r>
            <a:r>
              <a:rPr lang="en-US" sz="2000" dirty="0" err="1"/>
              <a:t>Gy</a:t>
            </a:r>
            <a:r>
              <a:rPr lang="en-US" sz="2000" dirty="0"/>
              <a:t>) and the vertical direction (</a:t>
            </a:r>
            <a:r>
              <a:rPr lang="en-US" sz="2000" dirty="0" err="1"/>
              <a:t>Gx</a:t>
            </a:r>
            <a:r>
              <a:rPr lang="en-US" sz="2000" dirty="0"/>
              <a:t>). </a:t>
            </a:r>
            <a:br>
              <a:rPr lang="en-US" sz="2000" dirty="0"/>
            </a:br>
            <a:endParaRPr lang="en-US" sz="2000" dirty="0"/>
          </a:p>
          <a:p>
            <a:r>
              <a:rPr lang="en-US" sz="2000" dirty="0"/>
              <a:t>From this the edge gradient and direction can be determined: - </a:t>
            </a:r>
            <a:r>
              <a:rPr lang="el-GR" sz="2000" dirty="0">
                <a:solidFill>
                  <a:srgbClr val="FFC000"/>
                </a:solidFill>
                <a:latin typeface="Arial"/>
                <a:cs typeface="Arial"/>
              </a:rPr>
              <a:t>Θ</a:t>
            </a:r>
            <a:r>
              <a:rPr lang="en-US" sz="2000" dirty="0">
                <a:solidFill>
                  <a:srgbClr val="FFC000"/>
                </a:solidFill>
                <a:latin typeface="Arial"/>
                <a:cs typeface="Arial"/>
              </a:rPr>
              <a:t> is rounded to 4 directions</a:t>
            </a:r>
            <a:endParaRPr lang="en-US" sz="2000" dirty="0"/>
          </a:p>
          <a:p>
            <a:endParaRPr lang="en-US" dirty="0"/>
          </a:p>
        </p:txBody>
      </p:sp>
      <p:pic>
        <p:nvPicPr>
          <p:cNvPr id="56325" name="Picture 5"/>
          <p:cNvPicPr>
            <a:picLocks noChangeAspect="1" noChangeArrowheads="1"/>
          </p:cNvPicPr>
          <p:nvPr/>
        </p:nvPicPr>
        <p:blipFill>
          <a:blip r:embed="rId7" cstate="print"/>
          <a:srcRect l="19138" t="59176" r="64110" b="26341"/>
          <a:stretch>
            <a:fillRect/>
          </a:stretch>
        </p:blipFill>
        <p:spPr bwMode="auto">
          <a:xfrm>
            <a:off x="754744" y="5479142"/>
            <a:ext cx="2078277" cy="1378858"/>
          </a:xfrm>
          <a:prstGeom prst="rect">
            <a:avLst/>
          </a:prstGeom>
          <a:noFill/>
          <a:ln w="12700" cap="flat" cmpd="sng">
            <a:noFill/>
            <a:prstDash val="solid"/>
            <a:miter lim="800000"/>
            <a:headEnd/>
            <a:tailEnd/>
          </a:ln>
        </p:spPr>
      </p:pic>
      <p:sp>
        <p:nvSpPr>
          <p:cNvPr id="9" name="TextBox 8"/>
          <p:cNvSpPr txBox="1"/>
          <p:nvPr/>
        </p:nvSpPr>
        <p:spPr>
          <a:xfrm>
            <a:off x="5397462" y="5109028"/>
            <a:ext cx="3746538" cy="1477328"/>
          </a:xfrm>
          <a:prstGeom prst="rect">
            <a:avLst/>
          </a:prstGeom>
          <a:noFill/>
        </p:spPr>
        <p:txBody>
          <a:bodyPr wrap="none" rtlCol="0">
            <a:spAutoFit/>
          </a:bodyPr>
          <a:lstStyle/>
          <a:p>
            <a:r>
              <a:rPr lang="en-US" dirty="0">
                <a:solidFill>
                  <a:srgbClr val="FFC000"/>
                </a:solidFill>
              </a:rPr>
              <a:t>NOTE:  get direction by</a:t>
            </a:r>
          </a:p>
          <a:p>
            <a:r>
              <a:rPr lang="en-US" dirty="0">
                <a:solidFill>
                  <a:srgbClr val="FFC000"/>
                </a:solidFill>
              </a:rPr>
              <a:t>Calculating </a:t>
            </a:r>
            <a:r>
              <a:rPr lang="el-GR" dirty="0">
                <a:solidFill>
                  <a:srgbClr val="FFC000"/>
                </a:solidFill>
                <a:latin typeface="Arial"/>
                <a:cs typeface="Arial"/>
              </a:rPr>
              <a:t>Θ</a:t>
            </a:r>
            <a:r>
              <a:rPr lang="en-US" dirty="0">
                <a:solidFill>
                  <a:srgbClr val="FFC000"/>
                </a:solidFill>
                <a:latin typeface="Arial"/>
                <a:cs typeface="Arial"/>
              </a:rPr>
              <a:t> AND rounding</a:t>
            </a:r>
          </a:p>
          <a:p>
            <a:r>
              <a:rPr lang="en-US" dirty="0">
                <a:solidFill>
                  <a:srgbClr val="FFC000"/>
                </a:solidFill>
                <a:latin typeface="Arial"/>
                <a:cs typeface="Arial"/>
              </a:rPr>
              <a:t>it to one of the values  of 0</a:t>
            </a:r>
            <a:r>
              <a:rPr lang="en-US" sz="1400" i="1" dirty="0">
                <a:solidFill>
                  <a:srgbClr val="FFC000"/>
                </a:solidFill>
                <a:latin typeface="Arial"/>
                <a:cs typeface="Arial"/>
              </a:rPr>
              <a:t> (horizontal</a:t>
            </a:r>
          </a:p>
          <a:p>
            <a:r>
              <a:rPr lang="en-US" sz="1400" i="1" dirty="0">
                <a:solidFill>
                  <a:srgbClr val="FFC000"/>
                </a:solidFill>
                <a:latin typeface="Arial"/>
                <a:cs typeface="Arial"/>
              </a:rPr>
              <a:t>edge)</a:t>
            </a:r>
            <a:r>
              <a:rPr lang="en-US" dirty="0">
                <a:solidFill>
                  <a:srgbClr val="FFC000"/>
                </a:solidFill>
                <a:latin typeface="Arial"/>
                <a:cs typeface="Arial"/>
              </a:rPr>
              <a:t> , 45 </a:t>
            </a:r>
            <a:r>
              <a:rPr lang="en-US" sz="1400" i="1" dirty="0">
                <a:solidFill>
                  <a:srgbClr val="FFC000"/>
                </a:solidFill>
                <a:latin typeface="Arial"/>
                <a:cs typeface="Arial"/>
              </a:rPr>
              <a:t>(diagonal), </a:t>
            </a:r>
            <a:r>
              <a:rPr lang="en-US" dirty="0">
                <a:solidFill>
                  <a:srgbClr val="FFC000"/>
                </a:solidFill>
                <a:latin typeface="Arial"/>
                <a:cs typeface="Arial"/>
              </a:rPr>
              <a:t>90 </a:t>
            </a:r>
            <a:r>
              <a:rPr lang="en-US" sz="1400" i="1" dirty="0">
                <a:solidFill>
                  <a:srgbClr val="FFC000"/>
                </a:solidFill>
                <a:latin typeface="Arial"/>
                <a:cs typeface="Arial"/>
              </a:rPr>
              <a:t>(vertical)</a:t>
            </a:r>
            <a:br>
              <a:rPr lang="en-US" dirty="0">
                <a:solidFill>
                  <a:srgbClr val="FFC000"/>
                </a:solidFill>
                <a:latin typeface="Arial"/>
                <a:cs typeface="Arial"/>
              </a:rPr>
            </a:br>
            <a:r>
              <a:rPr lang="en-US" dirty="0">
                <a:solidFill>
                  <a:srgbClr val="FFC000"/>
                </a:solidFill>
                <a:latin typeface="Arial"/>
                <a:cs typeface="Arial"/>
              </a:rPr>
              <a:t>and 135 degrees</a:t>
            </a:r>
            <a:r>
              <a:rPr lang="en-US" dirty="0">
                <a:solidFill>
                  <a:srgbClr val="FFC000"/>
                </a:solidFill>
              </a:rPr>
              <a:t> </a:t>
            </a:r>
            <a:r>
              <a:rPr lang="en-US" sz="1400" i="1" dirty="0">
                <a:solidFill>
                  <a:srgbClr val="FFC000"/>
                </a:solidFill>
                <a:latin typeface="Arial"/>
                <a:cs typeface="Arial"/>
              </a:rPr>
              <a:t>(diagonal)</a:t>
            </a:r>
          </a:p>
        </p:txBody>
      </p:sp>
      <p:pic>
        <p:nvPicPr>
          <p:cNvPr id="87042" name="Picture 2"/>
          <p:cNvPicPr>
            <a:picLocks noChangeAspect="1" noChangeArrowheads="1"/>
          </p:cNvPicPr>
          <p:nvPr/>
        </p:nvPicPr>
        <p:blipFill>
          <a:blip r:embed="rId8" cstate="print"/>
          <a:srcRect/>
          <a:stretch>
            <a:fillRect/>
          </a:stretch>
        </p:blipFill>
        <p:spPr bwMode="auto">
          <a:xfrm>
            <a:off x="3193142" y="5503860"/>
            <a:ext cx="2259239" cy="1354140"/>
          </a:xfrm>
          <a:prstGeom prst="rect">
            <a:avLst/>
          </a:prstGeom>
          <a:noFill/>
          <a:ln w="12700" cap="flat" cmpd="sng">
            <a:noFill/>
            <a:prstDash val="solid"/>
            <a:miter lim="800000"/>
            <a:headEnd/>
            <a:tailEnd/>
          </a:ln>
        </p:spPr>
      </p:pic>
      <p:pic>
        <p:nvPicPr>
          <p:cNvPr id="7" name="Recorded Sound">
            <a:hlinkClick r:id="" action="ppaction://media"/>
          </p:cNvPr>
          <p:cNvPicPr>
            <a:picLocks noRot="1" noChangeAspect="1"/>
          </p:cNvPicPr>
          <p:nvPr>
            <a:wavAudioFile r:embed="rId1" name="Recorded Sound"/>
          </p:nvPr>
        </p:nvPicPr>
        <p:blipFill>
          <a:blip r:embed="rId9" cstate="print"/>
          <a:stretch>
            <a:fillRect/>
          </a:stretch>
        </p:blipFill>
        <p:spPr>
          <a:xfrm>
            <a:off x="8222343" y="3011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Canny Edge Detector continued</a:t>
            </a:r>
          </a:p>
        </p:txBody>
      </p:sp>
      <p:sp>
        <p:nvSpPr>
          <p:cNvPr id="3" name="Content Placeholder 2"/>
          <p:cNvSpPr>
            <a:spLocks noGrp="1"/>
          </p:cNvSpPr>
          <p:nvPr>
            <p:ph idx="1"/>
          </p:nvPr>
        </p:nvSpPr>
        <p:spPr>
          <a:xfrm>
            <a:off x="457200" y="1251857"/>
            <a:ext cx="8229600" cy="4530725"/>
          </a:xfrm>
        </p:spPr>
        <p:txBody>
          <a:bodyPr/>
          <a:lstStyle/>
          <a:p>
            <a:r>
              <a:rPr lang="en-US" sz="2000" dirty="0"/>
              <a:t>Step 3)  IMPORTANT Stage that reduces noise edges is called, “</a:t>
            </a:r>
            <a:r>
              <a:rPr lang="en-US" sz="2000" b="1" dirty="0">
                <a:solidFill>
                  <a:srgbClr val="FFC000"/>
                </a:solidFill>
              </a:rPr>
              <a:t>Non-Maximum Suppression</a:t>
            </a:r>
            <a:r>
              <a:rPr lang="en-US" sz="2000" dirty="0"/>
              <a:t>”</a:t>
            </a:r>
            <a:br>
              <a:rPr lang="en-US" sz="2000" dirty="0"/>
            </a:br>
            <a:endParaRPr lang="en-US" sz="2000" dirty="0"/>
          </a:p>
          <a:p>
            <a:r>
              <a:rPr lang="en-US" sz="2000" dirty="0"/>
              <a:t>a search is then carried out to determine if the gradient magnitude assumes a local maximum in the gradient direction.  </a:t>
            </a:r>
            <a:r>
              <a:rPr lang="en-US" sz="2000" dirty="0">
                <a:solidFill>
                  <a:srgbClr val="FFC000"/>
                </a:solidFill>
              </a:rPr>
              <a:t>ONLY these local maximum are kept as edge points, others are left at zero.</a:t>
            </a:r>
          </a:p>
          <a:p>
            <a:endParaRPr lang="en-US" sz="2000" dirty="0">
              <a:solidFill>
                <a:srgbClr val="FFC000"/>
              </a:solidFill>
            </a:endParaRPr>
          </a:p>
          <a:p>
            <a:pPr lvl="3">
              <a:buNone/>
            </a:pPr>
            <a:r>
              <a:rPr lang="en-US" sz="1200" dirty="0"/>
              <a:t>For every pixel G(</a:t>
            </a:r>
            <a:r>
              <a:rPr lang="en-US" sz="1200" dirty="0" err="1"/>
              <a:t>x,y</a:t>
            </a:r>
            <a:r>
              <a:rPr lang="en-US" sz="1200" dirty="0"/>
              <a:t>)</a:t>
            </a:r>
          </a:p>
          <a:p>
            <a:pPr lvl="3">
              <a:buNone/>
            </a:pPr>
            <a:r>
              <a:rPr lang="en-US" sz="1200" dirty="0"/>
              <a:t>       </a:t>
            </a:r>
          </a:p>
          <a:p>
            <a:pPr lvl="3">
              <a:buNone/>
            </a:pPr>
            <a:r>
              <a:rPr lang="en-US" sz="1200" dirty="0"/>
              <a:t>           {   //apply Non-maximum Suppression</a:t>
            </a:r>
          </a:p>
          <a:p>
            <a:pPr lvl="3">
              <a:buNone/>
            </a:pPr>
            <a:endParaRPr lang="en-US" sz="1200" dirty="0"/>
          </a:p>
          <a:p>
            <a:pPr lvl="3">
              <a:buNone/>
            </a:pPr>
            <a:r>
              <a:rPr lang="en-US" sz="1200" dirty="0"/>
              <a:t>                  if G(</a:t>
            </a:r>
            <a:r>
              <a:rPr lang="en-US" sz="1200" dirty="0" err="1"/>
              <a:t>x,y</a:t>
            </a:r>
            <a:r>
              <a:rPr lang="en-US" sz="1200" dirty="0"/>
              <a:t>) is the maximum in a 3x3 neighborhood  //note 3x3 can change</a:t>
            </a:r>
          </a:p>
          <a:p>
            <a:pPr lvl="3">
              <a:buNone/>
            </a:pPr>
            <a:r>
              <a:rPr lang="en-US" sz="1200" dirty="0"/>
              <a:t>                      { do nothing; }</a:t>
            </a:r>
          </a:p>
          <a:p>
            <a:pPr lvl="3">
              <a:buNone/>
            </a:pPr>
            <a:r>
              <a:rPr lang="en-US" sz="1200" dirty="0"/>
              <a:t>                  else     </a:t>
            </a:r>
          </a:p>
          <a:p>
            <a:pPr lvl="3">
              <a:buNone/>
            </a:pPr>
            <a:r>
              <a:rPr lang="en-US" sz="1200" dirty="0"/>
              <a:t>                       {G(</a:t>
            </a:r>
            <a:r>
              <a:rPr lang="en-US" sz="1200" dirty="0" err="1"/>
              <a:t>x,y</a:t>
            </a:r>
            <a:r>
              <a:rPr lang="en-US" sz="1200" dirty="0"/>
              <a:t>) =0;  }  //suppress-eliminate this edge</a:t>
            </a:r>
          </a:p>
          <a:p>
            <a:pPr lvl="3">
              <a:buNone/>
            </a:pPr>
            <a:r>
              <a:rPr lang="en-US" sz="1200" dirty="0"/>
              <a:t>            }</a:t>
            </a:r>
          </a:p>
          <a:p>
            <a:endParaRPr lang="en-US" dirty="0">
              <a:solidFill>
                <a:srgbClr val="FFC000"/>
              </a:solidFill>
            </a:endParaRPr>
          </a:p>
        </p:txBody>
      </p:sp>
      <p:sp>
        <p:nvSpPr>
          <p:cNvPr id="6" name="TextBox 5"/>
          <p:cNvSpPr txBox="1"/>
          <p:nvPr/>
        </p:nvSpPr>
        <p:spPr>
          <a:xfrm>
            <a:off x="0" y="5733142"/>
            <a:ext cx="1857829" cy="1200329"/>
          </a:xfrm>
          <a:prstGeom prst="rect">
            <a:avLst/>
          </a:prstGeom>
          <a:noFill/>
        </p:spPr>
        <p:txBody>
          <a:bodyPr wrap="square" rtlCol="0">
            <a:spAutoFit/>
          </a:bodyPr>
          <a:lstStyle/>
          <a:p>
            <a:r>
              <a:rPr lang="en-US" dirty="0"/>
              <a:t>This will give a thin line in the output image.</a:t>
            </a:r>
          </a:p>
        </p:txBody>
      </p:sp>
      <p:pic>
        <p:nvPicPr>
          <p:cNvPr id="7" name="Recorded Sound">
            <a:hlinkClick r:id="" action="ppaction://media"/>
          </p:cNvPr>
          <p:cNvPicPr>
            <a:picLocks noRot="1" noChangeAspect="1"/>
          </p:cNvPicPr>
          <p:nvPr>
            <a:wavAudioFile r:embed="rId1" name="Recorded Sound"/>
          </p:nvPr>
        </p:nvPicPr>
        <p:blipFill>
          <a:blip r:embed="rId3" cstate="print"/>
          <a:stretch>
            <a:fillRect/>
          </a:stretch>
        </p:blipFill>
        <p:spPr>
          <a:xfrm>
            <a:off x="8512628" y="736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1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beginning?</a:t>
            </a:r>
          </a:p>
        </p:txBody>
      </p:sp>
      <p:sp>
        <p:nvSpPr>
          <p:cNvPr id="3" name="Content Placeholder 2"/>
          <p:cNvSpPr>
            <a:spLocks noGrp="1"/>
          </p:cNvSpPr>
          <p:nvPr>
            <p:ph idx="1"/>
          </p:nvPr>
        </p:nvSpPr>
        <p:spPr/>
        <p:txBody>
          <a:bodyPr/>
          <a:lstStyle/>
          <a:p>
            <a:r>
              <a:rPr lang="en-US" dirty="0"/>
              <a:t>We have already looked at some “features” when we discussed Binary Images</a:t>
            </a:r>
          </a:p>
          <a:p>
            <a:endParaRPr lang="en-US" dirty="0"/>
          </a:p>
          <a:p>
            <a:r>
              <a:rPr lang="en-US" dirty="0"/>
              <a:t>We are going to look for features now in any kind of image (color, grey scale or binary).</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004628"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333829"/>
            <a:ext cx="8229600" cy="1139825"/>
          </a:xfrm>
        </p:spPr>
        <p:txBody>
          <a:bodyPr/>
          <a:lstStyle/>
          <a:p>
            <a:r>
              <a:rPr lang="en-US" sz="3600" dirty="0"/>
              <a:t>Canny Edge Detector continued</a:t>
            </a:r>
          </a:p>
        </p:txBody>
      </p:sp>
      <p:sp>
        <p:nvSpPr>
          <p:cNvPr id="3" name="Content Placeholder 2"/>
          <p:cNvSpPr>
            <a:spLocks noGrp="1"/>
          </p:cNvSpPr>
          <p:nvPr>
            <p:ph idx="1"/>
          </p:nvPr>
        </p:nvSpPr>
        <p:spPr>
          <a:xfrm>
            <a:off x="0" y="439059"/>
            <a:ext cx="8926287" cy="4530725"/>
          </a:xfrm>
        </p:spPr>
        <p:txBody>
          <a:bodyPr/>
          <a:lstStyle/>
          <a:p>
            <a:r>
              <a:rPr lang="en-US" sz="2000" dirty="0"/>
              <a:t>Step4)  Last stage which further eliminates weak edges is called “</a:t>
            </a:r>
            <a:r>
              <a:rPr lang="en-US" sz="2000" b="1" dirty="0">
                <a:solidFill>
                  <a:srgbClr val="FFC000"/>
                </a:solidFill>
              </a:rPr>
              <a:t>Hysteresis </a:t>
            </a:r>
            <a:r>
              <a:rPr lang="en-US" sz="2000" b="1" dirty="0" err="1">
                <a:solidFill>
                  <a:srgbClr val="FFC000"/>
                </a:solidFill>
              </a:rPr>
              <a:t>Thresholding</a:t>
            </a:r>
            <a:r>
              <a:rPr lang="en-US" sz="2000" dirty="0"/>
              <a:t>”</a:t>
            </a:r>
          </a:p>
          <a:p>
            <a:pPr lvl="2"/>
            <a:r>
              <a:rPr lang="en-US" sz="1400" dirty="0"/>
              <a:t>We know it is difficulty often to pick a threshold .</a:t>
            </a:r>
          </a:p>
          <a:p>
            <a:pPr lvl="2"/>
            <a:r>
              <a:rPr lang="en-US" sz="1400" dirty="0"/>
              <a:t>Canny uses </a:t>
            </a:r>
            <a:r>
              <a:rPr lang="en-US" sz="1400" dirty="0" err="1"/>
              <a:t>thresholding</a:t>
            </a:r>
            <a:r>
              <a:rPr lang="en-US" sz="1400" dirty="0"/>
              <a:t> with </a:t>
            </a:r>
            <a:r>
              <a:rPr lang="en-US" sz="1400" dirty="0">
                <a:hlinkClick r:id="rId3" tooltip="Hysteresis"/>
              </a:rPr>
              <a:t>hysteresis</a:t>
            </a:r>
            <a:r>
              <a:rPr lang="en-US" sz="1400" dirty="0"/>
              <a:t>.</a:t>
            </a:r>
          </a:p>
          <a:p>
            <a:pPr lvl="2"/>
            <a:r>
              <a:rPr lang="en-US" sz="1400" dirty="0">
                <a:solidFill>
                  <a:srgbClr val="FFC000"/>
                </a:solidFill>
              </a:rPr>
              <a:t>requires two thresholds – high and low.</a:t>
            </a:r>
          </a:p>
          <a:p>
            <a:pPr lvl="2"/>
            <a:r>
              <a:rPr lang="en-US" sz="1400" dirty="0"/>
              <a:t>Begin by applying a high threshold. This marks out the edges we can be fairly sure are genuine. Starting from these, using the directional information derived earlier, edges can be traced through the image. While tracing an edge, we apply the lower threshold, allowing us to trace faint sections of edges as long as we find a starting point.</a:t>
            </a:r>
            <a:br>
              <a:rPr lang="en-US" sz="1400" dirty="0">
                <a:solidFill>
                  <a:srgbClr val="FFC000"/>
                </a:solidFill>
              </a:rPr>
            </a:br>
            <a:endParaRPr lang="en-US" sz="2000" dirty="0">
              <a:solidFill>
                <a:srgbClr val="FFC000"/>
              </a:solidFill>
            </a:endParaRPr>
          </a:p>
          <a:p>
            <a:pPr lvl="3">
              <a:buNone/>
            </a:pPr>
            <a:r>
              <a:rPr lang="en-US" sz="1100" dirty="0"/>
              <a:t>For every pixel G(</a:t>
            </a:r>
            <a:r>
              <a:rPr lang="en-US" sz="1100" dirty="0" err="1"/>
              <a:t>x,y</a:t>
            </a:r>
            <a:r>
              <a:rPr lang="en-US" sz="1100" dirty="0"/>
              <a:t>)</a:t>
            </a:r>
          </a:p>
          <a:p>
            <a:pPr lvl="3">
              <a:buNone/>
            </a:pPr>
            <a:r>
              <a:rPr lang="en-US" sz="1100" dirty="0"/>
              <a:t>      {  //apply maximum threshold</a:t>
            </a:r>
          </a:p>
          <a:p>
            <a:pPr lvl="3">
              <a:buNone/>
            </a:pPr>
            <a:r>
              <a:rPr lang="en-US" sz="1100" dirty="0"/>
              <a:t>           if( G(</a:t>
            </a:r>
            <a:r>
              <a:rPr lang="en-US" sz="1100" dirty="0" err="1"/>
              <a:t>x,y</a:t>
            </a:r>
            <a:r>
              <a:rPr lang="en-US" sz="1100" dirty="0"/>
              <a:t>) &lt; </a:t>
            </a:r>
            <a:r>
              <a:rPr lang="en-US" sz="1100" dirty="0" err="1">
                <a:solidFill>
                  <a:srgbClr val="FFC000"/>
                </a:solidFill>
              </a:rPr>
              <a:t>high_Threshold</a:t>
            </a:r>
            <a:r>
              <a:rPr lang="en-US" sz="1100" dirty="0"/>
              <a:t>)</a:t>
            </a:r>
          </a:p>
          <a:p>
            <a:pPr lvl="3">
              <a:buNone/>
            </a:pPr>
            <a:r>
              <a:rPr lang="en-US" sz="1100" dirty="0"/>
              <a:t>                   G</a:t>
            </a:r>
            <a:r>
              <a:rPr lang="en-US" sz="1100" baseline="-25000" dirty="0"/>
              <a:t>1</a:t>
            </a:r>
            <a:r>
              <a:rPr lang="en-US" sz="1100" dirty="0"/>
              <a:t> (</a:t>
            </a:r>
            <a:r>
              <a:rPr lang="en-US" sz="1100" dirty="0" err="1"/>
              <a:t>x,y</a:t>
            </a:r>
            <a:r>
              <a:rPr lang="en-US" sz="1100" dirty="0"/>
              <a:t>) = 0;</a:t>
            </a:r>
          </a:p>
          <a:p>
            <a:pPr lvl="3">
              <a:buNone/>
            </a:pPr>
            <a:r>
              <a:rPr lang="en-US" sz="1100" dirty="0"/>
              <a:t>           else</a:t>
            </a:r>
          </a:p>
          <a:p>
            <a:pPr lvl="3">
              <a:buNone/>
            </a:pPr>
            <a:r>
              <a:rPr lang="en-US" sz="1100" dirty="0"/>
              <a:t>                    G</a:t>
            </a:r>
            <a:r>
              <a:rPr lang="en-US" sz="1100" baseline="-25000" dirty="0"/>
              <a:t>1</a:t>
            </a:r>
            <a:r>
              <a:rPr lang="en-US" sz="1100" dirty="0"/>
              <a:t> (</a:t>
            </a:r>
            <a:r>
              <a:rPr lang="en-US" sz="1100" dirty="0" err="1"/>
              <a:t>x,y</a:t>
            </a:r>
            <a:r>
              <a:rPr lang="en-US" sz="1100" dirty="0"/>
              <a:t>) = 1;</a:t>
            </a:r>
          </a:p>
          <a:p>
            <a:pPr lvl="3">
              <a:buNone/>
            </a:pPr>
            <a:r>
              <a:rPr lang="en-US" sz="1100" dirty="0"/>
              <a:t>       }</a:t>
            </a:r>
          </a:p>
          <a:p>
            <a:pPr lvl="3">
              <a:buNone/>
            </a:pPr>
            <a:br>
              <a:rPr lang="en-US" sz="1100" dirty="0"/>
            </a:br>
            <a:r>
              <a:rPr lang="en-US" sz="1100" dirty="0"/>
              <a:t>//trace the edges in G</a:t>
            </a:r>
            <a:r>
              <a:rPr lang="en-US" sz="1100" baseline="-25000" dirty="0"/>
              <a:t>1  </a:t>
            </a:r>
            <a:r>
              <a:rPr lang="en-US" sz="1100" dirty="0"/>
              <a:t>and use </a:t>
            </a:r>
            <a:r>
              <a:rPr lang="en-US" sz="1100" dirty="0" err="1"/>
              <a:t>low_threshold</a:t>
            </a:r>
            <a:endParaRPr lang="en-US" sz="1100" dirty="0"/>
          </a:p>
          <a:p>
            <a:pPr lvl="3">
              <a:buNone/>
            </a:pPr>
            <a:r>
              <a:rPr lang="en-US" sz="1100" dirty="0"/>
              <a:t>    For every pixel G</a:t>
            </a:r>
            <a:r>
              <a:rPr lang="en-US" sz="1100" baseline="-25000" dirty="0"/>
              <a:t>1 </a:t>
            </a:r>
            <a:r>
              <a:rPr lang="en-US" sz="1100" dirty="0"/>
              <a:t>(</a:t>
            </a:r>
            <a:r>
              <a:rPr lang="en-US" sz="1100" dirty="0" err="1"/>
              <a:t>x,y</a:t>
            </a:r>
            <a:r>
              <a:rPr lang="en-US" sz="1100" dirty="0"/>
              <a:t>) = 1</a:t>
            </a:r>
          </a:p>
          <a:p>
            <a:pPr lvl="3">
              <a:buNone/>
            </a:pPr>
            <a:r>
              <a:rPr lang="en-US" sz="1100" dirty="0"/>
              <a:t>       {   LOOP: starting at point G</a:t>
            </a:r>
            <a:r>
              <a:rPr lang="en-US" sz="1100" baseline="-25000" dirty="0"/>
              <a:t>1 </a:t>
            </a:r>
            <a:r>
              <a:rPr lang="en-US" sz="1100" dirty="0"/>
              <a:t>(</a:t>
            </a:r>
            <a:r>
              <a:rPr lang="en-US" sz="1100" dirty="0" err="1"/>
              <a:t>x,y</a:t>
            </a:r>
            <a:r>
              <a:rPr lang="en-US" sz="1100" dirty="0"/>
              <a:t>)  go in direction of </a:t>
            </a:r>
            <a:r>
              <a:rPr lang="el-GR" sz="1100" dirty="0"/>
              <a:t>Θ</a:t>
            </a:r>
            <a:r>
              <a:rPr lang="en-US" sz="1100" dirty="0"/>
              <a:t>(</a:t>
            </a:r>
            <a:r>
              <a:rPr lang="en-US" sz="1100" dirty="0" err="1"/>
              <a:t>x,y</a:t>
            </a:r>
            <a:r>
              <a:rPr lang="en-US" sz="1100" dirty="0"/>
              <a:t>) – to new location </a:t>
            </a:r>
            <a:r>
              <a:rPr lang="en-US" sz="1100" dirty="0" err="1"/>
              <a:t>x’,y</a:t>
            </a:r>
            <a:r>
              <a:rPr lang="en-US" sz="1100" dirty="0"/>
              <a:t>’</a:t>
            </a:r>
          </a:p>
          <a:p>
            <a:pPr lvl="3">
              <a:buNone/>
            </a:pPr>
            <a:r>
              <a:rPr lang="en-US" sz="1100" dirty="0"/>
              <a:t>                {  if(G</a:t>
            </a:r>
            <a:r>
              <a:rPr lang="en-US" sz="1100" baseline="-25000" dirty="0"/>
              <a:t> </a:t>
            </a:r>
            <a:r>
              <a:rPr lang="en-US" sz="1100" dirty="0"/>
              <a:t>(x’ ,y’) &gt;  </a:t>
            </a:r>
            <a:r>
              <a:rPr lang="en-US" sz="1100" dirty="0" err="1"/>
              <a:t>l</a:t>
            </a:r>
            <a:r>
              <a:rPr lang="en-US" sz="1100" dirty="0" err="1">
                <a:solidFill>
                  <a:srgbClr val="FFC000"/>
                </a:solidFill>
              </a:rPr>
              <a:t>ow_threshold</a:t>
            </a:r>
            <a:r>
              <a:rPr lang="en-US" sz="1100" dirty="0"/>
              <a:t>)</a:t>
            </a:r>
          </a:p>
          <a:p>
            <a:pPr lvl="3">
              <a:buNone/>
            </a:pPr>
            <a:r>
              <a:rPr lang="en-US" sz="1100" dirty="0"/>
              <a:t>                        G</a:t>
            </a:r>
            <a:r>
              <a:rPr lang="en-US" sz="1100" baseline="-25000" dirty="0"/>
              <a:t>1 </a:t>
            </a:r>
            <a:r>
              <a:rPr lang="en-US" sz="1100" dirty="0"/>
              <a:t>(x’ ,y’) = 1    //set as an edge point</a:t>
            </a:r>
          </a:p>
          <a:p>
            <a:pPr lvl="3">
              <a:buNone/>
            </a:pPr>
            <a:r>
              <a:rPr lang="en-US" sz="1100" dirty="0"/>
              <a:t>                     x=x’;</a:t>
            </a:r>
          </a:p>
          <a:p>
            <a:pPr lvl="3">
              <a:buNone/>
            </a:pPr>
            <a:r>
              <a:rPr lang="en-US" sz="1100" dirty="0"/>
              <a:t>                     y=y’’;</a:t>
            </a:r>
          </a:p>
          <a:p>
            <a:pPr lvl="3">
              <a:buNone/>
            </a:pPr>
            <a:r>
              <a:rPr lang="en-US" sz="1100" dirty="0"/>
              <a:t>                     go to LOOP;</a:t>
            </a:r>
          </a:p>
          <a:p>
            <a:pPr lvl="3">
              <a:buNone/>
            </a:pPr>
            <a:r>
              <a:rPr lang="en-US" sz="1100" dirty="0"/>
              <a:t>                 }</a:t>
            </a:r>
          </a:p>
          <a:p>
            <a:pPr lvl="3">
              <a:buNone/>
            </a:pPr>
            <a:r>
              <a:rPr lang="en-US" sz="1100" dirty="0"/>
              <a:t>        }</a:t>
            </a:r>
          </a:p>
          <a:p>
            <a:endParaRPr lang="en-US" dirty="0">
              <a:solidFill>
                <a:srgbClr val="FFC000"/>
              </a:solidFill>
            </a:endParaRPr>
          </a:p>
        </p:txBody>
      </p:sp>
      <p:sp>
        <p:nvSpPr>
          <p:cNvPr id="6" name="TextBox 5"/>
          <p:cNvSpPr txBox="1"/>
          <p:nvPr/>
        </p:nvSpPr>
        <p:spPr>
          <a:xfrm>
            <a:off x="6226629" y="3280228"/>
            <a:ext cx="2917371" cy="1754326"/>
          </a:xfrm>
          <a:prstGeom prst="rect">
            <a:avLst/>
          </a:prstGeom>
          <a:noFill/>
        </p:spPr>
        <p:txBody>
          <a:bodyPr wrap="square" rtlCol="0">
            <a:spAutoFit/>
          </a:bodyPr>
          <a:lstStyle/>
          <a:p>
            <a:r>
              <a:rPr lang="en-US" i="1" dirty="0">
                <a:solidFill>
                  <a:srgbClr val="FFC000"/>
                </a:solidFill>
              </a:rPr>
              <a:t>Takes edge points we know for sure and from that traces out looking for connected weaker (</a:t>
            </a:r>
            <a:r>
              <a:rPr lang="en-US" i="1" dirty="0" err="1">
                <a:solidFill>
                  <a:srgbClr val="FFC000"/>
                </a:solidFill>
              </a:rPr>
              <a:t>low_threshold</a:t>
            </a:r>
            <a:r>
              <a:rPr lang="en-US" i="1" dirty="0">
                <a:solidFill>
                  <a:srgbClr val="FFC000"/>
                </a:solidFill>
              </a:rPr>
              <a:t>) edge points</a:t>
            </a:r>
          </a:p>
        </p:txBody>
      </p:sp>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8527143"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Canny Edge Detection Results</a:t>
            </a:r>
          </a:p>
        </p:txBody>
      </p:sp>
      <p:sp>
        <p:nvSpPr>
          <p:cNvPr id="3" name="Content Placeholder 2"/>
          <p:cNvSpPr>
            <a:spLocks noGrp="1"/>
          </p:cNvSpPr>
          <p:nvPr>
            <p:ph idx="1"/>
          </p:nvPr>
        </p:nvSpPr>
        <p:spPr/>
        <p:txBody>
          <a:bodyPr/>
          <a:lstStyle/>
          <a:p>
            <a:r>
              <a:rPr lang="en-US" sz="2000" dirty="0"/>
              <a:t>Note: </a:t>
            </a:r>
            <a:r>
              <a:rPr lang="el-GR" sz="2000" dirty="0">
                <a:latin typeface="Arial"/>
                <a:cs typeface="Arial"/>
              </a:rPr>
              <a:t>σ</a:t>
            </a:r>
            <a:r>
              <a:rPr lang="en-US" sz="2000" dirty="0">
                <a:latin typeface="Arial"/>
                <a:cs typeface="Arial"/>
              </a:rPr>
              <a:t> is the Gaussian Parameter</a:t>
            </a:r>
            <a:endParaRPr lang="en-US" sz="2000" dirty="0"/>
          </a:p>
        </p:txBody>
      </p:sp>
      <p:pic>
        <p:nvPicPr>
          <p:cNvPr id="88066" name="Picture 2"/>
          <p:cNvPicPr>
            <a:picLocks noChangeAspect="1" noChangeArrowheads="1"/>
          </p:cNvPicPr>
          <p:nvPr/>
        </p:nvPicPr>
        <p:blipFill>
          <a:blip r:embed="rId3" cstate="print"/>
          <a:srcRect l="20894" t="34317" r="17616" b="13587"/>
          <a:stretch>
            <a:fillRect/>
          </a:stretch>
        </p:blipFill>
        <p:spPr bwMode="auto">
          <a:xfrm>
            <a:off x="2540000" y="2090057"/>
            <a:ext cx="5979886" cy="3483428"/>
          </a:xfrm>
          <a:prstGeom prst="rect">
            <a:avLst/>
          </a:prstGeom>
          <a:noFill/>
          <a:ln w="12700" cap="flat" cmpd="sng">
            <a:noFill/>
            <a:prstDash val="solid"/>
            <a:miter lim="800000"/>
            <a:headEnd/>
            <a:tailEnd/>
          </a:ln>
        </p:spPr>
      </p:pic>
      <p:sp>
        <p:nvSpPr>
          <p:cNvPr id="5" name="TextBox 4"/>
          <p:cNvSpPr txBox="1"/>
          <p:nvPr/>
        </p:nvSpPr>
        <p:spPr>
          <a:xfrm>
            <a:off x="1088570" y="5830278"/>
            <a:ext cx="5621795" cy="830997"/>
          </a:xfrm>
          <a:prstGeom prst="rect">
            <a:avLst/>
          </a:prstGeom>
          <a:noFill/>
        </p:spPr>
        <p:txBody>
          <a:bodyPr wrap="none" rtlCol="0">
            <a:spAutoFit/>
          </a:bodyPr>
          <a:lstStyle/>
          <a:p>
            <a:r>
              <a:rPr lang="en-US" sz="1200" dirty="0"/>
              <a:t>Image taken from </a:t>
            </a:r>
            <a:r>
              <a:rPr lang="en-US" sz="1200" b="1" dirty="0"/>
              <a:t>Bernd </a:t>
            </a:r>
            <a:r>
              <a:rPr lang="en-US" sz="1200" b="1" dirty="0" err="1"/>
              <a:t>Girod</a:t>
            </a:r>
            <a:r>
              <a:rPr lang="en-US" sz="1200" b="1" dirty="0"/>
              <a:t>: EE368 Digital Image Processing,</a:t>
            </a:r>
          </a:p>
          <a:p>
            <a:r>
              <a:rPr lang="en-US" sz="1200" dirty="0">
                <a:hlinkClick r:id="rId4"/>
              </a:rPr>
              <a:t>http://www.stanford.edu/class/ee368/</a:t>
            </a:r>
            <a:endParaRPr lang="en-US" sz="1200" dirty="0"/>
          </a:p>
          <a:p>
            <a:br>
              <a:rPr lang="en-US" sz="1200" dirty="0"/>
            </a:br>
            <a:endParaRPr lang="en-US" sz="1200" dirty="0"/>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454572" y="460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a:t>Boundaries</a:t>
            </a:r>
          </a:p>
          <a:p>
            <a:endParaRPr lang="en-US" dirty="0"/>
          </a:p>
          <a:p>
            <a:endParaRPr lang="en-US" dirty="0"/>
          </a:p>
        </p:txBody>
      </p:sp>
      <p:pic>
        <p:nvPicPr>
          <p:cNvPr id="41986" name="Picture 2"/>
          <p:cNvPicPr>
            <a:picLocks noChangeAspect="1" noChangeArrowheads="1"/>
          </p:cNvPicPr>
          <p:nvPr/>
        </p:nvPicPr>
        <p:blipFill>
          <a:blip r:embed="rId3" cstate="print"/>
          <a:srcRect/>
          <a:stretch>
            <a:fillRect/>
          </a:stretch>
        </p:blipFill>
        <p:spPr bwMode="auto">
          <a:xfrm>
            <a:off x="5138057" y="1357445"/>
            <a:ext cx="4005943" cy="3341450"/>
          </a:xfrm>
          <a:prstGeom prst="rect">
            <a:avLst/>
          </a:prstGeom>
          <a:noFill/>
          <a:ln w="12700" cap="flat" cmpd="sng">
            <a:noFill/>
            <a:prstDash val="solid"/>
            <a:miter lim="800000"/>
            <a:headEnd/>
            <a:tailEnd/>
          </a:ln>
        </p:spPr>
      </p:pic>
      <p:sp>
        <p:nvSpPr>
          <p:cNvPr id="5" name="TextBox 4"/>
          <p:cNvSpPr txBox="1"/>
          <p:nvPr/>
        </p:nvSpPr>
        <p:spPr>
          <a:xfrm>
            <a:off x="1364344" y="2539999"/>
            <a:ext cx="3781805" cy="738664"/>
          </a:xfrm>
          <a:prstGeom prst="rect">
            <a:avLst/>
          </a:prstGeom>
          <a:noFill/>
        </p:spPr>
        <p:txBody>
          <a:bodyPr wrap="none" rtlCol="0">
            <a:spAutoFit/>
          </a:bodyPr>
          <a:lstStyle/>
          <a:p>
            <a:r>
              <a:rPr lang="en-US" sz="1200" dirty="0"/>
              <a:t>Taken from</a:t>
            </a:r>
            <a:br>
              <a:rPr lang="en-US" sz="1200" dirty="0"/>
            </a:br>
            <a:r>
              <a:rPr lang="en-US" sz="1200" dirty="0">
                <a:hlinkClick r:id="rId4"/>
              </a:rPr>
              <a:t>http://spie.org/x40762.xml?ArticleID=x40762</a:t>
            </a:r>
            <a:endParaRPr lang="en-US" sz="1200" dirty="0"/>
          </a:p>
          <a:p>
            <a:endParaRPr lang="en-US" dirty="0"/>
          </a:p>
        </p:txBody>
      </p:sp>
      <p:pic>
        <p:nvPicPr>
          <p:cNvPr id="44034" name="Picture 2"/>
          <p:cNvPicPr>
            <a:picLocks noChangeAspect="1" noChangeArrowheads="1"/>
          </p:cNvPicPr>
          <p:nvPr/>
        </p:nvPicPr>
        <p:blipFill>
          <a:blip r:embed="rId5" cstate="print"/>
          <a:srcRect/>
          <a:stretch>
            <a:fillRect/>
          </a:stretch>
        </p:blipFill>
        <p:spPr bwMode="auto">
          <a:xfrm>
            <a:off x="2974295" y="5019675"/>
            <a:ext cx="5343525" cy="1838325"/>
          </a:xfrm>
          <a:prstGeom prst="rect">
            <a:avLst/>
          </a:prstGeom>
          <a:noFill/>
          <a:ln w="12700" cap="flat" cmpd="sng">
            <a:noFill/>
            <a:prstDash val="solid"/>
            <a:miter lim="800000"/>
            <a:headEnd/>
            <a:tailEnd/>
          </a:ln>
        </p:spPr>
      </p:pic>
      <p:sp>
        <p:nvSpPr>
          <p:cNvPr id="7" name="TextBox 6"/>
          <p:cNvSpPr txBox="1"/>
          <p:nvPr/>
        </p:nvSpPr>
        <p:spPr>
          <a:xfrm>
            <a:off x="0" y="4521199"/>
            <a:ext cx="4843634" cy="738664"/>
          </a:xfrm>
          <a:prstGeom prst="rect">
            <a:avLst/>
          </a:prstGeom>
          <a:noFill/>
        </p:spPr>
        <p:txBody>
          <a:bodyPr wrap="none" rtlCol="0">
            <a:spAutoFit/>
          </a:bodyPr>
          <a:lstStyle/>
          <a:p>
            <a:r>
              <a:rPr lang="en-US" sz="1200" dirty="0"/>
              <a:t>Taken from</a:t>
            </a:r>
          </a:p>
          <a:p>
            <a:r>
              <a:rPr lang="en-US" sz="1200" dirty="0">
                <a:hlinkClick r:id="rId6"/>
              </a:rPr>
              <a:t>http://www.bmva.ac.uk/bmvc/1997/papers/013/paper.html</a:t>
            </a:r>
            <a:endParaRPr lang="en-US" sz="1200" dirty="0"/>
          </a:p>
          <a:p>
            <a:endParaRPr lang="en-US" dirty="0"/>
          </a:p>
        </p:txBody>
      </p:sp>
      <p:pic>
        <p:nvPicPr>
          <p:cNvPr id="9" name="Recorded Sound">
            <a:hlinkClick r:id="" action="ppaction://media"/>
          </p:cNvPr>
          <p:cNvPicPr>
            <a:picLocks noRot="1" noChangeAspect="1"/>
          </p:cNvPicPr>
          <p:nvPr>
            <a:wavAudioFile r:embed="rId1" name="Recorded Sound"/>
          </p:nvPr>
        </p:nvPicPr>
        <p:blipFill>
          <a:blip r:embed="rId7" cstate="print"/>
          <a:stretch>
            <a:fillRect/>
          </a:stretch>
        </p:blipFill>
        <p:spPr>
          <a:xfrm>
            <a:off x="8454572"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1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Detection</a:t>
            </a:r>
          </a:p>
        </p:txBody>
      </p:sp>
      <p:sp>
        <p:nvSpPr>
          <p:cNvPr id="3" name="Content Placeholder 2"/>
          <p:cNvSpPr>
            <a:spLocks noGrp="1"/>
          </p:cNvSpPr>
          <p:nvPr>
            <p:ph idx="1"/>
          </p:nvPr>
        </p:nvSpPr>
        <p:spPr>
          <a:xfrm>
            <a:off x="457200" y="1179285"/>
            <a:ext cx="8229600" cy="4530725"/>
          </a:xfrm>
        </p:spPr>
        <p:txBody>
          <a:bodyPr/>
          <a:lstStyle/>
          <a:p>
            <a:r>
              <a:rPr lang="en-US" dirty="0"/>
              <a:t>Sometimes easy for humans and sometimes not.</a:t>
            </a:r>
          </a:p>
        </p:txBody>
      </p:sp>
      <p:sp>
        <p:nvSpPr>
          <p:cNvPr id="4" name="Rectangle 3"/>
          <p:cNvSpPr/>
          <p:nvPr/>
        </p:nvSpPr>
        <p:spPr>
          <a:xfrm>
            <a:off x="290286" y="6427113"/>
            <a:ext cx="8128000" cy="430887"/>
          </a:xfrm>
          <a:prstGeom prst="rect">
            <a:avLst/>
          </a:prstGeom>
        </p:spPr>
        <p:txBody>
          <a:bodyPr wrap="square">
            <a:spAutoFit/>
          </a:bodyPr>
          <a:lstStyle/>
          <a:p>
            <a:r>
              <a:rPr lang="en-US" sz="1100" dirty="0"/>
              <a:t>Images from</a:t>
            </a:r>
          </a:p>
          <a:p>
            <a:r>
              <a:rPr lang="en-US" sz="1100" dirty="0">
                <a:hlinkClick r:id="rId4"/>
              </a:rPr>
              <a:t>http://www.eecs.berkeley.edu/Research/Projects/CS/vision/grouping/segbench/bench/html/images.html</a:t>
            </a:r>
            <a:endParaRPr lang="en-US" sz="1100" dirty="0"/>
          </a:p>
        </p:txBody>
      </p:sp>
      <p:pic>
        <p:nvPicPr>
          <p:cNvPr id="47112" name="Picture 8"/>
          <p:cNvPicPr>
            <a:picLocks noChangeAspect="1" noChangeArrowheads="1"/>
          </p:cNvPicPr>
          <p:nvPr/>
        </p:nvPicPr>
        <p:blipFill>
          <a:blip r:embed="rId5" cstate="print"/>
          <a:srcRect/>
          <a:stretch>
            <a:fillRect/>
          </a:stretch>
        </p:blipFill>
        <p:spPr bwMode="auto">
          <a:xfrm>
            <a:off x="205696" y="2742068"/>
            <a:ext cx="3684134" cy="2458642"/>
          </a:xfrm>
          <a:prstGeom prst="rect">
            <a:avLst/>
          </a:prstGeom>
          <a:noFill/>
          <a:ln w="12700" cap="flat" cmpd="sng">
            <a:noFill/>
            <a:prstDash val="solid"/>
            <a:miter lim="800000"/>
            <a:headEnd/>
            <a:tailEnd/>
          </a:ln>
        </p:spPr>
      </p:pic>
      <p:pic>
        <p:nvPicPr>
          <p:cNvPr id="47113" name="Picture 9"/>
          <p:cNvPicPr>
            <a:picLocks noChangeAspect="1" noChangeArrowheads="1"/>
          </p:cNvPicPr>
          <p:nvPr/>
        </p:nvPicPr>
        <p:blipFill>
          <a:blip r:embed="rId6" cstate="print"/>
          <a:srcRect/>
          <a:stretch>
            <a:fillRect/>
          </a:stretch>
        </p:blipFill>
        <p:spPr bwMode="auto">
          <a:xfrm>
            <a:off x="5036457" y="2785942"/>
            <a:ext cx="3655106" cy="2439270"/>
          </a:xfrm>
          <a:prstGeom prst="rect">
            <a:avLst/>
          </a:prstGeom>
          <a:noFill/>
          <a:ln w="12700" cap="flat" cmpd="sng">
            <a:noFill/>
            <a:prstDash val="solid"/>
            <a:miter lim="800000"/>
            <a:headEnd/>
            <a:tailEnd/>
          </a:ln>
        </p:spPr>
      </p:pic>
      <p:sp>
        <p:nvSpPr>
          <p:cNvPr id="18" name="TextBox 17"/>
          <p:cNvSpPr txBox="1"/>
          <p:nvPr/>
        </p:nvSpPr>
        <p:spPr>
          <a:xfrm>
            <a:off x="5065486" y="2409371"/>
            <a:ext cx="3201133" cy="369332"/>
          </a:xfrm>
          <a:prstGeom prst="rect">
            <a:avLst/>
          </a:prstGeom>
          <a:noFill/>
        </p:spPr>
        <p:txBody>
          <a:bodyPr wrap="none" rtlCol="0">
            <a:spAutoFit/>
          </a:bodyPr>
          <a:lstStyle/>
          <a:p>
            <a:r>
              <a:rPr lang="en-US" dirty="0"/>
              <a:t>HUMAN drawn boundaries</a:t>
            </a:r>
          </a:p>
        </p:txBody>
      </p:sp>
      <p:pic>
        <p:nvPicPr>
          <p:cNvPr id="19" name="Recorded Sound">
            <a:hlinkClick r:id="" action="ppaction://media"/>
          </p:cNvPr>
          <p:cNvPicPr>
            <a:picLocks noRot="1" noChangeAspect="1"/>
          </p:cNvPicPr>
          <p:nvPr>
            <a:wavAudioFile r:embed="rId1" name="Recorded Sound"/>
          </p:nvPr>
        </p:nvPicPr>
        <p:blipFill>
          <a:blip r:embed="rId7" cstate="print"/>
          <a:stretch>
            <a:fillRect/>
          </a:stretch>
        </p:blipFill>
        <p:spPr>
          <a:xfrm>
            <a:off x="7670800" y="460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0"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742" y="-203200"/>
            <a:ext cx="8229600" cy="1139825"/>
          </a:xfrm>
        </p:spPr>
        <p:txBody>
          <a:bodyPr/>
          <a:lstStyle/>
          <a:p>
            <a:r>
              <a:rPr lang="en-US" dirty="0"/>
              <a:t>Boundary Detection</a:t>
            </a:r>
          </a:p>
        </p:txBody>
      </p:sp>
      <p:sp>
        <p:nvSpPr>
          <p:cNvPr id="3" name="Content Placeholder 2"/>
          <p:cNvSpPr>
            <a:spLocks noGrp="1"/>
          </p:cNvSpPr>
          <p:nvPr>
            <p:ph idx="1"/>
          </p:nvPr>
        </p:nvSpPr>
        <p:spPr>
          <a:xfrm>
            <a:off x="0" y="816430"/>
            <a:ext cx="9143999" cy="5257800"/>
          </a:xfrm>
        </p:spPr>
        <p:txBody>
          <a:bodyPr/>
          <a:lstStyle/>
          <a:p>
            <a:r>
              <a:rPr lang="en-US" dirty="0">
                <a:solidFill>
                  <a:srgbClr val="FFC000"/>
                </a:solidFill>
              </a:rPr>
              <a:t>Idea 1:  Use Edges</a:t>
            </a:r>
          </a:p>
          <a:p>
            <a:pPr lvl="1"/>
            <a:r>
              <a:rPr lang="en-US" dirty="0"/>
              <a:t>What edge detection? </a:t>
            </a:r>
            <a:r>
              <a:rPr lang="en-US" sz="1800" dirty="0"/>
              <a:t>(see discussion before)</a:t>
            </a:r>
          </a:p>
          <a:p>
            <a:pPr lvl="1"/>
            <a:r>
              <a:rPr lang="en-US" dirty="0"/>
              <a:t>Edges are broken, not continuous as you may want. </a:t>
            </a:r>
            <a:r>
              <a:rPr lang="en-US" sz="1200" dirty="0"/>
              <a:t>(see discussion before)</a:t>
            </a:r>
          </a:p>
          <a:p>
            <a:pPr lvl="3"/>
            <a:r>
              <a:rPr lang="en-US" dirty="0"/>
              <a:t>Can we connect the edges somehow?</a:t>
            </a:r>
          </a:p>
          <a:p>
            <a:pPr lvl="1"/>
            <a:r>
              <a:rPr lang="en-US" dirty="0"/>
              <a:t>Edge images often have more detail that what humans select as boundaries</a:t>
            </a:r>
          </a:p>
          <a:p>
            <a:pPr lvl="3"/>
            <a:r>
              <a:rPr lang="en-US" dirty="0"/>
              <a:t>Can we filter and somehow only choose the best edges?</a:t>
            </a:r>
          </a:p>
        </p:txBody>
      </p:sp>
      <p:graphicFrame>
        <p:nvGraphicFramePr>
          <p:cNvPr id="4" name="Table 3"/>
          <p:cNvGraphicFramePr>
            <a:graphicFrameLocks noGrp="1"/>
          </p:cNvGraphicFramePr>
          <p:nvPr/>
        </p:nvGraphicFramePr>
        <p:xfrm>
          <a:off x="1233714" y="4455887"/>
          <a:ext cx="7010400" cy="2402114"/>
        </p:xfrm>
        <a:graphic>
          <a:graphicData uri="http://schemas.openxmlformats.org/drawingml/2006/table">
            <a:tbl>
              <a:tblPr firstRow="1" bandRow="1">
                <a:tableStyleId>{5C22544A-7EE6-4342-B048-85BDC9FD1C3A}</a:tableStyleId>
              </a:tblPr>
              <a:tblGrid>
                <a:gridCol w="2253342">
                  <a:extLst>
                    <a:ext uri="{9D8B030D-6E8A-4147-A177-3AD203B41FA5}">
                      <a16:colId xmlns:a16="http://schemas.microsoft.com/office/drawing/2014/main" val="20000"/>
                    </a:ext>
                  </a:extLst>
                </a:gridCol>
                <a:gridCol w="2386875">
                  <a:extLst>
                    <a:ext uri="{9D8B030D-6E8A-4147-A177-3AD203B41FA5}">
                      <a16:colId xmlns:a16="http://schemas.microsoft.com/office/drawing/2014/main" val="20001"/>
                    </a:ext>
                  </a:extLst>
                </a:gridCol>
                <a:gridCol w="2370183">
                  <a:extLst>
                    <a:ext uri="{9D8B030D-6E8A-4147-A177-3AD203B41FA5}">
                      <a16:colId xmlns:a16="http://schemas.microsoft.com/office/drawing/2014/main" val="20002"/>
                    </a:ext>
                  </a:extLst>
                </a:gridCol>
              </a:tblGrid>
              <a:tr h="747514">
                <a:tc>
                  <a:txBody>
                    <a:bodyPr/>
                    <a:lstStyle/>
                    <a:p>
                      <a:r>
                        <a:rPr lang="en-US" dirty="0"/>
                        <a:t>Original</a:t>
                      </a:r>
                    </a:p>
                  </a:txBody>
                  <a:tcPr/>
                </a:tc>
                <a:tc>
                  <a:txBody>
                    <a:bodyPr/>
                    <a:lstStyle/>
                    <a:p>
                      <a:r>
                        <a:rPr lang="en-US" dirty="0"/>
                        <a:t>Machine Edge</a:t>
                      </a:r>
                      <a:br>
                        <a:rPr lang="en-US" dirty="0"/>
                      </a:br>
                      <a:r>
                        <a:rPr lang="en-US" dirty="0"/>
                        <a:t>Detection</a:t>
                      </a:r>
                    </a:p>
                  </a:txBody>
                  <a:tcPr/>
                </a:tc>
                <a:tc>
                  <a:txBody>
                    <a:bodyPr/>
                    <a:lstStyle/>
                    <a:p>
                      <a:r>
                        <a:rPr lang="en-US" dirty="0"/>
                        <a:t>Human Drawn</a:t>
                      </a:r>
                      <a:br>
                        <a:rPr lang="en-US" dirty="0"/>
                      </a:br>
                      <a:r>
                        <a:rPr lang="en-US" dirty="0"/>
                        <a:t>Boundaries</a:t>
                      </a:r>
                    </a:p>
                  </a:txBody>
                  <a:tcPr/>
                </a:tc>
                <a:extLst>
                  <a:ext uri="{0D108BD9-81ED-4DB2-BD59-A6C34878D82A}">
                    <a16:rowId xmlns:a16="http://schemas.microsoft.com/office/drawing/2014/main" val="10000"/>
                  </a:ext>
                </a:extLst>
              </a:tr>
              <a:tr h="1654600">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5" name="Picture 8"/>
          <p:cNvPicPr>
            <a:picLocks noChangeAspect="1" noChangeArrowheads="1"/>
          </p:cNvPicPr>
          <p:nvPr/>
        </p:nvPicPr>
        <p:blipFill>
          <a:blip r:embed="rId3" cstate="print"/>
          <a:srcRect/>
          <a:stretch>
            <a:fillRect/>
          </a:stretch>
        </p:blipFill>
        <p:spPr bwMode="auto">
          <a:xfrm>
            <a:off x="1291771" y="5434121"/>
            <a:ext cx="2133601" cy="1423879"/>
          </a:xfrm>
          <a:prstGeom prst="rect">
            <a:avLst/>
          </a:prstGeom>
          <a:noFill/>
          <a:ln w="12700" cap="flat" cmpd="sng">
            <a:noFill/>
            <a:prstDash val="solid"/>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6008915" y="5445474"/>
            <a:ext cx="2116590" cy="1412526"/>
          </a:xfrm>
          <a:prstGeom prst="rect">
            <a:avLst/>
          </a:prstGeom>
          <a:noFill/>
          <a:ln w="12700" cap="flat" cmpd="sng">
            <a:noFill/>
            <a:prstDash val="solid"/>
            <a:miter lim="800000"/>
            <a:headEnd/>
            <a:tailEnd/>
          </a:ln>
        </p:spPr>
      </p:pic>
      <p:pic>
        <p:nvPicPr>
          <p:cNvPr id="48130" name="Picture 2"/>
          <p:cNvPicPr>
            <a:picLocks noChangeAspect="1" noChangeArrowheads="1"/>
          </p:cNvPicPr>
          <p:nvPr/>
        </p:nvPicPr>
        <p:blipFill>
          <a:blip r:embed="rId5" cstate="print">
            <a:lum/>
          </a:blip>
          <a:srcRect/>
          <a:stretch>
            <a:fillRect/>
          </a:stretch>
        </p:blipFill>
        <p:spPr bwMode="auto">
          <a:xfrm>
            <a:off x="3556000" y="5406727"/>
            <a:ext cx="2174649" cy="1451273"/>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6" cstate="print"/>
          <a:stretch>
            <a:fillRect/>
          </a:stretch>
        </p:blipFill>
        <p:spPr>
          <a:xfrm>
            <a:off x="8091715" y="4753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Detection</a:t>
            </a:r>
          </a:p>
        </p:txBody>
      </p:sp>
      <p:sp>
        <p:nvSpPr>
          <p:cNvPr id="3" name="Content Placeholder 2"/>
          <p:cNvSpPr>
            <a:spLocks noGrp="1"/>
          </p:cNvSpPr>
          <p:nvPr>
            <p:ph idx="1"/>
          </p:nvPr>
        </p:nvSpPr>
        <p:spPr>
          <a:xfrm>
            <a:off x="457200" y="1179285"/>
            <a:ext cx="8229600" cy="4530725"/>
          </a:xfrm>
        </p:spPr>
        <p:txBody>
          <a:bodyPr/>
          <a:lstStyle/>
          <a:p>
            <a:r>
              <a:rPr lang="en-US" dirty="0"/>
              <a:t>Edge images do not always match what humans select as boundaries.</a:t>
            </a:r>
          </a:p>
        </p:txBody>
      </p:sp>
      <p:sp>
        <p:nvSpPr>
          <p:cNvPr id="4" name="Rectangle 3"/>
          <p:cNvSpPr/>
          <p:nvPr/>
        </p:nvSpPr>
        <p:spPr>
          <a:xfrm>
            <a:off x="290286" y="6427113"/>
            <a:ext cx="8128000" cy="430887"/>
          </a:xfrm>
          <a:prstGeom prst="rect">
            <a:avLst/>
          </a:prstGeom>
        </p:spPr>
        <p:txBody>
          <a:bodyPr wrap="square">
            <a:spAutoFit/>
          </a:bodyPr>
          <a:lstStyle/>
          <a:p>
            <a:r>
              <a:rPr lang="en-US" sz="1100" dirty="0"/>
              <a:t>Images from</a:t>
            </a:r>
          </a:p>
          <a:p>
            <a:r>
              <a:rPr lang="en-US" sz="1100" dirty="0">
                <a:hlinkClick r:id="rId4"/>
              </a:rPr>
              <a:t>http://www.eecs.berkeley.edu/Research/Projects/CS/vision/grouping/segbench/bench/html/images.html</a:t>
            </a:r>
            <a:endParaRPr lang="en-US" sz="1100" dirty="0"/>
          </a:p>
        </p:txBody>
      </p:sp>
      <p:graphicFrame>
        <p:nvGraphicFramePr>
          <p:cNvPr id="8" name="Table 7"/>
          <p:cNvGraphicFramePr>
            <a:graphicFrameLocks noGrp="1"/>
          </p:cNvGraphicFramePr>
          <p:nvPr/>
        </p:nvGraphicFramePr>
        <p:xfrm>
          <a:off x="1030515" y="2365828"/>
          <a:ext cx="6096000" cy="4061098"/>
        </p:xfrm>
        <a:graphic>
          <a:graphicData uri="http://schemas.openxmlformats.org/drawingml/2006/table">
            <a:tbl>
              <a:tblPr firstRow="1" bandRow="1">
                <a:tableStyleId>{5C22544A-7EE6-4342-B048-85BDC9FD1C3A}</a:tableStyleId>
              </a:tblPr>
              <a:tblGrid>
                <a:gridCol w="1959428">
                  <a:extLst>
                    <a:ext uri="{9D8B030D-6E8A-4147-A177-3AD203B41FA5}">
                      <a16:colId xmlns:a16="http://schemas.microsoft.com/office/drawing/2014/main" val="20000"/>
                    </a:ext>
                  </a:extLst>
                </a:gridCol>
                <a:gridCol w="2075543">
                  <a:extLst>
                    <a:ext uri="{9D8B030D-6E8A-4147-A177-3AD203B41FA5}">
                      <a16:colId xmlns:a16="http://schemas.microsoft.com/office/drawing/2014/main" val="20001"/>
                    </a:ext>
                  </a:extLst>
                </a:gridCol>
                <a:gridCol w="2061029">
                  <a:extLst>
                    <a:ext uri="{9D8B030D-6E8A-4147-A177-3AD203B41FA5}">
                      <a16:colId xmlns:a16="http://schemas.microsoft.com/office/drawing/2014/main" val="20002"/>
                    </a:ext>
                  </a:extLst>
                </a:gridCol>
              </a:tblGrid>
              <a:tr h="985949">
                <a:tc>
                  <a:txBody>
                    <a:bodyPr/>
                    <a:lstStyle/>
                    <a:p>
                      <a:r>
                        <a:rPr lang="en-US" dirty="0"/>
                        <a:t>Original</a:t>
                      </a:r>
                    </a:p>
                  </a:txBody>
                  <a:tcPr/>
                </a:tc>
                <a:tc>
                  <a:txBody>
                    <a:bodyPr/>
                    <a:lstStyle/>
                    <a:p>
                      <a:r>
                        <a:rPr lang="en-US" dirty="0"/>
                        <a:t>Machine Edge</a:t>
                      </a:r>
                      <a:br>
                        <a:rPr lang="en-US" dirty="0"/>
                      </a:br>
                      <a:r>
                        <a:rPr lang="en-US" dirty="0"/>
                        <a:t>Detection</a:t>
                      </a:r>
                    </a:p>
                  </a:txBody>
                  <a:tcPr/>
                </a:tc>
                <a:tc>
                  <a:txBody>
                    <a:bodyPr/>
                    <a:lstStyle/>
                    <a:p>
                      <a:r>
                        <a:rPr lang="en-US" dirty="0"/>
                        <a:t>Human Drawn</a:t>
                      </a:r>
                      <a:br>
                        <a:rPr lang="en-US" dirty="0"/>
                      </a:br>
                      <a:r>
                        <a:rPr lang="en-US" dirty="0"/>
                        <a:t>Boundaries</a:t>
                      </a:r>
                    </a:p>
                  </a:txBody>
                  <a:tcPr/>
                </a:tc>
                <a:extLst>
                  <a:ext uri="{0D108BD9-81ED-4DB2-BD59-A6C34878D82A}">
                    <a16:rowId xmlns:a16="http://schemas.microsoft.com/office/drawing/2014/main" val="10000"/>
                  </a:ext>
                </a:extLst>
              </a:tr>
              <a:tr h="1612109">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622432">
                <a:tc>
                  <a:txBody>
                    <a:bodyPr/>
                    <a:lstStyle/>
                    <a:p>
                      <a:endParaRPr lang="en-US" dirty="0"/>
                    </a:p>
                    <a:p>
                      <a:endParaRPr lang="en-US" dirty="0"/>
                    </a:p>
                    <a:p>
                      <a:endParaRPr lang="en-US" dirty="0"/>
                    </a:p>
                    <a:p>
                      <a:endParaRPr lang="en-US" dirty="0"/>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pic>
        <p:nvPicPr>
          <p:cNvPr id="10" name="Picture 2"/>
          <p:cNvPicPr>
            <a:picLocks noChangeAspect="1" noChangeArrowheads="1"/>
          </p:cNvPicPr>
          <p:nvPr/>
        </p:nvPicPr>
        <p:blipFill>
          <a:blip r:embed="rId5" cstate="print"/>
          <a:srcRect/>
          <a:stretch>
            <a:fillRect/>
          </a:stretch>
        </p:blipFill>
        <p:spPr bwMode="auto">
          <a:xfrm>
            <a:off x="1057295" y="3496810"/>
            <a:ext cx="1872097" cy="1249362"/>
          </a:xfrm>
          <a:prstGeom prst="rect">
            <a:avLst/>
          </a:prstGeom>
          <a:noFill/>
          <a:ln w="12700" cap="flat" cmpd="sng">
            <a:noFill/>
            <a:prstDash val="solid"/>
            <a:miter lim="800000"/>
            <a:headEnd/>
            <a:tailEnd/>
          </a:ln>
        </p:spPr>
      </p:pic>
      <p:pic>
        <p:nvPicPr>
          <p:cNvPr id="11" name="Picture 4"/>
          <p:cNvPicPr>
            <a:picLocks noChangeAspect="1" noChangeArrowheads="1"/>
          </p:cNvPicPr>
          <p:nvPr/>
        </p:nvPicPr>
        <p:blipFill>
          <a:blip r:embed="rId6" cstate="print"/>
          <a:srcRect/>
          <a:stretch>
            <a:fillRect/>
          </a:stretch>
        </p:blipFill>
        <p:spPr bwMode="auto">
          <a:xfrm>
            <a:off x="5169583" y="3467780"/>
            <a:ext cx="1913390" cy="1276919"/>
          </a:xfrm>
          <a:prstGeom prst="rect">
            <a:avLst/>
          </a:prstGeom>
          <a:noFill/>
          <a:ln w="12700" cap="flat" cmpd="sng">
            <a:noFill/>
            <a:prstDash val="solid"/>
            <a:miter lim="800000"/>
            <a:headEnd/>
            <a:tailEnd/>
          </a:ln>
        </p:spPr>
      </p:pic>
      <p:pic>
        <p:nvPicPr>
          <p:cNvPr id="12" name="Picture 3"/>
          <p:cNvPicPr>
            <a:picLocks noChangeAspect="1" noChangeArrowheads="1"/>
          </p:cNvPicPr>
          <p:nvPr/>
        </p:nvPicPr>
        <p:blipFill>
          <a:blip r:embed="rId7" cstate="print"/>
          <a:srcRect/>
          <a:stretch>
            <a:fillRect/>
          </a:stretch>
        </p:blipFill>
        <p:spPr bwMode="auto">
          <a:xfrm>
            <a:off x="3033486" y="3496810"/>
            <a:ext cx="1915887" cy="1278586"/>
          </a:xfrm>
          <a:prstGeom prst="rect">
            <a:avLst/>
          </a:prstGeom>
          <a:noFill/>
          <a:ln w="12700" cap="flat" cmpd="sng">
            <a:noFill/>
            <a:prstDash val="solid"/>
            <a:miter lim="800000"/>
            <a:headEnd/>
            <a:tailEnd/>
          </a:ln>
        </p:spPr>
      </p:pic>
      <p:pic>
        <p:nvPicPr>
          <p:cNvPr id="47109" name="Picture 5"/>
          <p:cNvPicPr>
            <a:picLocks noChangeAspect="1" noChangeArrowheads="1"/>
          </p:cNvPicPr>
          <p:nvPr/>
        </p:nvPicPr>
        <p:blipFill>
          <a:blip r:embed="rId8" cstate="print"/>
          <a:srcRect/>
          <a:stretch>
            <a:fillRect/>
          </a:stretch>
        </p:blipFill>
        <p:spPr bwMode="auto">
          <a:xfrm>
            <a:off x="1095300" y="5094514"/>
            <a:ext cx="1892148" cy="1262743"/>
          </a:xfrm>
          <a:prstGeom prst="rect">
            <a:avLst/>
          </a:prstGeom>
          <a:noFill/>
          <a:ln w="12700" cap="flat" cmpd="sng">
            <a:noFill/>
            <a:prstDash val="solid"/>
            <a:miter lim="800000"/>
            <a:headEnd/>
            <a:tailEnd/>
          </a:ln>
        </p:spPr>
      </p:pic>
      <p:pic>
        <p:nvPicPr>
          <p:cNvPr id="47110" name="Picture 6"/>
          <p:cNvPicPr>
            <a:picLocks noChangeAspect="1" noChangeArrowheads="1"/>
          </p:cNvPicPr>
          <p:nvPr/>
        </p:nvPicPr>
        <p:blipFill>
          <a:blip r:embed="rId9" cstate="print"/>
          <a:srcRect/>
          <a:stretch>
            <a:fillRect/>
          </a:stretch>
        </p:blipFill>
        <p:spPr bwMode="auto">
          <a:xfrm>
            <a:off x="3136342" y="5109028"/>
            <a:ext cx="1813029" cy="1209943"/>
          </a:xfrm>
          <a:prstGeom prst="rect">
            <a:avLst/>
          </a:prstGeom>
          <a:noFill/>
          <a:ln w="12700" cap="flat" cmpd="sng">
            <a:noFill/>
            <a:prstDash val="solid"/>
            <a:miter lim="800000"/>
            <a:headEnd/>
            <a:tailEnd/>
          </a:ln>
        </p:spPr>
      </p:pic>
      <p:pic>
        <p:nvPicPr>
          <p:cNvPr id="47111" name="Picture 7"/>
          <p:cNvPicPr>
            <a:picLocks noChangeAspect="1" noChangeArrowheads="1"/>
          </p:cNvPicPr>
          <p:nvPr/>
        </p:nvPicPr>
        <p:blipFill>
          <a:blip r:embed="rId10" cstate="print"/>
          <a:srcRect/>
          <a:stretch>
            <a:fillRect/>
          </a:stretch>
        </p:blipFill>
        <p:spPr bwMode="auto">
          <a:xfrm>
            <a:off x="5138058" y="5108132"/>
            <a:ext cx="1840820" cy="1228489"/>
          </a:xfrm>
          <a:prstGeom prst="rect">
            <a:avLst/>
          </a:prstGeom>
          <a:noFill/>
          <a:ln w="12700" cap="flat" cmpd="sng">
            <a:noFill/>
            <a:prstDash val="solid"/>
            <a:miter lim="800000"/>
            <a:headEnd/>
            <a:tailEnd/>
          </a:ln>
        </p:spPr>
      </p:pic>
      <p:sp>
        <p:nvSpPr>
          <p:cNvPr id="13" name="TextBox 12"/>
          <p:cNvSpPr txBox="1"/>
          <p:nvPr/>
        </p:nvSpPr>
        <p:spPr>
          <a:xfrm>
            <a:off x="7402818" y="3193143"/>
            <a:ext cx="1741182" cy="1200329"/>
          </a:xfrm>
          <a:prstGeom prst="rect">
            <a:avLst/>
          </a:prstGeom>
          <a:noFill/>
        </p:spPr>
        <p:txBody>
          <a:bodyPr wrap="none" rtlCol="0">
            <a:spAutoFit/>
          </a:bodyPr>
          <a:lstStyle/>
          <a:p>
            <a:r>
              <a:rPr lang="en-US" dirty="0">
                <a:solidFill>
                  <a:srgbClr val="FFC000"/>
                </a:solidFill>
              </a:rPr>
              <a:t>Is the human</a:t>
            </a:r>
          </a:p>
          <a:p>
            <a:r>
              <a:rPr lang="en-US" dirty="0">
                <a:solidFill>
                  <a:srgbClr val="FFC000"/>
                </a:solidFill>
              </a:rPr>
              <a:t>our ideal?</a:t>
            </a:r>
          </a:p>
          <a:p>
            <a:endParaRPr lang="en-US" dirty="0">
              <a:solidFill>
                <a:srgbClr val="FFC000"/>
              </a:solidFill>
            </a:endParaRPr>
          </a:p>
          <a:p>
            <a:r>
              <a:rPr lang="en-US" dirty="0">
                <a:solidFill>
                  <a:srgbClr val="FFC000"/>
                </a:solidFill>
              </a:rPr>
              <a:t>Why?</a:t>
            </a:r>
          </a:p>
        </p:txBody>
      </p:sp>
      <p:pic>
        <p:nvPicPr>
          <p:cNvPr id="14" name="Recorded Sound">
            <a:hlinkClick r:id="" action="ppaction://media"/>
          </p:cNvPr>
          <p:cNvPicPr>
            <a:picLocks noRot="1" noChangeAspect="1"/>
          </p:cNvPicPr>
          <p:nvPr>
            <a:wavAudioFile r:embed="rId1" name="Recorded Sound"/>
          </p:nvPr>
        </p:nvPicPr>
        <p:blipFill>
          <a:blip r:embed="rId11" cstate="print"/>
          <a:stretch>
            <a:fillRect/>
          </a:stretch>
        </p:blipFill>
        <p:spPr>
          <a:xfrm>
            <a:off x="8323942" y="60597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0"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Boundary Detection with Edges</a:t>
            </a:r>
          </a:p>
        </p:txBody>
      </p:sp>
      <p:sp>
        <p:nvSpPr>
          <p:cNvPr id="3" name="Content Placeholder 2"/>
          <p:cNvSpPr>
            <a:spLocks noGrp="1"/>
          </p:cNvSpPr>
          <p:nvPr>
            <p:ph idx="1"/>
          </p:nvPr>
        </p:nvSpPr>
        <p:spPr/>
        <p:txBody>
          <a:bodyPr/>
          <a:lstStyle/>
          <a:p>
            <a:r>
              <a:rPr lang="en-US" dirty="0"/>
              <a:t>Can clean up our edge images by trying to connect broken edges via </a:t>
            </a:r>
            <a:r>
              <a:rPr lang="en-US" dirty="0">
                <a:solidFill>
                  <a:srgbClr val="FFC000"/>
                </a:solidFill>
              </a:rPr>
              <a:t>Morphology   </a:t>
            </a:r>
          </a:p>
        </p:txBody>
      </p:sp>
      <p:pic>
        <p:nvPicPr>
          <p:cNvPr id="89090" name="Picture 2"/>
          <p:cNvPicPr>
            <a:picLocks noChangeAspect="1" noChangeArrowheads="1"/>
          </p:cNvPicPr>
          <p:nvPr/>
        </p:nvPicPr>
        <p:blipFill>
          <a:blip r:embed="rId3" cstate="print"/>
          <a:srcRect l="38469" t="33548" r="21567" b="19566"/>
          <a:stretch>
            <a:fillRect/>
          </a:stretch>
        </p:blipFill>
        <p:spPr bwMode="auto">
          <a:xfrm>
            <a:off x="2960915" y="3272971"/>
            <a:ext cx="4267200" cy="3367315"/>
          </a:xfrm>
          <a:prstGeom prst="rect">
            <a:avLst/>
          </a:prstGeom>
          <a:noFill/>
          <a:ln w="12700" cap="flat" cmpd="sng">
            <a:noFill/>
            <a:prstDash val="solid"/>
            <a:miter lim="800000"/>
            <a:headEnd/>
            <a:tailEnd/>
          </a:ln>
        </p:spPr>
      </p:pic>
      <p:sp>
        <p:nvSpPr>
          <p:cNvPr id="5" name="TextBox 4"/>
          <p:cNvSpPr txBox="1"/>
          <p:nvPr/>
        </p:nvSpPr>
        <p:spPr>
          <a:xfrm>
            <a:off x="0" y="4136571"/>
            <a:ext cx="2926763" cy="1754326"/>
          </a:xfrm>
          <a:prstGeom prst="rect">
            <a:avLst/>
          </a:prstGeom>
          <a:noFill/>
        </p:spPr>
        <p:txBody>
          <a:bodyPr wrap="none" rtlCol="0">
            <a:spAutoFit/>
          </a:bodyPr>
          <a:lstStyle/>
          <a:p>
            <a:r>
              <a:rPr lang="en-US" dirty="0"/>
              <a:t>Please see previous</a:t>
            </a:r>
          </a:p>
          <a:p>
            <a:r>
              <a:rPr lang="en-US" dirty="0"/>
              <a:t>Lecture on Morphology.</a:t>
            </a:r>
          </a:p>
          <a:p>
            <a:endParaRPr lang="en-US" dirty="0"/>
          </a:p>
          <a:p>
            <a:r>
              <a:rPr lang="en-US" dirty="0"/>
              <a:t>Note can apply to color,</a:t>
            </a:r>
          </a:p>
          <a:p>
            <a:r>
              <a:rPr lang="en-US" dirty="0" err="1"/>
              <a:t>greyscale</a:t>
            </a:r>
            <a:r>
              <a:rPr lang="en-US" dirty="0"/>
              <a:t> or binary </a:t>
            </a:r>
          </a:p>
          <a:p>
            <a:r>
              <a:rPr lang="en-US" dirty="0"/>
              <a:t>images.</a:t>
            </a:r>
          </a:p>
        </p:txBody>
      </p:sp>
      <p:sp>
        <p:nvSpPr>
          <p:cNvPr id="6" name="TextBox 5"/>
          <p:cNvSpPr txBox="1"/>
          <p:nvPr/>
        </p:nvSpPr>
        <p:spPr>
          <a:xfrm>
            <a:off x="7605486" y="3643086"/>
            <a:ext cx="1633781" cy="1200329"/>
          </a:xfrm>
          <a:prstGeom prst="rect">
            <a:avLst/>
          </a:prstGeom>
          <a:noFill/>
        </p:spPr>
        <p:txBody>
          <a:bodyPr wrap="none" rtlCol="0">
            <a:spAutoFit/>
          </a:bodyPr>
          <a:lstStyle/>
          <a:p>
            <a:r>
              <a:rPr lang="en-US" dirty="0">
                <a:solidFill>
                  <a:srgbClr val="FFC000"/>
                </a:solidFill>
              </a:rPr>
              <a:t>Shrink,</a:t>
            </a:r>
          </a:p>
          <a:p>
            <a:r>
              <a:rPr lang="en-US" dirty="0">
                <a:solidFill>
                  <a:srgbClr val="FFC000"/>
                </a:solidFill>
              </a:rPr>
              <a:t>then expand</a:t>
            </a:r>
          </a:p>
          <a:p>
            <a:endParaRPr lang="en-US" dirty="0">
              <a:solidFill>
                <a:srgbClr val="FFC000"/>
              </a:solidFill>
            </a:endParaRPr>
          </a:p>
          <a:p>
            <a:r>
              <a:rPr lang="en-US" dirty="0">
                <a:solidFill>
                  <a:srgbClr val="FFC000"/>
                </a:solidFill>
              </a:rPr>
              <a:t>then thin</a:t>
            </a:r>
          </a:p>
        </p:txBody>
      </p:sp>
      <p:pic>
        <p:nvPicPr>
          <p:cNvPr id="7" name="Recorded Sound">
            <a:hlinkClick r:id="" action="ppaction://media"/>
          </p:cNvPr>
          <p:cNvPicPr>
            <a:picLocks noRot="1" noChangeAspect="1"/>
          </p:cNvPicPr>
          <p:nvPr>
            <a:wavAudioFile r:embed="rId1" name="Recorded Sound"/>
          </p:nvPr>
        </p:nvPicPr>
        <p:blipFill>
          <a:blip r:embed="rId4" cstate="print"/>
          <a:stretch>
            <a:fillRect/>
          </a:stretch>
        </p:blipFill>
        <p:spPr>
          <a:xfrm>
            <a:off x="8556171" y="5624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0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7813"/>
            <a:ext cx="8512629" cy="1139825"/>
          </a:xfrm>
        </p:spPr>
        <p:txBody>
          <a:bodyPr/>
          <a:lstStyle/>
          <a:p>
            <a:r>
              <a:rPr lang="en-US" dirty="0"/>
              <a:t>Another Boundary Detection Idea</a:t>
            </a:r>
          </a:p>
        </p:txBody>
      </p:sp>
      <p:sp>
        <p:nvSpPr>
          <p:cNvPr id="3" name="Content Placeholder 2"/>
          <p:cNvSpPr>
            <a:spLocks noGrp="1"/>
          </p:cNvSpPr>
          <p:nvPr>
            <p:ph idx="1"/>
          </p:nvPr>
        </p:nvSpPr>
        <p:spPr/>
        <p:txBody>
          <a:bodyPr/>
          <a:lstStyle/>
          <a:p>
            <a:r>
              <a:rPr lang="en-US" dirty="0"/>
              <a:t>Try Edge Tracking / Following.</a:t>
            </a:r>
          </a:p>
          <a:p>
            <a:r>
              <a:rPr lang="en-US" dirty="0"/>
              <a:t>We saw some of this with the Canny Edge Operator but, there are many algorithms for this.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265886" y="2866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4"/>
          <p:cNvSpPr>
            <a:spLocks noGrp="1" noChangeArrowheads="1"/>
          </p:cNvSpPr>
          <p:nvPr>
            <p:ph type="title"/>
          </p:nvPr>
        </p:nvSpPr>
        <p:spPr>
          <a:xfrm>
            <a:off x="457200" y="-76200"/>
            <a:ext cx="8229600" cy="1143000"/>
          </a:xfrm>
        </p:spPr>
        <p:txBody>
          <a:bodyPr/>
          <a:lstStyle/>
          <a:p>
            <a:pPr eaLnBrk="1" hangingPunct="1"/>
            <a:r>
              <a:rPr lang="en-US" altLang="ja-JP" sz="3600" dirty="0">
                <a:ea typeface="ＭＳ Ｐゴシック" pitchFamily="1" charset="-128"/>
              </a:rPr>
              <a:t>Boundaries via Edge Tracking Methods</a:t>
            </a:r>
          </a:p>
        </p:txBody>
      </p:sp>
      <p:sp>
        <p:nvSpPr>
          <p:cNvPr id="28676" name="Rectangle 9"/>
          <p:cNvSpPr>
            <a:spLocks noChangeArrowheads="1"/>
          </p:cNvSpPr>
          <p:nvPr/>
        </p:nvSpPr>
        <p:spPr bwMode="auto">
          <a:xfrm>
            <a:off x="5257800" y="990600"/>
            <a:ext cx="533400" cy="1905000"/>
          </a:xfrm>
          <a:prstGeom prst="rect">
            <a:avLst/>
          </a:prstGeom>
          <a:solidFill>
            <a:schemeClr val="bg1"/>
          </a:solidFill>
          <a:ln w="9525">
            <a:noFill/>
            <a:miter lim="800000"/>
            <a:headEnd/>
            <a:tailEnd/>
          </a:ln>
        </p:spPr>
        <p:txBody>
          <a:bodyPr wrap="none" anchor="ctr"/>
          <a:lstStyle/>
          <a:p>
            <a:pPr algn="ctr"/>
            <a:endParaRPr lang="en-US"/>
          </a:p>
        </p:txBody>
      </p:sp>
      <p:sp>
        <p:nvSpPr>
          <p:cNvPr id="28677" name="Rectangle 21"/>
          <p:cNvSpPr>
            <a:spLocks noChangeArrowheads="1"/>
          </p:cNvSpPr>
          <p:nvPr/>
        </p:nvSpPr>
        <p:spPr bwMode="auto">
          <a:xfrm>
            <a:off x="609600" y="914400"/>
            <a:ext cx="7848600" cy="76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28679" name="Text Box 33"/>
          <p:cNvSpPr txBox="1">
            <a:spLocks noChangeArrowheads="1"/>
          </p:cNvSpPr>
          <p:nvPr/>
        </p:nvSpPr>
        <p:spPr bwMode="auto">
          <a:xfrm>
            <a:off x="203200" y="1164772"/>
            <a:ext cx="8606971" cy="6324808"/>
          </a:xfrm>
          <a:prstGeom prst="rect">
            <a:avLst/>
          </a:prstGeom>
          <a:noFill/>
          <a:ln w="9525">
            <a:noFill/>
            <a:miter lim="800000"/>
            <a:headEnd/>
            <a:tailEnd/>
          </a:ln>
        </p:spPr>
        <p:txBody>
          <a:bodyPr wrap="square">
            <a:spAutoFit/>
          </a:bodyPr>
          <a:lstStyle/>
          <a:p>
            <a:r>
              <a:rPr lang="en-US" sz="1800" dirty="0"/>
              <a:t>1)  Approximate Location of Boundary determined through Edge Detection or </a:t>
            </a:r>
            <a:r>
              <a:rPr lang="en-US" dirty="0"/>
              <a:t>Some other technique</a:t>
            </a:r>
            <a:endParaRPr lang="en-US" sz="1800" dirty="0"/>
          </a:p>
          <a:p>
            <a:endParaRPr lang="en-US" sz="900" dirty="0"/>
          </a:p>
          <a:p>
            <a:pPr marL="342900" indent="-342900">
              <a:buAutoNum type="arabicParenR" startAt="2"/>
            </a:pPr>
            <a:r>
              <a:rPr lang="en-US" dirty="0"/>
              <a:t>F</a:t>
            </a:r>
            <a:r>
              <a:rPr lang="en-US" sz="1800" dirty="0"/>
              <a:t>ind Accurate Location of Boundary</a:t>
            </a:r>
          </a:p>
          <a:p>
            <a:pPr lvl="2">
              <a:buFontTx/>
              <a:buChar char="•"/>
            </a:pPr>
            <a:r>
              <a:rPr lang="en-US" dirty="0"/>
              <a:t>Search for STRONG EDGES along </a:t>
            </a:r>
            <a:r>
              <a:rPr lang="en-US" dirty="0" err="1"/>
              <a:t>normals</a:t>
            </a:r>
            <a:r>
              <a:rPr lang="en-US" dirty="0"/>
              <a:t> to approximate boundary.</a:t>
            </a:r>
          </a:p>
          <a:p>
            <a:pPr lvl="2">
              <a:buFontTx/>
              <a:buChar char="•"/>
            </a:pPr>
            <a:endParaRPr lang="en-US" dirty="0"/>
          </a:p>
          <a:p>
            <a:pPr lvl="2">
              <a:buFontTx/>
              <a:buChar char="•"/>
            </a:pPr>
            <a:r>
              <a:rPr lang="en-US" dirty="0"/>
              <a:t> Fit curve (</a:t>
            </a:r>
            <a:r>
              <a:rPr lang="en-US" dirty="0" err="1"/>
              <a:t>eg</a:t>
            </a:r>
            <a:r>
              <a:rPr lang="en-US" dirty="0"/>
              <a:t>., polynomials) to strong edges.</a:t>
            </a:r>
          </a:p>
          <a:p>
            <a:pPr marL="1257300" lvl="2" indent="-342900"/>
            <a:endParaRPr lang="en-US"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dirty="0"/>
          </a:p>
          <a:p>
            <a:endParaRPr lang="en-US" sz="1800" dirty="0"/>
          </a:p>
          <a:p>
            <a:endParaRPr lang="en-US" sz="1800" dirty="0"/>
          </a:p>
          <a:p>
            <a:endParaRPr lang="en-US" sz="1800" dirty="0"/>
          </a:p>
          <a:p>
            <a:endParaRPr lang="en-US" sz="1800" dirty="0"/>
          </a:p>
          <a:p>
            <a:pPr>
              <a:buFontTx/>
              <a:buChar char="•"/>
            </a:pPr>
            <a:r>
              <a:rPr lang="en-US" sz="1800" dirty="0"/>
              <a:t> </a:t>
            </a:r>
          </a:p>
        </p:txBody>
      </p:sp>
      <p:pic>
        <p:nvPicPr>
          <p:cNvPr id="8" name="Picture 34" descr="lec9-1"/>
          <p:cNvPicPr>
            <a:picLocks noChangeAspect="1" noChangeArrowheads="1"/>
          </p:cNvPicPr>
          <p:nvPr/>
        </p:nvPicPr>
        <p:blipFill>
          <a:blip r:embed="rId4" cstate="print"/>
          <a:srcRect/>
          <a:stretch>
            <a:fillRect/>
          </a:stretch>
        </p:blipFill>
        <p:spPr bwMode="auto">
          <a:xfrm>
            <a:off x="773567" y="3732667"/>
            <a:ext cx="7662862" cy="2697162"/>
          </a:xfrm>
          <a:prstGeom prst="rect">
            <a:avLst/>
          </a:prstGeom>
          <a:noFill/>
          <a:ln w="9525">
            <a:noFill/>
            <a:miter lim="800000"/>
            <a:headEnd/>
            <a:tailEnd/>
          </a:ln>
        </p:spPr>
      </p:pic>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5479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Geometric based Object Features</a:t>
            </a:r>
            <a:endParaRPr lang="en-US" dirty="0">
              <a:solidFill>
                <a:srgbClr val="FFC000"/>
              </a:solidFill>
            </a:endParaRPr>
          </a:p>
        </p:txBody>
      </p:sp>
      <p:sp>
        <p:nvSpPr>
          <p:cNvPr id="3" name="Content Placeholder 2"/>
          <p:cNvSpPr>
            <a:spLocks noGrp="1"/>
          </p:cNvSpPr>
          <p:nvPr>
            <p:ph idx="1"/>
          </p:nvPr>
        </p:nvSpPr>
        <p:spPr/>
        <p:txBody>
          <a:bodyPr/>
          <a:lstStyle/>
          <a:p>
            <a:r>
              <a:rPr lang="en-US" dirty="0"/>
              <a:t>Curves/Lines</a:t>
            </a:r>
          </a:p>
          <a:p>
            <a:endParaRPr lang="en-US" dirty="0"/>
          </a:p>
          <a:p>
            <a:endParaRPr lang="en-US" dirty="0"/>
          </a:p>
        </p:txBody>
      </p:sp>
      <p:sp>
        <p:nvSpPr>
          <p:cNvPr id="5" name="TextBox 4"/>
          <p:cNvSpPr txBox="1"/>
          <p:nvPr/>
        </p:nvSpPr>
        <p:spPr>
          <a:xfrm>
            <a:off x="188686" y="3773714"/>
            <a:ext cx="3550524" cy="923330"/>
          </a:xfrm>
          <a:prstGeom prst="rect">
            <a:avLst/>
          </a:prstGeom>
          <a:noFill/>
        </p:spPr>
        <p:txBody>
          <a:bodyPr wrap="none" rtlCol="0">
            <a:spAutoFit/>
          </a:bodyPr>
          <a:lstStyle/>
          <a:p>
            <a:r>
              <a:rPr lang="en-US" sz="1200" dirty="0"/>
              <a:t>Taken from</a:t>
            </a:r>
            <a:br>
              <a:rPr lang="en-US" sz="1200" dirty="0"/>
            </a:br>
            <a:r>
              <a:rPr lang="en-US" sz="1200" dirty="0"/>
              <a:t> </a:t>
            </a:r>
            <a:r>
              <a:rPr lang="en-US" sz="1200" dirty="0">
                <a:hlinkClick r:id="rId3"/>
              </a:rPr>
              <a:t>http://www.cs.nott.ac.uk/~bai/vision.html</a:t>
            </a:r>
            <a:endParaRPr lang="en-US" sz="1200" dirty="0"/>
          </a:p>
          <a:p>
            <a:endParaRPr lang="en-US" sz="1200" dirty="0"/>
          </a:p>
          <a:p>
            <a:endParaRPr lang="en-US" dirty="0"/>
          </a:p>
        </p:txBody>
      </p:sp>
      <p:pic>
        <p:nvPicPr>
          <p:cNvPr id="43011" name="Picture 3"/>
          <p:cNvPicPr>
            <a:picLocks noChangeAspect="1" noChangeArrowheads="1"/>
          </p:cNvPicPr>
          <p:nvPr/>
        </p:nvPicPr>
        <p:blipFill>
          <a:blip r:embed="rId4" cstate="print"/>
          <a:srcRect/>
          <a:stretch>
            <a:fillRect/>
          </a:stretch>
        </p:blipFill>
        <p:spPr bwMode="auto">
          <a:xfrm>
            <a:off x="4675415" y="2256972"/>
            <a:ext cx="3886200" cy="2895600"/>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8367486" y="3011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Feature?</a:t>
            </a:r>
          </a:p>
        </p:txBody>
      </p:sp>
      <p:sp>
        <p:nvSpPr>
          <p:cNvPr id="3" name="Content Placeholder 2"/>
          <p:cNvSpPr>
            <a:spLocks noGrp="1"/>
          </p:cNvSpPr>
          <p:nvPr>
            <p:ph idx="1"/>
          </p:nvPr>
        </p:nvSpPr>
        <p:spPr/>
        <p:txBody>
          <a:bodyPr/>
          <a:lstStyle/>
          <a:p>
            <a:r>
              <a:rPr lang="en-US" dirty="0"/>
              <a:t>That is an inserting question…and really depends on the “objects”  and data you are dealing with.</a:t>
            </a:r>
          </a:p>
          <a:p>
            <a:endParaRPr lang="en-US" dirty="0"/>
          </a:p>
          <a:p>
            <a:r>
              <a:rPr lang="en-US" dirty="0"/>
              <a:t>In general, </a:t>
            </a:r>
            <a:r>
              <a:rPr lang="en-US" dirty="0">
                <a:solidFill>
                  <a:srgbClr val="FFC000"/>
                </a:solidFill>
              </a:rPr>
              <a:t>features are distinguishing pieces of information for the “object(s)” in the scene or image itself</a:t>
            </a:r>
            <a:r>
              <a:rPr lang="en-US" dirty="0"/>
              <a: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888514"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0"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Curves / Lines</a:t>
            </a:r>
            <a:endParaRPr lang="en-US" dirty="0">
              <a:solidFill>
                <a:srgbClr val="FFC000"/>
              </a:solidFill>
            </a:endParaRPr>
          </a:p>
        </p:txBody>
      </p:sp>
      <p:sp>
        <p:nvSpPr>
          <p:cNvPr id="3" name="Content Placeholder 2"/>
          <p:cNvSpPr>
            <a:spLocks noGrp="1"/>
          </p:cNvSpPr>
          <p:nvPr>
            <p:ph idx="1"/>
          </p:nvPr>
        </p:nvSpPr>
        <p:spPr/>
        <p:txBody>
          <a:bodyPr/>
          <a:lstStyle/>
          <a:p>
            <a:r>
              <a:rPr lang="en-US" dirty="0"/>
              <a:t>Here we are assume that the data contains either lines or curves that we can fit our data to.</a:t>
            </a:r>
          </a:p>
          <a:p>
            <a:endParaRPr lang="en-US" dirty="0"/>
          </a:p>
          <a:p>
            <a:endParaRPr lang="en-US" dirty="0"/>
          </a:p>
        </p:txBody>
      </p:sp>
      <p:pic>
        <p:nvPicPr>
          <p:cNvPr id="43011" name="Picture 3"/>
          <p:cNvPicPr>
            <a:picLocks noChangeAspect="1" noChangeArrowheads="1"/>
          </p:cNvPicPr>
          <p:nvPr/>
        </p:nvPicPr>
        <p:blipFill>
          <a:blip r:embed="rId3" cstate="print"/>
          <a:srcRect/>
          <a:stretch>
            <a:fillRect/>
          </a:stretch>
        </p:blipFill>
        <p:spPr bwMode="auto">
          <a:xfrm>
            <a:off x="7273948" y="0"/>
            <a:ext cx="1870052" cy="1393372"/>
          </a:xfrm>
          <a:prstGeom prst="rect">
            <a:avLst/>
          </a:prstGeom>
          <a:noFill/>
          <a:ln w="12700" cap="flat" cmpd="sng">
            <a:noFill/>
            <a:prstDash val="solid"/>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1081314" y="7801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Detection through data fitting</a:t>
            </a:r>
          </a:p>
        </p:txBody>
      </p:sp>
      <p:sp>
        <p:nvSpPr>
          <p:cNvPr id="3" name="Content Placeholder 2"/>
          <p:cNvSpPr>
            <a:spLocks noGrp="1"/>
          </p:cNvSpPr>
          <p:nvPr>
            <p:ph idx="1"/>
          </p:nvPr>
        </p:nvSpPr>
        <p:spPr/>
        <p:txBody>
          <a:bodyPr/>
          <a:lstStyle/>
          <a:p>
            <a:r>
              <a:rPr lang="en-US" dirty="0"/>
              <a:t>Brute force method to take data and from it calculate the best line that runs through it.</a:t>
            </a:r>
          </a:p>
        </p:txBody>
      </p:sp>
      <p:pic>
        <p:nvPicPr>
          <p:cNvPr id="90114" name="Picture 2"/>
          <p:cNvPicPr>
            <a:picLocks noChangeAspect="1" noChangeArrowheads="1"/>
          </p:cNvPicPr>
          <p:nvPr/>
        </p:nvPicPr>
        <p:blipFill>
          <a:blip r:embed="rId3" cstate="print"/>
          <a:srcRect l="32352" t="33548" r="14362" b="14917"/>
          <a:stretch>
            <a:fillRect/>
          </a:stretch>
        </p:blipFill>
        <p:spPr bwMode="auto">
          <a:xfrm>
            <a:off x="798285" y="3156857"/>
            <a:ext cx="5689600" cy="3701143"/>
          </a:xfrm>
          <a:prstGeom prst="rect">
            <a:avLst/>
          </a:prstGeom>
          <a:noFill/>
          <a:ln w="12700" cap="flat" cmpd="sng">
            <a:noFill/>
            <a:prstDash val="solid"/>
            <a:miter lim="800000"/>
            <a:headEnd/>
            <a:tailEnd/>
          </a:ln>
        </p:spPr>
      </p:pic>
      <p:sp>
        <p:nvSpPr>
          <p:cNvPr id="5" name="TextBox 4"/>
          <p:cNvSpPr txBox="1"/>
          <p:nvPr/>
        </p:nvSpPr>
        <p:spPr>
          <a:xfrm>
            <a:off x="6894286" y="3744686"/>
            <a:ext cx="2428870" cy="1754326"/>
          </a:xfrm>
          <a:prstGeom prst="rect">
            <a:avLst/>
          </a:prstGeom>
          <a:noFill/>
        </p:spPr>
        <p:txBody>
          <a:bodyPr wrap="none" rtlCol="0">
            <a:spAutoFit/>
          </a:bodyPr>
          <a:lstStyle/>
          <a:p>
            <a:r>
              <a:rPr lang="en-US" dirty="0">
                <a:solidFill>
                  <a:srgbClr val="FFC000"/>
                </a:solidFill>
              </a:rPr>
              <a:t>Problem:  You</a:t>
            </a:r>
          </a:p>
          <a:p>
            <a:r>
              <a:rPr lang="en-US" dirty="0">
                <a:solidFill>
                  <a:srgbClr val="FFC000"/>
                </a:solidFill>
              </a:rPr>
              <a:t>Need to know what</a:t>
            </a:r>
            <a:br>
              <a:rPr lang="en-US" dirty="0">
                <a:solidFill>
                  <a:srgbClr val="FFC000"/>
                </a:solidFill>
              </a:rPr>
            </a:br>
            <a:r>
              <a:rPr lang="en-US" dirty="0">
                <a:solidFill>
                  <a:srgbClr val="FFC000"/>
                </a:solidFill>
              </a:rPr>
              <a:t>data belongs to </a:t>
            </a:r>
            <a:br>
              <a:rPr lang="en-US" dirty="0">
                <a:solidFill>
                  <a:srgbClr val="FFC000"/>
                </a:solidFill>
              </a:rPr>
            </a:br>
            <a:r>
              <a:rPr lang="en-US" dirty="0">
                <a:solidFill>
                  <a:srgbClr val="FFC000"/>
                </a:solidFill>
              </a:rPr>
              <a:t>a single line.</a:t>
            </a:r>
          </a:p>
          <a:p>
            <a:endParaRPr lang="en-US" dirty="0">
              <a:solidFill>
                <a:srgbClr val="FFC000"/>
              </a:solidFill>
            </a:endParaRPr>
          </a:p>
          <a:p>
            <a:r>
              <a:rPr lang="en-US" dirty="0">
                <a:solidFill>
                  <a:srgbClr val="FFC000"/>
                </a:solidFill>
              </a:rPr>
              <a:t>This is not trivial.</a:t>
            </a:r>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382000" y="5479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5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 Detection through fitting</a:t>
            </a:r>
          </a:p>
        </p:txBody>
      </p:sp>
      <p:sp>
        <p:nvSpPr>
          <p:cNvPr id="3" name="Content Placeholder 2"/>
          <p:cNvSpPr>
            <a:spLocks noGrp="1"/>
          </p:cNvSpPr>
          <p:nvPr>
            <p:ph idx="1"/>
          </p:nvPr>
        </p:nvSpPr>
        <p:spPr/>
        <p:txBody>
          <a:bodyPr/>
          <a:lstStyle/>
          <a:p>
            <a:r>
              <a:rPr lang="en-US" dirty="0"/>
              <a:t>Problem: what happens when data does not fit a line?</a:t>
            </a:r>
          </a:p>
        </p:txBody>
      </p:sp>
      <p:pic>
        <p:nvPicPr>
          <p:cNvPr id="92162" name="Picture 2"/>
          <p:cNvPicPr>
            <a:picLocks noChangeAspect="1" noChangeArrowheads="1"/>
          </p:cNvPicPr>
          <p:nvPr/>
        </p:nvPicPr>
        <p:blipFill>
          <a:blip r:embed="rId3" cstate="print"/>
          <a:srcRect l="31129" t="37792" r="18304" b="19161"/>
          <a:stretch>
            <a:fillRect/>
          </a:stretch>
        </p:blipFill>
        <p:spPr bwMode="auto">
          <a:xfrm>
            <a:off x="972458" y="3062514"/>
            <a:ext cx="5399314" cy="3091543"/>
          </a:xfrm>
          <a:prstGeom prst="rect">
            <a:avLst/>
          </a:prstGeom>
          <a:noFill/>
          <a:ln w="12700" cap="flat" cmpd="sng">
            <a:noFill/>
            <a:prstDash val="solid"/>
            <a:miter lim="800000"/>
            <a:headEnd/>
            <a:tailEnd/>
          </a:ln>
        </p:spPr>
      </p:pic>
      <p:sp>
        <p:nvSpPr>
          <p:cNvPr id="5" name="TextBox 4"/>
          <p:cNvSpPr txBox="1"/>
          <p:nvPr/>
        </p:nvSpPr>
        <p:spPr>
          <a:xfrm>
            <a:off x="6360866" y="2887682"/>
            <a:ext cx="2783134" cy="3970318"/>
          </a:xfrm>
          <a:prstGeom prst="rect">
            <a:avLst/>
          </a:prstGeom>
          <a:noFill/>
        </p:spPr>
        <p:txBody>
          <a:bodyPr wrap="none" rtlCol="0">
            <a:spAutoFit/>
          </a:bodyPr>
          <a:lstStyle/>
          <a:p>
            <a:r>
              <a:rPr lang="en-US" dirty="0">
                <a:solidFill>
                  <a:srgbClr val="FFC000"/>
                </a:solidFill>
              </a:rPr>
              <a:t>This data does</a:t>
            </a:r>
          </a:p>
          <a:p>
            <a:r>
              <a:rPr lang="en-US" dirty="0">
                <a:solidFill>
                  <a:srgbClr val="FFC000"/>
                </a:solidFill>
              </a:rPr>
              <a:t>not fit a line,</a:t>
            </a:r>
          </a:p>
          <a:p>
            <a:endParaRPr lang="en-US" dirty="0">
              <a:solidFill>
                <a:srgbClr val="FFC000"/>
              </a:solidFill>
            </a:endParaRPr>
          </a:p>
          <a:p>
            <a:r>
              <a:rPr lang="en-US" dirty="0">
                <a:solidFill>
                  <a:srgbClr val="FFC000"/>
                </a:solidFill>
              </a:rPr>
              <a:t>Although our</a:t>
            </a:r>
          </a:p>
          <a:p>
            <a:r>
              <a:rPr lang="en-US" dirty="0">
                <a:solidFill>
                  <a:srgbClr val="FFC000"/>
                </a:solidFill>
              </a:rPr>
              <a:t>method will find</a:t>
            </a:r>
          </a:p>
          <a:p>
            <a:r>
              <a:rPr lang="en-US" dirty="0">
                <a:solidFill>
                  <a:srgbClr val="FFC000"/>
                </a:solidFill>
              </a:rPr>
              <a:t>a best line.  But,</a:t>
            </a:r>
          </a:p>
          <a:p>
            <a:r>
              <a:rPr lang="en-US" dirty="0">
                <a:solidFill>
                  <a:srgbClr val="FFC000"/>
                </a:solidFill>
              </a:rPr>
              <a:t>it is non-sense…</a:t>
            </a:r>
          </a:p>
          <a:p>
            <a:endParaRPr lang="en-US" dirty="0">
              <a:solidFill>
                <a:srgbClr val="FFC000"/>
              </a:solidFill>
            </a:endParaRPr>
          </a:p>
          <a:p>
            <a:r>
              <a:rPr lang="en-US" dirty="0">
                <a:solidFill>
                  <a:srgbClr val="FFC000"/>
                </a:solidFill>
              </a:rPr>
              <a:t>Have you heard</a:t>
            </a:r>
            <a:br>
              <a:rPr lang="en-US" dirty="0">
                <a:solidFill>
                  <a:srgbClr val="FFC000"/>
                </a:solidFill>
              </a:rPr>
            </a:br>
            <a:r>
              <a:rPr lang="en-US" dirty="0">
                <a:solidFill>
                  <a:srgbClr val="FFC000"/>
                </a:solidFill>
              </a:rPr>
              <a:t>the phrase “Garbage</a:t>
            </a:r>
          </a:p>
          <a:p>
            <a:r>
              <a:rPr lang="en-US" dirty="0">
                <a:solidFill>
                  <a:srgbClr val="FFC000"/>
                </a:solidFill>
              </a:rPr>
              <a:t>in, Garbage out”.</a:t>
            </a:r>
            <a:br>
              <a:rPr lang="en-US" dirty="0">
                <a:solidFill>
                  <a:srgbClr val="FFC000"/>
                </a:solidFill>
              </a:rPr>
            </a:br>
            <a:r>
              <a:rPr lang="en-US" dirty="0">
                <a:solidFill>
                  <a:srgbClr val="FFC000"/>
                </a:solidFill>
              </a:rPr>
              <a:t>Here the Garbage in</a:t>
            </a:r>
          </a:p>
          <a:p>
            <a:r>
              <a:rPr lang="en-US" dirty="0">
                <a:solidFill>
                  <a:srgbClr val="FFC000"/>
                </a:solidFill>
              </a:rPr>
              <a:t>is assuming all these</a:t>
            </a:r>
            <a:br>
              <a:rPr lang="en-US" dirty="0">
                <a:solidFill>
                  <a:srgbClr val="FFC000"/>
                </a:solidFill>
              </a:rPr>
            </a:br>
            <a:r>
              <a:rPr lang="en-US" dirty="0">
                <a:solidFill>
                  <a:srgbClr val="FFC000"/>
                </a:solidFill>
              </a:rPr>
              <a:t>points belong to 1 line</a:t>
            </a:r>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425543" y="4172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 Detection through data fitting</a:t>
            </a:r>
          </a:p>
        </p:txBody>
      </p:sp>
      <p:sp>
        <p:nvSpPr>
          <p:cNvPr id="3" name="Content Placeholder 2"/>
          <p:cNvSpPr>
            <a:spLocks noGrp="1"/>
          </p:cNvSpPr>
          <p:nvPr>
            <p:ph idx="1"/>
          </p:nvPr>
        </p:nvSpPr>
        <p:spPr/>
        <p:txBody>
          <a:bodyPr/>
          <a:lstStyle/>
          <a:p>
            <a:r>
              <a:rPr lang="en-US" sz="2000" dirty="0"/>
              <a:t>Again brute force where we solve an optimization problem…minimizing error (distance) from curve.</a:t>
            </a:r>
          </a:p>
        </p:txBody>
      </p:sp>
      <p:pic>
        <p:nvPicPr>
          <p:cNvPr id="91138" name="Picture 2"/>
          <p:cNvPicPr>
            <a:picLocks noChangeAspect="1" noChangeArrowheads="1"/>
          </p:cNvPicPr>
          <p:nvPr/>
        </p:nvPicPr>
        <p:blipFill>
          <a:blip r:embed="rId3" cstate="print"/>
          <a:srcRect l="32352" t="36580" r="14362" b="15321"/>
          <a:stretch>
            <a:fillRect/>
          </a:stretch>
        </p:blipFill>
        <p:spPr bwMode="auto">
          <a:xfrm>
            <a:off x="537028" y="2830286"/>
            <a:ext cx="5689600" cy="3454400"/>
          </a:xfrm>
          <a:prstGeom prst="rect">
            <a:avLst/>
          </a:prstGeom>
          <a:noFill/>
          <a:ln w="12700" cap="flat" cmpd="sng">
            <a:noFill/>
            <a:prstDash val="solid"/>
            <a:miter lim="800000"/>
            <a:headEnd/>
            <a:tailEnd/>
          </a:ln>
        </p:spPr>
      </p:pic>
      <p:sp>
        <p:nvSpPr>
          <p:cNvPr id="5" name="TextBox 4"/>
          <p:cNvSpPr txBox="1"/>
          <p:nvPr/>
        </p:nvSpPr>
        <p:spPr>
          <a:xfrm>
            <a:off x="6715130" y="3657600"/>
            <a:ext cx="2428870" cy="1754326"/>
          </a:xfrm>
          <a:prstGeom prst="rect">
            <a:avLst/>
          </a:prstGeom>
          <a:noFill/>
        </p:spPr>
        <p:txBody>
          <a:bodyPr wrap="none" rtlCol="0">
            <a:spAutoFit/>
          </a:bodyPr>
          <a:lstStyle/>
          <a:p>
            <a:r>
              <a:rPr lang="en-US" dirty="0">
                <a:solidFill>
                  <a:srgbClr val="FFC000"/>
                </a:solidFill>
              </a:rPr>
              <a:t>Problem:  You</a:t>
            </a:r>
          </a:p>
          <a:p>
            <a:r>
              <a:rPr lang="en-US" dirty="0">
                <a:solidFill>
                  <a:srgbClr val="FFC000"/>
                </a:solidFill>
              </a:rPr>
              <a:t>Need to know what</a:t>
            </a:r>
            <a:br>
              <a:rPr lang="en-US" dirty="0">
                <a:solidFill>
                  <a:srgbClr val="FFC000"/>
                </a:solidFill>
              </a:rPr>
            </a:br>
            <a:r>
              <a:rPr lang="en-US" dirty="0">
                <a:solidFill>
                  <a:srgbClr val="FFC000"/>
                </a:solidFill>
              </a:rPr>
              <a:t>data belongs to </a:t>
            </a:r>
            <a:br>
              <a:rPr lang="en-US" dirty="0">
                <a:solidFill>
                  <a:srgbClr val="FFC000"/>
                </a:solidFill>
              </a:rPr>
            </a:br>
            <a:r>
              <a:rPr lang="en-US" dirty="0">
                <a:solidFill>
                  <a:srgbClr val="FFC000"/>
                </a:solidFill>
              </a:rPr>
              <a:t>a single line.</a:t>
            </a:r>
          </a:p>
          <a:p>
            <a:endParaRPr lang="en-US" dirty="0">
              <a:solidFill>
                <a:srgbClr val="FFC000"/>
              </a:solidFill>
            </a:endParaRPr>
          </a:p>
          <a:p>
            <a:r>
              <a:rPr lang="en-US" dirty="0">
                <a:solidFill>
                  <a:srgbClr val="FFC000"/>
                </a:solidFill>
              </a:rPr>
              <a:t>This is not trivial.</a:t>
            </a:r>
          </a:p>
        </p:txBody>
      </p:sp>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396515" y="7220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147184"/>
            <a:ext cx="8229600" cy="1139825"/>
          </a:xfrm>
        </p:spPr>
        <p:txBody>
          <a:bodyPr/>
          <a:lstStyle/>
          <a:p>
            <a:r>
              <a:rPr lang="en-US" dirty="0"/>
              <a:t>Curve Detection</a:t>
            </a:r>
          </a:p>
        </p:txBody>
      </p:sp>
      <p:sp>
        <p:nvSpPr>
          <p:cNvPr id="3" name="Content Placeholder 2"/>
          <p:cNvSpPr>
            <a:spLocks noGrp="1"/>
          </p:cNvSpPr>
          <p:nvPr>
            <p:ph idx="1"/>
          </p:nvPr>
        </p:nvSpPr>
        <p:spPr>
          <a:xfrm>
            <a:off x="428172" y="1397000"/>
            <a:ext cx="6175828" cy="4530725"/>
          </a:xfrm>
        </p:spPr>
        <p:txBody>
          <a:bodyPr/>
          <a:lstStyle/>
          <a:p>
            <a:r>
              <a:rPr lang="en-US" sz="2800" dirty="0"/>
              <a:t>4 points will determine one unique set of </a:t>
            </a:r>
            <a:r>
              <a:rPr lang="en-US" sz="2800" dirty="0" err="1"/>
              <a:t>a,b,c,d</a:t>
            </a:r>
            <a:r>
              <a:rPr lang="en-US" sz="2800" dirty="0"/>
              <a:t> in y=ax^3 + bx^2 + cx + d</a:t>
            </a:r>
          </a:p>
          <a:p>
            <a:r>
              <a:rPr lang="en-US" sz="2800" dirty="0"/>
              <a:t>If more points minimize error. </a:t>
            </a:r>
          </a:p>
          <a:p>
            <a:r>
              <a:rPr lang="en-US" sz="2800" dirty="0"/>
              <a:t>Many algorithms to find “best or good” parameters </a:t>
            </a:r>
            <a:r>
              <a:rPr lang="en-US" sz="2800" dirty="0" err="1"/>
              <a:t>a,b,c,d</a:t>
            </a:r>
            <a:endParaRPr lang="en-US" sz="2800" dirty="0"/>
          </a:p>
          <a:p>
            <a:r>
              <a:rPr lang="en-US" sz="2800" dirty="0"/>
              <a:t>See </a:t>
            </a:r>
            <a:r>
              <a:rPr lang="en-US" sz="2800" dirty="0">
                <a:hlinkClick r:id="rId2"/>
              </a:rPr>
              <a:t>http://en.wikipedia.org/wiki/Curve_fitting</a:t>
            </a:r>
            <a:endParaRPr lang="en-US" sz="2800" dirty="0"/>
          </a:p>
          <a:p>
            <a:r>
              <a:rPr lang="en-US" sz="2800" dirty="0"/>
              <a:t>SW: </a:t>
            </a:r>
            <a:r>
              <a:rPr lang="en-US" sz="1600" dirty="0">
                <a:effectLst/>
                <a:hlinkClick r:id="rId3" tooltip="GNU Scientific Library"/>
              </a:rPr>
              <a:t>GNU Scientific Library</a:t>
            </a:r>
            <a:r>
              <a:rPr lang="en-US" sz="1600" dirty="0">
                <a:effectLst/>
              </a:rPr>
              <a:t>, </a:t>
            </a:r>
            <a:r>
              <a:rPr lang="en-US" sz="1600" dirty="0">
                <a:effectLst/>
                <a:hlinkClick r:id="rId4" tooltip="MATLAB"/>
              </a:rPr>
              <a:t>MATLAB</a:t>
            </a:r>
            <a:r>
              <a:rPr lang="en-US" sz="1600" dirty="0">
                <a:effectLst/>
              </a:rPr>
              <a:t>, </a:t>
            </a:r>
            <a:r>
              <a:rPr lang="en-US" sz="1600" dirty="0" err="1">
                <a:effectLst/>
                <a:hlinkClick r:id="rId5" tooltip="SciPy"/>
              </a:rPr>
              <a:t>SciPy</a:t>
            </a:r>
            <a:r>
              <a:rPr lang="en-US" sz="1600" dirty="0">
                <a:effectLst/>
              </a:rPr>
              <a:t> and </a:t>
            </a:r>
            <a:r>
              <a:rPr lang="en-US" sz="1600" dirty="0" err="1">
                <a:effectLst/>
                <a:hlinkClick r:id="rId6" tooltip="OpenOpt"/>
              </a:rPr>
              <a:t>OpenOpt</a:t>
            </a:r>
            <a:r>
              <a:rPr lang="en-US" dirty="0">
                <a:effectLst/>
              </a:rPr>
              <a:t> </a:t>
            </a:r>
            <a:endParaRPr lang="en-US" dirty="0"/>
          </a:p>
        </p:txBody>
      </p:sp>
      <p:pic>
        <p:nvPicPr>
          <p:cNvPr id="106498" name="Picture 2" descr="Polynomial curves fitting a sine fun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6776" y="246743"/>
            <a:ext cx="2857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16610" y="2525485"/>
            <a:ext cx="2424190" cy="1200329"/>
          </a:xfrm>
          <a:prstGeom prst="rect">
            <a:avLst/>
          </a:prstGeom>
          <a:noFill/>
        </p:spPr>
        <p:txBody>
          <a:bodyPr wrap="none" rtlCol="0">
            <a:spAutoFit/>
          </a:bodyPr>
          <a:lstStyle/>
          <a:p>
            <a:r>
              <a:rPr lang="en-US" dirty="0"/>
              <a:t>Red =1</a:t>
            </a:r>
            <a:r>
              <a:rPr lang="en-US" baseline="30000" dirty="0"/>
              <a:t>st</a:t>
            </a:r>
            <a:r>
              <a:rPr lang="en-US" dirty="0"/>
              <a:t> order, line</a:t>
            </a:r>
          </a:p>
          <a:p>
            <a:r>
              <a:rPr lang="en-US" dirty="0"/>
              <a:t>Green = 2</a:t>
            </a:r>
            <a:r>
              <a:rPr lang="en-US" baseline="30000" dirty="0"/>
              <a:t>nd</a:t>
            </a:r>
            <a:r>
              <a:rPr lang="en-US" dirty="0"/>
              <a:t> order</a:t>
            </a:r>
          </a:p>
          <a:p>
            <a:r>
              <a:rPr lang="en-US" dirty="0"/>
              <a:t>Orange = 3</a:t>
            </a:r>
            <a:r>
              <a:rPr lang="en-US" baseline="30000" dirty="0"/>
              <a:t>rd</a:t>
            </a:r>
            <a:r>
              <a:rPr lang="en-US" dirty="0"/>
              <a:t> order</a:t>
            </a:r>
          </a:p>
          <a:p>
            <a:r>
              <a:rPr lang="en-US" dirty="0"/>
              <a:t>Blue = 4</a:t>
            </a:r>
            <a:r>
              <a:rPr lang="en-US" baseline="30000" dirty="0"/>
              <a:t>th</a:t>
            </a:r>
            <a:r>
              <a:rPr lang="en-US" dirty="0"/>
              <a:t> order</a:t>
            </a:r>
          </a:p>
        </p:txBody>
      </p:sp>
    </p:spTree>
    <p:extLst>
      <p:ext uri="{BB962C8B-B14F-4D97-AF65-F5344CB8AC3E}">
        <p14:creationId xmlns:p14="http://schemas.microsoft.com/office/powerpoint/2010/main" val="1406295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6" y="0"/>
            <a:ext cx="8229600" cy="1139825"/>
          </a:xfrm>
        </p:spPr>
        <p:txBody>
          <a:bodyPr/>
          <a:lstStyle/>
          <a:p>
            <a:r>
              <a:rPr lang="en-US" dirty="0"/>
              <a:t>Curve Detection</a:t>
            </a:r>
          </a:p>
        </p:txBody>
      </p:sp>
      <p:sp>
        <p:nvSpPr>
          <p:cNvPr id="3" name="Content Placeholder 2"/>
          <p:cNvSpPr>
            <a:spLocks noGrp="1"/>
          </p:cNvSpPr>
          <p:nvPr>
            <p:ph idx="1"/>
          </p:nvPr>
        </p:nvSpPr>
        <p:spPr>
          <a:xfrm>
            <a:off x="413657" y="1222829"/>
            <a:ext cx="8229600" cy="4530725"/>
          </a:xfrm>
        </p:spPr>
        <p:txBody>
          <a:bodyPr/>
          <a:lstStyle/>
          <a:p>
            <a:r>
              <a:rPr lang="en-US" dirty="0"/>
              <a:t>Still have the problem….</a:t>
            </a:r>
            <a:r>
              <a:rPr lang="en-US" dirty="0">
                <a:solidFill>
                  <a:srgbClr val="FFC000"/>
                </a:solidFill>
              </a:rPr>
              <a:t>how do we group points</a:t>
            </a:r>
            <a:r>
              <a:rPr lang="en-US" dirty="0"/>
              <a:t> in an image saying they should belong to the same single curve….rather than a set of different curves?</a:t>
            </a:r>
          </a:p>
          <a:p>
            <a:pPr>
              <a:buNone/>
            </a:pPr>
            <a:endParaRPr lang="en-US" dirty="0"/>
          </a:p>
          <a:p>
            <a:r>
              <a:rPr lang="en-US" dirty="0"/>
              <a:t>One idea:  we can look for places where 2 edge lines intersect and “intersection points” and stop our curves there   A = </a:t>
            </a:r>
            <a:r>
              <a:rPr lang="el-GR" dirty="0">
                <a:latin typeface="Arial"/>
                <a:cs typeface="Arial"/>
              </a:rPr>
              <a:t>ᴧ</a:t>
            </a:r>
            <a:r>
              <a:rPr lang="en-US" dirty="0">
                <a:latin typeface="Arial"/>
                <a:cs typeface="Arial"/>
              </a:rPr>
              <a:t>  + _  + </a:t>
            </a:r>
            <a:r>
              <a:rPr lang="en-US" baseline="-25000" dirty="0">
                <a:latin typeface="Arial"/>
                <a:cs typeface="Arial"/>
              </a:rPr>
              <a:t>/</a:t>
            </a:r>
            <a:r>
              <a:rPr lang="en-US" dirty="0">
                <a:latin typeface="Arial"/>
                <a:cs typeface="Arial"/>
              </a:rPr>
              <a:t>   +  </a:t>
            </a:r>
            <a:r>
              <a:rPr lang="en-US" baseline="-25000" dirty="0">
                <a:latin typeface="Arial"/>
                <a:cs typeface="Arial"/>
              </a:rPr>
              <a:t>\</a:t>
            </a:r>
            <a:endParaRPr lang="en-US" baseline="-25000" dirty="0"/>
          </a:p>
        </p:txBody>
      </p:sp>
      <p:sp>
        <p:nvSpPr>
          <p:cNvPr id="5" name="Rectangle 4"/>
          <p:cNvSpPr/>
          <p:nvPr/>
        </p:nvSpPr>
        <p:spPr>
          <a:xfrm>
            <a:off x="8246136" y="5405735"/>
            <a:ext cx="721671"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a:t>
            </a:r>
            <a:endParaRPr lang="en-US" sz="5400" b="1" cap="none" spc="0"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cxnSp>
        <p:nvCxnSpPr>
          <p:cNvPr id="11" name="Curved Connector 10"/>
          <p:cNvCxnSpPr/>
          <p:nvPr/>
        </p:nvCxnSpPr>
        <p:spPr bwMode="auto">
          <a:xfrm>
            <a:off x="5167086" y="5588000"/>
            <a:ext cx="3265714" cy="348343"/>
          </a:xfrm>
          <a:prstGeom prst="curvedConnector3">
            <a:avLst>
              <a:gd name="adj1" fmla="val 50000"/>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2" name="TextBox 11"/>
          <p:cNvSpPr txBox="1"/>
          <p:nvPr/>
        </p:nvSpPr>
        <p:spPr>
          <a:xfrm>
            <a:off x="2685143" y="3381828"/>
            <a:ext cx="6458857" cy="923330"/>
          </a:xfrm>
          <a:prstGeom prst="rect">
            <a:avLst/>
          </a:prstGeom>
          <a:solidFill>
            <a:schemeClr val="tx1">
              <a:lumMod val="95000"/>
            </a:schemeClr>
          </a:solidFill>
        </p:spPr>
        <p:txBody>
          <a:bodyPr wrap="square" rtlCol="0">
            <a:spAutoFit/>
          </a:bodyPr>
          <a:lstStyle/>
          <a:p>
            <a:r>
              <a:rPr lang="en-US" dirty="0">
                <a:solidFill>
                  <a:srgbClr val="FF0000"/>
                </a:solidFill>
              </a:rPr>
              <a:t>Answer:   How to do this is VERY data/task dependent.  Sometimes there is no answer which is why this is a difficult problem</a:t>
            </a:r>
          </a:p>
        </p:txBody>
      </p:sp>
      <p:pic>
        <p:nvPicPr>
          <p:cNvPr id="13" name="Recorded Sound">
            <a:hlinkClick r:id="" action="ppaction://media"/>
          </p:cNvPr>
          <p:cNvPicPr>
            <a:picLocks noRot="1" noChangeAspect="1"/>
          </p:cNvPicPr>
          <p:nvPr>
            <a:wavAudioFile r:embed="rId1" name="Recorded Sound"/>
          </p:nvPr>
        </p:nvPicPr>
        <p:blipFill>
          <a:blip r:embed="rId3" cstate="print"/>
          <a:stretch>
            <a:fillRect/>
          </a:stretch>
        </p:blipFill>
        <p:spPr>
          <a:xfrm>
            <a:off x="8019143"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6" y="0"/>
            <a:ext cx="8229600" cy="1139825"/>
          </a:xfrm>
        </p:spPr>
        <p:txBody>
          <a:bodyPr/>
          <a:lstStyle/>
          <a:p>
            <a:r>
              <a:rPr lang="en-US" dirty="0"/>
              <a:t>Curve Detection</a:t>
            </a:r>
          </a:p>
        </p:txBody>
      </p:sp>
      <p:sp>
        <p:nvSpPr>
          <p:cNvPr id="3" name="Content Placeholder 2"/>
          <p:cNvSpPr>
            <a:spLocks noGrp="1"/>
          </p:cNvSpPr>
          <p:nvPr>
            <p:ph idx="1"/>
          </p:nvPr>
        </p:nvSpPr>
        <p:spPr>
          <a:xfrm>
            <a:off x="181428" y="976086"/>
            <a:ext cx="8229600" cy="4530725"/>
          </a:xfrm>
        </p:spPr>
        <p:txBody>
          <a:bodyPr/>
          <a:lstStyle/>
          <a:p>
            <a:r>
              <a:rPr lang="en-US" dirty="0">
                <a:solidFill>
                  <a:srgbClr val="FFC000"/>
                </a:solidFill>
              </a:rPr>
              <a:t>how do we group points</a:t>
            </a:r>
            <a:r>
              <a:rPr lang="en-US" dirty="0"/>
              <a:t> in an image saying they should belong to the same single curve….rather than a set of different curves?</a:t>
            </a:r>
          </a:p>
          <a:p>
            <a:pPr>
              <a:buNone/>
            </a:pPr>
            <a:endParaRPr lang="en-US" dirty="0"/>
          </a:p>
          <a:p>
            <a:pPr>
              <a:buNone/>
            </a:pPr>
            <a:endParaRPr lang="en-US" dirty="0"/>
          </a:p>
          <a:p>
            <a:r>
              <a:rPr lang="en-US" dirty="0">
                <a:solidFill>
                  <a:srgbClr val="FFC000"/>
                </a:solidFill>
              </a:rPr>
              <a:t>Another idea</a:t>
            </a:r>
            <a:r>
              <a:rPr lang="en-US" dirty="0"/>
              <a:t>: </a:t>
            </a:r>
            <a:r>
              <a:rPr lang="en-US" sz="2400" dirty="0"/>
              <a:t> </a:t>
            </a:r>
            <a:r>
              <a:rPr lang="en-US" sz="2400" dirty="0">
                <a:solidFill>
                  <a:srgbClr val="FFC000"/>
                </a:solidFill>
              </a:rPr>
              <a:t>First Segment </a:t>
            </a:r>
            <a:r>
              <a:rPr lang="en-US" sz="2400" dirty="0"/>
              <a:t>our image into surfaces, then the </a:t>
            </a:r>
            <a:r>
              <a:rPr lang="en-US" sz="2400" dirty="0">
                <a:solidFill>
                  <a:srgbClr val="FFC000"/>
                </a:solidFill>
              </a:rPr>
              <a:t>boundary points </a:t>
            </a:r>
            <a:r>
              <a:rPr lang="en-US" sz="2400" dirty="0"/>
              <a:t>of are surfaces each make up a curve we care about.  Again can break into multiple curves at intersection points</a:t>
            </a:r>
            <a:endParaRPr lang="en-US" sz="2400" baseline="-25000" dirty="0"/>
          </a:p>
        </p:txBody>
      </p:sp>
      <p:sp>
        <p:nvSpPr>
          <p:cNvPr id="12" name="TextBox 11"/>
          <p:cNvSpPr txBox="1"/>
          <p:nvPr/>
        </p:nvSpPr>
        <p:spPr>
          <a:xfrm>
            <a:off x="2685143" y="3135085"/>
            <a:ext cx="6458857" cy="923330"/>
          </a:xfrm>
          <a:prstGeom prst="rect">
            <a:avLst/>
          </a:prstGeom>
          <a:solidFill>
            <a:schemeClr val="tx1">
              <a:lumMod val="95000"/>
            </a:schemeClr>
          </a:solidFill>
        </p:spPr>
        <p:txBody>
          <a:bodyPr wrap="square" rtlCol="0">
            <a:spAutoFit/>
          </a:bodyPr>
          <a:lstStyle/>
          <a:p>
            <a:r>
              <a:rPr lang="en-US" dirty="0">
                <a:solidFill>
                  <a:srgbClr val="FF0000"/>
                </a:solidFill>
              </a:rPr>
              <a:t>Answer:   How to do this is VERY data/task dependent.  Sometimes there is no answer which is why this is a difficult problem</a:t>
            </a:r>
          </a:p>
        </p:txBody>
      </p:sp>
      <p:pic>
        <p:nvPicPr>
          <p:cNvPr id="7" name="Picture 2"/>
          <p:cNvPicPr>
            <a:picLocks noChangeAspect="1" noChangeArrowheads="1"/>
          </p:cNvPicPr>
          <p:nvPr/>
        </p:nvPicPr>
        <p:blipFill>
          <a:blip r:embed="rId3" cstate="print"/>
          <a:srcRect l="45739" t="66098" r="39477" b="20643"/>
          <a:stretch>
            <a:fillRect/>
          </a:stretch>
        </p:blipFill>
        <p:spPr bwMode="auto">
          <a:xfrm>
            <a:off x="6837527" y="5537200"/>
            <a:ext cx="2306473" cy="1320800"/>
          </a:xfrm>
          <a:prstGeom prst="rect">
            <a:avLst/>
          </a:prstGeom>
          <a:noFill/>
          <a:ln w="12700" cap="flat" cmpd="sng">
            <a:noFill/>
            <a:prstDash val="solid"/>
            <a:miter lim="800000"/>
            <a:headEnd/>
            <a:tailEnd/>
          </a:ln>
        </p:spPr>
      </p:pic>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7336972" y="3011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Curve Fitting</a:t>
            </a:r>
          </a:p>
        </p:txBody>
      </p:sp>
      <p:sp>
        <p:nvSpPr>
          <p:cNvPr id="3" name="Content Placeholder 2"/>
          <p:cNvSpPr>
            <a:spLocks noGrp="1"/>
          </p:cNvSpPr>
          <p:nvPr>
            <p:ph idx="1"/>
          </p:nvPr>
        </p:nvSpPr>
        <p:spPr>
          <a:solidFill>
            <a:schemeClr val="bg1">
              <a:lumMod val="50000"/>
            </a:schemeClr>
          </a:solidFill>
        </p:spPr>
        <p:txBody>
          <a:bodyPr/>
          <a:lstStyle/>
          <a:p>
            <a:r>
              <a:rPr lang="en-US" dirty="0"/>
              <a:t>Detecting curved lane lines in road using first </a:t>
            </a:r>
            <a:r>
              <a:rPr lang="en-US" dirty="0" err="1"/>
              <a:t>sobel</a:t>
            </a:r>
            <a:r>
              <a:rPr lang="en-US" dirty="0"/>
              <a:t> edges that are </a:t>
            </a:r>
            <a:r>
              <a:rPr lang="en-US" dirty="0" err="1"/>
              <a:t>thresholded</a:t>
            </a:r>
            <a:endParaRPr lang="en-US" dirty="0"/>
          </a:p>
          <a:p>
            <a:pPr marL="0" indent="0">
              <a:buNone/>
            </a:pPr>
            <a:r>
              <a:rPr lang="en-US" dirty="0">
                <a:hlinkClick r:id="rId2"/>
              </a:rPr>
              <a:t>https://www.youtube.com/watch?v=pQuUW3Jp8ic</a:t>
            </a:r>
            <a:endParaRPr lang="en-US" dirty="0"/>
          </a:p>
          <a:p>
            <a:pPr marL="0" indent="0">
              <a:buNone/>
            </a:pPr>
            <a:r>
              <a:rPr lang="en-US" dirty="0"/>
              <a:t>AND</a:t>
            </a:r>
            <a:br>
              <a:rPr lang="en-US" dirty="0"/>
            </a:br>
            <a:r>
              <a:rPr lang="en-US" dirty="0">
                <a:hlinkClick r:id="rId3"/>
              </a:rPr>
              <a:t>https://www.youtube.com/watch?v=xKDDiI5xdTk</a:t>
            </a:r>
            <a:endParaRPr lang="en-US" dirty="0"/>
          </a:p>
        </p:txBody>
      </p:sp>
    </p:spTree>
    <p:extLst>
      <p:ext uri="{BB962C8B-B14F-4D97-AF65-F5344CB8AC3E}">
        <p14:creationId xmlns:p14="http://schemas.microsoft.com/office/powerpoint/2010/main" val="3084664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 and Line Detection via Hough Transform</a:t>
            </a:r>
          </a:p>
        </p:txBody>
      </p:sp>
      <p:sp>
        <p:nvSpPr>
          <p:cNvPr id="3" name="Content Placeholder 2"/>
          <p:cNvSpPr>
            <a:spLocks noGrp="1"/>
          </p:cNvSpPr>
          <p:nvPr>
            <p:ph idx="1"/>
          </p:nvPr>
        </p:nvSpPr>
        <p:spPr/>
        <p:txBody>
          <a:bodyPr/>
          <a:lstStyle/>
          <a:p>
            <a:r>
              <a:rPr lang="en-US" sz="2400" dirty="0"/>
              <a:t>A different way than grouping points and then using optimization to find the best line/curve that fits ALL these points.</a:t>
            </a:r>
          </a:p>
          <a:p>
            <a:endParaRPr lang="en-US" sz="2400" dirty="0"/>
          </a:p>
          <a:p>
            <a:r>
              <a:rPr lang="en-US" sz="2400" dirty="0"/>
              <a:t>Typically uses edge points to indicate a boundary that comprises the line/curve.</a:t>
            </a:r>
          </a:p>
          <a:p>
            <a:endParaRPr lang="en-US" sz="2400" dirty="0"/>
          </a:p>
          <a:p>
            <a:r>
              <a:rPr lang="en-US" sz="2400" dirty="0"/>
              <a:t>We work in the line’s parameterized space that is quantized, we have each point vote for the line (or curve) it can belong to.</a:t>
            </a:r>
          </a:p>
          <a:p>
            <a:endParaRPr lang="en-US" sz="2400" dirty="0"/>
          </a:p>
          <a:p>
            <a:r>
              <a:rPr lang="en-US" sz="2400" dirty="0"/>
              <a:t>Then the peaks in the parameterized space indicate lines (or curves) in the image.</a:t>
            </a: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8323943" y="968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Transform…motivation</a:t>
            </a:r>
          </a:p>
        </p:txBody>
      </p:sp>
      <p:sp>
        <p:nvSpPr>
          <p:cNvPr id="3" name="Content Placeholder 2"/>
          <p:cNvSpPr>
            <a:spLocks noGrp="1"/>
          </p:cNvSpPr>
          <p:nvPr>
            <p:ph idx="1"/>
          </p:nvPr>
        </p:nvSpPr>
        <p:spPr/>
        <p:txBody>
          <a:bodyPr/>
          <a:lstStyle/>
          <a:p>
            <a:pPr marL="0" indent="0">
              <a:buNone/>
            </a:pPr>
            <a:r>
              <a:rPr lang="en-US" dirty="0"/>
              <a:t>Direct feature detection</a:t>
            </a:r>
          </a:p>
          <a:p>
            <a:pPr marL="0" indent="0">
              <a:buNone/>
            </a:pPr>
            <a:r>
              <a:rPr lang="en-US" sz="2000" dirty="0"/>
              <a:t>	</a:t>
            </a:r>
          </a:p>
          <a:p>
            <a:pPr lvl="2">
              <a:buFontTx/>
              <a:buChar char="•"/>
            </a:pPr>
            <a:r>
              <a:rPr lang="en-US" sz="2000" dirty="0"/>
              <a:t>Edge points need not be connected into line (or shape detecting)</a:t>
            </a:r>
          </a:p>
          <a:p>
            <a:pPr marL="0" indent="0">
              <a:buNone/>
            </a:pPr>
            <a:endParaRPr lang="en-US" sz="2000" dirty="0"/>
          </a:p>
          <a:p>
            <a:pPr lvl="2">
              <a:buFontTx/>
              <a:buChar char="•"/>
            </a:pPr>
            <a:r>
              <a:rPr lang="en-US" sz="2000" dirty="0"/>
              <a:t>The entire shape does not need to be present.</a:t>
            </a:r>
          </a:p>
          <a:p>
            <a:pPr lvl="2">
              <a:buFontTx/>
              <a:buChar char="•"/>
            </a:pPr>
            <a:endParaRPr lang="en-US" sz="2000" dirty="0"/>
          </a:p>
          <a:p>
            <a:pPr lvl="2">
              <a:buFontTx/>
              <a:buChar char="•"/>
            </a:pPr>
            <a:r>
              <a:rPr lang="en-US" sz="2000" dirty="0"/>
              <a:t>Edge points suggest various parameters of line (or shape) possible.</a:t>
            </a: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527143" y="4172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you mean </a:t>
            </a:r>
            <a:r>
              <a:rPr lang="en-US" dirty="0">
                <a:solidFill>
                  <a:srgbClr val="FFC000"/>
                </a:solidFill>
              </a:rPr>
              <a:t>“object” or image</a:t>
            </a:r>
            <a:r>
              <a:rPr lang="en-US" dirty="0"/>
              <a:t>?</a:t>
            </a:r>
          </a:p>
        </p:txBody>
      </p:sp>
      <p:sp>
        <p:nvSpPr>
          <p:cNvPr id="3" name="Content Placeholder 2"/>
          <p:cNvSpPr>
            <a:spLocks noGrp="1"/>
          </p:cNvSpPr>
          <p:nvPr>
            <p:ph idx="1"/>
          </p:nvPr>
        </p:nvSpPr>
        <p:spPr>
          <a:xfrm>
            <a:off x="0" y="1600200"/>
            <a:ext cx="8955313" cy="4530725"/>
          </a:xfrm>
        </p:spPr>
        <p:txBody>
          <a:bodyPr/>
          <a:lstStyle/>
          <a:p>
            <a:pPr>
              <a:buNone/>
            </a:pPr>
            <a:r>
              <a:rPr lang="en-US" sz="1600" i="1" dirty="0">
                <a:solidFill>
                  <a:srgbClr val="FFC000"/>
                </a:solidFill>
              </a:rPr>
              <a:t>features are distinguishing pieces of information for the “object” or image </a:t>
            </a:r>
            <a:endParaRPr lang="en-US" sz="1600" i="1" dirty="0"/>
          </a:p>
          <a:p>
            <a:r>
              <a:rPr lang="en-US" sz="2400" dirty="0"/>
              <a:t>Image BASED: Some tasks we might only be thinking of the image (or part of it) in our task.</a:t>
            </a:r>
          </a:p>
          <a:p>
            <a:pPr lvl="1"/>
            <a:r>
              <a:rPr lang="en-US" sz="1800" dirty="0"/>
              <a:t>Example:  Find the green in a “green screen system ” to remove background and create a new composed background</a:t>
            </a:r>
          </a:p>
          <a:p>
            <a:endParaRPr lang="en-US" sz="2400" dirty="0"/>
          </a:p>
          <a:p>
            <a:br>
              <a:rPr lang="en-US" sz="2400" dirty="0"/>
            </a:br>
            <a:br>
              <a:rPr lang="en-US" sz="2400" dirty="0"/>
            </a:br>
            <a:endParaRPr lang="en-US" sz="2400" dirty="0"/>
          </a:p>
          <a:p>
            <a:r>
              <a:rPr lang="en-US" sz="2400" dirty="0"/>
              <a:t>Object BASED: Some tasks we think about objects in our image.</a:t>
            </a:r>
          </a:p>
          <a:p>
            <a:pPr lvl="1"/>
            <a:r>
              <a:rPr lang="en-US" sz="1800" dirty="0"/>
              <a:t>Example: the coins in the image are our objects.</a:t>
            </a:r>
          </a:p>
          <a:p>
            <a:pPr lvl="1"/>
            <a:r>
              <a:rPr lang="en-US" sz="1800" dirty="0"/>
              <a:t>Most vision systems are “Object-based”.</a:t>
            </a:r>
          </a:p>
        </p:txBody>
      </p:sp>
      <p:pic>
        <p:nvPicPr>
          <p:cNvPr id="4" name="Picture 7"/>
          <p:cNvPicPr>
            <a:picLocks noChangeAspect="1" noChangeArrowheads="1"/>
          </p:cNvPicPr>
          <p:nvPr/>
        </p:nvPicPr>
        <p:blipFill>
          <a:blip r:embed="rId3" cstate="print"/>
          <a:srcRect/>
          <a:stretch>
            <a:fillRect/>
          </a:stretch>
        </p:blipFill>
        <p:spPr bwMode="auto">
          <a:xfrm>
            <a:off x="6705600" y="5629372"/>
            <a:ext cx="1582057" cy="1228628"/>
          </a:xfrm>
          <a:prstGeom prst="rect">
            <a:avLst/>
          </a:prstGeom>
          <a:noFill/>
          <a:ln w="12700">
            <a:noFill/>
            <a:miter lim="800000"/>
            <a:headEnd/>
            <a:tailEnd/>
          </a:ln>
        </p:spPr>
      </p:pic>
      <p:pic>
        <p:nvPicPr>
          <p:cNvPr id="36867" name="Picture 3"/>
          <p:cNvPicPr>
            <a:picLocks noChangeAspect="1" noChangeArrowheads="1"/>
          </p:cNvPicPr>
          <p:nvPr/>
        </p:nvPicPr>
        <p:blipFill>
          <a:blip r:embed="rId4" cstate="print"/>
          <a:srcRect t="32285" r="68046" b="19863"/>
          <a:stretch>
            <a:fillRect/>
          </a:stretch>
        </p:blipFill>
        <p:spPr bwMode="auto">
          <a:xfrm>
            <a:off x="7088522" y="3004458"/>
            <a:ext cx="1852278" cy="1771009"/>
          </a:xfrm>
          <a:prstGeom prst="rect">
            <a:avLst/>
          </a:prstGeom>
          <a:noFill/>
          <a:ln w="12700" cap="flat" cmpd="sng">
            <a:noFill/>
            <a:prstDash val="solid"/>
            <a:miter lim="800000"/>
            <a:headEnd/>
            <a:tailEnd/>
          </a:ln>
        </p:spPr>
      </p:pic>
      <p:sp>
        <p:nvSpPr>
          <p:cNvPr id="7" name="TextBox 6"/>
          <p:cNvSpPr txBox="1"/>
          <p:nvPr/>
        </p:nvSpPr>
        <p:spPr>
          <a:xfrm>
            <a:off x="377371" y="4005942"/>
            <a:ext cx="6229590" cy="369332"/>
          </a:xfrm>
          <a:prstGeom prst="rect">
            <a:avLst/>
          </a:prstGeom>
          <a:noFill/>
        </p:spPr>
        <p:txBody>
          <a:bodyPr wrap="none" rtlCol="0">
            <a:spAutoFit/>
          </a:bodyPr>
          <a:lstStyle/>
          <a:p>
            <a:r>
              <a:rPr lang="en-US" sz="1000" dirty="0"/>
              <a:t>Taken from </a:t>
            </a:r>
            <a:br>
              <a:rPr lang="en-US" sz="800" dirty="0"/>
            </a:br>
            <a:r>
              <a:rPr lang="en-US" sz="800" dirty="0">
                <a:hlinkClick r:id="rId5"/>
              </a:rPr>
              <a:t>http://image.wareseeker.com/software/Graphic-Apps/Editors/details_green-screen-wizard-photoshop-plugin-1.5.jpg</a:t>
            </a:r>
            <a:r>
              <a:rPr lang="en-US" sz="800" dirty="0"/>
              <a:t> </a:t>
            </a:r>
          </a:p>
        </p:txBody>
      </p:sp>
      <p:pic>
        <p:nvPicPr>
          <p:cNvPr id="9" name="Recorded Sound">
            <a:hlinkClick r:id="" action="ppaction://media"/>
          </p:cNvPr>
          <p:cNvPicPr>
            <a:picLocks noRot="1" noChangeAspect="1"/>
          </p:cNvPicPr>
          <p:nvPr>
            <a:wavAudioFile r:embed="rId1" name="Recorded Sound"/>
          </p:nvPr>
        </p:nvPicPr>
        <p:blipFill>
          <a:blip r:embed="rId6" cstate="print"/>
          <a:stretch>
            <a:fillRect/>
          </a:stretch>
        </p:blipFill>
        <p:spPr>
          <a:xfrm>
            <a:off x="8527143" y="4027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6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9" y="0"/>
            <a:ext cx="8229600" cy="1139825"/>
          </a:xfrm>
        </p:spPr>
        <p:txBody>
          <a:bodyPr/>
          <a:lstStyle/>
          <a:p>
            <a:r>
              <a:rPr lang="en-US" dirty="0"/>
              <a:t>Hough Transformation for Lines – lets understand it</a:t>
            </a:r>
          </a:p>
        </p:txBody>
      </p:sp>
      <p:sp>
        <p:nvSpPr>
          <p:cNvPr id="3" name="Content Placeholder 2"/>
          <p:cNvSpPr>
            <a:spLocks noGrp="1"/>
          </p:cNvSpPr>
          <p:nvPr>
            <p:ph idx="1"/>
          </p:nvPr>
        </p:nvSpPr>
        <p:spPr>
          <a:xfrm>
            <a:off x="312058" y="1179285"/>
            <a:ext cx="8229600" cy="4530725"/>
          </a:xfrm>
        </p:spPr>
        <p:txBody>
          <a:bodyPr/>
          <a:lstStyle/>
          <a:p>
            <a:r>
              <a:rPr lang="en-US" sz="2400" dirty="0"/>
              <a:t>Consider the equation of a line </a:t>
            </a:r>
            <a:r>
              <a:rPr lang="en-US" sz="2400" i="1" dirty="0"/>
              <a:t>y= </a:t>
            </a:r>
            <a:r>
              <a:rPr lang="en-US" sz="2400" i="1" dirty="0" err="1"/>
              <a:t>mx</a:t>
            </a:r>
            <a:r>
              <a:rPr lang="en-US" sz="2400" i="1" dirty="0"/>
              <a:t> + c</a:t>
            </a:r>
          </a:p>
          <a:p>
            <a:r>
              <a:rPr lang="en-US" sz="2400" dirty="0"/>
              <a:t>Any edge point (</a:t>
            </a:r>
            <a:r>
              <a:rPr lang="en-US" sz="2400" i="1" dirty="0" err="1"/>
              <a:t>x’,y</a:t>
            </a:r>
            <a:r>
              <a:rPr lang="en-US" sz="2400" i="1" dirty="0"/>
              <a:t>’</a:t>
            </a:r>
            <a:r>
              <a:rPr lang="en-US" sz="2400" dirty="0"/>
              <a:t>) can contribute to an infinite number of lines that have different slope (</a:t>
            </a:r>
            <a:r>
              <a:rPr lang="en-US" sz="2400" i="1" dirty="0"/>
              <a:t>m</a:t>
            </a:r>
            <a:r>
              <a:rPr lang="en-US" sz="2400" dirty="0"/>
              <a:t>) and</a:t>
            </a:r>
            <a:br>
              <a:rPr lang="en-US" sz="2400" dirty="0"/>
            </a:br>
            <a:r>
              <a:rPr lang="en-US" sz="2400" dirty="0"/>
              <a:t>different intercept (</a:t>
            </a:r>
            <a:r>
              <a:rPr lang="en-US" sz="2400" i="1" dirty="0"/>
              <a:t>c</a:t>
            </a:r>
            <a:r>
              <a:rPr lang="en-US" sz="2400" dirty="0"/>
              <a:t> ) values.  The </a:t>
            </a:r>
            <a:r>
              <a:rPr lang="en-US" sz="2400" dirty="0" err="1"/>
              <a:t>m,c</a:t>
            </a:r>
            <a:r>
              <a:rPr lang="en-US" sz="2400" dirty="0"/>
              <a:t> space is our parameterized line space.</a:t>
            </a:r>
          </a:p>
          <a:p>
            <a:endParaRPr lang="en-US" sz="2400" dirty="0"/>
          </a:p>
          <a:p>
            <a:endParaRPr lang="en-US" sz="2400" dirty="0"/>
          </a:p>
          <a:p>
            <a:endParaRPr lang="en-US" sz="2400" dirty="0"/>
          </a:p>
          <a:p>
            <a:endParaRPr lang="en-US" sz="2400" dirty="0"/>
          </a:p>
          <a:p>
            <a:endParaRPr lang="en-US" sz="2400" dirty="0"/>
          </a:p>
          <a:p>
            <a:endParaRPr lang="en-US" sz="2400" dirty="0">
              <a:solidFill>
                <a:srgbClr val="FF0000"/>
              </a:solidFill>
            </a:endParaRPr>
          </a:p>
          <a:p>
            <a:r>
              <a:rPr lang="en-US" sz="2400" dirty="0">
                <a:solidFill>
                  <a:srgbClr val="FF0000"/>
                </a:solidFill>
              </a:rPr>
              <a:t>NOTE: every edge point (x’, y’) leads to a line of</a:t>
            </a:r>
            <a:br>
              <a:rPr lang="en-US" sz="2400" dirty="0">
                <a:solidFill>
                  <a:srgbClr val="FF0000"/>
                </a:solidFill>
              </a:rPr>
            </a:br>
            <a:r>
              <a:rPr lang="en-US" sz="2400" dirty="0">
                <a:solidFill>
                  <a:srgbClr val="FF0000"/>
                </a:solidFill>
              </a:rPr>
              <a:t>possible values in the </a:t>
            </a:r>
            <a:r>
              <a:rPr lang="en-US" sz="2400" dirty="0" err="1">
                <a:solidFill>
                  <a:srgbClr val="FF0000"/>
                </a:solidFill>
              </a:rPr>
              <a:t>m,c</a:t>
            </a:r>
            <a:r>
              <a:rPr lang="en-US" sz="2400" dirty="0">
                <a:solidFill>
                  <a:srgbClr val="FF0000"/>
                </a:solidFill>
              </a:rPr>
              <a:t> space.</a:t>
            </a:r>
          </a:p>
        </p:txBody>
      </p:sp>
      <p:pic>
        <p:nvPicPr>
          <p:cNvPr id="93186" name="Picture 2"/>
          <p:cNvPicPr>
            <a:picLocks noChangeAspect="1" noChangeArrowheads="1"/>
          </p:cNvPicPr>
          <p:nvPr/>
        </p:nvPicPr>
        <p:blipFill>
          <a:blip r:embed="rId3" cstate="print"/>
          <a:srcRect l="25073" t="53419" r="24481" b="14998"/>
          <a:stretch>
            <a:fillRect/>
          </a:stretch>
        </p:blipFill>
        <p:spPr bwMode="auto">
          <a:xfrm>
            <a:off x="2002971" y="3084285"/>
            <a:ext cx="4905829" cy="2111829"/>
          </a:xfrm>
          <a:prstGeom prst="rect">
            <a:avLst/>
          </a:prstGeom>
          <a:noFill/>
          <a:ln w="12700" cap="flat" cmpd="sng">
            <a:noFill/>
            <a:prstDash val="solid"/>
            <a:miter lim="800000"/>
            <a:headEnd/>
            <a:tailEnd/>
          </a:ln>
        </p:spPr>
      </p:pic>
      <p:cxnSp>
        <p:nvCxnSpPr>
          <p:cNvPr id="6" name="Curved Connector 5"/>
          <p:cNvCxnSpPr/>
          <p:nvPr/>
        </p:nvCxnSpPr>
        <p:spPr bwMode="auto">
          <a:xfrm rot="16200000" flipV="1">
            <a:off x="2663376" y="4506689"/>
            <a:ext cx="1422397" cy="1262739"/>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10" name="Curved Connector 9"/>
          <p:cNvCxnSpPr/>
          <p:nvPr/>
        </p:nvCxnSpPr>
        <p:spPr bwMode="auto">
          <a:xfrm rot="10800000">
            <a:off x="5326751" y="3889831"/>
            <a:ext cx="2249707" cy="1959427"/>
          </a:xfrm>
          <a:prstGeom prst="curvedConnector3">
            <a:avLst>
              <a:gd name="adj1" fmla="val 50000"/>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17" name="Recorded Sound">
            <a:hlinkClick r:id="" action="ppaction://media"/>
          </p:cNvPr>
          <p:cNvPicPr>
            <a:picLocks noRot="1" noChangeAspect="1"/>
          </p:cNvPicPr>
          <p:nvPr>
            <a:wavAudioFile r:embed="rId1" name="Recorded Sound"/>
          </p:nvPr>
        </p:nvPicPr>
        <p:blipFill>
          <a:blip r:embed="rId4" cstate="print"/>
          <a:stretch>
            <a:fillRect/>
          </a:stretch>
        </p:blipFill>
        <p:spPr>
          <a:xfrm>
            <a:off x="8839200" y="301172"/>
            <a:ext cx="304800" cy="304800"/>
          </a:xfrm>
          <a:prstGeom prst="rect">
            <a:avLst/>
          </a:prstGeom>
        </p:spPr>
      </p:pic>
      <p:sp>
        <p:nvSpPr>
          <p:cNvPr id="4" name="TextBox 3"/>
          <p:cNvSpPr txBox="1"/>
          <p:nvPr/>
        </p:nvSpPr>
        <p:spPr>
          <a:xfrm>
            <a:off x="7068457" y="3483429"/>
            <a:ext cx="2101857" cy="1754326"/>
          </a:xfrm>
          <a:prstGeom prst="rect">
            <a:avLst/>
          </a:prstGeom>
          <a:noFill/>
        </p:spPr>
        <p:txBody>
          <a:bodyPr wrap="none" rtlCol="0">
            <a:spAutoFit/>
          </a:bodyPr>
          <a:lstStyle/>
          <a:p>
            <a:pPr marL="342900" indent="-342900">
              <a:buAutoNum type="arabicParenR"/>
            </a:pPr>
            <a:r>
              <a:rPr lang="en-US" dirty="0"/>
              <a:t>c=y’, m=0</a:t>
            </a:r>
          </a:p>
          <a:p>
            <a:pPr marL="342900" indent="-342900">
              <a:buAutoNum type="arabicParenR"/>
            </a:pPr>
            <a:r>
              <a:rPr lang="en-US" dirty="0"/>
              <a:t>c=0, m=y’/x’</a:t>
            </a:r>
          </a:p>
          <a:p>
            <a:r>
              <a:rPr lang="en-US" dirty="0"/>
              <a:t>Basically change</a:t>
            </a:r>
            <a:br>
              <a:rPr lang="en-US" dirty="0"/>
            </a:br>
            <a:r>
              <a:rPr lang="en-US" dirty="0"/>
              <a:t>value of c and</a:t>
            </a:r>
            <a:br>
              <a:rPr lang="en-US" dirty="0"/>
            </a:br>
            <a:r>
              <a:rPr lang="en-US" dirty="0"/>
              <a:t>calculate</a:t>
            </a:r>
          </a:p>
          <a:p>
            <a:r>
              <a:rPr lang="en-US" dirty="0"/>
              <a:t>m= (y’-c)/x’</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60" fill="hold"/>
                                        <p:tgtEl>
                                          <p:spTgt spid="17"/>
                                        </p:tgtEl>
                                      </p:cBhvr>
                                    </p:cmd>
                                  </p:childTnLst>
                                </p:cTn>
                              </p:par>
                            </p:childTnLst>
                          </p:cTn>
                        </p:par>
                      </p:childTnLst>
                    </p:cTn>
                  </p:par>
                </p:childTnLst>
              </p:cTn>
              <p:nextCondLst>
                <p:cond evt="onClick" delay="0">
                  <p:tgtEl>
                    <p:spTgt spid="1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246743"/>
            <a:ext cx="8229600" cy="1139825"/>
          </a:xfrm>
        </p:spPr>
        <p:txBody>
          <a:bodyPr/>
          <a:lstStyle/>
          <a:p>
            <a:r>
              <a:rPr lang="en-US" dirty="0"/>
              <a:t>Hough Transform for Lines</a:t>
            </a:r>
          </a:p>
        </p:txBody>
      </p:sp>
      <p:sp>
        <p:nvSpPr>
          <p:cNvPr id="3" name="Content Placeholder 2"/>
          <p:cNvSpPr>
            <a:spLocks noGrp="1"/>
          </p:cNvSpPr>
          <p:nvPr>
            <p:ph idx="1"/>
          </p:nvPr>
        </p:nvSpPr>
        <p:spPr>
          <a:xfrm>
            <a:off x="254001" y="743857"/>
            <a:ext cx="8229600" cy="4530725"/>
          </a:xfrm>
        </p:spPr>
        <p:txBody>
          <a:bodyPr/>
          <a:lstStyle/>
          <a:p>
            <a:r>
              <a:rPr lang="en-US" sz="2000" dirty="0"/>
              <a:t>1) We start the Hough Transform for Lines by creating a </a:t>
            </a:r>
            <a:r>
              <a:rPr lang="en-US" sz="2000" dirty="0">
                <a:solidFill>
                  <a:srgbClr val="FFC000"/>
                </a:solidFill>
              </a:rPr>
              <a:t>partitioned (quantized) space (called the </a:t>
            </a:r>
            <a:r>
              <a:rPr lang="en-US" sz="2000" dirty="0" err="1">
                <a:solidFill>
                  <a:srgbClr val="FFC000"/>
                </a:solidFill>
              </a:rPr>
              <a:t>accummulator</a:t>
            </a:r>
            <a:r>
              <a:rPr lang="en-US" sz="2000" dirty="0">
                <a:solidFill>
                  <a:srgbClr val="FFC000"/>
                </a:solidFill>
              </a:rPr>
              <a:t>) </a:t>
            </a:r>
            <a:r>
              <a:rPr lang="en-US" sz="2000" dirty="0"/>
              <a:t>of all the possible values of </a:t>
            </a:r>
            <a:r>
              <a:rPr lang="en-US" sz="2000" i="1" dirty="0"/>
              <a:t>m</a:t>
            </a:r>
            <a:r>
              <a:rPr lang="en-US" sz="2000" dirty="0"/>
              <a:t> and </a:t>
            </a:r>
            <a:r>
              <a:rPr lang="en-US" sz="2000" i="1" dirty="0"/>
              <a:t>c</a:t>
            </a:r>
            <a:r>
              <a:rPr lang="en-US" sz="2000" dirty="0"/>
              <a:t> by creating a grid of possible values.   Call these grid areas </a:t>
            </a:r>
            <a:r>
              <a:rPr lang="en-US" sz="2000" dirty="0">
                <a:solidFill>
                  <a:srgbClr val="FFC000"/>
                </a:solidFill>
              </a:rPr>
              <a:t>bins</a:t>
            </a:r>
            <a:r>
              <a:rPr lang="en-US" sz="2000" dirty="0"/>
              <a:t>.</a:t>
            </a:r>
            <a:br>
              <a:rPr lang="en-US" sz="2000" dirty="0"/>
            </a:br>
            <a:endParaRPr lang="en-US" sz="2000" dirty="0"/>
          </a:p>
          <a:p>
            <a:r>
              <a:rPr lang="en-US" sz="2000" dirty="0"/>
              <a:t>2) Initialize each bin to the value 0</a:t>
            </a:r>
            <a:br>
              <a:rPr lang="en-US" sz="2000" dirty="0"/>
            </a:br>
            <a:endParaRPr lang="en-US" sz="2000" i="1" dirty="0"/>
          </a:p>
          <a:p>
            <a:r>
              <a:rPr lang="en-US" sz="2000" dirty="0"/>
              <a:t>3) For each edge pixel (</a:t>
            </a:r>
            <a:r>
              <a:rPr lang="en-US" sz="2000" dirty="0" err="1"/>
              <a:t>x’,y</a:t>
            </a:r>
            <a:r>
              <a:rPr lang="en-US" sz="2000" dirty="0"/>
              <a:t>’) figure out the line it creates in the </a:t>
            </a:r>
            <a:r>
              <a:rPr lang="en-US" sz="2000" dirty="0" err="1"/>
              <a:t>m,c</a:t>
            </a:r>
            <a:r>
              <a:rPr lang="en-US" sz="2000" dirty="0"/>
              <a:t> space and increment each bin it crosses by 1.</a:t>
            </a:r>
            <a:br>
              <a:rPr lang="en-US" sz="2000" dirty="0"/>
            </a:br>
            <a:endParaRPr lang="en-US" sz="2000" dirty="0"/>
          </a:p>
          <a:p>
            <a:r>
              <a:rPr lang="en-US" sz="2000" dirty="0"/>
              <a:t>4) Peaks in the (</a:t>
            </a:r>
            <a:r>
              <a:rPr lang="en-US" sz="2000" i="1" dirty="0" err="1"/>
              <a:t>m,c</a:t>
            </a:r>
            <a:r>
              <a:rPr lang="en-US" sz="2000" i="1" dirty="0"/>
              <a:t>) space indicate lines in the image</a:t>
            </a:r>
            <a:endParaRPr lang="en-US" sz="2000" dirty="0"/>
          </a:p>
          <a:p>
            <a:endParaRPr lang="en-US" sz="2400" dirty="0"/>
          </a:p>
          <a:p>
            <a:endParaRPr lang="en-US" sz="2400" dirty="0"/>
          </a:p>
          <a:p>
            <a:endParaRPr lang="en-US" sz="2400" dirty="0"/>
          </a:p>
          <a:p>
            <a:pPr marL="0" indent="0">
              <a:buNone/>
            </a:pPr>
            <a:endParaRPr lang="en-US" sz="2400" dirty="0"/>
          </a:p>
          <a:p>
            <a:pPr marL="0" indent="0">
              <a:buNone/>
            </a:pPr>
            <a:r>
              <a:rPr lang="en-US" sz="2400" dirty="0">
                <a:solidFill>
                  <a:srgbClr val="FFC000"/>
                </a:solidFill>
              </a:rPr>
              <a:t>line parameters </a:t>
            </a:r>
            <a:r>
              <a:rPr lang="en-US" sz="2400" dirty="0"/>
              <a:t>are</a:t>
            </a:r>
            <a:br>
              <a:rPr lang="en-US" sz="2400" dirty="0"/>
            </a:br>
            <a:r>
              <a:rPr lang="en-US" sz="2400" dirty="0"/>
              <a:t> m and c</a:t>
            </a:r>
          </a:p>
        </p:txBody>
      </p:sp>
      <p:pic>
        <p:nvPicPr>
          <p:cNvPr id="94211" name="Picture 3"/>
          <p:cNvPicPr>
            <a:picLocks noChangeAspect="1" noChangeArrowheads="1"/>
          </p:cNvPicPr>
          <p:nvPr/>
        </p:nvPicPr>
        <p:blipFill>
          <a:blip r:embed="rId4" cstate="print"/>
          <a:srcRect l="23882" t="52116" r="24777" b="13587"/>
          <a:stretch>
            <a:fillRect/>
          </a:stretch>
        </p:blipFill>
        <p:spPr bwMode="auto">
          <a:xfrm>
            <a:off x="3541486" y="4564743"/>
            <a:ext cx="4992914" cy="2293257"/>
          </a:xfrm>
          <a:prstGeom prst="rect">
            <a:avLst/>
          </a:prstGeom>
          <a:noFill/>
          <a:ln w="12700" cap="flat" cmpd="sng">
            <a:noFill/>
            <a:prstDash val="solid"/>
            <a:miter lim="800000"/>
            <a:headEnd/>
            <a:tailEnd/>
          </a:ln>
        </p:spPr>
      </p:pic>
      <p:sp>
        <p:nvSpPr>
          <p:cNvPr id="7" name="TextBox 6"/>
          <p:cNvSpPr txBox="1"/>
          <p:nvPr/>
        </p:nvSpPr>
        <p:spPr>
          <a:xfrm>
            <a:off x="682171" y="4828178"/>
            <a:ext cx="2388795" cy="1200329"/>
          </a:xfrm>
          <a:prstGeom prst="rect">
            <a:avLst/>
          </a:prstGeom>
          <a:noFill/>
        </p:spPr>
        <p:txBody>
          <a:bodyPr wrap="none" rtlCol="0">
            <a:spAutoFit/>
          </a:bodyPr>
          <a:lstStyle/>
          <a:p>
            <a:r>
              <a:rPr lang="en-US" dirty="0"/>
              <a:t>Each edge point in</a:t>
            </a:r>
          </a:p>
          <a:p>
            <a:r>
              <a:rPr lang="en-US" dirty="0" err="1"/>
              <a:t>x,y</a:t>
            </a:r>
            <a:r>
              <a:rPr lang="en-US" dirty="0"/>
              <a:t> space yields its</a:t>
            </a:r>
            <a:br>
              <a:rPr lang="en-US" dirty="0"/>
            </a:br>
            <a:r>
              <a:rPr lang="en-US" dirty="0"/>
              <a:t>own green line in</a:t>
            </a:r>
            <a:br>
              <a:rPr lang="en-US" dirty="0"/>
            </a:br>
            <a:r>
              <a:rPr lang="en-US" dirty="0" err="1"/>
              <a:t>m,c</a:t>
            </a:r>
            <a:r>
              <a:rPr lang="en-US" dirty="0"/>
              <a:t> space</a:t>
            </a:r>
          </a:p>
        </p:txBody>
      </p:sp>
      <p:pic>
        <p:nvPicPr>
          <p:cNvPr id="8" name="Recorded Sound">
            <a:hlinkClick r:id="" action="ppaction://media"/>
          </p:cNvPr>
          <p:cNvPicPr>
            <a:picLocks noRot="1" noChangeAspect="1"/>
          </p:cNvPicPr>
          <p:nvPr>
            <a:wavAudioFile r:embed="rId1" name="Recorded Sound"/>
          </p:nvPr>
        </p:nvPicPr>
        <p:blipFill>
          <a:blip r:embed="rId5" cstate="print"/>
          <a:stretch>
            <a:fillRect/>
          </a:stretch>
        </p:blipFill>
        <p:spPr>
          <a:xfrm>
            <a:off x="8352971" y="27214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6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Transformed Explained</a:t>
            </a:r>
          </a:p>
        </p:txBody>
      </p:sp>
      <p:sp>
        <p:nvSpPr>
          <p:cNvPr id="3" name="Content Placeholder 2"/>
          <p:cNvSpPr>
            <a:spLocks noGrp="1"/>
          </p:cNvSpPr>
          <p:nvPr>
            <p:ph idx="1"/>
          </p:nvPr>
        </p:nvSpPr>
        <p:spPr/>
        <p:txBody>
          <a:bodyPr/>
          <a:lstStyle/>
          <a:p>
            <a:r>
              <a:rPr lang="en-US" sz="1800" dirty="0"/>
              <a:t>Have 2D grid representing </a:t>
            </a:r>
            <a:r>
              <a:rPr lang="en-US" sz="1800" dirty="0" err="1"/>
              <a:t>m,c</a:t>
            </a:r>
            <a:r>
              <a:rPr lang="en-US" sz="1800" dirty="0"/>
              <a:t> (Hough) space.</a:t>
            </a:r>
            <a:br>
              <a:rPr lang="en-US" sz="1800" dirty="0"/>
            </a:br>
            <a:endParaRPr lang="en-US" sz="1800" dirty="0"/>
          </a:p>
          <a:p>
            <a:r>
              <a:rPr lang="en-US" sz="1800" dirty="0"/>
              <a:t>Each edge point for a Hough Transform for lines (</a:t>
            </a:r>
            <a:r>
              <a:rPr lang="en-US" sz="1800" dirty="0" err="1"/>
              <a:t>m,c</a:t>
            </a:r>
            <a:r>
              <a:rPr lang="en-US" sz="1800" dirty="0"/>
              <a:t>) translates to a line in the (</a:t>
            </a:r>
            <a:r>
              <a:rPr lang="en-US" sz="1800" dirty="0" err="1"/>
              <a:t>m,c</a:t>
            </a:r>
            <a:r>
              <a:rPr lang="en-US" sz="1800" dirty="0"/>
              <a:t>) space</a:t>
            </a:r>
          </a:p>
          <a:p>
            <a:endParaRPr lang="en-US" sz="1800" dirty="0"/>
          </a:p>
          <a:p>
            <a:r>
              <a:rPr lang="en-US" sz="1800" dirty="0"/>
              <a:t>Here 2 edge points (possibly on a line in the original image) map each to their own line of possible (</a:t>
            </a:r>
            <a:r>
              <a:rPr lang="en-US" sz="1800" dirty="0" err="1"/>
              <a:t>m,c</a:t>
            </a:r>
            <a:r>
              <a:rPr lang="en-US" sz="1800" dirty="0"/>
              <a:t>) values in Hough space.</a:t>
            </a:r>
          </a:p>
          <a:p>
            <a:r>
              <a:rPr lang="en-US" sz="1800" dirty="0"/>
              <a:t>The point of intersection (where the </a:t>
            </a:r>
            <a:br>
              <a:rPr lang="en-US" sz="1800" dirty="0"/>
            </a:br>
            <a:r>
              <a:rPr lang="en-US" sz="1800" dirty="0"/>
              <a:t>value is 2) indicates the </a:t>
            </a:r>
            <a:r>
              <a:rPr lang="en-US" sz="1800" dirty="0" err="1"/>
              <a:t>m,c</a:t>
            </a:r>
            <a:r>
              <a:rPr lang="en-US" sz="1800" dirty="0"/>
              <a:t> parameters</a:t>
            </a:r>
            <a:br>
              <a:rPr lang="en-US" sz="1800" dirty="0"/>
            </a:br>
            <a:r>
              <a:rPr lang="en-US" sz="1800" dirty="0"/>
              <a:t>they share when on the same line</a:t>
            </a:r>
          </a:p>
        </p:txBody>
      </p:sp>
      <p:graphicFrame>
        <p:nvGraphicFramePr>
          <p:cNvPr id="6" name="Group 168"/>
          <p:cNvGraphicFramePr>
            <a:graphicFrameLocks noGrp="1"/>
          </p:cNvGraphicFramePr>
          <p:nvPr/>
        </p:nvGraphicFramePr>
        <p:xfrm>
          <a:off x="5950857" y="3853543"/>
          <a:ext cx="2590800" cy="2743200"/>
        </p:xfrm>
        <a:graphic>
          <a:graphicData uri="http://schemas.openxmlformats.org/drawingml/2006/table">
            <a:tbl>
              <a:tblPr/>
              <a:tblGrid>
                <a:gridCol w="258763">
                  <a:extLst>
                    <a:ext uri="{9D8B030D-6E8A-4147-A177-3AD203B41FA5}">
                      <a16:colId xmlns:a16="http://schemas.microsoft.com/office/drawing/2014/main" val="20000"/>
                    </a:ext>
                  </a:extLst>
                </a:gridCol>
                <a:gridCol w="258762">
                  <a:extLst>
                    <a:ext uri="{9D8B030D-6E8A-4147-A177-3AD203B41FA5}">
                      <a16:colId xmlns:a16="http://schemas.microsoft.com/office/drawing/2014/main" val="20001"/>
                    </a:ext>
                  </a:extLst>
                </a:gridCol>
                <a:gridCol w="260350">
                  <a:extLst>
                    <a:ext uri="{9D8B030D-6E8A-4147-A177-3AD203B41FA5}">
                      <a16:colId xmlns:a16="http://schemas.microsoft.com/office/drawing/2014/main" val="20002"/>
                    </a:ext>
                  </a:extLst>
                </a:gridCol>
                <a:gridCol w="258763">
                  <a:extLst>
                    <a:ext uri="{9D8B030D-6E8A-4147-A177-3AD203B41FA5}">
                      <a16:colId xmlns:a16="http://schemas.microsoft.com/office/drawing/2014/main" val="20003"/>
                    </a:ext>
                  </a:extLst>
                </a:gridCol>
                <a:gridCol w="208280">
                  <a:extLst>
                    <a:ext uri="{9D8B030D-6E8A-4147-A177-3AD203B41FA5}">
                      <a16:colId xmlns:a16="http://schemas.microsoft.com/office/drawing/2014/main" val="20004"/>
                    </a:ext>
                  </a:extLst>
                </a:gridCol>
                <a:gridCol w="309245">
                  <a:extLst>
                    <a:ext uri="{9D8B030D-6E8A-4147-A177-3AD203B41FA5}">
                      <a16:colId xmlns:a16="http://schemas.microsoft.com/office/drawing/2014/main" val="20005"/>
                    </a:ext>
                  </a:extLst>
                </a:gridCol>
                <a:gridCol w="258762">
                  <a:extLst>
                    <a:ext uri="{9D8B030D-6E8A-4147-A177-3AD203B41FA5}">
                      <a16:colId xmlns:a16="http://schemas.microsoft.com/office/drawing/2014/main" val="20006"/>
                    </a:ext>
                  </a:extLst>
                </a:gridCol>
                <a:gridCol w="260350">
                  <a:extLst>
                    <a:ext uri="{9D8B030D-6E8A-4147-A177-3AD203B41FA5}">
                      <a16:colId xmlns:a16="http://schemas.microsoft.com/office/drawing/2014/main" val="20007"/>
                    </a:ext>
                  </a:extLst>
                </a:gridCol>
                <a:gridCol w="258763">
                  <a:extLst>
                    <a:ext uri="{9D8B030D-6E8A-4147-A177-3AD203B41FA5}">
                      <a16:colId xmlns:a16="http://schemas.microsoft.com/office/drawing/2014/main" val="20008"/>
                    </a:ext>
                  </a:extLst>
                </a:gridCol>
                <a:gridCol w="258762">
                  <a:extLst>
                    <a:ext uri="{9D8B030D-6E8A-4147-A177-3AD203B41FA5}">
                      <a16:colId xmlns:a16="http://schemas.microsoft.com/office/drawing/2014/main" val="20009"/>
                    </a:ext>
                  </a:extLst>
                </a:gridCol>
              </a:tblGrid>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0"/>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dirty="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1"/>
                  </a:ext>
                </a:extLst>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2"/>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FFC000"/>
                          </a:solidFill>
                          <a:effectLst/>
                          <a:latin typeface="Arial"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3"/>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4"/>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5"/>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a:ln>
                            <a:noFill/>
                          </a:ln>
                          <a:solidFill>
                            <a:schemeClr val="tx1"/>
                          </a:solidFill>
                          <a:effectLst/>
                          <a:latin typeface="Arial" charset="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6"/>
                  </a:ext>
                </a:extLst>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7"/>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8"/>
                  </a:ext>
                </a:extLst>
              </a:tr>
              <a:tr h="268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lumMod val="50000"/>
                      </a:schemeClr>
                    </a:solidFill>
                  </a:tcPr>
                </a:tc>
                <a:extLst>
                  <a:ext uri="{0D108BD9-81ED-4DB2-BD59-A6C34878D82A}">
                    <a16:rowId xmlns:a16="http://schemas.microsoft.com/office/drawing/2014/main" val="10009"/>
                  </a:ext>
                </a:extLst>
              </a:tr>
            </a:tbl>
          </a:graphicData>
        </a:graphic>
      </p:graphicFrame>
      <p:pic>
        <p:nvPicPr>
          <p:cNvPr id="103426" name="Picture 2"/>
          <p:cNvPicPr>
            <a:picLocks noChangeAspect="1" noChangeArrowheads="1"/>
          </p:cNvPicPr>
          <p:nvPr/>
        </p:nvPicPr>
        <p:blipFill>
          <a:blip r:embed="rId3" cstate="print"/>
          <a:srcRect l="6190" r="34762" b="18179"/>
          <a:stretch>
            <a:fillRect/>
          </a:stretch>
        </p:blipFill>
        <p:spPr bwMode="auto">
          <a:xfrm>
            <a:off x="2627086" y="4771356"/>
            <a:ext cx="2409371" cy="2086644"/>
          </a:xfrm>
          <a:prstGeom prst="rect">
            <a:avLst/>
          </a:prstGeom>
          <a:noFill/>
          <a:ln w="12700" cap="flat" cmpd="sng">
            <a:noFill/>
            <a:prstDash val="solid"/>
            <a:miter lim="800000"/>
            <a:headEnd/>
            <a:tailEnd/>
          </a:ln>
          <a:effectLst/>
        </p:spPr>
      </p:pic>
      <p:cxnSp>
        <p:nvCxnSpPr>
          <p:cNvPr id="12" name="Straight Connector 11"/>
          <p:cNvCxnSpPr/>
          <p:nvPr/>
        </p:nvCxnSpPr>
        <p:spPr bwMode="auto">
          <a:xfrm>
            <a:off x="2786743" y="5021943"/>
            <a:ext cx="1828800" cy="1465943"/>
          </a:xfrm>
          <a:prstGeom prst="line">
            <a:avLst/>
          </a:prstGeom>
          <a:solidFill>
            <a:schemeClr val="accent1"/>
          </a:solidFill>
          <a:ln w="12700" cap="flat" cmpd="sng" algn="ctr">
            <a:solidFill>
              <a:srgbClr val="FFC000"/>
            </a:solidFill>
            <a:prstDash val="solid"/>
            <a:round/>
            <a:headEnd type="none" w="med" len="med"/>
            <a:tailEnd type="none" w="med" len="med"/>
          </a:ln>
          <a:effectLst/>
        </p:spPr>
      </p:cxnSp>
      <p:cxnSp>
        <p:nvCxnSpPr>
          <p:cNvPr id="15" name="Curved Connector 14"/>
          <p:cNvCxnSpPr/>
          <p:nvPr/>
        </p:nvCxnSpPr>
        <p:spPr bwMode="auto">
          <a:xfrm>
            <a:off x="1132114" y="5355771"/>
            <a:ext cx="2293257" cy="261258"/>
          </a:xfrm>
          <a:prstGeom prst="curvedConnector3">
            <a:avLst>
              <a:gd name="adj1" fmla="val 50000"/>
            </a:avLst>
          </a:prstGeom>
          <a:ln>
            <a:solidFill>
              <a:srgbClr val="FFC0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06400" y="5268686"/>
            <a:ext cx="2332690" cy="923330"/>
          </a:xfrm>
          <a:prstGeom prst="rect">
            <a:avLst/>
          </a:prstGeom>
          <a:noFill/>
        </p:spPr>
        <p:txBody>
          <a:bodyPr wrap="none" rtlCol="0">
            <a:spAutoFit/>
          </a:bodyPr>
          <a:lstStyle/>
          <a:p>
            <a:r>
              <a:rPr lang="en-US" dirty="0"/>
              <a:t>possible line going</a:t>
            </a:r>
            <a:br>
              <a:rPr lang="en-US" dirty="0"/>
            </a:br>
            <a:r>
              <a:rPr lang="en-US" dirty="0"/>
              <a:t>through 2 points</a:t>
            </a:r>
          </a:p>
          <a:p>
            <a:r>
              <a:rPr lang="en-US" dirty="0"/>
              <a:t>of original image</a:t>
            </a:r>
          </a:p>
        </p:txBody>
      </p:sp>
      <p:cxnSp>
        <p:nvCxnSpPr>
          <p:cNvPr id="17" name="Curved Connector 16"/>
          <p:cNvCxnSpPr/>
          <p:nvPr/>
        </p:nvCxnSpPr>
        <p:spPr bwMode="auto">
          <a:xfrm>
            <a:off x="5094514" y="3947886"/>
            <a:ext cx="1952171" cy="878114"/>
          </a:xfrm>
          <a:prstGeom prst="curvedConnector3">
            <a:avLst>
              <a:gd name="adj1" fmla="val 50000"/>
            </a:avLst>
          </a:prstGeom>
          <a:ln>
            <a:solidFill>
              <a:srgbClr val="FFC00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19" name="Right Arrow 18"/>
          <p:cNvSpPr/>
          <p:nvPr/>
        </p:nvSpPr>
        <p:spPr bwMode="auto">
          <a:xfrm>
            <a:off x="4905829" y="5515429"/>
            <a:ext cx="1001485" cy="769257"/>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20" name="Recorded Sound">
            <a:hlinkClick r:id="" action="ppaction://media"/>
          </p:cNvPr>
          <p:cNvPicPr>
            <a:picLocks noRot="1" noChangeAspect="1"/>
          </p:cNvPicPr>
          <p:nvPr>
            <a:wavAudioFile r:embed="rId1" name="Recorded Sound"/>
          </p:nvPr>
        </p:nvPicPr>
        <p:blipFill>
          <a:blip r:embed="rId4" cstate="print"/>
          <a:stretch>
            <a:fillRect/>
          </a:stretch>
        </p:blipFill>
        <p:spPr>
          <a:xfrm>
            <a:off x="8498114" y="460828"/>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00"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4" y="-246743"/>
            <a:ext cx="8229600" cy="1139825"/>
          </a:xfrm>
        </p:spPr>
        <p:txBody>
          <a:bodyPr/>
          <a:lstStyle/>
          <a:p>
            <a:r>
              <a:rPr lang="en-US" dirty="0"/>
              <a:t>Problem with previous algorithm</a:t>
            </a:r>
          </a:p>
        </p:txBody>
      </p:sp>
      <p:sp>
        <p:nvSpPr>
          <p:cNvPr id="3" name="Content Placeholder 2"/>
          <p:cNvSpPr>
            <a:spLocks noGrp="1"/>
          </p:cNvSpPr>
          <p:nvPr>
            <p:ph idx="1"/>
          </p:nvPr>
        </p:nvSpPr>
        <p:spPr>
          <a:xfrm>
            <a:off x="254001" y="743857"/>
            <a:ext cx="8229600" cy="4530725"/>
          </a:xfrm>
        </p:spPr>
        <p:txBody>
          <a:bodyPr/>
          <a:lstStyle/>
          <a:p>
            <a:r>
              <a:rPr lang="en-US" sz="2400" dirty="0"/>
              <a:t>When you have a vertical line what is the value for the slope </a:t>
            </a:r>
            <a:r>
              <a:rPr lang="en-US" sz="2400" i="1" dirty="0"/>
              <a:t>m</a:t>
            </a:r>
            <a:r>
              <a:rPr lang="en-US" sz="2400" dirty="0"/>
              <a:t> in the equation  </a:t>
            </a:r>
            <a:r>
              <a:rPr lang="en-US" sz="2400" i="1" dirty="0"/>
              <a:t>y= </a:t>
            </a:r>
            <a:r>
              <a:rPr lang="en-US" sz="2400" i="1" dirty="0" err="1"/>
              <a:t>mx+c</a:t>
            </a:r>
            <a:r>
              <a:rPr lang="en-US" sz="2400" i="1" dirty="0"/>
              <a:t>  ?</a:t>
            </a:r>
          </a:p>
          <a:p>
            <a:endParaRPr lang="en-US" sz="2400" i="1" dirty="0"/>
          </a:p>
          <a:p>
            <a:r>
              <a:rPr lang="en-US" sz="2400" dirty="0"/>
              <a:t>So, is the range of </a:t>
            </a:r>
            <a:r>
              <a:rPr lang="en-US" sz="2400" i="1" dirty="0"/>
              <a:t>m</a:t>
            </a:r>
            <a:r>
              <a:rPr lang="en-US" sz="2400" dirty="0"/>
              <a:t> infinite?</a:t>
            </a:r>
          </a:p>
          <a:p>
            <a:pPr>
              <a:buNone/>
            </a:pPr>
            <a:endParaRPr lang="en-US" sz="2400" dirty="0"/>
          </a:p>
          <a:p>
            <a:r>
              <a:rPr lang="en-US" sz="2400" dirty="0"/>
              <a:t>SOLUTION:  There is a common alternative representation of a line, that uses the value </a:t>
            </a:r>
            <a:r>
              <a:rPr lang="el-GR" sz="2400" i="1" dirty="0"/>
              <a:t>ρ</a:t>
            </a:r>
            <a:r>
              <a:rPr lang="en-US" sz="2400" i="1" dirty="0"/>
              <a:t> </a:t>
            </a:r>
            <a:r>
              <a:rPr lang="en-US" sz="2400" dirty="0"/>
              <a:t>as the perpendicular distance from the origin (x=0,y=0) to the line and the angle </a:t>
            </a:r>
            <a:r>
              <a:rPr lang="el-GR" sz="2400" dirty="0">
                <a:latin typeface="Arial"/>
                <a:cs typeface="Arial"/>
              </a:rPr>
              <a:t>θ</a:t>
            </a:r>
            <a:r>
              <a:rPr lang="en-US" sz="2400" dirty="0">
                <a:latin typeface="Arial"/>
                <a:cs typeface="Arial"/>
              </a:rPr>
              <a:t> the perpendicular makes with the x axis.</a:t>
            </a:r>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
        <p:nvSpPr>
          <p:cNvPr id="7" name="TextBox 6"/>
          <p:cNvSpPr txBox="1"/>
          <p:nvPr/>
        </p:nvSpPr>
        <p:spPr>
          <a:xfrm>
            <a:off x="261257" y="5094514"/>
            <a:ext cx="3014022" cy="1323439"/>
          </a:xfrm>
          <a:prstGeom prst="rect">
            <a:avLst/>
          </a:prstGeom>
          <a:solidFill>
            <a:schemeClr val="tx2">
              <a:lumMod val="50000"/>
            </a:schemeClr>
          </a:solidFill>
        </p:spPr>
        <p:txBody>
          <a:bodyPr wrap="square" rtlCol="0">
            <a:spAutoFit/>
          </a:bodyPr>
          <a:lstStyle/>
          <a:p>
            <a:r>
              <a:rPr lang="en-US" sz="2000" b="1" dirty="0">
                <a:solidFill>
                  <a:srgbClr val="FFC000"/>
                </a:solidFill>
              </a:rPr>
              <a:t>Each edge point in</a:t>
            </a:r>
          </a:p>
          <a:p>
            <a:r>
              <a:rPr lang="en-US" sz="2000" b="1" dirty="0" err="1">
                <a:solidFill>
                  <a:srgbClr val="FFC000"/>
                </a:solidFill>
              </a:rPr>
              <a:t>x,y</a:t>
            </a:r>
            <a:r>
              <a:rPr lang="en-US" sz="2000" b="1" dirty="0">
                <a:solidFill>
                  <a:srgbClr val="FFC000"/>
                </a:solidFill>
              </a:rPr>
              <a:t> space yields its</a:t>
            </a:r>
            <a:br>
              <a:rPr lang="en-US" sz="2000" b="1" dirty="0">
                <a:solidFill>
                  <a:srgbClr val="FFC000"/>
                </a:solidFill>
              </a:rPr>
            </a:br>
            <a:r>
              <a:rPr lang="en-US" sz="2000" b="1" dirty="0">
                <a:solidFill>
                  <a:srgbClr val="FFC000"/>
                </a:solidFill>
              </a:rPr>
              <a:t>own Sinusoid </a:t>
            </a:r>
            <a:br>
              <a:rPr lang="en-US" sz="2000" b="1" dirty="0">
                <a:solidFill>
                  <a:srgbClr val="FFC000"/>
                </a:solidFill>
              </a:rPr>
            </a:br>
            <a:r>
              <a:rPr lang="en-US" sz="2000" b="1" dirty="0">
                <a:solidFill>
                  <a:srgbClr val="FFC000"/>
                </a:solidFill>
              </a:rPr>
              <a:t>CURVE in </a:t>
            </a:r>
            <a:r>
              <a:rPr lang="en-US" sz="2000" b="1" dirty="0" err="1">
                <a:solidFill>
                  <a:srgbClr val="FFC000"/>
                </a:solidFill>
              </a:rPr>
              <a:t>m,c</a:t>
            </a:r>
            <a:r>
              <a:rPr lang="en-US" sz="2000" b="1" dirty="0">
                <a:solidFill>
                  <a:srgbClr val="FFC000"/>
                </a:solidFill>
              </a:rPr>
              <a:t> space</a:t>
            </a:r>
          </a:p>
        </p:txBody>
      </p:sp>
      <p:pic>
        <p:nvPicPr>
          <p:cNvPr id="95234" name="Picture 2"/>
          <p:cNvPicPr>
            <a:picLocks noChangeAspect="1" noChangeArrowheads="1"/>
          </p:cNvPicPr>
          <p:nvPr/>
        </p:nvPicPr>
        <p:blipFill>
          <a:blip r:embed="rId3" cstate="print"/>
          <a:srcRect l="24029" t="43434" r="18959" b="24440"/>
          <a:stretch>
            <a:fillRect/>
          </a:stretch>
        </p:blipFill>
        <p:spPr bwMode="auto">
          <a:xfrm>
            <a:off x="3367315" y="4709886"/>
            <a:ext cx="5544457" cy="2148114"/>
          </a:xfrm>
          <a:prstGeom prst="rect">
            <a:avLst/>
          </a:prstGeom>
          <a:noFill/>
          <a:ln w="12700" cap="flat" cmpd="sng">
            <a:noFill/>
            <a:prstDash val="solid"/>
            <a:miter lim="800000"/>
            <a:headEnd/>
            <a:tailEnd/>
          </a:ln>
        </p:spPr>
      </p:pic>
      <p:cxnSp>
        <p:nvCxnSpPr>
          <p:cNvPr id="9" name="Curved Connector 8"/>
          <p:cNvCxnSpPr/>
          <p:nvPr/>
        </p:nvCxnSpPr>
        <p:spPr bwMode="auto">
          <a:xfrm rot="10800000" flipV="1">
            <a:off x="4717144" y="3164113"/>
            <a:ext cx="2583543" cy="2002972"/>
          </a:xfrm>
          <a:prstGeom prst="curvedConnector3">
            <a:avLst>
              <a:gd name="adj1" fmla="val -57303"/>
            </a:avLst>
          </a:prstGeom>
          <a:ln>
            <a:headEnd type="none" w="med" len="med"/>
            <a:tailEnd type="arrow"/>
          </a:ln>
        </p:spPr>
        <p:style>
          <a:lnRef idx="3">
            <a:schemeClr val="dk1"/>
          </a:lnRef>
          <a:fillRef idx="0">
            <a:schemeClr val="dk1"/>
          </a:fillRef>
          <a:effectRef idx="2">
            <a:schemeClr val="dk1"/>
          </a:effectRef>
          <a:fontRef idx="minor">
            <a:schemeClr val="tx1"/>
          </a:fontRef>
        </p:style>
      </p:cxnSp>
      <p:pic>
        <p:nvPicPr>
          <p:cNvPr id="15" name="Recorded Sound">
            <a:hlinkClick r:id="" action="ppaction://media"/>
          </p:cNvPr>
          <p:cNvPicPr>
            <a:picLocks noRot="1" noChangeAspect="1"/>
          </p:cNvPicPr>
          <p:nvPr>
            <a:wavAudioFile r:embed="rId1" name="Recorded Sound"/>
          </p:nvPr>
        </p:nvPicPr>
        <p:blipFill>
          <a:blip r:embed="rId4" cstate="print"/>
          <a:stretch>
            <a:fillRect/>
          </a:stretch>
        </p:blipFill>
        <p:spPr>
          <a:xfrm>
            <a:off x="8541657" y="10123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70"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Lines</a:t>
            </a:r>
          </a:p>
        </p:txBody>
      </p:sp>
      <p:sp>
        <p:nvSpPr>
          <p:cNvPr id="3" name="Content Placeholder 2"/>
          <p:cNvSpPr>
            <a:spLocks noGrp="1"/>
          </p:cNvSpPr>
          <p:nvPr>
            <p:ph idx="1"/>
          </p:nvPr>
        </p:nvSpPr>
        <p:spPr/>
        <p:txBody>
          <a:bodyPr/>
          <a:lstStyle/>
          <a:p>
            <a:r>
              <a:rPr lang="en-US" dirty="0"/>
              <a:t>We only need to modify our algorithm before by using the new </a:t>
            </a:r>
            <a:br>
              <a:rPr lang="en-US" dirty="0"/>
            </a:br>
            <a:r>
              <a:rPr lang="el-GR" i="1" dirty="0"/>
              <a:t>ρ</a:t>
            </a:r>
            <a:r>
              <a:rPr lang="en-US" i="1" dirty="0"/>
              <a:t>,</a:t>
            </a:r>
            <a:r>
              <a:rPr lang="el-GR" dirty="0">
                <a:latin typeface="Arial"/>
                <a:cs typeface="Arial"/>
              </a:rPr>
              <a:t> θ</a:t>
            </a:r>
            <a:r>
              <a:rPr lang="en-US" dirty="0"/>
              <a:t> parameter space.</a:t>
            </a:r>
          </a:p>
        </p:txBody>
      </p:sp>
      <p:pic>
        <p:nvPicPr>
          <p:cNvPr id="96258" name="Picture 2"/>
          <p:cNvPicPr>
            <a:picLocks noChangeAspect="1" noChangeArrowheads="1"/>
          </p:cNvPicPr>
          <p:nvPr/>
        </p:nvPicPr>
        <p:blipFill>
          <a:blip r:embed="rId3" cstate="print"/>
          <a:srcRect l="27611" t="34751" r="19108" b="12285"/>
          <a:stretch>
            <a:fillRect/>
          </a:stretch>
        </p:blipFill>
        <p:spPr bwMode="auto">
          <a:xfrm>
            <a:off x="653143" y="3316514"/>
            <a:ext cx="5181600" cy="3541486"/>
          </a:xfrm>
          <a:prstGeom prst="rect">
            <a:avLst/>
          </a:prstGeom>
          <a:noFill/>
          <a:ln w="12700" cap="flat" cmpd="sng">
            <a:noFill/>
            <a:prstDash val="solid"/>
            <a:miter lim="800000"/>
            <a:headEnd/>
            <a:tailEnd/>
          </a:ln>
        </p:spPr>
      </p:pic>
      <p:sp>
        <p:nvSpPr>
          <p:cNvPr id="6" name="TextBox 5"/>
          <p:cNvSpPr txBox="1"/>
          <p:nvPr/>
        </p:nvSpPr>
        <p:spPr>
          <a:xfrm>
            <a:off x="5984161" y="3468914"/>
            <a:ext cx="3159839" cy="2585323"/>
          </a:xfrm>
          <a:prstGeom prst="rect">
            <a:avLst/>
          </a:prstGeom>
          <a:noFill/>
        </p:spPr>
        <p:txBody>
          <a:bodyPr wrap="none" rtlCol="0">
            <a:spAutoFit/>
          </a:bodyPr>
          <a:lstStyle/>
          <a:p>
            <a:r>
              <a:rPr lang="en-US" dirty="0"/>
              <a:t>Note: the 5 points in</a:t>
            </a:r>
          </a:p>
          <a:p>
            <a:r>
              <a:rPr lang="en-US" dirty="0"/>
              <a:t>the image space map</a:t>
            </a:r>
            <a:br>
              <a:rPr lang="en-US" dirty="0"/>
            </a:br>
            <a:r>
              <a:rPr lang="en-US" dirty="0"/>
              <a:t>to 5 different Sinusoid</a:t>
            </a:r>
          </a:p>
          <a:p>
            <a:r>
              <a:rPr lang="en-US" dirty="0"/>
              <a:t>curves in </a:t>
            </a:r>
            <a:r>
              <a:rPr lang="en-US" dirty="0" err="1"/>
              <a:t>m,c</a:t>
            </a:r>
            <a:r>
              <a:rPr lang="en-US" dirty="0"/>
              <a:t> space.</a:t>
            </a:r>
          </a:p>
          <a:p>
            <a:endParaRPr lang="en-US" dirty="0"/>
          </a:p>
          <a:p>
            <a:r>
              <a:rPr lang="en-US" dirty="0"/>
              <a:t>Note:  </a:t>
            </a:r>
            <a:r>
              <a:rPr lang="en-US" dirty="0">
                <a:solidFill>
                  <a:srgbClr val="FFC000"/>
                </a:solidFill>
              </a:rPr>
              <a:t>4 points in original</a:t>
            </a:r>
            <a:br>
              <a:rPr lang="en-US" dirty="0">
                <a:solidFill>
                  <a:srgbClr val="FFC000"/>
                </a:solidFill>
              </a:rPr>
            </a:br>
            <a:r>
              <a:rPr lang="en-US" dirty="0">
                <a:solidFill>
                  <a:srgbClr val="FFC000"/>
                </a:solidFill>
              </a:rPr>
              <a:t>image on the same line.</a:t>
            </a:r>
            <a:br>
              <a:rPr lang="en-US" dirty="0">
                <a:solidFill>
                  <a:srgbClr val="FFC000"/>
                </a:solidFill>
              </a:rPr>
            </a:br>
            <a:r>
              <a:rPr lang="en-US" dirty="0">
                <a:solidFill>
                  <a:srgbClr val="FFC000"/>
                </a:solidFill>
              </a:rPr>
              <a:t>This indicated by point of</a:t>
            </a:r>
          </a:p>
          <a:p>
            <a:r>
              <a:rPr lang="en-US" dirty="0">
                <a:solidFill>
                  <a:srgbClr val="FFC000"/>
                </a:solidFill>
              </a:rPr>
              <a:t>Intersection in </a:t>
            </a:r>
            <a:r>
              <a:rPr lang="en-US" dirty="0" err="1">
                <a:solidFill>
                  <a:srgbClr val="FFC000"/>
                </a:solidFill>
              </a:rPr>
              <a:t>m,c</a:t>
            </a:r>
            <a:r>
              <a:rPr lang="en-US" dirty="0">
                <a:solidFill>
                  <a:srgbClr val="FFC000"/>
                </a:solidFill>
              </a:rPr>
              <a:t> space</a:t>
            </a:r>
          </a:p>
        </p:txBody>
      </p:sp>
      <p:cxnSp>
        <p:nvCxnSpPr>
          <p:cNvPr id="8" name="Curved Connector 7"/>
          <p:cNvCxnSpPr/>
          <p:nvPr/>
        </p:nvCxnSpPr>
        <p:spPr bwMode="auto">
          <a:xfrm rot="10800000">
            <a:off x="4644572" y="4528457"/>
            <a:ext cx="1364345" cy="1132114"/>
          </a:xfrm>
          <a:prstGeom prst="curvedConnector3">
            <a:avLst>
              <a:gd name="adj1" fmla="val 101064"/>
            </a:avLst>
          </a:prstGeom>
          <a:ln>
            <a:solidFill>
              <a:srgbClr val="FFC000"/>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14" name="Recorded Sound">
            <a:hlinkClick r:id="" action="ppaction://media"/>
          </p:cNvPr>
          <p:cNvPicPr>
            <a:picLocks noRot="1" noChangeAspect="1"/>
          </p:cNvPicPr>
          <p:nvPr>
            <a:wavAudioFile r:embed="rId1" name="Recorded Sound"/>
          </p:nvPr>
        </p:nvPicPr>
        <p:blipFill>
          <a:blip r:embed="rId4" cstate="print"/>
          <a:stretch>
            <a:fillRect/>
          </a:stretch>
        </p:blipFill>
        <p:spPr>
          <a:xfrm>
            <a:off x="8527142"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11"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Lines Example 2</a:t>
            </a:r>
          </a:p>
        </p:txBody>
      </p:sp>
      <p:sp>
        <p:nvSpPr>
          <p:cNvPr id="3" name="Content Placeholder 2"/>
          <p:cNvSpPr>
            <a:spLocks noGrp="1"/>
          </p:cNvSpPr>
          <p:nvPr>
            <p:ph idx="1"/>
          </p:nvPr>
        </p:nvSpPr>
        <p:spPr/>
        <p:txBody>
          <a:bodyPr/>
          <a:lstStyle/>
          <a:p>
            <a:r>
              <a:rPr lang="en-US" dirty="0"/>
              <a:t>Input one line goes to a single peak in Hough Space</a:t>
            </a:r>
          </a:p>
        </p:txBody>
      </p:sp>
      <p:pic>
        <p:nvPicPr>
          <p:cNvPr id="97282" name="Picture 2"/>
          <p:cNvPicPr>
            <a:picLocks noChangeAspect="1" noChangeArrowheads="1"/>
          </p:cNvPicPr>
          <p:nvPr/>
        </p:nvPicPr>
        <p:blipFill>
          <a:blip r:embed="rId3" cstate="print"/>
          <a:srcRect l="23730" t="34751" r="20451" b="11633"/>
          <a:stretch>
            <a:fillRect/>
          </a:stretch>
        </p:blipFill>
        <p:spPr bwMode="auto">
          <a:xfrm>
            <a:off x="1785256" y="2917371"/>
            <a:ext cx="5428343" cy="3585029"/>
          </a:xfrm>
          <a:prstGeom prst="rect">
            <a:avLst/>
          </a:prstGeom>
          <a:noFill/>
          <a:ln w="12700" cap="flat" cmpd="sng">
            <a:noFill/>
            <a:prstDash val="solid"/>
            <a:miter lim="800000"/>
            <a:headEnd/>
            <a:tailEnd/>
          </a:ln>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8425543" y="460829"/>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5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Line Example 2</a:t>
            </a:r>
          </a:p>
        </p:txBody>
      </p:sp>
      <p:sp>
        <p:nvSpPr>
          <p:cNvPr id="3" name="Content Placeholder 2"/>
          <p:cNvSpPr>
            <a:spLocks noGrp="1"/>
          </p:cNvSpPr>
          <p:nvPr>
            <p:ph idx="1"/>
          </p:nvPr>
        </p:nvSpPr>
        <p:spPr/>
        <p:txBody>
          <a:bodyPr/>
          <a:lstStyle/>
          <a:p>
            <a:r>
              <a:rPr lang="en-US" dirty="0"/>
              <a:t>Here 2 lines in original image goes to 2 different peaks in Hough space.</a:t>
            </a:r>
          </a:p>
        </p:txBody>
      </p:sp>
      <p:pic>
        <p:nvPicPr>
          <p:cNvPr id="98307" name="Picture 3"/>
          <p:cNvPicPr>
            <a:picLocks noChangeAspect="1" noChangeArrowheads="1"/>
          </p:cNvPicPr>
          <p:nvPr/>
        </p:nvPicPr>
        <p:blipFill>
          <a:blip r:embed="rId3" cstate="print"/>
          <a:srcRect/>
          <a:stretch>
            <a:fillRect/>
          </a:stretch>
        </p:blipFill>
        <p:spPr bwMode="auto">
          <a:xfrm>
            <a:off x="791029" y="2962275"/>
            <a:ext cx="7620000" cy="3895725"/>
          </a:xfrm>
          <a:prstGeom prst="rect">
            <a:avLst/>
          </a:prstGeom>
          <a:noFill/>
          <a:ln w="12700" cap="flat" cmpd="sng">
            <a:noFill/>
            <a:prstDash val="solid"/>
            <a:miter lim="800000"/>
            <a:headEnd/>
            <a:tailEnd/>
          </a:ln>
        </p:spPr>
      </p:pic>
      <p:sp>
        <p:nvSpPr>
          <p:cNvPr id="6" name="TextBox 5"/>
          <p:cNvSpPr txBox="1"/>
          <p:nvPr/>
        </p:nvSpPr>
        <p:spPr>
          <a:xfrm>
            <a:off x="261257" y="2714171"/>
            <a:ext cx="4885183" cy="276999"/>
          </a:xfrm>
          <a:prstGeom prst="rect">
            <a:avLst/>
          </a:prstGeom>
          <a:noFill/>
        </p:spPr>
        <p:txBody>
          <a:bodyPr wrap="none" rtlCol="0">
            <a:spAutoFit/>
          </a:bodyPr>
          <a:lstStyle/>
          <a:p>
            <a:r>
              <a:rPr lang="en-US" sz="1200"/>
              <a:t>Images from </a:t>
            </a:r>
            <a:r>
              <a:rPr lang="en-US" sz="1200">
                <a:hlinkClick r:id="rId4"/>
              </a:rPr>
              <a:t>http://en.wikipedia.org/wiki/Hough_transform</a:t>
            </a:r>
            <a:r>
              <a:rPr lang="en-US" sz="1200"/>
              <a:t> </a:t>
            </a:r>
            <a:endParaRPr lang="en-US" sz="1200" dirty="0"/>
          </a:p>
        </p:txBody>
      </p:sp>
      <p:pic>
        <p:nvPicPr>
          <p:cNvPr id="7" name="Recorded Sound">
            <a:hlinkClick r:id="" action="ppaction://media"/>
          </p:cNvPr>
          <p:cNvPicPr>
            <a:picLocks noRot="1" noChangeAspect="1"/>
          </p:cNvPicPr>
          <p:nvPr>
            <a:wavAudioFile r:embed="rId1" name="Recorded Sound"/>
          </p:nvPr>
        </p:nvPicPr>
        <p:blipFill>
          <a:blip r:embed="rId5" cstate="print"/>
          <a:stretch>
            <a:fillRect/>
          </a:stretch>
        </p:blipFill>
        <p:spPr>
          <a:xfrm>
            <a:off x="8135257" y="344714"/>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Transforms for Lines, Another Example</a:t>
            </a:r>
          </a:p>
        </p:txBody>
      </p:sp>
      <p:sp>
        <p:nvSpPr>
          <p:cNvPr id="3" name="Content Placeholder 2"/>
          <p:cNvSpPr>
            <a:spLocks noGrp="1"/>
          </p:cNvSpPr>
          <p:nvPr>
            <p:ph idx="1"/>
          </p:nvPr>
        </p:nvSpPr>
        <p:spPr/>
        <p:txBody>
          <a:bodyPr/>
          <a:lstStyle/>
          <a:p>
            <a:r>
              <a:rPr lang="en-US" sz="2000" dirty="0"/>
              <a:t>Here we have a number of lines (10 ) that yields corresponding peaks in Hough space  (corresponding to horizontal, vertical, and 2 diagonal lines)</a:t>
            </a:r>
          </a:p>
        </p:txBody>
      </p:sp>
      <p:pic>
        <p:nvPicPr>
          <p:cNvPr id="100354" name="Picture 2"/>
          <p:cNvPicPr>
            <a:picLocks noChangeAspect="1" noChangeArrowheads="1"/>
          </p:cNvPicPr>
          <p:nvPr/>
        </p:nvPicPr>
        <p:blipFill>
          <a:blip r:embed="rId3" cstate="print"/>
          <a:srcRect/>
          <a:stretch>
            <a:fillRect/>
          </a:stretch>
        </p:blipFill>
        <p:spPr bwMode="auto">
          <a:xfrm>
            <a:off x="1118507" y="3628344"/>
            <a:ext cx="1943100" cy="1952625"/>
          </a:xfrm>
          <a:prstGeom prst="rect">
            <a:avLst/>
          </a:prstGeom>
          <a:noFill/>
          <a:ln w="12700" cap="flat" cmpd="sng">
            <a:noFill/>
            <a:prstDash val="solid"/>
            <a:miter lim="800000"/>
            <a:headEnd/>
            <a:tailEnd/>
          </a:ln>
        </p:spPr>
      </p:pic>
      <p:pic>
        <p:nvPicPr>
          <p:cNvPr id="100355" name="Picture 3"/>
          <p:cNvPicPr>
            <a:picLocks noChangeAspect="1" noChangeArrowheads="1"/>
          </p:cNvPicPr>
          <p:nvPr/>
        </p:nvPicPr>
        <p:blipFill>
          <a:blip r:embed="rId4" cstate="print"/>
          <a:srcRect/>
          <a:stretch>
            <a:fillRect/>
          </a:stretch>
        </p:blipFill>
        <p:spPr bwMode="auto">
          <a:xfrm>
            <a:off x="5397960" y="2931886"/>
            <a:ext cx="1460040" cy="2935288"/>
          </a:xfrm>
          <a:prstGeom prst="rect">
            <a:avLst/>
          </a:prstGeom>
          <a:noFill/>
          <a:ln w="12700" cap="flat" cmpd="sng">
            <a:noFill/>
            <a:prstDash val="solid"/>
            <a:miter lim="800000"/>
            <a:headEnd/>
            <a:tailEnd/>
          </a:ln>
        </p:spPr>
      </p:pic>
      <p:sp>
        <p:nvSpPr>
          <p:cNvPr id="6" name="Right Arrow 5"/>
          <p:cNvSpPr/>
          <p:nvPr/>
        </p:nvSpPr>
        <p:spPr bwMode="auto">
          <a:xfrm>
            <a:off x="2931886" y="4093029"/>
            <a:ext cx="2409371" cy="783771"/>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3" name="TextBox 12"/>
          <p:cNvSpPr txBox="1"/>
          <p:nvPr/>
        </p:nvSpPr>
        <p:spPr>
          <a:xfrm>
            <a:off x="609600" y="6284686"/>
            <a:ext cx="5819222" cy="261610"/>
          </a:xfrm>
          <a:prstGeom prst="rect">
            <a:avLst/>
          </a:prstGeom>
          <a:noFill/>
        </p:spPr>
        <p:txBody>
          <a:bodyPr wrap="none" rtlCol="0">
            <a:spAutoFit/>
          </a:bodyPr>
          <a:lstStyle/>
          <a:p>
            <a:r>
              <a:rPr lang="en-US" sz="1100" dirty="0"/>
              <a:t>Images taken from </a:t>
            </a:r>
            <a:r>
              <a:rPr lang="en-US" sz="1100" dirty="0">
                <a:hlinkClick r:id="rId5"/>
              </a:rPr>
              <a:t>http://planetmath.org/encyclopedia/HoughTransform.html</a:t>
            </a:r>
            <a:r>
              <a:rPr lang="en-US" sz="1100" dirty="0"/>
              <a:t> </a:t>
            </a:r>
          </a:p>
        </p:txBody>
      </p:sp>
      <p:pic>
        <p:nvPicPr>
          <p:cNvPr id="14" name="Recorded Sound">
            <a:hlinkClick r:id="" action="ppaction://media"/>
          </p:cNvPr>
          <p:cNvPicPr>
            <a:picLocks noRot="1" noChangeAspect="1"/>
          </p:cNvPicPr>
          <p:nvPr>
            <a:wavAudioFile r:embed="rId1" name="Recorded Sound"/>
          </p:nvPr>
        </p:nvPicPr>
        <p:blipFill>
          <a:blip r:embed="rId6" cstate="print"/>
          <a:stretch>
            <a:fillRect/>
          </a:stretch>
        </p:blipFill>
        <p:spPr>
          <a:xfrm>
            <a:off x="8323943" y="736600"/>
            <a:ext cx="304800" cy="304800"/>
          </a:xfrm>
          <a:prstGeom prst="rect">
            <a:avLst/>
          </a:prstGeom>
        </p:spPr>
      </p:pic>
      <p:sp>
        <p:nvSpPr>
          <p:cNvPr id="4" name="TextBox 3"/>
          <p:cNvSpPr txBox="1"/>
          <p:nvPr/>
        </p:nvSpPr>
        <p:spPr>
          <a:xfrm>
            <a:off x="7176977" y="4071764"/>
            <a:ext cx="1865382" cy="2031325"/>
          </a:xfrm>
          <a:prstGeom prst="rect">
            <a:avLst/>
          </a:prstGeom>
          <a:solidFill>
            <a:srgbClr val="CC0000"/>
          </a:solidFill>
        </p:spPr>
        <p:txBody>
          <a:bodyPr wrap="none" rtlCol="0">
            <a:spAutoFit/>
          </a:bodyPr>
          <a:lstStyle/>
          <a:p>
            <a:r>
              <a:rPr lang="en-US" dirty="0">
                <a:hlinkClick r:id="rId7"/>
              </a:rPr>
              <a:t>View</a:t>
            </a:r>
            <a:br>
              <a:rPr lang="en-US" dirty="0">
                <a:hlinkClick r:id="rId7"/>
              </a:rPr>
            </a:br>
            <a:r>
              <a:rPr lang="en-US" dirty="0">
                <a:hlinkClick r:id="rId7"/>
              </a:rPr>
              <a:t>YouTube</a:t>
            </a:r>
            <a:br>
              <a:rPr lang="en-US" dirty="0">
                <a:hlinkClick r:id="rId7"/>
              </a:rPr>
            </a:br>
            <a:r>
              <a:rPr lang="en-US" dirty="0">
                <a:hlinkClick r:id="rId7"/>
              </a:rPr>
              <a:t>demonstrating</a:t>
            </a:r>
            <a:br>
              <a:rPr lang="en-US" dirty="0">
                <a:hlinkClick r:id="rId7"/>
              </a:rPr>
            </a:br>
            <a:r>
              <a:rPr lang="en-US" dirty="0">
                <a:hlinkClick r:id="rId7"/>
              </a:rPr>
              <a:t>Hough Space</a:t>
            </a:r>
          </a:p>
          <a:p>
            <a:r>
              <a:rPr lang="en-US" dirty="0">
                <a:hlinkClick r:id="rId7"/>
              </a:rPr>
              <a:t>For Lines</a:t>
            </a:r>
            <a:endParaRPr lang="en-US" dirty="0"/>
          </a:p>
          <a:p>
            <a:endParaRPr lang="en-US" dirty="0"/>
          </a:p>
          <a:p>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11" fill="hold"/>
                                        <p:tgtEl>
                                          <p:spTgt spid="14"/>
                                        </p:tgtEl>
                                      </p:cBhvr>
                                    </p:cmd>
                                  </p:childTnLst>
                                </p:cTn>
                              </p:par>
                            </p:childTnLst>
                          </p:cTn>
                        </p:par>
                      </p:childTnLst>
                    </p:cTn>
                  </p:par>
                </p:childTnLst>
              </p:cTn>
              <p:nextCondLst>
                <p:cond evt="onClick" delay="0">
                  <p:tgtEl>
                    <p:spTgt spid="1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Image with many straight lines</a:t>
            </a:r>
          </a:p>
        </p:txBody>
      </p:sp>
      <p:sp>
        <p:nvSpPr>
          <p:cNvPr id="3" name="Content Placeholder 2"/>
          <p:cNvSpPr>
            <a:spLocks noGrp="1"/>
          </p:cNvSpPr>
          <p:nvPr>
            <p:ph idx="1"/>
          </p:nvPr>
        </p:nvSpPr>
        <p:spPr/>
        <p:txBody>
          <a:bodyPr/>
          <a:lstStyle/>
          <a:p>
            <a:r>
              <a:rPr lang="en-US" sz="2000" dirty="0"/>
              <a:t>Here is a video showing results of Hough Transform for lines…trying to detect power lines in the image.</a:t>
            </a:r>
          </a:p>
        </p:txBody>
      </p:sp>
      <p:sp>
        <p:nvSpPr>
          <p:cNvPr id="4" name="Rectangle 3"/>
          <p:cNvSpPr/>
          <p:nvPr/>
        </p:nvSpPr>
        <p:spPr>
          <a:xfrm>
            <a:off x="0" y="4920121"/>
            <a:ext cx="2576286" cy="1754326"/>
          </a:xfrm>
          <a:prstGeom prst="rect">
            <a:avLst/>
          </a:prstGeom>
          <a:solidFill>
            <a:srgbClr val="DC3A97"/>
          </a:solidFill>
        </p:spPr>
        <p:txBody>
          <a:bodyPr wrap="square">
            <a:spAutoFit/>
          </a:bodyPr>
          <a:lstStyle/>
          <a:p>
            <a:r>
              <a:rPr lang="en-US" dirty="0">
                <a:hlinkClick r:id="rId3"/>
              </a:rPr>
              <a:t>http://www.youtube.com/watch?v=7L2SIy4bY_s</a:t>
            </a:r>
            <a:endParaRPr lang="en-US" dirty="0"/>
          </a:p>
          <a:p>
            <a:endParaRPr lang="en-US" dirty="0"/>
          </a:p>
          <a:p>
            <a:r>
              <a:rPr lang="en-US" dirty="0"/>
              <a:t>Click above to see video </a:t>
            </a:r>
          </a:p>
        </p:txBody>
      </p:sp>
      <p:pic>
        <p:nvPicPr>
          <p:cNvPr id="99331" name="Picture 3"/>
          <p:cNvPicPr>
            <a:picLocks noChangeAspect="1" noChangeArrowheads="1"/>
          </p:cNvPicPr>
          <p:nvPr/>
        </p:nvPicPr>
        <p:blipFill>
          <a:blip r:embed="rId4" cstate="print"/>
          <a:srcRect l="20833" t="43683" r="49405" b="15577"/>
          <a:stretch>
            <a:fillRect/>
          </a:stretch>
        </p:blipFill>
        <p:spPr bwMode="auto">
          <a:xfrm>
            <a:off x="3265714" y="2353693"/>
            <a:ext cx="5413829" cy="4504307"/>
          </a:xfrm>
          <a:prstGeom prst="rect">
            <a:avLst/>
          </a:prstGeom>
          <a:noFill/>
          <a:ln w="12700" cap="flat" cmpd="sng">
            <a:noFill/>
            <a:prstDash val="solid"/>
            <a:miter lim="800000"/>
            <a:headEnd/>
            <a:tailEnd/>
          </a:ln>
        </p:spPr>
      </p:pic>
      <p:sp>
        <p:nvSpPr>
          <p:cNvPr id="7" name="TextBox 6"/>
          <p:cNvSpPr txBox="1"/>
          <p:nvPr/>
        </p:nvSpPr>
        <p:spPr>
          <a:xfrm>
            <a:off x="3352800" y="3773714"/>
            <a:ext cx="2082621" cy="369332"/>
          </a:xfrm>
          <a:prstGeom prst="rect">
            <a:avLst/>
          </a:prstGeom>
          <a:noFill/>
        </p:spPr>
        <p:txBody>
          <a:bodyPr wrap="none" rtlCol="0">
            <a:spAutoFit/>
          </a:bodyPr>
          <a:lstStyle/>
          <a:p>
            <a:r>
              <a:rPr lang="en-US" b="1" dirty="0">
                <a:solidFill>
                  <a:srgbClr val="FFC000"/>
                </a:solidFill>
              </a:rPr>
              <a:t>Original image</a:t>
            </a:r>
          </a:p>
        </p:txBody>
      </p:sp>
      <p:sp>
        <p:nvSpPr>
          <p:cNvPr id="8" name="Rectangle 7"/>
          <p:cNvSpPr/>
          <p:nvPr/>
        </p:nvSpPr>
        <p:spPr>
          <a:xfrm>
            <a:off x="4111260" y="4608677"/>
            <a:ext cx="1877437" cy="369332"/>
          </a:xfrm>
          <a:prstGeom prst="rect">
            <a:avLst/>
          </a:prstGeom>
        </p:spPr>
        <p:txBody>
          <a:bodyPr wrap="none">
            <a:spAutoFit/>
          </a:bodyPr>
          <a:lstStyle/>
          <a:p>
            <a:r>
              <a:rPr lang="en-US" b="1" dirty="0">
                <a:solidFill>
                  <a:srgbClr val="FFC000"/>
                </a:solidFill>
              </a:rPr>
              <a:t>Hough Space</a:t>
            </a:r>
          </a:p>
        </p:txBody>
      </p:sp>
      <p:sp>
        <p:nvSpPr>
          <p:cNvPr id="9" name="Rectangle 8"/>
          <p:cNvSpPr/>
          <p:nvPr/>
        </p:nvSpPr>
        <p:spPr>
          <a:xfrm>
            <a:off x="6317432" y="4289362"/>
            <a:ext cx="2281394" cy="369332"/>
          </a:xfrm>
          <a:prstGeom prst="rect">
            <a:avLst/>
          </a:prstGeom>
        </p:spPr>
        <p:txBody>
          <a:bodyPr wrap="none">
            <a:spAutoFit/>
          </a:bodyPr>
          <a:lstStyle/>
          <a:p>
            <a:r>
              <a:rPr lang="en-US" b="1" dirty="0">
                <a:solidFill>
                  <a:srgbClr val="FFC000"/>
                </a:solidFill>
              </a:rPr>
              <a:t>Detected 3 lines</a:t>
            </a:r>
          </a:p>
        </p:txBody>
      </p:sp>
      <p:pic>
        <p:nvPicPr>
          <p:cNvPr id="10" name="Recorded Sound">
            <a:hlinkClick r:id="" action="ppaction://media"/>
          </p:cNvPr>
          <p:cNvPicPr>
            <a:picLocks noRot="1" noChangeAspect="1"/>
          </p:cNvPicPr>
          <p:nvPr>
            <a:wavAudioFile r:embed="rId1" name="Recorded Sound"/>
          </p:nvPr>
        </p:nvPicPr>
        <p:blipFill>
          <a:blip r:embed="rId5" cstate="print"/>
          <a:stretch>
            <a:fillRect/>
          </a:stretch>
        </p:blipFill>
        <p:spPr>
          <a:xfrm>
            <a:off x="8440057" y="5479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10" fill="hold"/>
                                        <p:tgtEl>
                                          <p:spTgt spid="10"/>
                                        </p:tgtEl>
                                      </p:cBhvr>
                                    </p:cmd>
                                  </p:childTnLst>
                                </p:cTn>
                              </p:par>
                            </p:childTnLst>
                          </p:cTn>
                        </p:par>
                      </p:childTnLst>
                    </p:cTn>
                  </p:par>
                </p:childTnLst>
              </p:cTn>
              <p:nextCondLst>
                <p:cond evt="onClick" delay="0">
                  <p:tgtEl>
                    <p:spTgt spid="1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0"/>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Issues</a:t>
            </a:r>
          </a:p>
        </p:txBody>
      </p:sp>
      <p:sp>
        <p:nvSpPr>
          <p:cNvPr id="3" name="Content Placeholder 2"/>
          <p:cNvSpPr>
            <a:spLocks noGrp="1"/>
          </p:cNvSpPr>
          <p:nvPr>
            <p:ph idx="1"/>
          </p:nvPr>
        </p:nvSpPr>
        <p:spPr/>
        <p:txBody>
          <a:bodyPr/>
          <a:lstStyle/>
          <a:p>
            <a:r>
              <a:rPr lang="en-US" sz="2400" dirty="0"/>
              <a:t>How big (many) bins should you have in partitioning of the Hough Space (</a:t>
            </a:r>
            <a:r>
              <a:rPr lang="en-US" sz="2400" dirty="0" err="1"/>
              <a:t>m,c</a:t>
            </a:r>
            <a:r>
              <a:rPr lang="en-US" sz="2400" dirty="0"/>
              <a:t>)?</a:t>
            </a:r>
            <a:br>
              <a:rPr lang="en-US" sz="2400" dirty="0"/>
            </a:br>
            <a:endParaRPr lang="en-US" sz="2400" dirty="0"/>
          </a:p>
          <a:p>
            <a:r>
              <a:rPr lang="en-US" sz="2400" dirty="0"/>
              <a:t>How do we decide when a peak exists in Hough space that indicates a line in the original image?</a:t>
            </a:r>
          </a:p>
          <a:p>
            <a:pPr lvl="1"/>
            <a:r>
              <a:rPr lang="en-US" sz="2000" dirty="0"/>
              <a:t>What if peaks are very close (is this the same line)?</a:t>
            </a:r>
            <a:br>
              <a:rPr lang="en-US" sz="2000" dirty="0"/>
            </a:br>
            <a:br>
              <a:rPr lang="en-US" sz="2000" dirty="0"/>
            </a:br>
            <a:br>
              <a:rPr lang="en-US" sz="1600" dirty="0"/>
            </a:br>
            <a:endParaRPr lang="en-US" sz="1600" dirty="0"/>
          </a:p>
          <a:p>
            <a:r>
              <a:rPr lang="en-US" sz="2400" dirty="0"/>
              <a:t>Which points in the image belong to the same continuous line</a:t>
            </a:r>
          </a:p>
          <a:p>
            <a:pPr lvl="1"/>
            <a:r>
              <a:rPr lang="en-US" sz="2000" dirty="0"/>
              <a:t>You can have X lines in the image in different locations with the same (</a:t>
            </a:r>
            <a:r>
              <a:rPr lang="en-US" sz="2000" dirty="0" err="1"/>
              <a:t>m,c</a:t>
            </a:r>
            <a:r>
              <a:rPr lang="en-US" sz="2000" dirty="0"/>
              <a:t>) parameters.</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454571" y="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33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24114" y="205242"/>
            <a:ext cx="8229600" cy="1139825"/>
          </a:xfrm>
        </p:spPr>
        <p:txBody>
          <a:bodyPr/>
          <a:lstStyle/>
          <a:p>
            <a:pPr eaLnBrk="1" hangingPunct="1">
              <a:defRPr/>
            </a:pPr>
            <a:r>
              <a:rPr lang="en-US" sz="4000" dirty="0"/>
              <a:t>Some </a:t>
            </a:r>
            <a:r>
              <a:rPr lang="en-US" sz="4000" dirty="0">
                <a:solidFill>
                  <a:srgbClr val="FFC000"/>
                </a:solidFill>
              </a:rPr>
              <a:t>Image-based Features</a:t>
            </a:r>
            <a:r>
              <a:rPr lang="en-US" sz="4000" dirty="0"/>
              <a:t> (not object-based) for vision systems</a:t>
            </a:r>
          </a:p>
        </p:txBody>
      </p:sp>
      <p:sp>
        <p:nvSpPr>
          <p:cNvPr id="141315" name="Rectangle 3"/>
          <p:cNvSpPr>
            <a:spLocks noGrp="1" noChangeArrowheads="1"/>
          </p:cNvSpPr>
          <p:nvPr>
            <p:ph type="body" sz="half" idx="1"/>
          </p:nvPr>
        </p:nvSpPr>
        <p:spPr>
          <a:xfrm>
            <a:off x="602795" y="2064205"/>
            <a:ext cx="7684861" cy="3625396"/>
          </a:xfrm>
        </p:spPr>
        <p:txBody>
          <a:bodyPr/>
          <a:lstStyle/>
          <a:p>
            <a:pPr marL="457200" indent="-457200" eaLnBrk="1" hangingPunct="1">
              <a:defRPr/>
            </a:pPr>
            <a:r>
              <a:rPr lang="en-US" sz="2400" dirty="0"/>
              <a:t>Average Color or </a:t>
            </a:r>
            <a:r>
              <a:rPr lang="en-US" sz="2400" dirty="0" err="1"/>
              <a:t>Greyscale</a:t>
            </a:r>
            <a:r>
              <a:rPr lang="en-US" sz="2400" dirty="0"/>
              <a:t> (of area of image)   …or other statistics like median, variance. </a:t>
            </a:r>
          </a:p>
          <a:p>
            <a:pPr marL="457200" indent="-457200" eaLnBrk="1" hangingPunct="1">
              <a:defRPr/>
            </a:pPr>
            <a:r>
              <a:rPr lang="en-US" sz="2400" dirty="0"/>
              <a:t>Texture</a:t>
            </a:r>
          </a:p>
          <a:p>
            <a:pPr marL="457200" indent="-457200" eaLnBrk="1" hangingPunct="1">
              <a:defRPr/>
            </a:pPr>
            <a:r>
              <a:rPr lang="en-US" sz="2400" dirty="0"/>
              <a:t>Transformed Image Values </a:t>
            </a:r>
            <a:br>
              <a:rPr lang="en-US" sz="2400" dirty="0"/>
            </a:br>
            <a:r>
              <a:rPr lang="en-US" sz="2400" dirty="0"/>
              <a:t>(i.e. frequency values)</a:t>
            </a:r>
          </a:p>
          <a:p>
            <a:pPr marL="457200" indent="-457200" eaLnBrk="1" hangingPunct="1">
              <a:defRPr/>
            </a:pPr>
            <a:endParaRPr lang="en-US" sz="2400" dirty="0"/>
          </a:p>
          <a:p>
            <a:pPr marL="457200" indent="-457200" eaLnBrk="1" hangingPunct="1">
              <a:defRPr/>
            </a:pPr>
            <a:endParaRPr lang="en-US" sz="2400" dirty="0"/>
          </a:p>
          <a:p>
            <a:pPr marL="457200" indent="-457200" eaLnBrk="1" hangingPunct="1">
              <a:defRPr/>
            </a:pPr>
            <a:r>
              <a:rPr lang="en-US" sz="2400" dirty="0">
                <a:solidFill>
                  <a:srgbClr val="FFC000"/>
                </a:solidFill>
              </a:rPr>
              <a:t>WE ALREADY looked at these in previous lectures.   The decision left is do you to it for an entire image or be block-based, breaking up image into smaller </a:t>
            </a:r>
            <a:r>
              <a:rPr lang="en-US" sz="2400" dirty="0" err="1">
                <a:solidFill>
                  <a:srgbClr val="FFC000"/>
                </a:solidFill>
              </a:rPr>
              <a:t>MxM</a:t>
            </a:r>
            <a:r>
              <a:rPr lang="en-US" sz="2400" dirty="0">
                <a:solidFill>
                  <a:srgbClr val="FFC000"/>
                </a:solidFill>
              </a:rPr>
              <a:t> regions?</a:t>
            </a:r>
          </a:p>
          <a:p>
            <a:pPr marL="457200" indent="-457200" eaLnBrk="1" hangingPunct="1">
              <a:buFont typeface="Wingdings" pitchFamily="2" charset="2"/>
              <a:buAutoNum type="arabicPeriod"/>
              <a:defRPr/>
            </a:pPr>
            <a:endParaRPr lang="en-US" sz="2400" dirty="0"/>
          </a:p>
        </p:txBody>
      </p:sp>
      <p:pic>
        <p:nvPicPr>
          <p:cNvPr id="5" name="Picture 3"/>
          <p:cNvPicPr>
            <a:picLocks noChangeAspect="1" noChangeArrowheads="1"/>
          </p:cNvPicPr>
          <p:nvPr/>
        </p:nvPicPr>
        <p:blipFill>
          <a:blip r:embed="rId3" cstate="print"/>
          <a:srcRect/>
          <a:stretch>
            <a:fillRect/>
          </a:stretch>
        </p:blipFill>
        <p:spPr bwMode="auto">
          <a:xfrm>
            <a:off x="6591300" y="2730499"/>
            <a:ext cx="2552700" cy="2501900"/>
          </a:xfrm>
          <a:prstGeom prst="rect">
            <a:avLst/>
          </a:prstGeom>
          <a:noFill/>
          <a:ln w="12700">
            <a:noFill/>
            <a:miter lim="800000"/>
            <a:headEnd/>
            <a:tailEnd/>
          </a:ln>
        </p:spPr>
      </p:pic>
      <p:cxnSp>
        <p:nvCxnSpPr>
          <p:cNvPr id="7" name="Curved Connector 6"/>
          <p:cNvCxnSpPr/>
          <p:nvPr/>
        </p:nvCxnSpPr>
        <p:spPr bwMode="auto">
          <a:xfrm rot="5400000" flipH="1" flipV="1">
            <a:off x="7046686" y="5072743"/>
            <a:ext cx="1306286" cy="711200"/>
          </a:xfrm>
          <a:prstGeom prst="curvedConnector3">
            <a:avLst>
              <a:gd name="adj1" fmla="val 50000"/>
            </a:avLst>
          </a:prstGeom>
          <a:ln>
            <a:solidFill>
              <a:schemeClr val="accent4">
                <a:lumMod val="10000"/>
              </a:schemeClr>
            </a:solidFill>
            <a:headEnd type="none" w="med" len="med"/>
            <a:tailEnd type="arrow"/>
          </a:ln>
        </p:spPr>
        <p:style>
          <a:lnRef idx="3">
            <a:schemeClr val="dk1"/>
          </a:lnRef>
          <a:fillRef idx="0">
            <a:schemeClr val="dk1"/>
          </a:fillRef>
          <a:effectRef idx="2">
            <a:schemeClr val="dk1"/>
          </a:effectRef>
          <a:fontRef idx="minor">
            <a:schemeClr val="tx1"/>
          </a:fontRef>
        </p:style>
      </p:cxn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341086" y="5043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video examples of Hough Transform</a:t>
            </a:r>
          </a:p>
        </p:txBody>
      </p:sp>
      <p:sp>
        <p:nvSpPr>
          <p:cNvPr id="3" name="Content Placeholder 2"/>
          <p:cNvSpPr>
            <a:spLocks noGrp="1"/>
          </p:cNvSpPr>
          <p:nvPr>
            <p:ph idx="1"/>
          </p:nvPr>
        </p:nvSpPr>
        <p:spPr>
          <a:solidFill>
            <a:srgbClr val="DC3A97"/>
          </a:solidFill>
        </p:spPr>
        <p:txBody>
          <a:bodyPr/>
          <a:lstStyle/>
          <a:p>
            <a:r>
              <a:rPr lang="en-US" dirty="0"/>
              <a:t>Student detecting 4 sides of rectangle </a:t>
            </a:r>
            <a:r>
              <a:rPr lang="en-US" dirty="0">
                <a:hlinkClick r:id="rId2"/>
              </a:rPr>
              <a:t>https://www.youtube.com/watch?v=zGEH6hao3c4</a:t>
            </a:r>
            <a:endParaRPr lang="en-US" dirty="0"/>
          </a:p>
          <a:p>
            <a:endParaRPr lang="en-US" dirty="0"/>
          </a:p>
          <a:p>
            <a:r>
              <a:rPr lang="en-US" dirty="0"/>
              <a:t>More elaborate –Lane line detection using Hough Lines </a:t>
            </a:r>
            <a:r>
              <a:rPr lang="en-US" dirty="0">
                <a:hlinkClick r:id="rId3"/>
              </a:rPr>
              <a:t>https://www.youtube.com/watch?v=pQuUW3Jp8ic</a:t>
            </a:r>
            <a:endParaRPr lang="en-US" dirty="0"/>
          </a:p>
        </p:txBody>
      </p:sp>
    </p:spTree>
    <p:extLst>
      <p:ext uri="{BB962C8B-B14F-4D97-AF65-F5344CB8AC3E}">
        <p14:creationId xmlns:p14="http://schemas.microsoft.com/office/powerpoint/2010/main" val="1989353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on – detecting other than parameterized shapes with Hough Transform</a:t>
            </a:r>
          </a:p>
        </p:txBody>
      </p:sp>
      <p:sp>
        <p:nvSpPr>
          <p:cNvPr id="3" name="Content Placeholder 2"/>
          <p:cNvSpPr>
            <a:spLocks noGrp="1"/>
          </p:cNvSpPr>
          <p:nvPr>
            <p:ph idx="1"/>
          </p:nvPr>
        </p:nvSpPr>
        <p:spPr>
          <a:xfrm>
            <a:off x="500742" y="1919514"/>
            <a:ext cx="8229600" cy="4530725"/>
          </a:xfrm>
        </p:spPr>
        <p:txBody>
          <a:bodyPr/>
          <a:lstStyle/>
          <a:p>
            <a:r>
              <a:rPr lang="en-US" sz="2400" dirty="0"/>
              <a:t>Idea is simple – </a:t>
            </a:r>
            <a:r>
              <a:rPr lang="en-US" sz="2400" dirty="0">
                <a:solidFill>
                  <a:srgbClr val="FFC000"/>
                </a:solidFill>
              </a:rPr>
              <a:t>replace parameterization </a:t>
            </a:r>
            <a:r>
              <a:rPr lang="en-US" sz="2400" dirty="0"/>
              <a:t>with that of the new shape.</a:t>
            </a:r>
          </a:p>
          <a:p>
            <a:endParaRPr lang="en-US" sz="2400" dirty="0"/>
          </a:p>
          <a:p>
            <a:r>
              <a:rPr lang="en-US" sz="2400" dirty="0"/>
              <a:t>Example:  Circle – described by center </a:t>
            </a:r>
            <a:r>
              <a:rPr lang="en-US" sz="2400" dirty="0">
                <a:solidFill>
                  <a:srgbClr val="FFC000"/>
                </a:solidFill>
              </a:rPr>
              <a:t>(x</a:t>
            </a:r>
            <a:r>
              <a:rPr lang="en-US" sz="2400" baseline="-25000" dirty="0">
                <a:solidFill>
                  <a:srgbClr val="FFC000"/>
                </a:solidFill>
              </a:rPr>
              <a:t>0</a:t>
            </a:r>
            <a:r>
              <a:rPr lang="en-US" sz="2400" dirty="0">
                <a:solidFill>
                  <a:srgbClr val="FFC000"/>
                </a:solidFill>
              </a:rPr>
              <a:t> , y</a:t>
            </a:r>
            <a:r>
              <a:rPr lang="en-US" sz="2400" baseline="-25000" dirty="0">
                <a:solidFill>
                  <a:srgbClr val="FFC000"/>
                </a:solidFill>
              </a:rPr>
              <a:t>0</a:t>
            </a:r>
            <a:r>
              <a:rPr lang="en-US" sz="2400" dirty="0">
                <a:solidFill>
                  <a:srgbClr val="FFC000"/>
                </a:solidFill>
              </a:rPr>
              <a:t> ) </a:t>
            </a:r>
            <a:r>
              <a:rPr lang="en-US" sz="2400" dirty="0"/>
              <a:t>and radius </a:t>
            </a:r>
            <a:r>
              <a:rPr lang="en-US" sz="2400" dirty="0">
                <a:solidFill>
                  <a:srgbClr val="FFC000"/>
                </a:solidFill>
              </a:rPr>
              <a:t>r</a:t>
            </a:r>
            <a:r>
              <a:rPr lang="en-US" sz="2400" dirty="0"/>
              <a:t>.</a:t>
            </a:r>
          </a:p>
        </p:txBody>
      </p:sp>
      <p:pic>
        <p:nvPicPr>
          <p:cNvPr id="101378" name="Picture 2"/>
          <p:cNvPicPr>
            <a:picLocks noChangeAspect="1" noChangeArrowheads="1"/>
          </p:cNvPicPr>
          <p:nvPr/>
        </p:nvPicPr>
        <p:blipFill>
          <a:blip r:embed="rId3" cstate="print"/>
          <a:srcRect l="51341" t="40395" r="25376" b="26177"/>
          <a:stretch>
            <a:fillRect/>
          </a:stretch>
        </p:blipFill>
        <p:spPr bwMode="auto">
          <a:xfrm>
            <a:off x="4267199" y="4223658"/>
            <a:ext cx="2264230" cy="2235200"/>
          </a:xfrm>
          <a:prstGeom prst="rect">
            <a:avLst/>
          </a:prstGeom>
          <a:noFill/>
          <a:ln w="12700" cap="flat" cmpd="sng">
            <a:noFill/>
            <a:prstDash val="solid"/>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4641623" y="6019800"/>
            <a:ext cx="238125" cy="514350"/>
          </a:xfrm>
          <a:prstGeom prst="rect">
            <a:avLst/>
          </a:prstGeom>
          <a:noFill/>
          <a:ln w="12700" cap="flat" cmpd="sng">
            <a:noFill/>
            <a:prstDash val="solid"/>
            <a:miter lim="800000"/>
            <a:headEnd/>
            <a:tailEnd/>
          </a:ln>
          <a:effectLst/>
        </p:spPr>
      </p:pic>
      <p:cxnSp>
        <p:nvCxnSpPr>
          <p:cNvPr id="7" name="Curved Connector 6"/>
          <p:cNvCxnSpPr/>
          <p:nvPr/>
        </p:nvCxnSpPr>
        <p:spPr bwMode="auto">
          <a:xfrm rot="10800000" flipV="1">
            <a:off x="5428344" y="3599542"/>
            <a:ext cx="2481943" cy="1901372"/>
          </a:xfrm>
          <a:prstGeom prst="curvedConnector3">
            <a:avLst>
              <a:gd name="adj1" fmla="val 50000"/>
            </a:avLst>
          </a:prstGeom>
          <a:solidFill>
            <a:schemeClr val="accent1"/>
          </a:solidFill>
          <a:ln w="12700" cap="flat" cmpd="sng" algn="ctr">
            <a:solidFill>
              <a:srgbClr val="FFC000"/>
            </a:solidFill>
            <a:prstDash val="solid"/>
            <a:round/>
            <a:headEnd type="none" w="med" len="med"/>
            <a:tailEnd type="arrow"/>
          </a:ln>
          <a:effectLst/>
        </p:spPr>
      </p:cxnSp>
      <p:pic>
        <p:nvPicPr>
          <p:cNvPr id="9"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1850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51"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circles</a:t>
            </a:r>
          </a:p>
        </p:txBody>
      </p:sp>
      <p:sp>
        <p:nvSpPr>
          <p:cNvPr id="3" name="Content Placeholder 2"/>
          <p:cNvSpPr>
            <a:spLocks noGrp="1"/>
          </p:cNvSpPr>
          <p:nvPr>
            <p:ph idx="1"/>
          </p:nvPr>
        </p:nvSpPr>
        <p:spPr>
          <a:xfrm>
            <a:off x="442685" y="1150257"/>
            <a:ext cx="8229600" cy="4530725"/>
          </a:xfrm>
        </p:spPr>
        <p:txBody>
          <a:bodyPr/>
          <a:lstStyle/>
          <a:p>
            <a:r>
              <a:rPr lang="en-US" sz="2000" dirty="0"/>
              <a:t>Each Edge point in the original image maps to a cylinder in the parameterized Hough space </a:t>
            </a:r>
            <a:r>
              <a:rPr lang="en-US" sz="2000" dirty="0">
                <a:solidFill>
                  <a:srgbClr val="FFC000"/>
                </a:solidFill>
              </a:rPr>
              <a:t>(x</a:t>
            </a:r>
            <a:r>
              <a:rPr lang="en-US" sz="2000" baseline="-25000" dirty="0">
                <a:solidFill>
                  <a:srgbClr val="FFC000"/>
                </a:solidFill>
              </a:rPr>
              <a:t>0</a:t>
            </a:r>
            <a:r>
              <a:rPr lang="en-US" sz="2000" dirty="0">
                <a:solidFill>
                  <a:srgbClr val="FFC000"/>
                </a:solidFill>
              </a:rPr>
              <a:t> , y</a:t>
            </a:r>
            <a:r>
              <a:rPr lang="en-US" sz="2000" baseline="-25000" dirty="0">
                <a:solidFill>
                  <a:srgbClr val="FFC000"/>
                </a:solidFill>
              </a:rPr>
              <a:t>0 ,</a:t>
            </a:r>
            <a:r>
              <a:rPr lang="en-US" sz="2000" dirty="0">
                <a:solidFill>
                  <a:srgbClr val="FFC000"/>
                </a:solidFill>
              </a:rPr>
              <a:t> r)</a:t>
            </a:r>
            <a:r>
              <a:rPr lang="en-US" sz="2000" dirty="0"/>
              <a:t>.</a:t>
            </a:r>
          </a:p>
          <a:p>
            <a:r>
              <a:rPr lang="en-US" sz="2000" dirty="0"/>
              <a:t>Very complicated to do intersection of 3D surfaces.</a:t>
            </a:r>
          </a:p>
          <a:p>
            <a:r>
              <a:rPr lang="en-US" sz="2000" dirty="0"/>
              <a:t>Solution 1: often assume the radius of the circle you are looking for known. (or do a series of transforms with a few values of r)</a:t>
            </a:r>
          </a:p>
          <a:p>
            <a:r>
              <a:rPr lang="en-US" sz="2000" dirty="0"/>
              <a:t>Solution 2: estimate value of r for a given edge point and </a:t>
            </a:r>
            <a:r>
              <a:rPr lang="en-US" sz="2000" dirty="0">
                <a:solidFill>
                  <a:srgbClr val="FFC000"/>
                </a:solidFill>
              </a:rPr>
              <a:t>x</a:t>
            </a:r>
            <a:r>
              <a:rPr lang="en-US" sz="2000" baseline="-25000" dirty="0">
                <a:solidFill>
                  <a:srgbClr val="FFC000"/>
                </a:solidFill>
              </a:rPr>
              <a:t>0</a:t>
            </a:r>
            <a:r>
              <a:rPr lang="en-US" sz="2000" dirty="0">
                <a:solidFill>
                  <a:srgbClr val="FFC000"/>
                </a:solidFill>
              </a:rPr>
              <a:t> , y</a:t>
            </a:r>
            <a:r>
              <a:rPr lang="en-US" sz="2000" baseline="-25000" dirty="0">
                <a:solidFill>
                  <a:srgbClr val="FFC000"/>
                </a:solidFill>
              </a:rPr>
              <a:t>0 </a:t>
            </a:r>
            <a:r>
              <a:rPr lang="en-US" sz="2000" dirty="0"/>
              <a:t>values.  This is distance from </a:t>
            </a:r>
            <a:r>
              <a:rPr lang="en-US" sz="2000" dirty="0">
                <a:solidFill>
                  <a:srgbClr val="FFC000"/>
                </a:solidFill>
              </a:rPr>
              <a:t>x</a:t>
            </a:r>
            <a:r>
              <a:rPr lang="en-US" sz="2000" baseline="-25000" dirty="0">
                <a:solidFill>
                  <a:srgbClr val="FFC000"/>
                </a:solidFill>
              </a:rPr>
              <a:t>0</a:t>
            </a:r>
            <a:r>
              <a:rPr lang="en-US" sz="2000" dirty="0">
                <a:solidFill>
                  <a:srgbClr val="FFC000"/>
                </a:solidFill>
              </a:rPr>
              <a:t> , y</a:t>
            </a:r>
            <a:r>
              <a:rPr lang="en-US" sz="2000" baseline="-25000" dirty="0">
                <a:solidFill>
                  <a:srgbClr val="FFC000"/>
                </a:solidFill>
              </a:rPr>
              <a:t>0</a:t>
            </a:r>
            <a:r>
              <a:rPr lang="en-US" sz="2000" dirty="0"/>
              <a:t>  to edge point </a:t>
            </a:r>
            <a:r>
              <a:rPr lang="en-US" sz="2000" dirty="0">
                <a:solidFill>
                  <a:srgbClr val="00B0F0"/>
                </a:solidFill>
              </a:rPr>
              <a:t>p</a:t>
            </a:r>
            <a:r>
              <a:rPr lang="en-US" sz="2000" dirty="0"/>
              <a:t> along the </a:t>
            </a:r>
            <a:r>
              <a:rPr lang="en-US" sz="2000" dirty="0">
                <a:solidFill>
                  <a:srgbClr val="92D050"/>
                </a:solidFill>
              </a:rPr>
              <a:t>perpendicular direction </a:t>
            </a:r>
            <a:r>
              <a:rPr lang="en-US" sz="2000" dirty="0"/>
              <a:t>to the </a:t>
            </a:r>
            <a:r>
              <a:rPr lang="en-US" sz="2000" dirty="0">
                <a:solidFill>
                  <a:srgbClr val="FF0000"/>
                </a:solidFill>
              </a:rPr>
              <a:t>edge direction </a:t>
            </a:r>
            <a:r>
              <a:rPr lang="en-US" sz="2000" dirty="0"/>
              <a:t>at edge point p.</a:t>
            </a:r>
            <a:r>
              <a:rPr lang="en-US" sz="2000" baseline="-25000" dirty="0">
                <a:solidFill>
                  <a:srgbClr val="FFC000"/>
                </a:solidFill>
              </a:rPr>
              <a:t> </a:t>
            </a:r>
            <a:endParaRPr lang="en-US" sz="2000" dirty="0"/>
          </a:p>
        </p:txBody>
      </p:sp>
      <p:cxnSp>
        <p:nvCxnSpPr>
          <p:cNvPr id="7" name="Straight Arrow Connector 6"/>
          <p:cNvCxnSpPr/>
          <p:nvPr/>
        </p:nvCxnSpPr>
        <p:spPr bwMode="auto">
          <a:xfrm>
            <a:off x="1524000" y="4731657"/>
            <a:ext cx="2423885"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667657" y="5617029"/>
            <a:ext cx="1727200" cy="1451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4" name="TextBox 13"/>
          <p:cNvSpPr txBox="1"/>
          <p:nvPr/>
        </p:nvSpPr>
        <p:spPr>
          <a:xfrm>
            <a:off x="3933371" y="4615542"/>
            <a:ext cx="435429" cy="369332"/>
          </a:xfrm>
          <a:prstGeom prst="rect">
            <a:avLst/>
          </a:prstGeom>
          <a:noFill/>
        </p:spPr>
        <p:txBody>
          <a:bodyPr wrap="square" rtlCol="0">
            <a:spAutoFit/>
          </a:bodyPr>
          <a:lstStyle/>
          <a:p>
            <a:r>
              <a:rPr lang="en-US" dirty="0">
                <a:solidFill>
                  <a:srgbClr val="FFC000"/>
                </a:solidFill>
              </a:rPr>
              <a:t>x</a:t>
            </a:r>
            <a:endParaRPr lang="en-US" dirty="0"/>
          </a:p>
        </p:txBody>
      </p:sp>
      <p:sp>
        <p:nvSpPr>
          <p:cNvPr id="15" name="TextBox 14"/>
          <p:cNvSpPr txBox="1"/>
          <p:nvPr/>
        </p:nvSpPr>
        <p:spPr>
          <a:xfrm>
            <a:off x="1023257" y="6306457"/>
            <a:ext cx="435429" cy="369332"/>
          </a:xfrm>
          <a:prstGeom prst="rect">
            <a:avLst/>
          </a:prstGeom>
          <a:noFill/>
        </p:spPr>
        <p:txBody>
          <a:bodyPr wrap="square" rtlCol="0">
            <a:spAutoFit/>
          </a:bodyPr>
          <a:lstStyle/>
          <a:p>
            <a:r>
              <a:rPr lang="en-US" dirty="0">
                <a:solidFill>
                  <a:srgbClr val="FFC000"/>
                </a:solidFill>
              </a:rPr>
              <a:t>y</a:t>
            </a:r>
            <a:endParaRPr lang="en-US" dirty="0"/>
          </a:p>
        </p:txBody>
      </p:sp>
      <p:sp>
        <p:nvSpPr>
          <p:cNvPr id="16" name="TextBox 15"/>
          <p:cNvSpPr txBox="1"/>
          <p:nvPr/>
        </p:nvSpPr>
        <p:spPr>
          <a:xfrm>
            <a:off x="3048000" y="5225143"/>
            <a:ext cx="899605" cy="369332"/>
          </a:xfrm>
          <a:prstGeom prst="rect">
            <a:avLst/>
          </a:prstGeom>
          <a:noFill/>
        </p:spPr>
        <p:txBody>
          <a:bodyPr wrap="none" rtlCol="0">
            <a:spAutoFit/>
          </a:bodyPr>
          <a:lstStyle/>
          <a:p>
            <a:r>
              <a:rPr lang="en-US" dirty="0">
                <a:solidFill>
                  <a:srgbClr val="FFC000"/>
                </a:solidFill>
              </a:rPr>
              <a:t>x</a:t>
            </a:r>
            <a:r>
              <a:rPr lang="en-US" baseline="-25000" dirty="0">
                <a:solidFill>
                  <a:srgbClr val="FFC000"/>
                </a:solidFill>
              </a:rPr>
              <a:t>0</a:t>
            </a:r>
            <a:r>
              <a:rPr lang="en-US" dirty="0">
                <a:solidFill>
                  <a:srgbClr val="FFC000"/>
                </a:solidFill>
              </a:rPr>
              <a:t> , y</a:t>
            </a:r>
            <a:r>
              <a:rPr lang="en-US" baseline="-25000" dirty="0">
                <a:solidFill>
                  <a:srgbClr val="FFC000"/>
                </a:solidFill>
              </a:rPr>
              <a:t>0</a:t>
            </a:r>
            <a:endParaRPr lang="en-US" dirty="0"/>
          </a:p>
        </p:txBody>
      </p:sp>
      <p:sp>
        <p:nvSpPr>
          <p:cNvPr id="17" name="Flowchart: Connector 16"/>
          <p:cNvSpPr/>
          <p:nvPr/>
        </p:nvSpPr>
        <p:spPr bwMode="auto">
          <a:xfrm>
            <a:off x="1843315" y="5979885"/>
            <a:ext cx="58057" cy="87086"/>
          </a:xfrm>
          <a:prstGeom prst="flowChartConnector">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8" name="Flowchart: Connector 17"/>
          <p:cNvSpPr/>
          <p:nvPr/>
        </p:nvSpPr>
        <p:spPr bwMode="auto">
          <a:xfrm>
            <a:off x="3069771" y="5537200"/>
            <a:ext cx="58057" cy="87086"/>
          </a:xfrm>
          <a:prstGeom prst="flowChartConnector">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9" name="TextBox 18"/>
          <p:cNvSpPr txBox="1"/>
          <p:nvPr/>
        </p:nvSpPr>
        <p:spPr>
          <a:xfrm>
            <a:off x="1016000" y="5660572"/>
            <a:ext cx="1160895" cy="276999"/>
          </a:xfrm>
          <a:prstGeom prst="rect">
            <a:avLst/>
          </a:prstGeom>
          <a:noFill/>
        </p:spPr>
        <p:txBody>
          <a:bodyPr wrap="none" rtlCol="0">
            <a:spAutoFit/>
          </a:bodyPr>
          <a:lstStyle/>
          <a:p>
            <a:r>
              <a:rPr lang="en-US" sz="1200" i="1" dirty="0">
                <a:solidFill>
                  <a:srgbClr val="00B0F0"/>
                </a:solidFill>
              </a:rPr>
              <a:t>Edge point p</a:t>
            </a:r>
          </a:p>
        </p:txBody>
      </p:sp>
      <p:sp>
        <p:nvSpPr>
          <p:cNvPr id="23" name="Oval 22"/>
          <p:cNvSpPr/>
          <p:nvPr/>
        </p:nvSpPr>
        <p:spPr bwMode="auto">
          <a:xfrm>
            <a:off x="1785257" y="4426857"/>
            <a:ext cx="2801258" cy="2249714"/>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cxnSp>
        <p:nvCxnSpPr>
          <p:cNvPr id="25" name="Straight Arrow Connector 24"/>
          <p:cNvCxnSpPr/>
          <p:nvPr/>
        </p:nvCxnSpPr>
        <p:spPr bwMode="auto">
          <a:xfrm rot="16200000" flipH="1">
            <a:off x="1186544" y="5693228"/>
            <a:ext cx="1502230" cy="827314"/>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27" name="Straight Arrow Connector 26"/>
          <p:cNvCxnSpPr/>
          <p:nvPr/>
        </p:nvCxnSpPr>
        <p:spPr bwMode="auto">
          <a:xfrm rot="10800000" flipV="1">
            <a:off x="1930402" y="5602514"/>
            <a:ext cx="1103084" cy="406400"/>
          </a:xfrm>
          <a:prstGeom prst="straightConnector1">
            <a:avLst/>
          </a:prstGeom>
          <a:ln>
            <a:solidFill>
              <a:srgbClr val="92D05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5921829" y="5588000"/>
            <a:ext cx="2659702" cy="646331"/>
          </a:xfrm>
          <a:prstGeom prst="rect">
            <a:avLst/>
          </a:prstGeom>
          <a:noFill/>
        </p:spPr>
        <p:txBody>
          <a:bodyPr wrap="none" rtlCol="0">
            <a:spAutoFit/>
          </a:bodyPr>
          <a:lstStyle/>
          <a:p>
            <a:r>
              <a:rPr lang="en-US" i="1" dirty="0"/>
              <a:t>One potential circle p</a:t>
            </a:r>
          </a:p>
          <a:p>
            <a:r>
              <a:rPr lang="en-US" i="1" dirty="0"/>
              <a:t>passes through</a:t>
            </a:r>
          </a:p>
        </p:txBody>
      </p:sp>
      <p:cxnSp>
        <p:nvCxnSpPr>
          <p:cNvPr id="34" name="Straight Arrow Connector 33"/>
          <p:cNvCxnSpPr/>
          <p:nvPr/>
        </p:nvCxnSpPr>
        <p:spPr bwMode="auto">
          <a:xfrm rot="10800000">
            <a:off x="4804230" y="5733143"/>
            <a:ext cx="986971" cy="203200"/>
          </a:xfrm>
          <a:prstGeom prst="straightConnector1">
            <a:avLst/>
          </a:prstGeom>
          <a:ln>
            <a:solidFill>
              <a:schemeClr val="tx1"/>
            </a:solidFill>
            <a:headEnd type="none" w="med" len="med"/>
            <a:tailEnd type="arrow"/>
          </a:ln>
        </p:spPr>
        <p:style>
          <a:lnRef idx="2">
            <a:schemeClr val="dk1"/>
          </a:lnRef>
          <a:fillRef idx="0">
            <a:schemeClr val="dk1"/>
          </a:fillRef>
          <a:effectRef idx="1">
            <a:schemeClr val="dk1"/>
          </a:effectRef>
          <a:fontRef idx="minor">
            <a:schemeClr val="tx1"/>
          </a:fontRef>
        </p:style>
      </p:cxnSp>
      <p:pic>
        <p:nvPicPr>
          <p:cNvPr id="35" name="Recorded Sound">
            <a:hlinkClick r:id="" action="ppaction://media"/>
          </p:cNvPr>
          <p:cNvPicPr>
            <a:picLocks noRot="1" noChangeAspect="1"/>
          </p:cNvPicPr>
          <p:nvPr>
            <a:wavAudioFile r:embed="rId1" name="Recorded Sound"/>
          </p:nvPr>
        </p:nvPicPr>
        <p:blipFill>
          <a:blip r:embed="rId3" cstate="print"/>
          <a:stretch>
            <a:fillRect/>
          </a:stretch>
        </p:blipFill>
        <p:spPr>
          <a:xfrm>
            <a:off x="8541657"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60" fill="hold"/>
                                        <p:tgtEl>
                                          <p:spTgt spid="35"/>
                                        </p:tgtEl>
                                      </p:cBhvr>
                                    </p:cmd>
                                  </p:childTnLst>
                                </p:cTn>
                              </p:par>
                            </p:childTnLst>
                          </p:cTn>
                        </p:par>
                      </p:childTnLst>
                    </p:cTn>
                  </p:par>
                </p:childTnLst>
              </p:cTn>
              <p:nextCondLst>
                <p:cond evt="onClick" delay="0">
                  <p:tgtEl>
                    <p:spTgt spid="3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Hough transform for circles</a:t>
            </a:r>
          </a:p>
        </p:txBody>
      </p:sp>
      <p:sp>
        <p:nvSpPr>
          <p:cNvPr id="3" name="Content Placeholder 2"/>
          <p:cNvSpPr>
            <a:spLocks noGrp="1"/>
          </p:cNvSpPr>
          <p:nvPr>
            <p:ph idx="1"/>
          </p:nvPr>
        </p:nvSpPr>
        <p:spPr>
          <a:xfrm>
            <a:off x="442685" y="1150257"/>
            <a:ext cx="8229600" cy="4530725"/>
          </a:xfrm>
        </p:spPr>
        <p:txBody>
          <a:bodyPr/>
          <a:lstStyle/>
          <a:p>
            <a:r>
              <a:rPr lang="en-US" sz="2000" dirty="0"/>
              <a:t>Solution 3:   If assume value of </a:t>
            </a:r>
            <a:r>
              <a:rPr lang="en-US" sz="2000" i="1" dirty="0"/>
              <a:t>r</a:t>
            </a:r>
            <a:r>
              <a:rPr lang="en-US" sz="2000" dirty="0"/>
              <a:t>,  then reduce to increasing only 1 point in Hough 2D space as we know the Edge orientation </a:t>
            </a:r>
            <a:r>
              <a:rPr lang="el-GR" sz="2000" i="1" dirty="0"/>
              <a:t>Φ</a:t>
            </a:r>
            <a:r>
              <a:rPr lang="en-US" sz="2000" i="1" dirty="0"/>
              <a:t> </a:t>
            </a:r>
            <a:r>
              <a:rPr lang="en-US" sz="2000" dirty="0"/>
              <a:t>and edge point location </a:t>
            </a:r>
            <a:r>
              <a:rPr lang="en-US" sz="2000" i="1" dirty="0" err="1"/>
              <a:t>x,y</a:t>
            </a:r>
            <a:r>
              <a:rPr lang="en-US" sz="2000" dirty="0"/>
              <a:t>.  Using the 2 equations below we can solve for x</a:t>
            </a:r>
            <a:r>
              <a:rPr lang="en-US" sz="2000" baseline="-25000" dirty="0"/>
              <a:t>0</a:t>
            </a:r>
            <a:r>
              <a:rPr lang="en-US" sz="2000" dirty="0"/>
              <a:t>,y</a:t>
            </a:r>
            <a:r>
              <a:rPr lang="en-US" sz="2000" baseline="-25000" dirty="0"/>
              <a:t>0</a:t>
            </a:r>
            <a:r>
              <a:rPr lang="en-US" sz="2000" dirty="0"/>
              <a:t> exactly and increase only the corresponding single bin in the accumulator .</a:t>
            </a:r>
          </a:p>
          <a:p>
            <a:endParaRPr lang="en-US" sz="2000" dirty="0"/>
          </a:p>
          <a:p>
            <a:endParaRPr lang="en-US" sz="2000" dirty="0"/>
          </a:p>
        </p:txBody>
      </p:sp>
      <p:cxnSp>
        <p:nvCxnSpPr>
          <p:cNvPr id="7" name="Straight Arrow Connector 6"/>
          <p:cNvCxnSpPr/>
          <p:nvPr/>
        </p:nvCxnSpPr>
        <p:spPr bwMode="auto">
          <a:xfrm>
            <a:off x="1524000" y="4731657"/>
            <a:ext cx="2423885" cy="1588"/>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rot="5400000">
            <a:off x="667657" y="5617029"/>
            <a:ext cx="1727200" cy="1451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4" name="TextBox 13"/>
          <p:cNvSpPr txBox="1"/>
          <p:nvPr/>
        </p:nvSpPr>
        <p:spPr>
          <a:xfrm>
            <a:off x="3933371" y="4615542"/>
            <a:ext cx="435429" cy="369332"/>
          </a:xfrm>
          <a:prstGeom prst="rect">
            <a:avLst/>
          </a:prstGeom>
          <a:noFill/>
        </p:spPr>
        <p:txBody>
          <a:bodyPr wrap="square" rtlCol="0">
            <a:spAutoFit/>
          </a:bodyPr>
          <a:lstStyle/>
          <a:p>
            <a:r>
              <a:rPr lang="en-US" dirty="0">
                <a:solidFill>
                  <a:srgbClr val="FFC000"/>
                </a:solidFill>
              </a:rPr>
              <a:t>x</a:t>
            </a:r>
            <a:endParaRPr lang="en-US" dirty="0"/>
          </a:p>
        </p:txBody>
      </p:sp>
      <p:sp>
        <p:nvSpPr>
          <p:cNvPr id="15" name="TextBox 14"/>
          <p:cNvSpPr txBox="1"/>
          <p:nvPr/>
        </p:nvSpPr>
        <p:spPr>
          <a:xfrm>
            <a:off x="1023257" y="6306457"/>
            <a:ext cx="435429" cy="369332"/>
          </a:xfrm>
          <a:prstGeom prst="rect">
            <a:avLst/>
          </a:prstGeom>
          <a:noFill/>
        </p:spPr>
        <p:txBody>
          <a:bodyPr wrap="square" rtlCol="0">
            <a:spAutoFit/>
          </a:bodyPr>
          <a:lstStyle/>
          <a:p>
            <a:r>
              <a:rPr lang="en-US" dirty="0">
                <a:solidFill>
                  <a:srgbClr val="FFC000"/>
                </a:solidFill>
              </a:rPr>
              <a:t>y</a:t>
            </a:r>
            <a:endParaRPr lang="en-US" dirty="0"/>
          </a:p>
        </p:txBody>
      </p:sp>
      <p:sp>
        <p:nvSpPr>
          <p:cNvPr id="16" name="TextBox 15"/>
          <p:cNvSpPr txBox="1"/>
          <p:nvPr/>
        </p:nvSpPr>
        <p:spPr>
          <a:xfrm>
            <a:off x="3048000" y="5225143"/>
            <a:ext cx="899605" cy="369332"/>
          </a:xfrm>
          <a:prstGeom prst="rect">
            <a:avLst/>
          </a:prstGeom>
          <a:noFill/>
        </p:spPr>
        <p:txBody>
          <a:bodyPr wrap="none" rtlCol="0">
            <a:spAutoFit/>
          </a:bodyPr>
          <a:lstStyle/>
          <a:p>
            <a:r>
              <a:rPr lang="en-US" dirty="0">
                <a:solidFill>
                  <a:srgbClr val="FFC000"/>
                </a:solidFill>
              </a:rPr>
              <a:t>x</a:t>
            </a:r>
            <a:r>
              <a:rPr lang="en-US" baseline="-25000" dirty="0">
                <a:solidFill>
                  <a:srgbClr val="FFC000"/>
                </a:solidFill>
              </a:rPr>
              <a:t>0</a:t>
            </a:r>
            <a:r>
              <a:rPr lang="en-US" dirty="0">
                <a:solidFill>
                  <a:srgbClr val="FFC000"/>
                </a:solidFill>
              </a:rPr>
              <a:t> , y</a:t>
            </a:r>
            <a:r>
              <a:rPr lang="en-US" baseline="-25000" dirty="0">
                <a:solidFill>
                  <a:srgbClr val="FFC000"/>
                </a:solidFill>
              </a:rPr>
              <a:t>0</a:t>
            </a:r>
            <a:endParaRPr lang="en-US" dirty="0"/>
          </a:p>
        </p:txBody>
      </p:sp>
      <p:sp>
        <p:nvSpPr>
          <p:cNvPr id="17" name="Flowchart: Connector 16"/>
          <p:cNvSpPr/>
          <p:nvPr/>
        </p:nvSpPr>
        <p:spPr bwMode="auto">
          <a:xfrm>
            <a:off x="1843315" y="5979885"/>
            <a:ext cx="58057" cy="87086"/>
          </a:xfrm>
          <a:prstGeom prst="flowChartConnector">
            <a:avLst/>
          </a:prstGeom>
          <a:solidFill>
            <a:srgbClr val="00B0F0"/>
          </a:solidFill>
          <a:ln w="127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8" name="Flowchart: Connector 17"/>
          <p:cNvSpPr/>
          <p:nvPr/>
        </p:nvSpPr>
        <p:spPr bwMode="auto">
          <a:xfrm>
            <a:off x="3069771" y="5537200"/>
            <a:ext cx="58057" cy="87086"/>
          </a:xfrm>
          <a:prstGeom prst="flowChartConnector">
            <a:avLst/>
          </a:prstGeom>
          <a:solidFill>
            <a:srgbClr val="FFC000"/>
          </a:solidFill>
          <a:ln w="127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9" name="TextBox 18"/>
          <p:cNvSpPr txBox="1"/>
          <p:nvPr/>
        </p:nvSpPr>
        <p:spPr>
          <a:xfrm>
            <a:off x="1016000" y="5660572"/>
            <a:ext cx="1160895" cy="276999"/>
          </a:xfrm>
          <a:prstGeom prst="rect">
            <a:avLst/>
          </a:prstGeom>
          <a:noFill/>
        </p:spPr>
        <p:txBody>
          <a:bodyPr wrap="none" rtlCol="0">
            <a:spAutoFit/>
          </a:bodyPr>
          <a:lstStyle/>
          <a:p>
            <a:r>
              <a:rPr lang="en-US" sz="1200" i="1" dirty="0">
                <a:solidFill>
                  <a:srgbClr val="00B0F0"/>
                </a:solidFill>
              </a:rPr>
              <a:t>Edge point p</a:t>
            </a:r>
          </a:p>
        </p:txBody>
      </p:sp>
      <p:sp>
        <p:nvSpPr>
          <p:cNvPr id="23" name="Oval 22"/>
          <p:cNvSpPr/>
          <p:nvPr/>
        </p:nvSpPr>
        <p:spPr bwMode="auto">
          <a:xfrm>
            <a:off x="1785257" y="4426857"/>
            <a:ext cx="2801258" cy="2249714"/>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cxnSp>
        <p:nvCxnSpPr>
          <p:cNvPr id="25" name="Straight Arrow Connector 24"/>
          <p:cNvCxnSpPr/>
          <p:nvPr/>
        </p:nvCxnSpPr>
        <p:spPr bwMode="auto">
          <a:xfrm rot="16200000" flipH="1">
            <a:off x="1186544" y="5693228"/>
            <a:ext cx="1502230" cy="827314"/>
          </a:xfrm>
          <a:prstGeom prst="straightConnector1">
            <a:avLst/>
          </a:prstGeom>
          <a:solidFill>
            <a:schemeClr val="accent1"/>
          </a:solidFill>
          <a:ln w="12700" cap="flat" cmpd="sng" algn="ctr">
            <a:solidFill>
              <a:srgbClr val="FF0000"/>
            </a:solidFill>
            <a:prstDash val="solid"/>
            <a:round/>
            <a:headEnd type="arrow"/>
            <a:tailEnd type="arrow"/>
          </a:ln>
          <a:effectLst/>
        </p:spPr>
      </p:cxnSp>
      <p:cxnSp>
        <p:nvCxnSpPr>
          <p:cNvPr id="27" name="Straight Arrow Connector 26"/>
          <p:cNvCxnSpPr/>
          <p:nvPr/>
        </p:nvCxnSpPr>
        <p:spPr bwMode="auto">
          <a:xfrm rot="10800000" flipV="1">
            <a:off x="1930402" y="5602514"/>
            <a:ext cx="1103084" cy="406400"/>
          </a:xfrm>
          <a:prstGeom prst="straightConnector1">
            <a:avLst/>
          </a:prstGeom>
          <a:ln>
            <a:solidFill>
              <a:srgbClr val="92D050"/>
            </a:solidFill>
            <a:headEnd type="none" w="med" len="med"/>
            <a:tailEnd type="arrow"/>
          </a:ln>
        </p:spPr>
        <p:style>
          <a:lnRef idx="2">
            <a:schemeClr val="dk1"/>
          </a:lnRef>
          <a:fillRef idx="0">
            <a:schemeClr val="dk1"/>
          </a:fillRef>
          <a:effectRef idx="1">
            <a:schemeClr val="dk1"/>
          </a:effectRef>
          <a:fontRef idx="minor">
            <a:schemeClr val="tx1"/>
          </a:fontRef>
        </p:style>
      </p:cxnSp>
      <p:sp>
        <p:nvSpPr>
          <p:cNvPr id="32" name="TextBox 31"/>
          <p:cNvSpPr txBox="1"/>
          <p:nvPr/>
        </p:nvSpPr>
        <p:spPr>
          <a:xfrm>
            <a:off x="5921829" y="5588000"/>
            <a:ext cx="2659702" cy="646331"/>
          </a:xfrm>
          <a:prstGeom prst="rect">
            <a:avLst/>
          </a:prstGeom>
          <a:noFill/>
        </p:spPr>
        <p:txBody>
          <a:bodyPr wrap="none" rtlCol="0">
            <a:spAutoFit/>
          </a:bodyPr>
          <a:lstStyle/>
          <a:p>
            <a:r>
              <a:rPr lang="en-US" i="1" dirty="0"/>
              <a:t>One potential circle p</a:t>
            </a:r>
          </a:p>
          <a:p>
            <a:r>
              <a:rPr lang="en-US" i="1" dirty="0"/>
              <a:t>passes through</a:t>
            </a:r>
          </a:p>
        </p:txBody>
      </p:sp>
      <p:cxnSp>
        <p:nvCxnSpPr>
          <p:cNvPr id="34" name="Straight Arrow Connector 33"/>
          <p:cNvCxnSpPr/>
          <p:nvPr/>
        </p:nvCxnSpPr>
        <p:spPr bwMode="auto">
          <a:xfrm rot="10800000">
            <a:off x="4804230" y="5733143"/>
            <a:ext cx="986971" cy="203200"/>
          </a:xfrm>
          <a:prstGeom prst="straightConnector1">
            <a:avLst/>
          </a:prstGeom>
          <a:ln>
            <a:solidFill>
              <a:schemeClr val="tx1"/>
            </a:solidFill>
            <a:headEnd type="none" w="med" len="med"/>
            <a:tailEnd type="arrow"/>
          </a:ln>
        </p:spPr>
        <p:style>
          <a:lnRef idx="2">
            <a:schemeClr val="dk1"/>
          </a:lnRef>
          <a:fillRef idx="0">
            <a:schemeClr val="dk1"/>
          </a:fillRef>
          <a:effectRef idx="1">
            <a:schemeClr val="dk1"/>
          </a:effectRef>
          <a:fontRef idx="minor">
            <a:schemeClr val="tx1"/>
          </a:fontRef>
        </p:style>
      </p:cxnSp>
      <p:graphicFrame>
        <p:nvGraphicFramePr>
          <p:cNvPr id="105475" name="Object 16"/>
          <p:cNvGraphicFramePr>
            <a:graphicFrameLocks noChangeAspect="1"/>
          </p:cNvGraphicFramePr>
          <p:nvPr/>
        </p:nvGraphicFramePr>
        <p:xfrm>
          <a:off x="4088039" y="2970439"/>
          <a:ext cx="2038350" cy="947738"/>
        </p:xfrm>
        <a:graphic>
          <a:graphicData uri="http://schemas.openxmlformats.org/presentationml/2006/ole">
            <mc:AlternateContent xmlns:mc="http://schemas.openxmlformats.org/markup-compatibility/2006">
              <mc:Choice xmlns:v="urn:schemas-microsoft-com:vml" Requires="v">
                <p:oleObj spid="_x0000_s105519" name="Equation" r:id="rId4" imgW="927000" imgH="431640" progId="Equation.3">
                  <p:embed/>
                </p:oleObj>
              </mc:Choice>
              <mc:Fallback>
                <p:oleObj name="Equation" r:id="rId4" imgW="927000" imgH="43164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8039" y="2970439"/>
                        <a:ext cx="2038350" cy="947738"/>
                      </a:xfrm>
                      <a:prstGeom prst="rect">
                        <a:avLst/>
                      </a:prstGeom>
                      <a:solidFill>
                        <a:schemeClr val="tx1"/>
                      </a:solidFill>
                    </p:spPr>
                  </p:pic>
                </p:oleObj>
              </mc:Fallback>
            </mc:AlternateContent>
          </a:graphicData>
        </a:graphic>
      </p:graphicFrame>
      <p:pic>
        <p:nvPicPr>
          <p:cNvPr id="20" name="Recorded Sound">
            <a:hlinkClick r:id="" action="ppaction://media"/>
          </p:cNvPr>
          <p:cNvPicPr>
            <a:picLocks noRot="1" noChangeAspect="1"/>
          </p:cNvPicPr>
          <p:nvPr>
            <a:wavAudioFile r:embed="rId2" name="Recorded Sound"/>
          </p:nvPr>
        </p:nvPicPr>
        <p:blipFill>
          <a:blip r:embed="rId6" cstate="print"/>
          <a:stretch>
            <a:fillRect/>
          </a:stretch>
        </p:blipFill>
        <p:spPr>
          <a:xfrm>
            <a:off x="8367485" y="2721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1"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Circle Detection via Hough Transform</a:t>
            </a:r>
          </a:p>
        </p:txBody>
      </p:sp>
      <p:sp>
        <p:nvSpPr>
          <p:cNvPr id="3" name="Content Placeholder 2"/>
          <p:cNvSpPr>
            <a:spLocks noGrp="1"/>
          </p:cNvSpPr>
          <p:nvPr>
            <p:ph idx="1"/>
          </p:nvPr>
        </p:nvSpPr>
        <p:spPr/>
        <p:txBody>
          <a:bodyPr/>
          <a:lstStyle/>
          <a:p>
            <a:r>
              <a:rPr lang="en-US" dirty="0"/>
              <a:t>Try out this online demo that detects circles of specified radius using Hough Transform </a:t>
            </a:r>
          </a:p>
        </p:txBody>
      </p:sp>
      <p:sp>
        <p:nvSpPr>
          <p:cNvPr id="4" name="Rectangle 3"/>
          <p:cNvSpPr/>
          <p:nvPr/>
        </p:nvSpPr>
        <p:spPr>
          <a:xfrm>
            <a:off x="3272971" y="6396335"/>
            <a:ext cx="5624286" cy="646331"/>
          </a:xfrm>
          <a:prstGeom prst="rect">
            <a:avLst/>
          </a:prstGeom>
        </p:spPr>
        <p:txBody>
          <a:bodyPr wrap="square">
            <a:spAutoFit/>
          </a:bodyPr>
          <a:lstStyle/>
          <a:p>
            <a:r>
              <a:rPr lang="en-US" dirty="0">
                <a:hlinkClick r:id="rId4"/>
              </a:rPr>
              <a:t>http://www.markschulze.net/java/hough/</a:t>
            </a:r>
            <a:endParaRPr lang="en-US" dirty="0"/>
          </a:p>
          <a:p>
            <a:endParaRPr lang="en-US" dirty="0"/>
          </a:p>
        </p:txBody>
      </p:sp>
      <p:pic>
        <p:nvPicPr>
          <p:cNvPr id="102402" name="Picture 2"/>
          <p:cNvPicPr>
            <a:picLocks noChangeAspect="1" noChangeArrowheads="1"/>
          </p:cNvPicPr>
          <p:nvPr/>
        </p:nvPicPr>
        <p:blipFill>
          <a:blip r:embed="rId5" cstate="print"/>
          <a:srcRect t="38389" r="66786" b="30951"/>
          <a:stretch>
            <a:fillRect/>
          </a:stretch>
        </p:blipFill>
        <p:spPr bwMode="auto">
          <a:xfrm>
            <a:off x="0" y="3251201"/>
            <a:ext cx="5639466" cy="3164113"/>
          </a:xfrm>
          <a:prstGeom prst="rect">
            <a:avLst/>
          </a:prstGeom>
          <a:noFill/>
          <a:ln w="12700" cap="flat" cmpd="sng">
            <a:noFill/>
            <a:prstDash val="solid"/>
            <a:miter lim="800000"/>
            <a:headEnd/>
            <a:tailEnd/>
          </a:ln>
        </p:spPr>
      </p:pic>
      <p:sp>
        <p:nvSpPr>
          <p:cNvPr id="6" name="TextBox 5"/>
          <p:cNvSpPr txBox="1"/>
          <p:nvPr/>
        </p:nvSpPr>
        <p:spPr>
          <a:xfrm>
            <a:off x="4233278" y="4374368"/>
            <a:ext cx="2436886" cy="1477328"/>
          </a:xfrm>
          <a:prstGeom prst="rect">
            <a:avLst/>
          </a:prstGeom>
          <a:solidFill>
            <a:schemeClr val="tx2">
              <a:lumMod val="10000"/>
            </a:schemeClr>
          </a:solidFill>
        </p:spPr>
        <p:txBody>
          <a:bodyPr wrap="none" rtlCol="0">
            <a:spAutoFit/>
          </a:bodyPr>
          <a:lstStyle/>
          <a:p>
            <a:r>
              <a:rPr lang="en-US" dirty="0"/>
              <a:t>Found 5 circles</a:t>
            </a:r>
          </a:p>
          <a:p>
            <a:r>
              <a:rPr lang="en-US" dirty="0"/>
              <a:t>Of radius 15.</a:t>
            </a:r>
          </a:p>
          <a:p>
            <a:endParaRPr lang="en-US" dirty="0"/>
          </a:p>
          <a:p>
            <a:r>
              <a:rPr lang="en-US" dirty="0"/>
              <a:t>Left original image,</a:t>
            </a:r>
          </a:p>
          <a:p>
            <a:r>
              <a:rPr lang="en-US" dirty="0"/>
              <a:t>Right Hough space</a:t>
            </a:r>
          </a:p>
        </p:txBody>
      </p:sp>
      <p:pic>
        <p:nvPicPr>
          <p:cNvPr id="7" name="Recorded Sound">
            <a:hlinkClick r:id="" action="ppaction://media"/>
          </p:cNvPr>
          <p:cNvPicPr>
            <a:picLocks noRot="1" noChangeAspect="1"/>
          </p:cNvPicPr>
          <p:nvPr>
            <a:wavAudioFile r:embed="rId1" name="Recorded Sound"/>
          </p:nvPr>
        </p:nvPicPr>
        <p:blipFill>
          <a:blip r:embed="rId6" cstate="print"/>
          <a:stretch>
            <a:fillRect/>
          </a:stretch>
        </p:blipFill>
        <p:spPr>
          <a:xfrm>
            <a:off x="8338457" y="562429"/>
            <a:ext cx="304800" cy="304800"/>
          </a:xfrm>
          <a:prstGeom prst="rect">
            <a:avLst/>
          </a:prstGeom>
        </p:spPr>
      </p:pic>
      <p:sp>
        <p:nvSpPr>
          <p:cNvPr id="5" name="TextBox 4"/>
          <p:cNvSpPr txBox="1"/>
          <p:nvPr/>
        </p:nvSpPr>
        <p:spPr>
          <a:xfrm>
            <a:off x="6769917" y="2611036"/>
            <a:ext cx="2232471" cy="3139321"/>
          </a:xfrm>
          <a:prstGeom prst="rect">
            <a:avLst/>
          </a:prstGeom>
          <a:solidFill>
            <a:srgbClr val="DC3A97"/>
          </a:solidFill>
        </p:spPr>
        <p:txBody>
          <a:bodyPr wrap="none" rtlCol="0">
            <a:spAutoFit/>
          </a:bodyPr>
          <a:lstStyle/>
          <a:p>
            <a:r>
              <a:rPr lang="en-US" dirty="0">
                <a:hlinkClick r:id="rId7"/>
              </a:rPr>
              <a:t>Funny video 1</a:t>
            </a:r>
            <a:endParaRPr lang="en-US" dirty="0"/>
          </a:p>
          <a:p>
            <a:endParaRPr lang="en-US" dirty="0"/>
          </a:p>
          <a:p>
            <a:r>
              <a:rPr lang="en-US" dirty="0">
                <a:hlinkClick r:id="rId8"/>
              </a:rPr>
              <a:t>Coins video 2</a:t>
            </a:r>
            <a:endParaRPr lang="en-US" dirty="0"/>
          </a:p>
          <a:p>
            <a:endParaRPr lang="en-US" dirty="0"/>
          </a:p>
          <a:p>
            <a:endParaRPr lang="en-US" dirty="0"/>
          </a:p>
          <a:p>
            <a:r>
              <a:rPr lang="en-US" dirty="0">
                <a:hlinkClick r:id="rId9"/>
              </a:rPr>
              <a:t>Circle road signs</a:t>
            </a:r>
            <a:endParaRPr lang="en-US" dirty="0"/>
          </a:p>
          <a:p>
            <a:endParaRPr lang="en-US" dirty="0"/>
          </a:p>
          <a:p>
            <a:endParaRPr lang="en-US" dirty="0"/>
          </a:p>
          <a:p>
            <a:r>
              <a:rPr lang="en-US" dirty="0">
                <a:hlinkClick r:id="rId10"/>
              </a:rPr>
              <a:t>Eye tracking</a:t>
            </a:r>
            <a:endParaRPr lang="en-US" dirty="0"/>
          </a:p>
          <a:p>
            <a:endParaRPr lang="en-US" dirty="0"/>
          </a:p>
          <a:p>
            <a:r>
              <a:rPr lang="en-US" dirty="0">
                <a:hlinkClick r:id="rId11"/>
              </a:rPr>
              <a:t>Oranges detected</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10"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on – detecting more than parameterized shapes with Hough Transform</a:t>
            </a:r>
          </a:p>
        </p:txBody>
      </p:sp>
      <p:sp>
        <p:nvSpPr>
          <p:cNvPr id="3" name="Content Placeholder 2"/>
          <p:cNvSpPr>
            <a:spLocks noGrp="1"/>
          </p:cNvSpPr>
          <p:nvPr>
            <p:ph idx="1"/>
          </p:nvPr>
        </p:nvSpPr>
        <p:spPr>
          <a:xfrm>
            <a:off x="500742" y="1919514"/>
            <a:ext cx="8229600" cy="4530725"/>
          </a:xfrm>
        </p:spPr>
        <p:txBody>
          <a:bodyPr/>
          <a:lstStyle/>
          <a:p>
            <a:r>
              <a:rPr lang="en-US" dirty="0">
                <a:solidFill>
                  <a:srgbClr val="FFC000"/>
                </a:solidFill>
              </a:rPr>
              <a:t>The Generalized Hough Transform</a:t>
            </a:r>
          </a:p>
          <a:p>
            <a:pPr lvl="1"/>
            <a:r>
              <a:rPr lang="en-US" sz="2000" dirty="0"/>
              <a:t>by D.H. Ballard in 1981*, is the modification of the </a:t>
            </a:r>
            <a:r>
              <a:rPr lang="en-US" sz="2000" dirty="0">
                <a:hlinkClick r:id="rId3" tooltip="Hough Transform"/>
              </a:rPr>
              <a:t>Hough Transform</a:t>
            </a:r>
            <a:r>
              <a:rPr lang="en-US" sz="2000" dirty="0"/>
              <a:t> using the principle of </a:t>
            </a:r>
            <a:r>
              <a:rPr lang="en-US" sz="2000" dirty="0">
                <a:hlinkClick r:id="rId4" tooltip="Template matching"/>
              </a:rPr>
              <a:t>template matching</a:t>
            </a:r>
            <a:r>
              <a:rPr lang="en-US" sz="2000" dirty="0"/>
              <a:t> </a:t>
            </a:r>
            <a:r>
              <a:rPr lang="en-US" sz="2000" baseline="30000" dirty="0">
                <a:hlinkClick r:id="rId5"/>
              </a:rPr>
              <a:t>[1]</a:t>
            </a:r>
            <a:r>
              <a:rPr lang="en-US" sz="2000" dirty="0"/>
              <a:t>. This modification enables the </a:t>
            </a:r>
            <a:r>
              <a:rPr lang="en-US" sz="2000" dirty="0">
                <a:hlinkClick r:id="rId3" tooltip="Hough Transform"/>
              </a:rPr>
              <a:t>Hough Transform</a:t>
            </a:r>
            <a:r>
              <a:rPr lang="en-US" sz="2000" dirty="0"/>
              <a:t> to be used for not only the detection of an object described with an analytic equation (e.g. </a:t>
            </a:r>
            <a:r>
              <a:rPr lang="en-US" sz="2000" dirty="0">
                <a:hlinkClick r:id="rId6" tooltip="Line (geometry)"/>
              </a:rPr>
              <a:t>line</a:t>
            </a:r>
            <a:r>
              <a:rPr lang="en-US" sz="2000" dirty="0"/>
              <a:t>, </a:t>
            </a:r>
            <a:r>
              <a:rPr lang="en-US" sz="2000" dirty="0">
                <a:hlinkClick r:id="rId7" tooltip="Circle"/>
              </a:rPr>
              <a:t>circle</a:t>
            </a:r>
            <a:r>
              <a:rPr lang="en-US" sz="2000" dirty="0"/>
              <a:t>, etc.). Instead, it can also be used to detect an arbitrary object described with its model.</a:t>
            </a:r>
          </a:p>
          <a:p>
            <a:pPr lvl="1"/>
            <a:r>
              <a:rPr lang="en-US" sz="2000" dirty="0"/>
              <a:t>We will discuss template matching later in the course.</a:t>
            </a:r>
          </a:p>
        </p:txBody>
      </p:sp>
      <p:sp>
        <p:nvSpPr>
          <p:cNvPr id="4" name="TextBox 3"/>
          <p:cNvSpPr txBox="1"/>
          <p:nvPr/>
        </p:nvSpPr>
        <p:spPr>
          <a:xfrm>
            <a:off x="275772" y="6334780"/>
            <a:ext cx="7713137" cy="523220"/>
          </a:xfrm>
          <a:prstGeom prst="rect">
            <a:avLst/>
          </a:prstGeom>
          <a:noFill/>
        </p:spPr>
        <p:txBody>
          <a:bodyPr wrap="none" rtlCol="0">
            <a:spAutoFit/>
          </a:bodyPr>
          <a:lstStyle/>
          <a:p>
            <a:r>
              <a:rPr lang="en-US" sz="1400" dirty="0"/>
              <a:t>*See D.H. Ballard, "Generalizing the Hough Transform to Detect Arbitrary Shapes", </a:t>
            </a:r>
          </a:p>
          <a:p>
            <a:r>
              <a:rPr lang="en-US" sz="1400" dirty="0"/>
              <a:t>Pattern Recognition, Vol.13, No.2, p.111-122, 1981</a:t>
            </a:r>
          </a:p>
        </p:txBody>
      </p:sp>
      <p:pic>
        <p:nvPicPr>
          <p:cNvPr id="5" name="Recorded Sound">
            <a:hlinkClick r:id="" action="ppaction://media"/>
          </p:cNvPr>
          <p:cNvPicPr>
            <a:picLocks noRot="1" noChangeAspect="1"/>
          </p:cNvPicPr>
          <p:nvPr>
            <a:wavAudioFile r:embed="rId1" name="Recorded Sound"/>
          </p:nvPr>
        </p:nvPicPr>
        <p:blipFill>
          <a:blip r:embed="rId8" cstate="print"/>
          <a:stretch>
            <a:fillRect/>
          </a:stretch>
        </p:blipFill>
        <p:spPr>
          <a:xfrm>
            <a:off x="8599715" y="301172"/>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1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Corners as Geometric Features</a:t>
            </a:r>
          </a:p>
        </p:txBody>
      </p:sp>
      <p:sp>
        <p:nvSpPr>
          <p:cNvPr id="3" name="Content Placeholder 2"/>
          <p:cNvSpPr>
            <a:spLocks noGrp="1"/>
          </p:cNvSpPr>
          <p:nvPr>
            <p:ph idx="1"/>
          </p:nvPr>
        </p:nvSpPr>
        <p:spPr/>
        <p:txBody>
          <a:bodyPr/>
          <a:lstStyle/>
          <a:p>
            <a:r>
              <a:rPr lang="en-US" dirty="0"/>
              <a:t>Image below shows on right a corner/ point of inflection.</a:t>
            </a:r>
          </a:p>
        </p:txBody>
      </p:sp>
      <p:pic>
        <p:nvPicPr>
          <p:cNvPr id="4" name="Picture 4"/>
          <p:cNvPicPr>
            <a:picLocks noChangeAspect="1" noChangeArrowheads="1"/>
          </p:cNvPicPr>
          <p:nvPr/>
        </p:nvPicPr>
        <p:blipFill>
          <a:blip r:embed="rId3" cstate="print"/>
          <a:srcRect/>
          <a:stretch>
            <a:fillRect/>
          </a:stretch>
        </p:blipFill>
        <p:spPr bwMode="auto">
          <a:xfrm>
            <a:off x="366485" y="2629126"/>
            <a:ext cx="5715000" cy="3633788"/>
          </a:xfrm>
          <a:prstGeom prst="rect">
            <a:avLst/>
          </a:prstGeom>
          <a:noFill/>
          <a:ln w="9525">
            <a:noFill/>
            <a:miter lim="800000"/>
            <a:headEnd/>
            <a:tailEnd/>
          </a:ln>
        </p:spPr>
      </p:pic>
      <p:sp>
        <p:nvSpPr>
          <p:cNvPr id="5" name="TextBox 4"/>
          <p:cNvSpPr txBox="1"/>
          <p:nvPr/>
        </p:nvSpPr>
        <p:spPr>
          <a:xfrm>
            <a:off x="1640113" y="6257836"/>
            <a:ext cx="5700600" cy="261610"/>
          </a:xfrm>
          <a:prstGeom prst="rect">
            <a:avLst/>
          </a:prstGeom>
          <a:noFill/>
        </p:spPr>
        <p:txBody>
          <a:bodyPr wrap="none" rtlCol="0">
            <a:spAutoFit/>
          </a:bodyPr>
          <a:lstStyle/>
          <a:p>
            <a:r>
              <a:rPr lang="en-US" sz="1100" i="1" dirty="0"/>
              <a:t>Image taken From </a:t>
            </a:r>
            <a:r>
              <a:rPr lang="en-US" sz="1100" i="1" dirty="0">
                <a:hlinkClick r:id="rId4"/>
              </a:rPr>
              <a:t>www.</a:t>
            </a:r>
            <a:r>
              <a:rPr lang="en-US" sz="1100" b="1" i="1" dirty="0">
                <a:hlinkClick r:id="rId4"/>
              </a:rPr>
              <a:t>ece.lsu.edu</a:t>
            </a:r>
            <a:r>
              <a:rPr lang="en-US" sz="1100" i="1" dirty="0">
                <a:hlinkClick r:id="rId4"/>
              </a:rPr>
              <a:t>/gunturk/EE7700/</a:t>
            </a:r>
            <a:r>
              <a:rPr lang="en-US" sz="1100" b="1" i="1" dirty="0">
                <a:hlinkClick r:id="rId4"/>
              </a:rPr>
              <a:t>Lecture</a:t>
            </a:r>
            <a:r>
              <a:rPr lang="en-US" sz="1100" i="1" dirty="0">
                <a:hlinkClick r:id="rId4"/>
              </a:rPr>
              <a:t>_feature2.ppt</a:t>
            </a:r>
            <a:r>
              <a:rPr lang="en-US" sz="1100" i="1" dirty="0"/>
              <a:t> </a:t>
            </a:r>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1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err="1"/>
              <a:t>Moravec</a:t>
            </a:r>
            <a:r>
              <a:rPr lang="en-US" dirty="0"/>
              <a:t> Corner Detector</a:t>
            </a:r>
          </a:p>
        </p:txBody>
      </p:sp>
      <p:sp>
        <p:nvSpPr>
          <p:cNvPr id="21507" name="Rectangle 3"/>
          <p:cNvSpPr>
            <a:spLocks noGrp="1" noChangeArrowheads="1"/>
          </p:cNvSpPr>
          <p:nvPr>
            <p:ph type="body" idx="1"/>
          </p:nvPr>
        </p:nvSpPr>
        <p:spPr/>
        <p:txBody>
          <a:bodyPr/>
          <a:lstStyle/>
          <a:p>
            <a:pPr eaLnBrk="1" hangingPunct="1"/>
            <a:r>
              <a:rPr lang="en-US" sz="2400" dirty="0"/>
              <a:t>Corner exists at a pixel if moving in any (most) directions would result in a significant change at a corner.</a:t>
            </a:r>
          </a:p>
        </p:txBody>
      </p:sp>
      <p:pic>
        <p:nvPicPr>
          <p:cNvPr id="21508" name="Picture 4"/>
          <p:cNvPicPr>
            <a:picLocks noChangeAspect="1" noChangeArrowheads="1"/>
          </p:cNvPicPr>
          <p:nvPr/>
        </p:nvPicPr>
        <p:blipFill>
          <a:blip r:embed="rId3" cstate="print"/>
          <a:srcRect/>
          <a:stretch>
            <a:fillRect/>
          </a:stretch>
        </p:blipFill>
        <p:spPr bwMode="auto">
          <a:xfrm>
            <a:off x="453571" y="2910115"/>
            <a:ext cx="5715000" cy="3633788"/>
          </a:xfrm>
          <a:prstGeom prst="rect">
            <a:avLst/>
          </a:prstGeom>
          <a:noFill/>
          <a:ln w="9525">
            <a:noFill/>
            <a:miter lim="800000"/>
            <a:headEnd/>
            <a:tailEnd/>
          </a:ln>
        </p:spPr>
      </p:pic>
      <p:sp>
        <p:nvSpPr>
          <p:cNvPr id="21509" name="Rectangle 5"/>
          <p:cNvSpPr>
            <a:spLocks noChangeArrowheads="1"/>
          </p:cNvSpPr>
          <p:nvPr/>
        </p:nvSpPr>
        <p:spPr bwMode="auto">
          <a:xfrm>
            <a:off x="1143000" y="3643313"/>
            <a:ext cx="471488" cy="471487"/>
          </a:xfrm>
          <a:prstGeom prst="rect">
            <a:avLst/>
          </a:prstGeom>
          <a:noFill/>
          <a:ln w="38100">
            <a:solidFill>
              <a:srgbClr val="FF0000"/>
            </a:solidFill>
            <a:miter lim="800000"/>
            <a:headEnd/>
            <a:tailEnd/>
          </a:ln>
        </p:spPr>
        <p:txBody>
          <a:bodyPr wrap="none" anchor="ctr"/>
          <a:lstStyle/>
          <a:p>
            <a:endParaRPr lang="en-US"/>
          </a:p>
        </p:txBody>
      </p:sp>
      <p:sp>
        <p:nvSpPr>
          <p:cNvPr id="21510" name="Rectangle 6"/>
          <p:cNvSpPr>
            <a:spLocks noChangeArrowheads="1"/>
          </p:cNvSpPr>
          <p:nvPr/>
        </p:nvSpPr>
        <p:spPr bwMode="auto">
          <a:xfrm>
            <a:off x="2667000" y="3581400"/>
            <a:ext cx="471488" cy="471488"/>
          </a:xfrm>
          <a:prstGeom prst="rect">
            <a:avLst/>
          </a:prstGeom>
          <a:noFill/>
          <a:ln w="38100">
            <a:solidFill>
              <a:srgbClr val="FF0000"/>
            </a:solidFill>
            <a:miter lim="800000"/>
            <a:headEnd/>
            <a:tailEnd/>
          </a:ln>
        </p:spPr>
        <p:txBody>
          <a:bodyPr wrap="none" anchor="ctr"/>
          <a:lstStyle/>
          <a:p>
            <a:endParaRPr lang="en-US"/>
          </a:p>
        </p:txBody>
      </p:sp>
      <p:pic>
        <p:nvPicPr>
          <p:cNvPr id="8" name="Recorded Sound">
            <a:hlinkClick r:id="" action="ppaction://media"/>
          </p:cNvPr>
          <p:cNvPicPr>
            <a:picLocks noRot="1" noChangeAspect="1"/>
          </p:cNvPicPr>
          <p:nvPr>
            <a:wavAudioFile r:embed="rId1" name="Recorded Sound"/>
          </p:nvPr>
        </p:nvPicPr>
        <p:blipFill>
          <a:blip r:embed="rId4" cstate="print"/>
          <a:stretch>
            <a:fillRect/>
          </a:stretch>
        </p:blipFill>
        <p:spPr>
          <a:xfrm>
            <a:off x="8091715" y="504371"/>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0"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Detection – the ideal</a:t>
            </a:r>
          </a:p>
        </p:txBody>
      </p:sp>
      <p:sp>
        <p:nvSpPr>
          <p:cNvPr id="3" name="Content Placeholder 2"/>
          <p:cNvSpPr>
            <a:spLocks noGrp="1"/>
          </p:cNvSpPr>
          <p:nvPr>
            <p:ph idx="1"/>
          </p:nvPr>
        </p:nvSpPr>
        <p:spPr/>
        <p:txBody>
          <a:bodyPr/>
          <a:lstStyle/>
          <a:p>
            <a:r>
              <a:rPr lang="en-US" dirty="0"/>
              <a:t>Invariant to rotating an object in the image</a:t>
            </a:r>
            <a:br>
              <a:rPr lang="en-US" dirty="0"/>
            </a:br>
            <a:endParaRPr lang="en-US" dirty="0"/>
          </a:p>
          <a:p>
            <a:r>
              <a:rPr lang="en-US" dirty="0"/>
              <a:t>Invariant to changes in scale.</a:t>
            </a:r>
            <a:br>
              <a:rPr lang="en-US" dirty="0"/>
            </a:br>
            <a:endParaRPr lang="en-US" dirty="0"/>
          </a:p>
          <a:p>
            <a:r>
              <a:rPr lang="en-US" dirty="0"/>
              <a:t>Invariant to position of corner / object</a:t>
            </a:r>
          </a:p>
          <a:p>
            <a:endParaRPr lang="en-US" dirty="0"/>
          </a:p>
          <a:p>
            <a:r>
              <a:rPr lang="en-US" dirty="0"/>
              <a:t>Invariant to changes in light</a:t>
            </a:r>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8382000" y="2286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7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Corner Detection via Harris Detector</a:t>
            </a:r>
          </a:p>
        </p:txBody>
      </p:sp>
      <p:sp>
        <p:nvSpPr>
          <p:cNvPr id="3" name="Content Placeholder 2"/>
          <p:cNvSpPr>
            <a:spLocks noGrp="1"/>
          </p:cNvSpPr>
          <p:nvPr>
            <p:ph idx="1"/>
          </p:nvPr>
        </p:nvSpPr>
        <p:spPr>
          <a:xfrm>
            <a:off x="0" y="1643743"/>
            <a:ext cx="8229600" cy="4530725"/>
          </a:xfrm>
        </p:spPr>
        <p:txBody>
          <a:bodyPr/>
          <a:lstStyle/>
          <a:p>
            <a:r>
              <a:rPr lang="en-US" sz="2400" dirty="0"/>
              <a:t>This detector was derived based on mathematics of calculating the difference in intensity at a potential corner located at </a:t>
            </a:r>
            <a:r>
              <a:rPr lang="en-US" sz="2400" dirty="0" err="1"/>
              <a:t>x,y</a:t>
            </a:r>
            <a:r>
              <a:rPr lang="en-US" sz="2400" dirty="0"/>
              <a:t> in a small area </a:t>
            </a:r>
            <a:r>
              <a:rPr lang="el-GR" sz="2400" i="1" dirty="0"/>
              <a:t>Δ</a:t>
            </a:r>
            <a:r>
              <a:rPr lang="en-US" sz="2400" i="1" dirty="0"/>
              <a:t>x, </a:t>
            </a:r>
            <a:r>
              <a:rPr lang="el-GR" sz="2400" i="1" dirty="0"/>
              <a:t>Δ</a:t>
            </a:r>
            <a:r>
              <a:rPr lang="en-US" sz="2400" i="1" dirty="0"/>
              <a:t>y</a:t>
            </a:r>
            <a:r>
              <a:rPr lang="en-US" sz="2400" dirty="0"/>
              <a:t> </a:t>
            </a:r>
            <a:r>
              <a:rPr lang="en-US" sz="2400" i="1" dirty="0"/>
              <a:t>(in window w(</a:t>
            </a:r>
            <a:r>
              <a:rPr lang="en-US" sz="2400" i="1" dirty="0" err="1"/>
              <a:t>x,y</a:t>
            </a:r>
            <a:r>
              <a:rPr lang="en-US" sz="2400" i="1" dirty="0"/>
              <a:t>) )</a:t>
            </a:r>
          </a:p>
        </p:txBody>
      </p:sp>
      <p:grpSp>
        <p:nvGrpSpPr>
          <p:cNvPr id="7" name="Group 17"/>
          <p:cNvGrpSpPr>
            <a:grpSpLocks/>
          </p:cNvGrpSpPr>
          <p:nvPr/>
        </p:nvGrpSpPr>
        <p:grpSpPr bwMode="auto">
          <a:xfrm>
            <a:off x="601439" y="5573712"/>
            <a:ext cx="8299453" cy="1284288"/>
            <a:chOff x="388" y="3312"/>
            <a:chExt cx="5228" cy="809"/>
          </a:xfrm>
        </p:grpSpPr>
        <p:grpSp>
          <p:nvGrpSpPr>
            <p:cNvPr id="8" name="Group 18"/>
            <p:cNvGrpSpPr>
              <a:grpSpLocks/>
            </p:cNvGrpSpPr>
            <p:nvPr/>
          </p:nvGrpSpPr>
          <p:grpSpPr bwMode="auto">
            <a:xfrm>
              <a:off x="4128" y="3312"/>
              <a:ext cx="1488" cy="432"/>
              <a:chOff x="3696" y="3264"/>
              <a:chExt cx="1920" cy="624"/>
            </a:xfrm>
          </p:grpSpPr>
          <p:grpSp>
            <p:nvGrpSpPr>
              <p:cNvPr id="18" name="Group 19"/>
              <p:cNvGrpSpPr>
                <a:grpSpLocks/>
              </p:cNvGrpSpPr>
              <p:nvPr/>
            </p:nvGrpSpPr>
            <p:grpSpPr bwMode="auto">
              <a:xfrm>
                <a:off x="3696" y="3648"/>
                <a:ext cx="1920" cy="240"/>
                <a:chOff x="3408" y="3648"/>
                <a:chExt cx="1920" cy="240"/>
              </a:xfrm>
            </p:grpSpPr>
            <p:sp>
              <p:nvSpPr>
                <p:cNvPr id="23" name="AutoShape 20"/>
                <p:cNvSpPr>
                  <a:spLocks noChangeArrowheads="1"/>
                </p:cNvSpPr>
                <p:nvPr/>
              </p:nvSpPr>
              <p:spPr bwMode="auto">
                <a:xfrm>
                  <a:off x="3408" y="3648"/>
                  <a:ext cx="1920" cy="240"/>
                </a:xfrm>
                <a:prstGeom prst="parallelogram">
                  <a:avLst>
                    <a:gd name="adj" fmla="val 200000"/>
                  </a:avLst>
                </a:prstGeom>
                <a:solidFill>
                  <a:srgbClr val="C0C0C0"/>
                </a:solidFill>
                <a:ln w="9525">
                  <a:solidFill>
                    <a:schemeClr val="tx1"/>
                  </a:solidFill>
                  <a:prstDash val="dash"/>
                  <a:miter lim="800000"/>
                  <a:headEnd/>
                  <a:tailEnd/>
                </a:ln>
              </p:spPr>
              <p:txBody>
                <a:bodyPr wrap="none" anchor="ctr"/>
                <a:lstStyle/>
                <a:p>
                  <a:endParaRPr lang="en-US"/>
                </a:p>
              </p:txBody>
            </p:sp>
            <p:sp>
              <p:nvSpPr>
                <p:cNvPr id="24" name="Freeform 21"/>
                <p:cNvSpPr>
                  <a:spLocks/>
                </p:cNvSpPr>
                <p:nvPr/>
              </p:nvSpPr>
              <p:spPr bwMode="auto">
                <a:xfrm>
                  <a:off x="3840" y="3696"/>
                  <a:ext cx="960" cy="144"/>
                </a:xfrm>
                <a:custGeom>
                  <a:avLst/>
                  <a:gdLst>
                    <a:gd name="T0" fmla="*/ 0 w 960"/>
                    <a:gd name="T1" fmla="*/ 144 h 144"/>
                    <a:gd name="T2" fmla="*/ 240 w 960"/>
                    <a:gd name="T3" fmla="*/ 0 h 144"/>
                    <a:gd name="T4" fmla="*/ 960 w 960"/>
                    <a:gd name="T5" fmla="*/ 96 h 144"/>
                    <a:gd name="T6" fmla="*/ 0 60000 65536"/>
                    <a:gd name="T7" fmla="*/ 0 60000 65536"/>
                    <a:gd name="T8" fmla="*/ 0 60000 65536"/>
                    <a:gd name="T9" fmla="*/ 0 w 960"/>
                    <a:gd name="T10" fmla="*/ 0 h 144"/>
                    <a:gd name="T11" fmla="*/ 960 w 960"/>
                    <a:gd name="T12" fmla="*/ 144 h 144"/>
                  </a:gdLst>
                  <a:ahLst/>
                  <a:cxnLst>
                    <a:cxn ang="T6">
                      <a:pos x="T0" y="T1"/>
                    </a:cxn>
                    <a:cxn ang="T7">
                      <a:pos x="T2" y="T3"/>
                    </a:cxn>
                    <a:cxn ang="T8">
                      <a:pos x="T4" y="T5"/>
                    </a:cxn>
                  </a:cxnLst>
                  <a:rect l="T9" t="T10" r="T11" b="T12"/>
                  <a:pathLst>
                    <a:path w="960" h="144">
                      <a:moveTo>
                        <a:pt x="0" y="144"/>
                      </a:moveTo>
                      <a:lnTo>
                        <a:pt x="240" y="0"/>
                      </a:lnTo>
                      <a:lnTo>
                        <a:pt x="960" y="96"/>
                      </a:lnTo>
                    </a:path>
                  </a:pathLst>
                </a:custGeom>
                <a:noFill/>
                <a:ln w="19050">
                  <a:solidFill>
                    <a:schemeClr val="tx1"/>
                  </a:solidFill>
                  <a:round/>
                  <a:headEnd/>
                  <a:tailEnd/>
                </a:ln>
              </p:spPr>
              <p:txBody>
                <a:bodyPr/>
                <a:lstStyle/>
                <a:p>
                  <a:endParaRPr lang="en-US"/>
                </a:p>
              </p:txBody>
            </p:sp>
          </p:grpSp>
          <p:grpSp>
            <p:nvGrpSpPr>
              <p:cNvPr id="19" name="Group 22"/>
              <p:cNvGrpSpPr>
                <a:grpSpLocks/>
              </p:cNvGrpSpPr>
              <p:nvPr/>
            </p:nvGrpSpPr>
            <p:grpSpPr bwMode="auto">
              <a:xfrm>
                <a:off x="3744" y="3264"/>
                <a:ext cx="1823" cy="528"/>
                <a:chOff x="1680" y="3312"/>
                <a:chExt cx="2640" cy="816"/>
              </a:xfrm>
            </p:grpSpPr>
            <p:sp>
              <p:nvSpPr>
                <p:cNvPr id="20" name="Freeform 23"/>
                <p:cNvSpPr>
                  <a:spLocks/>
                </p:cNvSpPr>
                <p:nvPr/>
              </p:nvSpPr>
              <p:spPr bwMode="auto">
                <a:xfrm>
                  <a:off x="1680" y="3312"/>
                  <a:ext cx="1248" cy="816"/>
                </a:xfrm>
                <a:custGeom>
                  <a:avLst/>
                  <a:gdLst>
                    <a:gd name="T0" fmla="*/ 0 w 1248"/>
                    <a:gd name="T1" fmla="*/ 816 h 816"/>
                    <a:gd name="T2" fmla="*/ 336 w 1248"/>
                    <a:gd name="T3" fmla="*/ 720 h 816"/>
                    <a:gd name="T4" fmla="*/ 768 w 1248"/>
                    <a:gd name="T5" fmla="*/ 288 h 816"/>
                    <a:gd name="T6" fmla="*/ 1008 w 1248"/>
                    <a:gd name="T7" fmla="*/ 96 h 816"/>
                    <a:gd name="T8" fmla="*/ 1248 w 1248"/>
                    <a:gd name="T9" fmla="*/ 0 h 816"/>
                    <a:gd name="T10" fmla="*/ 0 60000 65536"/>
                    <a:gd name="T11" fmla="*/ 0 60000 65536"/>
                    <a:gd name="T12" fmla="*/ 0 60000 65536"/>
                    <a:gd name="T13" fmla="*/ 0 60000 65536"/>
                    <a:gd name="T14" fmla="*/ 0 60000 65536"/>
                    <a:gd name="T15" fmla="*/ 0 w 1248"/>
                    <a:gd name="T16" fmla="*/ 0 h 816"/>
                    <a:gd name="T17" fmla="*/ 1248 w 1248"/>
                    <a:gd name="T18" fmla="*/ 816 h 816"/>
                  </a:gdLst>
                  <a:ahLst/>
                  <a:cxnLst>
                    <a:cxn ang="T10">
                      <a:pos x="T0" y="T1"/>
                    </a:cxn>
                    <a:cxn ang="T11">
                      <a:pos x="T2" y="T3"/>
                    </a:cxn>
                    <a:cxn ang="T12">
                      <a:pos x="T4" y="T5"/>
                    </a:cxn>
                    <a:cxn ang="T13">
                      <a:pos x="T6" y="T7"/>
                    </a:cxn>
                    <a:cxn ang="T14">
                      <a:pos x="T8" y="T9"/>
                    </a:cxn>
                  </a:cxnLst>
                  <a:rect l="T15" t="T16" r="T17" b="T18"/>
                  <a:pathLst>
                    <a:path w="1248" h="816">
                      <a:moveTo>
                        <a:pt x="0" y="816"/>
                      </a:moveTo>
                      <a:cubicBezTo>
                        <a:pt x="104" y="812"/>
                        <a:pt x="208" y="808"/>
                        <a:pt x="336" y="720"/>
                      </a:cubicBezTo>
                      <a:cubicBezTo>
                        <a:pt x="464" y="632"/>
                        <a:pt x="656" y="392"/>
                        <a:pt x="768" y="288"/>
                      </a:cubicBezTo>
                      <a:cubicBezTo>
                        <a:pt x="880" y="184"/>
                        <a:pt x="928" y="144"/>
                        <a:pt x="1008" y="96"/>
                      </a:cubicBezTo>
                      <a:cubicBezTo>
                        <a:pt x="1088" y="48"/>
                        <a:pt x="1208" y="16"/>
                        <a:pt x="1248" y="0"/>
                      </a:cubicBezTo>
                    </a:path>
                  </a:pathLst>
                </a:custGeom>
                <a:noFill/>
                <a:ln w="31750">
                  <a:solidFill>
                    <a:srgbClr val="FF0000"/>
                  </a:solidFill>
                  <a:round/>
                  <a:headEnd/>
                  <a:tailEnd/>
                </a:ln>
              </p:spPr>
              <p:txBody>
                <a:bodyPr/>
                <a:lstStyle/>
                <a:p>
                  <a:endParaRPr lang="en-US"/>
                </a:p>
              </p:txBody>
            </p:sp>
            <p:sp>
              <p:nvSpPr>
                <p:cNvPr id="21" name="Freeform 24"/>
                <p:cNvSpPr>
                  <a:spLocks/>
                </p:cNvSpPr>
                <p:nvPr/>
              </p:nvSpPr>
              <p:spPr bwMode="auto">
                <a:xfrm flipH="1">
                  <a:off x="3072" y="3312"/>
                  <a:ext cx="1248" cy="816"/>
                </a:xfrm>
                <a:custGeom>
                  <a:avLst/>
                  <a:gdLst>
                    <a:gd name="T0" fmla="*/ 0 w 1248"/>
                    <a:gd name="T1" fmla="*/ 816 h 816"/>
                    <a:gd name="T2" fmla="*/ 336 w 1248"/>
                    <a:gd name="T3" fmla="*/ 720 h 816"/>
                    <a:gd name="T4" fmla="*/ 768 w 1248"/>
                    <a:gd name="T5" fmla="*/ 288 h 816"/>
                    <a:gd name="T6" fmla="*/ 1008 w 1248"/>
                    <a:gd name="T7" fmla="*/ 96 h 816"/>
                    <a:gd name="T8" fmla="*/ 1248 w 1248"/>
                    <a:gd name="T9" fmla="*/ 0 h 816"/>
                    <a:gd name="T10" fmla="*/ 0 60000 65536"/>
                    <a:gd name="T11" fmla="*/ 0 60000 65536"/>
                    <a:gd name="T12" fmla="*/ 0 60000 65536"/>
                    <a:gd name="T13" fmla="*/ 0 60000 65536"/>
                    <a:gd name="T14" fmla="*/ 0 60000 65536"/>
                    <a:gd name="T15" fmla="*/ 0 w 1248"/>
                    <a:gd name="T16" fmla="*/ 0 h 816"/>
                    <a:gd name="T17" fmla="*/ 1248 w 1248"/>
                    <a:gd name="T18" fmla="*/ 816 h 816"/>
                  </a:gdLst>
                  <a:ahLst/>
                  <a:cxnLst>
                    <a:cxn ang="T10">
                      <a:pos x="T0" y="T1"/>
                    </a:cxn>
                    <a:cxn ang="T11">
                      <a:pos x="T2" y="T3"/>
                    </a:cxn>
                    <a:cxn ang="T12">
                      <a:pos x="T4" y="T5"/>
                    </a:cxn>
                    <a:cxn ang="T13">
                      <a:pos x="T6" y="T7"/>
                    </a:cxn>
                    <a:cxn ang="T14">
                      <a:pos x="T8" y="T9"/>
                    </a:cxn>
                  </a:cxnLst>
                  <a:rect l="T15" t="T16" r="T17" b="T18"/>
                  <a:pathLst>
                    <a:path w="1248" h="816">
                      <a:moveTo>
                        <a:pt x="0" y="816"/>
                      </a:moveTo>
                      <a:cubicBezTo>
                        <a:pt x="104" y="812"/>
                        <a:pt x="208" y="808"/>
                        <a:pt x="336" y="720"/>
                      </a:cubicBezTo>
                      <a:cubicBezTo>
                        <a:pt x="464" y="632"/>
                        <a:pt x="656" y="392"/>
                        <a:pt x="768" y="288"/>
                      </a:cubicBezTo>
                      <a:cubicBezTo>
                        <a:pt x="880" y="184"/>
                        <a:pt x="928" y="144"/>
                        <a:pt x="1008" y="96"/>
                      </a:cubicBezTo>
                      <a:cubicBezTo>
                        <a:pt x="1088" y="48"/>
                        <a:pt x="1208" y="16"/>
                        <a:pt x="1248" y="0"/>
                      </a:cubicBezTo>
                    </a:path>
                  </a:pathLst>
                </a:custGeom>
                <a:noFill/>
                <a:ln w="31750">
                  <a:solidFill>
                    <a:srgbClr val="FF0000"/>
                  </a:solidFill>
                  <a:round/>
                  <a:headEnd/>
                  <a:tailEnd/>
                </a:ln>
              </p:spPr>
              <p:txBody>
                <a:bodyPr/>
                <a:lstStyle/>
                <a:p>
                  <a:endParaRPr lang="en-US"/>
                </a:p>
              </p:txBody>
            </p:sp>
            <p:sp>
              <p:nvSpPr>
                <p:cNvPr id="22" name="Line 25"/>
                <p:cNvSpPr>
                  <a:spLocks noChangeShapeType="1"/>
                </p:cNvSpPr>
                <p:nvPr/>
              </p:nvSpPr>
              <p:spPr bwMode="auto">
                <a:xfrm>
                  <a:off x="2928" y="3312"/>
                  <a:ext cx="144" cy="0"/>
                </a:xfrm>
                <a:prstGeom prst="line">
                  <a:avLst/>
                </a:prstGeom>
                <a:noFill/>
                <a:ln w="31750">
                  <a:solidFill>
                    <a:srgbClr val="FF0000"/>
                  </a:solidFill>
                  <a:round/>
                  <a:headEnd/>
                  <a:tailEnd/>
                </a:ln>
              </p:spPr>
              <p:txBody>
                <a:bodyPr/>
                <a:lstStyle/>
                <a:p>
                  <a:endParaRPr lang="en-US"/>
                </a:p>
              </p:txBody>
            </p:sp>
          </p:grpSp>
        </p:grpSp>
        <p:grpSp>
          <p:nvGrpSpPr>
            <p:cNvPr id="9" name="Group 26"/>
            <p:cNvGrpSpPr>
              <a:grpSpLocks/>
            </p:cNvGrpSpPr>
            <p:nvPr/>
          </p:nvGrpSpPr>
          <p:grpSpPr bwMode="auto">
            <a:xfrm>
              <a:off x="2208" y="3354"/>
              <a:ext cx="1632" cy="431"/>
              <a:chOff x="1296" y="3360"/>
              <a:chExt cx="2112" cy="528"/>
            </a:xfrm>
          </p:grpSpPr>
          <p:grpSp>
            <p:nvGrpSpPr>
              <p:cNvPr id="14" name="Group 27"/>
              <p:cNvGrpSpPr>
                <a:grpSpLocks/>
              </p:cNvGrpSpPr>
              <p:nvPr/>
            </p:nvGrpSpPr>
            <p:grpSpPr bwMode="auto">
              <a:xfrm>
                <a:off x="1488" y="3648"/>
                <a:ext cx="1920" cy="240"/>
                <a:chOff x="3408" y="3648"/>
                <a:chExt cx="1920" cy="240"/>
              </a:xfrm>
            </p:grpSpPr>
            <p:sp>
              <p:nvSpPr>
                <p:cNvPr id="16" name="AutoShape 28"/>
                <p:cNvSpPr>
                  <a:spLocks noChangeArrowheads="1"/>
                </p:cNvSpPr>
                <p:nvPr/>
              </p:nvSpPr>
              <p:spPr bwMode="auto">
                <a:xfrm>
                  <a:off x="3408" y="3648"/>
                  <a:ext cx="1920" cy="240"/>
                </a:xfrm>
                <a:prstGeom prst="parallelogram">
                  <a:avLst>
                    <a:gd name="adj" fmla="val 200000"/>
                  </a:avLst>
                </a:prstGeom>
                <a:solidFill>
                  <a:srgbClr val="C0C0C0"/>
                </a:solidFill>
                <a:ln w="9525">
                  <a:solidFill>
                    <a:schemeClr val="tx1"/>
                  </a:solidFill>
                  <a:prstDash val="dash"/>
                  <a:miter lim="800000"/>
                  <a:headEnd/>
                  <a:tailEnd/>
                </a:ln>
              </p:spPr>
              <p:txBody>
                <a:bodyPr wrap="none" anchor="ctr"/>
                <a:lstStyle/>
                <a:p>
                  <a:endParaRPr lang="en-US"/>
                </a:p>
              </p:txBody>
            </p:sp>
            <p:sp>
              <p:nvSpPr>
                <p:cNvPr id="17" name="Freeform 29"/>
                <p:cNvSpPr>
                  <a:spLocks/>
                </p:cNvSpPr>
                <p:nvPr/>
              </p:nvSpPr>
              <p:spPr bwMode="auto">
                <a:xfrm>
                  <a:off x="3840" y="3696"/>
                  <a:ext cx="960" cy="144"/>
                </a:xfrm>
                <a:custGeom>
                  <a:avLst/>
                  <a:gdLst>
                    <a:gd name="T0" fmla="*/ 0 w 960"/>
                    <a:gd name="T1" fmla="*/ 144 h 144"/>
                    <a:gd name="T2" fmla="*/ 240 w 960"/>
                    <a:gd name="T3" fmla="*/ 0 h 144"/>
                    <a:gd name="T4" fmla="*/ 960 w 960"/>
                    <a:gd name="T5" fmla="*/ 96 h 144"/>
                    <a:gd name="T6" fmla="*/ 0 60000 65536"/>
                    <a:gd name="T7" fmla="*/ 0 60000 65536"/>
                    <a:gd name="T8" fmla="*/ 0 60000 65536"/>
                    <a:gd name="T9" fmla="*/ 0 w 960"/>
                    <a:gd name="T10" fmla="*/ 0 h 144"/>
                    <a:gd name="T11" fmla="*/ 960 w 960"/>
                    <a:gd name="T12" fmla="*/ 144 h 144"/>
                  </a:gdLst>
                  <a:ahLst/>
                  <a:cxnLst>
                    <a:cxn ang="T6">
                      <a:pos x="T0" y="T1"/>
                    </a:cxn>
                    <a:cxn ang="T7">
                      <a:pos x="T2" y="T3"/>
                    </a:cxn>
                    <a:cxn ang="T8">
                      <a:pos x="T4" y="T5"/>
                    </a:cxn>
                  </a:cxnLst>
                  <a:rect l="T9" t="T10" r="T11" b="T12"/>
                  <a:pathLst>
                    <a:path w="960" h="144">
                      <a:moveTo>
                        <a:pt x="0" y="144"/>
                      </a:moveTo>
                      <a:lnTo>
                        <a:pt x="240" y="0"/>
                      </a:lnTo>
                      <a:lnTo>
                        <a:pt x="960" y="96"/>
                      </a:lnTo>
                    </a:path>
                  </a:pathLst>
                </a:custGeom>
                <a:noFill/>
                <a:ln w="19050">
                  <a:solidFill>
                    <a:schemeClr val="tx1"/>
                  </a:solidFill>
                  <a:round/>
                  <a:headEnd/>
                  <a:tailEnd/>
                </a:ln>
              </p:spPr>
              <p:txBody>
                <a:bodyPr/>
                <a:lstStyle/>
                <a:p>
                  <a:endParaRPr lang="en-US"/>
                </a:p>
              </p:txBody>
            </p:sp>
          </p:grpSp>
          <p:sp>
            <p:nvSpPr>
              <p:cNvPr id="15" name="Freeform 30"/>
              <p:cNvSpPr>
                <a:spLocks/>
              </p:cNvSpPr>
              <p:nvPr/>
            </p:nvSpPr>
            <p:spPr bwMode="auto">
              <a:xfrm>
                <a:off x="1296" y="3360"/>
                <a:ext cx="2064" cy="432"/>
              </a:xfrm>
              <a:custGeom>
                <a:avLst/>
                <a:gdLst>
                  <a:gd name="T0" fmla="*/ 0 w 2064"/>
                  <a:gd name="T1" fmla="*/ 432 h 432"/>
                  <a:gd name="T2" fmla="*/ 384 w 2064"/>
                  <a:gd name="T3" fmla="*/ 432 h 432"/>
                  <a:gd name="T4" fmla="*/ 384 w 2064"/>
                  <a:gd name="T5" fmla="*/ 0 h 432"/>
                  <a:gd name="T6" fmla="*/ 1824 w 2064"/>
                  <a:gd name="T7" fmla="*/ 0 h 432"/>
                  <a:gd name="T8" fmla="*/ 1824 w 2064"/>
                  <a:gd name="T9" fmla="*/ 432 h 432"/>
                  <a:gd name="T10" fmla="*/ 2064 w 2064"/>
                  <a:gd name="T11" fmla="*/ 432 h 432"/>
                  <a:gd name="T12" fmla="*/ 0 60000 65536"/>
                  <a:gd name="T13" fmla="*/ 0 60000 65536"/>
                  <a:gd name="T14" fmla="*/ 0 60000 65536"/>
                  <a:gd name="T15" fmla="*/ 0 60000 65536"/>
                  <a:gd name="T16" fmla="*/ 0 60000 65536"/>
                  <a:gd name="T17" fmla="*/ 0 60000 65536"/>
                  <a:gd name="T18" fmla="*/ 0 w 2064"/>
                  <a:gd name="T19" fmla="*/ 0 h 432"/>
                  <a:gd name="T20" fmla="*/ 2064 w 2064"/>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2064" h="432">
                    <a:moveTo>
                      <a:pt x="0" y="432"/>
                    </a:moveTo>
                    <a:lnTo>
                      <a:pt x="384" y="432"/>
                    </a:lnTo>
                    <a:lnTo>
                      <a:pt x="384" y="0"/>
                    </a:lnTo>
                    <a:lnTo>
                      <a:pt x="1824" y="0"/>
                    </a:lnTo>
                    <a:lnTo>
                      <a:pt x="1824" y="432"/>
                    </a:lnTo>
                    <a:lnTo>
                      <a:pt x="2064" y="432"/>
                    </a:lnTo>
                  </a:path>
                </a:pathLst>
              </a:custGeom>
              <a:noFill/>
              <a:ln w="31750">
                <a:solidFill>
                  <a:srgbClr val="FF0000"/>
                </a:solidFill>
                <a:round/>
                <a:headEnd/>
                <a:tailEnd/>
              </a:ln>
            </p:spPr>
            <p:txBody>
              <a:bodyPr/>
              <a:lstStyle/>
              <a:p>
                <a:endParaRPr lang="en-US"/>
              </a:p>
            </p:txBody>
          </p:sp>
        </p:grpSp>
        <p:sp>
          <p:nvSpPr>
            <p:cNvPr id="10" name="Text Box 31"/>
            <p:cNvSpPr txBox="1">
              <a:spLocks noChangeArrowheads="1"/>
            </p:cNvSpPr>
            <p:nvPr/>
          </p:nvSpPr>
          <p:spPr bwMode="auto">
            <a:xfrm>
              <a:off x="3927" y="3391"/>
              <a:ext cx="249" cy="250"/>
            </a:xfrm>
            <a:prstGeom prst="rect">
              <a:avLst/>
            </a:prstGeom>
            <a:noFill/>
            <a:ln w="9525">
              <a:noFill/>
              <a:miter lim="800000"/>
              <a:headEnd/>
              <a:tailEnd/>
            </a:ln>
          </p:spPr>
          <p:txBody>
            <a:bodyPr wrap="none">
              <a:spAutoFit/>
            </a:bodyPr>
            <a:lstStyle/>
            <a:p>
              <a:pPr algn="ctr" eaLnBrk="1" hangingPunct="1"/>
              <a:r>
                <a:rPr lang="en-US" sz="2000">
                  <a:latin typeface="Times New Roman" pitchFamily="18" charset="0"/>
                  <a:cs typeface="Times New Roman" pitchFamily="18" charset="0"/>
                </a:rPr>
                <a:t>or</a:t>
              </a:r>
              <a:endParaRPr lang="ru-RU" sz="2000">
                <a:latin typeface="Times New Roman" pitchFamily="18" charset="0"/>
                <a:cs typeface="Times New Roman" pitchFamily="18" charset="0"/>
              </a:endParaRPr>
            </a:p>
          </p:txBody>
        </p:sp>
        <p:sp>
          <p:nvSpPr>
            <p:cNvPr id="11" name="Text Box 32"/>
            <p:cNvSpPr txBox="1">
              <a:spLocks noChangeArrowheads="1"/>
            </p:cNvSpPr>
            <p:nvPr/>
          </p:nvSpPr>
          <p:spPr bwMode="auto">
            <a:xfrm>
              <a:off x="388" y="3360"/>
              <a:ext cx="1438" cy="446"/>
            </a:xfrm>
            <a:prstGeom prst="rect">
              <a:avLst/>
            </a:prstGeom>
            <a:noFill/>
            <a:ln w="9525">
              <a:noFill/>
              <a:miter lim="800000"/>
              <a:headEnd/>
              <a:tailEnd/>
            </a:ln>
          </p:spPr>
          <p:txBody>
            <a:bodyPr wrap="none">
              <a:spAutoFit/>
            </a:bodyPr>
            <a:lstStyle/>
            <a:p>
              <a:pPr algn="ctr" eaLnBrk="1" hangingPunct="1"/>
              <a:r>
                <a:rPr lang="en-US" sz="2000" dirty="0">
                  <a:latin typeface="Times New Roman" pitchFamily="18" charset="0"/>
                  <a:cs typeface="Times New Roman" pitchFamily="18" charset="0"/>
                </a:rPr>
                <a:t>Possible</a:t>
              </a:r>
              <a:br>
                <a:rPr lang="en-US" sz="2000" dirty="0">
                  <a:latin typeface="Times New Roman" pitchFamily="18" charset="0"/>
                  <a:cs typeface="Times New Roman" pitchFamily="18" charset="0"/>
                </a:rPr>
              </a:br>
              <a:r>
                <a:rPr lang="en-US" sz="2000" dirty="0">
                  <a:latin typeface="Times New Roman" pitchFamily="18" charset="0"/>
                  <a:cs typeface="Times New Roman" pitchFamily="18" charset="0"/>
                </a:rPr>
                <a:t>Window functions =</a:t>
              </a:r>
              <a:endParaRPr lang="ru-RU" sz="2000" dirty="0">
                <a:latin typeface="Times New Roman" pitchFamily="18" charset="0"/>
                <a:cs typeface="Times New Roman" pitchFamily="18" charset="0"/>
              </a:endParaRPr>
            </a:p>
          </p:txBody>
        </p:sp>
        <p:sp>
          <p:nvSpPr>
            <p:cNvPr id="12" name="Text Box 33"/>
            <p:cNvSpPr txBox="1">
              <a:spLocks noChangeArrowheads="1"/>
            </p:cNvSpPr>
            <p:nvPr/>
          </p:nvSpPr>
          <p:spPr bwMode="auto">
            <a:xfrm>
              <a:off x="4523" y="3871"/>
              <a:ext cx="702" cy="250"/>
            </a:xfrm>
            <a:prstGeom prst="rect">
              <a:avLst/>
            </a:prstGeom>
            <a:noFill/>
            <a:ln w="9525">
              <a:noFill/>
              <a:miter lim="800000"/>
              <a:headEnd/>
              <a:tailEnd/>
            </a:ln>
          </p:spPr>
          <p:txBody>
            <a:bodyPr wrap="none">
              <a:spAutoFit/>
            </a:bodyPr>
            <a:lstStyle/>
            <a:p>
              <a:pPr algn="ctr" eaLnBrk="1" hangingPunct="1"/>
              <a:r>
                <a:rPr lang="en-US" sz="2000">
                  <a:latin typeface="Times New Roman" pitchFamily="18" charset="0"/>
                  <a:cs typeface="Times New Roman" pitchFamily="18" charset="0"/>
                </a:rPr>
                <a:t>Gaussian</a:t>
              </a:r>
              <a:endParaRPr lang="ru-RU" sz="2000">
                <a:latin typeface="Times New Roman" pitchFamily="18" charset="0"/>
                <a:cs typeface="Times New Roman" pitchFamily="18" charset="0"/>
              </a:endParaRPr>
            </a:p>
          </p:txBody>
        </p:sp>
        <p:sp>
          <p:nvSpPr>
            <p:cNvPr id="13" name="Text Box 34"/>
            <p:cNvSpPr txBox="1">
              <a:spLocks noChangeArrowheads="1"/>
            </p:cNvSpPr>
            <p:nvPr/>
          </p:nvSpPr>
          <p:spPr bwMode="auto">
            <a:xfrm>
              <a:off x="2210" y="3871"/>
              <a:ext cx="1577" cy="250"/>
            </a:xfrm>
            <a:prstGeom prst="rect">
              <a:avLst/>
            </a:prstGeom>
            <a:noFill/>
            <a:ln w="9525">
              <a:noFill/>
              <a:miter lim="800000"/>
              <a:headEnd/>
              <a:tailEnd/>
            </a:ln>
          </p:spPr>
          <p:txBody>
            <a:bodyPr wrap="none">
              <a:spAutoFit/>
            </a:bodyPr>
            <a:lstStyle/>
            <a:p>
              <a:pPr algn="ctr" eaLnBrk="1" hangingPunct="1"/>
              <a:r>
                <a:rPr lang="en-US" sz="2000">
                  <a:latin typeface="Times New Roman" pitchFamily="18" charset="0"/>
                  <a:cs typeface="Times New Roman" pitchFamily="18" charset="0"/>
                </a:rPr>
                <a:t>1 in window, 0 outside</a:t>
              </a:r>
              <a:endParaRPr lang="ru-RU" sz="2000">
                <a:latin typeface="Times New Roman" pitchFamily="18" charset="0"/>
                <a:cs typeface="Times New Roman" pitchFamily="18" charset="0"/>
              </a:endParaRPr>
            </a:p>
          </p:txBody>
        </p:sp>
      </p:grpSp>
      <p:sp>
        <p:nvSpPr>
          <p:cNvPr id="25" name="TextBox 24"/>
          <p:cNvSpPr txBox="1"/>
          <p:nvPr/>
        </p:nvSpPr>
        <p:spPr>
          <a:xfrm>
            <a:off x="7563118" y="3033486"/>
            <a:ext cx="1561646" cy="1477328"/>
          </a:xfrm>
          <a:prstGeom prst="rect">
            <a:avLst/>
          </a:prstGeom>
          <a:noFill/>
        </p:spPr>
        <p:txBody>
          <a:bodyPr wrap="none" rtlCol="0">
            <a:spAutoFit/>
          </a:bodyPr>
          <a:lstStyle/>
          <a:p>
            <a:r>
              <a:rPr lang="en-US" dirty="0">
                <a:solidFill>
                  <a:srgbClr val="FFC000"/>
                </a:solidFill>
              </a:rPr>
              <a:t>Want</a:t>
            </a:r>
          </a:p>
          <a:p>
            <a:r>
              <a:rPr lang="en-US" dirty="0">
                <a:solidFill>
                  <a:srgbClr val="FFC000"/>
                </a:solidFill>
              </a:rPr>
              <a:t>a maximum</a:t>
            </a:r>
          </a:p>
          <a:p>
            <a:r>
              <a:rPr lang="en-US" dirty="0">
                <a:solidFill>
                  <a:srgbClr val="FFC000"/>
                </a:solidFill>
              </a:rPr>
              <a:t>value of S</a:t>
            </a:r>
          </a:p>
          <a:p>
            <a:r>
              <a:rPr lang="en-US" dirty="0">
                <a:solidFill>
                  <a:srgbClr val="FFC000"/>
                </a:solidFill>
              </a:rPr>
              <a:t>for (</a:t>
            </a:r>
            <a:r>
              <a:rPr lang="en-US" dirty="0" err="1">
                <a:solidFill>
                  <a:srgbClr val="FFC000"/>
                </a:solidFill>
              </a:rPr>
              <a:t>x,y</a:t>
            </a:r>
            <a:r>
              <a:rPr lang="en-US" dirty="0">
                <a:solidFill>
                  <a:srgbClr val="FFC000"/>
                </a:solidFill>
              </a:rPr>
              <a:t>) to</a:t>
            </a:r>
            <a:br>
              <a:rPr lang="en-US" dirty="0">
                <a:solidFill>
                  <a:srgbClr val="FFC000"/>
                </a:solidFill>
              </a:rPr>
            </a:br>
            <a:r>
              <a:rPr lang="en-US" dirty="0">
                <a:solidFill>
                  <a:srgbClr val="FFC000"/>
                </a:solidFill>
              </a:rPr>
              <a:t>be a corner</a:t>
            </a:r>
          </a:p>
        </p:txBody>
      </p:sp>
      <p:pic>
        <p:nvPicPr>
          <p:cNvPr id="106501" name="Picture 5"/>
          <p:cNvPicPr>
            <a:picLocks noChangeAspect="1" noChangeArrowheads="1"/>
          </p:cNvPicPr>
          <p:nvPr/>
        </p:nvPicPr>
        <p:blipFill>
          <a:blip r:embed="rId3" cstate="print"/>
          <a:srcRect l="30446" t="39744" r="27914" b="54084"/>
          <a:stretch>
            <a:fillRect/>
          </a:stretch>
        </p:blipFill>
        <p:spPr bwMode="auto">
          <a:xfrm>
            <a:off x="1177904" y="3424011"/>
            <a:ext cx="6137296" cy="625475"/>
          </a:xfrm>
          <a:prstGeom prst="rect">
            <a:avLst/>
          </a:prstGeom>
          <a:noFill/>
          <a:ln w="12700" cap="flat" cmpd="sng">
            <a:noFill/>
            <a:prstDash val="solid"/>
            <a:miter lim="800000"/>
            <a:headEnd/>
            <a:tailEnd/>
          </a:ln>
        </p:spPr>
      </p:pic>
      <p:pic>
        <p:nvPicPr>
          <p:cNvPr id="27" name="Recorded Sound">
            <a:hlinkClick r:id="" action="ppaction://media"/>
          </p:cNvPr>
          <p:cNvPicPr>
            <a:picLocks noRot="1" noChangeAspect="1"/>
          </p:cNvPicPr>
          <p:nvPr>
            <a:wavAudioFile r:embed="rId1" name="Recorded Sound"/>
          </p:nvPr>
        </p:nvPicPr>
        <p:blipFill>
          <a:blip r:embed="rId4" cstate="print"/>
          <a:stretch>
            <a:fillRect/>
          </a:stretch>
        </p:blipFill>
        <p:spPr>
          <a:xfrm>
            <a:off x="8193315" y="5769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00" fill="hold"/>
                                        <p:tgtEl>
                                          <p:spTgt spid="27"/>
                                        </p:tgtEl>
                                      </p:cBhvr>
                                    </p:cmd>
                                  </p:childTnLst>
                                </p:cTn>
                              </p:par>
                            </p:childTnLst>
                          </p:cTn>
                        </p:par>
                      </p:childTnLst>
                    </p:cTn>
                  </p:par>
                </p:childTnLst>
              </p:cTn>
              <p:nextCondLst>
                <p:cond evt="onClick" delay="0">
                  <p:tgtEl>
                    <p:spTgt spid="27"/>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Object-Based</a:t>
            </a:r>
            <a:r>
              <a:rPr lang="en-US" dirty="0"/>
              <a:t> Features</a:t>
            </a:r>
          </a:p>
        </p:txBody>
      </p:sp>
      <p:sp>
        <p:nvSpPr>
          <p:cNvPr id="3" name="Content Placeholder 2"/>
          <p:cNvSpPr>
            <a:spLocks noGrp="1"/>
          </p:cNvSpPr>
          <p:nvPr>
            <p:ph idx="1"/>
          </p:nvPr>
        </p:nvSpPr>
        <p:spPr/>
        <p:txBody>
          <a:bodyPr/>
          <a:lstStyle/>
          <a:p>
            <a:r>
              <a:rPr lang="en-US" dirty="0"/>
              <a:t>Lets move on to the (possibly) more complex idea of Object –based features.</a:t>
            </a:r>
          </a:p>
          <a:p>
            <a:endParaRPr lang="en-US" dirty="0"/>
          </a:p>
          <a:p>
            <a:r>
              <a:rPr lang="en-US" dirty="0"/>
              <a:t>We saw the beginning of this with our lecture on Binary Image Processing and Blob (our objects) features.</a:t>
            </a:r>
          </a:p>
        </p:txBody>
      </p:sp>
      <p:pic>
        <p:nvPicPr>
          <p:cNvPr id="4" name="Picture 4"/>
          <p:cNvPicPr>
            <a:picLocks noChangeAspect="1" noChangeArrowheads="1"/>
          </p:cNvPicPr>
          <p:nvPr/>
        </p:nvPicPr>
        <p:blipFill>
          <a:blip r:embed="rId3" cstate="print"/>
          <a:srcRect/>
          <a:stretch>
            <a:fillRect/>
          </a:stretch>
        </p:blipFill>
        <p:spPr>
          <a:xfrm>
            <a:off x="5326742" y="5325546"/>
            <a:ext cx="3474811" cy="1532454"/>
          </a:xfrm>
          <a:prstGeom prst="rect">
            <a:avLst/>
          </a:prstGeom>
          <a:noFill/>
        </p:spPr>
      </p:pic>
      <p:pic>
        <p:nvPicPr>
          <p:cNvPr id="5" name="Recorded Sound">
            <a:hlinkClick r:id="" action="ppaction://media"/>
          </p:cNvPr>
          <p:cNvPicPr>
            <a:picLocks noRot="1" noChangeAspect="1"/>
          </p:cNvPicPr>
          <p:nvPr>
            <a:wavAudioFile r:embed="rId1" name="Recorded Sound"/>
          </p:nvPr>
        </p:nvPicPr>
        <p:blipFill>
          <a:blip r:embed="rId4" cstate="print"/>
          <a:stretch>
            <a:fillRect/>
          </a:stretch>
        </p:blipFill>
        <p:spPr>
          <a:xfrm>
            <a:off x="8120743" y="6350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6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 the math</a:t>
            </a:r>
          </a:p>
        </p:txBody>
      </p:sp>
      <p:sp>
        <p:nvSpPr>
          <p:cNvPr id="3" name="Content Placeholder 2"/>
          <p:cNvSpPr>
            <a:spLocks noGrp="1"/>
          </p:cNvSpPr>
          <p:nvPr>
            <p:ph idx="1"/>
          </p:nvPr>
        </p:nvSpPr>
        <p:spPr>
          <a:xfrm>
            <a:off x="457200" y="1092200"/>
            <a:ext cx="8229600" cy="4530725"/>
          </a:xfrm>
        </p:spPr>
        <p:txBody>
          <a:bodyPr/>
          <a:lstStyle/>
          <a:p>
            <a:r>
              <a:rPr lang="en-US" sz="2400" dirty="0"/>
              <a:t>The following show the math used to solve the previous  equation using an approximation when </a:t>
            </a:r>
            <a:r>
              <a:rPr lang="el-GR" sz="2400" i="1" dirty="0"/>
              <a:t>Δ</a:t>
            </a:r>
            <a:r>
              <a:rPr lang="en-US" sz="2400" i="1" dirty="0"/>
              <a:t>x, </a:t>
            </a:r>
            <a:r>
              <a:rPr lang="el-GR" sz="2400" i="1" dirty="0"/>
              <a:t>Δ</a:t>
            </a:r>
            <a:r>
              <a:rPr lang="en-US" sz="2400" i="1" dirty="0"/>
              <a:t>y </a:t>
            </a:r>
            <a:r>
              <a:rPr lang="en-US" sz="2400" dirty="0"/>
              <a:t>are small</a:t>
            </a:r>
          </a:p>
        </p:txBody>
      </p:sp>
      <p:pic>
        <p:nvPicPr>
          <p:cNvPr id="108547" name="Picture 3"/>
          <p:cNvPicPr>
            <a:picLocks noChangeAspect="1" noChangeArrowheads="1"/>
          </p:cNvPicPr>
          <p:nvPr/>
        </p:nvPicPr>
        <p:blipFill>
          <a:blip r:embed="rId3" cstate="print"/>
          <a:srcRect l="20001" t="49077" r="18061" b="19014"/>
          <a:stretch>
            <a:fillRect/>
          </a:stretch>
        </p:blipFill>
        <p:spPr bwMode="auto">
          <a:xfrm>
            <a:off x="1059543" y="2728684"/>
            <a:ext cx="8031241" cy="2844801"/>
          </a:xfrm>
          <a:prstGeom prst="rect">
            <a:avLst/>
          </a:prstGeom>
          <a:noFill/>
          <a:ln w="12700" cap="flat" cmpd="sng">
            <a:noFill/>
            <a:prstDash val="solid"/>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077200" y="34471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Detector - more</a:t>
            </a:r>
          </a:p>
        </p:txBody>
      </p:sp>
      <p:sp>
        <p:nvSpPr>
          <p:cNvPr id="3" name="Content Placeholder 2"/>
          <p:cNvSpPr>
            <a:spLocks noGrp="1"/>
          </p:cNvSpPr>
          <p:nvPr>
            <p:ph idx="1"/>
          </p:nvPr>
        </p:nvSpPr>
        <p:spPr/>
        <p:txBody>
          <a:bodyPr/>
          <a:lstStyle/>
          <a:p>
            <a:r>
              <a:rPr lang="en-US" sz="2400" dirty="0"/>
              <a:t>Can think of the matrix M as Normal Matrix / Second Moment Matrix and what we want is to maximize contribution of M.   This can be done with the following metric C(</a:t>
            </a:r>
            <a:r>
              <a:rPr lang="en-US" sz="2400" dirty="0" err="1"/>
              <a:t>x,y</a:t>
            </a:r>
            <a:r>
              <a:rPr lang="en-US" sz="2400" dirty="0"/>
              <a:t>) related to the </a:t>
            </a:r>
            <a:r>
              <a:rPr lang="en-US" sz="2400" dirty="0" err="1"/>
              <a:t>eigenvalues</a:t>
            </a:r>
            <a:r>
              <a:rPr lang="en-US" sz="2400" dirty="0"/>
              <a:t> of M (</a:t>
            </a:r>
            <a:r>
              <a:rPr lang="el-GR" sz="2400" dirty="0"/>
              <a:t>λ</a:t>
            </a:r>
            <a:r>
              <a:rPr lang="en-US" sz="2400" baseline="-25000" dirty="0"/>
              <a:t>1 </a:t>
            </a:r>
            <a:r>
              <a:rPr lang="en-US" sz="2400" dirty="0"/>
              <a:t> and </a:t>
            </a:r>
            <a:r>
              <a:rPr lang="el-GR" sz="2400" dirty="0"/>
              <a:t>λ</a:t>
            </a:r>
            <a:r>
              <a:rPr lang="en-US" sz="2400" baseline="-25000" dirty="0"/>
              <a:t>2 </a:t>
            </a:r>
            <a:r>
              <a:rPr lang="en-US" sz="2400" dirty="0"/>
              <a:t> )</a:t>
            </a:r>
          </a:p>
        </p:txBody>
      </p:sp>
      <p:pic>
        <p:nvPicPr>
          <p:cNvPr id="109570" name="Picture 2"/>
          <p:cNvPicPr>
            <a:picLocks noChangeAspect="1" noChangeArrowheads="1"/>
          </p:cNvPicPr>
          <p:nvPr/>
        </p:nvPicPr>
        <p:blipFill>
          <a:blip r:embed="rId3" cstate="print"/>
          <a:srcRect l="55669" t="35816" r="17616" b="18166"/>
          <a:stretch>
            <a:fillRect/>
          </a:stretch>
        </p:blipFill>
        <p:spPr bwMode="auto">
          <a:xfrm>
            <a:off x="6545943" y="3780972"/>
            <a:ext cx="2598057" cy="3077028"/>
          </a:xfrm>
          <a:prstGeom prst="rect">
            <a:avLst/>
          </a:prstGeom>
          <a:noFill/>
          <a:ln w="12700" cap="flat" cmpd="sng">
            <a:noFill/>
            <a:prstDash val="solid"/>
            <a:miter lim="800000"/>
            <a:headEnd/>
            <a:tailEnd/>
          </a:ln>
        </p:spPr>
      </p:pic>
      <p:pic>
        <p:nvPicPr>
          <p:cNvPr id="6" name="Picture 2"/>
          <p:cNvPicPr>
            <a:picLocks noChangeAspect="1" noChangeArrowheads="1"/>
          </p:cNvPicPr>
          <p:nvPr/>
        </p:nvPicPr>
        <p:blipFill>
          <a:blip r:embed="rId3" cstate="print"/>
          <a:srcRect l="24701" t="71741" r="49778" b="16972"/>
          <a:stretch>
            <a:fillRect/>
          </a:stretch>
        </p:blipFill>
        <p:spPr bwMode="auto">
          <a:xfrm>
            <a:off x="682172" y="4005941"/>
            <a:ext cx="4438862" cy="1349830"/>
          </a:xfrm>
          <a:prstGeom prst="rect">
            <a:avLst/>
          </a:prstGeom>
          <a:noFill/>
          <a:ln w="12700" cap="flat" cmpd="sng">
            <a:noFill/>
            <a:prstDash val="solid"/>
            <a:miter lim="800000"/>
            <a:headEnd/>
            <a:tailEnd/>
          </a:ln>
        </p:spPr>
      </p:pic>
      <p:sp>
        <p:nvSpPr>
          <p:cNvPr id="7" name="TextBox 6"/>
          <p:cNvSpPr txBox="1"/>
          <p:nvPr/>
        </p:nvSpPr>
        <p:spPr>
          <a:xfrm>
            <a:off x="464457" y="6328229"/>
            <a:ext cx="5118709" cy="369332"/>
          </a:xfrm>
          <a:prstGeom prst="rect">
            <a:avLst/>
          </a:prstGeom>
          <a:noFill/>
        </p:spPr>
        <p:txBody>
          <a:bodyPr wrap="none" rtlCol="0">
            <a:spAutoFit/>
          </a:bodyPr>
          <a:lstStyle/>
          <a:p>
            <a:r>
              <a:rPr lang="en-US" dirty="0">
                <a:solidFill>
                  <a:srgbClr val="FFC000"/>
                </a:solidFill>
              </a:rPr>
              <a:t>Where </a:t>
            </a:r>
            <a:r>
              <a:rPr lang="el-GR" dirty="0">
                <a:solidFill>
                  <a:srgbClr val="FFC000"/>
                </a:solidFill>
              </a:rPr>
              <a:t>λ</a:t>
            </a:r>
            <a:r>
              <a:rPr lang="en-US" baseline="-25000" dirty="0">
                <a:solidFill>
                  <a:srgbClr val="FFC000"/>
                </a:solidFill>
              </a:rPr>
              <a:t>1 </a:t>
            </a:r>
            <a:r>
              <a:rPr lang="en-US" dirty="0">
                <a:solidFill>
                  <a:srgbClr val="FFC000"/>
                </a:solidFill>
              </a:rPr>
              <a:t> and </a:t>
            </a:r>
            <a:r>
              <a:rPr lang="el-GR" dirty="0">
                <a:solidFill>
                  <a:srgbClr val="FFC000"/>
                </a:solidFill>
              </a:rPr>
              <a:t>λ</a:t>
            </a:r>
            <a:r>
              <a:rPr lang="en-US" baseline="-25000" dirty="0">
                <a:solidFill>
                  <a:srgbClr val="FFC000"/>
                </a:solidFill>
              </a:rPr>
              <a:t>2 </a:t>
            </a:r>
            <a:r>
              <a:rPr lang="en-US" dirty="0">
                <a:solidFill>
                  <a:srgbClr val="FFC000"/>
                </a:solidFill>
              </a:rPr>
              <a:t> are large, C will be large</a:t>
            </a:r>
          </a:p>
        </p:txBody>
      </p:sp>
      <p:sp>
        <p:nvSpPr>
          <p:cNvPr id="8" name="Right Arrow 7"/>
          <p:cNvSpPr/>
          <p:nvPr/>
        </p:nvSpPr>
        <p:spPr bwMode="auto">
          <a:xfrm>
            <a:off x="5529943" y="6313714"/>
            <a:ext cx="870857" cy="355600"/>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pic>
        <p:nvPicPr>
          <p:cNvPr id="9" name="Recorded Sound">
            <a:hlinkClick r:id="" action="ppaction://media"/>
          </p:cNvPr>
          <p:cNvPicPr>
            <a:picLocks noRot="1" noChangeAspect="1"/>
          </p:cNvPicPr>
          <p:nvPr>
            <a:wavAudioFile r:embed="rId1" name="Recorded Sound"/>
          </p:nvPr>
        </p:nvPicPr>
        <p:blipFill>
          <a:blip r:embed="rId4" cstate="print"/>
          <a:stretch>
            <a:fillRect/>
          </a:stretch>
        </p:blipFill>
        <p:spPr>
          <a:xfrm>
            <a:off x="8193314" y="5914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10" fill="hold"/>
                                        <p:tgtEl>
                                          <p:spTgt spid="9"/>
                                        </p:tgtEl>
                                      </p:cBhvr>
                                    </p:cmd>
                                  </p:childTnLst>
                                </p:cTn>
                              </p:par>
                            </p:childTnLst>
                          </p:cTn>
                        </p:par>
                      </p:childTnLst>
                    </p:cTn>
                  </p:par>
                </p:childTnLst>
              </p:cTn>
              <p:nextCondLst>
                <p:cond evt="onClick" delay="0">
                  <p:tgtEl>
                    <p:spTgt spid="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686800" cy="1139825"/>
          </a:xfrm>
        </p:spPr>
        <p:txBody>
          <a:bodyPr/>
          <a:lstStyle/>
          <a:p>
            <a:r>
              <a:rPr lang="en-US" dirty="0"/>
              <a:t>Harris Corner Detector Algorithm</a:t>
            </a:r>
          </a:p>
        </p:txBody>
      </p:sp>
      <p:pic>
        <p:nvPicPr>
          <p:cNvPr id="4" name="Picture 3"/>
          <p:cNvPicPr>
            <a:picLocks noChangeAspect="1" noChangeArrowheads="1"/>
          </p:cNvPicPr>
          <p:nvPr/>
        </p:nvPicPr>
        <p:blipFill>
          <a:blip r:embed="rId3" cstate="print"/>
          <a:srcRect/>
          <a:stretch>
            <a:fillRect/>
          </a:stretch>
        </p:blipFill>
        <p:spPr bwMode="auto">
          <a:xfrm>
            <a:off x="1342798" y="1093107"/>
            <a:ext cx="5908675" cy="5518150"/>
          </a:xfrm>
          <a:prstGeom prst="rect">
            <a:avLst/>
          </a:prstGeom>
          <a:noFill/>
          <a:ln w="9525">
            <a:noFill/>
            <a:miter lim="800000"/>
            <a:headEnd/>
            <a:tailEnd/>
          </a:ln>
        </p:spPr>
      </p:pic>
      <p:sp>
        <p:nvSpPr>
          <p:cNvPr id="6" name="TextBox 5"/>
          <p:cNvSpPr txBox="1"/>
          <p:nvPr/>
        </p:nvSpPr>
        <p:spPr>
          <a:xfrm>
            <a:off x="2046514" y="4441372"/>
            <a:ext cx="378630" cy="369332"/>
          </a:xfrm>
          <a:prstGeom prst="rect">
            <a:avLst/>
          </a:prstGeom>
          <a:solidFill>
            <a:schemeClr val="tx1"/>
          </a:solidFill>
        </p:spPr>
        <p:txBody>
          <a:bodyPr wrap="none" rtlCol="0">
            <a:spAutoFit/>
          </a:bodyPr>
          <a:lstStyle/>
          <a:p>
            <a:r>
              <a:rPr lang="en-US" dirty="0">
                <a:solidFill>
                  <a:schemeClr val="accent4">
                    <a:lumMod val="10000"/>
                  </a:schemeClr>
                </a:solidFill>
              </a:rPr>
              <a:t>M</a:t>
            </a:r>
          </a:p>
        </p:txBody>
      </p:sp>
      <p:sp>
        <p:nvSpPr>
          <p:cNvPr id="7" name="TextBox 6"/>
          <p:cNvSpPr txBox="1"/>
          <p:nvPr/>
        </p:nvSpPr>
        <p:spPr>
          <a:xfrm>
            <a:off x="2286000" y="5638800"/>
            <a:ext cx="346570" cy="369332"/>
          </a:xfrm>
          <a:prstGeom prst="rect">
            <a:avLst/>
          </a:prstGeom>
          <a:solidFill>
            <a:schemeClr val="tx1"/>
          </a:solidFill>
        </p:spPr>
        <p:txBody>
          <a:bodyPr wrap="none" rtlCol="0">
            <a:spAutoFit/>
          </a:bodyPr>
          <a:lstStyle/>
          <a:p>
            <a:r>
              <a:rPr lang="en-US" dirty="0">
                <a:solidFill>
                  <a:schemeClr val="accent4">
                    <a:lumMod val="10000"/>
                  </a:schemeClr>
                </a:solidFill>
              </a:rPr>
              <a:t>C</a:t>
            </a:r>
          </a:p>
        </p:txBody>
      </p:sp>
      <p:sp>
        <p:nvSpPr>
          <p:cNvPr id="9" name="TextBox 8"/>
          <p:cNvSpPr txBox="1"/>
          <p:nvPr/>
        </p:nvSpPr>
        <p:spPr>
          <a:xfrm>
            <a:off x="3243942" y="5689600"/>
            <a:ext cx="498855" cy="307777"/>
          </a:xfrm>
          <a:prstGeom prst="rect">
            <a:avLst/>
          </a:prstGeom>
          <a:solidFill>
            <a:schemeClr val="tx1"/>
          </a:solidFill>
        </p:spPr>
        <p:txBody>
          <a:bodyPr wrap="square" rtlCol="0">
            <a:spAutoFit/>
          </a:bodyPr>
          <a:lstStyle/>
          <a:p>
            <a:r>
              <a:rPr lang="en-US" sz="1400" dirty="0">
                <a:solidFill>
                  <a:schemeClr val="accent4">
                    <a:lumMod val="10000"/>
                  </a:schemeClr>
                </a:solidFill>
              </a:rPr>
              <a:t>(M)</a:t>
            </a:r>
          </a:p>
        </p:txBody>
      </p:sp>
      <p:sp>
        <p:nvSpPr>
          <p:cNvPr id="11" name="TextBox 10"/>
          <p:cNvSpPr txBox="1"/>
          <p:nvPr/>
        </p:nvSpPr>
        <p:spPr>
          <a:xfrm>
            <a:off x="4557487" y="5711371"/>
            <a:ext cx="841828" cy="307777"/>
          </a:xfrm>
          <a:prstGeom prst="rect">
            <a:avLst/>
          </a:prstGeom>
          <a:solidFill>
            <a:schemeClr val="tx1"/>
          </a:solidFill>
        </p:spPr>
        <p:txBody>
          <a:bodyPr wrap="square" rtlCol="0">
            <a:spAutoFit/>
          </a:bodyPr>
          <a:lstStyle/>
          <a:p>
            <a:r>
              <a:rPr lang="en-US" sz="1200" dirty="0">
                <a:solidFill>
                  <a:schemeClr val="accent4">
                    <a:lumMod val="10000"/>
                  </a:schemeClr>
                </a:solidFill>
              </a:rPr>
              <a:t>(M) </a:t>
            </a:r>
            <a:r>
              <a:rPr lang="en-US" sz="1400" dirty="0">
                <a:solidFill>
                  <a:schemeClr val="accent4">
                    <a:lumMod val="10000"/>
                  </a:schemeClr>
                </a:solidFill>
              </a:rPr>
              <a:t>)</a:t>
            </a:r>
            <a:r>
              <a:rPr lang="en-US" sz="1400" baseline="30000" dirty="0">
                <a:solidFill>
                  <a:schemeClr val="accent4">
                    <a:lumMod val="10000"/>
                  </a:schemeClr>
                </a:solidFill>
              </a:rPr>
              <a:t>2</a:t>
            </a:r>
            <a:endParaRPr lang="en-US" sz="1200" dirty="0">
              <a:solidFill>
                <a:schemeClr val="accent4">
                  <a:lumMod val="10000"/>
                </a:schemeClr>
              </a:solidFill>
            </a:endParaRPr>
          </a:p>
        </p:txBody>
      </p:sp>
      <p:sp>
        <p:nvSpPr>
          <p:cNvPr id="12" name="TextBox 11"/>
          <p:cNvSpPr txBox="1"/>
          <p:nvPr/>
        </p:nvSpPr>
        <p:spPr>
          <a:xfrm>
            <a:off x="3744686" y="6212114"/>
            <a:ext cx="327334" cy="338554"/>
          </a:xfrm>
          <a:prstGeom prst="rect">
            <a:avLst/>
          </a:prstGeom>
          <a:solidFill>
            <a:schemeClr val="tx1"/>
          </a:solidFill>
        </p:spPr>
        <p:txBody>
          <a:bodyPr wrap="none" rtlCol="0">
            <a:spAutoFit/>
          </a:bodyPr>
          <a:lstStyle/>
          <a:p>
            <a:r>
              <a:rPr lang="en-US" sz="1600" dirty="0">
                <a:solidFill>
                  <a:schemeClr val="accent4">
                    <a:lumMod val="10000"/>
                  </a:schemeClr>
                </a:solidFill>
              </a:rPr>
              <a:t>C</a:t>
            </a:r>
          </a:p>
        </p:txBody>
      </p:sp>
      <p:pic>
        <p:nvPicPr>
          <p:cNvPr id="13" name="Recorded Sound">
            <a:hlinkClick r:id="" action="ppaction://media"/>
          </p:cNvPr>
          <p:cNvPicPr>
            <a:picLocks noRot="1" noChangeAspect="1"/>
          </p:cNvPicPr>
          <p:nvPr>
            <a:wavAudioFile r:embed="rId1" name="Recorded Sound"/>
          </p:nvPr>
        </p:nvPicPr>
        <p:blipFill>
          <a:blip r:embed="rId4" cstate="print"/>
          <a:stretch>
            <a:fillRect/>
          </a:stretch>
        </p:blipFill>
        <p:spPr>
          <a:xfrm>
            <a:off x="8367486" y="1549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60"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Corner Detection – example 1</a:t>
            </a:r>
          </a:p>
        </p:txBody>
      </p:sp>
      <p:sp>
        <p:nvSpPr>
          <p:cNvPr id="3" name="Content Placeholder 2"/>
          <p:cNvSpPr>
            <a:spLocks noGrp="1"/>
          </p:cNvSpPr>
          <p:nvPr>
            <p:ph idx="1"/>
          </p:nvPr>
        </p:nvSpPr>
        <p:spPr/>
        <p:txBody>
          <a:bodyPr/>
          <a:lstStyle/>
          <a:p>
            <a:r>
              <a:rPr lang="en-US" sz="2000" dirty="0"/>
              <a:t>Here is an example of a system that uses these corners to match with a “template” image of a cereal box to find it in the scene in the left.</a:t>
            </a:r>
          </a:p>
        </p:txBody>
      </p:sp>
      <p:pic>
        <p:nvPicPr>
          <p:cNvPr id="110594" name="Picture 2"/>
          <p:cNvPicPr>
            <a:picLocks noChangeAspect="1" noChangeArrowheads="1"/>
          </p:cNvPicPr>
          <p:nvPr/>
        </p:nvPicPr>
        <p:blipFill>
          <a:blip r:embed="rId3" cstate="print"/>
          <a:srcRect t="24665" b="9909"/>
          <a:stretch>
            <a:fillRect/>
          </a:stretch>
        </p:blipFill>
        <p:spPr bwMode="auto">
          <a:xfrm>
            <a:off x="0" y="3450772"/>
            <a:ext cx="9144000" cy="3407228"/>
          </a:xfrm>
          <a:prstGeom prst="rect">
            <a:avLst/>
          </a:prstGeom>
          <a:noFill/>
          <a:ln w="12700" cap="flat" cmpd="sng">
            <a:noFill/>
            <a:prstDash val="solid"/>
            <a:miter lim="800000"/>
            <a:headEnd/>
            <a:tailEnd/>
          </a:ln>
        </p:spPr>
      </p:pic>
      <p:sp>
        <p:nvSpPr>
          <p:cNvPr id="5" name="TextBox 4"/>
          <p:cNvSpPr txBox="1"/>
          <p:nvPr/>
        </p:nvSpPr>
        <p:spPr>
          <a:xfrm>
            <a:off x="1074057" y="3062514"/>
            <a:ext cx="4894417" cy="276999"/>
          </a:xfrm>
          <a:prstGeom prst="rect">
            <a:avLst/>
          </a:prstGeom>
          <a:noFill/>
        </p:spPr>
        <p:txBody>
          <a:bodyPr wrap="none" rtlCol="0">
            <a:spAutoFit/>
          </a:bodyPr>
          <a:lstStyle/>
          <a:p>
            <a:r>
              <a:rPr lang="en-US" sz="1200" dirty="0"/>
              <a:t>Image taken from </a:t>
            </a:r>
            <a:r>
              <a:rPr lang="en-US" sz="1200" dirty="0">
                <a:hlinkClick r:id="rId4"/>
              </a:rPr>
              <a:t>http://ivt.sourceforge.net/examples.html</a:t>
            </a:r>
            <a:r>
              <a:rPr lang="en-US" sz="1200" dirty="0"/>
              <a:t> </a:t>
            </a:r>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338457" y="92528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39825"/>
          </a:xfrm>
        </p:spPr>
        <p:txBody>
          <a:bodyPr/>
          <a:lstStyle/>
          <a:p>
            <a:r>
              <a:rPr lang="en-US" sz="4000" dirty="0"/>
              <a:t>Harris Corner Detection – example 2</a:t>
            </a:r>
          </a:p>
        </p:txBody>
      </p:sp>
      <p:sp>
        <p:nvSpPr>
          <p:cNvPr id="3" name="Content Placeholder 2"/>
          <p:cNvSpPr>
            <a:spLocks noGrp="1"/>
          </p:cNvSpPr>
          <p:nvPr>
            <p:ph idx="1"/>
          </p:nvPr>
        </p:nvSpPr>
        <p:spPr>
          <a:xfrm>
            <a:off x="486229" y="1150258"/>
            <a:ext cx="8229600" cy="4530725"/>
          </a:xfrm>
        </p:spPr>
        <p:txBody>
          <a:bodyPr/>
          <a:lstStyle/>
          <a:p>
            <a:r>
              <a:rPr lang="en-US" dirty="0"/>
              <a:t>Original image on left.   Right has corners detected by Harris detector superimposed on faint original image</a:t>
            </a:r>
          </a:p>
        </p:txBody>
      </p:sp>
      <p:pic>
        <p:nvPicPr>
          <p:cNvPr id="111618" name="Picture 2"/>
          <p:cNvPicPr>
            <a:picLocks noChangeAspect="1" noChangeArrowheads="1"/>
          </p:cNvPicPr>
          <p:nvPr/>
        </p:nvPicPr>
        <p:blipFill>
          <a:blip r:embed="rId3" cstate="print"/>
          <a:srcRect l="23691" t="63723" r="40952" b="7619"/>
          <a:stretch>
            <a:fillRect/>
          </a:stretch>
        </p:blipFill>
        <p:spPr bwMode="auto">
          <a:xfrm>
            <a:off x="1557562" y="3413577"/>
            <a:ext cx="7064264" cy="3444423"/>
          </a:xfrm>
          <a:prstGeom prst="rect">
            <a:avLst/>
          </a:prstGeom>
          <a:noFill/>
          <a:ln w="12700" cap="flat" cmpd="sng">
            <a:noFill/>
            <a:prstDash val="solid"/>
            <a:miter lim="800000"/>
            <a:headEnd/>
            <a:tailEnd/>
          </a:ln>
        </p:spPr>
      </p:pic>
      <p:sp>
        <p:nvSpPr>
          <p:cNvPr id="5" name="TextBox 4"/>
          <p:cNvSpPr txBox="1"/>
          <p:nvPr/>
        </p:nvSpPr>
        <p:spPr>
          <a:xfrm>
            <a:off x="275771" y="3178629"/>
            <a:ext cx="6615594" cy="276999"/>
          </a:xfrm>
          <a:prstGeom prst="rect">
            <a:avLst/>
          </a:prstGeom>
          <a:noFill/>
        </p:spPr>
        <p:txBody>
          <a:bodyPr wrap="none" rtlCol="0">
            <a:spAutoFit/>
          </a:bodyPr>
          <a:lstStyle/>
          <a:p>
            <a:r>
              <a:rPr lang="en-US" sz="1200" dirty="0"/>
              <a:t>Image taken from </a:t>
            </a:r>
            <a:r>
              <a:rPr lang="en-US" sz="1200" dirty="0">
                <a:hlinkClick r:id="rId4"/>
              </a:rPr>
              <a:t>http://www.ikaros-project.org/articles/2004/monoculardepth1/</a:t>
            </a:r>
            <a:r>
              <a:rPr lang="en-US" sz="1200" dirty="0"/>
              <a:t> </a:t>
            </a:r>
          </a:p>
        </p:txBody>
      </p:sp>
      <p:pic>
        <p:nvPicPr>
          <p:cNvPr id="6" name="Recorded Sound">
            <a:hlinkClick r:id="" action="ppaction://media"/>
          </p:cNvPr>
          <p:cNvPicPr>
            <a:picLocks noRot="1" noChangeAspect="1"/>
          </p:cNvPicPr>
          <p:nvPr>
            <a:wavAudioFile r:embed="rId1" name="Recorded Sound"/>
          </p:nvPr>
        </p:nvPicPr>
        <p:blipFill>
          <a:blip r:embed="rId5" cstate="print"/>
          <a:stretch>
            <a:fillRect/>
          </a:stretch>
        </p:blipFill>
        <p:spPr>
          <a:xfrm>
            <a:off x="8839200" y="925285"/>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1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Harris Corner detector video</a:t>
            </a:r>
          </a:p>
        </p:txBody>
      </p:sp>
      <p:sp>
        <p:nvSpPr>
          <p:cNvPr id="3" name="Content Placeholder 2"/>
          <p:cNvSpPr>
            <a:spLocks noGrp="1"/>
          </p:cNvSpPr>
          <p:nvPr>
            <p:ph idx="1"/>
          </p:nvPr>
        </p:nvSpPr>
        <p:spPr>
          <a:solidFill>
            <a:srgbClr val="F39FD1"/>
          </a:solidFill>
        </p:spPr>
        <p:txBody>
          <a:bodyPr/>
          <a:lstStyle/>
          <a:p>
            <a:r>
              <a:rPr lang="en-US" dirty="0"/>
              <a:t>Go </a:t>
            </a:r>
            <a:r>
              <a:rPr lang="en-US" dirty="0">
                <a:solidFill>
                  <a:srgbClr val="FF0000"/>
                </a:solidFill>
                <a:hlinkClick r:id="rId2"/>
              </a:rPr>
              <a:t>https://www.youtube.com/watch?v=YyvsNkQNZYU</a:t>
            </a:r>
            <a:endParaRPr lang="en-US" dirty="0">
              <a:solidFill>
                <a:srgbClr val="FF0000"/>
              </a:solidFill>
            </a:endParaRPr>
          </a:p>
        </p:txBody>
      </p:sp>
    </p:spTree>
    <p:extLst>
      <p:ext uri="{BB962C8B-B14F-4D97-AF65-F5344CB8AC3E}">
        <p14:creationId xmlns:p14="http://schemas.microsoft.com/office/powerpoint/2010/main" val="41335140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these point features</a:t>
            </a:r>
          </a:p>
        </p:txBody>
      </p:sp>
      <p:sp>
        <p:nvSpPr>
          <p:cNvPr id="3" name="Content Placeholder 2"/>
          <p:cNvSpPr>
            <a:spLocks noGrp="1"/>
          </p:cNvSpPr>
          <p:nvPr>
            <p:ph idx="1"/>
          </p:nvPr>
        </p:nvSpPr>
        <p:spPr/>
        <p:txBody>
          <a:bodyPr/>
          <a:lstStyle/>
          <a:p>
            <a:r>
              <a:rPr lang="en-US" dirty="0"/>
              <a:t>Image matching and alignment</a:t>
            </a:r>
          </a:p>
          <a:p>
            <a:r>
              <a:rPr lang="en-US" dirty="0"/>
              <a:t>Potentially object recognition</a:t>
            </a:r>
          </a:p>
          <a:p>
            <a:r>
              <a:rPr lang="en-US" dirty="0"/>
              <a:t>Stereo vision – 3D at these points</a:t>
            </a:r>
          </a:p>
          <a:p>
            <a:endParaRPr lang="en-US" dirty="0"/>
          </a:p>
        </p:txBody>
      </p:sp>
    </p:spTree>
    <p:extLst>
      <p:ext uri="{BB962C8B-B14F-4D97-AF65-F5344CB8AC3E}">
        <p14:creationId xmlns:p14="http://schemas.microsoft.com/office/powerpoint/2010/main" val="21713566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good about Harris Corner detection</a:t>
            </a:r>
          </a:p>
        </p:txBody>
      </p:sp>
      <p:sp>
        <p:nvSpPr>
          <p:cNvPr id="3" name="Content Placeholder 2"/>
          <p:cNvSpPr>
            <a:spLocks noGrp="1"/>
          </p:cNvSpPr>
          <p:nvPr>
            <p:ph idx="1"/>
          </p:nvPr>
        </p:nvSpPr>
        <p:spPr/>
        <p:txBody>
          <a:bodyPr/>
          <a:lstStyle/>
          <a:p>
            <a:r>
              <a:rPr lang="en-US" dirty="0"/>
              <a:t>Corners are rotation invariant</a:t>
            </a:r>
          </a:p>
          <a:p>
            <a:r>
              <a:rPr lang="en-US" dirty="0"/>
              <a:t>Illumination invariance</a:t>
            </a:r>
          </a:p>
          <a:p>
            <a:r>
              <a:rPr lang="en-US" dirty="0"/>
              <a:t>“Viewpoint” invariance</a:t>
            </a:r>
            <a:br>
              <a:rPr lang="en-US" dirty="0"/>
            </a:br>
            <a:r>
              <a:rPr lang="en-US" sz="2400" i="1" dirty="0"/>
              <a:t>(not really)</a:t>
            </a:r>
          </a:p>
          <a:p>
            <a:endParaRPr lang="en-US" dirty="0"/>
          </a:p>
          <a:p>
            <a:r>
              <a:rPr lang="en-US" dirty="0"/>
              <a:t>But, NOT scale invariant</a:t>
            </a:r>
          </a:p>
        </p:txBody>
      </p:sp>
      <p:pic>
        <p:nvPicPr>
          <p:cNvPr id="106498" name="Picture 2" descr="Image result for corners are rotation invaria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2577" y="2104685"/>
            <a:ext cx="3303023" cy="4576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2259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228" y="1"/>
            <a:ext cx="8229600" cy="1461180"/>
          </a:xfrm>
        </p:spPr>
        <p:txBody>
          <a:bodyPr/>
          <a:lstStyle/>
          <a:p>
            <a:r>
              <a:rPr lang="en-US" dirty="0"/>
              <a:t>SIFT = Scale Invariant Feature Transform</a:t>
            </a:r>
          </a:p>
        </p:txBody>
      </p:sp>
      <p:sp>
        <p:nvSpPr>
          <p:cNvPr id="3" name="Content Placeholder 2"/>
          <p:cNvSpPr>
            <a:spLocks noGrp="1"/>
          </p:cNvSpPr>
          <p:nvPr>
            <p:ph idx="1"/>
          </p:nvPr>
        </p:nvSpPr>
        <p:spPr>
          <a:xfrm>
            <a:off x="268514" y="1121228"/>
            <a:ext cx="8229600" cy="4530725"/>
          </a:xfrm>
        </p:spPr>
        <p:txBody>
          <a:bodyPr/>
          <a:lstStyle/>
          <a:p>
            <a:r>
              <a:rPr lang="en-US" dirty="0"/>
              <a:t>David Lowe, 1999</a:t>
            </a:r>
          </a:p>
          <a:p>
            <a:r>
              <a:rPr lang="en-US" dirty="0"/>
              <a:t>Kind of like a multi-scale corner detector</a:t>
            </a:r>
          </a:p>
        </p:txBody>
      </p:sp>
      <p:pic>
        <p:nvPicPr>
          <p:cNvPr id="107522" name="Picture 2" descr="Image result for corners are rotation invari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4629"/>
            <a:ext cx="3233685" cy="2335439"/>
          </a:xfrm>
          <a:prstGeom prst="rect">
            <a:avLst/>
          </a:prstGeom>
          <a:noFill/>
          <a:extLst>
            <a:ext uri="{909E8E84-426E-40DD-AFC4-6F175D3DCCD1}">
              <a14:hiddenFill xmlns:a14="http://schemas.microsoft.com/office/drawing/2010/main">
                <a:solidFill>
                  <a:srgbClr val="FFFFFF"/>
                </a:solidFill>
              </a14:hiddenFill>
            </a:ext>
          </a:extLst>
        </p:spPr>
      </p:pic>
      <p:pic>
        <p:nvPicPr>
          <p:cNvPr id="1075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364" y="2215924"/>
            <a:ext cx="636270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6528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the concept</a:t>
            </a:r>
          </a:p>
        </p:txBody>
      </p:sp>
      <p:sp>
        <p:nvSpPr>
          <p:cNvPr id="3" name="Content Placeholder 2"/>
          <p:cNvSpPr>
            <a:spLocks noGrp="1"/>
          </p:cNvSpPr>
          <p:nvPr>
            <p:ph idx="1"/>
          </p:nvPr>
        </p:nvSpPr>
        <p:spPr/>
        <p:txBody>
          <a:bodyPr/>
          <a:lstStyle/>
          <a:p>
            <a:r>
              <a:rPr lang="en-US" dirty="0"/>
              <a:t>STEP 1: </a:t>
            </a:r>
            <a:r>
              <a:rPr lang="en-US" b="1" dirty="0">
                <a:effectLst/>
              </a:rPr>
              <a:t>Scale-space Extrema Detection</a:t>
            </a:r>
          </a:p>
          <a:p>
            <a:pPr lvl="1"/>
            <a:r>
              <a:rPr lang="en-US" dirty="0">
                <a:effectLst/>
              </a:rPr>
              <a:t>A given scale might work for finding a  small corner. But to detect larger corners we need larger windows.</a:t>
            </a:r>
          </a:p>
          <a:p>
            <a:pPr marL="457200" lvl="1" indent="0">
              <a:buNone/>
            </a:pPr>
            <a:r>
              <a:rPr lang="en-US" b="1" dirty="0">
                <a:effectLst/>
              </a:rPr>
              <a:t>SOLUTION = do the detection of </a:t>
            </a:r>
            <a:r>
              <a:rPr lang="en-US" b="1" dirty="0" err="1">
                <a:effectLst/>
              </a:rPr>
              <a:t>differenet</a:t>
            </a:r>
            <a:r>
              <a:rPr lang="en-US" b="1" dirty="0">
                <a:effectLst/>
              </a:rPr>
              <a:t> scales</a:t>
            </a:r>
          </a:p>
          <a:p>
            <a:pPr marL="0" indent="0">
              <a:buNone/>
            </a:pPr>
            <a:endParaRPr lang="en-US" dirty="0"/>
          </a:p>
        </p:txBody>
      </p:sp>
      <p:pic>
        <p:nvPicPr>
          <p:cNvPr id="108546" name="Picture 2" descr="sift_scale_invari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916" y="5163458"/>
            <a:ext cx="3114675" cy="1285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33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Object-Based Features…First </a:t>
            </a:r>
            <a:r>
              <a:rPr lang="en-US" dirty="0">
                <a:solidFill>
                  <a:srgbClr val="FFC000"/>
                </a:solidFill>
              </a:rPr>
              <a:t> the Object</a:t>
            </a:r>
          </a:p>
        </p:txBody>
      </p:sp>
      <p:sp>
        <p:nvSpPr>
          <p:cNvPr id="3" name="Content Placeholder 2"/>
          <p:cNvSpPr>
            <a:spLocks noGrp="1"/>
          </p:cNvSpPr>
          <p:nvPr>
            <p:ph idx="1"/>
          </p:nvPr>
        </p:nvSpPr>
        <p:spPr/>
        <p:txBody>
          <a:bodyPr/>
          <a:lstStyle/>
          <a:p>
            <a:r>
              <a:rPr lang="en-US" dirty="0"/>
              <a:t>This is really a hard set of questions:</a:t>
            </a:r>
          </a:p>
          <a:p>
            <a:pPr lvl="2"/>
            <a:r>
              <a:rPr lang="en-US" sz="2000" dirty="0"/>
              <a:t>What are the objects we care about?</a:t>
            </a:r>
          </a:p>
          <a:p>
            <a:pPr lvl="2"/>
            <a:r>
              <a:rPr lang="en-US" sz="2000" dirty="0"/>
              <a:t>Where are they in the image?</a:t>
            </a:r>
          </a:p>
          <a:p>
            <a:pPr lvl="2"/>
            <a:r>
              <a:rPr lang="en-US" sz="2000" dirty="0"/>
              <a:t>Will we always see the same view of our (3D) object?  Or is it a 2D object (a character in OCR)?</a:t>
            </a:r>
          </a:p>
          <a:p>
            <a:pPr lvl="2"/>
            <a:r>
              <a:rPr lang="en-US" sz="2000" dirty="0"/>
              <a:t>Will we always see the entire object or can it be occluded by others or only partially in a scene?</a:t>
            </a:r>
          </a:p>
          <a:p>
            <a:pPr lvl="2"/>
            <a:r>
              <a:rPr lang="en-US" sz="2000" dirty="0"/>
              <a:t>Will the properties (i.e. color, shape, etc) of the object change (i.e. someone’s face-makeup, expressions?</a:t>
            </a:r>
          </a:p>
          <a:p>
            <a:pPr lvl="2"/>
            <a:r>
              <a:rPr lang="en-US" sz="2000" dirty="0"/>
              <a:t>Will the scale of the object change (close by, far away)?</a:t>
            </a:r>
          </a:p>
          <a:p>
            <a:pPr lvl="2"/>
            <a:r>
              <a:rPr lang="en-US" sz="2000" dirty="0">
                <a:solidFill>
                  <a:srgbClr val="FFC000"/>
                </a:solidFill>
              </a:rPr>
              <a:t>THERE ARE MANY MORE questions…..and figuring out what the right questions are for your computer vision task is part of the discovery (problem).</a:t>
            </a:r>
          </a:p>
        </p:txBody>
      </p:sp>
      <p:pic>
        <p:nvPicPr>
          <p:cNvPr id="6" name="Recorded Sound">
            <a:hlinkClick r:id="" action="ppaction://media"/>
          </p:cNvPr>
          <p:cNvPicPr>
            <a:picLocks noRot="1" noChangeAspect="1"/>
          </p:cNvPicPr>
          <p:nvPr>
            <a:wavAudioFile r:embed="rId1" name="Recorded Sound"/>
          </p:nvPr>
        </p:nvPicPr>
        <p:blipFill>
          <a:blip r:embed="rId3" cstate="print"/>
          <a:stretch>
            <a:fillRect/>
          </a:stretch>
        </p:blipFill>
        <p:spPr>
          <a:xfrm>
            <a:off x="8570686"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60"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1: </a:t>
            </a:r>
            <a:r>
              <a:rPr lang="en-US" b="1" dirty="0">
                <a:effectLst/>
              </a:rPr>
              <a:t>Scale-space creation</a:t>
            </a:r>
          </a:p>
        </p:txBody>
      </p:sp>
      <p:sp>
        <p:nvSpPr>
          <p:cNvPr id="3" name="Content Placeholder 2"/>
          <p:cNvSpPr>
            <a:spLocks noGrp="1"/>
          </p:cNvSpPr>
          <p:nvPr>
            <p:ph idx="1"/>
          </p:nvPr>
        </p:nvSpPr>
        <p:spPr>
          <a:xfrm>
            <a:off x="0" y="1497012"/>
            <a:ext cx="8483600" cy="4530725"/>
          </a:xfrm>
        </p:spPr>
        <p:txBody>
          <a:bodyPr/>
          <a:lstStyle/>
          <a:p>
            <a:pPr lvl="1"/>
            <a:r>
              <a:rPr lang="en-US" dirty="0">
                <a:effectLst/>
              </a:rPr>
              <a:t>Laplacian of Gaussian is found for the image with various σ values. </a:t>
            </a:r>
            <a:r>
              <a:rPr lang="en-US" dirty="0" err="1">
                <a:effectLst/>
              </a:rPr>
              <a:t>LoG</a:t>
            </a:r>
            <a:r>
              <a:rPr lang="en-US" dirty="0">
                <a:effectLst/>
              </a:rPr>
              <a:t> acts as a blob detector which detects blobs in various sizes due to change in σ. In short, σ acts as a scaling parameter.</a:t>
            </a:r>
          </a:p>
          <a:p>
            <a:pPr lvl="1"/>
            <a:r>
              <a:rPr lang="en-US" dirty="0">
                <a:effectLst/>
              </a:rPr>
              <a:t>DOG =approximate</a:t>
            </a:r>
            <a:br>
              <a:rPr lang="en-US" dirty="0">
                <a:effectLst/>
              </a:rPr>
            </a:br>
            <a:r>
              <a:rPr lang="en-US" dirty="0">
                <a:effectLst/>
              </a:rPr>
              <a:t>           LOG</a:t>
            </a:r>
            <a:endParaRPr lang="en-US" dirty="0"/>
          </a:p>
        </p:txBody>
      </p:sp>
      <p:pic>
        <p:nvPicPr>
          <p:cNvPr id="4" name="Picture 2" descr="Image result for corners are rotation invari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862" y="3762375"/>
            <a:ext cx="428625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566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2: </a:t>
            </a:r>
            <a:r>
              <a:rPr lang="en-US" b="1" dirty="0" err="1">
                <a:effectLst/>
              </a:rPr>
              <a:t>Keypoint</a:t>
            </a:r>
            <a:r>
              <a:rPr lang="en-US" b="1" dirty="0">
                <a:effectLst/>
              </a:rPr>
              <a:t> Localization</a:t>
            </a:r>
          </a:p>
        </p:txBody>
      </p:sp>
      <p:pic>
        <p:nvPicPr>
          <p:cNvPr id="1105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629" y="1672858"/>
            <a:ext cx="7275121" cy="518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9548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2: </a:t>
            </a:r>
            <a:r>
              <a:rPr lang="en-US" b="1" dirty="0" err="1">
                <a:effectLst/>
              </a:rPr>
              <a:t>Keypoint</a:t>
            </a:r>
            <a:r>
              <a:rPr lang="en-US" b="1" dirty="0">
                <a:effectLst/>
              </a:rPr>
              <a:t> Localization</a:t>
            </a:r>
          </a:p>
        </p:txBody>
      </p:sp>
      <p:sp>
        <p:nvSpPr>
          <p:cNvPr id="3" name="Content Placeholder 2"/>
          <p:cNvSpPr>
            <a:spLocks noGrp="1"/>
          </p:cNvSpPr>
          <p:nvPr>
            <p:ph idx="1"/>
          </p:nvPr>
        </p:nvSpPr>
        <p:spPr>
          <a:xfrm>
            <a:off x="0" y="1497012"/>
            <a:ext cx="8483600" cy="4530725"/>
          </a:xfrm>
        </p:spPr>
        <p:txBody>
          <a:bodyPr/>
          <a:lstStyle/>
          <a:p>
            <a:pPr lvl="1"/>
            <a:r>
              <a:rPr lang="en-US" dirty="0"/>
              <a:t>Fine tune location</a:t>
            </a:r>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12" y="2085975"/>
            <a:ext cx="7953375"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484272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3: </a:t>
            </a:r>
            <a:r>
              <a:rPr lang="en-US" b="1" dirty="0">
                <a:effectLst/>
              </a:rPr>
              <a:t>Filter - low contrast removal</a:t>
            </a:r>
          </a:p>
        </p:txBody>
      </p:sp>
      <p:sp>
        <p:nvSpPr>
          <p:cNvPr id="3" name="Content Placeholder 2"/>
          <p:cNvSpPr>
            <a:spLocks noGrp="1"/>
          </p:cNvSpPr>
          <p:nvPr>
            <p:ph idx="1"/>
          </p:nvPr>
        </p:nvSpPr>
        <p:spPr>
          <a:xfrm>
            <a:off x="0" y="1497012"/>
            <a:ext cx="8483600" cy="4530725"/>
          </a:xfrm>
        </p:spPr>
        <p:txBody>
          <a:bodyPr/>
          <a:lstStyle/>
          <a:p>
            <a:pPr lvl="1"/>
            <a:r>
              <a:rPr lang="en-US" dirty="0">
                <a:effectLst/>
              </a:rPr>
              <a:t>potential </a:t>
            </a:r>
            <a:r>
              <a:rPr lang="en-US" dirty="0" err="1">
                <a:effectLst/>
              </a:rPr>
              <a:t>keypoints</a:t>
            </a:r>
            <a:r>
              <a:rPr lang="en-US" dirty="0">
                <a:effectLst/>
              </a:rPr>
              <a:t> locations are found only if the value &gt; threshold </a:t>
            </a:r>
            <a:r>
              <a:rPr lang="en-US" sz="1800" i="1" dirty="0">
                <a:effectLst/>
              </a:rPr>
              <a:t>(in other words eliminate if &lt; threshold)</a:t>
            </a:r>
          </a:p>
          <a:p>
            <a:pPr lvl="1"/>
            <a:r>
              <a:rPr lang="en-US" dirty="0">
                <a:effectLst/>
              </a:rPr>
              <a:t>This threshold is called</a:t>
            </a:r>
            <a:br>
              <a:rPr lang="en-US" dirty="0">
                <a:effectLst/>
              </a:rPr>
            </a:br>
            <a:r>
              <a:rPr lang="en-US" dirty="0">
                <a:effectLst/>
              </a:rPr>
              <a:t> </a:t>
            </a:r>
            <a:r>
              <a:rPr lang="en-US" b="1" dirty="0" err="1">
                <a:effectLst/>
              </a:rPr>
              <a:t>contrastThreshold</a:t>
            </a:r>
            <a:r>
              <a:rPr lang="en-US" dirty="0">
                <a:effectLst/>
              </a:rPr>
              <a:t> in </a:t>
            </a:r>
            <a:r>
              <a:rPr lang="en-US" dirty="0" err="1">
                <a:effectLst/>
              </a:rPr>
              <a:t>OpenCV</a:t>
            </a:r>
            <a:endParaRPr lang="en-US" dirty="0"/>
          </a:p>
        </p:txBody>
      </p:sp>
      <p:pic>
        <p:nvPicPr>
          <p:cNvPr id="109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06" y="3603172"/>
            <a:ext cx="5019675"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45281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3: </a:t>
            </a:r>
            <a:r>
              <a:rPr lang="en-US" b="1" dirty="0">
                <a:effectLst/>
              </a:rPr>
              <a:t>Filter – remove edge non corner locations</a:t>
            </a:r>
          </a:p>
        </p:txBody>
      </p:sp>
      <p:sp>
        <p:nvSpPr>
          <p:cNvPr id="3" name="Content Placeholder 2"/>
          <p:cNvSpPr>
            <a:spLocks noGrp="1"/>
          </p:cNvSpPr>
          <p:nvPr>
            <p:ph idx="1"/>
          </p:nvPr>
        </p:nvSpPr>
        <p:spPr>
          <a:xfrm>
            <a:off x="0" y="1497012"/>
            <a:ext cx="8483600" cy="4530725"/>
          </a:xfrm>
        </p:spPr>
        <p:txBody>
          <a:bodyPr/>
          <a:lstStyle/>
          <a:p>
            <a:pPr lvl="1"/>
            <a:r>
              <a:rPr lang="en-US" dirty="0">
                <a:effectLst/>
              </a:rPr>
              <a:t>We want “corner-like” not “edge lines”</a:t>
            </a:r>
            <a:br>
              <a:rPr lang="en-US" dirty="0">
                <a:effectLst/>
              </a:rPr>
            </a:br>
            <a:r>
              <a:rPr lang="en-US" dirty="0">
                <a:effectLst/>
              </a:rPr>
              <a:t>so apply filter like done in </a:t>
            </a:r>
            <a:r>
              <a:rPr lang="en-US" dirty="0" err="1">
                <a:effectLst/>
              </a:rPr>
              <a:t>harris</a:t>
            </a:r>
            <a:endParaRPr lang="en-US"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 y="2427967"/>
            <a:ext cx="7515225" cy="421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bwMode="auto">
          <a:xfrm>
            <a:off x="3512457" y="3715657"/>
            <a:ext cx="754743" cy="725714"/>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5" name="Rounded Rectangle 4"/>
          <p:cNvSpPr/>
          <p:nvPr/>
        </p:nvSpPr>
        <p:spPr bwMode="auto">
          <a:xfrm>
            <a:off x="1298691" y="3831771"/>
            <a:ext cx="957943" cy="26125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8" name="Rounded Rectangle 7"/>
          <p:cNvSpPr/>
          <p:nvPr/>
        </p:nvSpPr>
        <p:spPr bwMode="auto">
          <a:xfrm>
            <a:off x="4796971" y="3831771"/>
            <a:ext cx="957943" cy="261257"/>
          </a:xfrm>
          <a:prstGeom prst="roundRect">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42760412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4: </a:t>
            </a:r>
            <a:r>
              <a:rPr lang="en-US" b="1" dirty="0" err="1">
                <a:effectLst/>
              </a:rPr>
              <a:t>Keypoint</a:t>
            </a:r>
            <a:r>
              <a:rPr lang="en-US" b="1" dirty="0">
                <a:effectLst/>
              </a:rPr>
              <a:t> Orientation calculation</a:t>
            </a:r>
          </a:p>
        </p:txBody>
      </p:sp>
      <p:sp>
        <p:nvSpPr>
          <p:cNvPr id="3" name="Content Placeholder 2"/>
          <p:cNvSpPr>
            <a:spLocks noGrp="1"/>
          </p:cNvSpPr>
          <p:nvPr>
            <p:ph idx="1"/>
          </p:nvPr>
        </p:nvSpPr>
        <p:spPr>
          <a:xfrm>
            <a:off x="0" y="1497012"/>
            <a:ext cx="8483600" cy="4530725"/>
          </a:xfrm>
        </p:spPr>
        <p:txBody>
          <a:bodyPr/>
          <a:lstStyle/>
          <a:p>
            <a:pPr lvl="1"/>
            <a:r>
              <a:rPr lang="en-US" dirty="0">
                <a:effectLst/>
              </a:rPr>
              <a:t>For each </a:t>
            </a:r>
            <a:r>
              <a:rPr lang="en-US" dirty="0" err="1">
                <a:effectLst/>
              </a:rPr>
              <a:t>keypoint</a:t>
            </a:r>
            <a:r>
              <a:rPr lang="en-US" dirty="0">
                <a:effectLst/>
              </a:rPr>
              <a:t>, calculate the orientation</a:t>
            </a:r>
          </a:p>
          <a:p>
            <a:pPr lvl="1"/>
            <a:r>
              <a:rPr lang="en-US" dirty="0">
                <a:effectLst/>
              </a:rPr>
              <a:t>Now an orientation is assigned to each </a:t>
            </a:r>
            <a:r>
              <a:rPr lang="en-US" dirty="0" err="1">
                <a:effectLst/>
              </a:rPr>
              <a:t>keypoint</a:t>
            </a:r>
            <a:r>
              <a:rPr lang="en-US" dirty="0">
                <a:effectLst/>
              </a:rPr>
              <a:t> to achieve invariance to image rotation. </a:t>
            </a:r>
          </a:p>
          <a:p>
            <a:pPr lvl="1"/>
            <a:r>
              <a:rPr lang="en-US" dirty="0">
                <a:effectLst/>
              </a:rPr>
              <a:t>A </a:t>
            </a:r>
            <a:r>
              <a:rPr lang="en-US" dirty="0" err="1">
                <a:effectLst/>
              </a:rPr>
              <a:t>neigborhood</a:t>
            </a:r>
            <a:r>
              <a:rPr lang="en-US" dirty="0">
                <a:effectLst/>
              </a:rPr>
              <a:t> is taken around the </a:t>
            </a:r>
            <a:r>
              <a:rPr lang="en-US" dirty="0" err="1">
                <a:effectLst/>
              </a:rPr>
              <a:t>keypoint</a:t>
            </a:r>
            <a:r>
              <a:rPr lang="en-US" dirty="0">
                <a:effectLst/>
              </a:rPr>
              <a:t> location depending on the scale, and the gradient magnitude and direction is calculated in that region</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5724525"/>
            <a:ext cx="64103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50105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4: </a:t>
            </a:r>
            <a:r>
              <a:rPr lang="en-US" b="1" dirty="0" err="1">
                <a:effectLst/>
              </a:rPr>
              <a:t>Keypoint</a:t>
            </a:r>
            <a:r>
              <a:rPr lang="en-US" b="1" dirty="0">
                <a:effectLst/>
              </a:rPr>
              <a:t> Orientation calculation</a:t>
            </a:r>
          </a:p>
        </p:txBody>
      </p:sp>
      <p:sp>
        <p:nvSpPr>
          <p:cNvPr id="3" name="Content Placeholder 2"/>
          <p:cNvSpPr>
            <a:spLocks noGrp="1"/>
          </p:cNvSpPr>
          <p:nvPr>
            <p:ph idx="1"/>
          </p:nvPr>
        </p:nvSpPr>
        <p:spPr>
          <a:xfrm>
            <a:off x="0" y="1497012"/>
            <a:ext cx="8483600" cy="4530725"/>
          </a:xfrm>
        </p:spPr>
        <p:txBody>
          <a:bodyPr/>
          <a:lstStyle/>
          <a:p>
            <a:pPr lvl="1"/>
            <a:r>
              <a:rPr lang="en-US" dirty="0">
                <a:effectLst/>
              </a:rPr>
              <a:t>For each </a:t>
            </a:r>
            <a:r>
              <a:rPr lang="en-US" dirty="0" err="1">
                <a:effectLst/>
              </a:rPr>
              <a:t>keypoint</a:t>
            </a:r>
            <a:r>
              <a:rPr lang="en-US" dirty="0">
                <a:effectLst/>
              </a:rPr>
              <a:t>, calculate the orientation</a:t>
            </a:r>
          </a:p>
          <a:p>
            <a:pPr lvl="1"/>
            <a:r>
              <a:rPr lang="en-US" dirty="0">
                <a:effectLst/>
              </a:rPr>
              <a:t>Now an orientation is assigned to each </a:t>
            </a:r>
            <a:r>
              <a:rPr lang="en-US" dirty="0" err="1">
                <a:effectLst/>
              </a:rPr>
              <a:t>keypoint</a:t>
            </a:r>
            <a:r>
              <a:rPr lang="en-US" dirty="0">
                <a:effectLst/>
              </a:rPr>
              <a:t> to achieve invariance to image rotation. </a:t>
            </a:r>
          </a:p>
          <a:p>
            <a:pPr lvl="1"/>
            <a:r>
              <a:rPr lang="en-US" dirty="0">
                <a:effectLst/>
              </a:rPr>
              <a:t>A </a:t>
            </a:r>
            <a:r>
              <a:rPr lang="en-US" dirty="0" err="1">
                <a:effectLst/>
              </a:rPr>
              <a:t>neigborhood</a:t>
            </a:r>
            <a:r>
              <a:rPr lang="en-US" dirty="0">
                <a:effectLst/>
              </a:rPr>
              <a:t> is taken around the </a:t>
            </a:r>
            <a:r>
              <a:rPr lang="en-US" dirty="0" err="1">
                <a:effectLst/>
              </a:rPr>
              <a:t>keypoint</a:t>
            </a:r>
            <a:r>
              <a:rPr lang="en-US" dirty="0">
                <a:effectLst/>
              </a:rPr>
              <a:t> location depending on the scale, and the gradient magnitude and direction is calculated in that region</a:t>
            </a:r>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7" y="5724525"/>
            <a:ext cx="641032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43708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114" y="277813"/>
            <a:ext cx="8570686" cy="1139825"/>
          </a:xfrm>
        </p:spPr>
        <p:txBody>
          <a:bodyPr/>
          <a:lstStyle/>
          <a:p>
            <a:r>
              <a:rPr lang="en-US" dirty="0"/>
              <a:t>SIFT STEP 4: </a:t>
            </a:r>
            <a:r>
              <a:rPr lang="en-US" b="1" dirty="0" err="1">
                <a:effectLst/>
              </a:rPr>
              <a:t>Keypoint</a:t>
            </a:r>
            <a:r>
              <a:rPr lang="en-US" b="1" dirty="0">
                <a:effectLst/>
              </a:rPr>
              <a:t> descriptor</a:t>
            </a:r>
          </a:p>
        </p:txBody>
      </p:sp>
      <p:sp>
        <p:nvSpPr>
          <p:cNvPr id="3" name="Content Placeholder 2"/>
          <p:cNvSpPr>
            <a:spLocks noGrp="1"/>
          </p:cNvSpPr>
          <p:nvPr>
            <p:ph idx="1"/>
          </p:nvPr>
        </p:nvSpPr>
        <p:spPr>
          <a:xfrm>
            <a:off x="0" y="1497012"/>
            <a:ext cx="8483600" cy="4530725"/>
          </a:xfrm>
        </p:spPr>
        <p:txBody>
          <a:bodyPr/>
          <a:lstStyle/>
          <a:p>
            <a:pPr lvl="1"/>
            <a:r>
              <a:rPr lang="en-US" dirty="0">
                <a:effectLst/>
              </a:rPr>
              <a:t>A 16x16 neighborhood around the </a:t>
            </a:r>
            <a:r>
              <a:rPr lang="en-US" dirty="0" err="1">
                <a:effectLst/>
              </a:rPr>
              <a:t>keypoint</a:t>
            </a:r>
            <a:r>
              <a:rPr lang="en-US" dirty="0">
                <a:effectLst/>
              </a:rPr>
              <a:t> is taken.</a:t>
            </a:r>
          </a:p>
          <a:p>
            <a:pPr lvl="1"/>
            <a:r>
              <a:rPr lang="en-US" dirty="0">
                <a:effectLst/>
              </a:rPr>
              <a:t> It is divided into 16 sub-blocks of 4x4 size. </a:t>
            </a:r>
          </a:p>
          <a:p>
            <a:pPr lvl="1"/>
            <a:r>
              <a:rPr lang="en-US" dirty="0">
                <a:effectLst/>
              </a:rPr>
              <a:t>For each sub-block, </a:t>
            </a:r>
            <a:r>
              <a:rPr lang="en-US" b="1" dirty="0">
                <a:effectLst/>
              </a:rPr>
              <a:t>8 bin orientation histogram is created</a:t>
            </a:r>
            <a:r>
              <a:rPr lang="en-US" dirty="0">
                <a:effectLst/>
              </a:rPr>
              <a:t>. So a total of 128 bin values are available. It is represented as a vector to form </a:t>
            </a:r>
            <a:r>
              <a:rPr lang="en-US" dirty="0" err="1">
                <a:effectLst/>
              </a:rPr>
              <a:t>keypoint</a:t>
            </a:r>
            <a:r>
              <a:rPr lang="en-US" dirty="0">
                <a:effectLst/>
              </a:rPr>
              <a:t> descriptor. </a:t>
            </a:r>
            <a:endParaRPr lang="en-US" dirty="0"/>
          </a:p>
        </p:txBody>
      </p:sp>
    </p:spTree>
    <p:extLst>
      <p:ext uri="{BB962C8B-B14F-4D97-AF65-F5344CB8AC3E}">
        <p14:creationId xmlns:p14="http://schemas.microsoft.com/office/powerpoint/2010/main" val="697466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697" y="212652"/>
            <a:ext cx="8570686" cy="1139825"/>
          </a:xfrm>
        </p:spPr>
        <p:txBody>
          <a:bodyPr/>
          <a:lstStyle/>
          <a:p>
            <a:r>
              <a:rPr lang="en-US" dirty="0"/>
              <a:t>SIFT STEP 4: </a:t>
            </a:r>
            <a:r>
              <a:rPr lang="en-US" b="1" dirty="0" err="1">
                <a:effectLst/>
              </a:rPr>
              <a:t>Keypoint</a:t>
            </a:r>
            <a:r>
              <a:rPr lang="en-US" b="1" dirty="0">
                <a:effectLst/>
              </a:rPr>
              <a:t> matching using 128 element description vector</a:t>
            </a:r>
          </a:p>
        </p:txBody>
      </p:sp>
      <p:sp>
        <p:nvSpPr>
          <p:cNvPr id="3" name="Content Placeholder 2"/>
          <p:cNvSpPr>
            <a:spLocks noGrp="1"/>
          </p:cNvSpPr>
          <p:nvPr>
            <p:ph idx="1"/>
          </p:nvPr>
        </p:nvSpPr>
        <p:spPr>
          <a:xfrm>
            <a:off x="0" y="2222206"/>
            <a:ext cx="9260958" cy="4549812"/>
          </a:xfrm>
        </p:spPr>
        <p:txBody>
          <a:bodyPr/>
          <a:lstStyle/>
          <a:p>
            <a:pPr lvl="1"/>
            <a:r>
              <a:rPr lang="en-US" dirty="0">
                <a:effectLst/>
              </a:rPr>
              <a:t> </a:t>
            </a:r>
            <a:r>
              <a:rPr lang="en-US" b="1" dirty="0" err="1">
                <a:effectLst/>
              </a:rPr>
              <a:t>keypoint</a:t>
            </a:r>
            <a:r>
              <a:rPr lang="en-US" b="1" dirty="0">
                <a:effectLst/>
              </a:rPr>
              <a:t> in image 1 matches “closest neighbor” from image 2</a:t>
            </a:r>
            <a:endParaRPr lang="en-US" dirty="0"/>
          </a:p>
        </p:txBody>
      </p:sp>
    </p:spTree>
    <p:extLst>
      <p:ext uri="{BB962C8B-B14F-4D97-AF65-F5344CB8AC3E}">
        <p14:creationId xmlns:p14="http://schemas.microsoft.com/office/powerpoint/2010/main" val="9553113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2772" y="0"/>
            <a:ext cx="8229600" cy="551527"/>
          </a:xfrm>
        </p:spPr>
        <p:txBody>
          <a:bodyPr/>
          <a:lstStyle/>
          <a:p>
            <a:r>
              <a:rPr lang="en-US" dirty="0"/>
              <a:t>Partial sample </a:t>
            </a:r>
            <a:r>
              <a:rPr lang="en-US" dirty="0" err="1"/>
              <a:t>OpenCV</a:t>
            </a:r>
            <a:r>
              <a:rPr lang="en-US" dirty="0"/>
              <a:t> code</a:t>
            </a:r>
          </a:p>
        </p:txBody>
      </p:sp>
      <p:sp>
        <p:nvSpPr>
          <p:cNvPr id="3" name="Content Placeholder 2"/>
          <p:cNvSpPr>
            <a:spLocks noGrp="1"/>
          </p:cNvSpPr>
          <p:nvPr>
            <p:ph idx="1"/>
          </p:nvPr>
        </p:nvSpPr>
        <p:spPr>
          <a:xfrm>
            <a:off x="106326" y="1323754"/>
            <a:ext cx="8963245" cy="4530725"/>
          </a:xfrm>
        </p:spPr>
        <p:txBody>
          <a:bodyPr/>
          <a:lstStyle/>
          <a:p>
            <a:pPr marL="0" indent="0">
              <a:buNone/>
            </a:pPr>
            <a:r>
              <a:rPr lang="en-US" sz="1600" dirty="0" err="1"/>
              <a:t>Imgproc.</a:t>
            </a:r>
            <a:r>
              <a:rPr lang="en-US" sz="1600" i="1" dirty="0" err="1">
                <a:effectLst/>
              </a:rPr>
              <a:t>cvtColor</a:t>
            </a:r>
            <a:r>
              <a:rPr lang="en-US" sz="1600" dirty="0"/>
              <a:t>(</a:t>
            </a:r>
            <a:r>
              <a:rPr lang="en-US" sz="1600" dirty="0" err="1"/>
              <a:t>aInputFrame</a:t>
            </a:r>
            <a:r>
              <a:rPr lang="en-US" sz="1600" dirty="0"/>
              <a:t>, </a:t>
            </a:r>
            <a:r>
              <a:rPr lang="en-US" sz="1600" dirty="0" err="1"/>
              <a:t>aInputFrame</a:t>
            </a:r>
            <a:r>
              <a:rPr lang="en-US" sz="1600" dirty="0"/>
              <a:t>, Imgproc.</a:t>
            </a:r>
            <a:r>
              <a:rPr lang="en-US" sz="1600" b="1" i="1" dirty="0">
                <a:effectLst/>
              </a:rPr>
              <a:t>COLOR_RGB2GRAY</a:t>
            </a:r>
            <a:r>
              <a:rPr lang="en-US" sz="1600" dirty="0"/>
              <a:t>);</a:t>
            </a:r>
            <a:br>
              <a:rPr lang="en-US" sz="1600" dirty="0"/>
            </a:br>
            <a:r>
              <a:rPr lang="en-US" sz="1600" b="1" dirty="0">
                <a:effectLst/>
              </a:rPr>
              <a:t>descriptors2 </a:t>
            </a:r>
            <a:r>
              <a:rPr lang="en-US" sz="1600" dirty="0"/>
              <a:t>= </a:t>
            </a:r>
            <a:r>
              <a:rPr lang="en-US" sz="1600" b="1" dirty="0">
                <a:effectLst/>
              </a:rPr>
              <a:t>new </a:t>
            </a:r>
            <a:r>
              <a:rPr lang="en-US" sz="1600" dirty="0"/>
              <a:t>Mat();</a:t>
            </a:r>
            <a:br>
              <a:rPr lang="en-US" sz="1600" dirty="0"/>
            </a:br>
            <a:r>
              <a:rPr lang="en-US" sz="1600" b="1" dirty="0">
                <a:effectLst/>
              </a:rPr>
              <a:t>keypoints2 </a:t>
            </a:r>
            <a:r>
              <a:rPr lang="en-US" sz="1600" dirty="0"/>
              <a:t>= </a:t>
            </a:r>
            <a:r>
              <a:rPr lang="en-US" sz="1600" b="1" dirty="0">
                <a:effectLst/>
              </a:rPr>
              <a:t>new </a:t>
            </a:r>
            <a:r>
              <a:rPr lang="en-US" sz="1600" dirty="0" err="1"/>
              <a:t>MatOfKeyPoint</a:t>
            </a:r>
            <a:r>
              <a:rPr lang="en-US" sz="1600" dirty="0"/>
              <a:t>();</a:t>
            </a:r>
            <a:br>
              <a:rPr lang="en-US" sz="1600" dirty="0"/>
            </a:br>
            <a:endParaRPr lang="en-US" sz="1600" dirty="0"/>
          </a:p>
          <a:p>
            <a:pPr marL="0" indent="0">
              <a:buNone/>
            </a:pPr>
            <a:r>
              <a:rPr lang="en-US" sz="1600" b="1" dirty="0">
                <a:solidFill>
                  <a:srgbClr val="FFFF00"/>
                </a:solidFill>
              </a:rPr>
              <a:t>//Perform SIFT detection and compute descriptors</a:t>
            </a:r>
            <a:br>
              <a:rPr lang="en-US" sz="1600" b="1" dirty="0">
                <a:solidFill>
                  <a:srgbClr val="FFFF00"/>
                </a:solidFill>
              </a:rPr>
            </a:br>
            <a:r>
              <a:rPr lang="en-US" sz="1600" b="1" dirty="0" err="1">
                <a:effectLst/>
              </a:rPr>
              <a:t>detector</a:t>
            </a:r>
            <a:r>
              <a:rPr lang="en-US" sz="1600" dirty="0" err="1"/>
              <a:t>.detect</a:t>
            </a:r>
            <a:r>
              <a:rPr lang="en-US" sz="1600" dirty="0"/>
              <a:t>(</a:t>
            </a:r>
            <a:r>
              <a:rPr lang="en-US" sz="1600" dirty="0" err="1"/>
              <a:t>aInputFrame</a:t>
            </a:r>
            <a:r>
              <a:rPr lang="en-US" sz="1600" dirty="0"/>
              <a:t>, </a:t>
            </a:r>
            <a:r>
              <a:rPr lang="en-US" sz="1600" b="1" dirty="0">
                <a:effectLst/>
              </a:rPr>
              <a:t>keypoints2</a:t>
            </a:r>
            <a:r>
              <a:rPr lang="en-US" sz="1600" dirty="0"/>
              <a:t>);</a:t>
            </a:r>
            <a:br>
              <a:rPr lang="en-US" sz="1600" dirty="0"/>
            </a:br>
            <a:r>
              <a:rPr lang="en-US" sz="1600" b="1" dirty="0" err="1">
                <a:effectLst/>
              </a:rPr>
              <a:t>descriptor</a:t>
            </a:r>
            <a:r>
              <a:rPr lang="en-US" sz="1600" dirty="0" err="1"/>
              <a:t>.compute</a:t>
            </a:r>
            <a:r>
              <a:rPr lang="en-US" sz="1600" dirty="0"/>
              <a:t>(</a:t>
            </a:r>
            <a:r>
              <a:rPr lang="en-US" sz="1600" dirty="0" err="1"/>
              <a:t>aInputFrame</a:t>
            </a:r>
            <a:r>
              <a:rPr lang="en-US" sz="1600" dirty="0"/>
              <a:t>, </a:t>
            </a:r>
            <a:r>
              <a:rPr lang="en-US" sz="1600" b="1" dirty="0">
                <a:effectLst/>
              </a:rPr>
              <a:t>keypoints2</a:t>
            </a:r>
            <a:r>
              <a:rPr lang="en-US" sz="1600" dirty="0"/>
              <a:t>, </a:t>
            </a:r>
            <a:r>
              <a:rPr lang="en-US" sz="1600" b="1" dirty="0">
                <a:effectLst/>
              </a:rPr>
              <a:t>descriptors2</a:t>
            </a:r>
            <a:r>
              <a:rPr lang="en-US" sz="1600" dirty="0"/>
              <a:t>);</a:t>
            </a:r>
            <a:br>
              <a:rPr lang="en-US" sz="1600" dirty="0"/>
            </a:br>
            <a:br>
              <a:rPr lang="en-US" sz="1600" dirty="0"/>
            </a:br>
            <a:r>
              <a:rPr lang="en-US" sz="1600" b="1" dirty="0">
                <a:solidFill>
                  <a:srgbClr val="FFFF00"/>
                </a:solidFill>
              </a:rPr>
              <a:t>// Matching  descriptors2 we detected with previously created descriptors 1 </a:t>
            </a:r>
          </a:p>
          <a:p>
            <a:pPr marL="0" indent="0">
              <a:buNone/>
            </a:pPr>
            <a:r>
              <a:rPr lang="en-US" sz="1600" b="1" dirty="0">
                <a:solidFill>
                  <a:srgbClr val="FFFF00"/>
                </a:solidFill>
              </a:rPr>
              <a:t>// descriptors1 could be from another image or part of an image </a:t>
            </a:r>
          </a:p>
          <a:p>
            <a:pPr marL="0" indent="0">
              <a:buNone/>
            </a:pPr>
            <a:r>
              <a:rPr lang="en-US" sz="1600" b="1" dirty="0">
                <a:solidFill>
                  <a:srgbClr val="FFFF00"/>
                </a:solidFill>
              </a:rPr>
              <a:t>// representing  an object</a:t>
            </a:r>
            <a:br>
              <a:rPr lang="en-US" sz="1600" i="1" dirty="0">
                <a:effectLst/>
              </a:rPr>
            </a:br>
            <a:r>
              <a:rPr lang="en-US" sz="1600" dirty="0" err="1"/>
              <a:t>MatOfDMatch</a:t>
            </a:r>
            <a:r>
              <a:rPr lang="en-US" sz="1600" dirty="0"/>
              <a:t> matches = </a:t>
            </a:r>
            <a:r>
              <a:rPr lang="en-US" sz="1600" b="1" dirty="0">
                <a:effectLst/>
              </a:rPr>
              <a:t>new </a:t>
            </a:r>
            <a:r>
              <a:rPr lang="en-US" sz="1600" dirty="0" err="1"/>
              <a:t>MatOfDMatch</a:t>
            </a:r>
            <a:r>
              <a:rPr lang="en-US" sz="1600" dirty="0"/>
              <a:t>();</a:t>
            </a:r>
            <a:br>
              <a:rPr lang="en-US" sz="1600" dirty="0"/>
            </a:br>
            <a:r>
              <a:rPr lang="en-US" sz="1600" b="1" dirty="0">
                <a:effectLst/>
              </a:rPr>
              <a:t>if </a:t>
            </a:r>
            <a:r>
              <a:rPr lang="en-US" sz="1600" dirty="0"/>
              <a:t>(</a:t>
            </a:r>
            <a:r>
              <a:rPr lang="en-US" sz="1600" b="1" dirty="0">
                <a:effectLst/>
              </a:rPr>
              <a:t>img1</a:t>
            </a:r>
            <a:r>
              <a:rPr lang="en-US" sz="1600" dirty="0"/>
              <a:t>.type() == </a:t>
            </a:r>
            <a:r>
              <a:rPr lang="en-US" sz="1600" dirty="0" err="1"/>
              <a:t>aInputFrame.type</a:t>
            </a:r>
            <a:r>
              <a:rPr lang="en-US" sz="1600" dirty="0"/>
              <a:t>()) {</a:t>
            </a:r>
            <a:br>
              <a:rPr lang="en-US" sz="1600" dirty="0"/>
            </a:br>
            <a:r>
              <a:rPr lang="en-US" sz="1600" dirty="0"/>
              <a:t>        </a:t>
            </a:r>
            <a:r>
              <a:rPr lang="en-US" sz="1600" b="1" dirty="0" err="1">
                <a:effectLst/>
              </a:rPr>
              <a:t>matcher</a:t>
            </a:r>
            <a:r>
              <a:rPr lang="en-US" sz="1600" dirty="0" err="1"/>
              <a:t>.match</a:t>
            </a:r>
            <a:r>
              <a:rPr lang="en-US" sz="1600" dirty="0"/>
              <a:t>(</a:t>
            </a:r>
            <a:r>
              <a:rPr lang="en-US" sz="1600" b="1" dirty="0">
                <a:effectLst/>
              </a:rPr>
              <a:t>descriptors1</a:t>
            </a:r>
            <a:r>
              <a:rPr lang="en-US" sz="1600" dirty="0"/>
              <a:t>, </a:t>
            </a:r>
            <a:r>
              <a:rPr lang="en-US" sz="1600" b="1" dirty="0">
                <a:effectLst/>
              </a:rPr>
              <a:t>descriptors2</a:t>
            </a:r>
            <a:r>
              <a:rPr lang="en-US" sz="1600" dirty="0"/>
              <a:t>, matches);</a:t>
            </a:r>
            <a:br>
              <a:rPr lang="en-US" sz="1600" dirty="0"/>
            </a:br>
            <a:r>
              <a:rPr lang="en-US" sz="1600" dirty="0"/>
              <a:t>} </a:t>
            </a:r>
            <a:r>
              <a:rPr lang="en-US" sz="1600" b="1" dirty="0">
                <a:effectLst/>
              </a:rPr>
              <a:t>else </a:t>
            </a:r>
            <a:r>
              <a:rPr lang="en-US" sz="1600" dirty="0"/>
              <a:t>{</a:t>
            </a:r>
            <a:br>
              <a:rPr lang="en-US" sz="1600" dirty="0"/>
            </a:br>
            <a:r>
              <a:rPr lang="en-US" sz="1600" dirty="0"/>
              <a:t>        </a:t>
            </a:r>
            <a:r>
              <a:rPr lang="en-US" sz="1600" b="1" dirty="0">
                <a:effectLst/>
              </a:rPr>
              <a:t>return </a:t>
            </a:r>
            <a:r>
              <a:rPr lang="en-US" sz="1600" dirty="0" err="1"/>
              <a:t>aInputFrame</a:t>
            </a:r>
            <a:r>
              <a:rPr lang="en-US" sz="1600" dirty="0"/>
              <a:t>;</a:t>
            </a:r>
            <a:br>
              <a:rPr lang="en-US" sz="1600" dirty="0"/>
            </a:br>
            <a:r>
              <a:rPr lang="en-US" sz="1600" dirty="0"/>
              <a:t>}</a:t>
            </a:r>
          </a:p>
          <a:p>
            <a:pPr marL="0" indent="0">
              <a:buNone/>
            </a:pPr>
            <a:br>
              <a:rPr lang="en-US" sz="1600" dirty="0"/>
            </a:br>
            <a:r>
              <a:rPr lang="en-US" sz="1600" dirty="0"/>
              <a:t>List&lt;</a:t>
            </a:r>
            <a:r>
              <a:rPr lang="en-US" sz="1600" dirty="0" err="1"/>
              <a:t>DMatch</a:t>
            </a:r>
            <a:r>
              <a:rPr lang="en-US" sz="1600" dirty="0"/>
              <a:t>&gt; </a:t>
            </a:r>
            <a:r>
              <a:rPr lang="en-US" sz="1600" dirty="0" err="1"/>
              <a:t>matchesList</a:t>
            </a:r>
            <a:r>
              <a:rPr lang="en-US" sz="1600" dirty="0"/>
              <a:t> = </a:t>
            </a:r>
            <a:r>
              <a:rPr lang="en-US" sz="1600" dirty="0" err="1"/>
              <a:t>matches.toList</a:t>
            </a:r>
            <a:r>
              <a:rPr lang="en-US" sz="1600" dirty="0"/>
              <a:t>();</a:t>
            </a:r>
            <a:br>
              <a:rPr lang="en-US" sz="1400" dirty="0"/>
            </a:br>
            <a:br>
              <a:rPr lang="en-US" sz="1400" dirty="0"/>
            </a:br>
            <a:endParaRPr lang="en-US" sz="1400" dirty="0"/>
          </a:p>
        </p:txBody>
      </p:sp>
      <p:sp>
        <p:nvSpPr>
          <p:cNvPr id="4" name="TextBox 3"/>
          <p:cNvSpPr txBox="1"/>
          <p:nvPr/>
        </p:nvSpPr>
        <p:spPr>
          <a:xfrm>
            <a:off x="744279" y="652494"/>
            <a:ext cx="7772399" cy="646331"/>
          </a:xfrm>
          <a:prstGeom prst="rect">
            <a:avLst/>
          </a:prstGeom>
          <a:solidFill>
            <a:srgbClr val="00B050"/>
          </a:solidFill>
        </p:spPr>
        <p:txBody>
          <a:bodyPr wrap="square" rtlCol="0">
            <a:spAutoFit/>
          </a:bodyPr>
          <a:lstStyle/>
          <a:p>
            <a:r>
              <a:rPr lang="en-US" dirty="0"/>
              <a:t>First you must declare detector</a:t>
            </a:r>
          </a:p>
          <a:p>
            <a:r>
              <a:rPr lang="en-US" b="1" dirty="0"/>
              <a:t>detector </a:t>
            </a:r>
            <a:r>
              <a:rPr lang="en-US" dirty="0"/>
              <a:t>= </a:t>
            </a:r>
            <a:r>
              <a:rPr lang="en-US" dirty="0" err="1"/>
              <a:t>FeatureDetector.</a:t>
            </a:r>
            <a:r>
              <a:rPr lang="en-US" i="1" dirty="0" err="1"/>
              <a:t>create</a:t>
            </a:r>
            <a:r>
              <a:rPr lang="en-US" dirty="0"/>
              <a:t>(</a:t>
            </a:r>
            <a:r>
              <a:rPr lang="en-US" dirty="0" err="1"/>
              <a:t>FeatureDetector.</a:t>
            </a:r>
            <a:r>
              <a:rPr lang="en-US" b="1" i="1" dirty="0" err="1"/>
              <a:t>SIFT</a:t>
            </a:r>
            <a:r>
              <a:rPr lang="en-US" dirty="0"/>
              <a:t>);</a:t>
            </a:r>
          </a:p>
        </p:txBody>
      </p:sp>
    </p:spTree>
    <p:extLst>
      <p:ext uri="{BB962C8B-B14F-4D97-AF65-F5344CB8AC3E}">
        <p14:creationId xmlns:p14="http://schemas.microsoft.com/office/powerpoint/2010/main" val="3984587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Examples of some questions</a:t>
            </a:r>
            <a:endParaRPr lang="en-US" dirty="0">
              <a:solidFill>
                <a:srgbClr val="FFC000"/>
              </a:solidFill>
            </a:endParaRPr>
          </a:p>
        </p:txBody>
      </p:sp>
      <p:sp>
        <p:nvSpPr>
          <p:cNvPr id="3" name="Content Placeholder 2"/>
          <p:cNvSpPr>
            <a:spLocks noGrp="1"/>
          </p:cNvSpPr>
          <p:nvPr>
            <p:ph idx="1"/>
          </p:nvPr>
        </p:nvSpPr>
        <p:spPr/>
        <p:txBody>
          <a:bodyPr/>
          <a:lstStyle/>
          <a:p>
            <a:r>
              <a:rPr lang="en-US" dirty="0"/>
              <a:t>What are the objects?</a:t>
            </a:r>
          </a:p>
          <a:p>
            <a:pPr lvl="2"/>
            <a:r>
              <a:rPr lang="en-US" sz="2000" dirty="0"/>
              <a:t>In this image we care about the tanks and not the trees, grass, sky and other items in the scene.</a:t>
            </a:r>
          </a:p>
          <a:p>
            <a:pPr lvl="2"/>
            <a:r>
              <a:rPr lang="en-US" sz="2000" dirty="0">
                <a:solidFill>
                  <a:srgbClr val="FFC000"/>
                </a:solidFill>
              </a:rPr>
              <a:t>Understanding what objects you care about is really IMPORTANT and not always trivial.  Sometimes we have a category of “other” to signify other objects.</a:t>
            </a:r>
          </a:p>
        </p:txBody>
      </p:sp>
      <p:pic>
        <p:nvPicPr>
          <p:cNvPr id="38914" name="Picture 2"/>
          <p:cNvPicPr>
            <a:picLocks noChangeAspect="1" noChangeArrowheads="1"/>
          </p:cNvPicPr>
          <p:nvPr/>
        </p:nvPicPr>
        <p:blipFill>
          <a:blip r:embed="rId3" cstate="print"/>
          <a:srcRect/>
          <a:stretch>
            <a:fillRect/>
          </a:stretch>
        </p:blipFill>
        <p:spPr bwMode="auto">
          <a:xfrm>
            <a:off x="2206170" y="4091214"/>
            <a:ext cx="3570515" cy="2677886"/>
          </a:xfrm>
          <a:prstGeom prst="rect">
            <a:avLst/>
          </a:prstGeom>
          <a:noFill/>
          <a:ln w="12700" cap="flat" cmpd="sng">
            <a:noFill/>
            <a:prstDash val="solid"/>
            <a:miter lim="800000"/>
            <a:headEnd/>
            <a:tailEnd/>
          </a:ln>
        </p:spPr>
      </p:pic>
      <p:pic>
        <p:nvPicPr>
          <p:cNvPr id="6" name="Recorded Sound">
            <a:hlinkClick r:id="" action="ppaction://media"/>
          </p:cNvPr>
          <p:cNvPicPr>
            <a:picLocks noRot="1" noChangeAspect="1"/>
          </p:cNvPicPr>
          <p:nvPr>
            <a:wavAudioFile r:embed="rId1" name="Recorded Sound"/>
          </p:nvPr>
        </p:nvPicPr>
        <p:blipFill>
          <a:blip r:embed="rId4" cstate="print"/>
          <a:stretch>
            <a:fillRect/>
          </a:stretch>
        </p:blipFill>
        <p:spPr>
          <a:xfrm>
            <a:off x="8411028" y="576943"/>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01"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continued</a:t>
            </a:r>
          </a:p>
        </p:txBody>
      </p:sp>
      <p:sp>
        <p:nvSpPr>
          <p:cNvPr id="3" name="Content Placeholder 2"/>
          <p:cNvSpPr>
            <a:spLocks noGrp="1"/>
          </p:cNvSpPr>
          <p:nvPr>
            <p:ph idx="1"/>
          </p:nvPr>
        </p:nvSpPr>
        <p:spPr>
          <a:xfrm>
            <a:off x="95693" y="1600200"/>
            <a:ext cx="9048307" cy="4530725"/>
          </a:xfrm>
        </p:spPr>
        <p:txBody>
          <a:bodyPr/>
          <a:lstStyle/>
          <a:p>
            <a:pPr marL="0" indent="0">
              <a:buNone/>
            </a:pPr>
            <a:r>
              <a:rPr lang="en-US" sz="2400" b="1" dirty="0">
                <a:solidFill>
                  <a:srgbClr val="FFFF00"/>
                </a:solidFill>
              </a:rPr>
              <a:t>//now  calculate min and max distance in matches</a:t>
            </a:r>
            <a:br>
              <a:rPr lang="en-US" sz="2400" b="1" dirty="0">
                <a:solidFill>
                  <a:srgbClr val="FFFF00"/>
                </a:solidFill>
              </a:rPr>
            </a:br>
            <a:r>
              <a:rPr lang="en-US" sz="2400" dirty="0"/>
              <a:t>Double </a:t>
            </a:r>
            <a:r>
              <a:rPr lang="en-US" sz="2400" dirty="0" err="1"/>
              <a:t>max_dist</a:t>
            </a:r>
            <a:r>
              <a:rPr lang="en-US" sz="2400" dirty="0"/>
              <a:t> = 0.0;</a:t>
            </a:r>
            <a:br>
              <a:rPr lang="en-US" sz="2400" dirty="0"/>
            </a:br>
            <a:r>
              <a:rPr lang="en-US" sz="2400" dirty="0"/>
              <a:t>Double </a:t>
            </a:r>
            <a:r>
              <a:rPr lang="en-US" sz="2400" dirty="0" err="1"/>
              <a:t>min_dist</a:t>
            </a:r>
            <a:r>
              <a:rPr lang="en-US" sz="2400" dirty="0"/>
              <a:t> = 100.0;</a:t>
            </a:r>
            <a:br>
              <a:rPr lang="en-US" sz="2400" dirty="0"/>
            </a:br>
            <a:br>
              <a:rPr lang="en-US" sz="2400" dirty="0"/>
            </a:br>
            <a:r>
              <a:rPr lang="en-US" sz="2400" b="1" dirty="0">
                <a:effectLst/>
              </a:rPr>
              <a:t>for </a:t>
            </a:r>
            <a:r>
              <a:rPr lang="en-US" sz="2400" dirty="0"/>
              <a:t>(</a:t>
            </a:r>
            <a:r>
              <a:rPr lang="en-US" sz="2400" b="1" dirty="0" err="1">
                <a:effectLst/>
              </a:rPr>
              <a:t>int</a:t>
            </a:r>
            <a:r>
              <a:rPr lang="en-US" sz="2400" b="1" dirty="0">
                <a:effectLst/>
              </a:rPr>
              <a:t> </a:t>
            </a:r>
            <a:r>
              <a:rPr lang="en-US" sz="2400" dirty="0" err="1"/>
              <a:t>i</a:t>
            </a:r>
            <a:r>
              <a:rPr lang="en-US" sz="2400" dirty="0"/>
              <a:t> = 0; </a:t>
            </a:r>
            <a:r>
              <a:rPr lang="en-US" sz="2400" dirty="0" err="1"/>
              <a:t>i</a:t>
            </a:r>
            <a:r>
              <a:rPr lang="en-US" sz="2400" dirty="0"/>
              <a:t> &lt; </a:t>
            </a:r>
            <a:r>
              <a:rPr lang="en-US" sz="2400" dirty="0" err="1"/>
              <a:t>matchesList.size</a:t>
            </a:r>
            <a:r>
              <a:rPr lang="en-US" sz="2400" dirty="0"/>
              <a:t>(); </a:t>
            </a:r>
            <a:r>
              <a:rPr lang="en-US" sz="2400" dirty="0" err="1"/>
              <a:t>i</a:t>
            </a:r>
            <a:r>
              <a:rPr lang="en-US" sz="2400" dirty="0"/>
              <a:t>++) {</a:t>
            </a:r>
            <a:br>
              <a:rPr lang="en-US" sz="2400" dirty="0"/>
            </a:br>
            <a:r>
              <a:rPr lang="en-US" sz="2400" dirty="0"/>
              <a:t>    Double </a:t>
            </a:r>
            <a:r>
              <a:rPr lang="en-US" sz="2400" dirty="0" err="1"/>
              <a:t>dist</a:t>
            </a:r>
            <a:r>
              <a:rPr lang="en-US" sz="2400" dirty="0"/>
              <a:t> = (</a:t>
            </a:r>
            <a:r>
              <a:rPr lang="en-US" sz="2400" b="1" dirty="0">
                <a:effectLst/>
              </a:rPr>
              <a:t>double</a:t>
            </a:r>
            <a:r>
              <a:rPr lang="en-US" sz="2400" dirty="0"/>
              <a:t>) </a:t>
            </a:r>
            <a:r>
              <a:rPr lang="en-US" sz="2400" dirty="0" err="1"/>
              <a:t>matchesList.get</a:t>
            </a:r>
            <a:r>
              <a:rPr lang="en-US" sz="2400" dirty="0"/>
              <a:t>(</a:t>
            </a:r>
            <a:r>
              <a:rPr lang="en-US" sz="2400" dirty="0" err="1"/>
              <a:t>i</a:t>
            </a:r>
            <a:r>
              <a:rPr lang="en-US" sz="2400" dirty="0"/>
              <a:t>).</a:t>
            </a:r>
            <a:r>
              <a:rPr lang="en-US" sz="2400" b="1" dirty="0">
                <a:effectLst/>
              </a:rPr>
              <a:t>distance</a:t>
            </a:r>
            <a:r>
              <a:rPr lang="en-US" sz="2400" dirty="0"/>
              <a:t>;</a:t>
            </a:r>
            <a:br>
              <a:rPr lang="en-US" sz="2400" dirty="0"/>
            </a:br>
            <a:r>
              <a:rPr lang="en-US" sz="2400" dirty="0"/>
              <a:t>    </a:t>
            </a:r>
            <a:r>
              <a:rPr lang="en-US" sz="2400" b="1" dirty="0">
                <a:effectLst/>
              </a:rPr>
              <a:t>if </a:t>
            </a:r>
            <a:r>
              <a:rPr lang="en-US" sz="2400" dirty="0"/>
              <a:t>(</a:t>
            </a:r>
            <a:r>
              <a:rPr lang="en-US" sz="2400" dirty="0" err="1"/>
              <a:t>dist</a:t>
            </a:r>
            <a:r>
              <a:rPr lang="en-US" sz="2400" dirty="0"/>
              <a:t> &lt; </a:t>
            </a:r>
            <a:r>
              <a:rPr lang="en-US" sz="2400" dirty="0" err="1"/>
              <a:t>min_dist</a:t>
            </a:r>
            <a:r>
              <a:rPr lang="en-US" sz="2400" dirty="0"/>
              <a:t>)</a:t>
            </a:r>
            <a:br>
              <a:rPr lang="en-US" sz="2400" dirty="0"/>
            </a:br>
            <a:r>
              <a:rPr lang="en-US" sz="2400" dirty="0"/>
              <a:t>      </a:t>
            </a:r>
            <a:r>
              <a:rPr lang="en-US" sz="2400" dirty="0" err="1"/>
              <a:t>min_dist</a:t>
            </a:r>
            <a:r>
              <a:rPr lang="en-US" sz="2400" dirty="0"/>
              <a:t> = </a:t>
            </a:r>
            <a:r>
              <a:rPr lang="en-US" sz="2400" dirty="0" err="1"/>
              <a:t>dist</a:t>
            </a:r>
            <a:r>
              <a:rPr lang="en-US" sz="2400" dirty="0"/>
              <a:t>;</a:t>
            </a:r>
            <a:br>
              <a:rPr lang="en-US" sz="2400" dirty="0"/>
            </a:br>
            <a:r>
              <a:rPr lang="en-US" sz="2400" dirty="0"/>
              <a:t>    </a:t>
            </a:r>
            <a:r>
              <a:rPr lang="en-US" sz="2400" b="1" dirty="0">
                <a:effectLst/>
              </a:rPr>
              <a:t>if </a:t>
            </a:r>
            <a:r>
              <a:rPr lang="en-US" sz="2400" dirty="0"/>
              <a:t>(</a:t>
            </a:r>
            <a:r>
              <a:rPr lang="en-US" sz="2400" dirty="0" err="1"/>
              <a:t>dist</a:t>
            </a:r>
            <a:r>
              <a:rPr lang="en-US" sz="2400" dirty="0"/>
              <a:t> &gt; </a:t>
            </a:r>
            <a:r>
              <a:rPr lang="en-US" sz="2400" dirty="0" err="1"/>
              <a:t>max_dist</a:t>
            </a:r>
            <a:r>
              <a:rPr lang="en-US" sz="2400" dirty="0"/>
              <a:t>)</a:t>
            </a:r>
            <a:br>
              <a:rPr lang="en-US" sz="2400" dirty="0"/>
            </a:br>
            <a:r>
              <a:rPr lang="en-US" sz="2400" dirty="0"/>
              <a:t>      </a:t>
            </a:r>
            <a:r>
              <a:rPr lang="en-US" sz="2400" dirty="0" err="1"/>
              <a:t>max_dist</a:t>
            </a:r>
            <a:r>
              <a:rPr lang="en-US" sz="2400" dirty="0"/>
              <a:t> = </a:t>
            </a:r>
            <a:r>
              <a:rPr lang="en-US" sz="2400" dirty="0" err="1"/>
              <a:t>dist</a:t>
            </a:r>
            <a:r>
              <a:rPr lang="en-US" sz="2400" dirty="0"/>
              <a:t>;</a:t>
            </a:r>
            <a:br>
              <a:rPr lang="en-US" sz="2400" dirty="0"/>
            </a:br>
            <a:r>
              <a:rPr lang="en-US" sz="2400" dirty="0"/>
              <a:t>}</a:t>
            </a:r>
            <a:br>
              <a:rPr lang="en-US" sz="2400" dirty="0"/>
            </a:br>
            <a:endParaRPr lang="en-US" sz="2400" dirty="0"/>
          </a:p>
        </p:txBody>
      </p:sp>
    </p:spTree>
    <p:extLst>
      <p:ext uri="{BB962C8B-B14F-4D97-AF65-F5344CB8AC3E}">
        <p14:creationId xmlns:p14="http://schemas.microsoft.com/office/powerpoint/2010/main" val="21742848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continued</a:t>
            </a:r>
          </a:p>
        </p:txBody>
      </p:sp>
      <p:sp>
        <p:nvSpPr>
          <p:cNvPr id="3" name="Content Placeholder 2"/>
          <p:cNvSpPr>
            <a:spLocks noGrp="1"/>
          </p:cNvSpPr>
          <p:nvPr>
            <p:ph idx="1"/>
          </p:nvPr>
        </p:nvSpPr>
        <p:spPr>
          <a:xfrm>
            <a:off x="191386" y="1376917"/>
            <a:ext cx="8474149" cy="4530725"/>
          </a:xfrm>
        </p:spPr>
        <p:txBody>
          <a:bodyPr/>
          <a:lstStyle/>
          <a:p>
            <a:pPr marL="0" indent="0">
              <a:buNone/>
            </a:pPr>
            <a:r>
              <a:rPr lang="en-US" sz="1400" b="1" dirty="0">
                <a:solidFill>
                  <a:srgbClr val="FFFF00"/>
                </a:solidFill>
              </a:rPr>
              <a:t>//now select matches based on  &lt;1.5* minimum distance found</a:t>
            </a:r>
            <a:br>
              <a:rPr lang="en-US" sz="1400" dirty="0"/>
            </a:br>
            <a:r>
              <a:rPr lang="en-US" sz="1400" dirty="0" err="1"/>
              <a:t>LinkedList</a:t>
            </a:r>
            <a:r>
              <a:rPr lang="en-US" sz="1400" dirty="0"/>
              <a:t>&lt;</a:t>
            </a:r>
            <a:r>
              <a:rPr lang="en-US" sz="1400" dirty="0" err="1"/>
              <a:t>DMatch</a:t>
            </a:r>
            <a:r>
              <a:rPr lang="en-US" sz="1400" dirty="0"/>
              <a:t>&gt; </a:t>
            </a:r>
            <a:r>
              <a:rPr lang="en-US" sz="1400" dirty="0" err="1"/>
              <a:t>good_matches</a:t>
            </a:r>
            <a:r>
              <a:rPr lang="en-US" sz="1400" dirty="0"/>
              <a:t> = </a:t>
            </a:r>
            <a:r>
              <a:rPr lang="en-US" sz="1400" b="1" dirty="0">
                <a:effectLst/>
              </a:rPr>
              <a:t>new </a:t>
            </a:r>
            <a:r>
              <a:rPr lang="en-US" sz="1400" dirty="0" err="1"/>
              <a:t>LinkedList</a:t>
            </a:r>
            <a:r>
              <a:rPr lang="en-US" sz="1400" dirty="0"/>
              <a:t>&lt;</a:t>
            </a:r>
            <a:r>
              <a:rPr lang="en-US" sz="1400" dirty="0" err="1"/>
              <a:t>DMatch</a:t>
            </a:r>
            <a:r>
              <a:rPr lang="en-US" sz="1400" dirty="0"/>
              <a:t>&gt;();</a:t>
            </a:r>
            <a:br>
              <a:rPr lang="en-US" sz="1400" dirty="0"/>
            </a:br>
            <a:r>
              <a:rPr lang="en-US" sz="1400" b="1" dirty="0">
                <a:effectLst/>
              </a:rPr>
              <a:t>for </a:t>
            </a:r>
            <a:r>
              <a:rPr lang="en-US" sz="1400" dirty="0"/>
              <a:t>(</a:t>
            </a:r>
            <a:r>
              <a:rPr lang="en-US" sz="1400" b="1" dirty="0" err="1">
                <a:effectLst/>
              </a:rPr>
              <a:t>int</a:t>
            </a:r>
            <a:r>
              <a:rPr lang="en-US" sz="1400" b="1" dirty="0">
                <a:effectLst/>
              </a:rPr>
              <a:t> </a:t>
            </a:r>
            <a:r>
              <a:rPr lang="en-US" sz="1400" dirty="0" err="1"/>
              <a:t>i</a:t>
            </a:r>
            <a:r>
              <a:rPr lang="en-US" sz="1400" dirty="0"/>
              <a:t> = 0; </a:t>
            </a:r>
            <a:r>
              <a:rPr lang="en-US" sz="1400" dirty="0" err="1"/>
              <a:t>i</a:t>
            </a:r>
            <a:r>
              <a:rPr lang="en-US" sz="1400" dirty="0"/>
              <a:t> &lt; </a:t>
            </a:r>
            <a:r>
              <a:rPr lang="en-US" sz="1400" dirty="0" err="1"/>
              <a:t>matchesList.size</a:t>
            </a:r>
            <a:r>
              <a:rPr lang="en-US" sz="1400" dirty="0"/>
              <a:t>(); </a:t>
            </a:r>
            <a:r>
              <a:rPr lang="en-US" sz="1400" dirty="0" err="1"/>
              <a:t>i</a:t>
            </a:r>
            <a:r>
              <a:rPr lang="en-US" sz="1400" dirty="0"/>
              <a:t>++) {</a:t>
            </a:r>
            <a:br>
              <a:rPr lang="en-US" sz="1400" dirty="0"/>
            </a:br>
            <a:r>
              <a:rPr lang="en-US" sz="1400" b="1" dirty="0">
                <a:effectLst/>
              </a:rPr>
              <a:t>if </a:t>
            </a:r>
            <a:r>
              <a:rPr lang="en-US" sz="1400" dirty="0"/>
              <a:t>(</a:t>
            </a:r>
            <a:r>
              <a:rPr lang="en-US" sz="1400" dirty="0" err="1"/>
              <a:t>matchesList.get</a:t>
            </a:r>
            <a:r>
              <a:rPr lang="en-US" sz="1400" dirty="0"/>
              <a:t>(</a:t>
            </a:r>
            <a:r>
              <a:rPr lang="en-US" sz="1400" dirty="0" err="1"/>
              <a:t>i</a:t>
            </a:r>
            <a:r>
              <a:rPr lang="en-US" sz="1400" dirty="0"/>
              <a:t>).</a:t>
            </a:r>
            <a:r>
              <a:rPr lang="en-US" sz="1400" b="1" dirty="0">
                <a:effectLst/>
              </a:rPr>
              <a:t>distance </a:t>
            </a:r>
            <a:r>
              <a:rPr lang="en-US" sz="1400" dirty="0"/>
              <a:t>&lt;= (1.5 * </a:t>
            </a:r>
            <a:r>
              <a:rPr lang="en-US" sz="1400" dirty="0" err="1"/>
              <a:t>min_dist</a:t>
            </a:r>
            <a:r>
              <a:rPr lang="en-US" sz="1400" dirty="0"/>
              <a:t>))</a:t>
            </a:r>
            <a:br>
              <a:rPr lang="en-US" sz="1400" dirty="0"/>
            </a:br>
            <a:r>
              <a:rPr lang="en-US" sz="1400" dirty="0"/>
              <a:t>        </a:t>
            </a:r>
            <a:r>
              <a:rPr lang="en-US" sz="1400" dirty="0" err="1"/>
              <a:t>good_matches.addLast</a:t>
            </a:r>
            <a:r>
              <a:rPr lang="en-US" sz="1400" dirty="0"/>
              <a:t>(</a:t>
            </a:r>
            <a:r>
              <a:rPr lang="en-US" sz="1400" dirty="0" err="1"/>
              <a:t>matchesList.get</a:t>
            </a:r>
            <a:r>
              <a:rPr lang="en-US" sz="1400" dirty="0"/>
              <a:t>(</a:t>
            </a:r>
            <a:r>
              <a:rPr lang="en-US" sz="1400" dirty="0" err="1"/>
              <a:t>i</a:t>
            </a:r>
            <a:r>
              <a:rPr lang="en-US" sz="1400" dirty="0"/>
              <a:t>));</a:t>
            </a:r>
            <a:br>
              <a:rPr lang="en-US" sz="1400" dirty="0"/>
            </a:br>
            <a:r>
              <a:rPr lang="en-US" sz="1400" dirty="0"/>
              <a:t>}</a:t>
            </a:r>
            <a:br>
              <a:rPr lang="en-US" sz="1400" dirty="0"/>
            </a:br>
            <a:endParaRPr lang="en-US" sz="1400" dirty="0"/>
          </a:p>
          <a:p>
            <a:pPr marL="0" indent="0">
              <a:buNone/>
            </a:pPr>
            <a:endParaRPr lang="en-US" sz="1400" dirty="0"/>
          </a:p>
          <a:p>
            <a:pPr marL="0" indent="0">
              <a:buNone/>
            </a:pPr>
            <a:r>
              <a:rPr lang="en-US" sz="1400" b="1" dirty="0">
                <a:solidFill>
                  <a:srgbClr val="FFFF00"/>
                </a:solidFill>
              </a:rPr>
              <a:t>//draw the retained “good” matches found</a:t>
            </a:r>
            <a:br>
              <a:rPr lang="en-US" sz="1400" dirty="0"/>
            </a:br>
            <a:r>
              <a:rPr lang="en-US" sz="1400" dirty="0" err="1"/>
              <a:t>MatOfDMatch</a:t>
            </a:r>
            <a:r>
              <a:rPr lang="en-US" sz="1400" dirty="0"/>
              <a:t> </a:t>
            </a:r>
            <a:r>
              <a:rPr lang="en-US" sz="1400" dirty="0" err="1"/>
              <a:t>goodMatches</a:t>
            </a:r>
            <a:r>
              <a:rPr lang="en-US" sz="1400" dirty="0"/>
              <a:t> = </a:t>
            </a:r>
            <a:r>
              <a:rPr lang="en-US" sz="1400" b="1" dirty="0">
                <a:effectLst/>
              </a:rPr>
              <a:t>new </a:t>
            </a:r>
            <a:r>
              <a:rPr lang="en-US" sz="1400" dirty="0" err="1"/>
              <a:t>MatOfDMatch</a:t>
            </a:r>
            <a:r>
              <a:rPr lang="en-US" sz="1400" dirty="0"/>
              <a:t>();</a:t>
            </a:r>
            <a:br>
              <a:rPr lang="en-US" sz="1400" dirty="0"/>
            </a:br>
            <a:r>
              <a:rPr lang="en-US" sz="1400" dirty="0" err="1"/>
              <a:t>goodMatches.fromList</a:t>
            </a:r>
            <a:r>
              <a:rPr lang="en-US" sz="1400" dirty="0"/>
              <a:t>(</a:t>
            </a:r>
            <a:r>
              <a:rPr lang="en-US" sz="1400" dirty="0" err="1"/>
              <a:t>good_matches</a:t>
            </a:r>
            <a:r>
              <a:rPr lang="en-US" sz="1400" dirty="0"/>
              <a:t>);</a:t>
            </a:r>
            <a:br>
              <a:rPr lang="en-US" sz="1400" dirty="0"/>
            </a:br>
            <a:r>
              <a:rPr lang="en-US" sz="1400" dirty="0"/>
              <a:t>Mat </a:t>
            </a:r>
            <a:r>
              <a:rPr lang="en-US" sz="1400" dirty="0" err="1"/>
              <a:t>outputImg</a:t>
            </a:r>
            <a:r>
              <a:rPr lang="en-US" sz="1400" dirty="0"/>
              <a:t> = </a:t>
            </a:r>
            <a:r>
              <a:rPr lang="en-US" sz="1400" b="1" dirty="0">
                <a:effectLst/>
              </a:rPr>
              <a:t>new </a:t>
            </a:r>
            <a:r>
              <a:rPr lang="en-US" sz="1400" dirty="0"/>
              <a:t>Mat();</a:t>
            </a:r>
            <a:br>
              <a:rPr lang="en-US" sz="1400" dirty="0"/>
            </a:br>
            <a:r>
              <a:rPr lang="en-US" sz="1400" dirty="0" err="1"/>
              <a:t>MatOfByte</a:t>
            </a:r>
            <a:r>
              <a:rPr lang="en-US" sz="1400" dirty="0"/>
              <a:t> </a:t>
            </a:r>
            <a:r>
              <a:rPr lang="en-US" sz="1400" dirty="0" err="1"/>
              <a:t>drawnMatches</a:t>
            </a:r>
            <a:r>
              <a:rPr lang="en-US" sz="1400" dirty="0"/>
              <a:t> = </a:t>
            </a:r>
            <a:r>
              <a:rPr lang="en-US" sz="1400" b="1" dirty="0">
                <a:effectLst/>
              </a:rPr>
              <a:t>new </a:t>
            </a:r>
            <a:r>
              <a:rPr lang="en-US" sz="1400" dirty="0" err="1"/>
              <a:t>MatOfByte</a:t>
            </a:r>
            <a:r>
              <a:rPr lang="en-US" sz="1400" dirty="0"/>
              <a:t>();</a:t>
            </a:r>
            <a:br>
              <a:rPr lang="en-US" sz="1400" dirty="0"/>
            </a:br>
            <a:r>
              <a:rPr lang="en-US" sz="1400" b="1" dirty="0">
                <a:effectLst/>
              </a:rPr>
              <a:t>if </a:t>
            </a:r>
            <a:r>
              <a:rPr lang="en-US" sz="1400" dirty="0"/>
              <a:t>(</a:t>
            </a:r>
            <a:r>
              <a:rPr lang="en-US" sz="1400" dirty="0" err="1"/>
              <a:t>aInputFrame.empty</a:t>
            </a:r>
            <a:r>
              <a:rPr lang="en-US" sz="1400" dirty="0"/>
              <a:t>() || </a:t>
            </a:r>
            <a:r>
              <a:rPr lang="en-US" sz="1400" dirty="0" err="1"/>
              <a:t>aInputFrame.cols</a:t>
            </a:r>
            <a:r>
              <a:rPr lang="en-US" sz="1400" dirty="0"/>
              <a:t>() &lt; 1 || </a:t>
            </a:r>
            <a:r>
              <a:rPr lang="en-US" sz="1400" dirty="0" err="1"/>
              <a:t>aInputFrame.rows</a:t>
            </a:r>
            <a:r>
              <a:rPr lang="en-US" sz="1400" dirty="0"/>
              <a:t>() &lt; 1) {</a:t>
            </a:r>
            <a:br>
              <a:rPr lang="en-US" sz="1400" dirty="0"/>
            </a:br>
            <a:r>
              <a:rPr lang="en-US" sz="1400" dirty="0"/>
              <a:t>         </a:t>
            </a:r>
            <a:r>
              <a:rPr lang="en-US" sz="1400" b="1" dirty="0">
                <a:effectLst/>
              </a:rPr>
              <a:t>return </a:t>
            </a:r>
            <a:r>
              <a:rPr lang="en-US" sz="1400" dirty="0" err="1"/>
              <a:t>aInputFrame</a:t>
            </a:r>
            <a:r>
              <a:rPr lang="en-US" sz="1400" dirty="0"/>
              <a:t>;</a:t>
            </a:r>
            <a:br>
              <a:rPr lang="en-US" sz="1400" dirty="0"/>
            </a:br>
            <a:r>
              <a:rPr lang="en-US" sz="1400" dirty="0"/>
              <a:t>}</a:t>
            </a:r>
            <a:br>
              <a:rPr lang="en-US" sz="1400" dirty="0"/>
            </a:br>
            <a:br>
              <a:rPr lang="en-US" sz="1400" dirty="0"/>
            </a:br>
            <a:r>
              <a:rPr lang="en-US" sz="1400" dirty="0"/>
              <a:t>Features2d.</a:t>
            </a:r>
            <a:r>
              <a:rPr lang="en-US" sz="1400" i="1" dirty="0">
                <a:effectLst/>
              </a:rPr>
              <a:t>drawMatches</a:t>
            </a:r>
            <a:r>
              <a:rPr lang="en-US" sz="1400" dirty="0"/>
              <a:t>(</a:t>
            </a:r>
            <a:r>
              <a:rPr lang="en-US" sz="1400" b="1" dirty="0">
                <a:effectLst/>
              </a:rPr>
              <a:t>img1</a:t>
            </a:r>
            <a:r>
              <a:rPr lang="en-US" sz="1400" dirty="0"/>
              <a:t>, </a:t>
            </a:r>
            <a:r>
              <a:rPr lang="en-US" sz="1400" b="1" dirty="0">
                <a:effectLst/>
              </a:rPr>
              <a:t>keypoints1</a:t>
            </a:r>
            <a:r>
              <a:rPr lang="en-US" sz="1400" dirty="0"/>
              <a:t>, </a:t>
            </a:r>
            <a:r>
              <a:rPr lang="en-US" sz="1400" dirty="0" err="1"/>
              <a:t>aInputFrame</a:t>
            </a:r>
            <a:r>
              <a:rPr lang="en-US" sz="1400" dirty="0"/>
              <a:t>, </a:t>
            </a:r>
            <a:r>
              <a:rPr lang="en-US" sz="1400" b="1" dirty="0">
                <a:effectLst/>
              </a:rPr>
              <a:t>keypoints2</a:t>
            </a:r>
            <a:r>
              <a:rPr lang="en-US" sz="1400" dirty="0"/>
              <a:t>, </a:t>
            </a:r>
            <a:r>
              <a:rPr lang="en-US" sz="1400" dirty="0" err="1"/>
              <a:t>goodMatches</a:t>
            </a:r>
            <a:r>
              <a:rPr lang="en-US" sz="1400" dirty="0"/>
              <a:t>, </a:t>
            </a:r>
            <a:r>
              <a:rPr lang="en-US" sz="1400" dirty="0" err="1"/>
              <a:t>outputImg</a:t>
            </a:r>
            <a:r>
              <a:rPr lang="en-US" sz="1400" dirty="0"/>
              <a:t>, </a:t>
            </a:r>
            <a:r>
              <a:rPr lang="en-US" sz="1400" b="1" dirty="0">
                <a:effectLst/>
              </a:rPr>
              <a:t>GREEN</a:t>
            </a:r>
            <a:r>
              <a:rPr lang="en-US" sz="1400" dirty="0"/>
              <a:t>, </a:t>
            </a:r>
            <a:r>
              <a:rPr lang="en-US" sz="1400" b="1" dirty="0">
                <a:effectLst/>
              </a:rPr>
              <a:t>RED</a:t>
            </a:r>
            <a:r>
              <a:rPr lang="en-US" sz="1400" dirty="0"/>
              <a:t>, </a:t>
            </a:r>
            <a:r>
              <a:rPr lang="en-US" sz="1400" dirty="0" err="1"/>
              <a:t>drawnMatches</a:t>
            </a:r>
            <a:r>
              <a:rPr lang="en-US" sz="1400" dirty="0"/>
              <a:t>, Features2d.</a:t>
            </a:r>
            <a:r>
              <a:rPr lang="en-US" sz="1400" b="1" i="1" dirty="0">
                <a:effectLst/>
              </a:rPr>
              <a:t>NOT_DRAW_SINGLE_POINTS</a:t>
            </a:r>
            <a:r>
              <a:rPr lang="en-US" sz="1400" dirty="0"/>
              <a:t>);</a:t>
            </a:r>
          </a:p>
          <a:p>
            <a:pPr marL="0" indent="0">
              <a:buNone/>
            </a:pPr>
            <a:br>
              <a:rPr lang="en-US" sz="1400" dirty="0"/>
            </a:br>
            <a:r>
              <a:rPr lang="en-US" sz="1400" dirty="0" err="1"/>
              <a:t>Imgproc.</a:t>
            </a:r>
            <a:r>
              <a:rPr lang="en-US" sz="1400" i="1" dirty="0" err="1">
                <a:effectLst/>
              </a:rPr>
              <a:t>resize</a:t>
            </a:r>
            <a:r>
              <a:rPr lang="en-US" sz="1400" dirty="0"/>
              <a:t>(</a:t>
            </a:r>
            <a:r>
              <a:rPr lang="en-US" sz="1400" dirty="0" err="1"/>
              <a:t>outputImg</a:t>
            </a:r>
            <a:r>
              <a:rPr lang="en-US" sz="1400" dirty="0"/>
              <a:t>, </a:t>
            </a:r>
            <a:r>
              <a:rPr lang="en-US" sz="1400" dirty="0" err="1"/>
              <a:t>outputImg</a:t>
            </a:r>
            <a:r>
              <a:rPr lang="en-US" sz="1400" dirty="0"/>
              <a:t>, </a:t>
            </a:r>
            <a:r>
              <a:rPr lang="en-US" sz="1400" dirty="0" err="1"/>
              <a:t>aInputFrame.size</a:t>
            </a:r>
            <a:r>
              <a:rPr lang="en-US" sz="1400" dirty="0"/>
              <a:t>());</a:t>
            </a:r>
            <a:br>
              <a:rPr lang="en-US" sz="1400" dirty="0"/>
            </a:br>
            <a:br>
              <a:rPr lang="en-US" sz="1400" dirty="0"/>
            </a:br>
            <a:r>
              <a:rPr lang="en-US" sz="1400" b="1" dirty="0">
                <a:effectLst/>
              </a:rPr>
              <a:t>return </a:t>
            </a:r>
            <a:r>
              <a:rPr lang="en-US" sz="1400" dirty="0" err="1"/>
              <a:t>outputImg</a:t>
            </a:r>
            <a:r>
              <a:rPr lang="en-US" sz="1400" dirty="0"/>
              <a:t>;</a:t>
            </a:r>
            <a:br>
              <a:rPr lang="en-US" sz="1400" dirty="0"/>
            </a:br>
            <a:r>
              <a:rPr lang="en-US" sz="1400" dirty="0"/>
              <a:t>}</a:t>
            </a:r>
            <a:br>
              <a:rPr lang="en-US" sz="1400" dirty="0"/>
            </a:br>
            <a:endParaRPr lang="en-US" sz="1400" dirty="0"/>
          </a:p>
        </p:txBody>
      </p:sp>
    </p:spTree>
    <p:extLst>
      <p:ext uri="{BB962C8B-B14F-4D97-AF65-F5344CB8AC3E}">
        <p14:creationId xmlns:p14="http://schemas.microsoft.com/office/powerpoint/2010/main" val="11512697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OpenCV</a:t>
            </a:r>
            <a:r>
              <a:rPr lang="en-US" dirty="0"/>
              <a:t> Sample code</a:t>
            </a:r>
          </a:p>
        </p:txBody>
      </p:sp>
      <p:sp>
        <p:nvSpPr>
          <p:cNvPr id="3" name="Content Placeholder 2"/>
          <p:cNvSpPr>
            <a:spLocks noGrp="1"/>
          </p:cNvSpPr>
          <p:nvPr>
            <p:ph idx="1"/>
          </p:nvPr>
        </p:nvSpPr>
        <p:spPr>
          <a:xfrm>
            <a:off x="515791" y="2780414"/>
            <a:ext cx="8229600" cy="4530725"/>
          </a:xfrm>
        </p:spPr>
        <p:txBody>
          <a:bodyPr/>
          <a:lstStyle/>
          <a:p>
            <a:r>
              <a:rPr lang="en-US" dirty="0">
                <a:hlinkClick r:id="rId2"/>
              </a:rPr>
              <a:t>https://medium.com/@akshikawijesundara/object-recognition-with-opencv-on-android-6435277ab285</a:t>
            </a:r>
            <a:endParaRPr lang="en-US" dirty="0"/>
          </a:p>
        </p:txBody>
      </p:sp>
      <p:pic>
        <p:nvPicPr>
          <p:cNvPr id="1167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215" y="1135469"/>
            <a:ext cx="292417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7251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and SURF no longer in standard </a:t>
            </a:r>
            <a:r>
              <a:rPr lang="en-US" dirty="0" err="1"/>
              <a:t>OpenCV</a:t>
            </a:r>
            <a:endParaRPr lang="en-US" dirty="0"/>
          </a:p>
        </p:txBody>
      </p:sp>
      <p:sp>
        <p:nvSpPr>
          <p:cNvPr id="3" name="Content Placeholder 2"/>
          <p:cNvSpPr>
            <a:spLocks noGrp="1"/>
          </p:cNvSpPr>
          <p:nvPr>
            <p:ph idx="1"/>
          </p:nvPr>
        </p:nvSpPr>
        <p:spPr/>
        <p:txBody>
          <a:bodyPr/>
          <a:lstStyle/>
          <a:p>
            <a:r>
              <a:rPr lang="en-US" dirty="0"/>
              <a:t>Can download and setup but, is patented  (SURF is a faster </a:t>
            </a:r>
          </a:p>
          <a:p>
            <a:endParaRPr lang="en-US" dirty="0"/>
          </a:p>
          <a:p>
            <a:r>
              <a:rPr lang="en-US" dirty="0"/>
              <a:t>OR there are some alternatives like ORB that is free alternative to SIFT/SURF</a:t>
            </a:r>
          </a:p>
          <a:p>
            <a:endParaRPr lang="en-US" dirty="0"/>
          </a:p>
        </p:txBody>
      </p:sp>
      <p:sp>
        <p:nvSpPr>
          <p:cNvPr id="4" name="TextBox 3"/>
          <p:cNvSpPr txBox="1"/>
          <p:nvPr/>
        </p:nvSpPr>
        <p:spPr>
          <a:xfrm>
            <a:off x="829340" y="5139434"/>
            <a:ext cx="7772399" cy="646331"/>
          </a:xfrm>
          <a:prstGeom prst="rect">
            <a:avLst/>
          </a:prstGeom>
          <a:solidFill>
            <a:srgbClr val="00B050"/>
          </a:solidFill>
        </p:spPr>
        <p:txBody>
          <a:bodyPr wrap="square" rtlCol="0">
            <a:spAutoFit/>
          </a:bodyPr>
          <a:lstStyle/>
          <a:p>
            <a:r>
              <a:rPr lang="en-US" dirty="0"/>
              <a:t>First you must declare detector</a:t>
            </a:r>
          </a:p>
          <a:p>
            <a:r>
              <a:rPr lang="en-US" b="1" dirty="0"/>
              <a:t>detector </a:t>
            </a:r>
            <a:r>
              <a:rPr lang="en-US" dirty="0"/>
              <a:t>= </a:t>
            </a:r>
            <a:r>
              <a:rPr lang="en-US" dirty="0" err="1"/>
              <a:t>FeatureDetector.</a:t>
            </a:r>
            <a:r>
              <a:rPr lang="en-US" i="1" dirty="0" err="1"/>
              <a:t>create</a:t>
            </a:r>
            <a:r>
              <a:rPr lang="en-US" dirty="0"/>
              <a:t>(</a:t>
            </a:r>
            <a:r>
              <a:rPr lang="en-US" dirty="0" err="1"/>
              <a:t>FeatureDetector.</a:t>
            </a:r>
            <a:r>
              <a:rPr lang="en-US" b="1" i="1" dirty="0" err="1"/>
              <a:t>ORB</a:t>
            </a:r>
            <a:r>
              <a:rPr lang="en-US" dirty="0"/>
              <a:t>);</a:t>
            </a:r>
          </a:p>
        </p:txBody>
      </p:sp>
      <p:sp>
        <p:nvSpPr>
          <p:cNvPr id="5" name="Rectangle 4"/>
          <p:cNvSpPr/>
          <p:nvPr/>
        </p:nvSpPr>
        <p:spPr>
          <a:xfrm>
            <a:off x="925032" y="6211669"/>
            <a:ext cx="7495953" cy="369332"/>
          </a:xfrm>
          <a:prstGeom prst="rect">
            <a:avLst/>
          </a:prstGeom>
        </p:spPr>
        <p:txBody>
          <a:bodyPr wrap="square">
            <a:spAutoFit/>
          </a:bodyPr>
          <a:lstStyle/>
          <a:p>
            <a:r>
              <a:rPr lang="en-US" dirty="0">
                <a:hlinkClick r:id="rId2"/>
              </a:rPr>
              <a:t>http://www.willowgarage.com/sites/default/files/orb_final.pdf</a:t>
            </a:r>
            <a:endParaRPr lang="en-US" dirty="0"/>
          </a:p>
        </p:txBody>
      </p:sp>
    </p:spTree>
    <p:extLst>
      <p:ext uri="{BB962C8B-B14F-4D97-AF65-F5344CB8AC3E}">
        <p14:creationId xmlns:p14="http://schemas.microsoft.com/office/powerpoint/2010/main" val="15801833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want to avoid the hassle of SIFT/SURF installation </a:t>
            </a:r>
          </a:p>
        </p:txBody>
      </p:sp>
      <p:sp>
        <p:nvSpPr>
          <p:cNvPr id="3" name="Content Placeholder 2"/>
          <p:cNvSpPr>
            <a:spLocks noGrp="1"/>
          </p:cNvSpPr>
          <p:nvPr>
            <p:ph idx="1"/>
          </p:nvPr>
        </p:nvSpPr>
        <p:spPr>
          <a:solidFill>
            <a:srgbClr val="DC3A97"/>
          </a:solidFill>
        </p:spPr>
        <p:txBody>
          <a:bodyPr/>
          <a:lstStyle/>
          <a:p>
            <a:r>
              <a:rPr lang="en-US" dirty="0"/>
              <a:t>Try ORB</a:t>
            </a:r>
          </a:p>
          <a:p>
            <a:endParaRPr lang="en-US" dirty="0"/>
          </a:p>
          <a:p>
            <a:r>
              <a:rPr lang="en-US" dirty="0"/>
              <a:t>See </a:t>
            </a:r>
            <a:r>
              <a:rPr lang="en-US" dirty="0">
                <a:hlinkClick r:id="rId2"/>
              </a:rPr>
              <a:t>video demo </a:t>
            </a:r>
            <a:r>
              <a:rPr lang="en-US" dirty="0"/>
              <a:t>(and link to an android </a:t>
            </a:r>
            <a:r>
              <a:rPr lang="en-US" dirty="0" err="1">
                <a:hlinkClick r:id="rId3"/>
              </a:rPr>
              <a:t>github</a:t>
            </a:r>
            <a:r>
              <a:rPr lang="en-US" dirty="0"/>
              <a:t>)</a:t>
            </a:r>
          </a:p>
        </p:txBody>
      </p:sp>
    </p:spTree>
    <p:extLst>
      <p:ext uri="{BB962C8B-B14F-4D97-AF65-F5344CB8AC3E}">
        <p14:creationId xmlns:p14="http://schemas.microsoft.com/office/powerpoint/2010/main" val="19519077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39825"/>
          </a:xfrm>
        </p:spPr>
        <p:txBody>
          <a:bodyPr/>
          <a:lstStyle/>
          <a:p>
            <a:r>
              <a:rPr lang="en-US" dirty="0"/>
              <a:t>Geometric based Object Features</a:t>
            </a:r>
            <a:endParaRPr lang="en-US" dirty="0">
              <a:solidFill>
                <a:srgbClr val="FFC000"/>
              </a:solidFill>
            </a:endParaRPr>
          </a:p>
        </p:txBody>
      </p:sp>
      <p:sp>
        <p:nvSpPr>
          <p:cNvPr id="3" name="Content Placeholder 2"/>
          <p:cNvSpPr>
            <a:spLocks noGrp="1"/>
          </p:cNvSpPr>
          <p:nvPr>
            <p:ph idx="1"/>
          </p:nvPr>
        </p:nvSpPr>
        <p:spPr>
          <a:xfrm>
            <a:off x="341085" y="1266372"/>
            <a:ext cx="8229600" cy="4530725"/>
          </a:xfrm>
        </p:spPr>
        <p:txBody>
          <a:bodyPr/>
          <a:lstStyle/>
          <a:p>
            <a:r>
              <a:rPr lang="en-US" dirty="0"/>
              <a:t>Surfaces  (Segmentation)</a:t>
            </a:r>
          </a:p>
          <a:p>
            <a:endParaRPr lang="en-US" dirty="0"/>
          </a:p>
          <a:p>
            <a:endParaRPr lang="en-US" dirty="0"/>
          </a:p>
        </p:txBody>
      </p:sp>
      <p:sp>
        <p:nvSpPr>
          <p:cNvPr id="5" name="TextBox 4"/>
          <p:cNvSpPr txBox="1"/>
          <p:nvPr/>
        </p:nvSpPr>
        <p:spPr>
          <a:xfrm>
            <a:off x="1930400" y="2351313"/>
            <a:ext cx="3640740" cy="923330"/>
          </a:xfrm>
          <a:prstGeom prst="rect">
            <a:avLst/>
          </a:prstGeom>
          <a:noFill/>
        </p:spPr>
        <p:txBody>
          <a:bodyPr wrap="none" rtlCol="0">
            <a:spAutoFit/>
          </a:bodyPr>
          <a:lstStyle/>
          <a:p>
            <a:r>
              <a:rPr lang="en-US" sz="1200" dirty="0"/>
              <a:t>Taken from</a:t>
            </a:r>
          </a:p>
          <a:p>
            <a:r>
              <a:rPr lang="en-US" sz="1200" dirty="0"/>
              <a:t>http://spie.org/x8899.xml?ArticleID=x8899 </a:t>
            </a:r>
          </a:p>
          <a:p>
            <a:endParaRPr lang="en-US" sz="1200" dirty="0"/>
          </a:p>
          <a:p>
            <a:endParaRPr lang="en-US" dirty="0"/>
          </a:p>
        </p:txBody>
      </p:sp>
      <p:pic>
        <p:nvPicPr>
          <p:cNvPr id="45058" name="Picture 2"/>
          <p:cNvPicPr>
            <a:picLocks noChangeAspect="1" noChangeArrowheads="1"/>
          </p:cNvPicPr>
          <p:nvPr/>
        </p:nvPicPr>
        <p:blipFill>
          <a:blip r:embed="rId3" cstate="print"/>
          <a:srcRect l="29566" t="48683" r="38719" b="13717"/>
          <a:stretch>
            <a:fillRect/>
          </a:stretch>
        </p:blipFill>
        <p:spPr bwMode="auto">
          <a:xfrm>
            <a:off x="5500914" y="1872343"/>
            <a:ext cx="3643086" cy="2757715"/>
          </a:xfrm>
          <a:prstGeom prst="rect">
            <a:avLst/>
          </a:prstGeom>
          <a:noFill/>
          <a:ln w="12700" cap="flat" cmpd="sng">
            <a:noFill/>
            <a:prstDash val="solid"/>
            <a:miter lim="800000"/>
            <a:headEnd/>
            <a:tailEnd/>
          </a:ln>
        </p:spPr>
      </p:pic>
      <p:pic>
        <p:nvPicPr>
          <p:cNvPr id="46084" name="Picture 4"/>
          <p:cNvPicPr>
            <a:picLocks noChangeAspect="1" noChangeArrowheads="1"/>
          </p:cNvPicPr>
          <p:nvPr/>
        </p:nvPicPr>
        <p:blipFill>
          <a:blip r:embed="rId4" cstate="print"/>
          <a:srcRect/>
          <a:stretch>
            <a:fillRect/>
          </a:stretch>
        </p:blipFill>
        <p:spPr bwMode="auto">
          <a:xfrm>
            <a:off x="203201" y="4077825"/>
            <a:ext cx="4940527" cy="2780175"/>
          </a:xfrm>
          <a:prstGeom prst="rect">
            <a:avLst/>
          </a:prstGeom>
          <a:noFill/>
          <a:ln w="12700" cap="flat" cmpd="sng">
            <a:noFill/>
            <a:prstDash val="solid"/>
            <a:miter lim="800000"/>
            <a:headEnd/>
            <a:tailEnd/>
          </a:ln>
        </p:spPr>
      </p:pic>
      <p:sp>
        <p:nvSpPr>
          <p:cNvPr id="10" name="TextBox 9"/>
          <p:cNvSpPr txBox="1"/>
          <p:nvPr/>
        </p:nvSpPr>
        <p:spPr>
          <a:xfrm>
            <a:off x="5109028" y="6027003"/>
            <a:ext cx="3706464" cy="830997"/>
          </a:xfrm>
          <a:prstGeom prst="rect">
            <a:avLst/>
          </a:prstGeom>
          <a:noFill/>
        </p:spPr>
        <p:txBody>
          <a:bodyPr wrap="none" rtlCol="0">
            <a:spAutoFit/>
          </a:bodyPr>
          <a:lstStyle/>
          <a:p>
            <a:r>
              <a:rPr lang="en-US" sz="1200" dirty="0"/>
              <a:t>3D model of a chair</a:t>
            </a:r>
          </a:p>
          <a:p>
            <a:r>
              <a:rPr lang="en-US" sz="1200" dirty="0"/>
              <a:t>Taken from</a:t>
            </a:r>
          </a:p>
          <a:p>
            <a:r>
              <a:rPr lang="en-US" sz="1200" dirty="0">
                <a:hlinkClick r:id="rId5"/>
              </a:rPr>
              <a:t>http://people.csail.mit.edu/chiu/projects.htm</a:t>
            </a:r>
            <a:endParaRPr lang="en-US" sz="1200" dirty="0"/>
          </a:p>
          <a:p>
            <a:endParaRPr lang="en-US" sz="1200" dirty="0"/>
          </a:p>
        </p:txBody>
      </p:sp>
      <p:pic>
        <p:nvPicPr>
          <p:cNvPr id="11" name="Recorded Sound">
            <a:hlinkClick r:id="" action="ppaction://media"/>
          </p:cNvPr>
          <p:cNvPicPr>
            <a:picLocks noRot="1" noChangeAspect="1"/>
          </p:cNvPicPr>
          <p:nvPr>
            <a:wavAudioFile r:embed="rId1" name="Recorded Sound"/>
          </p:nvPr>
        </p:nvPicPr>
        <p:blipFill>
          <a:blip r:embed="rId6" cstate="print"/>
          <a:stretch>
            <a:fillRect/>
          </a:stretch>
        </p:blipFill>
        <p:spPr>
          <a:xfrm>
            <a:off x="8149771" y="5334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0"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Surface Detection</a:t>
            </a:r>
          </a:p>
        </p:txBody>
      </p:sp>
      <p:sp>
        <p:nvSpPr>
          <p:cNvPr id="3" name="Content Placeholder 2"/>
          <p:cNvSpPr>
            <a:spLocks noGrp="1"/>
          </p:cNvSpPr>
          <p:nvPr>
            <p:ph idx="1"/>
          </p:nvPr>
        </p:nvSpPr>
        <p:spPr/>
        <p:txBody>
          <a:bodyPr/>
          <a:lstStyle/>
          <a:p>
            <a:r>
              <a:rPr lang="en-US" dirty="0"/>
              <a:t>We will look at segmentation as a topic in another lecture.</a:t>
            </a:r>
          </a:p>
          <a:p>
            <a:pPr marL="0" indent="0">
              <a:buNone/>
            </a:pPr>
            <a:endParaRPr lang="en-US" dirty="0"/>
          </a:p>
        </p:txBody>
      </p:sp>
      <p:pic>
        <p:nvPicPr>
          <p:cNvPr id="4" name="Recorded Sound">
            <a:hlinkClick r:id="" action="ppaction://media"/>
          </p:cNvPr>
          <p:cNvPicPr>
            <a:picLocks noRot="1" noChangeAspect="1"/>
          </p:cNvPicPr>
          <p:nvPr>
            <a:wavAudioFile r:embed="rId1" name="Recorded Sound"/>
          </p:nvPr>
        </p:nvPicPr>
        <p:blipFill>
          <a:blip r:embed="rId3" cstate="print"/>
          <a:stretch>
            <a:fillRect/>
          </a:stretch>
        </p:blipFill>
        <p:spPr>
          <a:xfrm>
            <a:off x="7699828" y="431800"/>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Object-Based Features…First Find the Object</a:t>
            </a:r>
          </a:p>
        </p:txBody>
      </p:sp>
      <p:sp>
        <p:nvSpPr>
          <p:cNvPr id="3" name="Content Placeholder 2"/>
          <p:cNvSpPr>
            <a:spLocks noGrp="1"/>
          </p:cNvSpPr>
          <p:nvPr>
            <p:ph idx="1"/>
          </p:nvPr>
        </p:nvSpPr>
        <p:spPr/>
        <p:txBody>
          <a:bodyPr/>
          <a:lstStyle/>
          <a:p>
            <a:r>
              <a:rPr lang="en-US" dirty="0"/>
              <a:t>We will look later in Recognition at the concept of Template Matching….as a possibility to find objects from raw image data.</a:t>
            </a:r>
          </a:p>
          <a:p>
            <a:r>
              <a:rPr lang="en-US" dirty="0"/>
              <a:t>Once we have an area that is a potential object, we can do our feature extraction ONLY on this part of the image.</a:t>
            </a: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8396514" y="794657"/>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1"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715" y="0"/>
            <a:ext cx="8229600" cy="1139825"/>
          </a:xfrm>
        </p:spPr>
        <p:txBody>
          <a:bodyPr/>
          <a:lstStyle/>
          <a:p>
            <a:pPr>
              <a:defRPr/>
            </a:pPr>
            <a:r>
              <a:rPr lang="en-US" dirty="0"/>
              <a:t>Conclusion</a:t>
            </a:r>
          </a:p>
        </p:txBody>
      </p:sp>
      <p:sp>
        <p:nvSpPr>
          <p:cNvPr id="3" name="Content Placeholder 2"/>
          <p:cNvSpPr>
            <a:spLocks noGrp="1"/>
          </p:cNvSpPr>
          <p:nvPr>
            <p:ph idx="1"/>
          </p:nvPr>
        </p:nvSpPr>
        <p:spPr>
          <a:xfrm>
            <a:off x="486228" y="1193800"/>
            <a:ext cx="8229600" cy="4530725"/>
          </a:xfrm>
        </p:spPr>
        <p:txBody>
          <a:bodyPr/>
          <a:lstStyle/>
          <a:p>
            <a:pPr>
              <a:defRPr/>
            </a:pPr>
            <a:r>
              <a:rPr lang="en-US" sz="2400" dirty="0"/>
              <a:t>Discussed concept of what a Feature is and its use in “describing” (hopefully uniquely) an object of interest.</a:t>
            </a:r>
            <a:br>
              <a:rPr lang="en-US" sz="2400" dirty="0"/>
            </a:br>
            <a:endParaRPr lang="en-US" sz="2400" dirty="0"/>
          </a:p>
          <a:p>
            <a:pPr>
              <a:defRPr/>
            </a:pPr>
            <a:r>
              <a:rPr lang="en-US" sz="2400" dirty="0"/>
              <a:t>Discussed different kinds of features possible</a:t>
            </a:r>
            <a:br>
              <a:rPr lang="en-US" sz="2400" dirty="0"/>
            </a:br>
            <a:endParaRPr lang="en-US" sz="2400" dirty="0"/>
          </a:p>
          <a:p>
            <a:pPr>
              <a:defRPr/>
            </a:pPr>
            <a:r>
              <a:rPr lang="en-US" sz="2400" dirty="0"/>
              <a:t>Discussed several geometric features like edges, boundaries, lines, curves, corners, surfaces.</a:t>
            </a:r>
            <a:br>
              <a:rPr lang="en-US" sz="2400" dirty="0"/>
            </a:br>
            <a:endParaRPr lang="en-US" sz="2400" dirty="0"/>
          </a:p>
          <a:p>
            <a:pPr>
              <a:defRPr/>
            </a:pPr>
            <a:r>
              <a:rPr lang="en-US" sz="2400" dirty="0"/>
              <a:t>There are many, many features proposed in literature….deciding what to use for your task is a big part of the problem you must solve….knowing some common ones can help</a:t>
            </a:r>
          </a:p>
        </p:txBody>
      </p:sp>
      <p:pic>
        <p:nvPicPr>
          <p:cNvPr id="5" name="Recorded Sound">
            <a:hlinkClick r:id="" action="ppaction://media"/>
          </p:cNvPr>
          <p:cNvPicPr>
            <a:picLocks noRot="1" noChangeAspect="1"/>
          </p:cNvPicPr>
          <p:nvPr>
            <a:wavAudioFile r:embed="rId1" name="Recorded Sound"/>
          </p:nvPr>
        </p:nvPicPr>
        <p:blipFill>
          <a:blip r:embed="rId3" cstate="print"/>
          <a:stretch>
            <a:fillRect/>
          </a:stretch>
        </p:blipFill>
        <p:spPr>
          <a:xfrm>
            <a:off x="7975600" y="823686"/>
            <a:ext cx="304800" cy="304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0"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71" y="0"/>
            <a:ext cx="8229600" cy="1139825"/>
          </a:xfrm>
        </p:spPr>
        <p:txBody>
          <a:bodyPr/>
          <a:lstStyle/>
          <a:p>
            <a:r>
              <a:rPr lang="en-US" dirty="0"/>
              <a:t>SW </a:t>
            </a:r>
          </a:p>
        </p:txBody>
      </p:sp>
      <p:sp>
        <p:nvSpPr>
          <p:cNvPr id="3" name="Content Placeholder 2"/>
          <p:cNvSpPr>
            <a:spLocks noGrp="1"/>
          </p:cNvSpPr>
          <p:nvPr>
            <p:ph idx="1"/>
          </p:nvPr>
        </p:nvSpPr>
        <p:spPr>
          <a:xfrm>
            <a:off x="428172" y="874486"/>
            <a:ext cx="8229600" cy="4530725"/>
          </a:xfrm>
        </p:spPr>
        <p:txBody>
          <a:bodyPr/>
          <a:lstStyle/>
          <a:p>
            <a:r>
              <a:rPr lang="en-US" dirty="0"/>
              <a:t>There exists a number of Computer Vision frameworks/libraries that contain code to do most if not all of the algorithms we discussed.   Or you can find published code for them.</a:t>
            </a:r>
          </a:p>
          <a:p>
            <a:r>
              <a:rPr lang="en-US" dirty="0"/>
              <a:t>Example: </a:t>
            </a:r>
            <a:r>
              <a:rPr lang="en-US" dirty="0" err="1"/>
              <a:t>OpenCV</a:t>
            </a:r>
            <a:endParaRPr lang="en-US" dirty="0"/>
          </a:p>
          <a:p>
            <a:pPr lvl="1"/>
            <a:r>
              <a:rPr lang="en-US" dirty="0"/>
              <a:t>Hough line and circle,</a:t>
            </a:r>
          </a:p>
          <a:p>
            <a:pPr lvl="1"/>
            <a:r>
              <a:rPr lang="en-US" dirty="0" err="1"/>
              <a:t>Haris</a:t>
            </a:r>
            <a:r>
              <a:rPr lang="en-US" dirty="0"/>
              <a:t> corner detection</a:t>
            </a:r>
          </a:p>
          <a:p>
            <a:pPr lvl="1"/>
            <a:r>
              <a:rPr lang="en-US" dirty="0"/>
              <a:t>SIFT features and other </a:t>
            </a:r>
            <a:r>
              <a:rPr lang="en-US" dirty="0" err="1"/>
              <a:t>keypoint</a:t>
            </a:r>
            <a:r>
              <a:rPr lang="en-US" dirty="0"/>
              <a:t> features</a:t>
            </a:r>
          </a:p>
          <a:p>
            <a:pPr lvl="1"/>
            <a:r>
              <a:rPr lang="en-US" dirty="0"/>
              <a:t>Region</a:t>
            </a:r>
            <a:r>
              <a:rPr lang="en-US"/>
              <a:t>, Blob extractors  and MORE</a:t>
            </a:r>
            <a:endParaRPr lang="en-US" dirty="0"/>
          </a:p>
          <a:p>
            <a:pPr lvl="1"/>
            <a:endParaRPr lang="en-US" dirty="0"/>
          </a:p>
        </p:txBody>
      </p:sp>
    </p:spTree>
    <p:extLst>
      <p:ext uri="{BB962C8B-B14F-4D97-AF65-F5344CB8AC3E}">
        <p14:creationId xmlns:p14="http://schemas.microsoft.com/office/powerpoint/2010/main" val="3130196855"/>
      </p:ext>
    </p:extLst>
  </p:cSld>
  <p:clrMapOvr>
    <a:masterClrMapping/>
  </p:clrMapOvr>
</p:sld>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Globe</Template>
  <TotalTime>9651</TotalTime>
  <Pages>12</Pages>
  <Words>4517</Words>
  <Application>Microsoft Office PowerPoint</Application>
  <PresentationFormat>On-screen Show (4:3)</PresentationFormat>
  <Paragraphs>676</Paragraphs>
  <Slides>99</Slides>
  <Notes>5</Notes>
  <HiddenSlides>0</HiddenSlides>
  <MMClips>76</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99</vt:i4>
      </vt:variant>
    </vt:vector>
  </HeadingPairs>
  <TitlesOfParts>
    <vt:vector size="106" baseType="lpstr">
      <vt:lpstr>Arial</vt:lpstr>
      <vt:lpstr>Comic Sans MS</vt:lpstr>
      <vt:lpstr>Times New Roman</vt:lpstr>
      <vt:lpstr>Verdana</vt:lpstr>
      <vt:lpstr>Wingdings</vt:lpstr>
      <vt:lpstr>Globe</vt:lpstr>
      <vt:lpstr>Equation</vt:lpstr>
      <vt:lpstr>Feature Detection – the beginning</vt:lpstr>
      <vt:lpstr>RECALL:  Example structure of a general Computer Vision problem</vt:lpstr>
      <vt:lpstr>The beginning?</vt:lpstr>
      <vt:lpstr>What is a Feature?</vt:lpstr>
      <vt:lpstr>What do you mean “object” or image?</vt:lpstr>
      <vt:lpstr>Some Image-based Features (not object-based) for vision systems</vt:lpstr>
      <vt:lpstr>Object-Based Features</vt:lpstr>
      <vt:lpstr>Object-Based Features…First  the Object</vt:lpstr>
      <vt:lpstr>Examples of some questions</vt:lpstr>
      <vt:lpstr>Examples of some questions</vt:lpstr>
      <vt:lpstr>Examples of some questions</vt:lpstr>
      <vt:lpstr>Examples of some questions</vt:lpstr>
      <vt:lpstr>Examples of some questions</vt:lpstr>
      <vt:lpstr>Examples of some questions</vt:lpstr>
      <vt:lpstr>Geometric based Object Features</vt:lpstr>
      <vt:lpstr>Geometric based Object Features</vt:lpstr>
      <vt:lpstr>Edges as Features</vt:lpstr>
      <vt:lpstr>Edges as Features</vt:lpstr>
      <vt:lpstr>How to select an Edge Detection Algorithm</vt:lpstr>
      <vt:lpstr>How to select an Edge Detection Algorithm</vt:lpstr>
      <vt:lpstr>Laplacian </vt:lpstr>
      <vt:lpstr>One Problem with Laplacian Edge Detector</vt:lpstr>
      <vt:lpstr>LoG as an Edge Detector</vt:lpstr>
      <vt:lpstr>Edges as Features</vt:lpstr>
      <vt:lpstr>Edges as Features</vt:lpstr>
      <vt:lpstr>Thresholded Edges</vt:lpstr>
      <vt:lpstr>Too Many Edges – another Idea</vt:lpstr>
      <vt:lpstr>Canny Edge Algorithm</vt:lpstr>
      <vt:lpstr>Canny Edge Detector continued</vt:lpstr>
      <vt:lpstr>Canny Edge Detector continued</vt:lpstr>
      <vt:lpstr>Some Canny Edge Detection Results</vt:lpstr>
      <vt:lpstr>Geometric based Object Features</vt:lpstr>
      <vt:lpstr>Boundary Detection</vt:lpstr>
      <vt:lpstr>Boundary Detection</vt:lpstr>
      <vt:lpstr>Boundary Detection</vt:lpstr>
      <vt:lpstr>Boundary Detection with Edges</vt:lpstr>
      <vt:lpstr>Another Boundary Detection Idea</vt:lpstr>
      <vt:lpstr>Boundaries via Edge Tracking Methods</vt:lpstr>
      <vt:lpstr>Geometric based Object Features</vt:lpstr>
      <vt:lpstr>Curves / Lines</vt:lpstr>
      <vt:lpstr>Line Detection through data fitting</vt:lpstr>
      <vt:lpstr>Line Detection through fitting</vt:lpstr>
      <vt:lpstr>Curve Detection through data fitting</vt:lpstr>
      <vt:lpstr>Curve Detection</vt:lpstr>
      <vt:lpstr>Curve Detection</vt:lpstr>
      <vt:lpstr>Curve Detection</vt:lpstr>
      <vt:lpstr>Example Curve Fitting</vt:lpstr>
      <vt:lpstr>Curve and Line Detection via Hough Transform</vt:lpstr>
      <vt:lpstr>Hough Transform…motivation</vt:lpstr>
      <vt:lpstr>Hough Transformation for Lines – lets understand it</vt:lpstr>
      <vt:lpstr>Hough Transform for Lines</vt:lpstr>
      <vt:lpstr>Hough Transformed Explained</vt:lpstr>
      <vt:lpstr>Problem with previous algorithm</vt:lpstr>
      <vt:lpstr>Hough Transform For Lines</vt:lpstr>
      <vt:lpstr>Hough Transform, Lines Example 2</vt:lpstr>
      <vt:lpstr>Hough Transform, Line Example 2</vt:lpstr>
      <vt:lpstr>Hough Transforms for Lines, Another Example</vt:lpstr>
      <vt:lpstr>Hough Transform, Image with many straight lines</vt:lpstr>
      <vt:lpstr>Hough Transform Issues</vt:lpstr>
      <vt:lpstr>Some video examples of Hough Transform</vt:lpstr>
      <vt:lpstr>Moving on – detecting other than parameterized shapes with Hough Transform</vt:lpstr>
      <vt:lpstr>Hough transform for circles</vt:lpstr>
      <vt:lpstr>Hough transform for circles</vt:lpstr>
      <vt:lpstr>Circle Detection via Hough Transform</vt:lpstr>
      <vt:lpstr>Moving on – detecting more than parameterized shapes with Hough Transform</vt:lpstr>
      <vt:lpstr>Corners as Geometric Features</vt:lpstr>
      <vt:lpstr>Moravec Corner Detector</vt:lpstr>
      <vt:lpstr>Corner Detection – the ideal</vt:lpstr>
      <vt:lpstr>Corner Detection via Harris Detector</vt:lpstr>
      <vt:lpstr>Harris Detector – the math</vt:lpstr>
      <vt:lpstr>Harris Detector - more</vt:lpstr>
      <vt:lpstr>Harris Corner Detector Algorithm</vt:lpstr>
      <vt:lpstr>Harris Corner Detection – example 1</vt:lpstr>
      <vt:lpstr>Harris Corner Detection – example 2</vt:lpstr>
      <vt:lpstr>Harris Corner detector video</vt:lpstr>
      <vt:lpstr>Use of these point features</vt:lpstr>
      <vt:lpstr>What’s good about Harris Corner detection</vt:lpstr>
      <vt:lpstr>SIFT = Scale Invariant Feature Transform</vt:lpstr>
      <vt:lpstr>SIFT the concept</vt:lpstr>
      <vt:lpstr>SIFT STEP 1: Scale-space creation</vt:lpstr>
      <vt:lpstr>SIFT STEP 2: Keypoint Localization</vt:lpstr>
      <vt:lpstr>SIFT STEP 2: Keypoint Localization</vt:lpstr>
      <vt:lpstr>SIFT STEP 3: Filter - low contrast removal</vt:lpstr>
      <vt:lpstr>SIFT STEP 3: Filter – remove edge non corner locations</vt:lpstr>
      <vt:lpstr>SIFT STEP 4: Keypoint Orientation calculation</vt:lpstr>
      <vt:lpstr>SIFT STEP 4: Keypoint Orientation calculation</vt:lpstr>
      <vt:lpstr>SIFT STEP 4: Keypoint descriptor</vt:lpstr>
      <vt:lpstr>SIFT STEP 4: Keypoint matching using 128 element description vector</vt:lpstr>
      <vt:lpstr>Partial sample OpenCV code</vt:lpstr>
      <vt:lpstr>Code continued</vt:lpstr>
      <vt:lpstr>Code continued</vt:lpstr>
      <vt:lpstr>OpenCV Sample code</vt:lpstr>
      <vt:lpstr>SIFT and SURF no longer in standard OpenCV</vt:lpstr>
      <vt:lpstr>If you want to avoid the hassle of SIFT/SURF installation </vt:lpstr>
      <vt:lpstr>Geometric based Object Features</vt:lpstr>
      <vt:lpstr>Surface Detection</vt:lpstr>
      <vt:lpstr>Object-Based Features…First Find the Object</vt:lpstr>
      <vt:lpstr>Conclusion</vt:lpstr>
      <vt:lpstr>SW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Visual System</dc:title>
  <dc:creator>Yu Hen Hu</dc:creator>
  <cp:lastModifiedBy>Lynne Grewe</cp:lastModifiedBy>
  <cp:revision>384</cp:revision>
  <cp:lastPrinted>1601-01-01T00:00:00Z</cp:lastPrinted>
  <dcterms:created xsi:type="dcterms:W3CDTF">1997-09-04T00:54:30Z</dcterms:created>
  <dcterms:modified xsi:type="dcterms:W3CDTF">2019-09-25T21:35:16Z</dcterms:modified>
</cp:coreProperties>
</file>