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24" r:id="rId2"/>
    <p:sldId id="256" r:id="rId3"/>
    <p:sldId id="262" r:id="rId4"/>
    <p:sldId id="260" r:id="rId5"/>
    <p:sldId id="326" r:id="rId6"/>
    <p:sldId id="329" r:id="rId7"/>
    <p:sldId id="282" r:id="rId8"/>
    <p:sldId id="298" r:id="rId9"/>
    <p:sldId id="280" r:id="rId10"/>
    <p:sldId id="333" r:id="rId11"/>
    <p:sldId id="332" r:id="rId12"/>
    <p:sldId id="340" r:id="rId13"/>
    <p:sldId id="285" r:id="rId14"/>
    <p:sldId id="334" r:id="rId15"/>
    <p:sldId id="327" r:id="rId16"/>
    <p:sldId id="325" r:id="rId17"/>
    <p:sldId id="330" r:id="rId18"/>
    <p:sldId id="341" r:id="rId19"/>
    <p:sldId id="349" r:id="rId20"/>
    <p:sldId id="343" r:id="rId21"/>
    <p:sldId id="342" r:id="rId22"/>
    <p:sldId id="344" r:id="rId23"/>
    <p:sldId id="345" r:id="rId24"/>
    <p:sldId id="346" r:id="rId25"/>
    <p:sldId id="348" r:id="rId26"/>
    <p:sldId id="347" r:id="rId27"/>
    <p:sldId id="350" r:id="rId28"/>
    <p:sldId id="351" r:id="rId29"/>
    <p:sldId id="352" r:id="rId30"/>
    <p:sldId id="353" r:id="rId31"/>
    <p:sldId id="272" r:id="rId32"/>
    <p:sldId id="335" r:id="rId33"/>
    <p:sldId id="308" r:id="rId34"/>
    <p:sldId id="312" r:id="rId35"/>
    <p:sldId id="336" r:id="rId36"/>
    <p:sldId id="314" r:id="rId37"/>
    <p:sldId id="337" r:id="rId38"/>
    <p:sldId id="338" r:id="rId39"/>
    <p:sldId id="316" r:id="rId40"/>
    <p:sldId id="320" r:id="rId41"/>
    <p:sldId id="32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1570"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591FE-4C75-4426-AF3D-66F8A53C4796}" type="datetimeFigureOut">
              <a:rPr lang="en-US" smtClean="0"/>
              <a:t>9/24/2025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1E322-96C2-4AB2-9CAA-4534414D7F83}" type="slidenum">
              <a:rPr lang="en-US" smtClean="0"/>
              <a:t>‹#›</a:t>
            </a:fld>
            <a:endParaRPr lang="en-US"/>
          </a:p>
        </p:txBody>
      </p:sp>
    </p:spTree>
    <p:extLst>
      <p:ext uri="{BB962C8B-B14F-4D97-AF65-F5344CB8AC3E}">
        <p14:creationId xmlns:p14="http://schemas.microsoft.com/office/powerpoint/2010/main" val="3830901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1E322-96C2-4AB2-9CAA-4534414D7F83}" type="slidenum">
              <a:rPr lang="en-US" smtClean="0"/>
              <a:t>17</a:t>
            </a:fld>
            <a:endParaRPr lang="en-US"/>
          </a:p>
        </p:txBody>
      </p:sp>
    </p:spTree>
    <p:extLst>
      <p:ext uri="{BB962C8B-B14F-4D97-AF65-F5344CB8AC3E}">
        <p14:creationId xmlns:p14="http://schemas.microsoft.com/office/powerpoint/2010/main" val="410542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apalearning.com/2024/10/11/gpt-4-vision-the-ultimate-guide/?utm_source=chatgpt.com" TargetMode="External"/><Relationship Id="rId13" Type="http://schemas.openxmlformats.org/officeDocument/2006/relationships/hyperlink" Target="https://huggingface.co/docs/transformers/main/en/model_doc/qwen2_5_vl?utm_source=chatgpt.com" TargetMode="External"/><Relationship Id="rId3" Type="http://schemas.openxmlformats.org/officeDocument/2006/relationships/hyperlink" Target="https://toolnest.ai/152052-google-gemini-launch-date-comparison-with-gpt-4/?utm_source=chatgpt.com" TargetMode="External"/><Relationship Id="rId7" Type="http://schemas.openxmlformats.org/officeDocument/2006/relationships/hyperlink" Target="https://huggingface.co/meta-llama/Llama-4-Maverick-17B-128E?utm_source=chatgpt.com" TargetMode="External"/><Relationship Id="rId12" Type="http://schemas.openxmlformats.org/officeDocument/2006/relationships/hyperlink" Target="https://en.wikipedia.org/wiki/Qwen?utm_source=chatgpt.com" TargetMode="External"/><Relationship Id="rId2" Type="http://schemas.openxmlformats.org/officeDocument/2006/relationships/hyperlink" Target="https://en.wikipedia.org/wiki/Gemini_%28language_model%29?utm_source=chatgpt.com" TargetMode="External"/><Relationship Id="rId1" Type="http://schemas.openxmlformats.org/officeDocument/2006/relationships/slideLayout" Target="../slideLayouts/slideLayout2.xml"/><Relationship Id="rId6" Type="http://schemas.openxmlformats.org/officeDocument/2006/relationships/hyperlink" Target="https://www.theverge.com/news/644171/llama-4-released-ai-model-whatsapp-messenger-instagram-direct?utm_source=chatgpt.com" TargetMode="External"/><Relationship Id="rId11" Type="http://schemas.openxmlformats.org/officeDocument/2006/relationships/hyperlink" Target="https://openlaboratory.ai/models/qwen2_5-vl-7b-instruct?utm_source=chatgpt.com" TargetMode="External"/><Relationship Id="rId5" Type="http://schemas.openxmlformats.org/officeDocument/2006/relationships/hyperlink" Target="https://www.reuters.com/technology/meta-releases-new-ai-model-llama-4-2025-04-05/?utm_source=chatgpt.com" TargetMode="External"/><Relationship Id="rId10" Type="http://schemas.openxmlformats.org/officeDocument/2006/relationships/hyperlink" Target="https://qwenlm.github.io/blog/qwen-vl/?utm_source=chatgpt.com" TargetMode="External"/><Relationship Id="rId4" Type="http://schemas.openxmlformats.org/officeDocument/2006/relationships/hyperlink" Target="https://www.mlwires.com/metas-llama-4-advanced-multimodal-models-with-long-context/?utm_source=chatgpt.com" TargetMode="External"/><Relationship Id="rId9" Type="http://schemas.openxmlformats.org/officeDocument/2006/relationships/hyperlink" Target="https://en.wikipedia.org/wiki/GPT-4?utm_source=chatgpt.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huggingface.co/docs/transformers/v4.30.0/en/model_doc/swinv2?utm_source=chatgpt.com" TargetMode="External"/><Relationship Id="rId3" Type="http://schemas.openxmlformats.org/officeDocument/2006/relationships/hyperlink" Target="https://the-decoder.com/google-trains-largest-vision-transformer-to-date/?utm_source=chatgpt.com" TargetMode="External"/><Relationship Id="rId7" Type="http://schemas.openxmlformats.org/officeDocument/2006/relationships/hyperlink" Target="https://github.com/huggingface/transformers/blob/main/docs/source/en/model_doc/swinv2.md?utm_source=chatgpt.com" TargetMode="External"/><Relationship Id="rId2" Type="http://schemas.openxmlformats.org/officeDocument/2006/relationships/hyperlink" Target="https://en.wikipedia.org/wiki/Vision_transformer?utm_source=chatgpt.com" TargetMode="External"/><Relationship Id="rId1" Type="http://schemas.openxmlformats.org/officeDocument/2006/relationships/slideLayout" Target="../slideLayouts/slideLayout2.xml"/><Relationship Id="rId6" Type="http://schemas.openxmlformats.org/officeDocument/2006/relationships/hyperlink" Target="https://arxiv.org/abs/2103.14030?utm_source=chatgpt.com" TargetMode="External"/><Relationship Id="rId5" Type="http://schemas.openxmlformats.org/officeDocument/2006/relationships/hyperlink" Target="https://openreview.net/pdf?id=Lhyy8H75KA&amp;utm_source=chatgpt.com" TargetMode="External"/><Relationship Id="rId4" Type="http://schemas.openxmlformats.org/officeDocument/2006/relationships/hyperlink" Target="https://research.google/blog/scaling-vision-transformers-to-22-billion-parameters/?utm_source=chatgpt.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BF59-EAB4-5C08-EB75-787E45F5C3EF}"/>
              </a:ext>
            </a:extLst>
          </p:cNvPr>
          <p:cNvSpPr>
            <a:spLocks noGrp="1"/>
          </p:cNvSpPr>
          <p:nvPr>
            <p:ph type="ctrTitle"/>
          </p:nvPr>
        </p:nvSpPr>
        <p:spPr>
          <a:xfrm>
            <a:off x="685800" y="374292"/>
            <a:ext cx="7772400" cy="1470025"/>
          </a:xfrm>
        </p:spPr>
        <p:txBody>
          <a:bodyPr/>
          <a:lstStyle/>
          <a:p>
            <a:r>
              <a:rPr lang="en-US" dirty="0"/>
              <a:t>VLM – Vision Language Models</a:t>
            </a:r>
          </a:p>
        </p:txBody>
      </p:sp>
      <p:sp>
        <p:nvSpPr>
          <p:cNvPr id="3" name="Subtitle 2">
            <a:extLst>
              <a:ext uri="{FF2B5EF4-FFF2-40B4-BE49-F238E27FC236}">
                <a16:creationId xmlns:a16="http://schemas.microsoft.com/office/drawing/2014/main" id="{6EB90381-76D0-EA7E-E287-F2F85AB94C96}"/>
              </a:ext>
            </a:extLst>
          </p:cNvPr>
          <p:cNvSpPr>
            <a:spLocks noGrp="1"/>
          </p:cNvSpPr>
          <p:nvPr>
            <p:ph type="subTitle" idx="1"/>
          </p:nvPr>
        </p:nvSpPr>
        <p:spPr>
          <a:xfrm>
            <a:off x="-526211" y="1676400"/>
            <a:ext cx="6400800" cy="1752600"/>
          </a:xfrm>
        </p:spPr>
        <p:txBody>
          <a:bodyPr/>
          <a:lstStyle/>
          <a:p>
            <a:r>
              <a:rPr lang="en-US" dirty="0"/>
              <a:t>Large VLMs</a:t>
            </a:r>
          </a:p>
        </p:txBody>
      </p:sp>
      <p:pic>
        <p:nvPicPr>
          <p:cNvPr id="7" name="Picture 6">
            <a:extLst>
              <a:ext uri="{FF2B5EF4-FFF2-40B4-BE49-F238E27FC236}">
                <a16:creationId xmlns:a16="http://schemas.microsoft.com/office/drawing/2014/main" id="{4E0CDDBE-AE4E-643E-DDF8-F3AF6B4A0862}"/>
              </a:ext>
            </a:extLst>
          </p:cNvPr>
          <p:cNvPicPr>
            <a:picLocks noChangeAspect="1"/>
          </p:cNvPicPr>
          <p:nvPr/>
        </p:nvPicPr>
        <p:blipFill>
          <a:blip r:embed="rId2"/>
          <a:stretch>
            <a:fillRect/>
          </a:stretch>
        </p:blipFill>
        <p:spPr>
          <a:xfrm>
            <a:off x="2973238" y="2105844"/>
            <a:ext cx="5742005" cy="4752155"/>
          </a:xfrm>
          <a:prstGeom prst="rect">
            <a:avLst/>
          </a:prstGeom>
        </p:spPr>
      </p:pic>
    </p:spTree>
    <p:extLst>
      <p:ext uri="{BB962C8B-B14F-4D97-AF65-F5344CB8AC3E}">
        <p14:creationId xmlns:p14="http://schemas.microsoft.com/office/powerpoint/2010/main" val="380343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A147-4BDC-8D54-07DC-651D1DBAA9DB}"/>
              </a:ext>
            </a:extLst>
          </p:cNvPr>
          <p:cNvSpPr>
            <a:spLocks noGrp="1"/>
          </p:cNvSpPr>
          <p:nvPr>
            <p:ph type="title"/>
          </p:nvPr>
        </p:nvSpPr>
        <p:spPr/>
        <p:txBody>
          <a:bodyPr/>
          <a:lstStyle/>
          <a:p>
            <a:r>
              <a:rPr lang="en-US" dirty="0"/>
              <a:t>Steps</a:t>
            </a:r>
          </a:p>
        </p:txBody>
      </p:sp>
      <p:sp>
        <p:nvSpPr>
          <p:cNvPr id="5" name="TextBox 4">
            <a:extLst>
              <a:ext uri="{FF2B5EF4-FFF2-40B4-BE49-F238E27FC236}">
                <a16:creationId xmlns:a16="http://schemas.microsoft.com/office/drawing/2014/main" id="{F6D80EBA-EA11-CA54-5A6A-9A8067D38492}"/>
              </a:ext>
            </a:extLst>
          </p:cNvPr>
          <p:cNvSpPr txBox="1"/>
          <p:nvPr/>
        </p:nvSpPr>
        <p:spPr>
          <a:xfrm>
            <a:off x="256855" y="2324860"/>
            <a:ext cx="8490456" cy="738664"/>
          </a:xfrm>
          <a:prstGeom prst="rect">
            <a:avLst/>
          </a:prstGeom>
          <a:noFill/>
        </p:spPr>
        <p:txBody>
          <a:bodyPr wrap="square">
            <a:spAutoFit/>
          </a:bodyPr>
          <a:lstStyle/>
          <a:p>
            <a:r>
              <a:rPr lang="en-US" sz="1400" dirty="0"/>
              <a:t>Image → Vision Pre-encoder → Image Tokens ┐</a:t>
            </a:r>
          </a:p>
          <a:p>
            <a:r>
              <a:rPr lang="en-US" sz="1400" dirty="0"/>
              <a:t>                                                                                   +→ Joint Transformer (cross-attention) → Cross-modal Embeddings</a:t>
            </a:r>
          </a:p>
          <a:p>
            <a:r>
              <a:rPr lang="en-US" sz="1400" dirty="0"/>
              <a:t>   Text  → Tokenizer → Text Tokens ─────────┘</a:t>
            </a:r>
          </a:p>
        </p:txBody>
      </p:sp>
      <p:sp>
        <p:nvSpPr>
          <p:cNvPr id="9" name="TextBox 8">
            <a:extLst>
              <a:ext uri="{FF2B5EF4-FFF2-40B4-BE49-F238E27FC236}">
                <a16:creationId xmlns:a16="http://schemas.microsoft.com/office/drawing/2014/main" id="{4932D4F1-82C9-68BA-BAFC-BD6CA89191DC}"/>
              </a:ext>
            </a:extLst>
          </p:cNvPr>
          <p:cNvSpPr txBox="1"/>
          <p:nvPr/>
        </p:nvSpPr>
        <p:spPr>
          <a:xfrm>
            <a:off x="216797" y="4709410"/>
            <a:ext cx="9667981" cy="861774"/>
          </a:xfrm>
          <a:prstGeom prst="rect">
            <a:avLst/>
          </a:prstGeom>
          <a:noFill/>
        </p:spPr>
        <p:txBody>
          <a:bodyPr wrap="square">
            <a:spAutoFit/>
          </a:bodyPr>
          <a:lstStyle/>
          <a:p>
            <a:r>
              <a:rPr lang="en-US" sz="1600" dirty="0"/>
              <a:t>Image → Vision Transformer → Image Embedding ┐</a:t>
            </a:r>
          </a:p>
          <a:p>
            <a:r>
              <a:rPr lang="en-US" sz="1600" dirty="0"/>
              <a:t>                                                                                        ├→ Shared Embedding Space → Similarity Score</a:t>
            </a:r>
          </a:p>
          <a:p>
            <a:r>
              <a:rPr lang="en-US" sz="1600" dirty="0"/>
              <a:t>      Text  → Text Transformer   → Text Embedding ─┘</a:t>
            </a:r>
          </a:p>
        </p:txBody>
      </p:sp>
      <p:sp>
        <p:nvSpPr>
          <p:cNvPr id="10" name="TextBox 9">
            <a:extLst>
              <a:ext uri="{FF2B5EF4-FFF2-40B4-BE49-F238E27FC236}">
                <a16:creationId xmlns:a16="http://schemas.microsoft.com/office/drawing/2014/main" id="{6DBEA662-450C-F699-8A3A-C47F1E954074}"/>
              </a:ext>
            </a:extLst>
          </p:cNvPr>
          <p:cNvSpPr txBox="1"/>
          <p:nvPr/>
        </p:nvSpPr>
        <p:spPr>
          <a:xfrm>
            <a:off x="-86861" y="1882776"/>
            <a:ext cx="4406399" cy="369332"/>
          </a:xfrm>
          <a:prstGeom prst="rect">
            <a:avLst/>
          </a:prstGeom>
          <a:solidFill>
            <a:schemeClr val="accent3">
              <a:lumMod val="40000"/>
              <a:lumOff val="60000"/>
            </a:schemeClr>
          </a:solidFill>
        </p:spPr>
        <p:txBody>
          <a:bodyPr wrap="none" rtlCol="0">
            <a:spAutoFit/>
          </a:bodyPr>
          <a:lstStyle/>
          <a:p>
            <a:pPr algn="ctr"/>
            <a:r>
              <a:rPr lang="en-US" dirty="0"/>
              <a:t>Bert-based (earlier fusion of </a:t>
            </a:r>
            <a:r>
              <a:rPr lang="en-US" dirty="0" err="1"/>
              <a:t>image+text</a:t>
            </a:r>
            <a:r>
              <a:rPr lang="en-US" dirty="0"/>
              <a:t> info)</a:t>
            </a:r>
          </a:p>
        </p:txBody>
      </p:sp>
      <p:sp>
        <p:nvSpPr>
          <p:cNvPr id="11" name="TextBox 10">
            <a:extLst>
              <a:ext uri="{FF2B5EF4-FFF2-40B4-BE49-F238E27FC236}">
                <a16:creationId xmlns:a16="http://schemas.microsoft.com/office/drawing/2014/main" id="{58877050-57BF-CF78-93E7-710E354DE4EF}"/>
              </a:ext>
            </a:extLst>
          </p:cNvPr>
          <p:cNvSpPr txBox="1"/>
          <p:nvPr/>
        </p:nvSpPr>
        <p:spPr>
          <a:xfrm>
            <a:off x="20949" y="4246761"/>
            <a:ext cx="5029838" cy="369332"/>
          </a:xfrm>
          <a:prstGeom prst="rect">
            <a:avLst/>
          </a:prstGeom>
          <a:solidFill>
            <a:schemeClr val="accent3">
              <a:lumMod val="40000"/>
              <a:lumOff val="60000"/>
            </a:schemeClr>
          </a:solidFill>
        </p:spPr>
        <p:txBody>
          <a:bodyPr wrap="none" rtlCol="0">
            <a:spAutoFit/>
          </a:bodyPr>
          <a:lstStyle/>
          <a:p>
            <a:pPr algn="ctr"/>
            <a:r>
              <a:rPr lang="en-US" dirty="0"/>
              <a:t>Dual-Encoder based(later fusion of </a:t>
            </a:r>
            <a:r>
              <a:rPr lang="en-US" dirty="0" err="1"/>
              <a:t>image+text</a:t>
            </a:r>
            <a:r>
              <a:rPr lang="en-US" dirty="0"/>
              <a:t> info)</a:t>
            </a:r>
          </a:p>
        </p:txBody>
      </p:sp>
    </p:spTree>
    <p:extLst>
      <p:ext uri="{BB962C8B-B14F-4D97-AF65-F5344CB8AC3E}">
        <p14:creationId xmlns:p14="http://schemas.microsoft.com/office/powerpoint/2010/main" val="209211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754C-1DA1-F226-291F-0260621B7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CA543-B609-2BD4-BA79-97F4655F8B1D}"/>
              </a:ext>
            </a:extLst>
          </p:cNvPr>
          <p:cNvSpPr>
            <a:spLocks noGrp="1"/>
          </p:cNvSpPr>
          <p:nvPr>
            <p:ph type="title"/>
          </p:nvPr>
        </p:nvSpPr>
        <p:spPr>
          <a:xfrm>
            <a:off x="457200" y="274638"/>
            <a:ext cx="8229600" cy="145348"/>
          </a:xfrm>
        </p:spPr>
        <p:txBody>
          <a:bodyPr>
            <a:normAutofit fontScale="90000"/>
          </a:bodyPr>
          <a:lstStyle/>
          <a:p>
            <a:r>
              <a:rPr dirty="0"/>
              <a:t>Vision Language Model</a:t>
            </a:r>
            <a:r>
              <a:rPr lang="en-US" dirty="0"/>
              <a:t> (</a:t>
            </a:r>
            <a:r>
              <a:rPr lang="en-US" dirty="0">
                <a:highlight>
                  <a:srgbClr val="FFFF00"/>
                </a:highlight>
              </a:rPr>
              <a:t>earliest)</a:t>
            </a:r>
            <a:endParaRPr dirty="0">
              <a:highlight>
                <a:srgbClr val="FFFF00"/>
              </a:highlight>
            </a:endParaRPr>
          </a:p>
        </p:txBody>
      </p:sp>
      <p:graphicFrame>
        <p:nvGraphicFramePr>
          <p:cNvPr id="5" name="Table 4">
            <a:extLst>
              <a:ext uri="{FF2B5EF4-FFF2-40B4-BE49-F238E27FC236}">
                <a16:creationId xmlns:a16="http://schemas.microsoft.com/office/drawing/2014/main" id="{0FDD2169-A338-C635-22E1-C390FC4CD0C2}"/>
              </a:ext>
            </a:extLst>
          </p:cNvPr>
          <p:cNvGraphicFramePr>
            <a:graphicFrameLocks noGrp="1"/>
          </p:cNvGraphicFramePr>
          <p:nvPr>
            <p:extLst>
              <p:ext uri="{D42A27DB-BD31-4B8C-83A1-F6EECF244321}">
                <p14:modId xmlns:p14="http://schemas.microsoft.com/office/powerpoint/2010/main" val="2103917146"/>
              </p:ext>
            </p:extLst>
          </p:nvPr>
        </p:nvGraphicFramePr>
        <p:xfrm>
          <a:off x="102231" y="567033"/>
          <a:ext cx="8928179" cy="6366426"/>
        </p:xfrm>
        <a:graphic>
          <a:graphicData uri="http://schemas.openxmlformats.org/drawingml/2006/table">
            <a:tbl>
              <a:tblPr>
                <a:tableStyleId>{616DA210-FB5B-4158-B5E0-FEB733F419BA}</a:tableStyleId>
              </a:tblPr>
              <a:tblGrid>
                <a:gridCol w="1320755">
                  <a:extLst>
                    <a:ext uri="{9D8B030D-6E8A-4147-A177-3AD203B41FA5}">
                      <a16:colId xmlns:a16="http://schemas.microsoft.com/office/drawing/2014/main" val="3529071907"/>
                    </a:ext>
                  </a:extLst>
                </a:gridCol>
                <a:gridCol w="3330758">
                  <a:extLst>
                    <a:ext uri="{9D8B030D-6E8A-4147-A177-3AD203B41FA5}">
                      <a16:colId xmlns:a16="http://schemas.microsoft.com/office/drawing/2014/main" val="3460346960"/>
                    </a:ext>
                  </a:extLst>
                </a:gridCol>
                <a:gridCol w="4276666">
                  <a:extLst>
                    <a:ext uri="{9D8B030D-6E8A-4147-A177-3AD203B41FA5}">
                      <a16:colId xmlns:a16="http://schemas.microsoft.com/office/drawing/2014/main" val="3533750338"/>
                    </a:ext>
                  </a:extLst>
                </a:gridCol>
              </a:tblGrid>
              <a:tr h="355634">
                <a:tc>
                  <a:txBody>
                    <a:bodyPr/>
                    <a:lstStyle/>
                    <a:p>
                      <a:pPr>
                        <a:buNone/>
                      </a:pPr>
                      <a:r>
                        <a:rPr lang="en-US" sz="1400" b="1" dirty="0"/>
                        <a:t>Aspect</a:t>
                      </a:r>
                      <a:endParaRPr lang="en-US" sz="1400" dirty="0"/>
                    </a:p>
                  </a:txBody>
                  <a:tcPr marL="36208" marR="36208" marT="18104" marB="18104" anchor="ctr">
                    <a:solidFill>
                      <a:schemeClr val="bg1">
                        <a:lumMod val="85000"/>
                      </a:schemeClr>
                    </a:solidFill>
                  </a:tcPr>
                </a:tc>
                <a:tc>
                  <a:txBody>
                    <a:bodyPr/>
                    <a:lstStyle/>
                    <a:p>
                      <a:pPr>
                        <a:buNone/>
                      </a:pPr>
                      <a:r>
                        <a:rPr lang="en-US" sz="1400" b="1" dirty="0"/>
                        <a:t>BERT-based Models (Joint Encoder)</a:t>
                      </a:r>
                      <a:endParaRPr lang="en-US" sz="1400" dirty="0"/>
                    </a:p>
                  </a:txBody>
                  <a:tcPr marL="36208" marR="36208" marT="18104" marB="18104" anchor="ctr">
                    <a:solidFill>
                      <a:schemeClr val="bg1">
                        <a:lumMod val="85000"/>
                      </a:schemeClr>
                    </a:solidFill>
                  </a:tcPr>
                </a:tc>
                <a:tc>
                  <a:txBody>
                    <a:bodyPr/>
                    <a:lstStyle/>
                    <a:p>
                      <a:pPr>
                        <a:buNone/>
                      </a:pPr>
                      <a:r>
                        <a:rPr lang="en-US" sz="1400" b="1" dirty="0"/>
                        <a:t>Dual-encoder Models (Separate Encoders)</a:t>
                      </a:r>
                      <a:endParaRPr lang="en-US" sz="1400" dirty="0"/>
                    </a:p>
                  </a:txBody>
                  <a:tcPr marL="36208" marR="36208" marT="18104" marB="18104" anchor="ctr">
                    <a:solidFill>
                      <a:schemeClr val="bg1">
                        <a:lumMod val="85000"/>
                      </a:schemeClr>
                    </a:solidFill>
                  </a:tcPr>
                </a:tc>
                <a:extLst>
                  <a:ext uri="{0D108BD9-81ED-4DB2-BD59-A6C34878D82A}">
                    <a16:rowId xmlns:a16="http://schemas.microsoft.com/office/drawing/2014/main" val="2741815330"/>
                  </a:ext>
                </a:extLst>
              </a:tr>
              <a:tr h="660463">
                <a:tc>
                  <a:txBody>
                    <a:bodyPr/>
                    <a:lstStyle/>
                    <a:p>
                      <a:pPr>
                        <a:buNone/>
                      </a:pPr>
                      <a:r>
                        <a:rPr lang="en-US" sz="1400" b="1" dirty="0"/>
                        <a:t>Architecture</a:t>
                      </a:r>
                      <a:endParaRPr lang="en-US" sz="1400" dirty="0"/>
                    </a:p>
                  </a:txBody>
                  <a:tcPr marL="36208" marR="36208" marT="18104" marB="18104" anchor="ctr"/>
                </a:tc>
                <a:tc>
                  <a:txBody>
                    <a:bodyPr/>
                    <a:lstStyle/>
                    <a:p>
                      <a:pPr>
                        <a:buNone/>
                      </a:pPr>
                      <a:r>
                        <a:rPr lang="en-US" sz="1400"/>
                        <a:t>Single joint transformer processes both image + text together.</a:t>
                      </a:r>
                    </a:p>
                  </a:txBody>
                  <a:tcPr marL="36208" marR="36208" marT="18104" marB="18104" anchor="ctr"/>
                </a:tc>
                <a:tc>
                  <a:txBody>
                    <a:bodyPr/>
                    <a:lstStyle/>
                    <a:p>
                      <a:pPr>
                        <a:buNone/>
                      </a:pPr>
                      <a:r>
                        <a:rPr lang="en-US" sz="1400"/>
                        <a:t>Two separate encoders (vision + text), outputs aligned in a shared embedding space.</a:t>
                      </a:r>
                    </a:p>
                  </a:txBody>
                  <a:tcPr marL="36208" marR="36208" marT="18104" marB="18104" anchor="ctr"/>
                </a:tc>
                <a:extLst>
                  <a:ext uri="{0D108BD9-81ED-4DB2-BD59-A6C34878D82A}">
                    <a16:rowId xmlns:a16="http://schemas.microsoft.com/office/drawing/2014/main" val="3237252096"/>
                  </a:ext>
                </a:extLst>
              </a:tr>
              <a:tr h="660463">
                <a:tc>
                  <a:txBody>
                    <a:bodyPr/>
                    <a:lstStyle/>
                    <a:p>
                      <a:pPr>
                        <a:buNone/>
                      </a:pPr>
                      <a:r>
                        <a:rPr lang="en-US" sz="1400" b="1"/>
                        <a:t>Fusion</a:t>
                      </a:r>
                      <a:endParaRPr lang="en-US" sz="1400"/>
                    </a:p>
                  </a:txBody>
                  <a:tcPr marL="36208" marR="36208" marT="18104" marB="18104" anchor="ctr"/>
                </a:tc>
                <a:tc>
                  <a:txBody>
                    <a:bodyPr/>
                    <a:lstStyle/>
                    <a:p>
                      <a:pPr>
                        <a:buNone/>
                      </a:pPr>
                      <a:r>
                        <a:rPr lang="en-US" sz="1400" dirty="0"/>
                        <a:t>Direct </a:t>
                      </a:r>
                      <a:r>
                        <a:rPr lang="en-US" sz="1400" b="1" dirty="0">
                          <a:highlight>
                            <a:srgbClr val="00FFFF"/>
                          </a:highlight>
                        </a:rPr>
                        <a:t>early fusion</a:t>
                      </a:r>
                      <a:r>
                        <a:rPr lang="en-US" sz="1400" dirty="0">
                          <a:highlight>
                            <a:srgbClr val="00FFFF"/>
                          </a:highlight>
                        </a:rPr>
                        <a:t> </a:t>
                      </a:r>
                      <a:r>
                        <a:rPr lang="en-US" sz="1400" dirty="0"/>
                        <a:t>of modalities; cross-attention integrates vision + language.</a:t>
                      </a:r>
                    </a:p>
                  </a:txBody>
                  <a:tcPr marL="36208" marR="36208" marT="18104" marB="18104" anchor="ctr"/>
                </a:tc>
                <a:tc>
                  <a:txBody>
                    <a:bodyPr/>
                    <a:lstStyle/>
                    <a:p>
                      <a:pPr>
                        <a:buNone/>
                      </a:pPr>
                      <a:r>
                        <a:rPr lang="en-US" sz="1400" b="1" dirty="0">
                          <a:highlight>
                            <a:srgbClr val="00FFFF"/>
                          </a:highlight>
                        </a:rPr>
                        <a:t>Late fusion</a:t>
                      </a:r>
                      <a:r>
                        <a:rPr lang="en-US" sz="1400" dirty="0">
                          <a:highlight>
                            <a:srgbClr val="00FFFF"/>
                          </a:highlight>
                        </a:rPr>
                        <a:t>; </a:t>
                      </a:r>
                      <a:r>
                        <a:rPr lang="en-US" sz="1400" dirty="0"/>
                        <a:t>image and text only interact after embedding alignment.</a:t>
                      </a:r>
                    </a:p>
                  </a:txBody>
                  <a:tcPr marL="36208" marR="36208" marT="18104" marB="18104" anchor="ctr"/>
                </a:tc>
                <a:extLst>
                  <a:ext uri="{0D108BD9-81ED-4DB2-BD59-A6C34878D82A}">
                    <a16:rowId xmlns:a16="http://schemas.microsoft.com/office/drawing/2014/main" val="1583366502"/>
                  </a:ext>
                </a:extLst>
              </a:tr>
              <a:tr h="660463">
                <a:tc>
                  <a:txBody>
                    <a:bodyPr/>
                    <a:lstStyle/>
                    <a:p>
                      <a:pPr>
                        <a:buNone/>
                      </a:pPr>
                      <a:r>
                        <a:rPr lang="en-US" sz="1400" b="1"/>
                        <a:t>Training Objective</a:t>
                      </a:r>
                      <a:endParaRPr lang="en-US" sz="1400"/>
                    </a:p>
                  </a:txBody>
                  <a:tcPr marL="36208" marR="36208" marT="18104" marB="18104" anchor="ctr"/>
                </a:tc>
                <a:tc>
                  <a:txBody>
                    <a:bodyPr/>
                    <a:lstStyle/>
                    <a:p>
                      <a:pPr>
                        <a:buNone/>
                      </a:pPr>
                      <a:r>
                        <a:rPr lang="en-US" sz="1400" dirty="0"/>
                        <a:t>Masked language modeling + cross-modal prediction (e.g., matching captions, answering VQA).</a:t>
                      </a:r>
                    </a:p>
                  </a:txBody>
                  <a:tcPr marL="36208" marR="36208" marT="18104" marB="18104" anchor="ctr"/>
                </a:tc>
                <a:tc>
                  <a:txBody>
                    <a:bodyPr/>
                    <a:lstStyle/>
                    <a:p>
                      <a:pPr>
                        <a:buNone/>
                      </a:pPr>
                      <a:r>
                        <a:rPr lang="en-US" sz="1400"/>
                        <a:t>Contrastive learning: matched pairs pulled together, mismatched pairs pushed apart.</a:t>
                      </a:r>
                    </a:p>
                  </a:txBody>
                  <a:tcPr marL="36208" marR="36208" marT="18104" marB="18104" anchor="ctr"/>
                </a:tc>
                <a:extLst>
                  <a:ext uri="{0D108BD9-81ED-4DB2-BD59-A6C34878D82A}">
                    <a16:rowId xmlns:a16="http://schemas.microsoft.com/office/drawing/2014/main" val="253399621"/>
                  </a:ext>
                </a:extLst>
              </a:tr>
              <a:tr h="1117705">
                <a:tc>
                  <a:txBody>
                    <a:bodyPr/>
                    <a:lstStyle/>
                    <a:p>
                      <a:pPr>
                        <a:buNone/>
                      </a:pPr>
                      <a:r>
                        <a:rPr lang="en-US" sz="1400" b="1"/>
                        <a:t>Strengths / Advantages</a:t>
                      </a:r>
                      <a:endParaRPr lang="en-US" sz="1400"/>
                    </a:p>
                  </a:txBody>
                  <a:tcPr marL="36208" marR="36208" marT="18104" marB="18104" anchor="ctr"/>
                </a:tc>
                <a:tc>
                  <a:txBody>
                    <a:bodyPr/>
                    <a:lstStyle/>
                    <a:p>
                      <a:pPr>
                        <a:buNone/>
                      </a:pPr>
                      <a:r>
                        <a:rPr lang="en-US" sz="1400" dirty="0"/>
                        <a:t>- </a:t>
                      </a:r>
                      <a:r>
                        <a:rPr lang="en-US" sz="1400" dirty="0">
                          <a:highlight>
                            <a:srgbClr val="00FFFF"/>
                          </a:highlight>
                        </a:rPr>
                        <a:t>Rich cross-modal interactions.- Strong on </a:t>
                      </a:r>
                      <a:r>
                        <a:rPr lang="en-US" sz="1400" b="1" dirty="0">
                          <a:highlight>
                            <a:srgbClr val="00FFFF"/>
                          </a:highlight>
                        </a:rPr>
                        <a:t>fine-grained reasoning</a:t>
                      </a:r>
                      <a:r>
                        <a:rPr lang="en-US" sz="1400" dirty="0"/>
                        <a:t> (e.g., VQA, visual grounding).- Better contextual understanding.</a:t>
                      </a:r>
                    </a:p>
                  </a:txBody>
                  <a:tcPr marL="36208" marR="36208" marT="18104" marB="18104" anchor="ctr"/>
                </a:tc>
                <a:tc>
                  <a:txBody>
                    <a:bodyPr/>
                    <a:lstStyle/>
                    <a:p>
                      <a:pPr>
                        <a:buNone/>
                      </a:pPr>
                      <a:r>
                        <a:rPr lang="en-US" sz="1400" dirty="0"/>
                        <a:t>- </a:t>
                      </a:r>
                      <a:r>
                        <a:rPr lang="en-US" sz="1400" dirty="0">
                          <a:highlight>
                            <a:srgbClr val="00FFFF"/>
                          </a:highlight>
                        </a:rPr>
                        <a:t>Very </a:t>
                      </a:r>
                      <a:r>
                        <a:rPr lang="en-US" sz="1400" b="1" dirty="0">
                          <a:highlight>
                            <a:srgbClr val="00FFFF"/>
                          </a:highlight>
                        </a:rPr>
                        <a:t>scalable</a:t>
                      </a:r>
                      <a:r>
                        <a:rPr lang="en-US" sz="1400" dirty="0">
                          <a:highlight>
                            <a:srgbClr val="00FFFF"/>
                          </a:highlight>
                        </a:rPr>
                        <a:t> to internet-scale data</a:t>
                      </a:r>
                      <a:r>
                        <a:rPr lang="en-US" sz="1400" dirty="0"/>
                        <a:t>.- Efficient at </a:t>
                      </a:r>
                      <a:r>
                        <a:rPr lang="en-US" sz="1400" b="1" dirty="0"/>
                        <a:t>image-text retrieval</a:t>
                      </a:r>
                      <a:r>
                        <a:rPr lang="en-US" sz="1400" dirty="0"/>
                        <a:t>.- Generalizes well to </a:t>
                      </a:r>
                      <a:r>
                        <a:rPr lang="en-US" sz="1400" b="1" dirty="0"/>
                        <a:t>zero-shot classification</a:t>
                      </a:r>
                      <a:r>
                        <a:rPr lang="en-US" sz="1400" dirty="0"/>
                        <a:t>.- Lighter inference (no cross-attention).</a:t>
                      </a:r>
                    </a:p>
                  </a:txBody>
                  <a:tcPr marL="36208" marR="36208" marT="18104" marB="18104" anchor="ctr"/>
                </a:tc>
                <a:extLst>
                  <a:ext uri="{0D108BD9-81ED-4DB2-BD59-A6C34878D82A}">
                    <a16:rowId xmlns:a16="http://schemas.microsoft.com/office/drawing/2014/main" val="1181763277"/>
                  </a:ext>
                </a:extLst>
              </a:tr>
              <a:tr h="965291">
                <a:tc>
                  <a:txBody>
                    <a:bodyPr/>
                    <a:lstStyle/>
                    <a:p>
                      <a:pPr>
                        <a:buNone/>
                      </a:pPr>
                      <a:r>
                        <a:rPr lang="en-US" sz="1400" b="1"/>
                        <a:t>Weaknesses / Disadvantages</a:t>
                      </a:r>
                      <a:endParaRPr lang="en-US" sz="1400"/>
                    </a:p>
                  </a:txBody>
                  <a:tcPr marL="36208" marR="36208" marT="18104" marB="18104" anchor="ctr"/>
                </a:tc>
                <a:tc>
                  <a:txBody>
                    <a:bodyPr/>
                    <a:lstStyle/>
                    <a:p>
                      <a:pPr>
                        <a:buNone/>
                      </a:pPr>
                      <a:r>
                        <a:rPr lang="en-US" sz="1400" dirty="0"/>
                        <a:t>- </a:t>
                      </a:r>
                      <a:r>
                        <a:rPr lang="en-US" sz="1400" dirty="0">
                          <a:highlight>
                            <a:srgbClr val="FF0000"/>
                          </a:highlight>
                        </a:rPr>
                        <a:t>Computationally heavier (</a:t>
                      </a:r>
                      <a:r>
                        <a:rPr lang="en-US" sz="1400" dirty="0"/>
                        <a:t>joint attention across all tokens).- Harder to scale to billions of pairs.- Training requires aligned image-text pairs.</a:t>
                      </a:r>
                    </a:p>
                  </a:txBody>
                  <a:tcPr marL="36208" marR="36208" marT="18104" marB="18104" anchor="ctr"/>
                </a:tc>
                <a:tc>
                  <a:txBody>
                    <a:bodyPr/>
                    <a:lstStyle/>
                    <a:p>
                      <a:pPr>
                        <a:buNone/>
                      </a:pPr>
                      <a:r>
                        <a:rPr lang="en-US" sz="1400" dirty="0"/>
                        <a:t>- </a:t>
                      </a:r>
                      <a:r>
                        <a:rPr lang="en-US" sz="1400" dirty="0">
                          <a:highlight>
                            <a:srgbClr val="FF0000"/>
                          </a:highlight>
                        </a:rPr>
                        <a:t>Weaker at fine-grained reasoning </a:t>
                      </a:r>
                      <a:r>
                        <a:rPr lang="en-US" sz="1400" dirty="0"/>
                        <a:t>(no deep fusion).- Limited contextual grounding (e.g., spatial relations).</a:t>
                      </a:r>
                    </a:p>
                  </a:txBody>
                  <a:tcPr marL="36208" marR="36208" marT="18104" marB="18104" anchor="ctr"/>
                </a:tc>
                <a:extLst>
                  <a:ext uri="{0D108BD9-81ED-4DB2-BD59-A6C34878D82A}">
                    <a16:rowId xmlns:a16="http://schemas.microsoft.com/office/drawing/2014/main" val="744573846"/>
                  </a:ext>
                </a:extLst>
              </a:tr>
              <a:tr h="1117705">
                <a:tc>
                  <a:txBody>
                    <a:bodyPr/>
                    <a:lstStyle/>
                    <a:p>
                      <a:pPr>
                        <a:buNone/>
                      </a:pPr>
                      <a:r>
                        <a:rPr lang="en-US" sz="1400" b="1"/>
                        <a:t>Best Applications</a:t>
                      </a:r>
                      <a:endParaRPr lang="en-US" sz="1400"/>
                    </a:p>
                  </a:txBody>
                  <a:tcPr marL="36208" marR="36208" marT="18104" marB="18104" anchor="ctr"/>
                </a:tc>
                <a:tc>
                  <a:txBody>
                    <a:bodyPr/>
                    <a:lstStyle/>
                    <a:p>
                      <a:pPr>
                        <a:buNone/>
                      </a:pPr>
                      <a:r>
                        <a:rPr lang="en-US" sz="1400" dirty="0"/>
                        <a:t>- Visual Question Answering (VQA).- Image captioning.- Referring expression grounding.- Tasks requiring </a:t>
                      </a:r>
                      <a:r>
                        <a:rPr lang="en-US" sz="1400" b="1" dirty="0"/>
                        <a:t>detailed multimodal reasoning</a:t>
                      </a:r>
                      <a:r>
                        <a:rPr lang="en-US" sz="1400" dirty="0"/>
                        <a:t>.</a:t>
                      </a:r>
                    </a:p>
                  </a:txBody>
                  <a:tcPr marL="36208" marR="36208" marT="18104" marB="18104" anchor="ctr"/>
                </a:tc>
                <a:tc>
                  <a:txBody>
                    <a:bodyPr/>
                    <a:lstStyle/>
                    <a:p>
                      <a:pPr>
                        <a:buNone/>
                      </a:pPr>
                      <a:r>
                        <a:rPr lang="en-US" sz="1400"/>
                        <a:t>- Large-scale </a:t>
                      </a:r>
                      <a:r>
                        <a:rPr lang="en-US" sz="1400" b="1"/>
                        <a:t>image-text retrieval</a:t>
                      </a:r>
                      <a:r>
                        <a:rPr lang="en-US" sz="1400"/>
                        <a:t> (e.g., Google Images, search engines).- Zero-shot classification (e.g., CLIP on ImageNet).- Robust multimodal pretraining at scale.</a:t>
                      </a:r>
                    </a:p>
                  </a:txBody>
                  <a:tcPr marL="36208" marR="36208" marT="18104" marB="18104" anchor="ctr"/>
                </a:tc>
                <a:extLst>
                  <a:ext uri="{0D108BD9-81ED-4DB2-BD59-A6C34878D82A}">
                    <a16:rowId xmlns:a16="http://schemas.microsoft.com/office/drawing/2014/main" val="2249894441"/>
                  </a:ext>
                </a:extLst>
              </a:tr>
              <a:tr h="812877">
                <a:tc>
                  <a:txBody>
                    <a:bodyPr/>
                    <a:lstStyle/>
                    <a:p>
                      <a:pPr>
                        <a:buNone/>
                      </a:pPr>
                      <a:r>
                        <a:rPr lang="en-US" sz="1400" b="1"/>
                        <a:t>Why</a:t>
                      </a:r>
                      <a:endParaRPr lang="en-US" sz="1400"/>
                    </a:p>
                  </a:txBody>
                  <a:tcPr marL="36208" marR="36208" marT="18104" marB="18104" anchor="ctr"/>
                </a:tc>
                <a:tc>
                  <a:txBody>
                    <a:bodyPr/>
                    <a:lstStyle/>
                    <a:p>
                      <a:pPr>
                        <a:buNone/>
                      </a:pPr>
                      <a:r>
                        <a:rPr lang="en-US" sz="1400"/>
                        <a:t>Fusion inside a single transformer lets models learn subtle relationships between words and visual regions.</a:t>
                      </a:r>
                    </a:p>
                  </a:txBody>
                  <a:tcPr marL="36208" marR="36208" marT="18104" marB="18104" anchor="ctr"/>
                </a:tc>
                <a:tc>
                  <a:txBody>
                    <a:bodyPr/>
                    <a:lstStyle/>
                    <a:p>
                      <a:pPr>
                        <a:buNone/>
                      </a:pPr>
                      <a:r>
                        <a:rPr lang="en-US" sz="1400" dirty="0"/>
                        <a:t>Separate encoders + contrastive learning make training efficient on web-scale data and embeddings reusable for retrieval.</a:t>
                      </a:r>
                    </a:p>
                  </a:txBody>
                  <a:tcPr marL="36208" marR="36208" marT="18104" marB="18104" anchor="ctr"/>
                </a:tc>
                <a:extLst>
                  <a:ext uri="{0D108BD9-81ED-4DB2-BD59-A6C34878D82A}">
                    <a16:rowId xmlns:a16="http://schemas.microsoft.com/office/drawing/2014/main" val="3057828793"/>
                  </a:ext>
                </a:extLst>
              </a:tr>
            </a:tbl>
          </a:graphicData>
        </a:graphic>
      </p:graphicFrame>
    </p:spTree>
    <p:extLst>
      <p:ext uri="{BB962C8B-B14F-4D97-AF65-F5344CB8AC3E}">
        <p14:creationId xmlns:p14="http://schemas.microsoft.com/office/powerpoint/2010/main" val="245462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CA3D4D5-8336-C515-075C-54EE819B4DAC}"/>
              </a:ext>
            </a:extLst>
          </p:cNvPr>
          <p:cNvGraphicFramePr>
            <a:graphicFrameLocks noGrp="1"/>
          </p:cNvGraphicFramePr>
          <p:nvPr>
            <p:extLst>
              <p:ext uri="{D42A27DB-BD31-4B8C-83A1-F6EECF244321}">
                <p14:modId xmlns:p14="http://schemas.microsoft.com/office/powerpoint/2010/main" val="2359897730"/>
              </p:ext>
            </p:extLst>
          </p:nvPr>
        </p:nvGraphicFramePr>
        <p:xfrm>
          <a:off x="103517" y="40257"/>
          <a:ext cx="8913963" cy="6625085"/>
        </p:xfrm>
        <a:graphic>
          <a:graphicData uri="http://schemas.openxmlformats.org/drawingml/2006/table">
            <a:tbl>
              <a:tblPr/>
              <a:tblGrid>
                <a:gridCol w="730370">
                  <a:extLst>
                    <a:ext uri="{9D8B030D-6E8A-4147-A177-3AD203B41FA5}">
                      <a16:colId xmlns:a16="http://schemas.microsoft.com/office/drawing/2014/main" val="3757623747"/>
                    </a:ext>
                  </a:extLst>
                </a:gridCol>
                <a:gridCol w="891396">
                  <a:extLst>
                    <a:ext uri="{9D8B030D-6E8A-4147-A177-3AD203B41FA5}">
                      <a16:colId xmlns:a16="http://schemas.microsoft.com/office/drawing/2014/main" val="3299278799"/>
                    </a:ext>
                  </a:extLst>
                </a:gridCol>
                <a:gridCol w="661359">
                  <a:extLst>
                    <a:ext uri="{9D8B030D-6E8A-4147-A177-3AD203B41FA5}">
                      <a16:colId xmlns:a16="http://schemas.microsoft.com/office/drawing/2014/main" val="2726909916"/>
                    </a:ext>
                  </a:extLst>
                </a:gridCol>
                <a:gridCol w="1765539">
                  <a:extLst>
                    <a:ext uri="{9D8B030D-6E8A-4147-A177-3AD203B41FA5}">
                      <a16:colId xmlns:a16="http://schemas.microsoft.com/office/drawing/2014/main" val="3024482541"/>
                    </a:ext>
                  </a:extLst>
                </a:gridCol>
                <a:gridCol w="1483744">
                  <a:extLst>
                    <a:ext uri="{9D8B030D-6E8A-4147-A177-3AD203B41FA5}">
                      <a16:colId xmlns:a16="http://schemas.microsoft.com/office/drawing/2014/main" val="690669193"/>
                    </a:ext>
                  </a:extLst>
                </a:gridCol>
                <a:gridCol w="1196196">
                  <a:extLst>
                    <a:ext uri="{9D8B030D-6E8A-4147-A177-3AD203B41FA5}">
                      <a16:colId xmlns:a16="http://schemas.microsoft.com/office/drawing/2014/main" val="1199221067"/>
                    </a:ext>
                  </a:extLst>
                </a:gridCol>
                <a:gridCol w="879894">
                  <a:extLst>
                    <a:ext uri="{9D8B030D-6E8A-4147-A177-3AD203B41FA5}">
                      <a16:colId xmlns:a16="http://schemas.microsoft.com/office/drawing/2014/main" val="87708212"/>
                    </a:ext>
                  </a:extLst>
                </a:gridCol>
                <a:gridCol w="1305465">
                  <a:extLst>
                    <a:ext uri="{9D8B030D-6E8A-4147-A177-3AD203B41FA5}">
                      <a16:colId xmlns:a16="http://schemas.microsoft.com/office/drawing/2014/main" val="177308767"/>
                    </a:ext>
                  </a:extLst>
                </a:gridCol>
              </a:tblGrid>
              <a:tr h="495880">
                <a:tc>
                  <a:txBody>
                    <a:bodyPr/>
                    <a:lstStyle/>
                    <a:p>
                      <a:pPr>
                        <a:buNone/>
                      </a:pPr>
                      <a:r>
                        <a:rPr lang="en-US" sz="1400" b="1"/>
                        <a:t>Approach</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Origin</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Core Idea</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How it Works</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Encoder Training</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dirty="0"/>
                        <a:t>Use in VLMs</a:t>
                      </a:r>
                      <a:endParaRPr lang="en-US" sz="1400" dirty="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Main Purpose</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dirty="0"/>
                        <a:t>Fusion Style</a:t>
                      </a:r>
                      <a:endParaRPr lang="en-US" sz="1400" dirty="0"/>
                    </a:p>
                  </a:txBody>
                  <a:tcPr marL="25863" marR="25863" marT="12931" marB="12931" anchor="ctr">
                    <a:lnL>
                      <a:noFill/>
                    </a:lnL>
                    <a:lnR>
                      <a:noFill/>
                    </a:lnR>
                    <a:lnT>
                      <a:noFill/>
                    </a:lnT>
                    <a:lnB>
                      <a:noFill/>
                    </a:lnB>
                    <a:solidFill>
                      <a:schemeClr val="bg1">
                        <a:lumMod val="85000"/>
                      </a:schemeClr>
                    </a:solidFill>
                  </a:tcPr>
                </a:tc>
                <a:extLst>
                  <a:ext uri="{0D108BD9-81ED-4DB2-BD59-A6C34878D82A}">
                    <a16:rowId xmlns:a16="http://schemas.microsoft.com/office/drawing/2014/main" val="3389802117"/>
                  </a:ext>
                </a:extLst>
              </a:tr>
              <a:tr h="2116034">
                <a:tc>
                  <a:txBody>
                    <a:bodyPr/>
                    <a:lstStyle/>
                    <a:p>
                      <a:pPr>
                        <a:buNone/>
                      </a:pPr>
                      <a:r>
                        <a:rPr lang="en-US" sz="1400" b="1" dirty="0"/>
                        <a:t>BERT-based</a:t>
                      </a:r>
                      <a:r>
                        <a:rPr lang="en-US" sz="1400" dirty="0"/>
                        <a:t> (ViLBERT, </a:t>
                      </a:r>
                      <a:r>
                        <a:rPr lang="en-US" sz="1400" dirty="0" err="1"/>
                        <a:t>VisualBERT</a:t>
                      </a:r>
                      <a:r>
                        <a:rPr lang="en-US" sz="1400" dirty="0"/>
                        <a:t>, VL-BERT, UNITER, ALBEF)</a:t>
                      </a:r>
                    </a:p>
                  </a:txBody>
                  <a:tcPr marL="25863" marR="25863" marT="12931" marB="12931" anchor="ctr">
                    <a:lnL>
                      <a:noFill/>
                    </a:lnL>
                    <a:lnR>
                      <a:noFill/>
                    </a:lnR>
                    <a:lnT>
                      <a:noFill/>
                    </a:lnT>
                    <a:lnB>
                      <a:noFill/>
                    </a:lnB>
                    <a:noFill/>
                  </a:tcPr>
                </a:tc>
                <a:tc>
                  <a:txBody>
                    <a:bodyPr/>
                    <a:lstStyle/>
                    <a:p>
                      <a:pPr>
                        <a:buNone/>
                      </a:pPr>
                      <a:r>
                        <a:rPr lang="it-IT" sz="1400" dirty="0"/>
                        <a:t>NLP (BERT, 2018 → multimodal 2019–2021)</a:t>
                      </a:r>
                    </a:p>
                  </a:txBody>
                  <a:tcPr marL="25863" marR="25863" marT="12931" marB="12931" anchor="ctr">
                    <a:lnL>
                      <a:noFill/>
                    </a:lnL>
                    <a:lnR>
                      <a:noFill/>
                    </a:lnR>
                    <a:lnT>
                      <a:noFill/>
                    </a:lnT>
                    <a:lnB>
                      <a:noFill/>
                    </a:lnB>
                    <a:noFill/>
                  </a:tcPr>
                </a:tc>
                <a:tc>
                  <a:txBody>
                    <a:bodyPr/>
                    <a:lstStyle/>
                    <a:p>
                      <a:pPr>
                        <a:buNone/>
                      </a:pPr>
                      <a:r>
                        <a:rPr lang="en-US" sz="1400" dirty="0"/>
                        <a:t>Extend BERT’s transformer to handle both image + text</a:t>
                      </a:r>
                    </a:p>
                  </a:txBody>
                  <a:tcPr marL="25863" marR="25863" marT="12931" marB="12931" anchor="ctr">
                    <a:lnL>
                      <a:noFill/>
                    </a:lnL>
                    <a:lnR>
                      <a:noFill/>
                    </a:lnR>
                    <a:lnT>
                      <a:noFill/>
                    </a:lnT>
                    <a:lnB>
                      <a:noFill/>
                    </a:lnB>
                    <a:noFill/>
                  </a:tcPr>
                </a:tc>
                <a:tc>
                  <a:txBody>
                    <a:bodyPr/>
                    <a:lstStyle/>
                    <a:p>
                      <a:pPr>
                        <a:buNone/>
                      </a:pPr>
                      <a:r>
                        <a:rPr lang="en-US" sz="1400" dirty="0"/>
                        <a:t>Extract visual features (Faster R-CNN, </a:t>
                      </a:r>
                      <a:r>
                        <a:rPr lang="en-US" sz="1400" dirty="0" err="1"/>
                        <a:t>ViT</a:t>
                      </a:r>
                      <a:r>
                        <a:rPr lang="en-US" sz="1400" dirty="0"/>
                        <a:t> patches) → concatenate with word embeddings → feed into one </a:t>
                      </a:r>
                      <a:r>
                        <a:rPr lang="en-US" sz="1400" b="1" dirty="0"/>
                        <a:t>joint transformer encoder</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Image + text fused together and trained jointly</a:t>
                      </a:r>
                      <a:r>
                        <a:rPr lang="en-US" sz="1400" dirty="0"/>
                        <a:t> inside a single transformer</a:t>
                      </a:r>
                    </a:p>
                  </a:txBody>
                  <a:tcPr marL="25863" marR="25863" marT="12931" marB="12931" anchor="ctr">
                    <a:lnL>
                      <a:noFill/>
                    </a:lnL>
                    <a:lnR>
                      <a:noFill/>
                    </a:lnR>
                    <a:lnT>
                      <a:noFill/>
                    </a:lnT>
                    <a:lnB>
                      <a:noFill/>
                    </a:lnB>
                    <a:noFill/>
                  </a:tcPr>
                </a:tc>
                <a:tc>
                  <a:txBody>
                    <a:bodyPr/>
                    <a:lstStyle/>
                    <a:p>
                      <a:pPr>
                        <a:buNone/>
                      </a:pPr>
                      <a:r>
                        <a:rPr lang="en-US" sz="1400"/>
                        <a:t>Deep cross-modal reasoning (VQA, captioning, grounding)</a:t>
                      </a:r>
                    </a:p>
                  </a:txBody>
                  <a:tcPr marL="25863" marR="25863" marT="12931" marB="12931" anchor="ctr">
                    <a:lnL>
                      <a:noFill/>
                    </a:lnL>
                    <a:lnR>
                      <a:noFill/>
                    </a:lnR>
                    <a:lnT>
                      <a:noFill/>
                    </a:lnT>
                    <a:lnB>
                      <a:noFill/>
                    </a:lnB>
                    <a:noFill/>
                  </a:tcPr>
                </a:tc>
                <a:tc>
                  <a:txBody>
                    <a:bodyPr/>
                    <a:lstStyle/>
                    <a:p>
                      <a:pPr>
                        <a:buNone/>
                      </a:pPr>
                      <a:r>
                        <a:rPr lang="en-US" sz="1400" dirty="0"/>
                        <a:t>Learn </a:t>
                      </a:r>
                      <a:r>
                        <a:rPr lang="en-US" sz="1400" b="1" dirty="0"/>
                        <a:t>joint contextual embeddings</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Early Fusion</a:t>
                      </a:r>
                      <a:r>
                        <a:rPr lang="en-US" sz="1400" dirty="0"/>
                        <a:t> (tokens interact inside same encoder)</a:t>
                      </a:r>
                    </a:p>
                  </a:txBody>
                  <a:tcPr marL="25863" marR="25863" marT="12931" marB="12931" anchor="ctr">
                    <a:lnL>
                      <a:noFill/>
                    </a:lnL>
                    <a:lnR>
                      <a:noFill/>
                    </a:lnR>
                    <a:lnT>
                      <a:noFill/>
                    </a:lnT>
                    <a:lnB>
                      <a:noFill/>
                    </a:lnB>
                    <a:noFill/>
                  </a:tcPr>
                </a:tc>
                <a:extLst>
                  <a:ext uri="{0D108BD9-81ED-4DB2-BD59-A6C34878D82A}">
                    <a16:rowId xmlns:a16="http://schemas.microsoft.com/office/drawing/2014/main" val="1022237338"/>
                  </a:ext>
                </a:extLst>
              </a:tr>
              <a:tr h="1678236">
                <a:tc>
                  <a:txBody>
                    <a:bodyPr/>
                    <a:lstStyle/>
                    <a:p>
                      <a:pPr>
                        <a:buNone/>
                      </a:pPr>
                      <a:r>
                        <a:rPr lang="en-US" sz="1400" b="1"/>
                        <a:t>CLIP-based</a:t>
                      </a:r>
                      <a:r>
                        <a:rPr lang="en-US" sz="1400"/>
                        <a:t> (CLIP, ALIGN, Florence, LiT)</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Contrastive learning (CLIP, 2021)</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Align image + text embeddings in a shared space</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Separate encoders: ViT/ResNet for image, Transformer for text → contrastive loss aligns paired embeddings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b="1" dirty="0"/>
                        <a:t>Encoders trained separately but jointly optimized</a:t>
                      </a:r>
                      <a:r>
                        <a:rPr lang="en-US" sz="1400" dirty="0"/>
                        <a:t> with contrastive loss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Retrieval, classification, backbones for multimodal LLMs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Learn </a:t>
                      </a:r>
                      <a:r>
                        <a:rPr lang="en-US" sz="1400" b="1"/>
                        <a:t>aligned embedding spaces</a:t>
                      </a:r>
                      <a:endParaRPr lang="en-US" sz="1400"/>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b="1" dirty="0"/>
                        <a:t>Late Fusion</a:t>
                      </a:r>
                      <a:r>
                        <a:rPr lang="en-US" sz="1400" dirty="0"/>
                        <a:t> (separate encoders, fuse at embedding similarity)</a:t>
                      </a:r>
                    </a:p>
                  </a:txBody>
                  <a:tcPr marL="25863" marR="25863" marT="12931" marB="12931" anchor="ctr">
                    <a:lnL>
                      <a:noFill/>
                    </a:lnL>
                    <a:lnR>
                      <a:noFill/>
                    </a:lnR>
                    <a:lnT>
                      <a:noFill/>
                    </a:lnT>
                    <a:lnB>
                      <a:noFill/>
                    </a:lnB>
                    <a:solidFill>
                      <a:schemeClr val="bg1">
                        <a:lumMod val="95000"/>
                      </a:schemeClr>
                    </a:solidFill>
                  </a:tcPr>
                </a:tc>
                <a:extLst>
                  <a:ext uri="{0D108BD9-81ED-4DB2-BD59-A6C34878D82A}">
                    <a16:rowId xmlns:a16="http://schemas.microsoft.com/office/drawing/2014/main" val="1804115539"/>
                  </a:ext>
                </a:extLst>
              </a:tr>
              <a:tr h="2334935">
                <a:tc>
                  <a:txBody>
                    <a:bodyPr/>
                    <a:lstStyle/>
                    <a:p>
                      <a:pPr>
                        <a:buNone/>
                      </a:pPr>
                      <a:r>
                        <a:rPr lang="en-US" sz="1400" b="1"/>
                        <a:t>VQ-VAE–based</a:t>
                      </a:r>
                      <a:r>
                        <a:rPr lang="en-US" sz="1400"/>
                        <a:t> (VQ-VAE, VQGAN, DALL·E dVAE)</a:t>
                      </a:r>
                    </a:p>
                  </a:txBody>
                  <a:tcPr marL="25863" marR="25863" marT="12931" marB="12931" anchor="ctr">
                    <a:lnL>
                      <a:noFill/>
                    </a:lnL>
                    <a:lnR>
                      <a:noFill/>
                    </a:lnR>
                    <a:lnT>
                      <a:noFill/>
                    </a:lnT>
                    <a:lnB>
                      <a:noFill/>
                    </a:lnB>
                    <a:noFill/>
                  </a:tcPr>
                </a:tc>
                <a:tc>
                  <a:txBody>
                    <a:bodyPr/>
                    <a:lstStyle/>
                    <a:p>
                      <a:pPr>
                        <a:buNone/>
                      </a:pPr>
                      <a:r>
                        <a:rPr lang="en-US" sz="1400"/>
                        <a:t>Generative modeling (2017+)</a:t>
                      </a:r>
                    </a:p>
                  </a:txBody>
                  <a:tcPr marL="25863" marR="25863" marT="12931" marB="12931" anchor="ctr">
                    <a:lnL>
                      <a:noFill/>
                    </a:lnL>
                    <a:lnR>
                      <a:noFill/>
                    </a:lnR>
                    <a:lnT>
                      <a:noFill/>
                    </a:lnT>
                    <a:lnB>
                      <a:noFill/>
                    </a:lnB>
                    <a:noFill/>
                  </a:tcPr>
                </a:tc>
                <a:tc>
                  <a:txBody>
                    <a:bodyPr/>
                    <a:lstStyle/>
                    <a:p>
                      <a:pPr>
                        <a:buNone/>
                      </a:pPr>
                      <a:r>
                        <a:rPr lang="en-US" sz="1400"/>
                        <a:t>Convert images into </a:t>
                      </a:r>
                      <a:r>
                        <a:rPr lang="en-US" sz="1400" b="1"/>
                        <a:t>discrete tokens</a:t>
                      </a:r>
                      <a:r>
                        <a:rPr lang="en-US" sz="1400"/>
                        <a:t> (like a visual vocabulary)</a:t>
                      </a:r>
                    </a:p>
                  </a:txBody>
                  <a:tcPr marL="25863" marR="25863" marT="12931" marB="12931" anchor="ctr">
                    <a:lnL>
                      <a:noFill/>
                    </a:lnL>
                    <a:lnR>
                      <a:noFill/>
                    </a:lnR>
                    <a:lnT>
                      <a:noFill/>
                    </a:lnT>
                    <a:lnB>
                      <a:noFill/>
                    </a:lnB>
                    <a:noFill/>
                  </a:tcPr>
                </a:tc>
                <a:tc>
                  <a:txBody>
                    <a:bodyPr/>
                    <a:lstStyle/>
                    <a:p>
                      <a:pPr>
                        <a:buNone/>
                      </a:pPr>
                      <a:r>
                        <a:rPr lang="en-US" sz="1400"/>
                        <a:t>VQ-VAE encoder → continuous features → quantization → discrete codebook tokens → feed alongside text tokens into a transformer</a:t>
                      </a:r>
                    </a:p>
                  </a:txBody>
                  <a:tcPr marL="25863" marR="25863" marT="12931" marB="12931" anchor="ctr">
                    <a:lnL>
                      <a:noFill/>
                    </a:lnL>
                    <a:lnR>
                      <a:noFill/>
                    </a:lnR>
                    <a:lnT>
                      <a:noFill/>
                    </a:lnT>
                    <a:lnB>
                      <a:noFill/>
                    </a:lnB>
                    <a:noFill/>
                  </a:tcPr>
                </a:tc>
                <a:tc>
                  <a:txBody>
                    <a:bodyPr/>
                    <a:lstStyle/>
                    <a:p>
                      <a:pPr>
                        <a:buNone/>
                      </a:pPr>
                      <a:r>
                        <a:rPr lang="en-US" sz="1400" b="1"/>
                        <a:t>Image encoder trained separately (reconstruction loss); text tokens from normal LM tokenizer</a:t>
                      </a:r>
                      <a:r>
                        <a:rPr lang="en-US" sz="1400"/>
                        <a:t>; fusion happens only later in the transformer</a:t>
                      </a:r>
                    </a:p>
                  </a:txBody>
                  <a:tcPr marL="25863" marR="25863" marT="12931" marB="12931" anchor="ctr">
                    <a:lnL>
                      <a:noFill/>
                    </a:lnL>
                    <a:lnR>
                      <a:noFill/>
                    </a:lnR>
                    <a:lnT>
                      <a:noFill/>
                    </a:lnT>
                    <a:lnB>
                      <a:noFill/>
                    </a:lnB>
                    <a:noFill/>
                  </a:tcPr>
                </a:tc>
                <a:tc>
                  <a:txBody>
                    <a:bodyPr/>
                    <a:lstStyle/>
                    <a:p>
                      <a:pPr>
                        <a:buNone/>
                      </a:pPr>
                      <a:r>
                        <a:rPr lang="en-US" sz="1400"/>
                        <a:t>Turn images into “tokens” so LLMs can process them like text</a:t>
                      </a:r>
                    </a:p>
                  </a:txBody>
                  <a:tcPr marL="25863" marR="25863" marT="12931" marB="12931" anchor="ctr">
                    <a:lnL>
                      <a:noFill/>
                    </a:lnL>
                    <a:lnR>
                      <a:noFill/>
                    </a:lnR>
                    <a:lnT>
                      <a:noFill/>
                    </a:lnT>
                    <a:lnB>
                      <a:noFill/>
                    </a:lnB>
                    <a:noFill/>
                  </a:tcPr>
                </a:tc>
                <a:tc>
                  <a:txBody>
                    <a:bodyPr/>
                    <a:lstStyle/>
                    <a:p>
                      <a:pPr>
                        <a:buNone/>
                      </a:pPr>
                      <a:r>
                        <a:rPr lang="en-US" sz="1400" dirty="0"/>
                        <a:t>Provide </a:t>
                      </a:r>
                      <a:r>
                        <a:rPr lang="en-US" sz="1400" b="1" dirty="0"/>
                        <a:t>discrete, LLM-compatible visual tokens</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Flexible Fusion</a:t>
                      </a:r>
                      <a:r>
                        <a:rPr lang="en-US" sz="1400" dirty="0"/>
                        <a:t> (tokens unified at transformer input stage)</a:t>
                      </a:r>
                    </a:p>
                  </a:txBody>
                  <a:tcPr marL="25863" marR="25863" marT="12931" marB="12931" anchor="ctr">
                    <a:lnL>
                      <a:noFill/>
                    </a:lnL>
                    <a:lnR>
                      <a:noFill/>
                    </a:lnR>
                    <a:lnT>
                      <a:noFill/>
                    </a:lnT>
                    <a:lnB>
                      <a:noFill/>
                    </a:lnB>
                    <a:noFill/>
                  </a:tcPr>
                </a:tc>
                <a:extLst>
                  <a:ext uri="{0D108BD9-81ED-4DB2-BD59-A6C34878D82A}">
                    <a16:rowId xmlns:a16="http://schemas.microsoft.com/office/drawing/2014/main" val="689970718"/>
                  </a:ext>
                </a:extLst>
              </a:tr>
            </a:tbl>
          </a:graphicData>
        </a:graphic>
      </p:graphicFrame>
    </p:spTree>
    <p:extLst>
      <p:ext uri="{BB962C8B-B14F-4D97-AF65-F5344CB8AC3E}">
        <p14:creationId xmlns:p14="http://schemas.microsoft.com/office/powerpoint/2010/main" val="58466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84ca2d-875f-46d1-98f2-67e9f4e95f8e.png"/>
          <p:cNvPicPr>
            <a:picLocks noChangeAspect="1"/>
          </p:cNvPicPr>
          <p:nvPr/>
        </p:nvPicPr>
        <p:blipFill>
          <a:blip r:embed="rId2"/>
          <a:srcRect l="4135" t="43895" r="3618" b="19394"/>
          <a:stretch>
            <a:fillRect/>
          </a:stretch>
        </p:blipFill>
        <p:spPr>
          <a:xfrm>
            <a:off x="382772" y="404038"/>
            <a:ext cx="8746896" cy="2535865"/>
          </a:xfrm>
          <a:prstGeom prst="rect">
            <a:avLst/>
          </a:prstGeom>
        </p:spPr>
      </p:pic>
      <p:pic>
        <p:nvPicPr>
          <p:cNvPr id="3" name="Picture 2" descr="bdc0cf47-c2f3-4e09-b1f9-523ad5289e04.png">
            <a:extLst>
              <a:ext uri="{FF2B5EF4-FFF2-40B4-BE49-F238E27FC236}">
                <a16:creationId xmlns:a16="http://schemas.microsoft.com/office/drawing/2014/main" id="{9C4562B8-ABA4-62F4-3765-2398081F4DEA}"/>
              </a:ext>
            </a:extLst>
          </p:cNvPr>
          <p:cNvPicPr>
            <a:picLocks noChangeAspect="1"/>
          </p:cNvPicPr>
          <p:nvPr/>
        </p:nvPicPr>
        <p:blipFill>
          <a:blip r:embed="rId3"/>
          <a:srcRect l="1033" t="24741" r="1162" b="18330"/>
          <a:stretch>
            <a:fillRect/>
          </a:stretch>
        </p:blipFill>
        <p:spPr>
          <a:xfrm>
            <a:off x="462516" y="3253563"/>
            <a:ext cx="8048847" cy="3413051"/>
          </a:xfrm>
          <a:prstGeom prst="rect">
            <a:avLst/>
          </a:prstGeom>
        </p:spPr>
      </p:pic>
      <p:sp>
        <p:nvSpPr>
          <p:cNvPr id="4" name="Title 1">
            <a:extLst>
              <a:ext uri="{FF2B5EF4-FFF2-40B4-BE49-F238E27FC236}">
                <a16:creationId xmlns:a16="http://schemas.microsoft.com/office/drawing/2014/main" id="{31B88601-20C6-6958-DF7B-063C33DDF7EB}"/>
              </a:ext>
            </a:extLst>
          </p:cNvPr>
          <p:cNvSpPr txBox="1">
            <a:spLocks/>
          </p:cNvSpPr>
          <p:nvPr/>
        </p:nvSpPr>
        <p:spPr>
          <a:xfrm>
            <a:off x="334925" y="0"/>
            <a:ext cx="8229600" cy="14534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highlight>
                  <a:srgbClr val="FFFF00"/>
                </a:highlight>
              </a:rPr>
              <a:t>Earlier Vision + Text Language Model </a:t>
            </a:r>
            <a:r>
              <a:rPr lang="en-US" sz="2000" b="1" dirty="0"/>
              <a:t>(OpenAI CLIP, </a:t>
            </a:r>
            <a:r>
              <a:rPr lang="en-US" sz="2000" b="1" dirty="0" err="1"/>
              <a:t>AnyMAL</a:t>
            </a:r>
            <a:r>
              <a:rPr lang="en-US" sz="2000" b="1" dirty="0"/>
              <a:t>, BLIP-v2,Flamingo)</a:t>
            </a:r>
          </a:p>
        </p:txBody>
      </p:sp>
    </p:spTree>
    <p:extLst>
      <p:ext uri="{BB962C8B-B14F-4D97-AF65-F5344CB8AC3E}">
        <p14:creationId xmlns:p14="http://schemas.microsoft.com/office/powerpoint/2010/main" val="2147708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BC34-A731-2026-7089-F928D6C89D11}"/>
              </a:ext>
            </a:extLst>
          </p:cNvPr>
          <p:cNvSpPr>
            <a:spLocks noGrp="1"/>
          </p:cNvSpPr>
          <p:nvPr>
            <p:ph type="title"/>
          </p:nvPr>
        </p:nvSpPr>
        <p:spPr/>
        <p:txBody>
          <a:bodyPr/>
          <a:lstStyle/>
          <a:p>
            <a:r>
              <a:rPr lang="en-US" dirty="0"/>
              <a:t>Foundational Models</a:t>
            </a:r>
          </a:p>
        </p:txBody>
      </p:sp>
      <p:sp>
        <p:nvSpPr>
          <p:cNvPr id="3" name="Text Placeholder 2">
            <a:extLst>
              <a:ext uri="{FF2B5EF4-FFF2-40B4-BE49-F238E27FC236}">
                <a16:creationId xmlns:a16="http://schemas.microsoft.com/office/drawing/2014/main" id="{65471BDA-7B5C-66AE-D410-203F16428AC4}"/>
              </a:ext>
            </a:extLst>
          </p:cNvPr>
          <p:cNvSpPr>
            <a:spLocks noGrp="1"/>
          </p:cNvSpPr>
          <p:nvPr>
            <p:ph type="body" idx="1"/>
          </p:nvPr>
        </p:nvSpPr>
        <p:spPr/>
        <p:txBody>
          <a:bodyPr/>
          <a:lstStyle/>
          <a:p>
            <a:r>
              <a:rPr lang="en-US" dirty="0"/>
              <a:t>…bigger + more data</a:t>
            </a:r>
          </a:p>
        </p:txBody>
      </p:sp>
    </p:spTree>
    <p:extLst>
      <p:ext uri="{BB962C8B-B14F-4D97-AF65-F5344CB8AC3E}">
        <p14:creationId xmlns:p14="http://schemas.microsoft.com/office/powerpoint/2010/main" val="3722066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D143B-B9A5-6E58-F576-44679E3B8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9645C-478B-CCD3-64FF-C09AD68CD0FA}"/>
              </a:ext>
            </a:extLst>
          </p:cNvPr>
          <p:cNvSpPr>
            <a:spLocks noGrp="1"/>
          </p:cNvSpPr>
          <p:nvPr>
            <p:ph type="title"/>
          </p:nvPr>
        </p:nvSpPr>
        <p:spPr/>
        <p:txBody>
          <a:bodyPr>
            <a:noAutofit/>
          </a:bodyPr>
          <a:lstStyle/>
          <a:p>
            <a:r>
              <a:rPr lang="en-US" sz="3600" dirty="0"/>
              <a:t>VLMs – vision + text (</a:t>
            </a:r>
            <a:r>
              <a:rPr lang="en-US" sz="3600" dirty="0">
                <a:highlight>
                  <a:srgbClr val="00FF00"/>
                </a:highlight>
              </a:rPr>
              <a:t>Foundational Models</a:t>
            </a:r>
            <a:r>
              <a:rPr lang="en-US" sz="3600" dirty="0"/>
              <a:t>)</a:t>
            </a:r>
            <a:endParaRPr sz="3600" dirty="0"/>
          </a:p>
        </p:txBody>
      </p:sp>
      <p:sp>
        <p:nvSpPr>
          <p:cNvPr id="3" name="Content Placeholder 2">
            <a:extLst>
              <a:ext uri="{FF2B5EF4-FFF2-40B4-BE49-F238E27FC236}">
                <a16:creationId xmlns:a16="http://schemas.microsoft.com/office/drawing/2014/main" id="{08361E39-DE42-43AD-1921-95694E991422}"/>
              </a:ext>
            </a:extLst>
          </p:cNvPr>
          <p:cNvSpPr>
            <a:spLocks noGrp="1"/>
          </p:cNvSpPr>
          <p:nvPr>
            <p:ph idx="1"/>
          </p:nvPr>
        </p:nvSpPr>
        <p:spPr>
          <a:xfrm>
            <a:off x="457200" y="1339970"/>
            <a:ext cx="8229600" cy="4786193"/>
          </a:xfrm>
        </p:spPr>
        <p:txBody>
          <a:bodyPr>
            <a:noAutofit/>
          </a:bodyPr>
          <a:lstStyle/>
          <a:p>
            <a:r>
              <a:rPr lang="en-US" sz="2000" b="1" dirty="0"/>
              <a:t>Gemini: </a:t>
            </a:r>
            <a:r>
              <a:rPr lang="en-US" sz="1600" dirty="0"/>
              <a:t>A family of multimodal models by Google DeepMind released in late 2023. The top-tier Ultra variant reaches around 540 billion parameters, with Pro around 280 billion. </a:t>
            </a:r>
          </a:p>
          <a:p>
            <a:r>
              <a:rPr lang="en-US" sz="2000" b="1" dirty="0"/>
              <a:t>Meta’s </a:t>
            </a:r>
            <a:r>
              <a:rPr lang="en-US" sz="2000" b="1" dirty="0" err="1"/>
              <a:t>LLaMA</a:t>
            </a:r>
            <a:r>
              <a:rPr lang="en-US" sz="2000" b="1" dirty="0"/>
              <a:t> 4: </a:t>
            </a:r>
            <a:r>
              <a:rPr lang="en-US" sz="1600" dirty="0"/>
              <a:t>Announced in April 2025, with Scout and Maverick versions each at ~17B parameters. A super-sized Behemoth model (288B) is in development. </a:t>
            </a:r>
          </a:p>
          <a:p>
            <a:r>
              <a:rPr lang="en-US" sz="2000" b="1" dirty="0"/>
              <a:t>GPT-4V: </a:t>
            </a:r>
            <a:r>
              <a:rPr lang="en-US" sz="1600" dirty="0"/>
              <a:t>The vision-enabled extension to GPT-4 launched around September 2023. Parameter counts remain undisclosed by OpenAI. </a:t>
            </a:r>
          </a:p>
          <a:p>
            <a:r>
              <a:rPr lang="en-US" sz="2000" b="1" dirty="0"/>
              <a:t>Qwen-VL Series: </a:t>
            </a:r>
            <a:r>
              <a:rPr lang="en-US" sz="1600" dirty="0"/>
              <a:t>Alibaba's multimodal models—first Qwen-VL in 2023, upgraded to Qwen2.5-VL in early 2025. These come in multiple sizes including the largest 72B-parameter variant. </a:t>
            </a:r>
          </a:p>
        </p:txBody>
      </p:sp>
      <p:pic>
        <p:nvPicPr>
          <p:cNvPr id="3076" name="Picture 4" descr="What Are Foundation Models? | NVIDIA Blogs">
            <a:extLst>
              <a:ext uri="{FF2B5EF4-FFF2-40B4-BE49-F238E27FC236}">
                <a16:creationId xmlns:a16="http://schemas.microsoft.com/office/drawing/2014/main" id="{311095F5-64B2-6F50-FF47-49FDC820D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749" y="3795506"/>
            <a:ext cx="4480560" cy="30624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8E12D6-F7A8-2041-6C8D-BB3E3455207E}"/>
              </a:ext>
            </a:extLst>
          </p:cNvPr>
          <p:cNvSpPr txBox="1"/>
          <p:nvPr/>
        </p:nvSpPr>
        <p:spPr>
          <a:xfrm>
            <a:off x="6444532" y="4225368"/>
            <a:ext cx="2452977" cy="2585323"/>
          </a:xfrm>
          <a:prstGeom prst="rect">
            <a:avLst/>
          </a:prstGeom>
          <a:solidFill>
            <a:srgbClr val="FFC000"/>
          </a:solidFill>
        </p:spPr>
        <p:txBody>
          <a:bodyPr wrap="square" rtlCol="0">
            <a:spAutoFit/>
          </a:bodyPr>
          <a:lstStyle/>
          <a:p>
            <a:r>
              <a:rPr lang="en-US" dirty="0"/>
              <a:t>A </a:t>
            </a:r>
            <a:r>
              <a:rPr lang="en-US" b="1" dirty="0">
                <a:highlight>
                  <a:srgbClr val="00FF00"/>
                </a:highlight>
              </a:rPr>
              <a:t>foundation model</a:t>
            </a:r>
            <a:r>
              <a:rPr lang="en-US" dirty="0">
                <a:highlight>
                  <a:srgbClr val="00FF00"/>
                </a:highlight>
              </a:rPr>
              <a:t> </a:t>
            </a:r>
            <a:r>
              <a:rPr lang="en-US" dirty="0"/>
              <a:t>is a large-scale model trained on broad, diverse datasets (text, images, speech, structured data, etc.) that can be </a:t>
            </a:r>
            <a:r>
              <a:rPr lang="en-US" b="1" dirty="0"/>
              <a:t>adapted to many downstream tasks</a:t>
            </a:r>
            <a:r>
              <a:rPr lang="en-US" dirty="0"/>
              <a:t>.</a:t>
            </a:r>
          </a:p>
        </p:txBody>
      </p:sp>
      <p:sp>
        <p:nvSpPr>
          <p:cNvPr id="7" name="TextBox 6">
            <a:extLst>
              <a:ext uri="{FF2B5EF4-FFF2-40B4-BE49-F238E27FC236}">
                <a16:creationId xmlns:a16="http://schemas.microsoft.com/office/drawing/2014/main" id="{A350F238-8C04-5CC1-00F5-F5763D1F570A}"/>
              </a:ext>
            </a:extLst>
          </p:cNvPr>
          <p:cNvSpPr txBox="1"/>
          <p:nvPr/>
        </p:nvSpPr>
        <p:spPr>
          <a:xfrm>
            <a:off x="3024963" y="1048306"/>
            <a:ext cx="1646989" cy="369332"/>
          </a:xfrm>
          <a:prstGeom prst="rect">
            <a:avLst/>
          </a:prstGeom>
          <a:solidFill>
            <a:schemeClr val="bg1">
              <a:lumMod val="85000"/>
            </a:schemeClr>
          </a:solidFill>
        </p:spPr>
        <p:txBody>
          <a:bodyPr wrap="none" rtlCol="0">
            <a:spAutoFit/>
          </a:bodyPr>
          <a:lstStyle/>
          <a:p>
            <a:r>
              <a:rPr lang="en-US" dirty="0"/>
              <a:t>Some examples</a:t>
            </a:r>
          </a:p>
        </p:txBody>
      </p:sp>
    </p:spTree>
    <p:extLst>
      <p:ext uri="{BB962C8B-B14F-4D97-AF65-F5344CB8AC3E}">
        <p14:creationId xmlns:p14="http://schemas.microsoft.com/office/powerpoint/2010/main" val="265062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F3CB-4BF8-76D7-FFBF-F8D5413A90F6}"/>
              </a:ext>
            </a:extLst>
          </p:cNvPr>
          <p:cNvSpPr>
            <a:spLocks noGrp="1"/>
          </p:cNvSpPr>
          <p:nvPr>
            <p:ph type="title"/>
          </p:nvPr>
        </p:nvSpPr>
        <p:spPr>
          <a:xfrm>
            <a:off x="-116732" y="7648"/>
            <a:ext cx="9144000" cy="1143000"/>
          </a:xfrm>
        </p:spPr>
        <p:txBody>
          <a:bodyPr>
            <a:noAutofit/>
          </a:bodyPr>
          <a:lstStyle/>
          <a:p>
            <a:r>
              <a:rPr lang="en-US" sz="3600" dirty="0"/>
              <a:t>Examples VLMs (foundational)  </a:t>
            </a:r>
            <a:br>
              <a:rPr lang="en-US" sz="3600" dirty="0"/>
            </a:br>
            <a:r>
              <a:rPr lang="en-US" sz="3600" dirty="0"/>
              <a:t>Large Vision + Language(text) Models</a:t>
            </a:r>
          </a:p>
        </p:txBody>
      </p:sp>
      <p:graphicFrame>
        <p:nvGraphicFramePr>
          <p:cNvPr id="4" name="Content Placeholder 3">
            <a:extLst>
              <a:ext uri="{FF2B5EF4-FFF2-40B4-BE49-F238E27FC236}">
                <a16:creationId xmlns:a16="http://schemas.microsoft.com/office/drawing/2014/main" id="{672780BC-9316-8E32-6700-7612DB67AD38}"/>
              </a:ext>
            </a:extLst>
          </p:cNvPr>
          <p:cNvGraphicFramePr>
            <a:graphicFrameLocks noGrp="1"/>
          </p:cNvGraphicFramePr>
          <p:nvPr>
            <p:ph idx="1"/>
            <p:extLst>
              <p:ext uri="{D42A27DB-BD31-4B8C-83A1-F6EECF244321}">
                <p14:modId xmlns:p14="http://schemas.microsoft.com/office/powerpoint/2010/main" val="3356438651"/>
              </p:ext>
            </p:extLst>
          </p:nvPr>
        </p:nvGraphicFramePr>
        <p:xfrm>
          <a:off x="729201" y="1447512"/>
          <a:ext cx="7685598" cy="4831340"/>
        </p:xfrm>
        <a:graphic>
          <a:graphicData uri="http://schemas.openxmlformats.org/drawingml/2006/table">
            <a:tbl>
              <a:tblPr/>
              <a:tblGrid>
                <a:gridCol w="2561866">
                  <a:extLst>
                    <a:ext uri="{9D8B030D-6E8A-4147-A177-3AD203B41FA5}">
                      <a16:colId xmlns:a16="http://schemas.microsoft.com/office/drawing/2014/main" val="1650272528"/>
                    </a:ext>
                  </a:extLst>
                </a:gridCol>
                <a:gridCol w="2561866">
                  <a:extLst>
                    <a:ext uri="{9D8B030D-6E8A-4147-A177-3AD203B41FA5}">
                      <a16:colId xmlns:a16="http://schemas.microsoft.com/office/drawing/2014/main" val="3456919953"/>
                    </a:ext>
                  </a:extLst>
                </a:gridCol>
                <a:gridCol w="2561866">
                  <a:extLst>
                    <a:ext uri="{9D8B030D-6E8A-4147-A177-3AD203B41FA5}">
                      <a16:colId xmlns:a16="http://schemas.microsoft.com/office/drawing/2014/main" val="2847766803"/>
                    </a:ext>
                  </a:extLst>
                </a:gridCol>
              </a:tblGrid>
              <a:tr h="341582">
                <a:tc>
                  <a:txBody>
                    <a:bodyPr/>
                    <a:lstStyle/>
                    <a:p>
                      <a:pPr>
                        <a:buNone/>
                      </a:pPr>
                      <a:r>
                        <a:rPr lang="en-US" sz="1700" dirty="0"/>
                        <a:t>Model / Variant</a:t>
                      </a:r>
                    </a:p>
                  </a:txBody>
                  <a:tcPr marL="85396" marR="85396" marT="42698" marB="42698" anchor="ctr">
                    <a:lnL>
                      <a:noFill/>
                    </a:lnL>
                    <a:lnR>
                      <a:noFill/>
                    </a:lnR>
                    <a:lnT>
                      <a:noFill/>
                    </a:lnT>
                    <a:lnB>
                      <a:noFill/>
                    </a:lnB>
                    <a:solidFill>
                      <a:schemeClr val="bg1">
                        <a:lumMod val="85000"/>
                      </a:schemeClr>
                    </a:solidFill>
                  </a:tcPr>
                </a:tc>
                <a:tc>
                  <a:txBody>
                    <a:bodyPr/>
                    <a:lstStyle/>
                    <a:p>
                      <a:pPr>
                        <a:buNone/>
                      </a:pPr>
                      <a:r>
                        <a:rPr lang="en-US" sz="1700"/>
                        <a:t>Launch Date</a:t>
                      </a:r>
                    </a:p>
                  </a:txBody>
                  <a:tcPr marL="85396" marR="85396" marT="42698" marB="42698" anchor="ctr">
                    <a:lnL>
                      <a:noFill/>
                    </a:lnL>
                    <a:lnR>
                      <a:noFill/>
                    </a:lnR>
                    <a:lnT>
                      <a:noFill/>
                    </a:lnT>
                    <a:lnB>
                      <a:noFill/>
                    </a:lnB>
                    <a:solidFill>
                      <a:schemeClr val="bg1">
                        <a:lumMod val="85000"/>
                      </a:schemeClr>
                    </a:solidFill>
                  </a:tcPr>
                </a:tc>
                <a:tc>
                  <a:txBody>
                    <a:bodyPr/>
                    <a:lstStyle/>
                    <a:p>
                      <a:pPr>
                        <a:buNone/>
                      </a:pPr>
                      <a:r>
                        <a:rPr lang="en-US" sz="1700" dirty="0"/>
                        <a:t>Approx. Parameter Size</a:t>
                      </a:r>
                    </a:p>
                  </a:txBody>
                  <a:tcPr marL="85396" marR="85396" marT="42698" marB="42698" anchor="ctr">
                    <a:lnL>
                      <a:noFill/>
                    </a:lnL>
                    <a:lnR>
                      <a:noFill/>
                    </a:lnR>
                    <a:lnT>
                      <a:noFill/>
                    </a:lnT>
                    <a:lnB>
                      <a:noFill/>
                    </a:lnB>
                    <a:solidFill>
                      <a:schemeClr val="bg1">
                        <a:lumMod val="85000"/>
                      </a:schemeClr>
                    </a:solidFill>
                  </a:tcPr>
                </a:tc>
                <a:extLst>
                  <a:ext uri="{0D108BD9-81ED-4DB2-BD59-A6C34878D82A}">
                    <a16:rowId xmlns:a16="http://schemas.microsoft.com/office/drawing/2014/main" val="2064126875"/>
                  </a:ext>
                </a:extLst>
              </a:tr>
              <a:tr h="597769">
                <a:tc>
                  <a:txBody>
                    <a:bodyPr/>
                    <a:lstStyle/>
                    <a:p>
                      <a:pPr>
                        <a:buNone/>
                      </a:pPr>
                      <a:r>
                        <a:rPr lang="en-US" sz="1700" b="1" dirty="0"/>
                        <a:t>Gemini (Google DeepMind)</a:t>
                      </a:r>
                      <a:endParaRPr lang="en-US" sz="1700" dirty="0"/>
                    </a:p>
                  </a:txBody>
                  <a:tcPr marL="85396" marR="85396" marT="42698" marB="42698" anchor="ctr">
                    <a:lnL>
                      <a:noFill/>
                    </a:lnL>
                    <a:lnR>
                      <a:noFill/>
                    </a:lnR>
                    <a:lnT>
                      <a:noFill/>
                    </a:lnT>
                    <a:lnB>
                      <a:noFill/>
                    </a:lnB>
                    <a:noFill/>
                  </a:tcPr>
                </a:tc>
                <a:tc>
                  <a:txBody>
                    <a:bodyPr/>
                    <a:lstStyle/>
                    <a:p>
                      <a:pPr>
                        <a:buNone/>
                      </a:pPr>
                      <a:r>
                        <a:rPr lang="it-IT" sz="1700"/>
                        <a:t>Dec 6, 2023 (Gemini 1.0 launch) (</a:t>
                      </a:r>
                      <a:r>
                        <a:rPr lang="it-IT" sz="1700">
                          <a:hlinkClick r:id="rId2" tooltip="Gemini (language model)"/>
                        </a:rPr>
                        <a:t>Wikipedia</a:t>
                      </a:r>
                      <a:r>
                        <a:rPr lang="it-IT" sz="1700"/>
                        <a:t>)</a:t>
                      </a:r>
                    </a:p>
                  </a:txBody>
                  <a:tcPr marL="85396" marR="85396" marT="42698" marB="42698" anchor="ctr">
                    <a:lnL>
                      <a:noFill/>
                    </a:lnL>
                    <a:lnR>
                      <a:noFill/>
                    </a:lnR>
                    <a:lnT>
                      <a:noFill/>
                    </a:lnT>
                    <a:lnB>
                      <a:noFill/>
                    </a:lnB>
                    <a:noFill/>
                  </a:tcPr>
                </a:tc>
                <a:tc>
                  <a:txBody>
                    <a:bodyPr/>
                    <a:lstStyle/>
                    <a:p>
                      <a:pPr>
                        <a:buNone/>
                      </a:pPr>
                      <a:r>
                        <a:rPr lang="it-IT" sz="1700" dirty="0"/>
                        <a:t>Gemini Ultra: ~540BGemini Pro: ~280B (</a:t>
                      </a:r>
                      <a:r>
                        <a:rPr lang="it-IT" sz="1700" dirty="0">
                          <a:hlinkClick r:id="rId3" tooltip="Google Gemini Launch Date Comparison with GPT-4"/>
                        </a:rPr>
                        <a:t>Toolnest</a:t>
                      </a:r>
                      <a:r>
                        <a:rPr lang="it-IT" sz="1700" dirty="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3738317984"/>
                  </a:ext>
                </a:extLst>
              </a:tr>
              <a:tr h="1622515">
                <a:tc>
                  <a:txBody>
                    <a:bodyPr/>
                    <a:lstStyle/>
                    <a:p>
                      <a:pPr>
                        <a:buNone/>
                      </a:pPr>
                      <a:r>
                        <a:rPr lang="en-US" sz="1700" b="1"/>
                        <a:t>LLaMA 4 (Meta)</a:t>
                      </a:r>
                      <a:endParaRPr lang="en-US" sz="1700"/>
                    </a:p>
                  </a:txBody>
                  <a:tcPr marL="85396" marR="85396" marT="42698" marB="42698" anchor="ctr">
                    <a:lnL>
                      <a:noFill/>
                    </a:lnL>
                    <a:lnR>
                      <a:noFill/>
                    </a:lnR>
                    <a:lnT>
                      <a:noFill/>
                    </a:lnT>
                    <a:lnB>
                      <a:noFill/>
                    </a:lnB>
                    <a:noFill/>
                  </a:tcPr>
                </a:tc>
                <a:tc>
                  <a:txBody>
                    <a:bodyPr/>
                    <a:lstStyle/>
                    <a:p>
                      <a:pPr>
                        <a:buNone/>
                      </a:pPr>
                      <a:r>
                        <a:rPr lang="en-US" sz="1700"/>
                        <a:t>April 5, 2025 (</a:t>
                      </a:r>
                      <a:r>
                        <a:rPr lang="en-US" sz="1700">
                          <a:hlinkClick r:id="rId4" tooltip="Meta’s Llama 4, advanced multimodal models with long context"/>
                        </a:rPr>
                        <a:t>MLWires</a:t>
                      </a:r>
                      <a:r>
                        <a:rPr lang="en-US" sz="1700"/>
                        <a:t>, </a:t>
                      </a:r>
                      <a:r>
                        <a:rPr lang="en-US" sz="1700">
                          <a:hlinkClick r:id="rId5" tooltip="Meta releases new AI model Llama 4"/>
                        </a:rPr>
                        <a:t>Reuters</a:t>
                      </a:r>
                      <a:r>
                        <a:rPr lang="en-US" sz="1700"/>
                        <a:t>, </a:t>
                      </a:r>
                      <a:r>
                        <a:rPr lang="en-US" sz="1700">
                          <a:hlinkClick r:id="rId6" tooltip="Meta releases two Llama 4 AI models"/>
                        </a:rPr>
                        <a:t>The Verge</a:t>
                      </a:r>
                      <a:r>
                        <a:rPr lang="en-US" sz="1700"/>
                        <a:t>)</a:t>
                      </a:r>
                    </a:p>
                  </a:txBody>
                  <a:tcPr marL="85396" marR="85396" marT="42698" marB="42698" anchor="ctr">
                    <a:lnL>
                      <a:noFill/>
                    </a:lnL>
                    <a:lnR>
                      <a:noFill/>
                    </a:lnR>
                    <a:lnT>
                      <a:noFill/>
                    </a:lnT>
                    <a:lnB>
                      <a:noFill/>
                    </a:lnB>
                    <a:noFill/>
                  </a:tcPr>
                </a:tc>
                <a:tc>
                  <a:txBody>
                    <a:bodyPr/>
                    <a:lstStyle/>
                    <a:p>
                      <a:pPr>
                        <a:buNone/>
                      </a:pPr>
                      <a:r>
                        <a:rPr lang="en-US" sz="1700"/>
                        <a:t>LLaMA 4 Scout / Maverick: 17B parameters (</a:t>
                      </a:r>
                      <a:r>
                        <a:rPr lang="en-US" sz="1700">
                          <a:hlinkClick r:id="rId7" tooltip="meta-llama/Llama-4-Maverick-17B-128E · Hugging Face"/>
                        </a:rPr>
                        <a:t>Hugging Face</a:t>
                      </a:r>
                      <a:r>
                        <a:rPr lang="en-US" sz="1700"/>
                        <a:t>, </a:t>
                      </a:r>
                      <a:r>
                        <a:rPr lang="en-US" sz="1700">
                          <a:hlinkClick r:id="rId6" tooltip="Meta releases two Llama 4 AI models"/>
                        </a:rPr>
                        <a:t>The Verge</a:t>
                      </a:r>
                      <a:r>
                        <a:rPr lang="en-US" sz="1700"/>
                        <a:t>)Behemoth: 288B active parameters (</a:t>
                      </a:r>
                      <a:r>
                        <a:rPr lang="en-US" sz="1700">
                          <a:hlinkClick r:id="rId6" tooltip="Meta releases two Llama 4 AI models"/>
                        </a:rPr>
                        <a:t>The Verge</a:t>
                      </a:r>
                      <a:r>
                        <a:rPr lang="en-US" sz="170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4014239006"/>
                  </a:ext>
                </a:extLst>
              </a:tr>
              <a:tr h="853955">
                <a:tc>
                  <a:txBody>
                    <a:bodyPr/>
                    <a:lstStyle/>
                    <a:p>
                      <a:pPr>
                        <a:buNone/>
                      </a:pPr>
                      <a:r>
                        <a:rPr lang="en-US" sz="1700" b="1"/>
                        <a:t>GPT-4V (Vision)</a:t>
                      </a:r>
                      <a:endParaRPr lang="en-US" sz="1700"/>
                    </a:p>
                  </a:txBody>
                  <a:tcPr marL="85396" marR="85396" marT="42698" marB="42698" anchor="ctr">
                    <a:lnL>
                      <a:noFill/>
                    </a:lnL>
                    <a:lnR>
                      <a:noFill/>
                    </a:lnR>
                    <a:lnT>
                      <a:noFill/>
                    </a:lnT>
                    <a:lnB>
                      <a:noFill/>
                    </a:lnB>
                    <a:noFill/>
                  </a:tcPr>
                </a:tc>
                <a:tc>
                  <a:txBody>
                    <a:bodyPr/>
                    <a:lstStyle/>
                    <a:p>
                      <a:pPr>
                        <a:buNone/>
                      </a:pPr>
                      <a:r>
                        <a:rPr lang="en-US" sz="1700"/>
                        <a:t>Sept 2023 (image support introduced) (</a:t>
                      </a:r>
                      <a:r>
                        <a:rPr lang="en-US" sz="1700">
                          <a:hlinkClick r:id="rId8" tooltip="GPT-4 Vision - The Ultimate Guide - Capa Learning"/>
                        </a:rPr>
                        <a:t>capalearning.com</a:t>
                      </a:r>
                      <a:r>
                        <a:rPr lang="en-US" sz="1700"/>
                        <a:t>)</a:t>
                      </a:r>
                    </a:p>
                  </a:txBody>
                  <a:tcPr marL="85396" marR="85396" marT="42698" marB="42698" anchor="ctr">
                    <a:lnL>
                      <a:noFill/>
                    </a:lnL>
                    <a:lnR>
                      <a:noFill/>
                    </a:lnR>
                    <a:lnT>
                      <a:noFill/>
                    </a:lnT>
                    <a:lnB>
                      <a:noFill/>
                    </a:lnB>
                    <a:noFill/>
                  </a:tcPr>
                </a:tc>
                <a:tc>
                  <a:txBody>
                    <a:bodyPr/>
                    <a:lstStyle/>
                    <a:p>
                      <a:pPr>
                        <a:buNone/>
                      </a:pPr>
                      <a:r>
                        <a:rPr lang="en-US" sz="1700"/>
                        <a:t>Not publicly disclosed (</a:t>
                      </a:r>
                      <a:r>
                        <a:rPr lang="en-US" sz="1700">
                          <a:hlinkClick r:id="rId9" tooltip="GPT-4 - Wikipedia"/>
                        </a:rPr>
                        <a:t>Wikipedia</a:t>
                      </a:r>
                      <a:r>
                        <a:rPr lang="en-US" sz="170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608688984"/>
                  </a:ext>
                </a:extLst>
              </a:tr>
              <a:tr h="1110142">
                <a:tc>
                  <a:txBody>
                    <a:bodyPr/>
                    <a:lstStyle/>
                    <a:p>
                      <a:pPr>
                        <a:buNone/>
                      </a:pPr>
                      <a:r>
                        <a:rPr lang="en-US" sz="1700" b="1"/>
                        <a:t>Qwen-VL Series (Alibaba)</a:t>
                      </a:r>
                      <a:endParaRPr lang="en-US" sz="1700"/>
                    </a:p>
                  </a:txBody>
                  <a:tcPr marL="85396" marR="85396" marT="42698" marB="42698" anchor="ctr">
                    <a:lnL>
                      <a:noFill/>
                    </a:lnL>
                    <a:lnR>
                      <a:noFill/>
                    </a:lnR>
                    <a:lnT>
                      <a:noFill/>
                    </a:lnT>
                    <a:lnB>
                      <a:noFill/>
                    </a:lnB>
                    <a:noFill/>
                  </a:tcPr>
                </a:tc>
                <a:tc>
                  <a:txBody>
                    <a:bodyPr/>
                    <a:lstStyle/>
                    <a:p>
                      <a:pPr>
                        <a:buNone/>
                      </a:pPr>
                      <a:r>
                        <a:rPr lang="en-US" sz="1700"/>
                        <a:t>Qwen-VL: Sep 2023; Qwen2.5-VL: Jan 2025 (</a:t>
                      </a:r>
                      <a:r>
                        <a:rPr lang="en-US" sz="1700">
                          <a:hlinkClick r:id="rId10" tooltip="Introducing Qwen-VL | Qwen"/>
                        </a:rPr>
                        <a:t>Qwen</a:t>
                      </a:r>
                      <a:r>
                        <a:rPr lang="en-US" sz="1700"/>
                        <a:t>, </a:t>
                      </a:r>
                      <a:r>
                        <a:rPr lang="en-US" sz="1700">
                          <a:hlinkClick r:id="rId11" tooltip="Qwen2.5 VL 7B | Open Laboratory"/>
                        </a:rPr>
                        <a:t>openlaboratory.ai</a:t>
                      </a:r>
                      <a:r>
                        <a:rPr lang="en-US" sz="1700"/>
                        <a:t>, </a:t>
                      </a:r>
                      <a:r>
                        <a:rPr lang="en-US" sz="1700">
                          <a:hlinkClick r:id="rId12" tooltip="Qwen"/>
                        </a:rPr>
                        <a:t>Wikipedia</a:t>
                      </a:r>
                      <a:r>
                        <a:rPr lang="en-US" sz="1700"/>
                        <a:t>)</a:t>
                      </a:r>
                    </a:p>
                  </a:txBody>
                  <a:tcPr marL="85396" marR="85396" marT="42698" marB="42698" anchor="ctr">
                    <a:lnL>
                      <a:noFill/>
                    </a:lnL>
                    <a:lnR>
                      <a:noFill/>
                    </a:lnR>
                    <a:lnT>
                      <a:noFill/>
                    </a:lnT>
                    <a:lnB>
                      <a:noFill/>
                    </a:lnB>
                    <a:noFill/>
                  </a:tcPr>
                </a:tc>
                <a:tc>
                  <a:txBody>
                    <a:bodyPr/>
                    <a:lstStyle/>
                    <a:p>
                      <a:pPr>
                        <a:buNone/>
                      </a:pPr>
                      <a:r>
                        <a:rPr lang="en-US" sz="1700" dirty="0"/>
                        <a:t>Qwen2.5-VL variants: 3B, 7B, and 72B (</a:t>
                      </a:r>
                      <a:r>
                        <a:rPr lang="en-US" sz="1700" dirty="0">
                          <a:hlinkClick r:id="rId13" tooltip="Qwen2.5-VL - Hugging Face"/>
                        </a:rPr>
                        <a:t>Hugging Face</a:t>
                      </a:r>
                      <a:r>
                        <a:rPr lang="en-US" sz="1700" dirty="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3863447284"/>
                  </a:ext>
                </a:extLst>
              </a:tr>
            </a:tbl>
          </a:graphicData>
        </a:graphic>
      </p:graphicFrame>
    </p:spTree>
    <p:extLst>
      <p:ext uri="{BB962C8B-B14F-4D97-AF65-F5344CB8AC3E}">
        <p14:creationId xmlns:p14="http://schemas.microsoft.com/office/powerpoint/2010/main" val="410315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3269-9ABA-79D7-CB63-3AD86821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105BA-E6DA-437C-E1B9-E168CC18E453}"/>
              </a:ext>
            </a:extLst>
          </p:cNvPr>
          <p:cNvSpPr>
            <a:spLocks noGrp="1"/>
          </p:cNvSpPr>
          <p:nvPr>
            <p:ph type="title"/>
          </p:nvPr>
        </p:nvSpPr>
        <p:spPr>
          <a:xfrm>
            <a:off x="457200" y="274638"/>
            <a:ext cx="8229600" cy="294204"/>
          </a:xfrm>
        </p:spPr>
        <p:txBody>
          <a:bodyPr>
            <a:normAutofit fontScale="90000"/>
          </a:bodyPr>
          <a:lstStyle/>
          <a:p>
            <a:r>
              <a:rPr lang="en-US" dirty="0"/>
              <a:t>Variants + Dataset size for VLMs</a:t>
            </a:r>
          </a:p>
        </p:txBody>
      </p:sp>
      <p:graphicFrame>
        <p:nvGraphicFramePr>
          <p:cNvPr id="3" name="Table 2">
            <a:extLst>
              <a:ext uri="{FF2B5EF4-FFF2-40B4-BE49-F238E27FC236}">
                <a16:creationId xmlns:a16="http://schemas.microsoft.com/office/drawing/2014/main" id="{FCD209C9-1E74-FCDE-0C0C-11A079A1381A}"/>
              </a:ext>
            </a:extLst>
          </p:cNvPr>
          <p:cNvGraphicFramePr>
            <a:graphicFrameLocks noGrp="1"/>
          </p:cNvGraphicFramePr>
          <p:nvPr>
            <p:extLst>
              <p:ext uri="{D42A27DB-BD31-4B8C-83A1-F6EECF244321}">
                <p14:modId xmlns:p14="http://schemas.microsoft.com/office/powerpoint/2010/main" val="2410507937"/>
              </p:ext>
            </p:extLst>
          </p:nvPr>
        </p:nvGraphicFramePr>
        <p:xfrm>
          <a:off x="435935" y="1020726"/>
          <a:ext cx="8708065" cy="5412124"/>
        </p:xfrm>
        <a:graphic>
          <a:graphicData uri="http://schemas.openxmlformats.org/drawingml/2006/table">
            <a:tbl>
              <a:tblPr/>
              <a:tblGrid>
                <a:gridCol w="1741613">
                  <a:extLst>
                    <a:ext uri="{9D8B030D-6E8A-4147-A177-3AD203B41FA5}">
                      <a16:colId xmlns:a16="http://schemas.microsoft.com/office/drawing/2014/main" val="1787779427"/>
                    </a:ext>
                  </a:extLst>
                </a:gridCol>
                <a:gridCol w="1293982">
                  <a:extLst>
                    <a:ext uri="{9D8B030D-6E8A-4147-A177-3AD203B41FA5}">
                      <a16:colId xmlns:a16="http://schemas.microsoft.com/office/drawing/2014/main" val="4024529197"/>
                    </a:ext>
                  </a:extLst>
                </a:gridCol>
                <a:gridCol w="1525772">
                  <a:extLst>
                    <a:ext uri="{9D8B030D-6E8A-4147-A177-3AD203B41FA5}">
                      <a16:colId xmlns:a16="http://schemas.microsoft.com/office/drawing/2014/main" val="2530668452"/>
                    </a:ext>
                  </a:extLst>
                </a:gridCol>
                <a:gridCol w="1802219">
                  <a:extLst>
                    <a:ext uri="{9D8B030D-6E8A-4147-A177-3AD203B41FA5}">
                      <a16:colId xmlns:a16="http://schemas.microsoft.com/office/drawing/2014/main" val="3129256783"/>
                    </a:ext>
                  </a:extLst>
                </a:gridCol>
                <a:gridCol w="2344479">
                  <a:extLst>
                    <a:ext uri="{9D8B030D-6E8A-4147-A177-3AD203B41FA5}">
                      <a16:colId xmlns:a16="http://schemas.microsoft.com/office/drawing/2014/main" val="1650561535"/>
                    </a:ext>
                  </a:extLst>
                </a:gridCol>
              </a:tblGrid>
              <a:tr h="542263">
                <a:tc>
                  <a:txBody>
                    <a:bodyPr/>
                    <a:lstStyle/>
                    <a:p>
                      <a:pPr>
                        <a:buNone/>
                      </a:pPr>
                      <a:r>
                        <a:rPr lang="en-US" sz="1600"/>
                        <a:t>Model Family</a:t>
                      </a:r>
                    </a:p>
                  </a:txBody>
                  <a:tcPr marL="50854" marR="50854" marT="25427" marB="25427" anchor="ctr">
                    <a:lnL>
                      <a:noFill/>
                    </a:lnL>
                    <a:lnR>
                      <a:noFill/>
                    </a:lnR>
                    <a:lnT>
                      <a:noFill/>
                    </a:lnT>
                    <a:lnB>
                      <a:noFill/>
                    </a:lnB>
                    <a:solidFill>
                      <a:schemeClr val="bg1">
                        <a:lumMod val="85000"/>
                      </a:schemeClr>
                    </a:solidFill>
                  </a:tcPr>
                </a:tc>
                <a:tc>
                  <a:txBody>
                    <a:bodyPr/>
                    <a:lstStyle/>
                    <a:p>
                      <a:pPr>
                        <a:buNone/>
                      </a:pPr>
                      <a:r>
                        <a:rPr lang="en-US" sz="1600"/>
                        <a:t>Launch Date</a:t>
                      </a:r>
                    </a:p>
                  </a:txBody>
                  <a:tcPr marL="50854" marR="50854" marT="25427" marB="25427" anchor="ctr">
                    <a:lnL>
                      <a:noFill/>
                    </a:lnL>
                    <a:lnR>
                      <a:noFill/>
                    </a:lnR>
                    <a:lnT>
                      <a:noFill/>
                    </a:lnT>
                    <a:lnB>
                      <a:noFill/>
                    </a:lnB>
                    <a:solidFill>
                      <a:schemeClr val="bg1">
                        <a:lumMod val="85000"/>
                      </a:schemeClr>
                    </a:solidFill>
                  </a:tcPr>
                </a:tc>
                <a:tc>
                  <a:txBody>
                    <a:bodyPr/>
                    <a:lstStyle/>
                    <a:p>
                      <a:pPr>
                        <a:buNone/>
                      </a:pPr>
                      <a:r>
                        <a:rPr lang="en-US" sz="1600" dirty="0"/>
                        <a:t>Smallest Variant (params)</a:t>
                      </a:r>
                    </a:p>
                  </a:txBody>
                  <a:tcPr marL="50854" marR="50854" marT="25427" marB="25427" anchor="ctr">
                    <a:lnL>
                      <a:noFill/>
                    </a:lnL>
                    <a:lnR>
                      <a:noFill/>
                    </a:lnR>
                    <a:lnT>
                      <a:noFill/>
                    </a:lnT>
                    <a:lnB>
                      <a:noFill/>
                    </a:lnB>
                    <a:solidFill>
                      <a:schemeClr val="bg1">
                        <a:lumMod val="85000"/>
                      </a:schemeClr>
                    </a:solidFill>
                  </a:tcPr>
                </a:tc>
                <a:tc>
                  <a:txBody>
                    <a:bodyPr/>
                    <a:lstStyle/>
                    <a:p>
                      <a:pPr>
                        <a:buNone/>
                      </a:pPr>
                      <a:r>
                        <a:rPr lang="en-US" sz="1600"/>
                        <a:t>Largest Variant (params)</a:t>
                      </a:r>
                    </a:p>
                  </a:txBody>
                  <a:tcPr marL="50854" marR="50854" marT="25427" marB="25427" anchor="ctr">
                    <a:lnL>
                      <a:noFill/>
                    </a:lnL>
                    <a:lnR>
                      <a:noFill/>
                    </a:lnR>
                    <a:lnT>
                      <a:noFill/>
                    </a:lnT>
                    <a:lnB>
                      <a:noFill/>
                    </a:lnB>
                    <a:solidFill>
                      <a:schemeClr val="bg1">
                        <a:lumMod val="85000"/>
                      </a:schemeClr>
                    </a:solidFill>
                  </a:tcPr>
                </a:tc>
                <a:tc>
                  <a:txBody>
                    <a:bodyPr/>
                    <a:lstStyle/>
                    <a:p>
                      <a:pPr>
                        <a:buNone/>
                      </a:pPr>
                      <a:r>
                        <a:rPr lang="en-US" sz="1600" dirty="0"/>
                        <a:t>Dataset Size</a:t>
                      </a:r>
                    </a:p>
                  </a:txBody>
                  <a:tcPr marL="50854" marR="50854" marT="25427" marB="25427" anchor="ctr">
                    <a:lnL>
                      <a:noFill/>
                    </a:lnL>
                    <a:lnR>
                      <a:noFill/>
                    </a:lnR>
                    <a:lnT>
                      <a:noFill/>
                    </a:lnT>
                    <a:lnB>
                      <a:noFill/>
                    </a:lnB>
                    <a:solidFill>
                      <a:schemeClr val="bg1">
                        <a:lumMod val="85000"/>
                      </a:schemeClr>
                    </a:solidFill>
                  </a:tcPr>
                </a:tc>
                <a:extLst>
                  <a:ext uri="{0D108BD9-81ED-4DB2-BD59-A6C34878D82A}">
                    <a16:rowId xmlns:a16="http://schemas.microsoft.com/office/drawing/2014/main" val="2309260643"/>
                  </a:ext>
                </a:extLst>
              </a:tr>
              <a:tr h="1769904">
                <a:tc>
                  <a:txBody>
                    <a:bodyPr/>
                    <a:lstStyle/>
                    <a:p>
                      <a:pPr>
                        <a:buNone/>
                      </a:pPr>
                      <a:r>
                        <a:rPr lang="en-US" sz="1600" b="1" dirty="0"/>
                        <a:t>Gemini (Google DeepMind)</a:t>
                      </a:r>
                      <a:endParaRPr lang="en-US" sz="1600" dirty="0"/>
                    </a:p>
                  </a:txBody>
                  <a:tcPr marL="50854" marR="50854" marT="25427" marB="25427" anchor="ctr">
                    <a:lnL>
                      <a:noFill/>
                    </a:lnL>
                    <a:lnR>
                      <a:noFill/>
                    </a:lnR>
                    <a:lnT>
                      <a:noFill/>
                    </a:lnT>
                    <a:lnB>
                      <a:noFill/>
                    </a:lnB>
                    <a:noFill/>
                  </a:tcPr>
                </a:tc>
                <a:tc>
                  <a:txBody>
                    <a:bodyPr/>
                    <a:lstStyle/>
                    <a:p>
                      <a:pPr>
                        <a:buNone/>
                      </a:pPr>
                      <a:r>
                        <a:rPr lang="en-US" sz="1600" dirty="0"/>
                        <a:t>Dec 2023</a:t>
                      </a:r>
                    </a:p>
                  </a:txBody>
                  <a:tcPr marL="50854" marR="50854" marT="25427" marB="25427" anchor="ctr">
                    <a:lnL>
                      <a:noFill/>
                    </a:lnL>
                    <a:lnR>
                      <a:noFill/>
                    </a:lnR>
                    <a:lnT>
                      <a:noFill/>
                    </a:lnT>
                    <a:lnB>
                      <a:noFill/>
                    </a:lnB>
                    <a:noFill/>
                  </a:tcPr>
                </a:tc>
                <a:tc>
                  <a:txBody>
                    <a:bodyPr/>
                    <a:lstStyle/>
                    <a:p>
                      <a:pPr>
                        <a:buNone/>
                      </a:pPr>
                      <a:r>
                        <a:rPr lang="en-US" sz="1600"/>
                        <a:t>Gemini Nano (~1.8B est.)</a:t>
                      </a:r>
                    </a:p>
                  </a:txBody>
                  <a:tcPr marL="50854" marR="50854" marT="25427" marB="25427" anchor="ctr">
                    <a:lnL>
                      <a:noFill/>
                    </a:lnL>
                    <a:lnR>
                      <a:noFill/>
                    </a:lnR>
                    <a:lnT>
                      <a:noFill/>
                    </a:lnT>
                    <a:lnB>
                      <a:noFill/>
                    </a:lnB>
                    <a:noFill/>
                  </a:tcPr>
                </a:tc>
                <a:tc>
                  <a:txBody>
                    <a:bodyPr/>
                    <a:lstStyle/>
                    <a:p>
                      <a:pPr>
                        <a:buNone/>
                      </a:pPr>
                      <a:r>
                        <a:rPr lang="en-US" sz="1600"/>
                        <a:t>Gemini Ultra (~540B)</a:t>
                      </a:r>
                    </a:p>
                  </a:txBody>
                  <a:tcPr marL="50854" marR="50854" marT="25427" marB="25427" anchor="ctr">
                    <a:lnL>
                      <a:noFill/>
                    </a:lnL>
                    <a:lnR>
                      <a:noFill/>
                    </a:lnR>
                    <a:lnT>
                      <a:noFill/>
                    </a:lnT>
                    <a:lnB>
                      <a:noFill/>
                    </a:lnB>
                    <a:noFill/>
                  </a:tcPr>
                </a:tc>
                <a:tc>
                  <a:txBody>
                    <a:bodyPr/>
                    <a:lstStyle/>
                    <a:p>
                      <a:pPr>
                        <a:buNone/>
                      </a:pPr>
                      <a:r>
                        <a:rPr lang="en-US" sz="1600"/>
                        <a:t>Multimodal (text+images+code+audio); trillions of tokens + billions of images (DeepMind not fully disclosed)</a:t>
                      </a:r>
                    </a:p>
                  </a:txBody>
                  <a:tcPr marL="50854" marR="50854" marT="25427" marB="25427" anchor="ctr">
                    <a:lnL>
                      <a:noFill/>
                    </a:lnL>
                    <a:lnR>
                      <a:noFill/>
                    </a:lnR>
                    <a:lnT>
                      <a:noFill/>
                    </a:lnT>
                    <a:lnB>
                      <a:noFill/>
                    </a:lnB>
                    <a:noFill/>
                  </a:tcPr>
                </a:tc>
                <a:extLst>
                  <a:ext uri="{0D108BD9-81ED-4DB2-BD59-A6C34878D82A}">
                    <a16:rowId xmlns:a16="http://schemas.microsoft.com/office/drawing/2014/main" val="2116077242"/>
                  </a:ext>
                </a:extLst>
              </a:tr>
              <a:tr h="787791">
                <a:tc>
                  <a:txBody>
                    <a:bodyPr/>
                    <a:lstStyle/>
                    <a:p>
                      <a:pPr>
                        <a:buNone/>
                      </a:pPr>
                      <a:r>
                        <a:rPr lang="en-US" sz="1600" b="1"/>
                        <a:t>LLaMA 4 (Meta)</a:t>
                      </a:r>
                      <a:endParaRPr lang="en-US" sz="1600"/>
                    </a:p>
                  </a:txBody>
                  <a:tcPr marL="50854" marR="50854" marT="25427" marB="25427" anchor="ctr">
                    <a:lnL>
                      <a:noFill/>
                    </a:lnL>
                    <a:lnR>
                      <a:noFill/>
                    </a:lnR>
                    <a:lnT>
                      <a:noFill/>
                    </a:lnT>
                    <a:lnB>
                      <a:noFill/>
                    </a:lnB>
                    <a:noFill/>
                  </a:tcPr>
                </a:tc>
                <a:tc>
                  <a:txBody>
                    <a:bodyPr/>
                    <a:lstStyle/>
                    <a:p>
                      <a:pPr>
                        <a:buNone/>
                      </a:pPr>
                      <a:r>
                        <a:rPr lang="en-US" sz="1600"/>
                        <a:t>Apr 2025</a:t>
                      </a:r>
                    </a:p>
                  </a:txBody>
                  <a:tcPr marL="50854" marR="50854" marT="25427" marB="25427" anchor="ctr">
                    <a:lnL>
                      <a:noFill/>
                    </a:lnL>
                    <a:lnR>
                      <a:noFill/>
                    </a:lnR>
                    <a:lnT>
                      <a:noFill/>
                    </a:lnT>
                    <a:lnB>
                      <a:noFill/>
                    </a:lnB>
                    <a:noFill/>
                  </a:tcPr>
                </a:tc>
                <a:tc>
                  <a:txBody>
                    <a:bodyPr/>
                    <a:lstStyle/>
                    <a:p>
                      <a:pPr>
                        <a:buNone/>
                      </a:pPr>
                      <a:r>
                        <a:rPr lang="en-US" sz="1600"/>
                        <a:t>LLaMA-4 Scout/Maverick: 17B</a:t>
                      </a:r>
                    </a:p>
                  </a:txBody>
                  <a:tcPr marL="50854" marR="50854" marT="25427" marB="25427" anchor="ctr">
                    <a:lnL>
                      <a:noFill/>
                    </a:lnL>
                    <a:lnR>
                      <a:noFill/>
                    </a:lnR>
                    <a:lnT>
                      <a:noFill/>
                    </a:lnT>
                    <a:lnB>
                      <a:noFill/>
                    </a:lnB>
                    <a:noFill/>
                  </a:tcPr>
                </a:tc>
                <a:tc>
                  <a:txBody>
                    <a:bodyPr/>
                    <a:lstStyle/>
                    <a:p>
                      <a:pPr>
                        <a:buNone/>
                      </a:pPr>
                      <a:r>
                        <a:rPr lang="en-US" sz="1600"/>
                        <a:t>LLaMA-4 Behemoth: 288B</a:t>
                      </a:r>
                    </a:p>
                  </a:txBody>
                  <a:tcPr marL="50854" marR="50854" marT="25427" marB="25427" anchor="ctr">
                    <a:lnL>
                      <a:noFill/>
                    </a:lnL>
                    <a:lnR>
                      <a:noFill/>
                    </a:lnR>
                    <a:lnT>
                      <a:noFill/>
                    </a:lnT>
                    <a:lnB>
                      <a:noFill/>
                    </a:lnB>
                    <a:noFill/>
                  </a:tcPr>
                </a:tc>
                <a:tc>
                  <a:txBody>
                    <a:bodyPr/>
                    <a:lstStyle/>
                    <a:p>
                      <a:pPr>
                        <a:buNone/>
                      </a:pPr>
                      <a:r>
                        <a:rPr lang="en-US" sz="1600"/>
                        <a:t>Trained on ~15T tokens text + image-text pairs</a:t>
                      </a:r>
                    </a:p>
                  </a:txBody>
                  <a:tcPr marL="50854" marR="50854" marT="25427" marB="25427" anchor="ctr">
                    <a:lnL>
                      <a:noFill/>
                    </a:lnL>
                    <a:lnR>
                      <a:noFill/>
                    </a:lnR>
                    <a:lnT>
                      <a:noFill/>
                    </a:lnT>
                    <a:lnB>
                      <a:noFill/>
                    </a:lnB>
                    <a:noFill/>
                  </a:tcPr>
                </a:tc>
                <a:extLst>
                  <a:ext uri="{0D108BD9-81ED-4DB2-BD59-A6C34878D82A}">
                    <a16:rowId xmlns:a16="http://schemas.microsoft.com/office/drawing/2014/main" val="1923137435"/>
                  </a:ext>
                </a:extLst>
              </a:tr>
              <a:tr h="1278847">
                <a:tc>
                  <a:txBody>
                    <a:bodyPr/>
                    <a:lstStyle/>
                    <a:p>
                      <a:pPr>
                        <a:buNone/>
                      </a:pPr>
                      <a:r>
                        <a:rPr lang="en-US" sz="1600" b="1" dirty="0"/>
                        <a:t>GPT-4V (OpenAI)</a:t>
                      </a:r>
                      <a:endParaRPr lang="en-US" sz="1600" dirty="0"/>
                    </a:p>
                  </a:txBody>
                  <a:tcPr marL="50854" marR="50854" marT="25427" marB="25427" anchor="ctr">
                    <a:lnL>
                      <a:noFill/>
                    </a:lnL>
                    <a:lnR>
                      <a:noFill/>
                    </a:lnR>
                    <a:lnT>
                      <a:noFill/>
                    </a:lnT>
                    <a:lnB>
                      <a:noFill/>
                    </a:lnB>
                    <a:noFill/>
                  </a:tcPr>
                </a:tc>
                <a:tc>
                  <a:txBody>
                    <a:bodyPr/>
                    <a:lstStyle/>
                    <a:p>
                      <a:pPr>
                        <a:buNone/>
                      </a:pPr>
                      <a:r>
                        <a:rPr lang="en-US" sz="1600"/>
                        <a:t>Sept 2023</a:t>
                      </a:r>
                    </a:p>
                  </a:txBody>
                  <a:tcPr marL="50854" marR="50854" marT="25427" marB="25427" anchor="ctr">
                    <a:lnL>
                      <a:noFill/>
                    </a:lnL>
                    <a:lnR>
                      <a:noFill/>
                    </a:lnR>
                    <a:lnT>
                      <a:noFill/>
                    </a:lnT>
                    <a:lnB>
                      <a:noFill/>
                    </a:lnB>
                    <a:noFill/>
                  </a:tcPr>
                </a:tc>
                <a:tc>
                  <a:txBody>
                    <a:bodyPr/>
                    <a:lstStyle/>
                    <a:p>
                      <a:pPr>
                        <a:buNone/>
                      </a:pPr>
                      <a:r>
                        <a:rPr lang="en-US" sz="1600" i="1" dirty="0"/>
                        <a:t>Not disclosed</a:t>
                      </a:r>
                    </a:p>
                    <a:p>
                      <a:pPr>
                        <a:buNone/>
                      </a:pPr>
                      <a:r>
                        <a:rPr lang="en-US" sz="1600" i="1" dirty="0"/>
                        <a:t>-</a:t>
                      </a:r>
                      <a:r>
                        <a:rPr lang="en-US" sz="1600" dirty="0"/>
                        <a:t> </a:t>
                      </a:r>
                      <a:r>
                        <a:rPr lang="en-US" sz="1100" dirty="0"/>
                        <a:t>Generally believed to be in the range of </a:t>
                      </a:r>
                      <a:r>
                        <a:rPr lang="en-US" sz="1100" b="1" dirty="0"/>
                        <a:t>hundreds of billions of parameters</a:t>
                      </a:r>
                      <a:r>
                        <a:rPr lang="en-US" sz="1100" dirty="0"/>
                        <a:t> (speculation based on GPT-4 family)</a:t>
                      </a:r>
                      <a:endParaRPr lang="en-US" sz="1600" dirty="0"/>
                    </a:p>
                  </a:txBody>
                  <a:tcPr marL="50854" marR="50854" marT="25427" marB="25427" anchor="ctr">
                    <a:lnL>
                      <a:noFill/>
                    </a:lnL>
                    <a:lnR>
                      <a:noFill/>
                    </a:lnR>
                    <a:lnT>
                      <a:noFill/>
                    </a:lnT>
                    <a:lnB>
                      <a:noFill/>
                    </a:lnB>
                    <a:noFill/>
                  </a:tcPr>
                </a:tc>
                <a:tc>
                  <a:txBody>
                    <a:bodyPr/>
                    <a:lstStyle/>
                    <a:p>
                      <a:pPr>
                        <a:buNone/>
                      </a:pPr>
                      <a:r>
                        <a:rPr lang="en-US" sz="1600" i="1" dirty="0"/>
                        <a:t>Not disclosed</a:t>
                      </a:r>
                    </a:p>
                    <a:p>
                      <a:pPr>
                        <a:buNone/>
                      </a:pPr>
                      <a:r>
                        <a:rPr lang="en-US" sz="1200" dirty="0"/>
                        <a:t>- Generally believed to be in the range of </a:t>
                      </a:r>
                      <a:r>
                        <a:rPr lang="en-US" sz="1200" b="1" dirty="0"/>
                        <a:t>hundreds of billions of parameters</a:t>
                      </a:r>
                      <a:r>
                        <a:rPr lang="en-US" sz="1200" dirty="0"/>
                        <a:t> (speculation based on GPT-4 family)</a:t>
                      </a:r>
                    </a:p>
                  </a:txBody>
                  <a:tcPr marL="50854" marR="50854" marT="25427" marB="25427" anchor="ctr">
                    <a:lnL>
                      <a:noFill/>
                    </a:lnL>
                    <a:lnR>
                      <a:noFill/>
                    </a:lnR>
                    <a:lnT>
                      <a:noFill/>
                    </a:lnT>
                    <a:lnB>
                      <a:noFill/>
                    </a:lnB>
                    <a:noFill/>
                  </a:tcPr>
                </a:tc>
                <a:tc>
                  <a:txBody>
                    <a:bodyPr/>
                    <a:lstStyle/>
                    <a:p>
                      <a:pPr>
                        <a:buNone/>
                      </a:pPr>
                      <a:r>
                        <a:rPr lang="en-US" sz="1600" dirty="0"/>
                        <a:t>Mixture of web-scale text + multimodal datasets; exact scale undisclosed</a:t>
                      </a:r>
                    </a:p>
                  </a:txBody>
                  <a:tcPr marL="50854" marR="50854" marT="25427" marB="25427" anchor="ctr">
                    <a:lnL>
                      <a:noFill/>
                    </a:lnL>
                    <a:lnR>
                      <a:noFill/>
                    </a:lnR>
                    <a:lnT>
                      <a:noFill/>
                    </a:lnT>
                    <a:lnB>
                      <a:noFill/>
                    </a:lnB>
                    <a:noFill/>
                  </a:tcPr>
                </a:tc>
                <a:extLst>
                  <a:ext uri="{0D108BD9-81ED-4DB2-BD59-A6C34878D82A}">
                    <a16:rowId xmlns:a16="http://schemas.microsoft.com/office/drawing/2014/main" val="3885188511"/>
                  </a:ext>
                </a:extLst>
              </a:tr>
              <a:tr h="1033319">
                <a:tc>
                  <a:txBody>
                    <a:bodyPr/>
                    <a:lstStyle/>
                    <a:p>
                      <a:pPr>
                        <a:buNone/>
                      </a:pPr>
                      <a:r>
                        <a:rPr lang="en-US" sz="1600" b="1" dirty="0"/>
                        <a:t>Qwen-VL (Alibaba)</a:t>
                      </a:r>
                      <a:endParaRPr lang="en-US" sz="1600" dirty="0"/>
                    </a:p>
                  </a:txBody>
                  <a:tcPr marL="50854" marR="50854" marT="25427" marB="25427" anchor="ctr">
                    <a:lnL>
                      <a:noFill/>
                    </a:lnL>
                    <a:lnR>
                      <a:noFill/>
                    </a:lnR>
                    <a:lnT>
                      <a:noFill/>
                    </a:lnT>
                    <a:lnB>
                      <a:noFill/>
                    </a:lnB>
                    <a:noFill/>
                  </a:tcPr>
                </a:tc>
                <a:tc>
                  <a:txBody>
                    <a:bodyPr/>
                    <a:lstStyle/>
                    <a:p>
                      <a:pPr>
                        <a:buNone/>
                      </a:pPr>
                      <a:r>
                        <a:rPr lang="en-US" sz="1600"/>
                        <a:t>2023 → 2025 (Qwen2.5-VL)</a:t>
                      </a:r>
                    </a:p>
                  </a:txBody>
                  <a:tcPr marL="50854" marR="50854" marT="25427" marB="25427" anchor="ctr">
                    <a:lnL>
                      <a:noFill/>
                    </a:lnL>
                    <a:lnR>
                      <a:noFill/>
                    </a:lnR>
                    <a:lnT>
                      <a:noFill/>
                    </a:lnT>
                    <a:lnB>
                      <a:noFill/>
                    </a:lnB>
                    <a:noFill/>
                  </a:tcPr>
                </a:tc>
                <a:tc>
                  <a:txBody>
                    <a:bodyPr/>
                    <a:lstStyle/>
                    <a:p>
                      <a:pPr>
                        <a:buNone/>
                      </a:pPr>
                      <a:r>
                        <a:rPr lang="en-US" sz="1600"/>
                        <a:t>Qwen2.5-VL-3B</a:t>
                      </a:r>
                    </a:p>
                  </a:txBody>
                  <a:tcPr marL="50854" marR="50854" marT="25427" marB="25427" anchor="ctr">
                    <a:lnL>
                      <a:noFill/>
                    </a:lnL>
                    <a:lnR>
                      <a:noFill/>
                    </a:lnR>
                    <a:lnT>
                      <a:noFill/>
                    </a:lnT>
                    <a:lnB>
                      <a:noFill/>
                    </a:lnB>
                    <a:noFill/>
                  </a:tcPr>
                </a:tc>
                <a:tc>
                  <a:txBody>
                    <a:bodyPr/>
                    <a:lstStyle/>
                    <a:p>
                      <a:pPr>
                        <a:buNone/>
                      </a:pPr>
                      <a:r>
                        <a:rPr lang="en-US" sz="1600"/>
                        <a:t>Qwen2.5-VL-72B</a:t>
                      </a:r>
                    </a:p>
                  </a:txBody>
                  <a:tcPr marL="50854" marR="50854" marT="25427" marB="25427" anchor="ctr">
                    <a:lnL>
                      <a:noFill/>
                    </a:lnL>
                    <a:lnR>
                      <a:noFill/>
                    </a:lnR>
                    <a:lnT>
                      <a:noFill/>
                    </a:lnT>
                    <a:lnB>
                      <a:noFill/>
                    </a:lnB>
                    <a:noFill/>
                  </a:tcPr>
                </a:tc>
                <a:tc>
                  <a:txBody>
                    <a:bodyPr/>
                    <a:lstStyle/>
                    <a:p>
                      <a:pPr>
                        <a:buNone/>
                      </a:pPr>
                      <a:r>
                        <a:rPr lang="en-US" sz="1600" dirty="0"/>
                        <a:t>Trillions of tokens + hundreds of millions of image-text pairs</a:t>
                      </a:r>
                    </a:p>
                  </a:txBody>
                  <a:tcPr marL="50854" marR="50854" marT="25427" marB="25427" anchor="ctr">
                    <a:lnL>
                      <a:noFill/>
                    </a:lnL>
                    <a:lnR>
                      <a:noFill/>
                    </a:lnR>
                    <a:lnT>
                      <a:noFill/>
                    </a:lnT>
                    <a:lnB>
                      <a:noFill/>
                    </a:lnB>
                    <a:noFill/>
                  </a:tcPr>
                </a:tc>
                <a:extLst>
                  <a:ext uri="{0D108BD9-81ED-4DB2-BD59-A6C34878D82A}">
                    <a16:rowId xmlns:a16="http://schemas.microsoft.com/office/drawing/2014/main" val="264064614"/>
                  </a:ext>
                </a:extLst>
              </a:tr>
            </a:tbl>
          </a:graphicData>
        </a:graphic>
      </p:graphicFrame>
      <p:sp>
        <p:nvSpPr>
          <p:cNvPr id="5" name="TextBox 4">
            <a:extLst>
              <a:ext uri="{FF2B5EF4-FFF2-40B4-BE49-F238E27FC236}">
                <a16:creationId xmlns:a16="http://schemas.microsoft.com/office/drawing/2014/main" id="{A6D3696A-2BF7-F8B1-15FE-4AB5AEB08444}"/>
              </a:ext>
            </a:extLst>
          </p:cNvPr>
          <p:cNvSpPr txBox="1"/>
          <p:nvPr/>
        </p:nvSpPr>
        <p:spPr>
          <a:xfrm>
            <a:off x="567412" y="3845754"/>
            <a:ext cx="1388330" cy="369332"/>
          </a:xfrm>
          <a:prstGeom prst="rect">
            <a:avLst/>
          </a:prstGeom>
          <a:solidFill>
            <a:schemeClr val="accent3">
              <a:lumMod val="40000"/>
              <a:lumOff val="60000"/>
            </a:schemeClr>
          </a:solidFill>
        </p:spPr>
        <p:txBody>
          <a:bodyPr wrap="none" rtlCol="0">
            <a:spAutoFit/>
          </a:bodyPr>
          <a:lstStyle/>
          <a:p>
            <a:pPr algn="ctr"/>
            <a:r>
              <a:rPr lang="en-US" b="1" dirty="0"/>
              <a:t>Open Source</a:t>
            </a:r>
          </a:p>
        </p:txBody>
      </p:sp>
      <p:sp>
        <p:nvSpPr>
          <p:cNvPr id="7" name="TextBox 6">
            <a:extLst>
              <a:ext uri="{FF2B5EF4-FFF2-40B4-BE49-F238E27FC236}">
                <a16:creationId xmlns:a16="http://schemas.microsoft.com/office/drawing/2014/main" id="{08E6EC79-0BB5-8CFA-8A16-4A088043D512}"/>
              </a:ext>
            </a:extLst>
          </p:cNvPr>
          <p:cNvSpPr txBox="1"/>
          <p:nvPr/>
        </p:nvSpPr>
        <p:spPr>
          <a:xfrm>
            <a:off x="665147" y="6063518"/>
            <a:ext cx="1388330" cy="369332"/>
          </a:xfrm>
          <a:prstGeom prst="rect">
            <a:avLst/>
          </a:prstGeom>
          <a:solidFill>
            <a:schemeClr val="accent3">
              <a:lumMod val="40000"/>
              <a:lumOff val="60000"/>
            </a:schemeClr>
          </a:solidFill>
        </p:spPr>
        <p:txBody>
          <a:bodyPr wrap="none" rtlCol="0">
            <a:spAutoFit/>
          </a:bodyPr>
          <a:lstStyle/>
          <a:p>
            <a:pPr algn="ctr"/>
            <a:r>
              <a:rPr lang="en-US" b="1" dirty="0"/>
              <a:t>Open Source</a:t>
            </a:r>
          </a:p>
        </p:txBody>
      </p:sp>
    </p:spTree>
    <p:extLst>
      <p:ext uri="{BB962C8B-B14F-4D97-AF65-F5344CB8AC3E}">
        <p14:creationId xmlns:p14="http://schemas.microsoft.com/office/powerpoint/2010/main" val="5055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5BCF-243D-9142-ED57-8D8AC0FF8776}"/>
              </a:ext>
            </a:extLst>
          </p:cNvPr>
          <p:cNvSpPr>
            <a:spLocks noGrp="1"/>
          </p:cNvSpPr>
          <p:nvPr>
            <p:ph type="title"/>
          </p:nvPr>
        </p:nvSpPr>
        <p:spPr>
          <a:xfrm>
            <a:off x="0" y="274638"/>
            <a:ext cx="8686800" cy="1143000"/>
          </a:xfrm>
        </p:spPr>
        <p:txBody>
          <a:bodyPr>
            <a:normAutofit/>
          </a:bodyPr>
          <a:lstStyle/>
          <a:p>
            <a:r>
              <a:rPr lang="en-US" dirty="0"/>
              <a:t>Training Foundational models</a:t>
            </a:r>
          </a:p>
        </p:txBody>
      </p:sp>
      <p:sp>
        <p:nvSpPr>
          <p:cNvPr id="3" name="Content Placeholder 2">
            <a:extLst>
              <a:ext uri="{FF2B5EF4-FFF2-40B4-BE49-F238E27FC236}">
                <a16:creationId xmlns:a16="http://schemas.microsoft.com/office/drawing/2014/main" id="{CDC89B6D-B4E1-2858-48C9-D5EBEC11B72B}"/>
              </a:ext>
            </a:extLst>
          </p:cNvPr>
          <p:cNvSpPr>
            <a:spLocks noGrp="1"/>
          </p:cNvSpPr>
          <p:nvPr>
            <p:ph idx="1"/>
          </p:nvPr>
        </p:nvSpPr>
        <p:spPr>
          <a:xfrm>
            <a:off x="457200" y="2855068"/>
            <a:ext cx="8229600" cy="4525963"/>
          </a:xfrm>
        </p:spPr>
        <p:txBody>
          <a:bodyPr>
            <a:normAutofit/>
          </a:bodyPr>
          <a:lstStyle/>
          <a:p>
            <a:r>
              <a:rPr lang="en-US" sz="2800" dirty="0"/>
              <a:t>Supervised Learning</a:t>
            </a:r>
          </a:p>
          <a:p>
            <a:r>
              <a:rPr lang="en-US" sz="2800" dirty="0"/>
              <a:t>Self-Supervised Learning</a:t>
            </a:r>
          </a:p>
          <a:p>
            <a:r>
              <a:rPr lang="en-US" sz="2800" dirty="0"/>
              <a:t>Student-Teacher Learning</a:t>
            </a:r>
          </a:p>
          <a:p>
            <a:r>
              <a:rPr lang="en-US" sz="2800" dirty="0"/>
              <a:t>Reinforcement Learning from Human Feedback (RLHF)</a:t>
            </a:r>
          </a:p>
          <a:p>
            <a:r>
              <a:rPr lang="en-US" sz="2800" dirty="0"/>
              <a:t>Reinforcement Learning from AI Feedback (RLAIF)</a:t>
            </a:r>
          </a:p>
          <a:p>
            <a:r>
              <a:rPr lang="en-US" sz="2800" b="1" dirty="0"/>
              <a:t>MORE</a:t>
            </a:r>
            <a:endParaRPr lang="en-US" sz="2800" dirty="0"/>
          </a:p>
        </p:txBody>
      </p:sp>
      <p:sp>
        <p:nvSpPr>
          <p:cNvPr id="5" name="TextBox 4">
            <a:extLst>
              <a:ext uri="{FF2B5EF4-FFF2-40B4-BE49-F238E27FC236}">
                <a16:creationId xmlns:a16="http://schemas.microsoft.com/office/drawing/2014/main" id="{D222A26C-4CE7-8DFB-0786-16C60F532217}"/>
              </a:ext>
            </a:extLst>
          </p:cNvPr>
          <p:cNvSpPr txBox="1"/>
          <p:nvPr/>
        </p:nvSpPr>
        <p:spPr>
          <a:xfrm>
            <a:off x="330740" y="1213023"/>
            <a:ext cx="8098277" cy="1015663"/>
          </a:xfrm>
          <a:prstGeom prst="rect">
            <a:avLst/>
          </a:prstGeom>
          <a:solidFill>
            <a:srgbClr val="FFC000"/>
          </a:solidFill>
        </p:spPr>
        <p:txBody>
          <a:bodyPr wrap="square">
            <a:spAutoFit/>
          </a:bodyPr>
          <a:lstStyle/>
          <a:p>
            <a:r>
              <a:rPr lang="en-US" sz="2000" dirty="0"/>
              <a:t>Foundational models (LLMs, VLMs, diffusion models, etc.) are extremely powerful but also </a:t>
            </a:r>
            <a:r>
              <a:rPr lang="en-US" sz="2000" b="1" dirty="0"/>
              <a:t>extremely data- and computation-hungry</a:t>
            </a:r>
            <a:r>
              <a:rPr lang="en-US" sz="2000" dirty="0"/>
              <a:t>. The evolution of training strategies reflects attempts to overcome key </a:t>
            </a:r>
            <a:r>
              <a:rPr lang="en-US" sz="2000" b="1" dirty="0"/>
              <a:t>bottlenecks</a:t>
            </a:r>
            <a:r>
              <a:rPr lang="en-US" sz="2000" dirty="0"/>
              <a:t>:</a:t>
            </a:r>
          </a:p>
        </p:txBody>
      </p:sp>
    </p:spTree>
    <p:extLst>
      <p:ext uri="{BB962C8B-B14F-4D97-AF65-F5344CB8AC3E}">
        <p14:creationId xmlns:p14="http://schemas.microsoft.com/office/powerpoint/2010/main" val="101384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992B4-D39B-698B-F355-A9B4A742A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4C64F-3452-0F33-6919-7360F214F63E}"/>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00FF"/>
                </a:highlight>
                <a:sym typeface="Wingdings" panose="05000000000000000000" pitchFamily="2" charset="2"/>
              </a:rPr>
              <a:t>Supervised Learning</a:t>
            </a:r>
            <a:endParaRPr lang="en-US" dirty="0">
              <a:highlight>
                <a:srgbClr val="FF00FF"/>
              </a:highlight>
            </a:endParaRPr>
          </a:p>
        </p:txBody>
      </p:sp>
      <p:sp>
        <p:nvSpPr>
          <p:cNvPr id="4" name="TextBox 3">
            <a:extLst>
              <a:ext uri="{FF2B5EF4-FFF2-40B4-BE49-F238E27FC236}">
                <a16:creationId xmlns:a16="http://schemas.microsoft.com/office/drawing/2014/main" id="{4FAF6DF1-E3A8-CE79-F32C-54B94388F351}"/>
              </a:ext>
            </a:extLst>
          </p:cNvPr>
          <p:cNvSpPr txBox="1"/>
          <p:nvPr/>
        </p:nvSpPr>
        <p:spPr>
          <a:xfrm>
            <a:off x="457200" y="2413338"/>
            <a:ext cx="8122596" cy="3108543"/>
          </a:xfrm>
          <a:prstGeom prst="rect">
            <a:avLst/>
          </a:prstGeom>
          <a:noFill/>
        </p:spPr>
        <p:txBody>
          <a:bodyPr wrap="square">
            <a:spAutoFit/>
          </a:bodyPr>
          <a:lstStyle/>
          <a:p>
            <a:pPr>
              <a:buNone/>
            </a:pPr>
            <a:r>
              <a:rPr lang="en-US" sz="2800" b="1" dirty="0"/>
              <a:t>Supervised Pretraining</a:t>
            </a:r>
          </a:p>
          <a:p>
            <a:pPr lvl="1">
              <a:buFont typeface="Arial" panose="020B0604020202020204" pitchFamily="34" charset="0"/>
              <a:buChar char="•"/>
            </a:pPr>
            <a:r>
              <a:rPr lang="en-US" sz="2800" dirty="0"/>
              <a:t>Uses large labeled datasets (e.g., ImageNet, COCO captions).</a:t>
            </a:r>
          </a:p>
          <a:p>
            <a:pPr lvl="1">
              <a:buFont typeface="Arial" panose="020B0604020202020204" pitchFamily="34" charset="0"/>
              <a:buChar char="•"/>
            </a:pPr>
            <a:r>
              <a:rPr lang="en-US" sz="2800" dirty="0"/>
              <a:t>Still useful for initializing vision encoders before multimodal pretraining.</a:t>
            </a:r>
          </a:p>
          <a:p>
            <a:pPr lvl="1">
              <a:buFont typeface="Arial" panose="020B0604020202020204" pitchFamily="34" charset="0"/>
              <a:buChar char="•"/>
            </a:pPr>
            <a:r>
              <a:rPr lang="en-US" sz="2800" dirty="0">
                <a:solidFill>
                  <a:srgbClr val="FF0000"/>
                </a:solidFill>
              </a:rPr>
              <a:t>Limitation: labeled datasets are small compared to web-scale data.</a:t>
            </a:r>
          </a:p>
        </p:txBody>
      </p:sp>
    </p:spTree>
    <p:extLst>
      <p:ext uri="{BB962C8B-B14F-4D97-AF65-F5344CB8AC3E}">
        <p14:creationId xmlns:p14="http://schemas.microsoft.com/office/powerpoint/2010/main" val="189021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853"/>
            <a:ext cx="8229600" cy="288954"/>
          </a:xfrm>
        </p:spPr>
        <p:txBody>
          <a:bodyPr>
            <a:noAutofit/>
          </a:bodyPr>
          <a:lstStyle/>
          <a:p>
            <a:r>
              <a:rPr sz="3200" dirty="0"/>
              <a:t>Large Vision Models Explained: Transforming AI</a:t>
            </a:r>
          </a:p>
        </p:txBody>
      </p:sp>
      <p:sp>
        <p:nvSpPr>
          <p:cNvPr id="3" name="Content Placeholder 2"/>
          <p:cNvSpPr>
            <a:spLocks noGrp="1"/>
          </p:cNvSpPr>
          <p:nvPr>
            <p:ph idx="1"/>
          </p:nvPr>
        </p:nvSpPr>
        <p:spPr>
          <a:xfrm>
            <a:off x="4572000" y="1695105"/>
            <a:ext cx="4212566" cy="4525963"/>
          </a:xfrm>
        </p:spPr>
        <p:txBody>
          <a:bodyPr>
            <a:noAutofit/>
          </a:bodyPr>
          <a:lstStyle/>
          <a:p>
            <a:r>
              <a:rPr sz="2000" dirty="0"/>
              <a:t>From healthcare to manufacturing, finance to entertainment, large vision models hav</a:t>
            </a:r>
            <a:r>
              <a:rPr lang="en-US" sz="2000" dirty="0"/>
              <a:t>e/will</a:t>
            </a:r>
            <a:r>
              <a:rPr sz="2000" dirty="0"/>
              <a:t> become indispensable assets</a:t>
            </a:r>
            <a:endParaRPr lang="en-US" sz="2000" dirty="0"/>
          </a:p>
        </p:txBody>
      </p:sp>
      <p:pic>
        <p:nvPicPr>
          <p:cNvPr id="5" name="Picture 4">
            <a:extLst>
              <a:ext uri="{FF2B5EF4-FFF2-40B4-BE49-F238E27FC236}">
                <a16:creationId xmlns:a16="http://schemas.microsoft.com/office/drawing/2014/main" id="{E7612A3E-5AD5-FEFC-5487-7FBB5A706FC3}"/>
              </a:ext>
            </a:extLst>
          </p:cNvPr>
          <p:cNvPicPr>
            <a:picLocks noChangeAspect="1"/>
          </p:cNvPicPr>
          <p:nvPr/>
        </p:nvPicPr>
        <p:blipFill>
          <a:blip r:embed="rId2"/>
          <a:stretch>
            <a:fillRect/>
          </a:stretch>
        </p:blipFill>
        <p:spPr>
          <a:xfrm>
            <a:off x="97766" y="439987"/>
            <a:ext cx="4515480" cy="3286584"/>
          </a:xfrm>
          <a:prstGeom prst="rect">
            <a:avLst/>
          </a:prstGeom>
        </p:spPr>
      </p:pic>
      <p:pic>
        <p:nvPicPr>
          <p:cNvPr id="6" name="Picture 5">
            <a:extLst>
              <a:ext uri="{FF2B5EF4-FFF2-40B4-BE49-F238E27FC236}">
                <a16:creationId xmlns:a16="http://schemas.microsoft.com/office/drawing/2014/main" id="{EEC9854C-3018-048D-8DB6-8902CF3D170C}"/>
              </a:ext>
            </a:extLst>
          </p:cNvPr>
          <p:cNvPicPr>
            <a:picLocks noChangeAspect="1"/>
          </p:cNvPicPr>
          <p:nvPr/>
        </p:nvPicPr>
        <p:blipFill>
          <a:blip r:embed="rId3"/>
          <a:srcRect l="9182" t="29405" r="37610" b="25365"/>
          <a:stretch>
            <a:fillRect/>
          </a:stretch>
        </p:blipFill>
        <p:spPr>
          <a:xfrm>
            <a:off x="2094712" y="3384469"/>
            <a:ext cx="7049288" cy="35454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01A0-146D-9E66-940B-D2CD9F68B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60E4E-C147-C5DB-0EF0-BF796CF254C0}"/>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FF00"/>
                </a:highlight>
                <a:sym typeface="Wingdings" panose="05000000000000000000" pitchFamily="2" charset="2"/>
              </a:rPr>
              <a:t>Self-Supervised Learning</a:t>
            </a:r>
            <a:endParaRPr lang="en-US" dirty="0">
              <a:highlight>
                <a:srgbClr val="FFFF00"/>
              </a:highlight>
            </a:endParaRPr>
          </a:p>
        </p:txBody>
      </p:sp>
      <p:pic>
        <p:nvPicPr>
          <p:cNvPr id="1026" name="Picture 2" descr="Self-supervised learning">
            <a:extLst>
              <a:ext uri="{FF2B5EF4-FFF2-40B4-BE49-F238E27FC236}">
                <a16:creationId xmlns:a16="http://schemas.microsoft.com/office/drawing/2014/main" id="{8691A723-61FA-34BD-7F84-E9E48EAC6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4885"/>
            <a:ext cx="73152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11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63CD-1829-7226-D67A-FE60B3ED07E9}"/>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FF00"/>
                </a:highlight>
                <a:sym typeface="Wingdings" panose="05000000000000000000" pitchFamily="2" charset="2"/>
              </a:rPr>
              <a:t>Self-Supervised Learning</a:t>
            </a:r>
            <a:endParaRPr lang="en-US" dirty="0">
              <a:highlight>
                <a:srgbClr val="FFFF00"/>
              </a:highlight>
            </a:endParaRPr>
          </a:p>
        </p:txBody>
      </p:sp>
      <p:sp>
        <p:nvSpPr>
          <p:cNvPr id="3" name="Content Placeholder 2">
            <a:extLst>
              <a:ext uri="{FF2B5EF4-FFF2-40B4-BE49-F238E27FC236}">
                <a16:creationId xmlns:a16="http://schemas.microsoft.com/office/drawing/2014/main" id="{813FDC75-670F-DD63-8B48-4B652A1D0BB0}"/>
              </a:ext>
            </a:extLst>
          </p:cNvPr>
          <p:cNvSpPr>
            <a:spLocks noGrp="1"/>
          </p:cNvSpPr>
          <p:nvPr>
            <p:ph idx="1"/>
          </p:nvPr>
        </p:nvSpPr>
        <p:spPr>
          <a:xfrm>
            <a:off x="457200" y="1600199"/>
            <a:ext cx="8229600" cy="5257800"/>
          </a:xfrm>
        </p:spPr>
        <p:txBody>
          <a:bodyPr>
            <a:normAutofit fontScale="85000" lnSpcReduction="10000"/>
          </a:bodyPr>
          <a:lstStyle/>
          <a:p>
            <a:r>
              <a:rPr lang="en-US" b="1" dirty="0"/>
              <a:t>Use large unlabeled (or weakly labeled) data</a:t>
            </a:r>
          </a:p>
          <a:p>
            <a:r>
              <a:rPr lang="en-US" b="1" dirty="0"/>
              <a:t>Models learn broad representations without direct supervision</a:t>
            </a:r>
          </a:p>
          <a:p>
            <a:r>
              <a:rPr lang="en-US" dirty="0"/>
              <a:t>For vision or multimodal: </a:t>
            </a:r>
            <a:r>
              <a:rPr lang="en-US" dirty="0">
                <a:highlight>
                  <a:srgbClr val="FFFF00"/>
                </a:highlight>
              </a:rPr>
              <a:t>masked region prediction, image–text contrastive loss, image caption prediction</a:t>
            </a:r>
          </a:p>
          <a:p>
            <a:pPr marL="0" indent="0">
              <a:buNone/>
            </a:pPr>
            <a:br>
              <a:rPr lang="en-US" b="1" dirty="0"/>
            </a:br>
            <a:r>
              <a:rPr lang="en-US" b="1" dirty="0"/>
              <a:t>CONCEPT:</a:t>
            </a:r>
            <a:br>
              <a:rPr lang="en-US" b="1" dirty="0"/>
            </a:br>
            <a:r>
              <a:rPr lang="en-US" dirty="0"/>
              <a:t>During pretraining, you don’t explicitly teach the model how to do downstream tasks. Instead, you expose it to massive text corpora, image collections, or paired image-text sets, and have the model predict missing parts (e.g. masked tokens or image patches) or align modalities. This gives the model a strong base of general knowledge.</a:t>
            </a:r>
          </a:p>
          <a:p>
            <a:endParaRPr lang="en-US" dirty="0"/>
          </a:p>
        </p:txBody>
      </p:sp>
    </p:spTree>
    <p:extLst>
      <p:ext uri="{BB962C8B-B14F-4D97-AF65-F5344CB8AC3E}">
        <p14:creationId xmlns:p14="http://schemas.microsoft.com/office/powerpoint/2010/main" val="1477588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60EF-68FC-6B98-8BDA-CDF688DC0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95220-0B3B-4D4D-25BD-A2FE734DAA68}"/>
              </a:ext>
            </a:extLst>
          </p:cNvPr>
          <p:cNvSpPr>
            <a:spLocks noGrp="1"/>
          </p:cNvSpPr>
          <p:nvPr>
            <p:ph type="title"/>
          </p:nvPr>
        </p:nvSpPr>
        <p:spPr/>
        <p:txBody>
          <a:bodyPr>
            <a:normAutofit fontScale="90000"/>
          </a:bodyPr>
          <a:lstStyle/>
          <a:p>
            <a:r>
              <a:rPr lang="en-US" dirty="0">
                <a:highlight>
                  <a:srgbClr val="FFFF00"/>
                </a:highlight>
                <a:sym typeface="Wingdings" panose="05000000000000000000" pitchFamily="2" charset="2"/>
              </a:rPr>
              <a:t>Self-Supervised Learning  Masked Region </a:t>
            </a:r>
            <a:r>
              <a:rPr lang="en-US" dirty="0" err="1">
                <a:highlight>
                  <a:srgbClr val="FFFF00"/>
                </a:highlight>
                <a:sym typeface="Wingdings" panose="05000000000000000000" pitchFamily="2" charset="2"/>
              </a:rPr>
              <a:t>Predicton</a:t>
            </a:r>
            <a:endParaRPr lang="en-US" dirty="0">
              <a:highlight>
                <a:srgbClr val="FFFF00"/>
              </a:highlight>
            </a:endParaRPr>
          </a:p>
        </p:txBody>
      </p:sp>
      <p:sp>
        <p:nvSpPr>
          <p:cNvPr id="3" name="Content Placeholder 2">
            <a:extLst>
              <a:ext uri="{FF2B5EF4-FFF2-40B4-BE49-F238E27FC236}">
                <a16:creationId xmlns:a16="http://schemas.microsoft.com/office/drawing/2014/main" id="{8E60B6AE-EC78-3BDE-F8B9-57F1E70722AF}"/>
              </a:ext>
            </a:extLst>
          </p:cNvPr>
          <p:cNvSpPr>
            <a:spLocks noGrp="1"/>
          </p:cNvSpPr>
          <p:nvPr>
            <p:ph idx="1"/>
          </p:nvPr>
        </p:nvSpPr>
        <p:spPr>
          <a:xfrm>
            <a:off x="457200" y="1600199"/>
            <a:ext cx="4717915" cy="5257800"/>
          </a:xfrm>
        </p:spPr>
        <p:txBody>
          <a:bodyPr>
            <a:normAutofit fontScale="85000" lnSpcReduction="20000"/>
          </a:bodyPr>
          <a:lstStyle/>
          <a:p>
            <a:r>
              <a:rPr lang="en-US" dirty="0"/>
              <a:t>Masked region prediction --- Similar to “masked language modeling” (where random words are hidden and the model must guess them), in images you can hide or mask parts of an image (patches, pixels, regions). </a:t>
            </a:r>
            <a:br>
              <a:rPr lang="en-US" dirty="0"/>
            </a:br>
            <a:endParaRPr lang="en-US" dirty="0"/>
          </a:p>
          <a:p>
            <a:r>
              <a:rPr lang="en-US" dirty="0"/>
              <a:t>The model is trained to reconstruct or predict the missing content. This forces it to understand the overall structure of the image.</a:t>
            </a:r>
          </a:p>
        </p:txBody>
      </p:sp>
      <p:pic>
        <p:nvPicPr>
          <p:cNvPr id="6" name="Picture 5">
            <a:extLst>
              <a:ext uri="{FF2B5EF4-FFF2-40B4-BE49-F238E27FC236}">
                <a16:creationId xmlns:a16="http://schemas.microsoft.com/office/drawing/2014/main" id="{F918D58C-CC65-801C-F052-DBC29F4CA521}"/>
              </a:ext>
            </a:extLst>
          </p:cNvPr>
          <p:cNvPicPr>
            <a:picLocks noChangeAspect="1"/>
          </p:cNvPicPr>
          <p:nvPr/>
        </p:nvPicPr>
        <p:blipFill>
          <a:blip r:embed="rId2"/>
          <a:stretch>
            <a:fillRect/>
          </a:stretch>
        </p:blipFill>
        <p:spPr>
          <a:xfrm>
            <a:off x="5084798" y="2357667"/>
            <a:ext cx="3835465" cy="3093118"/>
          </a:xfrm>
          <a:prstGeom prst="rect">
            <a:avLst/>
          </a:prstGeom>
        </p:spPr>
      </p:pic>
    </p:spTree>
    <p:extLst>
      <p:ext uri="{BB962C8B-B14F-4D97-AF65-F5344CB8AC3E}">
        <p14:creationId xmlns:p14="http://schemas.microsoft.com/office/powerpoint/2010/main" val="110491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4A739-501F-3A77-3BBA-C3AF3F2BD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E2D7B-CBEA-1136-5B59-D412A20F0727}"/>
              </a:ext>
            </a:extLst>
          </p:cNvPr>
          <p:cNvSpPr>
            <a:spLocks noGrp="1"/>
          </p:cNvSpPr>
          <p:nvPr>
            <p:ph type="title"/>
          </p:nvPr>
        </p:nvSpPr>
        <p:spPr>
          <a:xfrm>
            <a:off x="457200" y="274638"/>
            <a:ext cx="8229600" cy="416026"/>
          </a:xfrm>
        </p:spPr>
        <p:txBody>
          <a:bodyPr>
            <a:noAutofit/>
          </a:bodyPr>
          <a:lstStyle/>
          <a:p>
            <a:r>
              <a:rPr lang="en-US" sz="3200" dirty="0">
                <a:highlight>
                  <a:srgbClr val="FFFF00"/>
                </a:highlight>
                <a:sym typeface="Wingdings" panose="05000000000000000000" pitchFamily="2" charset="2"/>
              </a:rPr>
              <a:t>Self-Supervised Learning Contrastive Loss </a:t>
            </a:r>
            <a:endParaRPr lang="en-US" sz="3200" dirty="0">
              <a:highlight>
                <a:srgbClr val="FFFF00"/>
              </a:highlight>
            </a:endParaRPr>
          </a:p>
        </p:txBody>
      </p:sp>
      <p:sp>
        <p:nvSpPr>
          <p:cNvPr id="3" name="Content Placeholder 2">
            <a:extLst>
              <a:ext uri="{FF2B5EF4-FFF2-40B4-BE49-F238E27FC236}">
                <a16:creationId xmlns:a16="http://schemas.microsoft.com/office/drawing/2014/main" id="{F4CF70C5-7C1E-38C9-C09D-3F54AE0D9EC3}"/>
              </a:ext>
            </a:extLst>
          </p:cNvPr>
          <p:cNvSpPr>
            <a:spLocks noGrp="1"/>
          </p:cNvSpPr>
          <p:nvPr>
            <p:ph idx="1"/>
          </p:nvPr>
        </p:nvSpPr>
        <p:spPr>
          <a:xfrm>
            <a:off x="309900" y="1162453"/>
            <a:ext cx="4894398" cy="5783095"/>
          </a:xfrm>
        </p:spPr>
        <p:txBody>
          <a:bodyPr>
            <a:normAutofit lnSpcReduction="10000"/>
          </a:bodyPr>
          <a:lstStyle/>
          <a:p>
            <a:pPr marL="0" indent="0">
              <a:buNone/>
            </a:pPr>
            <a:r>
              <a:rPr lang="en-US" sz="1200" b="1" dirty="0"/>
              <a:t>Image–text contrastive loss</a:t>
            </a:r>
            <a:br>
              <a:rPr lang="en-US" sz="1200" dirty="0"/>
            </a:br>
            <a:r>
              <a:rPr lang="en-US" sz="1200" dirty="0"/>
              <a:t>Given many image–text pairs, the model learns to bring the embedding of </a:t>
            </a:r>
            <a:r>
              <a:rPr lang="en-US" sz="1200" u="sng" dirty="0"/>
              <a:t>a</a:t>
            </a:r>
            <a:r>
              <a:rPr lang="en-US" sz="1200" dirty="0"/>
              <a:t> matching image and caption closer together in representation space, while pushing apart non-matching pairs. This teaches alignment between visual and textual modalities.</a:t>
            </a:r>
            <a:br>
              <a:rPr lang="en-US" sz="1200" dirty="0"/>
            </a:br>
            <a:br>
              <a:rPr lang="en-US" sz="1200" dirty="0"/>
            </a:br>
            <a:endParaRPr lang="en-US" sz="1200" dirty="0"/>
          </a:p>
          <a:p>
            <a:pPr marL="0" indent="0">
              <a:buNone/>
            </a:pPr>
            <a:r>
              <a:rPr lang="en-US" sz="1200" b="1" dirty="0"/>
              <a:t>Dual Encoders:</a:t>
            </a:r>
            <a:r>
              <a:rPr lang="en-US" sz="1200" dirty="0"/>
              <a:t> </a:t>
            </a:r>
          </a:p>
          <a:p>
            <a:r>
              <a:rPr lang="en-US" sz="1200" dirty="0"/>
              <a:t>Two separate neural networks are typically used: an image encoder and a text encoder. These encoders process their respective modalities (image patches or text tokens) and project them into the same shared embedding space.</a:t>
            </a:r>
          </a:p>
          <a:p>
            <a:pPr marL="0" indent="0">
              <a:buNone/>
            </a:pPr>
            <a:r>
              <a:rPr lang="en-US" sz="1200" b="1" dirty="0"/>
              <a:t>Positive and Negative Pairs:</a:t>
            </a:r>
            <a:endParaRPr lang="en-US" sz="1200" dirty="0"/>
          </a:p>
          <a:p>
            <a:r>
              <a:rPr lang="en-US" sz="1200" b="1" dirty="0"/>
              <a:t>Positive Pairs:</a:t>
            </a:r>
            <a:r>
              <a:rPr lang="en-US" sz="1200" dirty="0"/>
              <a:t> An image and its associated text (e.g., a caption) form a positive pair, and their embeddings are encouraged to be similar.</a:t>
            </a:r>
          </a:p>
          <a:p>
            <a:r>
              <a:rPr lang="en-US" sz="1200" b="1" dirty="0"/>
              <a:t>Negative Pairs:</a:t>
            </a:r>
            <a:r>
              <a:rPr lang="en-US" sz="1200" dirty="0"/>
              <a:t> An image and a different text from the same batch (or vice-versa) are treated as negative pairs, and their embeddings are pushed apart.</a:t>
            </a:r>
          </a:p>
          <a:p>
            <a:pPr marL="0" indent="0">
              <a:buNone/>
            </a:pPr>
            <a:r>
              <a:rPr lang="en-US" sz="1200" b="1" dirty="0"/>
              <a:t>Contrastive Loss:</a:t>
            </a:r>
            <a:r>
              <a:rPr lang="en-US" sz="1200" dirty="0"/>
              <a:t> </a:t>
            </a:r>
          </a:p>
          <a:p>
            <a:r>
              <a:rPr lang="en-US" sz="1200" dirty="0"/>
              <a:t>A loss function, such as </a:t>
            </a:r>
            <a:r>
              <a:rPr lang="en-US" sz="1200" dirty="0" err="1"/>
              <a:t>InfoNCE</a:t>
            </a:r>
            <a:r>
              <a:rPr lang="en-US" sz="1200" dirty="0"/>
              <a:t> loss, is used to optimize the encoders. This loss maximizes the similarity between positive pairs and minimizes the similarity between negative pairs within a </a:t>
            </a:r>
            <a:r>
              <a:rPr lang="en-US" sz="1200" dirty="0" err="1"/>
              <a:t>batch.For</a:t>
            </a:r>
            <a:r>
              <a:rPr lang="en-US" sz="1200" dirty="0"/>
              <a:t> each image in a batch, its similarity to its corresponding text is maximized, while its similarity to all other texts in the batch (negative samples) is minimized.</a:t>
            </a:r>
          </a:p>
          <a:p>
            <a:r>
              <a:rPr lang="en-US" sz="1200" dirty="0"/>
              <a:t>A symmetrical loss is also applied for each text, maximizing its similarity to its corresponding image and minimizing similarity to other images.</a:t>
            </a:r>
          </a:p>
          <a:p>
            <a:r>
              <a:rPr lang="en-US" sz="1200" b="1" dirty="0"/>
              <a:t>Shared Embedding Space:</a:t>
            </a:r>
            <a:r>
              <a:rPr lang="en-US" sz="1200" dirty="0"/>
              <a:t> </a:t>
            </a:r>
          </a:p>
          <a:p>
            <a:r>
              <a:rPr lang="en-US" sz="1200" dirty="0"/>
              <a:t>Through this training process, the encoders learn to embed images and texts such that semantically related content is close in the embedding space, regardless of modality.</a:t>
            </a:r>
          </a:p>
        </p:txBody>
      </p:sp>
      <p:sp>
        <p:nvSpPr>
          <p:cNvPr id="5" name="TextBox 4">
            <a:extLst>
              <a:ext uri="{FF2B5EF4-FFF2-40B4-BE49-F238E27FC236}">
                <a16:creationId xmlns:a16="http://schemas.microsoft.com/office/drawing/2014/main" id="{D655BBBA-F577-5D66-76C2-C2D846AE0957}"/>
              </a:ext>
            </a:extLst>
          </p:cNvPr>
          <p:cNvSpPr txBox="1"/>
          <p:nvPr/>
        </p:nvSpPr>
        <p:spPr>
          <a:xfrm>
            <a:off x="5107020" y="4278736"/>
            <a:ext cx="4036979" cy="2585323"/>
          </a:xfrm>
          <a:prstGeom prst="rect">
            <a:avLst/>
          </a:prstGeom>
          <a:solidFill>
            <a:srgbClr val="FFC000"/>
          </a:solidFill>
        </p:spPr>
        <p:txBody>
          <a:bodyPr wrap="square">
            <a:spAutoFit/>
          </a:bodyPr>
          <a:lstStyle/>
          <a:p>
            <a:r>
              <a:rPr lang="en-US" b="0" i="0" dirty="0">
                <a:solidFill>
                  <a:srgbClr val="001D35"/>
                </a:solidFill>
                <a:effectLst/>
                <a:latin typeface="Google Sans"/>
              </a:rPr>
              <a:t>The central idea is to bring the representations of matching image-text pairs (e.g., an image and its corresponding caption) closer together in a high-dimensional embedding space, while simultaneously pushing apart the representations of non-matching pairs. This is achieved through a contrastive loss function</a:t>
            </a:r>
            <a:endParaRPr lang="en-US" dirty="0"/>
          </a:p>
        </p:txBody>
      </p:sp>
      <p:pic>
        <p:nvPicPr>
          <p:cNvPr id="4100" name="Picture 4" descr="Contrastive Learning being a self-supervised technique, empowers models to learn representations from unlabeled data by bringing semantically similar items (positive pairs) closer and pushing semantically dissimilar items (negative pairs) apart.">
            <a:extLst>
              <a:ext uri="{FF2B5EF4-FFF2-40B4-BE49-F238E27FC236}">
                <a16:creationId xmlns:a16="http://schemas.microsoft.com/office/drawing/2014/main" id="{2F339BC4-1A61-2FB4-45FC-EAF857A0F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021" y="1708506"/>
            <a:ext cx="4036979" cy="227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78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778B-BF16-8334-F823-DB1401809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6FBFC-ED75-27C7-2C95-5F7E55B3CF98}"/>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00FF00"/>
                </a:highlight>
                <a:sym typeface="Wingdings" panose="05000000000000000000" pitchFamily="2" charset="2"/>
              </a:rPr>
              <a:t>Student-Teacher Training</a:t>
            </a:r>
            <a:endParaRPr lang="en-US" dirty="0">
              <a:highlight>
                <a:srgbClr val="00FF00"/>
              </a:highlight>
            </a:endParaRPr>
          </a:p>
        </p:txBody>
      </p:sp>
      <p:pic>
        <p:nvPicPr>
          <p:cNvPr id="5124" name="Picture 4" descr="Model distillation and privacy — Labelia (ex Substra Foundation)">
            <a:extLst>
              <a:ext uri="{FF2B5EF4-FFF2-40B4-BE49-F238E27FC236}">
                <a16:creationId xmlns:a16="http://schemas.microsoft.com/office/drawing/2014/main" id="{6E003072-04A8-2E5B-01C0-F75FC4D79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551" y="3109798"/>
            <a:ext cx="5703449" cy="37482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ADB75A9-A3E0-F028-8FBC-6CB09F7908ED}"/>
              </a:ext>
            </a:extLst>
          </p:cNvPr>
          <p:cNvSpPr>
            <a:spLocks noChangeArrowheads="1"/>
          </p:cNvSpPr>
          <p:nvPr/>
        </p:nvSpPr>
        <p:spPr bwMode="auto">
          <a:xfrm>
            <a:off x="262647" y="1707387"/>
            <a:ext cx="842415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Also called </a:t>
            </a:r>
            <a:r>
              <a:rPr kumimoji="0" lang="en-US" altLang="en-US" sz="2000" b="1" i="0" u="none" strike="noStrike" cap="none" normalizeH="0" baseline="0" dirty="0">
                <a:ln>
                  <a:noFill/>
                </a:ln>
                <a:solidFill>
                  <a:schemeClr val="tx1"/>
                </a:solidFill>
                <a:effectLst/>
                <a:latin typeface="Arial" panose="020B0604020202020204" pitchFamily="34" charset="0"/>
              </a:rPr>
              <a:t>Knowledge Distillation</a:t>
            </a:r>
            <a:r>
              <a:rPr kumimoji="0" lang="en-US" altLang="en-US" sz="2000" b="0" i="0" u="none" strike="noStrike" cap="none" normalizeH="0" baseline="0" dirty="0">
                <a:ln>
                  <a:noFill/>
                </a:ln>
                <a:solidFill>
                  <a:schemeClr val="tx1"/>
                </a:solidFill>
                <a:effectLst/>
                <a:latin typeface="Arial" panose="020B0604020202020204" pitchFamily="34" charset="0"/>
              </a:rPr>
              <a:t> or </a:t>
            </a:r>
            <a:r>
              <a:rPr kumimoji="0" lang="en-US" altLang="en-US" sz="2000" b="1" i="0" u="none" strike="noStrike" cap="none" normalizeH="0" baseline="0" dirty="0">
                <a:ln>
                  <a:noFill/>
                </a:ln>
                <a:solidFill>
                  <a:schemeClr val="tx1"/>
                </a:solidFill>
                <a:effectLst/>
                <a:latin typeface="Arial" panose="020B0604020202020204" pitchFamily="34" charset="0"/>
              </a:rPr>
              <a:t>Teacher–Student Training</a:t>
            </a:r>
            <a:r>
              <a:rPr kumimoji="0" lang="en-US" altLang="en-US" sz="20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FontTx/>
              <a:buChar char="•"/>
            </a:pPr>
            <a:r>
              <a:rPr kumimoji="0" lang="en-US" altLang="en-US" sz="2000" b="1" i="0" u="none" strike="noStrike" cap="none" normalizeH="0" baseline="0" dirty="0">
                <a:ln>
                  <a:noFill/>
                </a:ln>
                <a:solidFill>
                  <a:schemeClr val="tx1"/>
                </a:solidFill>
                <a:effectLst/>
                <a:latin typeface="Arial" panose="020B0604020202020204" pitchFamily="34" charset="0"/>
              </a:rPr>
              <a:t>teacher</a:t>
            </a:r>
            <a:r>
              <a:rPr kumimoji="0" lang="en-US" altLang="en-US" sz="2000" b="0" i="0" u="none" strike="noStrike" cap="none" normalizeH="0" baseline="0" dirty="0">
                <a:ln>
                  <a:noFill/>
                </a:ln>
                <a:solidFill>
                  <a:schemeClr val="tx1"/>
                </a:solidFill>
                <a:effectLst/>
                <a:latin typeface="Arial" panose="020B0604020202020204" pitchFamily="34" charset="0"/>
              </a:rPr>
              <a:t> is usually a larger, more accurate (but slower) model.</a:t>
            </a:r>
          </a:p>
          <a:p>
            <a:pPr lvl="1" defTabSz="914400" eaLnBrk="0" fontAlgn="base" hangingPunct="0">
              <a:spcBef>
                <a:spcPct val="0"/>
              </a:spcBef>
              <a:spcAft>
                <a:spcPct val="0"/>
              </a:spcAft>
              <a:buFontTx/>
              <a:buChar char="•"/>
            </a:pPr>
            <a:r>
              <a:rPr kumimoji="0" lang="en-US" altLang="en-US" sz="2000" b="1" i="0" u="none" strike="noStrike" cap="none" normalizeH="0" baseline="0" dirty="0">
                <a:ln>
                  <a:noFill/>
                </a:ln>
                <a:solidFill>
                  <a:schemeClr val="tx1"/>
                </a:solidFill>
                <a:effectLst/>
                <a:latin typeface="Arial" panose="020B0604020202020204" pitchFamily="34" charset="0"/>
              </a:rPr>
              <a:t>student</a:t>
            </a:r>
            <a:r>
              <a:rPr kumimoji="0" lang="en-US" altLang="en-US" sz="2000" b="0" i="0" u="none" strike="noStrike" cap="none" normalizeH="0" baseline="0" dirty="0">
                <a:ln>
                  <a:noFill/>
                </a:ln>
                <a:solidFill>
                  <a:schemeClr val="tx1"/>
                </a:solidFill>
                <a:effectLst/>
                <a:latin typeface="Arial" panose="020B0604020202020204" pitchFamily="34" charset="0"/>
              </a:rPr>
              <a:t> is a smaller, faster model trained to mimic the teacher’s predictions or representations.</a:t>
            </a:r>
            <a:br>
              <a:rPr kumimoji="0" lang="en-US" altLang="en-US" sz="2000" b="0" i="0" u="none" strike="noStrike" cap="none" normalizeH="0" baseline="0" dirty="0">
                <a:ln>
                  <a:noFill/>
                </a:ln>
                <a:solidFill>
                  <a:schemeClr val="tx1"/>
                </a:solidFill>
                <a:effectLst/>
                <a:latin typeface="Arial" panose="020B0604020202020204" pitchFamily="34" charset="0"/>
              </a:rPr>
            </a:b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D6C90B8-16C3-2332-D0D7-EE5301807F4C}"/>
              </a:ext>
            </a:extLst>
          </p:cNvPr>
          <p:cNvSpPr txBox="1"/>
          <p:nvPr/>
        </p:nvSpPr>
        <p:spPr>
          <a:xfrm>
            <a:off x="189689" y="3338604"/>
            <a:ext cx="3166354" cy="3416320"/>
          </a:xfrm>
          <a:prstGeom prst="rect">
            <a:avLst/>
          </a:prstGeom>
          <a:solidFill>
            <a:srgbClr val="FFC000"/>
          </a:solidFill>
        </p:spPr>
        <p:txBody>
          <a:bodyPr wrap="square">
            <a:spAutoFit/>
          </a:bodyPr>
          <a:lstStyle/>
          <a:p>
            <a:r>
              <a:rPr lang="en-US" b="1" dirty="0"/>
              <a:t>Self-training on unlabeled data (pseudo-labeling).</a:t>
            </a:r>
            <a:br>
              <a:rPr lang="en-US" dirty="0"/>
            </a:br>
            <a:r>
              <a:rPr lang="en-US" dirty="0"/>
              <a:t>Start with a competent teacher (maybe smaller). Use it to label </a:t>
            </a:r>
            <a:r>
              <a:rPr lang="en-US" i="1" dirty="0"/>
              <a:t>huge</a:t>
            </a:r>
            <a:r>
              <a:rPr lang="en-US" dirty="0"/>
              <a:t> unlabeled corpora, then train a </a:t>
            </a:r>
            <a:r>
              <a:rPr lang="en-US" b="1" dirty="0"/>
              <a:t>larger student</a:t>
            </a:r>
            <a:r>
              <a:rPr lang="en-US" dirty="0"/>
              <a:t> on the union of human-labeled + teacher-labeled data. The student can exceed the teacher (e.g., “Noisy Student” style for vision; analogous approaches in LLMs).</a:t>
            </a:r>
          </a:p>
        </p:txBody>
      </p:sp>
    </p:spTree>
    <p:extLst>
      <p:ext uri="{BB962C8B-B14F-4D97-AF65-F5344CB8AC3E}">
        <p14:creationId xmlns:p14="http://schemas.microsoft.com/office/powerpoint/2010/main" val="12281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08FF-07D3-C4DA-A716-12C39006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6C94D-AC6A-769E-A0E7-2C76526AB24B}"/>
              </a:ext>
            </a:extLst>
          </p:cNvPr>
          <p:cNvSpPr>
            <a:spLocks noGrp="1"/>
          </p:cNvSpPr>
          <p:nvPr>
            <p:ph type="title"/>
          </p:nvPr>
        </p:nvSpPr>
        <p:spPr/>
        <p:txBody>
          <a:bodyPr>
            <a:normAutofit/>
          </a:bodyPr>
          <a:lstStyle/>
          <a:p>
            <a:r>
              <a:rPr lang="en-US" dirty="0">
                <a:highlight>
                  <a:srgbClr val="00FF00"/>
                </a:highlight>
                <a:sym typeface="Wingdings" panose="05000000000000000000" pitchFamily="2" charset="2"/>
              </a:rPr>
              <a:t>Student-Teacher Training</a:t>
            </a:r>
            <a:endParaRPr lang="en-US" dirty="0">
              <a:highlight>
                <a:srgbClr val="00FF00"/>
              </a:highlight>
            </a:endParaRPr>
          </a:p>
        </p:txBody>
      </p:sp>
      <p:sp>
        <p:nvSpPr>
          <p:cNvPr id="4" name="Rectangle 2">
            <a:extLst>
              <a:ext uri="{FF2B5EF4-FFF2-40B4-BE49-F238E27FC236}">
                <a16:creationId xmlns:a16="http://schemas.microsoft.com/office/drawing/2014/main" id="{80747C96-167E-5DFA-943F-7A082C7868BC}"/>
              </a:ext>
            </a:extLst>
          </p:cNvPr>
          <p:cNvSpPr>
            <a:spLocks noChangeArrowheads="1"/>
          </p:cNvSpPr>
          <p:nvPr/>
        </p:nvSpPr>
        <p:spPr bwMode="auto">
          <a:xfrm>
            <a:off x="457200" y="2357255"/>
            <a:ext cx="860897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tx1"/>
                </a:solidFill>
                <a:effectLst/>
                <a:latin typeface="Arial" panose="020B0604020202020204" pitchFamily="34" charset="0"/>
              </a:rPr>
              <a:t>Distillation for real-world VLMs</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Large generative or multimodal foundational models are too heavy for practical deployment.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highlight>
                  <a:srgbClr val="FFFF00"/>
                </a:highlight>
                <a:latin typeface="Arial" panose="020B0604020202020204" pitchFamily="34" charset="0"/>
              </a:rPr>
              <a:t>Distillation — compressing the knowledge of a teacher into a smaller student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(e.g., MiniGPT-4 distilled from larger LLM + vision encoders). </a:t>
            </a:r>
          </a:p>
        </p:txBody>
      </p:sp>
    </p:spTree>
    <p:extLst>
      <p:ext uri="{BB962C8B-B14F-4D97-AF65-F5344CB8AC3E}">
        <p14:creationId xmlns:p14="http://schemas.microsoft.com/office/powerpoint/2010/main" val="3866100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534AD-BEC4-8485-C3F3-9C5FF85CA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8182C-1564-AC62-812B-630A7D79B37E}"/>
              </a:ext>
            </a:extLst>
          </p:cNvPr>
          <p:cNvSpPr>
            <a:spLocks noGrp="1"/>
          </p:cNvSpPr>
          <p:nvPr>
            <p:ph type="title"/>
          </p:nvPr>
        </p:nvSpPr>
        <p:spPr/>
        <p:txBody>
          <a:bodyPr>
            <a:normAutofit fontScale="90000"/>
          </a:bodyPr>
          <a:lstStyle/>
          <a:p>
            <a:r>
              <a:rPr lang="en-US" dirty="0">
                <a:highlight>
                  <a:srgbClr val="00FFFF"/>
                </a:highlight>
                <a:sym typeface="Wingdings" panose="05000000000000000000" pitchFamily="2" charset="2"/>
              </a:rPr>
              <a:t>SSL &amp; Student-Teacher Training COMBINED</a:t>
            </a:r>
            <a:endParaRPr lang="en-US" dirty="0">
              <a:highlight>
                <a:srgbClr val="00FFFF"/>
              </a:highlight>
            </a:endParaRPr>
          </a:p>
        </p:txBody>
      </p:sp>
      <p:sp>
        <p:nvSpPr>
          <p:cNvPr id="3" name="Rectangle 1">
            <a:extLst>
              <a:ext uri="{FF2B5EF4-FFF2-40B4-BE49-F238E27FC236}">
                <a16:creationId xmlns:a16="http://schemas.microsoft.com/office/drawing/2014/main" id="{B23752E9-70CA-69CF-7327-6E91A87B1A99}"/>
              </a:ext>
            </a:extLst>
          </p:cNvPr>
          <p:cNvSpPr>
            <a:spLocks noChangeArrowheads="1"/>
          </p:cNvSpPr>
          <p:nvPr/>
        </p:nvSpPr>
        <p:spPr bwMode="auto">
          <a:xfrm>
            <a:off x="0" y="1903024"/>
            <a:ext cx="922182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SSL can produce the teacher model</a:t>
            </a:r>
            <a:r>
              <a:rPr kumimoji="0" lang="en-US" altLang="en-US" sz="2400" b="0" i="0" u="none" strike="noStrike" cap="none" normalizeH="0" baseline="0" dirty="0">
                <a:ln>
                  <a:noFill/>
                </a:ln>
                <a:solidFill>
                  <a:schemeClr val="tx1"/>
                </a:solidFill>
                <a:effectLst/>
                <a:latin typeface="Arial" panose="020B0604020202020204" pitchFamily="34" charset="0"/>
              </a:rPr>
              <a:t>, which then supervises a lightweight student.</a:t>
            </a:r>
          </a:p>
          <a:p>
            <a:pPr lvl="1" defTabSz="914400" eaLnBrk="0" fontAlgn="base" hangingPunct="0">
              <a:spcBef>
                <a:spcPct val="0"/>
              </a:spcBef>
              <a:spcAft>
                <a:spcPct val="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In some designs, the student and teacher learn </a:t>
            </a:r>
            <a:r>
              <a:rPr kumimoji="0" lang="en-US" altLang="en-US" sz="2400" b="1" i="0" u="none" strike="noStrike" cap="none" normalizeH="0" baseline="0" dirty="0">
                <a:ln>
                  <a:noFill/>
                </a:ln>
                <a:solidFill>
                  <a:schemeClr val="tx1"/>
                </a:solidFill>
                <a:effectLst/>
                <a:latin typeface="Arial" panose="020B0604020202020204" pitchFamily="34" charset="0"/>
              </a:rPr>
              <a:t>jointly</a:t>
            </a:r>
            <a:r>
              <a:rPr kumimoji="0" lang="en-US" altLang="en-US" sz="2400" b="0" i="0" u="none" strike="noStrike" cap="none" normalizeH="0" baseline="0" dirty="0">
                <a:ln>
                  <a:noFill/>
                </a:ln>
                <a:solidFill>
                  <a:schemeClr val="tx1"/>
                </a:solidFill>
                <a:effectLst/>
                <a:latin typeface="Arial" panose="020B0604020202020204" pitchFamily="34" charset="0"/>
              </a:rPr>
              <a:t> (e.g., BYOL’s “online network” vs. “target network” — technically a student-teacher setup without explicit labels).</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Modern large-scale models (like LLMs and vision transformers) often use </a:t>
            </a:r>
            <a:r>
              <a:rPr kumimoji="0" lang="en-US" altLang="en-US" sz="2400" b="0" i="1" u="none" strike="noStrike" cap="none" normalizeH="0" baseline="0" dirty="0">
                <a:ln>
                  <a:noFill/>
                </a:ln>
                <a:solidFill>
                  <a:schemeClr val="tx1"/>
                </a:solidFill>
                <a:effectLst/>
                <a:latin typeface="Arial" panose="020B0604020202020204" pitchFamily="34" charset="0"/>
              </a:rPr>
              <a:t>both paradigms</a:t>
            </a:r>
            <a:r>
              <a:rPr kumimoji="0" lang="en-US" altLang="en-US" sz="24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FontTx/>
              <a:buChar char="•"/>
            </a:pPr>
            <a:r>
              <a:rPr kumimoji="0" lang="en-US" altLang="en-US" sz="2400" b="1" i="0" u="none" strike="noStrike" cap="none" normalizeH="0" baseline="0" dirty="0">
                <a:ln>
                  <a:noFill/>
                </a:ln>
                <a:solidFill>
                  <a:schemeClr val="tx1"/>
                </a:solidFill>
                <a:effectLst/>
                <a:latin typeface="Arial" panose="020B0604020202020204" pitchFamily="34" charset="0"/>
              </a:rPr>
              <a:t>SSL</a:t>
            </a:r>
            <a:r>
              <a:rPr kumimoji="0" lang="en-US" altLang="en-US" sz="2400" b="0" i="0" u="none" strike="noStrike" cap="none" normalizeH="0" baseline="0" dirty="0">
                <a:ln>
                  <a:noFill/>
                </a:ln>
                <a:solidFill>
                  <a:schemeClr val="tx1"/>
                </a:solidFill>
                <a:effectLst/>
                <a:latin typeface="Arial" panose="020B0604020202020204" pitchFamily="34" charset="0"/>
              </a:rPr>
              <a:t> for pretraining on massive unlabeled corpora.</a:t>
            </a:r>
          </a:p>
          <a:p>
            <a:pPr lvl="1" defTabSz="914400" eaLnBrk="0" fontAlgn="base" hangingPunct="0">
              <a:spcBef>
                <a:spcPct val="0"/>
              </a:spcBef>
              <a:spcAft>
                <a:spcPct val="0"/>
              </a:spcAft>
              <a:buFontTx/>
              <a:buChar char="•"/>
            </a:pPr>
            <a:r>
              <a:rPr kumimoji="0" lang="en-US" altLang="en-US" sz="2400" b="1" i="0" u="none" strike="noStrike" cap="none" normalizeH="0" baseline="0" dirty="0">
                <a:ln>
                  <a:noFill/>
                </a:ln>
                <a:solidFill>
                  <a:schemeClr val="tx1"/>
                </a:solidFill>
                <a:effectLst/>
                <a:latin typeface="Arial" panose="020B0604020202020204" pitchFamily="34" charset="0"/>
              </a:rPr>
              <a:t>Distillation</a:t>
            </a:r>
            <a:r>
              <a:rPr kumimoji="0" lang="en-US" altLang="en-US" sz="2400" b="0" i="0" u="none" strike="noStrike" cap="none" normalizeH="0" baseline="0" dirty="0">
                <a:ln>
                  <a:noFill/>
                </a:ln>
                <a:solidFill>
                  <a:schemeClr val="tx1"/>
                </a:solidFill>
                <a:effectLst/>
                <a:latin typeface="Arial" panose="020B0604020202020204" pitchFamily="34" charset="0"/>
              </a:rPr>
              <a:t> to produce smaller versions for real-world deployment (e.g., </a:t>
            </a:r>
            <a:r>
              <a:rPr kumimoji="0" lang="en-US" altLang="en-US" sz="2400" b="0" i="0" u="none" strike="noStrike" cap="none" normalizeH="0" baseline="0" dirty="0" err="1">
                <a:ln>
                  <a:noFill/>
                </a:ln>
                <a:solidFill>
                  <a:schemeClr val="tx1"/>
                </a:solidFill>
                <a:effectLst/>
                <a:latin typeface="Arial" panose="020B0604020202020204" pitchFamily="34" charset="0"/>
              </a:rPr>
              <a:t>DistilBERT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TinyBERT</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8950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A1727-184B-1C7F-CBD3-95A3FF298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C2222-A9AB-9C72-DA91-4E83B908EB4A}"/>
              </a:ext>
            </a:extLst>
          </p:cNvPr>
          <p:cNvSpPr>
            <a:spLocks noGrp="1"/>
          </p:cNvSpPr>
          <p:nvPr>
            <p:ph type="title"/>
          </p:nvPr>
        </p:nvSpPr>
        <p:spPr>
          <a:xfrm>
            <a:off x="-299126" y="-22056"/>
            <a:ext cx="9367736" cy="1143000"/>
          </a:xfrm>
        </p:spPr>
        <p:txBody>
          <a:bodyPr>
            <a:noAutofit/>
          </a:bodyPr>
          <a:lstStyle/>
          <a:p>
            <a:r>
              <a:rPr lang="en-US" sz="3200" dirty="0"/>
              <a:t>Training Concepts for Foundational Models </a:t>
            </a:r>
            <a:r>
              <a:rPr lang="en-US" sz="3200" dirty="0">
                <a:sym typeface="Wingdings" panose="05000000000000000000" pitchFamily="2" charset="2"/>
              </a:rPr>
              <a:t> </a:t>
            </a:r>
            <a:r>
              <a:rPr lang="en-US" sz="3200" dirty="0">
                <a:highlight>
                  <a:srgbClr val="C0C0C0"/>
                </a:highlight>
              </a:rPr>
              <a:t>Reinforcement Learning from Human Feedback (RLHF)</a:t>
            </a:r>
          </a:p>
        </p:txBody>
      </p:sp>
      <p:sp>
        <p:nvSpPr>
          <p:cNvPr id="4" name="Rectangle 2">
            <a:extLst>
              <a:ext uri="{FF2B5EF4-FFF2-40B4-BE49-F238E27FC236}">
                <a16:creationId xmlns:a16="http://schemas.microsoft.com/office/drawing/2014/main" id="{F9B0C322-55FE-EC33-FB50-DD28A9D6C361}"/>
              </a:ext>
            </a:extLst>
          </p:cNvPr>
          <p:cNvSpPr>
            <a:spLocks noChangeArrowheads="1"/>
          </p:cNvSpPr>
          <p:nvPr/>
        </p:nvSpPr>
        <p:spPr bwMode="auto">
          <a:xfrm>
            <a:off x="1" y="1127136"/>
            <a:ext cx="4606046" cy="1815882"/>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Aligns generative models with human values/preferences.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Pipeline: pretrain → fine-tune on labeled data → use reinforcement learning with human/AI preference signals.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Helps avoid toxic, irrelevant, or incoherent outputs.</a:t>
            </a:r>
          </a:p>
        </p:txBody>
      </p:sp>
      <p:pic>
        <p:nvPicPr>
          <p:cNvPr id="8196" name="Picture 4" descr="What is RLHF? - Reinforcement Learning from Human Feedback Explained - AWS">
            <a:extLst>
              <a:ext uri="{FF2B5EF4-FFF2-40B4-BE49-F238E27FC236}">
                <a16:creationId xmlns:a16="http://schemas.microsoft.com/office/drawing/2014/main" id="{AABE95CC-C7C4-153E-5E7D-164E3FC6B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243"/>
            <a:ext cx="9144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80A548-1679-FA2B-4F63-850511DF8D6F}"/>
              </a:ext>
            </a:extLst>
          </p:cNvPr>
          <p:cNvSpPr txBox="1"/>
          <p:nvPr/>
        </p:nvSpPr>
        <p:spPr>
          <a:xfrm>
            <a:off x="4572000" y="1099100"/>
            <a:ext cx="4606046" cy="2031325"/>
          </a:xfrm>
          <a:prstGeom prst="rect">
            <a:avLst/>
          </a:prstGeom>
          <a:solidFill>
            <a:srgbClr val="FFC000"/>
          </a:solidFill>
        </p:spPr>
        <p:txBody>
          <a:bodyPr wrap="square">
            <a:spAutoFit/>
          </a:bodyPr>
          <a:lstStyle/>
          <a:p>
            <a:pPr>
              <a:buFont typeface="+mj-lt"/>
              <a:buAutoNum type="arabicPeriod"/>
            </a:pPr>
            <a:r>
              <a:rPr lang="en-US" sz="1400" b="1" dirty="0"/>
              <a:t>SFT:</a:t>
            </a:r>
            <a:r>
              <a:rPr lang="en-US" sz="1400" dirty="0"/>
              <a:t> Teach the model basic behavior with human-written examples.</a:t>
            </a:r>
          </a:p>
          <a:p>
            <a:pPr>
              <a:buFont typeface="+mj-lt"/>
              <a:buAutoNum type="arabicPeriod"/>
            </a:pPr>
            <a:r>
              <a:rPr lang="en-US" sz="1400" b="1" dirty="0"/>
              <a:t>Reward Model:</a:t>
            </a:r>
            <a:r>
              <a:rPr lang="en-US" sz="1400" dirty="0"/>
              <a:t> Teach a smaller model to predict human preferences.</a:t>
            </a:r>
          </a:p>
          <a:p>
            <a:pPr>
              <a:buFont typeface="+mj-lt"/>
              <a:buAutoNum type="arabicPeriod"/>
            </a:pPr>
            <a:r>
              <a:rPr lang="en-US" sz="1400" b="1" dirty="0"/>
              <a:t>RL with PPO:</a:t>
            </a:r>
            <a:r>
              <a:rPr lang="en-US" sz="1400" dirty="0"/>
              <a:t> Use that reward signal to fine-tune the main model so it consistently outputs responses people like.</a:t>
            </a:r>
          </a:p>
          <a:p>
            <a:pPr>
              <a:buNone/>
            </a:pPr>
            <a:r>
              <a:rPr lang="en-US" sz="1400" dirty="0"/>
              <a:t>This pipeline is how models like </a:t>
            </a:r>
            <a:r>
              <a:rPr lang="en-US" sz="1400" b="1" dirty="0"/>
              <a:t>ChatGPT, </a:t>
            </a:r>
            <a:r>
              <a:rPr lang="en-US" sz="1400" b="1" dirty="0" err="1"/>
              <a:t>InstructGPT</a:t>
            </a:r>
            <a:r>
              <a:rPr lang="en-US" sz="1400" b="1" dirty="0"/>
              <a:t>, and many VLMs</a:t>
            </a:r>
            <a:r>
              <a:rPr lang="en-US" sz="1400" dirty="0"/>
              <a:t> are aligned with human expectations after pretraining.</a:t>
            </a:r>
          </a:p>
        </p:txBody>
      </p:sp>
    </p:spTree>
    <p:extLst>
      <p:ext uri="{BB962C8B-B14F-4D97-AF65-F5344CB8AC3E}">
        <p14:creationId xmlns:p14="http://schemas.microsoft.com/office/powerpoint/2010/main" val="3743510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9452-1860-FB71-7469-1AC21E0FD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C1383-968B-7FE3-5B90-42C21A65DB6D}"/>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sp>
        <p:nvSpPr>
          <p:cNvPr id="4" name="Rectangle 2">
            <a:extLst>
              <a:ext uri="{FF2B5EF4-FFF2-40B4-BE49-F238E27FC236}">
                <a16:creationId xmlns:a16="http://schemas.microsoft.com/office/drawing/2014/main" id="{EB762510-22BA-3F15-61A0-D3F260210F2D}"/>
              </a:ext>
            </a:extLst>
          </p:cNvPr>
          <p:cNvSpPr>
            <a:spLocks noChangeArrowheads="1"/>
          </p:cNvSpPr>
          <p:nvPr/>
        </p:nvSpPr>
        <p:spPr bwMode="auto">
          <a:xfrm>
            <a:off x="3112850" y="2429804"/>
            <a:ext cx="591441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Step 1: Supervised Fine-Tuning (SFT)</a:t>
            </a:r>
          </a:p>
          <a:p>
            <a:pPr marL="342900" indent="-342900">
              <a:buFont typeface="Arial" panose="020B0604020202020204" pitchFamily="34" charset="0"/>
              <a:buChar char="•"/>
            </a:pPr>
            <a:r>
              <a:rPr lang="en-US" sz="2400" dirty="0"/>
              <a:t>Start with a </a:t>
            </a:r>
            <a:r>
              <a:rPr lang="en-US" sz="2400" b="1" dirty="0"/>
              <a:t>base model</a:t>
            </a:r>
            <a:r>
              <a:rPr lang="en-US" sz="2400" dirty="0"/>
              <a:t> (e.g., a pretrained language or vision-language model).</a:t>
            </a:r>
          </a:p>
          <a:p>
            <a:pPr marL="342900" indent="-342900">
              <a:buFont typeface="Arial" panose="020B0604020202020204" pitchFamily="34" charset="0"/>
              <a:buChar char="•"/>
            </a:pPr>
            <a:r>
              <a:rPr lang="en-US" sz="2400" dirty="0"/>
              <a:t>Collect </a:t>
            </a:r>
            <a:r>
              <a:rPr lang="en-US" sz="2400" b="1" dirty="0"/>
              <a:t>human demonstration data</a:t>
            </a:r>
            <a:r>
              <a:rPr lang="en-US" sz="2400" dirty="0"/>
              <a:t> — examples of prompts and the “ideal” answers written by humans.</a:t>
            </a:r>
          </a:p>
          <a:p>
            <a:pPr marL="342900" indent="-342900">
              <a:buFont typeface="Arial" panose="020B0604020202020204" pitchFamily="34" charset="0"/>
              <a:buChar char="•"/>
            </a:pPr>
            <a:r>
              <a:rPr lang="en-US" sz="2400" dirty="0"/>
              <a:t>Fine-tune the base model on this dataset so it learns to imitate high-quality, human-like responses.</a:t>
            </a:r>
          </a:p>
          <a:p>
            <a:pPr marL="342900" indent="-342900">
              <a:buFont typeface="Arial" panose="020B0604020202020204" pitchFamily="34" charset="0"/>
              <a:buChar char="•"/>
            </a:pPr>
            <a:r>
              <a:rPr lang="en-US" sz="2400" dirty="0"/>
              <a:t>Output is the </a:t>
            </a:r>
            <a:r>
              <a:rPr lang="en-US" sz="2400" b="1" dirty="0"/>
              <a:t>SFT model</a:t>
            </a:r>
            <a:r>
              <a:rPr lang="en-US" sz="2400" dirty="0"/>
              <a:t> (a teacher-like version, but still imperfect).</a:t>
            </a:r>
          </a:p>
        </p:txBody>
      </p:sp>
      <p:pic>
        <p:nvPicPr>
          <p:cNvPr id="8196" name="Picture 4" descr="What is RLHF? - Reinforcement Learning from Human Feedback Explained - AWS">
            <a:extLst>
              <a:ext uri="{FF2B5EF4-FFF2-40B4-BE49-F238E27FC236}">
                <a16:creationId xmlns:a16="http://schemas.microsoft.com/office/drawing/2014/main" id="{3CAB9A97-A931-3753-E774-4364903ADF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213"/>
          <a:stretch>
            <a:fillRect/>
          </a:stretch>
        </p:blipFill>
        <p:spPr bwMode="auto">
          <a:xfrm>
            <a:off x="0" y="2924243"/>
            <a:ext cx="2723745" cy="40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38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B538-A50A-E533-F63E-A07466F3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BA43C-7308-2F54-5E72-1EAC2CD4E101}"/>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BB7B8499-840C-57CC-8FDE-428A2C1A7C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08" r="26703"/>
          <a:stretch>
            <a:fillRect/>
          </a:stretch>
        </p:blipFill>
        <p:spPr bwMode="auto">
          <a:xfrm>
            <a:off x="0" y="2924243"/>
            <a:ext cx="3793787"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13740-17EA-0907-B2C4-4245C88C389A}"/>
              </a:ext>
            </a:extLst>
          </p:cNvPr>
          <p:cNvSpPr txBox="1"/>
          <p:nvPr/>
        </p:nvSpPr>
        <p:spPr>
          <a:xfrm>
            <a:off x="3793787" y="1585295"/>
            <a:ext cx="5447490" cy="5078313"/>
          </a:xfrm>
          <a:prstGeom prst="rect">
            <a:avLst/>
          </a:prstGeom>
          <a:noFill/>
        </p:spPr>
        <p:txBody>
          <a:bodyPr wrap="square">
            <a:spAutoFit/>
          </a:bodyPr>
          <a:lstStyle/>
          <a:p>
            <a:pPr>
              <a:buNone/>
            </a:pPr>
            <a:r>
              <a:rPr lang="en-US" sz="2400" b="1" dirty="0"/>
              <a:t>Step 2: Train a Reward Model (RM)</a:t>
            </a:r>
          </a:p>
          <a:p>
            <a:pPr>
              <a:buFont typeface="Arial" panose="020B0604020202020204" pitchFamily="34" charset="0"/>
              <a:buChar char="•"/>
            </a:pPr>
            <a:r>
              <a:rPr lang="en-US" sz="2400" dirty="0"/>
              <a:t>Use the SFT model to generate </a:t>
            </a:r>
            <a:r>
              <a:rPr lang="en-US" sz="2400" b="1" dirty="0"/>
              <a:t>multiple possible answers</a:t>
            </a:r>
            <a:r>
              <a:rPr lang="en-US" sz="2400" dirty="0"/>
              <a:t> to the same prompt.</a:t>
            </a:r>
          </a:p>
          <a:p>
            <a:pPr>
              <a:buFont typeface="Arial" panose="020B0604020202020204" pitchFamily="34" charset="0"/>
              <a:buChar char="•"/>
            </a:pPr>
            <a:r>
              <a:rPr lang="en-US" sz="2400" dirty="0"/>
              <a:t>Humans compare these answers and say which one they prefer (e.g., “Answer 1 is better than Answer 2”).</a:t>
            </a:r>
          </a:p>
          <a:p>
            <a:pPr>
              <a:buFont typeface="Arial" panose="020B0604020202020204" pitchFamily="34" charset="0"/>
              <a:buChar char="•"/>
            </a:pPr>
            <a:r>
              <a:rPr lang="en-US" sz="2400" dirty="0"/>
              <a:t>These preferences become </a:t>
            </a:r>
            <a:r>
              <a:rPr lang="en-US" sz="2400" b="1" dirty="0"/>
              <a:t>training data</a:t>
            </a:r>
            <a:r>
              <a:rPr lang="en-US" sz="2400" dirty="0"/>
              <a:t> for a new model called the </a:t>
            </a:r>
            <a:r>
              <a:rPr lang="en-US" sz="2400" b="1" dirty="0"/>
              <a:t>Reward Model</a:t>
            </a:r>
            <a:r>
              <a:rPr lang="en-US" sz="2400" dirty="0"/>
              <a:t>.</a:t>
            </a:r>
          </a:p>
          <a:p>
            <a:pPr marL="742950" lvl="1" indent="-285750">
              <a:buFont typeface="Arial" panose="020B0604020202020204" pitchFamily="34" charset="0"/>
              <a:buChar char="•"/>
            </a:pPr>
            <a:r>
              <a:rPr lang="en-US" sz="2000" dirty="0"/>
              <a:t>Input = prompt + candidate answer.</a:t>
            </a:r>
          </a:p>
          <a:p>
            <a:pPr marL="742950" lvl="1" indent="-285750">
              <a:buFont typeface="Arial" panose="020B0604020202020204" pitchFamily="34" charset="0"/>
              <a:buChar char="•"/>
            </a:pPr>
            <a:r>
              <a:rPr lang="en-US" sz="2000" dirty="0"/>
              <a:t>Output = a </a:t>
            </a:r>
            <a:r>
              <a:rPr lang="en-US" sz="2000" b="1" dirty="0"/>
              <a:t>score</a:t>
            </a:r>
            <a:r>
              <a:rPr lang="en-US" sz="2000" dirty="0"/>
              <a:t> indicating how good that answer is, based on human preferences.</a:t>
            </a:r>
          </a:p>
          <a:p>
            <a:pPr>
              <a:buFont typeface="Arial" panose="020B0604020202020204" pitchFamily="34" charset="0"/>
              <a:buChar char="•"/>
            </a:pPr>
            <a:r>
              <a:rPr lang="en-US" sz="2400" dirty="0"/>
              <a:t>The Reward Model learns to approximate “what humans would prefer.”</a:t>
            </a:r>
          </a:p>
        </p:txBody>
      </p:sp>
    </p:spTree>
    <p:extLst>
      <p:ext uri="{BB962C8B-B14F-4D97-AF65-F5344CB8AC3E}">
        <p14:creationId xmlns:p14="http://schemas.microsoft.com/office/powerpoint/2010/main" val="92797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Distinctive Features of Large Vision Models: Parameters and Scale</a:t>
            </a:r>
          </a:p>
        </p:txBody>
      </p:sp>
      <p:sp>
        <p:nvSpPr>
          <p:cNvPr id="3" name="Content Placeholder 2"/>
          <p:cNvSpPr>
            <a:spLocks noGrp="1"/>
          </p:cNvSpPr>
          <p:nvPr>
            <p:ph idx="1"/>
          </p:nvPr>
        </p:nvSpPr>
        <p:spPr>
          <a:xfrm>
            <a:off x="151075" y="1600200"/>
            <a:ext cx="8841850" cy="5150457"/>
          </a:xfrm>
        </p:spPr>
        <p:txBody>
          <a:bodyPr>
            <a:normAutofit fontScale="92500" lnSpcReduction="10000"/>
          </a:bodyPr>
          <a:lstStyle/>
          <a:p>
            <a:r>
              <a:rPr lang="en-US" sz="1800" b="1" dirty="0"/>
              <a:t>LARGE # </a:t>
            </a:r>
            <a:r>
              <a:rPr sz="1800" b="1" dirty="0"/>
              <a:t>Parameters: </a:t>
            </a:r>
            <a:r>
              <a:rPr sz="1800" dirty="0"/>
              <a:t>The Driving Force Behind Large Vision Models</a:t>
            </a:r>
          </a:p>
          <a:p>
            <a:pPr lvl="1"/>
            <a:r>
              <a:rPr sz="1050" dirty="0"/>
              <a:t>enabling it to capture intricate patterns and nuances within visual data.</a:t>
            </a:r>
          </a:p>
          <a:p>
            <a:endParaRPr sz="1800" dirty="0"/>
          </a:p>
          <a:p>
            <a:r>
              <a:rPr sz="1800" b="1" dirty="0"/>
              <a:t>Deep Architectures: </a:t>
            </a:r>
            <a:r>
              <a:rPr sz="1800" dirty="0"/>
              <a:t>deep network architectures, comprising multiple layers of interconnected nodes. </a:t>
            </a:r>
          </a:p>
          <a:p>
            <a:endParaRPr sz="1800" dirty="0"/>
          </a:p>
          <a:p>
            <a:r>
              <a:rPr sz="1800" b="1" dirty="0"/>
              <a:t>Transfer Learning Capabilities: </a:t>
            </a:r>
            <a:r>
              <a:rPr sz="1800" dirty="0"/>
              <a:t>excel in transfer learning, where a pre-trained model on a massive dataset can be fine-tuned for specific tasks with relatively smaller datasets. </a:t>
            </a:r>
            <a:endParaRPr lang="en-US" sz="1800" dirty="0"/>
          </a:p>
          <a:p>
            <a:pPr lvl="1"/>
            <a:r>
              <a:rPr sz="1050" dirty="0"/>
              <a:t>This adaptability makes them versatile across applications, from medical imaging to industrial quality control.</a:t>
            </a:r>
          </a:p>
          <a:p>
            <a:endParaRPr sz="1800" dirty="0"/>
          </a:p>
          <a:p>
            <a:r>
              <a:rPr sz="1800" b="1" dirty="0"/>
              <a:t>Massive Datasets: </a:t>
            </a:r>
            <a:r>
              <a:rPr sz="1800" dirty="0"/>
              <a:t>Large vision models thrive on extensive datasets encompassing vast arrays of visual information</a:t>
            </a:r>
          </a:p>
          <a:p>
            <a:endParaRPr sz="1800" dirty="0"/>
          </a:p>
          <a:p>
            <a:r>
              <a:rPr sz="1800" b="1" dirty="0"/>
              <a:t>Computational Intensity: </a:t>
            </a:r>
            <a:r>
              <a:rPr sz="1800" dirty="0"/>
              <a:t>The training process is computationally demanding, often requiring GPUs or TPUs. </a:t>
            </a:r>
          </a:p>
          <a:p>
            <a:endParaRPr sz="1800" dirty="0"/>
          </a:p>
          <a:p>
            <a:r>
              <a:rPr sz="1800" b="1" dirty="0"/>
              <a:t>Real-Time Inference Challenges: </a:t>
            </a:r>
            <a:r>
              <a:rPr sz="1800" dirty="0"/>
              <a:t>While training benefits from abundant computational resources, deploying models on edge devices necessitates optimizing for real-time inference in resource-constrained environments.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54AE2-59BF-2ED2-2A4C-2069FCEFF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1BC9B-7B55-C2CC-B9C7-EB8CD9FF4F7B}"/>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4DB92D20-67FC-403D-0AC1-76847853F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0" y="2125566"/>
            <a:ext cx="2782112" cy="482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55F02A-0AF5-07A3-F228-AD1128C19DEC}"/>
              </a:ext>
            </a:extLst>
          </p:cNvPr>
          <p:cNvSpPr txBox="1"/>
          <p:nvPr/>
        </p:nvSpPr>
        <p:spPr>
          <a:xfrm>
            <a:off x="2782113" y="1566001"/>
            <a:ext cx="6361888" cy="5232202"/>
          </a:xfrm>
          <a:prstGeom prst="rect">
            <a:avLst/>
          </a:prstGeom>
          <a:noFill/>
        </p:spPr>
        <p:txBody>
          <a:bodyPr wrap="square">
            <a:spAutoFit/>
          </a:bodyPr>
          <a:lstStyle/>
          <a:p>
            <a:r>
              <a:rPr lang="en-US" sz="2000" b="1" dirty="0"/>
              <a:t>Step 3: Optimize Policy with PPO (Proximal Policy Optimization)</a:t>
            </a:r>
          </a:p>
          <a:p>
            <a:r>
              <a:rPr lang="en-US" sz="2000" dirty="0"/>
              <a:t>want to make the model itself align with human preferences.</a:t>
            </a:r>
          </a:p>
          <a:p>
            <a:endParaRPr lang="en-US" sz="2000" dirty="0"/>
          </a:p>
          <a:p>
            <a:r>
              <a:rPr lang="en-US" sz="2000" dirty="0"/>
              <a:t>Take the policy model (initialized from the SFT model).</a:t>
            </a:r>
          </a:p>
          <a:p>
            <a:endParaRPr lang="en-US" sz="2000" dirty="0"/>
          </a:p>
          <a:p>
            <a:r>
              <a:rPr lang="en-US" sz="2000" dirty="0"/>
              <a:t>For each prompt:</a:t>
            </a:r>
          </a:p>
          <a:p>
            <a:pPr lvl="1"/>
            <a:r>
              <a:rPr lang="en-US" dirty="0"/>
              <a:t>The model generates an answer.</a:t>
            </a:r>
          </a:p>
          <a:p>
            <a:pPr lvl="1"/>
            <a:r>
              <a:rPr lang="en-US" dirty="0"/>
              <a:t>The Reward Model scores that answer.</a:t>
            </a:r>
          </a:p>
          <a:p>
            <a:pPr lvl="1"/>
            <a:r>
              <a:rPr lang="en-US" dirty="0"/>
              <a:t>That score acts as a </a:t>
            </a:r>
            <a:r>
              <a:rPr lang="en-US" b="1" dirty="0"/>
              <a:t>reward signal</a:t>
            </a:r>
            <a:r>
              <a:rPr lang="en-US" dirty="0"/>
              <a:t>.</a:t>
            </a:r>
          </a:p>
          <a:p>
            <a:endParaRPr lang="en-US" sz="2000" dirty="0"/>
          </a:p>
          <a:p>
            <a:r>
              <a:rPr lang="en-US" sz="2000" dirty="0"/>
              <a:t>Using PPO (a reinforcement learning algorithm), adjust  policy model so it generates answers that maximize reward.</a:t>
            </a:r>
          </a:p>
          <a:p>
            <a:endParaRPr lang="en-US" sz="2000" dirty="0"/>
          </a:p>
          <a:p>
            <a:r>
              <a:rPr lang="en-US" sz="2000" b="1" dirty="0"/>
              <a:t>Result = aligned model</a:t>
            </a:r>
            <a:r>
              <a:rPr lang="en-US" sz="2000" dirty="0"/>
              <a:t>: it responds in ways that humans prefer, balancing helpfulness, honesty, and safety.</a:t>
            </a:r>
          </a:p>
        </p:txBody>
      </p:sp>
    </p:spTree>
    <p:extLst>
      <p:ext uri="{BB962C8B-B14F-4D97-AF65-F5344CB8AC3E}">
        <p14:creationId xmlns:p14="http://schemas.microsoft.com/office/powerpoint/2010/main" val="1796097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dirty="0"/>
              <a:t>Future Trends and Conclusion</a:t>
            </a:r>
          </a:p>
        </p:txBody>
      </p:sp>
      <p:sp>
        <p:nvSpPr>
          <p:cNvPr id="3" name="Content Placeholder 2"/>
          <p:cNvSpPr>
            <a:spLocks noGrp="1"/>
          </p:cNvSpPr>
          <p:nvPr>
            <p:ph idx="1"/>
          </p:nvPr>
        </p:nvSpPr>
        <p:spPr>
          <a:xfrm>
            <a:off x="308344" y="877186"/>
            <a:ext cx="8527312" cy="5980814"/>
          </a:xfrm>
        </p:spPr>
        <p:txBody>
          <a:bodyPr>
            <a:normAutofit fontScale="62500" lnSpcReduction="20000"/>
          </a:bodyPr>
          <a:lstStyle/>
          <a:p>
            <a:r>
              <a:rPr sz="4400" b="1" dirty="0"/>
              <a:t>Ongoing Research and Development: </a:t>
            </a:r>
            <a:r>
              <a:rPr dirty="0"/>
              <a:t>Continuous innovation is pushing the boundaries of what </a:t>
            </a:r>
            <a:r>
              <a:rPr lang="en-US" dirty="0"/>
              <a:t>foundational models </a:t>
            </a:r>
            <a:r>
              <a:rPr dirty="0"/>
              <a:t>can achieve. Efforts are focused on enhancing efficiency, interpretability, reducing computational demands, and broadening applicability through self-supervised learning methods.</a:t>
            </a:r>
          </a:p>
          <a:p>
            <a:endParaRPr dirty="0"/>
          </a:p>
          <a:p>
            <a:r>
              <a:rPr sz="4400" b="1" dirty="0"/>
              <a:t>Integration with Other AI Technologies</a:t>
            </a:r>
            <a:r>
              <a:rPr dirty="0"/>
              <a:t>:</a:t>
            </a:r>
            <a:r>
              <a:rPr lang="en-US" dirty="0"/>
              <a:t> into VLA (vision + language + action)</a:t>
            </a:r>
            <a:br>
              <a:rPr lang="en-US" dirty="0"/>
            </a:br>
            <a:endParaRPr dirty="0"/>
          </a:p>
          <a:p>
            <a:r>
              <a:rPr sz="4400" b="1" dirty="0"/>
              <a:t>Potential Impact on Various Industries</a:t>
            </a:r>
            <a:r>
              <a:rPr dirty="0"/>
              <a:t>: Large vision models will continue transforming industries. In healthcare, they support diagnostics and drug discovery. In manufacturing, they advance quality control and efficiency. In retail, they enhance customer experiences via recommendations and automation. In transportation, they power safer autonomous systems.</a:t>
            </a:r>
          </a:p>
          <a:p>
            <a:endParaRPr dirty="0"/>
          </a:p>
          <a:p>
            <a:r>
              <a:rPr sz="4400" b="1" dirty="0"/>
              <a:t>Conclusion:</a:t>
            </a:r>
            <a:r>
              <a:rPr dirty="0"/>
              <a:t> The trajectory of large vision models is remarkable. From classification to multimodal fusion, these models are now pivotal players in advancing AI. Their democratization and integration across sectors mark them as indispensable tools for sh</a:t>
            </a:r>
            <a:r>
              <a:rPr lang="en-US" dirty="0"/>
              <a:t>a</a:t>
            </a:r>
            <a:r>
              <a:rPr dirty="0"/>
              <a:t>ping the future of technology and society.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EF00-781F-E3BC-BB00-39CD61E12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EEF7D-74E0-FF15-3A38-ED05E46B4582}"/>
              </a:ext>
            </a:extLst>
          </p:cNvPr>
          <p:cNvSpPr>
            <a:spLocks noGrp="1"/>
          </p:cNvSpPr>
          <p:nvPr>
            <p:ph type="title"/>
          </p:nvPr>
        </p:nvSpPr>
        <p:spPr/>
        <p:txBody>
          <a:bodyPr/>
          <a:lstStyle/>
          <a:p>
            <a:r>
              <a:rPr lang="en-US" dirty="0"/>
              <a:t>VLA – Vision Language Action models</a:t>
            </a:r>
          </a:p>
        </p:txBody>
      </p:sp>
      <p:pic>
        <p:nvPicPr>
          <p:cNvPr id="11266" name="Picture 2">
            <a:extLst>
              <a:ext uri="{FF2B5EF4-FFF2-40B4-BE49-F238E27FC236}">
                <a16:creationId xmlns:a16="http://schemas.microsoft.com/office/drawing/2014/main" id="{8ED895DC-CCEA-F529-9D1B-7FFE267AD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81"/>
          <a:stretch>
            <a:fillRect/>
          </a:stretch>
        </p:blipFill>
        <p:spPr bwMode="auto">
          <a:xfrm>
            <a:off x="914400" y="691856"/>
            <a:ext cx="7315200" cy="273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47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70" y="64079"/>
            <a:ext cx="8229600" cy="1143000"/>
          </a:xfrm>
        </p:spPr>
        <p:txBody>
          <a:bodyPr/>
          <a:lstStyle/>
          <a:p>
            <a:r>
              <a:rPr dirty="0"/>
              <a:t>What is Embodied AI?</a:t>
            </a:r>
          </a:p>
        </p:txBody>
      </p:sp>
      <p:sp>
        <p:nvSpPr>
          <p:cNvPr id="3" name="Content Placeholder 2"/>
          <p:cNvSpPr>
            <a:spLocks noGrp="1"/>
          </p:cNvSpPr>
          <p:nvPr>
            <p:ph idx="1"/>
          </p:nvPr>
        </p:nvSpPr>
        <p:spPr>
          <a:xfrm>
            <a:off x="517756" y="2332037"/>
            <a:ext cx="8229600" cy="4525963"/>
          </a:xfrm>
        </p:spPr>
        <p:txBody>
          <a:bodyPr>
            <a:normAutofit fontScale="92500" lnSpcReduction="10000"/>
          </a:bodyPr>
          <a:lstStyle/>
          <a:p>
            <a:pPr marL="0" indent="0">
              <a:buNone/>
            </a:pPr>
            <a:r>
              <a:rPr dirty="0"/>
              <a:t>- AI that </a:t>
            </a:r>
            <a:r>
              <a:rPr lang="en-US" dirty="0"/>
              <a:t>interacts w/</a:t>
            </a:r>
            <a:r>
              <a:rPr dirty="0"/>
              <a:t> the </a:t>
            </a:r>
            <a:r>
              <a:rPr lang="en-US" dirty="0"/>
              <a:t>PHYSICAL</a:t>
            </a:r>
            <a:r>
              <a:rPr dirty="0"/>
              <a:t> world</a:t>
            </a:r>
            <a:r>
              <a:rPr lang="en-US" dirty="0"/>
              <a:t> </a:t>
            </a:r>
            <a:endParaRPr dirty="0"/>
          </a:p>
          <a:p>
            <a:pPr marL="0" indent="0">
              <a:buNone/>
            </a:pPr>
            <a:r>
              <a:rPr dirty="0"/>
              <a:t>- </a:t>
            </a:r>
            <a:r>
              <a:rPr dirty="0">
                <a:highlight>
                  <a:srgbClr val="00FF00"/>
                </a:highlight>
              </a:rPr>
              <a:t>Can see, understand, and take actions</a:t>
            </a:r>
            <a:r>
              <a:rPr dirty="0"/>
              <a:t>.</a:t>
            </a:r>
          </a:p>
          <a:p>
            <a:pPr marL="0" indent="0">
              <a:buNone/>
            </a:pPr>
            <a:endParaRPr lang="en-US" dirty="0"/>
          </a:p>
          <a:p>
            <a:pPr marL="0" indent="0">
              <a:buNone/>
            </a:pPr>
            <a:r>
              <a:rPr dirty="0"/>
              <a:t>Example: A robot that follows the command 'bring me a cup.'</a:t>
            </a:r>
          </a:p>
          <a:p>
            <a:pPr marL="0" indent="0">
              <a:buNone/>
            </a:pPr>
            <a:r>
              <a:rPr dirty="0"/>
              <a:t>- Combines vision, language, and movement.</a:t>
            </a:r>
          </a:p>
          <a:p>
            <a:pPr marL="0" indent="0">
              <a:buNone/>
            </a:pPr>
            <a:r>
              <a:rPr dirty="0"/>
              <a:t>- Distinct from </a:t>
            </a:r>
            <a:r>
              <a:rPr lang="en-US" dirty="0"/>
              <a:t>our existing VLM Foundation models </a:t>
            </a:r>
            <a:r>
              <a:rPr dirty="0"/>
              <a:t>ChatGPT or CLIP, which lack direct interaction with the physical world.</a:t>
            </a:r>
          </a:p>
        </p:txBody>
      </p:sp>
      <p:pic>
        <p:nvPicPr>
          <p:cNvPr id="13316" name="Picture 4" descr="Vision-Language-Action (VLA) Models: LLMs for robots | by Gaurav Gupta |  Black Coffee Robotics | Medium">
            <a:extLst>
              <a:ext uri="{FF2B5EF4-FFF2-40B4-BE49-F238E27FC236}">
                <a16:creationId xmlns:a16="http://schemas.microsoft.com/office/drawing/2014/main" id="{AC0D3CFD-9C1A-73D1-A0EE-A2BBEAC73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855" y="64079"/>
            <a:ext cx="2791645" cy="1860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are VLA Models?</a:t>
            </a:r>
          </a:p>
        </p:txBody>
      </p:sp>
      <p:sp>
        <p:nvSpPr>
          <p:cNvPr id="3" name="Content Placeholder 2"/>
          <p:cNvSpPr>
            <a:spLocks noGrp="1"/>
          </p:cNvSpPr>
          <p:nvPr>
            <p:ph idx="1"/>
          </p:nvPr>
        </p:nvSpPr>
        <p:spPr>
          <a:xfrm>
            <a:off x="184696" y="1164196"/>
            <a:ext cx="4973713" cy="2264804"/>
          </a:xfrm>
        </p:spPr>
        <p:txBody>
          <a:bodyPr>
            <a:normAutofit/>
          </a:bodyPr>
          <a:lstStyle/>
          <a:p>
            <a:pPr marL="0" indent="0">
              <a:buNone/>
            </a:pPr>
            <a:r>
              <a:rPr sz="1600" dirty="0"/>
              <a:t>- </a:t>
            </a:r>
            <a:r>
              <a:rPr sz="1600" b="1" dirty="0"/>
              <a:t>Vision Encoder </a:t>
            </a:r>
            <a:r>
              <a:rPr sz="1600" dirty="0"/>
              <a:t>processes visual state inputs.</a:t>
            </a:r>
            <a:br>
              <a:rPr lang="en-US" sz="1600" dirty="0"/>
            </a:br>
            <a:endParaRPr sz="1600" dirty="0"/>
          </a:p>
          <a:p>
            <a:pPr marL="0" indent="0">
              <a:buNone/>
            </a:pPr>
            <a:r>
              <a:rPr sz="1600" dirty="0"/>
              <a:t>- </a:t>
            </a:r>
            <a:r>
              <a:rPr sz="1600" b="1" dirty="0"/>
              <a:t>Language Encoder </a:t>
            </a:r>
            <a:r>
              <a:rPr sz="1600" dirty="0"/>
              <a:t>processes instructions.</a:t>
            </a:r>
            <a:br>
              <a:rPr lang="en-US" sz="1600" dirty="0"/>
            </a:br>
            <a:endParaRPr sz="1600" dirty="0"/>
          </a:p>
          <a:p>
            <a:pPr marL="0" indent="0">
              <a:buNone/>
            </a:pPr>
            <a:r>
              <a:rPr sz="1600" dirty="0"/>
              <a:t>- </a:t>
            </a:r>
            <a:r>
              <a:rPr sz="1600" b="1" dirty="0"/>
              <a:t>Action Decoder </a:t>
            </a:r>
            <a:r>
              <a:rPr sz="1600" dirty="0"/>
              <a:t>integrates both encoders with reinforcement learning and dynamics learning, guided by world models and reasoning modules.</a:t>
            </a:r>
          </a:p>
        </p:txBody>
      </p:sp>
      <p:pic>
        <p:nvPicPr>
          <p:cNvPr id="13314" name="Picture 2" descr="Vision Language Action Models (VLA) &amp; Policies for Robots">
            <a:extLst>
              <a:ext uri="{FF2B5EF4-FFF2-40B4-BE49-F238E27FC236}">
                <a16:creationId xmlns:a16="http://schemas.microsoft.com/office/drawing/2014/main" id="{B5F022A1-5DFF-42BB-7BDD-C7228F104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4" y="3368213"/>
            <a:ext cx="6691470" cy="3489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dcb8924-1696-4333-be96-6ba22a442ca7.png">
            <a:extLst>
              <a:ext uri="{FF2B5EF4-FFF2-40B4-BE49-F238E27FC236}">
                <a16:creationId xmlns:a16="http://schemas.microsoft.com/office/drawing/2014/main" id="{7B331C3D-A27C-11D0-D03D-6A5B079FB1C5}"/>
              </a:ext>
            </a:extLst>
          </p:cNvPr>
          <p:cNvPicPr>
            <a:picLocks noChangeAspect="1"/>
          </p:cNvPicPr>
          <p:nvPr/>
        </p:nvPicPr>
        <p:blipFill>
          <a:blip r:embed="rId3"/>
          <a:srcRect l="47069" t="31580" r="9757" b="29642"/>
          <a:stretch>
            <a:fillRect/>
          </a:stretch>
        </p:blipFill>
        <p:spPr>
          <a:xfrm>
            <a:off x="5158409" y="1094750"/>
            <a:ext cx="3968134" cy="25963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15D6-47ED-774C-DF58-5816932BDEB8}"/>
              </a:ext>
            </a:extLst>
          </p:cNvPr>
          <p:cNvSpPr>
            <a:spLocks noGrp="1"/>
          </p:cNvSpPr>
          <p:nvPr>
            <p:ph type="title"/>
          </p:nvPr>
        </p:nvSpPr>
        <p:spPr/>
        <p:txBody>
          <a:bodyPr/>
          <a:lstStyle/>
          <a:p>
            <a:r>
              <a:rPr lang="en-US" dirty="0"/>
              <a:t>VLA -&gt; for Self driving cars</a:t>
            </a:r>
          </a:p>
        </p:txBody>
      </p:sp>
      <p:pic>
        <p:nvPicPr>
          <p:cNvPr id="5" name="Picture 4">
            <a:extLst>
              <a:ext uri="{FF2B5EF4-FFF2-40B4-BE49-F238E27FC236}">
                <a16:creationId xmlns:a16="http://schemas.microsoft.com/office/drawing/2014/main" id="{90014D95-19EB-77B6-CCA8-45438126A7D8}"/>
              </a:ext>
            </a:extLst>
          </p:cNvPr>
          <p:cNvPicPr>
            <a:picLocks noChangeAspect="1"/>
          </p:cNvPicPr>
          <p:nvPr/>
        </p:nvPicPr>
        <p:blipFill>
          <a:blip r:embed="rId2"/>
          <a:stretch>
            <a:fillRect/>
          </a:stretch>
        </p:blipFill>
        <p:spPr>
          <a:xfrm>
            <a:off x="133224" y="1795873"/>
            <a:ext cx="9144000" cy="5143500"/>
          </a:xfrm>
          <a:prstGeom prst="rect">
            <a:avLst/>
          </a:prstGeom>
        </p:spPr>
      </p:pic>
    </p:spTree>
    <p:extLst>
      <p:ext uri="{BB962C8B-B14F-4D97-AF65-F5344CB8AC3E}">
        <p14:creationId xmlns:p14="http://schemas.microsoft.com/office/powerpoint/2010/main" val="319987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549"/>
          </a:xfrm>
        </p:spPr>
        <p:txBody>
          <a:bodyPr>
            <a:normAutofit fontScale="90000"/>
          </a:bodyPr>
          <a:lstStyle/>
          <a:p>
            <a:r>
              <a:rPr lang="en-US" dirty="0"/>
              <a:t>3</a:t>
            </a:r>
            <a:r>
              <a:rPr dirty="0"/>
              <a:t> Main Parts of VLA Models</a:t>
            </a:r>
          </a:p>
        </p:txBody>
      </p:sp>
      <p:sp>
        <p:nvSpPr>
          <p:cNvPr id="3" name="Content Placeholder 2"/>
          <p:cNvSpPr>
            <a:spLocks noGrp="1"/>
          </p:cNvSpPr>
          <p:nvPr>
            <p:ph idx="1"/>
          </p:nvPr>
        </p:nvSpPr>
        <p:spPr>
          <a:xfrm>
            <a:off x="226114" y="890208"/>
            <a:ext cx="4830417" cy="5629862"/>
          </a:xfrm>
        </p:spPr>
        <p:txBody>
          <a:bodyPr>
            <a:normAutofit fontScale="55000" lnSpcReduction="20000"/>
          </a:bodyPr>
          <a:lstStyle/>
          <a:p>
            <a:pPr marL="0" indent="0">
              <a:buNone/>
            </a:pPr>
            <a:endParaRPr dirty="0"/>
          </a:p>
          <a:p>
            <a:pPr marL="0" indent="0">
              <a:buNone/>
            </a:pPr>
            <a:r>
              <a:rPr sz="4400" b="1" dirty="0"/>
              <a:t>1. Components:</a:t>
            </a:r>
          </a:p>
          <a:p>
            <a:pPr marL="0" indent="0">
              <a:buNone/>
            </a:pPr>
            <a:r>
              <a:rPr dirty="0"/>
              <a:t>- Visual and language encoders</a:t>
            </a:r>
          </a:p>
          <a:p>
            <a:pPr marL="0" indent="0">
              <a:buNone/>
            </a:pPr>
            <a:r>
              <a:rPr dirty="0"/>
              <a:t>- World models</a:t>
            </a:r>
          </a:p>
          <a:p>
            <a:pPr marL="0" indent="0">
              <a:buNone/>
            </a:pPr>
            <a:endParaRPr dirty="0"/>
          </a:p>
          <a:p>
            <a:pPr marL="0" indent="0">
              <a:buNone/>
            </a:pPr>
            <a:r>
              <a:rPr sz="4400" b="1" dirty="0"/>
              <a:t>2. Low-Level Control:</a:t>
            </a:r>
          </a:p>
          <a:p>
            <a:pPr marL="0" indent="0">
              <a:buNone/>
            </a:pPr>
            <a:r>
              <a:rPr dirty="0"/>
              <a:t>- Executes small step actions (e.g., move, pick)</a:t>
            </a:r>
          </a:p>
          <a:p>
            <a:pPr marL="0" indent="0">
              <a:buNone/>
            </a:pPr>
            <a:endParaRPr dirty="0"/>
          </a:p>
          <a:p>
            <a:pPr marL="0" indent="0">
              <a:buNone/>
            </a:pPr>
            <a:r>
              <a:rPr sz="4400" b="1" dirty="0"/>
              <a:t>3. High-Level Planners:</a:t>
            </a:r>
          </a:p>
          <a:p>
            <a:pPr marL="0" indent="0">
              <a:buNone/>
            </a:pPr>
            <a:r>
              <a:rPr dirty="0"/>
              <a:t>- Break down large tasks into smaller steps</a:t>
            </a:r>
          </a:p>
          <a:p>
            <a:pPr marL="0" indent="0">
              <a:buNone/>
            </a:pPr>
            <a:endParaRPr dirty="0"/>
          </a:p>
          <a:p>
            <a:pPr marL="0" indent="0">
              <a:buNone/>
            </a:pPr>
            <a:r>
              <a:rPr sz="4400" b="1" dirty="0"/>
              <a:t>Benefits:</a:t>
            </a:r>
          </a:p>
          <a:p>
            <a:pPr marL="0" indent="0">
              <a:buNone/>
            </a:pPr>
            <a:r>
              <a:rPr dirty="0"/>
              <a:t>- </a:t>
            </a:r>
            <a:r>
              <a:rPr lang="en-US" dirty="0"/>
              <a:t>H</a:t>
            </a:r>
            <a:r>
              <a:rPr dirty="0"/>
              <a:t>ierarchical design allows models to plan and act more effectively.</a:t>
            </a:r>
          </a:p>
          <a:p>
            <a:pPr marL="0" indent="0">
              <a:buNone/>
            </a:pPr>
            <a:r>
              <a:rPr dirty="0"/>
              <a:t>- Comparable to a team structure: the planner acts as the 'brain' while the controller serves as the 'hands.'</a:t>
            </a:r>
          </a:p>
        </p:txBody>
      </p:sp>
      <p:pic>
        <p:nvPicPr>
          <p:cNvPr id="4" name="Picture 3" descr="fe1fcf58-fec0-485d-8978-c6a546fc23d2.png">
            <a:extLst>
              <a:ext uri="{FF2B5EF4-FFF2-40B4-BE49-F238E27FC236}">
                <a16:creationId xmlns:a16="http://schemas.microsoft.com/office/drawing/2014/main" id="{8C6193B5-5DBD-4F9C-A9FB-50D1BCC4FCA4}"/>
              </a:ext>
            </a:extLst>
          </p:cNvPr>
          <p:cNvPicPr>
            <a:picLocks noChangeAspect="1"/>
          </p:cNvPicPr>
          <p:nvPr/>
        </p:nvPicPr>
        <p:blipFill>
          <a:blip r:embed="rId2"/>
          <a:srcRect l="43055" t="35312" r="9843" b="35676"/>
          <a:stretch>
            <a:fillRect/>
          </a:stretch>
        </p:blipFill>
        <p:spPr>
          <a:xfrm>
            <a:off x="3963061" y="910085"/>
            <a:ext cx="5126275" cy="2300253"/>
          </a:xfrm>
          <a:prstGeom prst="rect">
            <a:avLst/>
          </a:prstGeom>
        </p:spPr>
      </p:pic>
      <p:sp>
        <p:nvSpPr>
          <p:cNvPr id="5" name="TextBox 4">
            <a:extLst>
              <a:ext uri="{FF2B5EF4-FFF2-40B4-BE49-F238E27FC236}">
                <a16:creationId xmlns:a16="http://schemas.microsoft.com/office/drawing/2014/main" id="{16A4547F-C4F1-8B7A-3134-817F3191F74F}"/>
              </a:ext>
            </a:extLst>
          </p:cNvPr>
          <p:cNvSpPr txBox="1"/>
          <p:nvPr/>
        </p:nvSpPr>
        <p:spPr>
          <a:xfrm>
            <a:off x="5051561" y="2703444"/>
            <a:ext cx="4114801" cy="4247317"/>
          </a:xfrm>
          <a:prstGeom prst="rect">
            <a:avLst/>
          </a:prstGeom>
          <a:solidFill>
            <a:schemeClr val="accent3">
              <a:lumMod val="40000"/>
              <a:lumOff val="60000"/>
            </a:schemeClr>
          </a:solidFill>
        </p:spPr>
        <p:txBody>
          <a:bodyPr wrap="square" rtlCol="0">
            <a:spAutoFit/>
          </a:bodyPr>
          <a:lstStyle/>
          <a:p>
            <a:r>
              <a:rPr lang="en-US" b="1" dirty="0"/>
              <a:t>World Model</a:t>
            </a:r>
          </a:p>
          <a:p>
            <a:r>
              <a:rPr lang="en-US" dirty="0"/>
              <a:t>internal representation of the environment that helps an AI agent </a:t>
            </a:r>
            <a:r>
              <a:rPr lang="en-US" b="1" dirty="0"/>
              <a:t>predict, plan, and act</a:t>
            </a:r>
            <a:r>
              <a:rPr lang="en-US" dirty="0"/>
              <a:t>.</a:t>
            </a:r>
          </a:p>
          <a:p>
            <a:pPr marL="285750" indent="-285750">
              <a:buFont typeface="Arial" panose="020B0604020202020204" pitchFamily="34" charset="0"/>
              <a:buChar char="•"/>
            </a:pPr>
            <a:r>
              <a:rPr lang="en-US" dirty="0"/>
              <a:t>Instead of reacting purely to raw inputs (like camera frames), a world model builds a </a:t>
            </a:r>
            <a:r>
              <a:rPr lang="en-US" b="1" dirty="0"/>
              <a:t>latent “mental map”</a:t>
            </a:r>
            <a:r>
              <a:rPr lang="en-US" dirty="0"/>
              <a:t> of how the world works.</a:t>
            </a:r>
          </a:p>
          <a:p>
            <a:pPr marL="285750" indent="-285750">
              <a:buFont typeface="Arial" panose="020B0604020202020204" pitchFamily="34" charset="0"/>
              <a:buChar char="•"/>
            </a:pPr>
            <a:r>
              <a:rPr lang="en-US" dirty="0"/>
              <a:t>can </a:t>
            </a:r>
            <a:r>
              <a:rPr lang="en-US" b="1" dirty="0"/>
              <a:t>simulate possible futures</a:t>
            </a:r>
            <a:r>
              <a:rPr lang="en-US" dirty="0"/>
              <a:t>, predict the results of actions, and reason about unseen situations.</a:t>
            </a:r>
          </a:p>
          <a:p>
            <a:pPr marL="285750" indent="-285750">
              <a:buFont typeface="Arial" panose="020B0604020202020204" pitchFamily="34" charset="0"/>
              <a:buChar char="•"/>
            </a:pPr>
            <a:r>
              <a:rPr lang="en-US" dirty="0"/>
              <a:t>Inspired by how humans and animals form mental models of the world to plan their actions.</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EE92-E3AC-21C4-4DF9-16E46E963F48}"/>
              </a:ext>
            </a:extLst>
          </p:cNvPr>
          <p:cNvSpPr>
            <a:spLocks noGrp="1"/>
          </p:cNvSpPr>
          <p:nvPr>
            <p:ph type="title"/>
          </p:nvPr>
        </p:nvSpPr>
        <p:spPr/>
        <p:txBody>
          <a:bodyPr/>
          <a:lstStyle/>
          <a:p>
            <a:r>
              <a:rPr lang="en-US" dirty="0"/>
              <a:t>World model examples</a:t>
            </a:r>
          </a:p>
        </p:txBody>
      </p:sp>
      <p:sp>
        <p:nvSpPr>
          <p:cNvPr id="6" name="Rectangle 3">
            <a:extLst>
              <a:ext uri="{FF2B5EF4-FFF2-40B4-BE49-F238E27FC236}">
                <a16:creationId xmlns:a16="http://schemas.microsoft.com/office/drawing/2014/main" id="{6E768ECB-2AD6-B602-0E0E-61B1EEFADC61}"/>
              </a:ext>
            </a:extLst>
          </p:cNvPr>
          <p:cNvSpPr>
            <a:spLocks noGrp="1" noChangeArrowheads="1"/>
          </p:cNvSpPr>
          <p:nvPr>
            <p:ph idx="1"/>
          </p:nvPr>
        </p:nvSpPr>
        <p:spPr bwMode="auto">
          <a:xfrm>
            <a:off x="457200" y="1375189"/>
            <a:ext cx="846813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Ha &amp; </a:t>
            </a:r>
            <a:r>
              <a:rPr kumimoji="0" lang="en-US" altLang="en-US" sz="1800" b="1" i="0" u="none" strike="noStrike" cap="none" normalizeH="0" baseline="0" dirty="0" err="1">
                <a:ln>
                  <a:noFill/>
                </a:ln>
                <a:solidFill>
                  <a:schemeClr val="tx1"/>
                </a:solidFill>
                <a:effectLst/>
                <a:latin typeface="Arial" panose="020B0604020202020204" pitchFamily="34" charset="0"/>
              </a:rPr>
              <a:t>Schmidhuber</a:t>
            </a:r>
            <a:r>
              <a:rPr kumimoji="0" lang="en-US" altLang="en-US" sz="1800" b="1" i="0" u="none" strike="noStrike" cap="none" normalizeH="0" baseline="0" dirty="0">
                <a:ln>
                  <a:noFill/>
                </a:ln>
                <a:solidFill>
                  <a:schemeClr val="tx1"/>
                </a:solidFill>
                <a:effectLst/>
                <a:latin typeface="Arial" panose="020B0604020202020204" pitchFamily="34" charset="0"/>
              </a:rPr>
              <a:t> (2018) – World Models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Early work where a model learned a compressed latent representation of environments (like Atari or </a:t>
            </a:r>
            <a:r>
              <a:rPr kumimoji="0" lang="en-US" altLang="en-US" sz="1800" b="0" i="0" u="none" strike="noStrike" cap="none" normalizeH="0" baseline="0" dirty="0" err="1">
                <a:ln>
                  <a:noFill/>
                </a:ln>
                <a:solidFill>
                  <a:schemeClr val="tx1"/>
                </a:solidFill>
                <a:effectLst/>
                <a:latin typeface="Arial" panose="020B0604020202020204" pitchFamily="34" charset="0"/>
              </a:rPr>
              <a:t>CarRacing</a:t>
            </a:r>
            <a:r>
              <a:rPr kumimoji="0" lang="en-US" altLang="en-US" sz="1800" b="0" i="0" u="none" strike="noStrike" cap="none" normalizeH="0" baseline="0" dirty="0">
                <a:ln>
                  <a:noFill/>
                </a:ln>
                <a:solidFill>
                  <a:schemeClr val="tx1"/>
                </a:solidFill>
                <a:effectLst/>
                <a:latin typeface="Arial" panose="020B0604020202020204" pitchFamily="34" charset="0"/>
              </a:rPr>
              <a:t>) and used it to imagine trajectories.</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DreamerV3 (DeepMind, 2023)</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Learns a latent world model from pixels and rewards.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Can plan actions by “dreaming” about futures in latent space.</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Mujoco</a:t>
            </a:r>
            <a:r>
              <a:rPr kumimoji="0" lang="en-US" altLang="en-US" sz="1800" b="1" i="0" u="none" strike="noStrike" cap="none" normalizeH="0" baseline="0" dirty="0">
                <a:ln>
                  <a:noFill/>
                </a:ln>
                <a:solidFill>
                  <a:schemeClr val="tx1"/>
                </a:solidFill>
                <a:effectLst/>
                <a:latin typeface="Arial" panose="020B0604020202020204" pitchFamily="34" charset="0"/>
              </a:rPr>
              <a:t> / Robotics with VLMs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World models predict physics outcomes: if I push a cup, where will it go?</a:t>
            </a:r>
          </a:p>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They help integrate </a:t>
            </a:r>
            <a:r>
              <a:rPr kumimoji="0" lang="en-US" altLang="en-US" sz="1800" b="1" i="0" u="none" strike="noStrike" cap="none" normalizeH="0" baseline="0" dirty="0">
                <a:ln>
                  <a:noFill/>
                </a:ln>
                <a:solidFill>
                  <a:schemeClr val="tx1"/>
                </a:solidFill>
                <a:effectLst/>
                <a:latin typeface="Arial" panose="020B0604020202020204" pitchFamily="34" charset="0"/>
              </a:rPr>
              <a:t>language commands</a:t>
            </a:r>
            <a:r>
              <a:rPr kumimoji="0" lang="en-US" altLang="en-US" sz="1800" b="0" i="0" u="none" strike="noStrike" cap="none" normalizeH="0" baseline="0" dirty="0">
                <a:ln>
                  <a:noFill/>
                </a:ln>
                <a:solidFill>
                  <a:schemeClr val="tx1"/>
                </a:solidFill>
                <a:effectLst/>
                <a:latin typeface="Arial" panose="020B0604020202020204" pitchFamily="34" charset="0"/>
              </a:rPr>
              <a:t> (“place the cup on the table”) with predictions of how actions will affect the world.</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Gato (DeepMind, 2022)</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A multimodal agent (text, vision, actions) that implicitly contains a world model across different tasks and robots.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297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703B-5EF1-C731-D850-2C3EF2733057}"/>
              </a:ext>
            </a:extLst>
          </p:cNvPr>
          <p:cNvSpPr>
            <a:spLocks noGrp="1"/>
          </p:cNvSpPr>
          <p:nvPr>
            <p:ph type="title"/>
          </p:nvPr>
        </p:nvSpPr>
        <p:spPr>
          <a:xfrm>
            <a:off x="392596" y="266011"/>
            <a:ext cx="8229600" cy="291892"/>
          </a:xfrm>
        </p:spPr>
        <p:txBody>
          <a:bodyPr>
            <a:noAutofit/>
          </a:bodyPr>
          <a:lstStyle/>
          <a:p>
            <a:r>
              <a:rPr lang="en-US" sz="3200" dirty="0"/>
              <a:t>Dreamer V3 World Model –featuring Reinforcement Learning</a:t>
            </a:r>
          </a:p>
        </p:txBody>
      </p:sp>
      <p:pic>
        <p:nvPicPr>
          <p:cNvPr id="5" name="Picture 4">
            <a:extLst>
              <a:ext uri="{FF2B5EF4-FFF2-40B4-BE49-F238E27FC236}">
                <a16:creationId xmlns:a16="http://schemas.microsoft.com/office/drawing/2014/main" id="{0A71613B-3D0B-6F05-9EB1-281AEEA4DD22}"/>
              </a:ext>
            </a:extLst>
          </p:cNvPr>
          <p:cNvPicPr>
            <a:picLocks noChangeAspect="1"/>
          </p:cNvPicPr>
          <p:nvPr/>
        </p:nvPicPr>
        <p:blipFill>
          <a:blip r:embed="rId2"/>
          <a:srcRect l="22609" t="23086" r="27717" b="25015"/>
          <a:stretch>
            <a:fillRect/>
          </a:stretch>
        </p:blipFill>
        <p:spPr>
          <a:xfrm>
            <a:off x="419722" y="884583"/>
            <a:ext cx="8304556" cy="5133563"/>
          </a:xfrm>
          <a:prstGeom prst="rect">
            <a:avLst/>
          </a:prstGeom>
        </p:spPr>
      </p:pic>
      <p:sp>
        <p:nvSpPr>
          <p:cNvPr id="6" name="TextBox 5">
            <a:extLst>
              <a:ext uri="{FF2B5EF4-FFF2-40B4-BE49-F238E27FC236}">
                <a16:creationId xmlns:a16="http://schemas.microsoft.com/office/drawing/2014/main" id="{43FDA3EC-9E9F-449D-79B4-9D0C0EE8E2B8}"/>
              </a:ext>
            </a:extLst>
          </p:cNvPr>
          <p:cNvSpPr txBox="1"/>
          <p:nvPr/>
        </p:nvSpPr>
        <p:spPr>
          <a:xfrm>
            <a:off x="144117" y="1103243"/>
            <a:ext cx="1453155" cy="923330"/>
          </a:xfrm>
          <a:prstGeom prst="rect">
            <a:avLst/>
          </a:prstGeom>
          <a:solidFill>
            <a:schemeClr val="accent3">
              <a:lumMod val="40000"/>
              <a:lumOff val="60000"/>
            </a:schemeClr>
          </a:solidFill>
        </p:spPr>
        <p:txBody>
          <a:bodyPr wrap="none" rtlCol="0">
            <a:spAutoFit/>
          </a:bodyPr>
          <a:lstStyle/>
          <a:p>
            <a:r>
              <a:rPr lang="en-US" dirty="0"/>
              <a:t>Goal= playing</a:t>
            </a:r>
            <a:br>
              <a:rPr lang="en-US" dirty="0"/>
            </a:br>
            <a:r>
              <a:rPr lang="en-US" dirty="0"/>
              <a:t>Minecraft</a:t>
            </a:r>
            <a:br>
              <a:rPr lang="en-US" dirty="0"/>
            </a:br>
            <a:r>
              <a:rPr lang="en-US" dirty="0"/>
              <a:t>Game</a:t>
            </a:r>
          </a:p>
        </p:txBody>
      </p:sp>
    </p:spTree>
    <p:extLst>
      <p:ext uri="{BB962C8B-B14F-4D97-AF65-F5344CB8AC3E}">
        <p14:creationId xmlns:p14="http://schemas.microsoft.com/office/powerpoint/2010/main" val="1856762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5279"/>
          </a:xfrm>
        </p:spPr>
        <p:txBody>
          <a:bodyPr>
            <a:normAutofit fontScale="90000"/>
          </a:bodyPr>
          <a:lstStyle/>
          <a:p>
            <a:r>
              <a:rPr dirty="0"/>
              <a:t>Low-Level Control</a:t>
            </a:r>
          </a:p>
        </p:txBody>
      </p:sp>
      <p:sp>
        <p:nvSpPr>
          <p:cNvPr id="3" name="Content Placeholder 2"/>
          <p:cNvSpPr>
            <a:spLocks noGrp="1"/>
          </p:cNvSpPr>
          <p:nvPr>
            <p:ph idx="1"/>
          </p:nvPr>
        </p:nvSpPr>
        <p:spPr>
          <a:xfrm>
            <a:off x="193813" y="949188"/>
            <a:ext cx="8492987" cy="5176976"/>
          </a:xfrm>
        </p:spPr>
        <p:txBody>
          <a:bodyPr>
            <a:normAutofit lnSpcReduction="10000"/>
          </a:bodyPr>
          <a:lstStyle/>
          <a:p>
            <a:pPr marL="0" indent="0">
              <a:buNone/>
            </a:pPr>
            <a:r>
              <a:rPr sz="1600" b="1" dirty="0"/>
              <a:t>Definition:</a:t>
            </a:r>
          </a:p>
          <a:p>
            <a:pPr marL="0" indent="0">
              <a:buNone/>
            </a:pPr>
            <a:r>
              <a:rPr sz="1600" dirty="0"/>
              <a:t>- Low-level control involves </a:t>
            </a:r>
            <a:r>
              <a:rPr sz="1600" b="1" dirty="0">
                <a:highlight>
                  <a:srgbClr val="00FF00"/>
                </a:highlight>
              </a:rPr>
              <a:t>executing small, fine-grained actions such as picking, moving, or turning</a:t>
            </a:r>
            <a:r>
              <a:rPr sz="1600" dirty="0"/>
              <a:t>.</a:t>
            </a:r>
          </a:p>
          <a:p>
            <a:pPr marL="0" indent="0">
              <a:buNone/>
            </a:pPr>
            <a:r>
              <a:rPr sz="1600" dirty="0"/>
              <a:t>- </a:t>
            </a:r>
            <a:r>
              <a:rPr sz="1600" dirty="0">
                <a:highlight>
                  <a:srgbClr val="00FF00"/>
                </a:highlight>
              </a:rPr>
              <a:t>Uses real-time information from cameras combined with instructions.</a:t>
            </a:r>
          </a:p>
          <a:p>
            <a:pPr marL="0" indent="0">
              <a:buNone/>
            </a:pPr>
            <a:endParaRPr sz="1600" dirty="0"/>
          </a:p>
          <a:p>
            <a:pPr marL="0" indent="0">
              <a:buNone/>
            </a:pPr>
            <a:r>
              <a:rPr sz="1600" b="1" dirty="0"/>
              <a:t>Common Methods:</a:t>
            </a:r>
          </a:p>
          <a:p>
            <a:pPr marL="0" indent="0">
              <a:buNone/>
            </a:pPr>
            <a:r>
              <a:rPr sz="1600" dirty="0"/>
              <a:t>- </a:t>
            </a:r>
            <a:r>
              <a:rPr sz="1600" dirty="0" err="1"/>
              <a:t>FiLM</a:t>
            </a:r>
            <a:r>
              <a:rPr sz="1600" dirty="0"/>
              <a:t>: Adjusts vision using language.</a:t>
            </a:r>
          </a:p>
          <a:p>
            <a:pPr marL="0" indent="0">
              <a:buNone/>
            </a:pPr>
            <a:r>
              <a:rPr sz="1600" dirty="0"/>
              <a:t>- Cross-Attention: Deeply connects vision and language.</a:t>
            </a:r>
          </a:p>
          <a:p>
            <a:pPr marL="0" indent="0">
              <a:buNone/>
            </a:pPr>
            <a:r>
              <a:rPr sz="1600" dirty="0"/>
              <a:t>- Concatenation: Joins both inputs together for decision-making.</a:t>
            </a:r>
          </a:p>
          <a:p>
            <a:pPr marL="0" indent="0">
              <a:buNone/>
            </a:pPr>
            <a:endParaRPr sz="1600" dirty="0"/>
          </a:p>
          <a:p>
            <a:pPr marL="0" indent="0">
              <a:buNone/>
            </a:pPr>
            <a:r>
              <a:rPr sz="1600" b="1" dirty="0"/>
              <a:t>Representative Models:</a:t>
            </a:r>
          </a:p>
          <a:p>
            <a:pPr marL="0" indent="0">
              <a:buNone/>
            </a:pPr>
            <a:r>
              <a:rPr sz="1600" dirty="0"/>
              <a:t>- </a:t>
            </a:r>
            <a:r>
              <a:rPr sz="1600" dirty="0" err="1"/>
              <a:t>CLIPort</a:t>
            </a:r>
            <a:endParaRPr sz="1600" dirty="0"/>
          </a:p>
          <a:p>
            <a:pPr marL="0" indent="0">
              <a:buNone/>
            </a:pPr>
            <a:r>
              <a:rPr sz="1600" dirty="0"/>
              <a:t>- BC-Z</a:t>
            </a:r>
          </a:p>
          <a:p>
            <a:pPr marL="0" indent="0">
              <a:buNone/>
            </a:pPr>
            <a:r>
              <a:rPr sz="1600" dirty="0"/>
              <a:t>- RT-1</a:t>
            </a:r>
          </a:p>
          <a:p>
            <a:pPr marL="0" indent="0">
              <a:buNone/>
            </a:pPr>
            <a:r>
              <a:rPr sz="1600" dirty="0"/>
              <a:t>- </a:t>
            </a:r>
            <a:r>
              <a:rPr sz="1600" dirty="0" err="1"/>
              <a:t>UniPi</a:t>
            </a:r>
            <a:endParaRPr sz="1600" dirty="0"/>
          </a:p>
          <a:p>
            <a:pPr marL="0" indent="0">
              <a:buNone/>
            </a:pPr>
            <a:endParaRPr sz="1600" dirty="0"/>
          </a:p>
          <a:p>
            <a:pPr marL="0" indent="0">
              <a:buNone/>
            </a:pPr>
            <a:r>
              <a:rPr sz="1600" b="1" dirty="0"/>
              <a:t>Notes:</a:t>
            </a:r>
          </a:p>
          <a:p>
            <a:pPr marL="0" indent="0">
              <a:buNone/>
            </a:pPr>
            <a:r>
              <a:rPr sz="1600" dirty="0"/>
              <a:t>- Some models use transformers.</a:t>
            </a:r>
          </a:p>
          <a:p>
            <a:pPr marL="0" indent="0">
              <a:buNone/>
            </a:pPr>
            <a:r>
              <a:rPr sz="1600" dirty="0"/>
              <a:t>- Others even learn control behaviors directly from videos.</a:t>
            </a:r>
          </a:p>
        </p:txBody>
      </p:sp>
      <p:pic>
        <p:nvPicPr>
          <p:cNvPr id="4" name="Picture 3" descr="42dcb573-06ca-44cc-b030-1fbecd173756.png">
            <a:extLst>
              <a:ext uri="{FF2B5EF4-FFF2-40B4-BE49-F238E27FC236}">
                <a16:creationId xmlns:a16="http://schemas.microsoft.com/office/drawing/2014/main" id="{3578D6A9-1081-A6CB-0B02-83875E28FAAD}"/>
              </a:ext>
            </a:extLst>
          </p:cNvPr>
          <p:cNvPicPr>
            <a:picLocks noChangeAspect="1"/>
          </p:cNvPicPr>
          <p:nvPr/>
        </p:nvPicPr>
        <p:blipFill>
          <a:blip r:embed="rId2"/>
          <a:srcRect l="47463" t="36887" r="10447" b="40649"/>
          <a:stretch>
            <a:fillRect/>
          </a:stretch>
        </p:blipFill>
        <p:spPr>
          <a:xfrm>
            <a:off x="3316519" y="3429000"/>
            <a:ext cx="5559950" cy="21617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Start</a:t>
            </a:r>
            <a:r>
              <a:rPr dirty="0"/>
              <a:t> Large Vision</a:t>
            </a:r>
            <a:r>
              <a:rPr lang="en-US" i="1" dirty="0"/>
              <a:t>(only)</a:t>
            </a:r>
            <a:r>
              <a:rPr dirty="0"/>
              <a:t> Models</a:t>
            </a:r>
          </a:p>
        </p:txBody>
      </p:sp>
      <p:sp>
        <p:nvSpPr>
          <p:cNvPr id="3" name="Content Placeholder 2"/>
          <p:cNvSpPr>
            <a:spLocks noGrp="1"/>
          </p:cNvSpPr>
          <p:nvPr>
            <p:ph idx="1"/>
          </p:nvPr>
        </p:nvSpPr>
        <p:spPr>
          <a:xfrm>
            <a:off x="457200" y="1339970"/>
            <a:ext cx="8229600" cy="4786193"/>
          </a:xfrm>
        </p:spPr>
        <p:txBody>
          <a:bodyPr>
            <a:noAutofit/>
          </a:bodyPr>
          <a:lstStyle/>
          <a:p>
            <a:r>
              <a:rPr sz="2400" b="1" dirty="0"/>
              <a:t>Google’s Vision Transformer (</a:t>
            </a:r>
            <a:r>
              <a:rPr sz="2400" b="1" dirty="0" err="1"/>
              <a:t>ViT</a:t>
            </a:r>
            <a:r>
              <a:rPr sz="2400" b="1" dirty="0"/>
              <a:t>)</a:t>
            </a:r>
            <a:r>
              <a:rPr sz="1600" dirty="0"/>
              <a:t>: Referred to as </a:t>
            </a:r>
            <a:r>
              <a:rPr sz="1600" dirty="0" err="1"/>
              <a:t>ViT</a:t>
            </a:r>
            <a:r>
              <a:rPr sz="1600" dirty="0"/>
              <a:t>, Google’s Vision Transformer is tailored for image classification, employing a unique Transformer-like architecture that operates on patches of the image. </a:t>
            </a:r>
            <a:r>
              <a:rPr sz="1600" dirty="0" err="1"/>
              <a:t>ViT</a:t>
            </a:r>
            <a:r>
              <a:rPr sz="1600" dirty="0"/>
              <a:t> has garnered acclaim for achieving state-of-the-art results across various image classification benchmarks.</a:t>
            </a:r>
          </a:p>
          <a:p>
            <a:endParaRPr sz="1600" dirty="0"/>
          </a:p>
          <a:p>
            <a:r>
              <a:rPr lang="en-US" sz="2400" b="1" dirty="0"/>
              <a:t>SWIN Transformer: </a:t>
            </a:r>
            <a:r>
              <a:rPr lang="en-US" sz="1600" dirty="0"/>
              <a:t>The SWIN Transformer presents a hierarchical design for visual recognition tasks. With success in image classification and object detection, SWIN utilizes hierarchical representations, showcasing its versatility in handling complex visual information.</a:t>
            </a:r>
          </a:p>
          <a:p>
            <a:pPr marL="0" indent="0">
              <a:buNone/>
            </a:pPr>
            <a:endParaRPr lang="en-US" sz="1600" dirty="0"/>
          </a:p>
          <a:p>
            <a:r>
              <a:rPr sz="2400" b="1" dirty="0" err="1"/>
              <a:t>LandingLens</a:t>
            </a:r>
            <a:r>
              <a:rPr sz="2400" b="1" dirty="0"/>
              <a:t>™: </a:t>
            </a:r>
            <a:r>
              <a:rPr sz="1600" dirty="0"/>
              <a:t>A revolutionary platform crafted by </a:t>
            </a:r>
            <a:r>
              <a:rPr sz="1600" dirty="0" err="1"/>
              <a:t>LandingAI</a:t>
            </a:r>
            <a:r>
              <a:rPr sz="1600" dirty="0"/>
              <a:t>, </a:t>
            </a:r>
            <a:r>
              <a:rPr sz="1600" dirty="0" err="1"/>
              <a:t>LandingLens</a:t>
            </a:r>
            <a:r>
              <a:rPr sz="1600" dirty="0"/>
              <a:t> democratizes computer vision models by empowering users without prior coding experience. This intuitive platform offers a user-friendly interface for tasks such as image labeling, model training, and seamless deployment to both cloud and edge devices.</a:t>
            </a:r>
          </a:p>
          <a:p>
            <a:endParaRPr sz="1600" dirty="0"/>
          </a:p>
          <a:p>
            <a:r>
              <a:rPr lang="en-US" sz="2400" b="1" dirty="0"/>
              <a:t>CLIP (Contrastive Language-Image Pretraining): </a:t>
            </a:r>
            <a:r>
              <a:rPr lang="en-US" sz="1600" dirty="0"/>
              <a:t>Developed by OpenAI, CLIP represents a groundbreaking vision-language model meticulously trained to comprehend images in tandem with natural language. This sophisticated model finds applications in image captioning, visual question answering, and image retrieval.</a:t>
            </a:r>
          </a:p>
          <a:p>
            <a:pPr marL="0" indent="0">
              <a:buNone/>
            </a:pPr>
            <a:endParaRPr 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dirty="0"/>
              <a:t>Training Data and Benchmarks</a:t>
            </a:r>
          </a:p>
        </p:txBody>
      </p:sp>
      <p:sp>
        <p:nvSpPr>
          <p:cNvPr id="3" name="Content Placeholder 2"/>
          <p:cNvSpPr>
            <a:spLocks noGrp="1"/>
          </p:cNvSpPr>
          <p:nvPr>
            <p:ph idx="1"/>
          </p:nvPr>
        </p:nvSpPr>
        <p:spPr>
          <a:xfrm>
            <a:off x="139148" y="651014"/>
            <a:ext cx="4596848" cy="2152788"/>
          </a:xfrm>
        </p:spPr>
        <p:txBody>
          <a:bodyPr>
            <a:normAutofit fontScale="47500" lnSpcReduction="20000"/>
          </a:bodyPr>
          <a:lstStyle/>
          <a:p>
            <a:pPr marL="0" indent="0">
              <a:buNone/>
            </a:pPr>
            <a:r>
              <a:rPr b="1" dirty="0"/>
              <a:t>Challenges with Training Data:</a:t>
            </a:r>
          </a:p>
          <a:p>
            <a:pPr marL="0" indent="0">
              <a:buNone/>
            </a:pPr>
            <a:r>
              <a:rPr dirty="0"/>
              <a:t>- Real robot data is difficult and expensive to collect.</a:t>
            </a:r>
          </a:p>
          <a:p>
            <a:pPr marL="0" indent="0">
              <a:buNone/>
            </a:pPr>
            <a:r>
              <a:rPr dirty="0"/>
              <a:t>- Simulators (e.g., Habitat, AI2-THOR) are often used for faster and safer training.</a:t>
            </a:r>
          </a:p>
          <a:p>
            <a:pPr marL="0" indent="0">
              <a:buNone/>
            </a:pPr>
            <a:r>
              <a:rPr dirty="0"/>
              <a:t>- Some models learn from human videos or internet data.</a:t>
            </a:r>
          </a:p>
          <a:p>
            <a:pPr marL="0" indent="0">
              <a:buNone/>
            </a:pPr>
            <a:r>
              <a:rPr b="1" dirty="0"/>
              <a:t>Importance:</a:t>
            </a:r>
          </a:p>
          <a:p>
            <a:pPr marL="0" indent="0">
              <a:buNone/>
            </a:pPr>
            <a:r>
              <a:rPr dirty="0"/>
              <a:t>- Benchmarks are crucial for fair comparison across different VLA models.</a:t>
            </a:r>
          </a:p>
        </p:txBody>
      </p:sp>
      <p:pic>
        <p:nvPicPr>
          <p:cNvPr id="4" name="Picture 3" descr="593851e5-7f9b-42f1-9083-18e89360fc71.png"/>
          <p:cNvPicPr>
            <a:picLocks noChangeAspect="1"/>
          </p:cNvPicPr>
          <p:nvPr/>
        </p:nvPicPr>
        <p:blipFill>
          <a:blip r:embed="rId2"/>
          <a:srcRect l="48189" t="36058" r="10990" b="37748"/>
          <a:stretch>
            <a:fillRect/>
          </a:stretch>
        </p:blipFill>
        <p:spPr>
          <a:xfrm>
            <a:off x="1676758" y="2549343"/>
            <a:ext cx="7377790" cy="3448790"/>
          </a:xfrm>
          <a:prstGeom prst="rect">
            <a:avLst/>
          </a:prstGeom>
        </p:spPr>
      </p:pic>
      <p:sp>
        <p:nvSpPr>
          <p:cNvPr id="5" name="Content Placeholder 2">
            <a:extLst>
              <a:ext uri="{FF2B5EF4-FFF2-40B4-BE49-F238E27FC236}">
                <a16:creationId xmlns:a16="http://schemas.microsoft.com/office/drawing/2014/main" id="{A84457CE-19CF-B874-5541-4B14E3F0A55B}"/>
              </a:ext>
            </a:extLst>
          </p:cNvPr>
          <p:cNvSpPr txBox="1">
            <a:spLocks/>
          </p:cNvSpPr>
          <p:nvPr/>
        </p:nvSpPr>
        <p:spPr>
          <a:xfrm>
            <a:off x="4436166" y="574814"/>
            <a:ext cx="4752560" cy="197453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Benchmarks for Testing Models:</a:t>
            </a:r>
          </a:p>
          <a:p>
            <a:pPr marL="0" indent="0">
              <a:buFont typeface="Arial"/>
              <a:buNone/>
            </a:pPr>
            <a:r>
              <a:rPr lang="en-US" dirty="0"/>
              <a:t>- </a:t>
            </a:r>
            <a:r>
              <a:rPr lang="en-US" dirty="0" err="1"/>
              <a:t>EmbodiedQA</a:t>
            </a:r>
            <a:r>
              <a:rPr lang="en-US" dirty="0"/>
              <a:t>: tests asking and exploring capabilities.</a:t>
            </a:r>
          </a:p>
          <a:p>
            <a:pPr marL="0" indent="0">
              <a:buFont typeface="Arial"/>
              <a:buNone/>
            </a:pPr>
            <a:r>
              <a:rPr lang="en-US" dirty="0"/>
              <a:t>- </a:t>
            </a:r>
            <a:r>
              <a:rPr lang="en-US" dirty="0" err="1"/>
              <a:t>RLBench</a:t>
            </a:r>
            <a:r>
              <a:rPr lang="en-US" dirty="0"/>
              <a:t>: evaluates robot manipulation.</a:t>
            </a:r>
          </a:p>
          <a:p>
            <a:pPr marL="0" indent="0">
              <a:buFont typeface="Arial"/>
              <a:buNone/>
            </a:pPr>
            <a:r>
              <a:rPr lang="en-US" dirty="0"/>
              <a:t>- </a:t>
            </a:r>
            <a:r>
              <a:rPr lang="en-US" dirty="0" err="1"/>
              <a:t>EgoPlan</a:t>
            </a:r>
            <a:r>
              <a:rPr lang="en-US" dirty="0"/>
              <a:t> / </a:t>
            </a:r>
            <a:r>
              <a:rPr lang="en-US" dirty="0" err="1"/>
              <a:t>PlanBench</a:t>
            </a:r>
            <a:r>
              <a:rPr lang="en-US" dirty="0"/>
              <a:t>: assess planning skills.</a:t>
            </a:r>
          </a:p>
          <a:p>
            <a:pPr marL="0" indent="0">
              <a:buFont typeface="Arial"/>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7592"/>
          </a:xfrm>
        </p:spPr>
        <p:txBody>
          <a:bodyPr>
            <a:normAutofit fontScale="90000"/>
          </a:bodyPr>
          <a:lstStyle/>
          <a:p>
            <a:r>
              <a:rPr dirty="0"/>
              <a:t>Challenges</a:t>
            </a:r>
          </a:p>
        </p:txBody>
      </p:sp>
      <p:sp>
        <p:nvSpPr>
          <p:cNvPr id="3" name="Content Placeholder 2"/>
          <p:cNvSpPr>
            <a:spLocks noGrp="1"/>
          </p:cNvSpPr>
          <p:nvPr>
            <p:ph idx="1"/>
          </p:nvPr>
        </p:nvSpPr>
        <p:spPr>
          <a:xfrm>
            <a:off x="457199" y="815009"/>
            <a:ext cx="8855765" cy="5327374"/>
          </a:xfrm>
        </p:spPr>
        <p:txBody>
          <a:bodyPr>
            <a:normAutofit fontScale="92500"/>
          </a:bodyPr>
          <a:lstStyle/>
          <a:p>
            <a:pPr marL="0" indent="0">
              <a:buNone/>
            </a:pPr>
            <a:r>
              <a:rPr sz="2400" dirty="0"/>
              <a:t>- Real data is hard to obtain; robot demonstrations are time-consuming.</a:t>
            </a:r>
            <a:br>
              <a:rPr lang="en-US" sz="2400" dirty="0"/>
            </a:br>
            <a:endParaRPr sz="2400" dirty="0"/>
          </a:p>
          <a:p>
            <a:pPr marL="0" indent="0">
              <a:buNone/>
            </a:pPr>
            <a:r>
              <a:rPr sz="2400" dirty="0"/>
              <a:t>- Models tend to be slow and need to act faster in real-world scenarios.</a:t>
            </a:r>
            <a:br>
              <a:rPr lang="en-US" sz="2400" dirty="0"/>
            </a:br>
            <a:endParaRPr sz="2400" dirty="0"/>
          </a:p>
          <a:p>
            <a:pPr marL="0" indent="0">
              <a:buNone/>
            </a:pPr>
            <a:r>
              <a:rPr sz="2400" dirty="0"/>
              <a:t>- Systems are complex, requiring many components to work together seamlessly.</a:t>
            </a:r>
            <a:br>
              <a:rPr lang="en-US" sz="2400" dirty="0"/>
            </a:br>
            <a:endParaRPr sz="2400" dirty="0"/>
          </a:p>
          <a:p>
            <a:pPr marL="0" indent="0">
              <a:buNone/>
            </a:pPr>
            <a:r>
              <a:rPr sz="2400" dirty="0"/>
              <a:t>- Difficulty generalizing to new tasks.</a:t>
            </a:r>
            <a:br>
              <a:rPr lang="en-US" sz="2400" dirty="0"/>
            </a:br>
            <a:endParaRPr sz="2400" dirty="0"/>
          </a:p>
          <a:p>
            <a:pPr marL="0" indent="0">
              <a:buNone/>
            </a:pPr>
            <a:r>
              <a:rPr sz="2400" dirty="0"/>
              <a:t>- Lack of standard benchmarks makes it hard to compare models fairly.</a:t>
            </a:r>
            <a:br>
              <a:rPr lang="en-US" sz="2400" dirty="0"/>
            </a:br>
            <a:endParaRPr sz="2400" dirty="0"/>
          </a:p>
          <a:p>
            <a:pPr marL="0" indent="0">
              <a:buNone/>
            </a:pPr>
            <a:r>
              <a:rPr sz="2400" dirty="0"/>
              <a:t>- Safety is critical; robots must earn human trust in real environments.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AEF8-0404-7BC9-9866-5B7C72E68846}"/>
              </a:ext>
            </a:extLst>
          </p:cNvPr>
          <p:cNvSpPr>
            <a:spLocks noGrp="1"/>
          </p:cNvSpPr>
          <p:nvPr>
            <p:ph type="title"/>
          </p:nvPr>
        </p:nvSpPr>
        <p:spPr>
          <a:xfrm>
            <a:off x="457200" y="274638"/>
            <a:ext cx="8229600" cy="45719"/>
          </a:xfrm>
        </p:spPr>
        <p:txBody>
          <a:bodyPr>
            <a:normAutofit fontScale="90000"/>
          </a:bodyPr>
          <a:lstStyle/>
          <a:p>
            <a:r>
              <a:rPr lang="en-US" dirty="0"/>
              <a:t>Versions/parameters</a:t>
            </a:r>
          </a:p>
        </p:txBody>
      </p:sp>
      <p:graphicFrame>
        <p:nvGraphicFramePr>
          <p:cNvPr id="4" name="Table 3">
            <a:extLst>
              <a:ext uri="{FF2B5EF4-FFF2-40B4-BE49-F238E27FC236}">
                <a16:creationId xmlns:a16="http://schemas.microsoft.com/office/drawing/2014/main" id="{3050CA0D-2723-AA57-3E82-5940FB57CF1E}"/>
              </a:ext>
            </a:extLst>
          </p:cNvPr>
          <p:cNvGraphicFramePr>
            <a:graphicFrameLocks noGrp="1"/>
          </p:cNvGraphicFramePr>
          <p:nvPr>
            <p:extLst>
              <p:ext uri="{D42A27DB-BD31-4B8C-83A1-F6EECF244321}">
                <p14:modId xmlns:p14="http://schemas.microsoft.com/office/powerpoint/2010/main" val="226248077"/>
              </p:ext>
            </p:extLst>
          </p:nvPr>
        </p:nvGraphicFramePr>
        <p:xfrm>
          <a:off x="457200" y="620352"/>
          <a:ext cx="8229600" cy="4389120"/>
        </p:xfrm>
        <a:graphic>
          <a:graphicData uri="http://schemas.openxmlformats.org/drawingml/2006/table">
            <a:tbl>
              <a:tblPr/>
              <a:tblGrid>
                <a:gridCol w="2743200">
                  <a:extLst>
                    <a:ext uri="{9D8B030D-6E8A-4147-A177-3AD203B41FA5}">
                      <a16:colId xmlns:a16="http://schemas.microsoft.com/office/drawing/2014/main" val="1165752906"/>
                    </a:ext>
                  </a:extLst>
                </a:gridCol>
                <a:gridCol w="2743200">
                  <a:extLst>
                    <a:ext uri="{9D8B030D-6E8A-4147-A177-3AD203B41FA5}">
                      <a16:colId xmlns:a16="http://schemas.microsoft.com/office/drawing/2014/main" val="1157860398"/>
                    </a:ext>
                  </a:extLst>
                </a:gridCol>
                <a:gridCol w="2743200">
                  <a:extLst>
                    <a:ext uri="{9D8B030D-6E8A-4147-A177-3AD203B41FA5}">
                      <a16:colId xmlns:a16="http://schemas.microsoft.com/office/drawing/2014/main" val="675985463"/>
                    </a:ext>
                  </a:extLst>
                </a:gridCol>
              </a:tblGrid>
              <a:tr h="0">
                <a:tc>
                  <a:txBody>
                    <a:bodyPr/>
                    <a:lstStyle/>
                    <a:p>
                      <a:pPr>
                        <a:buNone/>
                      </a:pPr>
                      <a:r>
                        <a:rPr lang="en-US" dirty="0"/>
                        <a:t>Model &amp; Variant</a:t>
                      </a:r>
                    </a:p>
                  </a:txBody>
                  <a:tcPr anchor="ctr">
                    <a:lnL>
                      <a:noFill/>
                    </a:lnL>
                    <a:lnR>
                      <a:noFill/>
                    </a:lnR>
                    <a:lnT>
                      <a:noFill/>
                    </a:lnT>
                    <a:lnB>
                      <a:noFill/>
                    </a:lnB>
                    <a:solidFill>
                      <a:schemeClr val="bg1">
                        <a:lumMod val="85000"/>
                      </a:schemeClr>
                    </a:solidFill>
                  </a:tcPr>
                </a:tc>
                <a:tc>
                  <a:txBody>
                    <a:bodyPr/>
                    <a:lstStyle/>
                    <a:p>
                      <a:pPr>
                        <a:buNone/>
                      </a:pPr>
                      <a:r>
                        <a:rPr lang="en-US" dirty="0"/>
                        <a:t>Launch Date / Year</a:t>
                      </a:r>
                    </a:p>
                  </a:txBody>
                  <a:tcPr anchor="ctr">
                    <a:lnL>
                      <a:noFill/>
                    </a:lnL>
                    <a:lnR>
                      <a:noFill/>
                    </a:lnR>
                    <a:lnT>
                      <a:noFill/>
                    </a:lnT>
                    <a:lnB>
                      <a:noFill/>
                    </a:lnB>
                    <a:solidFill>
                      <a:schemeClr val="bg1">
                        <a:lumMod val="85000"/>
                      </a:schemeClr>
                    </a:solidFill>
                  </a:tcPr>
                </a:tc>
                <a:tc>
                  <a:txBody>
                    <a:bodyPr/>
                    <a:lstStyle/>
                    <a:p>
                      <a:pPr>
                        <a:buNone/>
                      </a:pPr>
                      <a:r>
                        <a:rPr lang="en-US" dirty="0"/>
                        <a:t>Approx. Parameter Size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664482373"/>
                  </a:ext>
                </a:extLst>
              </a:tr>
              <a:tr h="0">
                <a:tc>
                  <a:txBody>
                    <a:bodyPr/>
                    <a:lstStyle/>
                    <a:p>
                      <a:pPr>
                        <a:buNone/>
                      </a:pPr>
                      <a:r>
                        <a:rPr lang="fr-FR" b="1"/>
                        <a:t>ViT–Base / ViT–Large / ViT–Huge</a:t>
                      </a:r>
                      <a:endParaRPr lang="fr-FR"/>
                    </a:p>
                  </a:txBody>
                  <a:tcPr anchor="ctr">
                    <a:lnL>
                      <a:noFill/>
                    </a:lnL>
                    <a:lnR>
                      <a:noFill/>
                    </a:lnR>
                    <a:lnT>
                      <a:noFill/>
                    </a:lnT>
                    <a:lnB>
                      <a:noFill/>
                    </a:lnB>
                    <a:noFill/>
                  </a:tcPr>
                </a:tc>
                <a:tc>
                  <a:txBody>
                    <a:bodyPr/>
                    <a:lstStyle/>
                    <a:p>
                      <a:pPr>
                        <a:buNone/>
                      </a:pPr>
                      <a:r>
                        <a:rPr lang="en-US"/>
                        <a:t>Fall 2020 (original ViT paper) (</a:t>
                      </a:r>
                      <a:r>
                        <a:rPr lang="en-US">
                          <a:hlinkClick r:id="rId2" tooltip="Vision transformer"/>
                        </a:rPr>
                        <a:t>Wikipedia</a:t>
                      </a:r>
                      <a:r>
                        <a:rPr lang="en-US"/>
                        <a:t>,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tc>
                  <a:txBody>
                    <a:bodyPr/>
                    <a:lstStyle/>
                    <a:p>
                      <a:pPr>
                        <a:buNone/>
                      </a:pPr>
                      <a:r>
                        <a:rPr lang="en-US"/>
                        <a:t>ViT-Base: ~86MViT-Large: ~307MViT-Huge: ~632M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extLst>
                  <a:ext uri="{0D108BD9-81ED-4DB2-BD59-A6C34878D82A}">
                    <a16:rowId xmlns:a16="http://schemas.microsoft.com/office/drawing/2014/main" val="3883772675"/>
                  </a:ext>
                </a:extLst>
              </a:tr>
              <a:tr h="0">
                <a:tc>
                  <a:txBody>
                    <a:bodyPr/>
                    <a:lstStyle/>
                    <a:p>
                      <a:pPr>
                        <a:buNone/>
                      </a:pPr>
                      <a:r>
                        <a:rPr lang="en-US" b="1"/>
                        <a:t>ViT-G/14</a:t>
                      </a:r>
                      <a:endParaRPr lang="en-US"/>
                    </a:p>
                  </a:txBody>
                  <a:tcPr anchor="ctr">
                    <a:lnL>
                      <a:noFill/>
                    </a:lnL>
                    <a:lnR>
                      <a:noFill/>
                    </a:lnR>
                    <a:lnT>
                      <a:noFill/>
                    </a:lnT>
                    <a:lnB>
                      <a:noFill/>
                    </a:lnB>
                    <a:noFill/>
                  </a:tcPr>
                </a:tc>
                <a:tc>
                  <a:txBody>
                    <a:bodyPr/>
                    <a:lstStyle/>
                    <a:p>
                      <a:pPr>
                        <a:buNone/>
                      </a:pPr>
                      <a:r>
                        <a:rPr lang="en-US"/>
                        <a:t>Around mid-2021</a:t>
                      </a:r>
                    </a:p>
                  </a:txBody>
                  <a:tcPr anchor="ctr">
                    <a:lnL>
                      <a:noFill/>
                    </a:lnL>
                    <a:lnR>
                      <a:noFill/>
                    </a:lnR>
                    <a:lnT>
                      <a:noFill/>
                    </a:lnT>
                    <a:lnB>
                      <a:noFill/>
                    </a:lnB>
                    <a:noFill/>
                  </a:tcPr>
                </a:tc>
                <a:tc>
                  <a:txBody>
                    <a:bodyPr/>
                    <a:lstStyle/>
                    <a:p>
                      <a:pPr>
                        <a:buNone/>
                      </a:pPr>
                      <a:r>
                        <a:rPr lang="en-US"/>
                        <a:t>~~2B parameters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extLst>
                  <a:ext uri="{0D108BD9-81ED-4DB2-BD59-A6C34878D82A}">
                    <a16:rowId xmlns:a16="http://schemas.microsoft.com/office/drawing/2014/main" val="3955540862"/>
                  </a:ext>
                </a:extLst>
              </a:tr>
              <a:tr h="0">
                <a:tc>
                  <a:txBody>
                    <a:bodyPr/>
                    <a:lstStyle/>
                    <a:p>
                      <a:pPr>
                        <a:buNone/>
                      </a:pPr>
                      <a:r>
                        <a:rPr lang="en-US" b="1"/>
                        <a:t>ViT-22B</a:t>
                      </a:r>
                      <a:endParaRPr lang="en-US"/>
                    </a:p>
                  </a:txBody>
                  <a:tcPr anchor="ctr">
                    <a:lnL>
                      <a:noFill/>
                    </a:lnL>
                    <a:lnR>
                      <a:noFill/>
                    </a:lnR>
                    <a:lnT>
                      <a:noFill/>
                    </a:lnT>
                    <a:lnB>
                      <a:noFill/>
                    </a:lnB>
                    <a:noFill/>
                  </a:tcPr>
                </a:tc>
                <a:tc>
                  <a:txBody>
                    <a:bodyPr/>
                    <a:lstStyle/>
                    <a:p>
                      <a:pPr>
                        <a:buNone/>
                      </a:pPr>
                      <a:r>
                        <a:rPr lang="en-US"/>
                        <a:t>Early 2023 (Scaling paper) (</a:t>
                      </a:r>
                      <a:r>
                        <a:rPr lang="en-US">
                          <a:hlinkClick r:id="rId3" tooltip="Google trains largest Vision Transformer to date - THE DECODER"/>
                        </a:rPr>
                        <a:t>THE DECODER</a:t>
                      </a:r>
                      <a:r>
                        <a:rPr lang="en-US"/>
                        <a:t>, </a:t>
                      </a:r>
                      <a:r>
                        <a:rPr lang="en-US">
                          <a:hlinkClick r:id="rId4" tooltip="Scaling vision transformers to 22 billion parameters - Google Research"/>
                        </a:rPr>
                        <a:t>Google Research</a:t>
                      </a:r>
                      <a:r>
                        <a:rPr lang="en-US"/>
                        <a:t>, </a:t>
                      </a:r>
                      <a:r>
                        <a:rPr lang="en-US">
                          <a:hlinkClick r:id="rId5" tooltip="Scaling Vision Transformers to 22 Billion Parameters - OpenReview"/>
                        </a:rPr>
                        <a:t>OpenReview</a:t>
                      </a:r>
                      <a:r>
                        <a:rPr lang="en-US"/>
                        <a:t>)</a:t>
                      </a:r>
                    </a:p>
                  </a:txBody>
                  <a:tcPr anchor="ctr">
                    <a:lnL>
                      <a:noFill/>
                    </a:lnL>
                    <a:lnR>
                      <a:noFill/>
                    </a:lnR>
                    <a:lnT>
                      <a:noFill/>
                    </a:lnT>
                    <a:lnB>
                      <a:noFill/>
                    </a:lnB>
                    <a:noFill/>
                  </a:tcPr>
                </a:tc>
                <a:tc>
                  <a:txBody>
                    <a:bodyPr/>
                    <a:lstStyle/>
                    <a:p>
                      <a:pPr>
                        <a:buNone/>
                      </a:pPr>
                      <a:r>
                        <a:rPr lang="en-US"/>
                        <a:t>22 billion parameters (</a:t>
                      </a:r>
                      <a:r>
                        <a:rPr lang="en-US">
                          <a:hlinkClick r:id="rId3" tooltip="Google trains largest Vision Transformer to date - THE DECODER"/>
                        </a:rPr>
                        <a:t>THE DECODER</a:t>
                      </a:r>
                      <a:r>
                        <a:rPr lang="en-US"/>
                        <a:t>, </a:t>
                      </a:r>
                      <a:r>
                        <a:rPr lang="en-US">
                          <a:hlinkClick r:id="rId4" tooltip="Scaling vision transformers to 22 billion parameters - Google Research"/>
                        </a:rPr>
                        <a:t>Google Research</a:t>
                      </a:r>
                      <a:r>
                        <a:rPr lang="en-US"/>
                        <a:t>, </a:t>
                      </a:r>
                      <a:r>
                        <a:rPr lang="en-US">
                          <a:hlinkClick r:id="rId5" tooltip="Scaling Vision Transformers to 22 Billion Parameters - OpenReview"/>
                        </a:rPr>
                        <a:t>OpenReview</a:t>
                      </a:r>
                      <a:r>
                        <a:rPr lang="en-US"/>
                        <a:t>)</a:t>
                      </a:r>
                    </a:p>
                  </a:txBody>
                  <a:tcPr anchor="ctr">
                    <a:lnL>
                      <a:noFill/>
                    </a:lnL>
                    <a:lnR>
                      <a:noFill/>
                    </a:lnR>
                    <a:lnT>
                      <a:noFill/>
                    </a:lnT>
                    <a:lnB>
                      <a:noFill/>
                    </a:lnB>
                    <a:noFill/>
                  </a:tcPr>
                </a:tc>
                <a:extLst>
                  <a:ext uri="{0D108BD9-81ED-4DB2-BD59-A6C34878D82A}">
                    <a16:rowId xmlns:a16="http://schemas.microsoft.com/office/drawing/2014/main" val="808237876"/>
                  </a:ext>
                </a:extLst>
              </a:tr>
              <a:tr h="0">
                <a:tc>
                  <a:txBody>
                    <a:bodyPr/>
                    <a:lstStyle/>
                    <a:p>
                      <a:pPr>
                        <a:buNone/>
                      </a:pPr>
                      <a:r>
                        <a:rPr lang="en-US" b="1"/>
                        <a:t>Swin Transformer (orig.)</a:t>
                      </a:r>
                      <a:endParaRPr lang="en-US"/>
                    </a:p>
                  </a:txBody>
                  <a:tcPr anchor="ctr">
                    <a:lnL>
                      <a:noFill/>
                    </a:lnL>
                    <a:lnR>
                      <a:noFill/>
                    </a:lnR>
                    <a:lnT>
                      <a:noFill/>
                    </a:lnT>
                    <a:lnB>
                      <a:noFill/>
                    </a:lnB>
                    <a:noFill/>
                  </a:tcPr>
                </a:tc>
                <a:tc>
                  <a:txBody>
                    <a:bodyPr/>
                    <a:lstStyle/>
                    <a:p>
                      <a:pPr>
                        <a:buNone/>
                      </a:pPr>
                      <a:r>
                        <a:rPr lang="en-US"/>
                        <a:t>Early 2021 (CVPR paper) (</a:t>
                      </a:r>
                      <a:r>
                        <a:rPr lang="en-US">
                          <a:hlinkClick r:id="rId6" tooltip="Swin Transformer: Hierarchical Vision Transformer using Shifted Windows"/>
                        </a:rPr>
                        <a:t>arXiv</a:t>
                      </a:r>
                      <a:r>
                        <a:rPr lang="en-US"/>
                        <a:t>)</a:t>
                      </a:r>
                    </a:p>
                  </a:txBody>
                  <a:tcPr anchor="ctr">
                    <a:lnL>
                      <a:noFill/>
                    </a:lnL>
                    <a:lnR>
                      <a:noFill/>
                    </a:lnR>
                    <a:lnT>
                      <a:noFill/>
                    </a:lnT>
                    <a:lnB>
                      <a:noFill/>
                    </a:lnB>
                    <a:noFill/>
                  </a:tcPr>
                </a:tc>
                <a:tc>
                  <a:txBody>
                    <a:bodyPr/>
                    <a:lstStyle/>
                    <a:p>
                      <a:pPr>
                        <a:buNone/>
                      </a:pPr>
                      <a:r>
                        <a:rPr lang="en-US"/>
                        <a:t>Not specified in sources (commonly ~50–100M in small/base configs)</a:t>
                      </a:r>
                    </a:p>
                  </a:txBody>
                  <a:tcPr anchor="ctr">
                    <a:lnL>
                      <a:noFill/>
                    </a:lnL>
                    <a:lnR>
                      <a:noFill/>
                    </a:lnR>
                    <a:lnT>
                      <a:noFill/>
                    </a:lnT>
                    <a:lnB>
                      <a:noFill/>
                    </a:lnB>
                    <a:noFill/>
                  </a:tcPr>
                </a:tc>
                <a:extLst>
                  <a:ext uri="{0D108BD9-81ED-4DB2-BD59-A6C34878D82A}">
                    <a16:rowId xmlns:a16="http://schemas.microsoft.com/office/drawing/2014/main" val="4289183150"/>
                  </a:ext>
                </a:extLst>
              </a:tr>
              <a:tr h="0">
                <a:tc>
                  <a:txBody>
                    <a:bodyPr/>
                    <a:lstStyle/>
                    <a:p>
                      <a:pPr>
                        <a:buNone/>
                      </a:pPr>
                      <a:r>
                        <a:rPr lang="en-US" b="1"/>
                        <a:t>Swin Transformer V2</a:t>
                      </a:r>
                      <a:endParaRPr lang="en-US"/>
                    </a:p>
                  </a:txBody>
                  <a:tcPr anchor="ctr">
                    <a:lnL>
                      <a:noFill/>
                    </a:lnL>
                    <a:lnR>
                      <a:noFill/>
                    </a:lnR>
                    <a:lnT>
                      <a:noFill/>
                    </a:lnT>
                    <a:lnB>
                      <a:noFill/>
                    </a:lnB>
                    <a:noFill/>
                  </a:tcPr>
                </a:tc>
                <a:tc>
                  <a:txBody>
                    <a:bodyPr/>
                    <a:lstStyle/>
                    <a:p>
                      <a:pPr>
                        <a:buNone/>
                      </a:pPr>
                      <a:r>
                        <a:rPr lang="en-US"/>
                        <a:t>November 2021 (HF doc) (</a:t>
                      </a:r>
                      <a:r>
                        <a:rPr lang="en-US">
                          <a:hlinkClick r:id="rId7" tooltip="Swin Transformer V2"/>
                        </a:rPr>
                        <a:t>GitHub</a:t>
                      </a:r>
                      <a:r>
                        <a:rPr lang="en-US"/>
                        <a:t>)</a:t>
                      </a:r>
                    </a:p>
                  </a:txBody>
                  <a:tcPr anchor="ctr">
                    <a:lnL>
                      <a:noFill/>
                    </a:lnL>
                    <a:lnR>
                      <a:noFill/>
                    </a:lnR>
                    <a:lnT>
                      <a:noFill/>
                    </a:lnT>
                    <a:lnB>
                      <a:noFill/>
                    </a:lnB>
                    <a:noFill/>
                  </a:tcPr>
                </a:tc>
                <a:tc>
                  <a:txBody>
                    <a:bodyPr/>
                    <a:lstStyle/>
                    <a:p>
                      <a:pPr>
                        <a:buNone/>
                      </a:pPr>
                      <a:r>
                        <a:rPr lang="en-US" dirty="0"/>
                        <a:t>Up to ~3 billion parameters (</a:t>
                      </a:r>
                      <a:r>
                        <a:rPr lang="en-US" dirty="0">
                          <a:hlinkClick r:id="rId7" tooltip="Swin Transformer V2"/>
                        </a:rPr>
                        <a:t>GitHub</a:t>
                      </a:r>
                      <a:r>
                        <a:rPr lang="en-US" dirty="0"/>
                        <a:t>, </a:t>
                      </a:r>
                      <a:r>
                        <a:rPr lang="en-US" dirty="0">
                          <a:hlinkClick r:id="rId8" tooltip="Swin Transformer V2 - Hugging Face"/>
                        </a:rPr>
                        <a:t>Hugging Face</a:t>
                      </a:r>
                      <a:r>
                        <a:rPr lang="en-US" dirty="0"/>
                        <a:t>)</a:t>
                      </a:r>
                    </a:p>
                  </a:txBody>
                  <a:tcPr anchor="ctr">
                    <a:lnL>
                      <a:noFill/>
                    </a:lnL>
                    <a:lnR>
                      <a:noFill/>
                    </a:lnR>
                    <a:lnT>
                      <a:noFill/>
                    </a:lnT>
                    <a:lnB>
                      <a:noFill/>
                    </a:lnB>
                    <a:noFill/>
                  </a:tcPr>
                </a:tc>
                <a:extLst>
                  <a:ext uri="{0D108BD9-81ED-4DB2-BD59-A6C34878D82A}">
                    <a16:rowId xmlns:a16="http://schemas.microsoft.com/office/drawing/2014/main" val="2794522633"/>
                  </a:ext>
                </a:extLst>
              </a:tr>
            </a:tbl>
          </a:graphicData>
        </a:graphic>
      </p:graphicFrame>
      <p:graphicFrame>
        <p:nvGraphicFramePr>
          <p:cNvPr id="5" name="Table 4">
            <a:extLst>
              <a:ext uri="{FF2B5EF4-FFF2-40B4-BE49-F238E27FC236}">
                <a16:creationId xmlns:a16="http://schemas.microsoft.com/office/drawing/2014/main" id="{A802194B-20C7-4E2D-10EF-C051ECF18F77}"/>
              </a:ext>
            </a:extLst>
          </p:cNvPr>
          <p:cNvGraphicFramePr>
            <a:graphicFrameLocks noGrp="1"/>
          </p:cNvGraphicFramePr>
          <p:nvPr>
            <p:extLst>
              <p:ext uri="{D42A27DB-BD31-4B8C-83A1-F6EECF244321}">
                <p14:modId xmlns:p14="http://schemas.microsoft.com/office/powerpoint/2010/main" val="3009848539"/>
              </p:ext>
            </p:extLst>
          </p:nvPr>
        </p:nvGraphicFramePr>
        <p:xfrm>
          <a:off x="457200" y="5309467"/>
          <a:ext cx="8229600" cy="1341120"/>
        </p:xfrm>
        <a:graphic>
          <a:graphicData uri="http://schemas.openxmlformats.org/drawingml/2006/table">
            <a:tbl>
              <a:tblPr/>
              <a:tblGrid>
                <a:gridCol w="2057400">
                  <a:extLst>
                    <a:ext uri="{9D8B030D-6E8A-4147-A177-3AD203B41FA5}">
                      <a16:colId xmlns:a16="http://schemas.microsoft.com/office/drawing/2014/main" val="2580409445"/>
                    </a:ext>
                  </a:extLst>
                </a:gridCol>
                <a:gridCol w="2057400">
                  <a:extLst>
                    <a:ext uri="{9D8B030D-6E8A-4147-A177-3AD203B41FA5}">
                      <a16:colId xmlns:a16="http://schemas.microsoft.com/office/drawing/2014/main" val="1062540961"/>
                    </a:ext>
                  </a:extLst>
                </a:gridCol>
                <a:gridCol w="2057400">
                  <a:extLst>
                    <a:ext uri="{9D8B030D-6E8A-4147-A177-3AD203B41FA5}">
                      <a16:colId xmlns:a16="http://schemas.microsoft.com/office/drawing/2014/main" val="2270496264"/>
                    </a:ext>
                  </a:extLst>
                </a:gridCol>
                <a:gridCol w="2057400">
                  <a:extLst>
                    <a:ext uri="{9D8B030D-6E8A-4147-A177-3AD203B41FA5}">
                      <a16:colId xmlns:a16="http://schemas.microsoft.com/office/drawing/2014/main" val="345698653"/>
                    </a:ext>
                  </a:extLst>
                </a:gridCol>
              </a:tblGrid>
              <a:tr h="0">
                <a:tc>
                  <a:txBody>
                    <a:bodyPr/>
                    <a:lstStyle/>
                    <a:p>
                      <a:pPr>
                        <a:buNone/>
                      </a:pPr>
                      <a:r>
                        <a:rPr lang="en-US" sz="1400" dirty="0"/>
                        <a:t>Model Family</a:t>
                      </a:r>
                    </a:p>
                  </a:txBody>
                  <a:tcPr anchor="ctr">
                    <a:lnL>
                      <a:noFill/>
                    </a:lnL>
                    <a:lnR>
                      <a:noFill/>
                    </a:lnR>
                    <a:lnT>
                      <a:noFill/>
                    </a:lnT>
                    <a:lnB>
                      <a:noFill/>
                    </a:lnB>
                    <a:solidFill>
                      <a:schemeClr val="bg1">
                        <a:lumMod val="75000"/>
                      </a:schemeClr>
                    </a:solidFill>
                  </a:tcPr>
                </a:tc>
                <a:tc>
                  <a:txBody>
                    <a:bodyPr/>
                    <a:lstStyle/>
                    <a:p>
                      <a:pPr>
                        <a:buNone/>
                      </a:pPr>
                      <a:r>
                        <a:rPr lang="en-US" sz="1400" dirty="0"/>
                        <a:t>Launch Date</a:t>
                      </a:r>
                    </a:p>
                  </a:txBody>
                  <a:tcPr anchor="ctr">
                    <a:lnL>
                      <a:noFill/>
                    </a:lnL>
                    <a:lnR>
                      <a:noFill/>
                    </a:lnR>
                    <a:lnT>
                      <a:noFill/>
                    </a:lnT>
                    <a:lnB>
                      <a:noFill/>
                    </a:lnB>
                    <a:solidFill>
                      <a:schemeClr val="bg1">
                        <a:lumMod val="75000"/>
                      </a:schemeClr>
                    </a:solidFill>
                  </a:tcPr>
                </a:tc>
                <a:tc>
                  <a:txBody>
                    <a:bodyPr/>
                    <a:lstStyle/>
                    <a:p>
                      <a:pPr>
                        <a:buNone/>
                      </a:pPr>
                      <a:r>
                        <a:rPr lang="en-US" sz="1400"/>
                        <a:t>Smallest Variant (params)</a:t>
                      </a:r>
                    </a:p>
                  </a:txBody>
                  <a:tcPr anchor="ctr">
                    <a:lnL>
                      <a:noFill/>
                    </a:lnL>
                    <a:lnR>
                      <a:noFill/>
                    </a:lnR>
                    <a:lnT>
                      <a:noFill/>
                    </a:lnT>
                    <a:lnB>
                      <a:noFill/>
                    </a:lnB>
                    <a:solidFill>
                      <a:schemeClr val="bg1">
                        <a:lumMod val="75000"/>
                      </a:schemeClr>
                    </a:solidFill>
                  </a:tcPr>
                </a:tc>
                <a:tc>
                  <a:txBody>
                    <a:bodyPr/>
                    <a:lstStyle/>
                    <a:p>
                      <a:pPr>
                        <a:buNone/>
                      </a:pPr>
                      <a:r>
                        <a:rPr lang="en-US" sz="1400" dirty="0"/>
                        <a:t>Largest Variant (params)</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3023249476"/>
                  </a:ext>
                </a:extLst>
              </a:tr>
              <a:tr h="0">
                <a:tc>
                  <a:txBody>
                    <a:bodyPr/>
                    <a:lstStyle/>
                    <a:p>
                      <a:pPr>
                        <a:buNone/>
                      </a:pPr>
                      <a:r>
                        <a:rPr lang="en-US" sz="1400" b="1"/>
                        <a:t>ViT (Vision Transformer, Google)</a:t>
                      </a:r>
                      <a:endParaRPr lang="en-US" sz="1400"/>
                    </a:p>
                  </a:txBody>
                  <a:tcPr anchor="ctr">
                    <a:lnL>
                      <a:noFill/>
                    </a:lnL>
                    <a:lnR>
                      <a:noFill/>
                    </a:lnR>
                    <a:lnT>
                      <a:noFill/>
                    </a:lnT>
                    <a:lnB>
                      <a:noFill/>
                    </a:lnB>
                    <a:solidFill>
                      <a:schemeClr val="bg1">
                        <a:lumMod val="85000"/>
                      </a:schemeClr>
                    </a:solidFill>
                  </a:tcPr>
                </a:tc>
                <a:tc>
                  <a:txBody>
                    <a:bodyPr/>
                    <a:lstStyle/>
                    <a:p>
                      <a:pPr>
                        <a:buNone/>
                      </a:pPr>
                      <a:r>
                        <a:rPr lang="en-US" sz="1400" dirty="0"/>
                        <a:t>2020 (</a:t>
                      </a:r>
                      <a:r>
                        <a:rPr lang="en-US" sz="1400" dirty="0" err="1"/>
                        <a:t>ViT</a:t>
                      </a:r>
                      <a:r>
                        <a:rPr lang="en-US" sz="1400" dirty="0"/>
                        <a:t> paper)</a:t>
                      </a:r>
                    </a:p>
                  </a:txBody>
                  <a:tcPr anchor="ctr">
                    <a:lnL>
                      <a:noFill/>
                    </a:lnL>
                    <a:lnR>
                      <a:noFill/>
                    </a:lnR>
                    <a:lnT>
                      <a:noFill/>
                    </a:lnT>
                    <a:lnB>
                      <a:noFill/>
                    </a:lnB>
                    <a:solidFill>
                      <a:schemeClr val="bg1">
                        <a:lumMod val="85000"/>
                      </a:schemeClr>
                    </a:solidFill>
                  </a:tcPr>
                </a:tc>
                <a:tc>
                  <a:txBody>
                    <a:bodyPr/>
                    <a:lstStyle/>
                    <a:p>
                      <a:pPr>
                        <a:buNone/>
                      </a:pPr>
                      <a:r>
                        <a:rPr lang="en-US" sz="1400" dirty="0" err="1"/>
                        <a:t>ViT</a:t>
                      </a:r>
                      <a:r>
                        <a:rPr lang="en-US" sz="1400" dirty="0"/>
                        <a:t>-Base: ~86M</a:t>
                      </a:r>
                    </a:p>
                  </a:txBody>
                  <a:tcPr anchor="ctr">
                    <a:lnL>
                      <a:noFill/>
                    </a:lnL>
                    <a:lnR>
                      <a:noFill/>
                    </a:lnR>
                    <a:lnT>
                      <a:noFill/>
                    </a:lnT>
                    <a:lnB>
                      <a:noFill/>
                    </a:lnB>
                    <a:solidFill>
                      <a:schemeClr val="bg1">
                        <a:lumMod val="85000"/>
                      </a:schemeClr>
                    </a:solidFill>
                  </a:tcPr>
                </a:tc>
                <a:tc>
                  <a:txBody>
                    <a:bodyPr/>
                    <a:lstStyle/>
                    <a:p>
                      <a:pPr>
                        <a:buNone/>
                      </a:pPr>
                      <a:r>
                        <a:rPr lang="en-US" sz="1400" dirty="0"/>
                        <a:t>ViT-22B (2023): 22B</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21510146"/>
                  </a:ext>
                </a:extLst>
              </a:tr>
              <a:tr h="0">
                <a:tc>
                  <a:txBody>
                    <a:bodyPr/>
                    <a:lstStyle/>
                    <a:p>
                      <a:pPr>
                        <a:buNone/>
                      </a:pPr>
                      <a:r>
                        <a:rPr lang="en-US" sz="1400" b="1"/>
                        <a:t>Swin Transformer (Microsoft)</a:t>
                      </a:r>
                      <a:endParaRPr lang="en-US" sz="1400"/>
                    </a:p>
                  </a:txBody>
                  <a:tcPr anchor="ctr">
                    <a:lnL>
                      <a:noFill/>
                    </a:lnL>
                    <a:lnR>
                      <a:noFill/>
                    </a:lnR>
                    <a:lnT>
                      <a:noFill/>
                    </a:lnT>
                    <a:lnB>
                      <a:noFill/>
                    </a:lnB>
                    <a:solidFill>
                      <a:schemeClr val="bg1">
                        <a:lumMod val="85000"/>
                      </a:schemeClr>
                    </a:solidFill>
                  </a:tcPr>
                </a:tc>
                <a:tc>
                  <a:txBody>
                    <a:bodyPr/>
                    <a:lstStyle/>
                    <a:p>
                      <a:pPr>
                        <a:buNone/>
                      </a:pPr>
                      <a:r>
                        <a:rPr lang="en-US" sz="1400"/>
                        <a:t>2021 (CVPR) / V2 in 2021</a:t>
                      </a:r>
                    </a:p>
                  </a:txBody>
                  <a:tcPr anchor="ctr">
                    <a:lnL>
                      <a:noFill/>
                    </a:lnL>
                    <a:lnR>
                      <a:noFill/>
                    </a:lnR>
                    <a:lnT>
                      <a:noFill/>
                    </a:lnT>
                    <a:lnB>
                      <a:noFill/>
                    </a:lnB>
                    <a:solidFill>
                      <a:schemeClr val="bg1">
                        <a:lumMod val="85000"/>
                      </a:schemeClr>
                    </a:solidFill>
                  </a:tcPr>
                </a:tc>
                <a:tc>
                  <a:txBody>
                    <a:bodyPr/>
                    <a:lstStyle/>
                    <a:p>
                      <a:pPr>
                        <a:buNone/>
                      </a:pPr>
                      <a:r>
                        <a:rPr lang="en-US" sz="1400"/>
                        <a:t>Swin-Tiny: ~28M</a:t>
                      </a:r>
                    </a:p>
                  </a:txBody>
                  <a:tcPr anchor="ctr">
                    <a:lnL>
                      <a:noFill/>
                    </a:lnL>
                    <a:lnR>
                      <a:noFill/>
                    </a:lnR>
                    <a:lnT>
                      <a:noFill/>
                    </a:lnT>
                    <a:lnB>
                      <a:noFill/>
                    </a:lnB>
                    <a:solidFill>
                      <a:schemeClr val="bg1">
                        <a:lumMod val="85000"/>
                      </a:schemeClr>
                    </a:solidFill>
                  </a:tcPr>
                </a:tc>
                <a:tc>
                  <a:txBody>
                    <a:bodyPr/>
                    <a:lstStyle/>
                    <a:p>
                      <a:pPr>
                        <a:buNone/>
                      </a:pPr>
                      <a:r>
                        <a:rPr lang="en-US" sz="1400" dirty="0"/>
                        <a:t>SwinV2-G: ~3B</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822221649"/>
                  </a:ext>
                </a:extLst>
              </a:tr>
            </a:tbl>
          </a:graphicData>
        </a:graphic>
      </p:graphicFrame>
    </p:spTree>
    <p:extLst>
      <p:ext uri="{BB962C8B-B14F-4D97-AF65-F5344CB8AC3E}">
        <p14:creationId xmlns:p14="http://schemas.microsoft.com/office/powerpoint/2010/main" val="1131740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ED5F-EA59-AD66-97FB-D2D12113FC3C}"/>
              </a:ext>
            </a:extLst>
          </p:cNvPr>
          <p:cNvSpPr>
            <a:spLocks noGrp="1"/>
          </p:cNvSpPr>
          <p:nvPr>
            <p:ph type="title"/>
          </p:nvPr>
        </p:nvSpPr>
        <p:spPr>
          <a:xfrm>
            <a:off x="196702" y="274638"/>
            <a:ext cx="8490098" cy="459009"/>
          </a:xfrm>
        </p:spPr>
        <p:txBody>
          <a:bodyPr>
            <a:noAutofit/>
          </a:bodyPr>
          <a:lstStyle/>
          <a:p>
            <a:r>
              <a:rPr lang="en-US" sz="3200" dirty="0"/>
              <a:t>Variants &amp; Dataset size for Large Vision Models</a:t>
            </a:r>
          </a:p>
        </p:txBody>
      </p:sp>
      <p:graphicFrame>
        <p:nvGraphicFramePr>
          <p:cNvPr id="4" name="Table 3">
            <a:extLst>
              <a:ext uri="{FF2B5EF4-FFF2-40B4-BE49-F238E27FC236}">
                <a16:creationId xmlns:a16="http://schemas.microsoft.com/office/drawing/2014/main" id="{D350ACA7-3D4C-AFFF-352B-3E70F67E6FBA}"/>
              </a:ext>
            </a:extLst>
          </p:cNvPr>
          <p:cNvGraphicFramePr>
            <a:graphicFrameLocks noGrp="1"/>
          </p:cNvGraphicFramePr>
          <p:nvPr>
            <p:extLst>
              <p:ext uri="{D42A27DB-BD31-4B8C-83A1-F6EECF244321}">
                <p14:modId xmlns:p14="http://schemas.microsoft.com/office/powerpoint/2010/main" val="388748150"/>
              </p:ext>
            </p:extLst>
          </p:nvPr>
        </p:nvGraphicFramePr>
        <p:xfrm>
          <a:off x="457200" y="2354421"/>
          <a:ext cx="8229600" cy="3017520"/>
        </p:xfrm>
        <a:graphic>
          <a:graphicData uri="http://schemas.openxmlformats.org/drawingml/2006/table">
            <a:tbl>
              <a:tblPr/>
              <a:tblGrid>
                <a:gridCol w="1645920">
                  <a:extLst>
                    <a:ext uri="{9D8B030D-6E8A-4147-A177-3AD203B41FA5}">
                      <a16:colId xmlns:a16="http://schemas.microsoft.com/office/drawing/2014/main" val="1599647466"/>
                    </a:ext>
                  </a:extLst>
                </a:gridCol>
                <a:gridCol w="1645920">
                  <a:extLst>
                    <a:ext uri="{9D8B030D-6E8A-4147-A177-3AD203B41FA5}">
                      <a16:colId xmlns:a16="http://schemas.microsoft.com/office/drawing/2014/main" val="3852574100"/>
                    </a:ext>
                  </a:extLst>
                </a:gridCol>
                <a:gridCol w="1645920">
                  <a:extLst>
                    <a:ext uri="{9D8B030D-6E8A-4147-A177-3AD203B41FA5}">
                      <a16:colId xmlns:a16="http://schemas.microsoft.com/office/drawing/2014/main" val="1293298670"/>
                    </a:ext>
                  </a:extLst>
                </a:gridCol>
                <a:gridCol w="1645920">
                  <a:extLst>
                    <a:ext uri="{9D8B030D-6E8A-4147-A177-3AD203B41FA5}">
                      <a16:colId xmlns:a16="http://schemas.microsoft.com/office/drawing/2014/main" val="1423570057"/>
                    </a:ext>
                  </a:extLst>
                </a:gridCol>
                <a:gridCol w="1645920">
                  <a:extLst>
                    <a:ext uri="{9D8B030D-6E8A-4147-A177-3AD203B41FA5}">
                      <a16:colId xmlns:a16="http://schemas.microsoft.com/office/drawing/2014/main" val="912856876"/>
                    </a:ext>
                  </a:extLst>
                </a:gridCol>
              </a:tblGrid>
              <a:tr h="0">
                <a:tc>
                  <a:txBody>
                    <a:bodyPr/>
                    <a:lstStyle/>
                    <a:p>
                      <a:pPr>
                        <a:buNone/>
                      </a:pPr>
                      <a:r>
                        <a:rPr lang="en-US" dirty="0"/>
                        <a:t>Model Family</a:t>
                      </a:r>
                    </a:p>
                  </a:txBody>
                  <a:tcPr anchor="ctr">
                    <a:lnL>
                      <a:noFill/>
                    </a:lnL>
                    <a:lnR>
                      <a:noFill/>
                    </a:lnR>
                    <a:lnT>
                      <a:noFill/>
                    </a:lnT>
                    <a:lnB>
                      <a:noFill/>
                    </a:lnB>
                    <a:solidFill>
                      <a:schemeClr val="bg1">
                        <a:lumMod val="85000"/>
                      </a:schemeClr>
                    </a:solidFill>
                  </a:tcPr>
                </a:tc>
                <a:tc>
                  <a:txBody>
                    <a:bodyPr/>
                    <a:lstStyle/>
                    <a:p>
                      <a:pPr>
                        <a:buNone/>
                      </a:pPr>
                      <a:r>
                        <a:rPr lang="en-US"/>
                        <a:t>Launch Date</a:t>
                      </a:r>
                    </a:p>
                  </a:txBody>
                  <a:tcPr anchor="ctr">
                    <a:lnL>
                      <a:noFill/>
                    </a:lnL>
                    <a:lnR>
                      <a:noFill/>
                    </a:lnR>
                    <a:lnT>
                      <a:noFill/>
                    </a:lnT>
                    <a:lnB>
                      <a:noFill/>
                    </a:lnB>
                    <a:solidFill>
                      <a:schemeClr val="bg1">
                        <a:lumMod val="85000"/>
                      </a:schemeClr>
                    </a:solidFill>
                  </a:tcPr>
                </a:tc>
                <a:tc>
                  <a:txBody>
                    <a:bodyPr/>
                    <a:lstStyle/>
                    <a:p>
                      <a:pPr>
                        <a:buNone/>
                      </a:pPr>
                      <a:r>
                        <a:rPr lang="en-US"/>
                        <a:t>Smallest Variant (params)</a:t>
                      </a:r>
                    </a:p>
                  </a:txBody>
                  <a:tcPr anchor="ctr">
                    <a:lnL>
                      <a:noFill/>
                    </a:lnL>
                    <a:lnR>
                      <a:noFill/>
                    </a:lnR>
                    <a:lnT>
                      <a:noFill/>
                    </a:lnT>
                    <a:lnB>
                      <a:noFill/>
                    </a:lnB>
                    <a:solidFill>
                      <a:schemeClr val="bg1">
                        <a:lumMod val="85000"/>
                      </a:schemeClr>
                    </a:solidFill>
                  </a:tcPr>
                </a:tc>
                <a:tc>
                  <a:txBody>
                    <a:bodyPr/>
                    <a:lstStyle/>
                    <a:p>
                      <a:pPr>
                        <a:buNone/>
                      </a:pPr>
                      <a:r>
                        <a:rPr lang="en-US"/>
                        <a:t>Largest Variant (params)</a:t>
                      </a:r>
                    </a:p>
                  </a:txBody>
                  <a:tcPr anchor="ctr">
                    <a:lnL>
                      <a:noFill/>
                    </a:lnL>
                    <a:lnR>
                      <a:noFill/>
                    </a:lnR>
                    <a:lnT>
                      <a:noFill/>
                    </a:lnT>
                    <a:lnB>
                      <a:noFill/>
                    </a:lnB>
                    <a:solidFill>
                      <a:schemeClr val="bg1">
                        <a:lumMod val="85000"/>
                      </a:schemeClr>
                    </a:solidFill>
                  </a:tcPr>
                </a:tc>
                <a:tc>
                  <a:txBody>
                    <a:bodyPr/>
                    <a:lstStyle/>
                    <a:p>
                      <a:pPr>
                        <a:buNone/>
                      </a:pPr>
                      <a:r>
                        <a:rPr lang="en-US" dirty="0"/>
                        <a:t>Dataset Size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3157130254"/>
                  </a:ext>
                </a:extLst>
              </a:tr>
              <a:tr h="0">
                <a:tc>
                  <a:txBody>
                    <a:bodyPr/>
                    <a:lstStyle/>
                    <a:p>
                      <a:pPr>
                        <a:buNone/>
                      </a:pPr>
                      <a:r>
                        <a:rPr lang="en-US" b="1"/>
                        <a:t>ViT (Google)</a:t>
                      </a:r>
                      <a:endParaRPr lang="en-US"/>
                    </a:p>
                  </a:txBody>
                  <a:tcPr anchor="ctr">
                    <a:lnL>
                      <a:noFill/>
                    </a:lnL>
                    <a:lnR>
                      <a:noFill/>
                    </a:lnR>
                    <a:lnT>
                      <a:noFill/>
                    </a:lnT>
                    <a:lnB>
                      <a:noFill/>
                    </a:lnB>
                    <a:noFill/>
                  </a:tcPr>
                </a:tc>
                <a:tc>
                  <a:txBody>
                    <a:bodyPr/>
                    <a:lstStyle/>
                    <a:p>
                      <a:pPr>
                        <a:buNone/>
                      </a:pPr>
                      <a:r>
                        <a:rPr lang="en-US"/>
                        <a:t>2020</a:t>
                      </a:r>
                    </a:p>
                  </a:txBody>
                  <a:tcPr anchor="ctr">
                    <a:lnL>
                      <a:noFill/>
                    </a:lnL>
                    <a:lnR>
                      <a:noFill/>
                    </a:lnR>
                    <a:lnT>
                      <a:noFill/>
                    </a:lnT>
                    <a:lnB>
                      <a:noFill/>
                    </a:lnB>
                    <a:noFill/>
                  </a:tcPr>
                </a:tc>
                <a:tc>
                  <a:txBody>
                    <a:bodyPr/>
                    <a:lstStyle/>
                    <a:p>
                      <a:pPr>
                        <a:buNone/>
                      </a:pPr>
                      <a:r>
                        <a:rPr lang="en-US"/>
                        <a:t>ViT-Base: ~86M</a:t>
                      </a:r>
                    </a:p>
                  </a:txBody>
                  <a:tcPr anchor="ctr">
                    <a:lnL>
                      <a:noFill/>
                    </a:lnL>
                    <a:lnR>
                      <a:noFill/>
                    </a:lnR>
                    <a:lnT>
                      <a:noFill/>
                    </a:lnT>
                    <a:lnB>
                      <a:noFill/>
                    </a:lnB>
                    <a:noFill/>
                  </a:tcPr>
                </a:tc>
                <a:tc>
                  <a:txBody>
                    <a:bodyPr/>
                    <a:lstStyle/>
                    <a:p>
                      <a:pPr>
                        <a:buNone/>
                      </a:pPr>
                      <a:r>
                        <a:rPr lang="en-US"/>
                        <a:t>ViT-22B (2023): 22B</a:t>
                      </a:r>
                    </a:p>
                  </a:txBody>
                  <a:tcPr anchor="ctr">
                    <a:lnL>
                      <a:noFill/>
                    </a:lnL>
                    <a:lnR>
                      <a:noFill/>
                    </a:lnR>
                    <a:lnT>
                      <a:noFill/>
                    </a:lnT>
                    <a:lnB>
                      <a:noFill/>
                    </a:lnB>
                    <a:noFill/>
                  </a:tcPr>
                </a:tc>
                <a:tc>
                  <a:txBody>
                    <a:bodyPr/>
                    <a:lstStyle/>
                    <a:p>
                      <a:pPr>
                        <a:buNone/>
                      </a:pPr>
                      <a:r>
                        <a:rPr lang="en-US"/>
                        <a:t>JFT-300M → JFT-3B (billions of images)</a:t>
                      </a:r>
                    </a:p>
                  </a:txBody>
                  <a:tcPr anchor="ctr">
                    <a:lnL>
                      <a:noFill/>
                    </a:lnL>
                    <a:lnR>
                      <a:noFill/>
                    </a:lnR>
                    <a:lnT>
                      <a:noFill/>
                    </a:lnT>
                    <a:lnB>
                      <a:noFill/>
                    </a:lnB>
                    <a:noFill/>
                  </a:tcPr>
                </a:tc>
                <a:extLst>
                  <a:ext uri="{0D108BD9-81ED-4DB2-BD59-A6C34878D82A}">
                    <a16:rowId xmlns:a16="http://schemas.microsoft.com/office/drawing/2014/main" val="1755345775"/>
                  </a:ext>
                </a:extLst>
              </a:tr>
              <a:tr h="0">
                <a:tc>
                  <a:txBody>
                    <a:bodyPr/>
                    <a:lstStyle/>
                    <a:p>
                      <a:pPr>
                        <a:buNone/>
                      </a:pPr>
                      <a:r>
                        <a:rPr lang="en-US" b="1"/>
                        <a:t>Swin (Microsoft)</a:t>
                      </a:r>
                      <a:endParaRPr lang="en-US"/>
                    </a:p>
                  </a:txBody>
                  <a:tcPr anchor="ctr">
                    <a:lnL>
                      <a:noFill/>
                    </a:lnL>
                    <a:lnR>
                      <a:noFill/>
                    </a:lnR>
                    <a:lnT>
                      <a:noFill/>
                    </a:lnT>
                    <a:lnB>
                      <a:noFill/>
                    </a:lnB>
                    <a:noFill/>
                  </a:tcPr>
                </a:tc>
                <a:tc>
                  <a:txBody>
                    <a:bodyPr/>
                    <a:lstStyle/>
                    <a:p>
                      <a:pPr>
                        <a:buNone/>
                      </a:pPr>
                      <a:r>
                        <a:rPr lang="en-US"/>
                        <a:t>2021 / V2 in 2021</a:t>
                      </a:r>
                    </a:p>
                  </a:txBody>
                  <a:tcPr anchor="ctr">
                    <a:lnL>
                      <a:noFill/>
                    </a:lnL>
                    <a:lnR>
                      <a:noFill/>
                    </a:lnR>
                    <a:lnT>
                      <a:noFill/>
                    </a:lnT>
                    <a:lnB>
                      <a:noFill/>
                    </a:lnB>
                    <a:noFill/>
                  </a:tcPr>
                </a:tc>
                <a:tc>
                  <a:txBody>
                    <a:bodyPr/>
                    <a:lstStyle/>
                    <a:p>
                      <a:pPr>
                        <a:buNone/>
                      </a:pPr>
                      <a:r>
                        <a:rPr lang="en-US"/>
                        <a:t>Swin-Tiny: ~28M</a:t>
                      </a:r>
                    </a:p>
                  </a:txBody>
                  <a:tcPr anchor="ctr">
                    <a:lnL>
                      <a:noFill/>
                    </a:lnL>
                    <a:lnR>
                      <a:noFill/>
                    </a:lnR>
                    <a:lnT>
                      <a:noFill/>
                    </a:lnT>
                    <a:lnB>
                      <a:noFill/>
                    </a:lnB>
                    <a:noFill/>
                  </a:tcPr>
                </a:tc>
                <a:tc>
                  <a:txBody>
                    <a:bodyPr/>
                    <a:lstStyle/>
                    <a:p>
                      <a:pPr>
                        <a:buNone/>
                      </a:pPr>
                      <a:r>
                        <a:rPr lang="en-US"/>
                        <a:t>SwinV2-G: ~3B</a:t>
                      </a:r>
                    </a:p>
                  </a:txBody>
                  <a:tcPr anchor="ctr">
                    <a:lnL>
                      <a:noFill/>
                    </a:lnL>
                    <a:lnR>
                      <a:noFill/>
                    </a:lnR>
                    <a:lnT>
                      <a:noFill/>
                    </a:lnT>
                    <a:lnB>
                      <a:noFill/>
                    </a:lnB>
                    <a:noFill/>
                  </a:tcPr>
                </a:tc>
                <a:tc>
                  <a:txBody>
                    <a:bodyPr/>
                    <a:lstStyle/>
                    <a:p>
                      <a:pPr>
                        <a:buNone/>
                      </a:pPr>
                      <a:r>
                        <a:rPr lang="en-US" dirty="0"/>
                        <a:t>ImageNet-22K (~14M images) + curated large-scale datasets</a:t>
                      </a:r>
                    </a:p>
                  </a:txBody>
                  <a:tcPr anchor="ctr">
                    <a:lnL>
                      <a:noFill/>
                    </a:lnL>
                    <a:lnR>
                      <a:noFill/>
                    </a:lnR>
                    <a:lnT>
                      <a:noFill/>
                    </a:lnT>
                    <a:lnB>
                      <a:noFill/>
                    </a:lnB>
                    <a:noFill/>
                  </a:tcPr>
                </a:tc>
                <a:extLst>
                  <a:ext uri="{0D108BD9-81ED-4DB2-BD59-A6C34878D82A}">
                    <a16:rowId xmlns:a16="http://schemas.microsoft.com/office/drawing/2014/main" val="3611244566"/>
                  </a:ext>
                </a:extLst>
              </a:tr>
            </a:tbl>
          </a:graphicData>
        </a:graphic>
      </p:graphicFrame>
    </p:spTree>
    <p:extLst>
      <p:ext uri="{BB962C8B-B14F-4D97-AF65-F5344CB8AC3E}">
        <p14:creationId xmlns:p14="http://schemas.microsoft.com/office/powerpoint/2010/main" val="373616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7" y="-60287"/>
            <a:ext cx="9675628" cy="1143000"/>
          </a:xfrm>
        </p:spPr>
        <p:txBody>
          <a:bodyPr>
            <a:noAutofit/>
          </a:bodyPr>
          <a:lstStyle/>
          <a:p>
            <a:r>
              <a:rPr lang="en-US" sz="3200" b="1" dirty="0"/>
              <a:t>VLM - </a:t>
            </a:r>
            <a:r>
              <a:rPr sz="3200" b="1" dirty="0"/>
              <a:t>Vision Language Model </a:t>
            </a:r>
            <a:r>
              <a:rPr lang="en-US" sz="3200" b="1" dirty="0"/>
              <a:t>–many applications</a:t>
            </a:r>
            <a:endParaRPr sz="3200" b="1" dirty="0"/>
          </a:p>
        </p:txBody>
      </p:sp>
      <p:sp>
        <p:nvSpPr>
          <p:cNvPr id="3" name="Content Placeholder 2"/>
          <p:cNvSpPr>
            <a:spLocks noGrp="1"/>
          </p:cNvSpPr>
          <p:nvPr>
            <p:ph idx="1"/>
          </p:nvPr>
        </p:nvSpPr>
        <p:spPr>
          <a:xfrm>
            <a:off x="175437" y="926807"/>
            <a:ext cx="9223744" cy="2502193"/>
          </a:xfrm>
        </p:spPr>
        <p:txBody>
          <a:bodyPr>
            <a:normAutofit fontScale="92500" lnSpcReduction="20000"/>
          </a:bodyPr>
          <a:lstStyle/>
          <a:p>
            <a:pPr marL="0" indent="0">
              <a:buNone/>
            </a:pPr>
            <a:r>
              <a:rPr sz="1600" b="1" dirty="0"/>
              <a:t>Multimodal LM: </a:t>
            </a:r>
            <a:r>
              <a:rPr sz="1600" dirty="0"/>
              <a:t>Span prediction with joint vision-language input/output.</a:t>
            </a:r>
            <a:r>
              <a:rPr lang="en-US" sz="1600" dirty="0"/>
              <a:t>  (detection, classification, description, more+)</a:t>
            </a:r>
            <a:br>
              <a:rPr lang="en-US" sz="1600" dirty="0"/>
            </a:br>
            <a:endParaRPr sz="1600" dirty="0"/>
          </a:p>
          <a:p>
            <a:pPr marL="0" indent="0">
              <a:buNone/>
            </a:pPr>
            <a:r>
              <a:rPr sz="1600" b="1" dirty="0"/>
              <a:t>Visual Question Answering (VQA): </a:t>
            </a:r>
            <a:br>
              <a:rPr lang="en-US" sz="1600" b="1" dirty="0"/>
            </a:br>
            <a:r>
              <a:rPr lang="en-US" sz="1600" b="1" dirty="0"/>
              <a:t>	</a:t>
            </a:r>
            <a:r>
              <a:rPr sz="1600" dirty="0"/>
              <a:t>Example — 'What is the man jumping over?' → 'Fire hydrant'.</a:t>
            </a:r>
            <a:br>
              <a:rPr lang="en-US" sz="1600" dirty="0"/>
            </a:br>
            <a:endParaRPr sz="1600" dirty="0"/>
          </a:p>
          <a:p>
            <a:pPr marL="0" indent="0">
              <a:buNone/>
            </a:pPr>
            <a:r>
              <a:rPr sz="1600" b="1" dirty="0"/>
              <a:t>Visual Grounding: </a:t>
            </a:r>
            <a:br>
              <a:rPr lang="en-US" sz="1600" b="1" dirty="0"/>
            </a:br>
            <a:r>
              <a:rPr lang="en-US" sz="1600" b="1" dirty="0"/>
              <a:t>	</a:t>
            </a:r>
            <a:r>
              <a:rPr sz="1600" dirty="0"/>
              <a:t>Example — 'Yellow fire hydrant' → associated region in the image.</a:t>
            </a:r>
            <a:br>
              <a:rPr lang="en-US" sz="1600" dirty="0"/>
            </a:br>
            <a:endParaRPr sz="1600" dirty="0"/>
          </a:p>
          <a:p>
            <a:pPr marL="0" indent="0">
              <a:buNone/>
            </a:pPr>
            <a:r>
              <a:rPr sz="1600" b="1" dirty="0"/>
              <a:t>Image-Text Matching: </a:t>
            </a:r>
            <a:endParaRPr lang="en-US" sz="1600" b="1" dirty="0"/>
          </a:p>
          <a:p>
            <a:pPr marL="0" indent="0">
              <a:buNone/>
            </a:pPr>
            <a:r>
              <a:rPr lang="en-US" sz="1600" b="1" dirty="0"/>
              <a:t>	</a:t>
            </a:r>
            <a:r>
              <a:rPr sz="1600" dirty="0"/>
              <a:t>Example — 'A cat is lying on a bed' → output True/False.</a:t>
            </a:r>
          </a:p>
        </p:txBody>
      </p:sp>
      <p:pic>
        <p:nvPicPr>
          <p:cNvPr id="7170" name="Picture 2" descr="Vision Language Models Explained">
            <a:extLst>
              <a:ext uri="{FF2B5EF4-FFF2-40B4-BE49-F238E27FC236}">
                <a16:creationId xmlns:a16="http://schemas.microsoft.com/office/drawing/2014/main" id="{6A8387F2-38C9-DB86-93FE-D0FBE8675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702" y="3311376"/>
            <a:ext cx="5518298" cy="31040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6DD2F8D-9AC0-9E00-7EA2-2667B36D7E51}"/>
              </a:ext>
            </a:extLst>
          </p:cNvPr>
          <p:cNvSpPr txBox="1">
            <a:spLocks/>
          </p:cNvSpPr>
          <p:nvPr/>
        </p:nvSpPr>
        <p:spPr>
          <a:xfrm>
            <a:off x="285306" y="3553049"/>
            <a:ext cx="3462671" cy="26262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t>Key Notes:</a:t>
            </a:r>
          </a:p>
          <a:p>
            <a:r>
              <a:rPr lang="en-US" sz="1800" dirty="0"/>
              <a:t>- VLMs perform diverse tasks beyond traditional recognition.</a:t>
            </a:r>
          </a:p>
          <a:p>
            <a:r>
              <a:rPr lang="en-US" sz="1800" dirty="0"/>
              <a:t>- Additional intelligence emerges when integrating large language models with vision systems.</a:t>
            </a:r>
          </a:p>
        </p:txBody>
      </p:sp>
    </p:spTree>
    <p:extLst>
      <p:ext uri="{BB962C8B-B14F-4D97-AF65-F5344CB8AC3E}">
        <p14:creationId xmlns:p14="http://schemas.microsoft.com/office/powerpoint/2010/main" val="231111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What Does the Vision Encoder See?</a:t>
            </a:r>
          </a:p>
        </p:txBody>
      </p:sp>
      <p:sp>
        <p:nvSpPr>
          <p:cNvPr id="3" name="Content Placeholder 2"/>
          <p:cNvSpPr>
            <a:spLocks noGrp="1"/>
          </p:cNvSpPr>
          <p:nvPr>
            <p:ph idx="1"/>
          </p:nvPr>
        </p:nvSpPr>
        <p:spPr>
          <a:xfrm>
            <a:off x="316006" y="1284194"/>
            <a:ext cx="8370794" cy="2897841"/>
          </a:xfrm>
        </p:spPr>
        <p:txBody>
          <a:bodyPr>
            <a:normAutofit fontScale="55000" lnSpcReduction="20000"/>
          </a:bodyPr>
          <a:lstStyle/>
          <a:p>
            <a:pPr marL="0" indent="0">
              <a:buNone/>
            </a:pPr>
            <a:r>
              <a:rPr dirty="0"/>
              <a:t>Visualization of vision encoder outputs using attention maps:</a:t>
            </a:r>
          </a:p>
          <a:p>
            <a:endParaRPr dirty="0"/>
          </a:p>
          <a:p>
            <a:r>
              <a:rPr dirty="0"/>
              <a:t>Example image: a person in a red dress walking in an urban environment.</a:t>
            </a:r>
          </a:p>
          <a:p>
            <a:endParaRPr dirty="0"/>
          </a:p>
          <a:p>
            <a:pPr marL="0" indent="0">
              <a:buNone/>
            </a:pPr>
            <a:r>
              <a:rPr dirty="0"/>
              <a:t>Heatmaps illustrate focus areas for different queries:</a:t>
            </a:r>
          </a:p>
          <a:p>
            <a:r>
              <a:rPr dirty="0"/>
              <a:t>- 'Look at that person': Strong attention on the person in red.</a:t>
            </a:r>
          </a:p>
          <a:p>
            <a:r>
              <a:rPr dirty="0"/>
              <a:t>- 'What is the name of that hotel?': Attention shifts to the building in the background.</a:t>
            </a:r>
          </a:p>
          <a:p>
            <a:r>
              <a:rPr dirty="0"/>
              <a:t>- 'What is that?': Broader attention across multiple regions, balancing object recognition with scene context.</a:t>
            </a:r>
          </a:p>
          <a:p>
            <a:pPr marL="0" indent="0">
              <a:buNone/>
            </a:pPr>
            <a:endParaRPr dirty="0"/>
          </a:p>
        </p:txBody>
      </p:sp>
      <p:pic>
        <p:nvPicPr>
          <p:cNvPr id="4" name="Picture 3" descr="f4380e9f-f9d8-49cb-99f2-4ec2b5e88680.png"/>
          <p:cNvPicPr>
            <a:picLocks noChangeAspect="1"/>
          </p:cNvPicPr>
          <p:nvPr/>
        </p:nvPicPr>
        <p:blipFill>
          <a:blip r:embed="rId2"/>
          <a:srcRect l="11835" t="32874" r="12251" b="30749"/>
          <a:stretch>
            <a:fillRect/>
          </a:stretch>
        </p:blipFill>
        <p:spPr>
          <a:xfrm>
            <a:off x="860838" y="4000499"/>
            <a:ext cx="7742565" cy="27028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5348"/>
          </a:xfrm>
        </p:spPr>
        <p:txBody>
          <a:bodyPr>
            <a:normAutofit fontScale="90000"/>
          </a:bodyPr>
          <a:lstStyle/>
          <a:p>
            <a:r>
              <a:rPr dirty="0"/>
              <a:t>Vision Language Model</a:t>
            </a:r>
            <a:r>
              <a:rPr lang="en-US" dirty="0"/>
              <a:t> (</a:t>
            </a:r>
            <a:r>
              <a:rPr lang="en-US" dirty="0">
                <a:highlight>
                  <a:srgbClr val="FFFF00"/>
                </a:highlight>
              </a:rPr>
              <a:t>earliest</a:t>
            </a:r>
            <a:r>
              <a:rPr lang="en-US" dirty="0"/>
              <a:t>)</a:t>
            </a:r>
            <a:endParaRPr dirty="0"/>
          </a:p>
        </p:txBody>
      </p:sp>
      <p:sp>
        <p:nvSpPr>
          <p:cNvPr id="3" name="Content Placeholder 2"/>
          <p:cNvSpPr>
            <a:spLocks noGrp="1"/>
          </p:cNvSpPr>
          <p:nvPr>
            <p:ph idx="1"/>
          </p:nvPr>
        </p:nvSpPr>
        <p:spPr>
          <a:xfrm>
            <a:off x="105072" y="600741"/>
            <a:ext cx="4620276" cy="4738614"/>
          </a:xfrm>
          <a:solidFill>
            <a:schemeClr val="bg1">
              <a:lumMod val="85000"/>
            </a:schemeClr>
          </a:solidFill>
        </p:spPr>
        <p:txBody>
          <a:bodyPr>
            <a:normAutofit/>
          </a:bodyPr>
          <a:lstStyle/>
          <a:p>
            <a:pPr marL="0" indent="0">
              <a:buNone/>
            </a:pPr>
            <a:r>
              <a:rPr sz="1800" b="1" dirty="0"/>
              <a:t>Bert-based Models:</a:t>
            </a:r>
          </a:p>
          <a:p>
            <a:pPr marL="0" indent="0">
              <a:buNone/>
            </a:pPr>
            <a:r>
              <a:rPr lang="en-US" sz="1800" dirty="0"/>
              <a:t>Examples: VilBERT (2019), </a:t>
            </a:r>
            <a:r>
              <a:rPr lang="en-US" sz="1800" dirty="0" err="1"/>
              <a:t>VisualBERT</a:t>
            </a:r>
            <a:r>
              <a:rPr lang="en-US" sz="1800" dirty="0"/>
              <a:t> (2019), VL-BERT (2020), UNITER (2019), ALBEF (2021), HERO (2020), etc.</a:t>
            </a:r>
          </a:p>
          <a:p>
            <a:r>
              <a:rPr sz="1800" dirty="0"/>
              <a:t>combine visual inputs with a BERT-based language encoder.</a:t>
            </a:r>
            <a:endParaRPr lang="en-US" sz="1800" dirty="0"/>
          </a:p>
          <a:p>
            <a:pPr lvl="1"/>
            <a:r>
              <a:rPr lang="en-US" sz="1400" dirty="0">
                <a:highlight>
                  <a:srgbClr val="00FFFF"/>
                </a:highlight>
              </a:rPr>
              <a:t>model </a:t>
            </a:r>
            <a:r>
              <a:rPr lang="en-US" sz="1400" b="1" dirty="0">
                <a:highlight>
                  <a:srgbClr val="00FFFF"/>
                </a:highlight>
              </a:rPr>
              <a:t>share a single encoder (or joint transformer)</a:t>
            </a:r>
            <a:r>
              <a:rPr lang="en-US" sz="1400" dirty="0">
                <a:highlight>
                  <a:srgbClr val="00FFFF"/>
                </a:highlight>
              </a:rPr>
              <a:t> where both image features (from an image embedding module like Faster R-CNN or </a:t>
            </a:r>
            <a:r>
              <a:rPr lang="en-US" sz="1400" dirty="0" err="1">
                <a:highlight>
                  <a:srgbClr val="00FFFF"/>
                </a:highlight>
              </a:rPr>
              <a:t>ViT</a:t>
            </a:r>
            <a:r>
              <a:rPr lang="en-US" sz="1400" dirty="0">
                <a:highlight>
                  <a:srgbClr val="00FFFF"/>
                </a:highlight>
              </a:rPr>
              <a:t>) and text tokens are </a:t>
            </a:r>
            <a:r>
              <a:rPr lang="en-US" sz="1400" b="1" dirty="0">
                <a:highlight>
                  <a:srgbClr val="00FFFF"/>
                </a:highlight>
              </a:rPr>
              <a:t>fed together</a:t>
            </a:r>
            <a:r>
              <a:rPr lang="en-US" sz="1400" dirty="0">
                <a:highlight>
                  <a:srgbClr val="00FFFF"/>
                </a:highlight>
              </a:rPr>
              <a:t> into one transformer (often adapted from BERT).</a:t>
            </a:r>
            <a:endParaRPr sz="1400" dirty="0">
              <a:highlight>
                <a:srgbClr val="00FFFF"/>
              </a:highlight>
            </a:endParaRPr>
          </a:p>
          <a:p>
            <a:r>
              <a:rPr sz="1800" dirty="0"/>
              <a:t>Text models were usually small with limited language understanding.</a:t>
            </a:r>
          </a:p>
          <a:p>
            <a:endParaRPr sz="1800" dirty="0"/>
          </a:p>
        </p:txBody>
      </p:sp>
      <p:sp>
        <p:nvSpPr>
          <p:cNvPr id="7" name="Content Placeholder 2">
            <a:extLst>
              <a:ext uri="{FF2B5EF4-FFF2-40B4-BE49-F238E27FC236}">
                <a16:creationId xmlns:a16="http://schemas.microsoft.com/office/drawing/2014/main" id="{B61891C6-4F60-4706-4FED-41C7B3D41DD2}"/>
              </a:ext>
            </a:extLst>
          </p:cNvPr>
          <p:cNvSpPr txBox="1">
            <a:spLocks/>
          </p:cNvSpPr>
          <p:nvPr/>
        </p:nvSpPr>
        <p:spPr>
          <a:xfrm>
            <a:off x="4935488" y="600740"/>
            <a:ext cx="4208512" cy="5817099"/>
          </a:xfrm>
          <a:prstGeom prst="rect">
            <a:avLst/>
          </a:prstGeom>
          <a:solidFill>
            <a:schemeClr val="accent3">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p>
          <a:p>
            <a:pPr marL="0" indent="0">
              <a:buFont typeface="Arial"/>
              <a:buNone/>
            </a:pPr>
            <a:r>
              <a:rPr lang="en-US" sz="1800" b="1" dirty="0"/>
              <a:t>Dual-encoder Contrastive Models:</a:t>
            </a:r>
          </a:p>
          <a:p>
            <a:r>
              <a:rPr lang="en-US" sz="1800" dirty="0"/>
              <a:t>Examples: CLIP (2021), ALIGN (2021), </a:t>
            </a:r>
            <a:r>
              <a:rPr lang="en-US" sz="1800" dirty="0" err="1"/>
              <a:t>CoCa</a:t>
            </a:r>
            <a:r>
              <a:rPr lang="en-US" sz="1800" dirty="0"/>
              <a:t> (2022), Florence (2021), MIL-NCE (2020), BASIC (2021), </a:t>
            </a:r>
            <a:r>
              <a:rPr lang="en-US" sz="1800" dirty="0" err="1"/>
              <a:t>LiT</a:t>
            </a:r>
            <a:r>
              <a:rPr lang="en-US" sz="1800" dirty="0"/>
              <a:t> (2021), FILIP (2021), MMV (2021). </a:t>
            </a:r>
          </a:p>
          <a:p>
            <a:r>
              <a:rPr lang="en-US" sz="1800" dirty="0"/>
              <a:t>Employ separate text and image encoders.</a:t>
            </a:r>
          </a:p>
          <a:p>
            <a:pPr lvl="1"/>
            <a:r>
              <a:rPr lang="en-US" sz="1400" dirty="0">
                <a:highlight>
                  <a:srgbClr val="00FFFF"/>
                </a:highlight>
              </a:rPr>
              <a:t>A vision encoder (e.g., </a:t>
            </a:r>
            <a:r>
              <a:rPr lang="en-US" sz="1400" dirty="0" err="1">
                <a:highlight>
                  <a:srgbClr val="00FFFF"/>
                </a:highlight>
              </a:rPr>
              <a:t>ResNet</a:t>
            </a:r>
            <a:r>
              <a:rPr lang="en-US" sz="1400" dirty="0">
                <a:highlight>
                  <a:srgbClr val="00FFFF"/>
                </a:highlight>
              </a:rPr>
              <a:t>, </a:t>
            </a:r>
            <a:r>
              <a:rPr lang="en-US" sz="1400" dirty="0" err="1">
                <a:highlight>
                  <a:srgbClr val="00FFFF"/>
                </a:highlight>
              </a:rPr>
              <a:t>ViT</a:t>
            </a:r>
            <a:r>
              <a:rPr lang="en-US" sz="1400" dirty="0">
                <a:highlight>
                  <a:srgbClr val="00FFFF"/>
                </a:highlight>
              </a:rPr>
              <a:t>) for </a:t>
            </a:r>
            <a:r>
              <a:rPr lang="en-US" sz="1400" dirty="0" err="1">
                <a:highlight>
                  <a:srgbClr val="00FFFF"/>
                </a:highlight>
              </a:rPr>
              <a:t>images.A</a:t>
            </a:r>
            <a:r>
              <a:rPr lang="en-US" sz="1400" dirty="0">
                <a:highlight>
                  <a:srgbClr val="00FFFF"/>
                </a:highlight>
              </a:rPr>
              <a:t> language encoder (e.g., Transformer) for text.</a:t>
            </a:r>
          </a:p>
          <a:p>
            <a:r>
              <a:rPr lang="en-US" sz="1800" dirty="0"/>
              <a:t> Enable joint embeddings for tasks like retrieval and classification.</a:t>
            </a:r>
          </a:p>
          <a:p>
            <a:pPr lvl="1"/>
            <a:r>
              <a:rPr lang="en-US" sz="1400" dirty="0"/>
              <a:t>During training, the model sees matched pairs (e.g., an image and its caption) and non-matching pairs (e.g., an image with a wrong caption).</a:t>
            </a:r>
          </a:p>
          <a:p>
            <a:pPr lvl="1"/>
            <a:r>
              <a:rPr lang="en-US" sz="1400" dirty="0"/>
              <a:t>The loss function (contrastive loss) pushes:</a:t>
            </a:r>
          </a:p>
          <a:p>
            <a:pPr lvl="1"/>
            <a:r>
              <a:rPr lang="en-US" sz="1400" dirty="0"/>
              <a:t>Matched pairs → closer together in the embedding space.</a:t>
            </a:r>
          </a:p>
          <a:p>
            <a:pPr lvl="1"/>
            <a:endParaRPr lang="en-US" sz="1400" dirty="0"/>
          </a:p>
          <a:p>
            <a:pPr lvl="1"/>
            <a:r>
              <a:rPr lang="en-US" sz="1400" dirty="0"/>
              <a:t>Mismatched pairs → farther apart in the embedding space.</a:t>
            </a:r>
          </a:p>
        </p:txBody>
      </p:sp>
      <p:pic>
        <p:nvPicPr>
          <p:cNvPr id="4" name="Picture 3" descr="40142562-d6e3-4e53-b2f0-81bf4b0fd693.png"/>
          <p:cNvPicPr>
            <a:picLocks noChangeAspect="1"/>
          </p:cNvPicPr>
          <p:nvPr/>
        </p:nvPicPr>
        <p:blipFill>
          <a:blip r:embed="rId2"/>
          <a:srcRect l="10511" t="34406" r="16541" b="20813"/>
          <a:stretch>
            <a:fillRect/>
          </a:stretch>
        </p:blipFill>
        <p:spPr>
          <a:xfrm>
            <a:off x="-73833" y="4302206"/>
            <a:ext cx="5724940" cy="2560264"/>
          </a:xfrm>
          <a:prstGeom prst="rect">
            <a:avLst/>
          </a:prstGeom>
        </p:spPr>
      </p:pic>
    </p:spTree>
    <p:extLst>
      <p:ext uri="{BB962C8B-B14F-4D97-AF65-F5344CB8AC3E}">
        <p14:creationId xmlns:p14="http://schemas.microsoft.com/office/powerpoint/2010/main" val="2263886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1875</TotalTime>
  <Words>4422</Words>
  <Application>Microsoft Office PowerPoint</Application>
  <PresentationFormat>On-screen Show (4:3)</PresentationFormat>
  <Paragraphs>408</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Calibri</vt:lpstr>
      <vt:lpstr>Google Sans</vt:lpstr>
      <vt:lpstr>Wingdings</vt:lpstr>
      <vt:lpstr>Office Theme</vt:lpstr>
      <vt:lpstr>VLM – Vision Language Models</vt:lpstr>
      <vt:lpstr>Large Vision Models Explained: Transforming AI</vt:lpstr>
      <vt:lpstr>Distinctive Features of Large Vision Models: Parameters and Scale</vt:lpstr>
      <vt:lpstr>The Start Large Vision(only) Models</vt:lpstr>
      <vt:lpstr>Versions/parameters</vt:lpstr>
      <vt:lpstr>Variants &amp; Dataset size for Large Vision Models</vt:lpstr>
      <vt:lpstr>VLM - Vision Language Model –many applications</vt:lpstr>
      <vt:lpstr>What Does the Vision Encoder See?</vt:lpstr>
      <vt:lpstr>Vision Language Model (earliest)</vt:lpstr>
      <vt:lpstr>Steps</vt:lpstr>
      <vt:lpstr>Vision Language Model (earliest)</vt:lpstr>
      <vt:lpstr>PowerPoint Presentation</vt:lpstr>
      <vt:lpstr>PowerPoint Presentation</vt:lpstr>
      <vt:lpstr>Foundational Models</vt:lpstr>
      <vt:lpstr>VLMs – vision + text (Foundational Models)</vt:lpstr>
      <vt:lpstr>Examples VLMs (foundational)   Large Vision + Language(text) Models</vt:lpstr>
      <vt:lpstr>Variants + Dataset size for VLMs</vt:lpstr>
      <vt:lpstr>Training Foundational models</vt:lpstr>
      <vt:lpstr>Training Concepts for Foundational Models  Supervised Learning</vt:lpstr>
      <vt:lpstr>Training Concepts for Foundational Models  Self-Supervised Learning</vt:lpstr>
      <vt:lpstr>Training Concepts for Foundational Models  Self-Supervised Learning</vt:lpstr>
      <vt:lpstr>Self-Supervised Learning  Masked Region Predicton</vt:lpstr>
      <vt:lpstr>Self-Supervised Learning Contrastive Loss </vt:lpstr>
      <vt:lpstr>Training Concepts for Foundational Models  Student-Teacher Training</vt:lpstr>
      <vt:lpstr>Student-Teacher Training</vt:lpstr>
      <vt:lpstr>SSL &amp; Student-Teacher Training COMBINED</vt:lpstr>
      <vt:lpstr>Training Concepts for Foundational Models  Reinforcement Learning from Human Feedback (RLHF)</vt:lpstr>
      <vt:lpstr>Reinforcement Learning from Human Feedback (RLHF)</vt:lpstr>
      <vt:lpstr>Reinforcement Learning from Human Feedback (RLHF)</vt:lpstr>
      <vt:lpstr>Reinforcement Learning from Human Feedback (RLHF)</vt:lpstr>
      <vt:lpstr>Future Trends and Conclusion</vt:lpstr>
      <vt:lpstr>VLA – Vision Language Action models</vt:lpstr>
      <vt:lpstr>What is Embodied AI?</vt:lpstr>
      <vt:lpstr>What are VLA Models?</vt:lpstr>
      <vt:lpstr>VLA -&gt; for Self driving cars</vt:lpstr>
      <vt:lpstr>3 Main Parts of VLA Models</vt:lpstr>
      <vt:lpstr>World model examples</vt:lpstr>
      <vt:lpstr>Dreamer V3 World Model –featuring Reinforcement Learning</vt:lpstr>
      <vt:lpstr>Low-Level Control</vt:lpstr>
      <vt:lpstr>Training Data and Benchmarks</vt:lpstr>
      <vt:lpstr>Challenges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Lynne G</dc:creator>
  <cp:keywords/>
  <dc:description>generated using python-pptx</dc:description>
  <cp:lastModifiedBy>Lynne Grewe</cp:lastModifiedBy>
  <cp:revision>133</cp:revision>
  <dcterms:created xsi:type="dcterms:W3CDTF">2013-01-27T09:14:16Z</dcterms:created>
  <dcterms:modified xsi:type="dcterms:W3CDTF">2025-09-25T06:33:23Z</dcterms:modified>
  <cp:category/>
</cp:coreProperties>
</file>