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5" r:id="rId2"/>
    <p:sldId id="272" r:id="rId3"/>
    <p:sldId id="273" r:id="rId4"/>
    <p:sldId id="274" r:id="rId5"/>
    <p:sldId id="275" r:id="rId6"/>
    <p:sldId id="298" r:id="rId7"/>
    <p:sldId id="296" r:id="rId8"/>
    <p:sldId id="297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8" autoAdjust="0"/>
    <p:restoredTop sz="94660"/>
  </p:normalViewPr>
  <p:slideViewPr>
    <p:cSldViewPr snapToGrid="0">
      <p:cViewPr>
        <p:scale>
          <a:sx n="59" d="100"/>
          <a:sy n="59" d="100"/>
        </p:scale>
        <p:origin x="522" y="5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82383-1D35-4F77-8BED-FEE2B87D175E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8549E-4B6E-4DC5-9DAA-A6EF71FFDE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319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A8549E-4B6E-4DC5-9DAA-A6EF71FFDE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8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6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3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5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6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45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19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7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8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1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75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48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BB36E-DDE6-15E9-0009-E09475C79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EA2E2-1B72-82D7-DC31-46570AC18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3394" y="1585762"/>
            <a:ext cx="3788767" cy="2811737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Open-Vision Detection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E54EB4-4513-BE09-38CE-88334C356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6741" y="4524046"/>
            <a:ext cx="4399470" cy="209529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Detect and localize objects using categories specified at inference time</a:t>
            </a:r>
          </a:p>
          <a:p>
            <a:pPr algn="l"/>
            <a:r>
              <a:rPr lang="en-US" dirty="0"/>
              <a:t>* These are specialized Foundation models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C5E406-7EED-3614-745B-E2F2278BC8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60" r="43724"/>
          <a:stretch>
            <a:fillRect/>
          </a:stretch>
        </p:blipFill>
        <p:spPr>
          <a:xfrm>
            <a:off x="2" y="10"/>
            <a:ext cx="736775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55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5F204-354F-7BAD-B820-1824652F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2346-24C8-0DFC-18EC-CD71D8ACE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1" y="129262"/>
            <a:ext cx="10653578" cy="325503"/>
          </a:xfrm>
        </p:spPr>
        <p:txBody>
          <a:bodyPr>
            <a:normAutofit fontScale="90000"/>
          </a:bodyPr>
          <a:lstStyle/>
          <a:p>
            <a:r>
              <a:rPr lang="en-US" dirty="0"/>
              <a:t>OWL-</a:t>
            </a:r>
            <a:r>
              <a:rPr lang="en-US" dirty="0" err="1"/>
              <a:t>ViT</a:t>
            </a:r>
            <a:r>
              <a:rPr lang="en-US" dirty="0"/>
              <a:t> ---</a:t>
            </a:r>
            <a:r>
              <a:rPr lang="en-US" dirty="0" err="1"/>
              <a:t>Vision+Text</a:t>
            </a:r>
            <a:r>
              <a:rPr lang="en-US" dirty="0"/>
              <a:t> Embedding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918B5-5A38-5C38-568B-C33FCB37D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7" y="832533"/>
            <a:ext cx="7616951" cy="559556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Matching of Image Embeddings/Features</a:t>
            </a:r>
          </a:p>
          <a:p>
            <a:pPr marL="0" indent="0">
              <a:buNone/>
            </a:pPr>
            <a:r>
              <a:rPr lang="en-US" dirty="0"/>
              <a:t> (spatially organized) + Text Embeddings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features around the dog's location are more compatible with the "Shiba Inu dog" text representation than features elsewhere in the image.</a:t>
            </a:r>
          </a:p>
        </p:txBody>
      </p:sp>
      <p:pic>
        <p:nvPicPr>
          <p:cNvPr id="9" name="Picture 8" descr="**Alt text:** Diagram of the OWL-ViT open-vocabulary object detection architecture. An input image is processed by a Vision Transformer to produce spatial image features, while text queries such as “person,” “bicycle,” and “Shiba Inu dog” are processed by a Text Transformer to produce text embeddings. Image features are matched with the text embeddings to determine which visual regions correspond to each query. A classification head identifies the matching text concept, while a box regression head predicts the object’s bounding-box coordinates. The output image shows bounding boxes around the person, bicycle, and Shiba Inu dog with confidence scores. A side panel emphasizes the connection to CLIP: CLIP matches a whole image to text, while OWL-ViT extends this idea to match image regions to text and localize them with bounding boxes.&#10;">
            <a:extLst>
              <a:ext uri="{FF2B5EF4-FFF2-40B4-BE49-F238E27FC236}">
                <a16:creationId xmlns:a16="http://schemas.microsoft.com/office/drawing/2014/main" id="{2FF54E12-6656-F833-A462-9E63CF2FDA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91" t="33713" r="29849" b="22115"/>
          <a:stretch>
            <a:fillRect/>
          </a:stretch>
        </p:blipFill>
        <p:spPr>
          <a:xfrm>
            <a:off x="5868536" y="702860"/>
            <a:ext cx="6323463" cy="2925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B58464-CCCC-0C0C-EF62-BBB9270DD1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497" t="24578" r="44380" b="24179"/>
          <a:stretch>
            <a:fillRect/>
          </a:stretch>
        </p:blipFill>
        <p:spPr>
          <a:xfrm>
            <a:off x="1289713" y="1671850"/>
            <a:ext cx="3807725" cy="351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9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2F618-BE37-1709-DEF1-12EFE9FB9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DFC9E-9460-478F-0CA7-AAFA94849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0" y="129262"/>
            <a:ext cx="12291311" cy="464435"/>
          </a:xfrm>
        </p:spPr>
        <p:txBody>
          <a:bodyPr>
            <a:noAutofit/>
          </a:bodyPr>
          <a:lstStyle/>
          <a:p>
            <a:r>
              <a:rPr lang="en-US" sz="2400" dirty="0"/>
              <a:t>OWL-</a:t>
            </a:r>
            <a:r>
              <a:rPr lang="en-US" sz="2400" dirty="0" err="1"/>
              <a:t>ViT</a:t>
            </a:r>
            <a:r>
              <a:rPr lang="en-US" sz="2400" dirty="0"/>
              <a:t> ---WAIT Matching involves a Classification &amp; Regression 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D9460-4F16-4C91-0C34-D714152CC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7" y="593697"/>
            <a:ext cx="7616951" cy="64144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FOR EACH SPATIAL IMAGE FEATURE (</a:t>
            </a:r>
            <a:r>
              <a:rPr lang="en-US" dirty="0" err="1">
                <a:highlight>
                  <a:srgbClr val="FFFF00"/>
                </a:highlight>
              </a:rPr>
              <a:t>ViT</a:t>
            </a:r>
            <a:r>
              <a:rPr lang="en-US" dirty="0">
                <a:highlight>
                  <a:srgbClr val="FFFF00"/>
                </a:highlight>
              </a:rPr>
              <a:t> TOKEN) </a:t>
            </a:r>
          </a:p>
          <a:p>
            <a:pPr marL="0" indent="0">
              <a:buNone/>
            </a:pPr>
            <a:r>
              <a:rPr lang="en-US" b="1" dirty="0"/>
              <a:t>Classification Head   answers “what is it “</a:t>
            </a:r>
          </a:p>
          <a:p>
            <a:pPr marL="0" indent="0">
              <a:buNone/>
            </a:pPr>
            <a:endParaRPr lang="en-US" b="1" dirty="0"/>
          </a:p>
          <a:p>
            <a:pPr marL="457200" lvl="2" indent="0">
              <a:buNone/>
            </a:pPr>
            <a:r>
              <a:rPr lang="en-US" sz="2100" dirty="0"/>
              <a:t>Image Feature</a:t>
            </a:r>
          </a:p>
          <a:p>
            <a:pPr marL="457200" lvl="2" indent="0">
              <a:buNone/>
            </a:pPr>
            <a:r>
              <a:rPr lang="en-US" sz="2100" dirty="0"/>
              <a:t>      ↓</a:t>
            </a:r>
          </a:p>
          <a:p>
            <a:pPr marL="457200" lvl="2" indent="0">
              <a:buNone/>
            </a:pPr>
            <a:r>
              <a:rPr lang="en-US" sz="2100" dirty="0"/>
              <a:t>Compare with Text Embeddings</a:t>
            </a:r>
          </a:p>
          <a:p>
            <a:pPr marL="457200" lvl="2" indent="0">
              <a:buNone/>
            </a:pPr>
            <a:r>
              <a:rPr lang="en-US" sz="2100" dirty="0"/>
              <a:t>      ↓</a:t>
            </a:r>
          </a:p>
          <a:p>
            <a:pPr marL="457200" lvl="2" indent="0">
              <a:buNone/>
            </a:pPr>
            <a:r>
              <a:rPr lang="en-US" sz="2100" dirty="0"/>
              <a:t>"person"          LOW</a:t>
            </a:r>
          </a:p>
          <a:p>
            <a:pPr marL="457200" lvl="2" indent="0">
              <a:buNone/>
            </a:pPr>
            <a:r>
              <a:rPr lang="en-US" sz="2100" dirty="0"/>
              <a:t>"bicycle"         LOW</a:t>
            </a:r>
          </a:p>
          <a:p>
            <a:pPr marL="457200" lvl="2" indent="0">
              <a:buNone/>
            </a:pPr>
            <a:r>
              <a:rPr lang="en-US" sz="2100" dirty="0"/>
              <a:t>"Shiba Inu dog"   HIGH</a:t>
            </a:r>
            <a:br>
              <a:rPr lang="en-US" sz="2100" dirty="0"/>
            </a:br>
            <a:endParaRPr lang="en-US" sz="2100" dirty="0"/>
          </a:p>
          <a:p>
            <a:pPr marL="0" indent="0">
              <a:buNone/>
            </a:pPr>
            <a:r>
              <a:rPr lang="en-US" b="1" dirty="0"/>
              <a:t>Box Regression  Head   answers “where is it “</a:t>
            </a:r>
          </a:p>
          <a:p>
            <a:pPr marL="457200" lvl="2" indent="0">
              <a:buNone/>
            </a:pPr>
            <a:r>
              <a:rPr lang="en-US" sz="2000" dirty="0"/>
              <a:t>Image Feature</a:t>
            </a:r>
          </a:p>
          <a:p>
            <a:pPr marL="457200" lvl="2" indent="0">
              <a:buNone/>
            </a:pPr>
            <a:r>
              <a:rPr lang="en-US" sz="2000" dirty="0"/>
              <a:t>      ↓</a:t>
            </a:r>
          </a:p>
          <a:p>
            <a:pPr marL="457200" lvl="2" indent="0">
              <a:buNone/>
            </a:pPr>
            <a:r>
              <a:rPr lang="en-US" sz="2000" dirty="0"/>
              <a:t>Box Prediction</a:t>
            </a:r>
          </a:p>
          <a:p>
            <a:pPr marL="457200" lvl="2" indent="0">
              <a:buNone/>
            </a:pPr>
            <a:r>
              <a:rPr lang="en-US" sz="2000" dirty="0"/>
              <a:t>      ↓</a:t>
            </a:r>
          </a:p>
          <a:p>
            <a:pPr marL="457200" lvl="2" indent="0">
              <a:buNone/>
            </a:pPr>
            <a:r>
              <a:rPr lang="en-US" sz="2000" dirty="0"/>
              <a:t>[x, y, w, h]</a:t>
            </a:r>
          </a:p>
          <a:p>
            <a:pPr marL="0" indent="0">
              <a:buNone/>
            </a:pPr>
            <a:endParaRPr lang="en-US" b="1" dirty="0"/>
          </a:p>
          <a:p>
            <a:pPr marL="457200" indent="-457200">
              <a:buAutoNum type="arabicPeriod"/>
            </a:pPr>
            <a:endParaRPr lang="en-US" dirty="0"/>
          </a:p>
        </p:txBody>
      </p:sp>
      <p:pic>
        <p:nvPicPr>
          <p:cNvPr id="9" name="Picture 8" descr="**Alt text:** Diagram of the OWL-ViT open-vocabulary object detection architecture. An input image is processed by a Vision Transformer to produce spatial image features, while text queries such as “person,” “bicycle,” and “Shiba Inu dog” are processed by a Text Transformer to produce text embeddings. Image features are matched with the text embeddings to determine which visual regions correspond to each query. A classification head identifies the matching text concept, while a box regression head predicts the object’s bounding-box coordinates. The output image shows bounding boxes around the person, bicycle, and Shiba Inu dog with confidence scores. A side panel emphasizes the connection to CLIP: CLIP matches a whole image to text, while OWL-ViT extends this idea to match image regions to text and localize them with bounding boxes.&#10;">
            <a:extLst>
              <a:ext uri="{FF2B5EF4-FFF2-40B4-BE49-F238E27FC236}">
                <a16:creationId xmlns:a16="http://schemas.microsoft.com/office/drawing/2014/main" id="{566D949C-CFAB-CF1D-AB45-1DE4CC02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44" t="46799" r="32573" b="9029"/>
          <a:stretch>
            <a:fillRect/>
          </a:stretch>
        </p:blipFill>
        <p:spPr>
          <a:xfrm>
            <a:off x="6806822" y="2053989"/>
            <a:ext cx="4647063" cy="292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2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2D6AF-968F-7669-0A10-CEE58404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E0354-80BB-1E75-743E-EE238A4A3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0" y="129262"/>
            <a:ext cx="12291311" cy="464435"/>
          </a:xfrm>
        </p:spPr>
        <p:txBody>
          <a:bodyPr>
            <a:noAutofit/>
          </a:bodyPr>
          <a:lstStyle/>
          <a:p>
            <a:r>
              <a:rPr lang="en-US" sz="2400" dirty="0"/>
              <a:t>OWL-</a:t>
            </a:r>
            <a:r>
              <a:rPr lang="en-US" sz="2400" dirty="0" err="1"/>
              <a:t>ViT</a:t>
            </a:r>
            <a:r>
              <a:rPr lang="en-US" sz="2400" dirty="0"/>
              <a:t> ---a Classification &amp; Regression Head  </a:t>
            </a:r>
            <a:r>
              <a:rPr lang="en-US" sz="2400" dirty="0">
                <a:sym typeface="Wingdings" panose="05000000000000000000" pitchFamily="2" charset="2"/>
              </a:rPr>
              <a:t> HUH?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6B6A4-DFA6-A86A-C508-9C251F345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80" y="593697"/>
            <a:ext cx="5926903" cy="635574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dirty="0"/>
              <a:t>Imagine your dog image divided into </a:t>
            </a:r>
            <a:r>
              <a:rPr lang="en-US" dirty="0" err="1"/>
              <a:t>ViT</a:t>
            </a:r>
            <a:r>
              <a:rPr lang="en-US" dirty="0"/>
              <a:t> patches: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Suppose </a:t>
            </a:r>
            <a:r>
              <a:rPr lang="en-US" b="1" dirty="0"/>
              <a:t>T14</a:t>
            </a:r>
            <a:r>
              <a:rPr lang="en-US" dirty="0"/>
              <a:t> has a feature representation that strongly corresponds to the dog.</a:t>
            </a:r>
          </a:p>
          <a:p>
            <a:r>
              <a:rPr lang="en-US" dirty="0"/>
              <a:t>The classification side can effectively say:</a:t>
            </a:r>
          </a:p>
          <a:p>
            <a:pPr marL="685800" lvl="3" indent="0">
              <a:buNone/>
            </a:pPr>
            <a:r>
              <a:rPr lang="en-US" dirty="0"/>
              <a:t>T14 feature</a:t>
            </a:r>
          </a:p>
          <a:p>
            <a:pPr marL="685800" lvl="3" indent="0">
              <a:buNone/>
            </a:pPr>
            <a:r>
              <a:rPr lang="en-US" dirty="0"/>
              <a:t>    ↓</a:t>
            </a:r>
          </a:p>
          <a:p>
            <a:pPr marL="685800" lvl="3" indent="0">
              <a:buNone/>
            </a:pPr>
            <a:r>
              <a:rPr lang="en-US" dirty="0"/>
              <a:t>compare to text embeddings</a:t>
            </a:r>
          </a:p>
          <a:p>
            <a:pPr marL="685800" lvl="3" indent="0">
              <a:buNone/>
            </a:pPr>
            <a:r>
              <a:rPr lang="en-US" dirty="0"/>
              <a:t>    ↓</a:t>
            </a:r>
          </a:p>
          <a:p>
            <a:pPr marL="685800" lvl="3" indent="0">
              <a:buNone/>
            </a:pPr>
            <a:r>
              <a:rPr lang="en-US" dirty="0"/>
              <a:t>person       0.03</a:t>
            </a:r>
          </a:p>
          <a:p>
            <a:pPr marL="685800" lvl="3" indent="0">
              <a:buNone/>
            </a:pPr>
            <a:r>
              <a:rPr lang="en-US" dirty="0"/>
              <a:t>bicycle      0.01</a:t>
            </a:r>
          </a:p>
          <a:p>
            <a:pPr marL="685800" lvl="3" indent="0">
              <a:buNone/>
            </a:pPr>
            <a:r>
              <a:rPr lang="en-US" dirty="0"/>
              <a:t>Shiba Inu    0.89</a:t>
            </a:r>
          </a:p>
        </p:txBody>
      </p:sp>
      <p:pic>
        <p:nvPicPr>
          <p:cNvPr id="9" name="Picture 8" descr="**Alt text:** Diagram of the OWL-ViT open-vocabulary object detection architecture. An input image is processed by a Vision Transformer to produce spatial image features, while text queries such as “person,” “bicycle,” and “Shiba Inu dog” are processed by a Text Transformer to produce text embeddings. Image features are matched with the text embeddings to determine which visual regions correspond to each query. A classification head identifies the matching text concept, while a box regression head predicts the object’s bounding-box coordinates. The output image shows bounding boxes around the person, bicycle, and Shiba Inu dog with confidence scores. A side panel emphasizes the connection to CLIP: CLIP matches a whole image to text, while OWL-ViT extends this idea to match image regions to text and localize them with bounding boxes.&#10;">
            <a:extLst>
              <a:ext uri="{FF2B5EF4-FFF2-40B4-BE49-F238E27FC236}">
                <a16:creationId xmlns:a16="http://schemas.microsoft.com/office/drawing/2014/main" id="{50589862-C497-C123-1288-47261A2535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44" t="46799" r="32573" b="9029"/>
          <a:stretch>
            <a:fillRect/>
          </a:stretch>
        </p:blipFill>
        <p:spPr>
          <a:xfrm>
            <a:off x="8961120" y="0"/>
            <a:ext cx="2899677" cy="18252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6D8FAB-5E1B-C709-00D4-1D7295685D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624" t="50000" r="53957" b="20814"/>
          <a:stretch>
            <a:fillRect/>
          </a:stretch>
        </p:blipFill>
        <p:spPr>
          <a:xfrm>
            <a:off x="1103237" y="1276758"/>
            <a:ext cx="1772530" cy="20015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4787B0-5144-38AE-DCC9-D345AD6785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860" b="20497"/>
          <a:stretch>
            <a:fillRect/>
          </a:stretch>
        </p:blipFill>
        <p:spPr>
          <a:xfrm>
            <a:off x="3033086" y="1579708"/>
            <a:ext cx="2550482" cy="1417320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5FE28F7-7224-4C17-8EEB-720C75E2FD48}"/>
              </a:ext>
            </a:extLst>
          </p:cNvPr>
          <p:cNvSpPr txBox="1">
            <a:spLocks/>
          </p:cNvSpPr>
          <p:nvPr/>
        </p:nvSpPr>
        <p:spPr>
          <a:xfrm>
            <a:off x="6191902" y="1579708"/>
            <a:ext cx="5926903" cy="53697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2. But we still don't know the dog's </a:t>
            </a:r>
            <a:r>
              <a:rPr lang="en-US" sz="1800" b="1" dirty="0"/>
              <a:t>extent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r>
              <a:rPr lang="en-US" sz="1800" dirty="0"/>
              <a:t>The dog might extend across several patches: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T14's spatial position is not the bounding box.</a:t>
            </a:r>
            <a:endParaRPr lang="en-US" sz="1800" dirty="0"/>
          </a:p>
          <a:p>
            <a:r>
              <a:rPr lang="en-US" sz="1800" dirty="0"/>
              <a:t>That's where the </a:t>
            </a:r>
            <a:r>
              <a:rPr lang="en-US" sz="1800" b="1" dirty="0"/>
              <a:t>box regression head</a:t>
            </a:r>
            <a:r>
              <a:rPr lang="en-US" sz="1800" dirty="0"/>
              <a:t> comes in. From that image feature, it predicts something representing: [center x, center y, width, height]</a:t>
            </a:r>
          </a:p>
          <a:p>
            <a:pPr marL="0" indent="0">
              <a:buNone/>
            </a:pPr>
            <a:r>
              <a:rPr lang="en-US" sz="1800" b="1" dirty="0">
                <a:highlight>
                  <a:srgbClr val="FFFF00"/>
                </a:highlight>
              </a:rPr>
              <a:t>So the two heads work in parallel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7C2079-5352-C6F6-FE7A-32CBFD6267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943" t="26183" r="53283" b="47736"/>
          <a:stretch>
            <a:fillRect/>
          </a:stretch>
        </p:blipFill>
        <p:spPr>
          <a:xfrm>
            <a:off x="7996972" y="2320238"/>
            <a:ext cx="1928295" cy="17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44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C5C4D-C069-F266-CA56-EC2BB39DF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437322"/>
          </a:xfrm>
        </p:spPr>
        <p:txBody>
          <a:bodyPr>
            <a:normAutofit fontScale="90000"/>
          </a:bodyPr>
          <a:lstStyle/>
          <a:p>
            <a:r>
              <a:rPr lang="en-US" dirty="0"/>
              <a:t>Why Is OWL-</a:t>
            </a:r>
            <a:r>
              <a:rPr lang="en-US" dirty="0" err="1"/>
              <a:t>ViT</a:t>
            </a:r>
            <a:r>
              <a:rPr lang="en-US" dirty="0"/>
              <a:t> “Open Vocabulary”?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A6AA-C4FA-BEFA-119C-CEF811DF2A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1224501"/>
            <a:ext cx="11274553" cy="5084859"/>
          </a:xfrm>
        </p:spPr>
        <p:txBody>
          <a:bodyPr/>
          <a:lstStyle/>
          <a:p>
            <a:r>
              <a:rPr lang="en-US" b="1" dirty="0"/>
              <a:t>The text queries act like the categories against which the visual feature is classified.</a:t>
            </a:r>
            <a:endParaRPr lang="en-US" dirty="0"/>
          </a:p>
          <a:p>
            <a:r>
              <a:rPr lang="en-US" b="1" dirty="0"/>
              <a:t>The queries can be supplied at inference time rather than being restricted to a fixed detector class list.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Screenshot of a text-based comparison table contrasting traditional detector and DAL-ViT methods for image feature classification, highlighting differences in fixed classifier versus projection, and user-supplied concepts at inference time. The table includes categories like person, dog, car, bicycle, and emphasizes DAL-ViT's flexibility with text embeddings and similarity scores, followed by a question about the method's power.">
            <a:extLst>
              <a:ext uri="{FF2B5EF4-FFF2-40B4-BE49-F238E27FC236}">
                <a16:creationId xmlns:a16="http://schemas.microsoft.com/office/drawing/2014/main" id="{E91657F6-A9B4-24B6-D3A4-030EB4A0B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11" t="35478" r="38772" b="26957"/>
          <a:stretch>
            <a:fillRect/>
          </a:stretch>
        </p:blipFill>
        <p:spPr>
          <a:xfrm>
            <a:off x="3673503" y="2329732"/>
            <a:ext cx="6345140" cy="45991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C55DE9-96F9-A41D-E09A-2651AB5A2806}"/>
              </a:ext>
            </a:extLst>
          </p:cNvPr>
          <p:cNvSpPr txBox="1"/>
          <p:nvPr/>
        </p:nvSpPr>
        <p:spPr>
          <a:xfrm>
            <a:off x="304800" y="2926240"/>
            <a:ext cx="2804160" cy="258532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OPEN VOCABULARY does not mean the model knows concepts magically. It means the detector's inference-time vocabulary is not restricted to a fixed set of detector class outputs.</a:t>
            </a:r>
          </a:p>
        </p:txBody>
      </p:sp>
    </p:spTree>
    <p:extLst>
      <p:ext uri="{BB962C8B-B14F-4D97-AF65-F5344CB8AC3E}">
        <p14:creationId xmlns:p14="http://schemas.microsoft.com/office/powerpoint/2010/main" val="46208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E49A8-56BC-84F0-226B-A20BC7FAA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OWL-VIT Trained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6BAC-2648-D613-46CC-91EF04CCF5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If OWL-</a:t>
            </a:r>
            <a:r>
              <a:rPr lang="en-US" dirty="0" err="1">
                <a:highlight>
                  <a:srgbClr val="FFFF00"/>
                </a:highlight>
              </a:rPr>
              <a:t>ViT</a:t>
            </a:r>
            <a:r>
              <a:rPr lang="en-US" dirty="0">
                <a:highlight>
                  <a:srgbClr val="FFFF00"/>
                </a:highlight>
              </a:rPr>
              <a:t> can recognize text-specified concepts at inference time, where did it learn the visual-language relationship in the first place?</a:t>
            </a:r>
          </a:p>
        </p:txBody>
      </p:sp>
    </p:spTree>
    <p:extLst>
      <p:ext uri="{BB962C8B-B14F-4D97-AF65-F5344CB8AC3E}">
        <p14:creationId xmlns:p14="http://schemas.microsoft.com/office/powerpoint/2010/main" val="3720150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03C7E-C0FA-F2C4-8143-AEA760880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10101"/>
            <a:ext cx="10653578" cy="477078"/>
          </a:xfrm>
        </p:spPr>
        <p:txBody>
          <a:bodyPr>
            <a:normAutofit fontScale="90000"/>
          </a:bodyPr>
          <a:lstStyle/>
          <a:p>
            <a:r>
              <a:rPr lang="en-US" dirty="0"/>
              <a:t>Training of the OWL-</a:t>
            </a:r>
            <a:r>
              <a:rPr lang="en-US" dirty="0" err="1"/>
              <a:t>ViT</a:t>
            </a:r>
            <a:r>
              <a:rPr lang="en-US" dirty="0"/>
              <a:t> by Google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98E0D-889B-59B6-3280-4D664DEAD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960158"/>
            <a:ext cx="11377920" cy="45938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INTERESTING:  </a:t>
            </a:r>
            <a:r>
              <a:rPr lang="en-US" b="1" dirty="0"/>
              <a:t>OWL-</a:t>
            </a:r>
            <a:r>
              <a:rPr lang="en-US" b="1" dirty="0" err="1"/>
              <a:t>ViT</a:t>
            </a:r>
            <a:r>
              <a:rPr lang="en-US" b="1" dirty="0"/>
              <a:t> is not trained as an object detector from scratch</a:t>
            </a:r>
            <a:r>
              <a:rPr lang="en-US" dirty="0"/>
              <a:t>. The original OWL-</a:t>
            </a:r>
            <a:r>
              <a:rPr lang="en-US" dirty="0" err="1"/>
              <a:t>ViT</a:t>
            </a:r>
            <a:r>
              <a:rPr lang="en-US" dirty="0"/>
              <a:t> recipe </a:t>
            </a:r>
            <a:r>
              <a:rPr lang="en-US" dirty="0">
                <a:highlight>
                  <a:srgbClr val="FFFF00"/>
                </a:highlight>
              </a:rPr>
              <a:t>starts with </a:t>
            </a:r>
            <a:r>
              <a:rPr lang="en-US" b="1" dirty="0">
                <a:highlight>
                  <a:srgbClr val="FFFF00"/>
                </a:highlight>
              </a:rPr>
              <a:t>contrastive image-text pretraining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/>
              <a:t>and then performs </a:t>
            </a:r>
            <a:r>
              <a:rPr lang="en-US" b="1" dirty="0"/>
              <a:t>end-to-end detection fine-tuning</a:t>
            </a:r>
            <a:r>
              <a:rPr lang="en-US" dirty="0"/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CBEFD-FE2C-7567-90F1-F3B37FE232BD}"/>
              </a:ext>
            </a:extLst>
          </p:cNvPr>
          <p:cNvSpPr txBox="1"/>
          <p:nvPr/>
        </p:nvSpPr>
        <p:spPr>
          <a:xfrm>
            <a:off x="201433" y="2204523"/>
            <a:ext cx="1171757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STAGE 1</a:t>
            </a:r>
            <a:r>
              <a:rPr lang="en-US" b="1" dirty="0"/>
              <a:t> — Learn Vision ↔ Language Alignment                                           Example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This is where OWL-</a:t>
            </a:r>
            <a:r>
              <a:rPr lang="en-US" dirty="0" err="1"/>
              <a:t>ViT</a:t>
            </a:r>
            <a:r>
              <a:rPr lang="en-US" dirty="0"/>
              <a:t> acquires broad visual-language knowledge.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7F3AE9-A1BD-9C92-7631-0EFC93B8F9C7}"/>
              </a:ext>
            </a:extLst>
          </p:cNvPr>
          <p:cNvSpPr txBox="1"/>
          <p:nvPr/>
        </p:nvSpPr>
        <p:spPr>
          <a:xfrm>
            <a:off x="710529" y="2649173"/>
            <a:ext cx="4913297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 LARGE-SCALE IMAGE–TEXT PAIRS</a:t>
            </a:r>
          </a:p>
          <a:p>
            <a:endParaRPr lang="en-US" dirty="0"/>
          </a:p>
          <a:p>
            <a:r>
              <a:rPr lang="en-US" dirty="0"/>
              <a:t>        IMAGE                        TEXT</a:t>
            </a:r>
          </a:p>
          <a:p>
            <a:r>
              <a:rPr lang="en-US" dirty="0"/>
              <a:t>          │                                  │</a:t>
            </a:r>
          </a:p>
          <a:p>
            <a:r>
              <a:rPr lang="en-US" dirty="0"/>
              <a:t>          ▼                                  ▼</a:t>
            </a:r>
          </a:p>
          <a:p>
            <a:r>
              <a:rPr lang="en-US" dirty="0"/>
              <a:t>    Vision Transformer      Text Transformer</a:t>
            </a:r>
          </a:p>
          <a:p>
            <a:r>
              <a:rPr lang="en-US" dirty="0"/>
              <a:t>          │                                  │</a:t>
            </a:r>
          </a:p>
          <a:p>
            <a:r>
              <a:rPr lang="en-US" dirty="0"/>
              <a:t>          ▼                                  ▼</a:t>
            </a:r>
          </a:p>
          <a:p>
            <a:r>
              <a:rPr lang="en-US" dirty="0"/>
              <a:t>    Image Embedding        Text Embedding</a:t>
            </a:r>
          </a:p>
          <a:p>
            <a:r>
              <a:rPr lang="en-US" dirty="0"/>
              <a:t>          │                                   │</a:t>
            </a:r>
          </a:p>
          <a:p>
            <a:r>
              <a:rPr lang="en-US" dirty="0"/>
              <a:t>          └───────↔─────┘</a:t>
            </a:r>
          </a:p>
          <a:p>
            <a:r>
              <a:rPr lang="en-US" dirty="0"/>
              <a:t>                              ALIGN</a:t>
            </a:r>
          </a:p>
        </p:txBody>
      </p:sp>
      <p:pic>
        <p:nvPicPr>
          <p:cNvPr id="9" name="Picture 8" descr="Screenshot of a tutorial slide explaining Stage 1 of Learn Vision-Language Alignment using image-text pairs. The slide features a diagram showing image and text inputs processed by Vision Transformer and Text Transformer, respectively, with embeddings aligned by a loss function, alongside an example pairing an image of a dog with the text &quot;a dog standing outside.&quot;">
            <a:extLst>
              <a:ext uri="{FF2B5EF4-FFF2-40B4-BE49-F238E27FC236}">
                <a16:creationId xmlns:a16="http://schemas.microsoft.com/office/drawing/2014/main" id="{F9C05168-F623-050D-CB59-11640EF98B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85" t="55188" r="41262" b="17333"/>
          <a:stretch>
            <a:fillRect/>
          </a:stretch>
        </p:blipFill>
        <p:spPr>
          <a:xfrm>
            <a:off x="6888171" y="2480807"/>
            <a:ext cx="5366466" cy="33381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74E5C6D-CE5C-E2E2-BBCC-9172EC1C0D92}"/>
              </a:ext>
            </a:extLst>
          </p:cNvPr>
          <p:cNvSpPr/>
          <p:nvPr/>
        </p:nvSpPr>
        <p:spPr>
          <a:xfrm>
            <a:off x="7028953" y="4357333"/>
            <a:ext cx="4870397" cy="146167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313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2BF87-E991-58AD-E62B-00044EBBF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F2ED9-5FAC-4EDD-3F63-27DAD053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310101"/>
            <a:ext cx="10653578" cy="477078"/>
          </a:xfrm>
        </p:spPr>
        <p:txBody>
          <a:bodyPr>
            <a:normAutofit fontScale="90000"/>
          </a:bodyPr>
          <a:lstStyle/>
          <a:p>
            <a:r>
              <a:rPr lang="en-US" dirty="0"/>
              <a:t>Training of the OWL-</a:t>
            </a:r>
            <a:r>
              <a:rPr lang="en-US" dirty="0" err="1"/>
              <a:t>ViT</a:t>
            </a:r>
            <a:r>
              <a:rPr lang="en-US" dirty="0"/>
              <a:t> by Google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E145C-75F9-F765-FA12-7C3728CB9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30" y="787179"/>
            <a:ext cx="11377920" cy="459382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INTERESTING:  </a:t>
            </a:r>
            <a:r>
              <a:rPr lang="en-US" sz="1600" b="1" dirty="0"/>
              <a:t>OWL-</a:t>
            </a:r>
            <a:r>
              <a:rPr lang="en-US" sz="1600" b="1" dirty="0" err="1"/>
              <a:t>ViT</a:t>
            </a:r>
            <a:r>
              <a:rPr lang="en-US" sz="1600" b="1" dirty="0"/>
              <a:t> is not trained as an object detector from scratch</a:t>
            </a:r>
            <a:r>
              <a:rPr lang="en-US" sz="1600" dirty="0"/>
              <a:t>. The original OWL-</a:t>
            </a:r>
            <a:r>
              <a:rPr lang="en-US" sz="1600" dirty="0" err="1"/>
              <a:t>ViT</a:t>
            </a:r>
            <a:r>
              <a:rPr lang="en-US" sz="1600" dirty="0"/>
              <a:t> recipe starts with </a:t>
            </a:r>
            <a:r>
              <a:rPr lang="en-US" sz="1600" b="1" dirty="0"/>
              <a:t>contrastive image-text pretraining</a:t>
            </a:r>
            <a:r>
              <a:rPr lang="en-US" sz="1600" dirty="0"/>
              <a:t> </a:t>
            </a:r>
            <a:r>
              <a:rPr lang="en-US" dirty="0">
                <a:highlight>
                  <a:srgbClr val="FFFF00"/>
                </a:highlight>
              </a:rPr>
              <a:t>and then performs </a:t>
            </a:r>
            <a:r>
              <a:rPr lang="en-US" b="1" dirty="0">
                <a:highlight>
                  <a:srgbClr val="FFFF00"/>
                </a:highlight>
              </a:rPr>
              <a:t>end-to-end detection fine-tuning</a:t>
            </a:r>
            <a:r>
              <a:rPr lang="en-US" dirty="0">
                <a:highlight>
                  <a:srgbClr val="FFFF00"/>
                </a:highlight>
              </a:rPr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AF968E-F4C0-0D9C-DEE1-437D3256D623}"/>
              </a:ext>
            </a:extLst>
          </p:cNvPr>
          <p:cNvSpPr txBox="1"/>
          <p:nvPr/>
        </p:nvSpPr>
        <p:spPr>
          <a:xfrm>
            <a:off x="237214" y="1629687"/>
            <a:ext cx="1171757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STAGE 2 </a:t>
            </a:r>
            <a:r>
              <a:rPr lang="en-US" b="1" dirty="0"/>
              <a:t>— Teach the Model Object Detection                                          Example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A78B35-475E-2977-5416-EE522EC6FB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769" t="30145" r="43732" b="19014"/>
          <a:stretch>
            <a:fillRect/>
          </a:stretch>
        </p:blipFill>
        <p:spPr>
          <a:xfrm>
            <a:off x="521430" y="1925958"/>
            <a:ext cx="3607356" cy="48627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522173-83E8-06C7-3632-96CD0DE3E2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887" t="28083" r="51052" b="40058"/>
          <a:stretch>
            <a:fillRect/>
          </a:stretch>
        </p:blipFill>
        <p:spPr>
          <a:xfrm>
            <a:off x="8903680" y="1455127"/>
            <a:ext cx="3279886" cy="38812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303E3B2-2359-961E-4507-28DD5FE8170D}"/>
              </a:ext>
            </a:extLst>
          </p:cNvPr>
          <p:cNvSpPr txBox="1"/>
          <p:nvPr/>
        </p:nvSpPr>
        <p:spPr>
          <a:xfrm>
            <a:off x="6613555" y="5248777"/>
            <a:ext cx="6094674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/>
              <a:t>Model trains so:</a:t>
            </a:r>
          </a:p>
          <a:p>
            <a:r>
              <a:rPr lang="en-US" sz="1600" dirty="0"/>
              <a:t>Visual feature</a:t>
            </a:r>
          </a:p>
          <a:p>
            <a:r>
              <a:rPr lang="en-US" sz="1600" dirty="0"/>
              <a:t>      │</a:t>
            </a:r>
          </a:p>
          <a:p>
            <a:r>
              <a:rPr lang="en-US" sz="1600" dirty="0"/>
              <a:t>      ├────► matches "dog"</a:t>
            </a:r>
          </a:p>
          <a:p>
            <a:r>
              <a:rPr lang="en-US" sz="1600" dirty="0"/>
              <a:t>      │</a:t>
            </a:r>
          </a:p>
          <a:p>
            <a:r>
              <a:rPr lang="en-US" sz="1600" dirty="0"/>
              <a:t>      └────► predicts correct bounding box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49FF74-6C9C-990B-7643-AB0AC0CD067F}"/>
              </a:ext>
            </a:extLst>
          </p:cNvPr>
          <p:cNvSpPr txBox="1"/>
          <p:nvPr/>
        </p:nvSpPr>
        <p:spPr>
          <a:xfrm>
            <a:off x="8417140" y="5358027"/>
            <a:ext cx="3955868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/>
              <a:t>Both errors contribute to training the detector.</a:t>
            </a:r>
          </a:p>
        </p:txBody>
      </p:sp>
    </p:spTree>
    <p:extLst>
      <p:ext uri="{BB962C8B-B14F-4D97-AF65-F5344CB8AC3E}">
        <p14:creationId xmlns:p14="http://schemas.microsoft.com/office/powerpoint/2010/main" val="2514290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4959-25F0-1733-3BDB-5287ACF5F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235132"/>
            <a:ext cx="11579352" cy="1132258"/>
          </a:xfrm>
        </p:spPr>
        <p:txBody>
          <a:bodyPr>
            <a:normAutofit fontScale="90000"/>
          </a:bodyPr>
          <a:lstStyle/>
          <a:p>
            <a:r>
              <a:rPr lang="en-US" dirty="0"/>
              <a:t>But if Stage 2 trains on a fixed set of detection classes, why doesn't OWL-</a:t>
            </a:r>
            <a:r>
              <a:rPr lang="en-US" dirty="0" err="1"/>
              <a:t>ViT</a:t>
            </a:r>
            <a:r>
              <a:rPr lang="en-US" dirty="0"/>
              <a:t> become closed-vocabulary again?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8DCA3-A55D-2766-44E5-A56D6C5F6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358" y="1294746"/>
            <a:ext cx="10653579" cy="45938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ANSWER – </a:t>
            </a:r>
            <a:r>
              <a:rPr lang="en-US" b="1" dirty="0">
                <a:highlight>
                  <a:srgbClr val="FFFF00"/>
                </a:highlight>
              </a:rPr>
              <a:t>NO</a:t>
            </a:r>
            <a:r>
              <a:rPr lang="en-US" b="1" dirty="0"/>
              <a:t> </a:t>
            </a:r>
            <a:r>
              <a:rPr lang="en-US" b="1" dirty="0">
                <a:highlight>
                  <a:srgbClr val="FFFF00"/>
                </a:highlight>
              </a:rPr>
              <a:t>— because classification still uses language embeddings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99FE8-AEC6-52DF-4845-3B421C7DA2D2}"/>
              </a:ext>
            </a:extLst>
          </p:cNvPr>
          <p:cNvSpPr txBox="1"/>
          <p:nvPr/>
        </p:nvSpPr>
        <p:spPr>
          <a:xfrm>
            <a:off x="6979" y="2237051"/>
            <a:ext cx="3975887" cy="452431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Detection Fine-Tuning</a:t>
            </a:r>
          </a:p>
          <a:p>
            <a:endParaRPr lang="en-US" dirty="0"/>
          </a:p>
          <a:p>
            <a:r>
              <a:rPr lang="en-US" dirty="0"/>
              <a:t>person | dog | car | bicycle</a:t>
            </a:r>
          </a:p>
          <a:p>
            <a:r>
              <a:rPr lang="en-US" dirty="0"/>
              <a:t>             ↓</a:t>
            </a:r>
          </a:p>
          <a:p>
            <a:r>
              <a:rPr lang="en-US" dirty="0"/>
              <a:t>Learns how to LOCALIZE objects</a:t>
            </a:r>
          </a:p>
          <a:p>
            <a:r>
              <a:rPr lang="en-US" dirty="0"/>
              <a:t>while retaining vision ↔ language</a:t>
            </a:r>
          </a:p>
          <a:p>
            <a:r>
              <a:rPr lang="en-US" dirty="0"/>
              <a:t>representations</a:t>
            </a:r>
          </a:p>
          <a:p>
            <a:r>
              <a:rPr lang="en-US" dirty="0"/>
              <a:t>             ↓</a:t>
            </a:r>
          </a:p>
          <a:p>
            <a:endParaRPr lang="en-US" dirty="0"/>
          </a:p>
          <a:p>
            <a:r>
              <a:rPr lang="en-US" dirty="0"/>
              <a:t>        Image Feature</a:t>
            </a:r>
          </a:p>
          <a:p>
            <a:r>
              <a:rPr lang="en-US" dirty="0"/>
              <a:t>             │</a:t>
            </a:r>
          </a:p>
          <a:p>
            <a:r>
              <a:rPr lang="en-US" dirty="0"/>
              <a:t>             ▼</a:t>
            </a:r>
          </a:p>
          <a:p>
            <a:r>
              <a:rPr lang="en-US" dirty="0"/>
              <a:t>        Projection</a:t>
            </a:r>
          </a:p>
          <a:p>
            <a:r>
              <a:rPr lang="en-US" dirty="0"/>
              <a:t>             │</a:t>
            </a:r>
          </a:p>
          <a:p>
            <a:r>
              <a:rPr lang="en-US" dirty="0"/>
              <a:t>             ↕</a:t>
            </a:r>
          </a:p>
          <a:p>
            <a:r>
              <a:rPr lang="en-US" dirty="0"/>
              <a:t>       Text Embeddings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E90A9-6662-1319-20A2-35A9DCE73627}"/>
              </a:ext>
            </a:extLst>
          </p:cNvPr>
          <p:cNvSpPr txBox="1"/>
          <p:nvPr/>
        </p:nvSpPr>
        <p:spPr>
          <a:xfrm>
            <a:off x="4114451" y="2194568"/>
            <a:ext cx="4285082" cy="424731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 AT INFERENCE</a:t>
            </a:r>
          </a:p>
          <a:p>
            <a:endParaRPr lang="en-US" dirty="0"/>
          </a:p>
          <a:p>
            <a:r>
              <a:rPr lang="en-US" dirty="0"/>
              <a:t>Image Feature</a:t>
            </a:r>
          </a:p>
          <a:p>
            <a:r>
              <a:rPr lang="en-US" dirty="0"/>
              <a:t>      │</a:t>
            </a:r>
          </a:p>
          <a:p>
            <a:r>
              <a:rPr lang="en-US" dirty="0"/>
              <a:t>      ▼</a:t>
            </a:r>
          </a:p>
          <a:p>
            <a:r>
              <a:rPr lang="en-US" dirty="0"/>
              <a:t>Visual Representation</a:t>
            </a:r>
          </a:p>
          <a:p>
            <a:r>
              <a:rPr lang="en-US" dirty="0"/>
              <a:t>      │</a:t>
            </a:r>
          </a:p>
          <a:p>
            <a:r>
              <a:rPr lang="en-US" dirty="0"/>
              <a:t>      │ similarity</a:t>
            </a:r>
          </a:p>
          <a:p>
            <a:r>
              <a:rPr lang="en-US" dirty="0"/>
              <a:t>      ▼</a:t>
            </a:r>
          </a:p>
          <a:p>
            <a:endParaRPr lang="en-US" dirty="0"/>
          </a:p>
          <a:p>
            <a:r>
              <a:rPr lang="en-US" dirty="0"/>
              <a:t>"person"</a:t>
            </a:r>
          </a:p>
          <a:p>
            <a:r>
              <a:rPr lang="en-US" dirty="0"/>
              <a:t>"dog"</a:t>
            </a:r>
          </a:p>
          <a:p>
            <a:r>
              <a:rPr lang="en-US" dirty="0"/>
              <a:t>"Shiba Inu dog"      ← NEW QUERY</a:t>
            </a:r>
          </a:p>
          <a:p>
            <a:r>
              <a:rPr lang="en-US" dirty="0"/>
              <a:t>"yellow hard hat"    ← NEW QUERY</a:t>
            </a:r>
          </a:p>
          <a:p>
            <a:r>
              <a:rPr lang="en-US" dirty="0"/>
              <a:t>"red backpack"       ← NEW QUERY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C2B6C6-8B42-0DCB-E2AB-B2C614227ED3}"/>
              </a:ext>
            </a:extLst>
          </p:cNvPr>
          <p:cNvSpPr txBox="1"/>
          <p:nvPr/>
        </p:nvSpPr>
        <p:spPr>
          <a:xfrm>
            <a:off x="8710841" y="1821554"/>
            <a:ext cx="3474180" cy="4801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1. Pretraining provides broad vision-language knowledge.</a:t>
            </a:r>
            <a:endParaRPr lang="en-US" dirty="0"/>
          </a:p>
          <a:p>
            <a:pPr rtl="0">
              <a:buNone/>
            </a:pPr>
            <a:r>
              <a:rPr lang="en-US" dirty="0">
                <a:latin typeface="Courier New" panose="02070309020205020404" pitchFamily="49" charset="0"/>
              </a:rPr>
              <a:t>visual concepts ↔ language concepts</a:t>
            </a:r>
          </a:p>
          <a:p>
            <a:pPr>
              <a:buNone/>
            </a:pPr>
            <a:r>
              <a:rPr lang="en-US" b="1" dirty="0"/>
              <a:t>2. Detection fine-tuning teaches localization.</a:t>
            </a:r>
            <a:endParaRPr lang="en-US" dirty="0"/>
          </a:p>
          <a:p>
            <a:pPr rtl="0">
              <a:buNone/>
            </a:pPr>
            <a:r>
              <a:rPr lang="en-US" dirty="0">
                <a:latin typeface="Courier New" panose="02070309020205020404" pitchFamily="49" charset="0"/>
              </a:rPr>
              <a:t>object feature → bounding box</a:t>
            </a:r>
          </a:p>
          <a:p>
            <a:pPr>
              <a:buNone/>
            </a:pPr>
            <a:r>
              <a:rPr lang="en-US" b="1" dirty="0"/>
              <a:t>3. Classification remains text-conditioned.</a:t>
            </a:r>
            <a:endParaRPr lang="en-US" dirty="0"/>
          </a:p>
          <a:p>
            <a:pPr rtl="0">
              <a:buNone/>
            </a:pPr>
            <a:r>
              <a:rPr lang="en-US" dirty="0">
                <a:latin typeface="Courier New" panose="02070309020205020404" pitchFamily="49" charset="0"/>
              </a:rPr>
              <a:t>visual representation ↔ supplied text embeddings</a:t>
            </a:r>
          </a:p>
          <a:p>
            <a:pPr>
              <a:buNone/>
            </a:pPr>
            <a:r>
              <a:rPr lang="en-US" dirty="0"/>
              <a:t>Therefore:</a:t>
            </a:r>
          </a:p>
          <a:p>
            <a:pPr>
              <a:buNone/>
            </a:pPr>
            <a:r>
              <a:rPr lang="en-US" b="1" dirty="0">
                <a:highlight>
                  <a:srgbClr val="FFFF00"/>
                </a:highlight>
              </a:rPr>
              <a:t>The detector is not limited to a fixed classifier output layer containing only the detection-training classes.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118750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9A9B-B2EB-92F1-B127-8CF0F0CFE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Fine-Tuning OWL-VIT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F1E4F5-0059-49E5-AB67-8DE7B85EC5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and </a:t>
            </a:r>
            <a:r>
              <a:rPr lang="en-US" dirty="0" err="1"/>
              <a:t>whats</a:t>
            </a:r>
            <a:r>
              <a:rPr lang="en-US" dirty="0"/>
              <a:t> possible?</a:t>
            </a:r>
          </a:p>
        </p:txBody>
      </p:sp>
    </p:spTree>
    <p:extLst>
      <p:ext uri="{BB962C8B-B14F-4D97-AF65-F5344CB8AC3E}">
        <p14:creationId xmlns:p14="http://schemas.microsoft.com/office/powerpoint/2010/main" val="1516878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E6B66-D966-3011-95F5-9F647172A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451" y="0"/>
            <a:ext cx="11582049" cy="1132258"/>
          </a:xfrm>
        </p:spPr>
        <p:txBody>
          <a:bodyPr/>
          <a:lstStyle/>
          <a:p>
            <a:r>
              <a:rPr lang="en-US" dirty="0"/>
              <a:t>Motivation </a:t>
            </a:r>
            <a:r>
              <a:rPr lang="en-US" dirty="0">
                <a:sym typeface="Wingdings" panose="05000000000000000000" pitchFamily="2" charset="2"/>
              </a:rPr>
              <a:t> you want an Open Vocabulary model for “</a:t>
            </a:r>
            <a:r>
              <a:rPr lang="en-US" dirty="0"/>
              <a:t>skin lesion detection”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F718D-8C54-CA13-3AC8-1B67EC48D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&gt;&gt;Domain Shift from general </a:t>
            </a:r>
            <a:r>
              <a:rPr lang="en-US" dirty="0" err="1"/>
              <a:t>images+text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used in fine tuning OWL-</a:t>
            </a:r>
            <a:r>
              <a:rPr lang="en-US" dirty="0" err="1"/>
              <a:t>ViT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4AC2CD-8A52-7DF9-1688-CFA0FCCD97ED}"/>
              </a:ext>
            </a:extLst>
          </p:cNvPr>
          <p:cNvSpPr txBox="1"/>
          <p:nvPr/>
        </p:nvSpPr>
        <p:spPr>
          <a:xfrm>
            <a:off x="7537730" y="1052772"/>
            <a:ext cx="455177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GENERAL OWL-</a:t>
            </a:r>
            <a:r>
              <a:rPr lang="en-US" b="1" dirty="0" err="1"/>
              <a:t>ViT</a:t>
            </a:r>
            <a:endParaRPr lang="en-US" b="1" dirty="0"/>
          </a:p>
          <a:p>
            <a:endParaRPr lang="en-US" dirty="0"/>
          </a:p>
          <a:p>
            <a:r>
              <a:rPr lang="en-US" dirty="0"/>
              <a:t>Broad visual-language knowledge</a:t>
            </a:r>
          </a:p>
          <a:p>
            <a:r>
              <a:rPr lang="en-US" dirty="0"/>
              <a:t>        +</a:t>
            </a:r>
          </a:p>
          <a:p>
            <a:r>
              <a:rPr lang="en-US" dirty="0"/>
              <a:t>General object localization</a:t>
            </a:r>
          </a:p>
          <a:p>
            <a:endParaRPr lang="en-US" dirty="0"/>
          </a:p>
          <a:p>
            <a:r>
              <a:rPr lang="en-US" dirty="0"/>
              <a:t>              ↓</a:t>
            </a:r>
          </a:p>
          <a:p>
            <a:endParaRPr lang="en-US" dirty="0"/>
          </a:p>
          <a:p>
            <a:r>
              <a:rPr lang="en-US" b="1" dirty="0"/>
              <a:t>But your application contains</a:t>
            </a:r>
          </a:p>
          <a:p>
            <a:r>
              <a:rPr lang="en-US" b="1" dirty="0"/>
              <a:t>SPECIALIZED MEDICAL IMAGERY</a:t>
            </a:r>
          </a:p>
          <a:p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dermoscopic</a:t>
            </a:r>
            <a:r>
              <a:rPr lang="en-US" dirty="0"/>
              <a:t> images</a:t>
            </a:r>
          </a:p>
          <a:p>
            <a:r>
              <a:rPr lang="en-US" dirty="0"/>
              <a:t>• subtle lesion boundaries</a:t>
            </a:r>
          </a:p>
          <a:p>
            <a:r>
              <a:rPr lang="en-US" dirty="0"/>
              <a:t>• specialized terminology</a:t>
            </a:r>
          </a:p>
          <a:p>
            <a:r>
              <a:rPr lang="en-US" dirty="0"/>
              <a:t>• visual patterns unlike everyday images</a:t>
            </a:r>
          </a:p>
          <a:p>
            <a:endParaRPr lang="en-US" dirty="0"/>
          </a:p>
          <a:p>
            <a:r>
              <a:rPr lang="en-US" dirty="0"/>
              <a:t>              ↓</a:t>
            </a:r>
          </a:p>
          <a:p>
            <a:endParaRPr lang="en-US" dirty="0"/>
          </a:p>
          <a:p>
            <a:r>
              <a:rPr lang="en-US" dirty="0"/>
              <a:t>        DOMAIN SHIFT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1AC81-BABB-D912-06CC-E340F1EF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745" t="27964" r="32355" b="45605"/>
          <a:stretch>
            <a:fillRect/>
          </a:stretch>
        </p:blipFill>
        <p:spPr>
          <a:xfrm>
            <a:off x="-1" y="3220630"/>
            <a:ext cx="7032377" cy="308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6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8136-C14F-6095-DEA9-B604A13AA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18" y="75008"/>
            <a:ext cx="11859948" cy="1132258"/>
          </a:xfrm>
        </p:spPr>
        <p:txBody>
          <a:bodyPr>
            <a:normAutofit/>
          </a:bodyPr>
          <a:lstStyle/>
          <a:p>
            <a:r>
              <a:rPr lang="en-US" sz="3200" dirty="0"/>
              <a:t>Open-Vocabulary Object Detection Models-&gt; 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888D5-55F1-BBE0-4706-F26BA693F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18" y="986402"/>
            <a:ext cx="5310035" cy="459382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Motivation</a:t>
            </a:r>
          </a:p>
          <a:p>
            <a:pPr marL="0" indent="0">
              <a:buNone/>
            </a:pPr>
            <a:r>
              <a:rPr lang="en-US" dirty="0"/>
              <a:t>So far: </a:t>
            </a:r>
            <a:r>
              <a:rPr lang="en-US" b="1" dirty="0"/>
              <a:t>Zero-shot classification asks:  “What is the main object in this image?”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many computer vision applications need:</a:t>
            </a:r>
          </a:p>
          <a:p>
            <a:r>
              <a:rPr lang="en-US" b="1" dirty="0"/>
              <a:t>“What objects are present, and WHERE are they?”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Traditional Object Detection</a:t>
            </a:r>
            <a:endParaRPr lang="en-US" dirty="0"/>
          </a:p>
          <a:p>
            <a:pPr marL="457200" lvl="2" indent="0">
              <a:buNone/>
            </a:pPr>
            <a:r>
              <a:rPr lang="en-US" b="1" dirty="0"/>
              <a:t>Training Images + Bounding-Box Labels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b="1" dirty="0"/>
              <a:t>Train / Fine-Tune Detector</a:t>
            </a:r>
            <a:br>
              <a:rPr lang="en-US" dirty="0"/>
            </a:br>
            <a:r>
              <a:rPr lang="en-US" dirty="0"/>
              <a:t>↓</a:t>
            </a:r>
            <a:br>
              <a:rPr lang="en-US" dirty="0"/>
            </a:br>
            <a:r>
              <a:rPr lang="en-US" dirty="0"/>
              <a:t>Fixed set of classes:</a:t>
            </a:r>
          </a:p>
          <a:p>
            <a:pPr marL="457200" lvl="2" indent="0">
              <a:buNone/>
            </a:pPr>
            <a:r>
              <a:rPr lang="en-US" dirty="0"/>
              <a:t>person | car | dog | bicycle</a:t>
            </a:r>
          </a:p>
          <a:p>
            <a:r>
              <a:rPr lang="en-US" dirty="0"/>
              <a:t>The detector's recognition vocabulary is largely established during training.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9C26B0-3EC0-FDDB-42FD-2906D30D55AA}"/>
              </a:ext>
            </a:extLst>
          </p:cNvPr>
          <p:cNvSpPr txBox="1"/>
          <p:nvPr/>
        </p:nvSpPr>
        <p:spPr>
          <a:xfrm>
            <a:off x="5470869" y="641137"/>
            <a:ext cx="6721131" cy="424731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Open-Vocabulary Detection</a:t>
            </a:r>
          </a:p>
          <a:p>
            <a:pPr>
              <a:buNone/>
            </a:pPr>
            <a:r>
              <a:rPr lang="en-US" dirty="0"/>
              <a:t>A vision foundation model can allow us to specify the objects of interest using </a:t>
            </a:r>
            <a:r>
              <a:rPr lang="en-US" b="1" dirty="0"/>
              <a:t>natural language at inference time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b="1" dirty="0"/>
              <a:t>Image + Text Queries</a:t>
            </a:r>
            <a:endParaRPr lang="en-US" dirty="0"/>
          </a:p>
          <a:p>
            <a:pPr lvl="2"/>
            <a:r>
              <a:rPr lang="en-US" dirty="0">
                <a:latin typeface="Courier New" panose="02070309020205020404" pitchFamily="49" charset="0"/>
              </a:rPr>
              <a:t>"person"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</a:rPr>
              <a:t>"dog"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</a:rPr>
              <a:t>"red backpack"</a:t>
            </a:r>
            <a:br>
              <a:rPr lang="en-US" dirty="0"/>
            </a:br>
            <a:r>
              <a:rPr lang="en-US" dirty="0">
                <a:latin typeface="Courier New" panose="02070309020205020404" pitchFamily="49" charset="0"/>
              </a:rPr>
              <a:t>"fire hydrant"</a:t>
            </a:r>
            <a:endParaRPr lang="en-US" dirty="0"/>
          </a:p>
          <a:p>
            <a:pPr lvl="2"/>
            <a:r>
              <a:rPr lang="en-US" dirty="0"/>
              <a:t>       ↓</a:t>
            </a:r>
          </a:p>
          <a:p>
            <a:pPr lvl="2"/>
            <a:r>
              <a:rPr lang="en-US" b="1" dirty="0"/>
              <a:t>Open-Vocabulary Detector</a:t>
            </a:r>
            <a:endParaRPr lang="en-US" dirty="0"/>
          </a:p>
          <a:p>
            <a:pPr lvl="2"/>
            <a:r>
              <a:rPr lang="en-US" dirty="0"/>
              <a:t>      ↓</a:t>
            </a:r>
          </a:p>
          <a:p>
            <a:pPr lvl="2"/>
            <a:r>
              <a:rPr lang="en-US" b="1" dirty="0"/>
              <a:t>Bounding Boxes + Labels + Scores</a:t>
            </a:r>
            <a:endParaRPr lang="en-US" dirty="0"/>
          </a:p>
          <a:p>
            <a:pPr lvl="2"/>
            <a:r>
              <a:rPr lang="en-US" dirty="0"/>
              <a:t>For example, given a street image: </a:t>
            </a:r>
          </a:p>
          <a:p>
            <a:pPr lvl="2"/>
            <a:br>
              <a:rPr lang="en-US" dirty="0"/>
            </a:br>
            <a:r>
              <a:rPr lang="en-US" dirty="0"/>
              <a:t>Prompt: "person, bicycle, dog, car" </a:t>
            </a:r>
          </a:p>
        </p:txBody>
      </p:sp>
      <p:pic>
        <p:nvPicPr>
          <p:cNvPr id="6" name="Picture 5" descr="Object Detection and Tracking Based on Artificial Vision for a Single Board Computer (SBC) | Springer Nature Link">
            <a:extLst>
              <a:ext uri="{FF2B5EF4-FFF2-40B4-BE49-F238E27FC236}">
                <a16:creationId xmlns:a16="http://schemas.microsoft.com/office/drawing/2014/main" id="{57804182-ED27-CE39-2F4B-9011DA214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536" y="4885827"/>
            <a:ext cx="2472718" cy="16605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EFB68D-17A5-4167-A327-26A5F4ADD428}"/>
              </a:ext>
            </a:extLst>
          </p:cNvPr>
          <p:cNvSpPr txBox="1"/>
          <p:nvPr/>
        </p:nvSpPr>
        <p:spPr>
          <a:xfrm>
            <a:off x="552883" y="5284224"/>
            <a:ext cx="5582099" cy="147732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Open-vocabulary detection</a:t>
            </a:r>
            <a:endParaRPr lang="en-US" dirty="0"/>
          </a:p>
          <a:p>
            <a:r>
              <a:rPr lang="en-US" dirty="0"/>
              <a:t>Image Regions ↔ Text Concepts</a:t>
            </a:r>
          </a:p>
          <a:p>
            <a:r>
              <a:rPr lang="en-US" dirty="0"/>
              <a:t>asks:</a:t>
            </a:r>
          </a:p>
          <a:p>
            <a:r>
              <a:rPr lang="en-US" b="1" dirty="0"/>
              <a:t>Which regions of this image correspond to the concepts I specified?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CA569-0100-431F-0A2E-26E080F939B3}"/>
              </a:ext>
            </a:extLst>
          </p:cNvPr>
          <p:cNvSpPr txBox="1"/>
          <p:nvPr/>
        </p:nvSpPr>
        <p:spPr>
          <a:xfrm>
            <a:off x="8720919" y="5161410"/>
            <a:ext cx="3555242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Example Models</a:t>
            </a:r>
          </a:p>
          <a:p>
            <a:pPr>
              <a:buNone/>
            </a:pPr>
            <a:r>
              <a:rPr lang="en-US" sz="1400" dirty="0"/>
              <a:t>:</a:t>
            </a:r>
          </a:p>
          <a:p>
            <a:pPr>
              <a:buNone/>
            </a:pPr>
            <a:r>
              <a:rPr lang="en-US" sz="1400" b="1" dirty="0"/>
              <a:t>Grounding DINO</a:t>
            </a:r>
            <a:r>
              <a:rPr lang="en-US" sz="1400" dirty="0"/>
              <a:t> — text-conditioned/open-set object detection (Meta)</a:t>
            </a:r>
            <a:br>
              <a:rPr lang="en-US" sz="1400" dirty="0"/>
            </a:br>
            <a:r>
              <a:rPr lang="en-US" sz="1400" b="1" dirty="0"/>
              <a:t>OWL-</a:t>
            </a:r>
            <a:r>
              <a:rPr lang="en-US" sz="1400" b="1" dirty="0" err="1"/>
              <a:t>ViT</a:t>
            </a:r>
            <a:r>
              <a:rPr lang="en-US" sz="1400" b="1" dirty="0"/>
              <a:t> / OWLv2</a:t>
            </a:r>
            <a:r>
              <a:rPr lang="en-US" sz="1400" dirty="0"/>
              <a:t> — open-vocabulary object detection (Google)</a:t>
            </a:r>
          </a:p>
        </p:txBody>
      </p:sp>
    </p:spTree>
    <p:extLst>
      <p:ext uri="{BB962C8B-B14F-4D97-AF65-F5344CB8AC3E}">
        <p14:creationId xmlns:p14="http://schemas.microsoft.com/office/powerpoint/2010/main" val="265730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B592B-9F1E-3FAC-2733-CDDEA6DC2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71476-CD95-75A2-B3CD-B0C55BAE1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18" y="75008"/>
            <a:ext cx="11859948" cy="425055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Open-Vocabulary Object Detection Models-&gt; CLARIFICATION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BC548F3-8B4B-E1DF-8C8F-92952FACA9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670392"/>
              </p:ext>
            </p:extLst>
          </p:nvPr>
        </p:nvGraphicFramePr>
        <p:xfrm>
          <a:off x="276441" y="773612"/>
          <a:ext cx="11639118" cy="2551509"/>
        </p:xfrm>
        <a:graphic>
          <a:graphicData uri="http://schemas.openxmlformats.org/drawingml/2006/table">
            <a:tbl>
              <a:tblPr/>
              <a:tblGrid>
                <a:gridCol w="5819559">
                  <a:extLst>
                    <a:ext uri="{9D8B030D-6E8A-4147-A177-3AD203B41FA5}">
                      <a16:colId xmlns:a16="http://schemas.microsoft.com/office/drawing/2014/main" val="3777834738"/>
                    </a:ext>
                  </a:extLst>
                </a:gridCol>
                <a:gridCol w="5819559">
                  <a:extLst>
                    <a:ext uri="{9D8B030D-6E8A-4147-A177-3AD203B41FA5}">
                      <a16:colId xmlns:a16="http://schemas.microsoft.com/office/drawing/2014/main" val="1693686121"/>
                    </a:ext>
                  </a:extLst>
                </a:gridCol>
              </a:tblGrid>
              <a:tr h="2215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Traditional detector such as YOLO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Open-vocabulary detector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219155"/>
                  </a:ext>
                </a:extLst>
              </a:tr>
              <a:tr h="2835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Input: </a:t>
                      </a:r>
                      <a:r>
                        <a:rPr lang="en-US" sz="1800" b="1" dirty="0"/>
                        <a:t>Image</a:t>
                      </a:r>
                      <a:endParaRPr lang="en-US" sz="1800" dirty="0"/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Inputs: </a:t>
                      </a:r>
                      <a:r>
                        <a:rPr lang="en-US" sz="1800" b="1" dirty="0"/>
                        <a:t>Image + Text</a:t>
                      </a:r>
                      <a:endParaRPr lang="en-US" sz="1800" dirty="0"/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609191"/>
                  </a:ext>
                </a:extLst>
              </a:tr>
              <a:tr h="338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Finds/localizes objects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Finds/localizes objects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8477633"/>
                  </a:ext>
                </a:extLst>
              </a:tr>
              <a:tr h="3392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Produces bounding boxes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Produces bounding boxes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622127"/>
                  </a:ext>
                </a:extLst>
              </a:tr>
              <a:tr h="2835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Predicts from a learned/fixed class set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Matches detections to </a:t>
                      </a:r>
                      <a:r>
                        <a:rPr lang="en-US" sz="1800" b="1" dirty="0"/>
                        <a:t>text-specified concepts</a:t>
                      </a:r>
                      <a:endParaRPr lang="en-US" sz="1800" dirty="0"/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498981"/>
                  </a:ext>
                </a:extLst>
              </a:tr>
              <a:tr h="4964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atin typeface="Courier New" panose="02070309020205020404" pitchFamily="49" charset="0"/>
                        </a:rPr>
                        <a:t>person, car, dog...</a:t>
                      </a:r>
                      <a:r>
                        <a:rPr lang="en-US" sz="1800" dirty="0"/>
                        <a:t> established by training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>
                          <a:latin typeface="Courier New" panose="02070309020205020404" pitchFamily="49" charset="0"/>
                        </a:rPr>
                        <a:t>"person"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>
                          <a:latin typeface="Courier New" panose="02070309020205020404" pitchFamily="49" charset="0"/>
                        </a:rPr>
                        <a:t>"black bear"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>
                          <a:latin typeface="Courier New" panose="02070309020205020404" pitchFamily="49" charset="0"/>
                        </a:rPr>
                        <a:t>"yellow hard hat"</a:t>
                      </a:r>
                      <a:r>
                        <a:rPr lang="en-US" sz="1800" dirty="0"/>
                        <a:t> supplied at inference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881639"/>
                  </a:ext>
                </a:extLst>
              </a:tr>
              <a:tr h="2835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Primarily vision</a:t>
                      </a:r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Multimodal: vision + language</a:t>
                      </a:r>
                      <a:endParaRPr lang="en-US" sz="1800" dirty="0"/>
                    </a:p>
                  </a:txBody>
                  <a:tcPr marL="45577" marR="45577" marT="22788" marB="227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73556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6304053-EFF7-4680-F8C5-08F44E600C8F}"/>
              </a:ext>
            </a:extLst>
          </p:cNvPr>
          <p:cNvSpPr txBox="1"/>
          <p:nvPr/>
        </p:nvSpPr>
        <p:spPr>
          <a:xfrm>
            <a:off x="0" y="3425724"/>
            <a:ext cx="6402965" cy="2739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YOLO-style closed-vocabulary detection</a:t>
            </a:r>
            <a:endParaRPr lang="en-US" sz="1400" dirty="0"/>
          </a:p>
          <a:p>
            <a:r>
              <a:rPr lang="en-US" dirty="0"/>
              <a:t>IMAGE → Vision Detector → Boxes + Fixed Class Labels</a:t>
            </a:r>
            <a:endParaRPr lang="en-US" sz="1400" dirty="0"/>
          </a:p>
          <a:p>
            <a:r>
              <a:rPr lang="en-US" sz="1400" dirty="0"/>
              <a:t>versus</a:t>
            </a:r>
          </a:p>
          <a:p>
            <a:r>
              <a:rPr lang="en-US" sz="1400" b="1" dirty="0"/>
              <a:t>Open-vocabulary detection</a:t>
            </a: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endParaRPr lang="en-US" sz="1400" b="1" dirty="0"/>
          </a:p>
          <a:p>
            <a:endParaRPr lang="en-US" sz="1400" b="1" dirty="0"/>
          </a:p>
          <a:p>
            <a:endParaRPr lang="en-US" sz="1400" b="1" dirty="0"/>
          </a:p>
          <a:p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8C7D6-62AF-EA2D-8B30-1D6BBCEBAB15}"/>
              </a:ext>
            </a:extLst>
          </p:cNvPr>
          <p:cNvSpPr txBox="1"/>
          <p:nvPr/>
        </p:nvSpPr>
        <p:spPr>
          <a:xfrm>
            <a:off x="714589" y="4410609"/>
            <a:ext cx="3679776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IMAGE ──────────┐</a:t>
            </a:r>
          </a:p>
          <a:p>
            <a:r>
              <a:rPr lang="en-US" sz="1200" dirty="0"/>
              <a:t>                ↓</a:t>
            </a:r>
          </a:p>
          <a:p>
            <a:r>
              <a:rPr lang="en-US" sz="1200" dirty="0"/>
              <a:t>             Detector → Bounding Boxes + Labels</a:t>
            </a:r>
          </a:p>
          <a:p>
            <a:r>
              <a:rPr lang="en-US" sz="1200" dirty="0"/>
              <a:t>                ↑</a:t>
            </a:r>
          </a:p>
          <a:p>
            <a:r>
              <a:rPr lang="en-US" sz="1200" dirty="0"/>
              <a:t>TEXT QUERY ─────┘</a:t>
            </a:r>
          </a:p>
          <a:p>
            <a:endParaRPr lang="en-US" sz="1200" dirty="0"/>
          </a:p>
          <a:p>
            <a:r>
              <a:rPr lang="en-US" sz="1200" dirty="0"/>
              <a:t>"black bear"</a:t>
            </a:r>
          </a:p>
          <a:p>
            <a:r>
              <a:rPr lang="en-US" sz="1200" dirty="0"/>
              <a:t>"yellow hard hat"</a:t>
            </a:r>
          </a:p>
          <a:p>
            <a:r>
              <a:rPr lang="en-US" sz="1200" dirty="0"/>
              <a:t>"red backpack"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16202E-BC88-7BAA-8898-9658E2358500}"/>
              </a:ext>
            </a:extLst>
          </p:cNvPr>
          <p:cNvSpPr txBox="1"/>
          <p:nvPr/>
        </p:nvSpPr>
        <p:spPr>
          <a:xfrm>
            <a:off x="6186488" y="3429000"/>
            <a:ext cx="20487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does the language actually contribute?</a:t>
            </a:r>
          </a:p>
          <a:p>
            <a:r>
              <a:rPr lang="en-US" dirty="0"/>
              <a:t>That's the interesting part.</a:t>
            </a:r>
          </a:p>
          <a:p>
            <a:r>
              <a:rPr lang="en-US" dirty="0"/>
              <a:t>A conventional YOLO detector might have learned an output vocabulary such as:</a:t>
            </a:r>
          </a:p>
          <a:p>
            <a:r>
              <a:rPr lang="en-US" dirty="0"/>
              <a:t>person | bicycle | car | dog | ...</a:t>
            </a:r>
          </a:p>
          <a:p>
            <a:r>
              <a:rPr lang="en-US" dirty="0"/>
              <a:t>Its detector learns to associate visual features with those particular trained classes.</a:t>
            </a:r>
          </a:p>
          <a:p>
            <a:r>
              <a:rPr lang="en-US" dirty="0"/>
              <a:t>An open-vocabulary detector instead learns relationships between </a:t>
            </a:r>
            <a:r>
              <a:rPr lang="en-US" b="1" dirty="0"/>
              <a:t>visual features and language representations</a:t>
            </a:r>
            <a:r>
              <a:rPr lang="en-US" dirty="0"/>
              <a:t>.</a:t>
            </a:r>
          </a:p>
          <a:p>
            <a:r>
              <a:rPr lang="en-US" dirty="0"/>
              <a:t>So you can supply:</a:t>
            </a:r>
          </a:p>
          <a:p>
            <a:r>
              <a:rPr lang="en-US" dirty="0"/>
              <a:t>"yellow construction helmet"</a:t>
            </a:r>
          </a:p>
          <a:p>
            <a:r>
              <a:rPr lang="en-US" dirty="0"/>
              <a:t>The text gets encoded into a learned language representation. The model then tries to identify </a:t>
            </a:r>
            <a:r>
              <a:rPr lang="en-US" b="1" dirty="0"/>
              <a:t>regions of the image whose visual representations correspond to that textual concept</a:t>
            </a:r>
            <a:r>
              <a:rPr lang="en-US" dirty="0"/>
              <a:t>.</a:t>
            </a:r>
          </a:p>
          <a:p>
            <a:r>
              <a:rPr lang="en-US" dirty="0"/>
              <a:t>That's closely related to the </a:t>
            </a:r>
            <a:r>
              <a:rPr lang="en-US" dirty="0" err="1"/>
              <a:t>image↔text</a:t>
            </a:r>
            <a:r>
              <a:rPr lang="en-US" dirty="0"/>
              <a:t> alignment idea you just taught with CLIP, but now we have localization:</a:t>
            </a:r>
          </a:p>
          <a:p>
            <a:r>
              <a:rPr lang="en-US" b="1" dirty="0"/>
              <a:t>CLIP-style classification</a:t>
            </a:r>
            <a:endParaRPr lang="en-US" dirty="0"/>
          </a:p>
          <a:p>
            <a:r>
              <a:rPr lang="en-US" dirty="0"/>
              <a:t>Whole Image ↔ Text</a:t>
            </a:r>
          </a:p>
          <a:p>
            <a:r>
              <a:rPr lang="en-US" b="1" dirty="0"/>
              <a:t>Open-vocabulary detection</a:t>
            </a:r>
            <a:endParaRPr lang="en-US" dirty="0"/>
          </a:p>
          <a:p>
            <a:r>
              <a:rPr lang="en-US" dirty="0"/>
              <a:t>Image Regions ↔ Text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4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9E321-E78C-1222-C215-5F86515A5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EEED-F4B4-B845-FCA3-F6C828EEF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18" y="75008"/>
            <a:ext cx="11859948" cy="425055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Open-Vocabulary Object Detection Models-&gt; CLARIFICATION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0E3722-F7D4-7394-D97B-64F74C70F4BD}"/>
              </a:ext>
            </a:extLst>
          </p:cNvPr>
          <p:cNvSpPr txBox="1"/>
          <p:nvPr/>
        </p:nvSpPr>
        <p:spPr>
          <a:xfrm>
            <a:off x="228601" y="693065"/>
            <a:ext cx="11859948" cy="40318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What does the language actually contribute?</a:t>
            </a:r>
            <a:endParaRPr lang="en-US" sz="1600" dirty="0"/>
          </a:p>
          <a:p>
            <a:r>
              <a:rPr lang="en-US" sz="1600" dirty="0"/>
              <a:t>A conventional YOLO detector might have learned an output vocabulary such as: person | bicycle | car | dog | ...</a:t>
            </a:r>
          </a:p>
          <a:p>
            <a:r>
              <a:rPr lang="en-US" sz="1600" dirty="0"/>
              <a:t>Its detector learns to associate visual features with those particular trained classes.</a:t>
            </a:r>
          </a:p>
          <a:p>
            <a:endParaRPr lang="en-US" sz="1600" dirty="0"/>
          </a:p>
          <a:p>
            <a:r>
              <a:rPr lang="en-US" sz="1600" dirty="0"/>
              <a:t>An open-vocabulary detector instead learns relationships between </a:t>
            </a:r>
            <a:r>
              <a:rPr lang="en-US" sz="1600" b="1" dirty="0"/>
              <a:t>visual features and language representations</a:t>
            </a:r>
            <a:r>
              <a:rPr lang="en-US" sz="1600" dirty="0"/>
              <a:t>.</a:t>
            </a:r>
          </a:p>
          <a:p>
            <a:r>
              <a:rPr lang="en-US" sz="1600" dirty="0"/>
              <a:t>So you can supply:</a:t>
            </a:r>
          </a:p>
          <a:p>
            <a:r>
              <a:rPr lang="en-US" sz="1600" dirty="0"/>
              <a:t>"yellow construction helmet"</a:t>
            </a:r>
          </a:p>
          <a:p>
            <a:br>
              <a:rPr lang="en-US" sz="1600" dirty="0"/>
            </a:br>
            <a:r>
              <a:rPr lang="en-US" sz="1600" dirty="0">
                <a:solidFill>
                  <a:srgbClr val="0070C0"/>
                </a:solidFill>
              </a:rPr>
              <a:t>The text gets encoded into a learned language representation. The model then tries to identify </a:t>
            </a:r>
            <a:r>
              <a:rPr lang="en-US" sz="1600" b="1" dirty="0">
                <a:solidFill>
                  <a:srgbClr val="0070C0"/>
                </a:solidFill>
              </a:rPr>
              <a:t>regions of the image whose visual representations correspond to that textual concept</a:t>
            </a:r>
            <a:r>
              <a:rPr lang="en-US" sz="1600" dirty="0">
                <a:solidFill>
                  <a:srgbClr val="0070C0"/>
                </a:solidFill>
              </a:rPr>
              <a:t>.</a:t>
            </a:r>
          </a:p>
          <a:p>
            <a:r>
              <a:rPr lang="en-US" sz="1600" dirty="0"/>
              <a:t>  </a:t>
            </a:r>
          </a:p>
          <a:p>
            <a:r>
              <a:rPr lang="en-US" sz="1600" b="1" dirty="0"/>
              <a:t>CLIP-style classification</a:t>
            </a:r>
            <a:endParaRPr lang="en-US" sz="1600" dirty="0"/>
          </a:p>
          <a:p>
            <a:r>
              <a:rPr lang="en-US" sz="1600" dirty="0"/>
              <a:t>Whole Image ↔ Text</a:t>
            </a:r>
          </a:p>
          <a:p>
            <a:r>
              <a:rPr lang="en-US" sz="1600" b="1" dirty="0"/>
              <a:t>Open-vocabulary detection</a:t>
            </a:r>
            <a:endParaRPr lang="en-US" sz="1600" dirty="0"/>
          </a:p>
          <a:p>
            <a:r>
              <a:rPr lang="en-US" sz="1600" dirty="0"/>
              <a:t>Image Regions ↔ Text</a:t>
            </a:r>
          </a:p>
          <a:p>
            <a:endParaRPr lang="en-US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214299-AF14-A576-F72F-34918AA7C0B8}"/>
              </a:ext>
            </a:extLst>
          </p:cNvPr>
          <p:cNvSpPr txBox="1"/>
          <p:nvPr/>
        </p:nvSpPr>
        <p:spPr>
          <a:xfrm>
            <a:off x="2392315" y="5308103"/>
            <a:ext cx="761607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/>
              <a:t>object detection + language grounding:</a:t>
            </a:r>
            <a:br>
              <a:rPr lang="en-US" dirty="0"/>
            </a:br>
            <a:r>
              <a:rPr lang="en-US" b="1" dirty="0"/>
              <a:t>Image + natural-language query → localized visual concepts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18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A50E2-52B8-FE8D-86F3-F1F1551DF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55F17-658F-61DD-8839-DBE6A990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518" y="75008"/>
            <a:ext cx="11859948" cy="425055"/>
          </a:xfrm>
        </p:spPr>
        <p:txBody>
          <a:bodyPr>
            <a:normAutofit fontScale="90000"/>
          </a:bodyPr>
          <a:lstStyle/>
          <a:p>
            <a:r>
              <a:rPr lang="en-US" sz="2800" dirty="0"/>
              <a:t>How Open-Vocabulary Detection Works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0401B6-84A0-CE88-A6FE-9BF51F91B487}"/>
              </a:ext>
            </a:extLst>
          </p:cNvPr>
          <p:cNvSpPr txBox="1"/>
          <p:nvPr/>
        </p:nvSpPr>
        <p:spPr>
          <a:xfrm>
            <a:off x="222850" y="560794"/>
            <a:ext cx="11859948" cy="41242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i="1" dirty="0"/>
              <a:t>Object Detection + Language Grounding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u="sng" dirty="0"/>
              <a:t>Two Inputs</a:t>
            </a:r>
          </a:p>
          <a:p>
            <a:pPr lvl="1"/>
            <a:r>
              <a:rPr lang="en-US" sz="1600" b="1" dirty="0"/>
              <a:t>1. Image</a:t>
            </a:r>
            <a:endParaRPr lang="en-US" sz="1600" dirty="0"/>
          </a:p>
          <a:p>
            <a:pPr lvl="2"/>
            <a:r>
              <a:rPr lang="en-US" dirty="0"/>
              <a:t>Image → Vision Encoder → Visual Features / Candidate Regions</a:t>
            </a:r>
            <a:endParaRPr lang="en-US" sz="1600" dirty="0"/>
          </a:p>
          <a:p>
            <a:pPr lvl="1"/>
            <a:r>
              <a:rPr lang="en-US" sz="1600" b="1" dirty="0"/>
              <a:t>2. Natural-Language Query</a:t>
            </a:r>
            <a:endParaRPr lang="en-US" sz="1600" dirty="0"/>
          </a:p>
          <a:p>
            <a:pPr lvl="2"/>
            <a:r>
              <a:rPr lang="en-US" dirty="0"/>
              <a:t>“Shiba Inu Dog”</a:t>
            </a:r>
            <a:br>
              <a:rPr lang="en-US" sz="1600" dirty="0"/>
            </a:br>
            <a:r>
              <a:rPr lang="en-US" sz="1600" dirty="0"/>
              <a:t>↓</a:t>
            </a:r>
            <a:br>
              <a:rPr lang="en-US" sz="1600" dirty="0"/>
            </a:br>
            <a:r>
              <a:rPr lang="en-US" dirty="0"/>
              <a:t>Text Encoder</a:t>
            </a:r>
            <a:br>
              <a:rPr lang="en-US" sz="1600" dirty="0"/>
            </a:br>
            <a:r>
              <a:rPr lang="en-US" sz="1600" dirty="0"/>
              <a:t>↓</a:t>
            </a:r>
            <a:br>
              <a:rPr lang="en-US" sz="1600" dirty="0"/>
            </a:br>
            <a:r>
              <a:rPr lang="en-US" sz="1600" b="1" dirty="0"/>
              <a:t>Text Representation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u="sng" dirty="0"/>
              <a:t>Bring Vision + Language Together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3" name="Picture 2" descr="AI generated image">
            <a:extLst>
              <a:ext uri="{FF2B5EF4-FFF2-40B4-BE49-F238E27FC236}">
                <a16:creationId xmlns:a16="http://schemas.microsoft.com/office/drawing/2014/main" id="{B79AE10E-18D3-8A12-7A75-388AB8031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071" y="674743"/>
            <a:ext cx="1650502" cy="11099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71713D-3407-ADAF-87E2-221F3DB3F4DF}"/>
              </a:ext>
            </a:extLst>
          </p:cNvPr>
          <p:cNvSpPr txBox="1"/>
          <p:nvPr/>
        </p:nvSpPr>
        <p:spPr>
          <a:xfrm>
            <a:off x="3781340" y="3588657"/>
            <a:ext cx="5080303" cy="332398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b="1" dirty="0"/>
              <a:t>IMAGE</a:t>
            </a:r>
          </a:p>
          <a:p>
            <a:r>
              <a:rPr lang="en-US" sz="1400" b="1" dirty="0"/>
              <a:t>  ↓</a:t>
            </a:r>
          </a:p>
          <a:p>
            <a:r>
              <a:rPr lang="en-US" sz="1400" b="1" dirty="0"/>
              <a:t>Vision Encoder</a:t>
            </a:r>
          </a:p>
          <a:p>
            <a:r>
              <a:rPr lang="en-US" sz="1400" b="1" dirty="0"/>
              <a:t>  ↓</a:t>
            </a:r>
          </a:p>
          <a:p>
            <a:r>
              <a:rPr lang="en-US" sz="1400" b="1" dirty="0"/>
              <a:t>Visual Features / Regions ─────┐</a:t>
            </a:r>
          </a:p>
          <a:p>
            <a:r>
              <a:rPr lang="en-US" sz="1400" b="1" dirty="0"/>
              <a:t>                               ↓</a:t>
            </a:r>
          </a:p>
          <a:p>
            <a:r>
              <a:rPr lang="en-US" sz="1400" b="1" dirty="0"/>
              <a:t>                         </a:t>
            </a:r>
            <a:r>
              <a:rPr lang="en-US" sz="1400" b="1" dirty="0">
                <a:solidFill>
                  <a:srgbClr val="C00000"/>
                </a:solidFill>
              </a:rPr>
              <a:t>Vision ↔ Text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                           Matching</a:t>
            </a:r>
          </a:p>
          <a:p>
            <a:r>
              <a:rPr lang="en-US" sz="1400" b="1" dirty="0"/>
              <a:t>                               ↓</a:t>
            </a:r>
          </a:p>
          <a:p>
            <a:r>
              <a:rPr lang="en-US" sz="1400" b="1" dirty="0"/>
              <a:t>Text Query ─→ Text Encoder ─────┘</a:t>
            </a:r>
          </a:p>
          <a:p>
            <a:r>
              <a:rPr lang="en-US" sz="1400" b="1" dirty="0"/>
              <a:t>“Shibu Inu Dog"</a:t>
            </a:r>
          </a:p>
          <a:p>
            <a:r>
              <a:rPr lang="en-US" sz="1400" b="1" dirty="0"/>
              <a:t>                               ↓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                    Matching Image Regions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                               ↓</a:t>
            </a:r>
          </a:p>
          <a:p>
            <a:r>
              <a:rPr lang="en-US" sz="1400" b="1" dirty="0">
                <a:solidFill>
                  <a:srgbClr val="C00000"/>
                </a:solidFill>
              </a:rPr>
              <a:t>                 Bounding Boxes + Labels + Scores</a:t>
            </a:r>
          </a:p>
        </p:txBody>
      </p:sp>
      <p:pic>
        <p:nvPicPr>
          <p:cNvPr id="7" name="Picture 6" descr="AI generated image">
            <a:extLst>
              <a:ext uri="{FF2B5EF4-FFF2-40B4-BE49-F238E27FC236}">
                <a16:creationId xmlns:a16="http://schemas.microsoft.com/office/drawing/2014/main" id="{C4339F44-6C7D-429F-997B-F71BAE10F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3263" y="3985405"/>
            <a:ext cx="4160093" cy="27975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916171-90C7-BE95-81FE-84569A922910}"/>
              </a:ext>
            </a:extLst>
          </p:cNvPr>
          <p:cNvSpPr txBox="1"/>
          <p:nvPr/>
        </p:nvSpPr>
        <p:spPr>
          <a:xfrm>
            <a:off x="8111771" y="5997"/>
            <a:ext cx="3971027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200" b="1" dirty="0"/>
              <a:t>Key Concept — Visual Grounding</a:t>
            </a:r>
          </a:p>
          <a:p>
            <a:pPr>
              <a:buNone/>
            </a:pPr>
            <a:r>
              <a:rPr lang="en-US" sz="1200" b="1" dirty="0"/>
              <a:t>Visual grounding connects a natural-language concept or description to a specific location in an image.</a:t>
            </a:r>
            <a:endParaRPr lang="en-US" sz="1200" dirty="0"/>
          </a:p>
          <a:p>
            <a:pPr>
              <a:buNone/>
            </a:pPr>
            <a:r>
              <a:rPr lang="en-US" sz="1200" dirty="0"/>
              <a:t>For example:</a:t>
            </a:r>
          </a:p>
          <a:p>
            <a:pPr lvl="1"/>
            <a:r>
              <a:rPr lang="en-US" sz="1200" b="1" dirty="0"/>
              <a:t>Text:</a:t>
            </a:r>
            <a:r>
              <a:rPr lang="en-US" sz="1200" dirty="0"/>
              <a:t> </a:t>
            </a:r>
            <a:r>
              <a:rPr lang="en-US" sz="1200" dirty="0">
                <a:latin typeface="Courier New" panose="02070309020205020404" pitchFamily="49" charset="0"/>
              </a:rPr>
              <a:t>"the person wearing a yellow construction helmet"</a:t>
            </a:r>
            <a:endParaRPr lang="en-US" sz="1200" dirty="0"/>
          </a:p>
          <a:p>
            <a:pPr lvl="1"/>
            <a:r>
              <a:rPr lang="en-US" sz="1200" dirty="0"/>
              <a:t>↓</a:t>
            </a:r>
          </a:p>
          <a:p>
            <a:pPr lvl="1"/>
            <a:r>
              <a:rPr lang="en-US" sz="1200" b="1" dirty="0"/>
              <a:t>Model identifies the image region corresponding to that description</a:t>
            </a:r>
            <a:endParaRPr lang="en-US" sz="1200" dirty="0"/>
          </a:p>
          <a:p>
            <a:pPr lvl="1"/>
            <a:r>
              <a:rPr lang="en-US" sz="1200" dirty="0"/>
              <a:t>↓</a:t>
            </a:r>
          </a:p>
          <a:p>
            <a:pPr lvl="1"/>
            <a:r>
              <a:rPr lang="en-US" sz="1200" b="1" dirty="0"/>
              <a:t>Bounding Box</a:t>
            </a:r>
            <a:endParaRPr lang="en-US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29CE02-5ACE-8F1F-151F-D956F44BA078}"/>
              </a:ext>
            </a:extLst>
          </p:cNvPr>
          <p:cNvSpPr txBox="1"/>
          <p:nvPr/>
        </p:nvSpPr>
        <p:spPr>
          <a:xfrm>
            <a:off x="6573329" y="2341949"/>
            <a:ext cx="5244860" cy="161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100" b="1" dirty="0"/>
              <a:t>Connection to What We Already Know</a:t>
            </a:r>
          </a:p>
          <a:p>
            <a:pPr>
              <a:buNone/>
            </a:pPr>
            <a:r>
              <a:rPr lang="en-US" sz="1100" b="1" dirty="0"/>
              <a:t>    CLIP-style zero-shot classification</a:t>
            </a:r>
            <a:endParaRPr lang="en-US" sz="1100" dirty="0"/>
          </a:p>
          <a:p>
            <a:pPr lvl="1"/>
            <a:r>
              <a:rPr lang="en-US" sz="1100" dirty="0">
                <a:latin typeface="Courier New" panose="02070309020205020404" pitchFamily="49" charset="0"/>
              </a:rPr>
              <a:t>Whole Image ↔ Text Concept</a:t>
            </a:r>
            <a:endParaRPr lang="en-US" sz="1100" dirty="0"/>
          </a:p>
          <a:p>
            <a:pPr lvl="1"/>
            <a:r>
              <a:rPr lang="en-US" sz="1100" b="1" dirty="0"/>
              <a:t>Does this image correspond to “Shiba Inu Dog”?</a:t>
            </a:r>
            <a:endParaRPr lang="en-US" sz="1100" dirty="0"/>
          </a:p>
          <a:p>
            <a:pPr>
              <a:buNone/>
            </a:pPr>
            <a:r>
              <a:rPr lang="en-US" sz="1100" b="1" dirty="0"/>
              <a:t>    Open-Vocabulary Detection</a:t>
            </a:r>
            <a:endParaRPr lang="en-US" sz="1100" dirty="0"/>
          </a:p>
          <a:p>
            <a:pPr lvl="1"/>
            <a:r>
              <a:rPr lang="en-US" sz="1100" dirty="0">
                <a:latin typeface="Courier New" panose="02070309020205020404" pitchFamily="49" charset="0"/>
              </a:rPr>
              <a:t>Image Regions ↔ Text Concept</a:t>
            </a:r>
            <a:endParaRPr lang="en-US" sz="1100" dirty="0"/>
          </a:p>
          <a:p>
            <a:pPr lvl="1"/>
            <a:r>
              <a:rPr lang="en-US" sz="1100" b="1" dirty="0"/>
              <a:t>Where are the “Shiba Inu Dogs” in this image?</a:t>
            </a:r>
            <a:endParaRPr lang="en-US" sz="1100" dirty="0"/>
          </a:p>
          <a:p>
            <a:pPr>
              <a:buNone/>
            </a:pPr>
            <a:r>
              <a:rPr lang="en-US" sz="1100" b="1" dirty="0"/>
              <a:t>    Traditional YOLO-style Detection</a:t>
            </a:r>
            <a:endParaRPr lang="en-US" sz="1100" dirty="0"/>
          </a:p>
          <a:p>
            <a:pPr lvl="1"/>
            <a:r>
              <a:rPr lang="en-US" sz="1100" dirty="0">
                <a:latin typeface="Courier New" panose="02070309020205020404" pitchFamily="49" charset="0"/>
              </a:rPr>
              <a:t>Image → Boxes + Labels from trained class vocabulary</a:t>
            </a:r>
            <a:endParaRPr 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845478-D153-C66F-AA43-7C056D6B725E}"/>
              </a:ext>
            </a:extLst>
          </p:cNvPr>
          <p:cNvSpPr txBox="1"/>
          <p:nvPr/>
        </p:nvSpPr>
        <p:spPr>
          <a:xfrm>
            <a:off x="57509" y="5117631"/>
            <a:ext cx="341606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b="1" dirty="0"/>
              <a:t>Takeaway</a:t>
            </a:r>
          </a:p>
          <a:p>
            <a:pPr>
              <a:buNone/>
            </a:pPr>
            <a:r>
              <a:rPr lang="en-US" sz="1400" b="1" dirty="0"/>
              <a:t>Open-vocabulary detection combines visual localization with language-based recognition, allowing the requested object concepts to be specified at inference time.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1993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873AD-7704-2996-3E42-C25BD1AF8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example OVD </a:t>
            </a:r>
            <a:r>
              <a:rPr lang="en-US" dirty="0">
                <a:sym typeface="Wingdings" panose="05000000000000000000" pitchFamily="2" charset="2"/>
              </a:rPr>
              <a:t> OWL-</a:t>
            </a:r>
            <a:r>
              <a:rPr lang="en-US" dirty="0" err="1">
                <a:sym typeface="Wingdings" panose="05000000000000000000" pitchFamily="2" charset="2"/>
              </a:rPr>
              <a:t>VIt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EC3E4-A462-3321-3B8A-7072EAA073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OWL-</a:t>
            </a:r>
            <a:r>
              <a:rPr lang="en-US" dirty="0" err="1"/>
              <a:t>ViT</a:t>
            </a:r>
            <a:r>
              <a:rPr lang="en-US" dirty="0"/>
              <a:t> is from Google</a:t>
            </a:r>
          </a:p>
        </p:txBody>
      </p:sp>
    </p:spTree>
    <p:extLst>
      <p:ext uri="{BB962C8B-B14F-4D97-AF65-F5344CB8AC3E}">
        <p14:creationId xmlns:p14="http://schemas.microsoft.com/office/powerpoint/2010/main" val="2365822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2CED0-92FC-362B-4C4B-EC3C1A56F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CLIP to OWL-</a:t>
            </a:r>
            <a:r>
              <a:rPr lang="en-US" dirty="0" err="1"/>
              <a:t>ViT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4F1CD-426C-1D53-A27A-BAB706AE7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Start with what we already know: CLIP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 we want: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BFB76-8B2B-73C4-6A37-6C269F0FF20F}"/>
              </a:ext>
            </a:extLst>
          </p:cNvPr>
          <p:cNvSpPr txBox="1"/>
          <p:nvPr/>
        </p:nvSpPr>
        <p:spPr>
          <a:xfrm>
            <a:off x="5483353" y="1715532"/>
            <a:ext cx="6096000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 CLIP</a:t>
            </a:r>
          </a:p>
          <a:p>
            <a:endParaRPr lang="en-US" dirty="0"/>
          </a:p>
          <a:p>
            <a:r>
              <a:rPr lang="en-US" dirty="0"/>
              <a:t>IMAGE ──► Image Encoder ──► Image Representation</a:t>
            </a:r>
          </a:p>
          <a:p>
            <a:r>
              <a:rPr lang="en-US" dirty="0"/>
              <a:t>                                  ↕</a:t>
            </a:r>
          </a:p>
          <a:p>
            <a:r>
              <a:rPr lang="en-US" dirty="0"/>
              <a:t>                              Similarity</a:t>
            </a:r>
          </a:p>
          <a:p>
            <a:r>
              <a:rPr lang="en-US" dirty="0"/>
              <a:t>                                  ↕</a:t>
            </a:r>
          </a:p>
          <a:p>
            <a:r>
              <a:rPr lang="en-US" dirty="0"/>
              <a:t>TEXT ───► Text Encoder ───► Text Representation</a:t>
            </a:r>
          </a:p>
          <a:p>
            <a:endParaRPr lang="en-US" dirty="0"/>
          </a:p>
          <a:p>
            <a:r>
              <a:rPr lang="en-US" dirty="0"/>
              <a:t>             Whole Image ↔ Text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4A80C4-7CFD-FE9E-4694-0EEE33BBDC79}"/>
              </a:ext>
            </a:extLst>
          </p:cNvPr>
          <p:cNvSpPr txBox="1"/>
          <p:nvPr/>
        </p:nvSpPr>
        <p:spPr>
          <a:xfrm>
            <a:off x="1322717" y="3995678"/>
            <a:ext cx="384750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 Whole Image ↔ Text</a:t>
            </a:r>
          </a:p>
          <a:p>
            <a:r>
              <a:rPr lang="en-US" dirty="0"/>
              <a:t>              CLIP</a:t>
            </a:r>
          </a:p>
          <a:p>
            <a:r>
              <a:rPr lang="en-US" dirty="0"/>
              <a:t>                ↓</a:t>
            </a:r>
          </a:p>
          <a:p>
            <a:r>
              <a:rPr lang="en-US" dirty="0"/>
              <a:t>        ADD LOCALIZATION</a:t>
            </a:r>
          </a:p>
          <a:p>
            <a:r>
              <a:rPr lang="en-US" dirty="0"/>
              <a:t>                ↓</a:t>
            </a:r>
          </a:p>
          <a:p>
            <a:r>
              <a:rPr lang="en-US" dirty="0"/>
              <a:t>       Image Regions ↔ Text</a:t>
            </a:r>
          </a:p>
          <a:p>
            <a:r>
              <a:rPr lang="en-US" dirty="0"/>
              <a:t>             +</a:t>
            </a:r>
          </a:p>
          <a:p>
            <a:r>
              <a:rPr lang="en-US" dirty="0"/>
              <a:t>        Bounding Boxes</a:t>
            </a:r>
          </a:p>
          <a:p>
            <a:r>
              <a:rPr lang="en-US" dirty="0"/>
              <a:t>                ↓</a:t>
            </a:r>
          </a:p>
          <a:p>
            <a:r>
              <a:rPr lang="en-US" dirty="0"/>
              <a:t>            OWL-</a:t>
            </a:r>
            <a:r>
              <a:rPr lang="en-US" dirty="0" err="1"/>
              <a:t>ViT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42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CD652-D7F2-7654-077E-84386601C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1" y="129262"/>
            <a:ext cx="10653578" cy="325503"/>
          </a:xfrm>
        </p:spPr>
        <p:txBody>
          <a:bodyPr>
            <a:normAutofit fontScale="90000"/>
          </a:bodyPr>
          <a:lstStyle/>
          <a:p>
            <a:r>
              <a:rPr lang="en-US" dirty="0"/>
              <a:t>OWL-</a:t>
            </a:r>
            <a:r>
              <a:rPr lang="en-US" dirty="0" err="1"/>
              <a:t>ViT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(from Google)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E68C3-DDD2-C7AC-6171-E16582558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7" y="2043163"/>
            <a:ext cx="2321619" cy="45938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OWL-</a:t>
            </a:r>
            <a:r>
              <a:rPr lang="en-US" b="1" dirty="0" err="1"/>
              <a:t>ViT</a:t>
            </a:r>
            <a:r>
              <a:rPr lang="en-US" b="1" dirty="0"/>
              <a:t> (Open-World Localization Vision Transformer)</a:t>
            </a:r>
            <a:r>
              <a:rPr lang="en-US" dirty="0"/>
              <a:t> adapts the vision-language representation learned by CLIP-style models for </a:t>
            </a:r>
            <a:r>
              <a:rPr lang="en-US" b="1" dirty="0"/>
              <a:t>open-vocabulary object detection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OWL-</a:t>
            </a:r>
            <a:r>
              <a:rPr lang="en-US" dirty="0" err="1"/>
              <a:t>ViT</a:t>
            </a:r>
            <a:r>
              <a:rPr lang="en-US" dirty="0"/>
              <a:t> Has Two Input Pathways</a:t>
            </a:r>
          </a:p>
        </p:txBody>
      </p:sp>
      <p:pic>
        <p:nvPicPr>
          <p:cNvPr id="9" name="Picture 8" descr="**Alt text:** Diagram of the OWL-ViT open-vocabulary object detection architecture. An input image is processed by a Vision Transformer to produce spatial image features, while text queries such as “person,” “bicycle,” and “Shiba Inu dog” are processed by a Text Transformer to produce text embeddings. Image features are matched with the text embeddings to determine which visual regions correspond to each query. A classification head identifies the matching text concept, while a box regression head predicts the object’s bounding-box coordinates. The output image shows bounding boxes around the person, bicycle, and Shiba Inu dog with confidence scores. A side panel emphasizes the connection to CLIP: CLIP matches a whole image to text, while OWL-ViT extends this idea to match image regions to text and localize them with bounding boxes.&#10;">
            <a:extLst>
              <a:ext uri="{FF2B5EF4-FFF2-40B4-BE49-F238E27FC236}">
                <a16:creationId xmlns:a16="http://schemas.microsoft.com/office/drawing/2014/main" id="{D89CCF4F-7BED-B520-3D3F-5A124D6A0A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8" t="7264" r="-1212"/>
          <a:stretch>
            <a:fillRect/>
          </a:stretch>
        </p:blipFill>
        <p:spPr>
          <a:xfrm>
            <a:off x="2565779" y="498143"/>
            <a:ext cx="9730854" cy="63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8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57A1E-6B9D-075D-E973-F7B3AC1A7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BDA74-E51A-ADED-FA8B-9E81A0328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1" y="129262"/>
            <a:ext cx="10653578" cy="325503"/>
          </a:xfrm>
        </p:spPr>
        <p:txBody>
          <a:bodyPr>
            <a:normAutofit fontScale="90000"/>
          </a:bodyPr>
          <a:lstStyle/>
          <a:p>
            <a:r>
              <a:rPr lang="en-US" dirty="0"/>
              <a:t>OWL-</a:t>
            </a:r>
            <a:r>
              <a:rPr lang="en-US" dirty="0" err="1"/>
              <a:t>ViT</a:t>
            </a:r>
            <a:r>
              <a:rPr lang="en-US" dirty="0"/>
              <a:t> ---SPECIAL Vision Transformer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5C205-B399-2745-9405-836DA65C2B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97" y="525458"/>
            <a:ext cx="7616951" cy="640078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en-US" b="1" dirty="0"/>
              <a:t>Vision Transformer (</a:t>
            </a:r>
            <a:r>
              <a:rPr lang="en-US" b="1" dirty="0" err="1"/>
              <a:t>ViT</a:t>
            </a:r>
            <a:r>
              <a:rPr lang="en-US" b="1" dirty="0"/>
              <a:t>)</a:t>
            </a:r>
            <a:br>
              <a:rPr lang="en-US" dirty="0"/>
            </a:br>
            <a:r>
              <a:rPr lang="en-US" dirty="0"/>
              <a:t>Converts the image into </a:t>
            </a:r>
            <a:r>
              <a:rPr lang="en-US" b="1" dirty="0">
                <a:highlight>
                  <a:srgbClr val="FFFF00"/>
                </a:highlight>
              </a:rPr>
              <a:t>spatial visual features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/>
              <a:t>that can represent potential objects.</a:t>
            </a:r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indent="-45720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shading (spatial features)  should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r>
              <a:rPr lang="en-US" dirty="0">
                <a:solidFill>
                  <a:srgbClr val="FF0000"/>
                </a:solidFill>
              </a:rPr>
              <a:t> be interpreted as object labels. It represents different learned feature patterns.</a:t>
            </a:r>
          </a:p>
          <a:p>
            <a:pPr marL="0" indent="0">
              <a:buNone/>
            </a:pPr>
            <a:r>
              <a:rPr lang="en-US" dirty="0"/>
              <a:t>For example, patches covering the dog may encode features associated with things such as:</a:t>
            </a:r>
          </a:p>
          <a:p>
            <a:pPr lvl="1"/>
            <a:r>
              <a:rPr lang="en-US" b="1" dirty="0"/>
              <a:t>fur + ears + legs + animal shape + surrounding context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while patches covering the bicycle may encode very different visual information:</a:t>
            </a:r>
          </a:p>
          <a:p>
            <a:pPr lvl="1"/>
            <a:r>
              <a:rPr lang="en-US" b="1" dirty="0"/>
              <a:t>wheels + thin frame + handlebars + geometric structure</a:t>
            </a:r>
            <a:br>
              <a:rPr lang="en-US" b="1" dirty="0"/>
            </a:br>
            <a:endParaRPr lang="en-US" dirty="0"/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Important: </a:t>
            </a:r>
            <a:r>
              <a:rPr lang="en-US" b="1" dirty="0">
                <a:highlight>
                  <a:srgbClr val="FFFF00"/>
                </a:highlight>
              </a:rPr>
              <a:t>the spatial organization of these features is preserved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</p:txBody>
      </p:sp>
      <p:pic>
        <p:nvPicPr>
          <p:cNvPr id="9" name="Picture 8" descr="**Alt text:** Diagram of the OWL-ViT open-vocabulary object detection architecture. An input image is processed by a Vision Transformer to produce spatial image features, while text queries such as “person,” “bicycle,” and “Shiba Inu dog” are processed by a Text Transformer to produce text embeddings. Image features are matched with the text embeddings to determine which visual regions correspond to each query. A classification head identifies the matching text concept, while a box regression head predicts the object’s bounding-box coordinates. The output image shows bounding boxes around the person, bicycle, and Shiba Inu dog with confidence scores. A side panel emphasizes the connection to CLIP: CLIP matches a whole image to text, while OWL-ViT extends this idea to match image regions to text and localize them with bounding boxes.&#10;">
            <a:extLst>
              <a:ext uri="{FF2B5EF4-FFF2-40B4-BE49-F238E27FC236}">
                <a16:creationId xmlns:a16="http://schemas.microsoft.com/office/drawing/2014/main" id="{644F6044-3F1B-BB8B-0853-930F3384D4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18" t="7263" r="65388" b="40299"/>
          <a:stretch>
            <a:fillRect/>
          </a:stretch>
        </p:blipFill>
        <p:spPr>
          <a:xfrm>
            <a:off x="7858836" y="1446680"/>
            <a:ext cx="4333164" cy="5411320"/>
          </a:xfrm>
          <a:prstGeom prst="rect">
            <a:avLst/>
          </a:prstGeom>
        </p:spPr>
      </p:pic>
      <p:pic>
        <p:nvPicPr>
          <p:cNvPr id="7" name="Picture 6" descr="showing regions in the image where visual features are captured">
            <a:extLst>
              <a:ext uri="{FF2B5EF4-FFF2-40B4-BE49-F238E27FC236}">
                <a16:creationId xmlns:a16="http://schemas.microsoft.com/office/drawing/2014/main" id="{2F676FE2-8FD3-A01C-DB9D-3DC49013C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853" t="25771" r="36136" b="42985"/>
          <a:stretch>
            <a:fillRect/>
          </a:stretch>
        </p:blipFill>
        <p:spPr>
          <a:xfrm>
            <a:off x="849211" y="1583148"/>
            <a:ext cx="4714527" cy="21427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4AB834C-DDC4-50EB-EBBC-11B0DDDA1C65}"/>
              </a:ext>
            </a:extLst>
          </p:cNvPr>
          <p:cNvSpPr txBox="1"/>
          <p:nvPr/>
        </p:nvSpPr>
        <p:spPr>
          <a:xfrm>
            <a:off x="5759356" y="1140525"/>
            <a:ext cx="2231409" cy="258532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dirty="0"/>
              <a:t>“The Vision Transformer divides the image into patches and produces a learned feature representation for each spatial location.”</a:t>
            </a:r>
          </a:p>
        </p:txBody>
      </p:sp>
    </p:spTree>
    <p:extLst>
      <p:ext uri="{BB962C8B-B14F-4D97-AF65-F5344CB8AC3E}">
        <p14:creationId xmlns:p14="http://schemas.microsoft.com/office/powerpoint/2010/main" val="75719011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</TotalTime>
  <Words>1826</Words>
  <Application>Microsoft Office PowerPoint</Application>
  <PresentationFormat>Widescreen</PresentationFormat>
  <Paragraphs>356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Courier New</vt:lpstr>
      <vt:lpstr>Neue Haas Grotesk Text Pro</vt:lpstr>
      <vt:lpstr>Wingdings</vt:lpstr>
      <vt:lpstr>VanillaVTI</vt:lpstr>
      <vt:lpstr>Open-Vision Detection Models</vt:lpstr>
      <vt:lpstr>Open-Vocabulary Object Detection Models-&gt; Motivation</vt:lpstr>
      <vt:lpstr>Open-Vocabulary Object Detection Models-&gt; CLARIFICATION</vt:lpstr>
      <vt:lpstr>Open-Vocabulary Object Detection Models-&gt; CLARIFICATION</vt:lpstr>
      <vt:lpstr>How Open-Vocabulary Detection Works</vt:lpstr>
      <vt:lpstr>An example OVD  OWL-VIt</vt:lpstr>
      <vt:lpstr>From CLIP to OWL-ViT</vt:lpstr>
      <vt:lpstr>OWL-ViT  (from Google)</vt:lpstr>
      <vt:lpstr>OWL-ViT ---SPECIAL Vision Transformer</vt:lpstr>
      <vt:lpstr>OWL-ViT ---Vision+Text Embedding Comparison</vt:lpstr>
      <vt:lpstr>OWL-ViT ---WAIT Matching involves a Classification &amp; Regression Head</vt:lpstr>
      <vt:lpstr>OWL-ViT ---a Classification &amp; Regression Head   HUH?</vt:lpstr>
      <vt:lpstr>Why Is OWL-ViT “Open Vocabulary”?</vt:lpstr>
      <vt:lpstr>How IS OWL-VIT Trained</vt:lpstr>
      <vt:lpstr>Training of the OWL-ViT by Google</vt:lpstr>
      <vt:lpstr>Training of the OWL-ViT by Google</vt:lpstr>
      <vt:lpstr>But if Stage 2 trains on a fixed set of detection classes, why doesn't OWL-ViT become closed-vocabulary again?</vt:lpstr>
      <vt:lpstr>Fine-Tuning OWL-VIT</vt:lpstr>
      <vt:lpstr>Motivation  you want an Open Vocabulary model for “skin lesion detection”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Lynne G</dc:creator>
  <cp:lastModifiedBy>Lynne G</cp:lastModifiedBy>
  <cp:revision>101</cp:revision>
  <dcterms:created xsi:type="dcterms:W3CDTF">2026-08-12T20:33:28Z</dcterms:created>
  <dcterms:modified xsi:type="dcterms:W3CDTF">2026-08-13T22:23:56Z</dcterms:modified>
</cp:coreProperties>
</file>