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sldIdLst>
    <p:sldId id="272" r:id="rId2"/>
    <p:sldId id="273" r:id="rId3"/>
    <p:sldId id="274" r:id="rId4"/>
    <p:sldId id="275" r:id="rId5"/>
    <p:sldId id="281" r:id="rId6"/>
    <p:sldId id="282" r:id="rId7"/>
    <p:sldId id="292" r:id="rId8"/>
    <p:sldId id="293" r:id="rId9"/>
    <p:sldId id="283" r:id="rId10"/>
    <p:sldId id="276" r:id="rId11"/>
    <p:sldId id="284" r:id="rId12"/>
    <p:sldId id="288" r:id="rId13"/>
    <p:sldId id="289" r:id="rId14"/>
    <p:sldId id="280" r:id="rId15"/>
    <p:sldId id="277" r:id="rId16"/>
    <p:sldId id="285" r:id="rId17"/>
    <p:sldId id="286" r:id="rId18"/>
    <p:sldId id="287" r:id="rId19"/>
    <p:sldId id="265" r:id="rId20"/>
    <p:sldId id="266" r:id="rId21"/>
    <p:sldId id="267" r:id="rId22"/>
    <p:sldId id="268" r:id="rId23"/>
    <p:sldId id="290" r:id="rId24"/>
    <p:sldId id="291" r:id="rId25"/>
    <p:sldId id="294" r:id="rId26"/>
    <p:sldId id="278" r:id="rId27"/>
    <p:sldId id="279" r:id="rId28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97" autoAdjust="0"/>
    <p:restoredTop sz="90929"/>
  </p:normalViewPr>
  <p:slideViewPr>
    <p:cSldViewPr>
      <p:cViewPr varScale="1">
        <p:scale>
          <a:sx n="70" d="100"/>
          <a:sy n="70" d="100"/>
        </p:scale>
        <p:origin x="100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535893C-7FB0-4BA4-BEC1-F4DE00743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58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5893C-7FB0-4BA4-BEC1-F4DE00743C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0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487CA4-A01E-49FC-B328-778F17654AE9}" type="slidenum">
              <a:rPr lang="en-US"/>
              <a:pPr/>
              <a:t>19</a:t>
            </a:fld>
            <a:endParaRPr lang="en-US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Ubiquitous Video Streaming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Internet connecting computer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Roku media player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WD Live Plus media player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Apple TV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XBOX 360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Wii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PS3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Boxee Box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Vizio TVs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Samsung TVs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Sony TVs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Sony Dash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iOS devices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Android devices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Suggestion Services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Recently Watched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Genre grouping 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Online user ratings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F9812-D030-4151-B009-F08F1C7CD7D7}" type="slidenum">
              <a:rPr lang="en-US"/>
              <a:pPr/>
              <a:t>20</a:t>
            </a:fld>
            <a:endParaRPr lang="en-US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Ubiquitous customized radio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Internet connected computer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iOS devices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Android devices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Blackberry devices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Ford SYNC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Mini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MercBenz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Alpine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Pinoeer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Apple TV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XBOX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PS3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Home theaters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863DA-4553-4014-A5D8-981FA277A0F9}" type="slidenum">
              <a:rPr lang="en-US"/>
              <a:pPr/>
              <a:t>21</a:t>
            </a:fld>
            <a:endParaRPr lang="en-US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Business Model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Charge users for enhanced/ extended game play via virtual goods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Usage Model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Highly elastic and scalable demand based computing. Extremely low critical mass.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Founded in 2007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Received venture funding in 2009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Farmville Growth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-- 1M daily users in 4 days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-- 2M daily users in 10 days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-- 4M daily users in 30 days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-- 10M daily users in 64 days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-- 70M daily users as of 1/10/2010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Cityville Growth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-- 100M active users in 43 day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Financials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Rumors of a recent round of $250M funding places Zynga with a  $7 - $9 Billion dollar valuation.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Estimated 2010 revenue was $850M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Estimated 2010 profit was $400M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5D4AA-27B5-47D4-BD19-0145AE34E373}" type="slidenum">
              <a:rPr lang="en-US"/>
              <a:pPr/>
              <a:t>22</a:t>
            </a:fld>
            <a:endParaRPr lang="en-US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DISA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Currently a combination 16,000 military personnel, federal civilians or contractors.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The Agency that enables real time information dissemination across the armed forces.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RACE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Military only IaaS.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Like the Amazon AWS of the Military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BIMA (Biometrics Identity Management Agency)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Ensure identity of hostage rescue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Ensure identity of humanitarian aide distribution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Ensure the identity of Maritime Interdiction Operations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Military installation access</a:t>
            </a:r>
            <a:endParaRPr 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-- Background checks when contracting foreign nationals.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5280140"/>
            <a:ext cx="10160000" cy="234773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1599" tIns="50799" rIns="101599" bIns="50799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783917" y="0"/>
            <a:ext cx="3376083" cy="7620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1599" tIns="50799" rIns="101599" bIns="50799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76738" y="3708400"/>
            <a:ext cx="7200053" cy="2556933"/>
          </a:xfrm>
        </p:spPr>
        <p:txBody>
          <a:bodyPr rIns="50799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81167" y="1716458"/>
            <a:ext cx="7200053" cy="1947333"/>
          </a:xfrm>
        </p:spPr>
        <p:txBody>
          <a:bodyPr tIns="0" rIns="50799" bIns="0" anchor="b">
            <a:normAutofit/>
          </a:bodyPr>
          <a:lstStyle>
            <a:lvl1pPr marL="0" indent="0" algn="r">
              <a:buNone/>
              <a:defRPr sz="2200">
                <a:solidFill>
                  <a:schemeClr val="tx1"/>
                </a:solidFill>
                <a:effectLst/>
              </a:defRPr>
            </a:lvl1pPr>
            <a:lvl2pPr marL="507995" indent="0" algn="ctr">
              <a:buNone/>
            </a:lvl2pPr>
            <a:lvl3pPr marL="1015990" indent="0" algn="ctr">
              <a:buNone/>
            </a:lvl3pPr>
            <a:lvl4pPr marL="1523985" indent="0" algn="ctr">
              <a:buNone/>
            </a:lvl4pPr>
            <a:lvl5pPr marL="2031980" indent="0" algn="ctr">
              <a:buNone/>
            </a:lvl5pPr>
            <a:lvl6pPr marL="2539975" indent="0" algn="ctr">
              <a:buNone/>
            </a:lvl6pPr>
            <a:lvl7pPr marL="3047970" indent="0" algn="ctr">
              <a:buNone/>
            </a:lvl7pPr>
            <a:lvl8pPr marL="3555964" indent="0" algn="ctr">
              <a:buNone/>
            </a:lvl8pPr>
            <a:lvl9pPr marL="4063959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53556-6871-4397-BE8C-7F96E2218B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F422B-1574-44B6-A7BC-0646F802D2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4"/>
            <a:ext cx="2286000" cy="650169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5154"/>
            <a:ext cx="6688667" cy="650169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E0B16-B9C3-4269-BE90-8946A63000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81EF3-C2CE-4491-A723-E755D48BF1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5280140"/>
            <a:ext cx="10160000" cy="234773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1599" tIns="50799" rIns="101599" bIns="50799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783917" y="0"/>
            <a:ext cx="3376083" cy="7620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1599" tIns="50799" rIns="101599" bIns="50799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982042"/>
            <a:ext cx="7366000" cy="2029292"/>
          </a:xfrm>
        </p:spPr>
        <p:txBody>
          <a:bodyPr tIns="0" bIns="0" anchor="t"/>
          <a:lstStyle>
            <a:lvl1pPr algn="l">
              <a:buNone/>
              <a:defRPr sz="47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762000"/>
            <a:ext cx="7366000" cy="1185209"/>
          </a:xfrm>
        </p:spPr>
        <p:txBody>
          <a:bodyPr lIns="50799" tIns="0" rIns="50799" bIns="0" anchor="b"/>
          <a:lstStyle>
            <a:lvl1pPr marL="0" indent="0" algn="l">
              <a:buNone/>
              <a:defRPr sz="2200">
                <a:solidFill>
                  <a:schemeClr val="tx1"/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F7D08-7360-420E-B72C-5E89BCCBFE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8297333" cy="1270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064000" cy="502884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333" y="1778000"/>
            <a:ext cx="4064000" cy="502884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E18F3-3645-4D6C-AB3F-C143964670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389"/>
            <a:ext cx="9144000" cy="1270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6096000"/>
            <a:ext cx="4489098" cy="931333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61140" y="6096000"/>
            <a:ext cx="4490861" cy="931333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1685458"/>
            <a:ext cx="4489098" cy="437973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0" y="1685458"/>
            <a:ext cx="4490861" cy="437973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A7ECC-7DAE-432C-B173-E6598FC441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8300720" cy="1270000"/>
          </a:xfrm>
        </p:spPr>
        <p:txBody>
          <a:bodyPr anchor="ctr"/>
          <a:lstStyle>
            <a:lvl1pPr algn="l">
              <a:defRPr sz="51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7FA382-65F1-4702-AADF-01E2FA916E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EEDB5-D000-46CE-A091-E38719E3D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17253"/>
            <a:ext cx="3556000" cy="811389"/>
          </a:xfrm>
        </p:spPr>
        <p:txBody>
          <a:bodyPr tIns="0" bIns="0" anchor="t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238249"/>
            <a:ext cx="3048000" cy="1016000"/>
          </a:xfrm>
        </p:spPr>
        <p:txBody>
          <a:bodyPr lIns="50799" tIns="0" rIns="50799" bIns="0" anchor="b"/>
          <a:lstStyle>
            <a:lvl1pPr marL="0" indent="0" algn="l">
              <a:buNone/>
              <a:defRPr sz="16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8000" y="2201334"/>
            <a:ext cx="7874000" cy="423333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2720" y="7135627"/>
            <a:ext cx="846667" cy="405694"/>
          </a:xfrm>
        </p:spPr>
        <p:txBody>
          <a:bodyPr/>
          <a:lstStyle/>
          <a:p>
            <a:pPr>
              <a:defRPr/>
            </a:pPr>
            <a:fld id="{84572E8A-95C0-40FA-B885-4F3FC22653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147" y="1895232"/>
            <a:ext cx="3393187" cy="1393120"/>
          </a:xfrm>
        </p:spPr>
        <p:txBody>
          <a:bodyPr anchor="b"/>
          <a:lstStyle>
            <a:lvl1pPr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4031" y="1133230"/>
            <a:ext cx="4572000" cy="45720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4149" y="3331961"/>
            <a:ext cx="3393184" cy="2959424"/>
          </a:xfrm>
        </p:spPr>
        <p:txBody>
          <a:bodyPr lIns="50799" rIns="50799"/>
          <a:lstStyle>
            <a:lvl1pPr marL="0" indent="0">
              <a:buFontTx/>
              <a:buNone/>
              <a:defRPr sz="13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8000" y="7135627"/>
            <a:ext cx="2370667" cy="40569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6C6F9-A033-4EAF-93D2-07BEF6569D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5280140"/>
            <a:ext cx="10160000" cy="234773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1599" tIns="50799" rIns="101599" bIns="50799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8128000" y="0"/>
            <a:ext cx="2032000" cy="7620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1599" tIns="50799" rIns="101599" bIns="50799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8000" y="305153"/>
            <a:ext cx="8297333" cy="1270000"/>
          </a:xfrm>
          <a:prstGeom prst="rect">
            <a:avLst/>
          </a:prstGeom>
        </p:spPr>
        <p:txBody>
          <a:bodyPr vert="horz" lIns="50799" tIns="50799" rIns="50799" bIns="50799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8000" y="1778000"/>
            <a:ext cx="8297333" cy="5028848"/>
          </a:xfrm>
          <a:prstGeom prst="rect">
            <a:avLst/>
          </a:prstGeom>
        </p:spPr>
        <p:txBody>
          <a:bodyPr vert="horz" lIns="101599" tIns="50799" rIns="101599" bIns="50799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8000" y="7135627"/>
            <a:ext cx="2370667" cy="405694"/>
          </a:xfrm>
          <a:prstGeom prst="rect">
            <a:avLst/>
          </a:prstGeom>
        </p:spPr>
        <p:txBody>
          <a:bodyPr vert="horz" lIns="101599" tIns="50799" rIns="101599" bIns="0" anchor="b"/>
          <a:lstStyle>
            <a:lvl1pPr algn="l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471334" y="7135627"/>
            <a:ext cx="3217333" cy="405694"/>
          </a:xfrm>
          <a:prstGeom prst="rect">
            <a:avLst/>
          </a:prstGeom>
        </p:spPr>
        <p:txBody>
          <a:bodyPr vert="horz" lIns="0" tIns="50799" rIns="0" bIns="0" anchor="b"/>
          <a:lstStyle>
            <a:lvl1pPr algn="ct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059333" y="7135627"/>
            <a:ext cx="846667" cy="40569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0CD5AE9-A443-41FE-A728-C12B4437F9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7355" indent="-42671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2632" indent="-304797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17589" indent="-284477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422386" indent="-264157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063" indent="-203198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41" indent="-203198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33579" indent="-203198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77416" indent="-203198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774" indent="-203198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v.org/android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kubernetes.io/" TargetMode="External"/><Relationship Id="rId2" Type="http://schemas.openxmlformats.org/officeDocument/2006/relationships/hyperlink" Target="https://www.docker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Cloud Computing --- high level intro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0"/>
            <a:ext cx="8297333" cy="1270000"/>
          </a:xfrm>
        </p:spPr>
        <p:txBody>
          <a:bodyPr/>
          <a:lstStyle/>
          <a:p>
            <a:r>
              <a:rPr lang="en-US" dirty="0"/>
              <a:t>Cloud Layers and Companies</a:t>
            </a:r>
          </a:p>
        </p:txBody>
      </p:sp>
      <p:pic>
        <p:nvPicPr>
          <p:cNvPr id="7" name="Picture 6" descr="Cloud_Terminolog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00" y="1447800"/>
            <a:ext cx="8445500" cy="467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8297333" cy="18034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IaaS</a:t>
            </a:r>
            <a:r>
              <a:rPr lang="en-US" dirty="0"/>
              <a:t> = Infrastructure as a Service</a:t>
            </a:r>
          </a:p>
          <a:p>
            <a:r>
              <a:rPr lang="en-US" dirty="0" err="1"/>
              <a:t>PaaS</a:t>
            </a:r>
            <a:r>
              <a:rPr lang="en-US" dirty="0"/>
              <a:t> =Platform as a Service</a:t>
            </a:r>
          </a:p>
          <a:p>
            <a:r>
              <a:rPr lang="en-US" dirty="0" err="1"/>
              <a:t>SaaS</a:t>
            </a:r>
            <a:r>
              <a:rPr lang="en-US" dirty="0"/>
              <a:t> = Software as a Service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965" t="31714" r="34416" b="13429"/>
          <a:stretch>
            <a:fillRect/>
          </a:stretch>
        </p:blipFill>
        <p:spPr bwMode="auto">
          <a:xfrm>
            <a:off x="4699000" y="3505199"/>
            <a:ext cx="4724400" cy="412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Cloud Layers and Key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Infrastructure as a Service (</a:t>
            </a:r>
            <a:r>
              <a:rPr lang="en-US" dirty="0" err="1"/>
              <a:t>IaaS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rent cycles –don’t buy machines, equipment, don’t manage it</a:t>
            </a:r>
          </a:p>
          <a:p>
            <a:pPr lvl="2"/>
            <a:r>
              <a:rPr lang="en-US" dirty="0"/>
              <a:t> Key Technology</a:t>
            </a:r>
            <a:r>
              <a:rPr lang="en-US" dirty="0">
                <a:solidFill>
                  <a:srgbClr val="FFC000"/>
                </a:solidFill>
              </a:rPr>
              <a:t>: Virtualization</a:t>
            </a:r>
          </a:p>
          <a:p>
            <a:pPr lvl="2"/>
            <a:endParaRPr lang="en-US" dirty="0">
              <a:solidFill>
                <a:srgbClr val="FFC000"/>
              </a:solidFill>
            </a:endParaRPr>
          </a:p>
          <a:p>
            <a:pPr lvl="2">
              <a:buNone/>
            </a:pPr>
            <a:endParaRPr lang="en-US" dirty="0">
              <a:solidFill>
                <a:srgbClr val="FFC000"/>
              </a:solidFill>
            </a:endParaRPr>
          </a:p>
          <a:p>
            <a:pPr lvl="2">
              <a:buNone/>
            </a:pP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  <a:p>
            <a:r>
              <a:rPr lang="en-US" dirty="0"/>
              <a:t> Platform as a Service (</a:t>
            </a:r>
            <a:r>
              <a:rPr lang="en-US" dirty="0" err="1"/>
              <a:t>PaaS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Get API and take care of the implementation</a:t>
            </a:r>
          </a:p>
          <a:p>
            <a:pPr lvl="2"/>
            <a:r>
              <a:rPr lang="en-US" dirty="0"/>
              <a:t>No (not much) server </a:t>
            </a:r>
            <a:r>
              <a:rPr lang="en-US" dirty="0" err="1"/>
              <a:t>setup,etc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Key Technology: </a:t>
            </a:r>
            <a:r>
              <a:rPr lang="en-US" dirty="0">
                <a:solidFill>
                  <a:srgbClr val="FFC000"/>
                </a:solidFill>
              </a:rPr>
              <a:t>New cloud programming paradigm, i.e</a:t>
            </a:r>
            <a:r>
              <a:rPr lang="en-US" dirty="0"/>
              <a:t>. </a:t>
            </a:r>
            <a:r>
              <a:rPr lang="en-US" dirty="0" err="1">
                <a:solidFill>
                  <a:srgbClr val="FFC000"/>
                </a:solidFill>
              </a:rPr>
              <a:t>MapReduce</a:t>
            </a:r>
            <a:r>
              <a:rPr lang="en-US" dirty="0">
                <a:solidFill>
                  <a:srgbClr val="FFC000"/>
                </a:solidFill>
              </a:rPr>
              <a:t>, PIG, HIVE etc</a:t>
            </a:r>
            <a:br>
              <a:rPr lang="en-US" dirty="0">
                <a:solidFill>
                  <a:srgbClr val="FFC000"/>
                </a:solidFill>
              </a:rPr>
            </a:br>
            <a:br>
              <a:rPr lang="en-US" dirty="0">
                <a:solidFill>
                  <a:srgbClr val="FFC000"/>
                </a:solidFill>
              </a:rPr>
            </a:b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  <a:p>
            <a:pPr lvl="2"/>
            <a:endParaRPr lang="en-US" dirty="0">
              <a:solidFill>
                <a:srgbClr val="FFC000"/>
              </a:solidFill>
            </a:endParaRPr>
          </a:p>
          <a:p>
            <a:r>
              <a:rPr lang="en-US" dirty="0"/>
              <a:t>Software as a Service (</a:t>
            </a:r>
            <a:r>
              <a:rPr lang="en-US" dirty="0" err="1"/>
              <a:t>SaaS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Just run it for me!</a:t>
            </a:r>
          </a:p>
          <a:p>
            <a:pPr lvl="2"/>
            <a:r>
              <a:rPr lang="en-US" dirty="0"/>
              <a:t>Key Technology: </a:t>
            </a:r>
            <a:r>
              <a:rPr lang="en-US" dirty="0">
                <a:solidFill>
                  <a:srgbClr val="FFC000"/>
                </a:solidFill>
              </a:rPr>
              <a:t>May use AJAX, other technologies.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2600" y="2362200"/>
            <a:ext cx="2819400" cy="1569660"/>
          </a:xfrm>
          <a:prstGeom prst="rect">
            <a:avLst/>
          </a:prstGeom>
          <a:solidFill>
            <a:srgbClr val="9966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Run multiple virtual computers on one physical box…..examples</a:t>
            </a:r>
          </a:p>
          <a:p>
            <a:r>
              <a:rPr lang="en-US" sz="1400" dirty="0"/>
              <a:t>" </a:t>
            </a:r>
            <a:r>
              <a:rPr lang="en-US" sz="1400" dirty="0" err="1"/>
              <a:t>Xen</a:t>
            </a:r>
            <a:endParaRPr lang="en-US" sz="1400" dirty="0"/>
          </a:p>
          <a:p>
            <a:r>
              <a:rPr lang="en-US" sz="1400" dirty="0"/>
              <a:t>" </a:t>
            </a:r>
            <a:r>
              <a:rPr lang="en-US" sz="1400" dirty="0" err="1"/>
              <a:t>VMWare</a:t>
            </a:r>
            <a:endParaRPr lang="en-US" sz="1400" dirty="0"/>
          </a:p>
          <a:p>
            <a:r>
              <a:rPr lang="en-US" sz="1400" dirty="0"/>
              <a:t>" Parallels</a:t>
            </a:r>
          </a:p>
          <a:p>
            <a:r>
              <a:rPr lang="en-US" sz="1400" dirty="0"/>
              <a:t>" Amazon AMI</a:t>
            </a:r>
          </a:p>
          <a:p>
            <a:r>
              <a:rPr lang="en-US" sz="1200" dirty="0"/>
              <a:t>" Microsoft Hype V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775200" y="2362200"/>
            <a:ext cx="1905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Benefits --</a:t>
            </a:r>
            <a:r>
              <a:rPr lang="en-US" dirty="0" err="1"/>
              <a:t>IaaS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1428" t="42000" r="21429" b="19143"/>
          <a:stretch>
            <a:fillRect/>
          </a:stretch>
        </p:blipFill>
        <p:spPr bwMode="auto">
          <a:xfrm>
            <a:off x="584200" y="1676400"/>
            <a:ext cx="887505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0"/>
            <a:ext cx="8297333" cy="1270000"/>
          </a:xfrm>
        </p:spPr>
        <p:txBody>
          <a:bodyPr/>
          <a:lstStyle/>
          <a:p>
            <a:r>
              <a:rPr lang="en-US" dirty="0"/>
              <a:t>Cloud Layers and Companies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0638" y="1422400"/>
            <a:ext cx="3633787" cy="59070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b="1" dirty="0" err="1">
                <a:solidFill>
                  <a:srgbClr val="FFFFFF"/>
                </a:solidFill>
                <a:latin typeface="'courier new'" pitchFamily="34"/>
              </a:rPr>
              <a:t>SaaS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SalesForce.com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Google Apps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eBay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 err="1">
                <a:solidFill>
                  <a:srgbClr val="FFFFFF"/>
                </a:solidFill>
                <a:latin typeface="'courier new'" pitchFamily="34"/>
              </a:rPr>
              <a:t>Paypal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Apple iTunes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Big Belly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 err="1">
                <a:solidFill>
                  <a:srgbClr val="FFFFFF"/>
                </a:solidFill>
                <a:latin typeface="'courier new'" pitchFamily="34"/>
              </a:rPr>
              <a:t>Zynga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 err="1">
                <a:solidFill>
                  <a:srgbClr val="FFFFFF"/>
                </a:solidFill>
                <a:latin typeface="'courier new'" pitchFamily="34"/>
              </a:rPr>
              <a:t>DropCam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Microsoft Live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 err="1">
                <a:solidFill>
                  <a:srgbClr val="FFFFFF"/>
                </a:solidFill>
                <a:latin typeface="'courier new'" pitchFamily="34"/>
              </a:rPr>
              <a:t>Facebook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Twitter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 err="1">
                <a:solidFill>
                  <a:srgbClr val="FFFFFF"/>
                </a:solidFill>
                <a:latin typeface="'courier new'" pitchFamily="34"/>
              </a:rPr>
              <a:t>Zoho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ANY WEBSITE!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30963" y="1422400"/>
            <a:ext cx="3684587" cy="535940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IaaS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Amazon AWS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Joyent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Rackspace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Rightscale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AT&amp;T Synaptic Service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Verizon</a:t>
            </a: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lang="en-US" sz="2700" b="1" dirty="0" err="1">
                <a:solidFill>
                  <a:srgbClr val="FFFFFF"/>
                </a:solidFill>
                <a:latin typeface="'courier new'" pitchFamily="34"/>
              </a:rPr>
              <a:t>Heroku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'courier new'" pitchFamily="34"/>
              <a:ea typeface="+mn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98850" y="1422400"/>
            <a:ext cx="3190875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 b="1">
                <a:solidFill>
                  <a:srgbClr val="FFFFFF"/>
                </a:solidFill>
                <a:latin typeface="'courier new'" pitchFamily="34"/>
              </a:rPr>
              <a:t>PaaS</a:t>
            </a:r>
            <a:endParaRPr lang="en-US"/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sz="2700" b="1">
                <a:solidFill>
                  <a:srgbClr val="FFFFFF"/>
                </a:solidFill>
                <a:latin typeface="'courier new'" pitchFamily="34"/>
              </a:rPr>
              <a:t>SalesForce's Force.com</a:t>
            </a:r>
            <a:endParaRPr lang="en-US"/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sz="2700" b="1">
                <a:solidFill>
                  <a:srgbClr val="FFFFFF"/>
                </a:solidFill>
                <a:latin typeface="'courier new'" pitchFamily="34"/>
              </a:rPr>
              <a:t>Google App Engine</a:t>
            </a:r>
            <a:endParaRPr lang="en-US"/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sz="2700" b="1">
                <a:solidFill>
                  <a:srgbClr val="FFFFFF"/>
                </a:solidFill>
                <a:latin typeface="'courier new'" pitchFamily="34"/>
              </a:rPr>
              <a:t>Microsoft Azure</a:t>
            </a:r>
            <a:endParaRPr lang="en-US"/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sz="2700" b="1">
                <a:solidFill>
                  <a:srgbClr val="FFFFFF"/>
                </a:solidFill>
                <a:latin typeface="'courier new'" pitchFamily="34"/>
              </a:rPr>
              <a:t>Zoho Creator</a:t>
            </a:r>
            <a:endParaRPr lang="en-US"/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sz="2700" b="1">
                <a:solidFill>
                  <a:srgbClr val="FFFFFF"/>
                </a:solidFill>
                <a:latin typeface="'courier new'" pitchFamily="34"/>
              </a:rPr>
              <a:t>Amazon Beanstalk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uses Cloud?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Many large and small companies</a:t>
            </a:r>
            <a:endParaRPr lang="en-US" dirty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Mark </a:t>
            </a:r>
            <a:r>
              <a:rPr lang="en-US" sz="2700" b="1" dirty="0" err="1">
                <a:solidFill>
                  <a:srgbClr val="FFFFFF"/>
                </a:solidFill>
                <a:latin typeface="'courier new'" pitchFamily="34"/>
              </a:rPr>
              <a:t>Zuckerberg</a:t>
            </a: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 (</a:t>
            </a:r>
            <a:r>
              <a:rPr lang="en-US" sz="2700" b="1" dirty="0" err="1">
                <a:solidFill>
                  <a:srgbClr val="FFFFFF"/>
                </a:solidFill>
                <a:latin typeface="'courier new'" pitchFamily="34"/>
              </a:rPr>
              <a:t>Facebook</a:t>
            </a: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)</a:t>
            </a:r>
            <a:endParaRPr lang="en-US" dirty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Sean Parker (Napster, </a:t>
            </a:r>
            <a:r>
              <a:rPr lang="en-US" sz="2700" b="1" dirty="0" err="1">
                <a:solidFill>
                  <a:srgbClr val="FFFFFF"/>
                </a:solidFill>
                <a:latin typeface="'courier new'" pitchFamily="34"/>
              </a:rPr>
              <a:t>Facebook</a:t>
            </a: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, </a:t>
            </a:r>
            <a:r>
              <a:rPr lang="en-US" sz="2700" b="1" dirty="0" err="1">
                <a:solidFill>
                  <a:srgbClr val="FFFFFF"/>
                </a:solidFill>
                <a:latin typeface="'courier new'" pitchFamily="34"/>
              </a:rPr>
              <a:t>Gowalla</a:t>
            </a: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)</a:t>
            </a:r>
            <a:endParaRPr lang="en-US" dirty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Reed Hastings (Netflix)</a:t>
            </a:r>
            <a:endParaRPr lang="en-US" dirty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Jeff </a:t>
            </a:r>
            <a:r>
              <a:rPr lang="en-US" sz="2700" b="1" dirty="0" err="1">
                <a:solidFill>
                  <a:srgbClr val="FFFFFF"/>
                </a:solidFill>
                <a:latin typeface="'courier new'" pitchFamily="34"/>
              </a:rPr>
              <a:t>Bezos</a:t>
            </a: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 (Amazon)</a:t>
            </a:r>
            <a:endParaRPr lang="en-US" dirty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Mark </a:t>
            </a:r>
            <a:r>
              <a:rPr lang="en-US" sz="2700" b="1" dirty="0" err="1">
                <a:solidFill>
                  <a:srgbClr val="FFFFFF"/>
                </a:solidFill>
                <a:latin typeface="'courier new'" pitchFamily="34"/>
              </a:rPr>
              <a:t>Pincus</a:t>
            </a: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 (</a:t>
            </a:r>
            <a:r>
              <a:rPr lang="en-US" sz="2700" b="1" dirty="0" err="1">
                <a:solidFill>
                  <a:srgbClr val="FFFFFF"/>
                </a:solidFill>
                <a:latin typeface="'courier new'" pitchFamily="34"/>
              </a:rPr>
              <a:t>Zynga</a:t>
            </a: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)</a:t>
            </a:r>
            <a:endParaRPr lang="en-US" dirty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Greg Duffy and </a:t>
            </a:r>
            <a:r>
              <a:rPr lang="en-US" sz="2700" b="1" dirty="0" err="1">
                <a:solidFill>
                  <a:srgbClr val="FFFFFF"/>
                </a:solidFill>
                <a:latin typeface="'courier new'" pitchFamily="34"/>
              </a:rPr>
              <a:t>Aamir</a:t>
            </a: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 </a:t>
            </a:r>
            <a:r>
              <a:rPr lang="en-US" sz="2700" b="1" dirty="0" err="1">
                <a:solidFill>
                  <a:srgbClr val="FFFFFF"/>
                </a:solidFill>
                <a:latin typeface="'courier new'" pitchFamily="34"/>
              </a:rPr>
              <a:t>Virani</a:t>
            </a: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 (</a:t>
            </a:r>
            <a:r>
              <a:rPr lang="en-US" sz="2700" b="1" dirty="0" err="1">
                <a:solidFill>
                  <a:srgbClr val="FFFFFF"/>
                </a:solidFill>
                <a:latin typeface="'courier new'" pitchFamily="34"/>
              </a:rPr>
              <a:t>DropBox</a:t>
            </a: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)</a:t>
            </a:r>
            <a:endParaRPr lang="en-US" dirty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Jim </a:t>
            </a:r>
            <a:r>
              <a:rPr lang="en-US" sz="2700" b="1" dirty="0" err="1">
                <a:solidFill>
                  <a:srgbClr val="FFFFFF"/>
                </a:solidFill>
                <a:latin typeface="'courier new'" pitchFamily="34"/>
              </a:rPr>
              <a:t>Poss</a:t>
            </a: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 (</a:t>
            </a:r>
            <a:r>
              <a:rPr lang="en-US" sz="2700" b="1" dirty="0" err="1">
                <a:solidFill>
                  <a:srgbClr val="FFFFFF"/>
                </a:solidFill>
                <a:latin typeface="'courier new'" pitchFamily="34"/>
              </a:rPr>
              <a:t>BigBelly</a:t>
            </a: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 Solar)</a:t>
            </a:r>
            <a:endParaRPr lang="en-US" dirty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Pierre </a:t>
            </a:r>
            <a:r>
              <a:rPr lang="en-US" sz="2700" b="1" dirty="0" err="1">
                <a:solidFill>
                  <a:srgbClr val="FFFFFF"/>
                </a:solidFill>
                <a:latin typeface="'courier new'" pitchFamily="34"/>
              </a:rPr>
              <a:t>Omidyar</a:t>
            </a:r>
            <a:r>
              <a:rPr lang="en-US" sz="2700" b="1" dirty="0">
                <a:solidFill>
                  <a:srgbClr val="FFFFFF"/>
                </a:solidFill>
                <a:latin typeface="'courier new'" pitchFamily="34"/>
              </a:rPr>
              <a:t> (eBay)</a:t>
            </a:r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b="1" dirty="0">
                <a:solidFill>
                  <a:srgbClr val="FFFFFF"/>
                </a:solidFill>
                <a:latin typeface="'courier new'" pitchFamily="34"/>
              </a:rPr>
              <a:t>MTV, IBM, ****</a:t>
            </a:r>
            <a:endParaRPr lang="en-US" sz="2700" b="1" dirty="0">
              <a:solidFill>
                <a:srgbClr val="FFFFFF"/>
              </a:solidFill>
              <a:latin typeface="'courier new'" pitchFamily="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kind of problems drive the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(Internet) Scale applications</a:t>
            </a:r>
          </a:p>
          <a:p>
            <a:pPr lvl="1"/>
            <a:r>
              <a:rPr lang="en-US" dirty="0"/>
              <a:t>data-intensive</a:t>
            </a:r>
          </a:p>
          <a:p>
            <a:pPr lvl="1"/>
            <a:r>
              <a:rPr lang="en-US" dirty="0"/>
              <a:t>May be processing intensive</a:t>
            </a:r>
          </a:p>
          <a:p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 Crawling, indexing, searching, mining the Web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5715000"/>
            <a:ext cx="9220200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Data Intensive (some old numbers)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Google processes 20 PB a day (2008)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“all words ever spoken by human beings” ~ 5 EB(1K PB)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NOAA has ~1 PB climate data (2007)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CERN’s LHC will generate 15 PB a year (2008)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Historical Progression of computing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346" t="32828" r="13783" b="12626"/>
          <a:stretch>
            <a:fillRect/>
          </a:stretch>
        </p:blipFill>
        <p:spPr bwMode="auto">
          <a:xfrm>
            <a:off x="1117600" y="2209800"/>
            <a:ext cx="7975600" cy="478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versus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not a difference…but, </a:t>
            </a:r>
            <a:r>
              <a:rPr lang="en-US"/>
              <a:t>here are </a:t>
            </a:r>
            <a:r>
              <a:rPr lang="en-US" dirty="0"/>
              <a:t>possible differences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2971800"/>
            <a:ext cx="8271888" cy="465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09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162050" y="304800"/>
            <a:ext cx="3181350" cy="78422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4300" b="1">
                <a:solidFill>
                  <a:srgbClr val="FFFFFF"/>
                </a:solidFill>
                <a:latin typeface="'courier new'" pitchFamily="34"/>
              </a:rPr>
              <a:t>Netflix</a:t>
            </a:r>
          </a:p>
        </p:txBody>
      </p:sp>
      <p:sp>
        <p:nvSpPr>
          <p:cNvPr id="11269" name="Rectangle 2"/>
          <p:cNvSpPr>
            <a:spLocks noGrp="1" noChangeArrowheads="1"/>
          </p:cNvSpPr>
          <p:nvPr>
            <p:ph idx="1"/>
          </p:nvPr>
        </p:nvSpPr>
        <p:spPr>
          <a:xfrm>
            <a:off x="238125" y="4968875"/>
            <a:ext cx="9645650" cy="2366963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b="1">
                <a:solidFill>
                  <a:srgbClr val="FFFFFF"/>
                </a:solidFill>
                <a:latin typeface="'courier new'" pitchFamily="34"/>
              </a:rPr>
              <a:t>Premise: </a:t>
            </a:r>
            <a:r>
              <a:rPr lang="en-US" sz="2100" b="1" i="1">
                <a:solidFill>
                  <a:srgbClr val="FFFFFF"/>
                </a:solidFill>
                <a:latin typeface="'courier new'" pitchFamily="34"/>
              </a:rPr>
              <a:t>Online video rental service.</a:t>
            </a:r>
            <a:endParaRPr lang="en-US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100" b="1" i="1">
              <a:solidFill>
                <a:srgbClr val="FFFFFF"/>
              </a:solidFill>
              <a:latin typeface="'courier new'" pitchFamily="34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b="1">
                <a:solidFill>
                  <a:srgbClr val="FFFFFF"/>
                </a:solidFill>
                <a:latin typeface="'courier new'" pitchFamily="34"/>
              </a:rPr>
              <a:t>Cloud Innovation: </a:t>
            </a:r>
            <a:r>
              <a:rPr lang="en-US" sz="2100" b="1" i="1">
                <a:solidFill>
                  <a:srgbClr val="FFFFFF"/>
                </a:solidFill>
                <a:latin typeface="'courier new'" pitchFamily="34"/>
              </a:rPr>
              <a:t>Internet catalogue browsing, distributed streaming services.</a:t>
            </a:r>
            <a:endParaRPr lang="en-US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b="1">
              <a:solidFill>
                <a:srgbClr val="FFFFFF"/>
              </a:solidFill>
              <a:latin typeface="'courier new'" pitchFamily="34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0"/>
            <a:ext cx="267335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0800" y="1117600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47650" y="4978400"/>
            <a:ext cx="9645650" cy="2365375"/>
          </a:xfrm>
          <a:prstGeom prst="rect">
            <a:avLst/>
          </a:prstGeom>
          <a:solidFill>
            <a:srgbClr val="B9090B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 b="1">
                <a:solidFill>
                  <a:srgbClr val="FFFFFF"/>
                </a:solidFill>
                <a:latin typeface="'courier new'" pitchFamily="34"/>
              </a:rPr>
              <a:t>Cloud Benefit: </a:t>
            </a:r>
            <a:r>
              <a:rPr lang="en-US" sz="2100" b="1" i="1">
                <a:solidFill>
                  <a:srgbClr val="FFFFFF"/>
                </a:solidFill>
                <a:latin typeface="'courier new'" pitchFamily="34"/>
              </a:rPr>
              <a:t>Online queuing allows for on-demand media browsing, user preference tracking, and quicker user activity turnover. Online media streaming allows for on-demand media consumption.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pitchFamily="34" charset="0"/>
              </a:rPr>
              <a:t>Cloud computing is the aggregation of various distributed services on disparate computing systems connected via a common network.</a:t>
            </a:r>
            <a:endParaRPr lang="en-US" dirty="0"/>
          </a:p>
        </p:txBody>
      </p:sp>
      <p:pic>
        <p:nvPicPr>
          <p:cNvPr id="39938" name="Picture 2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600" y="5229225"/>
            <a:ext cx="2779971" cy="23907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733800"/>
            <a:ext cx="485742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Answers you might hear from people: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Widely distributed,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network based,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storage,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computation,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utility computing,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IaaS</a:t>
            </a:r>
            <a:r>
              <a:rPr lang="en-US" dirty="0"/>
              <a:t>,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PaaS</a:t>
            </a:r>
            <a:r>
              <a:rPr lang="en-US" dirty="0"/>
              <a:t>,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SaaS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61200" y="3429000"/>
            <a:ext cx="30380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Anytime,</a:t>
            </a:r>
          </a:p>
          <a:p>
            <a:r>
              <a:rPr lang="en-US" dirty="0"/>
              <a:t>Anywhere,</a:t>
            </a:r>
          </a:p>
          <a:p>
            <a:r>
              <a:rPr lang="en-US" dirty="0"/>
              <a:t>With any device,</a:t>
            </a:r>
          </a:p>
          <a:p>
            <a:r>
              <a:rPr lang="en-US" dirty="0"/>
              <a:t>Accessing any services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5364162" cy="768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9550" y="0"/>
            <a:ext cx="4875213" cy="764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1"/>
          <p:cNvSpPr>
            <a:spLocks noGrp="1" noChangeArrowheads="1"/>
          </p:cNvSpPr>
          <p:nvPr>
            <p:ph type="title"/>
          </p:nvPr>
        </p:nvSpPr>
        <p:spPr>
          <a:xfrm>
            <a:off x="-2400300" y="174625"/>
            <a:ext cx="960437" cy="7097713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1300">
                <a:solidFill>
                  <a:srgbClr val="FFFFFF"/>
                </a:solidFill>
                <a:latin typeface="'times new roman'" pitchFamily="34"/>
              </a:rPr>
              <a:t>PANDORA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idx="1"/>
          </p:nvPr>
        </p:nvSpPr>
        <p:spPr>
          <a:xfrm>
            <a:off x="4616450" y="1016000"/>
            <a:ext cx="5381625" cy="6969125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b="1">
                <a:solidFill>
                  <a:srgbClr val="000000"/>
                </a:solidFill>
                <a:latin typeface="'courier new'" pitchFamily="34"/>
              </a:rPr>
              <a:t>Premise: </a:t>
            </a:r>
            <a:r>
              <a:rPr lang="en-US" sz="2100" b="1" i="1">
                <a:solidFill>
                  <a:srgbClr val="000000"/>
                </a:solidFill>
                <a:latin typeface="'courier new'" pitchFamily="34"/>
              </a:rPr>
              <a:t>Personalized Internet radio</a:t>
            </a:r>
            <a:endParaRPr lang="en-US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b="1">
              <a:solidFill>
                <a:srgbClr val="000000"/>
              </a:solidFill>
              <a:latin typeface="'courier new'" pitchFamily="34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b="1">
                <a:solidFill>
                  <a:srgbClr val="000000"/>
                </a:solidFill>
                <a:latin typeface="'courier new'" pitchFamily="34"/>
              </a:rPr>
              <a:t>Cloud Innovation: </a:t>
            </a:r>
            <a:r>
              <a:rPr lang="en-US" sz="2100" b="1">
                <a:solidFill>
                  <a:srgbClr val="000000"/>
                </a:solidFill>
                <a:latin typeface="'courier new'" pitchFamily="34"/>
              </a:rPr>
              <a:t>Near ubiquitous access to Pandora radio streams.</a:t>
            </a:r>
            <a:endParaRPr lang="en-US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100" b="1">
              <a:solidFill>
                <a:srgbClr val="000000"/>
              </a:solidFill>
              <a:latin typeface="'courier new'" pitchFamily="34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b="1">
                <a:solidFill>
                  <a:srgbClr val="000000"/>
                </a:solidFill>
                <a:latin typeface="'courier new'" pitchFamily="34"/>
              </a:rPr>
              <a:t>Cloud Benefit: </a:t>
            </a:r>
            <a:r>
              <a:rPr lang="en-US" sz="2100" b="1" i="1">
                <a:solidFill>
                  <a:srgbClr val="000000"/>
                </a:solidFill>
                <a:latin typeface="'courier new'" pitchFamily="34"/>
              </a:rPr>
              <a:t>Pandora is able to offer highly accurate song suggestions based off of a combination of user activity signals and song metadata from the </a:t>
            </a:r>
            <a:r>
              <a:rPr lang="en-US" sz="2100" b="1">
                <a:solidFill>
                  <a:srgbClr val="000000"/>
                </a:solidFill>
                <a:latin typeface="'courier new'" pitchFamily="34"/>
              </a:rPr>
              <a:t>"Music Genome Project"</a:t>
            </a:r>
            <a:r>
              <a:rPr lang="en-US" sz="2100" b="1" i="1">
                <a:solidFill>
                  <a:srgbClr val="000000"/>
                </a:solidFill>
                <a:latin typeface="'courier new'" pitchFamily="34"/>
              </a:rPr>
              <a:t>. This would be highly resource intensive within a fat client architecture</a:t>
            </a:r>
            <a:endParaRPr lang="en-US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400" b="1" i="1">
              <a:solidFill>
                <a:srgbClr val="000000"/>
              </a:solidFill>
              <a:latin typeface="'courier new'" pitchFamily="3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-971550" y="609600"/>
            <a:ext cx="669925" cy="901700"/>
          </a:xfrm>
        </p:spPr>
        <p:txBody>
          <a:bodyPr lIns="0" tIns="0" rIns="0" bIns="0" anchor="t">
            <a:norm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1300" b="1">
                <a:solidFill>
                  <a:srgbClr val="FFFFFF"/>
                </a:solidFill>
                <a:latin typeface="'courier new'" pitchFamily="34"/>
              </a:rPr>
              <a:t>Zynga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-971550" y="304800"/>
            <a:ext cx="889000" cy="358775"/>
          </a:xfrm>
        </p:spPr>
        <p:txBody>
          <a:bodyPr lIns="0" tIns="0" rIns="0" bIns="0" anchor="t">
            <a:normAutofit/>
          </a:bodyPr>
          <a:lstStyle/>
          <a:p>
            <a:pPr algn="l" eaLnBrk="1" hangingPunct="1">
              <a:lnSpc>
                <a:spcPct val="95000"/>
              </a:lnSpc>
            </a:pPr>
            <a:r>
              <a:rPr lang="en-US" sz="1300">
                <a:solidFill>
                  <a:srgbClr val="000000"/>
                </a:solidFill>
                <a:latin typeface="Arial" pitchFamily="34" charset="0"/>
              </a:rPr>
              <a:t>Military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636713"/>
            <a:ext cx="10186987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-1588"/>
            <a:ext cx="3873501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6800" y="5791200"/>
            <a:ext cx="429895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2800" y="-12700"/>
            <a:ext cx="42116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9200" y="5181600"/>
            <a:ext cx="38989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75" y="5186363"/>
            <a:ext cx="23272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A question to solve with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100 computers, how do you compute the frequency of words in 1T text files?  </a:t>
            </a:r>
          </a:p>
          <a:p>
            <a:r>
              <a:rPr lang="en-US" dirty="0"/>
              <a:t>you need </a:t>
            </a:r>
            <a:r>
              <a:rPr lang="en-US" b="1" dirty="0"/>
              <a:t>a new paradigm for storing and processing large scale of data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Solutions –driving the cloud –new models of large data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2294" t="38571" r="17100" b="27143"/>
          <a:stretch>
            <a:fillRect/>
          </a:stretch>
        </p:blipFill>
        <p:spPr bwMode="auto">
          <a:xfrm>
            <a:off x="355600" y="1752600"/>
            <a:ext cx="942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12800" y="5988784"/>
            <a:ext cx="8674875" cy="1631216"/>
          </a:xfrm>
          <a:prstGeom prst="rect">
            <a:avLst/>
          </a:prstGeom>
          <a:solidFill>
            <a:srgbClr val="996600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2003, First </a:t>
            </a:r>
            <a:r>
              <a:rPr lang="en-US" sz="2000" dirty="0" err="1"/>
              <a:t>MapReduce</a:t>
            </a:r>
            <a:r>
              <a:rPr lang="en-US" sz="2000" dirty="0"/>
              <a:t> Lib developed in Google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2003, 2004, and 2006, Google published papers on GFS/</a:t>
            </a:r>
            <a:r>
              <a:rPr lang="en-US" sz="2000" dirty="0" err="1"/>
              <a:t>MapReduce</a:t>
            </a:r>
            <a:r>
              <a:rPr lang="en-US" sz="2000" dirty="0"/>
              <a:t>/</a:t>
            </a:r>
            <a:r>
              <a:rPr lang="en-US" sz="2000" dirty="0" err="1"/>
              <a:t>BigTable</a:t>
            </a:r>
            <a:r>
              <a:rPr lang="en-US" sz="20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2005- Now, </a:t>
            </a:r>
            <a:r>
              <a:rPr lang="en-US" sz="2000" dirty="0" err="1"/>
              <a:t>Hadoop</a:t>
            </a:r>
            <a:r>
              <a:rPr lang="en-US" sz="2000" dirty="0"/>
              <a:t> project (open source version of GFS/</a:t>
            </a:r>
            <a:r>
              <a:rPr lang="en-US" sz="2000" dirty="0" err="1"/>
              <a:t>BigTable</a:t>
            </a:r>
            <a:r>
              <a:rPr lang="en-US" sz="2000" dirty="0"/>
              <a:t>/</a:t>
            </a:r>
            <a:r>
              <a:rPr lang="en-US" sz="2000" dirty="0" err="1"/>
              <a:t>MapReduce</a:t>
            </a:r>
            <a:r>
              <a:rPr lang="en-US" sz="2000" dirty="0"/>
              <a:t>), </a:t>
            </a:r>
            <a:br>
              <a:rPr lang="en-US" sz="2000" dirty="0"/>
            </a:br>
            <a:r>
              <a:rPr lang="en-US" sz="2000" dirty="0"/>
              <a:t>initiated by Doug Cutting, sponsored by Yahoo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2008/2009, Yahoo/</a:t>
            </a:r>
            <a:r>
              <a:rPr lang="en-US" sz="2000" dirty="0" err="1"/>
              <a:t>Facebook</a:t>
            </a:r>
            <a:r>
              <a:rPr lang="en-US" sz="2000" dirty="0"/>
              <a:t> contributed PIG/Hive on top of </a:t>
            </a:r>
            <a:r>
              <a:rPr lang="en-US" sz="2000" dirty="0" err="1"/>
              <a:t>hadoop</a:t>
            </a:r>
            <a:r>
              <a:rPr lang="en-US" sz="2000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9634DA-82CA-4778-8744-60D839B5F53B}"/>
              </a:ext>
            </a:extLst>
          </p:cNvPr>
          <p:cNvSpPr/>
          <p:nvPr/>
        </p:nvSpPr>
        <p:spPr>
          <a:xfrm>
            <a:off x="3331732" y="3579168"/>
            <a:ext cx="3496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https://opencv.org/android/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Solutions –computation &amp; deployment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400" y="1806874"/>
            <a:ext cx="8839200" cy="5755422"/>
          </a:xfrm>
          <a:prstGeom prst="rect">
            <a:avLst/>
          </a:prstGeom>
          <a:solidFill>
            <a:srgbClr val="9966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/>
              <a:t>Hadoop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 MapReduce programs read input data from disk, map a function across the data, reduce the results of the map, and store reduction results on disk.</a:t>
            </a:r>
            <a:endParaRPr lang="en-US" sz="4000" dirty="0"/>
          </a:p>
          <a:p>
            <a:pPr>
              <a:buFont typeface="Arial" pitchFamily="34" charset="0"/>
              <a:buChar char="•"/>
            </a:pPr>
            <a:r>
              <a:rPr lang="en-US" sz="4000" dirty="0"/>
              <a:t>Spark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Apache Spark is an open-source distributed general-purpose cluster-computing framework.  </a:t>
            </a:r>
            <a:endParaRPr lang="en-US" sz="4000" dirty="0"/>
          </a:p>
          <a:p>
            <a:pPr>
              <a:buFont typeface="Arial" pitchFamily="34" charset="0"/>
              <a:buChar char="•"/>
            </a:pPr>
            <a:r>
              <a:rPr lang="en-US" sz="4000" dirty="0"/>
              <a:t>Docker </a:t>
            </a:r>
            <a:r>
              <a:rPr lang="en-US" sz="4000" dirty="0">
                <a:solidFill>
                  <a:srgbClr val="00B0F0"/>
                </a:solidFill>
              </a:rPr>
              <a:t>- </a:t>
            </a:r>
            <a:r>
              <a:rPr lang="en-US" sz="40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https://www.docker.com</a:t>
            </a:r>
            <a:r>
              <a:rPr lang="en-US" sz="4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4000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Securely build &amp; run applications anywhere, create containerized applications.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/>
              <a:t>Kubernetes - </a:t>
            </a:r>
            <a:r>
              <a:rPr lang="en-US" sz="40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https://kubernetes.io/</a:t>
            </a:r>
            <a:endParaRPr lang="en-US" sz="4000" dirty="0">
              <a:solidFill>
                <a:srgbClr val="00B0F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 is an open-source system for automating deployment, scaling, and management of containerized applications.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It groups containers that make up an application into logical units for easy management and discovery.</a:t>
            </a:r>
          </a:p>
        </p:txBody>
      </p:sp>
    </p:spTree>
    <p:extLst>
      <p:ext uri="{BB962C8B-B14F-4D97-AF65-F5344CB8AC3E}">
        <p14:creationId xmlns:p14="http://schemas.microsoft.com/office/powerpoint/2010/main" val="340131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Future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4450" y="1816100"/>
            <a:ext cx="4768850" cy="5476875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</a:rPr>
              <a:t>Trends in HW &amp; SW...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</a:rPr>
              <a:t>Increase in availability and performance of networks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</a:rPr>
              <a:t>Decreased reliance on traditional OS and computing systems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</a:rPr>
              <a:t>Increased consolidation of data, both public and private data.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</a:rPr>
              <a:t>Decreased costs for hosted computational power.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</a:rPr>
              <a:t>Increased prevalence of RFID and NFC chips.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10175" y="1828800"/>
            <a:ext cx="4800600" cy="5475288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Finding opportunities...</a:t>
            </a:r>
            <a:endParaRPr kumimoji="0" lang="en-US" sz="3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Improve on things that bother you!</a:t>
            </a: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Focus on the data.</a:t>
            </a: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Break down large products into collections of smaller services.</a:t>
            </a: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Evaluate how connecting various services could provide additional functionality.</a:t>
            </a: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Get involved with Open Source Projects.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Pervasive Computing….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246063" y="1828800"/>
            <a:ext cx="9656762" cy="60960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</a:rPr>
              <a:t>What is the Internet of Things?</a:t>
            </a:r>
            <a:endParaRPr lang="en-US" dirty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</a:rPr>
              <a:t>A) An idea of all physical objects being universally addressable with most being digitally accessible or network connected.</a:t>
            </a:r>
            <a:endParaRPr lang="en-US" dirty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FFFFFF"/>
              </a:solidFill>
              <a:latin typeface="Arial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</a:rPr>
              <a:t>What is so great about the Internet of Things?</a:t>
            </a:r>
            <a:endParaRPr lang="en-US" dirty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</a:rPr>
              <a:t>A) Greater control and automation of daily processes. For example, greatly reducing inventories throughout a multi-layered supply chain through RFID inventory tags and interconnected inventory management systems. </a:t>
            </a:r>
            <a:endParaRPr lang="en-US" dirty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FFFFFF"/>
              </a:solidFill>
              <a:latin typeface="Arial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</a:rPr>
              <a:t>What will enable the Internet of Things?</a:t>
            </a:r>
            <a:endParaRPr lang="en-US" dirty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</a:rPr>
              <a:t>A) High bandwidth and ubiquitous wireless networks, extremely cheap RFID and NFC devices, enormous scaling of universal addresses for non-digital and inanimate objects</a:t>
            </a:r>
            <a:endParaRPr lang="en-US" dirty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timing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458470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b="1" dirty="0">
                <a:latin typeface="'courier new'" pitchFamily="34"/>
              </a:rPr>
              <a:t>Hardware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>
                <a:latin typeface="'courier new'" pitchFamily="34"/>
              </a:rPr>
              <a:t>Cheap Systems</a:t>
            </a:r>
            <a:endParaRPr lang="en-US" dirty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>
                <a:latin typeface="'courier new'" pitchFamily="34"/>
              </a:rPr>
              <a:t>Commoditization of computers </a:t>
            </a:r>
            <a:endParaRPr lang="en-US" dirty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>
                <a:latin typeface="'courier new'" pitchFamily="34"/>
              </a:rPr>
              <a:t>Virtualization of computers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 b="1" dirty="0">
                <a:latin typeface="'courier new'" pitchFamily="34"/>
              </a:rPr>
              <a:t>Network</a:t>
            </a:r>
            <a:endParaRPr lang="en-US" dirty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>
                <a:latin typeface="'courier new'" pitchFamily="34"/>
              </a:rPr>
              <a:t>Bandwidth</a:t>
            </a:r>
            <a:endParaRPr lang="en-US" dirty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700" b="1" dirty="0">
                <a:latin typeface="'courier new'" pitchFamily="34"/>
              </a:rPr>
              <a:t>Constantly Connected</a:t>
            </a:r>
            <a:endParaRPr lang="en-US" dirty="0"/>
          </a:p>
          <a:p>
            <a:pPr marL="1257300" lvl="3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2700" b="1" dirty="0" err="1">
                <a:latin typeface="'courier new'" pitchFamily="34"/>
              </a:rPr>
              <a:t>WiFi</a:t>
            </a:r>
            <a:endParaRPr lang="en-US" dirty="0"/>
          </a:p>
          <a:p>
            <a:pPr marL="1257300" lvl="3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2700" b="1" dirty="0">
                <a:latin typeface="'courier new'" pitchFamily="34"/>
              </a:rPr>
              <a:t>Cellular / Mobile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51400" y="255588"/>
            <a:ext cx="5067300" cy="3859212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Software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5000"/>
              <a:buFontTx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Standard Protocols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28575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IPv4, IPv6, IEEE_802.xx, TCP/IP, UDP, HTTP, HTTPS, ..etc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5000"/>
              <a:buFontTx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Open Source Software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28575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Highly developed yet license free platforms and APIs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28575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Economics to spur innovation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5000"/>
              <a:buFontTx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SOA mentality</a:t>
            </a:r>
          </a:p>
        </p:txBody>
      </p:sp>
      <p:pic>
        <p:nvPicPr>
          <p:cNvPr id="1026" name="Picture 2" descr="http://scm-l3.technorati.com/11/08/31/50349/soa.jpg?t=201108310247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114800"/>
            <a:ext cx="4038600" cy="349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160" y="6365966"/>
            <a:ext cx="5751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 SOA = structured collections of discrete software modules, </a:t>
            </a:r>
          </a:p>
          <a:p>
            <a:r>
              <a:rPr lang="en-US" sz="1800" dirty="0"/>
              <a:t>known as services, that collectively provide the </a:t>
            </a:r>
          </a:p>
          <a:p>
            <a:r>
              <a:rPr lang="en-US" sz="1800" dirty="0"/>
              <a:t>complete functionality of a large or complex software </a:t>
            </a:r>
          </a:p>
          <a:p>
            <a:r>
              <a:rPr lang="en-US" sz="1800" dirty="0"/>
              <a:t>application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0" y="2143125"/>
            <a:ext cx="458470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100" b="1" dirty="0">
                <a:latin typeface="'courier new'" pitchFamily="34"/>
              </a:rPr>
              <a:t>Benefits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100" b="1" dirty="0">
                <a:latin typeface="'courier new'" pitchFamily="34"/>
              </a:rPr>
              <a:t>Hardware efficiency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100" b="1" dirty="0">
                <a:latin typeface="'courier new'" pitchFamily="34"/>
              </a:rPr>
              <a:t>Scalability </a:t>
            </a:r>
            <a:endParaRPr lang="en-US" dirty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100" b="1" dirty="0">
                <a:latin typeface="'courier new'" pitchFamily="34"/>
              </a:rPr>
              <a:t>Demand based computing</a:t>
            </a:r>
            <a:endParaRPr lang="en-US" dirty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100" b="1" dirty="0">
                <a:latin typeface="'courier new'" pitchFamily="34"/>
              </a:rPr>
              <a:t>Linear </a:t>
            </a:r>
            <a:r>
              <a:rPr lang="en-US" sz="2100" b="1" dirty="0" err="1">
                <a:latin typeface="'courier new'" pitchFamily="34"/>
              </a:rPr>
              <a:t>vs</a:t>
            </a:r>
            <a:r>
              <a:rPr lang="en-US" sz="2100" b="1" dirty="0">
                <a:latin typeface="'courier new'" pitchFamily="34"/>
              </a:rPr>
              <a:t> Tiered Growth rates</a:t>
            </a:r>
            <a:endParaRPr lang="en-US" dirty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100" b="1" dirty="0">
                <a:latin typeface="'courier new'" pitchFamily="34"/>
              </a:rPr>
              <a:t>Transactional Accounting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100" b="1" dirty="0">
                <a:latin typeface="'courier new'" pitchFamily="34"/>
              </a:rPr>
              <a:t>Outsourcing of hardware level administration</a:t>
            </a:r>
            <a:endParaRPr lang="en-US" dirty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100" b="1" dirty="0">
                <a:latin typeface="'courier new'" pitchFamily="34"/>
              </a:rPr>
              <a:t>Reduced Costs</a:t>
            </a:r>
            <a:endParaRPr lang="en-US" dirty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100" b="1" dirty="0">
                <a:latin typeface="'courier new'" pitchFamily="34"/>
              </a:rPr>
              <a:t>Significantly lower barriers to entry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83088" y="2051050"/>
            <a:ext cx="5267325" cy="556895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Concerns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Security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28575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Increased focus on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WebApp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 security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28575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Security without control/privacy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5000"/>
              <a:buFontTx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Availability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28575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Increased network load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28575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SLE (service</a:t>
            </a:r>
            <a:r>
              <a:rPr kumimoji="0" lang="en-US" sz="21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 level expectations)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 of service provider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5000"/>
              <a:buFontTx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Runaway costs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28575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Must scale business model to usage model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5000"/>
              <a:buFontTx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Data ownership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28575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Who owns your data?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28575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Legality of intrusions.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28575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Private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vs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'courier new'" pitchFamily="34"/>
                <a:ea typeface="+mn-ea"/>
                <a:cs typeface="+mn-cs"/>
              </a:rPr>
              <a:t> Public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cloud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Universal Access</a:t>
            </a:r>
          </a:p>
          <a:p>
            <a:r>
              <a:rPr lang="en-US" dirty="0"/>
              <a:t> Scalable Services</a:t>
            </a:r>
          </a:p>
          <a:p>
            <a:r>
              <a:rPr lang="en-US" dirty="0"/>
              <a:t> Infrastructure managing the scaling, not applications</a:t>
            </a:r>
          </a:p>
          <a:p>
            <a:r>
              <a:rPr lang="en-US" dirty="0"/>
              <a:t> Elasticity: Expenses only incurred when they are needed</a:t>
            </a:r>
          </a:p>
          <a:p>
            <a:pPr lvl="1"/>
            <a:r>
              <a:rPr lang="en-US" dirty="0"/>
              <a:t>New Application Service Models</a:t>
            </a:r>
          </a:p>
          <a:p>
            <a:pPr lvl="1"/>
            <a:r>
              <a:rPr lang="pt-BR" dirty="0"/>
              <a:t>XaaS = X as a Service</a:t>
            </a:r>
          </a:p>
          <a:p>
            <a:pPr lvl="1"/>
            <a:r>
              <a:rPr lang="en-US" dirty="0"/>
              <a:t>Pay-as-you-go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8297333" cy="1270000"/>
          </a:xfrm>
        </p:spPr>
        <p:txBody>
          <a:bodyPr/>
          <a:lstStyle/>
          <a:p>
            <a:r>
              <a:rPr lang="en-US" dirty="0"/>
              <a:t>Amazon – the big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495800" cy="2032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Amazon EC2</a:t>
            </a:r>
          </a:p>
          <a:p>
            <a:pPr lvl="1"/>
            <a:r>
              <a:rPr lang="en-US" dirty="0"/>
              <a:t> Elastic Cloud Computing</a:t>
            </a:r>
          </a:p>
          <a:p>
            <a:pPr lvl="1"/>
            <a:r>
              <a:rPr lang="en-US" dirty="0"/>
              <a:t> virtual servers for rent, called Amazon Machine Images (AMIs)</a:t>
            </a:r>
          </a:p>
          <a:p>
            <a:r>
              <a:rPr lang="en-US" dirty="0"/>
              <a:t>priced on per hour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80050" y="4126164"/>
            <a:ext cx="4495800" cy="3352800"/>
          </a:xfrm>
          <a:prstGeom prst="rect">
            <a:avLst/>
          </a:prstGeom>
        </p:spPr>
        <p:txBody>
          <a:bodyPr vert="horz" lIns="101599" tIns="50799" rIns="101599" bIns="50799">
            <a:normAutofit fontScale="92500"/>
          </a:bodyPr>
          <a:lstStyle/>
          <a:p>
            <a:pPr marL="467355" marR="0" lvl="0" indent="-42671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Amazon S3</a:t>
            </a:r>
          </a:p>
          <a:p>
            <a:pPr marL="924555" lvl="1" indent="-426716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/>
              <a:t> Simple Storage Service</a:t>
            </a:r>
          </a:p>
          <a:p>
            <a:pPr marL="924555" lvl="1" indent="-426716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/>
              <a:t>up to $0.XX per GB storage</a:t>
            </a:r>
          </a:p>
          <a:p>
            <a:pPr marL="924555" lvl="1" indent="-426716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/>
              <a:t>from $0.XX per GB transfer</a:t>
            </a:r>
          </a:p>
          <a:p>
            <a:pPr marL="467355" indent="-426716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/>
              <a:t>via</a:t>
            </a:r>
          </a:p>
          <a:p>
            <a:pPr lvl="2"/>
            <a:r>
              <a:rPr lang="en-US" sz="1800" dirty="0"/>
              <a:t>o </a:t>
            </a:r>
            <a:r>
              <a:rPr lang="en-US" dirty="0"/>
              <a:t>REST</a:t>
            </a:r>
          </a:p>
          <a:p>
            <a:pPr lvl="2"/>
            <a:r>
              <a:rPr lang="en-US" sz="1800" dirty="0"/>
              <a:t>o </a:t>
            </a:r>
            <a:r>
              <a:rPr lang="en-US" dirty="0"/>
              <a:t>SOAP</a:t>
            </a:r>
          </a:p>
          <a:p>
            <a:pPr lvl="2"/>
            <a:r>
              <a:rPr lang="en-US" sz="1800" dirty="0"/>
              <a:t>o </a:t>
            </a:r>
            <a:r>
              <a:rPr lang="en-US" dirty="0" err="1"/>
              <a:t>BitTorrent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s://lh4.googleusercontent.com/-_yfwT02CL4U/TYQLvuO9H9I/AAAAAAAAAIY/whiuvL-HxjI/s1600/cl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5129"/>
            <a:ext cx="5438775" cy="363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wsmedia.s3.amazonaws.com/catalog/images/159-for-madh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697289"/>
            <a:ext cx="6191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Instances-starting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1676400"/>
            <a:ext cx="5105400" cy="5028848"/>
          </a:xfrm>
        </p:spPr>
        <p:txBody>
          <a:bodyPr>
            <a:normAutofit fontScale="70000" lnSpcReduction="20000"/>
          </a:bodyPr>
          <a:lstStyle/>
          <a:p>
            <a:pPr marL="40639" indent="0">
              <a:buNone/>
            </a:pPr>
            <a:r>
              <a:rPr lang="en-US" b="1" dirty="0"/>
              <a:t>M1 Small Instance</a:t>
            </a:r>
            <a:r>
              <a:rPr lang="en-US" dirty="0"/>
              <a:t> – default*</a:t>
            </a:r>
          </a:p>
          <a:p>
            <a:pPr marL="375916" lvl="1" indent="0">
              <a:buNone/>
            </a:pPr>
            <a:r>
              <a:rPr lang="en-US" dirty="0"/>
              <a:t>1.7 </a:t>
            </a:r>
            <a:r>
              <a:rPr lang="en-US" dirty="0" err="1"/>
              <a:t>GiB</a:t>
            </a:r>
            <a:r>
              <a:rPr lang="en-US" dirty="0"/>
              <a:t> memory</a:t>
            </a:r>
            <a:br>
              <a:rPr lang="en-US" dirty="0"/>
            </a:br>
            <a:r>
              <a:rPr lang="en-US" dirty="0"/>
              <a:t>1 EC2 Compute Unit (1 virtual core with 1 EC2 Compute Unit)</a:t>
            </a:r>
            <a:br>
              <a:rPr lang="en-US" dirty="0"/>
            </a:br>
            <a:r>
              <a:rPr lang="en-US" dirty="0"/>
              <a:t>160 GB instance storage</a:t>
            </a:r>
            <a:br>
              <a:rPr lang="en-US" dirty="0"/>
            </a:br>
            <a:r>
              <a:rPr lang="en-US" dirty="0"/>
              <a:t>32-bit or 64-bit platform</a:t>
            </a:r>
            <a:br>
              <a:rPr lang="en-US" dirty="0"/>
            </a:br>
            <a:r>
              <a:rPr lang="en-US" dirty="0"/>
              <a:t>I/O Performance: Moderate</a:t>
            </a:r>
            <a:br>
              <a:rPr lang="en-US" dirty="0"/>
            </a:br>
            <a:r>
              <a:rPr lang="en-US" dirty="0"/>
              <a:t>EBS-Optimized Available: No</a:t>
            </a:r>
            <a:br>
              <a:rPr lang="en-US" dirty="0"/>
            </a:br>
            <a:endParaRPr lang="en-US" dirty="0"/>
          </a:p>
          <a:p>
            <a:pPr marL="40639" indent="0">
              <a:buNone/>
            </a:pPr>
            <a:r>
              <a:rPr lang="en-US" b="1" dirty="0"/>
              <a:t>M1 Medium Instance</a:t>
            </a:r>
            <a:endParaRPr lang="en-US" dirty="0"/>
          </a:p>
          <a:p>
            <a:pPr marL="375916" lvl="1" indent="0">
              <a:buNone/>
            </a:pPr>
            <a:r>
              <a:rPr lang="en-US" dirty="0"/>
              <a:t>3.75 </a:t>
            </a:r>
            <a:r>
              <a:rPr lang="en-US" dirty="0" err="1"/>
              <a:t>GiB</a:t>
            </a:r>
            <a:r>
              <a:rPr lang="en-US" dirty="0"/>
              <a:t> memory</a:t>
            </a:r>
            <a:br>
              <a:rPr lang="en-US" dirty="0"/>
            </a:br>
            <a:r>
              <a:rPr lang="en-US" dirty="0"/>
              <a:t>2 EC2 Compute Unit (1 virtual core with 2 EC2 Compute Unit)</a:t>
            </a:r>
            <a:br>
              <a:rPr lang="en-US" dirty="0"/>
            </a:br>
            <a:r>
              <a:rPr lang="en-US" dirty="0"/>
              <a:t>410 GB instance storage</a:t>
            </a:r>
            <a:br>
              <a:rPr lang="en-US" dirty="0"/>
            </a:br>
            <a:r>
              <a:rPr lang="en-US" dirty="0"/>
              <a:t>32-bit or 64-bit platform</a:t>
            </a:r>
            <a:br>
              <a:rPr lang="en-US" dirty="0"/>
            </a:br>
            <a:r>
              <a:rPr lang="en-US" dirty="0"/>
              <a:t>I/O Performance: Moderate</a:t>
            </a:r>
            <a:br>
              <a:rPr lang="en-US" dirty="0"/>
            </a:br>
            <a:r>
              <a:rPr lang="en-US" dirty="0"/>
              <a:t>EBS-Optimized Available: No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51400" y="1524000"/>
            <a:ext cx="5638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M1 Large Instance</a:t>
            </a:r>
            <a:endParaRPr lang="en-US" dirty="0"/>
          </a:p>
          <a:p>
            <a:pPr lvl="1"/>
            <a:r>
              <a:rPr lang="en-US" sz="2000" dirty="0">
                <a:latin typeface="+mn-lt"/>
              </a:rPr>
              <a:t>7.5 </a:t>
            </a:r>
            <a:r>
              <a:rPr lang="en-US" sz="2000" dirty="0" err="1">
                <a:latin typeface="+mn-lt"/>
              </a:rPr>
              <a:t>GiB</a:t>
            </a:r>
            <a:r>
              <a:rPr lang="en-US" sz="2000" dirty="0">
                <a:latin typeface="+mn-lt"/>
              </a:rPr>
              <a:t> memory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4 EC2 Compute Units (2 virtual cores with 2 EC2 Compute Units each)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850 GB instance storage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64-bit platform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I/O Performance: Moderate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EBS-Optimized Available: 500 Mbps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b="1" dirty="0"/>
              <a:t>M1 Extra Large Instance</a:t>
            </a:r>
            <a:endParaRPr lang="en-US" dirty="0"/>
          </a:p>
          <a:p>
            <a:pPr lvl="1"/>
            <a:r>
              <a:rPr lang="en-US" sz="2000" dirty="0">
                <a:latin typeface="+mn-lt"/>
              </a:rPr>
              <a:t>15 </a:t>
            </a:r>
            <a:r>
              <a:rPr lang="en-US" sz="2000" dirty="0" err="1">
                <a:latin typeface="+mn-lt"/>
              </a:rPr>
              <a:t>GiB</a:t>
            </a:r>
            <a:r>
              <a:rPr lang="en-US" sz="2000" dirty="0">
                <a:latin typeface="+mn-lt"/>
              </a:rPr>
              <a:t> memory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8 EC2 Compute Units (4 virtual cores with 2 EC2 Compute Units each)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1,690 GB instance storage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64-bit platform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I/O Performance: High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EBS-Optimized Available: 1000 Mbps</a:t>
            </a:r>
            <a:br>
              <a:rPr lang="en-US" sz="2000" dirty="0">
                <a:latin typeface="+mn-lt"/>
              </a:rPr>
            </a:b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3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– current free </a:t>
            </a:r>
            <a:r>
              <a:rPr lang="en-US" dirty="0" err="1"/>
              <a:t>teir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0639" indent="0">
              <a:buNone/>
            </a:pPr>
            <a:r>
              <a:rPr lang="en-US" b="1" dirty="0"/>
              <a:t>Free Tier*</a:t>
            </a:r>
          </a:p>
          <a:p>
            <a:r>
              <a:rPr lang="en-US" b="1" u="sng" dirty="0"/>
              <a:t>One year only</a:t>
            </a:r>
          </a:p>
          <a:p>
            <a:r>
              <a:rPr lang="en-US" dirty="0"/>
              <a:t>750 hours of EC2 running Linux/Unix Micro instance usage</a:t>
            </a:r>
          </a:p>
          <a:p>
            <a:r>
              <a:rPr lang="en-US" dirty="0"/>
              <a:t>750 hours of EC2 running Microsoft Windows Server Micro instance usage</a:t>
            </a:r>
          </a:p>
          <a:p>
            <a:r>
              <a:rPr lang="en-US" dirty="0"/>
              <a:t>750 hours of Elastic Load Balancing plus 15 GB data processing</a:t>
            </a:r>
          </a:p>
          <a:p>
            <a:r>
              <a:rPr lang="en-US" dirty="0"/>
              <a:t>30 GB of Amazon EBS Standard volume storage plus 2 million IOs and 1 GB snapshot storage</a:t>
            </a:r>
          </a:p>
          <a:p>
            <a:r>
              <a:rPr lang="en-US" dirty="0"/>
              <a:t>15 GB of bandwidth out aggregated across all AWS services</a:t>
            </a:r>
          </a:p>
          <a:p>
            <a:r>
              <a:rPr lang="en-US" dirty="0"/>
              <a:t>1 GB of Regional Data Transfer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8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company- Google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524000"/>
            <a:ext cx="3152086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web application development framework and hosting solution rolled into one</a:t>
            </a:r>
          </a:p>
          <a:p>
            <a:r>
              <a:rPr lang="en-US" dirty="0"/>
              <a:t>uses the infrastructure available at Google</a:t>
            </a:r>
          </a:p>
          <a:p>
            <a:pPr lvl="2"/>
            <a:r>
              <a:rPr lang="en-US" dirty="0"/>
              <a:t>Google servers + storage: </a:t>
            </a:r>
            <a:r>
              <a:rPr lang="en-US" dirty="0" err="1"/>
              <a:t>BigTable</a:t>
            </a:r>
            <a:endParaRPr lang="en-US" dirty="0"/>
          </a:p>
          <a:p>
            <a:r>
              <a:rPr lang="en-US" dirty="0"/>
              <a:t> Python/JAVA/Go and GAE SDK</a:t>
            </a:r>
          </a:p>
          <a:p>
            <a:r>
              <a:rPr lang="en-US" dirty="0"/>
              <a:t>---We will look at this in more detail later-</a:t>
            </a:r>
          </a:p>
        </p:txBody>
      </p:sp>
      <p:sp>
        <p:nvSpPr>
          <p:cNvPr id="4" name="AutoShape 2" descr="data:image/jpeg;base64,/9j/4AAQSkZJRgABAQAAAQABAAD/2wCEAAkGBhISEBUSEBMVFRIVFRUWFRgYGBUcHxcYGBUXFhccGhUYHCYeFxkjGRcUHy8gJCcpLSwsFh4xNTAqNSYrLCkBCQoKDgwOGg8PGikkHCQsLioqKywsLCwpLCwyLDUsLDU0LSksLCopLCwpLS8pLywsKSwsLCwsLCwpNCksLCwsKf/AABEIAJgAuAMBIgACEQEDEQH/xAAbAAEAAwEBAQEAAAAAAAAAAAAABAUGBwMCAf/EAD8QAAEDAgQCBwYDBQgDAAAAAAEAAgMEEQUSITEGQQcTIlFhcYEUMpGhscFCUtEVM2KC4SMkU3KS4/DxY3OD/8QAGgEBAAMBAQEAAAAAAAAAAAAAAAECAwQFBv/EADERAAICAQMCAwYEBwAAAAAAAAABAhEDEiExBEETYXEUIjJRgaEzkfDxBSNCscHR4f/aAAwDAQACEQMRAD8A7iiIgCIvlz7C5sgPpFUz8VUbDlfUwg9xe39VLpMWhlF4pWP/AMrgfuruEkraZXUn3JaL8uv1ULBERAEREAREQBERAEUarxBkds7gL7f9KJh/EkE8jo4n5nNF3Cx08yq6ldXuV1xvTe5aIiKxYIiIAiIgCIiAh4ribKeJ0sh7LR8fBc8oqioxV5e/MKa/9nGCQHDbM8jW3cOa+emLFDlbA0kBxa02/i3+Vlt+FMNbDTRhot2R9F1teDjTXxS7/JGK9+TT4RCh4Epw3KWR+jG/U6lZziro4DI3T0jnNewXytv2vAAbHyXSl+ELLHmyY5aotl5QjJU0Yzo2mrOoLaxxc6923HuDuLvxFbRecUQaLNFgs3j/ABWY5W01OGumIuS73WAbk23PgscmS3qfc1xYnLaPY1CLFVLcSDOsimzuAvlMbQD325/FeXB3SKKiX2apb1c+ob3OI3Fvwu0WXiJPS1Rv7NKUHODTS5rlfR0bpFFrq5kMZkebNAuqKDFKiftMsxp2AFzbldx+irLOlLRFNtc12/OkYKO1mnRZmfHZYHDrhmbz0sfRXkdfGYutDh1eXNfwUYeojlbilUlynz+vQmUHFX2JSLHM4onqS40nVtjDi0OeHOc8jQ2aNgs3inSFWRTCCTJE64Be5lxrsbDWxXpQ6WU20mrXK/Y53lS3Og8SRA00htrbf+q5/wBEbCZqlxJNpPoFr6iaU0DzM7M+w7QaGg6jYX2WU6Hveqf/AGH6LzZfjL0ZjL8dejOoBFlcb4qcJ/ZaXL1lrve4Ehg290e87wVTjWJYlSxmcPEsY1cHsDbD05K7yJJutkepDpnJqLaTfCf29L8zoCLMcN8QtxKlbJE4xva4CQA7EbjyI2V7h8D2NIkfnNxY2tpYD6gn1Widq0YSi4txfKJSIikqEREBxfpigc2rDtbOa1zfNpt+i6lwvXNmo4ZGnRzAfW2qqukPhX2ym7H76O7meItq31XP+AeNzQPdS1QcIi7nvE7npzad16jj7Tgjo+KOzXzRyp+Hkd8M7USqefi+kZJ1ZlGfuAJ+YFlYUlfHK0Oie17TqC0gqq4koIuole6zewe4ePxXnwS1aZJnQ3taPqn4tp5XSRwvzSMaXEWOnmdlz3g+YS4xLnN+wLX8Dc+a8uiUtfXVViS028juNe9Q8VpJMJxRs5BMGYkO743HUHxHzWXWwWHMtPwo7/4fWbDOD+JpV512O22XGOk2h9mrmzxdlxex4t+a4HzK6tTcRU0kYlZNGWEXvmaLeYJ0PgubcRg4nXs6oE00bm9qx7ZHJveL81hmSmklzZfo5SwylKSpU0/9F/x1WOfSs7nCMuHnYla7BYwIGZdiAfks/wAWYQfZ2kC4a3K4ff7KRwfjrHQNic4B8fZ1O4GxXF08ni6nLGf9TtP57V9jmktUItduSx4jpA+E33CwNPirxhlS0XIjk+DT9gVseK8dayEsj7cp91rdbeJtsFD4H4fyUzhKAetvmHI338wt+nr25547pJJ+bu/sik98Wh9ys6HalrqNzbjrGPcHd9ibg+RUDpqpGGOJ4t1puxo5nUW87Fe8nAUlDK+po5HtaASYwQQRvbXdVnC1e3EKx/tTh1o0iDjoGW1DRtmuvoIbSl1GPhdu+/8Ag4XuljlybGFzzhAEnviJoN+8WWY6I3WFWeed1v8ASttxO9kNDJchrQAPmFhOiGviDp2Oe0OfJ2WkgF1xy714kn/OXoQ2l1Cv5EXhasecTqMgY6QtBbnJA0vroDfUrW1GAT1YtVSOez/DaMkY8+b/AFWF4jpZsLxP2hguwuLmHk5pPaY48l0fCukWhmjDuuZGebXmxHf5qmJqtM+UfR9XCbfi4VcZJbrldq+aJ/DvDUdI20dhfcAWCuVCwzFY525oiSzk6xAd4tvuPFTV1o8hpp0wiIpICIiAWWc4i4GpqvtPYM/eNPmtGvwqU2t0HucqqOAoaWVjPaJI3TEiMNe4XPp91oWcAsItKS8f+SR7vlsvHG8KqaqaoexjQ1gEcRfcOu0h5cy3edNUxKrbJNTOqI5S11K8vjaHXDrjdo31vZeg1OSXvu++/wBTj1JN+76F9gnC0NKS6MAE72AAUniGOD2d7qkAxtGtxfw2+CxkcZa6FlY2V/8AdpLtGYkDP2MwGpNrBW9VST/scskDnTdWLgau94W/mAWMsCTVu7dGizNp0uEQcI4eoZJCIYiDbNd8LgLebhYrXUOFRxm41d36aeQ5LN0U5MUrGmsc8wOsJW2AOX8J/MoowqZjW9SHte+hIc4k/vNLXJNg610fTwvZ0T482lq3NtVTtbG5zrloBJAFyR4Abqjm4Sp3kSNGUu1ttuO5ZwR9qRsEcrCaI9gk3L82pAvv487qTW4VI9tS5zJC5sVP1WrveDRewB1Pekulg1Un+tiqzvlI0lPw5E0gG2nIAC/nzKgcacVCiitGAZHWDRyF9B/zwVPNRzuqjnziUyxOjeGONmAC4vfK1u9wV5dK3Dc0rWTwDNk99o30N2uHfbXRTjw44TipNU/y8vpZLySlFtIl0HD01S3PUSyvLhr2yxvkGN5LMcWdGz6ZhqaVxAZ2nAE3bbXM0q/4d6T4hC2OpiljkaACWsJDiBa/eLqXjHFDquB0NJE8CQFrpZG5Q0HezTq4+C1g8+Kak+PtREljnGl/0lcD4r+0MPb7QA54ux9wDctNr2PNTqPgunifnY0Bw55W/W2i+eCMBFLThg+e553PiSStEuCdOTa4N0tlZCxHCo52ZJWhw8VmWdGNK12ZrWj+W/10WzRUaT5NFKS4ZFoaBsQsLn/nIcgpSIpKhERAEREAREQH5ZeDqFhkEpaOsDS0O5gHcKQiWKI/sTOs63KOsy5c3PLe9vivey/Vk+K+OvYpWR9T1mZhdfPltra1spv5q8ISyPSt2VlJQVs1dl5z07XtLXgFrhYg8wVg4elgEgGmt/8AX/bVthXHrZahsL4+rzg5HZ7guH4T2RYkbLWXTZYK2iiywe1l3h+BQwEuiZZxABJJJsNhc7DwU+y85ahrRdzgPMqIcbj/AA5nf5Wk/NYtuTtmiSXBPsvxzL6FV5xxo3jkH8v9VIpcSjk9xwJG42I9Cq0LI8vD8LjcsF/Be0GExs2b8dVMRCQiIgCIiAIiIAiIgCIiAIiIAiIgC5D0vSWrIh3Q/V5XXrrl3SFgrqnEG20Y2Focf5nG3nay6+jlGOXVLjc5uqTljqPJhaJr5HBrAXOJ0st9hXBriGuqHZbEOAbuCNQb8irbh/Ao6dgyDtHnzV5C3XyXRn6tz2hsjDFg07y3Z8MpGjtO7Tu9xufmoOMcRRQaPJLzsxup/opmI1eRhPPYeaqjRMdGS8XO4J3zHxXCjrZBh43a51jC8DzFx6K5hnjnGZhIcNQRo5qoMVwwMyvt71wfPkfqo1NUOjcHN3Hz8CpIN9heIkkxSfvALg/nb3jx7wrRZV82ZjZme8yzx9HD4LTQTBzQ4bEAj1WbVGkXZ6IiKpYIiIAiIgCIiAIiIAiIgCIvh8gAuSABuTyQEfE6ksjJb7xsB5nRZc4bc3zEkm5J3PqvjifjymaAyImZ4cCQzYW73nRZmbpFcPdptfF/2AuurH0+SStIwyZIrlm5YNPJe8QPJc/l4zrQ0uMUELQLjrHOufJu5v6La4RXF8MchABe1riOWo5KcmGWNWysMkZ8Ge40xWSOaFkdrZXOdcXvrZWGF4j1rQHNLSNbDmqfjoZaiJ52LC31BuvfBJS+1+yALX2uVu4xeFOtzCMpeK1ZdTUjnm7tANh3BZuVwLjba5stBPR9kuc7sjUm/ILOmQO1Gx28lxnUaLh194i07Bx+a0HDz707B+XM34EgLPcOMtG5x2LvotDw63+7tPeXO+LjZUkXiWaIioXCIiAIiIAiIgCIiALzqahrGOe8hrWgkk8gN16LzqIGvY5jhdrgWkd4IsUBz/G+l2Jt20cZlP53Xa30G7vksnU4jV1vane5zL+77sbfCw39bq6xDolna4+zSsezkH3aQO64uD3eikUHR/XhuUvgYDubvcfgAF7EH00I3B7+fJ5l9RKTUlsU0GERtHbdf+Fmg/1foF4VNeGdiEBru5gu4+btwt5Q9G8Y1qZXzfwjsN+DTc/FSa3hJkfapmNa3m1oA9R3+SzfVxT23/savp5SW5zGj4TqZ3doBgdfV5u7Xnb9V0/D6URxMjBvka1t++wUOgblcQSL9x3+CsQVz5uoll5LYcEMXwkbGcOE8drAuabt+4UCkqWkZJBlcNL8v6FXbXKLW4Y2TUHK7vtf4jmsbNq7lRirWxi17l2wB3Hf5KthhLnBrRqdArYcMuvrIPOxurCCkjgF+Z5nc+ACgHliEzaalOuwI9TuoWAdIbAxrJWgtaLZo9wB+aI6+rbhfHE3CldVhpjMbWfkc5wPhfSypKDoiqnO/tpY4288l3H0vYArrxwwOF5JbmE3mUloWx1WgrmTRtkicHMcLtI5hSFFw3D2QRMijFmMaGjyH3/VSlwOr2O1BERQAiIgCIiAIiIAiIgCIiAIiICLV4ZFL77AT38/juq9/C7PwSSM9bj4FXSKbIoz7uHZh7s9/Nv6FfH7Bqf8ZnwctGiamRpRSRYJLazph6M+5KmUmDxsObVz/wAzjcjy7lPRLJpBERQS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185738"/>
            <a:ext cx="1752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61" y="2971800"/>
            <a:ext cx="6826939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797</TotalTime>
  <Words>1185</Words>
  <Application>Microsoft Office PowerPoint</Application>
  <PresentationFormat>Custom</PresentationFormat>
  <Paragraphs>321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'courier new'</vt:lpstr>
      <vt:lpstr>Courier New</vt:lpstr>
      <vt:lpstr>Franklin Gothic Book</vt:lpstr>
      <vt:lpstr>'times new roman'</vt:lpstr>
      <vt:lpstr>Times New Roman</vt:lpstr>
      <vt:lpstr>Wingdings</vt:lpstr>
      <vt:lpstr>Wingdings 2</vt:lpstr>
      <vt:lpstr>Technic</vt:lpstr>
      <vt:lpstr>Cloud Computing --- high level intro</vt:lpstr>
      <vt:lpstr>What is Cloud</vt:lpstr>
      <vt:lpstr>The timing</vt:lpstr>
      <vt:lpstr>Pros and Cons</vt:lpstr>
      <vt:lpstr>Common cloud concepts</vt:lpstr>
      <vt:lpstr>Amazon – the big start</vt:lpstr>
      <vt:lpstr>Amazon Instances-starting</vt:lpstr>
      <vt:lpstr>Amazon – current free teir</vt:lpstr>
      <vt:lpstr>Another company- Google</vt:lpstr>
      <vt:lpstr>Cloud Layers and Companies</vt:lpstr>
      <vt:lpstr>Terms</vt:lpstr>
      <vt:lpstr>Cloud Layers and Key technologies</vt:lpstr>
      <vt:lpstr>Virtualization Benefits --IaaS</vt:lpstr>
      <vt:lpstr>Cloud Layers and Companies</vt:lpstr>
      <vt:lpstr>Who uses Cloud?</vt:lpstr>
      <vt:lpstr>What kind of problems drive the cloud</vt:lpstr>
      <vt:lpstr>Historical Progression of computing</vt:lpstr>
      <vt:lpstr>Cloud versus Grid</vt:lpstr>
      <vt:lpstr>Netflix</vt:lpstr>
      <vt:lpstr>PANDORA</vt:lpstr>
      <vt:lpstr>Zynga</vt:lpstr>
      <vt:lpstr>Military</vt:lpstr>
      <vt:lpstr>Example of A question to solve with cloud</vt:lpstr>
      <vt:lpstr>Some Solutions –driving the cloud –new models of large data</vt:lpstr>
      <vt:lpstr>Some Solutions –computation &amp; deployment</vt:lpstr>
      <vt:lpstr>Cloud Future</vt:lpstr>
      <vt:lpstr>Pervasive Computing….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Lynne Grewe</cp:lastModifiedBy>
  <cp:revision>38</cp:revision>
  <dcterms:created xsi:type="dcterms:W3CDTF">2004-05-06T09:28:21Z</dcterms:created>
  <dcterms:modified xsi:type="dcterms:W3CDTF">2019-09-10T00:50:43Z</dcterms:modified>
</cp:coreProperties>
</file>