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96" r:id="rId3"/>
    <p:sldId id="297" r:id="rId4"/>
    <p:sldId id="29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301" r:id="rId17"/>
    <p:sldId id="300" r:id="rId18"/>
    <p:sldId id="306" r:id="rId19"/>
    <p:sldId id="269" r:id="rId20"/>
    <p:sldId id="270" r:id="rId21"/>
    <p:sldId id="271" r:id="rId22"/>
    <p:sldId id="272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3" r:id="rId40"/>
    <p:sldId id="302" r:id="rId41"/>
    <p:sldId id="303" r:id="rId42"/>
    <p:sldId id="304" r:id="rId43"/>
    <p:sldId id="305" r:id="rId44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1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9" autoAdjust="0"/>
    <p:restoredTop sz="94660"/>
  </p:normalViewPr>
  <p:slideViewPr>
    <p:cSldViewPr>
      <p:cViewPr>
        <p:scale>
          <a:sx n="83" d="100"/>
          <a:sy n="83" d="100"/>
        </p:scale>
        <p:origin x="1137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80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80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80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80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80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80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1052" y="3725164"/>
            <a:ext cx="603885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80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8615" y="2041652"/>
            <a:ext cx="7591425" cy="3779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80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98852" y="6364302"/>
            <a:ext cx="286384" cy="224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tls/about/The%20IETF" TargetMode="External"/><Relationship Id="rId2" Type="http://schemas.openxmlformats.org/officeDocument/2006/relationships/hyperlink" Target="https://www.cloudflare.com/learning/ssl/what-is-ssl/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oudflare.com/learning/ddos/glossary/hypertext-transfer-protocol-http/" TargetMode="External"/><Relationship Id="rId2" Type="http://schemas.openxmlformats.org/officeDocument/2006/relationships/hyperlink" Target="https://www.cloudflare.com/learning/ssl/what-is-https/" TargetMode="Externa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blog.iisreset.me/openssl-s_client-but-in-powershell/" TargetMode="External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puterworld.com/article/1411240/one-year-after-diginotar-breach-fox-it-details-extent-of-compromise.html?utm_source=chatgpt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2693"/>
            <a:ext cx="9143998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84720" y="-2407841"/>
            <a:ext cx="4374557" cy="9144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55756" y="-2236808"/>
            <a:ext cx="4374128" cy="880235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2690"/>
            <a:ext cx="6406863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4459073" y="-1032053"/>
            <a:ext cx="3742610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6118" y="735106"/>
            <a:ext cx="7540322" cy="2928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065" marR="5080" indent="-1905" algn="l" rtl="0">
              <a:lnSpc>
                <a:spcPct val="90000"/>
              </a:lnSpc>
              <a:spcBef>
                <a:spcPct val="0"/>
              </a:spcBef>
            </a:pPr>
            <a: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Securing Communications over Internet </a:t>
            </a:r>
            <a: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   TLS (</a:t>
            </a:r>
            <a:r>
              <a:rPr lang="en-US" sz="4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Tansport</a:t>
            </a:r>
            <a: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 Layer Security)</a:t>
            </a:r>
            <a:endParaRPr lang="en-US" sz="4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5F7093-7941-CB30-F1F0-E334EEF3FF7B}"/>
              </a:ext>
            </a:extLst>
          </p:cNvPr>
          <p:cNvSpPr txBox="1"/>
          <p:nvPr/>
        </p:nvSpPr>
        <p:spPr>
          <a:xfrm>
            <a:off x="1219200" y="472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8865" y="256420"/>
            <a:ext cx="4104282" cy="3135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615" y="959611"/>
            <a:ext cx="4739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Arial"/>
                <a:cs typeface="Arial"/>
              </a:rPr>
              <a:t>When</a:t>
            </a:r>
            <a:r>
              <a:rPr sz="2400" b="0" spc="-5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Bob</a:t>
            </a:r>
            <a:r>
              <a:rPr sz="2400" b="0" spc="-5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wants</a:t>
            </a:r>
            <a:r>
              <a:rPr sz="2400" b="0" spc="-5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Alice’s</a:t>
            </a:r>
            <a:r>
              <a:rPr sz="2400" b="0" spc="-5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public</a:t>
            </a:r>
            <a:r>
              <a:rPr sz="2400" b="0" spc="-50" dirty="0">
                <a:latin typeface="Arial"/>
                <a:cs typeface="Arial"/>
              </a:rPr>
              <a:t> </a:t>
            </a:r>
            <a:r>
              <a:rPr sz="2400" b="0" spc="-25" dirty="0">
                <a:latin typeface="Arial"/>
                <a:cs typeface="Arial"/>
              </a:rPr>
              <a:t>key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5815" y="1330452"/>
            <a:ext cx="5647055" cy="11258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469265" algn="l"/>
              </a:tabLst>
            </a:pPr>
            <a:r>
              <a:rPr sz="2000" dirty="0">
                <a:latin typeface="Arial"/>
                <a:cs typeface="Arial"/>
              </a:rPr>
              <a:t>gets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Alice’s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certificate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Alice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elsewhere</a:t>
            </a:r>
            <a:endParaRPr sz="20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469265" algn="l"/>
              </a:tabLst>
            </a:pPr>
            <a:r>
              <a:rPr sz="2000" dirty="0">
                <a:latin typeface="Arial"/>
                <a:cs typeface="Arial"/>
              </a:rPr>
              <a:t>applies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CA’s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public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key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Alice’s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certificate</a:t>
            </a:r>
            <a:endParaRPr sz="20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500"/>
              </a:spcBef>
              <a:buAutoNum type="arabicPeriod"/>
              <a:tabLst>
                <a:tab pos="469265" algn="l"/>
              </a:tabLst>
            </a:pPr>
            <a:r>
              <a:rPr sz="2000" dirty="0">
                <a:latin typeface="Arial"/>
                <a:cs typeface="Arial"/>
              </a:rPr>
              <a:t>gets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Alice’s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public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key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09871" y="3267964"/>
            <a:ext cx="606425" cy="7512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 marR="5080" indent="-26034" algn="just">
              <a:lnSpc>
                <a:spcPts val="1900"/>
              </a:lnSpc>
              <a:spcBef>
                <a:spcPts val="180"/>
              </a:spcBef>
            </a:pPr>
            <a:r>
              <a:rPr sz="1600" spc="-10" dirty="0">
                <a:solidFill>
                  <a:srgbClr val="0080FF"/>
                </a:solidFill>
                <a:latin typeface="Arial"/>
                <a:cs typeface="Arial"/>
              </a:rPr>
              <a:t>Alice’s public </a:t>
            </a:r>
            <a:r>
              <a:rPr sz="1600" spc="-25" dirty="0">
                <a:solidFill>
                  <a:srgbClr val="0080FF"/>
                </a:solidFill>
                <a:latin typeface="Arial"/>
                <a:cs typeface="Arial"/>
              </a:rPr>
              <a:t>key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514374" y="3436950"/>
            <a:ext cx="456565" cy="231775"/>
            <a:chOff x="6514374" y="3436950"/>
            <a:chExt cx="456565" cy="231775"/>
          </a:xfrm>
        </p:grpSpPr>
        <p:sp>
          <p:nvSpPr>
            <p:cNvPr id="7" name="object 7"/>
            <p:cNvSpPr/>
            <p:nvPr/>
          </p:nvSpPr>
          <p:spPr>
            <a:xfrm>
              <a:off x="6522072" y="3448126"/>
              <a:ext cx="441325" cy="212090"/>
            </a:xfrm>
            <a:custGeom>
              <a:avLst/>
              <a:gdLst/>
              <a:ahLst/>
              <a:cxnLst/>
              <a:rect l="l" t="t" r="r" b="b"/>
              <a:pathLst>
                <a:path w="441325" h="212089">
                  <a:moveTo>
                    <a:pt x="440766" y="71361"/>
                  </a:moveTo>
                  <a:lnTo>
                    <a:pt x="430720" y="64554"/>
                  </a:lnTo>
                  <a:lnTo>
                    <a:pt x="413766" y="53073"/>
                  </a:lnTo>
                  <a:lnTo>
                    <a:pt x="411962" y="51854"/>
                  </a:lnTo>
                  <a:lnTo>
                    <a:pt x="409282" y="50038"/>
                  </a:lnTo>
                  <a:lnTo>
                    <a:pt x="393903" y="39624"/>
                  </a:lnTo>
                  <a:lnTo>
                    <a:pt x="357301" y="50038"/>
                  </a:lnTo>
                  <a:lnTo>
                    <a:pt x="323265" y="28727"/>
                  </a:lnTo>
                  <a:lnTo>
                    <a:pt x="266738" y="51854"/>
                  </a:lnTo>
                  <a:lnTo>
                    <a:pt x="243586" y="35382"/>
                  </a:lnTo>
                  <a:lnTo>
                    <a:pt x="207759" y="53073"/>
                  </a:lnTo>
                  <a:lnTo>
                    <a:pt x="204063" y="42633"/>
                  </a:lnTo>
                  <a:lnTo>
                    <a:pt x="196735" y="21920"/>
                  </a:lnTo>
                  <a:lnTo>
                    <a:pt x="162090" y="42633"/>
                  </a:lnTo>
                  <a:lnTo>
                    <a:pt x="115824" y="17106"/>
                  </a:lnTo>
                  <a:lnTo>
                    <a:pt x="115824" y="84670"/>
                  </a:lnTo>
                  <a:lnTo>
                    <a:pt x="106006" y="120053"/>
                  </a:lnTo>
                  <a:lnTo>
                    <a:pt x="86017" y="139534"/>
                  </a:lnTo>
                  <a:lnTo>
                    <a:pt x="71970" y="141947"/>
                  </a:lnTo>
                  <a:lnTo>
                    <a:pt x="61709" y="137121"/>
                  </a:lnTo>
                  <a:lnTo>
                    <a:pt x="53086" y="129286"/>
                  </a:lnTo>
                  <a:lnTo>
                    <a:pt x="41592" y="117005"/>
                  </a:lnTo>
                  <a:lnTo>
                    <a:pt x="48183" y="94970"/>
                  </a:lnTo>
                  <a:lnTo>
                    <a:pt x="58750" y="79667"/>
                  </a:lnTo>
                  <a:lnTo>
                    <a:pt x="92684" y="64554"/>
                  </a:lnTo>
                  <a:lnTo>
                    <a:pt x="115824" y="84670"/>
                  </a:lnTo>
                  <a:lnTo>
                    <a:pt x="115824" y="17106"/>
                  </a:lnTo>
                  <a:lnTo>
                    <a:pt x="84823" y="0"/>
                  </a:lnTo>
                  <a:lnTo>
                    <a:pt x="20701" y="35318"/>
                  </a:lnTo>
                  <a:lnTo>
                    <a:pt x="17094" y="31457"/>
                  </a:lnTo>
                  <a:lnTo>
                    <a:pt x="0" y="54737"/>
                  </a:lnTo>
                  <a:lnTo>
                    <a:pt x="7480" y="61023"/>
                  </a:lnTo>
                  <a:lnTo>
                    <a:pt x="5588" y="150418"/>
                  </a:lnTo>
                  <a:lnTo>
                    <a:pt x="58521" y="209550"/>
                  </a:lnTo>
                  <a:lnTo>
                    <a:pt x="112204" y="212090"/>
                  </a:lnTo>
                  <a:lnTo>
                    <a:pt x="184010" y="150418"/>
                  </a:lnTo>
                  <a:lnTo>
                    <a:pt x="216814" y="166916"/>
                  </a:lnTo>
                  <a:lnTo>
                    <a:pt x="217665" y="150418"/>
                  </a:lnTo>
                  <a:lnTo>
                    <a:pt x="218109" y="141947"/>
                  </a:lnTo>
                  <a:lnTo>
                    <a:pt x="219240" y="120053"/>
                  </a:lnTo>
                  <a:lnTo>
                    <a:pt x="432308" y="89052"/>
                  </a:lnTo>
                  <a:lnTo>
                    <a:pt x="440766" y="71361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14374" y="3436950"/>
              <a:ext cx="456333" cy="23172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477792" y="3805428"/>
            <a:ext cx="4178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0080FF"/>
                </a:solidFill>
                <a:latin typeface="Arial"/>
                <a:cs typeface="Arial"/>
              </a:rPr>
              <a:t>K</a:t>
            </a:r>
            <a:r>
              <a:rPr sz="2000" spc="-27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spc="-75" baseline="-31250" dirty="0">
                <a:solidFill>
                  <a:srgbClr val="0080FF"/>
                </a:solidFill>
                <a:latin typeface="Arial"/>
                <a:cs typeface="Arial"/>
              </a:rPr>
              <a:t>A</a:t>
            </a:r>
            <a:endParaRPr sz="2400" baseline="-312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07979" y="3706876"/>
            <a:ext cx="1441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solidFill>
                  <a:srgbClr val="0080FF"/>
                </a:solidFill>
                <a:latin typeface="Arial"/>
                <a:cs typeface="Arial"/>
              </a:rPr>
              <a:t>+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67169" y="3268661"/>
            <a:ext cx="1192530" cy="955675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31445" marR="112395" indent="-635" algn="ctr">
              <a:lnSpc>
                <a:spcPct val="99400"/>
              </a:lnSpc>
              <a:spcBef>
                <a:spcPts val="409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Digital signature (decrypt)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25247" y="4398772"/>
            <a:ext cx="565785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145">
              <a:lnSpc>
                <a:spcPts val="1910"/>
              </a:lnSpc>
              <a:spcBef>
                <a:spcPts val="100"/>
              </a:spcBef>
            </a:pPr>
            <a:r>
              <a:rPr sz="1600" spc="-25" dirty="0">
                <a:solidFill>
                  <a:srgbClr val="FF40FF"/>
                </a:solidFill>
                <a:latin typeface="Arial"/>
                <a:cs typeface="Arial"/>
              </a:rPr>
              <a:t>CA</a:t>
            </a:r>
            <a:endParaRPr sz="1600">
              <a:latin typeface="Arial"/>
              <a:cs typeface="Arial"/>
            </a:endParaRPr>
          </a:p>
          <a:p>
            <a:pPr marR="15875" algn="r">
              <a:lnSpc>
                <a:spcPts val="1895"/>
              </a:lnSpc>
            </a:pPr>
            <a:r>
              <a:rPr sz="1600" spc="-10" dirty="0">
                <a:solidFill>
                  <a:srgbClr val="FF40FF"/>
                </a:solidFill>
                <a:latin typeface="Arial"/>
                <a:cs typeface="Arial"/>
              </a:rPr>
              <a:t>public</a:t>
            </a:r>
            <a:endParaRPr sz="1600">
              <a:latin typeface="Arial"/>
              <a:cs typeface="Arial"/>
            </a:endParaRPr>
          </a:p>
          <a:p>
            <a:pPr marR="15875" algn="r">
              <a:lnSpc>
                <a:spcPts val="1910"/>
              </a:lnSpc>
            </a:pPr>
            <a:r>
              <a:rPr sz="1600" spc="-25" dirty="0">
                <a:solidFill>
                  <a:srgbClr val="FF40FF"/>
                </a:solidFill>
                <a:latin typeface="Arial"/>
                <a:cs typeface="Arial"/>
              </a:rPr>
              <a:t>key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841149" y="4375161"/>
            <a:ext cx="456565" cy="231775"/>
            <a:chOff x="4841149" y="4375161"/>
            <a:chExt cx="456565" cy="231775"/>
          </a:xfrm>
        </p:grpSpPr>
        <p:sp>
          <p:nvSpPr>
            <p:cNvPr id="14" name="object 14"/>
            <p:cNvSpPr/>
            <p:nvPr/>
          </p:nvSpPr>
          <p:spPr>
            <a:xfrm>
              <a:off x="4848847" y="4386338"/>
              <a:ext cx="441325" cy="212090"/>
            </a:xfrm>
            <a:custGeom>
              <a:avLst/>
              <a:gdLst/>
              <a:ahLst/>
              <a:cxnLst/>
              <a:rect l="l" t="t" r="r" b="b"/>
              <a:pathLst>
                <a:path w="441325" h="212089">
                  <a:moveTo>
                    <a:pt x="440766" y="71361"/>
                  </a:moveTo>
                  <a:lnTo>
                    <a:pt x="430720" y="64554"/>
                  </a:lnTo>
                  <a:lnTo>
                    <a:pt x="413766" y="53073"/>
                  </a:lnTo>
                  <a:lnTo>
                    <a:pt x="411962" y="51854"/>
                  </a:lnTo>
                  <a:lnTo>
                    <a:pt x="409282" y="50038"/>
                  </a:lnTo>
                  <a:lnTo>
                    <a:pt x="393903" y="39624"/>
                  </a:lnTo>
                  <a:lnTo>
                    <a:pt x="357301" y="50038"/>
                  </a:lnTo>
                  <a:lnTo>
                    <a:pt x="323265" y="28727"/>
                  </a:lnTo>
                  <a:lnTo>
                    <a:pt x="266738" y="51854"/>
                  </a:lnTo>
                  <a:lnTo>
                    <a:pt x="243586" y="35382"/>
                  </a:lnTo>
                  <a:lnTo>
                    <a:pt x="207759" y="53073"/>
                  </a:lnTo>
                  <a:lnTo>
                    <a:pt x="204063" y="42633"/>
                  </a:lnTo>
                  <a:lnTo>
                    <a:pt x="196735" y="21920"/>
                  </a:lnTo>
                  <a:lnTo>
                    <a:pt x="162090" y="42633"/>
                  </a:lnTo>
                  <a:lnTo>
                    <a:pt x="115824" y="17106"/>
                  </a:lnTo>
                  <a:lnTo>
                    <a:pt x="115824" y="84670"/>
                  </a:lnTo>
                  <a:lnTo>
                    <a:pt x="106006" y="120053"/>
                  </a:lnTo>
                  <a:lnTo>
                    <a:pt x="86017" y="139534"/>
                  </a:lnTo>
                  <a:lnTo>
                    <a:pt x="71970" y="141947"/>
                  </a:lnTo>
                  <a:lnTo>
                    <a:pt x="61709" y="137109"/>
                  </a:lnTo>
                  <a:lnTo>
                    <a:pt x="53086" y="129286"/>
                  </a:lnTo>
                  <a:lnTo>
                    <a:pt x="41592" y="117005"/>
                  </a:lnTo>
                  <a:lnTo>
                    <a:pt x="48183" y="94970"/>
                  </a:lnTo>
                  <a:lnTo>
                    <a:pt x="58762" y="79654"/>
                  </a:lnTo>
                  <a:lnTo>
                    <a:pt x="92684" y="64554"/>
                  </a:lnTo>
                  <a:lnTo>
                    <a:pt x="115824" y="84670"/>
                  </a:lnTo>
                  <a:lnTo>
                    <a:pt x="115824" y="17106"/>
                  </a:lnTo>
                  <a:lnTo>
                    <a:pt x="84823" y="0"/>
                  </a:lnTo>
                  <a:lnTo>
                    <a:pt x="20701" y="35318"/>
                  </a:lnTo>
                  <a:lnTo>
                    <a:pt x="17094" y="31457"/>
                  </a:lnTo>
                  <a:lnTo>
                    <a:pt x="0" y="54737"/>
                  </a:lnTo>
                  <a:lnTo>
                    <a:pt x="7480" y="61023"/>
                  </a:lnTo>
                  <a:lnTo>
                    <a:pt x="5588" y="150418"/>
                  </a:lnTo>
                  <a:lnTo>
                    <a:pt x="58521" y="209550"/>
                  </a:lnTo>
                  <a:lnTo>
                    <a:pt x="112204" y="212090"/>
                  </a:lnTo>
                  <a:lnTo>
                    <a:pt x="184010" y="150418"/>
                  </a:lnTo>
                  <a:lnTo>
                    <a:pt x="216814" y="166916"/>
                  </a:lnTo>
                  <a:lnTo>
                    <a:pt x="217665" y="150418"/>
                  </a:lnTo>
                  <a:lnTo>
                    <a:pt x="218109" y="141947"/>
                  </a:lnTo>
                  <a:lnTo>
                    <a:pt x="219240" y="120053"/>
                  </a:lnTo>
                  <a:lnTo>
                    <a:pt x="432308" y="89052"/>
                  </a:lnTo>
                  <a:lnTo>
                    <a:pt x="440766" y="71361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41149" y="4375161"/>
              <a:ext cx="456332" cy="23172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120472" y="4828540"/>
            <a:ext cx="3067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solidFill>
                  <a:srgbClr val="FF40FF"/>
                </a:solidFill>
                <a:latin typeface="Arial"/>
                <a:cs typeface="Arial"/>
              </a:rPr>
              <a:t>CA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74409" y="4507483"/>
            <a:ext cx="469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000" spc="-30" baseline="-25000" dirty="0">
                <a:solidFill>
                  <a:srgbClr val="FF40FF"/>
                </a:solidFill>
                <a:latin typeface="Arial"/>
                <a:cs typeface="Arial"/>
              </a:rPr>
              <a:t>K</a:t>
            </a:r>
            <a:r>
              <a:rPr sz="3000" spc="-292" baseline="-25000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40FF"/>
                </a:solidFill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597019" y="3156549"/>
            <a:ext cx="2447925" cy="1142365"/>
            <a:chOff x="1597019" y="3156549"/>
            <a:chExt cx="2447925" cy="1142365"/>
          </a:xfrm>
        </p:grpSpPr>
        <p:sp>
          <p:nvSpPr>
            <p:cNvPr id="19" name="object 19"/>
            <p:cNvSpPr/>
            <p:nvPr/>
          </p:nvSpPr>
          <p:spPr>
            <a:xfrm>
              <a:off x="2417683" y="3626694"/>
              <a:ext cx="1627505" cy="190500"/>
            </a:xfrm>
            <a:custGeom>
              <a:avLst/>
              <a:gdLst/>
              <a:ahLst/>
              <a:cxnLst/>
              <a:rect l="l" t="t" r="r" b="b"/>
              <a:pathLst>
                <a:path w="1627504" h="190500">
                  <a:moveTo>
                    <a:pt x="1437134" y="0"/>
                  </a:moveTo>
                  <a:lnTo>
                    <a:pt x="1436390" y="190498"/>
                  </a:lnTo>
                  <a:lnTo>
                    <a:pt x="1590136" y="114373"/>
                  </a:lnTo>
                  <a:lnTo>
                    <a:pt x="1455738" y="114373"/>
                  </a:lnTo>
                  <a:lnTo>
                    <a:pt x="1455810" y="95991"/>
                  </a:lnTo>
                  <a:lnTo>
                    <a:pt x="1455887" y="76273"/>
                  </a:lnTo>
                  <a:lnTo>
                    <a:pt x="1588206" y="76273"/>
                  </a:lnTo>
                  <a:lnTo>
                    <a:pt x="1437134" y="0"/>
                  </a:lnTo>
                  <a:close/>
                </a:path>
                <a:path w="1627504" h="190500">
                  <a:moveTo>
                    <a:pt x="148" y="70592"/>
                  </a:moveTo>
                  <a:lnTo>
                    <a:pt x="126" y="76273"/>
                  </a:lnTo>
                  <a:lnTo>
                    <a:pt x="0" y="108691"/>
                  </a:lnTo>
                  <a:lnTo>
                    <a:pt x="1455738" y="114373"/>
                  </a:lnTo>
                  <a:lnTo>
                    <a:pt x="1436687" y="114373"/>
                  </a:lnTo>
                  <a:lnTo>
                    <a:pt x="1436759" y="95991"/>
                  </a:lnTo>
                  <a:lnTo>
                    <a:pt x="1436836" y="76273"/>
                  </a:lnTo>
                  <a:lnTo>
                    <a:pt x="1455887" y="76273"/>
                  </a:lnTo>
                  <a:lnTo>
                    <a:pt x="148" y="70592"/>
                  </a:lnTo>
                  <a:close/>
                </a:path>
                <a:path w="1627504" h="190500">
                  <a:moveTo>
                    <a:pt x="1588206" y="76273"/>
                  </a:moveTo>
                  <a:lnTo>
                    <a:pt x="1455887" y="76273"/>
                  </a:lnTo>
                  <a:lnTo>
                    <a:pt x="1455810" y="95991"/>
                  </a:lnTo>
                  <a:lnTo>
                    <a:pt x="1455738" y="114373"/>
                  </a:lnTo>
                  <a:lnTo>
                    <a:pt x="1590136" y="114373"/>
                  </a:lnTo>
                  <a:lnTo>
                    <a:pt x="1627261" y="95991"/>
                  </a:lnTo>
                  <a:lnTo>
                    <a:pt x="1588206" y="762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61204" y="3791732"/>
              <a:ext cx="225425" cy="271145"/>
            </a:xfrm>
            <a:custGeom>
              <a:avLst/>
              <a:gdLst/>
              <a:ahLst/>
              <a:cxnLst/>
              <a:rect l="l" t="t" r="r" b="b"/>
              <a:pathLst>
                <a:path w="225425" h="271145">
                  <a:moveTo>
                    <a:pt x="165484" y="156984"/>
                  </a:moveTo>
                  <a:lnTo>
                    <a:pt x="95067" y="156984"/>
                  </a:lnTo>
                  <a:lnTo>
                    <a:pt x="92956" y="229102"/>
                  </a:lnTo>
                  <a:lnTo>
                    <a:pt x="142494" y="270540"/>
                  </a:lnTo>
                  <a:lnTo>
                    <a:pt x="165484" y="156984"/>
                  </a:lnTo>
                  <a:close/>
                </a:path>
                <a:path w="225425" h="271145">
                  <a:moveTo>
                    <a:pt x="173372" y="0"/>
                  </a:moveTo>
                  <a:lnTo>
                    <a:pt x="101074" y="32788"/>
                  </a:lnTo>
                  <a:lnTo>
                    <a:pt x="101074" y="98889"/>
                  </a:lnTo>
                  <a:lnTo>
                    <a:pt x="0" y="191777"/>
                  </a:lnTo>
                  <a:lnTo>
                    <a:pt x="95067" y="156984"/>
                  </a:lnTo>
                  <a:lnTo>
                    <a:pt x="165484" y="156984"/>
                  </a:lnTo>
                  <a:lnTo>
                    <a:pt x="169263" y="138322"/>
                  </a:lnTo>
                  <a:lnTo>
                    <a:pt x="179379" y="96885"/>
                  </a:lnTo>
                  <a:lnTo>
                    <a:pt x="224913" y="45445"/>
                  </a:lnTo>
                  <a:lnTo>
                    <a:pt x="173372" y="0"/>
                  </a:lnTo>
                  <a:close/>
                </a:path>
              </a:pathLst>
            </a:custGeom>
            <a:solidFill>
              <a:srgbClr val="FF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01678" y="3816409"/>
              <a:ext cx="146497" cy="20601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802739" y="3244938"/>
              <a:ext cx="461645" cy="805180"/>
            </a:xfrm>
            <a:custGeom>
              <a:avLst/>
              <a:gdLst/>
              <a:ahLst/>
              <a:cxnLst/>
              <a:rect l="l" t="t" r="r" b="b"/>
              <a:pathLst>
                <a:path w="461644" h="805179">
                  <a:moveTo>
                    <a:pt x="255689" y="804684"/>
                  </a:moveTo>
                  <a:lnTo>
                    <a:pt x="53543" y="637133"/>
                  </a:lnTo>
                  <a:lnTo>
                    <a:pt x="26771" y="640626"/>
                  </a:lnTo>
                  <a:lnTo>
                    <a:pt x="26771" y="682586"/>
                  </a:lnTo>
                  <a:lnTo>
                    <a:pt x="255689" y="804684"/>
                  </a:lnTo>
                  <a:close/>
                </a:path>
                <a:path w="461644" h="805179">
                  <a:moveTo>
                    <a:pt x="446227" y="655815"/>
                  </a:moveTo>
                  <a:lnTo>
                    <a:pt x="203962" y="545223"/>
                  </a:lnTo>
                  <a:lnTo>
                    <a:pt x="45961" y="473113"/>
                  </a:lnTo>
                  <a:lnTo>
                    <a:pt x="4013" y="541743"/>
                  </a:lnTo>
                  <a:lnTo>
                    <a:pt x="72199" y="575983"/>
                  </a:lnTo>
                  <a:lnTo>
                    <a:pt x="76314" y="633018"/>
                  </a:lnTo>
                  <a:lnTo>
                    <a:pt x="431063" y="782015"/>
                  </a:lnTo>
                  <a:lnTo>
                    <a:pt x="83896" y="545223"/>
                  </a:lnTo>
                  <a:lnTo>
                    <a:pt x="446227" y="655815"/>
                  </a:lnTo>
                  <a:close/>
                </a:path>
                <a:path w="461644" h="805179">
                  <a:moveTo>
                    <a:pt x="457822" y="0"/>
                  </a:moveTo>
                  <a:lnTo>
                    <a:pt x="76314" y="18643"/>
                  </a:lnTo>
                  <a:lnTo>
                    <a:pt x="0" y="152438"/>
                  </a:lnTo>
                  <a:lnTo>
                    <a:pt x="305231" y="148958"/>
                  </a:lnTo>
                  <a:lnTo>
                    <a:pt x="83896" y="106603"/>
                  </a:lnTo>
                  <a:lnTo>
                    <a:pt x="434632" y="76238"/>
                  </a:lnTo>
                  <a:lnTo>
                    <a:pt x="106667" y="53555"/>
                  </a:lnTo>
                  <a:lnTo>
                    <a:pt x="457822" y="0"/>
                  </a:lnTo>
                  <a:close/>
                </a:path>
                <a:path w="461644" h="805179">
                  <a:moveTo>
                    <a:pt x="461429" y="468985"/>
                  </a:moveTo>
                  <a:lnTo>
                    <a:pt x="99072" y="343306"/>
                  </a:lnTo>
                  <a:lnTo>
                    <a:pt x="446227" y="392747"/>
                  </a:lnTo>
                  <a:lnTo>
                    <a:pt x="276085" y="343306"/>
                  </a:lnTo>
                  <a:lnTo>
                    <a:pt x="79794" y="286270"/>
                  </a:lnTo>
                  <a:lnTo>
                    <a:pt x="415874" y="297307"/>
                  </a:lnTo>
                  <a:lnTo>
                    <a:pt x="345986" y="286270"/>
                  </a:lnTo>
                  <a:lnTo>
                    <a:pt x="7594" y="232791"/>
                  </a:lnTo>
                  <a:lnTo>
                    <a:pt x="64719" y="377672"/>
                  </a:lnTo>
                  <a:lnTo>
                    <a:pt x="461429" y="468985"/>
                  </a:lnTo>
                  <a:close/>
                </a:path>
              </a:pathLst>
            </a:custGeom>
            <a:solidFill>
              <a:srgbClr val="D1D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97012" y="3156559"/>
              <a:ext cx="851535" cy="1142365"/>
            </a:xfrm>
            <a:custGeom>
              <a:avLst/>
              <a:gdLst/>
              <a:ahLst/>
              <a:cxnLst/>
              <a:rect l="l" t="t" r="r" b="b"/>
              <a:pathLst>
                <a:path w="851535" h="1142364">
                  <a:moveTo>
                    <a:pt x="851065" y="650760"/>
                  </a:moveTo>
                  <a:lnTo>
                    <a:pt x="846213" y="636663"/>
                  </a:lnTo>
                  <a:lnTo>
                    <a:pt x="724255" y="282270"/>
                  </a:lnTo>
                  <a:lnTo>
                    <a:pt x="798106" y="42506"/>
                  </a:lnTo>
                  <a:lnTo>
                    <a:pt x="811199" y="0"/>
                  </a:lnTo>
                  <a:lnTo>
                    <a:pt x="254736" y="66205"/>
                  </a:lnTo>
                  <a:lnTo>
                    <a:pt x="757034" y="42506"/>
                  </a:lnTo>
                  <a:lnTo>
                    <a:pt x="691388" y="277215"/>
                  </a:lnTo>
                  <a:lnTo>
                    <a:pt x="230924" y="277215"/>
                  </a:lnTo>
                  <a:lnTo>
                    <a:pt x="686346" y="336257"/>
                  </a:lnTo>
                  <a:lnTo>
                    <a:pt x="804075" y="636663"/>
                  </a:lnTo>
                  <a:lnTo>
                    <a:pt x="254736" y="498335"/>
                  </a:lnTo>
                  <a:lnTo>
                    <a:pt x="773798" y="710361"/>
                  </a:lnTo>
                  <a:lnTo>
                    <a:pt x="625716" y="1061656"/>
                  </a:lnTo>
                  <a:lnTo>
                    <a:pt x="231140" y="829754"/>
                  </a:lnTo>
                  <a:lnTo>
                    <a:pt x="235978" y="770966"/>
                  </a:lnTo>
                  <a:lnTo>
                    <a:pt x="194030" y="881468"/>
                  </a:lnTo>
                  <a:lnTo>
                    <a:pt x="171373" y="843622"/>
                  </a:lnTo>
                  <a:lnTo>
                    <a:pt x="171373" y="812825"/>
                  </a:lnTo>
                  <a:lnTo>
                    <a:pt x="171373" y="809244"/>
                  </a:lnTo>
                  <a:lnTo>
                    <a:pt x="171373" y="770966"/>
                  </a:lnTo>
                  <a:lnTo>
                    <a:pt x="95072" y="809244"/>
                  </a:lnTo>
                  <a:lnTo>
                    <a:pt x="186448" y="725512"/>
                  </a:lnTo>
                  <a:lnTo>
                    <a:pt x="175374" y="675576"/>
                  </a:lnTo>
                  <a:lnTo>
                    <a:pt x="224917" y="652767"/>
                  </a:lnTo>
                  <a:lnTo>
                    <a:pt x="266865" y="691159"/>
                  </a:lnTo>
                  <a:lnTo>
                    <a:pt x="232498" y="733018"/>
                  </a:lnTo>
                  <a:lnTo>
                    <a:pt x="266865" y="740600"/>
                  </a:lnTo>
                  <a:lnTo>
                    <a:pt x="301218" y="706323"/>
                  </a:lnTo>
                  <a:lnTo>
                    <a:pt x="288315" y="652767"/>
                  </a:lnTo>
                  <a:lnTo>
                    <a:pt x="285521" y="641172"/>
                  </a:lnTo>
                  <a:lnTo>
                    <a:pt x="243560" y="622515"/>
                  </a:lnTo>
                  <a:lnTo>
                    <a:pt x="178955" y="630123"/>
                  </a:lnTo>
                  <a:lnTo>
                    <a:pt x="144500" y="687171"/>
                  </a:lnTo>
                  <a:lnTo>
                    <a:pt x="156197" y="721398"/>
                  </a:lnTo>
                  <a:lnTo>
                    <a:pt x="101561" y="756221"/>
                  </a:lnTo>
                  <a:lnTo>
                    <a:pt x="92532" y="744715"/>
                  </a:lnTo>
                  <a:lnTo>
                    <a:pt x="212267" y="486181"/>
                  </a:lnTo>
                  <a:lnTo>
                    <a:pt x="146608" y="265620"/>
                  </a:lnTo>
                  <a:lnTo>
                    <a:pt x="214795" y="93941"/>
                  </a:lnTo>
                  <a:lnTo>
                    <a:pt x="115722" y="265620"/>
                  </a:lnTo>
                  <a:lnTo>
                    <a:pt x="184023" y="484187"/>
                  </a:lnTo>
                  <a:lnTo>
                    <a:pt x="52590" y="747242"/>
                  </a:lnTo>
                  <a:lnTo>
                    <a:pt x="78244" y="771080"/>
                  </a:lnTo>
                  <a:lnTo>
                    <a:pt x="0" y="820940"/>
                  </a:lnTo>
                  <a:lnTo>
                    <a:pt x="57124" y="820940"/>
                  </a:lnTo>
                  <a:lnTo>
                    <a:pt x="57124" y="877989"/>
                  </a:lnTo>
                  <a:lnTo>
                    <a:pt x="144500" y="812825"/>
                  </a:lnTo>
                  <a:lnTo>
                    <a:pt x="110134" y="912253"/>
                  </a:lnTo>
                  <a:lnTo>
                    <a:pt x="156197" y="885482"/>
                  </a:lnTo>
                  <a:lnTo>
                    <a:pt x="220903" y="954214"/>
                  </a:lnTo>
                  <a:lnTo>
                    <a:pt x="226555" y="885482"/>
                  </a:lnTo>
                  <a:lnTo>
                    <a:pt x="226885" y="881468"/>
                  </a:lnTo>
                  <a:lnTo>
                    <a:pt x="228117" y="866394"/>
                  </a:lnTo>
                  <a:lnTo>
                    <a:pt x="648893" y="1142009"/>
                  </a:lnTo>
                  <a:lnTo>
                    <a:pt x="681964" y="1061656"/>
                  </a:lnTo>
                  <a:lnTo>
                    <a:pt x="851065" y="650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51019" y="3448049"/>
              <a:ext cx="441325" cy="400050"/>
            </a:xfrm>
            <a:custGeom>
              <a:avLst/>
              <a:gdLst/>
              <a:ahLst/>
              <a:cxnLst/>
              <a:rect l="l" t="t" r="r" b="b"/>
              <a:pathLst>
                <a:path w="441325" h="400050">
                  <a:moveTo>
                    <a:pt x="441325" y="0"/>
                  </a:moveTo>
                  <a:lnTo>
                    <a:pt x="0" y="0"/>
                  </a:lnTo>
                  <a:lnTo>
                    <a:pt x="0" y="400050"/>
                  </a:lnTo>
                  <a:lnTo>
                    <a:pt x="441325" y="400050"/>
                  </a:lnTo>
                  <a:lnTo>
                    <a:pt x="4413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5286209" y="3635391"/>
            <a:ext cx="1134110" cy="190500"/>
          </a:xfrm>
          <a:custGeom>
            <a:avLst/>
            <a:gdLst/>
            <a:ahLst/>
            <a:cxnLst/>
            <a:rect l="l" t="t" r="r" b="b"/>
            <a:pathLst>
              <a:path w="1134110" h="190500">
                <a:moveTo>
                  <a:pt x="1097665" y="76037"/>
                </a:moveTo>
                <a:lnTo>
                  <a:pt x="962031" y="76037"/>
                </a:lnTo>
                <a:lnTo>
                  <a:pt x="962351" y="114136"/>
                </a:lnTo>
                <a:lnTo>
                  <a:pt x="943302" y="114296"/>
                </a:lnTo>
                <a:lnTo>
                  <a:pt x="943942" y="190492"/>
                </a:lnTo>
                <a:lnTo>
                  <a:pt x="1133635" y="93645"/>
                </a:lnTo>
                <a:lnTo>
                  <a:pt x="1097665" y="76037"/>
                </a:lnTo>
                <a:close/>
              </a:path>
              <a:path w="1134110" h="190500">
                <a:moveTo>
                  <a:pt x="942981" y="76197"/>
                </a:moveTo>
                <a:lnTo>
                  <a:pt x="0" y="84120"/>
                </a:lnTo>
                <a:lnTo>
                  <a:pt x="252" y="114136"/>
                </a:lnTo>
                <a:lnTo>
                  <a:pt x="320" y="122219"/>
                </a:lnTo>
                <a:lnTo>
                  <a:pt x="943302" y="114296"/>
                </a:lnTo>
                <a:lnTo>
                  <a:pt x="943128" y="93645"/>
                </a:lnTo>
                <a:lnTo>
                  <a:pt x="943048" y="84120"/>
                </a:lnTo>
                <a:lnTo>
                  <a:pt x="942981" y="76197"/>
                </a:lnTo>
                <a:close/>
              </a:path>
              <a:path w="1134110" h="190500">
                <a:moveTo>
                  <a:pt x="962031" y="76037"/>
                </a:moveTo>
                <a:lnTo>
                  <a:pt x="942981" y="76197"/>
                </a:lnTo>
                <a:lnTo>
                  <a:pt x="943300" y="114136"/>
                </a:lnTo>
                <a:lnTo>
                  <a:pt x="943302" y="114296"/>
                </a:lnTo>
                <a:lnTo>
                  <a:pt x="962351" y="114136"/>
                </a:lnTo>
                <a:lnTo>
                  <a:pt x="962179" y="93645"/>
                </a:lnTo>
                <a:lnTo>
                  <a:pt x="962099" y="84120"/>
                </a:lnTo>
                <a:lnTo>
                  <a:pt x="962031" y="76037"/>
                </a:lnTo>
                <a:close/>
              </a:path>
              <a:path w="1134110" h="190500">
                <a:moveTo>
                  <a:pt x="942341" y="0"/>
                </a:moveTo>
                <a:lnTo>
                  <a:pt x="942980" y="76037"/>
                </a:lnTo>
                <a:lnTo>
                  <a:pt x="942981" y="76197"/>
                </a:lnTo>
                <a:lnTo>
                  <a:pt x="1097665" y="76037"/>
                </a:lnTo>
                <a:lnTo>
                  <a:pt x="9423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913726" y="3467100"/>
            <a:ext cx="3778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solidFill>
                  <a:srgbClr val="0080FF"/>
                </a:solidFill>
                <a:latin typeface="Arial"/>
                <a:cs typeface="Arial"/>
              </a:rPr>
              <a:t>K</a:t>
            </a:r>
            <a:r>
              <a:rPr sz="2400" spc="-37" baseline="-31250" dirty="0">
                <a:solidFill>
                  <a:srgbClr val="0080FF"/>
                </a:solidFill>
                <a:latin typeface="Arial"/>
                <a:cs typeface="Arial"/>
              </a:rPr>
              <a:t>A</a:t>
            </a:r>
            <a:endParaRPr sz="2400" baseline="-312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15338" y="3368547"/>
            <a:ext cx="1441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solidFill>
                  <a:srgbClr val="0080FF"/>
                </a:solidFill>
                <a:latin typeface="Arial"/>
                <a:cs typeface="Arial"/>
              </a:rPr>
              <a:t>+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907449" y="3895736"/>
            <a:ext cx="456565" cy="231775"/>
            <a:chOff x="1907449" y="3895736"/>
            <a:chExt cx="456565" cy="231775"/>
          </a:xfrm>
        </p:grpSpPr>
        <p:sp>
          <p:nvSpPr>
            <p:cNvPr id="29" name="object 29"/>
            <p:cNvSpPr/>
            <p:nvPr/>
          </p:nvSpPr>
          <p:spPr>
            <a:xfrm>
              <a:off x="1915147" y="3906913"/>
              <a:ext cx="441325" cy="212090"/>
            </a:xfrm>
            <a:custGeom>
              <a:avLst/>
              <a:gdLst/>
              <a:ahLst/>
              <a:cxnLst/>
              <a:rect l="l" t="t" r="r" b="b"/>
              <a:pathLst>
                <a:path w="441325" h="212089">
                  <a:moveTo>
                    <a:pt x="440766" y="71361"/>
                  </a:moveTo>
                  <a:lnTo>
                    <a:pt x="430720" y="64554"/>
                  </a:lnTo>
                  <a:lnTo>
                    <a:pt x="413766" y="53073"/>
                  </a:lnTo>
                  <a:lnTo>
                    <a:pt x="411962" y="51854"/>
                  </a:lnTo>
                  <a:lnTo>
                    <a:pt x="409282" y="50038"/>
                  </a:lnTo>
                  <a:lnTo>
                    <a:pt x="393903" y="39624"/>
                  </a:lnTo>
                  <a:lnTo>
                    <a:pt x="357301" y="50038"/>
                  </a:lnTo>
                  <a:lnTo>
                    <a:pt x="323265" y="28727"/>
                  </a:lnTo>
                  <a:lnTo>
                    <a:pt x="266738" y="51854"/>
                  </a:lnTo>
                  <a:lnTo>
                    <a:pt x="243586" y="35382"/>
                  </a:lnTo>
                  <a:lnTo>
                    <a:pt x="207759" y="53073"/>
                  </a:lnTo>
                  <a:lnTo>
                    <a:pt x="204063" y="42633"/>
                  </a:lnTo>
                  <a:lnTo>
                    <a:pt x="196735" y="21920"/>
                  </a:lnTo>
                  <a:lnTo>
                    <a:pt x="162090" y="42633"/>
                  </a:lnTo>
                  <a:lnTo>
                    <a:pt x="115824" y="17106"/>
                  </a:lnTo>
                  <a:lnTo>
                    <a:pt x="115824" y="84670"/>
                  </a:lnTo>
                  <a:lnTo>
                    <a:pt x="106006" y="120053"/>
                  </a:lnTo>
                  <a:lnTo>
                    <a:pt x="86017" y="139534"/>
                  </a:lnTo>
                  <a:lnTo>
                    <a:pt x="71970" y="141947"/>
                  </a:lnTo>
                  <a:lnTo>
                    <a:pt x="61709" y="137121"/>
                  </a:lnTo>
                  <a:lnTo>
                    <a:pt x="53086" y="129286"/>
                  </a:lnTo>
                  <a:lnTo>
                    <a:pt x="41592" y="117005"/>
                  </a:lnTo>
                  <a:lnTo>
                    <a:pt x="48183" y="94970"/>
                  </a:lnTo>
                  <a:lnTo>
                    <a:pt x="58750" y="79667"/>
                  </a:lnTo>
                  <a:lnTo>
                    <a:pt x="92684" y="64554"/>
                  </a:lnTo>
                  <a:lnTo>
                    <a:pt x="115824" y="84670"/>
                  </a:lnTo>
                  <a:lnTo>
                    <a:pt x="115824" y="17106"/>
                  </a:lnTo>
                  <a:lnTo>
                    <a:pt x="84823" y="0"/>
                  </a:lnTo>
                  <a:lnTo>
                    <a:pt x="20701" y="35318"/>
                  </a:lnTo>
                  <a:lnTo>
                    <a:pt x="17094" y="31457"/>
                  </a:lnTo>
                  <a:lnTo>
                    <a:pt x="0" y="54737"/>
                  </a:lnTo>
                  <a:lnTo>
                    <a:pt x="7480" y="61023"/>
                  </a:lnTo>
                  <a:lnTo>
                    <a:pt x="5588" y="150418"/>
                  </a:lnTo>
                  <a:lnTo>
                    <a:pt x="58521" y="209550"/>
                  </a:lnTo>
                  <a:lnTo>
                    <a:pt x="112204" y="212090"/>
                  </a:lnTo>
                  <a:lnTo>
                    <a:pt x="184010" y="150418"/>
                  </a:lnTo>
                  <a:lnTo>
                    <a:pt x="216814" y="166916"/>
                  </a:lnTo>
                  <a:lnTo>
                    <a:pt x="217665" y="150418"/>
                  </a:lnTo>
                  <a:lnTo>
                    <a:pt x="218109" y="141947"/>
                  </a:lnTo>
                  <a:lnTo>
                    <a:pt x="219240" y="120053"/>
                  </a:lnTo>
                  <a:lnTo>
                    <a:pt x="432308" y="89052"/>
                  </a:lnTo>
                  <a:lnTo>
                    <a:pt x="440766" y="71361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7449" y="3895736"/>
              <a:ext cx="456332" cy="231729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18144" y="4292600"/>
            <a:ext cx="938049" cy="15366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771" y="261381"/>
            <a:ext cx="1543843" cy="38437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98161" y="60744"/>
            <a:ext cx="5594887" cy="67972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CBBEBC-2480-379F-07F7-DF545E3F84EB}"/>
              </a:ext>
            </a:extLst>
          </p:cNvPr>
          <p:cNvSpPr txBox="1"/>
          <p:nvPr/>
        </p:nvSpPr>
        <p:spPr>
          <a:xfrm>
            <a:off x="609600" y="1752600"/>
            <a:ext cx="1447800" cy="39703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certificate details view</a:t>
            </a:r>
            <a:r>
              <a:rPr lang="en-US" dirty="0"/>
              <a:t> typically shown in a web browser when a user clicks the lock icon in the address bar of an HTTPS website.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3369" y="4571732"/>
            <a:ext cx="5364310" cy="3889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Security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2341" y="5417609"/>
            <a:ext cx="871867" cy="110964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8787" y="261381"/>
            <a:ext cx="3158727" cy="38913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615" y="959611"/>
            <a:ext cx="8077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Arial"/>
                <a:cs typeface="Arial"/>
              </a:rPr>
              <a:t>Alice</a:t>
            </a:r>
            <a:r>
              <a:rPr sz="2400" b="0" spc="-5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and</a:t>
            </a:r>
            <a:r>
              <a:rPr sz="2400" b="0" spc="-4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Bob</a:t>
            </a:r>
            <a:r>
              <a:rPr sz="2400" b="0" spc="-5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must</a:t>
            </a:r>
            <a:r>
              <a:rPr sz="2400" b="0" spc="-5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be</a:t>
            </a:r>
            <a:r>
              <a:rPr sz="2400" b="0" spc="-5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able</a:t>
            </a:r>
            <a:r>
              <a:rPr sz="2400" b="0" spc="-4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to</a:t>
            </a:r>
            <a:r>
              <a:rPr sz="2400" b="0" spc="-5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detect</a:t>
            </a:r>
            <a:r>
              <a:rPr sz="2400" b="0" spc="-5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whether</a:t>
            </a:r>
            <a:r>
              <a:rPr sz="2400" b="0" spc="-4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msg</a:t>
            </a:r>
            <a:r>
              <a:rPr sz="2400" b="0" spc="-50" dirty="0">
                <a:latin typeface="Arial"/>
                <a:cs typeface="Arial"/>
              </a:rPr>
              <a:t> </a:t>
            </a:r>
            <a:r>
              <a:rPr sz="2400" b="0" spc="-10" dirty="0">
                <a:latin typeface="Arial"/>
                <a:cs typeface="Arial"/>
              </a:rPr>
              <a:t>changed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8615" y="1330452"/>
            <a:ext cx="8543925" cy="19278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926465" indent="-456565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926465" algn="l"/>
              </a:tabLst>
            </a:pPr>
            <a:r>
              <a:rPr sz="2000" dirty="0">
                <a:latin typeface="Arial"/>
                <a:cs typeface="Arial"/>
              </a:rPr>
              <a:t>verify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msg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originated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Alice</a:t>
            </a:r>
            <a:endParaRPr sz="2000">
              <a:latin typeface="Arial"/>
              <a:cs typeface="Arial"/>
            </a:endParaRPr>
          </a:p>
          <a:p>
            <a:pPr marL="926465" indent="-456565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926465" algn="l"/>
              </a:tabLst>
            </a:pPr>
            <a:r>
              <a:rPr sz="2000" dirty="0">
                <a:latin typeface="Arial"/>
                <a:cs typeface="Arial"/>
              </a:rPr>
              <a:t>verify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msg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tampered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way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Bob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15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009051"/>
                </a:solidFill>
                <a:latin typeface="Arial"/>
                <a:cs typeface="Arial"/>
              </a:rPr>
              <a:t>Solution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20"/>
              </a:spcBef>
              <a:tabLst>
                <a:tab pos="755015" algn="l"/>
              </a:tabLst>
            </a:pPr>
            <a:r>
              <a:rPr sz="2000" spc="-50" dirty="0">
                <a:solidFill>
                  <a:srgbClr val="009051"/>
                </a:solidFill>
                <a:latin typeface="Arial"/>
                <a:cs typeface="Arial"/>
              </a:rPr>
              <a:t>–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	digital</a:t>
            </a:r>
            <a:r>
              <a:rPr sz="2000" spc="-7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signatures:</a:t>
            </a:r>
            <a:r>
              <a:rPr sz="2000" spc="-85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cryptographic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technique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like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hand-</a:t>
            </a:r>
            <a:r>
              <a:rPr sz="2000" dirty="0">
                <a:latin typeface="Arial"/>
                <a:cs typeface="Arial"/>
              </a:rPr>
              <a:t>written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signature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48253" y="4534372"/>
            <a:ext cx="1287780" cy="1097280"/>
          </a:xfrm>
          <a:custGeom>
            <a:avLst/>
            <a:gdLst/>
            <a:ahLst/>
            <a:cxnLst/>
            <a:rect l="l" t="t" r="r" b="b"/>
            <a:pathLst>
              <a:path w="1287779" h="1097279">
                <a:moveTo>
                  <a:pt x="0" y="0"/>
                </a:moveTo>
                <a:lnTo>
                  <a:pt x="1287462" y="0"/>
                </a:lnTo>
                <a:lnTo>
                  <a:pt x="1287462" y="1096795"/>
                </a:lnTo>
                <a:lnTo>
                  <a:pt x="0" y="109679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48253" y="4534372"/>
            <a:ext cx="1287780" cy="1097280"/>
          </a:xfrm>
          <a:prstGeom prst="rect">
            <a:avLst/>
          </a:prstGeom>
          <a:solidFill>
            <a:srgbClr val="0080FF"/>
          </a:solidFill>
        </p:spPr>
        <p:txBody>
          <a:bodyPr vert="horz" wrap="square" lIns="0" tIns="158115" rIns="0" bIns="0" rtlCol="0">
            <a:spAutoFit/>
          </a:bodyPr>
          <a:lstStyle/>
          <a:p>
            <a:pPr marL="264795" marR="173990" indent="-7620">
              <a:lnSpc>
                <a:spcPct val="100000"/>
              </a:lnSpc>
              <a:spcBef>
                <a:spcPts val="1245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Secure sender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76016" y="4542478"/>
            <a:ext cx="1452880" cy="1078230"/>
          </a:xfrm>
          <a:custGeom>
            <a:avLst/>
            <a:gdLst/>
            <a:ahLst/>
            <a:cxnLst/>
            <a:rect l="l" t="t" r="r" b="b"/>
            <a:pathLst>
              <a:path w="1452879" h="1078229">
                <a:moveTo>
                  <a:pt x="0" y="0"/>
                </a:moveTo>
                <a:lnTo>
                  <a:pt x="1452853" y="0"/>
                </a:lnTo>
                <a:lnTo>
                  <a:pt x="1452853" y="1078035"/>
                </a:lnTo>
                <a:lnTo>
                  <a:pt x="0" y="107803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76016" y="4542478"/>
            <a:ext cx="1452880" cy="1078230"/>
          </a:xfrm>
          <a:prstGeom prst="rect">
            <a:avLst/>
          </a:prstGeom>
          <a:solidFill>
            <a:srgbClr val="9437FF"/>
          </a:solidFill>
        </p:spPr>
        <p:txBody>
          <a:bodyPr vert="horz" wrap="square" lIns="0" tIns="159385" rIns="0" bIns="0" rtlCol="0">
            <a:spAutoFit/>
          </a:bodyPr>
          <a:lstStyle/>
          <a:p>
            <a:pPr marL="240029" marR="230504" indent="62230">
              <a:lnSpc>
                <a:spcPct val="100000"/>
              </a:lnSpc>
              <a:spcBef>
                <a:spcPts val="1255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Secure receiver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254626" y="4792471"/>
            <a:ext cx="4543425" cy="1212215"/>
            <a:chOff x="1254626" y="4792471"/>
            <a:chExt cx="4543425" cy="1212215"/>
          </a:xfrm>
        </p:grpSpPr>
        <p:sp>
          <p:nvSpPr>
            <p:cNvPr id="11" name="object 11"/>
            <p:cNvSpPr/>
            <p:nvPr/>
          </p:nvSpPr>
          <p:spPr>
            <a:xfrm>
              <a:off x="3345239" y="4797234"/>
              <a:ext cx="2447925" cy="662940"/>
            </a:xfrm>
            <a:custGeom>
              <a:avLst/>
              <a:gdLst/>
              <a:ahLst/>
              <a:cxnLst/>
              <a:rect l="l" t="t" r="r" b="b"/>
              <a:pathLst>
                <a:path w="2447925" h="662939">
                  <a:moveTo>
                    <a:pt x="2447925" y="0"/>
                  </a:moveTo>
                  <a:lnTo>
                    <a:pt x="0" y="0"/>
                  </a:lnTo>
                  <a:lnTo>
                    <a:pt x="0" y="662406"/>
                  </a:lnTo>
                  <a:lnTo>
                    <a:pt x="2447925" y="662406"/>
                  </a:lnTo>
                  <a:lnTo>
                    <a:pt x="244792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45239" y="4797234"/>
              <a:ext cx="2447925" cy="662940"/>
            </a:xfrm>
            <a:custGeom>
              <a:avLst/>
              <a:gdLst/>
              <a:ahLst/>
              <a:cxnLst/>
              <a:rect l="l" t="t" r="r" b="b"/>
              <a:pathLst>
                <a:path w="2447925" h="662939">
                  <a:moveTo>
                    <a:pt x="0" y="0"/>
                  </a:moveTo>
                  <a:lnTo>
                    <a:pt x="2447925" y="0"/>
                  </a:lnTo>
                  <a:lnTo>
                    <a:pt x="2447925" y="662406"/>
                  </a:lnTo>
                  <a:lnTo>
                    <a:pt x="0" y="66240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54620" y="4879771"/>
              <a:ext cx="4535805" cy="1125220"/>
            </a:xfrm>
            <a:custGeom>
              <a:avLst/>
              <a:gdLst/>
              <a:ahLst/>
              <a:cxnLst/>
              <a:rect l="l" t="t" r="r" b="b"/>
              <a:pathLst>
                <a:path w="4535805" h="1125220">
                  <a:moveTo>
                    <a:pt x="814387" y="230200"/>
                  </a:moveTo>
                  <a:lnTo>
                    <a:pt x="785812" y="215925"/>
                  </a:lnTo>
                  <a:lnTo>
                    <a:pt x="671512" y="158762"/>
                  </a:lnTo>
                  <a:lnTo>
                    <a:pt x="671512" y="215925"/>
                  </a:lnTo>
                  <a:lnTo>
                    <a:pt x="0" y="215925"/>
                  </a:lnTo>
                  <a:lnTo>
                    <a:pt x="0" y="244500"/>
                  </a:lnTo>
                  <a:lnTo>
                    <a:pt x="671512" y="244500"/>
                  </a:lnTo>
                  <a:lnTo>
                    <a:pt x="671512" y="301637"/>
                  </a:lnTo>
                  <a:lnTo>
                    <a:pt x="785812" y="244500"/>
                  </a:lnTo>
                  <a:lnTo>
                    <a:pt x="814387" y="230200"/>
                  </a:lnTo>
                  <a:close/>
                </a:path>
                <a:path w="4535805" h="1125220">
                  <a:moveTo>
                    <a:pt x="4535195" y="114300"/>
                  </a:moveTo>
                  <a:lnTo>
                    <a:pt x="4458995" y="76200"/>
                  </a:lnTo>
                  <a:lnTo>
                    <a:pt x="4306595" y="0"/>
                  </a:lnTo>
                  <a:lnTo>
                    <a:pt x="4306595" y="76200"/>
                  </a:lnTo>
                  <a:lnTo>
                    <a:pt x="3686924" y="76200"/>
                  </a:lnTo>
                  <a:lnTo>
                    <a:pt x="3686924" y="203530"/>
                  </a:lnTo>
                  <a:lnTo>
                    <a:pt x="3640531" y="209613"/>
                  </a:lnTo>
                  <a:lnTo>
                    <a:pt x="3599891" y="215988"/>
                  </a:lnTo>
                  <a:lnTo>
                    <a:pt x="3558921" y="223901"/>
                  </a:lnTo>
                  <a:lnTo>
                    <a:pt x="3518331" y="233705"/>
                  </a:lnTo>
                  <a:lnTo>
                    <a:pt x="3478796" y="245770"/>
                  </a:lnTo>
                  <a:lnTo>
                    <a:pt x="3440976" y="260489"/>
                  </a:lnTo>
                  <a:lnTo>
                    <a:pt x="3405543" y="278358"/>
                  </a:lnTo>
                  <a:lnTo>
                    <a:pt x="3373209" y="299897"/>
                  </a:lnTo>
                  <a:lnTo>
                    <a:pt x="3343910" y="326542"/>
                  </a:lnTo>
                  <a:lnTo>
                    <a:pt x="3320504" y="357517"/>
                  </a:lnTo>
                  <a:lnTo>
                    <a:pt x="3302851" y="409663"/>
                  </a:lnTo>
                  <a:lnTo>
                    <a:pt x="3295573" y="449351"/>
                  </a:lnTo>
                  <a:lnTo>
                    <a:pt x="3290201" y="493991"/>
                  </a:lnTo>
                  <a:lnTo>
                    <a:pt x="3284994" y="568515"/>
                  </a:lnTo>
                  <a:lnTo>
                    <a:pt x="3283051" y="622401"/>
                  </a:lnTo>
                  <a:lnTo>
                    <a:pt x="3282099" y="678421"/>
                  </a:lnTo>
                  <a:lnTo>
                    <a:pt x="3281921" y="735672"/>
                  </a:lnTo>
                  <a:lnTo>
                    <a:pt x="3282340" y="792784"/>
                  </a:lnTo>
                  <a:lnTo>
                    <a:pt x="3283140" y="849249"/>
                  </a:lnTo>
                  <a:lnTo>
                    <a:pt x="3284156" y="904252"/>
                  </a:lnTo>
                  <a:lnTo>
                    <a:pt x="3284791" y="951534"/>
                  </a:lnTo>
                  <a:lnTo>
                    <a:pt x="3284804" y="951915"/>
                  </a:lnTo>
                  <a:lnTo>
                    <a:pt x="3227946" y="952106"/>
                  </a:lnTo>
                  <a:lnTo>
                    <a:pt x="3228708" y="953643"/>
                  </a:lnTo>
                  <a:lnTo>
                    <a:pt x="3188779" y="953503"/>
                  </a:lnTo>
                  <a:lnTo>
                    <a:pt x="3189401" y="906894"/>
                  </a:lnTo>
                  <a:lnTo>
                    <a:pt x="3190417" y="851649"/>
                  </a:lnTo>
                  <a:lnTo>
                    <a:pt x="3191243" y="794791"/>
                  </a:lnTo>
                  <a:lnTo>
                    <a:pt x="3191649" y="737425"/>
                  </a:lnTo>
                  <a:lnTo>
                    <a:pt x="3191484" y="680986"/>
                  </a:lnTo>
                  <a:lnTo>
                    <a:pt x="3191484" y="680008"/>
                  </a:lnTo>
                  <a:lnTo>
                    <a:pt x="3190557" y="626033"/>
                  </a:lnTo>
                  <a:lnTo>
                    <a:pt x="3188703" y="573620"/>
                  </a:lnTo>
                  <a:lnTo>
                    <a:pt x="3188563" y="569899"/>
                  </a:lnTo>
                  <a:lnTo>
                    <a:pt x="3188563" y="969213"/>
                  </a:lnTo>
                  <a:lnTo>
                    <a:pt x="3188398" y="981595"/>
                  </a:lnTo>
                  <a:lnTo>
                    <a:pt x="3188385" y="982370"/>
                  </a:lnTo>
                  <a:lnTo>
                    <a:pt x="3188563" y="969213"/>
                  </a:lnTo>
                  <a:lnTo>
                    <a:pt x="3188563" y="569899"/>
                  </a:lnTo>
                  <a:lnTo>
                    <a:pt x="3185464" y="519544"/>
                  </a:lnTo>
                  <a:lnTo>
                    <a:pt x="3180905" y="472681"/>
                  </a:lnTo>
                  <a:lnTo>
                    <a:pt x="3174631" y="430453"/>
                  </a:lnTo>
                  <a:lnTo>
                    <a:pt x="3165411" y="390956"/>
                  </a:lnTo>
                  <a:lnTo>
                    <a:pt x="3163735" y="385724"/>
                  </a:lnTo>
                  <a:lnTo>
                    <a:pt x="3142081" y="342988"/>
                  </a:lnTo>
                  <a:lnTo>
                    <a:pt x="3115983" y="314502"/>
                  </a:lnTo>
                  <a:lnTo>
                    <a:pt x="3068040" y="279946"/>
                  </a:lnTo>
                  <a:lnTo>
                    <a:pt x="3032607" y="262077"/>
                  </a:lnTo>
                  <a:lnTo>
                    <a:pt x="2994787" y="247357"/>
                  </a:lnTo>
                  <a:lnTo>
                    <a:pt x="2955239" y="235292"/>
                  </a:lnTo>
                  <a:lnTo>
                    <a:pt x="2914650" y="225488"/>
                  </a:lnTo>
                  <a:lnTo>
                    <a:pt x="2873679" y="217576"/>
                  </a:lnTo>
                  <a:lnTo>
                    <a:pt x="2833039" y="211201"/>
                  </a:lnTo>
                  <a:lnTo>
                    <a:pt x="2786659" y="205117"/>
                  </a:lnTo>
                  <a:lnTo>
                    <a:pt x="2787167" y="201383"/>
                  </a:lnTo>
                  <a:lnTo>
                    <a:pt x="2793822" y="152400"/>
                  </a:lnTo>
                  <a:lnTo>
                    <a:pt x="3679964" y="152400"/>
                  </a:lnTo>
                  <a:lnTo>
                    <a:pt x="3686924" y="203530"/>
                  </a:lnTo>
                  <a:lnTo>
                    <a:pt x="3686924" y="76200"/>
                  </a:lnTo>
                  <a:lnTo>
                    <a:pt x="2303170" y="76200"/>
                  </a:lnTo>
                  <a:lnTo>
                    <a:pt x="2303170" y="0"/>
                  </a:lnTo>
                  <a:lnTo>
                    <a:pt x="2074570" y="114300"/>
                  </a:lnTo>
                  <a:lnTo>
                    <a:pt x="2303170" y="228600"/>
                  </a:lnTo>
                  <a:lnTo>
                    <a:pt x="2303170" y="152400"/>
                  </a:lnTo>
                  <a:lnTo>
                    <a:pt x="2783268" y="152400"/>
                  </a:lnTo>
                  <a:lnTo>
                    <a:pt x="2612898" y="210464"/>
                  </a:lnTo>
                  <a:lnTo>
                    <a:pt x="2771229" y="318516"/>
                  </a:lnTo>
                  <a:lnTo>
                    <a:pt x="2778912" y="262077"/>
                  </a:lnTo>
                  <a:lnTo>
                    <a:pt x="2778950" y="261747"/>
                  </a:lnTo>
                  <a:lnTo>
                    <a:pt x="2825635" y="267868"/>
                  </a:lnTo>
                  <a:lnTo>
                    <a:pt x="2864815" y="274040"/>
                  </a:lnTo>
                  <a:lnTo>
                    <a:pt x="2903791" y="281597"/>
                  </a:lnTo>
                  <a:lnTo>
                    <a:pt x="2941790" y="290842"/>
                  </a:lnTo>
                  <a:lnTo>
                    <a:pt x="3011754" y="315290"/>
                  </a:lnTo>
                  <a:lnTo>
                    <a:pt x="3068434" y="348869"/>
                  </a:lnTo>
                  <a:lnTo>
                    <a:pt x="3098012" y="379374"/>
                  </a:lnTo>
                  <a:lnTo>
                    <a:pt x="3115297" y="425145"/>
                  </a:lnTo>
                  <a:lnTo>
                    <a:pt x="3124250" y="480199"/>
                  </a:lnTo>
                  <a:lnTo>
                    <a:pt x="3128518" y="524484"/>
                  </a:lnTo>
                  <a:lnTo>
                    <a:pt x="3131540" y="573620"/>
                  </a:lnTo>
                  <a:lnTo>
                    <a:pt x="3133344" y="623989"/>
                  </a:lnTo>
                  <a:lnTo>
                    <a:pt x="3134322" y="680008"/>
                  </a:lnTo>
                  <a:lnTo>
                    <a:pt x="3134347" y="680986"/>
                  </a:lnTo>
                  <a:lnTo>
                    <a:pt x="3134499" y="737260"/>
                  </a:lnTo>
                  <a:lnTo>
                    <a:pt x="3134093" y="794372"/>
                  </a:lnTo>
                  <a:lnTo>
                    <a:pt x="3133280" y="850836"/>
                  </a:lnTo>
                  <a:lnTo>
                    <a:pt x="3132264" y="905840"/>
                  </a:lnTo>
                  <a:lnTo>
                    <a:pt x="3131629" y="953122"/>
                  </a:lnTo>
                  <a:lnTo>
                    <a:pt x="3131629" y="953312"/>
                  </a:lnTo>
                  <a:lnTo>
                    <a:pt x="3074187" y="953122"/>
                  </a:lnTo>
                  <a:lnTo>
                    <a:pt x="3159328" y="1124864"/>
                  </a:lnTo>
                  <a:lnTo>
                    <a:pt x="3231172" y="982370"/>
                  </a:lnTo>
                  <a:lnTo>
                    <a:pt x="3237179" y="970445"/>
                  </a:lnTo>
                  <a:lnTo>
                    <a:pt x="3314242" y="1123276"/>
                  </a:lnTo>
                  <a:lnTo>
                    <a:pt x="3384893" y="980782"/>
                  </a:lnTo>
                  <a:lnTo>
                    <a:pt x="3399104" y="952106"/>
                  </a:lnTo>
                  <a:lnTo>
                    <a:pt x="3399193" y="951915"/>
                  </a:lnTo>
                  <a:lnTo>
                    <a:pt x="3399294" y="951725"/>
                  </a:lnTo>
                  <a:lnTo>
                    <a:pt x="3399396" y="951534"/>
                  </a:lnTo>
                  <a:lnTo>
                    <a:pt x="3341954" y="951725"/>
                  </a:lnTo>
                  <a:lnTo>
                    <a:pt x="3341332" y="905306"/>
                  </a:lnTo>
                  <a:lnTo>
                    <a:pt x="3340316" y="850061"/>
                  </a:lnTo>
                  <a:lnTo>
                    <a:pt x="3339490" y="793203"/>
                  </a:lnTo>
                  <a:lnTo>
                    <a:pt x="3339071" y="735838"/>
                  </a:lnTo>
                  <a:lnTo>
                    <a:pt x="3339236" y="679399"/>
                  </a:lnTo>
                  <a:lnTo>
                    <a:pt x="3340163" y="624446"/>
                  </a:lnTo>
                  <a:lnTo>
                    <a:pt x="3342043" y="572033"/>
                  </a:lnTo>
                  <a:lnTo>
                    <a:pt x="3345053" y="522897"/>
                  </a:lnTo>
                  <a:lnTo>
                    <a:pt x="3349333" y="478612"/>
                  </a:lnTo>
                  <a:lnTo>
                    <a:pt x="3354959" y="440169"/>
                  </a:lnTo>
                  <a:lnTo>
                    <a:pt x="3365677" y="396646"/>
                  </a:lnTo>
                  <a:lnTo>
                    <a:pt x="3368624" y="389369"/>
                  </a:lnTo>
                  <a:lnTo>
                    <a:pt x="3369665" y="386753"/>
                  </a:lnTo>
                  <a:lnTo>
                    <a:pt x="3371392" y="384136"/>
                  </a:lnTo>
                  <a:lnTo>
                    <a:pt x="3375558" y="377786"/>
                  </a:lnTo>
                  <a:lnTo>
                    <a:pt x="3384448" y="366826"/>
                  </a:lnTo>
                  <a:lnTo>
                    <a:pt x="3431438" y="329298"/>
                  </a:lnTo>
                  <a:lnTo>
                    <a:pt x="3495535" y="300405"/>
                  </a:lnTo>
                  <a:lnTo>
                    <a:pt x="3569792" y="280009"/>
                  </a:lnTo>
                  <a:lnTo>
                    <a:pt x="3608768" y="272453"/>
                  </a:lnTo>
                  <a:lnTo>
                    <a:pt x="3647948" y="266280"/>
                  </a:lnTo>
                  <a:lnTo>
                    <a:pt x="3694620" y="260159"/>
                  </a:lnTo>
                  <a:lnTo>
                    <a:pt x="3702342" y="316928"/>
                  </a:lnTo>
                  <a:lnTo>
                    <a:pt x="3860673" y="208876"/>
                  </a:lnTo>
                  <a:lnTo>
                    <a:pt x="3834053" y="199796"/>
                  </a:lnTo>
                  <a:lnTo>
                    <a:pt x="3694963" y="152400"/>
                  </a:lnTo>
                  <a:lnTo>
                    <a:pt x="4306595" y="152400"/>
                  </a:lnTo>
                  <a:lnTo>
                    <a:pt x="4306595" y="228600"/>
                  </a:lnTo>
                  <a:lnTo>
                    <a:pt x="4458995" y="152400"/>
                  </a:lnTo>
                  <a:lnTo>
                    <a:pt x="4535195" y="1143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218940" y="4710684"/>
            <a:ext cx="5765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latin typeface="Arial"/>
                <a:cs typeface="Arial"/>
              </a:rPr>
              <a:t>Data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29796" y="4594860"/>
            <a:ext cx="5765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latin typeface="Arial"/>
                <a:cs typeface="Arial"/>
              </a:rPr>
              <a:t>Data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7142" y="5503164"/>
            <a:ext cx="6318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80FF"/>
                </a:solidFill>
                <a:latin typeface="Arial"/>
                <a:cs typeface="Arial"/>
              </a:rPr>
              <a:t>Alice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58801" y="3826958"/>
            <a:ext cx="8796020" cy="1643380"/>
            <a:chOff x="158801" y="3826958"/>
            <a:chExt cx="8796020" cy="1643380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801" y="3826958"/>
              <a:ext cx="1172476" cy="164306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68560" y="3991485"/>
              <a:ext cx="985688" cy="125264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228869" y="5017199"/>
              <a:ext cx="814705" cy="142875"/>
            </a:xfrm>
            <a:custGeom>
              <a:avLst/>
              <a:gdLst/>
              <a:ahLst/>
              <a:cxnLst/>
              <a:rect l="l" t="t" r="r" b="b"/>
              <a:pathLst>
                <a:path w="814704" h="142875">
                  <a:moveTo>
                    <a:pt x="671512" y="0"/>
                  </a:moveTo>
                  <a:lnTo>
                    <a:pt x="671512" y="142874"/>
                  </a:lnTo>
                  <a:lnTo>
                    <a:pt x="785812" y="85724"/>
                  </a:lnTo>
                  <a:lnTo>
                    <a:pt x="685800" y="85724"/>
                  </a:lnTo>
                  <a:lnTo>
                    <a:pt x="685800" y="57149"/>
                  </a:lnTo>
                  <a:lnTo>
                    <a:pt x="785812" y="57149"/>
                  </a:lnTo>
                  <a:lnTo>
                    <a:pt x="671512" y="0"/>
                  </a:lnTo>
                  <a:close/>
                </a:path>
                <a:path w="814704" h="142875">
                  <a:moveTo>
                    <a:pt x="671512" y="57149"/>
                  </a:moveTo>
                  <a:lnTo>
                    <a:pt x="0" y="57149"/>
                  </a:lnTo>
                  <a:lnTo>
                    <a:pt x="0" y="85724"/>
                  </a:lnTo>
                  <a:lnTo>
                    <a:pt x="671512" y="85724"/>
                  </a:lnTo>
                  <a:lnTo>
                    <a:pt x="671512" y="57149"/>
                  </a:lnTo>
                  <a:close/>
                </a:path>
                <a:path w="814704" h="142875">
                  <a:moveTo>
                    <a:pt x="785812" y="57149"/>
                  </a:moveTo>
                  <a:lnTo>
                    <a:pt x="685800" y="57149"/>
                  </a:lnTo>
                  <a:lnTo>
                    <a:pt x="685800" y="85724"/>
                  </a:lnTo>
                  <a:lnTo>
                    <a:pt x="785812" y="85724"/>
                  </a:lnTo>
                  <a:lnTo>
                    <a:pt x="814387" y="71437"/>
                  </a:lnTo>
                  <a:lnTo>
                    <a:pt x="785812" y="57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38938" y="4317658"/>
              <a:ext cx="238125" cy="449580"/>
            </a:xfrm>
            <a:custGeom>
              <a:avLst/>
              <a:gdLst/>
              <a:ahLst/>
              <a:cxnLst/>
              <a:rect l="l" t="t" r="r" b="b"/>
              <a:pathLst>
                <a:path w="238125" h="449579">
                  <a:moveTo>
                    <a:pt x="0" y="0"/>
                  </a:moveTo>
                  <a:lnTo>
                    <a:pt x="238125" y="449263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950572" y="6124955"/>
            <a:ext cx="7175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B70064"/>
                </a:solidFill>
                <a:latin typeface="Arial"/>
                <a:cs typeface="Arial"/>
              </a:rPr>
              <a:t>Trudy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95920" y="5430011"/>
            <a:ext cx="5207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9437FF"/>
                </a:solidFill>
                <a:latin typeface="Arial"/>
                <a:cs typeface="Arial"/>
              </a:rPr>
              <a:t>Bob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49963" y="3915155"/>
            <a:ext cx="10293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A6A6A6"/>
                </a:solidFill>
                <a:latin typeface="Arial"/>
                <a:cs typeface="Arial"/>
              </a:rPr>
              <a:t>Channel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04100" y="3885692"/>
            <a:ext cx="1423035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58750" marR="5080" indent="-146050">
              <a:lnSpc>
                <a:spcPts val="2090"/>
              </a:lnSpc>
              <a:spcBef>
                <a:spcPts val="225"/>
              </a:spcBef>
            </a:pPr>
            <a:r>
              <a:rPr sz="1800" b="1" dirty="0">
                <a:latin typeface="Arial"/>
                <a:cs typeface="Arial"/>
              </a:rPr>
              <a:t>Data,</a:t>
            </a:r>
            <a:r>
              <a:rPr sz="1800" b="1" spc="-10" dirty="0">
                <a:latin typeface="Arial"/>
                <a:cs typeface="Arial"/>
              </a:rPr>
              <a:t> control messages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016877" y="4470058"/>
            <a:ext cx="224154" cy="517525"/>
          </a:xfrm>
          <a:custGeom>
            <a:avLst/>
            <a:gdLst/>
            <a:ahLst/>
            <a:cxnLst/>
            <a:rect l="l" t="t" r="r" b="b"/>
            <a:pathLst>
              <a:path w="224154" h="517525">
                <a:moveTo>
                  <a:pt x="0" y="0"/>
                </a:moveTo>
                <a:lnTo>
                  <a:pt x="223837" y="51752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03861" y="950467"/>
            <a:ext cx="2129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Recipient</a:t>
            </a:r>
            <a:r>
              <a:rPr sz="2400" b="0" spc="-11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400" b="0" spc="-20" dirty="0">
                <a:solidFill>
                  <a:srgbClr val="9437FF"/>
                </a:solidFill>
                <a:latin typeface="Arial"/>
                <a:cs typeface="Arial"/>
              </a:rPr>
              <a:t>(Bob)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17265" y="1519935"/>
            <a:ext cx="13589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50" dirty="0">
                <a:solidFill>
                  <a:srgbClr val="009051"/>
                </a:solidFill>
                <a:latin typeface="Arial"/>
                <a:cs typeface="Arial"/>
              </a:rPr>
              <a:t>A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8399" y="1824735"/>
            <a:ext cx="13589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50" dirty="0">
                <a:solidFill>
                  <a:srgbClr val="FF40FF"/>
                </a:solidFill>
                <a:latin typeface="Arial"/>
                <a:cs typeface="Arial"/>
              </a:rPr>
              <a:t>A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53136" y="1687067"/>
            <a:ext cx="7385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55" dirty="0">
                <a:solidFill>
                  <a:srgbClr val="FF40FF"/>
                </a:solidFill>
                <a:latin typeface="Arial"/>
                <a:cs typeface="Arial"/>
              </a:rPr>
              <a:t>K</a:t>
            </a:r>
            <a:r>
              <a:rPr sz="2400" spc="82" baseline="27777" dirty="0">
                <a:solidFill>
                  <a:srgbClr val="FF40FF"/>
                </a:solidFill>
                <a:latin typeface="Arial"/>
                <a:cs typeface="Arial"/>
              </a:rPr>
              <a:t>-</a:t>
            </a:r>
            <a:r>
              <a:rPr sz="2400" spc="-330" baseline="27777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40FF"/>
                </a:solidFill>
                <a:latin typeface="Arial"/>
                <a:cs typeface="Arial"/>
              </a:rPr>
              <a:t>(m)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80086" y="1382267"/>
            <a:ext cx="37592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310515" algn="l"/>
              </a:tabLst>
            </a:pPr>
            <a:r>
              <a:rPr sz="2000" spc="-50" dirty="0">
                <a:latin typeface="Arial"/>
                <a:cs typeface="Arial"/>
              </a:rPr>
              <a:t>–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10" dirty="0">
                <a:latin typeface="Arial"/>
                <a:cs typeface="Arial"/>
              </a:rPr>
              <a:t>applies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Alice’s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public</a:t>
            </a:r>
            <a:r>
              <a:rPr sz="2000" spc="-5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key</a:t>
            </a:r>
            <a:r>
              <a:rPr sz="2000" spc="-5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K</a:t>
            </a:r>
            <a:r>
              <a:rPr sz="2400" baseline="36458" dirty="0">
                <a:solidFill>
                  <a:srgbClr val="009051"/>
                </a:solidFill>
                <a:latin typeface="Arial"/>
                <a:cs typeface="Arial"/>
              </a:rPr>
              <a:t>+</a:t>
            </a:r>
            <a:r>
              <a:rPr sz="2400" spc="37" baseline="36458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78536" y="2193544"/>
            <a:ext cx="2961005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>
              <a:lnSpc>
                <a:spcPts val="1440"/>
              </a:lnSpc>
              <a:spcBef>
                <a:spcPts val="100"/>
              </a:spcBef>
              <a:tabLst>
                <a:tab pos="745490" algn="l"/>
              </a:tabLst>
            </a:pPr>
            <a:r>
              <a:rPr sz="1300" spc="-50" dirty="0">
                <a:solidFill>
                  <a:srgbClr val="009051"/>
                </a:solidFill>
                <a:latin typeface="Arial"/>
                <a:cs typeface="Arial"/>
              </a:rPr>
              <a:t>A</a:t>
            </a:r>
            <a:r>
              <a:rPr sz="1300" dirty="0">
                <a:solidFill>
                  <a:srgbClr val="009051"/>
                </a:solidFill>
                <a:latin typeface="Arial"/>
                <a:cs typeface="Arial"/>
              </a:rPr>
              <a:t>	</a:t>
            </a:r>
            <a:r>
              <a:rPr sz="1300" spc="-50" dirty="0">
                <a:solidFill>
                  <a:srgbClr val="FF40FF"/>
                </a:solidFill>
                <a:latin typeface="Arial"/>
                <a:cs typeface="Arial"/>
              </a:rPr>
              <a:t>A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2280"/>
              </a:lnSpc>
            </a:pPr>
            <a:r>
              <a:rPr sz="2000" dirty="0">
                <a:latin typeface="Arial"/>
                <a:cs typeface="Arial"/>
              </a:rPr>
              <a:t>signed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was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Alice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has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Alice’s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private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key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034723" y="4429636"/>
            <a:ext cx="2470150" cy="1517650"/>
            <a:chOff x="5034723" y="4429636"/>
            <a:chExt cx="2470150" cy="1517650"/>
          </a:xfrm>
        </p:grpSpPr>
        <p:sp>
          <p:nvSpPr>
            <p:cNvPr id="9" name="object 9"/>
            <p:cNvSpPr/>
            <p:nvPr/>
          </p:nvSpPr>
          <p:spPr>
            <a:xfrm>
              <a:off x="5034712" y="5111330"/>
              <a:ext cx="2470150" cy="146685"/>
            </a:xfrm>
            <a:custGeom>
              <a:avLst/>
              <a:gdLst/>
              <a:ahLst/>
              <a:cxnLst/>
              <a:rect l="l" t="t" r="r" b="b"/>
              <a:pathLst>
                <a:path w="2470150" h="146685">
                  <a:moveTo>
                    <a:pt x="639838" y="75171"/>
                  </a:moveTo>
                  <a:lnTo>
                    <a:pt x="611263" y="60883"/>
                  </a:lnTo>
                  <a:lnTo>
                    <a:pt x="496963" y="3733"/>
                  </a:lnTo>
                  <a:lnTo>
                    <a:pt x="496963" y="60883"/>
                  </a:lnTo>
                  <a:lnTo>
                    <a:pt x="0" y="60883"/>
                  </a:lnTo>
                  <a:lnTo>
                    <a:pt x="0" y="89458"/>
                  </a:lnTo>
                  <a:lnTo>
                    <a:pt x="496963" y="89458"/>
                  </a:lnTo>
                  <a:lnTo>
                    <a:pt x="496963" y="146608"/>
                  </a:lnTo>
                  <a:lnTo>
                    <a:pt x="611263" y="89458"/>
                  </a:lnTo>
                  <a:lnTo>
                    <a:pt x="639838" y="75171"/>
                  </a:lnTo>
                  <a:close/>
                </a:path>
                <a:path w="2470150" h="146685">
                  <a:moveTo>
                    <a:pt x="2469858" y="71437"/>
                  </a:moveTo>
                  <a:lnTo>
                    <a:pt x="2441283" y="57150"/>
                  </a:lnTo>
                  <a:lnTo>
                    <a:pt x="2326983" y="0"/>
                  </a:lnTo>
                  <a:lnTo>
                    <a:pt x="2326983" y="57150"/>
                  </a:lnTo>
                  <a:lnTo>
                    <a:pt x="1655470" y="57150"/>
                  </a:lnTo>
                  <a:lnTo>
                    <a:pt x="1655470" y="85725"/>
                  </a:lnTo>
                  <a:lnTo>
                    <a:pt x="2326983" y="85725"/>
                  </a:lnTo>
                  <a:lnTo>
                    <a:pt x="2326983" y="142875"/>
                  </a:lnTo>
                  <a:lnTo>
                    <a:pt x="2441270" y="85725"/>
                  </a:lnTo>
                  <a:lnTo>
                    <a:pt x="2469858" y="714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49559" y="4429636"/>
              <a:ext cx="1448435" cy="1517650"/>
            </a:xfrm>
            <a:custGeom>
              <a:avLst/>
              <a:gdLst/>
              <a:ahLst/>
              <a:cxnLst/>
              <a:rect l="l" t="t" r="r" b="b"/>
              <a:pathLst>
                <a:path w="1448434" h="1517650">
                  <a:moveTo>
                    <a:pt x="1447817" y="0"/>
                  </a:moveTo>
                  <a:lnTo>
                    <a:pt x="0" y="0"/>
                  </a:lnTo>
                  <a:lnTo>
                    <a:pt x="0" y="1517059"/>
                  </a:lnTo>
                  <a:lnTo>
                    <a:pt x="1447817" y="1517059"/>
                  </a:lnTo>
                  <a:lnTo>
                    <a:pt x="14478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881" y="256420"/>
            <a:ext cx="7072709" cy="39409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33279" y="932180"/>
            <a:ext cx="3399790" cy="114617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25"/>
              </a:spcBef>
            </a:pP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Sender</a:t>
            </a:r>
            <a:r>
              <a:rPr sz="2400" spc="-7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80FF"/>
                </a:solidFill>
                <a:latin typeface="Arial"/>
                <a:cs typeface="Arial"/>
              </a:rPr>
              <a:t>(Alice)</a:t>
            </a:r>
            <a:endParaRPr sz="2400">
              <a:latin typeface="Arial"/>
              <a:cs typeface="Arial"/>
            </a:endParaRPr>
          </a:p>
          <a:p>
            <a:pPr marL="612775" marR="30480" indent="-285750">
              <a:lnSpc>
                <a:spcPct val="100000"/>
              </a:lnSpc>
              <a:spcBef>
                <a:spcPts val="520"/>
              </a:spcBef>
              <a:tabLst>
                <a:tab pos="612140" algn="l"/>
              </a:tabLst>
            </a:pPr>
            <a:r>
              <a:rPr sz="2000" spc="-50" dirty="0">
                <a:latin typeface="Arial"/>
                <a:cs typeface="Arial"/>
              </a:rPr>
              <a:t>–</a:t>
            </a:r>
            <a:r>
              <a:rPr sz="2000" dirty="0">
                <a:latin typeface="Arial"/>
                <a:cs typeface="Arial"/>
              </a:rPr>
              <a:t>	encrypts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msg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her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private</a:t>
            </a:r>
            <a:r>
              <a:rPr sz="2000" spc="-3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key</a:t>
            </a:r>
            <a:r>
              <a:rPr sz="2000" spc="-3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K</a:t>
            </a:r>
            <a:r>
              <a:rPr sz="1950" baseline="-17094" dirty="0">
                <a:solidFill>
                  <a:srgbClr val="FF40FF"/>
                </a:solidFill>
                <a:latin typeface="Arial"/>
                <a:cs typeface="Arial"/>
              </a:rPr>
              <a:t>A</a:t>
            </a:r>
            <a:r>
              <a:rPr sz="1950" spc="270" baseline="-17094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create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7604" y="2174062"/>
            <a:ext cx="3428365" cy="57785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R="852169" algn="r">
              <a:lnSpc>
                <a:spcPct val="100000"/>
              </a:lnSpc>
              <a:spcBef>
                <a:spcPts val="250"/>
              </a:spcBef>
            </a:pPr>
            <a:r>
              <a:rPr sz="1300" spc="-50" dirty="0">
                <a:solidFill>
                  <a:srgbClr val="FF40FF"/>
                </a:solidFill>
                <a:latin typeface="Arial"/>
                <a:cs typeface="Arial"/>
              </a:rPr>
              <a:t>A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  <a:tabLst>
                <a:tab pos="297815" algn="l"/>
              </a:tabLst>
            </a:pPr>
            <a:r>
              <a:rPr sz="2000" spc="-50" dirty="0">
                <a:latin typeface="Arial"/>
                <a:cs typeface="Arial"/>
              </a:rPr>
              <a:t>–</a:t>
            </a:r>
            <a:r>
              <a:rPr sz="2000" dirty="0">
                <a:latin typeface="Arial"/>
                <a:cs typeface="Arial"/>
              </a:rPr>
              <a:t>	proves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owner/creator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07954" y="2052828"/>
            <a:ext cx="27279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signed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message,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40FF"/>
                </a:solidFill>
                <a:latin typeface="Arial"/>
                <a:cs typeface="Arial"/>
              </a:rPr>
              <a:t>K</a:t>
            </a:r>
            <a:r>
              <a:rPr sz="2000" spc="-229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400" baseline="34722" dirty="0">
                <a:solidFill>
                  <a:srgbClr val="FF40FF"/>
                </a:solidFill>
                <a:latin typeface="Arial"/>
                <a:cs typeface="Arial"/>
              </a:rPr>
              <a:t>-</a:t>
            </a:r>
            <a:r>
              <a:rPr sz="2000" spc="-25" dirty="0">
                <a:solidFill>
                  <a:srgbClr val="FF40FF"/>
                </a:solidFill>
                <a:latin typeface="Arial"/>
                <a:cs typeface="Arial"/>
              </a:rPr>
              <a:t>(m)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16203" y="5110636"/>
            <a:ext cx="640080" cy="142875"/>
          </a:xfrm>
          <a:custGeom>
            <a:avLst/>
            <a:gdLst/>
            <a:ahLst/>
            <a:cxnLst/>
            <a:rect l="l" t="t" r="r" b="b"/>
            <a:pathLst>
              <a:path w="640079" h="142875">
                <a:moveTo>
                  <a:pt x="496957" y="0"/>
                </a:moveTo>
                <a:lnTo>
                  <a:pt x="496957" y="142875"/>
                </a:lnTo>
                <a:lnTo>
                  <a:pt x="611255" y="85725"/>
                </a:lnTo>
                <a:lnTo>
                  <a:pt x="511244" y="85725"/>
                </a:lnTo>
                <a:lnTo>
                  <a:pt x="511244" y="57150"/>
                </a:lnTo>
                <a:lnTo>
                  <a:pt x="611259" y="57150"/>
                </a:lnTo>
                <a:lnTo>
                  <a:pt x="496957" y="0"/>
                </a:lnTo>
                <a:close/>
              </a:path>
              <a:path w="640079" h="142875">
                <a:moveTo>
                  <a:pt x="496957" y="57150"/>
                </a:moveTo>
                <a:lnTo>
                  <a:pt x="0" y="57150"/>
                </a:lnTo>
                <a:lnTo>
                  <a:pt x="0" y="85725"/>
                </a:lnTo>
                <a:lnTo>
                  <a:pt x="496957" y="85725"/>
                </a:lnTo>
                <a:lnTo>
                  <a:pt x="496957" y="57150"/>
                </a:lnTo>
                <a:close/>
              </a:path>
              <a:path w="640079" h="142875">
                <a:moveTo>
                  <a:pt x="611259" y="57150"/>
                </a:moveTo>
                <a:lnTo>
                  <a:pt x="511244" y="57150"/>
                </a:lnTo>
                <a:lnTo>
                  <a:pt x="511244" y="85725"/>
                </a:lnTo>
                <a:lnTo>
                  <a:pt x="611255" y="85725"/>
                </a:lnTo>
                <a:lnTo>
                  <a:pt x="639832" y="71436"/>
                </a:lnTo>
                <a:lnTo>
                  <a:pt x="611259" y="57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66322" y="5701284"/>
            <a:ext cx="6318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80FF"/>
                </a:solidFill>
                <a:latin typeface="Arial"/>
                <a:cs typeface="Arial"/>
              </a:rPr>
              <a:t>Alice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97981" y="4024841"/>
            <a:ext cx="3029585" cy="1945005"/>
            <a:chOff x="597981" y="4024841"/>
            <a:chExt cx="3029585" cy="1945005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7981" y="4024841"/>
              <a:ext cx="1172476" cy="164306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778679" y="4215240"/>
              <a:ext cx="1849120" cy="1754505"/>
            </a:xfrm>
            <a:custGeom>
              <a:avLst/>
              <a:gdLst/>
              <a:ahLst/>
              <a:cxnLst/>
              <a:rect l="l" t="t" r="r" b="b"/>
              <a:pathLst>
                <a:path w="1849120" h="1754504">
                  <a:moveTo>
                    <a:pt x="1848718" y="0"/>
                  </a:moveTo>
                  <a:lnTo>
                    <a:pt x="0" y="0"/>
                  </a:lnTo>
                  <a:lnTo>
                    <a:pt x="0" y="1754325"/>
                  </a:lnTo>
                  <a:lnTo>
                    <a:pt x="1848718" y="1754325"/>
                  </a:lnTo>
                  <a:lnTo>
                    <a:pt x="1848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86720" y="4147927"/>
            <a:ext cx="985687" cy="1252645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7832010" y="5542788"/>
            <a:ext cx="5207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9437FF"/>
                </a:solidFill>
                <a:latin typeface="Arial"/>
                <a:cs typeface="Arial"/>
              </a:rPr>
              <a:t>Bob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78679" y="4215240"/>
            <a:ext cx="1849120" cy="175450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R="13970" algn="ctr">
              <a:lnSpc>
                <a:spcPct val="100000"/>
              </a:lnSpc>
              <a:spcBef>
                <a:spcPts val="190"/>
              </a:spcBef>
            </a:pPr>
            <a:r>
              <a:rPr sz="1800" dirty="0">
                <a:latin typeface="Arial"/>
                <a:cs typeface="Arial"/>
              </a:rPr>
              <a:t>Dear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Bob</a:t>
            </a:r>
            <a:endParaRPr sz="1800">
              <a:latin typeface="Arial"/>
              <a:cs typeface="Arial"/>
            </a:endParaRPr>
          </a:p>
          <a:p>
            <a:pPr marL="154940" marR="168910" algn="ctr">
              <a:lnSpc>
                <a:spcPct val="99000"/>
              </a:lnSpc>
              <a:spcBef>
                <a:spcPts val="875"/>
              </a:spcBef>
            </a:pPr>
            <a:r>
              <a:rPr sz="1400" dirty="0">
                <a:latin typeface="Arial"/>
                <a:cs typeface="Arial"/>
              </a:rPr>
              <a:t>The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secret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meeting </a:t>
            </a:r>
            <a:r>
              <a:rPr sz="1400" dirty="0">
                <a:latin typeface="Arial"/>
                <a:cs typeface="Arial"/>
              </a:rPr>
              <a:t>takes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place</a:t>
            </a:r>
            <a:r>
              <a:rPr sz="1400" spc="-25" dirty="0">
                <a:latin typeface="Arial"/>
                <a:cs typeface="Arial"/>
              </a:rPr>
              <a:t> at </a:t>
            </a:r>
            <a:r>
              <a:rPr sz="1400" dirty="0">
                <a:latin typeface="Arial"/>
                <a:cs typeface="Arial"/>
              </a:rPr>
              <a:t>midnight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under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the </a:t>
            </a:r>
            <a:r>
              <a:rPr sz="1400" dirty="0">
                <a:latin typeface="Arial"/>
                <a:cs typeface="Arial"/>
              </a:rPr>
              <a:t>old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oak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tree</a:t>
            </a:r>
            <a:endParaRPr sz="1400">
              <a:latin typeface="Arial"/>
              <a:cs typeface="Arial"/>
            </a:endParaRPr>
          </a:p>
          <a:p>
            <a:pPr marR="13970" algn="ctr">
              <a:lnSpc>
                <a:spcPct val="100000"/>
              </a:lnSpc>
              <a:spcBef>
                <a:spcPts val="1110"/>
              </a:spcBef>
            </a:pPr>
            <a:r>
              <a:rPr sz="1800" spc="-10" dirty="0">
                <a:latin typeface="Arial"/>
                <a:cs typeface="Arial"/>
              </a:rPr>
              <a:t>Alice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60741" y="3730734"/>
            <a:ext cx="2735580" cy="396875"/>
          </a:xfrm>
          <a:custGeom>
            <a:avLst/>
            <a:gdLst/>
            <a:ahLst/>
            <a:cxnLst/>
            <a:rect l="l" t="t" r="r" b="b"/>
            <a:pathLst>
              <a:path w="2735579" h="396875">
                <a:moveTo>
                  <a:pt x="2735262" y="0"/>
                </a:moveTo>
                <a:lnTo>
                  <a:pt x="0" y="0"/>
                </a:lnTo>
                <a:lnTo>
                  <a:pt x="0" y="396875"/>
                </a:lnTo>
                <a:lnTo>
                  <a:pt x="2735262" y="396875"/>
                </a:lnTo>
                <a:lnTo>
                  <a:pt x="27352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799602" y="3750564"/>
            <a:ext cx="16579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Alice’s</a:t>
            </a:r>
            <a:r>
              <a:rPr sz="2000" spc="-7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msg,</a:t>
            </a:r>
            <a:r>
              <a:rPr sz="2000" spc="-7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0080FF"/>
                </a:solidFill>
                <a:latin typeface="Arial"/>
                <a:cs typeface="Arial"/>
              </a:rPr>
              <a:t>m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53542" y="4596020"/>
            <a:ext cx="1233170" cy="1071880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</a:ln>
        </p:spPr>
        <p:txBody>
          <a:bodyPr vert="horz" wrap="square" lIns="0" tIns="97790" rIns="0" bIns="0" rtlCol="0">
            <a:spAutoFit/>
          </a:bodyPr>
          <a:lstStyle/>
          <a:p>
            <a:pPr marL="104775" marR="65405" indent="6350" algn="just">
              <a:lnSpc>
                <a:spcPct val="100000"/>
              </a:lnSpc>
              <a:spcBef>
                <a:spcPts val="77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key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encryption algorithm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12432" y="3462020"/>
            <a:ext cx="18503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Alice’s</a:t>
            </a:r>
            <a:r>
              <a:rPr sz="1800" spc="-5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private</a:t>
            </a:r>
            <a:r>
              <a:rPr sz="1800" spc="-5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80FF"/>
                </a:solidFill>
                <a:latin typeface="Arial"/>
                <a:cs typeface="Arial"/>
              </a:rPr>
              <a:t>key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172160" y="3900492"/>
            <a:ext cx="530860" cy="621030"/>
            <a:chOff x="4172160" y="3900492"/>
            <a:chExt cx="530860" cy="621030"/>
          </a:xfrm>
        </p:grpSpPr>
        <p:sp>
          <p:nvSpPr>
            <p:cNvPr id="28" name="object 28"/>
            <p:cNvSpPr/>
            <p:nvPr/>
          </p:nvSpPr>
          <p:spPr>
            <a:xfrm>
              <a:off x="4179862" y="3911663"/>
              <a:ext cx="441325" cy="212725"/>
            </a:xfrm>
            <a:custGeom>
              <a:avLst/>
              <a:gdLst/>
              <a:ahLst/>
              <a:cxnLst/>
              <a:rect l="l" t="t" r="r" b="b"/>
              <a:pathLst>
                <a:path w="441325" h="212725">
                  <a:moveTo>
                    <a:pt x="440766" y="71374"/>
                  </a:moveTo>
                  <a:lnTo>
                    <a:pt x="430707" y="64566"/>
                  </a:lnTo>
                  <a:lnTo>
                    <a:pt x="413766" y="53086"/>
                  </a:lnTo>
                  <a:lnTo>
                    <a:pt x="411962" y="51854"/>
                  </a:lnTo>
                  <a:lnTo>
                    <a:pt x="409270" y="50038"/>
                  </a:lnTo>
                  <a:lnTo>
                    <a:pt x="393903" y="39624"/>
                  </a:lnTo>
                  <a:lnTo>
                    <a:pt x="357301" y="50038"/>
                  </a:lnTo>
                  <a:lnTo>
                    <a:pt x="323265" y="28740"/>
                  </a:lnTo>
                  <a:lnTo>
                    <a:pt x="266738" y="51854"/>
                  </a:lnTo>
                  <a:lnTo>
                    <a:pt x="243586" y="35394"/>
                  </a:lnTo>
                  <a:lnTo>
                    <a:pt x="207746" y="53086"/>
                  </a:lnTo>
                  <a:lnTo>
                    <a:pt x="204050" y="42633"/>
                  </a:lnTo>
                  <a:lnTo>
                    <a:pt x="196735" y="21932"/>
                  </a:lnTo>
                  <a:lnTo>
                    <a:pt x="162090" y="42633"/>
                  </a:lnTo>
                  <a:lnTo>
                    <a:pt x="115824" y="17106"/>
                  </a:lnTo>
                  <a:lnTo>
                    <a:pt x="115824" y="84670"/>
                  </a:lnTo>
                  <a:lnTo>
                    <a:pt x="106006" y="120065"/>
                  </a:lnTo>
                  <a:lnTo>
                    <a:pt x="86017" y="139534"/>
                  </a:lnTo>
                  <a:lnTo>
                    <a:pt x="71958" y="141947"/>
                  </a:lnTo>
                  <a:lnTo>
                    <a:pt x="61709" y="137121"/>
                  </a:lnTo>
                  <a:lnTo>
                    <a:pt x="53086" y="129286"/>
                  </a:lnTo>
                  <a:lnTo>
                    <a:pt x="41579" y="117017"/>
                  </a:lnTo>
                  <a:lnTo>
                    <a:pt x="48196" y="94932"/>
                  </a:lnTo>
                  <a:lnTo>
                    <a:pt x="58750" y="79679"/>
                  </a:lnTo>
                  <a:lnTo>
                    <a:pt x="92684" y="64566"/>
                  </a:lnTo>
                  <a:lnTo>
                    <a:pt x="115824" y="84670"/>
                  </a:lnTo>
                  <a:lnTo>
                    <a:pt x="115824" y="17106"/>
                  </a:lnTo>
                  <a:lnTo>
                    <a:pt x="84823" y="0"/>
                  </a:lnTo>
                  <a:lnTo>
                    <a:pt x="20688" y="35318"/>
                  </a:lnTo>
                  <a:lnTo>
                    <a:pt x="17081" y="31470"/>
                  </a:lnTo>
                  <a:lnTo>
                    <a:pt x="0" y="54749"/>
                  </a:lnTo>
                  <a:lnTo>
                    <a:pt x="7480" y="61036"/>
                  </a:lnTo>
                  <a:lnTo>
                    <a:pt x="5588" y="150431"/>
                  </a:lnTo>
                  <a:lnTo>
                    <a:pt x="58521" y="209562"/>
                  </a:lnTo>
                  <a:lnTo>
                    <a:pt x="112191" y="212102"/>
                  </a:lnTo>
                  <a:lnTo>
                    <a:pt x="183997" y="150431"/>
                  </a:lnTo>
                  <a:lnTo>
                    <a:pt x="216814" y="166916"/>
                  </a:lnTo>
                  <a:lnTo>
                    <a:pt x="217665" y="150431"/>
                  </a:lnTo>
                  <a:lnTo>
                    <a:pt x="218097" y="141947"/>
                  </a:lnTo>
                  <a:lnTo>
                    <a:pt x="219240" y="120065"/>
                  </a:lnTo>
                  <a:lnTo>
                    <a:pt x="432295" y="89065"/>
                  </a:lnTo>
                  <a:lnTo>
                    <a:pt x="440766" y="71374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72160" y="3900492"/>
              <a:ext cx="456332" cy="23172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588419" y="4051228"/>
              <a:ext cx="114300" cy="470534"/>
            </a:xfrm>
            <a:custGeom>
              <a:avLst/>
              <a:gdLst/>
              <a:ahLst/>
              <a:cxnLst/>
              <a:rect l="l" t="t" r="r" b="b"/>
              <a:pathLst>
                <a:path w="114300" h="470535">
                  <a:moveTo>
                    <a:pt x="74998" y="0"/>
                  </a:moveTo>
                  <a:lnTo>
                    <a:pt x="36898" y="128"/>
                  </a:lnTo>
                  <a:lnTo>
                    <a:pt x="37026" y="38099"/>
                  </a:lnTo>
                  <a:lnTo>
                    <a:pt x="37026" y="38228"/>
                  </a:lnTo>
                  <a:lnTo>
                    <a:pt x="75126" y="38099"/>
                  </a:lnTo>
                  <a:lnTo>
                    <a:pt x="74999" y="128"/>
                  </a:lnTo>
                  <a:lnTo>
                    <a:pt x="74998" y="0"/>
                  </a:lnTo>
                  <a:close/>
                </a:path>
                <a:path w="114300" h="470535">
                  <a:moveTo>
                    <a:pt x="75255" y="76199"/>
                  </a:moveTo>
                  <a:lnTo>
                    <a:pt x="37155" y="76328"/>
                  </a:lnTo>
                  <a:lnTo>
                    <a:pt x="37284" y="114298"/>
                  </a:lnTo>
                  <a:lnTo>
                    <a:pt x="37284" y="114428"/>
                  </a:lnTo>
                  <a:lnTo>
                    <a:pt x="75384" y="114298"/>
                  </a:lnTo>
                  <a:lnTo>
                    <a:pt x="75255" y="76328"/>
                  </a:lnTo>
                  <a:lnTo>
                    <a:pt x="75255" y="76199"/>
                  </a:lnTo>
                  <a:close/>
                </a:path>
                <a:path w="114300" h="470535">
                  <a:moveTo>
                    <a:pt x="75512" y="152398"/>
                  </a:moveTo>
                  <a:lnTo>
                    <a:pt x="37412" y="152528"/>
                  </a:lnTo>
                  <a:lnTo>
                    <a:pt x="37542" y="190498"/>
                  </a:lnTo>
                  <a:lnTo>
                    <a:pt x="37542" y="190626"/>
                  </a:lnTo>
                  <a:lnTo>
                    <a:pt x="75641" y="190498"/>
                  </a:lnTo>
                  <a:lnTo>
                    <a:pt x="75513" y="152528"/>
                  </a:lnTo>
                  <a:lnTo>
                    <a:pt x="75512" y="152398"/>
                  </a:lnTo>
                  <a:close/>
                </a:path>
                <a:path w="114300" h="470535">
                  <a:moveTo>
                    <a:pt x="75770" y="228598"/>
                  </a:moveTo>
                  <a:lnTo>
                    <a:pt x="37670" y="228726"/>
                  </a:lnTo>
                  <a:lnTo>
                    <a:pt x="37798" y="266698"/>
                  </a:lnTo>
                  <a:lnTo>
                    <a:pt x="37799" y="266826"/>
                  </a:lnTo>
                  <a:lnTo>
                    <a:pt x="75899" y="266698"/>
                  </a:lnTo>
                  <a:lnTo>
                    <a:pt x="75771" y="228726"/>
                  </a:lnTo>
                  <a:lnTo>
                    <a:pt x="75770" y="228598"/>
                  </a:lnTo>
                  <a:close/>
                </a:path>
                <a:path w="114300" h="470535">
                  <a:moveTo>
                    <a:pt x="76028" y="304798"/>
                  </a:moveTo>
                  <a:lnTo>
                    <a:pt x="37928" y="304926"/>
                  </a:lnTo>
                  <a:lnTo>
                    <a:pt x="38056" y="342897"/>
                  </a:lnTo>
                  <a:lnTo>
                    <a:pt x="38056" y="343026"/>
                  </a:lnTo>
                  <a:lnTo>
                    <a:pt x="76156" y="342897"/>
                  </a:lnTo>
                  <a:lnTo>
                    <a:pt x="76028" y="304926"/>
                  </a:lnTo>
                  <a:lnTo>
                    <a:pt x="76028" y="304798"/>
                  </a:lnTo>
                  <a:close/>
                </a:path>
                <a:path w="114300" h="470535">
                  <a:moveTo>
                    <a:pt x="114300" y="355471"/>
                  </a:moveTo>
                  <a:lnTo>
                    <a:pt x="0" y="355857"/>
                  </a:lnTo>
                  <a:lnTo>
                    <a:pt x="57536" y="469964"/>
                  </a:lnTo>
                  <a:lnTo>
                    <a:pt x="114300" y="3554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696755" y="3649979"/>
            <a:ext cx="3752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000" baseline="-37500" dirty="0">
                <a:solidFill>
                  <a:srgbClr val="FF40FF"/>
                </a:solidFill>
                <a:latin typeface="Arial"/>
                <a:cs typeface="Arial"/>
              </a:rPr>
              <a:t>K</a:t>
            </a:r>
            <a:r>
              <a:rPr sz="3000" spc="-135" baseline="-37500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FF40FF"/>
                </a:solidFill>
                <a:latin typeface="Arial"/>
                <a:cs typeface="Arial"/>
              </a:rPr>
              <a:t>-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934086" y="3990340"/>
            <a:ext cx="1612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solidFill>
                  <a:srgbClr val="FF40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649559" y="4429636"/>
            <a:ext cx="1448435" cy="151765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L="213360" marR="144780" algn="ctr">
              <a:lnSpc>
                <a:spcPct val="100000"/>
              </a:lnSpc>
              <a:spcBef>
                <a:spcPts val="910"/>
              </a:spcBef>
            </a:pPr>
            <a:r>
              <a:rPr sz="1600" dirty="0">
                <a:latin typeface="Arial"/>
                <a:cs typeface="Arial"/>
              </a:rPr>
              <a:t>Alice’s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msg, </a:t>
            </a:r>
            <a:r>
              <a:rPr sz="1600" dirty="0">
                <a:latin typeface="Arial"/>
                <a:cs typeface="Arial"/>
              </a:rPr>
              <a:t>m,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signed (encrypted)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her </a:t>
            </a:r>
            <a:r>
              <a:rPr sz="1600" dirty="0">
                <a:latin typeface="Arial"/>
                <a:cs typeface="Arial"/>
              </a:rPr>
              <a:t>private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key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474280" y="4081779"/>
            <a:ext cx="1612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solidFill>
                  <a:srgbClr val="FF40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919449" y="3884676"/>
            <a:ext cx="11023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9755">
              <a:lnSpc>
                <a:spcPts val="1320"/>
              </a:lnSpc>
              <a:spcBef>
                <a:spcPts val="100"/>
              </a:spcBef>
            </a:pPr>
            <a:r>
              <a:rPr sz="2400" spc="-15" baseline="41666" dirty="0">
                <a:solidFill>
                  <a:srgbClr val="FF40FF"/>
                </a:solidFill>
                <a:latin typeface="Arial"/>
                <a:cs typeface="Arial"/>
              </a:rPr>
              <a:t>-</a:t>
            </a:r>
            <a:r>
              <a:rPr sz="2400" spc="-240" baseline="41666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40FF"/>
                </a:solidFill>
                <a:latin typeface="Arial"/>
                <a:cs typeface="Arial"/>
              </a:rPr>
              <a:t>(m)</a:t>
            </a:r>
            <a:endParaRPr sz="2000">
              <a:latin typeface="Arial"/>
              <a:cs typeface="Arial"/>
            </a:endParaRPr>
          </a:p>
          <a:p>
            <a:pPr marL="38100">
              <a:lnSpc>
                <a:spcPts val="1320"/>
              </a:lnSpc>
            </a:pPr>
            <a:r>
              <a:rPr sz="2000" dirty="0">
                <a:latin typeface="Arial"/>
                <a:cs typeface="Arial"/>
              </a:rPr>
              <a:t>m,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40FF"/>
                </a:solidFill>
                <a:latin typeface="Arial"/>
                <a:cs typeface="Arial"/>
              </a:rPr>
              <a:t>K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42650" y="1698244"/>
            <a:ext cx="933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solidFill>
                  <a:srgbClr val="FF40FF"/>
                </a:solidFill>
                <a:latin typeface="Arial"/>
                <a:cs typeface="Arial"/>
              </a:rPr>
              <a:t>-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937960" y="1951228"/>
            <a:ext cx="933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solidFill>
                  <a:srgbClr val="FF40FF"/>
                </a:solidFill>
                <a:latin typeface="Arial"/>
                <a:cs typeface="Arial"/>
              </a:rPr>
              <a:t>-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867386" y="2055876"/>
            <a:ext cx="32010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23215" algn="l"/>
              </a:tabLst>
            </a:pPr>
            <a:r>
              <a:rPr sz="2000" spc="-50" dirty="0">
                <a:latin typeface="Arial"/>
                <a:cs typeface="Arial"/>
              </a:rPr>
              <a:t>–</a:t>
            </a:r>
            <a:r>
              <a:rPr sz="2000" dirty="0">
                <a:latin typeface="Arial"/>
                <a:cs typeface="Arial"/>
              </a:rPr>
              <a:t>	if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K</a:t>
            </a:r>
            <a:r>
              <a:rPr sz="2400" baseline="32986" dirty="0">
                <a:solidFill>
                  <a:srgbClr val="009051"/>
                </a:solidFill>
                <a:latin typeface="Arial"/>
                <a:cs typeface="Arial"/>
              </a:rPr>
              <a:t>+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(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K</a:t>
            </a:r>
            <a:r>
              <a:rPr sz="2000" spc="29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(m)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)</a:t>
            </a:r>
            <a:r>
              <a:rPr sz="2000" spc="-3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whoever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978" y="256420"/>
            <a:ext cx="5220294" cy="3940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6366" y="764031"/>
            <a:ext cx="5027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Arial"/>
                <a:cs typeface="Arial"/>
              </a:rPr>
              <a:t>Public</a:t>
            </a:r>
            <a:r>
              <a:rPr sz="2400" b="0" spc="-6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key</a:t>
            </a:r>
            <a:r>
              <a:rPr sz="2400" b="0" spc="-5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cryptography</a:t>
            </a:r>
            <a:r>
              <a:rPr sz="2400" b="0" spc="-6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is</a:t>
            </a:r>
            <a:r>
              <a:rPr sz="2400" b="0" spc="-55" dirty="0">
                <a:latin typeface="Arial"/>
                <a:cs typeface="Arial"/>
              </a:rPr>
              <a:t> </a:t>
            </a:r>
            <a:r>
              <a:rPr sz="2400" b="0" spc="-10" dirty="0">
                <a:latin typeface="Arial"/>
                <a:cs typeface="Arial"/>
              </a:rPr>
              <a:t>expensive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6366" y="1066800"/>
            <a:ext cx="8947785" cy="6545382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755015" indent="-285115">
              <a:lnSpc>
                <a:spcPct val="100000"/>
              </a:lnSpc>
              <a:spcBef>
                <a:spcPts val="580"/>
              </a:spcBef>
              <a:buChar char="–"/>
              <a:tabLst>
                <a:tab pos="755015" algn="l"/>
              </a:tabLst>
            </a:pPr>
            <a:r>
              <a:rPr sz="2000" dirty="0">
                <a:latin typeface="Arial"/>
                <a:cs typeface="Arial"/>
              </a:rPr>
              <a:t>more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expensive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longer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message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is</a:t>
            </a:r>
            <a:endParaRPr sz="2000" dirty="0">
              <a:latin typeface="Arial"/>
              <a:cs typeface="Arial"/>
            </a:endParaRPr>
          </a:p>
          <a:p>
            <a:pPr marL="812800" indent="-342900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tabLst>
                <a:tab pos="755015" algn="l"/>
              </a:tabLst>
            </a:pPr>
            <a:r>
              <a:rPr lang="en-US" sz="2000" b="1" dirty="0"/>
              <a:t>Public key cryptography is expensive</a:t>
            </a:r>
            <a:r>
              <a:rPr lang="en-US" sz="2000" dirty="0"/>
              <a:t> because it involves </a:t>
            </a:r>
            <a:r>
              <a:rPr lang="en-US" sz="2000" b="1" dirty="0"/>
              <a:t>mathematically complex operations</a:t>
            </a:r>
            <a:r>
              <a:rPr lang="en-US" sz="2000" dirty="0"/>
              <a:t> like exponentiation over very large prime numbers (for RSA) or elliptic curves (for ECC).</a:t>
            </a:r>
          </a:p>
          <a:p>
            <a:pPr marL="812800" indent="-342900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tabLst>
                <a:tab pos="755015" algn="l"/>
              </a:tabLst>
            </a:pPr>
            <a:r>
              <a:rPr lang="en-US" sz="2000" dirty="0"/>
              <a:t>Public key cryptography (e.g., RSA, ECDSA) isn't optimized for encrypting </a:t>
            </a:r>
            <a:r>
              <a:rPr lang="en-US" sz="2000" b="1" dirty="0"/>
              <a:t>large amounts of data.</a:t>
            </a:r>
            <a:endParaRPr lang="en-US" sz="2000" spc="-2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80"/>
              </a:spcBef>
              <a:tabLst>
                <a:tab pos="755015" algn="l"/>
              </a:tabLst>
            </a:pP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15"/>
              </a:spcBef>
              <a:buFont typeface="Arial"/>
              <a:buChar char="–"/>
            </a:pP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009051"/>
                </a:solidFill>
                <a:latin typeface="Arial"/>
                <a:cs typeface="Arial"/>
              </a:rPr>
              <a:t>Solution</a:t>
            </a:r>
            <a:endParaRPr sz="2400" dirty="0">
              <a:latin typeface="Arial"/>
              <a:cs typeface="Arial"/>
            </a:endParaRPr>
          </a:p>
          <a:p>
            <a:pPr marL="755015" indent="-285115">
              <a:lnSpc>
                <a:spcPct val="100000"/>
              </a:lnSpc>
              <a:spcBef>
                <a:spcPts val="520"/>
              </a:spcBef>
              <a:buChar char="–"/>
              <a:tabLst>
                <a:tab pos="755015" algn="l"/>
              </a:tabLst>
            </a:pPr>
            <a:r>
              <a:rPr sz="2000" dirty="0">
                <a:latin typeface="Arial"/>
                <a:cs typeface="Arial"/>
              </a:rPr>
              <a:t>sign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digital</a:t>
            </a:r>
            <a:r>
              <a:rPr sz="2000" spc="-3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``fingerprint”</a:t>
            </a:r>
            <a:r>
              <a:rPr sz="2000" spc="-4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of</a:t>
            </a:r>
            <a:r>
              <a:rPr sz="2000" spc="-55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msg</a:t>
            </a:r>
            <a:r>
              <a:rPr sz="2000" spc="-5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rather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than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msg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itself</a:t>
            </a:r>
            <a:endParaRPr sz="2000" dirty="0">
              <a:latin typeface="Arial"/>
              <a:cs typeface="Arial"/>
            </a:endParaRPr>
          </a:p>
          <a:p>
            <a:pPr marL="1662430">
              <a:lnSpc>
                <a:spcPct val="100000"/>
              </a:lnSpc>
              <a:spcBef>
                <a:spcPts val="2170"/>
              </a:spcBef>
            </a:pPr>
            <a:r>
              <a:rPr sz="2400" dirty="0">
                <a:solidFill>
                  <a:srgbClr val="009051"/>
                </a:solidFill>
                <a:highlight>
                  <a:srgbClr val="FFFF00"/>
                </a:highlight>
                <a:latin typeface="Arial"/>
                <a:cs typeface="Arial"/>
              </a:rPr>
              <a:t>Message</a:t>
            </a:r>
            <a:r>
              <a:rPr sz="2400" spc="-114" dirty="0">
                <a:solidFill>
                  <a:srgbClr val="009051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9051"/>
                </a:solidFill>
                <a:highlight>
                  <a:srgbClr val="FFFF00"/>
                </a:highlight>
                <a:latin typeface="Arial"/>
                <a:cs typeface="Arial"/>
              </a:rPr>
              <a:t>digest</a:t>
            </a:r>
            <a:br>
              <a:rPr lang="en-US" sz="2400" spc="-10" dirty="0">
                <a:solidFill>
                  <a:srgbClr val="009051"/>
                </a:solidFill>
                <a:highlight>
                  <a:srgbClr val="FFFF00"/>
                </a:highlight>
                <a:latin typeface="Arial"/>
                <a:cs typeface="Arial"/>
              </a:rPr>
            </a:br>
            <a:endParaRPr lang="en-US" sz="2400" spc="-10" dirty="0">
              <a:solidFill>
                <a:srgbClr val="009051"/>
              </a:solidFill>
              <a:latin typeface="Arial"/>
              <a:cs typeface="Arial"/>
            </a:endParaRPr>
          </a:p>
          <a:p>
            <a:pPr>
              <a:buNone/>
            </a:pPr>
            <a:r>
              <a:rPr lang="en-US" b="1" dirty="0"/>
              <a:t>Instead of signing the whole message, you sign its digital "fingerprint".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fingerprint is called a </a:t>
            </a:r>
            <a:r>
              <a:rPr lang="en-US" sz="1600" b="1" dirty="0"/>
              <a:t>message digest</a:t>
            </a:r>
            <a:r>
              <a:rPr lang="en-US" sz="1600" dirty="0"/>
              <a:t>, and it's produced by a </a:t>
            </a:r>
            <a:r>
              <a:rPr lang="en-US" sz="1600" b="1" dirty="0"/>
              <a:t>cryptographic hash function</a:t>
            </a:r>
            <a:r>
              <a:rPr lang="en-US" sz="1600" dirty="0"/>
              <a:t> (e.g., SHA-256).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A </a:t>
            </a:r>
            <a:r>
              <a:rPr lang="en-US" sz="1600" b="1" dirty="0"/>
              <a:t>hash function</a:t>
            </a:r>
            <a:r>
              <a:rPr lang="en-US" sz="1600" dirty="0"/>
              <a:t> takes a message of any length and produces a fixed-size output (the digest).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You then </a:t>
            </a:r>
            <a:r>
              <a:rPr lang="en-US" sz="1600" b="1" dirty="0"/>
              <a:t>sign the digest</a:t>
            </a:r>
            <a:r>
              <a:rPr lang="en-US" sz="1600" dirty="0"/>
              <a:t> using the sender’s private key.</a:t>
            </a:r>
          </a:p>
          <a:p>
            <a:pPr marL="1662430">
              <a:lnSpc>
                <a:spcPct val="100000"/>
              </a:lnSpc>
              <a:spcBef>
                <a:spcPts val="2170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19200" y="3574086"/>
            <a:ext cx="2971165" cy="219710"/>
          </a:xfrm>
          <a:custGeom>
            <a:avLst/>
            <a:gdLst/>
            <a:ahLst/>
            <a:cxnLst/>
            <a:rect l="l" t="t" r="r" b="b"/>
            <a:pathLst>
              <a:path w="2971165" h="219710">
                <a:moveTo>
                  <a:pt x="2970674" y="0"/>
                </a:moveTo>
                <a:lnTo>
                  <a:pt x="2969235" y="42755"/>
                </a:lnTo>
                <a:lnTo>
                  <a:pt x="2965312" y="77670"/>
                </a:lnTo>
                <a:lnTo>
                  <a:pt x="2959493" y="101210"/>
                </a:lnTo>
                <a:lnTo>
                  <a:pt x="2952367" y="109842"/>
                </a:lnTo>
                <a:lnTo>
                  <a:pt x="1503644" y="109842"/>
                </a:lnTo>
                <a:lnTo>
                  <a:pt x="1496517" y="118473"/>
                </a:lnTo>
                <a:lnTo>
                  <a:pt x="1490698" y="142013"/>
                </a:lnTo>
                <a:lnTo>
                  <a:pt x="1486775" y="176928"/>
                </a:lnTo>
                <a:lnTo>
                  <a:pt x="1485337" y="219684"/>
                </a:lnTo>
                <a:lnTo>
                  <a:pt x="1483898" y="176928"/>
                </a:lnTo>
                <a:lnTo>
                  <a:pt x="1479975" y="142013"/>
                </a:lnTo>
                <a:lnTo>
                  <a:pt x="1474156" y="118473"/>
                </a:lnTo>
                <a:lnTo>
                  <a:pt x="1467030" y="109842"/>
                </a:lnTo>
                <a:lnTo>
                  <a:pt x="18307" y="109842"/>
                </a:lnTo>
                <a:lnTo>
                  <a:pt x="11180" y="101210"/>
                </a:lnTo>
                <a:lnTo>
                  <a:pt x="5361" y="77670"/>
                </a:lnTo>
                <a:lnTo>
                  <a:pt x="1438" y="42755"/>
                </a:lnTo>
                <a:lnTo>
                  <a:pt x="0" y="0"/>
                </a:lnTo>
              </a:path>
            </a:pathLst>
          </a:custGeom>
          <a:ln w="28575">
            <a:solidFill>
              <a:srgbClr val="0090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A05D4-2731-EB22-22F8-FB4903F04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5BA5C835-D700-F386-C89E-23590FF4C77B}"/>
              </a:ext>
            </a:extLst>
          </p:cNvPr>
          <p:cNvSpPr txBox="1"/>
          <p:nvPr/>
        </p:nvSpPr>
        <p:spPr>
          <a:xfrm>
            <a:off x="304800" y="1447800"/>
            <a:ext cx="8945960" cy="413703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>
              <a:buNone/>
            </a:pPr>
            <a:r>
              <a:rPr lang="en-US" sz="2400" b="1" dirty="0"/>
              <a:t>1. Encrypt the Message (Confidentiality)</a:t>
            </a:r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en-US" sz="2400" dirty="0"/>
              <a:t>Use a </a:t>
            </a:r>
            <a:r>
              <a:rPr lang="en-US" sz="2400" b="1" dirty="0"/>
              <a:t>symmetric key algorithm</a:t>
            </a:r>
            <a:r>
              <a:rPr lang="en-US" sz="2400" dirty="0"/>
              <a:t> (like AES) to encrypt the full message. </a:t>
            </a:r>
            <a:r>
              <a:rPr lang="en-US" sz="2400" dirty="0">
                <a:highlight>
                  <a:srgbClr val="FFFF00"/>
                </a:highlight>
              </a:rPr>
              <a:t>They use </a:t>
            </a:r>
            <a:r>
              <a:rPr lang="en-US" sz="2400" b="1" dirty="0">
                <a:highlight>
                  <a:srgbClr val="FFFF00"/>
                </a:highlight>
              </a:rPr>
              <a:t>asymmetric key exchange algorithms</a:t>
            </a:r>
            <a:r>
              <a:rPr lang="en-US" sz="2400" dirty="0">
                <a:highlight>
                  <a:srgbClr val="FFFF00"/>
                </a:highlight>
              </a:rPr>
              <a:t> during the TLS handshake to </a:t>
            </a:r>
            <a:r>
              <a:rPr lang="en-US" sz="2400" b="1" dirty="0">
                <a:highlight>
                  <a:srgbClr val="FFFF00"/>
                </a:highlight>
              </a:rPr>
              <a:t>derive a shared symmetric key</a:t>
            </a:r>
            <a:endParaRPr lang="en-US" sz="2400" dirty="0"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keeps it secret from anyone but the intended recipient.</a:t>
            </a:r>
            <a:br>
              <a:rPr lang="en-US" sz="2400" dirty="0"/>
            </a:br>
            <a:endParaRPr lang="en-US" sz="2400" dirty="0"/>
          </a:p>
          <a:p>
            <a:pPr>
              <a:buNone/>
            </a:pPr>
            <a:r>
              <a:rPr lang="en-US" sz="2400" b="1" dirty="0"/>
              <a:t>2. Sign the Message (Integrity + Authentication)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 a </a:t>
            </a:r>
            <a:r>
              <a:rPr lang="en-US" sz="2400" b="1" dirty="0"/>
              <a:t>private key</a:t>
            </a:r>
            <a:r>
              <a:rPr lang="en-US" sz="2400" dirty="0"/>
              <a:t> to sign the hash of the original (or encrypted) message.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ensures it’s not tampered with and proves who sent it.</a:t>
            </a:r>
          </a:p>
          <a:p>
            <a:pPr marL="914400"/>
            <a:endParaRPr lang="en-US" sz="2400" dirty="0">
              <a:latin typeface="Arial"/>
              <a:cs typeface="Arial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D73751C-BBCE-86C7-874E-C967077B0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7339"/>
            <a:ext cx="8763000" cy="1231106"/>
          </a:xfrm>
        </p:spPr>
        <p:txBody>
          <a:bodyPr/>
          <a:lstStyle/>
          <a:p>
            <a:r>
              <a:rPr lang="en-US" dirty="0"/>
              <a:t>TLS: Signing + Encryption</a:t>
            </a:r>
          </a:p>
        </p:txBody>
      </p:sp>
    </p:spTree>
    <p:extLst>
      <p:ext uri="{BB962C8B-B14F-4D97-AF65-F5344CB8AC3E}">
        <p14:creationId xmlns:p14="http://schemas.microsoft.com/office/powerpoint/2010/main" val="3287612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CDEDF-8577-DA98-C283-B88D45370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6C860AD1-4343-8D19-E44A-A112EBAFCABA}"/>
              </a:ext>
            </a:extLst>
          </p:cNvPr>
          <p:cNvSpPr txBox="1"/>
          <p:nvPr/>
        </p:nvSpPr>
        <p:spPr>
          <a:xfrm>
            <a:off x="152400" y="751200"/>
            <a:ext cx="8945960" cy="6353021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>
              <a:buNone/>
            </a:pPr>
            <a:r>
              <a:rPr lang="en-US" sz="1600" b="1" dirty="0"/>
              <a:t>SENDER:</a:t>
            </a:r>
          </a:p>
          <a:p>
            <a:pPr>
              <a:buFont typeface="+mj-lt"/>
              <a:buAutoNum type="arabicPeriod"/>
            </a:pPr>
            <a:r>
              <a:rPr lang="en-US" sz="1600" b="1" dirty="0"/>
              <a:t>Create the Message Digest</a:t>
            </a:r>
            <a:r>
              <a:rPr lang="en-US" sz="16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The sender computes a </a:t>
            </a:r>
            <a:r>
              <a:rPr lang="en-US" sz="1600" b="1" dirty="0"/>
              <a:t>hash</a:t>
            </a:r>
            <a:r>
              <a:rPr lang="en-US" sz="1600" dirty="0"/>
              <a:t> (digest) of the full message using a cryptographic hash function (like SHA-256).</a:t>
            </a:r>
            <a:br>
              <a:rPr lang="en-US" sz="1600" dirty="0"/>
            </a:br>
            <a:endParaRPr lang="en-US" sz="1600" dirty="0"/>
          </a:p>
          <a:p>
            <a:pPr>
              <a:buFont typeface="+mj-lt"/>
              <a:buAutoNum type="arabicPeriod"/>
            </a:pPr>
            <a:r>
              <a:rPr lang="en-US" sz="1600" b="1" dirty="0"/>
              <a:t>Sign the Digest</a:t>
            </a:r>
            <a:r>
              <a:rPr lang="en-US" sz="16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The sender encrypts the digest with their </a:t>
            </a:r>
            <a:r>
              <a:rPr lang="en-US" sz="1600" b="1" dirty="0"/>
              <a:t>private key</a:t>
            </a:r>
            <a:r>
              <a:rPr lang="en-US" sz="1600" dirty="0"/>
              <a:t> — this is the </a:t>
            </a:r>
            <a:r>
              <a:rPr lang="en-US" sz="1600" b="1" dirty="0"/>
              <a:t>digital signature</a:t>
            </a:r>
            <a:r>
              <a:rPr lang="en-US" sz="1600" dirty="0"/>
              <a:t>.</a:t>
            </a:r>
            <a:br>
              <a:rPr lang="en-US" sz="1600" dirty="0"/>
            </a:br>
            <a:endParaRPr lang="en-US" sz="1600" dirty="0"/>
          </a:p>
          <a:p>
            <a:pPr>
              <a:buFont typeface="+mj-lt"/>
              <a:buAutoNum type="arabicPeriod"/>
            </a:pPr>
            <a:r>
              <a:rPr lang="en-US" sz="1600" b="1" dirty="0"/>
              <a:t>Send Both</a:t>
            </a:r>
            <a:r>
              <a:rPr lang="en-US" sz="1600" dirty="0"/>
              <a:t>:</a:t>
            </a:r>
          </a:p>
          <a:p>
            <a:pPr marL="12001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The </a:t>
            </a:r>
            <a:r>
              <a:rPr lang="en-US" sz="1600" b="1" dirty="0"/>
              <a:t>original message</a:t>
            </a:r>
            <a:r>
              <a:rPr lang="en-US" sz="1600" dirty="0"/>
              <a:t> (in plaintext or </a:t>
            </a:r>
            <a:r>
              <a:rPr lang="en-US" sz="1600" dirty="0">
                <a:solidFill>
                  <a:srgbClr val="FF0000"/>
                </a:solidFill>
              </a:rPr>
              <a:t>encrypted (symmetric key),</a:t>
            </a:r>
            <a:r>
              <a:rPr lang="en-US" sz="1600" dirty="0"/>
              <a:t> depending on the context).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The </a:t>
            </a:r>
            <a:r>
              <a:rPr lang="en-US" sz="1600" b="1" dirty="0"/>
              <a:t>digital signature</a:t>
            </a:r>
            <a:r>
              <a:rPr lang="en-US" sz="1600" dirty="0"/>
              <a:t> (i.e., the signed digest).</a:t>
            </a:r>
            <a:br>
              <a:rPr lang="en-US" sz="1600" dirty="0"/>
            </a:br>
            <a:endParaRPr lang="en-US" sz="2000" dirty="0">
              <a:latin typeface="Arial"/>
              <a:cs typeface="Arial"/>
            </a:endParaRPr>
          </a:p>
          <a:p>
            <a:pPr>
              <a:buNone/>
            </a:pPr>
            <a:r>
              <a:rPr lang="en-US" sz="1600" b="1" dirty="0"/>
              <a:t>RECIEVER: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Hash the Message Again</a:t>
            </a:r>
            <a:r>
              <a:rPr lang="en-US" sz="16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The receiver computes their own digest of the received message using the same hash function.</a:t>
            </a:r>
          </a:p>
          <a:p>
            <a:pPr>
              <a:buFont typeface="+mj-lt"/>
              <a:buAutoNum type="arabicPeriod"/>
            </a:pPr>
            <a:r>
              <a:rPr lang="en-US" sz="1600" b="1" dirty="0"/>
              <a:t>Verify the Signature</a:t>
            </a:r>
            <a:r>
              <a:rPr lang="en-US" sz="1600" dirty="0"/>
              <a:t>:</a:t>
            </a:r>
            <a:br>
              <a:rPr lang="en-US" sz="1600" dirty="0"/>
            </a:b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The receiver </a:t>
            </a:r>
            <a:r>
              <a:rPr lang="en-US" sz="1600" b="1" dirty="0"/>
              <a:t>decrypts the digital signature</a:t>
            </a:r>
            <a:r>
              <a:rPr lang="en-US" sz="1600" dirty="0"/>
              <a:t> using the sender’s </a:t>
            </a:r>
            <a:r>
              <a:rPr lang="en-US" sz="1600" b="1" dirty="0"/>
              <a:t>public key</a:t>
            </a:r>
            <a:r>
              <a:rPr lang="en-US" sz="1600" dirty="0"/>
              <a:t> to recover the original digest.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If this matches the digest they computed from the message, the signature is valid.</a:t>
            </a:r>
            <a:br>
              <a:rPr lang="en-US" sz="1600" dirty="0"/>
            </a:br>
            <a:endParaRPr lang="en-US" sz="1600" dirty="0"/>
          </a:p>
          <a:p>
            <a:pPr>
              <a:buFont typeface="+mj-lt"/>
              <a:buAutoNum type="arabicPeriod"/>
            </a:pPr>
            <a:r>
              <a:rPr lang="en-US" sz="1600" b="1" dirty="0"/>
              <a:t>Read message (decrypt)</a:t>
            </a:r>
          </a:p>
          <a:p>
            <a:pPr marL="914400"/>
            <a:endParaRPr lang="en-US" sz="2000" dirty="0">
              <a:latin typeface="Arial"/>
              <a:cs typeface="Arial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C09A3AC-C8D1-39E3-C3BF-42AB7544E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7339"/>
            <a:ext cx="6038850" cy="635000"/>
          </a:xfrm>
        </p:spPr>
        <p:txBody>
          <a:bodyPr/>
          <a:lstStyle/>
          <a:p>
            <a:r>
              <a:rPr lang="en-US" dirty="0"/>
              <a:t>What happens</a:t>
            </a:r>
          </a:p>
        </p:txBody>
      </p:sp>
    </p:spTree>
    <p:extLst>
      <p:ext uri="{BB962C8B-B14F-4D97-AF65-F5344CB8AC3E}">
        <p14:creationId xmlns:p14="http://schemas.microsoft.com/office/powerpoint/2010/main" val="4168513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E06D3-094C-BE9A-52A8-C82DE9AD8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34E2BBD-C9FC-70BA-DB6D-DDE5BB26B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7339"/>
            <a:ext cx="8991600" cy="1107996"/>
          </a:xfrm>
        </p:spPr>
        <p:txBody>
          <a:bodyPr/>
          <a:lstStyle/>
          <a:p>
            <a:r>
              <a:rPr lang="en-US" sz="3600" dirty="0"/>
              <a:t>More on Symmetric Key generation for data encryption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B9B5CC-2DE2-02BC-AEED-47B00BCFD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47800"/>
            <a:ext cx="8839199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ECDHE (Diffie-Hellman Key Exchange — Secure &amp; Modern)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Used in TLS 1.2 and TLS 1.3 (default)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Steps: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Server sends its public ECDHE key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the handshake.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Client generates its own ECDHE public key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sends it.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Both sides now use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Elliptic Curve math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compute the same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shared secret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 Unicode MS"/>
              </a:rPr>
              <a:t>sharedSecret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 Unicode MS"/>
              </a:rPr>
              <a:t> = ECDHE(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 Unicode MS"/>
              </a:rPr>
              <a:t>client_private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 Unicode MS"/>
              </a:rPr>
              <a:t>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 Unicode MS"/>
              </a:rPr>
              <a:t>server_public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 Unicode MS"/>
              </a:rPr>
              <a:t>) = ECDHE(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 Unicode MS"/>
              </a:rPr>
              <a:t>server_private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 Unicode MS"/>
              </a:rPr>
              <a:t>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 Unicode MS"/>
              </a:rPr>
              <a:t>client_public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 Unicode MS"/>
              </a:rPr>
              <a:t>) 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 Unicode MS"/>
              </a:rPr>
            </a:b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highlight>
                <a:srgbClr val="000000"/>
              </a:highligh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That secret is then hashed and turned into the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symmetric session key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using a Key Derivation Function (KDF).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✅ The key was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never transmitted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only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calculated independently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both sides.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311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613" y="959611"/>
            <a:ext cx="62134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Arial"/>
                <a:cs typeface="Arial"/>
              </a:rPr>
              <a:t>Desired</a:t>
            </a:r>
            <a:r>
              <a:rPr sz="2400" b="0" spc="-7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features</a:t>
            </a:r>
            <a:r>
              <a:rPr sz="2400" b="0" spc="-6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are</a:t>
            </a:r>
            <a:r>
              <a:rPr sz="2400" b="0" spc="-6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what</a:t>
            </a:r>
            <a:r>
              <a:rPr sz="2400" b="0" spc="-7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hash</a:t>
            </a:r>
            <a:r>
              <a:rPr sz="2400" b="0" spc="-6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function</a:t>
            </a:r>
            <a:r>
              <a:rPr sz="2400" b="0" spc="-65" dirty="0">
                <a:latin typeface="Arial"/>
                <a:cs typeface="Arial"/>
              </a:rPr>
              <a:t> </a:t>
            </a:r>
            <a:r>
              <a:rPr sz="2400" b="0" spc="-10" dirty="0">
                <a:latin typeface="Arial"/>
                <a:cs typeface="Arial"/>
              </a:rPr>
              <a:t>gives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613" y="1330452"/>
            <a:ext cx="4846320" cy="20015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755015" indent="-285115">
              <a:lnSpc>
                <a:spcPct val="100000"/>
              </a:lnSpc>
              <a:spcBef>
                <a:spcPts val="580"/>
              </a:spcBef>
              <a:buChar char="–"/>
              <a:tabLst>
                <a:tab pos="755015" algn="l"/>
              </a:tabLst>
            </a:pPr>
            <a:r>
              <a:rPr sz="2000" spc="-10" dirty="0">
                <a:latin typeface="Arial"/>
                <a:cs typeface="Arial"/>
              </a:rPr>
              <a:t>fixed-length</a:t>
            </a:r>
            <a:endParaRPr sz="2000" dirty="0">
              <a:latin typeface="Arial"/>
              <a:cs typeface="Arial"/>
            </a:endParaRPr>
          </a:p>
          <a:p>
            <a:pPr marL="755015" indent="-285115">
              <a:lnSpc>
                <a:spcPct val="100000"/>
              </a:lnSpc>
              <a:spcBef>
                <a:spcPts val="480"/>
              </a:spcBef>
              <a:buChar char="–"/>
              <a:tabLst>
                <a:tab pos="755015" algn="l"/>
              </a:tabLst>
            </a:pPr>
            <a:r>
              <a:rPr sz="2000" spc="-10" dirty="0">
                <a:latin typeface="Arial"/>
                <a:cs typeface="Arial"/>
              </a:rPr>
              <a:t>easy-to-compute</a:t>
            </a:r>
            <a:endParaRPr sz="2000" dirty="0">
              <a:latin typeface="Arial"/>
              <a:cs typeface="Arial"/>
            </a:endParaRPr>
          </a:p>
          <a:p>
            <a:pPr marL="755015" indent="-285115">
              <a:lnSpc>
                <a:spcPct val="100000"/>
              </a:lnSpc>
              <a:spcBef>
                <a:spcPts val="500"/>
              </a:spcBef>
              <a:buChar char="–"/>
              <a:tabLst>
                <a:tab pos="755015" algn="l"/>
              </a:tabLst>
            </a:pPr>
            <a:r>
              <a:rPr sz="2000" dirty="0">
                <a:latin typeface="Arial"/>
                <a:cs typeface="Arial"/>
              </a:rPr>
              <a:t>2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msgs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unlikely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have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same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digest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20"/>
              </a:spcBef>
            </a:pP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9051"/>
                </a:solidFill>
                <a:latin typeface="Arial"/>
                <a:cs typeface="Arial"/>
              </a:rPr>
              <a:t>Apply</a:t>
            </a:r>
            <a:r>
              <a:rPr sz="2400" spc="-45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9051"/>
                </a:solidFill>
                <a:latin typeface="Arial"/>
                <a:cs typeface="Arial"/>
              </a:rPr>
              <a:t>hash</a:t>
            </a:r>
            <a:r>
              <a:rPr sz="2400" spc="-45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9051"/>
                </a:solidFill>
                <a:latin typeface="Arial"/>
                <a:cs typeface="Arial"/>
              </a:rPr>
              <a:t>function</a:t>
            </a:r>
            <a:r>
              <a:rPr sz="2400" spc="-45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9051"/>
                </a:solidFill>
                <a:latin typeface="Arial"/>
                <a:cs typeface="Arial"/>
              </a:rPr>
              <a:t>H</a:t>
            </a:r>
            <a:r>
              <a:rPr sz="2400" spc="-4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9051"/>
                </a:solidFill>
                <a:latin typeface="Arial"/>
                <a:cs typeface="Arial"/>
              </a:rPr>
              <a:t>to</a:t>
            </a:r>
            <a:r>
              <a:rPr sz="2400" spc="-45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009051"/>
                </a:solidFill>
                <a:latin typeface="Arial"/>
                <a:cs typeface="Arial"/>
              </a:rPr>
              <a:t>m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25075" y="3543061"/>
            <a:ext cx="1214755" cy="7080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207010" marR="168275" indent="90170">
              <a:lnSpc>
                <a:spcPct val="100000"/>
              </a:lnSpc>
              <a:spcBef>
                <a:spcPts val="270"/>
              </a:spcBef>
            </a:pPr>
            <a:r>
              <a:rPr sz="2000" spc="-10" dirty="0">
                <a:solidFill>
                  <a:srgbClr val="FF40FF"/>
                </a:solidFill>
                <a:latin typeface="Arial"/>
                <a:cs typeface="Arial"/>
              </a:rPr>
              <a:t>Large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msg,</a:t>
            </a:r>
            <a:r>
              <a:rPr sz="2000" spc="-4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40FF"/>
                </a:solidFill>
                <a:latin typeface="Arial"/>
                <a:cs typeface="Arial"/>
              </a:rPr>
              <a:t>m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27666" y="3615292"/>
            <a:ext cx="1108075" cy="758825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67945" marR="57150" indent="28575">
              <a:lnSpc>
                <a:spcPct val="100000"/>
              </a:lnSpc>
              <a:spcBef>
                <a:spcPts val="229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H: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Hash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Function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09258" y="3675684"/>
            <a:ext cx="1576070" cy="62674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434975" marR="128270" indent="-326390">
              <a:lnSpc>
                <a:spcPts val="2400"/>
              </a:lnSpc>
              <a:spcBef>
                <a:spcPts val="70"/>
              </a:spcBef>
            </a:pP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H(m)</a:t>
            </a:r>
            <a:r>
              <a:rPr sz="2000" spc="-2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=</a:t>
            </a:r>
            <a:r>
              <a:rPr sz="2000" spc="-25" dirty="0">
                <a:solidFill>
                  <a:srgbClr val="FF40FF"/>
                </a:solidFill>
                <a:latin typeface="Arial"/>
                <a:cs typeface="Arial"/>
              </a:rPr>
              <a:t> msg </a:t>
            </a:r>
            <a:r>
              <a:rPr sz="2000" spc="-10" dirty="0">
                <a:solidFill>
                  <a:srgbClr val="FF40FF"/>
                </a:solidFill>
                <a:latin typeface="Arial"/>
                <a:cs typeface="Arial"/>
              </a:rPr>
              <a:t>digest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84123" y="4519675"/>
            <a:ext cx="6263005" cy="206692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400" dirty="0">
                <a:solidFill>
                  <a:srgbClr val="009051"/>
                </a:solidFill>
                <a:latin typeface="Arial"/>
                <a:cs typeface="Arial"/>
              </a:rPr>
              <a:t>Hash</a:t>
            </a:r>
            <a:r>
              <a:rPr sz="2400" spc="-7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9051"/>
                </a:solidFill>
                <a:latin typeface="Arial"/>
                <a:cs typeface="Arial"/>
              </a:rPr>
              <a:t>function</a:t>
            </a:r>
            <a:r>
              <a:rPr sz="2400" spc="-7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9051"/>
                </a:solidFill>
                <a:latin typeface="Arial"/>
                <a:cs typeface="Arial"/>
              </a:rPr>
              <a:t>properties</a:t>
            </a:r>
            <a:endParaRPr sz="2400" dirty="0">
              <a:latin typeface="Arial"/>
              <a:cs typeface="Arial"/>
            </a:endParaRPr>
          </a:p>
          <a:p>
            <a:pPr marL="575945" indent="-277495">
              <a:lnSpc>
                <a:spcPct val="100000"/>
              </a:lnSpc>
              <a:spcBef>
                <a:spcPts val="520"/>
              </a:spcBef>
              <a:buChar char="–"/>
              <a:tabLst>
                <a:tab pos="575945" algn="l"/>
              </a:tabLst>
            </a:pPr>
            <a:r>
              <a:rPr sz="2000" spc="-10" dirty="0">
                <a:latin typeface="Arial"/>
                <a:cs typeface="Arial"/>
              </a:rPr>
              <a:t>many-to-</a:t>
            </a:r>
            <a:r>
              <a:rPr sz="2000" dirty="0">
                <a:latin typeface="Arial"/>
                <a:cs typeface="Arial"/>
              </a:rPr>
              <a:t>1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function</a:t>
            </a:r>
            <a:endParaRPr sz="2000" dirty="0">
              <a:latin typeface="Arial"/>
              <a:cs typeface="Arial"/>
            </a:endParaRPr>
          </a:p>
          <a:p>
            <a:pPr marL="575945" indent="-277495">
              <a:lnSpc>
                <a:spcPct val="100000"/>
              </a:lnSpc>
              <a:spcBef>
                <a:spcPts val="500"/>
              </a:spcBef>
              <a:buChar char="–"/>
              <a:tabLst>
                <a:tab pos="575945" algn="l"/>
              </a:tabLst>
            </a:pPr>
            <a:r>
              <a:rPr sz="2000" dirty="0">
                <a:latin typeface="Arial"/>
                <a:cs typeface="Arial"/>
              </a:rPr>
              <a:t>produces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fixed-</a:t>
            </a:r>
            <a:r>
              <a:rPr sz="2000" dirty="0">
                <a:latin typeface="Arial"/>
                <a:cs typeface="Arial"/>
              </a:rPr>
              <a:t>size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msg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digest,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9051"/>
                </a:solidFill>
                <a:latin typeface="Arial"/>
                <a:cs typeface="Arial"/>
              </a:rPr>
              <a:t>H(m)</a:t>
            </a:r>
            <a:endParaRPr sz="2000" dirty="0">
              <a:latin typeface="Arial"/>
              <a:cs typeface="Arial"/>
            </a:endParaRPr>
          </a:p>
          <a:p>
            <a:pPr marL="576580" marR="683895" indent="-278130">
              <a:lnSpc>
                <a:spcPct val="100000"/>
              </a:lnSpc>
              <a:spcBef>
                <a:spcPts val="480"/>
              </a:spcBef>
              <a:buChar char="–"/>
              <a:tabLst>
                <a:tab pos="576580" algn="l"/>
              </a:tabLst>
            </a:pPr>
            <a:r>
              <a:rPr sz="2000" dirty="0">
                <a:latin typeface="Arial"/>
                <a:cs typeface="Arial"/>
              </a:rPr>
              <a:t>given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message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digest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H(m)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computationally </a:t>
            </a:r>
            <a:r>
              <a:rPr sz="2000" dirty="0">
                <a:latin typeface="Arial"/>
                <a:cs typeface="Arial"/>
              </a:rPr>
              <a:t>infeasible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find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m’</a:t>
            </a:r>
            <a:r>
              <a:rPr sz="2000" spc="-3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such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that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H(m)</a:t>
            </a:r>
            <a:r>
              <a:rPr sz="2000" spc="-4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=</a:t>
            </a:r>
            <a:r>
              <a:rPr sz="2000" spc="-4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9051"/>
                </a:solidFill>
                <a:latin typeface="Arial"/>
                <a:cs typeface="Arial"/>
              </a:rPr>
              <a:t>H(m’)</a:t>
            </a:r>
            <a:endParaRPr sz="2000" dirty="0">
              <a:latin typeface="Arial"/>
              <a:cs typeface="Arial"/>
            </a:endParaRPr>
          </a:p>
          <a:p>
            <a:pPr marR="5080" algn="r">
              <a:lnSpc>
                <a:spcPts val="1465"/>
              </a:lnSpc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39441" y="3889930"/>
            <a:ext cx="457200" cy="142875"/>
          </a:xfrm>
          <a:custGeom>
            <a:avLst/>
            <a:gdLst/>
            <a:ahLst/>
            <a:cxnLst/>
            <a:rect l="l" t="t" r="r" b="b"/>
            <a:pathLst>
              <a:path w="457200" h="142875">
                <a:moveTo>
                  <a:pt x="314324" y="0"/>
                </a:moveTo>
                <a:lnTo>
                  <a:pt x="314324" y="142875"/>
                </a:lnTo>
                <a:lnTo>
                  <a:pt x="428622" y="85725"/>
                </a:lnTo>
                <a:lnTo>
                  <a:pt x="328612" y="85725"/>
                </a:lnTo>
                <a:lnTo>
                  <a:pt x="328612" y="57150"/>
                </a:lnTo>
                <a:lnTo>
                  <a:pt x="428627" y="57150"/>
                </a:lnTo>
                <a:lnTo>
                  <a:pt x="314324" y="0"/>
                </a:lnTo>
                <a:close/>
              </a:path>
              <a:path w="457200" h="142875">
                <a:moveTo>
                  <a:pt x="314324" y="57150"/>
                </a:moveTo>
                <a:lnTo>
                  <a:pt x="0" y="57150"/>
                </a:lnTo>
                <a:lnTo>
                  <a:pt x="0" y="85725"/>
                </a:lnTo>
                <a:lnTo>
                  <a:pt x="314324" y="85725"/>
                </a:lnTo>
                <a:lnTo>
                  <a:pt x="314324" y="57150"/>
                </a:lnTo>
                <a:close/>
              </a:path>
              <a:path w="457200" h="142875">
                <a:moveTo>
                  <a:pt x="428627" y="57150"/>
                </a:moveTo>
                <a:lnTo>
                  <a:pt x="328612" y="57150"/>
                </a:lnTo>
                <a:lnTo>
                  <a:pt x="328612" y="85725"/>
                </a:lnTo>
                <a:lnTo>
                  <a:pt x="428622" y="85725"/>
                </a:lnTo>
                <a:lnTo>
                  <a:pt x="457199" y="71436"/>
                </a:lnTo>
                <a:lnTo>
                  <a:pt x="428627" y="57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24816" y="3907858"/>
            <a:ext cx="457200" cy="142875"/>
          </a:xfrm>
          <a:custGeom>
            <a:avLst/>
            <a:gdLst/>
            <a:ahLst/>
            <a:cxnLst/>
            <a:rect l="l" t="t" r="r" b="b"/>
            <a:pathLst>
              <a:path w="457200" h="142875">
                <a:moveTo>
                  <a:pt x="314325" y="0"/>
                </a:moveTo>
                <a:lnTo>
                  <a:pt x="314325" y="142875"/>
                </a:lnTo>
                <a:lnTo>
                  <a:pt x="428622" y="85726"/>
                </a:lnTo>
                <a:lnTo>
                  <a:pt x="328612" y="85726"/>
                </a:lnTo>
                <a:lnTo>
                  <a:pt x="328612" y="57151"/>
                </a:lnTo>
                <a:lnTo>
                  <a:pt x="428627" y="57151"/>
                </a:lnTo>
                <a:lnTo>
                  <a:pt x="314325" y="0"/>
                </a:lnTo>
                <a:close/>
              </a:path>
              <a:path w="457200" h="142875">
                <a:moveTo>
                  <a:pt x="314325" y="57151"/>
                </a:moveTo>
                <a:lnTo>
                  <a:pt x="0" y="57151"/>
                </a:lnTo>
                <a:lnTo>
                  <a:pt x="0" y="85726"/>
                </a:lnTo>
                <a:lnTo>
                  <a:pt x="314325" y="85726"/>
                </a:lnTo>
                <a:lnTo>
                  <a:pt x="314325" y="57151"/>
                </a:lnTo>
                <a:close/>
              </a:path>
              <a:path w="457200" h="142875">
                <a:moveTo>
                  <a:pt x="428627" y="57151"/>
                </a:moveTo>
                <a:lnTo>
                  <a:pt x="328612" y="57151"/>
                </a:lnTo>
                <a:lnTo>
                  <a:pt x="328612" y="85726"/>
                </a:lnTo>
                <a:lnTo>
                  <a:pt x="428622" y="85726"/>
                </a:lnTo>
                <a:lnTo>
                  <a:pt x="457200" y="71437"/>
                </a:lnTo>
                <a:lnTo>
                  <a:pt x="428627" y="571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D30FEB0F-A4A6-F290-AA0D-F4B6B39BB000}"/>
              </a:ext>
            </a:extLst>
          </p:cNvPr>
          <p:cNvSpPr txBox="1">
            <a:spLocks/>
          </p:cNvSpPr>
          <p:nvPr/>
        </p:nvSpPr>
        <p:spPr>
          <a:xfrm>
            <a:off x="377216" y="190317"/>
            <a:ext cx="603885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80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More on Message Digest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E5D80-151A-8CF5-8FD3-59D9E66D6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33400"/>
            <a:ext cx="6038850" cy="1231106"/>
          </a:xfrm>
        </p:spPr>
        <p:txBody>
          <a:bodyPr/>
          <a:lstStyle/>
          <a:p>
            <a:r>
              <a:rPr lang="en-US" dirty="0"/>
              <a:t>Why Secure Communications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D21C4E0-8FD9-E949-2FA4-1422EF9F5D3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457200" y="2161848"/>
            <a:ext cx="822960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Protects User Data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Encryption prevents sensitive information—like passwords, credit card numbers, and personal data—from being intercepted by malicious actors during transmission.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Builds Trust and Credibility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A secure site (HTTPS with a valid certificate) signals to users that the website is trustworthy, which can improve customer confidence and conversion rates.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Prevents Data Tampering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Secure communication ensures that data sent between users and the website isn’t altered or corrupted during transfer, protecting both parties from manipulation or fraud.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Improves SEO and Browser Compatibility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Major search engines rank secure sites higher, and browsers increasingly flag or block insecure (HTTP-only) sites, potentially driving users away from unprotected pages.</a:t>
            </a:r>
          </a:p>
        </p:txBody>
      </p:sp>
    </p:spTree>
    <p:extLst>
      <p:ext uri="{BB962C8B-B14F-4D97-AF65-F5344CB8AC3E}">
        <p14:creationId xmlns:p14="http://schemas.microsoft.com/office/powerpoint/2010/main" val="2413282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881" y="256420"/>
            <a:ext cx="5458816" cy="3135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615" y="959611"/>
            <a:ext cx="4246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FF40FF"/>
                </a:solidFill>
                <a:latin typeface="Arial"/>
                <a:cs typeface="Arial"/>
              </a:rPr>
              <a:t>MD5</a:t>
            </a:r>
            <a:r>
              <a:rPr sz="2400" b="0" spc="-6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40FF"/>
                </a:solidFill>
                <a:latin typeface="Arial"/>
                <a:cs typeface="Arial"/>
              </a:rPr>
              <a:t>hash</a:t>
            </a:r>
            <a:r>
              <a:rPr sz="2400" b="0" spc="-60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40FF"/>
                </a:solidFill>
                <a:latin typeface="Arial"/>
                <a:cs typeface="Arial"/>
              </a:rPr>
              <a:t>function</a:t>
            </a:r>
            <a:r>
              <a:rPr sz="2400" b="0" spc="-60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40FF"/>
                </a:solidFill>
                <a:latin typeface="Arial"/>
                <a:cs typeface="Arial"/>
              </a:rPr>
              <a:t>(RFC</a:t>
            </a:r>
            <a:r>
              <a:rPr sz="2400" b="0" spc="-5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400" b="0" spc="-10" dirty="0">
                <a:solidFill>
                  <a:srgbClr val="FF40FF"/>
                </a:solidFill>
                <a:latin typeface="Arial"/>
                <a:cs typeface="Arial"/>
              </a:rPr>
              <a:t>1321)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615" y="1330452"/>
            <a:ext cx="7058659" cy="262572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755015" indent="-285115">
              <a:lnSpc>
                <a:spcPct val="100000"/>
              </a:lnSpc>
              <a:spcBef>
                <a:spcPts val="580"/>
              </a:spcBef>
              <a:buChar char="–"/>
              <a:tabLst>
                <a:tab pos="755015" algn="l"/>
              </a:tabLst>
            </a:pPr>
            <a:r>
              <a:rPr sz="2000" dirty="0">
                <a:latin typeface="Arial"/>
                <a:cs typeface="Arial"/>
              </a:rPr>
              <a:t>computes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128-</a:t>
            </a:r>
            <a:r>
              <a:rPr sz="2000" dirty="0">
                <a:latin typeface="Arial"/>
                <a:cs typeface="Arial"/>
              </a:rPr>
              <a:t>bit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message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digest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4-</a:t>
            </a:r>
            <a:r>
              <a:rPr sz="2000" dirty="0">
                <a:latin typeface="Arial"/>
                <a:cs typeface="Arial"/>
              </a:rPr>
              <a:t>step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process.</a:t>
            </a:r>
            <a:endParaRPr sz="2000">
              <a:latin typeface="Arial"/>
              <a:cs typeface="Arial"/>
            </a:endParaRPr>
          </a:p>
          <a:p>
            <a:pPr marL="755015" indent="-285115">
              <a:lnSpc>
                <a:spcPct val="100000"/>
              </a:lnSpc>
              <a:spcBef>
                <a:spcPts val="480"/>
              </a:spcBef>
              <a:buChar char="–"/>
              <a:tabLst>
                <a:tab pos="755015" algn="l"/>
              </a:tabLst>
            </a:pPr>
            <a:r>
              <a:rPr sz="2000" spc="-10" dirty="0">
                <a:solidFill>
                  <a:srgbClr val="FF40FF"/>
                </a:solidFill>
                <a:latin typeface="Arial"/>
                <a:cs typeface="Arial"/>
              </a:rPr>
              <a:t>“cryptographically</a:t>
            </a:r>
            <a:r>
              <a:rPr sz="2000" spc="-50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broken</a:t>
            </a:r>
            <a:r>
              <a:rPr sz="2000" spc="-4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and</a:t>
            </a:r>
            <a:r>
              <a:rPr sz="2000" spc="-4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unsuitable</a:t>
            </a:r>
            <a:r>
              <a:rPr sz="2000" spc="-4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for</a:t>
            </a:r>
            <a:r>
              <a:rPr sz="2000" spc="-4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further</a:t>
            </a:r>
            <a:r>
              <a:rPr sz="2000" spc="-4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40FF"/>
                </a:solidFill>
                <a:latin typeface="Arial"/>
                <a:cs typeface="Arial"/>
              </a:rPr>
              <a:t>use”</a:t>
            </a:r>
            <a:endParaRPr sz="2000">
              <a:latin typeface="Arial"/>
              <a:cs typeface="Arial"/>
            </a:endParaRPr>
          </a:p>
          <a:p>
            <a:pPr marL="1155065" lvl="1" indent="-227965">
              <a:lnSpc>
                <a:spcPct val="100000"/>
              </a:lnSpc>
              <a:spcBef>
                <a:spcPts val="415"/>
              </a:spcBef>
              <a:buChar char="•"/>
              <a:tabLst>
                <a:tab pos="1155065" algn="l"/>
              </a:tabLst>
            </a:pPr>
            <a:r>
              <a:rPr sz="1800" dirty="0">
                <a:latin typeface="Arial"/>
                <a:cs typeface="Arial"/>
              </a:rPr>
              <a:t>CMU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Software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engineering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Institute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360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20" dirty="0">
                <a:solidFill>
                  <a:srgbClr val="FF40FF"/>
                </a:solidFill>
                <a:latin typeface="Arial"/>
                <a:cs typeface="Arial"/>
              </a:rPr>
              <a:t>SHA-</a:t>
            </a:r>
            <a:r>
              <a:rPr sz="2400" spc="-50" dirty="0">
                <a:solidFill>
                  <a:srgbClr val="FF40FF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  <a:p>
            <a:pPr marL="755015" indent="-285115">
              <a:lnSpc>
                <a:spcPct val="100000"/>
              </a:lnSpc>
              <a:spcBef>
                <a:spcPts val="520"/>
              </a:spcBef>
              <a:buChar char="–"/>
              <a:tabLst>
                <a:tab pos="755015" algn="l"/>
              </a:tabLst>
            </a:pPr>
            <a:r>
              <a:rPr sz="2000" spc="-10" dirty="0">
                <a:latin typeface="Arial"/>
                <a:cs typeface="Arial"/>
              </a:rPr>
              <a:t>160-</a:t>
            </a:r>
            <a:r>
              <a:rPr sz="2000" dirty="0">
                <a:latin typeface="Arial"/>
                <a:cs typeface="Arial"/>
              </a:rPr>
              <a:t>bit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message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digest</a:t>
            </a:r>
            <a:endParaRPr sz="2000">
              <a:latin typeface="Arial"/>
              <a:cs typeface="Arial"/>
            </a:endParaRPr>
          </a:p>
          <a:p>
            <a:pPr marL="755015" indent="-285115">
              <a:lnSpc>
                <a:spcPct val="100000"/>
              </a:lnSpc>
              <a:spcBef>
                <a:spcPts val="505"/>
              </a:spcBef>
              <a:buChar char="–"/>
              <a:tabLst>
                <a:tab pos="755015" algn="l"/>
              </a:tabLst>
            </a:pP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many</a:t>
            </a:r>
            <a:r>
              <a:rPr sz="2000" spc="-60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vulnerabilities,</a:t>
            </a:r>
            <a:r>
              <a:rPr sz="2000" spc="-60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browsers</a:t>
            </a:r>
            <a:r>
              <a:rPr sz="2000" spc="-60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will</a:t>
            </a:r>
            <a:r>
              <a:rPr sz="2000" spc="-4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no</a:t>
            </a:r>
            <a:r>
              <a:rPr sz="2000" spc="-60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longer</a:t>
            </a:r>
            <a:r>
              <a:rPr sz="2000" spc="-5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40FF"/>
                </a:solidFill>
                <a:latin typeface="Arial"/>
                <a:cs typeface="Arial"/>
              </a:rPr>
              <a:t>use/accept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8615" y="4361179"/>
            <a:ext cx="1990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009051"/>
                </a:solidFill>
                <a:latin typeface="Arial"/>
                <a:cs typeface="Arial"/>
              </a:rPr>
              <a:t>SHA-</a:t>
            </a:r>
            <a:r>
              <a:rPr sz="2400" dirty="0">
                <a:solidFill>
                  <a:srgbClr val="009051"/>
                </a:solidFill>
                <a:latin typeface="Arial"/>
                <a:cs typeface="Arial"/>
              </a:rPr>
              <a:t>2,</a:t>
            </a:r>
            <a:r>
              <a:rPr sz="2400" spc="3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9051"/>
                </a:solidFill>
                <a:latin typeface="Arial"/>
                <a:cs typeface="Arial"/>
              </a:rPr>
              <a:t>SHA-</a:t>
            </a:r>
            <a:r>
              <a:rPr sz="2400" spc="-50" dirty="0">
                <a:solidFill>
                  <a:srgbClr val="009051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9012" y="2166143"/>
            <a:ext cx="1035050" cy="744855"/>
          </a:xfrm>
          <a:custGeom>
            <a:avLst/>
            <a:gdLst/>
            <a:ahLst/>
            <a:cxnLst/>
            <a:rect l="l" t="t" r="r" b="b"/>
            <a:pathLst>
              <a:path w="1035050" h="744855">
                <a:moveTo>
                  <a:pt x="0" y="0"/>
                </a:moveTo>
                <a:lnTo>
                  <a:pt x="1035048" y="0"/>
                </a:lnTo>
                <a:lnTo>
                  <a:pt x="1035048" y="744538"/>
                </a:lnTo>
                <a:lnTo>
                  <a:pt x="0" y="74453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1130" y="2189988"/>
            <a:ext cx="786765" cy="57404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 indent="55244">
              <a:lnSpc>
                <a:spcPts val="1920"/>
              </a:lnSpc>
              <a:spcBef>
                <a:spcPts val="560"/>
              </a:spcBef>
            </a:pPr>
            <a:r>
              <a:rPr sz="2000" spc="-10" dirty="0">
                <a:solidFill>
                  <a:srgbClr val="0080FF"/>
                </a:solidFill>
                <a:latin typeface="Arial"/>
                <a:cs typeface="Arial"/>
              </a:rPr>
              <a:t>Large msg,m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90230" y="2184306"/>
            <a:ext cx="1017905" cy="655955"/>
            <a:chOff x="2190230" y="2184306"/>
            <a:chExt cx="1017905" cy="655955"/>
          </a:xfrm>
        </p:grpSpPr>
        <p:sp>
          <p:nvSpPr>
            <p:cNvPr id="5" name="object 5"/>
            <p:cNvSpPr/>
            <p:nvPr/>
          </p:nvSpPr>
          <p:spPr>
            <a:xfrm>
              <a:off x="2199755" y="2189068"/>
              <a:ext cx="982980" cy="631825"/>
            </a:xfrm>
            <a:custGeom>
              <a:avLst/>
              <a:gdLst/>
              <a:ahLst/>
              <a:cxnLst/>
              <a:rect l="l" t="t" r="r" b="b"/>
              <a:pathLst>
                <a:path w="982980" h="631825">
                  <a:moveTo>
                    <a:pt x="0" y="0"/>
                  </a:moveTo>
                  <a:lnTo>
                    <a:pt x="982663" y="0"/>
                  </a:lnTo>
                  <a:lnTo>
                    <a:pt x="982663" y="631825"/>
                  </a:lnTo>
                  <a:lnTo>
                    <a:pt x="0" y="63182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90230" y="2193832"/>
              <a:ext cx="1017905" cy="646430"/>
            </a:xfrm>
            <a:custGeom>
              <a:avLst/>
              <a:gdLst/>
              <a:ahLst/>
              <a:cxnLst/>
              <a:rect l="l" t="t" r="r" b="b"/>
              <a:pathLst>
                <a:path w="1017905" h="646430">
                  <a:moveTo>
                    <a:pt x="1017587" y="0"/>
                  </a:moveTo>
                  <a:lnTo>
                    <a:pt x="0" y="0"/>
                  </a:lnTo>
                  <a:lnTo>
                    <a:pt x="0" y="646112"/>
                  </a:lnTo>
                  <a:lnTo>
                    <a:pt x="1017587" y="646112"/>
                  </a:lnTo>
                  <a:lnTo>
                    <a:pt x="1017587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273574" y="2227579"/>
            <a:ext cx="851535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5400" marR="5080" indent="-12700">
              <a:lnSpc>
                <a:spcPts val="2090"/>
              </a:lnSpc>
              <a:spcBef>
                <a:spcPts val="22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H: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Hash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function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20329" y="2489201"/>
            <a:ext cx="506730" cy="114300"/>
          </a:xfrm>
          <a:custGeom>
            <a:avLst/>
            <a:gdLst/>
            <a:ahLst/>
            <a:cxnLst/>
            <a:rect l="l" t="t" r="r" b="b"/>
            <a:pathLst>
              <a:path w="506730" h="114300">
                <a:moveTo>
                  <a:pt x="392113" y="0"/>
                </a:moveTo>
                <a:lnTo>
                  <a:pt x="392113" y="114300"/>
                </a:lnTo>
                <a:lnTo>
                  <a:pt x="468313" y="76200"/>
                </a:lnTo>
                <a:lnTo>
                  <a:pt x="411163" y="76200"/>
                </a:lnTo>
                <a:lnTo>
                  <a:pt x="411163" y="38100"/>
                </a:lnTo>
                <a:lnTo>
                  <a:pt x="468313" y="38100"/>
                </a:lnTo>
                <a:lnTo>
                  <a:pt x="392113" y="0"/>
                </a:lnTo>
                <a:close/>
              </a:path>
              <a:path w="506730" h="114300">
                <a:moveTo>
                  <a:pt x="392113" y="38100"/>
                </a:moveTo>
                <a:lnTo>
                  <a:pt x="1" y="38100"/>
                </a:lnTo>
                <a:lnTo>
                  <a:pt x="0" y="76200"/>
                </a:lnTo>
                <a:lnTo>
                  <a:pt x="392113" y="76200"/>
                </a:lnTo>
                <a:lnTo>
                  <a:pt x="392113" y="38100"/>
                </a:lnTo>
                <a:close/>
              </a:path>
              <a:path w="506730" h="114300">
                <a:moveTo>
                  <a:pt x="468313" y="38100"/>
                </a:moveTo>
                <a:lnTo>
                  <a:pt x="411163" y="38100"/>
                </a:lnTo>
                <a:lnTo>
                  <a:pt x="411163" y="76200"/>
                </a:lnTo>
                <a:lnTo>
                  <a:pt x="468313" y="76200"/>
                </a:lnTo>
                <a:lnTo>
                  <a:pt x="506413" y="57150"/>
                </a:lnTo>
                <a:lnTo>
                  <a:pt x="468313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07868" y="2405062"/>
            <a:ext cx="762000" cy="40830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45"/>
              </a:spcBef>
            </a:pPr>
            <a:r>
              <a:rPr sz="2000" spc="-20" dirty="0">
                <a:solidFill>
                  <a:srgbClr val="009051"/>
                </a:solidFill>
                <a:latin typeface="Arial"/>
                <a:cs typeface="Arial"/>
              </a:rPr>
              <a:t>H(m)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88277" y="2839946"/>
            <a:ext cx="114300" cy="328930"/>
          </a:xfrm>
          <a:custGeom>
            <a:avLst/>
            <a:gdLst/>
            <a:ahLst/>
            <a:cxnLst/>
            <a:rect l="l" t="t" r="r" b="b"/>
            <a:pathLst>
              <a:path w="114300" h="328930">
                <a:moveTo>
                  <a:pt x="38099" y="214497"/>
                </a:moveTo>
                <a:lnTo>
                  <a:pt x="0" y="214680"/>
                </a:lnTo>
                <a:lnTo>
                  <a:pt x="57701" y="328703"/>
                </a:lnTo>
                <a:lnTo>
                  <a:pt x="104707" y="233546"/>
                </a:lnTo>
                <a:lnTo>
                  <a:pt x="38191" y="233546"/>
                </a:lnTo>
                <a:lnTo>
                  <a:pt x="38099" y="214497"/>
                </a:lnTo>
                <a:close/>
              </a:path>
              <a:path w="114300" h="328930">
                <a:moveTo>
                  <a:pt x="76199" y="214313"/>
                </a:moveTo>
                <a:lnTo>
                  <a:pt x="38099" y="214497"/>
                </a:lnTo>
                <a:lnTo>
                  <a:pt x="38191" y="233546"/>
                </a:lnTo>
                <a:lnTo>
                  <a:pt x="76291" y="233362"/>
                </a:lnTo>
                <a:lnTo>
                  <a:pt x="76199" y="214313"/>
                </a:lnTo>
                <a:close/>
              </a:path>
              <a:path w="114300" h="328930">
                <a:moveTo>
                  <a:pt x="114298" y="214129"/>
                </a:moveTo>
                <a:lnTo>
                  <a:pt x="76199" y="214313"/>
                </a:lnTo>
                <a:lnTo>
                  <a:pt x="76291" y="233362"/>
                </a:lnTo>
                <a:lnTo>
                  <a:pt x="38191" y="233546"/>
                </a:lnTo>
                <a:lnTo>
                  <a:pt x="104707" y="233546"/>
                </a:lnTo>
                <a:lnTo>
                  <a:pt x="114026" y="214680"/>
                </a:lnTo>
                <a:lnTo>
                  <a:pt x="114117" y="214497"/>
                </a:lnTo>
                <a:lnTo>
                  <a:pt x="114207" y="214313"/>
                </a:lnTo>
                <a:lnTo>
                  <a:pt x="114298" y="214129"/>
                </a:lnTo>
                <a:close/>
              </a:path>
              <a:path w="114300" h="328930">
                <a:moveTo>
                  <a:pt x="75164" y="0"/>
                </a:moveTo>
                <a:lnTo>
                  <a:pt x="37064" y="184"/>
                </a:lnTo>
                <a:lnTo>
                  <a:pt x="38097" y="214129"/>
                </a:lnTo>
                <a:lnTo>
                  <a:pt x="38099" y="214497"/>
                </a:lnTo>
                <a:lnTo>
                  <a:pt x="76199" y="214313"/>
                </a:lnTo>
                <a:lnTo>
                  <a:pt x="75165" y="184"/>
                </a:lnTo>
                <a:lnTo>
                  <a:pt x="751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09393" y="2503488"/>
            <a:ext cx="506730" cy="114300"/>
          </a:xfrm>
          <a:custGeom>
            <a:avLst/>
            <a:gdLst/>
            <a:ahLst/>
            <a:cxnLst/>
            <a:rect l="l" t="t" r="r" b="b"/>
            <a:pathLst>
              <a:path w="506729" h="114300">
                <a:moveTo>
                  <a:pt x="392112" y="0"/>
                </a:moveTo>
                <a:lnTo>
                  <a:pt x="392111" y="114300"/>
                </a:lnTo>
                <a:lnTo>
                  <a:pt x="468312" y="76200"/>
                </a:lnTo>
                <a:lnTo>
                  <a:pt x="411162" y="76200"/>
                </a:lnTo>
                <a:lnTo>
                  <a:pt x="411162" y="38100"/>
                </a:lnTo>
                <a:lnTo>
                  <a:pt x="468312" y="38100"/>
                </a:lnTo>
                <a:lnTo>
                  <a:pt x="392112" y="0"/>
                </a:lnTo>
                <a:close/>
              </a:path>
              <a:path w="506729" h="114300">
                <a:moveTo>
                  <a:pt x="392112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92111" y="76200"/>
                </a:lnTo>
                <a:lnTo>
                  <a:pt x="392112" y="38100"/>
                </a:lnTo>
                <a:close/>
              </a:path>
              <a:path w="506729" h="114300">
                <a:moveTo>
                  <a:pt x="468312" y="38100"/>
                </a:moveTo>
                <a:lnTo>
                  <a:pt x="411162" y="38100"/>
                </a:lnTo>
                <a:lnTo>
                  <a:pt x="411162" y="76200"/>
                </a:lnTo>
                <a:lnTo>
                  <a:pt x="468312" y="76200"/>
                </a:lnTo>
                <a:lnTo>
                  <a:pt x="506412" y="57150"/>
                </a:lnTo>
                <a:lnTo>
                  <a:pt x="468312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177654" y="3171825"/>
            <a:ext cx="1192530" cy="955675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131445" marR="112395" indent="-635" algn="ctr">
              <a:lnSpc>
                <a:spcPct val="99400"/>
              </a:lnSpc>
              <a:spcBef>
                <a:spcPts val="405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Digital signature (encrypt)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91120" y="3286252"/>
            <a:ext cx="635635" cy="7512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28575" algn="r">
              <a:lnSpc>
                <a:spcPts val="1900"/>
              </a:lnSpc>
              <a:spcBef>
                <a:spcPts val="180"/>
              </a:spcBef>
            </a:pPr>
            <a:r>
              <a:rPr sz="1600" spc="-10" dirty="0">
                <a:solidFill>
                  <a:srgbClr val="0080FF"/>
                </a:solidFill>
                <a:latin typeface="Arial"/>
                <a:cs typeface="Arial"/>
              </a:rPr>
              <a:t>Alice’s private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ts val="1830"/>
              </a:lnSpc>
            </a:pPr>
            <a:r>
              <a:rPr sz="1600" spc="-25" dirty="0">
                <a:solidFill>
                  <a:srgbClr val="0080FF"/>
                </a:solidFill>
                <a:latin typeface="Arial"/>
                <a:cs typeface="Arial"/>
              </a:rPr>
              <a:t>key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426048" y="3335350"/>
            <a:ext cx="456565" cy="231775"/>
            <a:chOff x="2426048" y="3335350"/>
            <a:chExt cx="456565" cy="231775"/>
          </a:xfrm>
        </p:grpSpPr>
        <p:sp>
          <p:nvSpPr>
            <p:cNvPr id="15" name="object 15"/>
            <p:cNvSpPr/>
            <p:nvPr/>
          </p:nvSpPr>
          <p:spPr>
            <a:xfrm>
              <a:off x="2433751" y="3346526"/>
              <a:ext cx="441325" cy="212090"/>
            </a:xfrm>
            <a:custGeom>
              <a:avLst/>
              <a:gdLst/>
              <a:ahLst/>
              <a:cxnLst/>
              <a:rect l="l" t="t" r="r" b="b"/>
              <a:pathLst>
                <a:path w="441325" h="212089">
                  <a:moveTo>
                    <a:pt x="440753" y="71361"/>
                  </a:moveTo>
                  <a:lnTo>
                    <a:pt x="430707" y="64554"/>
                  </a:lnTo>
                  <a:lnTo>
                    <a:pt x="413766" y="53073"/>
                  </a:lnTo>
                  <a:lnTo>
                    <a:pt x="411949" y="51854"/>
                  </a:lnTo>
                  <a:lnTo>
                    <a:pt x="409270" y="50038"/>
                  </a:lnTo>
                  <a:lnTo>
                    <a:pt x="393903" y="39624"/>
                  </a:lnTo>
                  <a:lnTo>
                    <a:pt x="357301" y="50038"/>
                  </a:lnTo>
                  <a:lnTo>
                    <a:pt x="323253" y="28727"/>
                  </a:lnTo>
                  <a:lnTo>
                    <a:pt x="266738" y="51854"/>
                  </a:lnTo>
                  <a:lnTo>
                    <a:pt x="243586" y="35382"/>
                  </a:lnTo>
                  <a:lnTo>
                    <a:pt x="207746" y="53073"/>
                  </a:lnTo>
                  <a:lnTo>
                    <a:pt x="204050" y="42633"/>
                  </a:lnTo>
                  <a:lnTo>
                    <a:pt x="196735" y="21920"/>
                  </a:lnTo>
                  <a:lnTo>
                    <a:pt x="162077" y="42633"/>
                  </a:lnTo>
                  <a:lnTo>
                    <a:pt x="115824" y="17119"/>
                  </a:lnTo>
                  <a:lnTo>
                    <a:pt x="115824" y="84670"/>
                  </a:lnTo>
                  <a:lnTo>
                    <a:pt x="105994" y="120053"/>
                  </a:lnTo>
                  <a:lnTo>
                    <a:pt x="86017" y="139534"/>
                  </a:lnTo>
                  <a:lnTo>
                    <a:pt x="71958" y="141947"/>
                  </a:lnTo>
                  <a:lnTo>
                    <a:pt x="61709" y="137121"/>
                  </a:lnTo>
                  <a:lnTo>
                    <a:pt x="53086" y="129286"/>
                  </a:lnTo>
                  <a:lnTo>
                    <a:pt x="41579" y="117005"/>
                  </a:lnTo>
                  <a:lnTo>
                    <a:pt x="48196" y="94945"/>
                  </a:lnTo>
                  <a:lnTo>
                    <a:pt x="58750" y="79667"/>
                  </a:lnTo>
                  <a:lnTo>
                    <a:pt x="92684" y="64554"/>
                  </a:lnTo>
                  <a:lnTo>
                    <a:pt x="115824" y="84670"/>
                  </a:lnTo>
                  <a:lnTo>
                    <a:pt x="115824" y="17119"/>
                  </a:lnTo>
                  <a:lnTo>
                    <a:pt x="84823" y="0"/>
                  </a:lnTo>
                  <a:lnTo>
                    <a:pt x="20701" y="35318"/>
                  </a:lnTo>
                  <a:lnTo>
                    <a:pt x="17081" y="31457"/>
                  </a:lnTo>
                  <a:lnTo>
                    <a:pt x="0" y="54737"/>
                  </a:lnTo>
                  <a:lnTo>
                    <a:pt x="7480" y="61023"/>
                  </a:lnTo>
                  <a:lnTo>
                    <a:pt x="5588" y="150418"/>
                  </a:lnTo>
                  <a:lnTo>
                    <a:pt x="58508" y="209550"/>
                  </a:lnTo>
                  <a:lnTo>
                    <a:pt x="112191" y="212090"/>
                  </a:lnTo>
                  <a:lnTo>
                    <a:pt x="183997" y="150418"/>
                  </a:lnTo>
                  <a:lnTo>
                    <a:pt x="216801" y="166916"/>
                  </a:lnTo>
                  <a:lnTo>
                    <a:pt x="217665" y="150418"/>
                  </a:lnTo>
                  <a:lnTo>
                    <a:pt x="218097" y="141947"/>
                  </a:lnTo>
                  <a:lnTo>
                    <a:pt x="219240" y="120053"/>
                  </a:lnTo>
                  <a:lnTo>
                    <a:pt x="432295" y="89052"/>
                  </a:lnTo>
                  <a:lnTo>
                    <a:pt x="440753" y="71361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26048" y="3335350"/>
              <a:ext cx="456331" cy="231728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2417241" y="3793235"/>
            <a:ext cx="3810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solidFill>
                  <a:srgbClr val="0080FF"/>
                </a:solidFill>
                <a:latin typeface="Arial"/>
                <a:cs typeface="Arial"/>
              </a:rPr>
              <a:t>K</a:t>
            </a:r>
            <a:r>
              <a:rPr sz="2400" spc="-37" baseline="-31250" dirty="0">
                <a:solidFill>
                  <a:srgbClr val="0080FF"/>
                </a:solidFill>
                <a:latin typeface="Arial"/>
                <a:cs typeface="Arial"/>
              </a:rPr>
              <a:t>A</a:t>
            </a:r>
            <a:endParaRPr sz="2400" baseline="-312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45048" y="3691635"/>
            <a:ext cx="933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solidFill>
                  <a:srgbClr val="0080FF"/>
                </a:solidFill>
                <a:latin typeface="Arial"/>
                <a:cs typeface="Arial"/>
              </a:rPr>
              <a:t>-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490000" y="3646510"/>
            <a:ext cx="565785" cy="114300"/>
          </a:xfrm>
          <a:custGeom>
            <a:avLst/>
            <a:gdLst/>
            <a:ahLst/>
            <a:cxnLst/>
            <a:rect l="l" t="t" r="r" b="b"/>
            <a:pathLst>
              <a:path w="565785" h="114300">
                <a:moveTo>
                  <a:pt x="38096" y="43893"/>
                </a:moveTo>
                <a:lnTo>
                  <a:pt x="0" y="44429"/>
                </a:lnTo>
                <a:lnTo>
                  <a:pt x="528" y="81989"/>
                </a:lnTo>
                <a:lnTo>
                  <a:pt x="535" y="82525"/>
                </a:lnTo>
                <a:lnTo>
                  <a:pt x="38632" y="81989"/>
                </a:lnTo>
                <a:lnTo>
                  <a:pt x="38103" y="44429"/>
                </a:lnTo>
                <a:lnTo>
                  <a:pt x="38096" y="43893"/>
                </a:lnTo>
                <a:close/>
              </a:path>
              <a:path w="565785" h="114300">
                <a:moveTo>
                  <a:pt x="114288" y="42824"/>
                </a:moveTo>
                <a:lnTo>
                  <a:pt x="76192" y="43359"/>
                </a:lnTo>
                <a:lnTo>
                  <a:pt x="76720" y="80920"/>
                </a:lnTo>
                <a:lnTo>
                  <a:pt x="76728" y="81455"/>
                </a:lnTo>
                <a:lnTo>
                  <a:pt x="114824" y="80920"/>
                </a:lnTo>
                <a:lnTo>
                  <a:pt x="114296" y="43359"/>
                </a:lnTo>
                <a:lnTo>
                  <a:pt x="114288" y="42824"/>
                </a:lnTo>
                <a:close/>
              </a:path>
              <a:path w="565785" h="114300">
                <a:moveTo>
                  <a:pt x="190482" y="41753"/>
                </a:moveTo>
                <a:lnTo>
                  <a:pt x="152384" y="42288"/>
                </a:lnTo>
                <a:lnTo>
                  <a:pt x="152913" y="79849"/>
                </a:lnTo>
                <a:lnTo>
                  <a:pt x="152920" y="80384"/>
                </a:lnTo>
                <a:lnTo>
                  <a:pt x="191016" y="79849"/>
                </a:lnTo>
                <a:lnTo>
                  <a:pt x="190489" y="42288"/>
                </a:lnTo>
                <a:lnTo>
                  <a:pt x="190482" y="41753"/>
                </a:lnTo>
                <a:close/>
              </a:path>
              <a:path w="565785" h="114300">
                <a:moveTo>
                  <a:pt x="266674" y="40683"/>
                </a:moveTo>
                <a:lnTo>
                  <a:pt x="228578" y="41219"/>
                </a:lnTo>
                <a:lnTo>
                  <a:pt x="229105" y="78779"/>
                </a:lnTo>
                <a:lnTo>
                  <a:pt x="229113" y="79315"/>
                </a:lnTo>
                <a:lnTo>
                  <a:pt x="267209" y="78779"/>
                </a:lnTo>
                <a:lnTo>
                  <a:pt x="266682" y="41219"/>
                </a:lnTo>
                <a:lnTo>
                  <a:pt x="266674" y="40683"/>
                </a:lnTo>
                <a:close/>
              </a:path>
              <a:path w="565785" h="114300">
                <a:moveTo>
                  <a:pt x="342866" y="39613"/>
                </a:moveTo>
                <a:lnTo>
                  <a:pt x="304770" y="40148"/>
                </a:lnTo>
                <a:lnTo>
                  <a:pt x="305297" y="77710"/>
                </a:lnTo>
                <a:lnTo>
                  <a:pt x="305305" y="78244"/>
                </a:lnTo>
                <a:lnTo>
                  <a:pt x="343401" y="77710"/>
                </a:lnTo>
                <a:lnTo>
                  <a:pt x="342874" y="40148"/>
                </a:lnTo>
                <a:lnTo>
                  <a:pt x="342866" y="39613"/>
                </a:lnTo>
                <a:close/>
              </a:path>
              <a:path w="565785" h="114300">
                <a:moveTo>
                  <a:pt x="419059" y="38543"/>
                </a:moveTo>
                <a:lnTo>
                  <a:pt x="380963" y="39077"/>
                </a:lnTo>
                <a:lnTo>
                  <a:pt x="381490" y="76639"/>
                </a:lnTo>
                <a:lnTo>
                  <a:pt x="381497" y="77174"/>
                </a:lnTo>
                <a:lnTo>
                  <a:pt x="419594" y="76639"/>
                </a:lnTo>
                <a:lnTo>
                  <a:pt x="419066" y="39077"/>
                </a:lnTo>
                <a:lnTo>
                  <a:pt x="419059" y="38543"/>
                </a:lnTo>
                <a:close/>
              </a:path>
              <a:path w="565785" h="114300">
                <a:moveTo>
                  <a:pt x="450326" y="0"/>
                </a:moveTo>
                <a:lnTo>
                  <a:pt x="451932" y="114288"/>
                </a:lnTo>
                <a:lnTo>
                  <a:pt x="525692" y="76104"/>
                </a:lnTo>
                <a:lnTo>
                  <a:pt x="457690" y="76104"/>
                </a:lnTo>
                <a:lnTo>
                  <a:pt x="457155" y="38008"/>
                </a:lnTo>
                <a:lnTo>
                  <a:pt x="469910" y="37829"/>
                </a:lnTo>
                <a:lnTo>
                  <a:pt x="528718" y="37829"/>
                </a:lnTo>
                <a:lnTo>
                  <a:pt x="450326" y="0"/>
                </a:lnTo>
                <a:close/>
              </a:path>
              <a:path w="565785" h="114300">
                <a:moveTo>
                  <a:pt x="469910" y="37829"/>
                </a:moveTo>
                <a:lnTo>
                  <a:pt x="457155" y="38008"/>
                </a:lnTo>
                <a:lnTo>
                  <a:pt x="457687" y="75925"/>
                </a:lnTo>
                <a:lnTo>
                  <a:pt x="457690" y="76104"/>
                </a:lnTo>
                <a:lnTo>
                  <a:pt x="470444" y="75925"/>
                </a:lnTo>
                <a:lnTo>
                  <a:pt x="469912" y="38008"/>
                </a:lnTo>
                <a:lnTo>
                  <a:pt x="469910" y="37829"/>
                </a:lnTo>
                <a:close/>
              </a:path>
              <a:path w="565785" h="114300">
                <a:moveTo>
                  <a:pt x="528718" y="37829"/>
                </a:moveTo>
                <a:lnTo>
                  <a:pt x="469910" y="37829"/>
                </a:lnTo>
                <a:lnTo>
                  <a:pt x="470444" y="75925"/>
                </a:lnTo>
                <a:lnTo>
                  <a:pt x="457690" y="76104"/>
                </a:lnTo>
                <a:lnTo>
                  <a:pt x="525692" y="76104"/>
                </a:lnTo>
                <a:lnTo>
                  <a:pt x="565417" y="55539"/>
                </a:lnTo>
                <a:lnTo>
                  <a:pt x="528718" y="378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08509" y="4128122"/>
            <a:ext cx="114300" cy="314325"/>
          </a:xfrm>
          <a:custGeom>
            <a:avLst/>
            <a:gdLst/>
            <a:ahLst/>
            <a:cxnLst/>
            <a:rect l="l" t="t" r="r" b="b"/>
            <a:pathLst>
              <a:path w="114300" h="314325">
                <a:moveTo>
                  <a:pt x="38051" y="200515"/>
                </a:moveTo>
                <a:lnTo>
                  <a:pt x="0" y="202446"/>
                </a:lnTo>
                <a:lnTo>
                  <a:pt x="62871" y="313702"/>
                </a:lnTo>
                <a:lnTo>
                  <a:pt x="104124" y="219541"/>
                </a:lnTo>
                <a:lnTo>
                  <a:pt x="39016" y="219541"/>
                </a:lnTo>
                <a:lnTo>
                  <a:pt x="38149" y="202446"/>
                </a:lnTo>
                <a:lnTo>
                  <a:pt x="38051" y="200515"/>
                </a:lnTo>
                <a:close/>
              </a:path>
              <a:path w="114300" h="314325">
                <a:moveTo>
                  <a:pt x="76101" y="198583"/>
                </a:moveTo>
                <a:lnTo>
                  <a:pt x="38051" y="200515"/>
                </a:lnTo>
                <a:lnTo>
                  <a:pt x="38918" y="217609"/>
                </a:lnTo>
                <a:lnTo>
                  <a:pt x="39016" y="219541"/>
                </a:lnTo>
                <a:lnTo>
                  <a:pt x="77067" y="217609"/>
                </a:lnTo>
                <a:lnTo>
                  <a:pt x="76297" y="202446"/>
                </a:lnTo>
                <a:lnTo>
                  <a:pt x="76199" y="200515"/>
                </a:lnTo>
                <a:lnTo>
                  <a:pt x="76101" y="198583"/>
                </a:lnTo>
                <a:close/>
              </a:path>
              <a:path w="114300" h="314325">
                <a:moveTo>
                  <a:pt x="114152" y="196651"/>
                </a:moveTo>
                <a:lnTo>
                  <a:pt x="76101" y="198583"/>
                </a:lnTo>
                <a:lnTo>
                  <a:pt x="77067" y="217609"/>
                </a:lnTo>
                <a:lnTo>
                  <a:pt x="39016" y="219541"/>
                </a:lnTo>
                <a:lnTo>
                  <a:pt x="104124" y="219541"/>
                </a:lnTo>
                <a:lnTo>
                  <a:pt x="114152" y="196651"/>
                </a:lnTo>
                <a:close/>
              </a:path>
              <a:path w="114300" h="314325">
                <a:moveTo>
                  <a:pt x="66020" y="0"/>
                </a:moveTo>
                <a:lnTo>
                  <a:pt x="27970" y="1931"/>
                </a:lnTo>
                <a:lnTo>
                  <a:pt x="37855" y="196651"/>
                </a:lnTo>
                <a:lnTo>
                  <a:pt x="37953" y="198583"/>
                </a:lnTo>
                <a:lnTo>
                  <a:pt x="38051" y="200515"/>
                </a:lnTo>
                <a:lnTo>
                  <a:pt x="76101" y="198583"/>
                </a:lnTo>
                <a:lnTo>
                  <a:pt x="66119" y="1931"/>
                </a:lnTo>
                <a:lnTo>
                  <a:pt x="660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090092" y="4819395"/>
            <a:ext cx="2336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Arial"/>
                <a:cs typeface="Arial"/>
              </a:rPr>
              <a:t>+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045642" y="2928937"/>
            <a:ext cx="319405" cy="2276475"/>
            <a:chOff x="1045642" y="2928937"/>
            <a:chExt cx="319405" cy="2276475"/>
          </a:xfrm>
        </p:grpSpPr>
        <p:sp>
          <p:nvSpPr>
            <p:cNvPr id="23" name="object 23"/>
            <p:cNvSpPr/>
            <p:nvPr/>
          </p:nvSpPr>
          <p:spPr>
            <a:xfrm>
              <a:off x="1050404" y="4946650"/>
              <a:ext cx="309880" cy="254000"/>
            </a:xfrm>
            <a:custGeom>
              <a:avLst/>
              <a:gdLst/>
              <a:ahLst/>
              <a:cxnLst/>
              <a:rect l="l" t="t" r="r" b="b"/>
              <a:pathLst>
                <a:path w="309880" h="254000">
                  <a:moveTo>
                    <a:pt x="0" y="127000"/>
                  </a:moveTo>
                  <a:lnTo>
                    <a:pt x="7890" y="86858"/>
                  </a:lnTo>
                  <a:lnTo>
                    <a:pt x="29863" y="51995"/>
                  </a:lnTo>
                  <a:lnTo>
                    <a:pt x="63369" y="24503"/>
                  </a:lnTo>
                  <a:lnTo>
                    <a:pt x="105858" y="6474"/>
                  </a:lnTo>
                  <a:lnTo>
                    <a:pt x="154781" y="0"/>
                  </a:lnTo>
                  <a:lnTo>
                    <a:pt x="203704" y="6474"/>
                  </a:lnTo>
                  <a:lnTo>
                    <a:pt x="246193" y="24503"/>
                  </a:lnTo>
                  <a:lnTo>
                    <a:pt x="279699" y="51995"/>
                  </a:lnTo>
                  <a:lnTo>
                    <a:pt x="301672" y="86858"/>
                  </a:lnTo>
                  <a:lnTo>
                    <a:pt x="309563" y="127000"/>
                  </a:lnTo>
                  <a:lnTo>
                    <a:pt x="301672" y="167141"/>
                  </a:lnTo>
                  <a:lnTo>
                    <a:pt x="279699" y="202004"/>
                  </a:lnTo>
                  <a:lnTo>
                    <a:pt x="246193" y="229496"/>
                  </a:lnTo>
                  <a:lnTo>
                    <a:pt x="203704" y="247525"/>
                  </a:lnTo>
                  <a:lnTo>
                    <a:pt x="154781" y="254000"/>
                  </a:lnTo>
                  <a:lnTo>
                    <a:pt x="105858" y="247525"/>
                  </a:lnTo>
                  <a:lnTo>
                    <a:pt x="63369" y="229496"/>
                  </a:lnTo>
                  <a:lnTo>
                    <a:pt x="29863" y="202004"/>
                  </a:lnTo>
                  <a:lnTo>
                    <a:pt x="7890" y="167141"/>
                  </a:lnTo>
                  <a:lnTo>
                    <a:pt x="0" y="1270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74230" y="2928937"/>
              <a:ext cx="114300" cy="1981200"/>
            </a:xfrm>
            <a:custGeom>
              <a:avLst/>
              <a:gdLst/>
              <a:ahLst/>
              <a:cxnLst/>
              <a:rect l="l" t="t" r="r" b="b"/>
              <a:pathLst>
                <a:path w="114300" h="1981200">
                  <a:moveTo>
                    <a:pt x="38099" y="1866900"/>
                  </a:moveTo>
                  <a:lnTo>
                    <a:pt x="0" y="1866900"/>
                  </a:lnTo>
                  <a:lnTo>
                    <a:pt x="57150" y="1981200"/>
                  </a:lnTo>
                  <a:lnTo>
                    <a:pt x="104774" y="1885950"/>
                  </a:lnTo>
                  <a:lnTo>
                    <a:pt x="38100" y="1885950"/>
                  </a:lnTo>
                  <a:lnTo>
                    <a:pt x="38099" y="1866900"/>
                  </a:lnTo>
                  <a:close/>
                </a:path>
                <a:path w="114300" h="1981200">
                  <a:moveTo>
                    <a:pt x="76198" y="0"/>
                  </a:moveTo>
                  <a:lnTo>
                    <a:pt x="38098" y="0"/>
                  </a:lnTo>
                  <a:lnTo>
                    <a:pt x="38100" y="1885950"/>
                  </a:lnTo>
                  <a:lnTo>
                    <a:pt x="76200" y="1885950"/>
                  </a:lnTo>
                  <a:lnTo>
                    <a:pt x="76198" y="0"/>
                  </a:lnTo>
                  <a:close/>
                </a:path>
                <a:path w="114300" h="1981200">
                  <a:moveTo>
                    <a:pt x="114299" y="1866900"/>
                  </a:moveTo>
                  <a:lnTo>
                    <a:pt x="76199" y="1866900"/>
                  </a:lnTo>
                  <a:lnTo>
                    <a:pt x="76200" y="1885950"/>
                  </a:lnTo>
                  <a:lnTo>
                    <a:pt x="104774" y="1885950"/>
                  </a:lnTo>
                  <a:lnTo>
                    <a:pt x="114299" y="18669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158355" y="1011428"/>
            <a:ext cx="268922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04495" marR="5080" indent="-392430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Alice</a:t>
            </a:r>
            <a:r>
              <a:rPr sz="2400" spc="-6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sends</a:t>
            </a:r>
            <a:r>
              <a:rPr sz="2400" spc="-5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80FF"/>
                </a:solidFill>
                <a:latin typeface="Arial"/>
                <a:cs typeface="Arial"/>
              </a:rPr>
              <a:t>digitally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signed</a:t>
            </a:r>
            <a:r>
              <a:rPr sz="2400" spc="-8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80FF"/>
                </a:solidFill>
                <a:latin typeface="Arial"/>
                <a:cs typeface="Arial"/>
              </a:rPr>
              <a:t>message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573" y="261381"/>
            <a:ext cx="8444903" cy="389135"/>
          </a:xfrm>
          <a:prstGeom prst="rect">
            <a:avLst/>
          </a:prstGeom>
        </p:spPr>
      </p:pic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4864346" y="971803"/>
            <a:ext cx="3044190" cy="11290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Bob</a:t>
            </a:r>
            <a:r>
              <a:rPr sz="2400" b="0" spc="-55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verifies</a:t>
            </a:r>
            <a:r>
              <a:rPr sz="2400" b="0" spc="-55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400" b="0" spc="-10" dirty="0">
                <a:solidFill>
                  <a:srgbClr val="9437FF"/>
                </a:solidFill>
                <a:latin typeface="Arial"/>
                <a:cs typeface="Arial"/>
              </a:rPr>
              <a:t>signature, </a:t>
            </a: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integrity</a:t>
            </a:r>
            <a:r>
              <a:rPr sz="2400" b="0" spc="-5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of</a:t>
            </a:r>
            <a:r>
              <a:rPr sz="2400" b="0" spc="-5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400" b="0" spc="-10" dirty="0">
                <a:solidFill>
                  <a:srgbClr val="9437FF"/>
                </a:solidFill>
                <a:latin typeface="Arial"/>
                <a:cs typeface="Arial"/>
              </a:rPr>
              <a:t>digitally </a:t>
            </a: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signed</a:t>
            </a:r>
            <a:r>
              <a:rPr sz="2400" b="0" spc="-85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400" b="0" spc="-25" dirty="0">
                <a:solidFill>
                  <a:srgbClr val="9437FF"/>
                </a:solidFill>
                <a:latin typeface="Arial"/>
                <a:cs typeface="Arial"/>
              </a:rPr>
              <a:t>msg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98318" y="5041900"/>
            <a:ext cx="1485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solidFill>
                  <a:srgbClr val="009051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03055" y="4927092"/>
            <a:ext cx="11004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K</a:t>
            </a:r>
            <a:r>
              <a:rPr sz="3000" baseline="30555" dirty="0">
                <a:solidFill>
                  <a:srgbClr val="009051"/>
                </a:solidFill>
                <a:latin typeface="Arial"/>
                <a:cs typeface="Arial"/>
              </a:rPr>
              <a:t>-</a:t>
            </a:r>
            <a:r>
              <a:rPr sz="3000" spc="-262" baseline="30555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9051"/>
                </a:solidFill>
                <a:latin typeface="Arial"/>
                <a:cs typeface="Arial"/>
              </a:rPr>
              <a:t>(H(m))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126855" y="4351337"/>
            <a:ext cx="1238250" cy="970280"/>
          </a:xfrm>
          <a:custGeom>
            <a:avLst/>
            <a:gdLst/>
            <a:ahLst/>
            <a:cxnLst/>
            <a:rect l="l" t="t" r="r" b="b"/>
            <a:pathLst>
              <a:path w="1238250" h="970279">
                <a:moveTo>
                  <a:pt x="0" y="0"/>
                </a:moveTo>
                <a:lnTo>
                  <a:pt x="1238250" y="0"/>
                </a:lnTo>
                <a:lnTo>
                  <a:pt x="1238250" y="969962"/>
                </a:lnTo>
                <a:lnTo>
                  <a:pt x="0" y="96996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260999" y="4358132"/>
            <a:ext cx="1042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9051"/>
                </a:solidFill>
                <a:latin typeface="Arial"/>
                <a:cs typeface="Arial"/>
              </a:rPr>
              <a:t>Encrypted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22899" y="4626355"/>
            <a:ext cx="1118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9051"/>
                </a:solidFill>
                <a:latin typeface="Arial"/>
                <a:cs typeface="Arial"/>
              </a:rPr>
              <a:t>msg</a:t>
            </a:r>
            <a:r>
              <a:rPr sz="1800" spc="-35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9051"/>
                </a:solidFill>
                <a:latin typeface="Arial"/>
                <a:cs typeface="Arial"/>
              </a:rPr>
              <a:t>digest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948804" y="5021263"/>
            <a:ext cx="2186305" cy="1293495"/>
            <a:chOff x="948804" y="5021263"/>
            <a:chExt cx="2186305" cy="1293495"/>
          </a:xfrm>
        </p:grpSpPr>
        <p:sp>
          <p:nvSpPr>
            <p:cNvPr id="35" name="object 35"/>
            <p:cNvSpPr/>
            <p:nvPr/>
          </p:nvSpPr>
          <p:spPr>
            <a:xfrm>
              <a:off x="1332979" y="5021263"/>
              <a:ext cx="1802130" cy="114300"/>
            </a:xfrm>
            <a:custGeom>
              <a:avLst/>
              <a:gdLst/>
              <a:ahLst/>
              <a:cxnLst/>
              <a:rect l="l" t="t" r="r" b="b"/>
              <a:pathLst>
                <a:path w="1802130" h="114300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76200"/>
                  </a:lnTo>
                  <a:lnTo>
                    <a:pt x="95250" y="76200"/>
                  </a:lnTo>
                  <a:lnTo>
                    <a:pt x="95250" y="38100"/>
                  </a:lnTo>
                  <a:lnTo>
                    <a:pt x="114300" y="38100"/>
                  </a:lnTo>
                  <a:lnTo>
                    <a:pt x="114300" y="0"/>
                  </a:lnTo>
                  <a:close/>
                </a:path>
                <a:path w="1802130" h="114300">
                  <a:moveTo>
                    <a:pt x="114300" y="38100"/>
                  </a:moveTo>
                  <a:lnTo>
                    <a:pt x="95250" y="38100"/>
                  </a:lnTo>
                  <a:lnTo>
                    <a:pt x="95250" y="76200"/>
                  </a:lnTo>
                  <a:lnTo>
                    <a:pt x="114300" y="76200"/>
                  </a:lnTo>
                  <a:lnTo>
                    <a:pt x="114300" y="38100"/>
                  </a:lnTo>
                  <a:close/>
                </a:path>
                <a:path w="1802130" h="114300">
                  <a:moveTo>
                    <a:pt x="1801813" y="38100"/>
                  </a:moveTo>
                  <a:lnTo>
                    <a:pt x="114300" y="38100"/>
                  </a:lnTo>
                  <a:lnTo>
                    <a:pt x="114300" y="76200"/>
                  </a:lnTo>
                  <a:lnTo>
                    <a:pt x="1801813" y="76200"/>
                  </a:lnTo>
                  <a:lnTo>
                    <a:pt x="1801813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8804" y="5222676"/>
              <a:ext cx="622820" cy="1091638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5085831" y="2207522"/>
            <a:ext cx="3662679" cy="3614420"/>
            <a:chOff x="5085831" y="2207522"/>
            <a:chExt cx="3662679" cy="3614420"/>
          </a:xfrm>
        </p:grpSpPr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85831" y="2207522"/>
              <a:ext cx="3662360" cy="361394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8024921" y="3351834"/>
              <a:ext cx="114300" cy="314325"/>
            </a:xfrm>
            <a:custGeom>
              <a:avLst/>
              <a:gdLst/>
              <a:ahLst/>
              <a:cxnLst/>
              <a:rect l="l" t="t" r="r" b="b"/>
              <a:pathLst>
                <a:path w="114300" h="314325">
                  <a:moveTo>
                    <a:pt x="38051" y="200515"/>
                  </a:moveTo>
                  <a:lnTo>
                    <a:pt x="0" y="202446"/>
                  </a:lnTo>
                  <a:lnTo>
                    <a:pt x="62871" y="313702"/>
                  </a:lnTo>
                  <a:lnTo>
                    <a:pt x="104125" y="219541"/>
                  </a:lnTo>
                  <a:lnTo>
                    <a:pt x="39016" y="219541"/>
                  </a:lnTo>
                  <a:lnTo>
                    <a:pt x="38149" y="202446"/>
                  </a:lnTo>
                  <a:lnTo>
                    <a:pt x="38051" y="200515"/>
                  </a:lnTo>
                  <a:close/>
                </a:path>
                <a:path w="114300" h="314325">
                  <a:moveTo>
                    <a:pt x="76101" y="198584"/>
                  </a:moveTo>
                  <a:lnTo>
                    <a:pt x="38051" y="200515"/>
                  </a:lnTo>
                  <a:lnTo>
                    <a:pt x="38918" y="217609"/>
                  </a:lnTo>
                  <a:lnTo>
                    <a:pt x="39016" y="219541"/>
                  </a:lnTo>
                  <a:lnTo>
                    <a:pt x="77067" y="217609"/>
                  </a:lnTo>
                  <a:lnTo>
                    <a:pt x="76297" y="202446"/>
                  </a:lnTo>
                  <a:lnTo>
                    <a:pt x="76199" y="200515"/>
                  </a:lnTo>
                  <a:lnTo>
                    <a:pt x="76101" y="198584"/>
                  </a:lnTo>
                  <a:close/>
                </a:path>
                <a:path w="114300" h="314325">
                  <a:moveTo>
                    <a:pt x="114152" y="196653"/>
                  </a:moveTo>
                  <a:lnTo>
                    <a:pt x="76101" y="198584"/>
                  </a:lnTo>
                  <a:lnTo>
                    <a:pt x="77067" y="217609"/>
                  </a:lnTo>
                  <a:lnTo>
                    <a:pt x="39016" y="219541"/>
                  </a:lnTo>
                  <a:lnTo>
                    <a:pt x="104125" y="219541"/>
                  </a:lnTo>
                  <a:lnTo>
                    <a:pt x="114152" y="196653"/>
                  </a:lnTo>
                  <a:close/>
                </a:path>
                <a:path w="114300" h="314325">
                  <a:moveTo>
                    <a:pt x="66022" y="0"/>
                  </a:moveTo>
                  <a:lnTo>
                    <a:pt x="27970" y="1930"/>
                  </a:lnTo>
                  <a:lnTo>
                    <a:pt x="37855" y="196653"/>
                  </a:lnTo>
                  <a:lnTo>
                    <a:pt x="37953" y="198584"/>
                  </a:lnTo>
                  <a:lnTo>
                    <a:pt x="38051" y="200515"/>
                  </a:lnTo>
                  <a:lnTo>
                    <a:pt x="76101" y="198584"/>
                  </a:lnTo>
                  <a:lnTo>
                    <a:pt x="66120" y="1930"/>
                  </a:lnTo>
                  <a:lnTo>
                    <a:pt x="660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479780" y="2942844"/>
            <a:ext cx="11131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009051"/>
                </a:solidFill>
                <a:latin typeface="Arial"/>
                <a:cs typeface="Arial"/>
              </a:rPr>
              <a:t>K</a:t>
            </a:r>
            <a:r>
              <a:rPr sz="2400" spc="-15" baseline="-17361" dirty="0">
                <a:solidFill>
                  <a:srgbClr val="009051"/>
                </a:solidFill>
                <a:latin typeface="Arial"/>
                <a:cs typeface="Arial"/>
              </a:rPr>
              <a:t>A</a:t>
            </a:r>
            <a:r>
              <a:rPr sz="2000" spc="-10" dirty="0">
                <a:solidFill>
                  <a:srgbClr val="009051"/>
                </a:solidFill>
                <a:latin typeface="Arial"/>
                <a:cs typeface="Arial"/>
              </a:rPr>
              <a:t>(H(m))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684568" y="2799588"/>
            <a:ext cx="11048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solidFill>
                  <a:srgbClr val="009051"/>
                </a:solidFill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537724" y="2373884"/>
            <a:ext cx="1054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9051"/>
                </a:solidFill>
                <a:latin typeface="Arial"/>
                <a:cs typeface="Arial"/>
              </a:rPr>
              <a:t>Encrypted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499624" y="2639059"/>
            <a:ext cx="1130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9051"/>
                </a:solidFill>
                <a:latin typeface="Arial"/>
                <a:cs typeface="Arial"/>
              </a:rPr>
              <a:t>msg</a:t>
            </a:r>
            <a:r>
              <a:rPr sz="1800" spc="-35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9051"/>
                </a:solidFill>
                <a:latin typeface="Arial"/>
                <a:cs typeface="Arial"/>
              </a:rPr>
              <a:t>digest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181874" y="3326891"/>
            <a:ext cx="856615" cy="5715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 indent="90170">
              <a:lnSpc>
                <a:spcPct val="79000"/>
              </a:lnSpc>
              <a:spcBef>
                <a:spcPts val="600"/>
              </a:spcBef>
            </a:pPr>
            <a:r>
              <a:rPr sz="2000" spc="-10" dirty="0">
                <a:solidFill>
                  <a:srgbClr val="0080FF"/>
                </a:solidFill>
                <a:latin typeface="Arial"/>
                <a:cs typeface="Arial"/>
              </a:rPr>
              <a:t>Large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msg,</a:t>
            </a:r>
            <a:r>
              <a:rPr sz="2000" spc="-4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0080FF"/>
                </a:solidFill>
                <a:latin typeface="Arial"/>
                <a:cs typeface="Arial"/>
              </a:rPr>
              <a:t>m</a:t>
            </a:r>
            <a:endParaRPr sz="2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226324" y="4324604"/>
            <a:ext cx="851535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5400" marR="5080" indent="-12700">
              <a:lnSpc>
                <a:spcPts val="2110"/>
              </a:lnSpc>
              <a:spcBef>
                <a:spcPts val="21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H: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Hash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function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350148" y="5177028"/>
            <a:ext cx="5899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009051"/>
                </a:solidFill>
                <a:latin typeface="Arial"/>
                <a:cs typeface="Arial"/>
              </a:rPr>
              <a:t>H(m)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670280" y="3742435"/>
            <a:ext cx="965835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-635" algn="ctr">
              <a:lnSpc>
                <a:spcPct val="99400"/>
              </a:lnSpc>
              <a:spcBef>
                <a:spcPts val="11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Digital signature (decrypt)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040796" y="4747247"/>
            <a:ext cx="114300" cy="314325"/>
          </a:xfrm>
          <a:custGeom>
            <a:avLst/>
            <a:gdLst/>
            <a:ahLst/>
            <a:cxnLst/>
            <a:rect l="l" t="t" r="r" b="b"/>
            <a:pathLst>
              <a:path w="114300" h="314325">
                <a:moveTo>
                  <a:pt x="38051" y="200515"/>
                </a:moveTo>
                <a:lnTo>
                  <a:pt x="0" y="202446"/>
                </a:lnTo>
                <a:lnTo>
                  <a:pt x="62871" y="313702"/>
                </a:lnTo>
                <a:lnTo>
                  <a:pt x="104124" y="219541"/>
                </a:lnTo>
                <a:lnTo>
                  <a:pt x="39016" y="219541"/>
                </a:lnTo>
                <a:lnTo>
                  <a:pt x="38149" y="202446"/>
                </a:lnTo>
                <a:lnTo>
                  <a:pt x="38051" y="200515"/>
                </a:lnTo>
                <a:close/>
              </a:path>
              <a:path w="114300" h="314325">
                <a:moveTo>
                  <a:pt x="76101" y="198583"/>
                </a:moveTo>
                <a:lnTo>
                  <a:pt x="38051" y="200515"/>
                </a:lnTo>
                <a:lnTo>
                  <a:pt x="38918" y="217609"/>
                </a:lnTo>
                <a:lnTo>
                  <a:pt x="39016" y="219541"/>
                </a:lnTo>
                <a:lnTo>
                  <a:pt x="77067" y="217609"/>
                </a:lnTo>
                <a:lnTo>
                  <a:pt x="76297" y="202446"/>
                </a:lnTo>
                <a:lnTo>
                  <a:pt x="76199" y="200515"/>
                </a:lnTo>
                <a:lnTo>
                  <a:pt x="76101" y="198583"/>
                </a:lnTo>
                <a:close/>
              </a:path>
              <a:path w="114300" h="314325">
                <a:moveTo>
                  <a:pt x="114152" y="196651"/>
                </a:moveTo>
                <a:lnTo>
                  <a:pt x="76101" y="198583"/>
                </a:lnTo>
                <a:lnTo>
                  <a:pt x="77067" y="217609"/>
                </a:lnTo>
                <a:lnTo>
                  <a:pt x="39016" y="219541"/>
                </a:lnTo>
                <a:lnTo>
                  <a:pt x="104124" y="219541"/>
                </a:lnTo>
                <a:lnTo>
                  <a:pt x="114152" y="196651"/>
                </a:lnTo>
                <a:close/>
              </a:path>
              <a:path w="114300" h="314325">
                <a:moveTo>
                  <a:pt x="66020" y="0"/>
                </a:moveTo>
                <a:lnTo>
                  <a:pt x="27970" y="1931"/>
                </a:lnTo>
                <a:lnTo>
                  <a:pt x="37855" y="196651"/>
                </a:lnTo>
                <a:lnTo>
                  <a:pt x="37953" y="198583"/>
                </a:lnTo>
                <a:lnTo>
                  <a:pt x="38051" y="200515"/>
                </a:lnTo>
                <a:lnTo>
                  <a:pt x="76101" y="198583"/>
                </a:lnTo>
                <a:lnTo>
                  <a:pt x="66119" y="1931"/>
                </a:lnTo>
                <a:lnTo>
                  <a:pt x="660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7823472" y="5173979"/>
            <a:ext cx="5899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009051"/>
                </a:solidFill>
                <a:latin typeface="Arial"/>
                <a:cs typeface="Arial"/>
              </a:rPr>
              <a:t>H(m)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290614" y="3676396"/>
            <a:ext cx="606425" cy="7512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64135" marR="5080" indent="-52069" algn="r">
              <a:lnSpc>
                <a:spcPts val="1900"/>
              </a:lnSpc>
              <a:spcBef>
                <a:spcPts val="180"/>
              </a:spcBef>
            </a:pPr>
            <a:r>
              <a:rPr sz="1600" spc="-10" dirty="0">
                <a:solidFill>
                  <a:srgbClr val="0080FF"/>
                </a:solidFill>
                <a:latin typeface="Arial"/>
                <a:cs typeface="Arial"/>
              </a:rPr>
              <a:t>Alice’s public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ts val="1830"/>
              </a:lnSpc>
            </a:pPr>
            <a:r>
              <a:rPr sz="1600" spc="-25" dirty="0">
                <a:solidFill>
                  <a:srgbClr val="0080FF"/>
                </a:solidFill>
                <a:latin typeface="Arial"/>
                <a:cs typeface="Arial"/>
              </a:rPr>
              <a:t>key</a:t>
            </a:r>
            <a:endParaRPr sz="16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182134" y="4350004"/>
            <a:ext cx="1612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solidFill>
                  <a:srgbClr val="0080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987665" y="4030979"/>
            <a:ext cx="3721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000" spc="-37" baseline="-33333" dirty="0">
                <a:solidFill>
                  <a:srgbClr val="0080FF"/>
                </a:solidFill>
                <a:latin typeface="Arial"/>
                <a:cs typeface="Arial"/>
              </a:rPr>
              <a:t>K</a:t>
            </a:r>
            <a:r>
              <a:rPr sz="1600" spc="-25" dirty="0">
                <a:solidFill>
                  <a:srgbClr val="0080FF"/>
                </a:solidFill>
                <a:latin typeface="Arial"/>
                <a:cs typeface="Arial"/>
              </a:rPr>
              <a:t>+</a:t>
            </a:r>
            <a:endParaRPr sz="16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459016" y="5659628"/>
            <a:ext cx="773430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equal</a:t>
            </a:r>
            <a:endParaRPr sz="2400">
              <a:latin typeface="Arial"/>
              <a:cs typeface="Arial"/>
            </a:endParaRPr>
          </a:p>
          <a:p>
            <a:pPr marL="83820" algn="ctr">
              <a:lnSpc>
                <a:spcPct val="100000"/>
              </a:lnSpc>
              <a:spcBef>
                <a:spcPts val="25"/>
              </a:spcBef>
            </a:pPr>
            <a:r>
              <a:rPr sz="2400" spc="-50" dirty="0"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4" name="object 5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68431" y="830099"/>
            <a:ext cx="1057561" cy="1252645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722312"/>
            <a:ext cx="1116922" cy="1643062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AA83A8B7-B676-DD11-9026-D55610BC7761}"/>
              </a:ext>
            </a:extLst>
          </p:cNvPr>
          <p:cNvSpPr/>
          <p:nvPr/>
        </p:nvSpPr>
        <p:spPr>
          <a:xfrm>
            <a:off x="6248400" y="5504179"/>
            <a:ext cx="1371600" cy="9728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95600" y="3407434"/>
            <a:ext cx="2726055" cy="389255"/>
            <a:chOff x="829479" y="4571732"/>
            <a:chExt cx="2726055" cy="389255"/>
          </a:xfrm>
        </p:grpSpPr>
        <p:sp>
          <p:nvSpPr>
            <p:cNvPr id="3" name="object 3"/>
            <p:cNvSpPr/>
            <p:nvPr/>
          </p:nvSpPr>
          <p:spPr>
            <a:xfrm>
              <a:off x="835829" y="4578082"/>
              <a:ext cx="2713355" cy="376555"/>
            </a:xfrm>
            <a:custGeom>
              <a:avLst/>
              <a:gdLst/>
              <a:ahLst/>
              <a:cxnLst/>
              <a:rect l="l" t="t" r="r" b="b"/>
              <a:pathLst>
                <a:path w="2713354" h="376554">
                  <a:moveTo>
                    <a:pt x="1241226" y="6201"/>
                  </a:moveTo>
                  <a:lnTo>
                    <a:pt x="1086693" y="6201"/>
                  </a:lnTo>
                  <a:lnTo>
                    <a:pt x="1086693" y="369837"/>
                  </a:lnTo>
                  <a:lnTo>
                    <a:pt x="1160115" y="369837"/>
                  </a:lnTo>
                  <a:lnTo>
                    <a:pt x="1160115" y="218033"/>
                  </a:lnTo>
                  <a:lnTo>
                    <a:pt x="1301667" y="218033"/>
                  </a:lnTo>
                  <a:lnTo>
                    <a:pt x="1299494" y="216467"/>
                  </a:lnTo>
                  <a:lnTo>
                    <a:pt x="1288107" y="209351"/>
                  </a:lnTo>
                  <a:lnTo>
                    <a:pt x="1310555" y="204646"/>
                  </a:lnTo>
                  <a:lnTo>
                    <a:pt x="1346522" y="187841"/>
                  </a:lnTo>
                  <a:lnTo>
                    <a:pt x="1371284" y="159990"/>
                  </a:lnTo>
                  <a:lnTo>
                    <a:pt x="1160115" y="159990"/>
                  </a:lnTo>
                  <a:lnTo>
                    <a:pt x="1160115" y="67794"/>
                  </a:lnTo>
                  <a:lnTo>
                    <a:pt x="1376590" y="67794"/>
                  </a:lnTo>
                  <a:lnTo>
                    <a:pt x="1375171" y="63825"/>
                  </a:lnTo>
                  <a:lnTo>
                    <a:pt x="1349715" y="29610"/>
                  </a:lnTo>
                  <a:lnTo>
                    <a:pt x="1310733" y="11712"/>
                  </a:lnTo>
                  <a:lnTo>
                    <a:pt x="1268380" y="6813"/>
                  </a:lnTo>
                  <a:lnTo>
                    <a:pt x="1241226" y="6201"/>
                  </a:lnTo>
                  <a:close/>
                </a:path>
                <a:path w="2713354" h="376554">
                  <a:moveTo>
                    <a:pt x="1301667" y="218033"/>
                  </a:moveTo>
                  <a:lnTo>
                    <a:pt x="1174997" y="218033"/>
                  </a:lnTo>
                  <a:lnTo>
                    <a:pt x="1186795" y="218289"/>
                  </a:lnTo>
                  <a:lnTo>
                    <a:pt x="1196888" y="219056"/>
                  </a:lnTo>
                  <a:lnTo>
                    <a:pt x="1234033" y="237256"/>
                  </a:lnTo>
                  <a:lnTo>
                    <a:pt x="1259706" y="271464"/>
                  </a:lnTo>
                  <a:lnTo>
                    <a:pt x="1325809" y="369837"/>
                  </a:lnTo>
                  <a:lnTo>
                    <a:pt x="1413618" y="369837"/>
                  </a:lnTo>
                  <a:lnTo>
                    <a:pt x="1369218" y="298897"/>
                  </a:lnTo>
                  <a:lnTo>
                    <a:pt x="1345623" y="262929"/>
                  </a:lnTo>
                  <a:lnTo>
                    <a:pt x="1319152" y="231722"/>
                  </a:lnTo>
                  <a:lnTo>
                    <a:pt x="1309842" y="223924"/>
                  </a:lnTo>
                  <a:lnTo>
                    <a:pt x="1301667" y="218033"/>
                  </a:lnTo>
                  <a:close/>
                </a:path>
                <a:path w="2713354" h="376554">
                  <a:moveTo>
                    <a:pt x="1376590" y="67794"/>
                  </a:moveTo>
                  <a:lnTo>
                    <a:pt x="1237505" y="67794"/>
                  </a:lnTo>
                  <a:lnTo>
                    <a:pt x="1253132" y="68026"/>
                  </a:lnTo>
                  <a:lnTo>
                    <a:pt x="1264294" y="68414"/>
                  </a:lnTo>
                  <a:lnTo>
                    <a:pt x="1302936" y="89304"/>
                  </a:lnTo>
                  <a:lnTo>
                    <a:pt x="1308447" y="112861"/>
                  </a:lnTo>
                  <a:lnTo>
                    <a:pt x="1307982" y="120705"/>
                  </a:lnTo>
                  <a:lnTo>
                    <a:pt x="1306615" y="127721"/>
                  </a:lnTo>
                  <a:lnTo>
                    <a:pt x="1306586" y="127868"/>
                  </a:lnTo>
                  <a:lnTo>
                    <a:pt x="1271364" y="157479"/>
                  </a:lnTo>
                  <a:lnTo>
                    <a:pt x="1214437" y="159990"/>
                  </a:lnTo>
                  <a:lnTo>
                    <a:pt x="1371284" y="159990"/>
                  </a:lnTo>
                  <a:lnTo>
                    <a:pt x="1378086" y="145510"/>
                  </a:lnTo>
                  <a:lnTo>
                    <a:pt x="1382560" y="127868"/>
                  </a:lnTo>
                  <a:lnTo>
                    <a:pt x="1382597" y="127721"/>
                  </a:lnTo>
                  <a:lnTo>
                    <a:pt x="1384101" y="108148"/>
                  </a:lnTo>
                  <a:lnTo>
                    <a:pt x="1383109" y="92474"/>
                  </a:lnTo>
                  <a:lnTo>
                    <a:pt x="1380212" y="78095"/>
                  </a:lnTo>
                  <a:lnTo>
                    <a:pt x="1380132" y="77700"/>
                  </a:lnTo>
                  <a:lnTo>
                    <a:pt x="1376673" y="68026"/>
                  </a:lnTo>
                  <a:lnTo>
                    <a:pt x="1376590" y="67794"/>
                  </a:lnTo>
                  <a:close/>
                </a:path>
                <a:path w="2713354" h="376554">
                  <a:moveTo>
                    <a:pt x="175865" y="0"/>
                  </a:moveTo>
                  <a:lnTo>
                    <a:pt x="134069" y="3596"/>
                  </a:lnTo>
                  <a:lnTo>
                    <a:pt x="97482" y="14386"/>
                  </a:lnTo>
                  <a:lnTo>
                    <a:pt x="61461" y="36803"/>
                  </a:lnTo>
                  <a:lnTo>
                    <a:pt x="31284" y="70631"/>
                  </a:lnTo>
                  <a:lnTo>
                    <a:pt x="9348" y="116954"/>
                  </a:lnTo>
                  <a:lnTo>
                    <a:pt x="1038" y="163587"/>
                  </a:lnTo>
                  <a:lnTo>
                    <a:pt x="96" y="187772"/>
                  </a:lnTo>
                  <a:lnTo>
                    <a:pt x="0" y="190252"/>
                  </a:lnTo>
                  <a:lnTo>
                    <a:pt x="2906" y="230149"/>
                  </a:lnTo>
                  <a:lnTo>
                    <a:pt x="11968" y="267735"/>
                  </a:lnTo>
                  <a:lnTo>
                    <a:pt x="47873" y="326553"/>
                  </a:lnTo>
                  <a:lnTo>
                    <a:pt x="104055" y="363668"/>
                  </a:lnTo>
                  <a:lnTo>
                    <a:pt x="176857" y="376039"/>
                  </a:lnTo>
                  <a:lnTo>
                    <a:pt x="214709" y="372946"/>
                  </a:lnTo>
                  <a:lnTo>
                    <a:pt x="214844" y="372946"/>
                  </a:lnTo>
                  <a:lnTo>
                    <a:pt x="248687" y="363668"/>
                  </a:lnTo>
                  <a:lnTo>
                    <a:pt x="278897" y="348064"/>
                  </a:lnTo>
                  <a:lnTo>
                    <a:pt x="304849" y="326306"/>
                  </a:lnTo>
                  <a:lnTo>
                    <a:pt x="314854" y="313283"/>
                  </a:lnTo>
                  <a:lnTo>
                    <a:pt x="176609" y="313283"/>
                  </a:lnTo>
                  <a:lnTo>
                    <a:pt x="155781" y="311306"/>
                  </a:lnTo>
                  <a:lnTo>
                    <a:pt x="119403" y="295354"/>
                  </a:lnTo>
                  <a:lnTo>
                    <a:pt x="91699" y="263604"/>
                  </a:lnTo>
                  <a:lnTo>
                    <a:pt x="77437" y="216785"/>
                  </a:lnTo>
                  <a:lnTo>
                    <a:pt x="75712" y="186778"/>
                  </a:lnTo>
                  <a:lnTo>
                    <a:pt x="77390" y="158370"/>
                  </a:lnTo>
                  <a:lnTo>
                    <a:pt x="91281" y="111427"/>
                  </a:lnTo>
                  <a:lnTo>
                    <a:pt x="118426" y="80266"/>
                  </a:lnTo>
                  <a:lnTo>
                    <a:pt x="135455" y="70631"/>
                  </a:lnTo>
                  <a:lnTo>
                    <a:pt x="135311" y="70631"/>
                  </a:lnTo>
                  <a:lnTo>
                    <a:pt x="155013" y="64701"/>
                  </a:lnTo>
                  <a:lnTo>
                    <a:pt x="176609" y="62755"/>
                  </a:lnTo>
                  <a:lnTo>
                    <a:pt x="314426" y="62755"/>
                  </a:lnTo>
                  <a:lnTo>
                    <a:pt x="304477" y="49857"/>
                  </a:lnTo>
                  <a:lnTo>
                    <a:pt x="278347" y="28044"/>
                  </a:lnTo>
                  <a:lnTo>
                    <a:pt x="248201" y="12464"/>
                  </a:lnTo>
                  <a:lnTo>
                    <a:pt x="214041" y="3116"/>
                  </a:lnTo>
                  <a:lnTo>
                    <a:pt x="175865" y="0"/>
                  </a:lnTo>
                  <a:close/>
                </a:path>
                <a:path w="2713354" h="376554">
                  <a:moveTo>
                    <a:pt x="314426" y="62755"/>
                  </a:moveTo>
                  <a:lnTo>
                    <a:pt x="176609" y="62755"/>
                  </a:lnTo>
                  <a:lnTo>
                    <a:pt x="198443" y="64701"/>
                  </a:lnTo>
                  <a:lnTo>
                    <a:pt x="198259" y="64701"/>
                  </a:lnTo>
                  <a:lnTo>
                    <a:pt x="218129" y="70631"/>
                  </a:lnTo>
                  <a:lnTo>
                    <a:pt x="217836" y="70631"/>
                  </a:lnTo>
                  <a:lnTo>
                    <a:pt x="234582" y="80057"/>
                  </a:lnTo>
                  <a:lnTo>
                    <a:pt x="261402" y="110877"/>
                  </a:lnTo>
                  <a:lnTo>
                    <a:pt x="275107" y="157509"/>
                  </a:lnTo>
                  <a:lnTo>
                    <a:pt x="276820" y="186778"/>
                  </a:lnTo>
                  <a:lnTo>
                    <a:pt x="275060" y="216428"/>
                  </a:lnTo>
                  <a:lnTo>
                    <a:pt x="261090" y="263604"/>
                  </a:lnTo>
                  <a:lnTo>
                    <a:pt x="233605" y="295493"/>
                  </a:lnTo>
                  <a:lnTo>
                    <a:pt x="197577" y="311306"/>
                  </a:lnTo>
                  <a:lnTo>
                    <a:pt x="176609" y="313283"/>
                  </a:lnTo>
                  <a:lnTo>
                    <a:pt x="314854" y="313283"/>
                  </a:lnTo>
                  <a:lnTo>
                    <a:pt x="325794" y="299044"/>
                  </a:lnTo>
                  <a:lnTo>
                    <a:pt x="340754" y="266991"/>
                  </a:lnTo>
                  <a:lnTo>
                    <a:pt x="349730" y="230149"/>
                  </a:lnTo>
                  <a:lnTo>
                    <a:pt x="352597" y="190252"/>
                  </a:lnTo>
                  <a:lnTo>
                    <a:pt x="352597" y="186778"/>
                  </a:lnTo>
                  <a:lnTo>
                    <a:pt x="349707" y="146549"/>
                  </a:lnTo>
                  <a:lnTo>
                    <a:pt x="340661" y="109450"/>
                  </a:lnTo>
                  <a:lnTo>
                    <a:pt x="325584" y="77220"/>
                  </a:lnTo>
                  <a:lnTo>
                    <a:pt x="314426" y="62755"/>
                  </a:lnTo>
                  <a:close/>
                </a:path>
                <a:path w="2713354" h="376554">
                  <a:moveTo>
                    <a:pt x="2310655" y="6201"/>
                  </a:moveTo>
                  <a:lnTo>
                    <a:pt x="2235496" y="6201"/>
                  </a:lnTo>
                  <a:lnTo>
                    <a:pt x="2322314" y="369837"/>
                  </a:lnTo>
                  <a:lnTo>
                    <a:pt x="2401936" y="369837"/>
                  </a:lnTo>
                  <a:lnTo>
                    <a:pt x="2432166" y="255985"/>
                  </a:lnTo>
                  <a:lnTo>
                    <a:pt x="2365473" y="255985"/>
                  </a:lnTo>
                  <a:lnTo>
                    <a:pt x="2310655" y="6201"/>
                  </a:lnTo>
                  <a:close/>
                </a:path>
                <a:path w="2713354" h="376554">
                  <a:moveTo>
                    <a:pt x="2542297" y="97979"/>
                  </a:moveTo>
                  <a:lnTo>
                    <a:pt x="2474118" y="97979"/>
                  </a:lnTo>
                  <a:lnTo>
                    <a:pt x="2546547" y="369837"/>
                  </a:lnTo>
                  <a:lnTo>
                    <a:pt x="2624434" y="369837"/>
                  </a:lnTo>
                  <a:lnTo>
                    <a:pt x="2651058" y="260201"/>
                  </a:lnTo>
                  <a:lnTo>
                    <a:pt x="2583010" y="260201"/>
                  </a:lnTo>
                  <a:lnTo>
                    <a:pt x="2542297" y="97979"/>
                  </a:lnTo>
                  <a:close/>
                </a:path>
                <a:path w="2713354" h="376554">
                  <a:moveTo>
                    <a:pt x="2712740" y="6201"/>
                  </a:moveTo>
                  <a:lnTo>
                    <a:pt x="2638822" y="6201"/>
                  </a:lnTo>
                  <a:lnTo>
                    <a:pt x="2583010" y="260201"/>
                  </a:lnTo>
                  <a:lnTo>
                    <a:pt x="2651058" y="260201"/>
                  </a:lnTo>
                  <a:lnTo>
                    <a:pt x="2712740" y="6201"/>
                  </a:lnTo>
                  <a:close/>
                </a:path>
                <a:path w="2713354" h="376554">
                  <a:moveTo>
                    <a:pt x="2519263" y="6201"/>
                  </a:moveTo>
                  <a:lnTo>
                    <a:pt x="2431950" y="6201"/>
                  </a:lnTo>
                  <a:lnTo>
                    <a:pt x="2365473" y="255985"/>
                  </a:lnTo>
                  <a:lnTo>
                    <a:pt x="2432166" y="255985"/>
                  </a:lnTo>
                  <a:lnTo>
                    <a:pt x="2474118" y="97979"/>
                  </a:lnTo>
                  <a:lnTo>
                    <a:pt x="2542297" y="97979"/>
                  </a:lnTo>
                  <a:lnTo>
                    <a:pt x="2519263" y="6201"/>
                  </a:lnTo>
                  <a:close/>
                </a:path>
                <a:path w="2713354" h="376554">
                  <a:moveTo>
                    <a:pt x="2202210" y="6201"/>
                  </a:moveTo>
                  <a:lnTo>
                    <a:pt x="1932582" y="6201"/>
                  </a:lnTo>
                  <a:lnTo>
                    <a:pt x="1932582" y="369837"/>
                  </a:lnTo>
                  <a:lnTo>
                    <a:pt x="2209154" y="369837"/>
                  </a:lnTo>
                  <a:lnTo>
                    <a:pt x="2209154" y="308570"/>
                  </a:lnTo>
                  <a:lnTo>
                    <a:pt x="2006004" y="308570"/>
                  </a:lnTo>
                  <a:lnTo>
                    <a:pt x="2006004" y="209599"/>
                  </a:lnTo>
                  <a:lnTo>
                    <a:pt x="2188566" y="209599"/>
                  </a:lnTo>
                  <a:lnTo>
                    <a:pt x="2188566" y="148332"/>
                  </a:lnTo>
                  <a:lnTo>
                    <a:pt x="2006004" y="148332"/>
                  </a:lnTo>
                  <a:lnTo>
                    <a:pt x="2006004" y="67716"/>
                  </a:lnTo>
                  <a:lnTo>
                    <a:pt x="2202210" y="67716"/>
                  </a:lnTo>
                  <a:lnTo>
                    <a:pt x="2202210" y="6201"/>
                  </a:lnTo>
                  <a:close/>
                </a:path>
                <a:path w="2713354" h="376554">
                  <a:moveTo>
                    <a:pt x="1862485" y="6201"/>
                  </a:moveTo>
                  <a:lnTo>
                    <a:pt x="1789062" y="6201"/>
                  </a:lnTo>
                  <a:lnTo>
                    <a:pt x="1789062" y="369837"/>
                  </a:lnTo>
                  <a:lnTo>
                    <a:pt x="1862485" y="369837"/>
                  </a:lnTo>
                  <a:lnTo>
                    <a:pt x="1862485" y="6201"/>
                  </a:lnTo>
                  <a:close/>
                </a:path>
                <a:path w="2713354" h="376554">
                  <a:moveTo>
                    <a:pt x="1495573" y="6201"/>
                  </a:moveTo>
                  <a:lnTo>
                    <a:pt x="1415950" y="6201"/>
                  </a:lnTo>
                  <a:lnTo>
                    <a:pt x="1545927" y="369837"/>
                  </a:lnTo>
                  <a:lnTo>
                    <a:pt x="1624310" y="369837"/>
                  </a:lnTo>
                  <a:lnTo>
                    <a:pt x="1658154" y="275332"/>
                  </a:lnTo>
                  <a:lnTo>
                    <a:pt x="1587598" y="275332"/>
                  </a:lnTo>
                  <a:lnTo>
                    <a:pt x="1495573" y="6201"/>
                  </a:lnTo>
                  <a:close/>
                </a:path>
                <a:path w="2713354" h="376554">
                  <a:moveTo>
                    <a:pt x="1754535" y="6201"/>
                  </a:moveTo>
                  <a:lnTo>
                    <a:pt x="1676647" y="6201"/>
                  </a:lnTo>
                  <a:lnTo>
                    <a:pt x="1587598" y="275332"/>
                  </a:lnTo>
                  <a:lnTo>
                    <a:pt x="1658154" y="275332"/>
                  </a:lnTo>
                  <a:lnTo>
                    <a:pt x="1754535" y="6201"/>
                  </a:lnTo>
                  <a:close/>
                </a:path>
                <a:path w="2713354" h="376554">
                  <a:moveTo>
                    <a:pt x="1017935" y="6201"/>
                  </a:moveTo>
                  <a:lnTo>
                    <a:pt x="748307" y="6201"/>
                  </a:lnTo>
                  <a:lnTo>
                    <a:pt x="748307" y="369837"/>
                  </a:lnTo>
                  <a:lnTo>
                    <a:pt x="1024879" y="369837"/>
                  </a:lnTo>
                  <a:lnTo>
                    <a:pt x="1024879" y="308570"/>
                  </a:lnTo>
                  <a:lnTo>
                    <a:pt x="821729" y="308570"/>
                  </a:lnTo>
                  <a:lnTo>
                    <a:pt x="821729" y="209599"/>
                  </a:lnTo>
                  <a:lnTo>
                    <a:pt x="1004291" y="209599"/>
                  </a:lnTo>
                  <a:lnTo>
                    <a:pt x="1004291" y="148332"/>
                  </a:lnTo>
                  <a:lnTo>
                    <a:pt x="821729" y="148332"/>
                  </a:lnTo>
                  <a:lnTo>
                    <a:pt x="821729" y="67716"/>
                  </a:lnTo>
                  <a:lnTo>
                    <a:pt x="1017935" y="67716"/>
                  </a:lnTo>
                  <a:lnTo>
                    <a:pt x="1017935" y="6201"/>
                  </a:lnTo>
                  <a:close/>
                </a:path>
                <a:path w="2713354" h="376554">
                  <a:moveTo>
                    <a:pt x="452585" y="6201"/>
                  </a:moveTo>
                  <a:lnTo>
                    <a:pt x="372963" y="6201"/>
                  </a:lnTo>
                  <a:lnTo>
                    <a:pt x="502940" y="369837"/>
                  </a:lnTo>
                  <a:lnTo>
                    <a:pt x="581323" y="369837"/>
                  </a:lnTo>
                  <a:lnTo>
                    <a:pt x="615167" y="275332"/>
                  </a:lnTo>
                  <a:lnTo>
                    <a:pt x="544611" y="275332"/>
                  </a:lnTo>
                  <a:lnTo>
                    <a:pt x="452585" y="6201"/>
                  </a:lnTo>
                  <a:close/>
                </a:path>
                <a:path w="2713354" h="376554">
                  <a:moveTo>
                    <a:pt x="711547" y="6201"/>
                  </a:moveTo>
                  <a:lnTo>
                    <a:pt x="633661" y="6201"/>
                  </a:lnTo>
                  <a:lnTo>
                    <a:pt x="544611" y="275332"/>
                  </a:lnTo>
                  <a:lnTo>
                    <a:pt x="615167" y="275332"/>
                  </a:lnTo>
                  <a:lnTo>
                    <a:pt x="711547" y="62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9594" y="4639448"/>
              <a:ext cx="161031" cy="10497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35829" y="4578082"/>
              <a:ext cx="2713355" cy="376555"/>
            </a:xfrm>
            <a:custGeom>
              <a:avLst/>
              <a:gdLst/>
              <a:ahLst/>
              <a:cxnLst/>
              <a:rect l="l" t="t" r="r" b="b"/>
              <a:pathLst>
                <a:path w="2713354" h="376554">
                  <a:moveTo>
                    <a:pt x="176609" y="62755"/>
                  </a:moveTo>
                  <a:lnTo>
                    <a:pt x="135619" y="70538"/>
                  </a:lnTo>
                  <a:lnTo>
                    <a:pt x="103435" y="93885"/>
                  </a:lnTo>
                  <a:lnTo>
                    <a:pt x="82599" y="132922"/>
                  </a:lnTo>
                  <a:lnTo>
                    <a:pt x="75654" y="187771"/>
                  </a:lnTo>
                  <a:lnTo>
                    <a:pt x="77437" y="216785"/>
                  </a:lnTo>
                  <a:lnTo>
                    <a:pt x="91699" y="263604"/>
                  </a:lnTo>
                  <a:lnTo>
                    <a:pt x="119403" y="295354"/>
                  </a:lnTo>
                  <a:lnTo>
                    <a:pt x="155618" y="311291"/>
                  </a:lnTo>
                  <a:lnTo>
                    <a:pt x="176609" y="313283"/>
                  </a:lnTo>
                  <a:lnTo>
                    <a:pt x="197577" y="311306"/>
                  </a:lnTo>
                  <a:lnTo>
                    <a:pt x="233605" y="295493"/>
                  </a:lnTo>
                  <a:lnTo>
                    <a:pt x="260984" y="263867"/>
                  </a:lnTo>
                  <a:lnTo>
                    <a:pt x="275060" y="216428"/>
                  </a:lnTo>
                  <a:lnTo>
                    <a:pt x="276820" y="186779"/>
                  </a:lnTo>
                  <a:lnTo>
                    <a:pt x="275107" y="157509"/>
                  </a:lnTo>
                  <a:lnTo>
                    <a:pt x="261402" y="110876"/>
                  </a:lnTo>
                  <a:lnTo>
                    <a:pt x="234582" y="80057"/>
                  </a:lnTo>
                  <a:lnTo>
                    <a:pt x="198181" y="64678"/>
                  </a:lnTo>
                  <a:lnTo>
                    <a:pt x="176609" y="62755"/>
                  </a:lnTo>
                  <a:close/>
                </a:path>
                <a:path w="2713354" h="376554">
                  <a:moveTo>
                    <a:pt x="2235497" y="6201"/>
                  </a:moveTo>
                  <a:lnTo>
                    <a:pt x="2310655" y="6201"/>
                  </a:lnTo>
                  <a:lnTo>
                    <a:pt x="2365474" y="255984"/>
                  </a:lnTo>
                  <a:lnTo>
                    <a:pt x="2431951" y="6201"/>
                  </a:lnTo>
                  <a:lnTo>
                    <a:pt x="2519263" y="6201"/>
                  </a:lnTo>
                  <a:lnTo>
                    <a:pt x="2583011" y="260201"/>
                  </a:lnTo>
                  <a:lnTo>
                    <a:pt x="2638821" y="6201"/>
                  </a:lnTo>
                  <a:lnTo>
                    <a:pt x="2712739" y="6201"/>
                  </a:lnTo>
                  <a:lnTo>
                    <a:pt x="2624434" y="369837"/>
                  </a:lnTo>
                  <a:lnTo>
                    <a:pt x="2546548" y="369837"/>
                  </a:lnTo>
                  <a:lnTo>
                    <a:pt x="2474118" y="97978"/>
                  </a:lnTo>
                  <a:lnTo>
                    <a:pt x="2401937" y="369837"/>
                  </a:lnTo>
                  <a:lnTo>
                    <a:pt x="2322314" y="369837"/>
                  </a:lnTo>
                  <a:lnTo>
                    <a:pt x="2235497" y="6201"/>
                  </a:lnTo>
                  <a:close/>
                </a:path>
                <a:path w="2713354" h="376554">
                  <a:moveTo>
                    <a:pt x="1932583" y="6201"/>
                  </a:moveTo>
                  <a:lnTo>
                    <a:pt x="2202209" y="6201"/>
                  </a:lnTo>
                  <a:lnTo>
                    <a:pt x="2202209" y="67716"/>
                  </a:lnTo>
                  <a:lnTo>
                    <a:pt x="2006004" y="67716"/>
                  </a:lnTo>
                  <a:lnTo>
                    <a:pt x="2006004" y="148331"/>
                  </a:lnTo>
                  <a:lnTo>
                    <a:pt x="2188567" y="148331"/>
                  </a:lnTo>
                  <a:lnTo>
                    <a:pt x="2188567" y="209599"/>
                  </a:lnTo>
                  <a:lnTo>
                    <a:pt x="2006004" y="209599"/>
                  </a:lnTo>
                  <a:lnTo>
                    <a:pt x="2006004" y="308570"/>
                  </a:lnTo>
                  <a:lnTo>
                    <a:pt x="2209155" y="308570"/>
                  </a:lnTo>
                  <a:lnTo>
                    <a:pt x="2209155" y="369837"/>
                  </a:lnTo>
                  <a:lnTo>
                    <a:pt x="1932583" y="369837"/>
                  </a:lnTo>
                  <a:lnTo>
                    <a:pt x="1932583" y="6201"/>
                  </a:lnTo>
                  <a:close/>
                </a:path>
                <a:path w="2713354" h="376554">
                  <a:moveTo>
                    <a:pt x="1789063" y="6201"/>
                  </a:moveTo>
                  <a:lnTo>
                    <a:pt x="1862484" y="6201"/>
                  </a:lnTo>
                  <a:lnTo>
                    <a:pt x="1862484" y="369837"/>
                  </a:lnTo>
                  <a:lnTo>
                    <a:pt x="1789063" y="369837"/>
                  </a:lnTo>
                  <a:lnTo>
                    <a:pt x="1789063" y="6201"/>
                  </a:lnTo>
                  <a:close/>
                </a:path>
                <a:path w="2713354" h="376554">
                  <a:moveTo>
                    <a:pt x="1415951" y="6201"/>
                  </a:moveTo>
                  <a:lnTo>
                    <a:pt x="1495573" y="6201"/>
                  </a:lnTo>
                  <a:lnTo>
                    <a:pt x="1587599" y="275331"/>
                  </a:lnTo>
                  <a:lnTo>
                    <a:pt x="1676647" y="6201"/>
                  </a:lnTo>
                  <a:lnTo>
                    <a:pt x="1754534" y="6201"/>
                  </a:lnTo>
                  <a:lnTo>
                    <a:pt x="1624309" y="369837"/>
                  </a:lnTo>
                  <a:lnTo>
                    <a:pt x="1545926" y="369837"/>
                  </a:lnTo>
                  <a:lnTo>
                    <a:pt x="1415951" y="6201"/>
                  </a:lnTo>
                  <a:close/>
                </a:path>
                <a:path w="2713354" h="376554">
                  <a:moveTo>
                    <a:pt x="1086693" y="6201"/>
                  </a:moveTo>
                  <a:lnTo>
                    <a:pt x="1241226" y="6201"/>
                  </a:lnTo>
                  <a:lnTo>
                    <a:pt x="1268380" y="6813"/>
                  </a:lnTo>
                  <a:lnTo>
                    <a:pt x="1310734" y="11712"/>
                  </a:lnTo>
                  <a:lnTo>
                    <a:pt x="1349716" y="29610"/>
                  </a:lnTo>
                  <a:lnTo>
                    <a:pt x="1375172" y="63825"/>
                  </a:lnTo>
                  <a:lnTo>
                    <a:pt x="1384102" y="108148"/>
                  </a:lnTo>
                  <a:lnTo>
                    <a:pt x="1382598" y="127720"/>
                  </a:lnTo>
                  <a:lnTo>
                    <a:pt x="1360040" y="175741"/>
                  </a:lnTo>
                  <a:lnTo>
                    <a:pt x="1310555" y="204646"/>
                  </a:lnTo>
                  <a:lnTo>
                    <a:pt x="1288107" y="209351"/>
                  </a:lnTo>
                  <a:lnTo>
                    <a:pt x="1299494" y="216467"/>
                  </a:lnTo>
                  <a:lnTo>
                    <a:pt x="1335849" y="249783"/>
                  </a:lnTo>
                  <a:lnTo>
                    <a:pt x="1369218" y="298896"/>
                  </a:lnTo>
                  <a:lnTo>
                    <a:pt x="1413619" y="369837"/>
                  </a:lnTo>
                  <a:lnTo>
                    <a:pt x="1325810" y="369837"/>
                  </a:lnTo>
                  <a:lnTo>
                    <a:pt x="1272728" y="290710"/>
                  </a:lnTo>
                  <a:lnTo>
                    <a:pt x="1259706" y="271464"/>
                  </a:lnTo>
                  <a:lnTo>
                    <a:pt x="1234033" y="237256"/>
                  </a:lnTo>
                  <a:lnTo>
                    <a:pt x="1196888" y="219056"/>
                  </a:lnTo>
                  <a:lnTo>
                    <a:pt x="1174997" y="218033"/>
                  </a:lnTo>
                  <a:lnTo>
                    <a:pt x="1160115" y="218033"/>
                  </a:lnTo>
                  <a:lnTo>
                    <a:pt x="1160115" y="369837"/>
                  </a:lnTo>
                  <a:lnTo>
                    <a:pt x="1086693" y="369837"/>
                  </a:lnTo>
                  <a:lnTo>
                    <a:pt x="1086693" y="6201"/>
                  </a:lnTo>
                  <a:close/>
                </a:path>
                <a:path w="2713354" h="376554">
                  <a:moveTo>
                    <a:pt x="748307" y="6201"/>
                  </a:moveTo>
                  <a:lnTo>
                    <a:pt x="1017934" y="6201"/>
                  </a:lnTo>
                  <a:lnTo>
                    <a:pt x="1017934" y="67716"/>
                  </a:lnTo>
                  <a:lnTo>
                    <a:pt x="821729" y="67716"/>
                  </a:lnTo>
                  <a:lnTo>
                    <a:pt x="821729" y="148331"/>
                  </a:lnTo>
                  <a:lnTo>
                    <a:pt x="1004292" y="148331"/>
                  </a:lnTo>
                  <a:lnTo>
                    <a:pt x="1004292" y="209599"/>
                  </a:lnTo>
                  <a:lnTo>
                    <a:pt x="821729" y="209599"/>
                  </a:lnTo>
                  <a:lnTo>
                    <a:pt x="821729" y="308570"/>
                  </a:lnTo>
                  <a:lnTo>
                    <a:pt x="1024880" y="308570"/>
                  </a:lnTo>
                  <a:lnTo>
                    <a:pt x="1024880" y="369837"/>
                  </a:lnTo>
                  <a:lnTo>
                    <a:pt x="748307" y="369837"/>
                  </a:lnTo>
                  <a:lnTo>
                    <a:pt x="748307" y="6201"/>
                  </a:lnTo>
                  <a:close/>
                </a:path>
                <a:path w="2713354" h="376554">
                  <a:moveTo>
                    <a:pt x="372963" y="6201"/>
                  </a:moveTo>
                  <a:lnTo>
                    <a:pt x="452586" y="6201"/>
                  </a:lnTo>
                  <a:lnTo>
                    <a:pt x="544611" y="275331"/>
                  </a:lnTo>
                  <a:lnTo>
                    <a:pt x="633660" y="6201"/>
                  </a:lnTo>
                  <a:lnTo>
                    <a:pt x="711547" y="6201"/>
                  </a:lnTo>
                  <a:lnTo>
                    <a:pt x="581322" y="369837"/>
                  </a:lnTo>
                  <a:lnTo>
                    <a:pt x="502939" y="369837"/>
                  </a:lnTo>
                  <a:lnTo>
                    <a:pt x="372963" y="6201"/>
                  </a:lnTo>
                  <a:close/>
                </a:path>
                <a:path w="2713354" h="376554">
                  <a:moveTo>
                    <a:pt x="175865" y="0"/>
                  </a:moveTo>
                  <a:lnTo>
                    <a:pt x="214041" y="3116"/>
                  </a:lnTo>
                  <a:lnTo>
                    <a:pt x="278347" y="28044"/>
                  </a:lnTo>
                  <a:lnTo>
                    <a:pt x="325584" y="77220"/>
                  </a:lnTo>
                  <a:lnTo>
                    <a:pt x="349707" y="146549"/>
                  </a:lnTo>
                  <a:lnTo>
                    <a:pt x="352722" y="188515"/>
                  </a:lnTo>
                  <a:lnTo>
                    <a:pt x="349730" y="230148"/>
                  </a:lnTo>
                  <a:lnTo>
                    <a:pt x="325794" y="299043"/>
                  </a:lnTo>
                  <a:lnTo>
                    <a:pt x="278897" y="348063"/>
                  </a:lnTo>
                  <a:lnTo>
                    <a:pt x="214901" y="372930"/>
                  </a:lnTo>
                  <a:lnTo>
                    <a:pt x="176857" y="376039"/>
                  </a:lnTo>
                  <a:lnTo>
                    <a:pt x="138379" y="372946"/>
                  </a:lnTo>
                  <a:lnTo>
                    <a:pt x="73886" y="348203"/>
                  </a:lnTo>
                  <a:lnTo>
                    <a:pt x="26928" y="299477"/>
                  </a:lnTo>
                  <a:lnTo>
                    <a:pt x="2992" y="231326"/>
                  </a:lnTo>
                  <a:lnTo>
                    <a:pt x="0" y="190251"/>
                  </a:lnTo>
                  <a:lnTo>
                    <a:pt x="1038" y="163586"/>
                  </a:lnTo>
                  <a:lnTo>
                    <a:pt x="9348" y="116954"/>
                  </a:lnTo>
                  <a:lnTo>
                    <a:pt x="31284" y="70631"/>
                  </a:lnTo>
                  <a:lnTo>
                    <a:pt x="61461" y="36803"/>
                  </a:lnTo>
                  <a:lnTo>
                    <a:pt x="97482" y="14386"/>
                  </a:lnTo>
                  <a:lnTo>
                    <a:pt x="134069" y="3596"/>
                  </a:lnTo>
                  <a:lnTo>
                    <a:pt x="175865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8200" y="2633786"/>
            <a:ext cx="603885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Transport</a:t>
            </a:r>
            <a:r>
              <a:rPr spc="-65" dirty="0"/>
              <a:t> </a:t>
            </a:r>
            <a:r>
              <a:rPr dirty="0"/>
              <a:t>Layer</a:t>
            </a:r>
            <a:r>
              <a:rPr spc="-65" dirty="0"/>
              <a:t> </a:t>
            </a:r>
            <a:r>
              <a:rPr spc="-10" dirty="0"/>
              <a:t>Security</a:t>
            </a:r>
            <a:r>
              <a:rPr lang="en-US" spc="-10" dirty="0"/>
              <a:t>        </a:t>
            </a:r>
            <a:r>
              <a:rPr lang="en-US" spc="-10" dirty="0">
                <a:solidFill>
                  <a:schemeClr val="tx1"/>
                </a:solidFill>
                <a:sym typeface="Wingdings" panose="05000000000000000000" pitchFamily="2" charset="2"/>
              </a:rPr>
              <a:t> More </a:t>
            </a:r>
            <a:endParaRPr spc="-1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586" y="256420"/>
            <a:ext cx="5757664" cy="3135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0331" y="935227"/>
            <a:ext cx="7588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Arial"/>
                <a:cs typeface="Arial"/>
              </a:rPr>
              <a:t>TLS</a:t>
            </a:r>
            <a:r>
              <a:rPr sz="2400" b="0" spc="-9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provides</a:t>
            </a:r>
            <a:r>
              <a:rPr sz="2400" b="0" spc="-8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application</a:t>
            </a:r>
            <a:r>
              <a:rPr sz="2400" b="0" spc="-8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programming</a:t>
            </a:r>
            <a:r>
              <a:rPr sz="2400" b="0" spc="-8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interface</a:t>
            </a:r>
            <a:r>
              <a:rPr sz="2400" b="0" spc="-8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to</a:t>
            </a:r>
            <a:r>
              <a:rPr sz="2400" b="0" spc="-80" dirty="0">
                <a:latin typeface="Arial"/>
                <a:cs typeface="Arial"/>
              </a:rPr>
              <a:t> </a:t>
            </a:r>
            <a:r>
              <a:rPr sz="2400" b="0" spc="-20" dirty="0">
                <a:latin typeface="Arial"/>
                <a:cs typeface="Arial"/>
              </a:rPr>
              <a:t>apps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780989" y="1742048"/>
          <a:ext cx="1901825" cy="2137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2245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Application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851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045"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2000" b="1" spc="-25" dirty="0">
                          <a:latin typeface="Arial"/>
                          <a:cs typeface="Arial"/>
                        </a:rPr>
                        <a:t>TCP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56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965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2000" b="1" spc="-25" dirty="0">
                          <a:latin typeface="Arial"/>
                          <a:cs typeface="Arial"/>
                        </a:rPr>
                        <a:t>IP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592870" y="4076700"/>
            <a:ext cx="21304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Normal</a:t>
            </a:r>
            <a:r>
              <a:rPr sz="2000" spc="-5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40FF"/>
                </a:solidFill>
                <a:latin typeface="Arial"/>
                <a:cs typeface="Arial"/>
              </a:rPr>
              <a:t>application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132671" y="1742048"/>
          <a:ext cx="1908175" cy="2137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Application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36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 marR="7175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20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TLS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3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765">
                <a:tc>
                  <a:txBody>
                    <a:bodyPr/>
                    <a:lstStyle/>
                    <a:p>
                      <a:pPr marR="49530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2000" b="1" spc="-25" dirty="0">
                          <a:latin typeface="Arial"/>
                          <a:cs typeface="Arial"/>
                        </a:rPr>
                        <a:t>TCP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2000" b="1" spc="-25" dirty="0">
                          <a:latin typeface="Arial"/>
                          <a:cs typeface="Arial"/>
                        </a:rPr>
                        <a:t>IP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5028916" y="4076700"/>
            <a:ext cx="23241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9437FF"/>
                </a:solidFill>
                <a:latin typeface="Arial"/>
                <a:cs typeface="Arial"/>
              </a:rPr>
              <a:t>Application</a:t>
            </a:r>
            <a:r>
              <a:rPr sz="2000" spc="-8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437FF"/>
                </a:solidFill>
                <a:latin typeface="Arial"/>
                <a:cs typeface="Arial"/>
              </a:rPr>
              <a:t>with</a:t>
            </a:r>
            <a:r>
              <a:rPr sz="2000" spc="-105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9437FF"/>
                </a:solidFill>
                <a:latin typeface="Arial"/>
                <a:cs typeface="Arial"/>
              </a:rPr>
              <a:t>TLS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150" y="256420"/>
            <a:ext cx="1814710" cy="3940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615" y="880363"/>
            <a:ext cx="8338185" cy="1634422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400" b="0" dirty="0">
                <a:latin typeface="Arial"/>
                <a:cs typeface="Arial"/>
              </a:rPr>
              <a:t>Send</a:t>
            </a:r>
            <a:r>
              <a:rPr sz="2400" b="0" spc="-5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byte</a:t>
            </a:r>
            <a:r>
              <a:rPr sz="2400" b="0" spc="-5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streams</a:t>
            </a:r>
            <a:r>
              <a:rPr sz="2400" b="0" spc="-5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&amp;</a:t>
            </a:r>
            <a:r>
              <a:rPr sz="2400" b="0" spc="-5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interactive</a:t>
            </a:r>
            <a:r>
              <a:rPr sz="2400" b="0" spc="-55" dirty="0">
                <a:latin typeface="Arial"/>
                <a:cs typeface="Arial"/>
              </a:rPr>
              <a:t> </a:t>
            </a:r>
            <a:r>
              <a:rPr sz="2400" b="0" spc="-20" dirty="0">
                <a:latin typeface="Arial"/>
                <a:cs typeface="Arial"/>
              </a:rPr>
              <a:t>data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20"/>
              </a:spcBef>
              <a:tabLst>
                <a:tab pos="755015" algn="l"/>
              </a:tabLst>
            </a:pPr>
            <a:r>
              <a:rPr sz="2000" b="0" spc="-20" dirty="0">
                <a:solidFill>
                  <a:srgbClr val="000000"/>
                </a:solidFill>
                <a:latin typeface="Arial"/>
                <a:cs typeface="Arial"/>
              </a:rPr>
              <a:t>why</a:t>
            </a:r>
            <a:r>
              <a:rPr sz="1600" b="0" spc="-20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  <a:r>
              <a:rPr lang="en-US" sz="16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b="0" spc="-20" dirty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sz="16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900" dirty="0"/>
              <a:t> </a:t>
            </a:r>
            <a:r>
              <a:rPr lang="en-US" sz="1600" dirty="0">
                <a:solidFill>
                  <a:srgbClr val="002060"/>
                </a:solidFill>
              </a:rPr>
              <a:t>modern web and network applications (like HTTPS, email, messaging, etc.) need to securely transmit continuous, bidirectional data — such as a video stream</a:t>
            </a:r>
            <a:br>
              <a:rPr lang="en-US" sz="1600" dirty="0">
                <a:solidFill>
                  <a:srgbClr val="002060"/>
                </a:solidFill>
              </a:rPr>
            </a:b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615" y="2514785"/>
            <a:ext cx="8551545" cy="3150221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Want</a:t>
            </a:r>
            <a:r>
              <a:rPr sz="2400" spc="-5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set</a:t>
            </a:r>
            <a:r>
              <a:rPr sz="2400" spc="-4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of</a:t>
            </a:r>
            <a:r>
              <a:rPr sz="2400" spc="-4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secret</a:t>
            </a:r>
            <a:r>
              <a:rPr sz="2400" spc="-4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keys</a:t>
            </a:r>
            <a:r>
              <a:rPr sz="2400" spc="-4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for</a:t>
            </a:r>
            <a:r>
              <a:rPr sz="2400" spc="-4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entire</a:t>
            </a:r>
            <a:r>
              <a:rPr sz="2400" spc="-4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80FF"/>
                </a:solidFill>
                <a:latin typeface="Arial"/>
                <a:cs typeface="Arial"/>
              </a:rPr>
              <a:t>connection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25"/>
              </a:spcBef>
              <a:tabLst>
                <a:tab pos="755015" algn="l"/>
              </a:tabLst>
            </a:pPr>
            <a:r>
              <a:rPr sz="2000" spc="-20" dirty="0">
                <a:latin typeface="Arial"/>
                <a:cs typeface="Arial"/>
              </a:rPr>
              <a:t>why?</a:t>
            </a:r>
            <a:r>
              <a:rPr lang="en-US" sz="2000" spc="-20" dirty="0">
                <a:latin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sz="2000" dirty="0"/>
              <a:t> </a:t>
            </a:r>
            <a:r>
              <a:rPr lang="en-US" sz="1600" b="1" dirty="0">
                <a:solidFill>
                  <a:srgbClr val="002060"/>
                </a:solidFill>
                <a:latin typeface="Arial"/>
                <a:ea typeface="+mj-ea"/>
                <a:cs typeface="Arial"/>
              </a:rPr>
              <a:t>A shared set of session keys (symmetric keys) ensures that all data sent after the handshake is encrypted and authenticated efficiently. Symmetric encryption is fast and scalable,</a:t>
            </a:r>
            <a:endParaRPr sz="1600" b="1" dirty="0">
              <a:solidFill>
                <a:srgbClr val="002060"/>
              </a:solidFill>
              <a:latin typeface="Arial"/>
              <a:ea typeface="+mj-ea"/>
              <a:cs typeface="Arial"/>
            </a:endParaRPr>
          </a:p>
          <a:p>
            <a:pPr>
              <a:lnSpc>
                <a:spcPct val="100000"/>
              </a:lnSpc>
              <a:spcBef>
                <a:spcPts val="1695"/>
              </a:spcBef>
              <a:buFont typeface="Arial"/>
              <a:buChar char="–"/>
            </a:pP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Want</a:t>
            </a:r>
            <a:r>
              <a:rPr sz="2400" spc="-8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certificate</a:t>
            </a:r>
            <a:r>
              <a:rPr sz="2400" spc="-7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exchange</a:t>
            </a:r>
            <a:r>
              <a:rPr sz="2400" spc="-7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as</a:t>
            </a:r>
            <a:r>
              <a:rPr sz="2400" spc="-7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part</a:t>
            </a:r>
            <a:r>
              <a:rPr sz="2400" spc="-7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of</a:t>
            </a:r>
            <a:r>
              <a:rPr sz="2400" spc="-7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protocol</a:t>
            </a:r>
            <a:r>
              <a:rPr sz="2400" spc="-7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handshake</a:t>
            </a:r>
            <a:r>
              <a:rPr sz="2400" spc="-7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80FF"/>
                </a:solidFill>
                <a:latin typeface="Arial"/>
                <a:cs typeface="Arial"/>
              </a:rPr>
              <a:t>phase</a:t>
            </a:r>
            <a:endParaRPr lang="en-US"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20"/>
              </a:spcBef>
              <a:tabLst>
                <a:tab pos="755015" algn="l"/>
              </a:tabLst>
            </a:pPr>
            <a:r>
              <a:rPr lang="en-US" sz="2000" spc="-20" dirty="0">
                <a:latin typeface="Arial"/>
                <a:cs typeface="Arial"/>
              </a:rPr>
              <a:t>why</a:t>
            </a:r>
            <a:r>
              <a:rPr lang="en-US" sz="1600" spc="-20" dirty="0">
                <a:latin typeface="Arial"/>
                <a:cs typeface="Arial"/>
              </a:rPr>
              <a:t>? </a:t>
            </a:r>
            <a:r>
              <a:rPr lang="en-US" sz="1600" spc="-20" dirty="0">
                <a:latin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sz="1600" spc="-20" dirty="0">
                <a:latin typeface="Arial"/>
                <a:cs typeface="Arial"/>
              </a:rPr>
              <a:t> 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002060"/>
                </a:solidFill>
                <a:latin typeface="Arial"/>
                <a:ea typeface="+mj-ea"/>
                <a:cs typeface="Arial"/>
              </a:rPr>
              <a:t>client can verify it's talking to the correct server (and not a malicious actor) before any keys are shared or data is transmitted. This is critical for preventing man-in-the-middle attacks.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8317" y="4571732"/>
            <a:ext cx="2119630" cy="389255"/>
            <a:chOff x="818317" y="4571732"/>
            <a:chExt cx="2119630" cy="389255"/>
          </a:xfrm>
        </p:grpSpPr>
        <p:sp>
          <p:nvSpPr>
            <p:cNvPr id="3" name="object 3"/>
            <p:cNvSpPr/>
            <p:nvPr/>
          </p:nvSpPr>
          <p:spPr>
            <a:xfrm>
              <a:off x="824667" y="4578082"/>
              <a:ext cx="2106930" cy="376555"/>
            </a:xfrm>
            <a:custGeom>
              <a:avLst/>
              <a:gdLst/>
              <a:ahLst/>
              <a:cxnLst/>
              <a:rect l="l" t="t" r="r" b="b"/>
              <a:pathLst>
                <a:path w="2106930" h="376554">
                  <a:moveTo>
                    <a:pt x="496590" y="0"/>
                  </a:moveTo>
                  <a:lnTo>
                    <a:pt x="454793" y="3596"/>
                  </a:lnTo>
                  <a:lnTo>
                    <a:pt x="418206" y="14386"/>
                  </a:lnTo>
                  <a:lnTo>
                    <a:pt x="382185" y="36803"/>
                  </a:lnTo>
                  <a:lnTo>
                    <a:pt x="352009" y="70631"/>
                  </a:lnTo>
                  <a:lnTo>
                    <a:pt x="330072" y="116954"/>
                  </a:lnTo>
                  <a:lnTo>
                    <a:pt x="321763" y="163587"/>
                  </a:lnTo>
                  <a:lnTo>
                    <a:pt x="320821" y="187772"/>
                  </a:lnTo>
                  <a:lnTo>
                    <a:pt x="320724" y="190252"/>
                  </a:lnTo>
                  <a:lnTo>
                    <a:pt x="323630" y="230149"/>
                  </a:lnTo>
                  <a:lnTo>
                    <a:pt x="332692" y="267735"/>
                  </a:lnTo>
                  <a:lnTo>
                    <a:pt x="368597" y="326553"/>
                  </a:lnTo>
                  <a:lnTo>
                    <a:pt x="424780" y="363668"/>
                  </a:lnTo>
                  <a:lnTo>
                    <a:pt x="497581" y="376039"/>
                  </a:lnTo>
                  <a:lnTo>
                    <a:pt x="535434" y="372946"/>
                  </a:lnTo>
                  <a:lnTo>
                    <a:pt x="535568" y="372946"/>
                  </a:lnTo>
                  <a:lnTo>
                    <a:pt x="569411" y="363668"/>
                  </a:lnTo>
                  <a:lnTo>
                    <a:pt x="599622" y="348064"/>
                  </a:lnTo>
                  <a:lnTo>
                    <a:pt x="625573" y="326306"/>
                  </a:lnTo>
                  <a:lnTo>
                    <a:pt x="635578" y="313283"/>
                  </a:lnTo>
                  <a:lnTo>
                    <a:pt x="497334" y="313283"/>
                  </a:lnTo>
                  <a:lnTo>
                    <a:pt x="476506" y="311306"/>
                  </a:lnTo>
                  <a:lnTo>
                    <a:pt x="440128" y="295354"/>
                  </a:lnTo>
                  <a:lnTo>
                    <a:pt x="412424" y="263604"/>
                  </a:lnTo>
                  <a:lnTo>
                    <a:pt x="398161" y="216785"/>
                  </a:lnTo>
                  <a:lnTo>
                    <a:pt x="396437" y="186778"/>
                  </a:lnTo>
                  <a:lnTo>
                    <a:pt x="398115" y="158370"/>
                  </a:lnTo>
                  <a:lnTo>
                    <a:pt x="412005" y="111427"/>
                  </a:lnTo>
                  <a:lnTo>
                    <a:pt x="439151" y="80266"/>
                  </a:lnTo>
                  <a:lnTo>
                    <a:pt x="456180" y="70631"/>
                  </a:lnTo>
                  <a:lnTo>
                    <a:pt x="456035" y="70631"/>
                  </a:lnTo>
                  <a:lnTo>
                    <a:pt x="475738" y="64701"/>
                  </a:lnTo>
                  <a:lnTo>
                    <a:pt x="497334" y="62755"/>
                  </a:lnTo>
                  <a:lnTo>
                    <a:pt x="635151" y="62755"/>
                  </a:lnTo>
                  <a:lnTo>
                    <a:pt x="625201" y="49857"/>
                  </a:lnTo>
                  <a:lnTo>
                    <a:pt x="599071" y="28044"/>
                  </a:lnTo>
                  <a:lnTo>
                    <a:pt x="568926" y="12464"/>
                  </a:lnTo>
                  <a:lnTo>
                    <a:pt x="534765" y="3116"/>
                  </a:lnTo>
                  <a:lnTo>
                    <a:pt x="496590" y="0"/>
                  </a:lnTo>
                  <a:close/>
                </a:path>
                <a:path w="2106930" h="376554">
                  <a:moveTo>
                    <a:pt x="635151" y="62755"/>
                  </a:moveTo>
                  <a:lnTo>
                    <a:pt x="497334" y="62755"/>
                  </a:lnTo>
                  <a:lnTo>
                    <a:pt x="519168" y="64701"/>
                  </a:lnTo>
                  <a:lnTo>
                    <a:pt x="518984" y="64701"/>
                  </a:lnTo>
                  <a:lnTo>
                    <a:pt x="538854" y="70631"/>
                  </a:lnTo>
                  <a:lnTo>
                    <a:pt x="538561" y="70631"/>
                  </a:lnTo>
                  <a:lnTo>
                    <a:pt x="555307" y="80057"/>
                  </a:lnTo>
                  <a:lnTo>
                    <a:pt x="582127" y="110877"/>
                  </a:lnTo>
                  <a:lnTo>
                    <a:pt x="595831" y="157509"/>
                  </a:lnTo>
                  <a:lnTo>
                    <a:pt x="597544" y="186778"/>
                  </a:lnTo>
                  <a:lnTo>
                    <a:pt x="595785" y="216428"/>
                  </a:lnTo>
                  <a:lnTo>
                    <a:pt x="590506" y="242125"/>
                  </a:lnTo>
                  <a:lnTo>
                    <a:pt x="581815" y="263604"/>
                  </a:lnTo>
                  <a:lnTo>
                    <a:pt x="581708" y="263867"/>
                  </a:lnTo>
                  <a:lnTo>
                    <a:pt x="554330" y="295493"/>
                  </a:lnTo>
                  <a:lnTo>
                    <a:pt x="518301" y="311306"/>
                  </a:lnTo>
                  <a:lnTo>
                    <a:pt x="497334" y="313283"/>
                  </a:lnTo>
                  <a:lnTo>
                    <a:pt x="635578" y="313283"/>
                  </a:lnTo>
                  <a:lnTo>
                    <a:pt x="646518" y="299044"/>
                  </a:lnTo>
                  <a:lnTo>
                    <a:pt x="661478" y="266991"/>
                  </a:lnTo>
                  <a:lnTo>
                    <a:pt x="670455" y="230149"/>
                  </a:lnTo>
                  <a:lnTo>
                    <a:pt x="673322" y="190252"/>
                  </a:lnTo>
                  <a:lnTo>
                    <a:pt x="673322" y="186778"/>
                  </a:lnTo>
                  <a:lnTo>
                    <a:pt x="670432" y="146549"/>
                  </a:lnTo>
                  <a:lnTo>
                    <a:pt x="661386" y="109450"/>
                  </a:lnTo>
                  <a:lnTo>
                    <a:pt x="646309" y="77220"/>
                  </a:lnTo>
                  <a:lnTo>
                    <a:pt x="635151" y="62755"/>
                  </a:lnTo>
                  <a:close/>
                </a:path>
                <a:path w="2106930" h="376554">
                  <a:moveTo>
                    <a:pt x="1595288" y="9178"/>
                  </a:moveTo>
                  <a:lnTo>
                    <a:pt x="1521866" y="9178"/>
                  </a:lnTo>
                  <a:lnTo>
                    <a:pt x="1521866" y="369837"/>
                  </a:lnTo>
                  <a:lnTo>
                    <a:pt x="1777851" y="369837"/>
                  </a:lnTo>
                  <a:lnTo>
                    <a:pt x="1777851" y="308570"/>
                  </a:lnTo>
                  <a:lnTo>
                    <a:pt x="1595288" y="308570"/>
                  </a:lnTo>
                  <a:lnTo>
                    <a:pt x="1595288" y="9178"/>
                  </a:lnTo>
                  <a:close/>
                </a:path>
                <a:path w="2106930" h="376554">
                  <a:moveTo>
                    <a:pt x="1365597" y="67716"/>
                  </a:moveTo>
                  <a:lnTo>
                    <a:pt x="1292175" y="67716"/>
                  </a:lnTo>
                  <a:lnTo>
                    <a:pt x="1292175" y="369837"/>
                  </a:lnTo>
                  <a:lnTo>
                    <a:pt x="1365597" y="369837"/>
                  </a:lnTo>
                  <a:lnTo>
                    <a:pt x="1365597" y="67716"/>
                  </a:lnTo>
                  <a:close/>
                </a:path>
                <a:path w="2106930" h="376554">
                  <a:moveTo>
                    <a:pt x="1473249" y="6201"/>
                  </a:moveTo>
                  <a:lnTo>
                    <a:pt x="1184274" y="6201"/>
                  </a:lnTo>
                  <a:lnTo>
                    <a:pt x="1184274" y="67716"/>
                  </a:lnTo>
                  <a:lnTo>
                    <a:pt x="1473249" y="67716"/>
                  </a:lnTo>
                  <a:lnTo>
                    <a:pt x="1473249" y="6201"/>
                  </a:lnTo>
                  <a:close/>
                </a:path>
                <a:path w="2106930" h="376554">
                  <a:moveTo>
                    <a:pt x="779264" y="6201"/>
                  </a:moveTo>
                  <a:lnTo>
                    <a:pt x="693191" y="6201"/>
                  </a:lnTo>
                  <a:lnTo>
                    <a:pt x="826392" y="216792"/>
                  </a:lnTo>
                  <a:lnTo>
                    <a:pt x="826392" y="369837"/>
                  </a:lnTo>
                  <a:lnTo>
                    <a:pt x="899566" y="369837"/>
                  </a:lnTo>
                  <a:lnTo>
                    <a:pt x="899566" y="217289"/>
                  </a:lnTo>
                  <a:lnTo>
                    <a:pt x="942142" y="150068"/>
                  </a:lnTo>
                  <a:lnTo>
                    <a:pt x="864840" y="150068"/>
                  </a:lnTo>
                  <a:lnTo>
                    <a:pt x="779264" y="6201"/>
                  </a:lnTo>
                  <a:close/>
                </a:path>
                <a:path w="2106930" h="376554">
                  <a:moveTo>
                    <a:pt x="1033264" y="6201"/>
                  </a:moveTo>
                  <a:lnTo>
                    <a:pt x="948679" y="6201"/>
                  </a:lnTo>
                  <a:lnTo>
                    <a:pt x="864840" y="150068"/>
                  </a:lnTo>
                  <a:lnTo>
                    <a:pt x="942142" y="150068"/>
                  </a:lnTo>
                  <a:lnTo>
                    <a:pt x="1033264" y="6201"/>
                  </a:lnTo>
                  <a:close/>
                </a:path>
                <a:path w="2106930" h="376554">
                  <a:moveTo>
                    <a:pt x="181322" y="67716"/>
                  </a:moveTo>
                  <a:lnTo>
                    <a:pt x="107900" y="67716"/>
                  </a:lnTo>
                  <a:lnTo>
                    <a:pt x="107900" y="369837"/>
                  </a:lnTo>
                  <a:lnTo>
                    <a:pt x="181322" y="369837"/>
                  </a:lnTo>
                  <a:lnTo>
                    <a:pt x="181322" y="67716"/>
                  </a:lnTo>
                  <a:close/>
                </a:path>
                <a:path w="2106930" h="376554">
                  <a:moveTo>
                    <a:pt x="288974" y="6201"/>
                  </a:moveTo>
                  <a:lnTo>
                    <a:pt x="0" y="6201"/>
                  </a:lnTo>
                  <a:lnTo>
                    <a:pt x="0" y="67716"/>
                  </a:lnTo>
                  <a:lnTo>
                    <a:pt x="288974" y="67716"/>
                  </a:lnTo>
                  <a:lnTo>
                    <a:pt x="288974" y="6201"/>
                  </a:lnTo>
                  <a:close/>
                </a:path>
                <a:path w="2106930" h="376554">
                  <a:moveTo>
                    <a:pt x="1882278" y="244574"/>
                  </a:moveTo>
                  <a:lnTo>
                    <a:pt x="1810840" y="251519"/>
                  </a:lnTo>
                  <a:lnTo>
                    <a:pt x="1816298" y="280207"/>
                  </a:lnTo>
                  <a:lnTo>
                    <a:pt x="1825476" y="305252"/>
                  </a:lnTo>
                  <a:lnTo>
                    <a:pt x="1854993" y="344412"/>
                  </a:lnTo>
                  <a:lnTo>
                    <a:pt x="1899952" y="368318"/>
                  </a:lnTo>
                  <a:lnTo>
                    <a:pt x="1960908" y="376287"/>
                  </a:lnTo>
                  <a:lnTo>
                    <a:pt x="1983620" y="375457"/>
                  </a:lnTo>
                  <a:lnTo>
                    <a:pt x="2023184" y="368822"/>
                  </a:lnTo>
                  <a:lnTo>
                    <a:pt x="2068190" y="346242"/>
                  </a:lnTo>
                  <a:lnTo>
                    <a:pt x="2093626" y="314275"/>
                  </a:lnTo>
                  <a:lnTo>
                    <a:pt x="1961653" y="314275"/>
                  </a:lnTo>
                  <a:lnTo>
                    <a:pt x="1947521" y="313337"/>
                  </a:lnTo>
                  <a:lnTo>
                    <a:pt x="1946290" y="313337"/>
                  </a:lnTo>
                  <a:lnTo>
                    <a:pt x="1931608" y="310058"/>
                  </a:lnTo>
                  <a:lnTo>
                    <a:pt x="1899417" y="287781"/>
                  </a:lnTo>
                  <a:lnTo>
                    <a:pt x="1886332" y="261363"/>
                  </a:lnTo>
                  <a:lnTo>
                    <a:pt x="1882278" y="244574"/>
                  </a:lnTo>
                  <a:close/>
                </a:path>
                <a:path w="2106930" h="376554">
                  <a:moveTo>
                    <a:pt x="1956692" y="0"/>
                  </a:moveTo>
                  <a:lnTo>
                    <a:pt x="1917842" y="3162"/>
                  </a:lnTo>
                  <a:lnTo>
                    <a:pt x="1871179" y="19696"/>
                  </a:lnTo>
                  <a:lnTo>
                    <a:pt x="1839738" y="49485"/>
                  </a:lnTo>
                  <a:lnTo>
                    <a:pt x="1832964" y="61593"/>
                  </a:lnTo>
                  <a:lnTo>
                    <a:pt x="1832847" y="61802"/>
                  </a:lnTo>
                  <a:lnTo>
                    <a:pt x="1827925" y="74569"/>
                  </a:lnTo>
                  <a:lnTo>
                    <a:pt x="1824972" y="87785"/>
                  </a:lnTo>
                  <a:lnTo>
                    <a:pt x="1824068" y="100327"/>
                  </a:lnTo>
                  <a:lnTo>
                    <a:pt x="1823987" y="101451"/>
                  </a:lnTo>
                  <a:lnTo>
                    <a:pt x="1832359" y="141324"/>
                  </a:lnTo>
                  <a:lnTo>
                    <a:pt x="1857473" y="174625"/>
                  </a:lnTo>
                  <a:lnTo>
                    <a:pt x="1913005" y="202855"/>
                  </a:lnTo>
                  <a:lnTo>
                    <a:pt x="1961204" y="215862"/>
                  </a:lnTo>
                  <a:lnTo>
                    <a:pt x="1977962" y="220265"/>
                  </a:lnTo>
                  <a:lnTo>
                    <a:pt x="2015138" y="233753"/>
                  </a:lnTo>
                  <a:lnTo>
                    <a:pt x="2033090" y="255570"/>
                  </a:lnTo>
                  <a:lnTo>
                    <a:pt x="2033090" y="264170"/>
                  </a:lnTo>
                  <a:lnTo>
                    <a:pt x="2015107" y="299269"/>
                  </a:lnTo>
                  <a:lnTo>
                    <a:pt x="1978295" y="313337"/>
                  </a:lnTo>
                  <a:lnTo>
                    <a:pt x="1961653" y="314275"/>
                  </a:lnTo>
                  <a:lnTo>
                    <a:pt x="2093626" y="314275"/>
                  </a:lnTo>
                  <a:lnTo>
                    <a:pt x="2096746" y="308570"/>
                  </a:lnTo>
                  <a:lnTo>
                    <a:pt x="2102172" y="294183"/>
                  </a:lnTo>
                  <a:lnTo>
                    <a:pt x="2105428" y="279301"/>
                  </a:lnTo>
                  <a:lnTo>
                    <a:pt x="2106495" y="264170"/>
                  </a:lnTo>
                  <a:lnTo>
                    <a:pt x="2106513" y="263922"/>
                  </a:lnTo>
                  <a:lnTo>
                    <a:pt x="2105654" y="248253"/>
                  </a:lnTo>
                  <a:lnTo>
                    <a:pt x="2105606" y="247373"/>
                  </a:lnTo>
                  <a:lnTo>
                    <a:pt x="2102885" y="232203"/>
                  </a:lnTo>
                  <a:lnTo>
                    <a:pt x="2084049" y="194902"/>
                  </a:lnTo>
                  <a:lnTo>
                    <a:pt x="2051819" y="169044"/>
                  </a:lnTo>
                  <a:lnTo>
                    <a:pt x="1997612" y="149254"/>
                  </a:lnTo>
                  <a:lnTo>
                    <a:pt x="1948259" y="136611"/>
                  </a:lnTo>
                  <a:lnTo>
                    <a:pt x="1928911" y="130472"/>
                  </a:lnTo>
                  <a:lnTo>
                    <a:pt x="1914524" y="124457"/>
                  </a:lnTo>
                  <a:lnTo>
                    <a:pt x="1905098" y="118565"/>
                  </a:lnTo>
                  <a:lnTo>
                    <a:pt x="1897822" y="112448"/>
                  </a:lnTo>
                  <a:lnTo>
                    <a:pt x="1894184" y="105089"/>
                  </a:lnTo>
                  <a:lnTo>
                    <a:pt x="1894184" y="96490"/>
                  </a:lnTo>
                  <a:lnTo>
                    <a:pt x="1927422" y="64058"/>
                  </a:lnTo>
                  <a:lnTo>
                    <a:pt x="1955948" y="60772"/>
                  </a:lnTo>
                  <a:lnTo>
                    <a:pt x="2083603" y="60772"/>
                  </a:lnTo>
                  <a:lnTo>
                    <a:pt x="2075003" y="46276"/>
                  </a:lnTo>
                  <a:lnTo>
                    <a:pt x="2059756" y="30013"/>
                  </a:lnTo>
                  <a:lnTo>
                    <a:pt x="2040338" y="16883"/>
                  </a:lnTo>
                  <a:lnTo>
                    <a:pt x="2016689" y="7503"/>
                  </a:lnTo>
                  <a:lnTo>
                    <a:pt x="1988807" y="1875"/>
                  </a:lnTo>
                  <a:lnTo>
                    <a:pt x="1956692" y="0"/>
                  </a:lnTo>
                  <a:close/>
                </a:path>
                <a:path w="2106930" h="376554">
                  <a:moveTo>
                    <a:pt x="2083603" y="60772"/>
                  </a:moveTo>
                  <a:lnTo>
                    <a:pt x="1955948" y="60772"/>
                  </a:lnTo>
                  <a:lnTo>
                    <a:pt x="1971510" y="61593"/>
                  </a:lnTo>
                  <a:lnTo>
                    <a:pt x="1970779" y="61593"/>
                  </a:lnTo>
                  <a:lnTo>
                    <a:pt x="2009534" y="80173"/>
                  </a:lnTo>
                  <a:lnTo>
                    <a:pt x="2022672" y="113357"/>
                  </a:lnTo>
                  <a:lnTo>
                    <a:pt x="2096095" y="110133"/>
                  </a:lnTo>
                  <a:lnTo>
                    <a:pt x="2093172" y="86336"/>
                  </a:lnTo>
                  <a:lnTo>
                    <a:pt x="2086142" y="65050"/>
                  </a:lnTo>
                  <a:lnTo>
                    <a:pt x="2083603" y="607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4667" y="4578082"/>
              <a:ext cx="2106930" cy="376555"/>
            </a:xfrm>
            <a:custGeom>
              <a:avLst/>
              <a:gdLst/>
              <a:ahLst/>
              <a:cxnLst/>
              <a:rect l="l" t="t" r="r" b="b"/>
              <a:pathLst>
                <a:path w="2106930" h="376554">
                  <a:moveTo>
                    <a:pt x="497334" y="62755"/>
                  </a:moveTo>
                  <a:lnTo>
                    <a:pt x="456344" y="70538"/>
                  </a:lnTo>
                  <a:lnTo>
                    <a:pt x="424160" y="93885"/>
                  </a:lnTo>
                  <a:lnTo>
                    <a:pt x="403324" y="132922"/>
                  </a:lnTo>
                  <a:lnTo>
                    <a:pt x="396378" y="187771"/>
                  </a:lnTo>
                  <a:lnTo>
                    <a:pt x="398161" y="216785"/>
                  </a:lnTo>
                  <a:lnTo>
                    <a:pt x="412424" y="263604"/>
                  </a:lnTo>
                  <a:lnTo>
                    <a:pt x="440128" y="295354"/>
                  </a:lnTo>
                  <a:lnTo>
                    <a:pt x="476343" y="311291"/>
                  </a:lnTo>
                  <a:lnTo>
                    <a:pt x="497334" y="313283"/>
                  </a:lnTo>
                  <a:lnTo>
                    <a:pt x="518301" y="311306"/>
                  </a:lnTo>
                  <a:lnTo>
                    <a:pt x="554330" y="295493"/>
                  </a:lnTo>
                  <a:lnTo>
                    <a:pt x="581708" y="263867"/>
                  </a:lnTo>
                  <a:lnTo>
                    <a:pt x="595785" y="216428"/>
                  </a:lnTo>
                  <a:lnTo>
                    <a:pt x="597544" y="186779"/>
                  </a:lnTo>
                  <a:lnTo>
                    <a:pt x="595831" y="157509"/>
                  </a:lnTo>
                  <a:lnTo>
                    <a:pt x="582127" y="110876"/>
                  </a:lnTo>
                  <a:lnTo>
                    <a:pt x="555307" y="80057"/>
                  </a:lnTo>
                  <a:lnTo>
                    <a:pt x="518906" y="64678"/>
                  </a:lnTo>
                  <a:lnTo>
                    <a:pt x="497334" y="62755"/>
                  </a:lnTo>
                  <a:close/>
                </a:path>
                <a:path w="2106930" h="376554">
                  <a:moveTo>
                    <a:pt x="1521866" y="9177"/>
                  </a:moveTo>
                  <a:lnTo>
                    <a:pt x="1595289" y="9177"/>
                  </a:lnTo>
                  <a:lnTo>
                    <a:pt x="1595289" y="308570"/>
                  </a:lnTo>
                  <a:lnTo>
                    <a:pt x="1777851" y="308570"/>
                  </a:lnTo>
                  <a:lnTo>
                    <a:pt x="1777851" y="369837"/>
                  </a:lnTo>
                  <a:lnTo>
                    <a:pt x="1521866" y="369837"/>
                  </a:lnTo>
                  <a:lnTo>
                    <a:pt x="1521866" y="9177"/>
                  </a:lnTo>
                  <a:close/>
                </a:path>
                <a:path w="2106930" h="376554">
                  <a:moveTo>
                    <a:pt x="1184275" y="6201"/>
                  </a:moveTo>
                  <a:lnTo>
                    <a:pt x="1473249" y="6201"/>
                  </a:lnTo>
                  <a:lnTo>
                    <a:pt x="1473249" y="67716"/>
                  </a:lnTo>
                  <a:lnTo>
                    <a:pt x="1365596" y="67716"/>
                  </a:lnTo>
                  <a:lnTo>
                    <a:pt x="1365596" y="369837"/>
                  </a:lnTo>
                  <a:lnTo>
                    <a:pt x="1292175" y="369837"/>
                  </a:lnTo>
                  <a:lnTo>
                    <a:pt x="1292175" y="67716"/>
                  </a:lnTo>
                  <a:lnTo>
                    <a:pt x="1184275" y="67716"/>
                  </a:lnTo>
                  <a:lnTo>
                    <a:pt x="1184275" y="6201"/>
                  </a:lnTo>
                  <a:close/>
                </a:path>
                <a:path w="2106930" h="376554">
                  <a:moveTo>
                    <a:pt x="693191" y="6201"/>
                  </a:moveTo>
                  <a:lnTo>
                    <a:pt x="779264" y="6201"/>
                  </a:lnTo>
                  <a:lnTo>
                    <a:pt x="864840" y="150068"/>
                  </a:lnTo>
                  <a:lnTo>
                    <a:pt x="948679" y="6201"/>
                  </a:lnTo>
                  <a:lnTo>
                    <a:pt x="1033264" y="6201"/>
                  </a:lnTo>
                  <a:lnTo>
                    <a:pt x="899566" y="217288"/>
                  </a:lnTo>
                  <a:lnTo>
                    <a:pt x="899566" y="369837"/>
                  </a:lnTo>
                  <a:lnTo>
                    <a:pt x="826392" y="369837"/>
                  </a:lnTo>
                  <a:lnTo>
                    <a:pt x="826392" y="216792"/>
                  </a:lnTo>
                  <a:lnTo>
                    <a:pt x="693191" y="6201"/>
                  </a:lnTo>
                  <a:close/>
                </a:path>
                <a:path w="2106930" h="376554">
                  <a:moveTo>
                    <a:pt x="0" y="6201"/>
                  </a:moveTo>
                  <a:lnTo>
                    <a:pt x="288974" y="6201"/>
                  </a:lnTo>
                  <a:lnTo>
                    <a:pt x="288974" y="67716"/>
                  </a:lnTo>
                  <a:lnTo>
                    <a:pt x="181322" y="67716"/>
                  </a:lnTo>
                  <a:lnTo>
                    <a:pt x="181322" y="369837"/>
                  </a:lnTo>
                  <a:lnTo>
                    <a:pt x="107900" y="369837"/>
                  </a:lnTo>
                  <a:lnTo>
                    <a:pt x="107900" y="67716"/>
                  </a:lnTo>
                  <a:lnTo>
                    <a:pt x="0" y="67716"/>
                  </a:lnTo>
                  <a:lnTo>
                    <a:pt x="0" y="6201"/>
                  </a:lnTo>
                  <a:close/>
                </a:path>
                <a:path w="2106930" h="376554">
                  <a:moveTo>
                    <a:pt x="1956693" y="0"/>
                  </a:moveTo>
                  <a:lnTo>
                    <a:pt x="2016689" y="7503"/>
                  </a:lnTo>
                  <a:lnTo>
                    <a:pt x="2059756" y="30013"/>
                  </a:lnTo>
                  <a:lnTo>
                    <a:pt x="2086142" y="65050"/>
                  </a:lnTo>
                  <a:lnTo>
                    <a:pt x="2096094" y="110132"/>
                  </a:lnTo>
                  <a:lnTo>
                    <a:pt x="2022673" y="113357"/>
                  </a:lnTo>
                  <a:lnTo>
                    <a:pt x="2019642" y="100327"/>
                  </a:lnTo>
                  <a:lnTo>
                    <a:pt x="2015262" y="89265"/>
                  </a:lnTo>
                  <a:lnTo>
                    <a:pt x="1983078" y="63841"/>
                  </a:lnTo>
                  <a:lnTo>
                    <a:pt x="1955948" y="60771"/>
                  </a:lnTo>
                  <a:lnTo>
                    <a:pt x="1940817" y="61593"/>
                  </a:lnTo>
                  <a:lnTo>
                    <a:pt x="1900742" y="78491"/>
                  </a:lnTo>
                  <a:lnTo>
                    <a:pt x="1894184" y="96490"/>
                  </a:lnTo>
                  <a:lnTo>
                    <a:pt x="1894184" y="105089"/>
                  </a:lnTo>
                  <a:lnTo>
                    <a:pt x="1928912" y="130472"/>
                  </a:lnTo>
                  <a:lnTo>
                    <a:pt x="1972568" y="142875"/>
                  </a:lnTo>
                  <a:lnTo>
                    <a:pt x="1997613" y="149254"/>
                  </a:lnTo>
                  <a:lnTo>
                    <a:pt x="2019169" y="155742"/>
                  </a:lnTo>
                  <a:lnTo>
                    <a:pt x="2063957" y="176423"/>
                  </a:lnTo>
                  <a:lnTo>
                    <a:pt x="2092002" y="206002"/>
                  </a:lnTo>
                  <a:lnTo>
                    <a:pt x="2105606" y="247372"/>
                  </a:lnTo>
                  <a:lnTo>
                    <a:pt x="2106513" y="263921"/>
                  </a:lnTo>
                  <a:lnTo>
                    <a:pt x="2105428" y="279300"/>
                  </a:lnTo>
                  <a:lnTo>
                    <a:pt x="2089150" y="322460"/>
                  </a:lnTo>
                  <a:lnTo>
                    <a:pt x="2055012" y="355505"/>
                  </a:lnTo>
                  <a:lnTo>
                    <a:pt x="2004379" y="372969"/>
                  </a:lnTo>
                  <a:lnTo>
                    <a:pt x="1960909" y="376287"/>
                  </a:lnTo>
                  <a:lnTo>
                    <a:pt x="1928430" y="374294"/>
                  </a:lnTo>
                  <a:lnTo>
                    <a:pt x="1875473" y="358357"/>
                  </a:lnTo>
                  <a:lnTo>
                    <a:pt x="1838374" y="326654"/>
                  </a:lnTo>
                  <a:lnTo>
                    <a:pt x="1816298" y="280207"/>
                  </a:lnTo>
                  <a:lnTo>
                    <a:pt x="1810841" y="251519"/>
                  </a:lnTo>
                  <a:lnTo>
                    <a:pt x="1882278" y="244574"/>
                  </a:lnTo>
                  <a:lnTo>
                    <a:pt x="1886333" y="261363"/>
                  </a:lnTo>
                  <a:lnTo>
                    <a:pt x="1892045" y="275766"/>
                  </a:lnTo>
                  <a:lnTo>
                    <a:pt x="1919168" y="304787"/>
                  </a:lnTo>
                  <a:lnTo>
                    <a:pt x="1961653" y="314275"/>
                  </a:lnTo>
                  <a:lnTo>
                    <a:pt x="1978296" y="313337"/>
                  </a:lnTo>
                  <a:lnTo>
                    <a:pt x="2015108" y="299268"/>
                  </a:lnTo>
                  <a:lnTo>
                    <a:pt x="2033091" y="264169"/>
                  </a:lnTo>
                  <a:lnTo>
                    <a:pt x="2033091" y="255570"/>
                  </a:lnTo>
                  <a:lnTo>
                    <a:pt x="1999108" y="226466"/>
                  </a:lnTo>
                  <a:lnTo>
                    <a:pt x="1961204" y="215862"/>
                  </a:lnTo>
                  <a:lnTo>
                    <a:pt x="1940321" y="210591"/>
                  </a:lnTo>
                  <a:lnTo>
                    <a:pt x="1913005" y="202855"/>
                  </a:lnTo>
                  <a:lnTo>
                    <a:pt x="1871582" y="184872"/>
                  </a:lnTo>
                  <a:lnTo>
                    <a:pt x="1842824" y="158796"/>
                  </a:lnTo>
                  <a:lnTo>
                    <a:pt x="1826081" y="122209"/>
                  </a:lnTo>
                  <a:lnTo>
                    <a:pt x="1823988" y="101451"/>
                  </a:lnTo>
                  <a:lnTo>
                    <a:pt x="1824972" y="87785"/>
                  </a:lnTo>
                  <a:lnTo>
                    <a:pt x="1839738" y="49485"/>
                  </a:lnTo>
                  <a:lnTo>
                    <a:pt x="1871178" y="19696"/>
                  </a:lnTo>
                  <a:lnTo>
                    <a:pt x="1917842" y="3162"/>
                  </a:lnTo>
                  <a:lnTo>
                    <a:pt x="1936500" y="790"/>
                  </a:lnTo>
                  <a:lnTo>
                    <a:pt x="1956693" y="0"/>
                  </a:lnTo>
                  <a:close/>
                </a:path>
                <a:path w="2106930" h="376554">
                  <a:moveTo>
                    <a:pt x="496589" y="0"/>
                  </a:moveTo>
                  <a:lnTo>
                    <a:pt x="534765" y="3116"/>
                  </a:lnTo>
                  <a:lnTo>
                    <a:pt x="599071" y="28044"/>
                  </a:lnTo>
                  <a:lnTo>
                    <a:pt x="646309" y="77220"/>
                  </a:lnTo>
                  <a:lnTo>
                    <a:pt x="670431" y="146549"/>
                  </a:lnTo>
                  <a:lnTo>
                    <a:pt x="673447" y="188515"/>
                  </a:lnTo>
                  <a:lnTo>
                    <a:pt x="670455" y="230148"/>
                  </a:lnTo>
                  <a:lnTo>
                    <a:pt x="646518" y="299043"/>
                  </a:lnTo>
                  <a:lnTo>
                    <a:pt x="599622" y="348063"/>
                  </a:lnTo>
                  <a:lnTo>
                    <a:pt x="535626" y="372930"/>
                  </a:lnTo>
                  <a:lnTo>
                    <a:pt x="497581" y="376039"/>
                  </a:lnTo>
                  <a:lnTo>
                    <a:pt x="459103" y="372946"/>
                  </a:lnTo>
                  <a:lnTo>
                    <a:pt x="394611" y="348203"/>
                  </a:lnTo>
                  <a:lnTo>
                    <a:pt x="347653" y="299477"/>
                  </a:lnTo>
                  <a:lnTo>
                    <a:pt x="323716" y="231326"/>
                  </a:lnTo>
                  <a:lnTo>
                    <a:pt x="320724" y="190251"/>
                  </a:lnTo>
                  <a:lnTo>
                    <a:pt x="321763" y="163586"/>
                  </a:lnTo>
                  <a:lnTo>
                    <a:pt x="330072" y="116954"/>
                  </a:lnTo>
                  <a:lnTo>
                    <a:pt x="352009" y="70631"/>
                  </a:lnTo>
                  <a:lnTo>
                    <a:pt x="382185" y="36803"/>
                  </a:lnTo>
                  <a:lnTo>
                    <a:pt x="418207" y="14386"/>
                  </a:lnTo>
                  <a:lnTo>
                    <a:pt x="454793" y="3596"/>
                  </a:lnTo>
                  <a:lnTo>
                    <a:pt x="496589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Transport</a:t>
            </a:r>
            <a:r>
              <a:rPr spc="-65" dirty="0"/>
              <a:t> </a:t>
            </a:r>
            <a:r>
              <a:rPr dirty="0"/>
              <a:t>Layer</a:t>
            </a:r>
            <a:r>
              <a:rPr spc="-65" dirty="0"/>
              <a:t> </a:t>
            </a:r>
            <a:r>
              <a:rPr spc="-10" dirty="0"/>
              <a:t>Security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029" y="261381"/>
            <a:ext cx="4405709" cy="38437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615" y="880363"/>
            <a:ext cx="7889875" cy="114617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400" b="0" spc="-10" dirty="0">
                <a:solidFill>
                  <a:srgbClr val="9437FF"/>
                </a:solidFill>
                <a:latin typeface="Arial"/>
                <a:cs typeface="Arial"/>
              </a:rPr>
              <a:t>Handshake</a:t>
            </a:r>
            <a:endParaRPr sz="2400">
              <a:latin typeface="Arial"/>
              <a:cs typeface="Arial"/>
            </a:endParaRPr>
          </a:p>
          <a:p>
            <a:pPr marL="755650" marR="5080" indent="-285750">
              <a:lnSpc>
                <a:spcPct val="100000"/>
              </a:lnSpc>
              <a:spcBef>
                <a:spcPts val="520"/>
              </a:spcBef>
              <a:tabLst>
                <a:tab pos="755015" algn="l"/>
              </a:tabLst>
            </a:pPr>
            <a:r>
              <a:rPr sz="2000" b="0" spc="-5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	Alice</a:t>
            </a:r>
            <a:r>
              <a:rPr sz="2000"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20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Bob</a:t>
            </a:r>
            <a:r>
              <a:rPr sz="20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use</a:t>
            </a:r>
            <a:r>
              <a:rPr sz="20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their</a:t>
            </a:r>
            <a:r>
              <a:rPr sz="20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9437FF"/>
                </a:solidFill>
                <a:latin typeface="Arial"/>
                <a:cs typeface="Arial"/>
              </a:rPr>
              <a:t>certificates,</a:t>
            </a:r>
            <a:r>
              <a:rPr sz="2000" b="0" spc="-5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9437FF"/>
                </a:solidFill>
                <a:latin typeface="Arial"/>
                <a:cs typeface="Arial"/>
              </a:rPr>
              <a:t>private</a:t>
            </a:r>
            <a:r>
              <a:rPr sz="2000" b="0" spc="-45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9437FF"/>
                </a:solidFill>
                <a:latin typeface="Arial"/>
                <a:cs typeface="Arial"/>
              </a:rPr>
              <a:t>keys</a:t>
            </a:r>
            <a:r>
              <a:rPr sz="2000" b="0" spc="-4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20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spc="-10" dirty="0">
                <a:solidFill>
                  <a:srgbClr val="9437FF"/>
                </a:solidFill>
                <a:latin typeface="Arial"/>
                <a:cs typeface="Arial"/>
              </a:rPr>
              <a:t>authenticate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each</a:t>
            </a:r>
            <a:r>
              <a:rPr sz="2000"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other</a:t>
            </a:r>
            <a:r>
              <a:rPr sz="2000"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2000"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9437FF"/>
                </a:solidFill>
                <a:latin typeface="Arial"/>
                <a:cs typeface="Arial"/>
              </a:rPr>
              <a:t>exchange</a:t>
            </a:r>
            <a:r>
              <a:rPr sz="2000" b="0" spc="-6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9437FF"/>
                </a:solidFill>
                <a:latin typeface="Arial"/>
                <a:cs typeface="Arial"/>
              </a:rPr>
              <a:t>shared</a:t>
            </a:r>
            <a:r>
              <a:rPr sz="2000" b="0" spc="-6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000" b="0" spc="-10" dirty="0">
                <a:solidFill>
                  <a:srgbClr val="9437FF"/>
                </a:solidFill>
                <a:latin typeface="Arial"/>
                <a:cs typeface="Arial"/>
              </a:rPr>
              <a:t>secret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615" y="2379370"/>
            <a:ext cx="7067550" cy="322897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400" dirty="0">
                <a:solidFill>
                  <a:srgbClr val="FF40FF"/>
                </a:solidFill>
                <a:latin typeface="Arial"/>
                <a:cs typeface="Arial"/>
              </a:rPr>
              <a:t>Key</a:t>
            </a:r>
            <a:r>
              <a:rPr sz="2400" spc="-2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40FF"/>
                </a:solidFill>
                <a:latin typeface="Arial"/>
                <a:cs typeface="Arial"/>
              </a:rPr>
              <a:t>derivation</a:t>
            </a:r>
            <a:endParaRPr sz="2400" dirty="0">
              <a:latin typeface="Arial"/>
              <a:cs typeface="Arial"/>
            </a:endParaRPr>
          </a:p>
          <a:p>
            <a:pPr marL="755015" indent="-285115">
              <a:lnSpc>
                <a:spcPct val="100000"/>
              </a:lnSpc>
              <a:spcBef>
                <a:spcPts val="425"/>
              </a:spcBef>
              <a:buChar char="–"/>
              <a:tabLst>
                <a:tab pos="755015" algn="l"/>
              </a:tabLst>
            </a:pPr>
            <a:r>
              <a:rPr sz="2000" dirty="0">
                <a:latin typeface="Arial"/>
                <a:cs typeface="Arial"/>
              </a:rPr>
              <a:t>Alice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Bob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shared</a:t>
            </a:r>
            <a:r>
              <a:rPr sz="2000" spc="-40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secret</a:t>
            </a:r>
            <a:r>
              <a:rPr sz="2000" spc="-4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to</a:t>
            </a:r>
            <a:r>
              <a:rPr sz="2000" spc="-40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derive</a:t>
            </a:r>
            <a:r>
              <a:rPr sz="2000" spc="-50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set</a:t>
            </a:r>
            <a:r>
              <a:rPr sz="2000" spc="-4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of</a:t>
            </a:r>
            <a:r>
              <a:rPr sz="2000" spc="-4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40FF"/>
                </a:solidFill>
                <a:latin typeface="Arial"/>
                <a:cs typeface="Arial"/>
              </a:rPr>
              <a:t>keys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90"/>
              </a:spcBef>
              <a:buFont typeface="Arial"/>
              <a:buChar char="–"/>
            </a:pP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9051"/>
                </a:solidFill>
                <a:latin typeface="Arial"/>
                <a:cs typeface="Arial"/>
              </a:rPr>
              <a:t>Data</a:t>
            </a:r>
            <a:r>
              <a:rPr sz="2400" spc="-55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9051"/>
                </a:solidFill>
                <a:latin typeface="Arial"/>
                <a:cs typeface="Arial"/>
              </a:rPr>
              <a:t>transfer</a:t>
            </a:r>
            <a:endParaRPr sz="2400" dirty="0">
              <a:latin typeface="Arial"/>
              <a:cs typeface="Arial"/>
            </a:endParaRPr>
          </a:p>
          <a:p>
            <a:pPr marL="755015" indent="-285115">
              <a:lnSpc>
                <a:spcPct val="100000"/>
              </a:lnSpc>
              <a:spcBef>
                <a:spcPts val="425"/>
              </a:spcBef>
              <a:buChar char="–"/>
              <a:tabLst>
                <a:tab pos="755015" algn="l"/>
              </a:tabLst>
            </a:pPr>
            <a:r>
              <a:rPr sz="2000" dirty="0">
                <a:latin typeface="Arial"/>
                <a:cs typeface="Arial"/>
              </a:rPr>
              <a:t>data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transferred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broken</a:t>
            </a:r>
            <a:r>
              <a:rPr sz="2000" spc="-4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up</a:t>
            </a:r>
            <a:r>
              <a:rPr sz="2000" spc="-4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into</a:t>
            </a:r>
            <a:r>
              <a:rPr sz="2000" spc="-45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series</a:t>
            </a:r>
            <a:r>
              <a:rPr sz="2000" spc="-4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of</a:t>
            </a:r>
            <a:r>
              <a:rPr sz="2000" spc="-45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9051"/>
                </a:solidFill>
                <a:latin typeface="Arial"/>
                <a:cs typeface="Arial"/>
              </a:rPr>
              <a:t>records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10"/>
              </a:spcBef>
              <a:buFont typeface="Arial"/>
              <a:buChar char="–"/>
            </a:pP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Connection</a:t>
            </a:r>
            <a:r>
              <a:rPr sz="2400" spc="-114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80FF"/>
                </a:solidFill>
                <a:latin typeface="Arial"/>
                <a:cs typeface="Arial"/>
              </a:rPr>
              <a:t>closure</a:t>
            </a:r>
            <a:endParaRPr sz="2400" dirty="0">
              <a:latin typeface="Arial"/>
              <a:cs typeface="Arial"/>
            </a:endParaRPr>
          </a:p>
          <a:p>
            <a:pPr marL="755015" indent="-285115">
              <a:lnSpc>
                <a:spcPct val="100000"/>
              </a:lnSpc>
              <a:spcBef>
                <a:spcPts val="425"/>
              </a:spcBef>
              <a:buChar char="–"/>
              <a:tabLst>
                <a:tab pos="755015" algn="l"/>
              </a:tabLst>
            </a:pPr>
            <a:r>
              <a:rPr sz="2000" dirty="0">
                <a:latin typeface="Arial"/>
                <a:cs typeface="Arial"/>
              </a:rPr>
              <a:t>special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messages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securely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close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connection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029" y="261381"/>
            <a:ext cx="3651447" cy="38437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8615" y="4800091"/>
            <a:ext cx="7785734" cy="120523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Derive</a:t>
            </a:r>
            <a:r>
              <a:rPr sz="2400" spc="-6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keys</a:t>
            </a:r>
            <a:r>
              <a:rPr sz="2400" spc="-6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from</a:t>
            </a:r>
            <a:r>
              <a:rPr sz="2400" spc="-5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master</a:t>
            </a:r>
            <a:r>
              <a:rPr sz="2400" spc="-6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80FF"/>
                </a:solidFill>
                <a:latin typeface="Arial"/>
                <a:cs typeface="Arial"/>
              </a:rPr>
              <a:t>secret</a:t>
            </a:r>
            <a:endParaRPr sz="2400" dirty="0">
              <a:latin typeface="Arial"/>
              <a:cs typeface="Arial"/>
            </a:endParaRPr>
          </a:p>
          <a:p>
            <a:pPr marL="755015" indent="-285115">
              <a:lnSpc>
                <a:spcPct val="100000"/>
              </a:lnSpc>
              <a:spcBef>
                <a:spcPts val="520"/>
              </a:spcBef>
              <a:buChar char="–"/>
              <a:tabLst>
                <a:tab pos="755015" algn="l"/>
              </a:tabLst>
            </a:pPr>
            <a:r>
              <a:rPr sz="2000" dirty="0">
                <a:latin typeface="Arial"/>
                <a:cs typeface="Arial"/>
              </a:rPr>
              <a:t>use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key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derivation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function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(KDF)</a:t>
            </a:r>
            <a:endParaRPr sz="2000" dirty="0">
              <a:latin typeface="Arial"/>
              <a:cs typeface="Arial"/>
            </a:endParaRPr>
          </a:p>
          <a:p>
            <a:pPr marL="1155065" lvl="1" indent="-227965">
              <a:lnSpc>
                <a:spcPct val="100000"/>
              </a:lnSpc>
              <a:spcBef>
                <a:spcPts val="700"/>
              </a:spcBef>
              <a:buChar char="•"/>
              <a:tabLst>
                <a:tab pos="1155065" algn="l"/>
              </a:tabLst>
            </a:pPr>
            <a:r>
              <a:rPr sz="1800" dirty="0">
                <a:latin typeface="Arial"/>
                <a:cs typeface="Arial"/>
              </a:rPr>
              <a:t>takes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master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secret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additional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random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creates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keys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86617" y="1974491"/>
            <a:ext cx="4843145" cy="388620"/>
          </a:xfrm>
          <a:custGeom>
            <a:avLst/>
            <a:gdLst/>
            <a:ahLst/>
            <a:cxnLst/>
            <a:rect l="l" t="t" r="r" b="b"/>
            <a:pathLst>
              <a:path w="4843145" h="388619">
                <a:moveTo>
                  <a:pt x="4720187" y="261593"/>
                </a:moveTo>
                <a:lnTo>
                  <a:pt x="4716830" y="312282"/>
                </a:lnTo>
                <a:lnTo>
                  <a:pt x="4729516" y="313122"/>
                </a:lnTo>
                <a:lnTo>
                  <a:pt x="4727893" y="337626"/>
                </a:lnTo>
                <a:lnTo>
                  <a:pt x="4727837" y="338466"/>
                </a:lnTo>
                <a:lnTo>
                  <a:pt x="4715096" y="338466"/>
                </a:lnTo>
                <a:lnTo>
                  <a:pt x="4711795" y="388315"/>
                </a:lnTo>
                <a:lnTo>
                  <a:pt x="4830521" y="338466"/>
                </a:lnTo>
                <a:lnTo>
                  <a:pt x="4727837" y="338466"/>
                </a:lnTo>
                <a:lnTo>
                  <a:pt x="4715152" y="337626"/>
                </a:lnTo>
                <a:lnTo>
                  <a:pt x="4832522" y="337626"/>
                </a:lnTo>
                <a:lnTo>
                  <a:pt x="4842714" y="333347"/>
                </a:lnTo>
                <a:lnTo>
                  <a:pt x="4720187" y="261593"/>
                </a:lnTo>
                <a:close/>
              </a:path>
              <a:path w="4843145" h="388619">
                <a:moveTo>
                  <a:pt x="4716830" y="312282"/>
                </a:moveTo>
                <a:lnTo>
                  <a:pt x="4715152" y="337626"/>
                </a:lnTo>
                <a:lnTo>
                  <a:pt x="4727837" y="338466"/>
                </a:lnTo>
                <a:lnTo>
                  <a:pt x="4729516" y="313122"/>
                </a:lnTo>
                <a:lnTo>
                  <a:pt x="4716830" y="312282"/>
                </a:lnTo>
                <a:close/>
              </a:path>
              <a:path w="4843145" h="388619">
                <a:moveTo>
                  <a:pt x="1678" y="0"/>
                </a:moveTo>
                <a:lnTo>
                  <a:pt x="0" y="25344"/>
                </a:lnTo>
                <a:lnTo>
                  <a:pt x="4715152" y="337626"/>
                </a:lnTo>
                <a:lnTo>
                  <a:pt x="4716774" y="313122"/>
                </a:lnTo>
                <a:lnTo>
                  <a:pt x="4716830" y="312282"/>
                </a:lnTo>
                <a:lnTo>
                  <a:pt x="16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 rot="180000">
            <a:off x="3964064" y="1776908"/>
            <a:ext cx="596528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2000" spc="-10" dirty="0">
                <a:solidFill>
                  <a:srgbClr val="0080FF"/>
                </a:solidFill>
                <a:latin typeface="Arial"/>
                <a:cs typeface="Arial"/>
              </a:rPr>
              <a:t>hello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87457" y="2663511"/>
            <a:ext cx="4843780" cy="582930"/>
          </a:xfrm>
          <a:custGeom>
            <a:avLst/>
            <a:gdLst/>
            <a:ahLst/>
            <a:cxnLst/>
            <a:rect l="l" t="t" r="r" b="b"/>
            <a:pathLst>
              <a:path w="4843780" h="582930">
                <a:moveTo>
                  <a:pt x="119481" y="456611"/>
                </a:moveTo>
                <a:lnTo>
                  <a:pt x="0" y="533327"/>
                </a:lnTo>
                <a:lnTo>
                  <a:pt x="133061" y="582884"/>
                </a:lnTo>
                <a:lnTo>
                  <a:pt x="127775" y="533734"/>
                </a:lnTo>
                <a:lnTo>
                  <a:pt x="114995" y="533734"/>
                </a:lnTo>
                <a:lnTo>
                  <a:pt x="112280" y="508480"/>
                </a:lnTo>
                <a:lnTo>
                  <a:pt x="124913" y="507121"/>
                </a:lnTo>
                <a:lnTo>
                  <a:pt x="119481" y="456611"/>
                </a:lnTo>
                <a:close/>
              </a:path>
              <a:path w="4843780" h="582930">
                <a:moveTo>
                  <a:pt x="124913" y="507121"/>
                </a:moveTo>
                <a:lnTo>
                  <a:pt x="112280" y="508480"/>
                </a:lnTo>
                <a:lnTo>
                  <a:pt x="114849" y="532375"/>
                </a:lnTo>
                <a:lnTo>
                  <a:pt x="114952" y="533327"/>
                </a:lnTo>
                <a:lnTo>
                  <a:pt x="114995" y="533734"/>
                </a:lnTo>
                <a:lnTo>
                  <a:pt x="127629" y="532375"/>
                </a:lnTo>
                <a:lnTo>
                  <a:pt x="124913" y="507121"/>
                </a:lnTo>
                <a:close/>
              </a:path>
              <a:path w="4843780" h="582930">
                <a:moveTo>
                  <a:pt x="127629" y="532375"/>
                </a:moveTo>
                <a:lnTo>
                  <a:pt x="114995" y="533734"/>
                </a:lnTo>
                <a:lnTo>
                  <a:pt x="127775" y="533734"/>
                </a:lnTo>
                <a:lnTo>
                  <a:pt x="127732" y="533327"/>
                </a:lnTo>
                <a:lnTo>
                  <a:pt x="127629" y="532375"/>
                </a:lnTo>
                <a:close/>
              </a:path>
              <a:path w="4843780" h="582930">
                <a:moveTo>
                  <a:pt x="4840516" y="0"/>
                </a:moveTo>
                <a:lnTo>
                  <a:pt x="124913" y="507121"/>
                </a:lnTo>
                <a:lnTo>
                  <a:pt x="127629" y="532375"/>
                </a:lnTo>
                <a:lnTo>
                  <a:pt x="4843232" y="25255"/>
                </a:lnTo>
                <a:lnTo>
                  <a:pt x="48405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 rot="21300000">
            <a:off x="3150125" y="2554864"/>
            <a:ext cx="2300698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2000" dirty="0">
                <a:solidFill>
                  <a:srgbClr val="9437FF"/>
                </a:solidFill>
                <a:latin typeface="Arial"/>
                <a:cs typeface="Arial"/>
              </a:rPr>
              <a:t>public</a:t>
            </a:r>
            <a:r>
              <a:rPr sz="2000" spc="-5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437FF"/>
                </a:solidFill>
                <a:latin typeface="Arial"/>
                <a:cs typeface="Arial"/>
              </a:rPr>
              <a:t>key</a:t>
            </a:r>
            <a:r>
              <a:rPr sz="2000" spc="-5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9437FF"/>
                </a:solidFill>
                <a:latin typeface="Arial"/>
                <a:cs typeface="Arial"/>
              </a:rPr>
              <a:t>certificate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86513" y="3584224"/>
            <a:ext cx="4843145" cy="427355"/>
          </a:xfrm>
          <a:custGeom>
            <a:avLst/>
            <a:gdLst/>
            <a:ahLst/>
            <a:cxnLst/>
            <a:rect l="l" t="t" r="r" b="b"/>
            <a:pathLst>
              <a:path w="4843145" h="427354">
                <a:moveTo>
                  <a:pt x="4720882" y="300276"/>
                </a:moveTo>
                <a:lnTo>
                  <a:pt x="4717111" y="350935"/>
                </a:lnTo>
                <a:lnTo>
                  <a:pt x="4729782" y="351878"/>
                </a:lnTo>
                <a:lnTo>
                  <a:pt x="4727967" y="376265"/>
                </a:lnTo>
                <a:lnTo>
                  <a:pt x="4727897" y="377209"/>
                </a:lnTo>
                <a:lnTo>
                  <a:pt x="4715155" y="377209"/>
                </a:lnTo>
                <a:lnTo>
                  <a:pt x="4711454" y="426925"/>
                </a:lnTo>
                <a:lnTo>
                  <a:pt x="4832625" y="377209"/>
                </a:lnTo>
                <a:lnTo>
                  <a:pt x="4727897" y="377209"/>
                </a:lnTo>
                <a:lnTo>
                  <a:pt x="4715225" y="376265"/>
                </a:lnTo>
                <a:lnTo>
                  <a:pt x="4834924" y="376265"/>
                </a:lnTo>
                <a:lnTo>
                  <a:pt x="4842818" y="373026"/>
                </a:lnTo>
                <a:lnTo>
                  <a:pt x="4720882" y="300276"/>
                </a:lnTo>
                <a:close/>
              </a:path>
              <a:path w="4843145" h="427354">
                <a:moveTo>
                  <a:pt x="4717111" y="350935"/>
                </a:moveTo>
                <a:lnTo>
                  <a:pt x="4715225" y="376265"/>
                </a:lnTo>
                <a:lnTo>
                  <a:pt x="4727897" y="377209"/>
                </a:lnTo>
                <a:lnTo>
                  <a:pt x="4729782" y="351878"/>
                </a:lnTo>
                <a:lnTo>
                  <a:pt x="4717111" y="350935"/>
                </a:lnTo>
                <a:close/>
              </a:path>
              <a:path w="4843145" h="427354">
                <a:moveTo>
                  <a:pt x="1885" y="0"/>
                </a:moveTo>
                <a:lnTo>
                  <a:pt x="0" y="25328"/>
                </a:lnTo>
                <a:lnTo>
                  <a:pt x="4715225" y="376265"/>
                </a:lnTo>
                <a:lnTo>
                  <a:pt x="4717041" y="351878"/>
                </a:lnTo>
                <a:lnTo>
                  <a:pt x="4717111" y="350935"/>
                </a:lnTo>
                <a:lnTo>
                  <a:pt x="18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 rot="240000">
            <a:off x="2626618" y="3274168"/>
            <a:ext cx="331823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0"/>
              </a:lnSpc>
            </a:pPr>
            <a:r>
              <a:rPr sz="2000" spc="-50" dirty="0">
                <a:solidFill>
                  <a:srgbClr val="0080FF"/>
                </a:solidFill>
                <a:latin typeface="Arial"/>
                <a:cs typeface="Arial"/>
              </a:rPr>
              <a:t>K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 rot="240000">
            <a:off x="2792067" y="3356235"/>
            <a:ext cx="376896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5"/>
              </a:lnSpc>
            </a:pPr>
            <a:r>
              <a:rPr sz="1950" spc="-37" baseline="-42735" dirty="0">
                <a:solidFill>
                  <a:srgbClr val="0080FF"/>
                </a:solidFill>
                <a:latin typeface="Arial"/>
                <a:cs typeface="Arial"/>
              </a:rPr>
              <a:t>B</a:t>
            </a:r>
            <a:r>
              <a:rPr sz="1300" spc="-25" dirty="0">
                <a:solidFill>
                  <a:srgbClr val="0080FF"/>
                </a:solidFill>
                <a:latin typeface="Arial"/>
                <a:cs typeface="Arial"/>
              </a:rPr>
              <a:t>+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 rot="240000">
            <a:off x="3077154" y="3448913"/>
            <a:ext cx="349792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3000" spc="-15" baseline="2777" dirty="0">
                <a:solidFill>
                  <a:srgbClr val="0080FF"/>
                </a:solidFill>
                <a:latin typeface="Arial"/>
                <a:cs typeface="Arial"/>
              </a:rPr>
              <a:t>(MasterSecr</a:t>
            </a:r>
            <a:r>
              <a:rPr sz="3000" spc="-15" baseline="1388" dirty="0">
                <a:solidFill>
                  <a:srgbClr val="0080FF"/>
                </a:solidFill>
                <a:latin typeface="Arial"/>
                <a:cs typeface="Arial"/>
              </a:rPr>
              <a:t>et)</a:t>
            </a:r>
            <a:r>
              <a:rPr sz="3000" spc="-67" baseline="1388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3000" baseline="1388" dirty="0">
                <a:solidFill>
                  <a:srgbClr val="0080FF"/>
                </a:solidFill>
                <a:latin typeface="Arial"/>
                <a:cs typeface="Arial"/>
              </a:rPr>
              <a:t>=</a:t>
            </a:r>
            <a:r>
              <a:rPr sz="3000" spc="-67" baseline="1388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3000" spc="-15" baseline="1388" dirty="0">
                <a:solidFill>
                  <a:srgbClr val="0080FF"/>
                </a:solidFill>
                <a:latin typeface="Arial"/>
                <a:cs typeface="Arial"/>
              </a:rPr>
              <a:t>Encr</a:t>
            </a:r>
            <a:r>
              <a:rPr sz="2000" spc="-10" dirty="0">
                <a:solidFill>
                  <a:srgbClr val="0080FF"/>
                </a:solidFill>
                <a:latin typeface="Arial"/>
                <a:cs typeface="Arial"/>
              </a:rPr>
              <a:t>yptedMS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671" y="1703210"/>
            <a:ext cx="1172476" cy="164306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22712" y="1739996"/>
            <a:ext cx="985688" cy="125264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390" y="261381"/>
            <a:ext cx="2527300" cy="38913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4015" y="959611"/>
            <a:ext cx="8467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Arial"/>
                <a:cs typeface="Arial"/>
              </a:rPr>
              <a:t>Don’t</a:t>
            </a:r>
            <a:r>
              <a:rPr sz="2400" b="0" spc="-6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use</a:t>
            </a:r>
            <a:r>
              <a:rPr sz="2400" b="0" spc="-6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same</a:t>
            </a:r>
            <a:r>
              <a:rPr sz="2400" b="0" spc="-6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key</a:t>
            </a:r>
            <a:r>
              <a:rPr sz="2400" b="0" spc="-6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for</a:t>
            </a:r>
            <a:r>
              <a:rPr sz="2400" b="0" spc="-6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more</a:t>
            </a:r>
            <a:r>
              <a:rPr sz="2400" b="0" spc="-6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than</a:t>
            </a:r>
            <a:r>
              <a:rPr sz="2400" b="0" spc="-6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one</a:t>
            </a:r>
            <a:r>
              <a:rPr sz="2400" b="0" spc="-5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cryptographic</a:t>
            </a:r>
            <a:r>
              <a:rPr sz="2400" b="0" spc="-60" dirty="0">
                <a:latin typeface="Arial"/>
                <a:cs typeface="Arial"/>
              </a:rPr>
              <a:t> </a:t>
            </a:r>
            <a:r>
              <a:rPr sz="2400" b="0" spc="-10" dirty="0">
                <a:latin typeface="Arial"/>
                <a:cs typeface="Arial"/>
              </a:rPr>
              <a:t>operation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814" y="1330452"/>
            <a:ext cx="8467089" cy="3064942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805815" indent="-285115">
              <a:lnSpc>
                <a:spcPct val="100000"/>
              </a:lnSpc>
              <a:spcBef>
                <a:spcPts val="580"/>
              </a:spcBef>
              <a:buChar char="–"/>
              <a:tabLst>
                <a:tab pos="805815" algn="l"/>
              </a:tabLst>
            </a:pPr>
            <a:r>
              <a:rPr sz="1400" dirty="0">
                <a:latin typeface="Arial"/>
                <a:cs typeface="Arial"/>
              </a:rPr>
              <a:t>keys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9437FF"/>
                </a:solidFill>
                <a:latin typeface="Arial"/>
                <a:cs typeface="Arial"/>
              </a:rPr>
              <a:t>message authentication code (MAC): </a:t>
            </a:r>
            <a:r>
              <a:rPr sz="1400" dirty="0">
                <a:latin typeface="Arial"/>
                <a:cs typeface="Arial"/>
              </a:rPr>
              <a:t>like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hash</a:t>
            </a:r>
            <a:endParaRPr sz="1400" dirty="0">
              <a:latin typeface="Arial"/>
              <a:cs typeface="Arial"/>
            </a:endParaRPr>
          </a:p>
          <a:p>
            <a:pPr marL="805815" indent="-285115">
              <a:lnSpc>
                <a:spcPct val="100000"/>
              </a:lnSpc>
              <a:spcBef>
                <a:spcPts val="480"/>
              </a:spcBef>
              <a:buChar char="–"/>
              <a:tabLst>
                <a:tab pos="805815" algn="l"/>
              </a:tabLst>
            </a:pPr>
            <a:r>
              <a:rPr sz="1400" dirty="0">
                <a:latin typeface="Arial"/>
                <a:cs typeface="Arial"/>
              </a:rPr>
              <a:t>keys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40FF"/>
                </a:solidFill>
                <a:latin typeface="Arial"/>
                <a:cs typeface="Arial"/>
              </a:rPr>
              <a:t>encryption</a:t>
            </a:r>
          </a:p>
          <a:p>
            <a:pPr>
              <a:lnSpc>
                <a:spcPct val="100000"/>
              </a:lnSpc>
              <a:spcBef>
                <a:spcPts val="1714"/>
              </a:spcBef>
              <a:buFont typeface="Arial"/>
              <a:buChar char="–"/>
            </a:pPr>
            <a:endParaRPr sz="1400" dirty="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</a:pPr>
            <a:r>
              <a:rPr sz="1600" dirty="0">
                <a:solidFill>
                  <a:srgbClr val="FF40FF"/>
                </a:solidFill>
                <a:latin typeface="Arial"/>
                <a:cs typeface="Arial"/>
              </a:rPr>
              <a:t>Encryption</a:t>
            </a:r>
            <a:r>
              <a:rPr sz="1600" spc="-114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40FF"/>
                </a:solidFill>
                <a:latin typeface="Arial"/>
                <a:cs typeface="Arial"/>
              </a:rPr>
              <a:t>keys</a:t>
            </a:r>
            <a:endParaRPr sz="1600" dirty="0">
              <a:latin typeface="Arial"/>
              <a:cs typeface="Arial"/>
            </a:endParaRPr>
          </a:p>
          <a:p>
            <a:pPr marL="805815" indent="-285115">
              <a:lnSpc>
                <a:spcPct val="100000"/>
              </a:lnSpc>
              <a:spcBef>
                <a:spcPts val="520"/>
              </a:spcBef>
              <a:buChar char="–"/>
              <a:tabLst>
                <a:tab pos="805815" algn="l"/>
              </a:tabLst>
            </a:pPr>
            <a:r>
              <a:rPr sz="1400" dirty="0">
                <a:latin typeface="Arial"/>
                <a:cs typeface="Arial"/>
              </a:rPr>
              <a:t>K</a:t>
            </a:r>
            <a:r>
              <a:rPr sz="1400" baseline="-17094" dirty="0">
                <a:latin typeface="Arial"/>
                <a:cs typeface="Arial"/>
              </a:rPr>
              <a:t>c</a:t>
            </a:r>
            <a:r>
              <a:rPr sz="1400" spc="262" baseline="-1709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=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encryption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key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data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sent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40FF"/>
                </a:solidFill>
                <a:latin typeface="Arial"/>
                <a:cs typeface="Arial"/>
              </a:rPr>
              <a:t>from</a:t>
            </a:r>
            <a:r>
              <a:rPr sz="1400" spc="-3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40FF"/>
                </a:solidFill>
                <a:latin typeface="Arial"/>
                <a:cs typeface="Arial"/>
              </a:rPr>
              <a:t>client</a:t>
            </a:r>
            <a:r>
              <a:rPr sz="1400" spc="-3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server</a:t>
            </a:r>
            <a:endParaRPr sz="1400" dirty="0">
              <a:latin typeface="Arial"/>
              <a:cs typeface="Arial"/>
            </a:endParaRPr>
          </a:p>
          <a:p>
            <a:pPr marL="805815" indent="-285115">
              <a:lnSpc>
                <a:spcPct val="100000"/>
              </a:lnSpc>
              <a:spcBef>
                <a:spcPts val="505"/>
              </a:spcBef>
              <a:buChar char="–"/>
              <a:tabLst>
                <a:tab pos="805815" algn="l"/>
              </a:tabLst>
            </a:pPr>
            <a:r>
              <a:rPr sz="1400" dirty="0">
                <a:latin typeface="Arial"/>
                <a:cs typeface="Arial"/>
              </a:rPr>
              <a:t>K</a:t>
            </a:r>
            <a:r>
              <a:rPr sz="1400" baseline="-17094" dirty="0">
                <a:latin typeface="Arial"/>
                <a:cs typeface="Arial"/>
              </a:rPr>
              <a:t>s</a:t>
            </a:r>
            <a:r>
              <a:rPr sz="1400" spc="262" baseline="-1709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=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encryption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key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data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sent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40FF"/>
                </a:solidFill>
                <a:latin typeface="Arial"/>
                <a:cs typeface="Arial"/>
              </a:rPr>
              <a:t>from</a:t>
            </a:r>
            <a:r>
              <a:rPr sz="1400" spc="-3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40FF"/>
                </a:solidFill>
                <a:latin typeface="Arial"/>
                <a:cs typeface="Arial"/>
              </a:rPr>
              <a:t>server</a:t>
            </a:r>
            <a:r>
              <a:rPr sz="1400" spc="-3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client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89"/>
              </a:spcBef>
              <a:buFont typeface="Arial"/>
              <a:buChar char="–"/>
            </a:pPr>
            <a:endParaRPr sz="1400" dirty="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</a:pPr>
            <a:r>
              <a:rPr sz="1600" dirty="0">
                <a:solidFill>
                  <a:srgbClr val="9437FF"/>
                </a:solidFill>
                <a:latin typeface="Arial"/>
                <a:cs typeface="Arial"/>
              </a:rPr>
              <a:t>MAC</a:t>
            </a:r>
            <a:r>
              <a:rPr sz="1600" spc="-45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9437FF"/>
                </a:solidFill>
                <a:latin typeface="Arial"/>
                <a:cs typeface="Arial"/>
              </a:rPr>
              <a:t>keys</a:t>
            </a:r>
            <a:endParaRPr sz="1600" dirty="0">
              <a:latin typeface="Arial"/>
              <a:cs typeface="Arial"/>
            </a:endParaRPr>
          </a:p>
          <a:p>
            <a:pPr marL="805815" indent="-285115">
              <a:lnSpc>
                <a:spcPct val="100000"/>
              </a:lnSpc>
              <a:spcBef>
                <a:spcPts val="425"/>
              </a:spcBef>
              <a:buChar char="–"/>
              <a:tabLst>
                <a:tab pos="805815" algn="l"/>
              </a:tabLst>
            </a:pPr>
            <a:r>
              <a:rPr sz="1400" dirty="0">
                <a:latin typeface="Arial"/>
                <a:cs typeface="Arial"/>
              </a:rPr>
              <a:t>M</a:t>
            </a:r>
            <a:r>
              <a:rPr sz="1400" baseline="-17094" dirty="0">
                <a:latin typeface="Arial"/>
                <a:cs typeface="Arial"/>
              </a:rPr>
              <a:t>c</a:t>
            </a:r>
            <a:r>
              <a:rPr sz="1400" spc="270" baseline="-1709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=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MAC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key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data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sent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437FF"/>
                </a:solidFill>
                <a:latin typeface="Arial"/>
                <a:cs typeface="Arial"/>
              </a:rPr>
              <a:t>from</a:t>
            </a:r>
            <a:r>
              <a:rPr sz="1400" spc="-25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437FF"/>
                </a:solidFill>
                <a:latin typeface="Arial"/>
                <a:cs typeface="Arial"/>
              </a:rPr>
              <a:t>client</a:t>
            </a:r>
            <a:r>
              <a:rPr sz="1400" spc="-35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server</a:t>
            </a:r>
            <a:endParaRPr sz="1400" dirty="0">
              <a:latin typeface="Arial"/>
              <a:cs typeface="Arial"/>
            </a:endParaRPr>
          </a:p>
          <a:p>
            <a:pPr marL="805815" indent="-285115">
              <a:lnSpc>
                <a:spcPct val="100000"/>
              </a:lnSpc>
              <a:spcBef>
                <a:spcPts val="505"/>
              </a:spcBef>
              <a:buChar char="–"/>
              <a:tabLst>
                <a:tab pos="805815" algn="l"/>
              </a:tabLst>
            </a:pPr>
            <a:r>
              <a:rPr sz="1400" dirty="0">
                <a:latin typeface="Arial"/>
                <a:cs typeface="Arial"/>
              </a:rPr>
              <a:t>M</a:t>
            </a:r>
            <a:r>
              <a:rPr sz="1400" baseline="-17094" dirty="0">
                <a:latin typeface="Arial"/>
                <a:cs typeface="Arial"/>
              </a:rPr>
              <a:t>s</a:t>
            </a:r>
            <a:r>
              <a:rPr sz="1400" spc="270" baseline="-1709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=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MAC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key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data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sent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437FF"/>
                </a:solidFill>
                <a:latin typeface="Arial"/>
                <a:cs typeface="Arial"/>
              </a:rPr>
              <a:t>from</a:t>
            </a:r>
            <a:r>
              <a:rPr sz="1400" spc="-25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437FF"/>
                </a:solidFill>
                <a:latin typeface="Arial"/>
                <a:cs typeface="Arial"/>
              </a:rPr>
              <a:t>server</a:t>
            </a:r>
            <a:r>
              <a:rPr sz="1400" spc="-3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client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01F95E-9625-845C-656A-FDC7EC907AC9}"/>
              </a:ext>
            </a:extLst>
          </p:cNvPr>
          <p:cNvSpPr/>
          <p:nvPr/>
        </p:nvSpPr>
        <p:spPr>
          <a:xfrm>
            <a:off x="5911913" y="2147693"/>
            <a:ext cx="2590800" cy="1082549"/>
          </a:xfrm>
          <a:prstGeom prst="rect">
            <a:avLst/>
          </a:prstGeom>
          <a:solidFill>
            <a:srgbClr val="B51BA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Used to Encrypt actual data (like website content) (e.g. AES-GCM).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D35BBC-7D19-8797-1DAC-259C47BD9B9F}"/>
              </a:ext>
            </a:extLst>
          </p:cNvPr>
          <p:cNvSpPr/>
          <p:nvPr/>
        </p:nvSpPr>
        <p:spPr>
          <a:xfrm>
            <a:off x="5715000" y="3472485"/>
            <a:ext cx="3248036" cy="118364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Message Authentication Code. Ensures message integrity — checks that data hasn't been altered. (e.g. SHA)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0578BF-8B18-C149-B68F-39638D3C34B0}"/>
              </a:ext>
            </a:extLst>
          </p:cNvPr>
          <p:cNvSpPr txBox="1"/>
          <p:nvPr/>
        </p:nvSpPr>
        <p:spPr>
          <a:xfrm>
            <a:off x="5486400" y="5109714"/>
            <a:ext cx="3733800" cy="175432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A MAC (Message Authentication Code) is calculated over each TLS record (i.e., chunk of data).  Includes message digest. MAC is verified by receiver to confirm data was not tampered with.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ECF24EA7-605E-EDB4-C800-309E86476441}"/>
              </a:ext>
            </a:extLst>
          </p:cNvPr>
          <p:cNvSpPr/>
          <p:nvPr/>
        </p:nvSpPr>
        <p:spPr>
          <a:xfrm rot="10638268">
            <a:off x="7099680" y="4647166"/>
            <a:ext cx="367665" cy="564945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978" y="261381"/>
            <a:ext cx="2288182" cy="30837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613" y="959611"/>
            <a:ext cx="8528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Arial"/>
                <a:cs typeface="Arial"/>
              </a:rPr>
              <a:t>Why</a:t>
            </a:r>
            <a:r>
              <a:rPr sz="2400" b="0" spc="-4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not</a:t>
            </a:r>
            <a:r>
              <a:rPr sz="2400" b="0" spc="-4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encrypt</a:t>
            </a:r>
            <a:r>
              <a:rPr sz="2400" b="0" spc="-4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data</a:t>
            </a:r>
            <a:r>
              <a:rPr sz="2400" b="0" spc="-4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in</a:t>
            </a:r>
            <a:r>
              <a:rPr sz="2400" b="0" spc="-4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constant</a:t>
            </a:r>
            <a:r>
              <a:rPr sz="2400" b="0" spc="-4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stream</a:t>
            </a:r>
            <a:r>
              <a:rPr sz="2400" b="0" spc="-4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as</a:t>
            </a:r>
            <a:r>
              <a:rPr sz="2400" b="0" spc="-4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we</a:t>
            </a:r>
            <a:r>
              <a:rPr sz="2400" b="0" spc="-4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write</a:t>
            </a:r>
            <a:r>
              <a:rPr sz="2400" b="0" spc="-4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it</a:t>
            </a:r>
            <a:r>
              <a:rPr sz="2400" b="0" spc="-4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to</a:t>
            </a:r>
            <a:r>
              <a:rPr sz="2400" b="0" spc="-40" dirty="0">
                <a:latin typeface="Arial"/>
                <a:cs typeface="Arial"/>
              </a:rPr>
              <a:t> </a:t>
            </a:r>
            <a:r>
              <a:rPr sz="2400" b="0" spc="-20" dirty="0">
                <a:latin typeface="Arial"/>
                <a:cs typeface="Arial"/>
              </a:rPr>
              <a:t>TCP?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613" y="1336096"/>
            <a:ext cx="8039734" cy="301307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755015" indent="-285115">
              <a:lnSpc>
                <a:spcPct val="100000"/>
              </a:lnSpc>
              <a:spcBef>
                <a:spcPts val="535"/>
              </a:spcBef>
              <a:buChar char="–"/>
              <a:tabLst>
                <a:tab pos="755015" algn="l"/>
              </a:tabLst>
            </a:pPr>
            <a:r>
              <a:rPr sz="2000" dirty="0">
                <a:latin typeface="Arial"/>
                <a:cs typeface="Arial"/>
              </a:rPr>
              <a:t>where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put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MAC?</a:t>
            </a:r>
            <a:endParaRPr sz="2000" dirty="0">
              <a:latin typeface="Arial"/>
              <a:cs typeface="Arial"/>
            </a:endParaRPr>
          </a:p>
          <a:p>
            <a:pPr marL="1155065" lvl="1" indent="-228600">
              <a:lnSpc>
                <a:spcPct val="100000"/>
              </a:lnSpc>
              <a:spcBef>
                <a:spcPts val="390"/>
              </a:spcBef>
              <a:buChar char="•"/>
              <a:tabLst>
                <a:tab pos="1155065" algn="l"/>
              </a:tabLst>
            </a:pPr>
            <a:r>
              <a:rPr sz="1800" dirty="0">
                <a:latin typeface="Arial"/>
                <a:cs typeface="Arial"/>
              </a:rPr>
              <a:t>if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end,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message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integrity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until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processed</a:t>
            </a:r>
            <a:endParaRPr sz="1800" dirty="0">
              <a:latin typeface="Arial"/>
              <a:cs typeface="Arial"/>
            </a:endParaRPr>
          </a:p>
          <a:p>
            <a:pPr marL="755015" indent="-285115">
              <a:lnSpc>
                <a:spcPct val="100000"/>
              </a:lnSpc>
              <a:spcBef>
                <a:spcPts val="545"/>
              </a:spcBef>
              <a:buChar char="–"/>
              <a:tabLst>
                <a:tab pos="755015" algn="l"/>
              </a:tabLst>
            </a:pPr>
            <a:r>
              <a:rPr sz="2000" dirty="0">
                <a:latin typeface="Arial"/>
                <a:cs typeface="Arial"/>
              </a:rPr>
              <a:t>e.g.,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instant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messaging</a:t>
            </a:r>
            <a:endParaRPr sz="2000" dirty="0">
              <a:latin typeface="Arial"/>
              <a:cs typeface="Arial"/>
            </a:endParaRPr>
          </a:p>
          <a:p>
            <a:pPr marL="1155065" lvl="1" indent="-228600">
              <a:lnSpc>
                <a:spcPct val="100000"/>
              </a:lnSpc>
              <a:spcBef>
                <a:spcPts val="390"/>
              </a:spcBef>
              <a:buChar char="•"/>
              <a:tabLst>
                <a:tab pos="1155065" algn="l"/>
              </a:tabLst>
            </a:pPr>
            <a:r>
              <a:rPr sz="1800" dirty="0">
                <a:latin typeface="Arial"/>
                <a:cs typeface="Arial"/>
              </a:rPr>
              <a:t>how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integrity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check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over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bytes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sent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before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displaying?</a:t>
            </a:r>
            <a:endParaRPr sz="18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964"/>
              </a:spcBef>
              <a:buFont typeface="Arial"/>
              <a:buChar char="•"/>
            </a:pP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9051"/>
                </a:solidFill>
                <a:highlight>
                  <a:srgbClr val="FFFF00"/>
                </a:highlight>
                <a:latin typeface="Arial"/>
                <a:cs typeface="Arial"/>
              </a:rPr>
              <a:t>Solution:</a:t>
            </a:r>
            <a:r>
              <a:rPr sz="2400" spc="-55" dirty="0">
                <a:solidFill>
                  <a:srgbClr val="009051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9051"/>
                </a:solidFill>
                <a:highlight>
                  <a:srgbClr val="FFFF00"/>
                </a:highlight>
                <a:latin typeface="Arial"/>
                <a:cs typeface="Arial"/>
              </a:rPr>
              <a:t>break</a:t>
            </a:r>
            <a:r>
              <a:rPr sz="2400" spc="-55" dirty="0">
                <a:solidFill>
                  <a:srgbClr val="009051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9051"/>
                </a:solidFill>
                <a:highlight>
                  <a:srgbClr val="FFFF00"/>
                </a:highlight>
                <a:latin typeface="Arial"/>
                <a:cs typeface="Arial"/>
              </a:rPr>
              <a:t>stream</a:t>
            </a:r>
            <a:r>
              <a:rPr sz="2400" spc="-50" dirty="0">
                <a:solidFill>
                  <a:srgbClr val="009051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9051"/>
                </a:solidFill>
                <a:highlight>
                  <a:srgbClr val="FFFF00"/>
                </a:highlight>
                <a:latin typeface="Arial"/>
                <a:cs typeface="Arial"/>
              </a:rPr>
              <a:t>in</a:t>
            </a:r>
            <a:r>
              <a:rPr sz="2400" spc="-50" dirty="0">
                <a:solidFill>
                  <a:srgbClr val="009051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9051"/>
                </a:solidFill>
                <a:highlight>
                  <a:srgbClr val="FFFF00"/>
                </a:highlight>
                <a:latin typeface="Arial"/>
                <a:cs typeface="Arial"/>
              </a:rPr>
              <a:t>series</a:t>
            </a:r>
            <a:r>
              <a:rPr sz="2400" spc="-50" dirty="0">
                <a:solidFill>
                  <a:srgbClr val="009051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9051"/>
                </a:solidFill>
                <a:highlight>
                  <a:srgbClr val="FFFF00"/>
                </a:highlight>
                <a:latin typeface="Arial"/>
                <a:cs typeface="Arial"/>
              </a:rPr>
              <a:t>of</a:t>
            </a:r>
            <a:r>
              <a:rPr sz="2400" spc="-55" dirty="0">
                <a:solidFill>
                  <a:srgbClr val="009051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9051"/>
                </a:solidFill>
                <a:highlight>
                  <a:srgbClr val="FFFF00"/>
                </a:highlight>
                <a:latin typeface="Arial"/>
                <a:cs typeface="Arial"/>
              </a:rPr>
              <a:t>records</a:t>
            </a:r>
            <a:endParaRPr sz="2400" dirty="0">
              <a:highlight>
                <a:srgbClr val="FFFF00"/>
              </a:highlight>
              <a:latin typeface="Arial"/>
              <a:cs typeface="Arial"/>
            </a:endParaRPr>
          </a:p>
          <a:p>
            <a:pPr marL="755015" indent="-285115">
              <a:lnSpc>
                <a:spcPct val="100000"/>
              </a:lnSpc>
              <a:spcBef>
                <a:spcPts val="520"/>
              </a:spcBef>
              <a:buChar char="–"/>
              <a:tabLst>
                <a:tab pos="755015" algn="l"/>
              </a:tabLst>
            </a:pPr>
            <a:r>
              <a:rPr sz="2000" dirty="0">
                <a:latin typeface="Arial"/>
                <a:cs typeface="Arial"/>
              </a:rPr>
              <a:t>each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record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carries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MAC</a:t>
            </a:r>
            <a:endParaRPr sz="2000" dirty="0">
              <a:latin typeface="Arial"/>
              <a:cs typeface="Arial"/>
            </a:endParaRPr>
          </a:p>
          <a:p>
            <a:pPr marL="755015" indent="-285115">
              <a:lnSpc>
                <a:spcPct val="100000"/>
              </a:lnSpc>
              <a:spcBef>
                <a:spcPts val="405"/>
              </a:spcBef>
              <a:buChar char="–"/>
              <a:tabLst>
                <a:tab pos="755015" algn="l"/>
              </a:tabLst>
            </a:pPr>
            <a:r>
              <a:rPr sz="2000" dirty="0">
                <a:latin typeface="Arial"/>
                <a:cs typeface="Arial"/>
              </a:rPr>
              <a:t>receiver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each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record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arrives</a:t>
            </a:r>
            <a:endParaRPr sz="2000" dirty="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791492" y="4853082"/>
          <a:ext cx="5923915" cy="566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6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6420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Length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20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Data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20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MAC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3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EFB99-A3F4-7631-0FAE-152DC0C5C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F8958-80D2-6521-530A-93E6C9A7D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33400"/>
            <a:ext cx="6038850" cy="615553"/>
          </a:xfrm>
        </p:spPr>
        <p:txBody>
          <a:bodyPr/>
          <a:lstStyle/>
          <a:p>
            <a:r>
              <a:rPr lang="en-US" dirty="0"/>
              <a:t>TLS from SSL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B17AB49-1C0F-8D8D-C38F-87717E7D15E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457200" y="3281183"/>
            <a:ext cx="7924800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TLS evolved from a previous encryption protocol called Secure Sockets Layer (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SSL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400" u="none" strike="noStrike" cap="none" normalizeH="0" baseline="0" dirty="0">
              <a:ln>
                <a:noFill/>
              </a:ln>
              <a:solidFill>
                <a:srgbClr val="222222"/>
              </a:solidFill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IETF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TLS Working Group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(Official Standards)URL: (Internet Engineering Task Force) defines TLS protocol. Includes RFCs for TLS 1.2, 1.3, etc.</a:t>
            </a:r>
          </a:p>
        </p:txBody>
      </p:sp>
    </p:spTree>
    <p:extLst>
      <p:ext uri="{BB962C8B-B14F-4D97-AF65-F5344CB8AC3E}">
        <p14:creationId xmlns:p14="http://schemas.microsoft.com/office/powerpoint/2010/main" val="2062882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787" y="261381"/>
            <a:ext cx="2289373" cy="30837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615" y="959611"/>
            <a:ext cx="6159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Arial"/>
                <a:cs typeface="Arial"/>
              </a:rPr>
              <a:t>What</a:t>
            </a:r>
            <a:r>
              <a:rPr sz="2400" b="0" spc="-5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if</a:t>
            </a:r>
            <a:r>
              <a:rPr sz="2400" b="0" spc="-5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attacker</a:t>
            </a:r>
            <a:r>
              <a:rPr sz="2400" b="0" spc="-4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replays</a:t>
            </a:r>
            <a:r>
              <a:rPr sz="2400" b="0" spc="-5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or</a:t>
            </a:r>
            <a:r>
              <a:rPr sz="2400" b="0" spc="-50" dirty="0">
                <a:latin typeface="Arial"/>
                <a:cs typeface="Arial"/>
              </a:rPr>
              <a:t> </a:t>
            </a:r>
            <a:r>
              <a:rPr sz="2400" b="0" spc="-10" dirty="0">
                <a:latin typeface="Arial"/>
                <a:cs typeface="Arial"/>
              </a:rPr>
              <a:t>re-</a:t>
            </a:r>
            <a:r>
              <a:rPr sz="2400" b="0" dirty="0">
                <a:latin typeface="Arial"/>
                <a:cs typeface="Arial"/>
              </a:rPr>
              <a:t>orders</a:t>
            </a:r>
            <a:r>
              <a:rPr sz="2400" b="0" spc="-45" dirty="0">
                <a:latin typeface="Arial"/>
                <a:cs typeface="Arial"/>
              </a:rPr>
              <a:t> </a:t>
            </a:r>
            <a:r>
              <a:rPr sz="2400" b="0" spc="-10" dirty="0">
                <a:latin typeface="Arial"/>
                <a:cs typeface="Arial"/>
              </a:rPr>
              <a:t>records?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0515" y="1330452"/>
            <a:ext cx="6809105" cy="400939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793115" indent="-285115">
              <a:lnSpc>
                <a:spcPct val="100000"/>
              </a:lnSpc>
              <a:spcBef>
                <a:spcPts val="580"/>
              </a:spcBef>
              <a:buChar char="–"/>
              <a:tabLst>
                <a:tab pos="793115" algn="l"/>
              </a:tabLst>
            </a:pP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Solution:</a:t>
            </a:r>
            <a:r>
              <a:rPr sz="2000" spc="-5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put</a:t>
            </a:r>
            <a:r>
              <a:rPr sz="2000" spc="-45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sequence</a:t>
            </a:r>
            <a:r>
              <a:rPr sz="2000" spc="-4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#</a:t>
            </a:r>
            <a:r>
              <a:rPr sz="2000" spc="-45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into</a:t>
            </a:r>
            <a:r>
              <a:rPr sz="2000" spc="-4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MAC</a:t>
            </a:r>
            <a:r>
              <a:rPr sz="2000" spc="-35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(no</a:t>
            </a:r>
            <a:r>
              <a:rPr sz="2000" spc="-4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seq</a:t>
            </a:r>
            <a:r>
              <a:rPr sz="2000" spc="-4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#</a:t>
            </a:r>
            <a:r>
              <a:rPr sz="2000" spc="-4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9051"/>
                </a:solidFill>
                <a:latin typeface="Arial"/>
                <a:cs typeface="Arial"/>
              </a:rPr>
              <a:t>field)</a:t>
            </a:r>
            <a:endParaRPr sz="2000">
              <a:latin typeface="Arial"/>
              <a:cs typeface="Arial"/>
            </a:endParaRPr>
          </a:p>
          <a:p>
            <a:pPr marL="793115" indent="-285115">
              <a:lnSpc>
                <a:spcPct val="100000"/>
              </a:lnSpc>
              <a:spcBef>
                <a:spcPts val="480"/>
              </a:spcBef>
              <a:buChar char="–"/>
              <a:tabLst>
                <a:tab pos="793115" algn="l"/>
              </a:tabLst>
            </a:pPr>
            <a:r>
              <a:rPr sz="2000" dirty="0">
                <a:latin typeface="Arial"/>
                <a:cs typeface="Arial"/>
              </a:rPr>
              <a:t>MAC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MAC(M</a:t>
            </a:r>
            <a:r>
              <a:rPr sz="1950" baseline="-17094" dirty="0">
                <a:latin typeface="Arial"/>
                <a:cs typeface="Arial"/>
              </a:rPr>
              <a:t>x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sequence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||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data)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Font typeface="Arial"/>
              <a:buChar char="–"/>
            </a:pPr>
            <a:endParaRPr sz="20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What</a:t>
            </a:r>
            <a:r>
              <a:rPr sz="2400" spc="-5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if</a:t>
            </a:r>
            <a:r>
              <a:rPr sz="2400" spc="-5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attacker</a:t>
            </a:r>
            <a:r>
              <a:rPr sz="2400" spc="-4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replays</a:t>
            </a:r>
            <a:r>
              <a:rPr sz="2400" spc="-5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all</a:t>
            </a:r>
            <a:r>
              <a:rPr sz="2400" spc="-4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80FF"/>
                </a:solidFill>
                <a:latin typeface="Arial"/>
                <a:cs typeface="Arial"/>
              </a:rPr>
              <a:t>records?</a:t>
            </a:r>
            <a:endParaRPr sz="2400">
              <a:latin typeface="Arial"/>
              <a:cs typeface="Arial"/>
            </a:endParaRPr>
          </a:p>
          <a:p>
            <a:pPr marL="793115" indent="-285115">
              <a:lnSpc>
                <a:spcPct val="100000"/>
              </a:lnSpc>
              <a:spcBef>
                <a:spcPts val="425"/>
              </a:spcBef>
              <a:buChar char="–"/>
              <a:tabLst>
                <a:tab pos="793115" algn="l"/>
              </a:tabLst>
            </a:pP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Solution:</a:t>
            </a:r>
            <a:r>
              <a:rPr sz="2000" spc="-7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use</a:t>
            </a:r>
            <a:r>
              <a:rPr sz="2000" spc="-6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9051"/>
                </a:solidFill>
                <a:latin typeface="Arial"/>
                <a:cs typeface="Arial"/>
              </a:rPr>
              <a:t>nonce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10"/>
              </a:spcBef>
              <a:buFont typeface="Arial"/>
              <a:buChar char="–"/>
            </a:pPr>
            <a:endParaRPr sz="20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What</a:t>
            </a:r>
            <a:r>
              <a:rPr sz="2400" spc="-6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if</a:t>
            </a:r>
            <a:r>
              <a:rPr sz="2400" spc="-6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attacker</a:t>
            </a:r>
            <a:r>
              <a:rPr sz="2400" spc="-6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forges</a:t>
            </a:r>
            <a:r>
              <a:rPr sz="2400" spc="-5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TCP</a:t>
            </a:r>
            <a:r>
              <a:rPr sz="2400" spc="-6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connection</a:t>
            </a:r>
            <a:r>
              <a:rPr sz="2400" spc="-5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80FF"/>
                </a:solidFill>
                <a:latin typeface="Arial"/>
                <a:cs typeface="Arial"/>
              </a:rPr>
              <a:t>close?</a:t>
            </a:r>
            <a:endParaRPr sz="2400">
              <a:latin typeface="Arial"/>
              <a:cs typeface="Arial"/>
            </a:endParaRPr>
          </a:p>
          <a:p>
            <a:pPr marL="793115" indent="-285115">
              <a:lnSpc>
                <a:spcPct val="100000"/>
              </a:lnSpc>
              <a:spcBef>
                <a:spcPts val="520"/>
              </a:spcBef>
              <a:buChar char="–"/>
              <a:tabLst>
                <a:tab pos="793115" algn="l"/>
              </a:tabLst>
            </a:pP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Solution:</a:t>
            </a:r>
            <a:r>
              <a:rPr sz="2000" spc="-6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have</a:t>
            </a:r>
            <a:r>
              <a:rPr sz="2000" spc="-5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record</a:t>
            </a:r>
            <a:r>
              <a:rPr sz="2000" spc="-5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types,</a:t>
            </a:r>
            <a:r>
              <a:rPr sz="2000" spc="-55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with</a:t>
            </a:r>
            <a:r>
              <a:rPr sz="2000" spc="-55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one</a:t>
            </a:r>
            <a:r>
              <a:rPr sz="2000" spc="-5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type</a:t>
            </a:r>
            <a:r>
              <a:rPr sz="2000" spc="-6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for</a:t>
            </a:r>
            <a:r>
              <a:rPr sz="2000" spc="-5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9051"/>
                </a:solidFill>
                <a:latin typeface="Arial"/>
                <a:cs typeface="Arial"/>
              </a:rPr>
              <a:t>closure</a:t>
            </a:r>
            <a:endParaRPr sz="2000">
              <a:latin typeface="Arial"/>
              <a:cs typeface="Arial"/>
            </a:endParaRPr>
          </a:p>
          <a:p>
            <a:pPr marL="1193165" lvl="1" indent="-227965">
              <a:lnSpc>
                <a:spcPct val="100000"/>
              </a:lnSpc>
              <a:spcBef>
                <a:spcPts val="390"/>
              </a:spcBef>
              <a:buChar char="•"/>
              <a:tabLst>
                <a:tab pos="1193165" algn="l"/>
              </a:tabLst>
            </a:pPr>
            <a:r>
              <a:rPr sz="1800" dirty="0">
                <a:latin typeface="Arial"/>
                <a:cs typeface="Arial"/>
              </a:rPr>
              <a:t>type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0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data</a:t>
            </a:r>
            <a:endParaRPr sz="1800">
              <a:latin typeface="Arial"/>
              <a:cs typeface="Arial"/>
            </a:endParaRPr>
          </a:p>
          <a:p>
            <a:pPr marL="1193165" lvl="1" indent="-227965">
              <a:lnSpc>
                <a:spcPct val="100000"/>
              </a:lnSpc>
              <a:spcBef>
                <a:spcPts val="434"/>
              </a:spcBef>
              <a:buChar char="•"/>
              <a:tabLst>
                <a:tab pos="1193165" algn="l"/>
              </a:tabLst>
            </a:pPr>
            <a:r>
              <a:rPr sz="1800" dirty="0">
                <a:latin typeface="Arial"/>
                <a:cs typeface="Arial"/>
              </a:rPr>
              <a:t>type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10" dirty="0">
                <a:latin typeface="Arial"/>
                <a:cs typeface="Arial"/>
              </a:rPr>
              <a:t> closure</a:t>
            </a:r>
            <a:endParaRPr sz="1800">
              <a:latin typeface="Arial"/>
              <a:cs typeface="Arial"/>
            </a:endParaRPr>
          </a:p>
          <a:p>
            <a:pPr marL="793115" indent="-285115">
              <a:lnSpc>
                <a:spcPct val="100000"/>
              </a:lnSpc>
              <a:spcBef>
                <a:spcPts val="445"/>
              </a:spcBef>
              <a:buChar char="–"/>
              <a:tabLst>
                <a:tab pos="793115" algn="l"/>
              </a:tabLst>
            </a:pPr>
            <a:r>
              <a:rPr sz="2000" dirty="0">
                <a:latin typeface="Arial"/>
                <a:cs typeface="Arial"/>
              </a:rPr>
              <a:t>MAC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MAC(M</a:t>
            </a:r>
            <a:r>
              <a:rPr sz="1950" baseline="-17094" dirty="0">
                <a:latin typeface="Arial"/>
                <a:cs typeface="Arial"/>
              </a:rPr>
              <a:t>x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sequence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||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type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||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data)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515497" y="5957213"/>
          <a:ext cx="5359400" cy="553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4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3720"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Length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06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20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Type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06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pPr marR="252729"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0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Data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117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20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MAC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06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3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881" y="256420"/>
            <a:ext cx="1727596" cy="39409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169206" y="1757368"/>
            <a:ext cx="4344035" cy="290195"/>
          </a:xfrm>
          <a:custGeom>
            <a:avLst/>
            <a:gdLst/>
            <a:ahLst/>
            <a:cxnLst/>
            <a:rect l="l" t="t" r="r" b="b"/>
            <a:pathLst>
              <a:path w="4344034" h="290194">
                <a:moveTo>
                  <a:pt x="4216576" y="231436"/>
                </a:moveTo>
                <a:lnTo>
                  <a:pt x="4213489" y="290093"/>
                </a:lnTo>
                <a:lnTo>
                  <a:pt x="4343650" y="233356"/>
                </a:lnTo>
                <a:lnTo>
                  <a:pt x="4341443" y="232103"/>
                </a:lnTo>
                <a:lnTo>
                  <a:pt x="4229251" y="232103"/>
                </a:lnTo>
                <a:lnTo>
                  <a:pt x="4216576" y="231436"/>
                </a:lnTo>
                <a:close/>
              </a:path>
              <a:path w="4344034" h="290194">
                <a:moveTo>
                  <a:pt x="4217076" y="221925"/>
                </a:moveTo>
                <a:lnTo>
                  <a:pt x="4216576" y="231436"/>
                </a:lnTo>
                <a:lnTo>
                  <a:pt x="4229251" y="232103"/>
                </a:lnTo>
                <a:lnTo>
                  <a:pt x="4229751" y="222592"/>
                </a:lnTo>
                <a:lnTo>
                  <a:pt x="4217076" y="221925"/>
                </a:lnTo>
                <a:close/>
              </a:path>
              <a:path w="4344034" h="290194">
                <a:moveTo>
                  <a:pt x="4220164" y="163268"/>
                </a:moveTo>
                <a:lnTo>
                  <a:pt x="4217076" y="221925"/>
                </a:lnTo>
                <a:lnTo>
                  <a:pt x="4229751" y="222592"/>
                </a:lnTo>
                <a:lnTo>
                  <a:pt x="4229286" y="231436"/>
                </a:lnTo>
                <a:lnTo>
                  <a:pt x="4229251" y="232103"/>
                </a:lnTo>
                <a:lnTo>
                  <a:pt x="4341443" y="232103"/>
                </a:lnTo>
                <a:lnTo>
                  <a:pt x="4220164" y="163268"/>
                </a:lnTo>
                <a:close/>
              </a:path>
              <a:path w="4344034" h="290194">
                <a:moveTo>
                  <a:pt x="500" y="0"/>
                </a:moveTo>
                <a:lnTo>
                  <a:pt x="0" y="9512"/>
                </a:lnTo>
                <a:lnTo>
                  <a:pt x="4216576" y="231436"/>
                </a:lnTo>
                <a:lnTo>
                  <a:pt x="4217041" y="222592"/>
                </a:lnTo>
                <a:lnTo>
                  <a:pt x="4217076" y="221925"/>
                </a:lnTo>
                <a:lnTo>
                  <a:pt x="500" y="0"/>
                </a:lnTo>
                <a:close/>
              </a:path>
            </a:pathLst>
          </a:custGeom>
          <a:solidFill>
            <a:srgbClr val="008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69457" y="2214573"/>
            <a:ext cx="4344035" cy="364490"/>
          </a:xfrm>
          <a:custGeom>
            <a:avLst/>
            <a:gdLst/>
            <a:ahLst/>
            <a:cxnLst/>
            <a:rect l="l" t="t" r="r" b="b"/>
            <a:pathLst>
              <a:path w="4344034" h="364489">
                <a:moveTo>
                  <a:pt x="122242" y="237316"/>
                </a:moveTo>
                <a:lnTo>
                  <a:pt x="0" y="309551"/>
                </a:lnTo>
                <a:lnTo>
                  <a:pt x="131132" y="364004"/>
                </a:lnTo>
                <a:lnTo>
                  <a:pt x="127083" y="306301"/>
                </a:lnTo>
                <a:lnTo>
                  <a:pt x="114345" y="306301"/>
                </a:lnTo>
                <a:lnTo>
                  <a:pt x="113678" y="296799"/>
                </a:lnTo>
                <a:lnTo>
                  <a:pt x="126354" y="295909"/>
                </a:lnTo>
                <a:lnTo>
                  <a:pt x="122242" y="237316"/>
                </a:lnTo>
                <a:close/>
              </a:path>
              <a:path w="4344034" h="364489">
                <a:moveTo>
                  <a:pt x="126354" y="295909"/>
                </a:moveTo>
                <a:lnTo>
                  <a:pt x="113678" y="296799"/>
                </a:lnTo>
                <a:lnTo>
                  <a:pt x="114283" y="305411"/>
                </a:lnTo>
                <a:lnTo>
                  <a:pt x="114345" y="306301"/>
                </a:lnTo>
                <a:lnTo>
                  <a:pt x="127020" y="305411"/>
                </a:lnTo>
                <a:lnTo>
                  <a:pt x="126416" y="296799"/>
                </a:lnTo>
                <a:lnTo>
                  <a:pt x="126354" y="295909"/>
                </a:lnTo>
                <a:close/>
              </a:path>
              <a:path w="4344034" h="364489">
                <a:moveTo>
                  <a:pt x="127020" y="305411"/>
                </a:moveTo>
                <a:lnTo>
                  <a:pt x="114345" y="306301"/>
                </a:lnTo>
                <a:lnTo>
                  <a:pt x="127083" y="306301"/>
                </a:lnTo>
                <a:lnTo>
                  <a:pt x="127020" y="305411"/>
                </a:lnTo>
                <a:close/>
              </a:path>
              <a:path w="4344034" h="364489">
                <a:moveTo>
                  <a:pt x="4343067" y="0"/>
                </a:moveTo>
                <a:lnTo>
                  <a:pt x="126354" y="295909"/>
                </a:lnTo>
                <a:lnTo>
                  <a:pt x="127020" y="305411"/>
                </a:lnTo>
                <a:lnTo>
                  <a:pt x="4343734" y="9502"/>
                </a:lnTo>
                <a:lnTo>
                  <a:pt x="4343067" y="0"/>
                </a:lnTo>
                <a:close/>
              </a:path>
            </a:pathLst>
          </a:custGeom>
          <a:solidFill>
            <a:srgbClr val="943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69289" y="2824165"/>
            <a:ext cx="4344035" cy="216535"/>
          </a:xfrm>
          <a:custGeom>
            <a:avLst/>
            <a:gdLst/>
            <a:ahLst/>
            <a:cxnLst/>
            <a:rect l="l" t="t" r="r" b="b"/>
            <a:pathLst>
              <a:path w="4344034" h="216535">
                <a:moveTo>
                  <a:pt x="4218872" y="89245"/>
                </a:moveTo>
                <a:lnTo>
                  <a:pt x="4216813" y="147947"/>
                </a:lnTo>
                <a:lnTo>
                  <a:pt x="4229519" y="148393"/>
                </a:lnTo>
                <a:lnTo>
                  <a:pt x="4229211" y="157159"/>
                </a:lnTo>
                <a:lnTo>
                  <a:pt x="4229185" y="157911"/>
                </a:lnTo>
                <a:lnTo>
                  <a:pt x="4216463" y="157911"/>
                </a:lnTo>
                <a:lnTo>
                  <a:pt x="4214420" y="216167"/>
                </a:lnTo>
                <a:lnTo>
                  <a:pt x="4341922" y="157911"/>
                </a:lnTo>
                <a:lnTo>
                  <a:pt x="4229185" y="157911"/>
                </a:lnTo>
                <a:lnTo>
                  <a:pt x="4216479" y="157465"/>
                </a:lnTo>
                <a:lnTo>
                  <a:pt x="4342897" y="157465"/>
                </a:lnTo>
                <a:lnTo>
                  <a:pt x="4343567" y="157159"/>
                </a:lnTo>
                <a:lnTo>
                  <a:pt x="4218872" y="89245"/>
                </a:lnTo>
                <a:close/>
              </a:path>
              <a:path w="4344034" h="216535">
                <a:moveTo>
                  <a:pt x="4216813" y="147947"/>
                </a:moveTo>
                <a:lnTo>
                  <a:pt x="4216490" y="157159"/>
                </a:lnTo>
                <a:lnTo>
                  <a:pt x="4216479" y="157465"/>
                </a:lnTo>
                <a:lnTo>
                  <a:pt x="4229185" y="157911"/>
                </a:lnTo>
                <a:lnTo>
                  <a:pt x="4229519" y="148393"/>
                </a:lnTo>
                <a:lnTo>
                  <a:pt x="4216813" y="147947"/>
                </a:lnTo>
                <a:close/>
              </a:path>
              <a:path w="4344034" h="216535">
                <a:moveTo>
                  <a:pt x="334" y="0"/>
                </a:moveTo>
                <a:lnTo>
                  <a:pt x="0" y="9519"/>
                </a:lnTo>
                <a:lnTo>
                  <a:pt x="4216479" y="157465"/>
                </a:lnTo>
                <a:lnTo>
                  <a:pt x="4216797" y="148393"/>
                </a:lnTo>
                <a:lnTo>
                  <a:pt x="4216813" y="147947"/>
                </a:lnTo>
                <a:lnTo>
                  <a:pt x="334" y="0"/>
                </a:lnTo>
                <a:close/>
              </a:path>
            </a:pathLst>
          </a:custGeom>
          <a:solidFill>
            <a:srgbClr val="008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69289" y="3205165"/>
            <a:ext cx="4344035" cy="216535"/>
          </a:xfrm>
          <a:custGeom>
            <a:avLst/>
            <a:gdLst/>
            <a:ahLst/>
            <a:cxnLst/>
            <a:rect l="l" t="t" r="r" b="b"/>
            <a:pathLst>
              <a:path w="4344034" h="216535">
                <a:moveTo>
                  <a:pt x="4218872" y="89245"/>
                </a:moveTo>
                <a:lnTo>
                  <a:pt x="4216813" y="147947"/>
                </a:lnTo>
                <a:lnTo>
                  <a:pt x="4229519" y="148393"/>
                </a:lnTo>
                <a:lnTo>
                  <a:pt x="4229211" y="157159"/>
                </a:lnTo>
                <a:lnTo>
                  <a:pt x="4229185" y="157911"/>
                </a:lnTo>
                <a:lnTo>
                  <a:pt x="4216463" y="157911"/>
                </a:lnTo>
                <a:lnTo>
                  <a:pt x="4214420" y="216167"/>
                </a:lnTo>
                <a:lnTo>
                  <a:pt x="4341922" y="157911"/>
                </a:lnTo>
                <a:lnTo>
                  <a:pt x="4229185" y="157911"/>
                </a:lnTo>
                <a:lnTo>
                  <a:pt x="4216479" y="157465"/>
                </a:lnTo>
                <a:lnTo>
                  <a:pt x="4342897" y="157465"/>
                </a:lnTo>
                <a:lnTo>
                  <a:pt x="4343567" y="157159"/>
                </a:lnTo>
                <a:lnTo>
                  <a:pt x="4218872" y="89245"/>
                </a:lnTo>
                <a:close/>
              </a:path>
              <a:path w="4344034" h="216535">
                <a:moveTo>
                  <a:pt x="4216813" y="147947"/>
                </a:moveTo>
                <a:lnTo>
                  <a:pt x="4216490" y="157159"/>
                </a:lnTo>
                <a:lnTo>
                  <a:pt x="4216479" y="157465"/>
                </a:lnTo>
                <a:lnTo>
                  <a:pt x="4229185" y="157911"/>
                </a:lnTo>
                <a:lnTo>
                  <a:pt x="4229519" y="148393"/>
                </a:lnTo>
                <a:lnTo>
                  <a:pt x="4216813" y="147947"/>
                </a:lnTo>
                <a:close/>
              </a:path>
              <a:path w="4344034" h="216535">
                <a:moveTo>
                  <a:pt x="334" y="0"/>
                </a:moveTo>
                <a:lnTo>
                  <a:pt x="0" y="9519"/>
                </a:lnTo>
                <a:lnTo>
                  <a:pt x="4216479" y="157465"/>
                </a:lnTo>
                <a:lnTo>
                  <a:pt x="4216797" y="148393"/>
                </a:lnTo>
                <a:lnTo>
                  <a:pt x="4216813" y="147947"/>
                </a:lnTo>
                <a:lnTo>
                  <a:pt x="334" y="0"/>
                </a:lnTo>
                <a:close/>
              </a:path>
            </a:pathLst>
          </a:custGeom>
          <a:solidFill>
            <a:srgbClr val="008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69289" y="3662365"/>
            <a:ext cx="4344035" cy="216535"/>
          </a:xfrm>
          <a:custGeom>
            <a:avLst/>
            <a:gdLst/>
            <a:ahLst/>
            <a:cxnLst/>
            <a:rect l="l" t="t" r="r" b="b"/>
            <a:pathLst>
              <a:path w="4344034" h="216535">
                <a:moveTo>
                  <a:pt x="4218872" y="89245"/>
                </a:moveTo>
                <a:lnTo>
                  <a:pt x="4216813" y="147947"/>
                </a:lnTo>
                <a:lnTo>
                  <a:pt x="4229519" y="148393"/>
                </a:lnTo>
                <a:lnTo>
                  <a:pt x="4229211" y="157159"/>
                </a:lnTo>
                <a:lnTo>
                  <a:pt x="4229185" y="157911"/>
                </a:lnTo>
                <a:lnTo>
                  <a:pt x="4216463" y="157911"/>
                </a:lnTo>
                <a:lnTo>
                  <a:pt x="4214420" y="216167"/>
                </a:lnTo>
                <a:lnTo>
                  <a:pt x="4341922" y="157911"/>
                </a:lnTo>
                <a:lnTo>
                  <a:pt x="4229185" y="157911"/>
                </a:lnTo>
                <a:lnTo>
                  <a:pt x="4216479" y="157465"/>
                </a:lnTo>
                <a:lnTo>
                  <a:pt x="4342897" y="157465"/>
                </a:lnTo>
                <a:lnTo>
                  <a:pt x="4343567" y="157159"/>
                </a:lnTo>
                <a:lnTo>
                  <a:pt x="4218872" y="89245"/>
                </a:lnTo>
                <a:close/>
              </a:path>
              <a:path w="4344034" h="216535">
                <a:moveTo>
                  <a:pt x="4216813" y="147947"/>
                </a:moveTo>
                <a:lnTo>
                  <a:pt x="4216490" y="157159"/>
                </a:lnTo>
                <a:lnTo>
                  <a:pt x="4216479" y="157465"/>
                </a:lnTo>
                <a:lnTo>
                  <a:pt x="4229185" y="157911"/>
                </a:lnTo>
                <a:lnTo>
                  <a:pt x="4229519" y="148393"/>
                </a:lnTo>
                <a:lnTo>
                  <a:pt x="4216813" y="147947"/>
                </a:lnTo>
                <a:close/>
              </a:path>
              <a:path w="4344034" h="216535">
                <a:moveTo>
                  <a:pt x="334" y="0"/>
                </a:moveTo>
                <a:lnTo>
                  <a:pt x="0" y="9519"/>
                </a:lnTo>
                <a:lnTo>
                  <a:pt x="4216479" y="157465"/>
                </a:lnTo>
                <a:lnTo>
                  <a:pt x="4216797" y="148393"/>
                </a:lnTo>
                <a:lnTo>
                  <a:pt x="4216813" y="147947"/>
                </a:lnTo>
                <a:lnTo>
                  <a:pt x="334" y="0"/>
                </a:lnTo>
                <a:close/>
              </a:path>
            </a:pathLst>
          </a:custGeom>
          <a:solidFill>
            <a:srgbClr val="008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69457" y="4119588"/>
            <a:ext cx="4344035" cy="511809"/>
          </a:xfrm>
          <a:custGeom>
            <a:avLst/>
            <a:gdLst/>
            <a:ahLst/>
            <a:cxnLst/>
            <a:rect l="l" t="t" r="r" b="b"/>
            <a:pathLst>
              <a:path w="4344034" h="511810">
                <a:moveTo>
                  <a:pt x="119654" y="385489"/>
                </a:moveTo>
                <a:lnTo>
                  <a:pt x="0" y="461935"/>
                </a:lnTo>
                <a:lnTo>
                  <a:pt x="132948" y="511792"/>
                </a:lnTo>
                <a:lnTo>
                  <a:pt x="126939" y="454705"/>
                </a:lnTo>
                <a:lnTo>
                  <a:pt x="114178" y="454705"/>
                </a:lnTo>
                <a:lnTo>
                  <a:pt x="113181" y="445232"/>
                </a:lnTo>
                <a:lnTo>
                  <a:pt x="125802" y="443904"/>
                </a:lnTo>
                <a:lnTo>
                  <a:pt x="119654" y="385489"/>
                </a:lnTo>
                <a:close/>
              </a:path>
              <a:path w="4344034" h="511810">
                <a:moveTo>
                  <a:pt x="125802" y="443904"/>
                </a:moveTo>
                <a:lnTo>
                  <a:pt x="113181" y="445232"/>
                </a:lnTo>
                <a:lnTo>
                  <a:pt x="114178" y="454705"/>
                </a:lnTo>
                <a:lnTo>
                  <a:pt x="126800" y="453377"/>
                </a:lnTo>
                <a:lnTo>
                  <a:pt x="125802" y="443904"/>
                </a:lnTo>
                <a:close/>
              </a:path>
              <a:path w="4344034" h="511810">
                <a:moveTo>
                  <a:pt x="126800" y="453377"/>
                </a:moveTo>
                <a:lnTo>
                  <a:pt x="114178" y="454705"/>
                </a:lnTo>
                <a:lnTo>
                  <a:pt x="126939" y="454705"/>
                </a:lnTo>
                <a:lnTo>
                  <a:pt x="126800" y="453377"/>
                </a:lnTo>
                <a:close/>
              </a:path>
              <a:path w="4344034" h="511810">
                <a:moveTo>
                  <a:pt x="4342902" y="0"/>
                </a:moveTo>
                <a:lnTo>
                  <a:pt x="125802" y="443904"/>
                </a:lnTo>
                <a:lnTo>
                  <a:pt x="126800" y="453377"/>
                </a:lnTo>
                <a:lnTo>
                  <a:pt x="4343899" y="9471"/>
                </a:lnTo>
                <a:lnTo>
                  <a:pt x="4342902" y="0"/>
                </a:lnTo>
                <a:close/>
              </a:path>
            </a:pathLst>
          </a:custGeom>
          <a:solidFill>
            <a:srgbClr val="943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69206" y="4957767"/>
            <a:ext cx="4344035" cy="290195"/>
          </a:xfrm>
          <a:custGeom>
            <a:avLst/>
            <a:gdLst/>
            <a:ahLst/>
            <a:cxnLst/>
            <a:rect l="l" t="t" r="r" b="b"/>
            <a:pathLst>
              <a:path w="4344034" h="290195">
                <a:moveTo>
                  <a:pt x="4216576" y="231436"/>
                </a:moveTo>
                <a:lnTo>
                  <a:pt x="4213489" y="290093"/>
                </a:lnTo>
                <a:lnTo>
                  <a:pt x="4343650" y="233356"/>
                </a:lnTo>
                <a:lnTo>
                  <a:pt x="4341443" y="232103"/>
                </a:lnTo>
                <a:lnTo>
                  <a:pt x="4229251" y="232103"/>
                </a:lnTo>
                <a:lnTo>
                  <a:pt x="4216576" y="231436"/>
                </a:lnTo>
                <a:close/>
              </a:path>
              <a:path w="4344034" h="290195">
                <a:moveTo>
                  <a:pt x="4217076" y="221925"/>
                </a:moveTo>
                <a:lnTo>
                  <a:pt x="4216576" y="231436"/>
                </a:lnTo>
                <a:lnTo>
                  <a:pt x="4229251" y="232103"/>
                </a:lnTo>
                <a:lnTo>
                  <a:pt x="4229751" y="222592"/>
                </a:lnTo>
                <a:lnTo>
                  <a:pt x="4217076" y="221925"/>
                </a:lnTo>
                <a:close/>
              </a:path>
              <a:path w="4344034" h="290195">
                <a:moveTo>
                  <a:pt x="4220164" y="163268"/>
                </a:moveTo>
                <a:lnTo>
                  <a:pt x="4217076" y="221925"/>
                </a:lnTo>
                <a:lnTo>
                  <a:pt x="4229751" y="222592"/>
                </a:lnTo>
                <a:lnTo>
                  <a:pt x="4229286" y="231436"/>
                </a:lnTo>
                <a:lnTo>
                  <a:pt x="4229251" y="232103"/>
                </a:lnTo>
                <a:lnTo>
                  <a:pt x="4341443" y="232103"/>
                </a:lnTo>
                <a:lnTo>
                  <a:pt x="4220164" y="163268"/>
                </a:lnTo>
                <a:close/>
              </a:path>
              <a:path w="4344034" h="290195">
                <a:moveTo>
                  <a:pt x="500" y="0"/>
                </a:moveTo>
                <a:lnTo>
                  <a:pt x="0" y="9512"/>
                </a:lnTo>
                <a:lnTo>
                  <a:pt x="4216576" y="231436"/>
                </a:lnTo>
                <a:lnTo>
                  <a:pt x="4217041" y="222592"/>
                </a:lnTo>
                <a:lnTo>
                  <a:pt x="4217076" y="221925"/>
                </a:lnTo>
                <a:lnTo>
                  <a:pt x="500" y="0"/>
                </a:lnTo>
                <a:close/>
              </a:path>
            </a:pathLst>
          </a:custGeom>
          <a:solidFill>
            <a:srgbClr val="008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69206" y="5491167"/>
            <a:ext cx="4344035" cy="290195"/>
          </a:xfrm>
          <a:custGeom>
            <a:avLst/>
            <a:gdLst/>
            <a:ahLst/>
            <a:cxnLst/>
            <a:rect l="l" t="t" r="r" b="b"/>
            <a:pathLst>
              <a:path w="4344034" h="290195">
                <a:moveTo>
                  <a:pt x="4216576" y="231437"/>
                </a:moveTo>
                <a:lnTo>
                  <a:pt x="4213489" y="290093"/>
                </a:lnTo>
                <a:lnTo>
                  <a:pt x="4343650" y="233356"/>
                </a:lnTo>
                <a:lnTo>
                  <a:pt x="4341444" y="232104"/>
                </a:lnTo>
                <a:lnTo>
                  <a:pt x="4229251" y="232104"/>
                </a:lnTo>
                <a:lnTo>
                  <a:pt x="4216576" y="231437"/>
                </a:lnTo>
                <a:close/>
              </a:path>
              <a:path w="4344034" h="290195">
                <a:moveTo>
                  <a:pt x="4217077" y="221925"/>
                </a:moveTo>
                <a:lnTo>
                  <a:pt x="4216576" y="231437"/>
                </a:lnTo>
                <a:lnTo>
                  <a:pt x="4229251" y="232104"/>
                </a:lnTo>
                <a:lnTo>
                  <a:pt x="4229751" y="222592"/>
                </a:lnTo>
                <a:lnTo>
                  <a:pt x="4217077" y="221925"/>
                </a:lnTo>
                <a:close/>
              </a:path>
              <a:path w="4344034" h="290195">
                <a:moveTo>
                  <a:pt x="4220164" y="163269"/>
                </a:moveTo>
                <a:lnTo>
                  <a:pt x="4217077" y="221925"/>
                </a:lnTo>
                <a:lnTo>
                  <a:pt x="4229751" y="222592"/>
                </a:lnTo>
                <a:lnTo>
                  <a:pt x="4229286" y="231437"/>
                </a:lnTo>
                <a:lnTo>
                  <a:pt x="4229251" y="232104"/>
                </a:lnTo>
                <a:lnTo>
                  <a:pt x="4341444" y="232104"/>
                </a:lnTo>
                <a:lnTo>
                  <a:pt x="4220164" y="163269"/>
                </a:lnTo>
                <a:close/>
              </a:path>
              <a:path w="4344034" h="290195">
                <a:moveTo>
                  <a:pt x="500" y="0"/>
                </a:moveTo>
                <a:lnTo>
                  <a:pt x="0" y="9512"/>
                </a:lnTo>
                <a:lnTo>
                  <a:pt x="4216576" y="231437"/>
                </a:lnTo>
                <a:lnTo>
                  <a:pt x="4217041" y="222592"/>
                </a:lnTo>
                <a:lnTo>
                  <a:pt x="4217077" y="221925"/>
                </a:lnTo>
                <a:lnTo>
                  <a:pt x="500" y="0"/>
                </a:lnTo>
                <a:close/>
              </a:path>
            </a:pathLst>
          </a:custGeom>
          <a:solidFill>
            <a:srgbClr val="008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69457" y="6100772"/>
            <a:ext cx="4344035" cy="364490"/>
          </a:xfrm>
          <a:custGeom>
            <a:avLst/>
            <a:gdLst/>
            <a:ahLst/>
            <a:cxnLst/>
            <a:rect l="l" t="t" r="r" b="b"/>
            <a:pathLst>
              <a:path w="4344034" h="364489">
                <a:moveTo>
                  <a:pt x="122242" y="237316"/>
                </a:moveTo>
                <a:lnTo>
                  <a:pt x="0" y="309550"/>
                </a:lnTo>
                <a:lnTo>
                  <a:pt x="131132" y="364004"/>
                </a:lnTo>
                <a:lnTo>
                  <a:pt x="127083" y="306300"/>
                </a:lnTo>
                <a:lnTo>
                  <a:pt x="114345" y="306300"/>
                </a:lnTo>
                <a:lnTo>
                  <a:pt x="113678" y="296799"/>
                </a:lnTo>
                <a:lnTo>
                  <a:pt x="126354" y="295909"/>
                </a:lnTo>
                <a:lnTo>
                  <a:pt x="122242" y="237316"/>
                </a:lnTo>
                <a:close/>
              </a:path>
              <a:path w="4344034" h="364489">
                <a:moveTo>
                  <a:pt x="126354" y="295909"/>
                </a:moveTo>
                <a:lnTo>
                  <a:pt x="113678" y="296799"/>
                </a:lnTo>
                <a:lnTo>
                  <a:pt x="114283" y="305411"/>
                </a:lnTo>
                <a:lnTo>
                  <a:pt x="114345" y="306300"/>
                </a:lnTo>
                <a:lnTo>
                  <a:pt x="127020" y="305411"/>
                </a:lnTo>
                <a:lnTo>
                  <a:pt x="126416" y="296799"/>
                </a:lnTo>
                <a:lnTo>
                  <a:pt x="126354" y="295909"/>
                </a:lnTo>
                <a:close/>
              </a:path>
              <a:path w="4344034" h="364489">
                <a:moveTo>
                  <a:pt x="127020" y="305411"/>
                </a:moveTo>
                <a:lnTo>
                  <a:pt x="114345" y="306300"/>
                </a:lnTo>
                <a:lnTo>
                  <a:pt x="127083" y="306300"/>
                </a:lnTo>
                <a:lnTo>
                  <a:pt x="127020" y="305411"/>
                </a:lnTo>
                <a:close/>
              </a:path>
              <a:path w="4344034" h="364489">
                <a:moveTo>
                  <a:pt x="4343067" y="0"/>
                </a:moveTo>
                <a:lnTo>
                  <a:pt x="126354" y="295909"/>
                </a:lnTo>
                <a:lnTo>
                  <a:pt x="127020" y="305411"/>
                </a:lnTo>
                <a:lnTo>
                  <a:pt x="4343734" y="9501"/>
                </a:lnTo>
                <a:lnTo>
                  <a:pt x="4343067" y="0"/>
                </a:lnTo>
                <a:close/>
              </a:path>
            </a:pathLst>
          </a:custGeom>
          <a:solidFill>
            <a:srgbClr val="943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 rot="180000">
            <a:off x="3979066" y="1554695"/>
            <a:ext cx="598252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3000" spc="-15" baseline="1388" dirty="0">
                <a:solidFill>
                  <a:srgbClr val="0080FF"/>
                </a:solidFill>
                <a:latin typeface="Arial"/>
                <a:cs typeface="Arial"/>
              </a:rPr>
              <a:t>hel</a:t>
            </a:r>
            <a:r>
              <a:rPr sz="2000" spc="-10" dirty="0">
                <a:solidFill>
                  <a:srgbClr val="0080FF"/>
                </a:solidFill>
                <a:latin typeface="Arial"/>
                <a:cs typeface="Arial"/>
              </a:rPr>
              <a:t>lo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 rot="21420000">
            <a:off x="3325357" y="2068565"/>
            <a:ext cx="193759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2000" spc="-25" dirty="0">
                <a:solidFill>
                  <a:srgbClr val="9437FF"/>
                </a:solidFill>
                <a:latin typeface="Arial"/>
                <a:cs typeface="Arial"/>
              </a:rPr>
              <a:t>cer</a:t>
            </a:r>
            <a:r>
              <a:rPr sz="3000" spc="-37" baseline="1388" dirty="0">
                <a:solidFill>
                  <a:srgbClr val="9437FF"/>
                </a:solidFill>
                <a:latin typeface="Arial"/>
                <a:cs typeface="Arial"/>
              </a:rPr>
              <a:t>tifica</a:t>
            </a:r>
            <a:r>
              <a:rPr sz="3000" spc="-37" baseline="2777" dirty="0">
                <a:solidFill>
                  <a:srgbClr val="9437FF"/>
                </a:solidFill>
                <a:latin typeface="Arial"/>
                <a:cs typeface="Arial"/>
              </a:rPr>
              <a:t>te,</a:t>
            </a:r>
            <a:r>
              <a:rPr sz="3000" spc="-112" baseline="2777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3000" spc="-30" baseline="2777" dirty="0">
                <a:solidFill>
                  <a:srgbClr val="9437FF"/>
                </a:solidFill>
                <a:latin typeface="Arial"/>
                <a:cs typeface="Arial"/>
              </a:rPr>
              <a:t>no</a:t>
            </a:r>
            <a:r>
              <a:rPr sz="3000" spc="-30" baseline="4166" dirty="0">
                <a:solidFill>
                  <a:srgbClr val="9437FF"/>
                </a:solidFill>
                <a:latin typeface="Arial"/>
                <a:cs typeface="Arial"/>
              </a:rPr>
              <a:t>nce</a:t>
            </a:r>
            <a:endParaRPr sz="3000" baseline="4166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 rot="180000">
            <a:off x="2635917" y="2477063"/>
            <a:ext cx="331823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0"/>
              </a:lnSpc>
            </a:pPr>
            <a:r>
              <a:rPr sz="2000" spc="-50" dirty="0">
                <a:solidFill>
                  <a:srgbClr val="0080FF"/>
                </a:solidFill>
                <a:latin typeface="Arial"/>
                <a:cs typeface="Arial"/>
              </a:rPr>
              <a:t>K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 rot="180000">
            <a:off x="2802899" y="2556535"/>
            <a:ext cx="374794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5"/>
              </a:lnSpc>
            </a:pPr>
            <a:r>
              <a:rPr sz="1950" spc="-37" baseline="-42735" dirty="0">
                <a:solidFill>
                  <a:srgbClr val="0080FF"/>
                </a:solidFill>
                <a:latin typeface="Arial"/>
                <a:cs typeface="Arial"/>
              </a:rPr>
              <a:t>B</a:t>
            </a:r>
            <a:r>
              <a:rPr sz="1300" spc="-25" dirty="0">
                <a:solidFill>
                  <a:srgbClr val="0080FF"/>
                </a:solidFill>
                <a:latin typeface="Arial"/>
                <a:cs typeface="Arial"/>
              </a:rPr>
              <a:t>+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 rot="180000">
            <a:off x="3089085" y="2614752"/>
            <a:ext cx="349792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3000" spc="-15" baseline="2777" dirty="0">
                <a:solidFill>
                  <a:srgbClr val="0080FF"/>
                </a:solidFill>
                <a:latin typeface="Arial"/>
                <a:cs typeface="Arial"/>
              </a:rPr>
              <a:t>(M</a:t>
            </a:r>
            <a:r>
              <a:rPr sz="3000" spc="-15" baseline="1388" dirty="0">
                <a:solidFill>
                  <a:srgbClr val="0080FF"/>
                </a:solidFill>
                <a:latin typeface="Arial"/>
                <a:cs typeface="Arial"/>
              </a:rPr>
              <a:t>asterSecret)</a:t>
            </a:r>
            <a:r>
              <a:rPr sz="3000" spc="-67" baseline="1388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3000" baseline="1388" dirty="0">
                <a:solidFill>
                  <a:srgbClr val="0080FF"/>
                </a:solidFill>
                <a:latin typeface="Arial"/>
                <a:cs typeface="Arial"/>
              </a:rPr>
              <a:t>=</a:t>
            </a:r>
            <a:r>
              <a:rPr sz="3000" spc="-67" baseline="1388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3000" spc="-15" baseline="1388" dirty="0">
                <a:solidFill>
                  <a:srgbClr val="0080FF"/>
                </a:solidFill>
                <a:latin typeface="Arial"/>
                <a:cs typeface="Arial"/>
              </a:rPr>
              <a:t>Encr</a:t>
            </a:r>
            <a:r>
              <a:rPr sz="2000" spc="-10" dirty="0">
                <a:solidFill>
                  <a:srgbClr val="0080FF"/>
                </a:solidFill>
                <a:latin typeface="Arial"/>
                <a:cs typeface="Arial"/>
              </a:rPr>
              <a:t>yptedMS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 rot="180000">
            <a:off x="3345891" y="3043899"/>
            <a:ext cx="2100751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3000" baseline="1388" dirty="0">
                <a:solidFill>
                  <a:srgbClr val="0080FF"/>
                </a:solidFill>
                <a:latin typeface="Arial"/>
                <a:cs typeface="Arial"/>
              </a:rPr>
              <a:t>type</a:t>
            </a:r>
            <a:r>
              <a:rPr sz="3000" spc="-82" baseline="1388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3000" baseline="1388" dirty="0">
                <a:solidFill>
                  <a:srgbClr val="0080FF"/>
                </a:solidFill>
                <a:latin typeface="Arial"/>
                <a:cs typeface="Arial"/>
              </a:rPr>
              <a:t>0,</a:t>
            </a:r>
            <a:r>
              <a:rPr sz="3000" spc="-67" baseline="1388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3000" baseline="1388" dirty="0">
                <a:solidFill>
                  <a:srgbClr val="0080FF"/>
                </a:solidFill>
                <a:latin typeface="Arial"/>
                <a:cs typeface="Arial"/>
              </a:rPr>
              <a:t>se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q</a:t>
            </a:r>
            <a:r>
              <a:rPr sz="2000" spc="-4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1,</a:t>
            </a:r>
            <a:r>
              <a:rPr sz="2000" spc="-4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80FF"/>
                </a:solidFill>
                <a:latin typeface="Arial"/>
                <a:cs typeface="Arial"/>
              </a:rPr>
              <a:t>data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 rot="180000">
            <a:off x="3518928" y="3443187"/>
            <a:ext cx="2100751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3000" baseline="1388" dirty="0">
                <a:solidFill>
                  <a:srgbClr val="0080FF"/>
                </a:solidFill>
                <a:latin typeface="Arial"/>
                <a:cs typeface="Arial"/>
              </a:rPr>
              <a:t>type</a:t>
            </a:r>
            <a:r>
              <a:rPr sz="3000" spc="-82" baseline="1388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3000" baseline="1388" dirty="0">
                <a:solidFill>
                  <a:srgbClr val="0080FF"/>
                </a:solidFill>
                <a:latin typeface="Arial"/>
                <a:cs typeface="Arial"/>
              </a:rPr>
              <a:t>0,</a:t>
            </a:r>
            <a:r>
              <a:rPr sz="3000" spc="-67" baseline="1388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3000" baseline="1388" dirty="0">
                <a:solidFill>
                  <a:srgbClr val="0080FF"/>
                </a:solidFill>
                <a:latin typeface="Arial"/>
                <a:cs typeface="Arial"/>
              </a:rPr>
              <a:t>se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q</a:t>
            </a:r>
            <a:r>
              <a:rPr sz="2000" spc="-4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2,</a:t>
            </a:r>
            <a:r>
              <a:rPr sz="2000" spc="-4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80FF"/>
                </a:solidFill>
                <a:latin typeface="Arial"/>
                <a:cs typeface="Arial"/>
              </a:rPr>
              <a:t>data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 rot="21240000">
            <a:off x="3400841" y="4008291"/>
            <a:ext cx="2102012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2000" dirty="0">
                <a:solidFill>
                  <a:srgbClr val="9437FF"/>
                </a:solidFill>
                <a:latin typeface="Arial"/>
                <a:cs typeface="Arial"/>
              </a:rPr>
              <a:t>type</a:t>
            </a:r>
            <a:r>
              <a:rPr sz="2000" spc="-75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3000" baseline="1388" dirty="0">
                <a:solidFill>
                  <a:srgbClr val="9437FF"/>
                </a:solidFill>
                <a:latin typeface="Arial"/>
                <a:cs typeface="Arial"/>
              </a:rPr>
              <a:t>0,</a:t>
            </a:r>
            <a:r>
              <a:rPr sz="3000" spc="-104" baseline="1388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3000" baseline="1388" dirty="0">
                <a:solidFill>
                  <a:srgbClr val="9437FF"/>
                </a:solidFill>
                <a:latin typeface="Arial"/>
                <a:cs typeface="Arial"/>
              </a:rPr>
              <a:t>seq</a:t>
            </a:r>
            <a:r>
              <a:rPr sz="3000" spc="-97" baseline="1388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3000" baseline="2777" dirty="0">
                <a:solidFill>
                  <a:srgbClr val="9437FF"/>
                </a:solidFill>
                <a:latin typeface="Arial"/>
                <a:cs typeface="Arial"/>
              </a:rPr>
              <a:t>1,</a:t>
            </a:r>
            <a:r>
              <a:rPr sz="3000" spc="-104" baseline="2777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3000" spc="-30" baseline="2777" dirty="0">
                <a:solidFill>
                  <a:srgbClr val="9437FF"/>
                </a:solidFill>
                <a:latin typeface="Arial"/>
                <a:cs typeface="Arial"/>
              </a:rPr>
              <a:t>data</a:t>
            </a:r>
            <a:endParaRPr sz="3000" baseline="2777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 rot="180000">
            <a:off x="3817378" y="4845267"/>
            <a:ext cx="2100751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3000" baseline="1388" dirty="0">
                <a:solidFill>
                  <a:srgbClr val="0080FF"/>
                </a:solidFill>
                <a:latin typeface="Arial"/>
                <a:cs typeface="Arial"/>
              </a:rPr>
              <a:t>type</a:t>
            </a:r>
            <a:r>
              <a:rPr sz="3000" spc="-82" baseline="1388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3000" baseline="1388" dirty="0">
                <a:solidFill>
                  <a:srgbClr val="0080FF"/>
                </a:solidFill>
                <a:latin typeface="Arial"/>
                <a:cs typeface="Arial"/>
              </a:rPr>
              <a:t>0,</a:t>
            </a:r>
            <a:r>
              <a:rPr sz="3000" spc="-67" baseline="1388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3000" baseline="1388" dirty="0">
                <a:solidFill>
                  <a:srgbClr val="0080FF"/>
                </a:solidFill>
                <a:latin typeface="Arial"/>
                <a:cs typeface="Arial"/>
              </a:rPr>
              <a:t>se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q</a:t>
            </a:r>
            <a:r>
              <a:rPr sz="2000" spc="-4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3,</a:t>
            </a:r>
            <a:r>
              <a:rPr sz="2000" spc="-4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80FF"/>
                </a:solidFill>
                <a:latin typeface="Arial"/>
                <a:cs typeface="Arial"/>
              </a:rPr>
              <a:t>data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 rot="180000">
            <a:off x="3782006" y="5378500"/>
            <a:ext cx="220037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3000" baseline="1388" dirty="0">
                <a:solidFill>
                  <a:srgbClr val="0080FF"/>
                </a:solidFill>
                <a:latin typeface="Arial"/>
                <a:cs typeface="Arial"/>
              </a:rPr>
              <a:t>type</a:t>
            </a:r>
            <a:r>
              <a:rPr sz="3000" spc="-82" baseline="1388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3000" baseline="1388" dirty="0">
                <a:solidFill>
                  <a:srgbClr val="0080FF"/>
                </a:solidFill>
                <a:latin typeface="Arial"/>
                <a:cs typeface="Arial"/>
              </a:rPr>
              <a:t>1,</a:t>
            </a:r>
            <a:r>
              <a:rPr sz="3000" spc="-67" baseline="1388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3000" baseline="1388" dirty="0">
                <a:solidFill>
                  <a:srgbClr val="0080FF"/>
                </a:solidFill>
                <a:latin typeface="Arial"/>
                <a:cs typeface="Arial"/>
              </a:rPr>
              <a:t>se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q</a:t>
            </a:r>
            <a:r>
              <a:rPr sz="2000" spc="-4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4,</a:t>
            </a:r>
            <a:r>
              <a:rPr sz="2000" spc="-4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80FF"/>
                </a:solidFill>
                <a:latin typeface="Arial"/>
                <a:cs typeface="Arial"/>
              </a:rPr>
              <a:t>close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 rot="21360000">
            <a:off x="3549036" y="5928960"/>
            <a:ext cx="22016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2000" dirty="0">
                <a:solidFill>
                  <a:srgbClr val="9437FF"/>
                </a:solidFill>
                <a:latin typeface="Arial"/>
                <a:cs typeface="Arial"/>
              </a:rPr>
              <a:t>typ</a:t>
            </a:r>
            <a:r>
              <a:rPr sz="3000" baseline="1388" dirty="0">
                <a:solidFill>
                  <a:srgbClr val="9437FF"/>
                </a:solidFill>
                <a:latin typeface="Arial"/>
                <a:cs typeface="Arial"/>
              </a:rPr>
              <a:t>e</a:t>
            </a:r>
            <a:r>
              <a:rPr sz="3000" spc="-135" baseline="1388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3000" baseline="1388" dirty="0">
                <a:solidFill>
                  <a:srgbClr val="9437FF"/>
                </a:solidFill>
                <a:latin typeface="Arial"/>
                <a:cs typeface="Arial"/>
              </a:rPr>
              <a:t>1,</a:t>
            </a:r>
            <a:r>
              <a:rPr sz="3000" spc="-120" baseline="1388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3000" baseline="1388" dirty="0">
                <a:solidFill>
                  <a:srgbClr val="9437FF"/>
                </a:solidFill>
                <a:latin typeface="Arial"/>
                <a:cs typeface="Arial"/>
              </a:rPr>
              <a:t>se</a:t>
            </a:r>
            <a:r>
              <a:rPr sz="3000" baseline="2777" dirty="0">
                <a:solidFill>
                  <a:srgbClr val="9437FF"/>
                </a:solidFill>
                <a:latin typeface="Arial"/>
                <a:cs typeface="Arial"/>
              </a:rPr>
              <a:t>q</a:t>
            </a:r>
            <a:r>
              <a:rPr sz="3000" spc="-112" baseline="2777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3000" baseline="2777" dirty="0">
                <a:solidFill>
                  <a:srgbClr val="9437FF"/>
                </a:solidFill>
                <a:latin typeface="Arial"/>
                <a:cs typeface="Arial"/>
              </a:rPr>
              <a:t>2,</a:t>
            </a:r>
            <a:r>
              <a:rPr sz="3000" spc="-120" baseline="2777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3000" spc="-15" baseline="2777" dirty="0">
                <a:solidFill>
                  <a:srgbClr val="9437FF"/>
                </a:solidFill>
                <a:latin typeface="Arial"/>
                <a:cs typeface="Arial"/>
              </a:rPr>
              <a:t>cl</a:t>
            </a:r>
            <a:r>
              <a:rPr sz="3000" spc="-15" baseline="4166" dirty="0">
                <a:solidFill>
                  <a:srgbClr val="9437FF"/>
                </a:solidFill>
                <a:latin typeface="Arial"/>
                <a:cs typeface="Arial"/>
              </a:rPr>
              <a:t>ose</a:t>
            </a:r>
            <a:endParaRPr sz="3000" baseline="4166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24381" y="1347745"/>
            <a:ext cx="1297940" cy="5121910"/>
            <a:chOff x="724381" y="1347745"/>
            <a:chExt cx="1297940" cy="5121910"/>
          </a:xfrm>
        </p:grpSpPr>
        <p:sp>
          <p:nvSpPr>
            <p:cNvPr id="24" name="object 24"/>
            <p:cNvSpPr/>
            <p:nvPr/>
          </p:nvSpPr>
          <p:spPr>
            <a:xfrm>
              <a:off x="1864657" y="2698750"/>
              <a:ext cx="153035" cy="3765550"/>
            </a:xfrm>
            <a:custGeom>
              <a:avLst/>
              <a:gdLst/>
              <a:ahLst/>
              <a:cxnLst/>
              <a:rect l="l" t="t" r="r" b="b"/>
              <a:pathLst>
                <a:path w="153035" h="3765550">
                  <a:moveTo>
                    <a:pt x="152428" y="3765550"/>
                  </a:moveTo>
                  <a:lnTo>
                    <a:pt x="118911" y="3733650"/>
                  </a:lnTo>
                  <a:lnTo>
                    <a:pt x="104760" y="3696600"/>
                  </a:lnTo>
                  <a:lnTo>
                    <a:pt x="92957" y="3647997"/>
                  </a:lnTo>
                  <a:lnTo>
                    <a:pt x="83960" y="3589723"/>
                  </a:lnTo>
                  <a:lnTo>
                    <a:pt x="78227" y="3523663"/>
                  </a:lnTo>
                  <a:lnTo>
                    <a:pt x="76214" y="3451700"/>
                  </a:lnTo>
                  <a:lnTo>
                    <a:pt x="76214" y="2196624"/>
                  </a:lnTo>
                  <a:lnTo>
                    <a:pt x="74201" y="2124661"/>
                  </a:lnTo>
                  <a:lnTo>
                    <a:pt x="68467" y="2058601"/>
                  </a:lnTo>
                  <a:lnTo>
                    <a:pt x="59470" y="2000327"/>
                  </a:lnTo>
                  <a:lnTo>
                    <a:pt x="47668" y="1951724"/>
                  </a:lnTo>
                  <a:lnTo>
                    <a:pt x="33517" y="1914675"/>
                  </a:lnTo>
                  <a:lnTo>
                    <a:pt x="0" y="1882775"/>
                  </a:lnTo>
                  <a:lnTo>
                    <a:pt x="17475" y="1874486"/>
                  </a:lnTo>
                  <a:lnTo>
                    <a:pt x="47668" y="1813825"/>
                  </a:lnTo>
                  <a:lnTo>
                    <a:pt x="59470" y="1765222"/>
                  </a:lnTo>
                  <a:lnTo>
                    <a:pt x="68467" y="1706948"/>
                  </a:lnTo>
                  <a:lnTo>
                    <a:pt x="74201" y="1640888"/>
                  </a:lnTo>
                  <a:lnTo>
                    <a:pt x="76214" y="1568926"/>
                  </a:lnTo>
                  <a:lnTo>
                    <a:pt x="76214" y="313849"/>
                  </a:lnTo>
                  <a:lnTo>
                    <a:pt x="78227" y="241886"/>
                  </a:lnTo>
                  <a:lnTo>
                    <a:pt x="83960" y="175826"/>
                  </a:lnTo>
                  <a:lnTo>
                    <a:pt x="92957" y="117552"/>
                  </a:lnTo>
                  <a:lnTo>
                    <a:pt x="104760" y="68949"/>
                  </a:lnTo>
                  <a:lnTo>
                    <a:pt x="118911" y="31900"/>
                  </a:lnTo>
                  <a:lnTo>
                    <a:pt x="134953" y="8288"/>
                  </a:lnTo>
                  <a:lnTo>
                    <a:pt x="152428" y="0"/>
                  </a:lnTo>
                </a:path>
              </a:pathLst>
            </a:custGeom>
            <a:ln w="9525">
              <a:solidFill>
                <a:srgbClr val="FF4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381" y="1347745"/>
              <a:ext cx="1172476" cy="1643062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1427994" y="4029000"/>
            <a:ext cx="309245" cy="11684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sz="2000" i="1" spc="-10" dirty="0">
                <a:solidFill>
                  <a:srgbClr val="FF40FF"/>
                </a:solidFill>
                <a:latin typeface="Arial"/>
                <a:cs typeface="Arial"/>
              </a:rPr>
              <a:t>Encrypted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7566957" y="3095244"/>
            <a:ext cx="9994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9437FF"/>
                </a:solidFill>
                <a:latin typeface="Arial"/>
                <a:cs typeface="Arial"/>
              </a:rPr>
              <a:t>bob.com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28" name="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18963" y="1606906"/>
            <a:ext cx="985688" cy="125264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72BCFF4-F692-1B2E-9F14-A280B411CFDC}"/>
              </a:ext>
            </a:extLst>
          </p:cNvPr>
          <p:cNvSpPr txBox="1"/>
          <p:nvPr/>
        </p:nvSpPr>
        <p:spPr>
          <a:xfrm>
            <a:off x="7399819" y="4876800"/>
            <a:ext cx="1744182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Nonce</a:t>
            </a:r>
            <a:r>
              <a:rPr lang="en-US" sz="1200" dirty="0"/>
              <a:t> = “number used once”</a:t>
            </a:r>
            <a:br>
              <a:rPr lang="en-US" sz="1200" dirty="0"/>
            </a:br>
            <a:r>
              <a:rPr lang="en-US" sz="1200" dirty="0"/>
              <a:t>It is a </a:t>
            </a:r>
            <a:r>
              <a:rPr lang="en-US" sz="1200" b="1" dirty="0"/>
              <a:t>random value generated for each session</a:t>
            </a:r>
            <a:r>
              <a:rPr lang="en-US" sz="1200" dirty="0"/>
              <a:t> to ensure </a:t>
            </a:r>
            <a:r>
              <a:rPr lang="en-US" sz="1200" b="1" dirty="0"/>
              <a:t>uniqueness</a:t>
            </a:r>
            <a:r>
              <a:rPr lang="en-US" sz="1200" dirty="0"/>
              <a:t> and </a:t>
            </a:r>
            <a:r>
              <a:rPr lang="en-US" sz="1200" b="1" dirty="0"/>
              <a:t>prevent replay attacks</a:t>
            </a:r>
            <a:r>
              <a:rPr lang="en-US" sz="1200" dirty="0"/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4610" y="4577933"/>
            <a:ext cx="1342390" cy="376555"/>
            <a:chOff x="844610" y="4577933"/>
            <a:chExt cx="1342390" cy="376555"/>
          </a:xfrm>
        </p:grpSpPr>
        <p:sp>
          <p:nvSpPr>
            <p:cNvPr id="3" name="object 3"/>
            <p:cNvSpPr/>
            <p:nvPr/>
          </p:nvSpPr>
          <p:spPr>
            <a:xfrm>
              <a:off x="850960" y="4584283"/>
              <a:ext cx="1329690" cy="363855"/>
            </a:xfrm>
            <a:custGeom>
              <a:avLst/>
              <a:gdLst/>
              <a:ahLst/>
              <a:cxnLst/>
              <a:rect l="l" t="t" r="r" b="b"/>
              <a:pathLst>
                <a:path w="1329689" h="363854">
                  <a:moveTo>
                    <a:pt x="886916" y="0"/>
                  </a:moveTo>
                  <a:lnTo>
                    <a:pt x="809277" y="0"/>
                  </a:lnTo>
                  <a:lnTo>
                    <a:pt x="667642" y="363636"/>
                  </a:lnTo>
                  <a:lnTo>
                    <a:pt x="745528" y="363636"/>
                  </a:lnTo>
                  <a:lnTo>
                    <a:pt x="775542" y="281037"/>
                  </a:lnTo>
                  <a:lnTo>
                    <a:pt x="999446" y="281037"/>
                  </a:lnTo>
                  <a:lnTo>
                    <a:pt x="974914" y="219769"/>
                  </a:lnTo>
                  <a:lnTo>
                    <a:pt x="798115" y="219769"/>
                  </a:lnTo>
                  <a:lnTo>
                    <a:pt x="847229" y="84832"/>
                  </a:lnTo>
                  <a:lnTo>
                    <a:pt x="920884" y="84832"/>
                  </a:lnTo>
                  <a:lnTo>
                    <a:pt x="886916" y="0"/>
                  </a:lnTo>
                  <a:close/>
                </a:path>
                <a:path w="1329689" h="363854">
                  <a:moveTo>
                    <a:pt x="999446" y="281037"/>
                  </a:moveTo>
                  <a:lnTo>
                    <a:pt x="920898" y="281037"/>
                  </a:lnTo>
                  <a:lnTo>
                    <a:pt x="952648" y="363636"/>
                  </a:lnTo>
                  <a:lnTo>
                    <a:pt x="1032519" y="363636"/>
                  </a:lnTo>
                  <a:lnTo>
                    <a:pt x="999446" y="281037"/>
                  </a:lnTo>
                  <a:close/>
                </a:path>
                <a:path w="1329689" h="363854">
                  <a:moveTo>
                    <a:pt x="920884" y="84832"/>
                  </a:moveTo>
                  <a:lnTo>
                    <a:pt x="847229" y="84832"/>
                  </a:lnTo>
                  <a:lnTo>
                    <a:pt x="897334" y="219769"/>
                  </a:lnTo>
                  <a:lnTo>
                    <a:pt x="974914" y="219769"/>
                  </a:lnTo>
                  <a:lnTo>
                    <a:pt x="920884" y="84832"/>
                  </a:lnTo>
                  <a:close/>
                </a:path>
                <a:path w="1329689" h="363854">
                  <a:moveTo>
                    <a:pt x="154533" y="0"/>
                  </a:moveTo>
                  <a:lnTo>
                    <a:pt x="0" y="0"/>
                  </a:lnTo>
                  <a:lnTo>
                    <a:pt x="0" y="363636"/>
                  </a:lnTo>
                  <a:lnTo>
                    <a:pt x="73421" y="363636"/>
                  </a:lnTo>
                  <a:lnTo>
                    <a:pt x="73421" y="211832"/>
                  </a:lnTo>
                  <a:lnTo>
                    <a:pt x="214973" y="211832"/>
                  </a:lnTo>
                  <a:lnTo>
                    <a:pt x="212800" y="210266"/>
                  </a:lnTo>
                  <a:lnTo>
                    <a:pt x="201413" y="203150"/>
                  </a:lnTo>
                  <a:lnTo>
                    <a:pt x="223862" y="198445"/>
                  </a:lnTo>
                  <a:lnTo>
                    <a:pt x="259829" y="181639"/>
                  </a:lnTo>
                  <a:lnTo>
                    <a:pt x="284591" y="153789"/>
                  </a:lnTo>
                  <a:lnTo>
                    <a:pt x="73421" y="153789"/>
                  </a:lnTo>
                  <a:lnTo>
                    <a:pt x="73421" y="61592"/>
                  </a:lnTo>
                  <a:lnTo>
                    <a:pt x="289897" y="61592"/>
                  </a:lnTo>
                  <a:lnTo>
                    <a:pt x="288478" y="57624"/>
                  </a:lnTo>
                  <a:lnTo>
                    <a:pt x="263022" y="23409"/>
                  </a:lnTo>
                  <a:lnTo>
                    <a:pt x="224040" y="5511"/>
                  </a:lnTo>
                  <a:lnTo>
                    <a:pt x="181686" y="612"/>
                  </a:lnTo>
                  <a:lnTo>
                    <a:pt x="154533" y="0"/>
                  </a:lnTo>
                  <a:close/>
                </a:path>
                <a:path w="1329689" h="363854">
                  <a:moveTo>
                    <a:pt x="214973" y="211832"/>
                  </a:moveTo>
                  <a:lnTo>
                    <a:pt x="88304" y="211832"/>
                  </a:lnTo>
                  <a:lnTo>
                    <a:pt x="100102" y="212087"/>
                  </a:lnTo>
                  <a:lnTo>
                    <a:pt x="110194" y="212855"/>
                  </a:lnTo>
                  <a:lnTo>
                    <a:pt x="147339" y="231054"/>
                  </a:lnTo>
                  <a:lnTo>
                    <a:pt x="173012" y="265262"/>
                  </a:lnTo>
                  <a:lnTo>
                    <a:pt x="239117" y="363636"/>
                  </a:lnTo>
                  <a:lnTo>
                    <a:pt x="326925" y="363636"/>
                  </a:lnTo>
                  <a:lnTo>
                    <a:pt x="282525" y="292695"/>
                  </a:lnTo>
                  <a:lnTo>
                    <a:pt x="258929" y="256728"/>
                  </a:lnTo>
                  <a:lnTo>
                    <a:pt x="232458" y="225520"/>
                  </a:lnTo>
                  <a:lnTo>
                    <a:pt x="223149" y="217723"/>
                  </a:lnTo>
                  <a:lnTo>
                    <a:pt x="214973" y="211832"/>
                  </a:lnTo>
                  <a:close/>
                </a:path>
                <a:path w="1329689" h="363854">
                  <a:moveTo>
                    <a:pt x="289897" y="61592"/>
                  </a:moveTo>
                  <a:lnTo>
                    <a:pt x="150812" y="61592"/>
                  </a:lnTo>
                  <a:lnTo>
                    <a:pt x="166439" y="61825"/>
                  </a:lnTo>
                  <a:lnTo>
                    <a:pt x="177601" y="62213"/>
                  </a:lnTo>
                  <a:lnTo>
                    <a:pt x="216242" y="83103"/>
                  </a:lnTo>
                  <a:lnTo>
                    <a:pt x="221753" y="106659"/>
                  </a:lnTo>
                  <a:lnTo>
                    <a:pt x="221288" y="114504"/>
                  </a:lnTo>
                  <a:lnTo>
                    <a:pt x="199941" y="146688"/>
                  </a:lnTo>
                  <a:lnTo>
                    <a:pt x="151680" y="153510"/>
                  </a:lnTo>
                  <a:lnTo>
                    <a:pt x="127744" y="153789"/>
                  </a:lnTo>
                  <a:lnTo>
                    <a:pt x="284591" y="153789"/>
                  </a:lnTo>
                  <a:lnTo>
                    <a:pt x="291392" y="139309"/>
                  </a:lnTo>
                  <a:lnTo>
                    <a:pt x="295867" y="121666"/>
                  </a:lnTo>
                  <a:lnTo>
                    <a:pt x="295904" y="121519"/>
                  </a:lnTo>
                  <a:lnTo>
                    <a:pt x="297408" y="101946"/>
                  </a:lnTo>
                  <a:lnTo>
                    <a:pt x="296415" y="86273"/>
                  </a:lnTo>
                  <a:lnTo>
                    <a:pt x="293519" y="71894"/>
                  </a:lnTo>
                  <a:lnTo>
                    <a:pt x="293439" y="71499"/>
                  </a:lnTo>
                  <a:lnTo>
                    <a:pt x="289980" y="61825"/>
                  </a:lnTo>
                  <a:lnTo>
                    <a:pt x="289897" y="61592"/>
                  </a:lnTo>
                  <a:close/>
                </a:path>
                <a:path w="1329689" h="363854">
                  <a:moveTo>
                    <a:pt x="1146720" y="2976"/>
                  </a:moveTo>
                  <a:lnTo>
                    <a:pt x="1073298" y="2976"/>
                  </a:lnTo>
                  <a:lnTo>
                    <a:pt x="1073298" y="363636"/>
                  </a:lnTo>
                  <a:lnTo>
                    <a:pt x="1329283" y="363636"/>
                  </a:lnTo>
                  <a:lnTo>
                    <a:pt x="1329283" y="302369"/>
                  </a:lnTo>
                  <a:lnTo>
                    <a:pt x="1146720" y="302369"/>
                  </a:lnTo>
                  <a:lnTo>
                    <a:pt x="1146720" y="2976"/>
                  </a:lnTo>
                  <a:close/>
                </a:path>
                <a:path w="1329689" h="363854">
                  <a:moveTo>
                    <a:pt x="636091" y="0"/>
                  </a:moveTo>
                  <a:lnTo>
                    <a:pt x="366464" y="0"/>
                  </a:lnTo>
                  <a:lnTo>
                    <a:pt x="366464" y="363636"/>
                  </a:lnTo>
                  <a:lnTo>
                    <a:pt x="643036" y="363636"/>
                  </a:lnTo>
                  <a:lnTo>
                    <a:pt x="643036" y="302369"/>
                  </a:lnTo>
                  <a:lnTo>
                    <a:pt x="439885" y="302369"/>
                  </a:lnTo>
                  <a:lnTo>
                    <a:pt x="439885" y="203398"/>
                  </a:lnTo>
                  <a:lnTo>
                    <a:pt x="622448" y="203398"/>
                  </a:lnTo>
                  <a:lnTo>
                    <a:pt x="622448" y="142130"/>
                  </a:lnTo>
                  <a:lnTo>
                    <a:pt x="439885" y="142130"/>
                  </a:lnTo>
                  <a:lnTo>
                    <a:pt x="439885" y="61514"/>
                  </a:lnTo>
                  <a:lnTo>
                    <a:pt x="636091" y="61514"/>
                  </a:lnTo>
                  <a:lnTo>
                    <a:pt x="6360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49075" y="4669115"/>
              <a:ext cx="99695" cy="135255"/>
            </a:xfrm>
            <a:custGeom>
              <a:avLst/>
              <a:gdLst/>
              <a:ahLst/>
              <a:cxnLst/>
              <a:rect l="l" t="t" r="r" b="b"/>
              <a:pathLst>
                <a:path w="99694" h="135254">
                  <a:moveTo>
                    <a:pt x="49113" y="0"/>
                  </a:moveTo>
                  <a:lnTo>
                    <a:pt x="0" y="134937"/>
                  </a:lnTo>
                  <a:lnTo>
                    <a:pt x="99218" y="134937"/>
                  </a:lnTo>
                  <a:lnTo>
                    <a:pt x="49113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8031" y="4639448"/>
              <a:ext cx="161032" cy="10497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50960" y="4584283"/>
              <a:ext cx="1329690" cy="363855"/>
            </a:xfrm>
            <a:custGeom>
              <a:avLst/>
              <a:gdLst/>
              <a:ahLst/>
              <a:cxnLst/>
              <a:rect l="l" t="t" r="r" b="b"/>
              <a:pathLst>
                <a:path w="1329689" h="363854">
                  <a:moveTo>
                    <a:pt x="1073298" y="2976"/>
                  </a:moveTo>
                  <a:lnTo>
                    <a:pt x="1146720" y="2976"/>
                  </a:lnTo>
                  <a:lnTo>
                    <a:pt x="1146720" y="302369"/>
                  </a:lnTo>
                  <a:lnTo>
                    <a:pt x="1329283" y="302369"/>
                  </a:lnTo>
                  <a:lnTo>
                    <a:pt x="1329283" y="363636"/>
                  </a:lnTo>
                  <a:lnTo>
                    <a:pt x="1073298" y="363636"/>
                  </a:lnTo>
                  <a:lnTo>
                    <a:pt x="1073298" y="2976"/>
                  </a:lnTo>
                  <a:close/>
                </a:path>
                <a:path w="1329689" h="363854">
                  <a:moveTo>
                    <a:pt x="809277" y="0"/>
                  </a:moveTo>
                  <a:lnTo>
                    <a:pt x="886916" y="0"/>
                  </a:lnTo>
                  <a:lnTo>
                    <a:pt x="1032519" y="363636"/>
                  </a:lnTo>
                  <a:lnTo>
                    <a:pt x="952648" y="363636"/>
                  </a:lnTo>
                  <a:lnTo>
                    <a:pt x="920898" y="281037"/>
                  </a:lnTo>
                  <a:lnTo>
                    <a:pt x="775543" y="281037"/>
                  </a:lnTo>
                  <a:lnTo>
                    <a:pt x="745529" y="363636"/>
                  </a:lnTo>
                  <a:lnTo>
                    <a:pt x="667642" y="363636"/>
                  </a:lnTo>
                  <a:lnTo>
                    <a:pt x="809277" y="0"/>
                  </a:lnTo>
                  <a:close/>
                </a:path>
                <a:path w="1329689" h="363854">
                  <a:moveTo>
                    <a:pt x="366464" y="0"/>
                  </a:moveTo>
                  <a:lnTo>
                    <a:pt x="636091" y="0"/>
                  </a:lnTo>
                  <a:lnTo>
                    <a:pt x="636091" y="61515"/>
                  </a:lnTo>
                  <a:lnTo>
                    <a:pt x="439886" y="61515"/>
                  </a:lnTo>
                  <a:lnTo>
                    <a:pt x="439886" y="142130"/>
                  </a:lnTo>
                  <a:lnTo>
                    <a:pt x="622448" y="142130"/>
                  </a:lnTo>
                  <a:lnTo>
                    <a:pt x="622448" y="203398"/>
                  </a:lnTo>
                  <a:lnTo>
                    <a:pt x="439886" y="203398"/>
                  </a:lnTo>
                  <a:lnTo>
                    <a:pt x="439886" y="302369"/>
                  </a:lnTo>
                  <a:lnTo>
                    <a:pt x="643036" y="302369"/>
                  </a:lnTo>
                  <a:lnTo>
                    <a:pt x="643036" y="363636"/>
                  </a:lnTo>
                  <a:lnTo>
                    <a:pt x="366464" y="363636"/>
                  </a:lnTo>
                  <a:lnTo>
                    <a:pt x="366464" y="0"/>
                  </a:lnTo>
                  <a:close/>
                </a:path>
                <a:path w="1329689" h="363854">
                  <a:moveTo>
                    <a:pt x="0" y="0"/>
                  </a:moveTo>
                  <a:lnTo>
                    <a:pt x="154533" y="0"/>
                  </a:lnTo>
                  <a:lnTo>
                    <a:pt x="181686" y="612"/>
                  </a:lnTo>
                  <a:lnTo>
                    <a:pt x="224040" y="5511"/>
                  </a:lnTo>
                  <a:lnTo>
                    <a:pt x="263022" y="23409"/>
                  </a:lnTo>
                  <a:lnTo>
                    <a:pt x="288478" y="57624"/>
                  </a:lnTo>
                  <a:lnTo>
                    <a:pt x="297408" y="101947"/>
                  </a:lnTo>
                  <a:lnTo>
                    <a:pt x="295904" y="121519"/>
                  </a:lnTo>
                  <a:lnTo>
                    <a:pt x="273347" y="169540"/>
                  </a:lnTo>
                  <a:lnTo>
                    <a:pt x="223862" y="198445"/>
                  </a:lnTo>
                  <a:lnTo>
                    <a:pt x="201414" y="203150"/>
                  </a:lnTo>
                  <a:lnTo>
                    <a:pt x="212800" y="210266"/>
                  </a:lnTo>
                  <a:lnTo>
                    <a:pt x="249155" y="243581"/>
                  </a:lnTo>
                  <a:lnTo>
                    <a:pt x="282525" y="292695"/>
                  </a:lnTo>
                  <a:lnTo>
                    <a:pt x="326925" y="363636"/>
                  </a:lnTo>
                  <a:lnTo>
                    <a:pt x="239117" y="363636"/>
                  </a:lnTo>
                  <a:lnTo>
                    <a:pt x="186035" y="284509"/>
                  </a:lnTo>
                  <a:lnTo>
                    <a:pt x="173012" y="265262"/>
                  </a:lnTo>
                  <a:lnTo>
                    <a:pt x="147339" y="231055"/>
                  </a:lnTo>
                  <a:lnTo>
                    <a:pt x="110194" y="212855"/>
                  </a:lnTo>
                  <a:lnTo>
                    <a:pt x="88304" y="211832"/>
                  </a:lnTo>
                  <a:lnTo>
                    <a:pt x="73421" y="211832"/>
                  </a:lnTo>
                  <a:lnTo>
                    <a:pt x="73421" y="363636"/>
                  </a:lnTo>
                  <a:lnTo>
                    <a:pt x="0" y="36363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340729" y="4571732"/>
            <a:ext cx="935355" cy="389255"/>
            <a:chOff x="2340729" y="4571732"/>
            <a:chExt cx="935355" cy="389255"/>
          </a:xfrm>
        </p:grpSpPr>
        <p:sp>
          <p:nvSpPr>
            <p:cNvPr id="8" name="object 8"/>
            <p:cNvSpPr/>
            <p:nvPr/>
          </p:nvSpPr>
          <p:spPr>
            <a:xfrm>
              <a:off x="2347079" y="4578082"/>
              <a:ext cx="922655" cy="376555"/>
            </a:xfrm>
            <a:custGeom>
              <a:avLst/>
              <a:gdLst/>
              <a:ahLst/>
              <a:cxnLst/>
              <a:rect l="l" t="t" r="r" b="b"/>
              <a:pathLst>
                <a:path w="922654" h="376554">
                  <a:moveTo>
                    <a:pt x="411013" y="9178"/>
                  </a:moveTo>
                  <a:lnTo>
                    <a:pt x="337591" y="9178"/>
                  </a:lnTo>
                  <a:lnTo>
                    <a:pt x="337591" y="369837"/>
                  </a:lnTo>
                  <a:lnTo>
                    <a:pt x="593576" y="369837"/>
                  </a:lnTo>
                  <a:lnTo>
                    <a:pt x="593576" y="308570"/>
                  </a:lnTo>
                  <a:lnTo>
                    <a:pt x="411013" y="308570"/>
                  </a:lnTo>
                  <a:lnTo>
                    <a:pt x="411013" y="9178"/>
                  </a:lnTo>
                  <a:close/>
                </a:path>
                <a:path w="922654" h="376554">
                  <a:moveTo>
                    <a:pt x="181322" y="67716"/>
                  </a:moveTo>
                  <a:lnTo>
                    <a:pt x="107900" y="67716"/>
                  </a:lnTo>
                  <a:lnTo>
                    <a:pt x="107900" y="369837"/>
                  </a:lnTo>
                  <a:lnTo>
                    <a:pt x="181322" y="369837"/>
                  </a:lnTo>
                  <a:lnTo>
                    <a:pt x="181322" y="67716"/>
                  </a:lnTo>
                  <a:close/>
                </a:path>
                <a:path w="922654" h="376554">
                  <a:moveTo>
                    <a:pt x="288974" y="6201"/>
                  </a:moveTo>
                  <a:lnTo>
                    <a:pt x="0" y="6201"/>
                  </a:lnTo>
                  <a:lnTo>
                    <a:pt x="0" y="67716"/>
                  </a:lnTo>
                  <a:lnTo>
                    <a:pt x="288974" y="67716"/>
                  </a:lnTo>
                  <a:lnTo>
                    <a:pt x="288974" y="6201"/>
                  </a:lnTo>
                  <a:close/>
                </a:path>
                <a:path w="922654" h="376554">
                  <a:moveTo>
                    <a:pt x="698003" y="244574"/>
                  </a:moveTo>
                  <a:lnTo>
                    <a:pt x="626565" y="251519"/>
                  </a:lnTo>
                  <a:lnTo>
                    <a:pt x="632023" y="280207"/>
                  </a:lnTo>
                  <a:lnTo>
                    <a:pt x="641200" y="305252"/>
                  </a:lnTo>
                  <a:lnTo>
                    <a:pt x="670718" y="344412"/>
                  </a:lnTo>
                  <a:lnTo>
                    <a:pt x="715677" y="368318"/>
                  </a:lnTo>
                  <a:lnTo>
                    <a:pt x="776634" y="376287"/>
                  </a:lnTo>
                  <a:lnTo>
                    <a:pt x="799346" y="375457"/>
                  </a:lnTo>
                  <a:lnTo>
                    <a:pt x="838909" y="368822"/>
                  </a:lnTo>
                  <a:lnTo>
                    <a:pt x="883914" y="346242"/>
                  </a:lnTo>
                  <a:lnTo>
                    <a:pt x="909351" y="314275"/>
                  </a:lnTo>
                  <a:lnTo>
                    <a:pt x="777378" y="314275"/>
                  </a:lnTo>
                  <a:lnTo>
                    <a:pt x="763246" y="313337"/>
                  </a:lnTo>
                  <a:lnTo>
                    <a:pt x="762016" y="313337"/>
                  </a:lnTo>
                  <a:lnTo>
                    <a:pt x="747333" y="310058"/>
                  </a:lnTo>
                  <a:lnTo>
                    <a:pt x="715142" y="287781"/>
                  </a:lnTo>
                  <a:lnTo>
                    <a:pt x="702057" y="261363"/>
                  </a:lnTo>
                  <a:lnTo>
                    <a:pt x="698003" y="244574"/>
                  </a:lnTo>
                  <a:close/>
                </a:path>
                <a:path w="922654" h="376554">
                  <a:moveTo>
                    <a:pt x="772417" y="0"/>
                  </a:moveTo>
                  <a:lnTo>
                    <a:pt x="733567" y="3162"/>
                  </a:lnTo>
                  <a:lnTo>
                    <a:pt x="686904" y="19696"/>
                  </a:lnTo>
                  <a:lnTo>
                    <a:pt x="655463" y="49485"/>
                  </a:lnTo>
                  <a:lnTo>
                    <a:pt x="640697" y="87785"/>
                  </a:lnTo>
                  <a:lnTo>
                    <a:pt x="639793" y="100327"/>
                  </a:lnTo>
                  <a:lnTo>
                    <a:pt x="639712" y="101451"/>
                  </a:lnTo>
                  <a:lnTo>
                    <a:pt x="648084" y="141324"/>
                  </a:lnTo>
                  <a:lnTo>
                    <a:pt x="673199" y="174625"/>
                  </a:lnTo>
                  <a:lnTo>
                    <a:pt x="728731" y="202855"/>
                  </a:lnTo>
                  <a:lnTo>
                    <a:pt x="776929" y="215862"/>
                  </a:lnTo>
                  <a:lnTo>
                    <a:pt x="793688" y="220265"/>
                  </a:lnTo>
                  <a:lnTo>
                    <a:pt x="830863" y="233753"/>
                  </a:lnTo>
                  <a:lnTo>
                    <a:pt x="848815" y="255570"/>
                  </a:lnTo>
                  <a:lnTo>
                    <a:pt x="848815" y="264170"/>
                  </a:lnTo>
                  <a:lnTo>
                    <a:pt x="830832" y="299269"/>
                  </a:lnTo>
                  <a:lnTo>
                    <a:pt x="794020" y="313337"/>
                  </a:lnTo>
                  <a:lnTo>
                    <a:pt x="777378" y="314275"/>
                  </a:lnTo>
                  <a:lnTo>
                    <a:pt x="909351" y="314275"/>
                  </a:lnTo>
                  <a:lnTo>
                    <a:pt x="922220" y="264170"/>
                  </a:lnTo>
                  <a:lnTo>
                    <a:pt x="922238" y="263922"/>
                  </a:lnTo>
                  <a:lnTo>
                    <a:pt x="921379" y="248253"/>
                  </a:lnTo>
                  <a:lnTo>
                    <a:pt x="921331" y="247373"/>
                  </a:lnTo>
                  <a:lnTo>
                    <a:pt x="907727" y="206002"/>
                  </a:lnTo>
                  <a:lnTo>
                    <a:pt x="879683" y="176423"/>
                  </a:lnTo>
                  <a:lnTo>
                    <a:pt x="834894" y="155742"/>
                  </a:lnTo>
                  <a:lnTo>
                    <a:pt x="763984" y="136611"/>
                  </a:lnTo>
                  <a:lnTo>
                    <a:pt x="744636" y="130472"/>
                  </a:lnTo>
                  <a:lnTo>
                    <a:pt x="730250" y="124457"/>
                  </a:lnTo>
                  <a:lnTo>
                    <a:pt x="720824" y="118565"/>
                  </a:lnTo>
                  <a:lnTo>
                    <a:pt x="713548" y="112448"/>
                  </a:lnTo>
                  <a:lnTo>
                    <a:pt x="709909" y="105089"/>
                  </a:lnTo>
                  <a:lnTo>
                    <a:pt x="709909" y="96490"/>
                  </a:lnTo>
                  <a:lnTo>
                    <a:pt x="743148" y="64058"/>
                  </a:lnTo>
                  <a:lnTo>
                    <a:pt x="771673" y="60772"/>
                  </a:lnTo>
                  <a:lnTo>
                    <a:pt x="899329" y="60772"/>
                  </a:lnTo>
                  <a:lnTo>
                    <a:pt x="890729" y="46276"/>
                  </a:lnTo>
                  <a:lnTo>
                    <a:pt x="875482" y="30013"/>
                  </a:lnTo>
                  <a:lnTo>
                    <a:pt x="856064" y="16883"/>
                  </a:lnTo>
                  <a:lnTo>
                    <a:pt x="832414" y="7503"/>
                  </a:lnTo>
                  <a:lnTo>
                    <a:pt x="804532" y="1875"/>
                  </a:lnTo>
                  <a:lnTo>
                    <a:pt x="772417" y="0"/>
                  </a:lnTo>
                  <a:close/>
                </a:path>
                <a:path w="922654" h="376554">
                  <a:moveTo>
                    <a:pt x="899329" y="60772"/>
                  </a:moveTo>
                  <a:lnTo>
                    <a:pt x="771673" y="60772"/>
                  </a:lnTo>
                  <a:lnTo>
                    <a:pt x="787235" y="61593"/>
                  </a:lnTo>
                  <a:lnTo>
                    <a:pt x="786504" y="61593"/>
                  </a:lnTo>
                  <a:lnTo>
                    <a:pt x="825259" y="80173"/>
                  </a:lnTo>
                  <a:lnTo>
                    <a:pt x="838398" y="113357"/>
                  </a:lnTo>
                  <a:lnTo>
                    <a:pt x="911820" y="110133"/>
                  </a:lnTo>
                  <a:lnTo>
                    <a:pt x="908898" y="86336"/>
                  </a:lnTo>
                  <a:lnTo>
                    <a:pt x="901867" y="65050"/>
                  </a:lnTo>
                  <a:lnTo>
                    <a:pt x="899329" y="607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47079" y="4578082"/>
              <a:ext cx="922655" cy="376555"/>
            </a:xfrm>
            <a:custGeom>
              <a:avLst/>
              <a:gdLst/>
              <a:ahLst/>
              <a:cxnLst/>
              <a:rect l="l" t="t" r="r" b="b"/>
              <a:pathLst>
                <a:path w="922654" h="376554">
                  <a:moveTo>
                    <a:pt x="337591" y="9177"/>
                  </a:moveTo>
                  <a:lnTo>
                    <a:pt x="411013" y="9177"/>
                  </a:lnTo>
                  <a:lnTo>
                    <a:pt x="411013" y="308570"/>
                  </a:lnTo>
                  <a:lnTo>
                    <a:pt x="593576" y="308570"/>
                  </a:lnTo>
                  <a:lnTo>
                    <a:pt x="593576" y="369837"/>
                  </a:lnTo>
                  <a:lnTo>
                    <a:pt x="337591" y="369837"/>
                  </a:lnTo>
                  <a:lnTo>
                    <a:pt x="337591" y="9177"/>
                  </a:lnTo>
                  <a:close/>
                </a:path>
                <a:path w="922654" h="376554">
                  <a:moveTo>
                    <a:pt x="0" y="6201"/>
                  </a:moveTo>
                  <a:lnTo>
                    <a:pt x="288974" y="6201"/>
                  </a:lnTo>
                  <a:lnTo>
                    <a:pt x="288974" y="67716"/>
                  </a:lnTo>
                  <a:lnTo>
                    <a:pt x="181322" y="67716"/>
                  </a:lnTo>
                  <a:lnTo>
                    <a:pt x="181322" y="369837"/>
                  </a:lnTo>
                  <a:lnTo>
                    <a:pt x="107900" y="369837"/>
                  </a:lnTo>
                  <a:lnTo>
                    <a:pt x="107900" y="67716"/>
                  </a:lnTo>
                  <a:lnTo>
                    <a:pt x="0" y="67716"/>
                  </a:lnTo>
                  <a:lnTo>
                    <a:pt x="0" y="6201"/>
                  </a:lnTo>
                  <a:close/>
                </a:path>
                <a:path w="922654" h="376554">
                  <a:moveTo>
                    <a:pt x="772417" y="0"/>
                  </a:moveTo>
                  <a:lnTo>
                    <a:pt x="832414" y="7503"/>
                  </a:lnTo>
                  <a:lnTo>
                    <a:pt x="875481" y="30013"/>
                  </a:lnTo>
                  <a:lnTo>
                    <a:pt x="901867" y="65050"/>
                  </a:lnTo>
                  <a:lnTo>
                    <a:pt x="911820" y="110132"/>
                  </a:lnTo>
                  <a:lnTo>
                    <a:pt x="838398" y="113357"/>
                  </a:lnTo>
                  <a:lnTo>
                    <a:pt x="835367" y="100327"/>
                  </a:lnTo>
                  <a:lnTo>
                    <a:pt x="830987" y="89265"/>
                  </a:lnTo>
                  <a:lnTo>
                    <a:pt x="798803" y="63841"/>
                  </a:lnTo>
                  <a:lnTo>
                    <a:pt x="771673" y="60771"/>
                  </a:lnTo>
                  <a:lnTo>
                    <a:pt x="756542" y="61593"/>
                  </a:lnTo>
                  <a:lnTo>
                    <a:pt x="716467" y="78491"/>
                  </a:lnTo>
                  <a:lnTo>
                    <a:pt x="709910" y="96490"/>
                  </a:lnTo>
                  <a:lnTo>
                    <a:pt x="709910" y="105089"/>
                  </a:lnTo>
                  <a:lnTo>
                    <a:pt x="744636" y="130472"/>
                  </a:lnTo>
                  <a:lnTo>
                    <a:pt x="788292" y="142875"/>
                  </a:lnTo>
                  <a:lnTo>
                    <a:pt x="813337" y="149254"/>
                  </a:lnTo>
                  <a:lnTo>
                    <a:pt x="834894" y="155742"/>
                  </a:lnTo>
                  <a:lnTo>
                    <a:pt x="879682" y="176423"/>
                  </a:lnTo>
                  <a:lnTo>
                    <a:pt x="907727" y="206002"/>
                  </a:lnTo>
                  <a:lnTo>
                    <a:pt x="921331" y="247372"/>
                  </a:lnTo>
                  <a:lnTo>
                    <a:pt x="922238" y="263921"/>
                  </a:lnTo>
                  <a:lnTo>
                    <a:pt x="921152" y="279300"/>
                  </a:lnTo>
                  <a:lnTo>
                    <a:pt x="904875" y="322460"/>
                  </a:lnTo>
                  <a:lnTo>
                    <a:pt x="870737" y="355505"/>
                  </a:lnTo>
                  <a:lnTo>
                    <a:pt x="820104" y="372969"/>
                  </a:lnTo>
                  <a:lnTo>
                    <a:pt x="776634" y="376287"/>
                  </a:lnTo>
                  <a:lnTo>
                    <a:pt x="744156" y="374294"/>
                  </a:lnTo>
                  <a:lnTo>
                    <a:pt x="691198" y="358357"/>
                  </a:lnTo>
                  <a:lnTo>
                    <a:pt x="654099" y="326654"/>
                  </a:lnTo>
                  <a:lnTo>
                    <a:pt x="632023" y="280207"/>
                  </a:lnTo>
                  <a:lnTo>
                    <a:pt x="626566" y="251519"/>
                  </a:lnTo>
                  <a:lnTo>
                    <a:pt x="698003" y="244574"/>
                  </a:lnTo>
                  <a:lnTo>
                    <a:pt x="702057" y="261363"/>
                  </a:lnTo>
                  <a:lnTo>
                    <a:pt x="707770" y="275766"/>
                  </a:lnTo>
                  <a:lnTo>
                    <a:pt x="734893" y="304787"/>
                  </a:lnTo>
                  <a:lnTo>
                    <a:pt x="777378" y="314275"/>
                  </a:lnTo>
                  <a:lnTo>
                    <a:pt x="794021" y="313337"/>
                  </a:lnTo>
                  <a:lnTo>
                    <a:pt x="830833" y="299268"/>
                  </a:lnTo>
                  <a:lnTo>
                    <a:pt x="848816" y="264169"/>
                  </a:lnTo>
                  <a:lnTo>
                    <a:pt x="848816" y="255570"/>
                  </a:lnTo>
                  <a:lnTo>
                    <a:pt x="814833" y="226466"/>
                  </a:lnTo>
                  <a:lnTo>
                    <a:pt x="776929" y="215862"/>
                  </a:lnTo>
                  <a:lnTo>
                    <a:pt x="756046" y="210591"/>
                  </a:lnTo>
                  <a:lnTo>
                    <a:pt x="728730" y="202855"/>
                  </a:lnTo>
                  <a:lnTo>
                    <a:pt x="687306" y="184872"/>
                  </a:lnTo>
                  <a:lnTo>
                    <a:pt x="658548" y="158796"/>
                  </a:lnTo>
                  <a:lnTo>
                    <a:pt x="641805" y="122209"/>
                  </a:lnTo>
                  <a:lnTo>
                    <a:pt x="639712" y="101451"/>
                  </a:lnTo>
                  <a:lnTo>
                    <a:pt x="640697" y="87785"/>
                  </a:lnTo>
                  <a:lnTo>
                    <a:pt x="655463" y="49485"/>
                  </a:lnTo>
                  <a:lnTo>
                    <a:pt x="686903" y="19696"/>
                  </a:lnTo>
                  <a:lnTo>
                    <a:pt x="733567" y="3162"/>
                  </a:lnTo>
                  <a:lnTo>
                    <a:pt x="752225" y="790"/>
                  </a:lnTo>
                  <a:lnTo>
                    <a:pt x="772417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Transport</a:t>
            </a:r>
            <a:r>
              <a:rPr spc="-65" dirty="0"/>
              <a:t> </a:t>
            </a:r>
            <a:r>
              <a:rPr dirty="0"/>
              <a:t>Layer</a:t>
            </a:r>
            <a:r>
              <a:rPr spc="-65" dirty="0"/>
              <a:t> </a:t>
            </a:r>
            <a:r>
              <a:rPr spc="-10" dirty="0"/>
              <a:t>Security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150" y="256420"/>
            <a:ext cx="4001691" cy="3940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4339" y="959611"/>
            <a:ext cx="7826375" cy="7569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546735" marR="5080" indent="-53467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How</a:t>
            </a:r>
            <a:r>
              <a:rPr sz="2400" b="0" spc="-7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long</a:t>
            </a:r>
            <a:r>
              <a:rPr sz="2400" b="0" spc="-7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are</a:t>
            </a:r>
            <a:r>
              <a:rPr sz="2400" b="0" spc="-75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fields?</a:t>
            </a:r>
            <a:r>
              <a:rPr sz="2400" b="0" spc="-7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Which</a:t>
            </a:r>
            <a:r>
              <a:rPr sz="2400" b="0" spc="-75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encryption</a:t>
            </a:r>
            <a:r>
              <a:rPr sz="2400" b="0" spc="-7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protocols?</a:t>
            </a:r>
            <a:r>
              <a:rPr sz="2400" b="0" spc="-7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How</a:t>
            </a:r>
            <a:r>
              <a:rPr sz="2400" b="0" spc="-7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400" b="0" spc="-25" dirty="0">
                <a:solidFill>
                  <a:srgbClr val="9437FF"/>
                </a:solidFill>
                <a:latin typeface="Arial"/>
                <a:cs typeface="Arial"/>
              </a:rPr>
              <a:t>do </a:t>
            </a: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client</a:t>
            </a:r>
            <a:r>
              <a:rPr sz="2400" b="0" spc="-9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and</a:t>
            </a:r>
            <a:r>
              <a:rPr sz="2400" b="0" spc="-8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server</a:t>
            </a:r>
            <a:r>
              <a:rPr sz="2400" b="0" spc="-8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negotiate</a:t>
            </a:r>
            <a:r>
              <a:rPr sz="2400" b="0" spc="-8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encryption</a:t>
            </a:r>
            <a:r>
              <a:rPr sz="2400" b="0" spc="-85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400" b="0" spc="-10" dirty="0">
                <a:solidFill>
                  <a:srgbClr val="9437FF"/>
                </a:solidFill>
                <a:latin typeface="Arial"/>
                <a:cs typeface="Arial"/>
              </a:rPr>
              <a:t>algorithms?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615" y="2123948"/>
            <a:ext cx="8229600" cy="351536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TLS</a:t>
            </a:r>
            <a:r>
              <a:rPr sz="2400" spc="-3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80FF"/>
                </a:solidFill>
                <a:latin typeface="Arial"/>
                <a:cs typeface="Arial"/>
              </a:rPr>
              <a:t>Handshake</a:t>
            </a:r>
            <a:endParaRPr sz="2400" dirty="0">
              <a:latin typeface="Arial"/>
              <a:cs typeface="Arial"/>
            </a:endParaRPr>
          </a:p>
          <a:p>
            <a:pPr marL="755015" indent="-285115">
              <a:lnSpc>
                <a:spcPct val="100000"/>
              </a:lnSpc>
              <a:spcBef>
                <a:spcPts val="520"/>
              </a:spcBef>
              <a:buChar char="–"/>
              <a:tabLst>
                <a:tab pos="755015" algn="l"/>
              </a:tabLst>
            </a:pPr>
            <a:r>
              <a:rPr sz="2000" spc="-10" dirty="0">
                <a:solidFill>
                  <a:srgbClr val="FF40FF"/>
                </a:solidFill>
                <a:latin typeface="Arial"/>
                <a:cs typeface="Arial"/>
              </a:rPr>
              <a:t>confidentiality</a:t>
            </a:r>
            <a:endParaRPr sz="2000" dirty="0">
              <a:latin typeface="Arial"/>
              <a:cs typeface="Arial"/>
            </a:endParaRPr>
          </a:p>
          <a:p>
            <a:pPr marL="1155065" lvl="1" indent="-227965">
              <a:lnSpc>
                <a:spcPct val="100000"/>
              </a:lnSpc>
              <a:spcBef>
                <a:spcPts val="390"/>
              </a:spcBef>
              <a:buChar char="•"/>
              <a:tabLst>
                <a:tab pos="1155065" algn="l"/>
              </a:tabLst>
            </a:pPr>
            <a:r>
              <a:rPr sz="1800" dirty="0">
                <a:latin typeface="Arial"/>
                <a:cs typeface="Arial"/>
              </a:rPr>
              <a:t>client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server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negotiate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encryption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algorithms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before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transfer</a:t>
            </a:r>
            <a:endParaRPr sz="1800" dirty="0">
              <a:latin typeface="Arial"/>
              <a:cs typeface="Arial"/>
            </a:endParaRPr>
          </a:p>
          <a:p>
            <a:pPr marL="1383665">
              <a:lnSpc>
                <a:spcPct val="100000"/>
              </a:lnSpc>
              <a:spcBef>
                <a:spcPts val="440"/>
              </a:spcBef>
            </a:pPr>
            <a:r>
              <a:rPr sz="1600" dirty="0">
                <a:latin typeface="Arial"/>
                <a:cs typeface="Arial"/>
              </a:rPr>
              <a:t>–</a:t>
            </a:r>
            <a:r>
              <a:rPr sz="1600" spc="43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i.e.,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negotiate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ciphersuite</a:t>
            </a:r>
            <a:endParaRPr sz="1600" dirty="0">
              <a:latin typeface="Arial"/>
              <a:cs typeface="Arial"/>
            </a:endParaRPr>
          </a:p>
          <a:p>
            <a:pPr marL="1155065" lvl="1" indent="-227965">
              <a:lnSpc>
                <a:spcPct val="100000"/>
              </a:lnSpc>
              <a:spcBef>
                <a:spcPts val="375"/>
              </a:spcBef>
              <a:buChar char="•"/>
              <a:tabLst>
                <a:tab pos="1155065" algn="l"/>
              </a:tabLst>
            </a:pPr>
            <a:r>
              <a:rPr sz="1800" dirty="0">
                <a:latin typeface="Arial"/>
                <a:cs typeface="Arial"/>
              </a:rPr>
              <a:t>derive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keys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used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exchange</a:t>
            </a:r>
            <a:endParaRPr sz="1800" dirty="0">
              <a:latin typeface="Arial"/>
              <a:cs typeface="Arial"/>
            </a:endParaRPr>
          </a:p>
          <a:p>
            <a:pPr marL="755015" indent="-285115">
              <a:lnSpc>
                <a:spcPct val="100000"/>
              </a:lnSpc>
              <a:spcBef>
                <a:spcPts val="545"/>
              </a:spcBef>
              <a:buChar char="–"/>
              <a:tabLst>
                <a:tab pos="755015" algn="l"/>
              </a:tabLst>
            </a:pPr>
            <a:r>
              <a:rPr sz="2000" spc="-10" dirty="0">
                <a:solidFill>
                  <a:srgbClr val="FF40FF"/>
                </a:solidFill>
                <a:latin typeface="Arial"/>
                <a:cs typeface="Arial"/>
              </a:rPr>
              <a:t>integrity</a:t>
            </a:r>
            <a:endParaRPr sz="2000" dirty="0">
              <a:latin typeface="Arial"/>
              <a:cs typeface="Arial"/>
            </a:endParaRPr>
          </a:p>
          <a:p>
            <a:pPr marL="1155065" lvl="1" indent="-227965">
              <a:lnSpc>
                <a:spcPct val="100000"/>
              </a:lnSpc>
              <a:spcBef>
                <a:spcPts val="415"/>
              </a:spcBef>
              <a:buChar char="•"/>
              <a:tabLst>
                <a:tab pos="1155065" algn="l"/>
              </a:tabLst>
            </a:pPr>
            <a:r>
              <a:rPr sz="1800" dirty="0">
                <a:latin typeface="Arial"/>
                <a:cs typeface="Arial"/>
              </a:rPr>
              <a:t>check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handshake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tampered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based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hash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handshake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msgs</a:t>
            </a:r>
            <a:endParaRPr sz="1800" dirty="0">
              <a:latin typeface="Arial"/>
              <a:cs typeface="Arial"/>
            </a:endParaRPr>
          </a:p>
          <a:p>
            <a:pPr marL="755015" indent="-285115">
              <a:lnSpc>
                <a:spcPct val="100000"/>
              </a:lnSpc>
              <a:spcBef>
                <a:spcPts val="425"/>
              </a:spcBef>
              <a:buChar char="–"/>
              <a:tabLst>
                <a:tab pos="755015" algn="l"/>
              </a:tabLst>
            </a:pPr>
            <a:r>
              <a:rPr sz="2000" spc="-10" dirty="0">
                <a:solidFill>
                  <a:srgbClr val="FF40FF"/>
                </a:solidFill>
                <a:latin typeface="Arial"/>
                <a:cs typeface="Arial"/>
              </a:rPr>
              <a:t>authentication</a:t>
            </a:r>
            <a:endParaRPr sz="2000" dirty="0">
              <a:latin typeface="Arial"/>
              <a:cs typeface="Arial"/>
            </a:endParaRPr>
          </a:p>
          <a:p>
            <a:pPr marL="1155065" lvl="1" indent="-227965">
              <a:lnSpc>
                <a:spcPct val="100000"/>
              </a:lnSpc>
              <a:spcBef>
                <a:spcPts val="509"/>
              </a:spcBef>
              <a:buChar char="•"/>
              <a:tabLst>
                <a:tab pos="1155065" algn="l"/>
              </a:tabLst>
            </a:pPr>
            <a:r>
              <a:rPr sz="1800" dirty="0">
                <a:latin typeface="Arial"/>
                <a:cs typeface="Arial"/>
              </a:rPr>
              <a:t>using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public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key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server’s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certificate</a:t>
            </a:r>
            <a:endParaRPr sz="1800" dirty="0">
              <a:latin typeface="Arial"/>
              <a:cs typeface="Arial"/>
            </a:endParaRPr>
          </a:p>
          <a:p>
            <a:pPr marL="1155065" lvl="1" indent="-227965">
              <a:lnSpc>
                <a:spcPct val="100000"/>
              </a:lnSpc>
              <a:spcBef>
                <a:spcPts val="434"/>
              </a:spcBef>
              <a:buChar char="•"/>
              <a:tabLst>
                <a:tab pos="1155065" algn="l"/>
              </a:tabLst>
            </a:pPr>
            <a:r>
              <a:rPr sz="1800" dirty="0">
                <a:latin typeface="Arial"/>
                <a:cs typeface="Arial"/>
              </a:rPr>
              <a:t>optional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client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authentication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150" y="256420"/>
            <a:ext cx="2919014" cy="3893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90" y="746645"/>
            <a:ext cx="640016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dirty="0">
                <a:latin typeface="Arial"/>
                <a:cs typeface="Arial"/>
              </a:rPr>
              <a:t>Negotiation:</a:t>
            </a:r>
            <a:r>
              <a:rPr sz="2000" b="0" spc="-8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client,</a:t>
            </a:r>
            <a:r>
              <a:rPr sz="2000" b="0" spc="-8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server</a:t>
            </a:r>
            <a:r>
              <a:rPr sz="2000" b="0" spc="-7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agree</a:t>
            </a:r>
            <a:r>
              <a:rPr sz="2000" b="0" spc="-7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on</a:t>
            </a:r>
            <a:r>
              <a:rPr sz="2000" b="0" spc="-7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cipher</a:t>
            </a:r>
            <a:r>
              <a:rPr sz="2000" b="0" spc="-75" dirty="0">
                <a:latin typeface="Arial"/>
                <a:cs typeface="Arial"/>
              </a:rPr>
              <a:t> </a:t>
            </a:r>
            <a:r>
              <a:rPr sz="2000" b="0" spc="-10" dirty="0">
                <a:latin typeface="Arial"/>
                <a:cs typeface="Arial"/>
              </a:rPr>
              <a:t>suite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5816" y="1232915"/>
            <a:ext cx="5619750" cy="8899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8044" marR="5080" indent="-855980">
              <a:lnSpc>
                <a:spcPct val="152000"/>
              </a:lnSpc>
              <a:spcBef>
                <a:spcPts val="100"/>
              </a:spcBef>
              <a:tabLst>
                <a:tab pos="297815" algn="l"/>
              </a:tabLst>
            </a:pPr>
            <a:r>
              <a:rPr sz="2000" spc="-50" dirty="0">
                <a:latin typeface="Arial"/>
                <a:cs typeface="Arial"/>
              </a:rPr>
              <a:t>–</a:t>
            </a:r>
            <a:r>
              <a:rPr sz="2000" dirty="0">
                <a:latin typeface="Arial"/>
                <a:cs typeface="Arial"/>
              </a:rPr>
              <a:t>	</a:t>
            </a:r>
            <a:r>
              <a:rPr b="1" dirty="0">
                <a:latin typeface="Arial"/>
                <a:cs typeface="Arial"/>
              </a:rPr>
              <a:t>client</a:t>
            </a:r>
            <a:r>
              <a:rPr b="1" spc="-5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offers</a:t>
            </a:r>
            <a:r>
              <a:rPr b="1" spc="-4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choice</a:t>
            </a:r>
            <a:r>
              <a:rPr b="1" spc="-6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server</a:t>
            </a:r>
            <a:r>
              <a:rPr b="1" spc="-4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picks</a:t>
            </a:r>
            <a:r>
              <a:rPr b="1" spc="-50" dirty="0">
                <a:latin typeface="Arial"/>
                <a:cs typeface="Arial"/>
              </a:rPr>
              <a:t> </a:t>
            </a:r>
            <a:r>
              <a:rPr b="1" spc="-25" dirty="0">
                <a:latin typeface="Arial"/>
                <a:cs typeface="Arial"/>
              </a:rPr>
              <a:t>one </a:t>
            </a:r>
            <a:r>
              <a:rPr sz="2000" spc="-10" dirty="0">
                <a:latin typeface="Arial"/>
                <a:cs typeface="Arial"/>
              </a:rPr>
              <a:t>TLS_</a:t>
            </a:r>
            <a:r>
              <a:rPr sz="2000" spc="-10" dirty="0">
                <a:solidFill>
                  <a:srgbClr val="9437FF"/>
                </a:solidFill>
                <a:latin typeface="Arial"/>
                <a:cs typeface="Arial"/>
              </a:rPr>
              <a:t>RSA</a:t>
            </a:r>
            <a:r>
              <a:rPr sz="2000" spc="-10" dirty="0">
                <a:latin typeface="Arial"/>
                <a:cs typeface="Arial"/>
              </a:rPr>
              <a:t>_WITH_</a:t>
            </a:r>
            <a:r>
              <a:rPr sz="2000" spc="-10" dirty="0">
                <a:solidFill>
                  <a:srgbClr val="FF40FF"/>
                </a:solidFill>
                <a:latin typeface="Arial"/>
                <a:cs typeface="Arial"/>
              </a:rPr>
              <a:t>3DES_EDE_CBC</a:t>
            </a:r>
            <a:r>
              <a:rPr sz="2000" spc="-10" dirty="0">
                <a:latin typeface="Arial"/>
                <a:cs typeface="Arial"/>
              </a:rPr>
              <a:t>_</a:t>
            </a:r>
            <a:r>
              <a:rPr sz="2000" spc="-10" dirty="0">
                <a:solidFill>
                  <a:srgbClr val="009051"/>
                </a:solidFill>
                <a:latin typeface="Arial"/>
                <a:cs typeface="Arial"/>
              </a:rPr>
              <a:t>SHA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5210" y="4673082"/>
            <a:ext cx="7943850" cy="1485663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Which</a:t>
            </a:r>
            <a:r>
              <a:rPr sz="2400" spc="-7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ciphersuites</a:t>
            </a:r>
            <a:r>
              <a:rPr sz="2400" spc="-7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are</a:t>
            </a:r>
            <a:r>
              <a:rPr sz="2400" spc="-7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supported</a:t>
            </a:r>
            <a:r>
              <a:rPr sz="2400" spc="-7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depends</a:t>
            </a:r>
            <a:r>
              <a:rPr sz="2400" spc="-7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on</a:t>
            </a:r>
            <a:r>
              <a:rPr sz="2400" spc="-7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TLS</a:t>
            </a:r>
            <a:r>
              <a:rPr sz="2400" spc="-7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80FF"/>
                </a:solidFill>
                <a:latin typeface="Arial"/>
                <a:cs typeface="Arial"/>
              </a:rPr>
              <a:t>version</a:t>
            </a:r>
            <a:endParaRPr sz="2400" dirty="0">
              <a:latin typeface="Arial"/>
              <a:cs typeface="Arial"/>
            </a:endParaRPr>
          </a:p>
          <a:p>
            <a:pPr marL="755015" indent="-285115">
              <a:lnSpc>
                <a:spcPct val="100000"/>
              </a:lnSpc>
              <a:spcBef>
                <a:spcPts val="425"/>
              </a:spcBef>
              <a:buChar char="–"/>
              <a:tabLst>
                <a:tab pos="755015" algn="l"/>
              </a:tabLst>
            </a:pPr>
            <a:r>
              <a:rPr sz="2000" dirty="0">
                <a:latin typeface="Arial"/>
                <a:cs typeface="Arial"/>
              </a:rPr>
              <a:t>TLS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1.2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supports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many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cipher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suites</a:t>
            </a:r>
            <a:endParaRPr sz="2000" dirty="0">
              <a:latin typeface="Arial"/>
              <a:cs typeface="Arial"/>
            </a:endParaRPr>
          </a:p>
          <a:p>
            <a:pPr marL="755015" indent="-285115">
              <a:lnSpc>
                <a:spcPct val="100000"/>
              </a:lnSpc>
              <a:spcBef>
                <a:spcPts val="505"/>
              </a:spcBef>
              <a:buChar char="–"/>
              <a:tabLst>
                <a:tab pos="755015" algn="l"/>
              </a:tabLst>
            </a:pPr>
            <a:r>
              <a:rPr sz="2000" dirty="0">
                <a:latin typeface="Arial"/>
                <a:cs typeface="Arial"/>
              </a:rPr>
              <a:t>TLS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1.3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supports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many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fewer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cipher</a:t>
            </a:r>
            <a:br>
              <a:rPr lang="en-US" sz="2000" dirty="0">
                <a:latin typeface="Arial"/>
                <a:cs typeface="Arial"/>
              </a:rPr>
            </a:b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suites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0440" y="2275332"/>
            <a:ext cx="19596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9437FF"/>
                </a:solidFill>
                <a:latin typeface="Arial"/>
                <a:cs typeface="Arial"/>
              </a:rPr>
              <a:t>Key</a:t>
            </a:r>
            <a:r>
              <a:rPr sz="2000" b="1" spc="-35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437FF"/>
                </a:solidFill>
                <a:latin typeface="Arial"/>
                <a:cs typeface="Arial"/>
              </a:rPr>
              <a:t>exchange </a:t>
            </a:r>
            <a:r>
              <a:rPr sz="2000" b="1" dirty="0">
                <a:solidFill>
                  <a:srgbClr val="9437FF"/>
                </a:solidFill>
                <a:latin typeface="Arial"/>
                <a:cs typeface="Arial"/>
              </a:rPr>
              <a:t>algorithm</a:t>
            </a:r>
            <a:r>
              <a:rPr sz="2000" dirty="0">
                <a:solidFill>
                  <a:srgbClr val="9437FF"/>
                </a:solidFill>
                <a:latin typeface="Arial"/>
                <a:cs typeface="Arial"/>
              </a:rPr>
              <a:t>:</a:t>
            </a:r>
            <a:r>
              <a:rPr sz="2000" spc="-4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9437FF"/>
                </a:solidFill>
                <a:latin typeface="Arial"/>
                <a:cs typeface="Arial"/>
              </a:rPr>
              <a:t>public- </a:t>
            </a:r>
            <a:r>
              <a:rPr sz="2000" spc="-25" dirty="0">
                <a:solidFill>
                  <a:srgbClr val="9437FF"/>
                </a:solidFill>
                <a:latin typeface="Arial"/>
                <a:cs typeface="Arial"/>
              </a:rPr>
              <a:t>key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79411" y="2321052"/>
            <a:ext cx="29165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  <a:tabLst>
                <a:tab pos="1266190" algn="l"/>
              </a:tabLst>
            </a:pPr>
            <a:r>
              <a:rPr sz="2000" b="1" dirty="0">
                <a:solidFill>
                  <a:srgbClr val="FF40FF"/>
                </a:solidFill>
                <a:latin typeface="Arial"/>
                <a:cs typeface="Arial"/>
              </a:rPr>
              <a:t>Symmetric</a:t>
            </a:r>
            <a:r>
              <a:rPr sz="2000" b="1" spc="-60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40FF"/>
                </a:solidFill>
                <a:latin typeface="Arial"/>
                <a:cs typeface="Arial"/>
              </a:rPr>
              <a:t>encryption algorithm: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	block</a:t>
            </a:r>
            <a:r>
              <a:rPr sz="2000" spc="-50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cipher</a:t>
            </a:r>
            <a:r>
              <a:rPr sz="2000" spc="-4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40FF"/>
                </a:solidFill>
                <a:latin typeface="Arial"/>
                <a:cs typeface="Arial"/>
              </a:rPr>
              <a:t>to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encrypt</a:t>
            </a:r>
            <a:r>
              <a:rPr sz="2000" spc="-5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msg</a:t>
            </a:r>
            <a:r>
              <a:rPr sz="2000" spc="-5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40FF"/>
                </a:solidFill>
                <a:latin typeface="Arial"/>
                <a:cs typeface="Arial"/>
              </a:rPr>
              <a:t>stream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58659" y="2430779"/>
            <a:ext cx="168994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009051"/>
                </a:solidFill>
                <a:latin typeface="Arial"/>
                <a:cs typeface="Arial"/>
              </a:rPr>
              <a:t>MAC</a:t>
            </a:r>
            <a:endParaRPr sz="2000" b="1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spc="-10" dirty="0">
                <a:solidFill>
                  <a:srgbClr val="009051"/>
                </a:solidFill>
                <a:latin typeface="Arial"/>
                <a:cs typeface="Arial"/>
              </a:rPr>
              <a:t>algorithm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F8EA7F46-DE5A-13F4-B32F-AB787D17C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6359"/>
            <a:ext cx="3581400" cy="147732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During the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TLS handshake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the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client and server agree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a cipher suite from a list of supported options.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73243C-9280-2E67-6736-A020E1D0A156}"/>
              </a:ext>
            </a:extLst>
          </p:cNvPr>
          <p:cNvSpPr/>
          <p:nvPr/>
        </p:nvSpPr>
        <p:spPr>
          <a:xfrm>
            <a:off x="609601" y="3390189"/>
            <a:ext cx="2338210" cy="123702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Used to securely exchange a symmetric key. (e.g. RSA) – </a:t>
            </a:r>
            <a:r>
              <a:rPr lang="en-US" b="1" u="sng" dirty="0"/>
              <a:t>used during Handshake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60F5EC-E363-A9AD-10E1-96B458D55B63}"/>
              </a:ext>
            </a:extLst>
          </p:cNvPr>
          <p:cNvSpPr/>
          <p:nvPr/>
        </p:nvSpPr>
        <p:spPr>
          <a:xfrm>
            <a:off x="3166180" y="3342377"/>
            <a:ext cx="2590800" cy="1082549"/>
          </a:xfrm>
          <a:prstGeom prst="rect">
            <a:avLst/>
          </a:prstGeom>
          <a:solidFill>
            <a:srgbClr val="B51BA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Used to Encrypt actual data (like website content) (e.g. AES-GCM).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68075F-DB22-26F5-2CF9-412C55E84068}"/>
              </a:ext>
            </a:extLst>
          </p:cNvPr>
          <p:cNvSpPr/>
          <p:nvPr/>
        </p:nvSpPr>
        <p:spPr>
          <a:xfrm>
            <a:off x="5895964" y="3329502"/>
            <a:ext cx="3248036" cy="11836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Message Authentication Code. Ensures message integrity — checks that data hasn't been altered. (e.g. SHA)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627168-C350-9105-2C6C-2D68A0404E12}"/>
              </a:ext>
            </a:extLst>
          </p:cNvPr>
          <p:cNvSpPr txBox="1"/>
          <p:nvPr/>
        </p:nvSpPr>
        <p:spPr>
          <a:xfrm>
            <a:off x="5486400" y="5109714"/>
            <a:ext cx="3733800" cy="175432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A MAC (Message Authentication Code) is calculated over each TLS record (i.e., chunk of data).  Includes message digest. MAC is verified by receiver to confirm data was not tampered with.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7504E690-DCCC-6334-2856-D1FE0C83B796}"/>
              </a:ext>
            </a:extLst>
          </p:cNvPr>
          <p:cNvSpPr/>
          <p:nvPr/>
        </p:nvSpPr>
        <p:spPr>
          <a:xfrm rot="10638268">
            <a:off x="8575051" y="4318292"/>
            <a:ext cx="503029" cy="930391"/>
          </a:xfrm>
          <a:prstGeom prst="upArrow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8865" y="256420"/>
            <a:ext cx="2345332" cy="38933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4626" y="919534"/>
            <a:ext cx="7853082" cy="59256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6357CF-C355-4451-C574-0C7D3AE4CED9}"/>
              </a:ext>
            </a:extLst>
          </p:cNvPr>
          <p:cNvSpPr txBox="1"/>
          <p:nvPr/>
        </p:nvSpPr>
        <p:spPr>
          <a:xfrm>
            <a:off x="2895600" y="12796"/>
            <a:ext cx="569618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client starts the handshake</a:t>
            </a:r>
            <a:r>
              <a:rPr lang="en-US" dirty="0"/>
              <a:t> by sending a </a:t>
            </a:r>
            <a:r>
              <a:rPr lang="en-US" b="1" dirty="0"/>
              <a:t>Client Hello</a:t>
            </a:r>
            <a:r>
              <a:rPr lang="en-US" dirty="0"/>
              <a:t> message, which includes info on cipher suites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D3CADC-A82B-7B08-9E17-D62FE6E41C2B}"/>
              </a:ext>
            </a:extLst>
          </p:cNvPr>
          <p:cNvSpPr txBox="1"/>
          <p:nvPr/>
        </p:nvSpPr>
        <p:spPr>
          <a:xfrm>
            <a:off x="6553201" y="1371600"/>
            <a:ext cx="2286000" cy="12192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Client (e.g., a web browser) initiates a secure connection with a server.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150" y="256420"/>
            <a:ext cx="2922389" cy="31353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8467" y="948437"/>
            <a:ext cx="8406560" cy="546137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150" y="256420"/>
            <a:ext cx="2828527" cy="31353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27730" y="2104644"/>
            <a:ext cx="3277235" cy="60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72819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3.</a:t>
            </a:r>
            <a:r>
              <a:rPr sz="2000" spc="-6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80FF"/>
                </a:solidFill>
                <a:latin typeface="Arial"/>
                <a:cs typeface="Arial"/>
              </a:rPr>
              <a:t>Verifies</a:t>
            </a:r>
            <a:r>
              <a:rPr sz="2000" spc="-5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80FF"/>
                </a:solidFill>
                <a:latin typeface="Arial"/>
                <a:cs typeface="Arial"/>
              </a:rPr>
              <a:t>certificate</a:t>
            </a:r>
            <a:endParaRPr sz="2000">
              <a:latin typeface="Arial"/>
              <a:cs typeface="Arial"/>
            </a:endParaRPr>
          </a:p>
          <a:p>
            <a:pPr marL="456565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generates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premaster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secret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7730" y="1126235"/>
            <a:ext cx="3048000" cy="617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1.</a:t>
            </a:r>
            <a:r>
              <a:rPr sz="2000" spc="-3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Client</a:t>
            </a:r>
            <a:r>
              <a:rPr sz="2000" spc="-3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hello</a:t>
            </a:r>
            <a:r>
              <a:rPr sz="2000" spc="204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950" spc="-50" dirty="0">
                <a:solidFill>
                  <a:srgbClr val="0080FF"/>
                </a:solidFill>
                <a:latin typeface="Wingdings"/>
                <a:cs typeface="Wingdings"/>
              </a:rPr>
              <a:t></a:t>
            </a:r>
            <a:endParaRPr sz="1950">
              <a:latin typeface="Wingdings"/>
              <a:cs typeface="Wingdings"/>
            </a:endParaRPr>
          </a:p>
          <a:p>
            <a:pPr marL="469265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latin typeface="Arial"/>
                <a:cs typeface="Arial"/>
              </a:rPr>
              <a:t>client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nonce,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ciphersuites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7730" y="2955035"/>
            <a:ext cx="3666490" cy="88646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469265" marR="5080" indent="-457200">
              <a:lnSpc>
                <a:spcPct val="101099"/>
              </a:lnSpc>
              <a:spcBef>
                <a:spcPts val="70"/>
              </a:spcBef>
            </a:pP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4.</a:t>
            </a:r>
            <a:r>
              <a:rPr sz="2000" spc="-5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Premaster</a:t>
            </a:r>
            <a:r>
              <a:rPr sz="2000" spc="-4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secret</a:t>
            </a:r>
            <a:r>
              <a:rPr sz="2000" spc="-12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925" spc="-75" baseline="-4273" dirty="0">
                <a:solidFill>
                  <a:srgbClr val="0080FF"/>
                </a:solidFill>
                <a:latin typeface="Wingdings"/>
                <a:cs typeface="Wingdings"/>
              </a:rPr>
              <a:t></a:t>
            </a:r>
            <a:r>
              <a:rPr sz="2925" spc="750" baseline="-4273" dirty="0">
                <a:solidFill>
                  <a:srgbClr val="0080FF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latin typeface="Arial"/>
                <a:cs typeface="Arial"/>
              </a:rPr>
              <a:t>encrypted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Bob’s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public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key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certificate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7730" y="4085844"/>
            <a:ext cx="3213100" cy="88646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469265" marR="5080" indent="-457200" algn="just">
              <a:lnSpc>
                <a:spcPct val="101299"/>
              </a:lnSpc>
              <a:spcBef>
                <a:spcPts val="65"/>
              </a:spcBef>
            </a:pP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6.</a:t>
            </a:r>
            <a:r>
              <a:rPr sz="2000" spc="-5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Generate</a:t>
            </a:r>
            <a:r>
              <a:rPr sz="2000" spc="-5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symmetric</a:t>
            </a:r>
            <a:r>
              <a:rPr sz="2000" spc="-5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80FF"/>
                </a:solidFill>
                <a:latin typeface="Arial"/>
                <a:cs typeface="Arial"/>
              </a:rPr>
              <a:t>keys </a:t>
            </a:r>
            <a:r>
              <a:rPr sz="1800" dirty="0">
                <a:latin typeface="Arial"/>
                <a:cs typeface="Arial"/>
              </a:rPr>
              <a:t>client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nonce,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nonce, premaster,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ciphersuite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84929" y="5799835"/>
            <a:ext cx="3619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encrypted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client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symmetric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key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7730" y="6353366"/>
            <a:ext cx="24815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97100" algn="l"/>
              </a:tabLst>
            </a:pPr>
            <a:r>
              <a:rPr sz="3000" baseline="1388" dirty="0">
                <a:solidFill>
                  <a:srgbClr val="0080FF"/>
                </a:solidFill>
                <a:latin typeface="Arial"/>
                <a:cs typeface="Arial"/>
              </a:rPr>
              <a:t>7.</a:t>
            </a:r>
            <a:r>
              <a:rPr sz="3000" spc="-89" baseline="1388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3000" baseline="1388" dirty="0">
                <a:solidFill>
                  <a:srgbClr val="0080FF"/>
                </a:solidFill>
                <a:latin typeface="Arial"/>
                <a:cs typeface="Arial"/>
              </a:rPr>
              <a:t>Encrypted</a:t>
            </a:r>
            <a:r>
              <a:rPr sz="3000" spc="-82" baseline="1388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3000" spc="-30" baseline="1388" dirty="0">
                <a:solidFill>
                  <a:srgbClr val="0080FF"/>
                </a:solidFill>
                <a:latin typeface="Arial"/>
                <a:cs typeface="Arial"/>
              </a:rPr>
              <a:t>data</a:t>
            </a:r>
            <a:r>
              <a:rPr sz="3000" baseline="1388" dirty="0">
                <a:solidFill>
                  <a:srgbClr val="0080FF"/>
                </a:solidFill>
                <a:latin typeface="Arial"/>
                <a:cs typeface="Arial"/>
              </a:rPr>
              <a:t>	</a:t>
            </a:r>
            <a:r>
              <a:rPr sz="1950" spc="-50" dirty="0">
                <a:solidFill>
                  <a:srgbClr val="0080FF"/>
                </a:solidFill>
                <a:latin typeface="Wingdings"/>
                <a:cs typeface="Wingdings"/>
              </a:rPr>
              <a:t></a:t>
            </a:r>
            <a:endParaRPr sz="1950">
              <a:latin typeface="Wingdings"/>
              <a:cs typeface="Wingding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75892" y="769619"/>
            <a:ext cx="6318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/>
              <a:t>Alice</a:t>
            </a:r>
            <a:endParaRPr sz="2000"/>
          </a:p>
        </p:txBody>
      </p:sp>
      <p:sp>
        <p:nvSpPr>
          <p:cNvPr id="10" name="object 10"/>
          <p:cNvSpPr txBox="1"/>
          <p:nvPr/>
        </p:nvSpPr>
        <p:spPr>
          <a:xfrm>
            <a:off x="6193916" y="769619"/>
            <a:ext cx="5207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9437FF"/>
                </a:solidFill>
                <a:latin typeface="Arial"/>
                <a:cs typeface="Arial"/>
              </a:rPr>
              <a:t>Bob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83921" y="1556003"/>
            <a:ext cx="3619500" cy="883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8465" algn="l"/>
              </a:tabLst>
            </a:pPr>
            <a:r>
              <a:rPr sz="2000" dirty="0">
                <a:solidFill>
                  <a:srgbClr val="9437FF"/>
                </a:solidFill>
                <a:latin typeface="Arial"/>
                <a:cs typeface="Arial"/>
              </a:rPr>
              <a:t>2.</a:t>
            </a:r>
            <a:r>
              <a:rPr sz="2000" spc="-5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437FF"/>
                </a:solidFill>
                <a:latin typeface="Arial"/>
                <a:cs typeface="Arial"/>
              </a:rPr>
              <a:t>Server</a:t>
            </a:r>
            <a:r>
              <a:rPr sz="2000" spc="-4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9437FF"/>
                </a:solidFill>
                <a:latin typeface="Arial"/>
                <a:cs typeface="Arial"/>
              </a:rPr>
              <a:t>hello</a:t>
            </a:r>
            <a:endParaRPr sz="2000" dirty="0">
              <a:latin typeface="Arial"/>
              <a:cs typeface="Arial"/>
            </a:endParaRPr>
          </a:p>
          <a:p>
            <a:pPr marL="875665" marR="5080">
              <a:lnSpc>
                <a:spcPts val="2090"/>
              </a:lnSpc>
              <a:spcBef>
                <a:spcPts val="229"/>
              </a:spcBef>
            </a:pPr>
            <a:r>
              <a:rPr sz="1800" dirty="0">
                <a:latin typeface="Arial"/>
                <a:cs typeface="Arial"/>
              </a:rPr>
              <a:t>server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nonce,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chosen </a:t>
            </a:r>
            <a:r>
              <a:rPr sz="1800" dirty="0">
                <a:latin typeface="Arial"/>
                <a:cs typeface="Arial"/>
              </a:rPr>
              <a:t>ciphersuite,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RSA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certificate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89969" y="3232403"/>
            <a:ext cx="3213100" cy="8832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469900" marR="5080" indent="-457200" algn="just">
              <a:lnSpc>
                <a:spcPct val="100499"/>
              </a:lnSpc>
              <a:spcBef>
                <a:spcPts val="85"/>
              </a:spcBef>
            </a:pPr>
            <a:r>
              <a:rPr sz="2000" dirty="0">
                <a:solidFill>
                  <a:srgbClr val="9437FF"/>
                </a:solidFill>
                <a:latin typeface="Arial"/>
                <a:cs typeface="Arial"/>
              </a:rPr>
              <a:t>5.</a:t>
            </a:r>
            <a:r>
              <a:rPr sz="2000" spc="-55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437FF"/>
                </a:solidFill>
                <a:latin typeface="Arial"/>
                <a:cs typeface="Arial"/>
              </a:rPr>
              <a:t>Generate</a:t>
            </a:r>
            <a:r>
              <a:rPr sz="2000" spc="-5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437FF"/>
                </a:solidFill>
                <a:latin typeface="Arial"/>
                <a:cs typeface="Arial"/>
              </a:rPr>
              <a:t>symmetric</a:t>
            </a:r>
            <a:r>
              <a:rPr sz="2000" spc="-5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9437FF"/>
                </a:solidFill>
                <a:latin typeface="Arial"/>
                <a:cs typeface="Arial"/>
              </a:rPr>
              <a:t>keys </a:t>
            </a:r>
            <a:r>
              <a:rPr sz="1800" dirty="0">
                <a:latin typeface="Arial"/>
                <a:cs typeface="Arial"/>
              </a:rPr>
              <a:t>client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nonce,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nonce, premaster,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ciphersuite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89477" y="4640579"/>
            <a:ext cx="4451985" cy="886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solidFill>
                  <a:srgbClr val="9437FF"/>
                </a:solidFill>
                <a:latin typeface="Arial"/>
                <a:cs typeface="Arial"/>
              </a:rPr>
              <a:t>7.</a:t>
            </a:r>
            <a:r>
              <a:rPr lang="en-US" sz="2000" spc="-7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437FF"/>
                </a:solidFill>
                <a:latin typeface="Arial"/>
                <a:cs typeface="Arial"/>
              </a:rPr>
              <a:t>Server</a:t>
            </a:r>
            <a:r>
              <a:rPr sz="2000" spc="-35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437FF"/>
                </a:solidFill>
                <a:latin typeface="Arial"/>
                <a:cs typeface="Arial"/>
              </a:rPr>
              <a:t>hello</a:t>
            </a:r>
            <a:r>
              <a:rPr sz="2000" spc="-3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9437FF"/>
                </a:solidFill>
                <a:latin typeface="Arial"/>
                <a:cs typeface="Arial"/>
              </a:rPr>
              <a:t>done</a:t>
            </a:r>
            <a:endParaRPr sz="2000" dirty="0">
              <a:latin typeface="Arial"/>
              <a:cs typeface="Arial"/>
            </a:endParaRPr>
          </a:p>
          <a:p>
            <a:pPr marL="869950" marR="30480">
              <a:lnSpc>
                <a:spcPts val="2210"/>
              </a:lnSpc>
              <a:spcBef>
                <a:spcPts val="40"/>
              </a:spcBef>
            </a:pPr>
            <a:r>
              <a:rPr sz="1800" dirty="0">
                <a:latin typeface="Arial"/>
                <a:cs typeface="Arial"/>
              </a:rPr>
              <a:t>MAC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handshake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msgs </a:t>
            </a:r>
            <a:r>
              <a:rPr sz="1800" dirty="0">
                <a:latin typeface="Arial"/>
                <a:cs typeface="Arial"/>
              </a:rPr>
              <a:t>encrypted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server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session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keys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330" y="5216652"/>
            <a:ext cx="3378200" cy="60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8.</a:t>
            </a:r>
            <a:r>
              <a:rPr sz="2000" spc="-4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Client</a:t>
            </a:r>
            <a:r>
              <a:rPr sz="2000" spc="-3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hello</a:t>
            </a:r>
            <a:r>
              <a:rPr sz="2000" spc="-3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done</a:t>
            </a:r>
            <a:r>
              <a:rPr sz="2000" spc="16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925" spc="-75" baseline="8547" dirty="0">
                <a:solidFill>
                  <a:srgbClr val="0080FF"/>
                </a:solidFill>
                <a:latin typeface="Wingdings"/>
                <a:cs typeface="Wingdings"/>
              </a:rPr>
              <a:t></a:t>
            </a:r>
            <a:endParaRPr sz="2925" baseline="8547">
              <a:latin typeface="Wingdings"/>
              <a:cs typeface="Wingdings"/>
            </a:endParaRPr>
          </a:p>
          <a:p>
            <a:pPr marL="456565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MAC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handshake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msgs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52605" y="6451600"/>
            <a:ext cx="23685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9437FF"/>
                </a:solidFill>
                <a:latin typeface="Arial"/>
                <a:cs typeface="Arial"/>
              </a:rPr>
              <a:t>8.</a:t>
            </a:r>
            <a:r>
              <a:rPr sz="2000" spc="-75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437FF"/>
                </a:solidFill>
                <a:latin typeface="Arial"/>
                <a:cs typeface="Arial"/>
              </a:rPr>
              <a:t>Encrypted</a:t>
            </a:r>
            <a:r>
              <a:rPr sz="2000" spc="-35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9437FF"/>
                </a:solidFill>
                <a:latin typeface="Arial"/>
                <a:cs typeface="Arial"/>
              </a:rPr>
              <a:t>data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87155"/>
            <a:ext cx="1081901" cy="164306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21155" y="503690"/>
            <a:ext cx="985688" cy="1252645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484657" y="4297907"/>
            <a:ext cx="8653145" cy="1964055"/>
            <a:chOff x="484657" y="4297907"/>
            <a:chExt cx="8653145" cy="1964055"/>
          </a:xfrm>
        </p:grpSpPr>
        <p:sp>
          <p:nvSpPr>
            <p:cNvPr id="20" name="object 20"/>
            <p:cNvSpPr/>
            <p:nvPr/>
          </p:nvSpPr>
          <p:spPr>
            <a:xfrm>
              <a:off x="502120" y="5010551"/>
              <a:ext cx="4342765" cy="1233805"/>
            </a:xfrm>
            <a:custGeom>
              <a:avLst/>
              <a:gdLst/>
              <a:ahLst/>
              <a:cxnLst/>
              <a:rect l="l" t="t" r="r" b="b"/>
              <a:pathLst>
                <a:path w="4342765" h="1233804">
                  <a:moveTo>
                    <a:pt x="0" y="616755"/>
                  </a:moveTo>
                  <a:lnTo>
                    <a:pt x="4618" y="576203"/>
                  </a:lnTo>
                  <a:lnTo>
                    <a:pt x="18281" y="536352"/>
                  </a:lnTo>
                  <a:lnTo>
                    <a:pt x="40704" y="497282"/>
                  </a:lnTo>
                  <a:lnTo>
                    <a:pt x="71599" y="459075"/>
                  </a:lnTo>
                  <a:lnTo>
                    <a:pt x="110682" y="421813"/>
                  </a:lnTo>
                  <a:lnTo>
                    <a:pt x="157666" y="385575"/>
                  </a:lnTo>
                  <a:lnTo>
                    <a:pt x="212265" y="350445"/>
                  </a:lnTo>
                  <a:lnTo>
                    <a:pt x="274193" y="316503"/>
                  </a:lnTo>
                  <a:lnTo>
                    <a:pt x="343164" y="283830"/>
                  </a:lnTo>
                  <a:lnTo>
                    <a:pt x="380201" y="267995"/>
                  </a:lnTo>
                  <a:lnTo>
                    <a:pt x="418891" y="252507"/>
                  </a:lnTo>
                  <a:lnTo>
                    <a:pt x="459199" y="237378"/>
                  </a:lnTo>
                  <a:lnTo>
                    <a:pt x="501089" y="222617"/>
                  </a:lnTo>
                  <a:lnTo>
                    <a:pt x="544525" y="208234"/>
                  </a:lnTo>
                  <a:lnTo>
                    <a:pt x="589471" y="194239"/>
                  </a:lnTo>
                  <a:lnTo>
                    <a:pt x="635893" y="180643"/>
                  </a:lnTo>
                  <a:lnTo>
                    <a:pt x="683752" y="167456"/>
                  </a:lnTo>
                  <a:lnTo>
                    <a:pt x="733016" y="154687"/>
                  </a:lnTo>
                  <a:lnTo>
                    <a:pt x="783646" y="142348"/>
                  </a:lnTo>
                  <a:lnTo>
                    <a:pt x="835608" y="130448"/>
                  </a:lnTo>
                  <a:lnTo>
                    <a:pt x="888866" y="118998"/>
                  </a:lnTo>
                  <a:lnTo>
                    <a:pt x="943384" y="108006"/>
                  </a:lnTo>
                  <a:lnTo>
                    <a:pt x="999126" y="97485"/>
                  </a:lnTo>
                  <a:lnTo>
                    <a:pt x="1056056" y="87443"/>
                  </a:lnTo>
                  <a:lnTo>
                    <a:pt x="1114140" y="77892"/>
                  </a:lnTo>
                  <a:lnTo>
                    <a:pt x="1173340" y="68841"/>
                  </a:lnTo>
                  <a:lnTo>
                    <a:pt x="1233622" y="60300"/>
                  </a:lnTo>
                  <a:lnTo>
                    <a:pt x="1294949" y="52279"/>
                  </a:lnTo>
                  <a:lnTo>
                    <a:pt x="1357287" y="44789"/>
                  </a:lnTo>
                  <a:lnTo>
                    <a:pt x="1420598" y="37840"/>
                  </a:lnTo>
                  <a:lnTo>
                    <a:pt x="1484847" y="31442"/>
                  </a:lnTo>
                  <a:lnTo>
                    <a:pt x="1549999" y="25605"/>
                  </a:lnTo>
                  <a:lnTo>
                    <a:pt x="1616017" y="20339"/>
                  </a:lnTo>
                  <a:lnTo>
                    <a:pt x="1682866" y="15655"/>
                  </a:lnTo>
                  <a:lnTo>
                    <a:pt x="1750511" y="11563"/>
                  </a:lnTo>
                  <a:lnTo>
                    <a:pt x="1818915" y="8072"/>
                  </a:lnTo>
                  <a:lnTo>
                    <a:pt x="1888042" y="5193"/>
                  </a:lnTo>
                  <a:lnTo>
                    <a:pt x="1957858" y="2936"/>
                  </a:lnTo>
                  <a:lnTo>
                    <a:pt x="2028326" y="1311"/>
                  </a:lnTo>
                  <a:lnTo>
                    <a:pt x="2099410" y="329"/>
                  </a:lnTo>
                  <a:lnTo>
                    <a:pt x="2171075" y="0"/>
                  </a:lnTo>
                  <a:lnTo>
                    <a:pt x="2242739" y="329"/>
                  </a:lnTo>
                  <a:lnTo>
                    <a:pt x="2313823" y="1311"/>
                  </a:lnTo>
                  <a:lnTo>
                    <a:pt x="2384291" y="2936"/>
                  </a:lnTo>
                  <a:lnTo>
                    <a:pt x="2454106" y="5193"/>
                  </a:lnTo>
                  <a:lnTo>
                    <a:pt x="2523234" y="8072"/>
                  </a:lnTo>
                  <a:lnTo>
                    <a:pt x="2591638" y="11563"/>
                  </a:lnTo>
                  <a:lnTo>
                    <a:pt x="2659282" y="15655"/>
                  </a:lnTo>
                  <a:lnTo>
                    <a:pt x="2726132" y="20339"/>
                  </a:lnTo>
                  <a:lnTo>
                    <a:pt x="2792150" y="25605"/>
                  </a:lnTo>
                  <a:lnTo>
                    <a:pt x="2857302" y="31442"/>
                  </a:lnTo>
                  <a:lnTo>
                    <a:pt x="2921551" y="37840"/>
                  </a:lnTo>
                  <a:lnTo>
                    <a:pt x="2984862" y="44789"/>
                  </a:lnTo>
                  <a:lnTo>
                    <a:pt x="3047199" y="52279"/>
                  </a:lnTo>
                  <a:lnTo>
                    <a:pt x="3108526" y="60300"/>
                  </a:lnTo>
                  <a:lnTo>
                    <a:pt x="3168808" y="68841"/>
                  </a:lnTo>
                  <a:lnTo>
                    <a:pt x="3228009" y="77892"/>
                  </a:lnTo>
                  <a:lnTo>
                    <a:pt x="3286092" y="87443"/>
                  </a:lnTo>
                  <a:lnTo>
                    <a:pt x="3343023" y="97485"/>
                  </a:lnTo>
                  <a:lnTo>
                    <a:pt x="3398765" y="108006"/>
                  </a:lnTo>
                  <a:lnTo>
                    <a:pt x="3453283" y="118998"/>
                  </a:lnTo>
                  <a:lnTo>
                    <a:pt x="3506540" y="130448"/>
                  </a:lnTo>
                  <a:lnTo>
                    <a:pt x="3558502" y="142348"/>
                  </a:lnTo>
                  <a:lnTo>
                    <a:pt x="3609133" y="154687"/>
                  </a:lnTo>
                  <a:lnTo>
                    <a:pt x="3658396" y="167456"/>
                  </a:lnTo>
                  <a:lnTo>
                    <a:pt x="3706256" y="180643"/>
                  </a:lnTo>
                  <a:lnTo>
                    <a:pt x="3752677" y="194239"/>
                  </a:lnTo>
                  <a:lnTo>
                    <a:pt x="3797623" y="208234"/>
                  </a:lnTo>
                  <a:lnTo>
                    <a:pt x="3841059" y="222617"/>
                  </a:lnTo>
                  <a:lnTo>
                    <a:pt x="3882949" y="237378"/>
                  </a:lnTo>
                  <a:lnTo>
                    <a:pt x="3923257" y="252507"/>
                  </a:lnTo>
                  <a:lnTo>
                    <a:pt x="3961948" y="267995"/>
                  </a:lnTo>
                  <a:lnTo>
                    <a:pt x="3998985" y="283830"/>
                  </a:lnTo>
                  <a:lnTo>
                    <a:pt x="4034332" y="300002"/>
                  </a:lnTo>
                  <a:lnTo>
                    <a:pt x="4099817" y="333320"/>
                  </a:lnTo>
                  <a:lnTo>
                    <a:pt x="4158116" y="367867"/>
                  </a:lnTo>
                  <a:lnTo>
                    <a:pt x="4208944" y="403561"/>
                  </a:lnTo>
                  <a:lnTo>
                    <a:pt x="4252013" y="440321"/>
                  </a:lnTo>
                  <a:lnTo>
                    <a:pt x="4287038" y="478066"/>
                  </a:lnTo>
                  <a:lnTo>
                    <a:pt x="4313733" y="516714"/>
                  </a:lnTo>
                  <a:lnTo>
                    <a:pt x="4331812" y="556185"/>
                  </a:lnTo>
                  <a:lnTo>
                    <a:pt x="4340988" y="596397"/>
                  </a:lnTo>
                  <a:lnTo>
                    <a:pt x="4342149" y="616755"/>
                  </a:lnTo>
                  <a:lnTo>
                    <a:pt x="4340988" y="637113"/>
                  </a:lnTo>
                  <a:lnTo>
                    <a:pt x="4331812" y="677325"/>
                  </a:lnTo>
                  <a:lnTo>
                    <a:pt x="4313733" y="716796"/>
                  </a:lnTo>
                  <a:lnTo>
                    <a:pt x="4287038" y="755444"/>
                  </a:lnTo>
                  <a:lnTo>
                    <a:pt x="4252013" y="793189"/>
                  </a:lnTo>
                  <a:lnTo>
                    <a:pt x="4208944" y="829949"/>
                  </a:lnTo>
                  <a:lnTo>
                    <a:pt x="4158116" y="865643"/>
                  </a:lnTo>
                  <a:lnTo>
                    <a:pt x="4099817" y="900190"/>
                  </a:lnTo>
                  <a:lnTo>
                    <a:pt x="4034332" y="933508"/>
                  </a:lnTo>
                  <a:lnTo>
                    <a:pt x="3998985" y="949680"/>
                  </a:lnTo>
                  <a:lnTo>
                    <a:pt x="3961948" y="965515"/>
                  </a:lnTo>
                  <a:lnTo>
                    <a:pt x="3923257" y="981003"/>
                  </a:lnTo>
                  <a:lnTo>
                    <a:pt x="3882949" y="996132"/>
                  </a:lnTo>
                  <a:lnTo>
                    <a:pt x="3841059" y="1010893"/>
                  </a:lnTo>
                  <a:lnTo>
                    <a:pt x="3797623" y="1025276"/>
                  </a:lnTo>
                  <a:lnTo>
                    <a:pt x="3752677" y="1039271"/>
                  </a:lnTo>
                  <a:lnTo>
                    <a:pt x="3706256" y="1052867"/>
                  </a:lnTo>
                  <a:lnTo>
                    <a:pt x="3658396" y="1066054"/>
                  </a:lnTo>
                  <a:lnTo>
                    <a:pt x="3609133" y="1078823"/>
                  </a:lnTo>
                  <a:lnTo>
                    <a:pt x="3558502" y="1091162"/>
                  </a:lnTo>
                  <a:lnTo>
                    <a:pt x="3506540" y="1103062"/>
                  </a:lnTo>
                  <a:lnTo>
                    <a:pt x="3453283" y="1114512"/>
                  </a:lnTo>
                  <a:lnTo>
                    <a:pt x="3398765" y="1125504"/>
                  </a:lnTo>
                  <a:lnTo>
                    <a:pt x="3343023" y="1136025"/>
                  </a:lnTo>
                  <a:lnTo>
                    <a:pt x="3286092" y="1146067"/>
                  </a:lnTo>
                  <a:lnTo>
                    <a:pt x="3228009" y="1155618"/>
                  </a:lnTo>
                  <a:lnTo>
                    <a:pt x="3168808" y="1164669"/>
                  </a:lnTo>
                  <a:lnTo>
                    <a:pt x="3108526" y="1173210"/>
                  </a:lnTo>
                  <a:lnTo>
                    <a:pt x="3047199" y="1181231"/>
                  </a:lnTo>
                  <a:lnTo>
                    <a:pt x="2984862" y="1188721"/>
                  </a:lnTo>
                  <a:lnTo>
                    <a:pt x="2921551" y="1195670"/>
                  </a:lnTo>
                  <a:lnTo>
                    <a:pt x="2857302" y="1202068"/>
                  </a:lnTo>
                  <a:lnTo>
                    <a:pt x="2792150" y="1207905"/>
                  </a:lnTo>
                  <a:lnTo>
                    <a:pt x="2726132" y="1213171"/>
                  </a:lnTo>
                  <a:lnTo>
                    <a:pt x="2659282" y="1217855"/>
                  </a:lnTo>
                  <a:lnTo>
                    <a:pt x="2591638" y="1221947"/>
                  </a:lnTo>
                  <a:lnTo>
                    <a:pt x="2523234" y="1225438"/>
                  </a:lnTo>
                  <a:lnTo>
                    <a:pt x="2454106" y="1228317"/>
                  </a:lnTo>
                  <a:lnTo>
                    <a:pt x="2384291" y="1230574"/>
                  </a:lnTo>
                  <a:lnTo>
                    <a:pt x="2313823" y="1232199"/>
                  </a:lnTo>
                  <a:lnTo>
                    <a:pt x="2242739" y="1233181"/>
                  </a:lnTo>
                  <a:lnTo>
                    <a:pt x="2171075" y="1233511"/>
                  </a:lnTo>
                  <a:lnTo>
                    <a:pt x="2099410" y="1233181"/>
                  </a:lnTo>
                  <a:lnTo>
                    <a:pt x="2028326" y="1232199"/>
                  </a:lnTo>
                  <a:lnTo>
                    <a:pt x="1957858" y="1230574"/>
                  </a:lnTo>
                  <a:lnTo>
                    <a:pt x="1888042" y="1228317"/>
                  </a:lnTo>
                  <a:lnTo>
                    <a:pt x="1818915" y="1225438"/>
                  </a:lnTo>
                  <a:lnTo>
                    <a:pt x="1750511" y="1221947"/>
                  </a:lnTo>
                  <a:lnTo>
                    <a:pt x="1682866" y="1217855"/>
                  </a:lnTo>
                  <a:lnTo>
                    <a:pt x="1616017" y="1213171"/>
                  </a:lnTo>
                  <a:lnTo>
                    <a:pt x="1549999" y="1207905"/>
                  </a:lnTo>
                  <a:lnTo>
                    <a:pt x="1484847" y="1202068"/>
                  </a:lnTo>
                  <a:lnTo>
                    <a:pt x="1420598" y="1195670"/>
                  </a:lnTo>
                  <a:lnTo>
                    <a:pt x="1357287" y="1188721"/>
                  </a:lnTo>
                  <a:lnTo>
                    <a:pt x="1294949" y="1181231"/>
                  </a:lnTo>
                  <a:lnTo>
                    <a:pt x="1233622" y="1173210"/>
                  </a:lnTo>
                  <a:lnTo>
                    <a:pt x="1173340" y="1164669"/>
                  </a:lnTo>
                  <a:lnTo>
                    <a:pt x="1114140" y="1155618"/>
                  </a:lnTo>
                  <a:lnTo>
                    <a:pt x="1056056" y="1146067"/>
                  </a:lnTo>
                  <a:lnTo>
                    <a:pt x="999126" y="1136025"/>
                  </a:lnTo>
                  <a:lnTo>
                    <a:pt x="943384" y="1125504"/>
                  </a:lnTo>
                  <a:lnTo>
                    <a:pt x="888866" y="1114512"/>
                  </a:lnTo>
                  <a:lnTo>
                    <a:pt x="835608" y="1103062"/>
                  </a:lnTo>
                  <a:lnTo>
                    <a:pt x="783646" y="1091162"/>
                  </a:lnTo>
                  <a:lnTo>
                    <a:pt x="733016" y="1078823"/>
                  </a:lnTo>
                  <a:lnTo>
                    <a:pt x="683752" y="1066054"/>
                  </a:lnTo>
                  <a:lnTo>
                    <a:pt x="635893" y="1052867"/>
                  </a:lnTo>
                  <a:lnTo>
                    <a:pt x="589471" y="1039271"/>
                  </a:lnTo>
                  <a:lnTo>
                    <a:pt x="544525" y="1025276"/>
                  </a:lnTo>
                  <a:lnTo>
                    <a:pt x="501089" y="1010893"/>
                  </a:lnTo>
                  <a:lnTo>
                    <a:pt x="459199" y="996132"/>
                  </a:lnTo>
                  <a:lnTo>
                    <a:pt x="418891" y="981003"/>
                  </a:lnTo>
                  <a:lnTo>
                    <a:pt x="380201" y="965515"/>
                  </a:lnTo>
                  <a:lnTo>
                    <a:pt x="343164" y="949680"/>
                  </a:lnTo>
                  <a:lnTo>
                    <a:pt x="307816" y="933508"/>
                  </a:lnTo>
                  <a:lnTo>
                    <a:pt x="242331" y="900190"/>
                  </a:lnTo>
                  <a:lnTo>
                    <a:pt x="184032" y="865643"/>
                  </a:lnTo>
                  <a:lnTo>
                    <a:pt x="133205" y="829949"/>
                  </a:lnTo>
                  <a:lnTo>
                    <a:pt x="90135" y="793189"/>
                  </a:lnTo>
                  <a:lnTo>
                    <a:pt x="55110" y="755444"/>
                  </a:lnTo>
                  <a:lnTo>
                    <a:pt x="28415" y="716796"/>
                  </a:lnTo>
                  <a:lnTo>
                    <a:pt x="10336" y="677325"/>
                  </a:lnTo>
                  <a:lnTo>
                    <a:pt x="1160" y="637113"/>
                  </a:lnTo>
                  <a:lnTo>
                    <a:pt x="0" y="616755"/>
                  </a:lnTo>
                  <a:close/>
                </a:path>
              </a:pathLst>
            </a:custGeom>
            <a:ln w="34925">
              <a:solidFill>
                <a:srgbClr val="FF4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93398" y="4315369"/>
              <a:ext cx="4726940" cy="1493520"/>
            </a:xfrm>
            <a:custGeom>
              <a:avLst/>
              <a:gdLst/>
              <a:ahLst/>
              <a:cxnLst/>
              <a:rect l="l" t="t" r="r" b="b"/>
              <a:pathLst>
                <a:path w="4726940" h="1493520">
                  <a:moveTo>
                    <a:pt x="0" y="746730"/>
                  </a:moveTo>
                  <a:lnTo>
                    <a:pt x="4011" y="702854"/>
                  </a:lnTo>
                  <a:lnTo>
                    <a:pt x="15899" y="659645"/>
                  </a:lnTo>
                  <a:lnTo>
                    <a:pt x="35441" y="617175"/>
                  </a:lnTo>
                  <a:lnTo>
                    <a:pt x="62415" y="575512"/>
                  </a:lnTo>
                  <a:lnTo>
                    <a:pt x="96601" y="534726"/>
                  </a:lnTo>
                  <a:lnTo>
                    <a:pt x="137776" y="494889"/>
                  </a:lnTo>
                  <a:lnTo>
                    <a:pt x="185718" y="456069"/>
                  </a:lnTo>
                  <a:lnTo>
                    <a:pt x="240206" y="418337"/>
                  </a:lnTo>
                  <a:lnTo>
                    <a:pt x="301019" y="381763"/>
                  </a:lnTo>
                  <a:lnTo>
                    <a:pt x="367934" y="346417"/>
                  </a:lnTo>
                  <a:lnTo>
                    <a:pt x="403611" y="329226"/>
                  </a:lnTo>
                  <a:lnTo>
                    <a:pt x="440730" y="312368"/>
                  </a:lnTo>
                  <a:lnTo>
                    <a:pt x="479264" y="295853"/>
                  </a:lnTo>
                  <a:lnTo>
                    <a:pt x="519186" y="279688"/>
                  </a:lnTo>
                  <a:lnTo>
                    <a:pt x="560467" y="263883"/>
                  </a:lnTo>
                  <a:lnTo>
                    <a:pt x="603079" y="248446"/>
                  </a:lnTo>
                  <a:lnTo>
                    <a:pt x="646996" y="233386"/>
                  </a:lnTo>
                  <a:lnTo>
                    <a:pt x="692189" y="218712"/>
                  </a:lnTo>
                  <a:lnTo>
                    <a:pt x="738630" y="204432"/>
                  </a:lnTo>
                  <a:lnTo>
                    <a:pt x="786292" y="190556"/>
                  </a:lnTo>
                  <a:lnTo>
                    <a:pt x="835148" y="177091"/>
                  </a:lnTo>
                  <a:lnTo>
                    <a:pt x="885169" y="164048"/>
                  </a:lnTo>
                  <a:lnTo>
                    <a:pt x="936328" y="151434"/>
                  </a:lnTo>
                  <a:lnTo>
                    <a:pt x="988596" y="139258"/>
                  </a:lnTo>
                  <a:lnTo>
                    <a:pt x="1041948" y="127529"/>
                  </a:lnTo>
                  <a:lnTo>
                    <a:pt x="1096354" y="116256"/>
                  </a:lnTo>
                  <a:lnTo>
                    <a:pt x="1151786" y="105448"/>
                  </a:lnTo>
                  <a:lnTo>
                    <a:pt x="1208218" y="95113"/>
                  </a:lnTo>
                  <a:lnTo>
                    <a:pt x="1265622" y="85260"/>
                  </a:lnTo>
                  <a:lnTo>
                    <a:pt x="1323969" y="75898"/>
                  </a:lnTo>
                  <a:lnTo>
                    <a:pt x="1383233" y="67035"/>
                  </a:lnTo>
                  <a:lnTo>
                    <a:pt x="1443385" y="58681"/>
                  </a:lnTo>
                  <a:lnTo>
                    <a:pt x="1504398" y="50844"/>
                  </a:lnTo>
                  <a:lnTo>
                    <a:pt x="1566243" y="43533"/>
                  </a:lnTo>
                  <a:lnTo>
                    <a:pt x="1628894" y="36756"/>
                  </a:lnTo>
                  <a:lnTo>
                    <a:pt x="1692323" y="30523"/>
                  </a:lnTo>
                  <a:lnTo>
                    <a:pt x="1756501" y="24842"/>
                  </a:lnTo>
                  <a:lnTo>
                    <a:pt x="1821402" y="19721"/>
                  </a:lnTo>
                  <a:lnTo>
                    <a:pt x="1886997" y="15170"/>
                  </a:lnTo>
                  <a:lnTo>
                    <a:pt x="1953259" y="11198"/>
                  </a:lnTo>
                  <a:lnTo>
                    <a:pt x="2020160" y="7813"/>
                  </a:lnTo>
                  <a:lnTo>
                    <a:pt x="2087672" y="5023"/>
                  </a:lnTo>
                  <a:lnTo>
                    <a:pt x="2155768" y="2839"/>
                  </a:lnTo>
                  <a:lnTo>
                    <a:pt x="2224420" y="1267"/>
                  </a:lnTo>
                  <a:lnTo>
                    <a:pt x="2293600" y="318"/>
                  </a:lnTo>
                  <a:lnTo>
                    <a:pt x="2363281" y="0"/>
                  </a:lnTo>
                  <a:lnTo>
                    <a:pt x="2432961" y="318"/>
                  </a:lnTo>
                  <a:lnTo>
                    <a:pt x="2502141" y="1267"/>
                  </a:lnTo>
                  <a:lnTo>
                    <a:pt x="2570793" y="2839"/>
                  </a:lnTo>
                  <a:lnTo>
                    <a:pt x="2638889" y="5023"/>
                  </a:lnTo>
                  <a:lnTo>
                    <a:pt x="2706401" y="7813"/>
                  </a:lnTo>
                  <a:lnTo>
                    <a:pt x="2773302" y="11198"/>
                  </a:lnTo>
                  <a:lnTo>
                    <a:pt x="2839564" y="15170"/>
                  </a:lnTo>
                  <a:lnTo>
                    <a:pt x="2905159" y="19721"/>
                  </a:lnTo>
                  <a:lnTo>
                    <a:pt x="2970060" y="24842"/>
                  </a:lnTo>
                  <a:lnTo>
                    <a:pt x="3034238" y="30523"/>
                  </a:lnTo>
                  <a:lnTo>
                    <a:pt x="3097667" y="36756"/>
                  </a:lnTo>
                  <a:lnTo>
                    <a:pt x="3160318" y="43533"/>
                  </a:lnTo>
                  <a:lnTo>
                    <a:pt x="3222163" y="50844"/>
                  </a:lnTo>
                  <a:lnTo>
                    <a:pt x="3283176" y="58681"/>
                  </a:lnTo>
                  <a:lnTo>
                    <a:pt x="3343328" y="67035"/>
                  </a:lnTo>
                  <a:lnTo>
                    <a:pt x="3402592" y="75898"/>
                  </a:lnTo>
                  <a:lnTo>
                    <a:pt x="3460939" y="85260"/>
                  </a:lnTo>
                  <a:lnTo>
                    <a:pt x="3518343" y="95113"/>
                  </a:lnTo>
                  <a:lnTo>
                    <a:pt x="3574775" y="105448"/>
                  </a:lnTo>
                  <a:lnTo>
                    <a:pt x="3630208" y="116256"/>
                  </a:lnTo>
                  <a:lnTo>
                    <a:pt x="3684613" y="127529"/>
                  </a:lnTo>
                  <a:lnTo>
                    <a:pt x="3737965" y="139258"/>
                  </a:lnTo>
                  <a:lnTo>
                    <a:pt x="3790233" y="151434"/>
                  </a:lnTo>
                  <a:lnTo>
                    <a:pt x="3841392" y="164048"/>
                  </a:lnTo>
                  <a:lnTo>
                    <a:pt x="3891413" y="177091"/>
                  </a:lnTo>
                  <a:lnTo>
                    <a:pt x="3940269" y="190556"/>
                  </a:lnTo>
                  <a:lnTo>
                    <a:pt x="3987931" y="204432"/>
                  </a:lnTo>
                  <a:lnTo>
                    <a:pt x="4034373" y="218712"/>
                  </a:lnTo>
                  <a:lnTo>
                    <a:pt x="4079565" y="233386"/>
                  </a:lnTo>
                  <a:lnTo>
                    <a:pt x="4123482" y="248446"/>
                  </a:lnTo>
                  <a:lnTo>
                    <a:pt x="4166094" y="263883"/>
                  </a:lnTo>
                  <a:lnTo>
                    <a:pt x="4207375" y="279688"/>
                  </a:lnTo>
                  <a:lnTo>
                    <a:pt x="4247297" y="295853"/>
                  </a:lnTo>
                  <a:lnTo>
                    <a:pt x="4285831" y="312368"/>
                  </a:lnTo>
                  <a:lnTo>
                    <a:pt x="4322950" y="329226"/>
                  </a:lnTo>
                  <a:lnTo>
                    <a:pt x="4358627" y="346417"/>
                  </a:lnTo>
                  <a:lnTo>
                    <a:pt x="4392834" y="363932"/>
                  </a:lnTo>
                  <a:lnTo>
                    <a:pt x="4456725" y="399901"/>
                  </a:lnTo>
                  <a:lnTo>
                    <a:pt x="4514403" y="437062"/>
                  </a:lnTo>
                  <a:lnTo>
                    <a:pt x="4565646" y="475347"/>
                  </a:lnTo>
                  <a:lnTo>
                    <a:pt x="4610233" y="514685"/>
                  </a:lnTo>
                  <a:lnTo>
                    <a:pt x="4647940" y="555005"/>
                  </a:lnTo>
                  <a:lnTo>
                    <a:pt x="4678548" y="596238"/>
                  </a:lnTo>
                  <a:lnTo>
                    <a:pt x="4701834" y="638313"/>
                  </a:lnTo>
                  <a:lnTo>
                    <a:pt x="4717577" y="681162"/>
                  </a:lnTo>
                  <a:lnTo>
                    <a:pt x="4725554" y="724713"/>
                  </a:lnTo>
                  <a:lnTo>
                    <a:pt x="4726562" y="746730"/>
                  </a:lnTo>
                  <a:lnTo>
                    <a:pt x="4725554" y="768747"/>
                  </a:lnTo>
                  <a:lnTo>
                    <a:pt x="4717577" y="812298"/>
                  </a:lnTo>
                  <a:lnTo>
                    <a:pt x="4701834" y="855146"/>
                  </a:lnTo>
                  <a:lnTo>
                    <a:pt x="4678548" y="897222"/>
                  </a:lnTo>
                  <a:lnTo>
                    <a:pt x="4647940" y="938455"/>
                  </a:lnTo>
                  <a:lnTo>
                    <a:pt x="4610233" y="978775"/>
                  </a:lnTo>
                  <a:lnTo>
                    <a:pt x="4565646" y="1018113"/>
                  </a:lnTo>
                  <a:lnTo>
                    <a:pt x="4514403" y="1056397"/>
                  </a:lnTo>
                  <a:lnTo>
                    <a:pt x="4456725" y="1093559"/>
                  </a:lnTo>
                  <a:lnTo>
                    <a:pt x="4392834" y="1129528"/>
                  </a:lnTo>
                  <a:lnTo>
                    <a:pt x="4358627" y="1147043"/>
                  </a:lnTo>
                  <a:lnTo>
                    <a:pt x="4322950" y="1164234"/>
                  </a:lnTo>
                  <a:lnTo>
                    <a:pt x="4285831" y="1181091"/>
                  </a:lnTo>
                  <a:lnTo>
                    <a:pt x="4247297" y="1197607"/>
                  </a:lnTo>
                  <a:lnTo>
                    <a:pt x="4207375" y="1213772"/>
                  </a:lnTo>
                  <a:lnTo>
                    <a:pt x="4166094" y="1229577"/>
                  </a:lnTo>
                  <a:lnTo>
                    <a:pt x="4123482" y="1245014"/>
                  </a:lnTo>
                  <a:lnTo>
                    <a:pt x="4079565" y="1260074"/>
                  </a:lnTo>
                  <a:lnTo>
                    <a:pt x="4034373" y="1274748"/>
                  </a:lnTo>
                  <a:lnTo>
                    <a:pt x="3987931" y="1289028"/>
                  </a:lnTo>
                  <a:lnTo>
                    <a:pt x="3940269" y="1302904"/>
                  </a:lnTo>
                  <a:lnTo>
                    <a:pt x="3891413" y="1316369"/>
                  </a:lnTo>
                  <a:lnTo>
                    <a:pt x="3841392" y="1329412"/>
                  </a:lnTo>
                  <a:lnTo>
                    <a:pt x="3790233" y="1342026"/>
                  </a:lnTo>
                  <a:lnTo>
                    <a:pt x="3737965" y="1354202"/>
                  </a:lnTo>
                  <a:lnTo>
                    <a:pt x="3684613" y="1365931"/>
                  </a:lnTo>
                  <a:lnTo>
                    <a:pt x="3630208" y="1377203"/>
                  </a:lnTo>
                  <a:lnTo>
                    <a:pt x="3574775" y="1388012"/>
                  </a:lnTo>
                  <a:lnTo>
                    <a:pt x="3518343" y="1398347"/>
                  </a:lnTo>
                  <a:lnTo>
                    <a:pt x="3460939" y="1408200"/>
                  </a:lnTo>
                  <a:lnTo>
                    <a:pt x="3402592" y="1417562"/>
                  </a:lnTo>
                  <a:lnTo>
                    <a:pt x="3343328" y="1426424"/>
                  </a:lnTo>
                  <a:lnTo>
                    <a:pt x="3283176" y="1434779"/>
                  </a:lnTo>
                  <a:lnTo>
                    <a:pt x="3222163" y="1442616"/>
                  </a:lnTo>
                  <a:lnTo>
                    <a:pt x="3160318" y="1449927"/>
                  </a:lnTo>
                  <a:lnTo>
                    <a:pt x="3097667" y="1456704"/>
                  </a:lnTo>
                  <a:lnTo>
                    <a:pt x="3034238" y="1462937"/>
                  </a:lnTo>
                  <a:lnTo>
                    <a:pt x="2970060" y="1468618"/>
                  </a:lnTo>
                  <a:lnTo>
                    <a:pt x="2905159" y="1473739"/>
                  </a:lnTo>
                  <a:lnTo>
                    <a:pt x="2839564" y="1478290"/>
                  </a:lnTo>
                  <a:lnTo>
                    <a:pt x="2773302" y="1482262"/>
                  </a:lnTo>
                  <a:lnTo>
                    <a:pt x="2706401" y="1485647"/>
                  </a:lnTo>
                  <a:lnTo>
                    <a:pt x="2638889" y="1488437"/>
                  </a:lnTo>
                  <a:lnTo>
                    <a:pt x="2570793" y="1490621"/>
                  </a:lnTo>
                  <a:lnTo>
                    <a:pt x="2502141" y="1492193"/>
                  </a:lnTo>
                  <a:lnTo>
                    <a:pt x="2432961" y="1493142"/>
                  </a:lnTo>
                  <a:lnTo>
                    <a:pt x="2363281" y="1493461"/>
                  </a:lnTo>
                  <a:lnTo>
                    <a:pt x="2293600" y="1493142"/>
                  </a:lnTo>
                  <a:lnTo>
                    <a:pt x="2224420" y="1492193"/>
                  </a:lnTo>
                  <a:lnTo>
                    <a:pt x="2155768" y="1490621"/>
                  </a:lnTo>
                  <a:lnTo>
                    <a:pt x="2087672" y="1488437"/>
                  </a:lnTo>
                  <a:lnTo>
                    <a:pt x="2020160" y="1485647"/>
                  </a:lnTo>
                  <a:lnTo>
                    <a:pt x="1953259" y="1482262"/>
                  </a:lnTo>
                  <a:lnTo>
                    <a:pt x="1886997" y="1478290"/>
                  </a:lnTo>
                  <a:lnTo>
                    <a:pt x="1821402" y="1473739"/>
                  </a:lnTo>
                  <a:lnTo>
                    <a:pt x="1756501" y="1468618"/>
                  </a:lnTo>
                  <a:lnTo>
                    <a:pt x="1692323" y="1462937"/>
                  </a:lnTo>
                  <a:lnTo>
                    <a:pt x="1628894" y="1456704"/>
                  </a:lnTo>
                  <a:lnTo>
                    <a:pt x="1566243" y="1449927"/>
                  </a:lnTo>
                  <a:lnTo>
                    <a:pt x="1504398" y="1442616"/>
                  </a:lnTo>
                  <a:lnTo>
                    <a:pt x="1443385" y="1434779"/>
                  </a:lnTo>
                  <a:lnTo>
                    <a:pt x="1383233" y="1426424"/>
                  </a:lnTo>
                  <a:lnTo>
                    <a:pt x="1323969" y="1417562"/>
                  </a:lnTo>
                  <a:lnTo>
                    <a:pt x="1265622" y="1408200"/>
                  </a:lnTo>
                  <a:lnTo>
                    <a:pt x="1208218" y="1398347"/>
                  </a:lnTo>
                  <a:lnTo>
                    <a:pt x="1151786" y="1388012"/>
                  </a:lnTo>
                  <a:lnTo>
                    <a:pt x="1096354" y="1377203"/>
                  </a:lnTo>
                  <a:lnTo>
                    <a:pt x="1041948" y="1365931"/>
                  </a:lnTo>
                  <a:lnTo>
                    <a:pt x="988596" y="1354202"/>
                  </a:lnTo>
                  <a:lnTo>
                    <a:pt x="936328" y="1342026"/>
                  </a:lnTo>
                  <a:lnTo>
                    <a:pt x="885169" y="1329412"/>
                  </a:lnTo>
                  <a:lnTo>
                    <a:pt x="835148" y="1316369"/>
                  </a:lnTo>
                  <a:lnTo>
                    <a:pt x="786292" y="1302904"/>
                  </a:lnTo>
                  <a:lnTo>
                    <a:pt x="738630" y="1289028"/>
                  </a:lnTo>
                  <a:lnTo>
                    <a:pt x="692189" y="1274748"/>
                  </a:lnTo>
                  <a:lnTo>
                    <a:pt x="646996" y="1260074"/>
                  </a:lnTo>
                  <a:lnTo>
                    <a:pt x="603079" y="1245014"/>
                  </a:lnTo>
                  <a:lnTo>
                    <a:pt x="560467" y="1229577"/>
                  </a:lnTo>
                  <a:lnTo>
                    <a:pt x="519186" y="1213772"/>
                  </a:lnTo>
                  <a:lnTo>
                    <a:pt x="479264" y="1197607"/>
                  </a:lnTo>
                  <a:lnTo>
                    <a:pt x="440730" y="1181091"/>
                  </a:lnTo>
                  <a:lnTo>
                    <a:pt x="403611" y="1164234"/>
                  </a:lnTo>
                  <a:lnTo>
                    <a:pt x="367934" y="1147043"/>
                  </a:lnTo>
                  <a:lnTo>
                    <a:pt x="333727" y="1129528"/>
                  </a:lnTo>
                  <a:lnTo>
                    <a:pt x="269836" y="1093559"/>
                  </a:lnTo>
                  <a:lnTo>
                    <a:pt x="212158" y="1056397"/>
                  </a:lnTo>
                  <a:lnTo>
                    <a:pt x="160915" y="1018113"/>
                  </a:lnTo>
                  <a:lnTo>
                    <a:pt x="116328" y="978775"/>
                  </a:lnTo>
                  <a:lnTo>
                    <a:pt x="78621" y="938455"/>
                  </a:lnTo>
                  <a:lnTo>
                    <a:pt x="48013" y="897222"/>
                  </a:lnTo>
                  <a:lnTo>
                    <a:pt x="24727" y="855146"/>
                  </a:lnTo>
                  <a:lnTo>
                    <a:pt x="8985" y="812298"/>
                  </a:lnTo>
                  <a:lnTo>
                    <a:pt x="1007" y="768747"/>
                  </a:lnTo>
                  <a:lnTo>
                    <a:pt x="0" y="746730"/>
                  </a:lnTo>
                  <a:close/>
                </a:path>
              </a:pathLst>
            </a:custGeom>
            <a:ln w="34925">
              <a:solidFill>
                <a:srgbClr val="FF4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902489" y="5957316"/>
            <a:ext cx="42284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40FF"/>
                </a:solidFill>
                <a:latin typeface="Arial"/>
                <a:cs typeface="Arial"/>
              </a:rPr>
              <a:t>Protect</a:t>
            </a:r>
            <a:r>
              <a:rPr sz="2000" b="1" spc="-8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40FF"/>
                </a:solidFill>
                <a:latin typeface="Arial"/>
                <a:cs typeface="Arial"/>
              </a:rPr>
              <a:t>handshake</a:t>
            </a:r>
            <a:r>
              <a:rPr sz="2000" b="1" spc="-7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40FF"/>
                </a:solidFill>
                <a:latin typeface="Arial"/>
                <a:cs typeface="Arial"/>
              </a:rPr>
              <a:t>from</a:t>
            </a:r>
            <a:r>
              <a:rPr sz="2000" b="1" spc="-7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40FF"/>
                </a:solidFill>
                <a:latin typeface="Arial"/>
                <a:cs typeface="Arial"/>
              </a:rPr>
              <a:t>tampering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13CC5A-6156-47BE-D408-1DE198BA3527}"/>
              </a:ext>
            </a:extLst>
          </p:cNvPr>
          <p:cNvSpPr txBox="1"/>
          <p:nvPr/>
        </p:nvSpPr>
        <p:spPr>
          <a:xfrm>
            <a:off x="3509390" y="-42821"/>
            <a:ext cx="5558410" cy="584775"/>
          </a:xfrm>
          <a:prstGeom prst="rect">
            <a:avLst/>
          </a:prstGeom>
          <a:solidFill>
            <a:srgbClr val="B51BA6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Integrity</a:t>
            </a:r>
            <a:r>
              <a:rPr lang="en-US" sz="1600" dirty="0">
                <a:solidFill>
                  <a:schemeClr val="bg1"/>
                </a:solidFill>
              </a:rPr>
              <a:t>: If </a:t>
            </a:r>
            <a:r>
              <a:rPr lang="en-US" sz="1600" b="1" dirty="0">
                <a:solidFill>
                  <a:schemeClr val="bg1"/>
                </a:solidFill>
              </a:rPr>
              <a:t>any handshake message was tampered with</a:t>
            </a:r>
            <a:r>
              <a:rPr lang="en-US" sz="1600" dirty="0">
                <a:solidFill>
                  <a:schemeClr val="bg1"/>
                </a:solidFill>
              </a:rPr>
              <a:t>, digest won’t match, &amp; connection will be terminated.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21155" y="503690"/>
            <a:ext cx="985688" cy="125264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3586" y="260191"/>
            <a:ext cx="2620366" cy="39032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66551" y="256420"/>
            <a:ext cx="1499592" cy="31333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27729" y="1126235"/>
            <a:ext cx="3048000" cy="617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1.</a:t>
            </a:r>
            <a:r>
              <a:rPr sz="2000" spc="-3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Client</a:t>
            </a:r>
            <a:r>
              <a:rPr sz="2000" spc="-3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hello</a:t>
            </a:r>
            <a:r>
              <a:rPr sz="2000" spc="204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950" spc="-50" dirty="0">
                <a:solidFill>
                  <a:srgbClr val="0080FF"/>
                </a:solidFill>
                <a:latin typeface="Wingdings"/>
                <a:cs typeface="Wingdings"/>
              </a:rPr>
              <a:t></a:t>
            </a:r>
            <a:endParaRPr sz="1950">
              <a:latin typeface="Wingdings"/>
              <a:cs typeface="Wingdings"/>
            </a:endParaRPr>
          </a:p>
          <a:p>
            <a:pPr marL="469265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latin typeface="Arial"/>
                <a:cs typeface="Arial"/>
              </a:rPr>
              <a:t>client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nonce,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ciphersuites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75892" y="769619"/>
            <a:ext cx="6318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/>
              <a:t>Alice</a:t>
            </a:r>
            <a:endParaRPr sz="2000"/>
          </a:p>
        </p:txBody>
      </p:sp>
      <p:sp>
        <p:nvSpPr>
          <p:cNvPr id="7" name="object 7"/>
          <p:cNvSpPr txBox="1"/>
          <p:nvPr/>
        </p:nvSpPr>
        <p:spPr>
          <a:xfrm>
            <a:off x="6193916" y="769619"/>
            <a:ext cx="5207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9437FF"/>
                </a:solidFill>
                <a:latin typeface="Arial"/>
                <a:cs typeface="Arial"/>
              </a:rPr>
              <a:t>Bob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83921" y="1556003"/>
            <a:ext cx="3619500" cy="883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8465" algn="l"/>
              </a:tabLst>
            </a:pPr>
            <a:r>
              <a:rPr sz="2000" dirty="0">
                <a:solidFill>
                  <a:srgbClr val="9437FF"/>
                </a:solidFill>
                <a:latin typeface="Arial"/>
                <a:cs typeface="Arial"/>
              </a:rPr>
              <a:t>2.</a:t>
            </a:r>
            <a:r>
              <a:rPr sz="2000" spc="-5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437FF"/>
                </a:solidFill>
                <a:latin typeface="Arial"/>
                <a:cs typeface="Arial"/>
              </a:rPr>
              <a:t>Server</a:t>
            </a:r>
            <a:r>
              <a:rPr sz="2000" spc="-4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9437FF"/>
                </a:solidFill>
                <a:latin typeface="Arial"/>
                <a:cs typeface="Arial"/>
              </a:rPr>
              <a:t>hello</a:t>
            </a:r>
            <a:endParaRPr sz="2000" dirty="0">
              <a:latin typeface="Arial"/>
              <a:cs typeface="Arial"/>
            </a:endParaRPr>
          </a:p>
          <a:p>
            <a:pPr marL="875665" marR="5080">
              <a:lnSpc>
                <a:spcPts val="2090"/>
              </a:lnSpc>
              <a:spcBef>
                <a:spcPts val="229"/>
              </a:spcBef>
            </a:pPr>
            <a:r>
              <a:rPr sz="1800" dirty="0">
                <a:latin typeface="Arial"/>
                <a:cs typeface="Arial"/>
              </a:rPr>
              <a:t>server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nonce,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chosen </a:t>
            </a:r>
            <a:r>
              <a:rPr sz="1800" dirty="0">
                <a:latin typeface="Arial"/>
                <a:cs typeface="Arial"/>
              </a:rPr>
              <a:t>ciphersuite,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RSA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certificate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687155"/>
            <a:ext cx="1081901" cy="1643062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1273803" y="1390130"/>
            <a:ext cx="1425575" cy="470534"/>
          </a:xfrm>
          <a:custGeom>
            <a:avLst/>
            <a:gdLst/>
            <a:ahLst/>
            <a:cxnLst/>
            <a:rect l="l" t="t" r="r" b="b"/>
            <a:pathLst>
              <a:path w="1425575" h="470535">
                <a:moveTo>
                  <a:pt x="0" y="234986"/>
                </a:moveTo>
                <a:lnTo>
                  <a:pt x="12848" y="190333"/>
                </a:lnTo>
                <a:lnTo>
                  <a:pt x="49802" y="148509"/>
                </a:lnTo>
                <a:lnTo>
                  <a:pt x="108472" y="110300"/>
                </a:lnTo>
                <a:lnTo>
                  <a:pt x="145204" y="92798"/>
                </a:lnTo>
                <a:lnTo>
                  <a:pt x="186469" y="76496"/>
                </a:lnTo>
                <a:lnTo>
                  <a:pt x="231968" y="61492"/>
                </a:lnTo>
                <a:lnTo>
                  <a:pt x="281404" y="47884"/>
                </a:lnTo>
                <a:lnTo>
                  <a:pt x="334477" y="35771"/>
                </a:lnTo>
                <a:lnTo>
                  <a:pt x="390888" y="25251"/>
                </a:lnTo>
                <a:lnTo>
                  <a:pt x="450340" y="16423"/>
                </a:lnTo>
                <a:lnTo>
                  <a:pt x="512533" y="9385"/>
                </a:lnTo>
                <a:lnTo>
                  <a:pt x="577169" y="4237"/>
                </a:lnTo>
                <a:lnTo>
                  <a:pt x="643949" y="1075"/>
                </a:lnTo>
                <a:lnTo>
                  <a:pt x="712575" y="0"/>
                </a:lnTo>
                <a:lnTo>
                  <a:pt x="781201" y="1075"/>
                </a:lnTo>
                <a:lnTo>
                  <a:pt x="847981" y="4237"/>
                </a:lnTo>
                <a:lnTo>
                  <a:pt x="912617" y="9385"/>
                </a:lnTo>
                <a:lnTo>
                  <a:pt x="974810" y="16423"/>
                </a:lnTo>
                <a:lnTo>
                  <a:pt x="1034262" y="25251"/>
                </a:lnTo>
                <a:lnTo>
                  <a:pt x="1090673" y="35771"/>
                </a:lnTo>
                <a:lnTo>
                  <a:pt x="1143746" y="47884"/>
                </a:lnTo>
                <a:lnTo>
                  <a:pt x="1193181" y="61492"/>
                </a:lnTo>
                <a:lnTo>
                  <a:pt x="1238681" y="76496"/>
                </a:lnTo>
                <a:lnTo>
                  <a:pt x="1279946" y="92798"/>
                </a:lnTo>
                <a:lnTo>
                  <a:pt x="1316678" y="110300"/>
                </a:lnTo>
                <a:lnTo>
                  <a:pt x="1375348" y="148509"/>
                </a:lnTo>
                <a:lnTo>
                  <a:pt x="1412302" y="190333"/>
                </a:lnTo>
                <a:lnTo>
                  <a:pt x="1425151" y="234986"/>
                </a:lnTo>
                <a:lnTo>
                  <a:pt x="1421889" y="257617"/>
                </a:lnTo>
                <a:lnTo>
                  <a:pt x="1396689" y="300954"/>
                </a:lnTo>
                <a:lnTo>
                  <a:pt x="1348578" y="341069"/>
                </a:lnTo>
                <a:lnTo>
                  <a:pt x="1279946" y="377174"/>
                </a:lnTo>
                <a:lnTo>
                  <a:pt x="1238681" y="393476"/>
                </a:lnTo>
                <a:lnTo>
                  <a:pt x="1193181" y="408480"/>
                </a:lnTo>
                <a:lnTo>
                  <a:pt x="1143746" y="422088"/>
                </a:lnTo>
                <a:lnTo>
                  <a:pt x="1090673" y="434201"/>
                </a:lnTo>
                <a:lnTo>
                  <a:pt x="1034262" y="444721"/>
                </a:lnTo>
                <a:lnTo>
                  <a:pt x="974810" y="453549"/>
                </a:lnTo>
                <a:lnTo>
                  <a:pt x="912617" y="460587"/>
                </a:lnTo>
                <a:lnTo>
                  <a:pt x="847981" y="465735"/>
                </a:lnTo>
                <a:lnTo>
                  <a:pt x="781201" y="468897"/>
                </a:lnTo>
                <a:lnTo>
                  <a:pt x="712575" y="469973"/>
                </a:lnTo>
                <a:lnTo>
                  <a:pt x="643949" y="468897"/>
                </a:lnTo>
                <a:lnTo>
                  <a:pt x="577169" y="465735"/>
                </a:lnTo>
                <a:lnTo>
                  <a:pt x="512533" y="460587"/>
                </a:lnTo>
                <a:lnTo>
                  <a:pt x="450340" y="453549"/>
                </a:lnTo>
                <a:lnTo>
                  <a:pt x="390888" y="444721"/>
                </a:lnTo>
                <a:lnTo>
                  <a:pt x="334477" y="434201"/>
                </a:lnTo>
                <a:lnTo>
                  <a:pt x="281404" y="422088"/>
                </a:lnTo>
                <a:lnTo>
                  <a:pt x="231968" y="408480"/>
                </a:lnTo>
                <a:lnTo>
                  <a:pt x="186469" y="393476"/>
                </a:lnTo>
                <a:lnTo>
                  <a:pt x="145204" y="377174"/>
                </a:lnTo>
                <a:lnTo>
                  <a:pt x="108472" y="359672"/>
                </a:lnTo>
                <a:lnTo>
                  <a:pt x="49802" y="321463"/>
                </a:lnTo>
                <a:lnTo>
                  <a:pt x="12848" y="279639"/>
                </a:lnTo>
                <a:lnTo>
                  <a:pt x="0" y="234986"/>
                </a:lnTo>
                <a:close/>
              </a:path>
            </a:pathLst>
          </a:custGeom>
          <a:ln w="34925">
            <a:solidFill>
              <a:srgbClr val="FF4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88242" y="1856480"/>
            <a:ext cx="1463040" cy="357505"/>
          </a:xfrm>
          <a:custGeom>
            <a:avLst/>
            <a:gdLst/>
            <a:ahLst/>
            <a:cxnLst/>
            <a:rect l="l" t="t" r="r" b="b"/>
            <a:pathLst>
              <a:path w="1463040" h="357505">
                <a:moveTo>
                  <a:pt x="0" y="178669"/>
                </a:moveTo>
                <a:lnTo>
                  <a:pt x="29212" y="128511"/>
                </a:lnTo>
                <a:lnTo>
                  <a:pt x="78593" y="98010"/>
                </a:lnTo>
                <a:lnTo>
                  <a:pt x="149036" y="70558"/>
                </a:lnTo>
                <a:lnTo>
                  <a:pt x="191390" y="58163"/>
                </a:lnTo>
                <a:lnTo>
                  <a:pt x="238090" y="46754"/>
                </a:lnTo>
                <a:lnTo>
                  <a:pt x="288830" y="36408"/>
                </a:lnTo>
                <a:lnTo>
                  <a:pt x="343304" y="27198"/>
                </a:lnTo>
                <a:lnTo>
                  <a:pt x="401204" y="19199"/>
                </a:lnTo>
                <a:lnTo>
                  <a:pt x="462224" y="12487"/>
                </a:lnTo>
                <a:lnTo>
                  <a:pt x="526059" y="7136"/>
                </a:lnTo>
                <a:lnTo>
                  <a:pt x="592400" y="3221"/>
                </a:lnTo>
                <a:lnTo>
                  <a:pt x="660943" y="817"/>
                </a:lnTo>
                <a:lnTo>
                  <a:pt x="731380" y="0"/>
                </a:lnTo>
                <a:lnTo>
                  <a:pt x="801816" y="817"/>
                </a:lnTo>
                <a:lnTo>
                  <a:pt x="870359" y="3221"/>
                </a:lnTo>
                <a:lnTo>
                  <a:pt x="936700" y="7136"/>
                </a:lnTo>
                <a:lnTo>
                  <a:pt x="1000535" y="12487"/>
                </a:lnTo>
                <a:lnTo>
                  <a:pt x="1061555" y="19199"/>
                </a:lnTo>
                <a:lnTo>
                  <a:pt x="1119455" y="27198"/>
                </a:lnTo>
                <a:lnTo>
                  <a:pt x="1173929" y="36408"/>
                </a:lnTo>
                <a:lnTo>
                  <a:pt x="1224669" y="46754"/>
                </a:lnTo>
                <a:lnTo>
                  <a:pt x="1271369" y="58163"/>
                </a:lnTo>
                <a:lnTo>
                  <a:pt x="1313723" y="70558"/>
                </a:lnTo>
                <a:lnTo>
                  <a:pt x="1351425" y="83865"/>
                </a:lnTo>
                <a:lnTo>
                  <a:pt x="1411643" y="112917"/>
                </a:lnTo>
                <a:lnTo>
                  <a:pt x="1449572" y="144717"/>
                </a:lnTo>
                <a:lnTo>
                  <a:pt x="1462760" y="178669"/>
                </a:lnTo>
                <a:lnTo>
                  <a:pt x="1459411" y="195876"/>
                </a:lnTo>
                <a:lnTo>
                  <a:pt x="1433547" y="228826"/>
                </a:lnTo>
                <a:lnTo>
                  <a:pt x="1384167" y="259327"/>
                </a:lnTo>
                <a:lnTo>
                  <a:pt x="1313723" y="286779"/>
                </a:lnTo>
                <a:lnTo>
                  <a:pt x="1271369" y="299174"/>
                </a:lnTo>
                <a:lnTo>
                  <a:pt x="1224669" y="310583"/>
                </a:lnTo>
                <a:lnTo>
                  <a:pt x="1173929" y="320929"/>
                </a:lnTo>
                <a:lnTo>
                  <a:pt x="1119455" y="330139"/>
                </a:lnTo>
                <a:lnTo>
                  <a:pt x="1061555" y="338138"/>
                </a:lnTo>
                <a:lnTo>
                  <a:pt x="1000535" y="344850"/>
                </a:lnTo>
                <a:lnTo>
                  <a:pt x="936700" y="350201"/>
                </a:lnTo>
                <a:lnTo>
                  <a:pt x="870359" y="354116"/>
                </a:lnTo>
                <a:lnTo>
                  <a:pt x="801816" y="356520"/>
                </a:lnTo>
                <a:lnTo>
                  <a:pt x="731380" y="357338"/>
                </a:lnTo>
                <a:lnTo>
                  <a:pt x="660943" y="356520"/>
                </a:lnTo>
                <a:lnTo>
                  <a:pt x="592400" y="354116"/>
                </a:lnTo>
                <a:lnTo>
                  <a:pt x="526059" y="350201"/>
                </a:lnTo>
                <a:lnTo>
                  <a:pt x="462224" y="344850"/>
                </a:lnTo>
                <a:lnTo>
                  <a:pt x="401204" y="338138"/>
                </a:lnTo>
                <a:lnTo>
                  <a:pt x="343304" y="330139"/>
                </a:lnTo>
                <a:lnTo>
                  <a:pt x="288830" y="320929"/>
                </a:lnTo>
                <a:lnTo>
                  <a:pt x="238090" y="310583"/>
                </a:lnTo>
                <a:lnTo>
                  <a:pt x="191390" y="299174"/>
                </a:lnTo>
                <a:lnTo>
                  <a:pt x="149036" y="286779"/>
                </a:lnTo>
                <a:lnTo>
                  <a:pt x="111334" y="273472"/>
                </a:lnTo>
                <a:lnTo>
                  <a:pt x="51116" y="244421"/>
                </a:lnTo>
                <a:lnTo>
                  <a:pt x="13187" y="212620"/>
                </a:lnTo>
                <a:lnTo>
                  <a:pt x="0" y="178669"/>
                </a:lnTo>
                <a:close/>
              </a:path>
            </a:pathLst>
          </a:custGeom>
          <a:ln w="34925">
            <a:solidFill>
              <a:srgbClr val="FF4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8615" y="2882899"/>
            <a:ext cx="8077834" cy="318643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Suppose</a:t>
            </a:r>
            <a:r>
              <a:rPr sz="2400" spc="-6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Trudy</a:t>
            </a:r>
            <a:r>
              <a:rPr sz="2400" spc="-6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sniffs</a:t>
            </a:r>
            <a:r>
              <a:rPr sz="2400" spc="-6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all</a:t>
            </a:r>
            <a:r>
              <a:rPr sz="2400" spc="-5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messages</a:t>
            </a:r>
            <a:r>
              <a:rPr sz="2400" spc="-6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between</a:t>
            </a:r>
            <a:r>
              <a:rPr sz="2400" spc="-6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Alice</a:t>
            </a:r>
            <a:r>
              <a:rPr sz="2400" spc="-6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&amp;</a:t>
            </a:r>
            <a:r>
              <a:rPr sz="2400" spc="-6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080FF"/>
                </a:solidFill>
                <a:latin typeface="Arial"/>
                <a:cs typeface="Arial"/>
              </a:rPr>
              <a:t>Bob</a:t>
            </a:r>
            <a:endParaRPr sz="2400">
              <a:latin typeface="Arial"/>
              <a:cs typeface="Arial"/>
            </a:endParaRPr>
          </a:p>
          <a:p>
            <a:pPr marL="755015" indent="-285115">
              <a:lnSpc>
                <a:spcPct val="100000"/>
              </a:lnSpc>
              <a:spcBef>
                <a:spcPts val="520"/>
              </a:spcBef>
              <a:buChar char="–"/>
              <a:tabLst>
                <a:tab pos="755015" algn="l"/>
              </a:tabLst>
            </a:pPr>
            <a:r>
              <a:rPr sz="2000" dirty="0">
                <a:latin typeface="Arial"/>
                <a:cs typeface="Arial"/>
              </a:rPr>
              <a:t>next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day,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Trudy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sets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up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TCP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connection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Bob</a:t>
            </a:r>
            <a:endParaRPr sz="2000">
              <a:latin typeface="Arial"/>
              <a:cs typeface="Arial"/>
            </a:endParaRPr>
          </a:p>
          <a:p>
            <a:pPr marL="1155065" lvl="1" indent="-227965">
              <a:lnSpc>
                <a:spcPct val="100000"/>
              </a:lnSpc>
              <a:spcBef>
                <a:spcPts val="390"/>
              </a:spcBef>
              <a:buChar char="•"/>
              <a:tabLst>
                <a:tab pos="1155065" algn="l"/>
              </a:tabLst>
            </a:pPr>
            <a:r>
              <a:rPr sz="1800" dirty="0">
                <a:latin typeface="Arial"/>
                <a:cs typeface="Arial"/>
              </a:rPr>
              <a:t>replays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sequence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records</a:t>
            </a:r>
            <a:endParaRPr sz="1800">
              <a:latin typeface="Arial"/>
              <a:cs typeface="Arial"/>
            </a:endParaRPr>
          </a:p>
          <a:p>
            <a:pPr marL="1155065" lvl="1" indent="-227965">
              <a:lnSpc>
                <a:spcPct val="100000"/>
              </a:lnSpc>
              <a:spcBef>
                <a:spcPts val="455"/>
              </a:spcBef>
              <a:buChar char="•"/>
              <a:tabLst>
                <a:tab pos="1155065" algn="l"/>
              </a:tabLst>
            </a:pPr>
            <a:r>
              <a:rPr sz="1800" dirty="0">
                <a:latin typeface="Arial"/>
                <a:cs typeface="Arial"/>
              </a:rPr>
              <a:t>Bob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(Amazon)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thinks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Alice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two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separate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orders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same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thing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60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009051"/>
                </a:solidFill>
                <a:latin typeface="Arial"/>
                <a:cs typeface="Arial"/>
              </a:rPr>
              <a:t>Solution</a:t>
            </a:r>
            <a:endParaRPr sz="2400">
              <a:latin typeface="Arial"/>
              <a:cs typeface="Arial"/>
            </a:endParaRPr>
          </a:p>
          <a:p>
            <a:pPr marL="755015" indent="-285115">
              <a:lnSpc>
                <a:spcPct val="100000"/>
              </a:lnSpc>
              <a:spcBef>
                <a:spcPts val="520"/>
              </a:spcBef>
              <a:buChar char="–"/>
              <a:tabLst>
                <a:tab pos="755015" algn="l"/>
              </a:tabLst>
            </a:pP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Bob</a:t>
            </a:r>
            <a:r>
              <a:rPr sz="2000" spc="-55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sends</a:t>
            </a:r>
            <a:r>
              <a:rPr sz="2000" spc="-5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different</a:t>
            </a:r>
            <a:r>
              <a:rPr sz="2000" spc="-6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random</a:t>
            </a:r>
            <a:r>
              <a:rPr sz="2000" spc="-5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nonce</a:t>
            </a:r>
            <a:r>
              <a:rPr sz="2000" spc="-5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for</a:t>
            </a:r>
            <a:r>
              <a:rPr sz="2000" spc="-55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each</a:t>
            </a:r>
            <a:r>
              <a:rPr sz="2000" spc="-5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9051"/>
                </a:solidFill>
                <a:latin typeface="Arial"/>
                <a:cs typeface="Arial"/>
              </a:rPr>
              <a:t>connection</a:t>
            </a:r>
            <a:endParaRPr sz="2000">
              <a:latin typeface="Arial"/>
              <a:cs typeface="Arial"/>
            </a:endParaRPr>
          </a:p>
          <a:p>
            <a:pPr marL="1155065" lvl="1" indent="-227965">
              <a:lnSpc>
                <a:spcPct val="100000"/>
              </a:lnSpc>
              <a:spcBef>
                <a:spcPts val="415"/>
              </a:spcBef>
              <a:buChar char="•"/>
              <a:tabLst>
                <a:tab pos="1155065" algn="l"/>
              </a:tabLst>
            </a:pPr>
            <a:r>
              <a:rPr sz="1800" dirty="0">
                <a:latin typeface="Arial"/>
                <a:cs typeface="Arial"/>
              </a:rPr>
              <a:t>causes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encryption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keys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different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20" dirty="0">
                <a:latin typeface="Arial"/>
                <a:cs typeface="Arial"/>
              </a:rPr>
              <a:t> days</a:t>
            </a:r>
            <a:endParaRPr sz="1800">
              <a:latin typeface="Arial"/>
              <a:cs typeface="Arial"/>
            </a:endParaRPr>
          </a:p>
          <a:p>
            <a:pPr marL="1155065" lvl="1" indent="-227965">
              <a:lnSpc>
                <a:spcPct val="100000"/>
              </a:lnSpc>
              <a:spcBef>
                <a:spcPts val="430"/>
              </a:spcBef>
              <a:buChar char="•"/>
              <a:tabLst>
                <a:tab pos="1155065" algn="l"/>
              </a:tabLst>
            </a:pPr>
            <a:r>
              <a:rPr sz="1800" dirty="0">
                <a:latin typeface="Arial"/>
                <a:cs typeface="Arial"/>
              </a:rPr>
              <a:t>Trudy’s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messages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will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fail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Bob’s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integrity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check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5989" y="2722371"/>
            <a:ext cx="72085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dirty="0">
                <a:solidFill>
                  <a:srgbClr val="FF40FF"/>
                </a:solidFill>
                <a:latin typeface="Arial"/>
                <a:cs typeface="Arial"/>
              </a:rPr>
              <a:t>Look</a:t>
            </a:r>
            <a:r>
              <a:rPr sz="2800" b="0" spc="-50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FF40FF"/>
                </a:solidFill>
                <a:latin typeface="Arial"/>
                <a:cs typeface="Arial"/>
              </a:rPr>
              <a:t>at</a:t>
            </a:r>
            <a:r>
              <a:rPr sz="2800" b="0" spc="-5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FF40FF"/>
                </a:solidFill>
                <a:latin typeface="Arial"/>
                <a:cs typeface="Arial"/>
              </a:rPr>
              <a:t>TLS</a:t>
            </a:r>
            <a:r>
              <a:rPr sz="2800" b="0" spc="-5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FF40FF"/>
                </a:solidFill>
                <a:latin typeface="Arial"/>
                <a:cs typeface="Arial"/>
              </a:rPr>
              <a:t>traffic</a:t>
            </a:r>
            <a:r>
              <a:rPr sz="2800" b="0" spc="-50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FF40FF"/>
                </a:solidFill>
                <a:latin typeface="Arial"/>
                <a:cs typeface="Arial"/>
              </a:rPr>
              <a:t>and</a:t>
            </a:r>
            <a:r>
              <a:rPr sz="2800" b="0" spc="-4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FF40FF"/>
                </a:solidFill>
                <a:latin typeface="Arial"/>
                <a:cs typeface="Arial"/>
              </a:rPr>
              <a:t>openssl</a:t>
            </a:r>
            <a:r>
              <a:rPr sz="2800" b="0" spc="-4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FF40FF"/>
                </a:solidFill>
                <a:latin typeface="Arial"/>
                <a:cs typeface="Arial"/>
              </a:rPr>
              <a:t>s_client</a:t>
            </a:r>
            <a:r>
              <a:rPr sz="2800" b="0" spc="-50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800" b="0" spc="-10" dirty="0">
                <a:solidFill>
                  <a:srgbClr val="FF40FF"/>
                </a:solidFill>
                <a:latin typeface="Arial"/>
                <a:cs typeface="Arial"/>
              </a:rPr>
              <a:t>traffic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73B8A04-30A7-A417-BC21-A45FB20E1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573488"/>
            <a:ext cx="7620000" cy="1015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NEXT shows the output of the command-line tool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openssl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s_client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which is being used to connect to the HTTPS server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and inspect its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TLS certificate and connection info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7A58B-F2A8-8F3E-53CB-8D2269EE0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30C28-AD7A-CB0C-85F5-054D709C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33400"/>
            <a:ext cx="6038850" cy="615553"/>
          </a:xfrm>
        </p:spPr>
        <p:txBody>
          <a:bodyPr/>
          <a:lstStyle/>
          <a:p>
            <a:r>
              <a:rPr lang="en-US" dirty="0"/>
              <a:t>HTTPS and TLS?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EEB2B25-FA5E-D495-98BA-B559EBC35DC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457200" y="3388904"/>
            <a:ext cx="7924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b="0" i="0" u="none" strike="noStrike" dirty="0">
                <a:solidFill>
                  <a:srgbClr val="993D1F"/>
                </a:solidFill>
                <a:effectLst/>
                <a:highlight>
                  <a:srgbClr val="FBCDA5"/>
                </a:highlight>
                <a:latin typeface="-apple-system"/>
                <a:hlinkClick r:id="rId2"/>
              </a:rPr>
              <a:t>HTTPS</a:t>
            </a:r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 is an implementation of TLS encryption on top of the </a:t>
            </a:r>
            <a:r>
              <a:rPr lang="en-US" b="0" i="0" u="none" strike="noStrike" dirty="0">
                <a:solidFill>
                  <a:srgbClr val="993D1F"/>
                </a:solidFill>
                <a:effectLst/>
                <a:highlight>
                  <a:srgbClr val="FBCDA5"/>
                </a:highlight>
                <a:latin typeface="-apple-system"/>
                <a:hlinkClick r:id="rId3"/>
              </a:rPr>
              <a:t>HTTP</a:t>
            </a:r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 protocol, which is used by all websites as well as some other web services.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6272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DCFCB97-FB71-B78F-250F-5B2D3C24C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83CA58C7-7190-465D-63EC-04E08F45E87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8270" y="256222"/>
            <a:ext cx="1453356" cy="389532"/>
          </a:xfrm>
          <a:prstGeom prst="rect">
            <a:avLst/>
          </a:prstGeom>
        </p:spPr>
      </p:pic>
      <p:pic>
        <p:nvPicPr>
          <p:cNvPr id="3" name="object 3">
            <a:extLst>
              <a:ext uri="{FF2B5EF4-FFF2-40B4-BE49-F238E27FC236}">
                <a16:creationId xmlns:a16="http://schemas.microsoft.com/office/drawing/2014/main" id="{84D9BB3B-E849-843E-4AC0-20E947994EA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2914" y="261381"/>
            <a:ext cx="1373782" cy="384373"/>
          </a:xfrm>
          <a:prstGeom prst="rect">
            <a:avLst/>
          </a:prstGeom>
        </p:spPr>
      </p:pic>
      <p:pic>
        <p:nvPicPr>
          <p:cNvPr id="4100" name="Picture 4" descr="openssl_gallery">
            <a:extLst>
              <a:ext uri="{FF2B5EF4-FFF2-40B4-BE49-F238E27FC236}">
                <a16:creationId xmlns:a16="http://schemas.microsoft.com/office/drawing/2014/main" id="{EC973237-A472-8232-B52D-9DF2A2FA1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2163"/>
            <a:ext cx="9144000" cy="527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4DF52E-6A1B-356D-4155-51CF6423D7EE}"/>
              </a:ext>
            </a:extLst>
          </p:cNvPr>
          <p:cNvSpPr txBox="1"/>
          <p:nvPr/>
        </p:nvSpPr>
        <p:spPr>
          <a:xfrm>
            <a:off x="3505200" y="3657600"/>
            <a:ext cx="5410200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You can see that it verified that the issuer of the top-level certificate in the issuance chain (the CN=Baltimore </a:t>
            </a:r>
            <a:r>
              <a:rPr lang="en-US" dirty="0" err="1"/>
              <a:t>CyberTrust</a:t>
            </a:r>
            <a:r>
              <a:rPr lang="en-US" dirty="0"/>
              <a:t> Root CA) is trusted ("verified", against my local ca files), and each trust relationship all the way down to the peer (or endpoint) certificate for www.powershellgallery.com.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From: </a:t>
            </a:r>
            <a:r>
              <a:rPr lang="en-US" dirty="0">
                <a:hlinkClick r:id="rId5"/>
              </a:rPr>
              <a:t>https://blog.iisreset.me/openssl-s_client-but-in-powershell/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74483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59C4A-3EC7-9E62-3F95-8CFDD7F10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61678C26-03C6-F57C-5A1E-13644AFA5D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8615" y="880363"/>
            <a:ext cx="8338185" cy="132664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lang="en-US" sz="2400" b="0" dirty="0">
                <a:latin typeface="Arial"/>
                <a:cs typeface="Arial"/>
              </a:rPr>
              <a:t>GAE (&amp; most PaaS) handles TLS fo</a:t>
            </a:r>
            <a:r>
              <a:rPr lang="en-US" sz="2400" b="0" dirty="0"/>
              <a:t>r you automatically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20"/>
              </a:spcBef>
              <a:tabLst>
                <a:tab pos="755015" algn="l"/>
              </a:tabLst>
            </a:pPr>
            <a:r>
              <a:rPr lang="en-US" sz="1600" dirty="0">
                <a:solidFill>
                  <a:srgbClr val="002060"/>
                </a:solidFill>
              </a:rPr>
              <a:t>You don’t need to manually configure TLS certificates or HTTPS listeners in your Node.js app.</a:t>
            </a:r>
            <a:br>
              <a:rPr lang="en-US" sz="1600" dirty="0">
                <a:solidFill>
                  <a:srgbClr val="002060"/>
                </a:solidFill>
              </a:rPr>
            </a:b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162B62-B8EB-1A76-18FB-05F44CDB75C5}"/>
              </a:ext>
            </a:extLst>
          </p:cNvPr>
          <p:cNvSpPr txBox="1"/>
          <p:nvPr/>
        </p:nvSpPr>
        <p:spPr>
          <a:xfrm>
            <a:off x="457200" y="152400"/>
            <a:ext cx="3188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TLS  and Cloud</a:t>
            </a:r>
          </a:p>
        </p:txBody>
      </p:sp>
    </p:spTree>
    <p:extLst>
      <p:ext uri="{BB962C8B-B14F-4D97-AF65-F5344CB8AC3E}">
        <p14:creationId xmlns:p14="http://schemas.microsoft.com/office/powerpoint/2010/main" val="13574783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5FE43-CA15-FFA8-DCF5-89885390C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B5657E31-6C8B-0463-F09A-B5C1FA24E804}"/>
              </a:ext>
            </a:extLst>
          </p:cNvPr>
          <p:cNvSpPr txBox="1"/>
          <p:nvPr/>
        </p:nvSpPr>
        <p:spPr>
          <a:xfrm>
            <a:off x="296227" y="838200"/>
            <a:ext cx="8551545" cy="6151043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lang="en-US" sz="2400" dirty="0">
                <a:solidFill>
                  <a:srgbClr val="0080FF"/>
                </a:solidFill>
                <a:latin typeface="Arial"/>
                <a:cs typeface="Arial"/>
              </a:rPr>
              <a:t>Google Compute Engine (&amp; most/all IaaS)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25"/>
              </a:spcBef>
              <a:tabLst>
                <a:tab pos="755015" algn="l"/>
              </a:tabLst>
            </a:pPr>
            <a:r>
              <a:rPr lang="en-US" sz="2400" b="1" dirty="0">
                <a:solidFill>
                  <a:srgbClr val="002060"/>
                </a:solidFill>
                <a:latin typeface="Arial"/>
                <a:ea typeface="+mj-ea"/>
                <a:cs typeface="Arial"/>
              </a:rPr>
              <a:t>You must set this up.</a:t>
            </a:r>
          </a:p>
          <a:p>
            <a:pPr>
              <a:buNone/>
            </a:pPr>
            <a:r>
              <a:rPr lang="en-US" b="1" dirty="0">
                <a:highlight>
                  <a:srgbClr val="FFFF00"/>
                </a:highlight>
              </a:rPr>
              <a:t>Option 1: Use HTTPS via Google Cloud Load Balancer (Recommended)</a:t>
            </a:r>
          </a:p>
          <a:p>
            <a:pPr>
              <a:buNone/>
            </a:pPr>
            <a:r>
              <a:rPr lang="en-US" dirty="0"/>
              <a:t>Let Google handle TLS termination for you using a </a:t>
            </a:r>
            <a:r>
              <a:rPr lang="en-US" b="1" dirty="0"/>
              <a:t>Global HTTP(S) Load Balancer</a:t>
            </a:r>
            <a:r>
              <a:rPr lang="en-US" dirty="0"/>
              <a:t> in front of your VM.</a:t>
            </a:r>
          </a:p>
          <a:p>
            <a:pPr>
              <a:buNone/>
            </a:pPr>
            <a:r>
              <a:rPr lang="en-US" b="1" dirty="0"/>
              <a:t>🧭 How It Works: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Your VM (GCE instance)</a:t>
            </a:r>
            <a:r>
              <a:rPr lang="en-US" dirty="0"/>
              <a:t> runs your Node.js app on </a:t>
            </a:r>
            <a:r>
              <a:rPr lang="en-US" b="1" dirty="0"/>
              <a:t>HTTP (port 80 or 8080)</a:t>
            </a:r>
            <a:r>
              <a:rPr lang="en-US" dirty="0"/>
              <a:t>.</a:t>
            </a:r>
          </a:p>
          <a:p>
            <a:pPr>
              <a:buFont typeface="+mj-lt"/>
              <a:buAutoNum type="arabicPeriod"/>
            </a:pPr>
            <a:r>
              <a:rPr lang="en-US" dirty="0"/>
              <a:t>You configure a </a:t>
            </a:r>
            <a:r>
              <a:rPr lang="en-US" b="1" dirty="0"/>
              <a:t>Google Cloud Load Balancer</a:t>
            </a:r>
            <a:r>
              <a:rPr lang="en-US" dirty="0"/>
              <a:t> in front of it.</a:t>
            </a:r>
          </a:p>
          <a:p>
            <a:pPr>
              <a:buFont typeface="+mj-lt"/>
              <a:buAutoNum type="arabicPeriod"/>
            </a:pPr>
            <a:r>
              <a:rPr lang="en-US" dirty="0"/>
              <a:t>The load balancer: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Terminates </a:t>
            </a:r>
            <a:r>
              <a:rPr lang="en-US" b="1" dirty="0"/>
              <a:t>TLS/HTTPS</a:t>
            </a:r>
            <a:r>
              <a:rPr lang="en-US" dirty="0"/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Forwards traffic as </a:t>
            </a:r>
            <a:r>
              <a:rPr lang="en-US" b="1" dirty="0"/>
              <a:t>plain HTTP</a:t>
            </a:r>
            <a:r>
              <a:rPr lang="en-US" dirty="0"/>
              <a:t> to your Node.js app.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Can use </a:t>
            </a:r>
            <a:r>
              <a:rPr lang="en-US" b="1" dirty="0"/>
              <a:t>Google-managed SSL certificates</a:t>
            </a:r>
            <a:r>
              <a:rPr lang="en-US" dirty="0"/>
              <a:t> (free and auto-renewed).</a:t>
            </a:r>
          </a:p>
          <a:p>
            <a:pPr>
              <a:buNone/>
            </a:pPr>
            <a:r>
              <a:rPr lang="en-US" b="1" dirty="0"/>
              <a:t>🛠️ Steps:</a:t>
            </a:r>
          </a:p>
          <a:p>
            <a:pPr>
              <a:buFont typeface="+mj-lt"/>
              <a:buAutoNum type="arabicPeriod"/>
            </a:pPr>
            <a:r>
              <a:rPr lang="en-US" dirty="0"/>
              <a:t>Go to </a:t>
            </a:r>
            <a:r>
              <a:rPr lang="en-US" b="1" dirty="0"/>
              <a:t>Cloud Console &gt; Network Services &gt; Load balancing</a:t>
            </a:r>
            <a:r>
              <a:rPr lang="en-US" dirty="0"/>
              <a:t>.</a:t>
            </a:r>
          </a:p>
          <a:p>
            <a:pPr>
              <a:buFont typeface="+mj-lt"/>
              <a:buAutoNum type="arabicPeriod"/>
            </a:pPr>
            <a:r>
              <a:rPr lang="en-US" dirty="0"/>
              <a:t>Create a </a:t>
            </a:r>
            <a:r>
              <a:rPr lang="en-US" b="1" dirty="0"/>
              <a:t>Global HTTP(S) load balancer</a:t>
            </a:r>
            <a:r>
              <a:rPr lang="en-US" dirty="0"/>
              <a:t>.</a:t>
            </a:r>
          </a:p>
          <a:p>
            <a:pPr>
              <a:buFont typeface="+mj-lt"/>
              <a:buAutoNum type="arabicPeriod"/>
            </a:pPr>
            <a:r>
              <a:rPr lang="en-US" dirty="0"/>
              <a:t>Add: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b="1" dirty="0"/>
              <a:t>Backend</a:t>
            </a:r>
            <a:r>
              <a:rPr lang="en-US" dirty="0"/>
              <a:t>: your GCE instance group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b="1" dirty="0"/>
              <a:t>Frontend</a:t>
            </a:r>
            <a:r>
              <a:rPr lang="en-US" dirty="0"/>
              <a:t>: enable HTTPS (port 443)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Attach </a:t>
            </a:r>
            <a:r>
              <a:rPr lang="en-US" b="1" dirty="0"/>
              <a:t>Google-managed certificate</a:t>
            </a:r>
            <a:r>
              <a:rPr lang="en-US" dirty="0"/>
              <a:t> or upload your own</a:t>
            </a:r>
          </a:p>
          <a:p>
            <a:pPr>
              <a:buFont typeface="+mj-lt"/>
              <a:buAutoNum type="arabicPeriod"/>
            </a:pPr>
            <a:r>
              <a:rPr lang="en-US" dirty="0"/>
              <a:t>Point your </a:t>
            </a:r>
            <a:r>
              <a:rPr lang="en-US" b="1" dirty="0"/>
              <a:t>domain's DNS A record</a:t>
            </a:r>
            <a:r>
              <a:rPr lang="en-US" dirty="0"/>
              <a:t> to the load balancer's IP.</a:t>
            </a:r>
          </a:p>
          <a:p>
            <a:pPr marL="469900">
              <a:lnSpc>
                <a:spcPct val="100000"/>
              </a:lnSpc>
              <a:spcBef>
                <a:spcPts val="425"/>
              </a:spcBef>
              <a:tabLst>
                <a:tab pos="755015" algn="l"/>
              </a:tabLst>
            </a:pPr>
            <a:endParaRPr sz="1600" b="1" dirty="0">
              <a:solidFill>
                <a:srgbClr val="00206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44F9D1-BCCD-861C-87BA-4B8C8E436852}"/>
              </a:ext>
            </a:extLst>
          </p:cNvPr>
          <p:cNvSpPr txBox="1"/>
          <p:nvPr/>
        </p:nvSpPr>
        <p:spPr>
          <a:xfrm>
            <a:off x="457200" y="152400"/>
            <a:ext cx="3188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TLS  and Cloud</a:t>
            </a:r>
          </a:p>
        </p:txBody>
      </p:sp>
    </p:spTree>
    <p:extLst>
      <p:ext uri="{BB962C8B-B14F-4D97-AF65-F5344CB8AC3E}">
        <p14:creationId xmlns:p14="http://schemas.microsoft.com/office/powerpoint/2010/main" val="20657533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13ED4-94E9-A7EB-6D2D-BF82B3454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5E833E-27C9-487F-A835-0C88ED8193E5}"/>
              </a:ext>
            </a:extLst>
          </p:cNvPr>
          <p:cNvSpPr txBox="1"/>
          <p:nvPr/>
        </p:nvSpPr>
        <p:spPr>
          <a:xfrm>
            <a:off x="457200" y="-76200"/>
            <a:ext cx="7301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TLS  </a:t>
            </a:r>
            <a:r>
              <a:rPr lang="en-US" sz="3200" b="1" dirty="0"/>
              <a:t>and Cloud </a:t>
            </a:r>
            <a:r>
              <a:rPr lang="en-US" sz="3200" b="1" dirty="0">
                <a:sym typeface="Wingdings" panose="05000000000000000000" pitchFamily="2" charset="2"/>
              </a:rPr>
              <a:t> configure on GCE</a:t>
            </a:r>
            <a:endParaRPr lang="en-US" sz="3200" b="1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22B7F94-61FD-BF93-D1F0-EA8DEF27E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8991600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🛠️ Option 2: Handle TLS Yourself (on the VM)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 can configure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HTTPS directly in your Node.js app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typically using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Express + HTTPS module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n-US" altLang="en-US" sz="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/>
              <a:t>🛠️</a:t>
            </a:r>
            <a:r>
              <a:rPr kumimoji="0" lang="en-US" altLang="en-US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Basic Setup: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Obtain a certificate:</a:t>
            </a:r>
            <a:endParaRPr kumimoji="0" lang="en-US" altLang="en-US" sz="6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Let’s Encrypt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(via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Certbot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or acme.sh)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 purchase and install a cert manually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 this to your Node.js app: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Open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ports 443 and optionally 80 in your GCP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firewall rules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 Unicode MS"/>
              </a:rPr>
              <a:t>gcloud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 Unicode MS"/>
              </a:rPr>
              <a:t> compute firewall-rules create allow-https --allow tcp:443 --target-tags your-instance-tag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highlight>
                <a:srgbClr val="000000"/>
              </a:highlight>
              <a:latin typeface="Arial" panose="020B060402020202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3AB62F0-2D7D-DED4-8188-DB78030F6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599" y="4836431"/>
            <a:ext cx="8382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⚖️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B00E2A-D220-EF7E-456F-19F4782C2743}"/>
              </a:ext>
            </a:extLst>
          </p:cNvPr>
          <p:cNvSpPr txBox="1"/>
          <p:nvPr/>
        </p:nvSpPr>
        <p:spPr>
          <a:xfrm>
            <a:off x="228600" y="3048000"/>
            <a:ext cx="8686800" cy="281615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const https = require('https');</a:t>
            </a:r>
          </a:p>
          <a:p>
            <a:r>
              <a:rPr lang="en-US" sz="1200" dirty="0">
                <a:solidFill>
                  <a:schemeClr val="bg1"/>
                </a:solidFill>
              </a:rPr>
              <a:t>const fs = require('fs');</a:t>
            </a:r>
          </a:p>
          <a:p>
            <a:r>
              <a:rPr lang="en-US" sz="1200" dirty="0">
                <a:solidFill>
                  <a:schemeClr val="bg1"/>
                </a:solidFill>
              </a:rPr>
              <a:t>const express = require('express');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const app = express();</a:t>
            </a:r>
          </a:p>
          <a:p>
            <a:r>
              <a:rPr lang="en-US" sz="1200" dirty="0" err="1">
                <a:solidFill>
                  <a:schemeClr val="bg1"/>
                </a:solidFill>
              </a:rPr>
              <a:t>app.get</a:t>
            </a:r>
            <a:r>
              <a:rPr lang="en-US" sz="1200" dirty="0">
                <a:solidFill>
                  <a:schemeClr val="bg1"/>
                </a:solidFill>
              </a:rPr>
              <a:t>('/', (req, res) =&gt; </a:t>
            </a:r>
            <a:r>
              <a:rPr lang="en-US" sz="1200" dirty="0" err="1">
                <a:solidFill>
                  <a:schemeClr val="bg1"/>
                </a:solidFill>
              </a:rPr>
              <a:t>res.send</a:t>
            </a:r>
            <a:r>
              <a:rPr lang="en-US" sz="1200" dirty="0">
                <a:solidFill>
                  <a:schemeClr val="bg1"/>
                </a:solidFill>
              </a:rPr>
              <a:t>('Hello HTTPS!'));</a:t>
            </a:r>
          </a:p>
          <a:p>
            <a:endParaRPr lang="en-US" sz="9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const options = {</a:t>
            </a:r>
            <a:r>
              <a:rPr lang="en-US" sz="1200" dirty="0">
                <a:solidFill>
                  <a:schemeClr val="bg1"/>
                </a:solidFill>
                <a:highlight>
                  <a:srgbClr val="0000FF"/>
                </a:highlight>
              </a:rPr>
              <a:t>// Load certificate files</a:t>
            </a:r>
          </a:p>
          <a:p>
            <a:r>
              <a:rPr lang="en-US" sz="1200" dirty="0">
                <a:solidFill>
                  <a:schemeClr val="bg1"/>
                </a:solidFill>
              </a:rPr>
              <a:t>  key: </a:t>
            </a:r>
            <a:r>
              <a:rPr lang="en-US" sz="1200" dirty="0" err="1">
                <a:solidFill>
                  <a:schemeClr val="bg1"/>
                </a:solidFill>
              </a:rPr>
              <a:t>fs.readFileSync</a:t>
            </a:r>
            <a:r>
              <a:rPr lang="en-US" sz="1200" dirty="0">
                <a:solidFill>
                  <a:schemeClr val="bg1"/>
                </a:solidFill>
              </a:rPr>
              <a:t>('/</a:t>
            </a:r>
            <a:r>
              <a:rPr lang="en-US" sz="1200" dirty="0" err="1">
                <a:solidFill>
                  <a:schemeClr val="bg1"/>
                </a:solidFill>
              </a:rPr>
              <a:t>etc</a:t>
            </a:r>
            <a:r>
              <a:rPr lang="en-US" sz="1200" dirty="0">
                <a:solidFill>
                  <a:schemeClr val="bg1"/>
                </a:solidFill>
              </a:rPr>
              <a:t>/</a:t>
            </a:r>
            <a:r>
              <a:rPr lang="en-US" sz="1200" dirty="0" err="1">
                <a:solidFill>
                  <a:schemeClr val="bg1"/>
                </a:solidFill>
              </a:rPr>
              <a:t>letsencrypt</a:t>
            </a:r>
            <a:r>
              <a:rPr lang="en-US" sz="1200" dirty="0">
                <a:solidFill>
                  <a:schemeClr val="bg1"/>
                </a:solidFill>
              </a:rPr>
              <a:t>/live/yourdomain.com/</a:t>
            </a:r>
            <a:r>
              <a:rPr lang="en-US" sz="1200" dirty="0" err="1">
                <a:solidFill>
                  <a:schemeClr val="bg1"/>
                </a:solidFill>
              </a:rPr>
              <a:t>privkey.pem</a:t>
            </a:r>
            <a:r>
              <a:rPr lang="en-US" sz="1200" dirty="0">
                <a:solidFill>
                  <a:schemeClr val="bg1"/>
                </a:solidFill>
              </a:rPr>
              <a:t>'),</a:t>
            </a:r>
          </a:p>
          <a:p>
            <a:r>
              <a:rPr lang="en-US" sz="1200" dirty="0">
                <a:solidFill>
                  <a:schemeClr val="bg1"/>
                </a:solidFill>
              </a:rPr>
              <a:t>  cert: </a:t>
            </a:r>
            <a:r>
              <a:rPr lang="en-US" sz="1200" dirty="0" err="1">
                <a:solidFill>
                  <a:schemeClr val="bg1"/>
                </a:solidFill>
              </a:rPr>
              <a:t>fs.readFileSync</a:t>
            </a:r>
            <a:r>
              <a:rPr lang="en-US" sz="1200" dirty="0">
                <a:solidFill>
                  <a:schemeClr val="bg1"/>
                </a:solidFill>
              </a:rPr>
              <a:t>('/</a:t>
            </a:r>
            <a:r>
              <a:rPr lang="en-US" sz="1200" dirty="0" err="1">
                <a:solidFill>
                  <a:schemeClr val="bg1"/>
                </a:solidFill>
              </a:rPr>
              <a:t>etc</a:t>
            </a:r>
            <a:r>
              <a:rPr lang="en-US" sz="1200" dirty="0">
                <a:solidFill>
                  <a:schemeClr val="bg1"/>
                </a:solidFill>
              </a:rPr>
              <a:t>/</a:t>
            </a:r>
            <a:r>
              <a:rPr lang="en-US" sz="1200" dirty="0" err="1">
                <a:solidFill>
                  <a:schemeClr val="bg1"/>
                </a:solidFill>
              </a:rPr>
              <a:t>letsencrypt</a:t>
            </a:r>
            <a:r>
              <a:rPr lang="en-US" sz="1200" dirty="0">
                <a:solidFill>
                  <a:schemeClr val="bg1"/>
                </a:solidFill>
              </a:rPr>
              <a:t>/live/yourdomain.com/</a:t>
            </a:r>
            <a:r>
              <a:rPr lang="en-US" sz="1200" dirty="0" err="1">
                <a:solidFill>
                  <a:schemeClr val="bg1"/>
                </a:solidFill>
              </a:rPr>
              <a:t>fullchain.pem</a:t>
            </a:r>
            <a:r>
              <a:rPr lang="en-US" sz="1200" dirty="0">
                <a:solidFill>
                  <a:schemeClr val="bg1"/>
                </a:solidFill>
              </a:rPr>
              <a:t>')</a:t>
            </a:r>
          </a:p>
          <a:p>
            <a:r>
              <a:rPr lang="en-US" sz="1200" dirty="0">
                <a:solidFill>
                  <a:schemeClr val="bg1"/>
                </a:solidFill>
              </a:rPr>
              <a:t>};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 err="1">
                <a:solidFill>
                  <a:schemeClr val="bg1"/>
                </a:solidFill>
              </a:rPr>
              <a:t>https.createServer</a:t>
            </a:r>
            <a:r>
              <a:rPr lang="en-US" sz="1200" dirty="0">
                <a:solidFill>
                  <a:schemeClr val="bg1"/>
                </a:solidFill>
              </a:rPr>
              <a:t>(options, app).listen(443, () =&gt; </a:t>
            </a:r>
            <a:r>
              <a:rPr lang="en-US" sz="1200" dirty="0">
                <a:solidFill>
                  <a:schemeClr val="bg1"/>
                </a:solidFill>
                <a:highlight>
                  <a:srgbClr val="0000FF"/>
                </a:highlight>
              </a:rPr>
              <a:t>{// Start HTTPS server with certificates specified</a:t>
            </a:r>
          </a:p>
          <a:p>
            <a:r>
              <a:rPr lang="en-US" sz="1200" dirty="0">
                <a:solidFill>
                  <a:schemeClr val="bg1"/>
                </a:solidFill>
              </a:rPr>
              <a:t>  console.log('Secure server running on port 443');</a:t>
            </a:r>
          </a:p>
          <a:p>
            <a:r>
              <a:rPr lang="en-US" sz="1200" dirty="0">
                <a:solidFill>
                  <a:schemeClr val="bg1"/>
                </a:solidFill>
              </a:rPr>
              <a:t>});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8F127B-7AC6-6A63-BAB4-DFBB3685CEC1}"/>
              </a:ext>
            </a:extLst>
          </p:cNvPr>
          <p:cNvSpPr txBox="1"/>
          <p:nvPr/>
        </p:nvSpPr>
        <p:spPr>
          <a:xfrm>
            <a:off x="6172200" y="1295400"/>
            <a:ext cx="2590800" cy="147732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Node.js includes a </a:t>
            </a:r>
            <a:r>
              <a:rPr lang="en-US" b="1" dirty="0"/>
              <a:t>bundled OpenSSL binary </a:t>
            </a: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it will support a version of TSL by default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722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2914" y="959611"/>
            <a:ext cx="79622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Goal:</a:t>
            </a:r>
            <a:r>
              <a:rPr sz="2400" b="0" spc="-75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enable</a:t>
            </a:r>
            <a:r>
              <a:rPr sz="2400" b="0" spc="-7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secure</a:t>
            </a:r>
            <a:r>
              <a:rPr sz="2400" b="0" spc="-7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400" b="0" spc="-10" dirty="0">
                <a:solidFill>
                  <a:srgbClr val="9437FF"/>
                </a:solidFill>
                <a:latin typeface="Arial"/>
                <a:cs typeface="Arial"/>
              </a:rPr>
              <a:t>communication</a:t>
            </a:r>
            <a:r>
              <a:rPr sz="2400" b="0" spc="-7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over</a:t>
            </a:r>
            <a:r>
              <a:rPr sz="2400" b="0" spc="-65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insecure</a:t>
            </a:r>
            <a:r>
              <a:rPr sz="2400" b="0" spc="-7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400" b="0" spc="-10" dirty="0">
                <a:solidFill>
                  <a:srgbClr val="9437FF"/>
                </a:solidFill>
                <a:latin typeface="Arial"/>
                <a:cs typeface="Arial"/>
              </a:rPr>
              <a:t>channel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615" y="1614931"/>
            <a:ext cx="8523605" cy="5035353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0080FF"/>
                </a:solidFill>
                <a:latin typeface="Arial"/>
                <a:cs typeface="Arial"/>
              </a:rPr>
              <a:t>Authentication</a:t>
            </a:r>
            <a:endParaRPr sz="2400" dirty="0">
              <a:latin typeface="Arial"/>
              <a:cs typeface="Arial"/>
            </a:endParaRPr>
          </a:p>
          <a:p>
            <a:pPr marL="755015" indent="-285115">
              <a:lnSpc>
                <a:spcPct val="100000"/>
              </a:lnSpc>
              <a:spcBef>
                <a:spcPts val="520"/>
              </a:spcBef>
              <a:buChar char="–"/>
              <a:tabLst>
                <a:tab pos="755015" algn="l"/>
              </a:tabLst>
            </a:pPr>
            <a:r>
              <a:rPr sz="2000" dirty="0">
                <a:latin typeface="Arial"/>
                <a:cs typeface="Arial"/>
              </a:rPr>
              <a:t>sender,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receiver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want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confirm</a:t>
            </a:r>
            <a:r>
              <a:rPr sz="2000" spc="-4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identity</a:t>
            </a:r>
            <a:r>
              <a:rPr sz="2000" spc="-4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each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other</a:t>
            </a:r>
            <a:endParaRPr sz="2000" dirty="0">
              <a:latin typeface="Arial"/>
              <a:cs typeface="Arial"/>
            </a:endParaRPr>
          </a:p>
          <a:p>
            <a:pPr marL="755015" indent="-285115">
              <a:lnSpc>
                <a:spcPct val="100000"/>
              </a:lnSpc>
              <a:spcBef>
                <a:spcPts val="409"/>
              </a:spcBef>
              <a:buChar char="–"/>
              <a:tabLst>
                <a:tab pos="755015" algn="l"/>
              </a:tabLst>
            </a:pPr>
            <a:r>
              <a:rPr sz="2000" dirty="0">
                <a:latin typeface="Arial"/>
                <a:cs typeface="Arial"/>
              </a:rPr>
              <a:t>use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nonce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confirm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liveness,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Certificate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Authority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confirm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identity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85"/>
              </a:spcBef>
              <a:buFont typeface="Arial"/>
              <a:buChar char="–"/>
            </a:pP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0B050"/>
                </a:solidFill>
                <a:latin typeface="Arial"/>
                <a:cs typeface="Arial"/>
              </a:rPr>
              <a:t>Message</a:t>
            </a:r>
            <a:r>
              <a:rPr sz="2400" spc="-114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B050"/>
                </a:solidFill>
                <a:latin typeface="Arial"/>
                <a:cs typeface="Arial"/>
              </a:rPr>
              <a:t>integrity</a:t>
            </a:r>
            <a:endParaRPr sz="2400" dirty="0">
              <a:latin typeface="Arial"/>
              <a:cs typeface="Arial"/>
            </a:endParaRPr>
          </a:p>
          <a:p>
            <a:pPr marL="755650" marR="360045" indent="-285750">
              <a:lnSpc>
                <a:spcPct val="100000"/>
              </a:lnSpc>
              <a:spcBef>
                <a:spcPts val="520"/>
              </a:spcBef>
              <a:buChar char="–"/>
              <a:tabLst>
                <a:tab pos="755650" algn="l"/>
              </a:tabLst>
            </a:pPr>
            <a:r>
              <a:rPr sz="2000" dirty="0">
                <a:latin typeface="Arial"/>
                <a:cs typeface="Arial"/>
              </a:rPr>
              <a:t>sender,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receiver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want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ensure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B050"/>
                </a:solidFill>
                <a:latin typeface="Arial"/>
                <a:cs typeface="Arial"/>
              </a:rPr>
              <a:t>message</a:t>
            </a:r>
            <a:r>
              <a:rPr sz="2000" spc="-5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B050"/>
                </a:solidFill>
                <a:latin typeface="Arial"/>
                <a:cs typeface="Arial"/>
              </a:rPr>
              <a:t>not</a:t>
            </a:r>
            <a:r>
              <a:rPr sz="2000" spc="-6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B050"/>
                </a:solidFill>
                <a:latin typeface="Arial"/>
                <a:cs typeface="Arial"/>
              </a:rPr>
              <a:t>altered</a:t>
            </a:r>
            <a:r>
              <a:rPr sz="2000" spc="-4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(in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transit,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or </a:t>
            </a:r>
            <a:r>
              <a:rPr sz="2000" dirty="0">
                <a:latin typeface="Arial"/>
                <a:cs typeface="Arial"/>
              </a:rPr>
              <a:t>afterwards)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without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detection</a:t>
            </a:r>
            <a:br>
              <a:rPr lang="en-US" sz="2000" spc="-10" dirty="0">
                <a:latin typeface="Arial"/>
                <a:cs typeface="Arial"/>
              </a:rPr>
            </a:br>
            <a:endParaRPr lang="en-US" sz="2000" spc="-1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lang="en-US" sz="2400" spc="-10" dirty="0">
                <a:solidFill>
                  <a:srgbClr val="FF40FF"/>
                </a:solidFill>
                <a:latin typeface="Arial"/>
                <a:cs typeface="Arial"/>
              </a:rPr>
              <a:t>Confidentiality</a:t>
            </a:r>
            <a:endParaRPr lang="en-US" sz="2400" dirty="0">
              <a:latin typeface="Arial"/>
              <a:cs typeface="Arial"/>
            </a:endParaRPr>
          </a:p>
          <a:p>
            <a:pPr marL="755015" indent="-285115">
              <a:lnSpc>
                <a:spcPct val="100000"/>
              </a:lnSpc>
              <a:spcBef>
                <a:spcPts val="520"/>
              </a:spcBef>
              <a:buChar char="–"/>
              <a:tabLst>
                <a:tab pos="755015" algn="l"/>
              </a:tabLst>
            </a:pPr>
            <a:r>
              <a:rPr lang="en-US" sz="2000" dirty="0">
                <a:latin typeface="Arial"/>
                <a:cs typeface="Arial"/>
              </a:rPr>
              <a:t>only</a:t>
            </a:r>
            <a:r>
              <a:rPr lang="en-US" sz="2000" spc="-7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sender,</a:t>
            </a:r>
            <a:r>
              <a:rPr lang="en-US" sz="2000" spc="-8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intended</a:t>
            </a:r>
            <a:r>
              <a:rPr lang="en-US" sz="2000" spc="-7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receiver</a:t>
            </a:r>
            <a:r>
              <a:rPr lang="en-US" sz="2000" spc="-7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understand</a:t>
            </a:r>
            <a:r>
              <a:rPr lang="en-US" sz="2000" spc="-7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message</a:t>
            </a:r>
            <a:r>
              <a:rPr lang="en-US" sz="2000" spc="-70" dirty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contents</a:t>
            </a:r>
            <a:endParaRPr lang="en-US" sz="2000" dirty="0">
              <a:latin typeface="Arial"/>
              <a:cs typeface="Arial"/>
            </a:endParaRPr>
          </a:p>
          <a:p>
            <a:pPr marL="1155065" lvl="1" indent="-227965">
              <a:lnSpc>
                <a:spcPct val="100000"/>
              </a:lnSpc>
              <a:spcBef>
                <a:spcPts val="415"/>
              </a:spcBef>
              <a:buChar char="•"/>
              <a:tabLst>
                <a:tab pos="1155065" algn="l"/>
              </a:tabLst>
            </a:pPr>
            <a:r>
              <a:rPr lang="en-US" sz="1800" dirty="0">
                <a:latin typeface="Arial"/>
                <a:cs typeface="Arial"/>
              </a:rPr>
              <a:t>sender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FF40FF"/>
                </a:solidFill>
                <a:latin typeface="Arial"/>
                <a:cs typeface="Arial"/>
              </a:rPr>
              <a:t>encrypts</a:t>
            </a:r>
            <a:r>
              <a:rPr lang="en-US" sz="1800" spc="-3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lang="en-US" sz="1800" spc="-10" dirty="0">
                <a:latin typeface="Arial"/>
                <a:cs typeface="Arial"/>
              </a:rPr>
              <a:t>message</a:t>
            </a:r>
            <a:endParaRPr lang="en-US" sz="1800" dirty="0">
              <a:latin typeface="Arial"/>
              <a:cs typeface="Arial"/>
            </a:endParaRPr>
          </a:p>
          <a:p>
            <a:pPr marL="1155065" lvl="1" indent="-227965">
              <a:lnSpc>
                <a:spcPct val="100000"/>
              </a:lnSpc>
              <a:spcBef>
                <a:spcPts val="430"/>
              </a:spcBef>
              <a:buChar char="•"/>
              <a:tabLst>
                <a:tab pos="1155065" algn="l"/>
              </a:tabLst>
            </a:pPr>
            <a:r>
              <a:rPr lang="en-US" sz="1800" dirty="0">
                <a:latin typeface="Arial"/>
                <a:cs typeface="Arial"/>
              </a:rPr>
              <a:t>receiver</a:t>
            </a:r>
            <a:r>
              <a:rPr lang="en-US" sz="1800" spc="-45" dirty="0"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FF40FF"/>
                </a:solidFill>
                <a:latin typeface="Arial"/>
                <a:cs typeface="Arial"/>
              </a:rPr>
              <a:t>decrypts</a:t>
            </a:r>
            <a:r>
              <a:rPr lang="en-US" sz="1800" spc="-40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lang="en-US" sz="1800" spc="-10" dirty="0">
                <a:latin typeface="Arial"/>
                <a:cs typeface="Arial"/>
              </a:rPr>
              <a:t>message</a:t>
            </a:r>
            <a:endParaRPr lang="en-US" sz="1800" dirty="0">
              <a:latin typeface="Arial"/>
              <a:cs typeface="Arial"/>
            </a:endParaRPr>
          </a:p>
          <a:p>
            <a:pPr marL="755015" indent="-285115">
              <a:lnSpc>
                <a:spcPct val="100000"/>
              </a:lnSpc>
              <a:spcBef>
                <a:spcPts val="450"/>
              </a:spcBef>
              <a:buChar char="–"/>
              <a:tabLst>
                <a:tab pos="755015" algn="l"/>
              </a:tabLst>
            </a:pPr>
            <a:r>
              <a:rPr lang="en-US" sz="2000" dirty="0">
                <a:latin typeface="Arial"/>
                <a:cs typeface="Arial"/>
              </a:rPr>
              <a:t>use</a:t>
            </a:r>
            <a:r>
              <a:rPr lang="en-US" sz="2000" spc="-6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cryptography:</a:t>
            </a:r>
            <a:r>
              <a:rPr lang="en-US" sz="2000" spc="-6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public/private</a:t>
            </a:r>
            <a:r>
              <a:rPr lang="en-US" sz="2000" spc="-5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key</a:t>
            </a:r>
            <a:r>
              <a:rPr lang="en-US" sz="2000" spc="-6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vs</a:t>
            </a:r>
            <a:r>
              <a:rPr lang="en-US" sz="2000" spc="-5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symmetric</a:t>
            </a:r>
            <a:r>
              <a:rPr lang="en-US" sz="2000" spc="-60" dirty="0">
                <a:latin typeface="Arial"/>
                <a:cs typeface="Arial"/>
              </a:rPr>
              <a:t> </a:t>
            </a:r>
            <a:r>
              <a:rPr lang="en-US" sz="2000" spc="-25" dirty="0">
                <a:latin typeface="Arial"/>
                <a:cs typeface="Arial"/>
              </a:rPr>
              <a:t>key</a:t>
            </a:r>
            <a:endParaRPr lang="en-US" sz="2000" dirty="0">
              <a:latin typeface="Arial"/>
              <a:cs typeface="Arial"/>
            </a:endParaRPr>
          </a:p>
          <a:p>
            <a:pPr marR="29209" algn="r">
              <a:lnSpc>
                <a:spcPct val="100000"/>
              </a:lnSpc>
              <a:spcBef>
                <a:spcPts val="240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ACB772-6D5F-83F8-C178-AB2D0D711B7B}"/>
              </a:ext>
            </a:extLst>
          </p:cNvPr>
          <p:cNvSpPr txBox="1"/>
          <p:nvPr/>
        </p:nvSpPr>
        <p:spPr>
          <a:xfrm>
            <a:off x="914400" y="110676"/>
            <a:ext cx="6628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Secure Communications - Issues</a:t>
            </a:r>
          </a:p>
        </p:txBody>
      </p:sp>
    </p:spTree>
    <p:extLst>
      <p:ext uri="{BB962C8B-B14F-4D97-AF65-F5344CB8AC3E}">
        <p14:creationId xmlns:p14="http://schemas.microsoft.com/office/powerpoint/2010/main" val="399037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403" y="4571732"/>
            <a:ext cx="4483844" cy="3887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Security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42867" y="517907"/>
            <a:ext cx="6939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B70064"/>
                </a:solidFill>
                <a:latin typeface="Arial"/>
                <a:cs typeface="Arial"/>
              </a:rPr>
              <a:t>Trudy</a:t>
            </a:r>
            <a:r>
              <a:rPr sz="2400" b="0" spc="-40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poses</a:t>
            </a:r>
            <a:r>
              <a:rPr sz="24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as</a:t>
            </a:r>
            <a:r>
              <a:rPr sz="24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Alice</a:t>
            </a:r>
            <a:r>
              <a:rPr sz="2400" b="0" spc="-45" dirty="0"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(to</a:t>
            </a:r>
            <a:r>
              <a:rPr sz="24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Bob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r>
              <a:rPr sz="24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24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as</a:t>
            </a:r>
            <a:r>
              <a:rPr sz="24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Bob</a:t>
            </a:r>
            <a:r>
              <a:rPr sz="2400" b="0" spc="-4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(to</a:t>
            </a:r>
            <a:r>
              <a:rPr sz="24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spc="-10" dirty="0">
                <a:latin typeface="Arial"/>
                <a:cs typeface="Arial"/>
              </a:rPr>
              <a:t>Alice</a:t>
            </a:r>
            <a:r>
              <a:rPr sz="2400" b="0" spc="-1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90180" y="2095506"/>
            <a:ext cx="2249805" cy="127000"/>
          </a:xfrm>
          <a:custGeom>
            <a:avLst/>
            <a:gdLst/>
            <a:ahLst/>
            <a:cxnLst/>
            <a:rect l="l" t="t" r="r" b="b"/>
            <a:pathLst>
              <a:path w="2249804" h="127000">
                <a:moveTo>
                  <a:pt x="2122487" y="0"/>
                </a:moveTo>
                <a:lnTo>
                  <a:pt x="2122487" y="127000"/>
                </a:lnTo>
                <a:lnTo>
                  <a:pt x="2239962" y="68262"/>
                </a:lnTo>
                <a:lnTo>
                  <a:pt x="2135187" y="68262"/>
                </a:lnTo>
                <a:lnTo>
                  <a:pt x="2135187" y="58737"/>
                </a:lnTo>
                <a:lnTo>
                  <a:pt x="2239962" y="58737"/>
                </a:lnTo>
                <a:lnTo>
                  <a:pt x="2122487" y="0"/>
                </a:lnTo>
                <a:close/>
              </a:path>
              <a:path w="2249804" h="127000">
                <a:moveTo>
                  <a:pt x="2122487" y="58737"/>
                </a:moveTo>
                <a:lnTo>
                  <a:pt x="0" y="58737"/>
                </a:lnTo>
                <a:lnTo>
                  <a:pt x="0" y="68262"/>
                </a:lnTo>
                <a:lnTo>
                  <a:pt x="2122487" y="68262"/>
                </a:lnTo>
                <a:lnTo>
                  <a:pt x="2122487" y="58737"/>
                </a:lnTo>
                <a:close/>
              </a:path>
              <a:path w="2249804" h="127000">
                <a:moveTo>
                  <a:pt x="2239962" y="58737"/>
                </a:moveTo>
                <a:lnTo>
                  <a:pt x="2135187" y="58737"/>
                </a:lnTo>
                <a:lnTo>
                  <a:pt x="2135187" y="68262"/>
                </a:lnTo>
                <a:lnTo>
                  <a:pt x="2239962" y="68262"/>
                </a:lnTo>
                <a:lnTo>
                  <a:pt x="2249487" y="63500"/>
                </a:lnTo>
                <a:lnTo>
                  <a:pt x="2239962" y="58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375709" y="1811021"/>
            <a:ext cx="1016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I</a:t>
            </a:r>
            <a:r>
              <a:rPr sz="1800" spc="-2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am</a:t>
            </a:r>
            <a:r>
              <a:rPr sz="1800" spc="-10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80FF"/>
                </a:solidFill>
                <a:latin typeface="Arial"/>
                <a:cs typeface="Arial"/>
              </a:rPr>
              <a:t>Alice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779599" y="2132824"/>
            <a:ext cx="2249805" cy="127000"/>
          </a:xfrm>
          <a:custGeom>
            <a:avLst/>
            <a:gdLst/>
            <a:ahLst/>
            <a:cxnLst/>
            <a:rect l="l" t="t" r="r" b="b"/>
            <a:pathLst>
              <a:path w="2249804" h="127000">
                <a:moveTo>
                  <a:pt x="2122487" y="0"/>
                </a:moveTo>
                <a:lnTo>
                  <a:pt x="2122487" y="127000"/>
                </a:lnTo>
                <a:lnTo>
                  <a:pt x="2239962" y="68262"/>
                </a:lnTo>
                <a:lnTo>
                  <a:pt x="2135186" y="68262"/>
                </a:lnTo>
                <a:lnTo>
                  <a:pt x="2135186" y="58737"/>
                </a:lnTo>
                <a:lnTo>
                  <a:pt x="2239962" y="58737"/>
                </a:lnTo>
                <a:lnTo>
                  <a:pt x="2122487" y="0"/>
                </a:lnTo>
                <a:close/>
              </a:path>
              <a:path w="2249804" h="127000">
                <a:moveTo>
                  <a:pt x="2122487" y="58737"/>
                </a:moveTo>
                <a:lnTo>
                  <a:pt x="0" y="58737"/>
                </a:lnTo>
                <a:lnTo>
                  <a:pt x="0" y="68262"/>
                </a:lnTo>
                <a:lnTo>
                  <a:pt x="2122487" y="68262"/>
                </a:lnTo>
                <a:lnTo>
                  <a:pt x="2122487" y="58737"/>
                </a:lnTo>
                <a:close/>
              </a:path>
              <a:path w="2249804" h="127000">
                <a:moveTo>
                  <a:pt x="2239962" y="58737"/>
                </a:moveTo>
                <a:lnTo>
                  <a:pt x="2135186" y="58737"/>
                </a:lnTo>
                <a:lnTo>
                  <a:pt x="2135186" y="68262"/>
                </a:lnTo>
                <a:lnTo>
                  <a:pt x="2239962" y="68262"/>
                </a:lnTo>
                <a:lnTo>
                  <a:pt x="2249487" y="63500"/>
                </a:lnTo>
                <a:lnTo>
                  <a:pt x="2239962" y="58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97547" y="2436200"/>
            <a:ext cx="2165985" cy="332740"/>
          </a:xfrm>
          <a:custGeom>
            <a:avLst/>
            <a:gdLst/>
            <a:ahLst/>
            <a:cxnLst/>
            <a:rect l="l" t="t" r="r" b="b"/>
            <a:pathLst>
              <a:path w="2165984" h="332739">
                <a:moveTo>
                  <a:pt x="117772" y="206394"/>
                </a:moveTo>
                <a:lnTo>
                  <a:pt x="0" y="285709"/>
                </a:lnTo>
                <a:lnTo>
                  <a:pt x="134115" y="332338"/>
                </a:lnTo>
                <a:lnTo>
                  <a:pt x="126768" y="275723"/>
                </a:lnTo>
                <a:lnTo>
                  <a:pt x="113967" y="275723"/>
                </a:lnTo>
                <a:lnTo>
                  <a:pt x="112740" y="266277"/>
                </a:lnTo>
                <a:lnTo>
                  <a:pt x="125331" y="264643"/>
                </a:lnTo>
                <a:lnTo>
                  <a:pt x="117772" y="206394"/>
                </a:lnTo>
                <a:close/>
              </a:path>
              <a:path w="2165984" h="332739">
                <a:moveTo>
                  <a:pt x="125331" y="264643"/>
                </a:moveTo>
                <a:lnTo>
                  <a:pt x="112740" y="266277"/>
                </a:lnTo>
                <a:lnTo>
                  <a:pt x="113967" y="275723"/>
                </a:lnTo>
                <a:lnTo>
                  <a:pt x="126556" y="274089"/>
                </a:lnTo>
                <a:lnTo>
                  <a:pt x="125331" y="264643"/>
                </a:lnTo>
                <a:close/>
              </a:path>
              <a:path w="2165984" h="332739">
                <a:moveTo>
                  <a:pt x="126556" y="274089"/>
                </a:moveTo>
                <a:lnTo>
                  <a:pt x="113967" y="275723"/>
                </a:lnTo>
                <a:lnTo>
                  <a:pt x="126768" y="275723"/>
                </a:lnTo>
                <a:lnTo>
                  <a:pt x="126556" y="274089"/>
                </a:lnTo>
                <a:close/>
              </a:path>
              <a:path w="2165984" h="332739">
                <a:moveTo>
                  <a:pt x="2164737" y="0"/>
                </a:moveTo>
                <a:lnTo>
                  <a:pt x="125331" y="264643"/>
                </a:lnTo>
                <a:lnTo>
                  <a:pt x="126556" y="274089"/>
                </a:lnTo>
                <a:lnTo>
                  <a:pt x="2165963" y="9446"/>
                </a:lnTo>
                <a:lnTo>
                  <a:pt x="21647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040716" y="1686052"/>
            <a:ext cx="1016635" cy="897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5080" indent="-17780">
              <a:lnSpc>
                <a:spcPct val="158900"/>
              </a:lnSpc>
              <a:spcBef>
                <a:spcPts val="100"/>
              </a:spcBef>
            </a:pP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I</a:t>
            </a:r>
            <a:r>
              <a:rPr sz="1800" spc="-2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am</a:t>
            </a:r>
            <a:r>
              <a:rPr sz="1800" spc="-10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80FF"/>
                </a:solidFill>
                <a:latin typeface="Arial"/>
                <a:cs typeface="Arial"/>
              </a:rPr>
              <a:t>Alice </a:t>
            </a:r>
            <a:r>
              <a:rPr sz="1800" spc="-20" dirty="0">
                <a:solidFill>
                  <a:srgbClr val="9437FF"/>
                </a:solidFill>
                <a:latin typeface="Arial"/>
                <a:cs typeface="Arial"/>
              </a:rPr>
              <a:t>Nonce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797547" y="3356368"/>
            <a:ext cx="2249805" cy="127000"/>
          </a:xfrm>
          <a:custGeom>
            <a:avLst/>
            <a:gdLst/>
            <a:ahLst/>
            <a:cxnLst/>
            <a:rect l="l" t="t" r="r" b="b"/>
            <a:pathLst>
              <a:path w="2249804" h="127000">
                <a:moveTo>
                  <a:pt x="2122488" y="0"/>
                </a:moveTo>
                <a:lnTo>
                  <a:pt x="2122488" y="127000"/>
                </a:lnTo>
                <a:lnTo>
                  <a:pt x="2239963" y="68262"/>
                </a:lnTo>
                <a:lnTo>
                  <a:pt x="2135187" y="68262"/>
                </a:lnTo>
                <a:lnTo>
                  <a:pt x="2135187" y="58737"/>
                </a:lnTo>
                <a:lnTo>
                  <a:pt x="2239963" y="58737"/>
                </a:lnTo>
                <a:lnTo>
                  <a:pt x="2122488" y="0"/>
                </a:lnTo>
                <a:close/>
              </a:path>
              <a:path w="2249804" h="127000">
                <a:moveTo>
                  <a:pt x="2122488" y="58737"/>
                </a:moveTo>
                <a:lnTo>
                  <a:pt x="0" y="58737"/>
                </a:lnTo>
                <a:lnTo>
                  <a:pt x="0" y="68262"/>
                </a:lnTo>
                <a:lnTo>
                  <a:pt x="2122488" y="68262"/>
                </a:lnTo>
                <a:lnTo>
                  <a:pt x="2122488" y="58737"/>
                </a:lnTo>
                <a:close/>
              </a:path>
              <a:path w="2249804" h="127000">
                <a:moveTo>
                  <a:pt x="2239963" y="58737"/>
                </a:moveTo>
                <a:lnTo>
                  <a:pt x="2135187" y="58737"/>
                </a:lnTo>
                <a:lnTo>
                  <a:pt x="2135187" y="68262"/>
                </a:lnTo>
                <a:lnTo>
                  <a:pt x="2239963" y="68262"/>
                </a:lnTo>
                <a:lnTo>
                  <a:pt x="2249488" y="63500"/>
                </a:lnTo>
                <a:lnTo>
                  <a:pt x="2239963" y="58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262993" y="2871725"/>
            <a:ext cx="10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756127" y="4122618"/>
            <a:ext cx="2165985" cy="332740"/>
          </a:xfrm>
          <a:custGeom>
            <a:avLst/>
            <a:gdLst/>
            <a:ahLst/>
            <a:cxnLst/>
            <a:rect l="l" t="t" r="r" b="b"/>
            <a:pathLst>
              <a:path w="2165984" h="332739">
                <a:moveTo>
                  <a:pt x="117773" y="206396"/>
                </a:moveTo>
                <a:lnTo>
                  <a:pt x="0" y="285710"/>
                </a:lnTo>
                <a:lnTo>
                  <a:pt x="134115" y="332339"/>
                </a:lnTo>
                <a:lnTo>
                  <a:pt x="126769" y="275724"/>
                </a:lnTo>
                <a:lnTo>
                  <a:pt x="113964" y="275724"/>
                </a:lnTo>
                <a:lnTo>
                  <a:pt x="112739" y="266279"/>
                </a:lnTo>
                <a:lnTo>
                  <a:pt x="125331" y="264645"/>
                </a:lnTo>
                <a:lnTo>
                  <a:pt x="117773" y="206396"/>
                </a:lnTo>
                <a:close/>
              </a:path>
              <a:path w="2165984" h="332739">
                <a:moveTo>
                  <a:pt x="125331" y="264645"/>
                </a:moveTo>
                <a:lnTo>
                  <a:pt x="112739" y="266279"/>
                </a:lnTo>
                <a:lnTo>
                  <a:pt x="113964" y="275724"/>
                </a:lnTo>
                <a:lnTo>
                  <a:pt x="126557" y="274090"/>
                </a:lnTo>
                <a:lnTo>
                  <a:pt x="125331" y="264645"/>
                </a:lnTo>
                <a:close/>
              </a:path>
              <a:path w="2165984" h="332739">
                <a:moveTo>
                  <a:pt x="126557" y="274090"/>
                </a:moveTo>
                <a:lnTo>
                  <a:pt x="113964" y="275724"/>
                </a:lnTo>
                <a:lnTo>
                  <a:pt x="126769" y="275724"/>
                </a:lnTo>
                <a:lnTo>
                  <a:pt x="126557" y="274090"/>
                </a:lnTo>
                <a:close/>
              </a:path>
              <a:path w="2165984" h="332739">
                <a:moveTo>
                  <a:pt x="2164737" y="0"/>
                </a:moveTo>
                <a:lnTo>
                  <a:pt x="125331" y="264645"/>
                </a:lnTo>
                <a:lnTo>
                  <a:pt x="126557" y="274090"/>
                </a:lnTo>
                <a:lnTo>
                  <a:pt x="2165963" y="9446"/>
                </a:lnTo>
                <a:lnTo>
                  <a:pt x="21647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021306" y="3018028"/>
            <a:ext cx="1498600" cy="1205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B70064"/>
                </a:solidFill>
                <a:latin typeface="Arial"/>
                <a:cs typeface="Arial"/>
              </a:rPr>
              <a:t>K</a:t>
            </a:r>
            <a:r>
              <a:rPr sz="1800" spc="-165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2700" spc="-15" baseline="-40123" dirty="0">
                <a:solidFill>
                  <a:srgbClr val="B70064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B70064"/>
                </a:solidFill>
                <a:latin typeface="Arial"/>
                <a:cs typeface="Arial"/>
              </a:rPr>
              <a:t>(Nonce)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94"/>
              </a:spcBef>
            </a:pPr>
            <a:endParaRPr sz="1800">
              <a:latin typeface="Arial"/>
              <a:cs typeface="Arial"/>
            </a:endParaRPr>
          </a:p>
          <a:p>
            <a:pPr marL="240665" marR="30480" indent="-203200">
              <a:lnSpc>
                <a:spcPts val="2110"/>
              </a:lnSpc>
            </a:pPr>
            <a:r>
              <a:rPr sz="1800" dirty="0">
                <a:solidFill>
                  <a:srgbClr val="9437FF"/>
                </a:solidFill>
                <a:latin typeface="Arial"/>
                <a:cs typeface="Arial"/>
              </a:rPr>
              <a:t>Send</a:t>
            </a:r>
            <a:r>
              <a:rPr sz="1800" spc="-2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437FF"/>
                </a:solidFill>
                <a:latin typeface="Arial"/>
                <a:cs typeface="Arial"/>
              </a:rPr>
              <a:t>me</a:t>
            </a:r>
            <a:r>
              <a:rPr sz="1800" spc="-20" dirty="0">
                <a:solidFill>
                  <a:srgbClr val="9437FF"/>
                </a:solidFill>
                <a:latin typeface="Arial"/>
                <a:cs typeface="Arial"/>
              </a:rPr>
              <a:t> your </a:t>
            </a:r>
            <a:r>
              <a:rPr sz="1800" dirty="0">
                <a:solidFill>
                  <a:srgbClr val="9437FF"/>
                </a:solidFill>
                <a:latin typeface="Arial"/>
                <a:cs typeface="Arial"/>
              </a:rPr>
              <a:t>public</a:t>
            </a:r>
            <a:r>
              <a:rPr sz="1800" spc="-3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9437FF"/>
                </a:solidFill>
                <a:latin typeface="Arial"/>
                <a:cs typeface="Arial"/>
              </a:rPr>
              <a:t>key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894278" y="4915707"/>
            <a:ext cx="2249805" cy="127000"/>
          </a:xfrm>
          <a:custGeom>
            <a:avLst/>
            <a:gdLst/>
            <a:ahLst/>
            <a:cxnLst/>
            <a:rect l="l" t="t" r="r" b="b"/>
            <a:pathLst>
              <a:path w="2249804" h="127000">
                <a:moveTo>
                  <a:pt x="2122486" y="0"/>
                </a:moveTo>
                <a:lnTo>
                  <a:pt x="2122486" y="127000"/>
                </a:lnTo>
                <a:lnTo>
                  <a:pt x="2239961" y="68262"/>
                </a:lnTo>
                <a:lnTo>
                  <a:pt x="2135186" y="68262"/>
                </a:lnTo>
                <a:lnTo>
                  <a:pt x="2135186" y="58737"/>
                </a:lnTo>
                <a:lnTo>
                  <a:pt x="2239961" y="58737"/>
                </a:lnTo>
                <a:lnTo>
                  <a:pt x="2122486" y="0"/>
                </a:lnTo>
                <a:close/>
              </a:path>
              <a:path w="2249804" h="127000">
                <a:moveTo>
                  <a:pt x="2122486" y="58737"/>
                </a:moveTo>
                <a:lnTo>
                  <a:pt x="0" y="58737"/>
                </a:lnTo>
                <a:lnTo>
                  <a:pt x="0" y="68262"/>
                </a:lnTo>
                <a:lnTo>
                  <a:pt x="2122486" y="68262"/>
                </a:lnTo>
                <a:lnTo>
                  <a:pt x="2122486" y="58737"/>
                </a:lnTo>
                <a:close/>
              </a:path>
              <a:path w="2249804" h="127000">
                <a:moveTo>
                  <a:pt x="2239961" y="58737"/>
                </a:moveTo>
                <a:lnTo>
                  <a:pt x="2135186" y="58737"/>
                </a:lnTo>
                <a:lnTo>
                  <a:pt x="2135186" y="68262"/>
                </a:lnTo>
                <a:lnTo>
                  <a:pt x="2239961" y="68262"/>
                </a:lnTo>
                <a:lnTo>
                  <a:pt x="2249486" y="63500"/>
                </a:lnTo>
                <a:lnTo>
                  <a:pt x="2239961" y="58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408590" y="4642613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49827" y="4316476"/>
            <a:ext cx="405130" cy="473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8445">
              <a:lnSpc>
                <a:spcPts val="1764"/>
              </a:lnSpc>
              <a:spcBef>
                <a:spcPts val="100"/>
              </a:spcBef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764"/>
              </a:lnSpc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K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008430" y="2729921"/>
            <a:ext cx="2165985" cy="332740"/>
          </a:xfrm>
          <a:custGeom>
            <a:avLst/>
            <a:gdLst/>
            <a:ahLst/>
            <a:cxnLst/>
            <a:rect l="l" t="t" r="r" b="b"/>
            <a:pathLst>
              <a:path w="2165985" h="332739">
                <a:moveTo>
                  <a:pt x="117772" y="206395"/>
                </a:moveTo>
                <a:lnTo>
                  <a:pt x="0" y="285709"/>
                </a:lnTo>
                <a:lnTo>
                  <a:pt x="134115" y="332338"/>
                </a:lnTo>
                <a:lnTo>
                  <a:pt x="126768" y="275723"/>
                </a:lnTo>
                <a:lnTo>
                  <a:pt x="113965" y="275723"/>
                </a:lnTo>
                <a:lnTo>
                  <a:pt x="112740" y="266277"/>
                </a:lnTo>
                <a:lnTo>
                  <a:pt x="125330" y="264643"/>
                </a:lnTo>
                <a:lnTo>
                  <a:pt x="117772" y="206395"/>
                </a:lnTo>
                <a:close/>
              </a:path>
              <a:path w="2165985" h="332739">
                <a:moveTo>
                  <a:pt x="125330" y="264643"/>
                </a:moveTo>
                <a:lnTo>
                  <a:pt x="112740" y="266277"/>
                </a:lnTo>
                <a:lnTo>
                  <a:pt x="113965" y="275723"/>
                </a:lnTo>
                <a:lnTo>
                  <a:pt x="126556" y="274089"/>
                </a:lnTo>
                <a:lnTo>
                  <a:pt x="125330" y="264643"/>
                </a:lnTo>
                <a:close/>
              </a:path>
              <a:path w="2165985" h="332739">
                <a:moveTo>
                  <a:pt x="126556" y="274089"/>
                </a:moveTo>
                <a:lnTo>
                  <a:pt x="113965" y="275723"/>
                </a:lnTo>
                <a:lnTo>
                  <a:pt x="126768" y="275723"/>
                </a:lnTo>
                <a:lnTo>
                  <a:pt x="126556" y="274089"/>
                </a:lnTo>
                <a:close/>
              </a:path>
              <a:path w="2165985" h="332739">
                <a:moveTo>
                  <a:pt x="2164736" y="0"/>
                </a:moveTo>
                <a:lnTo>
                  <a:pt x="125330" y="264643"/>
                </a:lnTo>
                <a:lnTo>
                  <a:pt x="126556" y="274089"/>
                </a:lnTo>
                <a:lnTo>
                  <a:pt x="2165962" y="9446"/>
                </a:lnTo>
                <a:lnTo>
                  <a:pt x="21647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09541" y="3376251"/>
            <a:ext cx="2066925" cy="127000"/>
          </a:xfrm>
          <a:custGeom>
            <a:avLst/>
            <a:gdLst/>
            <a:ahLst/>
            <a:cxnLst/>
            <a:rect l="l" t="t" r="r" b="b"/>
            <a:pathLst>
              <a:path w="2066925" h="127000">
                <a:moveTo>
                  <a:pt x="1939754" y="0"/>
                </a:moveTo>
                <a:lnTo>
                  <a:pt x="1939754" y="126999"/>
                </a:lnTo>
                <a:lnTo>
                  <a:pt x="2057227" y="68263"/>
                </a:lnTo>
                <a:lnTo>
                  <a:pt x="1952456" y="68263"/>
                </a:lnTo>
                <a:lnTo>
                  <a:pt x="1952456" y="58738"/>
                </a:lnTo>
                <a:lnTo>
                  <a:pt x="2057232" y="58738"/>
                </a:lnTo>
                <a:lnTo>
                  <a:pt x="1939754" y="0"/>
                </a:lnTo>
                <a:close/>
              </a:path>
              <a:path w="2066925" h="127000">
                <a:moveTo>
                  <a:pt x="1939754" y="58738"/>
                </a:moveTo>
                <a:lnTo>
                  <a:pt x="0" y="58738"/>
                </a:lnTo>
                <a:lnTo>
                  <a:pt x="0" y="68263"/>
                </a:lnTo>
                <a:lnTo>
                  <a:pt x="1939754" y="68263"/>
                </a:lnTo>
                <a:lnTo>
                  <a:pt x="1939754" y="58738"/>
                </a:lnTo>
                <a:close/>
              </a:path>
              <a:path w="2066925" h="127000">
                <a:moveTo>
                  <a:pt x="2057232" y="58738"/>
                </a:moveTo>
                <a:lnTo>
                  <a:pt x="1952456" y="58738"/>
                </a:lnTo>
                <a:lnTo>
                  <a:pt x="1952456" y="68263"/>
                </a:lnTo>
                <a:lnTo>
                  <a:pt x="2057227" y="68263"/>
                </a:lnTo>
                <a:lnTo>
                  <a:pt x="2066754" y="63499"/>
                </a:lnTo>
                <a:lnTo>
                  <a:pt x="2057232" y="587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708918" y="2880869"/>
            <a:ext cx="10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80FF"/>
                </a:solidFill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888360" y="4217174"/>
            <a:ext cx="2165985" cy="332740"/>
          </a:xfrm>
          <a:custGeom>
            <a:avLst/>
            <a:gdLst/>
            <a:ahLst/>
            <a:cxnLst/>
            <a:rect l="l" t="t" r="r" b="b"/>
            <a:pathLst>
              <a:path w="2165985" h="332739">
                <a:moveTo>
                  <a:pt x="117772" y="206396"/>
                </a:moveTo>
                <a:lnTo>
                  <a:pt x="0" y="285711"/>
                </a:lnTo>
                <a:lnTo>
                  <a:pt x="134115" y="332339"/>
                </a:lnTo>
                <a:lnTo>
                  <a:pt x="126768" y="275724"/>
                </a:lnTo>
                <a:lnTo>
                  <a:pt x="113964" y="275724"/>
                </a:lnTo>
                <a:lnTo>
                  <a:pt x="112739" y="266279"/>
                </a:lnTo>
                <a:lnTo>
                  <a:pt x="125331" y="264645"/>
                </a:lnTo>
                <a:lnTo>
                  <a:pt x="117772" y="206396"/>
                </a:lnTo>
                <a:close/>
              </a:path>
              <a:path w="2165985" h="332739">
                <a:moveTo>
                  <a:pt x="125331" y="264645"/>
                </a:moveTo>
                <a:lnTo>
                  <a:pt x="112739" y="266279"/>
                </a:lnTo>
                <a:lnTo>
                  <a:pt x="113964" y="275724"/>
                </a:lnTo>
                <a:lnTo>
                  <a:pt x="126556" y="274090"/>
                </a:lnTo>
                <a:lnTo>
                  <a:pt x="125331" y="264645"/>
                </a:lnTo>
                <a:close/>
              </a:path>
              <a:path w="2165985" h="332739">
                <a:moveTo>
                  <a:pt x="126556" y="274090"/>
                </a:moveTo>
                <a:lnTo>
                  <a:pt x="113964" y="275724"/>
                </a:lnTo>
                <a:lnTo>
                  <a:pt x="126768" y="275724"/>
                </a:lnTo>
                <a:lnTo>
                  <a:pt x="126556" y="274090"/>
                </a:lnTo>
                <a:close/>
              </a:path>
              <a:path w="2165985" h="332739">
                <a:moveTo>
                  <a:pt x="2164736" y="0"/>
                </a:moveTo>
                <a:lnTo>
                  <a:pt x="125331" y="264645"/>
                </a:lnTo>
                <a:lnTo>
                  <a:pt x="126556" y="274090"/>
                </a:lnTo>
                <a:lnTo>
                  <a:pt x="2165962" y="9446"/>
                </a:lnTo>
                <a:lnTo>
                  <a:pt x="21647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293617" y="3045460"/>
            <a:ext cx="1498600" cy="1189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K</a:t>
            </a:r>
            <a:r>
              <a:rPr sz="1800" spc="-9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700" spc="-15" baseline="-29320" dirty="0">
                <a:solidFill>
                  <a:srgbClr val="0080FF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080FF"/>
                </a:solidFill>
                <a:latin typeface="Arial"/>
                <a:cs typeface="Arial"/>
              </a:rPr>
              <a:t>(Nonce)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15"/>
              </a:spcBef>
            </a:pPr>
            <a:endParaRPr sz="1800">
              <a:latin typeface="Arial"/>
              <a:cs typeface="Arial"/>
            </a:endParaRPr>
          </a:p>
          <a:p>
            <a:pPr marL="37465" marR="30480" algn="ctr">
              <a:lnSpc>
                <a:spcPts val="2090"/>
              </a:lnSpc>
            </a:pPr>
            <a:r>
              <a:rPr sz="1800" dirty="0">
                <a:solidFill>
                  <a:srgbClr val="9437FF"/>
                </a:solidFill>
                <a:latin typeface="Arial"/>
                <a:cs typeface="Arial"/>
              </a:rPr>
              <a:t>Send</a:t>
            </a:r>
            <a:r>
              <a:rPr sz="1800" spc="-2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437FF"/>
                </a:solidFill>
                <a:latin typeface="Arial"/>
                <a:cs typeface="Arial"/>
              </a:rPr>
              <a:t>me</a:t>
            </a:r>
            <a:r>
              <a:rPr sz="1800" spc="-20" dirty="0">
                <a:solidFill>
                  <a:srgbClr val="9437FF"/>
                </a:solidFill>
                <a:latin typeface="Arial"/>
                <a:cs typeface="Arial"/>
              </a:rPr>
              <a:t> your </a:t>
            </a:r>
            <a:r>
              <a:rPr sz="1800" dirty="0">
                <a:solidFill>
                  <a:srgbClr val="9437FF"/>
                </a:solidFill>
                <a:latin typeface="Arial"/>
                <a:cs typeface="Arial"/>
              </a:rPr>
              <a:t>public</a:t>
            </a:r>
            <a:r>
              <a:rPr sz="1800" spc="-3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9437FF"/>
                </a:solidFill>
                <a:latin typeface="Arial"/>
                <a:cs typeface="Arial"/>
              </a:rPr>
              <a:t>key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826807" y="4990508"/>
            <a:ext cx="2249805" cy="127000"/>
          </a:xfrm>
          <a:custGeom>
            <a:avLst/>
            <a:gdLst/>
            <a:ahLst/>
            <a:cxnLst/>
            <a:rect l="l" t="t" r="r" b="b"/>
            <a:pathLst>
              <a:path w="2249804" h="127000">
                <a:moveTo>
                  <a:pt x="2122488" y="0"/>
                </a:moveTo>
                <a:lnTo>
                  <a:pt x="2122488" y="127000"/>
                </a:lnTo>
                <a:lnTo>
                  <a:pt x="2239963" y="68262"/>
                </a:lnTo>
                <a:lnTo>
                  <a:pt x="2135187" y="68262"/>
                </a:lnTo>
                <a:lnTo>
                  <a:pt x="2135187" y="58737"/>
                </a:lnTo>
                <a:lnTo>
                  <a:pt x="2239963" y="58737"/>
                </a:lnTo>
                <a:lnTo>
                  <a:pt x="2122488" y="0"/>
                </a:lnTo>
                <a:close/>
              </a:path>
              <a:path w="2249804" h="127000">
                <a:moveTo>
                  <a:pt x="2122488" y="58737"/>
                </a:moveTo>
                <a:lnTo>
                  <a:pt x="0" y="58737"/>
                </a:lnTo>
                <a:lnTo>
                  <a:pt x="0" y="68262"/>
                </a:lnTo>
                <a:lnTo>
                  <a:pt x="2122488" y="68262"/>
                </a:lnTo>
                <a:lnTo>
                  <a:pt x="2122488" y="58737"/>
                </a:lnTo>
                <a:close/>
              </a:path>
              <a:path w="2249804" h="127000">
                <a:moveTo>
                  <a:pt x="2239963" y="58737"/>
                </a:moveTo>
                <a:lnTo>
                  <a:pt x="2135187" y="58737"/>
                </a:lnTo>
                <a:lnTo>
                  <a:pt x="2135187" y="68262"/>
                </a:lnTo>
                <a:lnTo>
                  <a:pt x="2239963" y="68262"/>
                </a:lnTo>
                <a:lnTo>
                  <a:pt x="2249488" y="63500"/>
                </a:lnTo>
                <a:lnTo>
                  <a:pt x="2239963" y="58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734858" y="4471925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80FF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894278" y="5707334"/>
            <a:ext cx="2168525" cy="127000"/>
          </a:xfrm>
          <a:custGeom>
            <a:avLst/>
            <a:gdLst/>
            <a:ahLst/>
            <a:cxnLst/>
            <a:rect l="l" t="t" r="r" b="b"/>
            <a:pathLst>
              <a:path w="2168525" h="127000">
                <a:moveTo>
                  <a:pt x="127000" y="0"/>
                </a:moveTo>
                <a:lnTo>
                  <a:pt x="0" y="63499"/>
                </a:lnTo>
                <a:lnTo>
                  <a:pt x="127000" y="126999"/>
                </a:lnTo>
                <a:lnTo>
                  <a:pt x="127000" y="68263"/>
                </a:lnTo>
                <a:lnTo>
                  <a:pt x="114300" y="68263"/>
                </a:lnTo>
                <a:lnTo>
                  <a:pt x="114300" y="58738"/>
                </a:lnTo>
                <a:lnTo>
                  <a:pt x="127000" y="58738"/>
                </a:lnTo>
                <a:lnTo>
                  <a:pt x="127000" y="0"/>
                </a:lnTo>
                <a:close/>
              </a:path>
              <a:path w="2168525" h="127000">
                <a:moveTo>
                  <a:pt x="127000" y="58738"/>
                </a:moveTo>
                <a:lnTo>
                  <a:pt x="114300" y="58738"/>
                </a:lnTo>
                <a:lnTo>
                  <a:pt x="114300" y="68263"/>
                </a:lnTo>
                <a:lnTo>
                  <a:pt x="127000" y="68263"/>
                </a:lnTo>
                <a:lnTo>
                  <a:pt x="127000" y="58738"/>
                </a:lnTo>
                <a:close/>
              </a:path>
              <a:path w="2168525" h="127000">
                <a:moveTo>
                  <a:pt x="2168525" y="58738"/>
                </a:moveTo>
                <a:lnTo>
                  <a:pt x="127000" y="58738"/>
                </a:lnTo>
                <a:lnTo>
                  <a:pt x="127000" y="68263"/>
                </a:lnTo>
                <a:lnTo>
                  <a:pt x="2168525" y="68263"/>
                </a:lnTo>
                <a:lnTo>
                  <a:pt x="2168525" y="587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201421" y="5450333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031558" y="5316221"/>
            <a:ext cx="711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K</a:t>
            </a:r>
            <a:r>
              <a:rPr sz="1800" dirty="0">
                <a:solidFill>
                  <a:srgbClr val="B70064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B70064"/>
                </a:solidFill>
                <a:latin typeface="Arial"/>
                <a:cs typeface="Arial"/>
              </a:rPr>
              <a:t>(m)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118871" y="5139436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143227" y="5489957"/>
            <a:ext cx="146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3780" algn="l"/>
              </a:tabLst>
            </a:pPr>
            <a:r>
              <a:rPr sz="1800" dirty="0">
                <a:solidFill>
                  <a:srgbClr val="B70064"/>
                </a:solidFill>
                <a:latin typeface="Arial"/>
                <a:cs typeface="Arial"/>
              </a:rPr>
              <a:t>m=K</a:t>
            </a:r>
            <a:r>
              <a:rPr sz="1800" spc="490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B70064"/>
                </a:solidFill>
                <a:latin typeface="Arial"/>
                <a:cs typeface="Arial"/>
              </a:rPr>
              <a:t>(K</a:t>
            </a:r>
            <a:r>
              <a:rPr sz="1800" dirty="0">
                <a:solidFill>
                  <a:srgbClr val="B70064"/>
                </a:solidFill>
                <a:latin typeface="Arial"/>
                <a:cs typeface="Arial"/>
              </a:rPr>
              <a:t>	</a:t>
            </a:r>
            <a:r>
              <a:rPr sz="1800" spc="-20" dirty="0">
                <a:solidFill>
                  <a:srgbClr val="B70064"/>
                </a:solidFill>
                <a:latin typeface="Arial"/>
                <a:cs typeface="Arial"/>
              </a:rPr>
              <a:t>(m))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998097" y="5334509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617097" y="5654548"/>
            <a:ext cx="552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9415" algn="l"/>
              </a:tabLst>
            </a:pPr>
            <a:r>
              <a:rPr sz="2700" spc="-75" baseline="3086" dirty="0">
                <a:solidFill>
                  <a:srgbClr val="B70064"/>
                </a:solidFill>
                <a:latin typeface="Arial"/>
                <a:cs typeface="Arial"/>
              </a:rPr>
              <a:t>T</a:t>
            </a:r>
            <a:r>
              <a:rPr sz="2700" baseline="3086" dirty="0">
                <a:solidFill>
                  <a:srgbClr val="B70064"/>
                </a:solidFill>
                <a:latin typeface="Arial"/>
                <a:cs typeface="Arial"/>
              </a:rPr>
              <a:t>	</a:t>
            </a: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659960" y="5304028"/>
            <a:ext cx="10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705540" y="5966460"/>
            <a:ext cx="2454910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54000" marR="5080" indent="-241935">
              <a:lnSpc>
                <a:spcPts val="1900"/>
              </a:lnSpc>
              <a:spcBef>
                <a:spcPts val="180"/>
              </a:spcBef>
            </a:pPr>
            <a:r>
              <a:rPr sz="1600" dirty="0">
                <a:solidFill>
                  <a:srgbClr val="B70064"/>
                </a:solidFill>
                <a:latin typeface="Arial"/>
                <a:cs typeface="Arial"/>
              </a:rPr>
              <a:t>sends</a:t>
            </a:r>
            <a:r>
              <a:rPr sz="1600" spc="-15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B70064"/>
                </a:solidFill>
                <a:latin typeface="Arial"/>
                <a:cs typeface="Arial"/>
              </a:rPr>
              <a:t>m</a:t>
            </a:r>
            <a:r>
              <a:rPr sz="1600" spc="-5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B70064"/>
                </a:solidFill>
                <a:latin typeface="Arial"/>
                <a:cs typeface="Arial"/>
              </a:rPr>
              <a:t>to</a:t>
            </a:r>
            <a:r>
              <a:rPr sz="1600" spc="-100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B70064"/>
                </a:solidFill>
                <a:latin typeface="Arial"/>
                <a:cs typeface="Arial"/>
              </a:rPr>
              <a:t>Alice</a:t>
            </a:r>
            <a:r>
              <a:rPr sz="1600" spc="-20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B70064"/>
                </a:solidFill>
                <a:latin typeface="Arial"/>
                <a:cs typeface="Arial"/>
              </a:rPr>
              <a:t>encrypted </a:t>
            </a:r>
            <a:r>
              <a:rPr sz="1600" dirty="0">
                <a:solidFill>
                  <a:srgbClr val="B70064"/>
                </a:solidFill>
                <a:latin typeface="Arial"/>
                <a:cs typeface="Arial"/>
              </a:rPr>
              <a:t>with</a:t>
            </a:r>
            <a:r>
              <a:rPr sz="1600" spc="-114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B70064"/>
                </a:solidFill>
                <a:latin typeface="Arial"/>
                <a:cs typeface="Arial"/>
              </a:rPr>
              <a:t>Alice’s</a:t>
            </a:r>
            <a:r>
              <a:rPr sz="1600" spc="-40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B70064"/>
                </a:solidFill>
                <a:latin typeface="Arial"/>
                <a:cs typeface="Arial"/>
              </a:rPr>
              <a:t>public</a:t>
            </a:r>
            <a:r>
              <a:rPr sz="1600" spc="-35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B70064"/>
                </a:solidFill>
                <a:latin typeface="Arial"/>
                <a:cs typeface="Arial"/>
              </a:rPr>
              <a:t>key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915026" y="5686582"/>
            <a:ext cx="2125345" cy="127000"/>
          </a:xfrm>
          <a:custGeom>
            <a:avLst/>
            <a:gdLst/>
            <a:ahLst/>
            <a:cxnLst/>
            <a:rect l="l" t="t" r="r" b="b"/>
            <a:pathLst>
              <a:path w="2125345" h="127000">
                <a:moveTo>
                  <a:pt x="127110" y="0"/>
                </a:moveTo>
                <a:lnTo>
                  <a:pt x="0" y="63278"/>
                </a:lnTo>
                <a:lnTo>
                  <a:pt x="126889" y="126999"/>
                </a:lnTo>
                <a:lnTo>
                  <a:pt x="126991" y="68262"/>
                </a:lnTo>
                <a:lnTo>
                  <a:pt x="114292" y="68262"/>
                </a:lnTo>
                <a:lnTo>
                  <a:pt x="114308" y="58737"/>
                </a:lnTo>
                <a:lnTo>
                  <a:pt x="127008" y="58737"/>
                </a:lnTo>
                <a:lnTo>
                  <a:pt x="127110" y="0"/>
                </a:lnTo>
                <a:close/>
              </a:path>
              <a:path w="2125345" h="127000">
                <a:moveTo>
                  <a:pt x="127008" y="58737"/>
                </a:moveTo>
                <a:lnTo>
                  <a:pt x="126991" y="68262"/>
                </a:lnTo>
                <a:lnTo>
                  <a:pt x="2124885" y="71750"/>
                </a:lnTo>
                <a:lnTo>
                  <a:pt x="2124901" y="62225"/>
                </a:lnTo>
                <a:lnTo>
                  <a:pt x="127008" y="58737"/>
                </a:lnTo>
                <a:close/>
              </a:path>
              <a:path w="2125345" h="127000">
                <a:moveTo>
                  <a:pt x="127008" y="58737"/>
                </a:moveTo>
                <a:lnTo>
                  <a:pt x="114308" y="58737"/>
                </a:lnTo>
                <a:lnTo>
                  <a:pt x="114292" y="68262"/>
                </a:lnTo>
                <a:lnTo>
                  <a:pt x="126991" y="68262"/>
                </a:lnTo>
                <a:lnTo>
                  <a:pt x="127008" y="58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2639414" y="5413757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80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505270" y="5276597"/>
            <a:ext cx="648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K</a:t>
            </a:r>
            <a:r>
              <a:rPr sz="1800" spc="49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80FF"/>
                </a:solidFill>
                <a:latin typeface="Arial"/>
                <a:cs typeface="Arial"/>
              </a:rPr>
              <a:t>(m)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477683" y="4609085"/>
            <a:ext cx="454659" cy="79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K</a:t>
            </a:r>
            <a:r>
              <a:rPr sz="1800" spc="7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700" spc="-75" baseline="-37037" dirty="0">
                <a:solidFill>
                  <a:srgbClr val="0080FF"/>
                </a:solidFill>
                <a:latin typeface="Arial"/>
                <a:cs typeface="Arial"/>
              </a:rPr>
              <a:t>A</a:t>
            </a:r>
            <a:endParaRPr sz="2700" baseline="-37037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725"/>
              </a:spcBef>
            </a:pPr>
            <a:r>
              <a:rPr sz="1800" spc="-50" dirty="0">
                <a:solidFill>
                  <a:srgbClr val="0080FF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95034" y="5755133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80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32264" y="5578348"/>
            <a:ext cx="1593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0780" algn="l"/>
              </a:tabLst>
            </a:pP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=</a:t>
            </a:r>
            <a:r>
              <a:rPr sz="1800" spc="-1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K</a:t>
            </a:r>
            <a:r>
              <a:rPr sz="1800" spc="49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80FF"/>
                </a:solidFill>
                <a:latin typeface="Arial"/>
                <a:cs typeface="Arial"/>
              </a:rPr>
              <a:t>(K</a:t>
            </a: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	</a:t>
            </a:r>
            <a:r>
              <a:rPr sz="1800" spc="-20" dirty="0">
                <a:solidFill>
                  <a:srgbClr val="0080FF"/>
                </a:solidFill>
                <a:latin typeface="Arial"/>
                <a:cs typeface="Arial"/>
              </a:rPr>
              <a:t>(m))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80796" y="5447284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80FF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082384" y="5767325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80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37896" y="5422901"/>
            <a:ext cx="10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80FF"/>
                </a:solidFill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393335" y="2533396"/>
            <a:ext cx="686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9437FF"/>
                </a:solidFill>
                <a:latin typeface="Arial"/>
                <a:cs typeface="Arial"/>
              </a:rPr>
              <a:t>Nonce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7" name="object 5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68092" y="1316691"/>
            <a:ext cx="985687" cy="1252645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2536" y="1337473"/>
            <a:ext cx="1172475" cy="1643062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96088" y="1385713"/>
            <a:ext cx="871867" cy="1109649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4BE053C2-EFCA-4EE6-EBD2-E82E702004BD}"/>
              </a:ext>
            </a:extLst>
          </p:cNvPr>
          <p:cNvSpPr txBox="1"/>
          <p:nvPr/>
        </p:nvSpPr>
        <p:spPr>
          <a:xfrm>
            <a:off x="763718" y="38264"/>
            <a:ext cx="7374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Motivation: Man-in-the-middle Attack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EC79FC3-B1C9-6F29-6342-B6550B856AED}"/>
              </a:ext>
            </a:extLst>
          </p:cNvPr>
          <p:cNvSpPr txBox="1"/>
          <p:nvPr/>
        </p:nvSpPr>
        <p:spPr>
          <a:xfrm>
            <a:off x="1359852" y="903648"/>
            <a:ext cx="642429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attacker secretly intercepts and possibly alters the communication between two parties who believe they are directly communicating with each other.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E15BA6-55AE-E623-EA19-2615CFBDD637}"/>
              </a:ext>
            </a:extLst>
          </p:cNvPr>
          <p:cNvSpPr txBox="1"/>
          <p:nvPr/>
        </p:nvSpPr>
        <p:spPr>
          <a:xfrm>
            <a:off x="70218" y="3198211"/>
            <a:ext cx="1331770" cy="212365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200" b="1" dirty="0"/>
              <a:t>Nonce</a:t>
            </a:r>
            <a:r>
              <a:rPr lang="en-US" sz="1200" dirty="0"/>
              <a:t> = “number used once”</a:t>
            </a:r>
            <a:br>
              <a:rPr lang="en-US" sz="1200" dirty="0"/>
            </a:br>
            <a:r>
              <a:rPr lang="en-US" sz="1200" dirty="0"/>
              <a:t>It is a </a:t>
            </a:r>
            <a:r>
              <a:rPr lang="en-US" sz="1200" b="1" dirty="0"/>
              <a:t>random value generated for each session</a:t>
            </a:r>
            <a:r>
              <a:rPr lang="en-US" sz="1200" dirty="0"/>
              <a:t> to ensure </a:t>
            </a:r>
            <a:r>
              <a:rPr lang="en-US" sz="1200" b="1" dirty="0"/>
              <a:t>uniqueness</a:t>
            </a:r>
            <a:r>
              <a:rPr lang="en-US" sz="1200" dirty="0"/>
              <a:t> and </a:t>
            </a:r>
            <a:r>
              <a:rPr lang="en-US" sz="1200" b="1" dirty="0"/>
              <a:t>prevent replay attacks</a:t>
            </a:r>
            <a:r>
              <a:rPr lang="en-US" sz="1200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978" y="258405"/>
            <a:ext cx="7785100" cy="3921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615" y="959611"/>
            <a:ext cx="41611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Arial"/>
                <a:cs typeface="Arial"/>
              </a:rPr>
              <a:t>Use</a:t>
            </a:r>
            <a:r>
              <a:rPr sz="2400" b="0" spc="-9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certification</a:t>
            </a:r>
            <a:r>
              <a:rPr sz="2400" b="0" spc="-9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authority</a:t>
            </a:r>
            <a:r>
              <a:rPr sz="2400" b="0" spc="-90" dirty="0">
                <a:latin typeface="Arial"/>
                <a:cs typeface="Arial"/>
              </a:rPr>
              <a:t> </a:t>
            </a:r>
            <a:r>
              <a:rPr sz="2400" b="0" spc="-20" dirty="0">
                <a:latin typeface="Arial"/>
                <a:cs typeface="Arial"/>
              </a:rPr>
              <a:t>(CA)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615" y="1336096"/>
            <a:ext cx="5553075" cy="2651367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755015" indent="-285115">
              <a:lnSpc>
                <a:spcPct val="100000"/>
              </a:lnSpc>
              <a:spcBef>
                <a:spcPts val="535"/>
              </a:spcBef>
              <a:buChar char="–"/>
              <a:tabLst>
                <a:tab pos="755015" algn="l"/>
              </a:tabLst>
            </a:pP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binds</a:t>
            </a:r>
            <a:r>
              <a:rPr sz="2000" spc="-5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public</a:t>
            </a:r>
            <a:r>
              <a:rPr sz="2000" spc="-4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key</a:t>
            </a:r>
            <a:r>
              <a:rPr sz="2000" spc="-4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to</a:t>
            </a:r>
            <a:r>
              <a:rPr sz="2000" spc="-4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particular</a:t>
            </a:r>
            <a:r>
              <a:rPr sz="2000" spc="-4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80FF"/>
                </a:solidFill>
                <a:latin typeface="Arial"/>
                <a:cs typeface="Arial"/>
              </a:rPr>
              <a:t>entity</a:t>
            </a:r>
            <a:endParaRPr sz="2000" dirty="0">
              <a:latin typeface="Arial"/>
              <a:cs typeface="Arial"/>
            </a:endParaRPr>
          </a:p>
          <a:p>
            <a:pPr marL="1155065" lvl="1" indent="-227965">
              <a:lnSpc>
                <a:spcPct val="100000"/>
              </a:lnSpc>
              <a:spcBef>
                <a:spcPts val="390"/>
              </a:spcBef>
              <a:buChar char="•"/>
              <a:tabLst>
                <a:tab pos="1155065" algn="l"/>
              </a:tabLst>
            </a:pPr>
            <a:r>
              <a:rPr sz="1800" dirty="0">
                <a:latin typeface="Arial"/>
                <a:cs typeface="Arial"/>
              </a:rPr>
              <a:t>e.g.,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Alice,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Bob,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website,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…</a:t>
            </a:r>
            <a:endParaRPr sz="1800" dirty="0">
              <a:latin typeface="Arial"/>
              <a:cs typeface="Arial"/>
            </a:endParaRPr>
          </a:p>
          <a:p>
            <a:pPr marL="755015" indent="-285115">
              <a:lnSpc>
                <a:spcPct val="100000"/>
              </a:lnSpc>
              <a:spcBef>
                <a:spcPts val="545"/>
              </a:spcBef>
              <a:buChar char="–"/>
              <a:tabLst>
                <a:tab pos="755015" algn="l"/>
              </a:tabLst>
            </a:pPr>
            <a:r>
              <a:rPr sz="2000" dirty="0">
                <a:latin typeface="Arial"/>
                <a:cs typeface="Arial"/>
              </a:rPr>
              <a:t>100s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certification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authorities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89"/>
              </a:spcBef>
              <a:buFont typeface="Arial"/>
              <a:buChar char="–"/>
            </a:pP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2400" spc="-10" dirty="0">
                <a:solidFill>
                  <a:srgbClr val="FF40FF"/>
                </a:solidFill>
                <a:latin typeface="Arial"/>
                <a:cs typeface="Arial"/>
              </a:rPr>
              <a:t>BUT….</a:t>
            </a:r>
            <a:endParaRPr sz="2400" dirty="0">
              <a:latin typeface="Arial"/>
              <a:cs typeface="Arial"/>
            </a:endParaRPr>
          </a:p>
          <a:p>
            <a:pPr marL="755015" indent="-285115">
              <a:lnSpc>
                <a:spcPct val="100000"/>
              </a:lnSpc>
              <a:spcBef>
                <a:spcPts val="520"/>
              </a:spcBef>
              <a:buChar char="–"/>
              <a:tabLst>
                <a:tab pos="755015" algn="l"/>
              </a:tabLst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CAs</a:t>
            </a:r>
            <a:r>
              <a:rPr sz="20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are</a:t>
            </a:r>
            <a:r>
              <a:rPr sz="20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critical</a:t>
            </a:r>
            <a:r>
              <a:rPr sz="20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but</a:t>
            </a:r>
            <a:r>
              <a:rPr sz="20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potentially</a:t>
            </a:r>
            <a:r>
              <a:rPr sz="20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weak</a:t>
            </a:r>
            <a:r>
              <a:rPr sz="20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link</a:t>
            </a:r>
            <a:r>
              <a:rPr sz="20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FF0000"/>
                </a:solidFill>
                <a:latin typeface="Arial"/>
                <a:cs typeface="Arial"/>
              </a:rPr>
              <a:t>…</a:t>
            </a:r>
            <a:endParaRPr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5F6BCC-3D77-12AD-2BEE-B60BD5392BE0}"/>
              </a:ext>
            </a:extLst>
          </p:cNvPr>
          <p:cNvSpPr txBox="1"/>
          <p:nvPr/>
        </p:nvSpPr>
        <p:spPr>
          <a:xfrm>
            <a:off x="2514600" y="3721921"/>
            <a:ext cx="4648200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If a CA makes a mistake or is compromised, </a:t>
            </a:r>
            <a:r>
              <a:rPr lang="en-US" b="1" dirty="0"/>
              <a:t>any certificate it issued can be used to impersonate</a:t>
            </a:r>
            <a:r>
              <a:rPr lang="en-US" dirty="0"/>
              <a:t> trusted websites — even banks, governments, or email providers.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9821F0-0A47-5105-34DE-541880C1E4EE}"/>
              </a:ext>
            </a:extLst>
          </p:cNvPr>
          <p:cNvSpPr txBox="1"/>
          <p:nvPr/>
        </p:nvSpPr>
        <p:spPr>
          <a:xfrm>
            <a:off x="250507" y="5257800"/>
            <a:ext cx="8817293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The </a:t>
            </a:r>
            <a:r>
              <a:rPr lang="en-US" sz="1600" b="1" dirty="0" err="1">
                <a:hlinkClick r:id="rId3"/>
              </a:rPr>
              <a:t>DigiNotar</a:t>
            </a:r>
            <a:r>
              <a:rPr lang="en-US" sz="1600" b="1" dirty="0">
                <a:hlinkClick r:id="rId3"/>
              </a:rPr>
              <a:t> breach</a:t>
            </a:r>
            <a:r>
              <a:rPr lang="en-US" sz="1600" dirty="0">
                <a:hlinkClick r:id="rId3"/>
              </a:rPr>
              <a:t> </a:t>
            </a:r>
            <a:r>
              <a:rPr lang="en-US" sz="1600" dirty="0"/>
              <a:t>was a significant cybersecurity incident in 2011 where a Dutch certificate authority (CA), </a:t>
            </a:r>
            <a:r>
              <a:rPr lang="en-US" sz="1600" dirty="0" err="1"/>
              <a:t>DigiNotar</a:t>
            </a:r>
            <a:r>
              <a:rPr lang="en-US" sz="1600" dirty="0"/>
              <a:t>, was compromised, leading to the issuance of over 500 fraudulent digital certificates. These certificates allowed attackers to impersonate major websites, including Google, Yahoo, and Microsoft, facilitating man-in-the-middle (MITM) attacks, particularly targeting Iranian internet users. The breach undermined trust in </a:t>
            </a:r>
            <a:r>
              <a:rPr lang="en-US" sz="1600" dirty="0" err="1"/>
              <a:t>DigiNotar's</a:t>
            </a:r>
            <a:r>
              <a:rPr lang="en-US" sz="1600" dirty="0"/>
              <a:t> certificates, leading to its bankruptcy and highlighting vulnerabilities in the public key infrastructure (PKI) system.​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168" y="256420"/>
            <a:ext cx="5911056" cy="3133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615" y="959611"/>
            <a:ext cx="50438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Arial"/>
                <a:cs typeface="Arial"/>
              </a:rPr>
              <a:t>Alice</a:t>
            </a:r>
            <a:r>
              <a:rPr sz="2400" b="0" spc="-5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registers</a:t>
            </a:r>
            <a:r>
              <a:rPr sz="2400" b="0" spc="-5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her</a:t>
            </a:r>
            <a:r>
              <a:rPr sz="2400" b="0" spc="-5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public</a:t>
            </a:r>
            <a:r>
              <a:rPr sz="2400" b="0" spc="-5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key</a:t>
            </a:r>
            <a:r>
              <a:rPr sz="2400" b="0" spc="-5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with</a:t>
            </a:r>
            <a:r>
              <a:rPr sz="2400" b="0" spc="-50" dirty="0">
                <a:latin typeface="Arial"/>
                <a:cs typeface="Arial"/>
              </a:rPr>
              <a:t> </a:t>
            </a:r>
            <a:r>
              <a:rPr sz="2400" b="0" spc="-25" dirty="0">
                <a:latin typeface="Arial"/>
                <a:cs typeface="Arial"/>
              </a:rPr>
              <a:t>CA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5815" y="1330452"/>
            <a:ext cx="6040755" cy="108458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580"/>
              </a:spcBef>
              <a:buChar char="–"/>
              <a:tabLst>
                <a:tab pos="297815" algn="l"/>
              </a:tabLst>
            </a:pPr>
            <a:r>
              <a:rPr sz="2000" dirty="0">
                <a:latin typeface="Arial"/>
                <a:cs typeface="Arial"/>
              </a:rPr>
              <a:t>Alice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provides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proof</a:t>
            </a:r>
            <a:r>
              <a:rPr sz="2000" spc="-4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of</a:t>
            </a:r>
            <a:r>
              <a:rPr sz="2000" spc="-4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identity</a:t>
            </a:r>
            <a:r>
              <a:rPr sz="2000" spc="-4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CA</a:t>
            </a:r>
            <a:endParaRPr sz="20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480"/>
              </a:spcBef>
              <a:buChar char="–"/>
              <a:tabLst>
                <a:tab pos="297815" algn="l"/>
              </a:tabLst>
            </a:pPr>
            <a:r>
              <a:rPr sz="2000" dirty="0">
                <a:latin typeface="Arial"/>
                <a:cs typeface="Arial"/>
              </a:rPr>
              <a:t>CA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creates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certificate</a:t>
            </a:r>
            <a:r>
              <a:rPr sz="2000" spc="-4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binding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Alice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its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public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key</a:t>
            </a:r>
            <a:endParaRPr sz="20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415"/>
              </a:spcBef>
              <a:buChar char="•"/>
              <a:tabLst>
                <a:tab pos="697865" algn="l"/>
              </a:tabLst>
            </a:pPr>
            <a:r>
              <a:rPr sz="1800" dirty="0">
                <a:latin typeface="Arial"/>
                <a:cs typeface="Arial"/>
              </a:rPr>
              <a:t>certificate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digitally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signed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CA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962278" y="3313125"/>
            <a:ext cx="456565" cy="231775"/>
            <a:chOff x="1962278" y="3313125"/>
            <a:chExt cx="456565" cy="231775"/>
          </a:xfrm>
        </p:grpSpPr>
        <p:sp>
          <p:nvSpPr>
            <p:cNvPr id="6" name="object 6"/>
            <p:cNvSpPr/>
            <p:nvPr/>
          </p:nvSpPr>
          <p:spPr>
            <a:xfrm>
              <a:off x="1969986" y="3324301"/>
              <a:ext cx="441325" cy="212090"/>
            </a:xfrm>
            <a:custGeom>
              <a:avLst/>
              <a:gdLst/>
              <a:ahLst/>
              <a:cxnLst/>
              <a:rect l="l" t="t" r="r" b="b"/>
              <a:pathLst>
                <a:path w="441325" h="212089">
                  <a:moveTo>
                    <a:pt x="440753" y="71361"/>
                  </a:moveTo>
                  <a:lnTo>
                    <a:pt x="430707" y="64554"/>
                  </a:lnTo>
                  <a:lnTo>
                    <a:pt x="413766" y="53073"/>
                  </a:lnTo>
                  <a:lnTo>
                    <a:pt x="411949" y="51854"/>
                  </a:lnTo>
                  <a:lnTo>
                    <a:pt x="409270" y="50038"/>
                  </a:lnTo>
                  <a:lnTo>
                    <a:pt x="393890" y="39624"/>
                  </a:lnTo>
                  <a:lnTo>
                    <a:pt x="357301" y="50038"/>
                  </a:lnTo>
                  <a:lnTo>
                    <a:pt x="323253" y="28727"/>
                  </a:lnTo>
                  <a:lnTo>
                    <a:pt x="266725" y="51854"/>
                  </a:lnTo>
                  <a:lnTo>
                    <a:pt x="243573" y="35382"/>
                  </a:lnTo>
                  <a:lnTo>
                    <a:pt x="207746" y="53073"/>
                  </a:lnTo>
                  <a:lnTo>
                    <a:pt x="204050" y="42633"/>
                  </a:lnTo>
                  <a:lnTo>
                    <a:pt x="196723" y="21920"/>
                  </a:lnTo>
                  <a:lnTo>
                    <a:pt x="162077" y="42633"/>
                  </a:lnTo>
                  <a:lnTo>
                    <a:pt x="115811" y="17106"/>
                  </a:lnTo>
                  <a:lnTo>
                    <a:pt x="115811" y="84670"/>
                  </a:lnTo>
                  <a:lnTo>
                    <a:pt x="105994" y="120053"/>
                  </a:lnTo>
                  <a:lnTo>
                    <a:pt x="86004" y="139534"/>
                  </a:lnTo>
                  <a:lnTo>
                    <a:pt x="71958" y="141947"/>
                  </a:lnTo>
                  <a:lnTo>
                    <a:pt x="61696" y="137109"/>
                  </a:lnTo>
                  <a:lnTo>
                    <a:pt x="53073" y="129286"/>
                  </a:lnTo>
                  <a:lnTo>
                    <a:pt x="41579" y="117005"/>
                  </a:lnTo>
                  <a:lnTo>
                    <a:pt x="48171" y="94970"/>
                  </a:lnTo>
                  <a:lnTo>
                    <a:pt x="58737" y="79667"/>
                  </a:lnTo>
                  <a:lnTo>
                    <a:pt x="92671" y="64554"/>
                  </a:lnTo>
                  <a:lnTo>
                    <a:pt x="115811" y="84670"/>
                  </a:lnTo>
                  <a:lnTo>
                    <a:pt x="115811" y="17106"/>
                  </a:lnTo>
                  <a:lnTo>
                    <a:pt x="84810" y="0"/>
                  </a:lnTo>
                  <a:lnTo>
                    <a:pt x="20688" y="35318"/>
                  </a:lnTo>
                  <a:lnTo>
                    <a:pt x="17081" y="31457"/>
                  </a:lnTo>
                  <a:lnTo>
                    <a:pt x="0" y="54737"/>
                  </a:lnTo>
                  <a:lnTo>
                    <a:pt x="7480" y="61023"/>
                  </a:lnTo>
                  <a:lnTo>
                    <a:pt x="5575" y="150418"/>
                  </a:lnTo>
                  <a:lnTo>
                    <a:pt x="58508" y="209550"/>
                  </a:lnTo>
                  <a:lnTo>
                    <a:pt x="112191" y="212090"/>
                  </a:lnTo>
                  <a:lnTo>
                    <a:pt x="183997" y="150418"/>
                  </a:lnTo>
                  <a:lnTo>
                    <a:pt x="216801" y="166916"/>
                  </a:lnTo>
                  <a:lnTo>
                    <a:pt x="217652" y="150418"/>
                  </a:lnTo>
                  <a:lnTo>
                    <a:pt x="218097" y="141947"/>
                  </a:lnTo>
                  <a:lnTo>
                    <a:pt x="219227" y="120053"/>
                  </a:lnTo>
                  <a:lnTo>
                    <a:pt x="432295" y="89052"/>
                  </a:lnTo>
                  <a:lnTo>
                    <a:pt x="440753" y="71361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2278" y="3313125"/>
              <a:ext cx="456332" cy="23172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252750" y="3264915"/>
            <a:ext cx="893444" cy="7613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67945" marR="288290" indent="-55880">
              <a:lnSpc>
                <a:spcPts val="1900"/>
              </a:lnSpc>
              <a:spcBef>
                <a:spcPts val="180"/>
              </a:spcBef>
            </a:pPr>
            <a:r>
              <a:rPr sz="1600" spc="-10" dirty="0">
                <a:solidFill>
                  <a:srgbClr val="0080FF"/>
                </a:solidFill>
                <a:latin typeface="Arial"/>
                <a:cs typeface="Arial"/>
              </a:rPr>
              <a:t>Alice’s public</a:t>
            </a:r>
            <a:endParaRPr sz="1600">
              <a:latin typeface="Arial"/>
              <a:cs typeface="Arial"/>
            </a:endParaRPr>
          </a:p>
          <a:p>
            <a:pPr marL="280670">
              <a:lnSpc>
                <a:spcPts val="1910"/>
              </a:lnSpc>
            </a:pPr>
            <a:r>
              <a:rPr sz="1600" dirty="0">
                <a:solidFill>
                  <a:srgbClr val="0080FF"/>
                </a:solidFill>
                <a:latin typeface="Arial"/>
                <a:cs typeface="Arial"/>
              </a:rPr>
              <a:t>key</a:t>
            </a:r>
            <a:r>
              <a:rPr sz="1600" spc="44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3000" spc="-75" baseline="2777" dirty="0">
                <a:solidFill>
                  <a:srgbClr val="0080FF"/>
                </a:solidFill>
                <a:latin typeface="Arial"/>
                <a:cs typeface="Arial"/>
              </a:rPr>
              <a:t>K</a:t>
            </a:r>
            <a:endParaRPr sz="3000" baseline="2777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66193" y="3557523"/>
            <a:ext cx="161290" cy="561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">
              <a:lnSpc>
                <a:spcPct val="110000"/>
              </a:lnSpc>
              <a:spcBef>
                <a:spcPts val="100"/>
              </a:spcBef>
            </a:pPr>
            <a:r>
              <a:rPr sz="1600" spc="-50" dirty="0">
                <a:solidFill>
                  <a:srgbClr val="0080FF"/>
                </a:solidFill>
                <a:latin typeface="Arial"/>
                <a:cs typeface="Arial"/>
              </a:rPr>
              <a:t>+ 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75848" y="3543298"/>
            <a:ext cx="711200" cy="630555"/>
          </a:xfrm>
          <a:custGeom>
            <a:avLst/>
            <a:gdLst/>
            <a:ahLst/>
            <a:cxnLst/>
            <a:rect l="l" t="t" r="r" b="b"/>
            <a:pathLst>
              <a:path w="711200" h="630554">
                <a:moveTo>
                  <a:pt x="25199" y="0"/>
                </a:moveTo>
                <a:lnTo>
                  <a:pt x="0" y="28576"/>
                </a:lnTo>
                <a:lnTo>
                  <a:pt x="28576" y="53775"/>
                </a:lnTo>
                <a:lnTo>
                  <a:pt x="53775" y="25199"/>
                </a:lnTo>
                <a:lnTo>
                  <a:pt x="25199" y="0"/>
                </a:lnTo>
                <a:close/>
              </a:path>
              <a:path w="711200" h="630554">
                <a:moveTo>
                  <a:pt x="82351" y="50398"/>
                </a:moveTo>
                <a:lnTo>
                  <a:pt x="57152" y="78974"/>
                </a:lnTo>
                <a:lnTo>
                  <a:pt x="85728" y="104174"/>
                </a:lnTo>
                <a:lnTo>
                  <a:pt x="110928" y="75598"/>
                </a:lnTo>
                <a:lnTo>
                  <a:pt x="82351" y="50398"/>
                </a:lnTo>
                <a:close/>
              </a:path>
              <a:path w="711200" h="630554">
                <a:moveTo>
                  <a:pt x="139504" y="100797"/>
                </a:moveTo>
                <a:lnTo>
                  <a:pt x="114305" y="129373"/>
                </a:lnTo>
                <a:lnTo>
                  <a:pt x="142881" y="154572"/>
                </a:lnTo>
                <a:lnTo>
                  <a:pt x="168080" y="125996"/>
                </a:lnTo>
                <a:lnTo>
                  <a:pt x="139504" y="100797"/>
                </a:lnTo>
                <a:close/>
              </a:path>
              <a:path w="711200" h="630554">
                <a:moveTo>
                  <a:pt x="196656" y="151194"/>
                </a:moveTo>
                <a:lnTo>
                  <a:pt x="171457" y="179771"/>
                </a:lnTo>
                <a:lnTo>
                  <a:pt x="200035" y="204970"/>
                </a:lnTo>
                <a:lnTo>
                  <a:pt x="225233" y="176394"/>
                </a:lnTo>
                <a:lnTo>
                  <a:pt x="196656" y="151194"/>
                </a:lnTo>
                <a:close/>
              </a:path>
              <a:path w="711200" h="630554">
                <a:moveTo>
                  <a:pt x="253810" y="201593"/>
                </a:moveTo>
                <a:lnTo>
                  <a:pt x="228611" y="230169"/>
                </a:lnTo>
                <a:lnTo>
                  <a:pt x="257187" y="255369"/>
                </a:lnTo>
                <a:lnTo>
                  <a:pt x="282387" y="226792"/>
                </a:lnTo>
                <a:lnTo>
                  <a:pt x="253810" y="201593"/>
                </a:lnTo>
                <a:close/>
              </a:path>
              <a:path w="711200" h="630554">
                <a:moveTo>
                  <a:pt x="310963" y="251992"/>
                </a:moveTo>
                <a:lnTo>
                  <a:pt x="285763" y="280568"/>
                </a:lnTo>
                <a:lnTo>
                  <a:pt x="314340" y="305767"/>
                </a:lnTo>
                <a:lnTo>
                  <a:pt x="339539" y="277191"/>
                </a:lnTo>
                <a:lnTo>
                  <a:pt x="310963" y="251992"/>
                </a:lnTo>
                <a:close/>
              </a:path>
              <a:path w="711200" h="630554">
                <a:moveTo>
                  <a:pt x="368115" y="302390"/>
                </a:moveTo>
                <a:lnTo>
                  <a:pt x="342916" y="330967"/>
                </a:lnTo>
                <a:lnTo>
                  <a:pt x="371492" y="356166"/>
                </a:lnTo>
                <a:lnTo>
                  <a:pt x="396692" y="327590"/>
                </a:lnTo>
                <a:lnTo>
                  <a:pt x="368115" y="302390"/>
                </a:lnTo>
                <a:close/>
              </a:path>
              <a:path w="711200" h="630554">
                <a:moveTo>
                  <a:pt x="425268" y="352788"/>
                </a:moveTo>
                <a:lnTo>
                  <a:pt x="400069" y="381365"/>
                </a:lnTo>
                <a:lnTo>
                  <a:pt x="428645" y="406563"/>
                </a:lnTo>
                <a:lnTo>
                  <a:pt x="453844" y="377987"/>
                </a:lnTo>
                <a:lnTo>
                  <a:pt x="425268" y="352788"/>
                </a:lnTo>
                <a:close/>
              </a:path>
              <a:path w="711200" h="630554">
                <a:moveTo>
                  <a:pt x="631215" y="432800"/>
                </a:moveTo>
                <a:lnTo>
                  <a:pt x="505218" y="575683"/>
                </a:lnTo>
                <a:lnTo>
                  <a:pt x="711099" y="630238"/>
                </a:lnTo>
                <a:lnTo>
                  <a:pt x="631215" y="432800"/>
                </a:lnTo>
                <a:close/>
              </a:path>
              <a:path w="711200" h="630554">
                <a:moveTo>
                  <a:pt x="539574" y="453585"/>
                </a:moveTo>
                <a:lnTo>
                  <a:pt x="514375" y="482161"/>
                </a:lnTo>
                <a:lnTo>
                  <a:pt x="542951" y="507361"/>
                </a:lnTo>
                <a:lnTo>
                  <a:pt x="568151" y="478784"/>
                </a:lnTo>
                <a:lnTo>
                  <a:pt x="539574" y="453585"/>
                </a:lnTo>
                <a:close/>
              </a:path>
              <a:path w="711200" h="630554">
                <a:moveTo>
                  <a:pt x="482420" y="403186"/>
                </a:moveTo>
                <a:lnTo>
                  <a:pt x="457221" y="431763"/>
                </a:lnTo>
                <a:lnTo>
                  <a:pt x="485799" y="456962"/>
                </a:lnTo>
                <a:lnTo>
                  <a:pt x="510997" y="428386"/>
                </a:lnTo>
                <a:lnTo>
                  <a:pt x="482420" y="4031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90762" y="4447540"/>
            <a:ext cx="1031240" cy="7512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420370" algn="just">
              <a:lnSpc>
                <a:spcPts val="1900"/>
              </a:lnSpc>
              <a:spcBef>
                <a:spcPts val="180"/>
              </a:spcBef>
            </a:pPr>
            <a:r>
              <a:rPr sz="1600" spc="-10" dirty="0">
                <a:solidFill>
                  <a:srgbClr val="0080FF"/>
                </a:solidFill>
                <a:latin typeface="Arial"/>
                <a:cs typeface="Arial"/>
              </a:rPr>
              <a:t>Alice’s identifying information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343969" y="3125787"/>
            <a:ext cx="3535679" cy="1573530"/>
            <a:chOff x="2343969" y="3125787"/>
            <a:chExt cx="3535679" cy="1573530"/>
          </a:xfrm>
        </p:grpSpPr>
        <p:sp>
          <p:nvSpPr>
            <p:cNvPr id="13" name="object 13"/>
            <p:cNvSpPr/>
            <p:nvPr/>
          </p:nvSpPr>
          <p:spPr>
            <a:xfrm>
              <a:off x="2343969" y="4333369"/>
              <a:ext cx="749935" cy="365760"/>
            </a:xfrm>
            <a:custGeom>
              <a:avLst/>
              <a:gdLst/>
              <a:ahLst/>
              <a:cxnLst/>
              <a:rect l="l" t="t" r="r" b="b"/>
              <a:pathLst>
                <a:path w="749935" h="365760">
                  <a:moveTo>
                    <a:pt x="34608" y="314929"/>
                  </a:moveTo>
                  <a:lnTo>
                    <a:pt x="0" y="330862"/>
                  </a:lnTo>
                  <a:lnTo>
                    <a:pt x="15933" y="365471"/>
                  </a:lnTo>
                  <a:lnTo>
                    <a:pt x="50542" y="349538"/>
                  </a:lnTo>
                  <a:lnTo>
                    <a:pt x="34608" y="314929"/>
                  </a:lnTo>
                  <a:close/>
                </a:path>
                <a:path w="749935" h="365760">
                  <a:moveTo>
                    <a:pt x="103825" y="283063"/>
                  </a:moveTo>
                  <a:lnTo>
                    <a:pt x="69217" y="298997"/>
                  </a:lnTo>
                  <a:lnTo>
                    <a:pt x="85149" y="333604"/>
                  </a:lnTo>
                  <a:lnTo>
                    <a:pt x="119758" y="317672"/>
                  </a:lnTo>
                  <a:lnTo>
                    <a:pt x="103825" y="283063"/>
                  </a:lnTo>
                  <a:close/>
                </a:path>
                <a:path w="749935" h="365760">
                  <a:moveTo>
                    <a:pt x="173042" y="251197"/>
                  </a:moveTo>
                  <a:lnTo>
                    <a:pt x="138433" y="267130"/>
                  </a:lnTo>
                  <a:lnTo>
                    <a:pt x="154367" y="301739"/>
                  </a:lnTo>
                  <a:lnTo>
                    <a:pt x="188975" y="285805"/>
                  </a:lnTo>
                  <a:lnTo>
                    <a:pt x="173042" y="251197"/>
                  </a:lnTo>
                  <a:close/>
                </a:path>
                <a:path w="749935" h="365760">
                  <a:moveTo>
                    <a:pt x="242258" y="219330"/>
                  </a:moveTo>
                  <a:lnTo>
                    <a:pt x="207651" y="235263"/>
                  </a:lnTo>
                  <a:lnTo>
                    <a:pt x="223583" y="269872"/>
                  </a:lnTo>
                  <a:lnTo>
                    <a:pt x="258192" y="253939"/>
                  </a:lnTo>
                  <a:lnTo>
                    <a:pt x="242258" y="219330"/>
                  </a:lnTo>
                  <a:close/>
                </a:path>
                <a:path w="749935" h="365760">
                  <a:moveTo>
                    <a:pt x="311476" y="187464"/>
                  </a:moveTo>
                  <a:lnTo>
                    <a:pt x="276867" y="203398"/>
                  </a:lnTo>
                  <a:lnTo>
                    <a:pt x="292801" y="238005"/>
                  </a:lnTo>
                  <a:lnTo>
                    <a:pt x="327409" y="222073"/>
                  </a:lnTo>
                  <a:lnTo>
                    <a:pt x="311476" y="187464"/>
                  </a:lnTo>
                  <a:close/>
                </a:path>
                <a:path w="749935" h="365760">
                  <a:moveTo>
                    <a:pt x="380692" y="155597"/>
                  </a:moveTo>
                  <a:lnTo>
                    <a:pt x="346085" y="171531"/>
                  </a:lnTo>
                  <a:lnTo>
                    <a:pt x="362017" y="206140"/>
                  </a:lnTo>
                  <a:lnTo>
                    <a:pt x="396626" y="190206"/>
                  </a:lnTo>
                  <a:lnTo>
                    <a:pt x="380692" y="155597"/>
                  </a:lnTo>
                  <a:close/>
                </a:path>
                <a:path w="749935" h="365760">
                  <a:moveTo>
                    <a:pt x="449910" y="123731"/>
                  </a:moveTo>
                  <a:lnTo>
                    <a:pt x="415301" y="139664"/>
                  </a:lnTo>
                  <a:lnTo>
                    <a:pt x="431234" y="174273"/>
                  </a:lnTo>
                  <a:lnTo>
                    <a:pt x="465843" y="158339"/>
                  </a:lnTo>
                  <a:lnTo>
                    <a:pt x="449910" y="123731"/>
                  </a:lnTo>
                  <a:close/>
                </a:path>
                <a:path w="749935" h="365760">
                  <a:moveTo>
                    <a:pt x="519126" y="91865"/>
                  </a:moveTo>
                  <a:lnTo>
                    <a:pt x="484517" y="107798"/>
                  </a:lnTo>
                  <a:lnTo>
                    <a:pt x="500451" y="142406"/>
                  </a:lnTo>
                  <a:lnTo>
                    <a:pt x="535059" y="126474"/>
                  </a:lnTo>
                  <a:lnTo>
                    <a:pt x="519126" y="91865"/>
                  </a:lnTo>
                  <a:close/>
                </a:path>
                <a:path w="749935" h="365760">
                  <a:moveTo>
                    <a:pt x="705728" y="61250"/>
                  </a:moveTo>
                  <a:lnTo>
                    <a:pt x="585624" y="61250"/>
                  </a:lnTo>
                  <a:lnTo>
                    <a:pt x="601558" y="95859"/>
                  </a:lnTo>
                  <a:lnTo>
                    <a:pt x="584254" y="103826"/>
                  </a:lnTo>
                  <a:lnTo>
                    <a:pt x="616120" y="173042"/>
                  </a:lnTo>
                  <a:lnTo>
                    <a:pt x="705728" y="61250"/>
                  </a:lnTo>
                  <a:close/>
                </a:path>
                <a:path w="749935" h="365760">
                  <a:moveTo>
                    <a:pt x="568320" y="69217"/>
                  </a:moveTo>
                  <a:lnTo>
                    <a:pt x="553735" y="75932"/>
                  </a:lnTo>
                  <a:lnTo>
                    <a:pt x="569668" y="110540"/>
                  </a:lnTo>
                  <a:lnTo>
                    <a:pt x="584254" y="103826"/>
                  </a:lnTo>
                  <a:lnTo>
                    <a:pt x="568320" y="69217"/>
                  </a:lnTo>
                  <a:close/>
                </a:path>
                <a:path w="749935" h="365760">
                  <a:moveTo>
                    <a:pt x="585624" y="61250"/>
                  </a:moveTo>
                  <a:lnTo>
                    <a:pt x="568320" y="69217"/>
                  </a:lnTo>
                  <a:lnTo>
                    <a:pt x="584254" y="103826"/>
                  </a:lnTo>
                  <a:lnTo>
                    <a:pt x="601558" y="95859"/>
                  </a:lnTo>
                  <a:lnTo>
                    <a:pt x="585624" y="61250"/>
                  </a:lnTo>
                  <a:close/>
                </a:path>
                <a:path w="749935" h="365760">
                  <a:moveTo>
                    <a:pt x="536454" y="0"/>
                  </a:moveTo>
                  <a:lnTo>
                    <a:pt x="568320" y="69217"/>
                  </a:lnTo>
                  <a:lnTo>
                    <a:pt x="585624" y="61250"/>
                  </a:lnTo>
                  <a:lnTo>
                    <a:pt x="705728" y="61250"/>
                  </a:lnTo>
                  <a:lnTo>
                    <a:pt x="749329" y="6855"/>
                  </a:lnTo>
                  <a:lnTo>
                    <a:pt x="5364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82385" y="3130550"/>
              <a:ext cx="1192530" cy="955675"/>
            </a:xfrm>
            <a:custGeom>
              <a:avLst/>
              <a:gdLst/>
              <a:ahLst/>
              <a:cxnLst/>
              <a:rect l="l" t="t" r="r" b="b"/>
              <a:pathLst>
                <a:path w="1192529" h="955675">
                  <a:moveTo>
                    <a:pt x="1192211" y="0"/>
                  </a:moveTo>
                  <a:lnTo>
                    <a:pt x="0" y="0"/>
                  </a:lnTo>
                  <a:lnTo>
                    <a:pt x="0" y="955675"/>
                  </a:lnTo>
                  <a:lnTo>
                    <a:pt x="1192211" y="955675"/>
                  </a:lnTo>
                  <a:lnTo>
                    <a:pt x="1192211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82385" y="3130550"/>
              <a:ext cx="1192530" cy="955675"/>
            </a:xfrm>
            <a:custGeom>
              <a:avLst/>
              <a:gdLst/>
              <a:ahLst/>
              <a:cxnLst/>
              <a:rect l="l" t="t" r="r" b="b"/>
              <a:pathLst>
                <a:path w="1192529" h="955675">
                  <a:moveTo>
                    <a:pt x="0" y="0"/>
                  </a:moveTo>
                  <a:lnTo>
                    <a:pt x="1192212" y="0"/>
                  </a:lnTo>
                  <a:lnTo>
                    <a:pt x="1192212" y="955675"/>
                  </a:lnTo>
                  <a:lnTo>
                    <a:pt x="0" y="9556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01447" y="3169411"/>
            <a:ext cx="965835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-635" algn="ctr">
              <a:lnSpc>
                <a:spcPct val="99400"/>
              </a:lnSpc>
              <a:spcBef>
                <a:spcPts val="11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Digital signature (encrypt)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58102" y="4157979"/>
            <a:ext cx="3067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solidFill>
                  <a:srgbClr val="FF40FF"/>
                </a:solidFill>
                <a:latin typeface="Arial"/>
                <a:cs typeface="Arial"/>
              </a:rPr>
              <a:t>CA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543678" y="4221175"/>
            <a:ext cx="456565" cy="231775"/>
            <a:chOff x="5543678" y="4221175"/>
            <a:chExt cx="456565" cy="231775"/>
          </a:xfrm>
        </p:grpSpPr>
        <p:sp>
          <p:nvSpPr>
            <p:cNvPr id="19" name="object 19"/>
            <p:cNvSpPr/>
            <p:nvPr/>
          </p:nvSpPr>
          <p:spPr>
            <a:xfrm>
              <a:off x="5551386" y="4232351"/>
              <a:ext cx="441325" cy="212090"/>
            </a:xfrm>
            <a:custGeom>
              <a:avLst/>
              <a:gdLst/>
              <a:ahLst/>
              <a:cxnLst/>
              <a:rect l="l" t="t" r="r" b="b"/>
              <a:pathLst>
                <a:path w="441325" h="212089">
                  <a:moveTo>
                    <a:pt x="440753" y="71361"/>
                  </a:moveTo>
                  <a:lnTo>
                    <a:pt x="430707" y="64554"/>
                  </a:lnTo>
                  <a:lnTo>
                    <a:pt x="413766" y="53073"/>
                  </a:lnTo>
                  <a:lnTo>
                    <a:pt x="411949" y="51854"/>
                  </a:lnTo>
                  <a:lnTo>
                    <a:pt x="409270" y="50038"/>
                  </a:lnTo>
                  <a:lnTo>
                    <a:pt x="393890" y="39624"/>
                  </a:lnTo>
                  <a:lnTo>
                    <a:pt x="357301" y="50038"/>
                  </a:lnTo>
                  <a:lnTo>
                    <a:pt x="323253" y="28727"/>
                  </a:lnTo>
                  <a:lnTo>
                    <a:pt x="266725" y="51854"/>
                  </a:lnTo>
                  <a:lnTo>
                    <a:pt x="243573" y="35382"/>
                  </a:lnTo>
                  <a:lnTo>
                    <a:pt x="207746" y="53073"/>
                  </a:lnTo>
                  <a:lnTo>
                    <a:pt x="204050" y="42633"/>
                  </a:lnTo>
                  <a:lnTo>
                    <a:pt x="196723" y="21920"/>
                  </a:lnTo>
                  <a:lnTo>
                    <a:pt x="162077" y="42633"/>
                  </a:lnTo>
                  <a:lnTo>
                    <a:pt x="115811" y="17106"/>
                  </a:lnTo>
                  <a:lnTo>
                    <a:pt x="115811" y="84670"/>
                  </a:lnTo>
                  <a:lnTo>
                    <a:pt x="105994" y="120053"/>
                  </a:lnTo>
                  <a:lnTo>
                    <a:pt x="86004" y="139534"/>
                  </a:lnTo>
                  <a:lnTo>
                    <a:pt x="71958" y="141947"/>
                  </a:lnTo>
                  <a:lnTo>
                    <a:pt x="61696" y="137109"/>
                  </a:lnTo>
                  <a:lnTo>
                    <a:pt x="53073" y="129286"/>
                  </a:lnTo>
                  <a:lnTo>
                    <a:pt x="41579" y="117005"/>
                  </a:lnTo>
                  <a:lnTo>
                    <a:pt x="48196" y="94945"/>
                  </a:lnTo>
                  <a:lnTo>
                    <a:pt x="58737" y="79667"/>
                  </a:lnTo>
                  <a:lnTo>
                    <a:pt x="92671" y="64554"/>
                  </a:lnTo>
                  <a:lnTo>
                    <a:pt x="115811" y="84670"/>
                  </a:lnTo>
                  <a:lnTo>
                    <a:pt x="115811" y="17106"/>
                  </a:lnTo>
                  <a:lnTo>
                    <a:pt x="84810" y="0"/>
                  </a:lnTo>
                  <a:lnTo>
                    <a:pt x="20688" y="35318"/>
                  </a:lnTo>
                  <a:lnTo>
                    <a:pt x="17081" y="31457"/>
                  </a:lnTo>
                  <a:lnTo>
                    <a:pt x="0" y="54737"/>
                  </a:lnTo>
                  <a:lnTo>
                    <a:pt x="7480" y="61023"/>
                  </a:lnTo>
                  <a:lnTo>
                    <a:pt x="5575" y="150418"/>
                  </a:lnTo>
                  <a:lnTo>
                    <a:pt x="58508" y="209550"/>
                  </a:lnTo>
                  <a:lnTo>
                    <a:pt x="112191" y="212090"/>
                  </a:lnTo>
                  <a:lnTo>
                    <a:pt x="183997" y="150418"/>
                  </a:lnTo>
                  <a:lnTo>
                    <a:pt x="216801" y="166916"/>
                  </a:lnTo>
                  <a:lnTo>
                    <a:pt x="217652" y="150418"/>
                  </a:lnTo>
                  <a:lnTo>
                    <a:pt x="218097" y="141947"/>
                  </a:lnTo>
                  <a:lnTo>
                    <a:pt x="219227" y="120053"/>
                  </a:lnTo>
                  <a:lnTo>
                    <a:pt x="432295" y="89052"/>
                  </a:lnTo>
                  <a:lnTo>
                    <a:pt x="440753" y="71361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43678" y="4221175"/>
              <a:ext cx="456332" cy="231726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4911937" y="4642611"/>
            <a:ext cx="9271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3095" algn="l"/>
              </a:tabLst>
            </a:pPr>
            <a:r>
              <a:rPr sz="1600" spc="-25" dirty="0">
                <a:solidFill>
                  <a:srgbClr val="FF40FF"/>
                </a:solidFill>
                <a:latin typeface="Arial"/>
                <a:cs typeface="Arial"/>
              </a:rPr>
              <a:t>key</a:t>
            </a:r>
            <a:r>
              <a:rPr sz="1600" dirty="0">
                <a:solidFill>
                  <a:srgbClr val="FF40FF"/>
                </a:solidFill>
                <a:latin typeface="Arial"/>
                <a:cs typeface="Arial"/>
              </a:rPr>
              <a:t>	</a:t>
            </a:r>
            <a:r>
              <a:rPr sz="2400" spc="-37" baseline="1736" dirty="0">
                <a:solidFill>
                  <a:srgbClr val="FF40FF"/>
                </a:solidFill>
                <a:latin typeface="Arial"/>
                <a:cs typeface="Arial"/>
              </a:rPr>
              <a:t>CA</a:t>
            </a:r>
            <a:endParaRPr sz="2400" baseline="1736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92851" y="4297171"/>
            <a:ext cx="1108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40FF"/>
                </a:solidFill>
                <a:latin typeface="Arial"/>
                <a:cs typeface="Arial"/>
              </a:rPr>
              <a:t>private</a:t>
            </a:r>
            <a:r>
              <a:rPr sz="1600" spc="18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3000" baseline="-29166" dirty="0">
                <a:solidFill>
                  <a:srgbClr val="FF40FF"/>
                </a:solidFill>
                <a:latin typeface="Arial"/>
                <a:cs typeface="Arial"/>
              </a:rPr>
              <a:t>K</a:t>
            </a:r>
            <a:r>
              <a:rPr sz="3000" spc="-67" baseline="-29166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40FF"/>
                </a:solidFill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439193" y="3118449"/>
            <a:ext cx="5296535" cy="1349375"/>
            <a:chOff x="2439193" y="3118449"/>
            <a:chExt cx="5296535" cy="1349375"/>
          </a:xfrm>
        </p:grpSpPr>
        <p:sp>
          <p:nvSpPr>
            <p:cNvPr id="24" name="object 24"/>
            <p:cNvSpPr/>
            <p:nvPr/>
          </p:nvSpPr>
          <p:spPr>
            <a:xfrm>
              <a:off x="2439187" y="3285591"/>
              <a:ext cx="4610735" cy="1181735"/>
            </a:xfrm>
            <a:custGeom>
              <a:avLst/>
              <a:gdLst/>
              <a:ahLst/>
              <a:cxnLst/>
              <a:rect l="l" t="t" r="r" b="b"/>
              <a:pathLst>
                <a:path w="4610734" h="1181735">
                  <a:moveTo>
                    <a:pt x="2222550" y="95783"/>
                  </a:moveTo>
                  <a:lnTo>
                    <a:pt x="2183752" y="76250"/>
                  </a:lnTo>
                  <a:lnTo>
                    <a:pt x="2032330" y="0"/>
                  </a:lnTo>
                  <a:lnTo>
                    <a:pt x="2032101" y="76200"/>
                  </a:lnTo>
                  <a:lnTo>
                    <a:pt x="114" y="70383"/>
                  </a:lnTo>
                  <a:lnTo>
                    <a:pt x="0" y="108483"/>
                  </a:lnTo>
                  <a:lnTo>
                    <a:pt x="2032000" y="114300"/>
                  </a:lnTo>
                  <a:lnTo>
                    <a:pt x="2051050" y="114350"/>
                  </a:lnTo>
                  <a:lnTo>
                    <a:pt x="2032000" y="114350"/>
                  </a:lnTo>
                  <a:lnTo>
                    <a:pt x="2031784" y="190500"/>
                  </a:lnTo>
                  <a:lnTo>
                    <a:pt x="2185162" y="114350"/>
                  </a:lnTo>
                  <a:lnTo>
                    <a:pt x="2222550" y="95783"/>
                  </a:lnTo>
                  <a:close/>
                </a:path>
                <a:path w="4610734" h="1181735">
                  <a:moveTo>
                    <a:pt x="3040113" y="1143533"/>
                  </a:moveTo>
                  <a:lnTo>
                    <a:pt x="3002013" y="1143533"/>
                  </a:lnTo>
                  <a:lnTo>
                    <a:pt x="3002013" y="1181633"/>
                  </a:lnTo>
                  <a:lnTo>
                    <a:pt x="3040113" y="1181633"/>
                  </a:lnTo>
                  <a:lnTo>
                    <a:pt x="3040113" y="1143533"/>
                  </a:lnTo>
                  <a:close/>
                </a:path>
                <a:path w="4610734" h="1181735">
                  <a:moveTo>
                    <a:pt x="3040113" y="1067333"/>
                  </a:moveTo>
                  <a:lnTo>
                    <a:pt x="3002013" y="1067333"/>
                  </a:lnTo>
                  <a:lnTo>
                    <a:pt x="3002013" y="1105433"/>
                  </a:lnTo>
                  <a:lnTo>
                    <a:pt x="3040113" y="1105433"/>
                  </a:lnTo>
                  <a:lnTo>
                    <a:pt x="3040113" y="1067333"/>
                  </a:lnTo>
                  <a:close/>
                </a:path>
                <a:path w="4610734" h="1181735">
                  <a:moveTo>
                    <a:pt x="3040113" y="991133"/>
                  </a:moveTo>
                  <a:lnTo>
                    <a:pt x="3002013" y="991133"/>
                  </a:lnTo>
                  <a:lnTo>
                    <a:pt x="3002013" y="1029233"/>
                  </a:lnTo>
                  <a:lnTo>
                    <a:pt x="3040113" y="1029233"/>
                  </a:lnTo>
                  <a:lnTo>
                    <a:pt x="3040113" y="991133"/>
                  </a:lnTo>
                  <a:close/>
                </a:path>
                <a:path w="4610734" h="1181735">
                  <a:moveTo>
                    <a:pt x="3040113" y="914933"/>
                  </a:moveTo>
                  <a:lnTo>
                    <a:pt x="3002013" y="914933"/>
                  </a:lnTo>
                  <a:lnTo>
                    <a:pt x="3002013" y="953033"/>
                  </a:lnTo>
                  <a:lnTo>
                    <a:pt x="3040113" y="953033"/>
                  </a:lnTo>
                  <a:lnTo>
                    <a:pt x="3040113" y="914933"/>
                  </a:lnTo>
                  <a:close/>
                </a:path>
                <a:path w="4610734" h="1181735">
                  <a:moveTo>
                    <a:pt x="3078213" y="867308"/>
                  </a:moveTo>
                  <a:lnTo>
                    <a:pt x="3068688" y="848258"/>
                  </a:lnTo>
                  <a:lnTo>
                    <a:pt x="3021063" y="753008"/>
                  </a:lnTo>
                  <a:lnTo>
                    <a:pt x="2963913" y="867308"/>
                  </a:lnTo>
                  <a:lnTo>
                    <a:pt x="3002013" y="867308"/>
                  </a:lnTo>
                  <a:lnTo>
                    <a:pt x="3002013" y="876833"/>
                  </a:lnTo>
                  <a:lnTo>
                    <a:pt x="3040113" y="876833"/>
                  </a:lnTo>
                  <a:lnTo>
                    <a:pt x="3040113" y="867308"/>
                  </a:lnTo>
                  <a:lnTo>
                    <a:pt x="3078213" y="867308"/>
                  </a:lnTo>
                  <a:close/>
                </a:path>
                <a:path w="4610734" h="1181735">
                  <a:moveTo>
                    <a:pt x="4610151" y="116420"/>
                  </a:moveTo>
                  <a:lnTo>
                    <a:pt x="4574184" y="98818"/>
                  </a:lnTo>
                  <a:lnTo>
                    <a:pt x="4418863" y="22783"/>
                  </a:lnTo>
                  <a:lnTo>
                    <a:pt x="4419498" y="98818"/>
                  </a:lnTo>
                  <a:lnTo>
                    <a:pt x="4419498" y="98983"/>
                  </a:lnTo>
                  <a:lnTo>
                    <a:pt x="3476523" y="106895"/>
                  </a:lnTo>
                  <a:lnTo>
                    <a:pt x="3476777" y="136918"/>
                  </a:lnTo>
                  <a:lnTo>
                    <a:pt x="3476841" y="144995"/>
                  </a:lnTo>
                  <a:lnTo>
                    <a:pt x="4419816" y="137071"/>
                  </a:lnTo>
                  <a:lnTo>
                    <a:pt x="4419778" y="133667"/>
                  </a:lnTo>
                  <a:lnTo>
                    <a:pt x="4419816" y="136918"/>
                  </a:lnTo>
                  <a:lnTo>
                    <a:pt x="4419816" y="137071"/>
                  </a:lnTo>
                  <a:lnTo>
                    <a:pt x="4420463" y="213271"/>
                  </a:lnTo>
                  <a:lnTo>
                    <a:pt x="4610151" y="1164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56550" y="3131657"/>
              <a:ext cx="758190" cy="1084580"/>
            </a:xfrm>
            <a:custGeom>
              <a:avLst/>
              <a:gdLst/>
              <a:ahLst/>
              <a:cxnLst/>
              <a:rect l="l" t="t" r="r" b="b"/>
              <a:pathLst>
                <a:path w="758190" h="1084579">
                  <a:moveTo>
                    <a:pt x="708033" y="0"/>
                  </a:moveTo>
                  <a:lnTo>
                    <a:pt x="157140" y="53983"/>
                  </a:lnTo>
                  <a:lnTo>
                    <a:pt x="58070" y="249868"/>
                  </a:lnTo>
                  <a:lnTo>
                    <a:pt x="123833" y="466990"/>
                  </a:lnTo>
                  <a:lnTo>
                    <a:pt x="0" y="729405"/>
                  </a:lnTo>
                  <a:lnTo>
                    <a:pt x="568058" y="1084305"/>
                  </a:lnTo>
                  <a:lnTo>
                    <a:pt x="758089" y="623971"/>
                  </a:lnTo>
                  <a:lnTo>
                    <a:pt x="629746" y="272549"/>
                  </a:lnTo>
                  <a:lnTo>
                    <a:pt x="7080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948432" y="3753632"/>
              <a:ext cx="225425" cy="271145"/>
            </a:xfrm>
            <a:custGeom>
              <a:avLst/>
              <a:gdLst/>
              <a:ahLst/>
              <a:cxnLst/>
              <a:rect l="l" t="t" r="r" b="b"/>
              <a:pathLst>
                <a:path w="225425" h="271145">
                  <a:moveTo>
                    <a:pt x="165483" y="156984"/>
                  </a:moveTo>
                  <a:lnTo>
                    <a:pt x="95067" y="156984"/>
                  </a:lnTo>
                  <a:lnTo>
                    <a:pt x="92956" y="229102"/>
                  </a:lnTo>
                  <a:lnTo>
                    <a:pt x="142493" y="270540"/>
                  </a:lnTo>
                  <a:lnTo>
                    <a:pt x="165483" y="156984"/>
                  </a:lnTo>
                  <a:close/>
                </a:path>
                <a:path w="225425" h="271145">
                  <a:moveTo>
                    <a:pt x="173371" y="0"/>
                  </a:moveTo>
                  <a:lnTo>
                    <a:pt x="101074" y="32788"/>
                  </a:lnTo>
                  <a:lnTo>
                    <a:pt x="101074" y="98889"/>
                  </a:lnTo>
                  <a:lnTo>
                    <a:pt x="0" y="191777"/>
                  </a:lnTo>
                  <a:lnTo>
                    <a:pt x="95067" y="156984"/>
                  </a:lnTo>
                  <a:lnTo>
                    <a:pt x="165483" y="156984"/>
                  </a:lnTo>
                  <a:lnTo>
                    <a:pt x="169261" y="138322"/>
                  </a:lnTo>
                  <a:lnTo>
                    <a:pt x="179379" y="96884"/>
                  </a:lnTo>
                  <a:lnTo>
                    <a:pt x="224913" y="45445"/>
                  </a:lnTo>
                  <a:lnTo>
                    <a:pt x="173371" y="0"/>
                  </a:lnTo>
                  <a:close/>
                </a:path>
              </a:pathLst>
            </a:custGeom>
            <a:solidFill>
              <a:srgbClr val="FF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88905" y="3778308"/>
              <a:ext cx="146498" cy="20601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089965" y="3206838"/>
              <a:ext cx="461645" cy="805180"/>
            </a:xfrm>
            <a:custGeom>
              <a:avLst/>
              <a:gdLst/>
              <a:ahLst/>
              <a:cxnLst/>
              <a:rect l="l" t="t" r="r" b="b"/>
              <a:pathLst>
                <a:path w="461645" h="805179">
                  <a:moveTo>
                    <a:pt x="255689" y="804684"/>
                  </a:moveTo>
                  <a:lnTo>
                    <a:pt x="53543" y="637133"/>
                  </a:lnTo>
                  <a:lnTo>
                    <a:pt x="26771" y="640626"/>
                  </a:lnTo>
                  <a:lnTo>
                    <a:pt x="26771" y="682586"/>
                  </a:lnTo>
                  <a:lnTo>
                    <a:pt x="255689" y="804684"/>
                  </a:lnTo>
                  <a:close/>
                </a:path>
                <a:path w="461645" h="805179">
                  <a:moveTo>
                    <a:pt x="446227" y="655815"/>
                  </a:moveTo>
                  <a:lnTo>
                    <a:pt x="203962" y="545223"/>
                  </a:lnTo>
                  <a:lnTo>
                    <a:pt x="45961" y="473113"/>
                  </a:lnTo>
                  <a:lnTo>
                    <a:pt x="4013" y="541743"/>
                  </a:lnTo>
                  <a:lnTo>
                    <a:pt x="72199" y="575983"/>
                  </a:lnTo>
                  <a:lnTo>
                    <a:pt x="76314" y="633018"/>
                  </a:lnTo>
                  <a:lnTo>
                    <a:pt x="431076" y="782015"/>
                  </a:lnTo>
                  <a:lnTo>
                    <a:pt x="83896" y="545223"/>
                  </a:lnTo>
                  <a:lnTo>
                    <a:pt x="446227" y="655815"/>
                  </a:lnTo>
                  <a:close/>
                </a:path>
                <a:path w="461645" h="805179">
                  <a:moveTo>
                    <a:pt x="457822" y="0"/>
                  </a:moveTo>
                  <a:lnTo>
                    <a:pt x="76314" y="18643"/>
                  </a:lnTo>
                  <a:lnTo>
                    <a:pt x="0" y="152438"/>
                  </a:lnTo>
                  <a:lnTo>
                    <a:pt x="305231" y="148958"/>
                  </a:lnTo>
                  <a:lnTo>
                    <a:pt x="83896" y="106603"/>
                  </a:lnTo>
                  <a:lnTo>
                    <a:pt x="434632" y="76238"/>
                  </a:lnTo>
                  <a:lnTo>
                    <a:pt x="106667" y="53555"/>
                  </a:lnTo>
                  <a:lnTo>
                    <a:pt x="457822" y="0"/>
                  </a:lnTo>
                  <a:close/>
                </a:path>
                <a:path w="461645" h="805179">
                  <a:moveTo>
                    <a:pt x="461429" y="468985"/>
                  </a:moveTo>
                  <a:lnTo>
                    <a:pt x="99072" y="343306"/>
                  </a:lnTo>
                  <a:lnTo>
                    <a:pt x="446227" y="392747"/>
                  </a:lnTo>
                  <a:lnTo>
                    <a:pt x="276085" y="343306"/>
                  </a:lnTo>
                  <a:lnTo>
                    <a:pt x="79794" y="286270"/>
                  </a:lnTo>
                  <a:lnTo>
                    <a:pt x="415874" y="297307"/>
                  </a:lnTo>
                  <a:lnTo>
                    <a:pt x="345986" y="286270"/>
                  </a:lnTo>
                  <a:lnTo>
                    <a:pt x="7594" y="232791"/>
                  </a:lnTo>
                  <a:lnTo>
                    <a:pt x="64719" y="377672"/>
                  </a:lnTo>
                  <a:lnTo>
                    <a:pt x="461429" y="468985"/>
                  </a:lnTo>
                  <a:close/>
                </a:path>
              </a:pathLst>
            </a:custGeom>
            <a:solidFill>
              <a:srgbClr val="D1D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884238" y="3118459"/>
              <a:ext cx="851535" cy="1142365"/>
            </a:xfrm>
            <a:custGeom>
              <a:avLst/>
              <a:gdLst/>
              <a:ahLst/>
              <a:cxnLst/>
              <a:rect l="l" t="t" r="r" b="b"/>
              <a:pathLst>
                <a:path w="851534" h="1142364">
                  <a:moveTo>
                    <a:pt x="851077" y="650760"/>
                  </a:moveTo>
                  <a:lnTo>
                    <a:pt x="846213" y="636663"/>
                  </a:lnTo>
                  <a:lnTo>
                    <a:pt x="724255" y="282270"/>
                  </a:lnTo>
                  <a:lnTo>
                    <a:pt x="798106" y="42506"/>
                  </a:lnTo>
                  <a:lnTo>
                    <a:pt x="811212" y="0"/>
                  </a:lnTo>
                  <a:lnTo>
                    <a:pt x="254736" y="66205"/>
                  </a:lnTo>
                  <a:lnTo>
                    <a:pt x="757034" y="42506"/>
                  </a:lnTo>
                  <a:lnTo>
                    <a:pt x="691400" y="277215"/>
                  </a:lnTo>
                  <a:lnTo>
                    <a:pt x="230924" y="277215"/>
                  </a:lnTo>
                  <a:lnTo>
                    <a:pt x="686346" y="336257"/>
                  </a:lnTo>
                  <a:lnTo>
                    <a:pt x="804075" y="636663"/>
                  </a:lnTo>
                  <a:lnTo>
                    <a:pt x="254736" y="498335"/>
                  </a:lnTo>
                  <a:lnTo>
                    <a:pt x="773798" y="710361"/>
                  </a:lnTo>
                  <a:lnTo>
                    <a:pt x="625716" y="1061656"/>
                  </a:lnTo>
                  <a:lnTo>
                    <a:pt x="231140" y="829767"/>
                  </a:lnTo>
                  <a:lnTo>
                    <a:pt x="235978" y="770966"/>
                  </a:lnTo>
                  <a:lnTo>
                    <a:pt x="194030" y="881468"/>
                  </a:lnTo>
                  <a:lnTo>
                    <a:pt x="171373" y="843622"/>
                  </a:lnTo>
                  <a:lnTo>
                    <a:pt x="171373" y="812825"/>
                  </a:lnTo>
                  <a:lnTo>
                    <a:pt x="171373" y="809244"/>
                  </a:lnTo>
                  <a:lnTo>
                    <a:pt x="171373" y="770966"/>
                  </a:lnTo>
                  <a:lnTo>
                    <a:pt x="95072" y="809244"/>
                  </a:lnTo>
                  <a:lnTo>
                    <a:pt x="186448" y="725512"/>
                  </a:lnTo>
                  <a:lnTo>
                    <a:pt x="175374" y="675563"/>
                  </a:lnTo>
                  <a:lnTo>
                    <a:pt x="224917" y="652767"/>
                  </a:lnTo>
                  <a:lnTo>
                    <a:pt x="266865" y="691159"/>
                  </a:lnTo>
                  <a:lnTo>
                    <a:pt x="232498" y="733018"/>
                  </a:lnTo>
                  <a:lnTo>
                    <a:pt x="266865" y="740600"/>
                  </a:lnTo>
                  <a:lnTo>
                    <a:pt x="301218" y="706323"/>
                  </a:lnTo>
                  <a:lnTo>
                    <a:pt x="288315" y="652767"/>
                  </a:lnTo>
                  <a:lnTo>
                    <a:pt x="285521" y="641172"/>
                  </a:lnTo>
                  <a:lnTo>
                    <a:pt x="243573" y="622515"/>
                  </a:lnTo>
                  <a:lnTo>
                    <a:pt x="178968" y="630123"/>
                  </a:lnTo>
                  <a:lnTo>
                    <a:pt x="144500" y="687158"/>
                  </a:lnTo>
                  <a:lnTo>
                    <a:pt x="156197" y="721398"/>
                  </a:lnTo>
                  <a:lnTo>
                    <a:pt x="101574" y="756208"/>
                  </a:lnTo>
                  <a:lnTo>
                    <a:pt x="92544" y="744715"/>
                  </a:lnTo>
                  <a:lnTo>
                    <a:pt x="212267" y="486181"/>
                  </a:lnTo>
                  <a:lnTo>
                    <a:pt x="146608" y="265620"/>
                  </a:lnTo>
                  <a:lnTo>
                    <a:pt x="214795" y="93941"/>
                  </a:lnTo>
                  <a:lnTo>
                    <a:pt x="115722" y="265620"/>
                  </a:lnTo>
                  <a:lnTo>
                    <a:pt x="184023" y="484187"/>
                  </a:lnTo>
                  <a:lnTo>
                    <a:pt x="52590" y="747242"/>
                  </a:lnTo>
                  <a:lnTo>
                    <a:pt x="78244" y="771080"/>
                  </a:lnTo>
                  <a:lnTo>
                    <a:pt x="0" y="820940"/>
                  </a:lnTo>
                  <a:lnTo>
                    <a:pt x="57124" y="820940"/>
                  </a:lnTo>
                  <a:lnTo>
                    <a:pt x="57124" y="877989"/>
                  </a:lnTo>
                  <a:lnTo>
                    <a:pt x="144500" y="812825"/>
                  </a:lnTo>
                  <a:lnTo>
                    <a:pt x="110147" y="912253"/>
                  </a:lnTo>
                  <a:lnTo>
                    <a:pt x="156197" y="885482"/>
                  </a:lnTo>
                  <a:lnTo>
                    <a:pt x="220903" y="954214"/>
                  </a:lnTo>
                  <a:lnTo>
                    <a:pt x="226568" y="885482"/>
                  </a:lnTo>
                  <a:lnTo>
                    <a:pt x="226898" y="881468"/>
                  </a:lnTo>
                  <a:lnTo>
                    <a:pt x="228130" y="866394"/>
                  </a:lnTo>
                  <a:lnTo>
                    <a:pt x="648893" y="1142009"/>
                  </a:lnTo>
                  <a:lnTo>
                    <a:pt x="681964" y="1061656"/>
                  </a:lnTo>
                  <a:lnTo>
                    <a:pt x="851077" y="650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138247" y="3409949"/>
              <a:ext cx="441325" cy="400050"/>
            </a:xfrm>
            <a:custGeom>
              <a:avLst/>
              <a:gdLst/>
              <a:ahLst/>
              <a:cxnLst/>
              <a:rect l="l" t="t" r="r" b="b"/>
              <a:pathLst>
                <a:path w="441325" h="400050">
                  <a:moveTo>
                    <a:pt x="441325" y="0"/>
                  </a:moveTo>
                  <a:lnTo>
                    <a:pt x="0" y="0"/>
                  </a:lnTo>
                  <a:lnTo>
                    <a:pt x="0" y="400050"/>
                  </a:lnTo>
                  <a:lnTo>
                    <a:pt x="441325" y="400050"/>
                  </a:lnTo>
                  <a:lnTo>
                    <a:pt x="4413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200954" y="3430523"/>
            <a:ext cx="3797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solidFill>
                  <a:srgbClr val="0080FF"/>
                </a:solidFill>
                <a:latin typeface="Arial"/>
                <a:cs typeface="Arial"/>
              </a:rPr>
              <a:t>K</a:t>
            </a:r>
            <a:r>
              <a:rPr sz="2400" spc="-37" baseline="-31250" dirty="0">
                <a:solidFill>
                  <a:srgbClr val="0080FF"/>
                </a:solidFill>
                <a:latin typeface="Arial"/>
                <a:cs typeface="Arial"/>
              </a:rPr>
              <a:t>A</a:t>
            </a:r>
            <a:endParaRPr sz="2400" baseline="-312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402566" y="3328923"/>
            <a:ext cx="1441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solidFill>
                  <a:srgbClr val="0080FF"/>
                </a:solidFill>
                <a:latin typeface="Arial"/>
                <a:cs typeface="Arial"/>
              </a:rPr>
              <a:t>+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615437" y="3857636"/>
            <a:ext cx="6035675" cy="1774189"/>
            <a:chOff x="1615437" y="3857636"/>
            <a:chExt cx="6035675" cy="1774189"/>
          </a:xfrm>
        </p:grpSpPr>
        <p:sp>
          <p:nvSpPr>
            <p:cNvPr id="34" name="object 34"/>
            <p:cNvSpPr/>
            <p:nvPr/>
          </p:nvSpPr>
          <p:spPr>
            <a:xfrm>
              <a:off x="7202386" y="3868813"/>
              <a:ext cx="441325" cy="212090"/>
            </a:xfrm>
            <a:custGeom>
              <a:avLst/>
              <a:gdLst/>
              <a:ahLst/>
              <a:cxnLst/>
              <a:rect l="l" t="t" r="r" b="b"/>
              <a:pathLst>
                <a:path w="441325" h="212089">
                  <a:moveTo>
                    <a:pt x="440753" y="71361"/>
                  </a:moveTo>
                  <a:lnTo>
                    <a:pt x="430707" y="64554"/>
                  </a:lnTo>
                  <a:lnTo>
                    <a:pt x="413766" y="53073"/>
                  </a:lnTo>
                  <a:lnTo>
                    <a:pt x="411949" y="51854"/>
                  </a:lnTo>
                  <a:lnTo>
                    <a:pt x="409270" y="50038"/>
                  </a:lnTo>
                  <a:lnTo>
                    <a:pt x="393890" y="39624"/>
                  </a:lnTo>
                  <a:lnTo>
                    <a:pt x="357301" y="50038"/>
                  </a:lnTo>
                  <a:lnTo>
                    <a:pt x="323253" y="28727"/>
                  </a:lnTo>
                  <a:lnTo>
                    <a:pt x="266725" y="51854"/>
                  </a:lnTo>
                  <a:lnTo>
                    <a:pt x="243573" y="35382"/>
                  </a:lnTo>
                  <a:lnTo>
                    <a:pt x="207746" y="53073"/>
                  </a:lnTo>
                  <a:lnTo>
                    <a:pt x="204050" y="42633"/>
                  </a:lnTo>
                  <a:lnTo>
                    <a:pt x="196735" y="21920"/>
                  </a:lnTo>
                  <a:lnTo>
                    <a:pt x="162077" y="42633"/>
                  </a:lnTo>
                  <a:lnTo>
                    <a:pt x="115811" y="17106"/>
                  </a:lnTo>
                  <a:lnTo>
                    <a:pt x="115811" y="84670"/>
                  </a:lnTo>
                  <a:lnTo>
                    <a:pt x="105994" y="120053"/>
                  </a:lnTo>
                  <a:lnTo>
                    <a:pt x="86017" y="139534"/>
                  </a:lnTo>
                  <a:lnTo>
                    <a:pt x="71958" y="141947"/>
                  </a:lnTo>
                  <a:lnTo>
                    <a:pt x="61696" y="137121"/>
                  </a:lnTo>
                  <a:lnTo>
                    <a:pt x="53073" y="129286"/>
                  </a:lnTo>
                  <a:lnTo>
                    <a:pt x="41579" y="117005"/>
                  </a:lnTo>
                  <a:lnTo>
                    <a:pt x="48196" y="94945"/>
                  </a:lnTo>
                  <a:lnTo>
                    <a:pt x="58737" y="79667"/>
                  </a:lnTo>
                  <a:lnTo>
                    <a:pt x="92671" y="64554"/>
                  </a:lnTo>
                  <a:lnTo>
                    <a:pt x="115811" y="84670"/>
                  </a:lnTo>
                  <a:lnTo>
                    <a:pt x="115811" y="17106"/>
                  </a:lnTo>
                  <a:lnTo>
                    <a:pt x="84810" y="0"/>
                  </a:lnTo>
                  <a:lnTo>
                    <a:pt x="20688" y="35318"/>
                  </a:lnTo>
                  <a:lnTo>
                    <a:pt x="17081" y="31457"/>
                  </a:lnTo>
                  <a:lnTo>
                    <a:pt x="0" y="54737"/>
                  </a:lnTo>
                  <a:lnTo>
                    <a:pt x="7480" y="61023"/>
                  </a:lnTo>
                  <a:lnTo>
                    <a:pt x="5575" y="150418"/>
                  </a:lnTo>
                  <a:lnTo>
                    <a:pt x="58508" y="209550"/>
                  </a:lnTo>
                  <a:lnTo>
                    <a:pt x="112191" y="212090"/>
                  </a:lnTo>
                  <a:lnTo>
                    <a:pt x="183997" y="150418"/>
                  </a:lnTo>
                  <a:lnTo>
                    <a:pt x="216801" y="166916"/>
                  </a:lnTo>
                  <a:lnTo>
                    <a:pt x="217652" y="150418"/>
                  </a:lnTo>
                  <a:lnTo>
                    <a:pt x="218097" y="141947"/>
                  </a:lnTo>
                  <a:lnTo>
                    <a:pt x="219227" y="120053"/>
                  </a:lnTo>
                  <a:lnTo>
                    <a:pt x="432295" y="89052"/>
                  </a:lnTo>
                  <a:lnTo>
                    <a:pt x="440753" y="71361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94678" y="3857636"/>
              <a:ext cx="456332" cy="23172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50647" y="3886199"/>
              <a:ext cx="1155500" cy="91757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15437" y="4506117"/>
              <a:ext cx="803173" cy="1125534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6295984" y="4223004"/>
            <a:ext cx="20142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Certificate</a:t>
            </a:r>
            <a:r>
              <a:rPr sz="2000" spc="-9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40FF"/>
                </a:solidFill>
                <a:latin typeface="Arial"/>
                <a:cs typeface="Arial"/>
              </a:rPr>
              <a:t>for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Alice’s</a:t>
            </a:r>
            <a:r>
              <a:rPr sz="2000" spc="-60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public</a:t>
            </a:r>
            <a:r>
              <a:rPr sz="2000" spc="-5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40FF"/>
                </a:solidFill>
                <a:latin typeface="Arial"/>
                <a:cs typeface="Arial"/>
              </a:rPr>
              <a:t>key,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signed</a:t>
            </a:r>
            <a:r>
              <a:rPr sz="2000" spc="-50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by</a:t>
            </a:r>
            <a:r>
              <a:rPr sz="2000" spc="-4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40FF"/>
                </a:solidFill>
                <a:latin typeface="Arial"/>
                <a:cs typeface="Arial"/>
              </a:rPr>
              <a:t>CA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3376</Words>
  <Application>Microsoft Office PowerPoint</Application>
  <PresentationFormat>On-screen Show (4:3)</PresentationFormat>
  <Paragraphs>459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-apple-system</vt:lpstr>
      <vt:lpstr>Arial</vt:lpstr>
      <vt:lpstr>Arial Unicode MS</vt:lpstr>
      <vt:lpstr>Times New Roman</vt:lpstr>
      <vt:lpstr>Wingdings</vt:lpstr>
      <vt:lpstr>Office Theme</vt:lpstr>
      <vt:lpstr>Securing Communications over Internet    TLS (Tansport Layer Security)</vt:lpstr>
      <vt:lpstr>Why Secure Communications</vt:lpstr>
      <vt:lpstr>TLS from SSL</vt:lpstr>
      <vt:lpstr>HTTPS and TLS?</vt:lpstr>
      <vt:lpstr>Goal: enable secure communication over insecure channel</vt:lpstr>
      <vt:lpstr>Security</vt:lpstr>
      <vt:lpstr>Trudy poses as Alice (to Bob) and as Bob (to Alice)</vt:lpstr>
      <vt:lpstr>Use certification authority (CA)</vt:lpstr>
      <vt:lpstr>Alice registers her public key with CA</vt:lpstr>
      <vt:lpstr>When Bob wants Alice’s public key</vt:lpstr>
      <vt:lpstr>PowerPoint Presentation</vt:lpstr>
      <vt:lpstr>Security</vt:lpstr>
      <vt:lpstr>Alice and Bob must be able to detect whether msg changed</vt:lpstr>
      <vt:lpstr>Recipient (Bob)</vt:lpstr>
      <vt:lpstr>Public key cryptography is expensive</vt:lpstr>
      <vt:lpstr>TLS: Signing + Encryption</vt:lpstr>
      <vt:lpstr>What happens</vt:lpstr>
      <vt:lpstr>More on Symmetric Key generation for data encryption</vt:lpstr>
      <vt:lpstr>Desired features are what hash function gives</vt:lpstr>
      <vt:lpstr>MD5 hash function (RFC 1321)</vt:lpstr>
      <vt:lpstr>Bob verifies signature, integrity of digitally signed msg</vt:lpstr>
      <vt:lpstr>Transport Layer Security         More </vt:lpstr>
      <vt:lpstr>TLS provides application programming interface to apps</vt:lpstr>
      <vt:lpstr>Send byte streams &amp; interactive data why?   modern web and network applications (like HTTPS, email, messaging, etc.) need to securely transmit continuous, bidirectional data — such as a video stream </vt:lpstr>
      <vt:lpstr>Transport Layer Security</vt:lpstr>
      <vt:lpstr>Handshake – Alice and Bob use their certificates, private keys to authenticate each other and exchange shared secret</vt:lpstr>
      <vt:lpstr>PowerPoint Presentation</vt:lpstr>
      <vt:lpstr>Don’t use same key for more than one cryptographic operation</vt:lpstr>
      <vt:lpstr>Why not encrypt data in constant stream as we write it to TCP?</vt:lpstr>
      <vt:lpstr>What if attacker replays or re-orders records?</vt:lpstr>
      <vt:lpstr>bob.com</vt:lpstr>
      <vt:lpstr>Transport Layer Security</vt:lpstr>
      <vt:lpstr>How long are fields? Which encryption protocols? How do client and server negotiate encryption algorithms?</vt:lpstr>
      <vt:lpstr>Negotiation: client, server agree on cipher suite</vt:lpstr>
      <vt:lpstr>PowerPoint Presentation</vt:lpstr>
      <vt:lpstr>PowerPoint Presentation</vt:lpstr>
      <vt:lpstr>Alice</vt:lpstr>
      <vt:lpstr>Alice</vt:lpstr>
      <vt:lpstr>Look at TLS traffic and openssl s_client traffic</vt:lpstr>
      <vt:lpstr>PowerPoint Presentation</vt:lpstr>
      <vt:lpstr>GAE (&amp; most PaaS) handles TLS for you automatically You don’t need to manually configure TLS certificates or HTTPS listeners in your Node.js app.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Lynne G</dc:creator>
  <cp:lastModifiedBy>Lynne Grewe</cp:lastModifiedBy>
  <cp:revision>46</cp:revision>
  <dcterms:created xsi:type="dcterms:W3CDTF">2025-04-22T02:20:32Z</dcterms:created>
  <dcterms:modified xsi:type="dcterms:W3CDTF">2025-04-22T17:45:45Z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2024-04-27T00:00:00Z</vt:filetime>
  </property>
  <property fmtid="{D5CDD505-2E9C-101B-9397-08002B2CF9AE}" pid="3" name="LastSaved">
    <vt:filetime>2025-04-22T00:00:00Z</vt:filetime>
  </property>
  <property fmtid="{D5CDD505-2E9C-101B-9397-08002B2CF9AE}" pid="4" name="Producer">
    <vt:lpwstr>macOS Version 13.2.1 (Build 22D68) Quartz PDFContext</vt:lpwstr>
  </property>
</Properties>
</file>