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22"/>
  </p:notesMasterIdLst>
  <p:sldIdLst>
    <p:sldId id="256" r:id="rId2"/>
    <p:sldId id="324" r:id="rId3"/>
    <p:sldId id="326" r:id="rId4"/>
    <p:sldId id="327" r:id="rId5"/>
    <p:sldId id="328" r:id="rId6"/>
    <p:sldId id="330" r:id="rId7"/>
    <p:sldId id="329" r:id="rId8"/>
    <p:sldId id="331" r:id="rId9"/>
    <p:sldId id="334" r:id="rId10"/>
    <p:sldId id="344" r:id="rId11"/>
    <p:sldId id="332" r:id="rId12"/>
    <p:sldId id="333" r:id="rId13"/>
    <p:sldId id="335" r:id="rId14"/>
    <p:sldId id="336" r:id="rId15"/>
    <p:sldId id="337" r:id="rId16"/>
    <p:sldId id="338" r:id="rId17"/>
    <p:sldId id="340" r:id="rId18"/>
    <p:sldId id="341" r:id="rId19"/>
    <p:sldId id="342" r:id="rId20"/>
    <p:sldId id="34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1268" autoAdjust="0"/>
  </p:normalViewPr>
  <p:slideViewPr>
    <p:cSldViewPr>
      <p:cViewPr>
        <p:scale>
          <a:sx n="70" d="100"/>
          <a:sy n="70" d="100"/>
        </p:scale>
        <p:origin x="1814"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FA4C08-C39C-45DD-9FB5-ED1B01068503}" type="datetimeFigureOut">
              <a:rPr lang="en-US" smtClean="0"/>
              <a:pPr/>
              <a:t>8/28/2019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681BF7-426A-4D4B-9385-6520D3CA1CEE}" type="slidenum">
              <a:rPr lang="en-US" smtClean="0"/>
              <a:pPr/>
              <a:t>‹#›</a:t>
            </a:fld>
            <a:endParaRPr lang="en-US"/>
          </a:p>
        </p:txBody>
      </p:sp>
    </p:spTree>
    <p:extLst>
      <p:ext uri="{BB962C8B-B14F-4D97-AF65-F5344CB8AC3E}">
        <p14:creationId xmlns:p14="http://schemas.microsoft.com/office/powerpoint/2010/main" val="2778346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681BF7-426A-4D4B-9385-6520D3CA1CEE}" type="slidenum">
              <a:rPr lang="en-US" smtClean="0"/>
              <a:pPr/>
              <a:t>1</a:t>
            </a:fld>
            <a:endParaRPr lang="en-US"/>
          </a:p>
        </p:txBody>
      </p:sp>
    </p:spTree>
    <p:extLst>
      <p:ext uri="{BB962C8B-B14F-4D97-AF65-F5344CB8AC3E}">
        <p14:creationId xmlns:p14="http://schemas.microsoft.com/office/powerpoint/2010/main" val="391031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0" i="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E681BF7-426A-4D4B-9385-6520D3CA1CEE}"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8/28/2019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8/28/2019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localhost:3000/controller_name/methodURI?ids%5b%5d=1&amp;ids%5b%5d=2&amp;ids%5b%5d=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914400"/>
            <a:ext cx="4953000" cy="1828800"/>
          </a:xfrm>
        </p:spPr>
        <p:txBody>
          <a:bodyPr>
            <a:normAutofit fontScale="90000"/>
          </a:bodyPr>
          <a:lstStyle/>
          <a:p>
            <a:pPr algn="ctr"/>
            <a:br>
              <a:rPr lang="en-US" dirty="0">
                <a:solidFill>
                  <a:schemeClr val="bg1"/>
                </a:solidFill>
              </a:rPr>
            </a:br>
            <a:r>
              <a:rPr lang="en-US" dirty="0">
                <a:solidFill>
                  <a:schemeClr val="bg1"/>
                </a:solidFill>
              </a:rPr>
              <a:t>Ruby on Rails</a:t>
            </a:r>
            <a:br>
              <a:rPr lang="en-US" dirty="0">
                <a:solidFill>
                  <a:schemeClr val="bg1"/>
                </a:solidFill>
              </a:rPr>
            </a:br>
            <a:r>
              <a:rPr lang="en-US" dirty="0">
                <a:solidFill>
                  <a:schemeClr val="bg1"/>
                </a:solidFill>
              </a:rPr>
              <a:t>View of MVC</a:t>
            </a:r>
          </a:p>
        </p:txBody>
      </p:sp>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95725"/>
            <a:ext cx="21145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0" descr="http://upload.wikimedia.org/wikipedia/en/thumb/e/e9/Ruby_on_Rails.svg/791px-Ruby_on_Rail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828800"/>
            <a:ext cx="1982788"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57B6-4D58-4B54-8DD8-755613647595}"/>
              </a:ext>
            </a:extLst>
          </p:cNvPr>
          <p:cNvSpPr>
            <a:spLocks noGrp="1"/>
          </p:cNvSpPr>
          <p:nvPr>
            <p:ph type="title"/>
          </p:nvPr>
        </p:nvSpPr>
        <p:spPr/>
        <p:txBody>
          <a:bodyPr/>
          <a:lstStyle/>
          <a:p>
            <a:r>
              <a:rPr lang="en-US" dirty="0"/>
              <a:t>Various view code snippets</a:t>
            </a:r>
          </a:p>
        </p:txBody>
      </p:sp>
      <p:sp>
        <p:nvSpPr>
          <p:cNvPr id="3" name="Text Placeholder 2">
            <a:extLst>
              <a:ext uri="{FF2B5EF4-FFF2-40B4-BE49-F238E27FC236}">
                <a16:creationId xmlns:a16="http://schemas.microsoft.com/office/drawing/2014/main" id="{9F864293-8775-4C8A-A461-0ABA54F00B20}"/>
              </a:ext>
            </a:extLst>
          </p:cNvPr>
          <p:cNvSpPr>
            <a:spLocks noGrp="1"/>
          </p:cNvSpPr>
          <p:nvPr>
            <p:ph type="body" idx="1"/>
          </p:nvPr>
        </p:nvSpPr>
        <p:spPr/>
        <p:txBody>
          <a:bodyPr/>
          <a:lstStyle/>
          <a:p>
            <a:r>
              <a:rPr lang="en-US" dirty="0"/>
              <a:t>….some useful examples</a:t>
            </a:r>
          </a:p>
        </p:txBody>
      </p:sp>
    </p:spTree>
    <p:extLst>
      <p:ext uri="{BB962C8B-B14F-4D97-AF65-F5344CB8AC3E}">
        <p14:creationId xmlns:p14="http://schemas.microsoft.com/office/powerpoint/2010/main" val="1019450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 </a:t>
            </a:r>
            <a:r>
              <a:rPr lang="en-US" b="1" dirty="0" err="1">
                <a:solidFill>
                  <a:srgbClr val="0070C0"/>
                </a:solidFill>
              </a:rPr>
              <a:t>link_to</a:t>
            </a:r>
            <a:r>
              <a:rPr lang="en-US" dirty="0"/>
              <a:t> –ruby on rails – link to pull in data</a:t>
            </a:r>
          </a:p>
        </p:txBody>
      </p:sp>
      <p:sp>
        <p:nvSpPr>
          <p:cNvPr id="3" name="Content Placeholder 2"/>
          <p:cNvSpPr>
            <a:spLocks noGrp="1"/>
          </p:cNvSpPr>
          <p:nvPr>
            <p:ph sz="quarter" idx="1"/>
          </p:nvPr>
        </p:nvSpPr>
        <p:spPr>
          <a:xfrm>
            <a:off x="0" y="1447800"/>
            <a:ext cx="9296400" cy="4572000"/>
          </a:xfrm>
        </p:spPr>
        <p:txBody>
          <a:bodyPr/>
          <a:lstStyle/>
          <a:p>
            <a:pPr marL="0" indent="0">
              <a:buNone/>
            </a:pPr>
            <a:endParaRPr lang="en-US" b="1" dirty="0">
              <a:solidFill>
                <a:srgbClr val="0070C0"/>
              </a:solidFill>
            </a:endParaRPr>
          </a:p>
          <a:p>
            <a:pPr marL="0" indent="0">
              <a:buNone/>
            </a:pPr>
            <a:r>
              <a:rPr lang="en-US" b="1" dirty="0">
                <a:solidFill>
                  <a:srgbClr val="0070C0"/>
                </a:solidFill>
              </a:rPr>
              <a:t>&lt;%   tweet= </a:t>
            </a:r>
            <a:r>
              <a:rPr lang="en-US" b="1" dirty="0" err="1">
                <a:solidFill>
                  <a:srgbClr val="0070C0"/>
                </a:solidFill>
              </a:rPr>
              <a:t>Tweet.find</a:t>
            </a:r>
            <a:r>
              <a:rPr lang="en-US" b="1" dirty="0">
                <a:solidFill>
                  <a:srgbClr val="0070C0"/>
                </a:solidFill>
              </a:rPr>
              <a:t>(1)   %&gt;</a:t>
            </a:r>
          </a:p>
          <a:p>
            <a:pPr marL="0" indent="0">
              <a:buNone/>
            </a:pPr>
            <a:r>
              <a:rPr lang="en-US" b="1" dirty="0">
                <a:solidFill>
                  <a:srgbClr val="0070C0"/>
                </a:solidFill>
              </a:rPr>
              <a:t>Where can I get a bite to eat? &lt;</a:t>
            </a:r>
            <a:r>
              <a:rPr lang="en-US" b="1" dirty="0" err="1">
                <a:solidFill>
                  <a:srgbClr val="0070C0"/>
                </a:solidFill>
              </a:rPr>
              <a:t>br</a:t>
            </a:r>
            <a:r>
              <a:rPr lang="en-US" b="1" dirty="0">
                <a:solidFill>
                  <a:srgbClr val="0070C0"/>
                </a:solidFill>
              </a:rPr>
              <a:t>&gt;</a:t>
            </a:r>
          </a:p>
          <a:p>
            <a:pPr marL="0" indent="0">
              <a:buNone/>
            </a:pPr>
            <a:r>
              <a:rPr lang="en-US" b="1" dirty="0">
                <a:solidFill>
                  <a:srgbClr val="0070C0"/>
                </a:solidFill>
              </a:rPr>
              <a:t>Posted by  &lt;% </a:t>
            </a:r>
            <a:r>
              <a:rPr lang="en-US" b="1" dirty="0" err="1">
                <a:solidFill>
                  <a:srgbClr val="0070C0"/>
                </a:solidFill>
              </a:rPr>
              <a:t>link_to</a:t>
            </a:r>
            <a:r>
              <a:rPr lang="en-US" b="1" dirty="0">
                <a:solidFill>
                  <a:srgbClr val="0070C0"/>
                </a:solidFill>
              </a:rPr>
              <a:t>   tweet.zombie.name,   </a:t>
            </a:r>
            <a:r>
              <a:rPr lang="en-US" b="1" dirty="0" err="1">
                <a:solidFill>
                  <a:srgbClr val="0070C0"/>
                </a:solidFill>
              </a:rPr>
              <a:t>tweet.zombie</a:t>
            </a:r>
            <a:r>
              <a:rPr lang="en-US" b="1" dirty="0">
                <a:solidFill>
                  <a:srgbClr val="0070C0"/>
                </a:solidFill>
              </a:rPr>
              <a:t>%&gt;</a:t>
            </a:r>
          </a:p>
        </p:txBody>
      </p:sp>
      <p:sp>
        <p:nvSpPr>
          <p:cNvPr id="5" name="TextBox 4"/>
          <p:cNvSpPr txBox="1"/>
          <p:nvPr/>
        </p:nvSpPr>
        <p:spPr>
          <a:xfrm>
            <a:off x="3733800" y="3962400"/>
            <a:ext cx="5029200" cy="2523768"/>
          </a:xfrm>
          <a:prstGeom prst="rect">
            <a:avLst/>
          </a:prstGeom>
          <a:solidFill>
            <a:srgbClr val="FFC000"/>
          </a:solidFill>
        </p:spPr>
        <p:txBody>
          <a:bodyPr wrap="square" rtlCol="0">
            <a:spAutoFit/>
          </a:bodyPr>
          <a:lstStyle/>
          <a:p>
            <a:r>
              <a:rPr lang="en-US" b="1" dirty="0"/>
              <a:t>GENERAL:  </a:t>
            </a:r>
          </a:p>
          <a:p>
            <a:endParaRPr lang="en-US" b="1" dirty="0"/>
          </a:p>
          <a:p>
            <a:r>
              <a:rPr lang="en-US" b="1" dirty="0"/>
              <a:t>&lt;% </a:t>
            </a:r>
            <a:r>
              <a:rPr lang="en-US" b="1" dirty="0" err="1"/>
              <a:t>link_to</a:t>
            </a:r>
            <a:r>
              <a:rPr lang="en-US" b="1" dirty="0"/>
              <a:t>   </a:t>
            </a:r>
            <a:r>
              <a:rPr lang="en-US" b="1" dirty="0" err="1"/>
              <a:t>Text_to_Show</a:t>
            </a:r>
            <a:r>
              <a:rPr lang="en-US" b="1" dirty="0"/>
              <a:t> ,   Model Instance  %&gt;</a:t>
            </a:r>
          </a:p>
          <a:p>
            <a:endParaRPr lang="en-US" b="1" dirty="0"/>
          </a:p>
          <a:p>
            <a:r>
              <a:rPr lang="en-US" b="1" u="sng" dirty="0"/>
              <a:t>Results FROM BLUE</a:t>
            </a:r>
          </a:p>
          <a:p>
            <a:r>
              <a:rPr lang="en-US" b="1" dirty="0"/>
              <a:t>Where can I get a bite to eat?</a:t>
            </a:r>
          </a:p>
          <a:p>
            <a:endParaRPr lang="en-US" sz="1600" b="1" dirty="0"/>
          </a:p>
          <a:p>
            <a:r>
              <a:rPr lang="en-US" sz="1600" b="1" dirty="0"/>
              <a:t>Posted by </a:t>
            </a:r>
            <a:r>
              <a:rPr lang="en-US" sz="1600" b="1" u="sng" dirty="0">
                <a:solidFill>
                  <a:srgbClr val="0070C0"/>
                </a:solidFill>
              </a:rPr>
              <a:t>Ash</a:t>
            </a:r>
          </a:p>
          <a:p>
            <a:endParaRPr lang="en-US" b="1" dirty="0"/>
          </a:p>
        </p:txBody>
      </p:sp>
    </p:spTree>
    <p:extLst>
      <p:ext uri="{BB962C8B-B14F-4D97-AF65-F5344CB8AC3E}">
        <p14:creationId xmlns:p14="http://schemas.microsoft.com/office/powerpoint/2010/main" val="114255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Web – </a:t>
            </a:r>
            <a:r>
              <a:rPr lang="en-US" dirty="0" err="1"/>
              <a:t>link_to</a:t>
            </a:r>
            <a:r>
              <a:rPr lang="en-US" dirty="0"/>
              <a:t>,    confirmation option</a:t>
            </a:r>
          </a:p>
        </p:txBody>
      </p:sp>
      <p:sp>
        <p:nvSpPr>
          <p:cNvPr id="3" name="Content Placeholder 2"/>
          <p:cNvSpPr>
            <a:spLocks noGrp="1"/>
          </p:cNvSpPr>
          <p:nvPr>
            <p:ph sz="quarter" idx="1"/>
          </p:nvPr>
        </p:nvSpPr>
        <p:spPr/>
        <p:txBody>
          <a:bodyPr/>
          <a:lstStyle/>
          <a:p>
            <a:pPr marL="0" indent="0">
              <a:buNone/>
            </a:pPr>
            <a:r>
              <a:rPr lang="en-US" dirty="0"/>
              <a:t>You can also ask user with confirm attribute if they really want to perform the link operation</a:t>
            </a:r>
          </a:p>
          <a:p>
            <a:pPr marL="0" indent="0">
              <a:buNone/>
            </a:pPr>
            <a:endParaRPr lang="en-US" b="1" dirty="0">
              <a:solidFill>
                <a:srgbClr val="0070C0"/>
              </a:solidFill>
            </a:endParaRPr>
          </a:p>
          <a:p>
            <a:pPr marL="0" indent="0">
              <a:buNone/>
            </a:pPr>
            <a:r>
              <a:rPr lang="en-US" b="1" dirty="0">
                <a:solidFill>
                  <a:srgbClr val="0070C0"/>
                </a:solidFill>
              </a:rPr>
              <a:t>&lt;%   tweet= </a:t>
            </a:r>
            <a:r>
              <a:rPr lang="en-US" b="1" dirty="0" err="1">
                <a:solidFill>
                  <a:srgbClr val="0070C0"/>
                </a:solidFill>
              </a:rPr>
              <a:t>Tweet.find</a:t>
            </a:r>
            <a:r>
              <a:rPr lang="en-US" b="1" dirty="0">
                <a:solidFill>
                  <a:srgbClr val="0070C0"/>
                </a:solidFill>
              </a:rPr>
              <a:t>(1)   %&gt;</a:t>
            </a:r>
          </a:p>
          <a:p>
            <a:pPr marL="0" indent="0">
              <a:buNone/>
            </a:pPr>
            <a:endParaRPr lang="en-US" b="1" dirty="0">
              <a:solidFill>
                <a:srgbClr val="0070C0"/>
              </a:solidFill>
            </a:endParaRPr>
          </a:p>
          <a:p>
            <a:pPr marL="0" indent="0">
              <a:buNone/>
            </a:pPr>
            <a:r>
              <a:rPr lang="en-US" b="1" dirty="0">
                <a:solidFill>
                  <a:srgbClr val="0070C0"/>
                </a:solidFill>
              </a:rPr>
              <a:t>&lt;% </a:t>
            </a:r>
            <a:r>
              <a:rPr lang="en-US" b="1" dirty="0" err="1">
                <a:solidFill>
                  <a:srgbClr val="0070C0"/>
                </a:solidFill>
              </a:rPr>
              <a:t>link_to</a:t>
            </a:r>
            <a:r>
              <a:rPr lang="en-US" b="1" dirty="0">
                <a:solidFill>
                  <a:srgbClr val="0070C0"/>
                </a:solidFill>
              </a:rPr>
              <a:t>   tweet.zombie.name,   </a:t>
            </a:r>
            <a:r>
              <a:rPr lang="en-US" b="1" dirty="0" err="1">
                <a:solidFill>
                  <a:srgbClr val="0070C0"/>
                </a:solidFill>
              </a:rPr>
              <a:t>tweet.zombie</a:t>
            </a:r>
            <a:r>
              <a:rPr lang="en-US" b="1" dirty="0">
                <a:solidFill>
                  <a:srgbClr val="0070C0"/>
                </a:solidFill>
              </a:rPr>
              <a:t>,</a:t>
            </a:r>
          </a:p>
          <a:p>
            <a:pPr marL="0" indent="0">
              <a:buNone/>
            </a:pPr>
            <a:r>
              <a:rPr lang="en-US" b="1" dirty="0">
                <a:solidFill>
                  <a:srgbClr val="0070C0"/>
                </a:solidFill>
              </a:rPr>
              <a:t>            confirm:   “Are you sure?”%&gt;</a:t>
            </a:r>
          </a:p>
          <a:p>
            <a:pPr marL="0" indent="0">
              <a:buNone/>
            </a:pP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913" t="54199" r="12435" b="18695"/>
          <a:stretch/>
        </p:blipFill>
        <p:spPr bwMode="auto">
          <a:xfrm>
            <a:off x="4571999" y="4630982"/>
            <a:ext cx="4214191" cy="2220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100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create </a:t>
            </a:r>
            <a:r>
              <a:rPr lang="en-US" dirty="0" err="1"/>
              <a:t>index.html.erb</a:t>
            </a:r>
            <a:r>
              <a:rPr lang="en-US" dirty="0"/>
              <a:t> to list ALL tweets in the Zombie example</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174" t="32517" r="39304" b="16279"/>
          <a:stretch/>
        </p:blipFill>
        <p:spPr bwMode="auto">
          <a:xfrm>
            <a:off x="457200" y="1905000"/>
            <a:ext cx="5261113" cy="4194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81800" y="2590800"/>
            <a:ext cx="2102476" cy="2308324"/>
          </a:xfrm>
          <a:prstGeom prst="rect">
            <a:avLst/>
          </a:prstGeom>
          <a:solidFill>
            <a:srgbClr val="FFC000"/>
          </a:solidFill>
        </p:spPr>
        <p:txBody>
          <a:bodyPr wrap="square" rtlCol="0">
            <a:spAutoFit/>
          </a:bodyPr>
          <a:lstStyle/>
          <a:p>
            <a:r>
              <a:rPr lang="en-US" b="1" dirty="0"/>
              <a:t>This line cycles through all the entries in tweets database, creating  a Tweet Model instance named tweet in a loop.</a:t>
            </a:r>
            <a:endParaRPr lang="en-US" sz="1600" b="1" u="sng" dirty="0">
              <a:solidFill>
                <a:srgbClr val="0070C0"/>
              </a:solidFill>
            </a:endParaRPr>
          </a:p>
          <a:p>
            <a:endParaRPr lang="en-US" b="1" dirty="0"/>
          </a:p>
        </p:txBody>
      </p:sp>
      <p:cxnSp>
        <p:nvCxnSpPr>
          <p:cNvPr id="5" name="Curved Connector 4"/>
          <p:cNvCxnSpPr/>
          <p:nvPr/>
        </p:nvCxnSpPr>
        <p:spPr>
          <a:xfrm rot="10800000" flipV="1">
            <a:off x="4953000" y="3276600"/>
            <a:ext cx="1752600" cy="838200"/>
          </a:xfrm>
          <a:prstGeom prst="curvedConnector3">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3501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a:t>
            </a:r>
            <a:r>
              <a:rPr lang="en-US" dirty="0" err="1"/>
              <a:t>index.html.erb</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696" t="60344" r="12434" b="13610"/>
          <a:stretch/>
        </p:blipFill>
        <p:spPr bwMode="auto">
          <a:xfrm>
            <a:off x="1828800" y="2362200"/>
            <a:ext cx="4481127"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39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 some more links, </a:t>
            </a:r>
            <a:r>
              <a:rPr lang="en-US" dirty="0" err="1"/>
              <a:t>link_to</a:t>
            </a:r>
            <a:r>
              <a:rPr lang="en-US" dirty="0"/>
              <a:t> and have special links to delete or modify</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22" t="33650" r="13288" b="13448"/>
          <a:stretch/>
        </p:blipFill>
        <p:spPr bwMode="auto">
          <a:xfrm>
            <a:off x="-28977" y="2233411"/>
            <a:ext cx="9172977" cy="433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09730" y="1295400"/>
            <a:ext cx="7315200" cy="1107996"/>
          </a:xfrm>
          <a:prstGeom prst="rect">
            <a:avLst/>
          </a:prstGeom>
          <a:solidFill>
            <a:srgbClr val="FFC000"/>
          </a:solidFill>
        </p:spPr>
        <p:txBody>
          <a:bodyPr wrap="square" rtlCol="0">
            <a:spAutoFit/>
          </a:bodyPr>
          <a:lstStyle/>
          <a:p>
            <a:r>
              <a:rPr lang="en-US" b="1" dirty="0"/>
              <a:t>First 2 </a:t>
            </a:r>
            <a:r>
              <a:rPr lang="en-US" b="1" dirty="0" err="1"/>
              <a:t>link_to</a:t>
            </a:r>
            <a:r>
              <a:rPr lang="en-US" b="1" dirty="0"/>
              <a:t> look similar.</a:t>
            </a:r>
          </a:p>
          <a:p>
            <a:r>
              <a:rPr lang="en-US" sz="1600" b="1" u="sng" dirty="0" err="1">
                <a:solidFill>
                  <a:srgbClr val="0070C0"/>
                </a:solidFill>
              </a:rPr>
              <a:t>edit_tweet_path</a:t>
            </a:r>
            <a:r>
              <a:rPr lang="en-US" sz="1600" b="1" u="sng" dirty="0">
                <a:solidFill>
                  <a:srgbClr val="0070C0"/>
                </a:solidFill>
              </a:rPr>
              <a:t>(tweet) </a:t>
            </a:r>
            <a:r>
              <a:rPr lang="en-US" sz="1600" b="1" dirty="0">
                <a:solidFill>
                  <a:srgbClr val="0070C0"/>
                </a:solidFill>
              </a:rPr>
              <a:t> will bring up option to edit the corresponding tweet</a:t>
            </a:r>
          </a:p>
          <a:p>
            <a:endParaRPr lang="en-US" sz="1600" b="1" u="sng" dirty="0">
              <a:solidFill>
                <a:srgbClr val="0070C0"/>
              </a:solidFill>
            </a:endParaRPr>
          </a:p>
          <a:p>
            <a:r>
              <a:rPr lang="en-US" sz="1600" b="1" u="sng" dirty="0">
                <a:solidFill>
                  <a:srgbClr val="0070C0"/>
                </a:solidFill>
              </a:rPr>
              <a:t>delete  </a:t>
            </a:r>
            <a:r>
              <a:rPr lang="en-US" sz="1600" b="1" dirty="0">
                <a:solidFill>
                  <a:srgbClr val="0070C0"/>
                </a:solidFill>
              </a:rPr>
              <a:t> will call the delete method on the corresponding tweet</a:t>
            </a:r>
            <a:endParaRPr lang="en-US" sz="1600" b="1" u="sng" dirty="0">
              <a:solidFill>
                <a:srgbClr val="0070C0"/>
              </a:solidFill>
            </a:endParaRPr>
          </a:p>
        </p:txBody>
      </p:sp>
    </p:spTree>
    <p:extLst>
      <p:ext uri="{BB962C8B-B14F-4D97-AF65-F5344CB8AC3E}">
        <p14:creationId xmlns:p14="http://schemas.microsoft.com/office/powerpoint/2010/main" val="3206215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fontScale="90000"/>
          </a:bodyPr>
          <a:lstStyle/>
          <a:p>
            <a:r>
              <a:rPr lang="en-US" dirty="0"/>
              <a:t>What is going on ---there are predefined URL generator methods in </a:t>
            </a:r>
            <a:r>
              <a:rPr lang="en-US" dirty="0" err="1"/>
              <a:t>RoR</a:t>
            </a:r>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74" t="32517" r="9826" b="26809"/>
          <a:stretch/>
        </p:blipFill>
        <p:spPr bwMode="auto">
          <a:xfrm>
            <a:off x="457200" y="1905002"/>
            <a:ext cx="7934787" cy="262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5393" y="4565978"/>
            <a:ext cx="8273603" cy="2154436"/>
          </a:xfrm>
          <a:prstGeom prst="rect">
            <a:avLst/>
          </a:prstGeom>
          <a:solidFill>
            <a:srgbClr val="FFC000"/>
          </a:solidFill>
        </p:spPr>
        <p:txBody>
          <a:bodyPr wrap="square" rtlCol="0">
            <a:spAutoFit/>
          </a:bodyPr>
          <a:lstStyle/>
          <a:p>
            <a:r>
              <a:rPr lang="en-US" b="1" dirty="0"/>
              <a:t>HOW TO USE GENERALLY:</a:t>
            </a:r>
          </a:p>
          <a:p>
            <a:r>
              <a:rPr lang="en-US" sz="1600" b="1" dirty="0">
                <a:solidFill>
                  <a:srgbClr val="0070C0"/>
                </a:solidFill>
              </a:rPr>
              <a:t>&lt;%=  </a:t>
            </a:r>
            <a:r>
              <a:rPr lang="en-US" sz="1600" b="1" dirty="0" err="1">
                <a:solidFill>
                  <a:srgbClr val="0070C0"/>
                </a:solidFill>
              </a:rPr>
              <a:t>link_to</a:t>
            </a:r>
            <a:r>
              <a:rPr lang="en-US" sz="1600" b="1" dirty="0">
                <a:solidFill>
                  <a:srgbClr val="0070C0"/>
                </a:solidFill>
              </a:rPr>
              <a:t>    </a:t>
            </a:r>
            <a:r>
              <a:rPr lang="en-US" sz="1600" b="1" dirty="0" err="1">
                <a:solidFill>
                  <a:srgbClr val="0070C0"/>
                </a:solidFill>
              </a:rPr>
              <a:t>Text_to_Show</a:t>
            </a:r>
            <a:r>
              <a:rPr lang="en-US" sz="1600" b="1" dirty="0">
                <a:solidFill>
                  <a:srgbClr val="0070C0"/>
                </a:solidFill>
              </a:rPr>
              <a:t>,    code   %&gt;</a:t>
            </a:r>
          </a:p>
          <a:p>
            <a:endParaRPr lang="en-US" sz="1600" b="1" dirty="0">
              <a:solidFill>
                <a:srgbClr val="0070C0"/>
              </a:solidFill>
            </a:endParaRPr>
          </a:p>
          <a:p>
            <a:r>
              <a:rPr lang="en-US" sz="1600" b="1" dirty="0"/>
              <a:t>Example </a:t>
            </a:r>
          </a:p>
          <a:p>
            <a:r>
              <a:rPr lang="en-US" sz="1600" b="1" dirty="0">
                <a:solidFill>
                  <a:srgbClr val="0070C0"/>
                </a:solidFill>
              </a:rPr>
              <a:t>&lt;%=  </a:t>
            </a:r>
            <a:r>
              <a:rPr lang="en-US" sz="1600" b="1" dirty="0" err="1">
                <a:solidFill>
                  <a:srgbClr val="0070C0"/>
                </a:solidFill>
              </a:rPr>
              <a:t>link_to</a:t>
            </a:r>
            <a:r>
              <a:rPr lang="en-US" sz="1600" b="1" dirty="0">
                <a:solidFill>
                  <a:srgbClr val="0070C0"/>
                </a:solidFill>
              </a:rPr>
              <a:t>   “Delete it” ,   tweet, method:  :delete  %&gt;</a:t>
            </a:r>
          </a:p>
          <a:p>
            <a:r>
              <a:rPr lang="en-US" sz="1600" b="1" dirty="0">
                <a:solidFill>
                  <a:srgbClr val="0070C0"/>
                </a:solidFill>
              </a:rPr>
              <a:t>&lt;%=  </a:t>
            </a:r>
            <a:r>
              <a:rPr lang="en-US" sz="1600" b="1" dirty="0" err="1">
                <a:solidFill>
                  <a:srgbClr val="0070C0"/>
                </a:solidFill>
              </a:rPr>
              <a:t>link_to</a:t>
            </a:r>
            <a:r>
              <a:rPr lang="en-US" sz="1600" b="1" dirty="0">
                <a:solidFill>
                  <a:srgbClr val="0070C0"/>
                </a:solidFill>
              </a:rPr>
              <a:t> “Delete it”, {:action =&gt;”delete”, :controller=&gt;”tweet’, :id=&gt;tweet.id } %&gt;</a:t>
            </a:r>
          </a:p>
          <a:p>
            <a:r>
              <a:rPr lang="en-US" sz="1600" b="1" dirty="0">
                <a:solidFill>
                  <a:srgbClr val="0070C0"/>
                </a:solidFill>
              </a:rPr>
              <a:t>&lt;%=  </a:t>
            </a:r>
            <a:r>
              <a:rPr lang="en-US" sz="1600" b="1" dirty="0" err="1">
                <a:solidFill>
                  <a:srgbClr val="0070C0"/>
                </a:solidFill>
              </a:rPr>
              <a:t>link_to</a:t>
            </a:r>
            <a:r>
              <a:rPr lang="en-US" sz="1600" b="1" dirty="0">
                <a:solidFill>
                  <a:srgbClr val="0070C0"/>
                </a:solidFill>
              </a:rPr>
              <a:t> "Nonsense search", </a:t>
            </a:r>
            <a:r>
              <a:rPr lang="en-US" sz="1600" b="1" dirty="0" err="1">
                <a:solidFill>
                  <a:srgbClr val="0070C0"/>
                </a:solidFill>
              </a:rPr>
              <a:t>searches_path</a:t>
            </a:r>
            <a:r>
              <a:rPr lang="en-US" sz="1600" b="1" dirty="0">
                <a:solidFill>
                  <a:srgbClr val="0070C0"/>
                </a:solidFill>
              </a:rPr>
              <a:t>(foo: "bar", </a:t>
            </a:r>
            <a:r>
              <a:rPr lang="en-US" sz="1600" b="1" dirty="0" err="1">
                <a:solidFill>
                  <a:srgbClr val="0070C0"/>
                </a:solidFill>
              </a:rPr>
              <a:t>baz</a:t>
            </a:r>
            <a:r>
              <a:rPr lang="en-US" sz="1600" b="1" dirty="0">
                <a:solidFill>
                  <a:srgbClr val="0070C0"/>
                </a:solidFill>
              </a:rPr>
              <a:t>: "</a:t>
            </a:r>
            <a:r>
              <a:rPr lang="en-US" sz="1600" b="1" dirty="0" err="1">
                <a:solidFill>
                  <a:srgbClr val="0070C0"/>
                </a:solidFill>
              </a:rPr>
              <a:t>quux</a:t>
            </a:r>
            <a:r>
              <a:rPr lang="en-US" sz="1600" b="1" dirty="0">
                <a:solidFill>
                  <a:srgbClr val="0070C0"/>
                </a:solidFill>
              </a:rPr>
              <a:t>") </a:t>
            </a:r>
          </a:p>
          <a:p>
            <a:r>
              <a:rPr lang="en-US" sz="1600" b="1" dirty="0"/>
              <a:t>        # =&gt; &lt;a </a:t>
            </a:r>
            <a:r>
              <a:rPr lang="en-US" sz="1600" b="1" dirty="0" err="1"/>
              <a:t>href</a:t>
            </a:r>
            <a:r>
              <a:rPr lang="en-US" sz="1600" b="1" dirty="0"/>
              <a:t>="/</a:t>
            </a:r>
            <a:r>
              <a:rPr lang="en-US" sz="1600" b="1" dirty="0" err="1"/>
              <a:t>searches?foo</a:t>
            </a:r>
            <a:r>
              <a:rPr lang="en-US" sz="1600" b="1" dirty="0"/>
              <a:t>=</a:t>
            </a:r>
            <a:r>
              <a:rPr lang="en-US" sz="1600" b="1" dirty="0" err="1"/>
              <a:t>bar&amp;amp;baz</a:t>
            </a:r>
            <a:r>
              <a:rPr lang="en-US" sz="1600" b="1" dirty="0"/>
              <a:t>=</a:t>
            </a:r>
            <a:r>
              <a:rPr lang="en-US" sz="1600" b="1" dirty="0" err="1"/>
              <a:t>quux</a:t>
            </a:r>
            <a:r>
              <a:rPr lang="en-US" sz="1600" b="1" dirty="0"/>
              <a:t>"&gt;Nonsense search&lt;/a&gt;</a:t>
            </a:r>
          </a:p>
        </p:txBody>
      </p:sp>
      <p:cxnSp>
        <p:nvCxnSpPr>
          <p:cNvPr id="5" name="Curved Connector 4"/>
          <p:cNvCxnSpPr/>
          <p:nvPr/>
        </p:nvCxnSpPr>
        <p:spPr>
          <a:xfrm rot="5400000" flipH="1" flipV="1">
            <a:off x="3657332" y="4571732"/>
            <a:ext cx="267236" cy="190500"/>
          </a:xfrm>
          <a:prstGeom prst="curvedConnector3">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3598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normAutofit fontScale="90000"/>
          </a:bodyPr>
          <a:lstStyle/>
          <a:p>
            <a:r>
              <a:rPr lang="en-US" dirty="0"/>
              <a:t>View to read in parameters passed to URL</a:t>
            </a:r>
          </a:p>
        </p:txBody>
      </p:sp>
      <p:sp>
        <p:nvSpPr>
          <p:cNvPr id="3" name="Content Placeholder 2"/>
          <p:cNvSpPr>
            <a:spLocks noGrp="1"/>
          </p:cNvSpPr>
          <p:nvPr>
            <p:ph sz="quarter" idx="1"/>
          </p:nvPr>
        </p:nvSpPr>
        <p:spPr>
          <a:xfrm>
            <a:off x="914400" y="914400"/>
            <a:ext cx="7772400" cy="4572000"/>
          </a:xfrm>
        </p:spPr>
        <p:txBody>
          <a:bodyPr>
            <a:normAutofit fontScale="92500" lnSpcReduction="10000"/>
          </a:bodyPr>
          <a:lstStyle/>
          <a:p>
            <a:r>
              <a:rPr lang="en-US" dirty="0"/>
              <a:t>How to read in parameters   (URI?p1=v1&amp;p2=v2)</a:t>
            </a:r>
          </a:p>
          <a:p>
            <a:r>
              <a:rPr lang="en-US" dirty="0"/>
              <a:t>In your </a:t>
            </a:r>
            <a:r>
              <a:rPr lang="en-US" dirty="0" err="1"/>
              <a:t>view_file.html.erb</a:t>
            </a:r>
            <a:r>
              <a:rPr lang="en-US" dirty="0"/>
              <a:t>    have the following.</a:t>
            </a:r>
          </a:p>
          <a:p>
            <a:pPr lvl="1"/>
            <a:r>
              <a:rPr lang="en-US" b="1" dirty="0">
                <a:solidFill>
                  <a:srgbClr val="C00000"/>
                </a:solidFill>
              </a:rPr>
              <a:t>NOTE: </a:t>
            </a:r>
            <a:r>
              <a:rPr lang="en-US" b="1" dirty="0" err="1">
                <a:solidFill>
                  <a:srgbClr val="C00000"/>
                </a:solidFill>
              </a:rPr>
              <a:t>params</a:t>
            </a:r>
            <a:r>
              <a:rPr lang="en-US" b="1" dirty="0">
                <a:solidFill>
                  <a:srgbClr val="C00000"/>
                </a:solidFill>
              </a:rPr>
              <a:t> is reserved hash object in Rails</a:t>
            </a:r>
          </a:p>
          <a:p>
            <a:endParaRPr lang="en-US" dirty="0"/>
          </a:p>
          <a:p>
            <a:pPr marL="0" indent="0">
              <a:buNone/>
            </a:pPr>
            <a:r>
              <a:rPr lang="en-US" b="1" dirty="0">
                <a:latin typeface="Courier New" pitchFamily="49" charset="0"/>
              </a:rPr>
              <a:t> &lt;p&gt;</a:t>
            </a:r>
          </a:p>
          <a:p>
            <a:pPr marL="0" indent="0">
              <a:buNone/>
            </a:pPr>
            <a:r>
              <a:rPr lang="en-US" b="1" dirty="0">
                <a:latin typeface="Courier New" pitchFamily="49" charset="0"/>
              </a:rPr>
              <a:t>    The &lt;code&gt;params&lt;/code&gt; hash </a:t>
            </a:r>
            <a:br>
              <a:rPr lang="en-US" b="1" dirty="0">
                <a:latin typeface="Courier New" pitchFamily="49" charset="0"/>
              </a:rPr>
            </a:br>
            <a:r>
              <a:rPr lang="en-US" b="1" dirty="0">
                <a:latin typeface="Courier New" pitchFamily="49" charset="0"/>
              </a:rPr>
              <a:t>contains the following values:</a:t>
            </a:r>
          </a:p>
          <a:p>
            <a:pPr marL="0" indent="0">
              <a:buNone/>
            </a:pPr>
            <a:r>
              <a:rPr lang="en-US" b="1" dirty="0">
                <a:latin typeface="Courier New" pitchFamily="49" charset="0"/>
              </a:rPr>
              <a:t>    &lt;/p&gt;</a:t>
            </a:r>
          </a:p>
          <a:p>
            <a:pPr marL="0" indent="0">
              <a:buNone/>
            </a:pPr>
            <a:r>
              <a:rPr lang="en-US" b="1" dirty="0">
                <a:latin typeface="Courier New" pitchFamily="49" charset="0"/>
              </a:rPr>
              <a:t>    </a:t>
            </a:r>
            <a:r>
              <a:rPr lang="en-US" b="1" dirty="0">
                <a:solidFill>
                  <a:schemeClr val="folHlink"/>
                </a:solidFill>
                <a:latin typeface="Courier New" pitchFamily="49" charset="0"/>
              </a:rPr>
              <a:t>&lt;% </a:t>
            </a:r>
            <a:r>
              <a:rPr lang="en-US" b="1" dirty="0" err="1">
                <a:solidFill>
                  <a:srgbClr val="FF0000"/>
                </a:solidFill>
                <a:latin typeface="Courier New" pitchFamily="49" charset="0"/>
              </a:rPr>
              <a:t>params</a:t>
            </a:r>
            <a:r>
              <a:rPr lang="en-US" b="1" dirty="0" err="1">
                <a:solidFill>
                  <a:schemeClr val="folHlink"/>
                </a:solidFill>
                <a:latin typeface="Courier New" pitchFamily="49" charset="0"/>
              </a:rPr>
              <a:t>.each</a:t>
            </a:r>
            <a:r>
              <a:rPr lang="en-US" b="1" dirty="0">
                <a:solidFill>
                  <a:schemeClr val="folHlink"/>
                </a:solidFill>
                <a:latin typeface="Courier New" pitchFamily="49" charset="0"/>
              </a:rPr>
              <a:t> do |key, value| %&gt;</a:t>
            </a:r>
          </a:p>
          <a:p>
            <a:pPr marL="0" indent="0">
              <a:buNone/>
            </a:pPr>
            <a:r>
              <a:rPr lang="en-US" b="1" dirty="0">
                <a:latin typeface="Courier New" pitchFamily="49" charset="0"/>
              </a:rPr>
              <a:t>      &lt;p&gt;</a:t>
            </a:r>
            <a:r>
              <a:rPr lang="en-US" b="1" dirty="0">
                <a:solidFill>
                  <a:schemeClr val="folHlink"/>
                </a:solidFill>
                <a:latin typeface="Courier New" pitchFamily="49" charset="0"/>
              </a:rPr>
              <a:t>&lt;%= key %&gt;</a:t>
            </a:r>
            <a:r>
              <a:rPr lang="en-US" b="1" dirty="0">
                <a:latin typeface="Courier New" pitchFamily="49" charset="0"/>
              </a:rPr>
              <a:t>: </a:t>
            </a:r>
            <a:r>
              <a:rPr lang="en-US" b="1" dirty="0">
                <a:solidFill>
                  <a:schemeClr val="folHlink"/>
                </a:solidFill>
                <a:latin typeface="Courier New" pitchFamily="49" charset="0"/>
              </a:rPr>
              <a:t>&lt;%= value</a:t>
            </a:r>
            <a:r>
              <a:rPr lang="en-US" b="1" dirty="0">
                <a:latin typeface="Courier New" pitchFamily="49" charset="0"/>
              </a:rPr>
              <a:t> </a:t>
            </a:r>
            <a:r>
              <a:rPr lang="en-US" b="1" dirty="0">
                <a:solidFill>
                  <a:schemeClr val="folHlink"/>
                </a:solidFill>
                <a:latin typeface="Courier New" pitchFamily="49" charset="0"/>
              </a:rPr>
              <a:t>%&gt;</a:t>
            </a:r>
            <a:r>
              <a:rPr lang="en-US" b="1" dirty="0">
                <a:latin typeface="Courier New" pitchFamily="49" charset="0"/>
              </a:rPr>
              <a:t>&lt;/p&gt;</a:t>
            </a:r>
          </a:p>
          <a:p>
            <a:pPr marL="0" indent="0">
              <a:buNone/>
            </a:pPr>
            <a:r>
              <a:rPr lang="en-US" b="1" dirty="0">
                <a:latin typeface="Courier New" pitchFamily="49" charset="0"/>
              </a:rPr>
              <a:t>    </a:t>
            </a:r>
            <a:r>
              <a:rPr lang="en-US" b="1" dirty="0">
                <a:solidFill>
                  <a:schemeClr val="folHlink"/>
                </a:solidFill>
                <a:latin typeface="Courier New" pitchFamily="49" charset="0"/>
              </a:rPr>
              <a:t>&lt;% end %&gt;</a:t>
            </a:r>
            <a:endParaRPr lang="en-US" dirty="0"/>
          </a:p>
        </p:txBody>
      </p:sp>
      <p:sp>
        <p:nvSpPr>
          <p:cNvPr id="4" name="TextBox 3"/>
          <p:cNvSpPr txBox="1"/>
          <p:nvPr/>
        </p:nvSpPr>
        <p:spPr>
          <a:xfrm>
            <a:off x="76200" y="5378766"/>
            <a:ext cx="6860532" cy="1477328"/>
          </a:xfrm>
          <a:prstGeom prst="rect">
            <a:avLst/>
          </a:prstGeom>
          <a:solidFill>
            <a:schemeClr val="bg2">
              <a:lumMod val="90000"/>
            </a:schemeClr>
          </a:solidFill>
        </p:spPr>
        <p:txBody>
          <a:bodyPr wrap="none" rtlCol="0">
            <a:spAutoFit/>
          </a:bodyPr>
          <a:lstStyle/>
          <a:p>
            <a:r>
              <a:rPr lang="en-US" dirty="0"/>
              <a:t>REQUEST:</a:t>
            </a:r>
          </a:p>
          <a:p>
            <a:r>
              <a:rPr lang="en-US" dirty="0">
                <a:hlinkClick r:id="rId2"/>
              </a:rPr>
              <a:t>http://localhost:3000/controller_name/methodURI?ids[]=1&amp;ids[]=2&amp;ids[]=3</a:t>
            </a:r>
            <a:endParaRPr lang="en-US" dirty="0"/>
          </a:p>
          <a:p>
            <a:endParaRPr lang="en-US" dirty="0"/>
          </a:p>
          <a:p>
            <a:r>
              <a:rPr lang="en-US" dirty="0"/>
              <a:t>MEANS:</a:t>
            </a:r>
          </a:p>
          <a:p>
            <a:r>
              <a:rPr lang="en-US" dirty="0" err="1"/>
              <a:t>params</a:t>
            </a:r>
            <a:r>
              <a:rPr lang="en-US" dirty="0"/>
              <a:t>[:ids] will now be ["1", "2", "3"].</a:t>
            </a:r>
          </a:p>
        </p:txBody>
      </p:sp>
      <p:sp>
        <p:nvSpPr>
          <p:cNvPr id="5" name="Callout: Left Arrow 4">
            <a:extLst>
              <a:ext uri="{FF2B5EF4-FFF2-40B4-BE49-F238E27FC236}">
                <a16:creationId xmlns:a16="http://schemas.microsoft.com/office/drawing/2014/main" id="{F26CC533-52CD-468E-B830-3DA0972D68F0}"/>
              </a:ext>
            </a:extLst>
          </p:cNvPr>
          <p:cNvSpPr/>
          <p:nvPr/>
        </p:nvSpPr>
        <p:spPr>
          <a:xfrm>
            <a:off x="6904075" y="2514600"/>
            <a:ext cx="2278024" cy="11430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&lt;code&gt; is an html styling tag</a:t>
            </a:r>
          </a:p>
        </p:txBody>
      </p:sp>
    </p:spTree>
    <p:extLst>
      <p:ext uri="{BB962C8B-B14F-4D97-AF65-F5344CB8AC3E}">
        <p14:creationId xmlns:p14="http://schemas.microsoft.com/office/powerpoint/2010/main" val="1665260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143000"/>
          </a:xfrm>
        </p:spPr>
        <p:txBody>
          <a:bodyPr>
            <a:normAutofit fontScale="90000"/>
          </a:bodyPr>
          <a:lstStyle/>
          <a:p>
            <a:r>
              <a:rPr lang="en-US" b="1" dirty="0"/>
              <a:t>OUTPUT  </a:t>
            </a:r>
            <a:r>
              <a:rPr lang="en-US" dirty="0"/>
              <a:t> View to read in parameters passed to URL</a:t>
            </a:r>
          </a:p>
        </p:txBody>
      </p:sp>
      <p:sp>
        <p:nvSpPr>
          <p:cNvPr id="3" name="Content Placeholder 2"/>
          <p:cNvSpPr>
            <a:spLocks noGrp="1"/>
          </p:cNvSpPr>
          <p:nvPr>
            <p:ph sz="quarter" idx="1"/>
          </p:nvPr>
        </p:nvSpPr>
        <p:spPr>
          <a:xfrm>
            <a:off x="76200" y="1143000"/>
            <a:ext cx="7772400" cy="3733800"/>
          </a:xfrm>
        </p:spPr>
        <p:txBody>
          <a:bodyPr>
            <a:normAutofit fontScale="85000" lnSpcReduction="20000"/>
          </a:bodyPr>
          <a:lstStyle/>
          <a:p>
            <a:pPr marL="0" indent="0">
              <a:buNone/>
            </a:pPr>
            <a:r>
              <a:rPr lang="en-US" b="1" i="1" dirty="0" err="1">
                <a:solidFill>
                  <a:srgbClr val="C00000"/>
                </a:solidFill>
              </a:rPr>
              <a:t>say.html.erb</a:t>
            </a:r>
            <a:r>
              <a:rPr lang="en-US" b="1" i="1" dirty="0">
                <a:solidFill>
                  <a:srgbClr val="C00000"/>
                </a:solidFill>
              </a:rPr>
              <a:t> file </a:t>
            </a:r>
          </a:p>
          <a:p>
            <a:pPr marL="0" indent="0">
              <a:buNone/>
            </a:pPr>
            <a:r>
              <a:rPr lang="en-US" dirty="0"/>
              <a:t>&lt;</a:t>
            </a:r>
            <a:r>
              <a:rPr lang="en-US" b="1" dirty="0"/>
              <a:t>h1</a:t>
            </a:r>
            <a:r>
              <a:rPr lang="en-US" dirty="0"/>
              <a:t>&gt; </a:t>
            </a:r>
            <a:r>
              <a:rPr lang="en-US" dirty="0" err="1"/>
              <a:t>HelloWorld_Rails</a:t>
            </a:r>
            <a:r>
              <a:rPr lang="en-US" dirty="0"/>
              <a:t> Example&lt;/</a:t>
            </a:r>
            <a:r>
              <a:rPr lang="en-US" b="1" dirty="0"/>
              <a:t>h1</a:t>
            </a:r>
            <a:r>
              <a:rPr lang="en-US" dirty="0"/>
              <a:t>&gt;</a:t>
            </a:r>
            <a:br>
              <a:rPr lang="en-US" dirty="0"/>
            </a:br>
            <a:r>
              <a:rPr lang="en-US" dirty="0"/>
              <a:t>Current </a:t>
            </a:r>
            <a:r>
              <a:rPr lang="en-US" dirty="0" err="1"/>
              <a:t>TIme</a:t>
            </a:r>
            <a:r>
              <a:rPr lang="en-US" dirty="0"/>
              <a:t> is </a:t>
            </a:r>
            <a:r>
              <a:rPr lang="en-US" b="1" dirty="0"/>
              <a:t>&lt;%= </a:t>
            </a:r>
            <a:r>
              <a:rPr lang="en-US" b="1" i="1" dirty="0" err="1"/>
              <a:t>Time</a:t>
            </a:r>
            <a:r>
              <a:rPr lang="en-US" b="1" dirty="0" err="1"/>
              <a:t>.now</a:t>
            </a:r>
            <a:r>
              <a:rPr lang="en-US" b="1" dirty="0"/>
              <a:t>() %&gt;</a:t>
            </a:r>
            <a:br>
              <a:rPr lang="en-US" b="1" dirty="0"/>
            </a:br>
            <a:br>
              <a:rPr lang="en-US" b="1" dirty="0"/>
            </a:br>
            <a:r>
              <a:rPr lang="en-US" b="1" dirty="0"/>
              <a:t>   </a:t>
            </a:r>
            <a:r>
              <a:rPr lang="en-US" dirty="0"/>
              <a:t>The &lt;</a:t>
            </a:r>
            <a:r>
              <a:rPr lang="en-US" b="1" dirty="0"/>
              <a:t>code</a:t>
            </a:r>
            <a:r>
              <a:rPr lang="en-US" dirty="0"/>
              <a:t>&gt;params&lt;/</a:t>
            </a:r>
            <a:r>
              <a:rPr lang="en-US" b="1" dirty="0"/>
              <a:t>code</a:t>
            </a:r>
            <a:r>
              <a:rPr lang="en-US" dirty="0"/>
              <a:t>&gt; hash contains the following values:</a:t>
            </a:r>
            <a:br>
              <a:rPr lang="en-US" dirty="0"/>
            </a:br>
            <a:r>
              <a:rPr lang="en-US" dirty="0"/>
              <a:t>   &lt;/</a:t>
            </a:r>
            <a:r>
              <a:rPr lang="en-US" b="1" dirty="0"/>
              <a:t>p</a:t>
            </a:r>
            <a:r>
              <a:rPr lang="en-US" dirty="0"/>
              <a:t>&gt;</a:t>
            </a:r>
          </a:p>
          <a:p>
            <a:pPr marL="0" indent="0">
              <a:buNone/>
            </a:pPr>
            <a:br>
              <a:rPr lang="en-US" dirty="0"/>
            </a:br>
            <a:r>
              <a:rPr lang="en-US" dirty="0"/>
              <a:t>   </a:t>
            </a:r>
            <a:r>
              <a:rPr lang="en-US" b="1" dirty="0"/>
              <a:t>&lt;% </a:t>
            </a:r>
            <a:r>
              <a:rPr lang="en-US" b="1" dirty="0" err="1"/>
              <a:t>params.each</a:t>
            </a:r>
            <a:r>
              <a:rPr lang="en-US" b="1" dirty="0"/>
              <a:t> do |</a:t>
            </a:r>
            <a:r>
              <a:rPr lang="en-US" i="1" dirty="0"/>
              <a:t>key</a:t>
            </a:r>
            <a:r>
              <a:rPr lang="en-US" b="1" dirty="0"/>
              <a:t>, </a:t>
            </a:r>
            <a:r>
              <a:rPr lang="en-US" i="1" dirty="0"/>
              <a:t>value</a:t>
            </a:r>
            <a:r>
              <a:rPr lang="en-US" b="1" dirty="0"/>
              <a:t>| %&gt;</a:t>
            </a:r>
            <a:br>
              <a:rPr lang="en-US" b="1" dirty="0"/>
            </a:br>
            <a:r>
              <a:rPr lang="en-US" b="1" dirty="0"/>
              <a:t>          </a:t>
            </a:r>
            <a:r>
              <a:rPr lang="en-US" dirty="0"/>
              <a:t>&lt;</a:t>
            </a:r>
            <a:r>
              <a:rPr lang="en-US" b="1" dirty="0"/>
              <a:t>p</a:t>
            </a:r>
            <a:r>
              <a:rPr lang="en-US" dirty="0"/>
              <a:t>&gt;</a:t>
            </a:r>
            <a:r>
              <a:rPr lang="en-US" b="1" dirty="0"/>
              <a:t>&lt;%= </a:t>
            </a:r>
            <a:r>
              <a:rPr lang="en-US" i="1" dirty="0"/>
              <a:t>key </a:t>
            </a:r>
            <a:r>
              <a:rPr lang="en-US" b="1" dirty="0"/>
              <a:t>%&gt;</a:t>
            </a:r>
            <a:r>
              <a:rPr lang="en-US" dirty="0"/>
              <a:t>: </a:t>
            </a:r>
            <a:r>
              <a:rPr lang="en-US" b="1" dirty="0"/>
              <a:t>&lt;%= </a:t>
            </a:r>
            <a:r>
              <a:rPr lang="en-US" i="1" dirty="0"/>
              <a:t>value </a:t>
            </a:r>
            <a:r>
              <a:rPr lang="en-US" b="1" dirty="0"/>
              <a:t>%&gt;</a:t>
            </a:r>
            <a:r>
              <a:rPr lang="en-US" dirty="0"/>
              <a:t>&lt;/</a:t>
            </a:r>
            <a:r>
              <a:rPr lang="en-US" b="1" dirty="0"/>
              <a:t>p</a:t>
            </a:r>
            <a:r>
              <a:rPr lang="en-US" dirty="0"/>
              <a:t>&gt;</a:t>
            </a:r>
            <a:br>
              <a:rPr lang="en-US" dirty="0"/>
            </a:br>
            <a:r>
              <a:rPr lang="en-US" dirty="0"/>
              <a:t>   </a:t>
            </a:r>
            <a:r>
              <a:rPr lang="en-US" b="1" dirty="0"/>
              <a:t>&lt;% end %&gt;</a:t>
            </a:r>
            <a:br>
              <a:rPr lang="en-US" b="1" dirty="0"/>
            </a:br>
            <a:br>
              <a:rPr lang="en-US" b="1" dirty="0"/>
            </a:br>
            <a:endParaRPr lang="en-US" dirty="0"/>
          </a:p>
        </p:txBody>
      </p:sp>
      <p:sp>
        <p:nvSpPr>
          <p:cNvPr id="4" name="TextBox 3"/>
          <p:cNvSpPr txBox="1"/>
          <p:nvPr/>
        </p:nvSpPr>
        <p:spPr>
          <a:xfrm>
            <a:off x="4572000" y="582648"/>
            <a:ext cx="4649414" cy="646331"/>
          </a:xfrm>
          <a:prstGeom prst="rect">
            <a:avLst/>
          </a:prstGeom>
          <a:solidFill>
            <a:srgbClr val="FFC000"/>
          </a:solidFill>
        </p:spPr>
        <p:txBody>
          <a:bodyPr wrap="none" rtlCol="0">
            <a:spAutoFit/>
          </a:bodyPr>
          <a:lstStyle/>
          <a:p>
            <a:r>
              <a:rPr lang="en-US" dirty="0"/>
              <a:t>REQUEST:</a:t>
            </a:r>
            <a:br>
              <a:rPr lang="en-US" dirty="0"/>
            </a:br>
            <a:r>
              <a:rPr lang="en-US" dirty="0"/>
              <a:t>http://localhost:3000/say/hello?p1=what&amp;p2=now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969509"/>
            <a:ext cx="5953956" cy="2896004"/>
          </a:xfrm>
          <a:prstGeom prst="rect">
            <a:avLst/>
          </a:prstGeom>
        </p:spPr>
      </p:pic>
      <p:sp>
        <p:nvSpPr>
          <p:cNvPr id="6" name="Right Arrow 5"/>
          <p:cNvSpPr/>
          <p:nvPr/>
        </p:nvSpPr>
        <p:spPr>
          <a:xfrm>
            <a:off x="1371600" y="41910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200400" y="1043368"/>
            <a:ext cx="1828800" cy="37122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182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the assets directory in your project</a:t>
            </a:r>
          </a:p>
        </p:txBody>
      </p:sp>
      <p:sp>
        <p:nvSpPr>
          <p:cNvPr id="3" name="Text Placeholder 2"/>
          <p:cNvSpPr>
            <a:spLocks noGrp="1"/>
          </p:cNvSpPr>
          <p:nvPr>
            <p:ph type="body" idx="1"/>
          </p:nvPr>
        </p:nvSpPr>
        <p:spPr/>
        <p:txBody>
          <a:bodyPr/>
          <a:lstStyle/>
          <a:p>
            <a:r>
              <a:rPr lang="en-US" dirty="0"/>
              <a:t>---let's look at putting some image(s) in the assets/images directory and using in our view</a:t>
            </a:r>
          </a:p>
        </p:txBody>
      </p:sp>
    </p:spTree>
    <p:extLst>
      <p:ext uri="{BB962C8B-B14F-4D97-AF65-F5344CB8AC3E}">
        <p14:creationId xmlns:p14="http://schemas.microsoft.com/office/powerpoint/2010/main" val="44693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Model-View-Controller Paradigm</a:t>
            </a:r>
          </a:p>
        </p:txBody>
      </p:sp>
      <p:sp>
        <p:nvSpPr>
          <p:cNvPr id="3" name="Content Placeholder 2"/>
          <p:cNvSpPr>
            <a:spLocks noGrp="1"/>
          </p:cNvSpPr>
          <p:nvPr>
            <p:ph sz="quarter" idx="1"/>
          </p:nvPr>
        </p:nvSpPr>
        <p:spPr/>
        <p:txBody>
          <a:bodyPr/>
          <a:lstStyle/>
          <a:p>
            <a:r>
              <a:rPr lang="en-US" sz="3200" dirty="0"/>
              <a:t>A way of organizing a software system</a:t>
            </a:r>
            <a:br>
              <a:rPr lang="en-US" sz="3200" dirty="0"/>
            </a:br>
            <a:endParaRPr lang="en-US" sz="3200" dirty="0"/>
          </a:p>
          <a:p>
            <a:r>
              <a:rPr lang="en-US" sz="3200" dirty="0"/>
              <a:t>Benefits:</a:t>
            </a:r>
          </a:p>
          <a:p>
            <a:pPr lvl="1"/>
            <a:r>
              <a:rPr lang="en-US" dirty="0"/>
              <a:t>Isolation of business logic from the user interface</a:t>
            </a:r>
          </a:p>
          <a:p>
            <a:pPr lvl="1"/>
            <a:r>
              <a:rPr lang="en-US" dirty="0"/>
              <a:t>Code Reusability</a:t>
            </a:r>
          </a:p>
          <a:p>
            <a:pPr lvl="1"/>
            <a:r>
              <a:rPr lang="en-US" dirty="0"/>
              <a:t>Making it clear where different types of code belong for easier maintenance</a:t>
            </a:r>
          </a:p>
          <a:p>
            <a:pPr lvl="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image in the assets folder</a:t>
            </a:r>
          </a:p>
        </p:txBody>
      </p:sp>
      <p:sp>
        <p:nvSpPr>
          <p:cNvPr id="3" name="Content Placeholder 2"/>
          <p:cNvSpPr>
            <a:spLocks noGrp="1"/>
          </p:cNvSpPr>
          <p:nvPr>
            <p:ph sz="quarter" idx="1"/>
          </p:nvPr>
        </p:nvSpPr>
        <p:spPr/>
        <p:txBody>
          <a:bodyPr/>
          <a:lstStyle/>
          <a:p>
            <a:r>
              <a:rPr lang="en-US" dirty="0"/>
              <a:t>you can access images in the public/assets/images directory like this:  (here the file rails.png is stored)</a:t>
            </a:r>
          </a:p>
          <a:p>
            <a:endParaRPr lang="en-US" dirty="0"/>
          </a:p>
          <a:p>
            <a:r>
              <a:rPr lang="en-US" dirty="0"/>
              <a:t>In your view  </a:t>
            </a:r>
            <a:r>
              <a:rPr lang="en-US" dirty="0" err="1"/>
              <a:t>whatever.html.erb</a:t>
            </a:r>
            <a:r>
              <a:rPr lang="en-US" dirty="0"/>
              <a:t>:</a:t>
            </a:r>
          </a:p>
          <a:p>
            <a:endParaRPr lang="en-US" dirty="0"/>
          </a:p>
          <a:p>
            <a:endParaRPr lang="en-US" dirty="0"/>
          </a:p>
          <a:p>
            <a:endParaRPr lang="en-US" dirty="0"/>
          </a:p>
          <a:p>
            <a:r>
              <a:rPr lang="en-US" dirty="0"/>
              <a:t>If instead it was in the sub-directory </a:t>
            </a:r>
            <a:r>
              <a:rPr lang="en-US" b="1" i="1" dirty="0"/>
              <a:t>icons</a:t>
            </a:r>
            <a:r>
              <a:rPr lang="en-US" dirty="0"/>
              <a:t>:</a:t>
            </a:r>
          </a:p>
          <a:p>
            <a:endParaRPr lang="en-US" dirty="0"/>
          </a:p>
          <a:p>
            <a:pPr marL="0" indent="0">
              <a:buNone/>
            </a:pPr>
            <a:endParaRPr lang="en-US" dirty="0"/>
          </a:p>
        </p:txBody>
      </p:sp>
      <p:graphicFrame>
        <p:nvGraphicFramePr>
          <p:cNvPr id="8" name="Table 7"/>
          <p:cNvGraphicFramePr>
            <a:graphicFrameLocks noGrp="1"/>
          </p:cNvGraphicFramePr>
          <p:nvPr/>
        </p:nvGraphicFramePr>
        <p:xfrm>
          <a:off x="2095500" y="3596640"/>
          <a:ext cx="5410200" cy="274320"/>
        </p:xfrm>
        <a:graphic>
          <a:graphicData uri="http://schemas.openxmlformats.org/drawingml/2006/table">
            <a:tbl>
              <a:tblPr/>
              <a:tblGrid>
                <a:gridCol w="5410200">
                  <a:extLst>
                    <a:ext uri="{9D8B030D-6E8A-4147-A177-3AD203B41FA5}">
                      <a16:colId xmlns:a16="http://schemas.microsoft.com/office/drawing/2014/main" val="20000"/>
                    </a:ext>
                  </a:extLst>
                </a:gridCol>
              </a:tblGrid>
              <a:tr h="0">
                <a:tc>
                  <a:txBody>
                    <a:bodyPr/>
                    <a:lstStyle/>
                    <a:p>
                      <a:pPr algn="l" fontAlgn="base"/>
                      <a:r>
                        <a:rPr lang="en-US" b="0" i="0" dirty="0">
                          <a:effectLst/>
                          <a:latin typeface="Consolas"/>
                        </a:rPr>
                        <a:t>&lt;%= </a:t>
                      </a:r>
                      <a:r>
                        <a:rPr lang="en-US" b="0" i="0" dirty="0" err="1">
                          <a:effectLst/>
                          <a:latin typeface="Consolas"/>
                        </a:rPr>
                        <a:t>image_tag</a:t>
                      </a:r>
                      <a:r>
                        <a:rPr lang="en-US" b="0" i="0" dirty="0">
                          <a:effectLst/>
                          <a:latin typeface="Consolas"/>
                        </a:rPr>
                        <a:t> "rails.png" %&gt;</a:t>
                      </a: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638477705"/>
              </p:ext>
            </p:extLst>
          </p:nvPr>
        </p:nvGraphicFramePr>
        <p:xfrm>
          <a:off x="1981200" y="5638800"/>
          <a:ext cx="5410200" cy="274320"/>
        </p:xfrm>
        <a:graphic>
          <a:graphicData uri="http://schemas.openxmlformats.org/drawingml/2006/table">
            <a:tbl>
              <a:tblPr/>
              <a:tblGrid>
                <a:gridCol w="5410200">
                  <a:extLst>
                    <a:ext uri="{9D8B030D-6E8A-4147-A177-3AD203B41FA5}">
                      <a16:colId xmlns:a16="http://schemas.microsoft.com/office/drawing/2014/main" val="20000"/>
                    </a:ext>
                  </a:extLst>
                </a:gridCol>
              </a:tblGrid>
              <a:tr h="0">
                <a:tc>
                  <a:txBody>
                    <a:bodyPr/>
                    <a:lstStyle/>
                    <a:p>
                      <a:pPr algn="l" fontAlgn="base"/>
                      <a:r>
                        <a:rPr lang="en-US" b="0" i="0" dirty="0">
                          <a:effectLst/>
                          <a:latin typeface="Consolas"/>
                        </a:rPr>
                        <a:t>&lt;%= </a:t>
                      </a:r>
                      <a:r>
                        <a:rPr lang="en-US" b="0" i="0" dirty="0" err="1">
                          <a:effectLst/>
                          <a:latin typeface="Consolas"/>
                        </a:rPr>
                        <a:t>image_tag</a:t>
                      </a:r>
                      <a:r>
                        <a:rPr lang="en-US" b="0" i="0" dirty="0">
                          <a:effectLst/>
                          <a:latin typeface="Consolas"/>
                        </a:rPr>
                        <a:t> "icons/rails.png" %&gt;</a:t>
                      </a:r>
                    </a:p>
                  </a:txBody>
                  <a:tcPr marL="0" marR="0" marT="0" marB="0" anchor="ctr">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34768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amsharma2k5.files.wordpress.com/2007/10/mvc.png"/>
          <p:cNvPicPr>
            <a:picLocks noChangeAspect="1" noChangeArrowheads="1"/>
          </p:cNvPicPr>
          <p:nvPr/>
        </p:nvPicPr>
        <p:blipFill>
          <a:blip r:embed="rId3" cstate="print"/>
          <a:srcRect/>
          <a:stretch>
            <a:fillRect/>
          </a:stretch>
        </p:blipFill>
        <p:spPr bwMode="auto">
          <a:xfrm>
            <a:off x="304800" y="228600"/>
            <a:ext cx="8763000" cy="3505200"/>
          </a:xfrm>
          <a:prstGeom prst="rect">
            <a:avLst/>
          </a:prstGeom>
          <a:noFill/>
        </p:spPr>
      </p:pic>
      <p:sp>
        <p:nvSpPr>
          <p:cNvPr id="2" name="Title 1"/>
          <p:cNvSpPr>
            <a:spLocks noGrp="1"/>
          </p:cNvSpPr>
          <p:nvPr>
            <p:ph type="title"/>
          </p:nvPr>
        </p:nvSpPr>
        <p:spPr>
          <a:xfrm>
            <a:off x="381000" y="-228600"/>
            <a:ext cx="7772400" cy="1143000"/>
          </a:xfrm>
        </p:spPr>
        <p:txBody>
          <a:bodyPr/>
          <a:lstStyle/>
          <a:p>
            <a:r>
              <a:rPr lang="en-US" dirty="0">
                <a:solidFill>
                  <a:schemeClr val="tx1"/>
                </a:solidFill>
              </a:rPr>
              <a:t>MVC</a:t>
            </a:r>
          </a:p>
        </p:txBody>
      </p:sp>
      <p:sp>
        <p:nvSpPr>
          <p:cNvPr id="3" name="Content Placeholder 2"/>
          <p:cNvSpPr>
            <a:spLocks noGrp="1"/>
          </p:cNvSpPr>
          <p:nvPr>
            <p:ph sz="quarter" idx="1"/>
          </p:nvPr>
        </p:nvSpPr>
        <p:spPr>
          <a:xfrm>
            <a:off x="914400" y="4038600"/>
            <a:ext cx="7772400" cy="1981200"/>
          </a:xfrm>
        </p:spPr>
        <p:txBody>
          <a:bodyPr>
            <a:normAutofit fontScale="70000" lnSpcReduction="20000"/>
          </a:bodyPr>
          <a:lstStyle/>
          <a:p>
            <a:r>
              <a:rPr lang="en-US" sz="2800" b="1" dirty="0"/>
              <a:t>Model</a:t>
            </a:r>
            <a:r>
              <a:rPr lang="en-US" sz="2800" dirty="0"/>
              <a:t> - the information (data) of the application and the rules to manipulate that data. Business logic </a:t>
            </a:r>
          </a:p>
          <a:p>
            <a:r>
              <a:rPr lang="en-US" sz="2800" b="1" dirty="0"/>
              <a:t>View</a:t>
            </a:r>
            <a:r>
              <a:rPr lang="en-US" sz="2800" dirty="0"/>
              <a:t> </a:t>
            </a:r>
            <a:r>
              <a:rPr lang="en-US" sz="2800" dirty="0">
                <a:solidFill>
                  <a:srgbClr val="FF0000"/>
                </a:solidFill>
              </a:rPr>
              <a:t>– (potentially) takes data and displays it</a:t>
            </a:r>
          </a:p>
          <a:p>
            <a:r>
              <a:rPr lang="en-US" sz="2800" b="1" dirty="0"/>
              <a:t>Controller</a:t>
            </a:r>
            <a:r>
              <a:rPr lang="en-US" sz="2800" dirty="0"/>
              <a:t> – the glue between the model and controller. In Rails, they’re responsible for processing the incoming requests from the web browser, interrogating the models for data, and passing that data on to the views for presentation.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View – The interface (here a web-app interface)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74" t="30092" r="27652" b="5682"/>
          <a:stretch/>
        </p:blipFill>
        <p:spPr bwMode="auto">
          <a:xfrm>
            <a:off x="609600" y="1447800"/>
            <a:ext cx="7341705" cy="526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34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Continuing with the Zombie tutorial</a:t>
            </a:r>
          </a:p>
        </p:txBody>
      </p:sp>
      <p:sp>
        <p:nvSpPr>
          <p:cNvPr id="3" name="Content Placeholder 2"/>
          <p:cNvSpPr>
            <a:spLocks noGrp="1"/>
          </p:cNvSpPr>
          <p:nvPr>
            <p:ph sz="quarter" idx="1"/>
          </p:nvPr>
        </p:nvSpPr>
        <p:spPr/>
        <p:txBody>
          <a:bodyPr/>
          <a:lstStyle/>
          <a:p>
            <a:r>
              <a:rPr lang="en-US" dirty="0"/>
              <a:t>We have the following file structure now</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22" t="31911" r="30674" b="7907"/>
          <a:stretch/>
        </p:blipFill>
        <p:spPr bwMode="auto">
          <a:xfrm>
            <a:off x="228600" y="1898373"/>
            <a:ext cx="6904383" cy="492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72200" y="2133600"/>
            <a:ext cx="2743200" cy="2031325"/>
          </a:xfrm>
          <a:prstGeom prst="rect">
            <a:avLst/>
          </a:prstGeom>
          <a:solidFill>
            <a:srgbClr val="FFC000"/>
          </a:solidFill>
        </p:spPr>
        <p:txBody>
          <a:bodyPr wrap="square" rtlCol="0">
            <a:spAutoFit/>
          </a:bodyPr>
          <a:lstStyle/>
          <a:p>
            <a:r>
              <a:rPr lang="en-US" b="1" dirty="0"/>
              <a:t>NOTE:</a:t>
            </a:r>
          </a:p>
          <a:p>
            <a:endParaRPr lang="en-US" b="1" dirty="0"/>
          </a:p>
          <a:p>
            <a:r>
              <a:rPr lang="en-US" b="1" dirty="0" err="1"/>
              <a:t>erb</a:t>
            </a:r>
            <a:r>
              <a:rPr lang="en-US" b="1" dirty="0"/>
              <a:t> = Embeddable Ruby</a:t>
            </a:r>
            <a:br>
              <a:rPr lang="en-US" b="1" dirty="0"/>
            </a:br>
            <a:endParaRPr lang="en-US" b="1" dirty="0"/>
          </a:p>
          <a:p>
            <a:r>
              <a:rPr lang="en-US" b="1" dirty="0"/>
              <a:t>This means (like </a:t>
            </a:r>
            <a:r>
              <a:rPr lang="en-US" b="1" dirty="0" err="1"/>
              <a:t>jsp</a:t>
            </a:r>
            <a:r>
              <a:rPr lang="en-US" b="1" dirty="0"/>
              <a:t>) these</a:t>
            </a:r>
          </a:p>
          <a:p>
            <a:r>
              <a:rPr lang="en-US" b="1" dirty="0"/>
              <a:t>files have HTML and Ruby</a:t>
            </a:r>
          </a:p>
          <a:p>
            <a:r>
              <a:rPr lang="en-US" b="1" dirty="0"/>
              <a:t>in them</a:t>
            </a:r>
          </a:p>
        </p:txBody>
      </p:sp>
      <p:cxnSp>
        <p:nvCxnSpPr>
          <p:cNvPr id="6" name="Curved Connector 5"/>
          <p:cNvCxnSpPr/>
          <p:nvPr/>
        </p:nvCxnSpPr>
        <p:spPr>
          <a:xfrm rot="16200000" flipH="1">
            <a:off x="5006477" y="4213723"/>
            <a:ext cx="2483846" cy="152400"/>
          </a:xfrm>
          <a:prstGeom prst="curved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451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the Zombie example</a:t>
            </a:r>
          </a:p>
        </p:txBody>
      </p:sp>
      <p:sp>
        <p:nvSpPr>
          <p:cNvPr id="3" name="Content Placeholder 2"/>
          <p:cNvSpPr>
            <a:spLocks noGrp="1"/>
          </p:cNvSpPr>
          <p:nvPr>
            <p:ph sz="quarter" idx="1"/>
          </p:nvPr>
        </p:nvSpPr>
        <p:spPr/>
        <p:txBody>
          <a:bodyPr/>
          <a:lstStyle/>
          <a:p>
            <a:r>
              <a:rPr lang="en-US" dirty="0"/>
              <a:t>Databases zombies and tweets</a:t>
            </a:r>
          </a:p>
          <a:p>
            <a:pPr marL="0" indent="0">
              <a:buNone/>
            </a:pPr>
            <a:endParaRPr lang="en-US" dirty="0"/>
          </a:p>
          <a:p>
            <a:pPr marL="0" indent="0">
              <a:buNone/>
            </a:pPr>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00" t="21355" r="32695" b="21051"/>
          <a:stretch/>
        </p:blipFill>
        <p:spPr bwMode="auto">
          <a:xfrm>
            <a:off x="1066800" y="2114826"/>
            <a:ext cx="6294783" cy="4717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153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to show a single Tweet</a:t>
            </a:r>
          </a:p>
        </p:txBody>
      </p:sp>
      <p:sp>
        <p:nvSpPr>
          <p:cNvPr id="3" name="Content Placeholder 2"/>
          <p:cNvSpPr>
            <a:spLocks noGrp="1"/>
          </p:cNvSpPr>
          <p:nvPr>
            <p:ph sz="quarter" idx="1"/>
          </p:nvPr>
        </p:nvSpPr>
        <p:spPr>
          <a:xfrm>
            <a:off x="228599" y="1485900"/>
            <a:ext cx="7772400" cy="4572000"/>
          </a:xfrm>
        </p:spPr>
        <p:txBody>
          <a:bodyPr>
            <a:normAutofit fontScale="92500" lnSpcReduction="20000"/>
          </a:bodyPr>
          <a:lstStyle/>
          <a:p>
            <a:r>
              <a:rPr lang="en-US" dirty="0"/>
              <a:t>In app/views/tweets/</a:t>
            </a:r>
            <a:r>
              <a:rPr lang="en-US" dirty="0" err="1"/>
              <a:t>show.html.erb</a:t>
            </a:r>
            <a:endParaRPr lang="en-US" dirty="0"/>
          </a:p>
          <a:p>
            <a:r>
              <a:rPr lang="en-US" dirty="0"/>
              <a:t>Looks a bit like </a:t>
            </a:r>
            <a:r>
              <a:rPr lang="en-US" dirty="0" err="1"/>
              <a:t>jsp</a:t>
            </a:r>
            <a:endParaRPr lang="en-US" dirty="0"/>
          </a:p>
          <a:p>
            <a:endParaRPr lang="en-US" dirty="0"/>
          </a:p>
          <a:p>
            <a:pPr marL="0" indent="0">
              <a:buNone/>
            </a:pPr>
            <a:r>
              <a:rPr lang="en-US" b="1" dirty="0">
                <a:solidFill>
                  <a:srgbClr val="0070C0"/>
                </a:solidFill>
              </a:rPr>
              <a:t>&lt;html&gt;</a:t>
            </a:r>
          </a:p>
          <a:p>
            <a:pPr marL="0" indent="0">
              <a:buNone/>
            </a:pPr>
            <a:r>
              <a:rPr lang="en-US" b="1" dirty="0">
                <a:solidFill>
                  <a:srgbClr val="0070C0"/>
                </a:solidFill>
              </a:rPr>
              <a:t>&lt;head&gt; …&lt;/head&gt;</a:t>
            </a:r>
          </a:p>
          <a:p>
            <a:pPr marL="0" indent="0">
              <a:buNone/>
            </a:pPr>
            <a:r>
              <a:rPr lang="en-US" b="1" dirty="0">
                <a:solidFill>
                  <a:srgbClr val="0070C0"/>
                </a:solidFill>
              </a:rPr>
              <a:t>&lt;body&gt;</a:t>
            </a:r>
          </a:p>
          <a:p>
            <a:pPr marL="0" indent="0">
              <a:buNone/>
            </a:pPr>
            <a:r>
              <a:rPr lang="en-US" b="1" dirty="0">
                <a:solidFill>
                  <a:srgbClr val="0070C0"/>
                </a:solidFill>
              </a:rPr>
              <a:t>…..</a:t>
            </a:r>
          </a:p>
          <a:p>
            <a:pPr marL="0" indent="0">
              <a:buNone/>
            </a:pPr>
            <a:r>
              <a:rPr lang="en-US" b="1" dirty="0">
                <a:solidFill>
                  <a:srgbClr val="0070C0"/>
                </a:solidFill>
              </a:rPr>
              <a:t>    </a:t>
            </a:r>
            <a:r>
              <a:rPr lang="en-US" b="1" dirty="0">
                <a:solidFill>
                  <a:srgbClr val="FF0000"/>
                </a:solidFill>
              </a:rPr>
              <a:t>&lt;%   tweet= </a:t>
            </a:r>
            <a:r>
              <a:rPr lang="en-US" b="1" dirty="0" err="1">
                <a:solidFill>
                  <a:srgbClr val="FF0000"/>
                </a:solidFill>
              </a:rPr>
              <a:t>Tweet.find</a:t>
            </a:r>
            <a:r>
              <a:rPr lang="en-US" b="1" dirty="0">
                <a:solidFill>
                  <a:srgbClr val="FF0000"/>
                </a:solidFill>
              </a:rPr>
              <a:t>(1)   %&gt;</a:t>
            </a:r>
          </a:p>
          <a:p>
            <a:pPr marL="0" indent="0">
              <a:buNone/>
            </a:pPr>
            <a:r>
              <a:rPr lang="en-US" b="1" dirty="0">
                <a:solidFill>
                  <a:srgbClr val="FF0000"/>
                </a:solidFill>
              </a:rPr>
              <a:t>     &lt;h1&gt; &lt;%= </a:t>
            </a:r>
            <a:r>
              <a:rPr lang="en-US" b="1" dirty="0" err="1">
                <a:solidFill>
                  <a:srgbClr val="FF0000"/>
                </a:solidFill>
              </a:rPr>
              <a:t>tweet.status</a:t>
            </a:r>
            <a:r>
              <a:rPr lang="en-US" b="1" dirty="0">
                <a:solidFill>
                  <a:srgbClr val="FF0000"/>
                </a:solidFill>
              </a:rPr>
              <a:t> %&gt; &lt;/h1&gt;</a:t>
            </a:r>
          </a:p>
          <a:p>
            <a:pPr marL="0" indent="0">
              <a:buNone/>
            </a:pPr>
            <a:r>
              <a:rPr lang="en-US" b="1" dirty="0">
                <a:solidFill>
                  <a:srgbClr val="FF0000"/>
                </a:solidFill>
              </a:rPr>
              <a:t>     Posted by &lt;%= tweet.name %&gt;</a:t>
            </a:r>
          </a:p>
          <a:p>
            <a:pPr marL="0" indent="0">
              <a:buNone/>
            </a:pPr>
            <a:r>
              <a:rPr lang="en-US" b="1" dirty="0">
                <a:solidFill>
                  <a:srgbClr val="0070C0"/>
                </a:solidFill>
              </a:rPr>
              <a:t>&lt;/body&gt;</a:t>
            </a:r>
          </a:p>
          <a:p>
            <a:pPr marL="0" indent="0">
              <a:buNone/>
            </a:pPr>
            <a:r>
              <a:rPr lang="en-US" b="1" dirty="0">
                <a:solidFill>
                  <a:srgbClr val="0070C0"/>
                </a:solidFill>
              </a:rPr>
              <a:t>&lt;/html&gt;</a:t>
            </a:r>
          </a:p>
        </p:txBody>
      </p:sp>
      <p:sp>
        <p:nvSpPr>
          <p:cNvPr id="5" name="TextBox 4"/>
          <p:cNvSpPr txBox="1"/>
          <p:nvPr/>
        </p:nvSpPr>
        <p:spPr>
          <a:xfrm>
            <a:off x="5130800" y="1981200"/>
            <a:ext cx="4038600" cy="3293209"/>
          </a:xfrm>
          <a:prstGeom prst="rect">
            <a:avLst/>
          </a:prstGeom>
          <a:solidFill>
            <a:srgbClr val="FFC000"/>
          </a:solidFill>
        </p:spPr>
        <p:txBody>
          <a:bodyPr wrap="square" rtlCol="0">
            <a:spAutoFit/>
          </a:bodyPr>
          <a:lstStyle/>
          <a:p>
            <a:r>
              <a:rPr lang="en-US" b="1" dirty="0"/>
              <a:t>NOTE:</a:t>
            </a:r>
          </a:p>
          <a:p>
            <a:r>
              <a:rPr lang="en-US" b="1" dirty="0"/>
              <a:t>Show the 1</a:t>
            </a:r>
            <a:r>
              <a:rPr lang="en-US" b="1" baseline="30000" dirty="0"/>
              <a:t>st</a:t>
            </a:r>
            <a:r>
              <a:rPr lang="en-US" b="1" dirty="0"/>
              <a:t> Tweet in the database tweets</a:t>
            </a:r>
          </a:p>
          <a:p>
            <a:r>
              <a:rPr lang="en-US" b="1" dirty="0"/>
              <a:t>&lt;%    -&gt; evaluate contents</a:t>
            </a:r>
          </a:p>
          <a:p>
            <a:r>
              <a:rPr lang="en-US" b="1" dirty="0"/>
              <a:t>&lt;%=    -&gt; evaluate &amp; print</a:t>
            </a:r>
          </a:p>
          <a:p>
            <a:endParaRPr lang="en-US" b="1" dirty="0"/>
          </a:p>
          <a:p>
            <a:r>
              <a:rPr lang="en-US" b="1" u="sng" dirty="0"/>
              <a:t>Results</a:t>
            </a:r>
          </a:p>
          <a:p>
            <a:r>
              <a:rPr lang="en-US" sz="2400" b="1" dirty="0"/>
              <a:t>Where can I get a bite to eat?</a:t>
            </a:r>
          </a:p>
          <a:p>
            <a:endParaRPr lang="en-US" sz="2000" b="1" dirty="0"/>
          </a:p>
          <a:p>
            <a:r>
              <a:rPr lang="en-US" sz="2000" b="1" dirty="0"/>
              <a:t>Posted by Ash</a:t>
            </a:r>
          </a:p>
          <a:p>
            <a:endParaRPr lang="en-US" b="1" dirty="0"/>
          </a:p>
        </p:txBody>
      </p:sp>
    </p:spTree>
    <p:extLst>
      <p:ext uri="{BB962C8B-B14F-4D97-AF65-F5344CB8AC3E}">
        <p14:creationId xmlns:p14="http://schemas.microsoft.com/office/powerpoint/2010/main" val="3641316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normAutofit fontScale="90000"/>
          </a:bodyPr>
          <a:lstStyle/>
          <a:p>
            <a:r>
              <a:rPr lang="en-US" dirty="0"/>
              <a:t>ALTERNATIVE: View to show a single Tweet --- put static in separate file</a:t>
            </a:r>
          </a:p>
        </p:txBody>
      </p:sp>
      <p:sp>
        <p:nvSpPr>
          <p:cNvPr id="5" name="TextBox 4"/>
          <p:cNvSpPr txBox="1"/>
          <p:nvPr/>
        </p:nvSpPr>
        <p:spPr>
          <a:xfrm>
            <a:off x="609600" y="1181100"/>
            <a:ext cx="8153400" cy="646331"/>
          </a:xfrm>
          <a:prstGeom prst="rect">
            <a:avLst/>
          </a:prstGeom>
          <a:solidFill>
            <a:srgbClr val="FFC000"/>
          </a:solidFill>
        </p:spPr>
        <p:txBody>
          <a:bodyPr wrap="square" rtlCol="0">
            <a:spAutoFit/>
          </a:bodyPr>
          <a:lstStyle/>
          <a:p>
            <a:r>
              <a:rPr lang="en-US" b="1" dirty="0"/>
              <a:t>NOTE:  every page loads </a:t>
            </a:r>
            <a:r>
              <a:rPr lang="en-US" b="1" dirty="0" err="1"/>
              <a:t>application.html.erb</a:t>
            </a:r>
            <a:r>
              <a:rPr lang="en-US" b="1" dirty="0"/>
              <a:t> that has static code    THEN --- &lt;%= yield  %&gt; brings in the specific ruby code you called like </a:t>
            </a:r>
            <a:r>
              <a:rPr lang="en-US" b="1" dirty="0" err="1"/>
              <a:t>show.html.erb</a:t>
            </a:r>
            <a:r>
              <a:rPr lang="en-US" b="1" dirty="0"/>
              <a:t>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66" t="40000" r="25827" b="3256"/>
          <a:stretch/>
        </p:blipFill>
        <p:spPr bwMode="auto">
          <a:xfrm>
            <a:off x="457200" y="1944757"/>
            <a:ext cx="7544904"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66" t="40000" r="25827" b="3256"/>
          <a:stretch/>
        </p:blipFill>
        <p:spPr bwMode="auto">
          <a:xfrm>
            <a:off x="457200" y="2222500"/>
            <a:ext cx="7544904"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24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Now we have the following file structure</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17" t="24998" r="22696" b="12963"/>
          <a:stretch/>
        </p:blipFill>
        <p:spPr bwMode="auto">
          <a:xfrm>
            <a:off x="914400" y="1447800"/>
            <a:ext cx="7938053" cy="508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4132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7160</TotalTime>
  <Words>828</Words>
  <Application>Microsoft Office PowerPoint</Application>
  <PresentationFormat>On-screen Show (4:3)</PresentationFormat>
  <Paragraphs>122</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Consolas</vt:lpstr>
      <vt:lpstr>Courier New</vt:lpstr>
      <vt:lpstr>Franklin Gothic Book</vt:lpstr>
      <vt:lpstr>Perpetua</vt:lpstr>
      <vt:lpstr>Wingdings 2</vt:lpstr>
      <vt:lpstr>Equity</vt:lpstr>
      <vt:lpstr> Ruby on Rails View of MVC</vt:lpstr>
      <vt:lpstr>Model-View-Controller Paradigm</vt:lpstr>
      <vt:lpstr>MVC</vt:lpstr>
      <vt:lpstr>View – The interface (here a web-app interface)</vt:lpstr>
      <vt:lpstr>Continuing with the Zombie tutorial</vt:lpstr>
      <vt:lpstr>Remember the Zombie example</vt:lpstr>
      <vt:lpstr>View to show a single Tweet</vt:lpstr>
      <vt:lpstr>ALTERNATIVE: View to show a single Tweet --- put static in separate file</vt:lpstr>
      <vt:lpstr>Now we have the following file structure</vt:lpstr>
      <vt:lpstr>Various view code snippets</vt:lpstr>
      <vt:lpstr>Web link_to –ruby on rails – link to pull in data</vt:lpstr>
      <vt:lpstr>Web – link_to,    confirmation option</vt:lpstr>
      <vt:lpstr>Lets create index.html.erb to list ALL tweets in the Zombie example</vt:lpstr>
      <vt:lpstr>Results of index.html.erb</vt:lpstr>
      <vt:lpstr>Add some more links, link_to and have special links to delete or modify</vt:lpstr>
      <vt:lpstr>What is going on ---there are predefined URL generator methods in RoR</vt:lpstr>
      <vt:lpstr>View to read in parameters passed to URL</vt:lpstr>
      <vt:lpstr>OUTPUT   View to read in parameters passed to URL</vt:lpstr>
      <vt:lpstr>Remember the assets directory in your project</vt:lpstr>
      <vt:lpstr>Using image in the assets folder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Web Programming</dc:title>
  <dc:creator>Mark Zhang</dc:creator>
  <cp:lastModifiedBy>Lynne Grewe</cp:lastModifiedBy>
  <cp:revision>420</cp:revision>
  <dcterms:created xsi:type="dcterms:W3CDTF">2006-08-16T00:00:00Z</dcterms:created>
  <dcterms:modified xsi:type="dcterms:W3CDTF">2019-08-28T23:52:03Z</dcterms:modified>
</cp:coreProperties>
</file>