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80" r:id="rId1"/>
  </p:sldMasterIdLst>
  <p:notesMasterIdLst>
    <p:notesMasterId r:id="rId17"/>
  </p:notesMasterIdLst>
  <p:sldIdLst>
    <p:sldId id="256" r:id="rId2"/>
    <p:sldId id="325" r:id="rId3"/>
    <p:sldId id="351" r:id="rId4"/>
    <p:sldId id="356" r:id="rId5"/>
    <p:sldId id="357" r:id="rId6"/>
    <p:sldId id="358" r:id="rId7"/>
    <p:sldId id="359" r:id="rId8"/>
    <p:sldId id="360" r:id="rId9"/>
    <p:sldId id="327" r:id="rId10"/>
    <p:sldId id="328" r:id="rId11"/>
    <p:sldId id="329" r:id="rId12"/>
    <p:sldId id="352" r:id="rId13"/>
    <p:sldId id="353" r:id="rId14"/>
    <p:sldId id="354" r:id="rId15"/>
    <p:sldId id="355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7" autoAdjust="0"/>
    <p:restoredTop sz="81900" autoAdjust="0"/>
  </p:normalViewPr>
  <p:slideViewPr>
    <p:cSldViewPr>
      <p:cViewPr varScale="1">
        <p:scale>
          <a:sx n="75" d="100"/>
          <a:sy n="75" d="100"/>
        </p:scale>
        <p:origin x="-181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FA4C08-C39C-45DD-9FB5-ED1B01068503}" type="datetimeFigureOut">
              <a:rPr lang="en-US" smtClean="0"/>
              <a:pPr/>
              <a:t>4/1/2017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681BF7-426A-4D4B-9385-6520D3CA1C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346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expectation is that you have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681BF7-426A-4D4B-9385-6520D3CA1CEE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Here it is again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681BF7-426A-4D4B-9385-6520D3CA1CEE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681BF7-426A-4D4B-9385-6520D3CA1CEE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662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4/1/2017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guides.rubyonrails.org/routing.html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914400"/>
            <a:ext cx="4953000" cy="1828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Ruby on Rails</a:t>
            </a:r>
            <a:r>
              <a:rPr lang="en-US" smtClean="0">
                <a:solidFill>
                  <a:schemeClr val="bg1"/>
                </a:solidFill>
              </a:rPr>
              <a:t/>
            </a:r>
            <a:br>
              <a:rPr lang="en-US" smtClean="0">
                <a:solidFill>
                  <a:schemeClr val="bg1"/>
                </a:solidFill>
              </a:rPr>
            </a:br>
            <a:r>
              <a:rPr lang="en-US" smtClean="0">
                <a:solidFill>
                  <a:schemeClr val="bg1"/>
                </a:solidFill>
              </a:rPr>
              <a:t>Routes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895725"/>
            <a:ext cx="211455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http://upload.wikimedia.org/wikipedia/en/thumb/e/e9/Ruby_on_Rails.svg/791px-Ruby_on_Rails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828800"/>
            <a:ext cx="1982788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Remember our </a:t>
            </a:r>
            <a:r>
              <a:rPr lang="en-US" dirty="0" err="1" smtClean="0"/>
              <a:t>show.html.erb</a:t>
            </a:r>
            <a:r>
              <a:rPr lang="en-US" dirty="0" smtClean="0"/>
              <a:t> 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 </a:t>
            </a:r>
            <a:r>
              <a:rPr lang="en-US" dirty="0" smtClean="0"/>
              <a:t>app/views/tweets/</a:t>
            </a:r>
            <a:r>
              <a:rPr lang="en-US" dirty="0" err="1" smtClean="0"/>
              <a:t>show.html.erb</a:t>
            </a: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&lt;html&gt;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&lt;head&gt; …&lt;/head&gt;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&lt;body&gt;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…..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    </a:t>
            </a:r>
            <a:r>
              <a:rPr lang="en-US" b="1" dirty="0">
                <a:solidFill>
                  <a:srgbClr val="FF0000"/>
                </a:solidFill>
              </a:rPr>
              <a:t>&lt;%   tweet= </a:t>
            </a:r>
            <a:r>
              <a:rPr lang="en-US" b="1" dirty="0" err="1">
                <a:solidFill>
                  <a:srgbClr val="FF0000"/>
                </a:solidFill>
              </a:rPr>
              <a:t>Tweet.find</a:t>
            </a:r>
            <a:r>
              <a:rPr lang="en-US" b="1" dirty="0">
                <a:solidFill>
                  <a:srgbClr val="FF0000"/>
                </a:solidFill>
              </a:rPr>
              <a:t>(1)   %&gt;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     </a:t>
            </a:r>
            <a:r>
              <a:rPr lang="en-US" b="1" dirty="0">
                <a:solidFill>
                  <a:srgbClr val="0070C0"/>
                </a:solidFill>
              </a:rPr>
              <a:t>&lt;h1&gt; &lt;%= </a:t>
            </a:r>
            <a:r>
              <a:rPr lang="en-US" b="1" dirty="0" err="1">
                <a:solidFill>
                  <a:srgbClr val="0070C0"/>
                </a:solidFill>
              </a:rPr>
              <a:t>tweet.status</a:t>
            </a:r>
            <a:r>
              <a:rPr lang="en-US" b="1" dirty="0">
                <a:solidFill>
                  <a:srgbClr val="0070C0"/>
                </a:solidFill>
              </a:rPr>
              <a:t> %&gt; &lt;/h1&gt;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     Posted by &lt;%= tweet.name %&gt;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&lt;/body&gt;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&lt;/html&gt;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324600" y="1981201"/>
            <a:ext cx="2844800" cy="36625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NOTE:</a:t>
            </a:r>
          </a:p>
          <a:p>
            <a:r>
              <a:rPr lang="en-US" b="1" dirty="0" smtClean="0"/>
              <a:t>A View here is calling directly  a  Model (Tweet).</a:t>
            </a:r>
          </a:p>
          <a:p>
            <a:endParaRPr lang="en-US" sz="2000" b="1" dirty="0"/>
          </a:p>
          <a:p>
            <a:r>
              <a:rPr lang="en-US" sz="2000" b="1" dirty="0" smtClean="0"/>
              <a:t>While this can work, it is not the intention of MVC.  </a:t>
            </a:r>
            <a:endParaRPr lang="en-US" sz="2000" b="1" dirty="0"/>
          </a:p>
          <a:p>
            <a:endParaRPr lang="en-US" sz="2000" b="1" dirty="0" smtClean="0"/>
          </a:p>
          <a:p>
            <a:r>
              <a:rPr lang="en-US" sz="2000" b="1" dirty="0" smtClean="0"/>
              <a:t>FIX:  we need to replace this with Controller code.</a:t>
            </a:r>
          </a:p>
          <a:p>
            <a:endParaRPr lang="en-US" b="1" dirty="0"/>
          </a:p>
        </p:txBody>
      </p:sp>
      <p:cxnSp>
        <p:nvCxnSpPr>
          <p:cNvPr id="6" name="Curved Connector 5"/>
          <p:cNvCxnSpPr/>
          <p:nvPr/>
        </p:nvCxnSpPr>
        <p:spPr>
          <a:xfrm rot="10800000" flipV="1">
            <a:off x="4114800" y="2819400"/>
            <a:ext cx="2362200" cy="838200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83516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we want instead…. </a:t>
            </a:r>
            <a:r>
              <a:rPr lang="en-US" b="1" dirty="0" smtClean="0">
                <a:solidFill>
                  <a:srgbClr val="C00000"/>
                </a:solidFill>
              </a:rPr>
              <a:t>Is a Controller that has a SHOW method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1" t="20546" r="50082" b="68372"/>
          <a:stretch/>
        </p:blipFill>
        <p:spPr bwMode="auto">
          <a:xfrm>
            <a:off x="533400" y="1530626"/>
            <a:ext cx="3644900" cy="907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5" t="24826" r="14182" b="52976"/>
          <a:stretch/>
        </p:blipFill>
        <p:spPr bwMode="auto">
          <a:xfrm>
            <a:off x="4403035" y="2717800"/>
            <a:ext cx="4309165" cy="1448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1" t="44421" r="52498" b="49533"/>
          <a:stretch/>
        </p:blipFill>
        <p:spPr bwMode="auto">
          <a:xfrm>
            <a:off x="889000" y="5562600"/>
            <a:ext cx="32766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Curved Connector 6"/>
          <p:cNvCxnSpPr/>
          <p:nvPr/>
        </p:nvCxnSpPr>
        <p:spPr>
          <a:xfrm>
            <a:off x="4038600" y="2514600"/>
            <a:ext cx="1600200" cy="152400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Curved Connector 8"/>
          <p:cNvCxnSpPr/>
          <p:nvPr/>
        </p:nvCxnSpPr>
        <p:spPr>
          <a:xfrm rot="10800000" flipV="1">
            <a:off x="4267200" y="4114800"/>
            <a:ext cx="2057400" cy="1447800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038600" y="1439904"/>
            <a:ext cx="284480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1: request /tweets/1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435600" y="4338936"/>
            <a:ext cx="2844800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3: the controller then invokes the view </a:t>
            </a:r>
            <a:r>
              <a:rPr lang="en-US" b="1" dirty="0" err="1" smtClean="0"/>
              <a:t>show.html.erb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564137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what about CUSTOM Routes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81666" y="1371600"/>
            <a:ext cx="9267134" cy="4572000"/>
          </a:xfrm>
        </p:spPr>
        <p:txBody>
          <a:bodyPr/>
          <a:lstStyle/>
          <a:p>
            <a:r>
              <a:rPr lang="en-US" dirty="0" smtClean="0"/>
              <a:t>Example want   URI /</a:t>
            </a:r>
            <a:r>
              <a:rPr lang="en-US" dirty="0" err="1" smtClean="0"/>
              <a:t>new_tweet</a:t>
            </a:r>
            <a:r>
              <a:rPr lang="en-US" dirty="0" smtClean="0"/>
              <a:t> </a:t>
            </a:r>
            <a:r>
              <a:rPr lang="en-US" dirty="0" smtClean="0">
                <a:sym typeface="Wingdings" panose="05000000000000000000" pitchFamily="2" charset="2"/>
              </a:rPr>
              <a:t>   Tweet Controller’s new method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04" t="38018" r="20087" b="4388"/>
          <a:stretch/>
        </p:blipFill>
        <p:spPr bwMode="auto">
          <a:xfrm>
            <a:off x="533400" y="1981200"/>
            <a:ext cx="8322366" cy="47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520700" y="5334000"/>
            <a:ext cx="8031094" cy="457200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752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Using Routes </a:t>
            </a:r>
            <a:r>
              <a:rPr lang="en-US" dirty="0" smtClean="0"/>
              <a:t>to redirect a URI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Suppose you want /all to redirect to the URI   /tweets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ADD the following code in our </a:t>
            </a:r>
            <a:r>
              <a:rPr lang="en-US" dirty="0" err="1" smtClean="0"/>
              <a:t>routes.rb</a:t>
            </a: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ZombieTwitter</a:t>
            </a:r>
            <a:r>
              <a:rPr lang="en-US" dirty="0" smtClean="0"/>
              <a:t>::</a:t>
            </a:r>
            <a:r>
              <a:rPr lang="en-US" dirty="0" err="1"/>
              <a:t>A</a:t>
            </a:r>
            <a:r>
              <a:rPr lang="en-US" dirty="0" err="1" smtClean="0"/>
              <a:t>pplication.routes.draw</a:t>
            </a:r>
            <a:r>
              <a:rPr lang="en-US" dirty="0" smtClean="0"/>
              <a:t> do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3" t="30900" r="28087" b="46289"/>
          <a:stretch/>
        </p:blipFill>
        <p:spPr bwMode="auto">
          <a:xfrm>
            <a:off x="1219200" y="4038600"/>
            <a:ext cx="7315200" cy="1868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10406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100" y="609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Root Route </a:t>
            </a:r>
            <a:r>
              <a:rPr lang="en-US" dirty="0" smtClean="0">
                <a:sym typeface="Wingdings" panose="05000000000000000000" pitchFamily="2" charset="2"/>
              </a:rPr>
              <a:t> what users sees when types in URL with no path  http://server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5" t="31385" r="27565" b="36421"/>
          <a:stretch/>
        </p:blipFill>
        <p:spPr bwMode="auto">
          <a:xfrm>
            <a:off x="1295400" y="3467100"/>
            <a:ext cx="7275445" cy="2637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sz="quarter" idx="1"/>
          </p:nvPr>
        </p:nvSpPr>
        <p:spPr>
          <a:xfrm>
            <a:off x="889000" y="1583082"/>
            <a:ext cx="7772400" cy="4572000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ADD the following code in our </a:t>
            </a:r>
            <a:r>
              <a:rPr lang="en-US" dirty="0" err="1" smtClean="0"/>
              <a:t>routes.rb</a:t>
            </a: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ZombieTwitter</a:t>
            </a:r>
            <a:r>
              <a:rPr lang="en-US" dirty="0" smtClean="0"/>
              <a:t>::</a:t>
            </a:r>
            <a:r>
              <a:rPr lang="en-US" dirty="0" err="1"/>
              <a:t>A</a:t>
            </a:r>
            <a:r>
              <a:rPr lang="en-US" dirty="0" err="1" smtClean="0"/>
              <a:t>pplication.routes.draw</a:t>
            </a:r>
            <a:r>
              <a:rPr lang="en-US" dirty="0" smtClean="0"/>
              <a:t> do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2892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Do you finally see how through Rails structure you create a website???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457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15240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Routes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762000"/>
            <a:ext cx="7772400" cy="4572000"/>
          </a:xfrm>
        </p:spPr>
        <p:txBody>
          <a:bodyPr/>
          <a:lstStyle/>
          <a:p>
            <a:r>
              <a:rPr lang="en-US" sz="3600" dirty="0" smtClean="0"/>
              <a:t>How we map URIs like /tweets/1	 to calling the show method of the Controller</a:t>
            </a:r>
            <a:endParaRPr lang="en-US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0" t="30657" r="25870" b="2853"/>
          <a:stretch/>
        </p:blipFill>
        <p:spPr bwMode="auto">
          <a:xfrm>
            <a:off x="1295400" y="2088468"/>
            <a:ext cx="6364356" cy="4713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6587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Routes defined in </a:t>
            </a:r>
            <a:r>
              <a:rPr lang="en-US" dirty="0" err="1" smtClean="0">
                <a:solidFill>
                  <a:schemeClr val="tx1"/>
                </a:solidFill>
              </a:rPr>
              <a:t>routes.rb</a:t>
            </a:r>
            <a:r>
              <a:rPr lang="en-US" dirty="0" smtClean="0">
                <a:solidFill>
                  <a:schemeClr val="tx1"/>
                </a:solidFill>
              </a:rPr>
              <a:t> file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88" t="30901" r="10956" b="8108"/>
          <a:stretch/>
        </p:blipFill>
        <p:spPr bwMode="auto">
          <a:xfrm>
            <a:off x="609600" y="2057400"/>
            <a:ext cx="8984974" cy="467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15887" y="1134070"/>
            <a:ext cx="7772400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NOTE:     resources :tweets  </a:t>
            </a:r>
            <a:r>
              <a:rPr lang="en-US" b="1" dirty="0" smtClean="0">
                <a:sym typeface="Wingdings" panose="05000000000000000000" pitchFamily="2" charset="2"/>
              </a:rPr>
              <a:t> means map routes of standard URIs to standard Controller method names (as shown below) so  /tweets   index AND /tweet/1  show</a:t>
            </a:r>
            <a:endParaRPr lang="en-US" b="1" dirty="0"/>
          </a:p>
        </p:txBody>
      </p:sp>
      <p:sp>
        <p:nvSpPr>
          <p:cNvPr id="7" name="Curved Right Arrow 6"/>
          <p:cNvSpPr/>
          <p:nvPr/>
        </p:nvSpPr>
        <p:spPr>
          <a:xfrm>
            <a:off x="228600" y="1295401"/>
            <a:ext cx="762000" cy="25908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140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</a:t>
            </a:r>
            <a:r>
              <a:rPr lang="en-US" dirty="0" smtClean="0"/>
              <a:t>esources   :tweets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2786062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This is a great short cut rather than making mappings for each of the default RESTFUL request on next slide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6093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334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chemeClr val="tx1"/>
                </a:solidFill>
              </a:rPr>
              <a:t>RESTful</a:t>
            </a:r>
            <a:r>
              <a:rPr lang="en-US" dirty="0" smtClean="0">
                <a:solidFill>
                  <a:schemeClr val="tx1"/>
                </a:solidFill>
              </a:rPr>
              <a:t> controller actions possible and the methods they invoke for users (zombie example)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566770"/>
            <a:ext cx="6922976" cy="4681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532435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</a:t>
            </a:r>
            <a:r>
              <a:rPr lang="en-US" dirty="0" smtClean="0"/>
              <a:t>esources  :users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447800"/>
            <a:ext cx="8458200" cy="4572000"/>
          </a:xfrm>
        </p:spPr>
        <p:txBody>
          <a:bodyPr/>
          <a:lstStyle/>
          <a:p>
            <a:r>
              <a:rPr lang="en-US" dirty="0" smtClean="0"/>
              <a:t>If you add to </a:t>
            </a:r>
            <a:r>
              <a:rPr lang="en-US" dirty="0" err="1" smtClean="0"/>
              <a:t>routes.rb</a:t>
            </a:r>
            <a:r>
              <a:rPr lang="en-US" dirty="0" smtClean="0"/>
              <a:t> file the following line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resources :users 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it will setup the </a:t>
            </a:r>
            <a:r>
              <a:rPr lang="en-US" dirty="0"/>
              <a:t>following mappings  </a:t>
            </a:r>
            <a:r>
              <a:rPr lang="en-US" sz="1600" dirty="0"/>
              <a:t>(see </a:t>
            </a:r>
            <a:r>
              <a:rPr lang="en-US" sz="1600" u="sng" dirty="0">
                <a:hlinkClick r:id="rId2"/>
              </a:rPr>
              <a:t>http://</a:t>
            </a:r>
            <a:r>
              <a:rPr lang="en-US" sz="1600" u="sng" dirty="0" smtClean="0">
                <a:hlinkClick r:id="rId2"/>
              </a:rPr>
              <a:t>guides.rubyonrails.org/routing.html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095500" y="3596640"/>
          <a:ext cx="5410200" cy="274320"/>
        </p:xfrm>
        <a:graphic>
          <a:graphicData uri="http://schemas.openxmlformats.org/drawingml/2006/table">
            <a:tbl>
              <a:tblPr/>
              <a:tblGrid>
                <a:gridCol w="5410200"/>
              </a:tblGrid>
              <a:tr h="0">
                <a:tc>
                  <a:txBody>
                    <a:bodyPr/>
                    <a:lstStyle/>
                    <a:p>
                      <a:pPr algn="l" fontAlgn="base"/>
                      <a:r>
                        <a:rPr lang="en-US" b="0" i="0" dirty="0">
                          <a:effectLst/>
                          <a:latin typeface="Consolas"/>
                        </a:rPr>
                        <a:t>resources :photos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6841261"/>
              </p:ext>
            </p:extLst>
          </p:nvPr>
        </p:nvGraphicFramePr>
        <p:xfrm>
          <a:off x="533400" y="2720950"/>
          <a:ext cx="8381999" cy="4165625"/>
        </p:xfrm>
        <a:graphic>
          <a:graphicData uri="http://schemas.openxmlformats.org/drawingml/2006/table">
            <a:tbl>
              <a:tblPr/>
              <a:tblGrid>
                <a:gridCol w="1669329"/>
                <a:gridCol w="1669329"/>
                <a:gridCol w="1669329"/>
                <a:gridCol w="3374012"/>
              </a:tblGrid>
              <a:tr h="501147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effectLst/>
                        </a:rPr>
                        <a:t>HTTP </a:t>
                      </a:r>
                      <a:r>
                        <a:rPr lang="en-US" sz="1400" b="1" dirty="0" smtClean="0">
                          <a:effectLst/>
                        </a:rPr>
                        <a:t>request</a:t>
                      </a:r>
                      <a:endParaRPr lang="en-US" sz="1400" b="1" dirty="0">
                        <a:effectLst/>
                      </a:endParaRPr>
                    </a:p>
                  </a:txBody>
                  <a:tcPr marL="72159" marR="72159" marT="64943" marB="6494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effectLst/>
                        </a:rPr>
                        <a:t>URI Path</a:t>
                      </a:r>
                      <a:endParaRPr lang="en-US" sz="1400" b="1" dirty="0">
                        <a:effectLst/>
                      </a:endParaRPr>
                    </a:p>
                  </a:txBody>
                  <a:tcPr marL="72159" marR="72159" marT="64943" marB="6494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>
                          <a:effectLst/>
                        </a:rPr>
                        <a:t>Controller#Action</a:t>
                      </a:r>
                    </a:p>
                  </a:txBody>
                  <a:tcPr marL="72159" marR="72159" marT="64943" marB="6494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effectLst/>
                        </a:rPr>
                        <a:t>Used for</a:t>
                      </a:r>
                    </a:p>
                  </a:txBody>
                  <a:tcPr marL="72159" marR="72159" marT="64943" marB="6494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</a:tr>
              <a:tr h="491168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>
                          <a:effectLst/>
                        </a:rPr>
                        <a:t>GET</a:t>
                      </a:r>
                    </a:p>
                  </a:txBody>
                  <a:tcPr marL="72159" marR="72159" marT="64943" marB="6494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effectLst/>
                        </a:rPr>
                        <a:t>/users</a:t>
                      </a:r>
                      <a:endParaRPr lang="en-US" sz="1400" b="0" dirty="0">
                        <a:effectLst/>
                      </a:endParaRPr>
                    </a:p>
                  </a:txBody>
                  <a:tcPr marL="72159" marR="72159" marT="64943" marB="6494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effectLst/>
                        </a:rPr>
                        <a:t>user#index</a:t>
                      </a:r>
                      <a:endParaRPr lang="en-US" sz="1400" b="0" dirty="0">
                        <a:effectLst/>
                      </a:endParaRPr>
                    </a:p>
                  </a:txBody>
                  <a:tcPr marL="72159" marR="72159" marT="64943" marB="6494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>
                          <a:effectLst/>
                        </a:rPr>
                        <a:t>display a list of all </a:t>
                      </a:r>
                      <a:r>
                        <a:rPr lang="en-US" sz="1400" b="0" dirty="0" smtClean="0">
                          <a:effectLst/>
                        </a:rPr>
                        <a:t>users</a:t>
                      </a:r>
                      <a:endParaRPr lang="en-US" sz="1400" b="0" dirty="0">
                        <a:effectLst/>
                      </a:endParaRPr>
                    </a:p>
                  </a:txBody>
                  <a:tcPr marL="72159" marR="72159" marT="64943" marB="6494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8280">
                <a:tc>
                  <a:txBody>
                    <a:bodyPr/>
                    <a:lstStyle/>
                    <a:p>
                      <a:pPr algn="l"/>
                      <a:r>
                        <a:rPr lang="en-US" sz="1400" b="0">
                          <a:effectLst/>
                        </a:rPr>
                        <a:t>GET</a:t>
                      </a:r>
                    </a:p>
                  </a:txBody>
                  <a:tcPr marL="72159" marR="72159" marT="64943" marB="6494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effectLst/>
                        </a:rPr>
                        <a:t>/users/new</a:t>
                      </a:r>
                      <a:endParaRPr lang="en-US" sz="1400" b="0" dirty="0">
                        <a:effectLst/>
                      </a:endParaRPr>
                    </a:p>
                  </a:txBody>
                  <a:tcPr marL="72159" marR="72159" marT="64943" marB="6494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effectLst/>
                        </a:rPr>
                        <a:t>user#new</a:t>
                      </a:r>
                      <a:endParaRPr lang="en-US" sz="1400" b="0" dirty="0">
                        <a:effectLst/>
                      </a:endParaRPr>
                    </a:p>
                  </a:txBody>
                  <a:tcPr marL="72159" marR="72159" marT="64943" marB="6494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>
                          <a:effectLst/>
                        </a:rPr>
                        <a:t>return an HTML form for creating a new </a:t>
                      </a:r>
                      <a:r>
                        <a:rPr lang="en-US" sz="1400" b="0" dirty="0" smtClean="0">
                          <a:effectLst/>
                        </a:rPr>
                        <a:t>user</a:t>
                      </a:r>
                      <a:endParaRPr lang="en-US" sz="1400" b="0" dirty="0">
                        <a:effectLst/>
                      </a:endParaRPr>
                    </a:p>
                  </a:txBody>
                  <a:tcPr marL="72159" marR="72159" marT="64943" marB="6494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9046">
                <a:tc>
                  <a:txBody>
                    <a:bodyPr/>
                    <a:lstStyle/>
                    <a:p>
                      <a:pPr algn="l"/>
                      <a:r>
                        <a:rPr lang="en-US" sz="1400" b="0">
                          <a:effectLst/>
                        </a:rPr>
                        <a:t>POST</a:t>
                      </a:r>
                    </a:p>
                  </a:txBody>
                  <a:tcPr marL="72159" marR="72159" marT="64943" marB="6494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effectLst/>
                        </a:rPr>
                        <a:t>/users</a:t>
                      </a:r>
                      <a:endParaRPr lang="en-US" sz="1400" b="0" dirty="0">
                        <a:effectLst/>
                      </a:endParaRPr>
                    </a:p>
                  </a:txBody>
                  <a:tcPr marL="72159" marR="72159" marT="64943" marB="6494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effectLst/>
                        </a:rPr>
                        <a:t>user#create</a:t>
                      </a:r>
                      <a:endParaRPr lang="en-US" sz="1400" b="0" dirty="0">
                        <a:effectLst/>
                      </a:endParaRPr>
                    </a:p>
                  </a:txBody>
                  <a:tcPr marL="72159" marR="72159" marT="64943" marB="6494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>
                          <a:effectLst/>
                        </a:rPr>
                        <a:t>create a new </a:t>
                      </a:r>
                      <a:r>
                        <a:rPr lang="en-US" sz="1400" b="0" dirty="0" smtClean="0">
                          <a:effectLst/>
                        </a:rPr>
                        <a:t>user</a:t>
                      </a:r>
                      <a:endParaRPr lang="en-US" sz="1400" b="0" dirty="0">
                        <a:effectLst/>
                      </a:endParaRPr>
                    </a:p>
                  </a:txBody>
                  <a:tcPr marL="72159" marR="72159" marT="64943" marB="6494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91168">
                <a:tc>
                  <a:txBody>
                    <a:bodyPr/>
                    <a:lstStyle/>
                    <a:p>
                      <a:pPr algn="l"/>
                      <a:r>
                        <a:rPr lang="en-US" sz="1400" b="0">
                          <a:effectLst/>
                        </a:rPr>
                        <a:t>GET</a:t>
                      </a:r>
                    </a:p>
                  </a:txBody>
                  <a:tcPr marL="72159" marR="72159" marT="64943" marB="6494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effectLst/>
                        </a:rPr>
                        <a:t>/users/:</a:t>
                      </a:r>
                      <a:r>
                        <a:rPr lang="en-US" sz="1400" b="0" dirty="0">
                          <a:effectLst/>
                        </a:rPr>
                        <a:t>id</a:t>
                      </a:r>
                    </a:p>
                  </a:txBody>
                  <a:tcPr marL="72159" marR="72159" marT="64943" marB="6494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effectLst/>
                        </a:rPr>
                        <a:t>user#show</a:t>
                      </a:r>
                      <a:endParaRPr lang="en-US" sz="1400" b="0" dirty="0">
                        <a:effectLst/>
                      </a:endParaRPr>
                    </a:p>
                  </a:txBody>
                  <a:tcPr marL="72159" marR="72159" marT="64943" marB="6494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>
                          <a:effectLst/>
                        </a:rPr>
                        <a:t>display a specific </a:t>
                      </a:r>
                      <a:r>
                        <a:rPr lang="en-US" sz="1400" b="0" dirty="0" smtClean="0">
                          <a:effectLst/>
                        </a:rPr>
                        <a:t>user</a:t>
                      </a:r>
                      <a:endParaRPr lang="en-US" sz="1400" b="0" dirty="0">
                        <a:effectLst/>
                      </a:endParaRPr>
                    </a:p>
                  </a:txBody>
                  <a:tcPr marL="72159" marR="72159" marT="64943" marB="6494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8280">
                <a:tc>
                  <a:txBody>
                    <a:bodyPr/>
                    <a:lstStyle/>
                    <a:p>
                      <a:pPr algn="l"/>
                      <a:r>
                        <a:rPr lang="en-US" sz="1400" b="0">
                          <a:effectLst/>
                        </a:rPr>
                        <a:t>GET</a:t>
                      </a:r>
                    </a:p>
                  </a:txBody>
                  <a:tcPr marL="72159" marR="72159" marT="64943" marB="6494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effectLst/>
                        </a:rPr>
                        <a:t>/users/:</a:t>
                      </a:r>
                      <a:r>
                        <a:rPr lang="en-US" sz="1400" b="0" dirty="0">
                          <a:effectLst/>
                        </a:rPr>
                        <a:t>id/edit</a:t>
                      </a:r>
                    </a:p>
                  </a:txBody>
                  <a:tcPr marL="72159" marR="72159" marT="64943" marB="6494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effectLst/>
                        </a:rPr>
                        <a:t>user#edit</a:t>
                      </a:r>
                      <a:endParaRPr lang="en-US" sz="1400" b="0" dirty="0">
                        <a:effectLst/>
                      </a:endParaRPr>
                    </a:p>
                  </a:txBody>
                  <a:tcPr marL="72159" marR="72159" marT="64943" marB="6494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>
                          <a:effectLst/>
                        </a:rPr>
                        <a:t>return an HTML form for editing a </a:t>
                      </a:r>
                      <a:r>
                        <a:rPr lang="en-US" sz="1400" b="0" dirty="0" smtClean="0">
                          <a:effectLst/>
                        </a:rPr>
                        <a:t>user</a:t>
                      </a:r>
                      <a:endParaRPr lang="en-US" sz="1400" b="0" dirty="0">
                        <a:effectLst/>
                      </a:endParaRPr>
                    </a:p>
                  </a:txBody>
                  <a:tcPr marL="72159" marR="72159" marT="64943" marB="6494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91168">
                <a:tc>
                  <a:txBody>
                    <a:bodyPr/>
                    <a:lstStyle/>
                    <a:p>
                      <a:pPr algn="l"/>
                      <a:r>
                        <a:rPr lang="en-US" sz="1400" b="0">
                          <a:effectLst/>
                        </a:rPr>
                        <a:t>PATCH/PUT</a:t>
                      </a:r>
                    </a:p>
                  </a:txBody>
                  <a:tcPr marL="72159" marR="72159" marT="64943" marB="6494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effectLst/>
                        </a:rPr>
                        <a:t>/users/:</a:t>
                      </a:r>
                      <a:r>
                        <a:rPr lang="en-US" sz="1400" b="0" dirty="0">
                          <a:effectLst/>
                        </a:rPr>
                        <a:t>id</a:t>
                      </a:r>
                    </a:p>
                  </a:txBody>
                  <a:tcPr marL="72159" marR="72159" marT="64943" marB="6494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effectLst/>
                        </a:rPr>
                        <a:t>users#update</a:t>
                      </a:r>
                      <a:endParaRPr lang="en-US" sz="1400" b="0" dirty="0">
                        <a:effectLst/>
                      </a:endParaRPr>
                    </a:p>
                  </a:txBody>
                  <a:tcPr marL="72159" marR="72159" marT="64943" marB="6494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>
                          <a:effectLst/>
                        </a:rPr>
                        <a:t>update a specific </a:t>
                      </a:r>
                      <a:r>
                        <a:rPr lang="en-US" sz="1400" b="0" dirty="0" smtClean="0">
                          <a:effectLst/>
                        </a:rPr>
                        <a:t>user</a:t>
                      </a:r>
                      <a:endParaRPr lang="en-US" sz="1400" b="0" dirty="0">
                        <a:effectLst/>
                      </a:endParaRPr>
                    </a:p>
                  </a:txBody>
                  <a:tcPr marL="72159" marR="72159" marT="64943" marB="6494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91168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>
                          <a:effectLst/>
                        </a:rPr>
                        <a:t>DELETE</a:t>
                      </a:r>
                    </a:p>
                  </a:txBody>
                  <a:tcPr marL="72159" marR="72159" marT="64943" marB="6494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effectLst/>
                        </a:rPr>
                        <a:t>/users/:</a:t>
                      </a:r>
                      <a:r>
                        <a:rPr lang="en-US" sz="1400" b="0" dirty="0">
                          <a:effectLst/>
                        </a:rPr>
                        <a:t>id</a:t>
                      </a:r>
                    </a:p>
                  </a:txBody>
                  <a:tcPr marL="72159" marR="72159" marT="64943" marB="6494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effectLst/>
                        </a:rPr>
                        <a:t>users#destroy</a:t>
                      </a:r>
                      <a:endParaRPr lang="en-US" sz="1400" b="0" dirty="0">
                        <a:effectLst/>
                      </a:endParaRPr>
                    </a:p>
                  </a:txBody>
                  <a:tcPr marL="72159" marR="72159" marT="64943" marB="6494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>
                          <a:effectLst/>
                        </a:rPr>
                        <a:t>delete a specific </a:t>
                      </a:r>
                      <a:r>
                        <a:rPr lang="en-US" sz="1400" b="0" dirty="0" smtClean="0">
                          <a:effectLst/>
                        </a:rPr>
                        <a:t>user</a:t>
                      </a:r>
                      <a:endParaRPr lang="en-US" sz="1400" b="0" dirty="0">
                        <a:effectLst/>
                      </a:endParaRPr>
                    </a:p>
                  </a:txBody>
                  <a:tcPr marL="72159" marR="72159" marT="64943" marB="6494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855788" y="1057541"/>
            <a:ext cx="65" cy="114246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238050" rIns="0" bIns="23805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917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534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about for tweets:  Different URI invoked methods in our Controller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Each URI type will invoke a different predefined method in the Controller class.  YOU HAVE to write the code in your Controller class for each method.</a:t>
            </a:r>
          </a:p>
          <a:p>
            <a:r>
              <a:rPr lang="en-US" dirty="0" smtClean="0"/>
              <a:t>Example URI  </a:t>
            </a:r>
            <a:r>
              <a:rPr lang="en-US" b="1" dirty="0" smtClean="0">
                <a:solidFill>
                  <a:srgbClr val="FF0000"/>
                </a:solidFill>
              </a:rPr>
              <a:t>/tweets/2/edit  </a:t>
            </a:r>
            <a:r>
              <a:rPr lang="en-US" dirty="0" smtClean="0"/>
              <a:t>will invoke edit method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8" t="28635" r="19478" b="16279"/>
          <a:stretch/>
        </p:blipFill>
        <p:spPr bwMode="auto">
          <a:xfrm>
            <a:off x="1219200" y="3199841"/>
            <a:ext cx="6980583" cy="3485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553200" y="4876800"/>
            <a:ext cx="1984514" cy="175432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Remember add</a:t>
            </a:r>
          </a:p>
          <a:p>
            <a:r>
              <a:rPr lang="en-US" b="1" dirty="0">
                <a:solidFill>
                  <a:srgbClr val="0070C0"/>
                </a:solidFill>
              </a:rPr>
              <a:t>r</a:t>
            </a:r>
            <a:r>
              <a:rPr lang="en-US" b="1" dirty="0" smtClean="0">
                <a:solidFill>
                  <a:srgbClr val="0070C0"/>
                </a:solidFill>
              </a:rPr>
              <a:t>esources :tweets</a:t>
            </a:r>
            <a:r>
              <a:rPr lang="en-US" b="1" dirty="0" smtClean="0">
                <a:solidFill>
                  <a:srgbClr val="C00000"/>
                </a:solidFill>
              </a:rPr>
              <a:t/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to </a:t>
            </a:r>
            <a:r>
              <a:rPr lang="en-US" b="1" dirty="0" err="1" smtClean="0">
                <a:solidFill>
                  <a:srgbClr val="C00000"/>
                </a:solidFill>
              </a:rPr>
              <a:t>routes.rb</a:t>
            </a:r>
            <a:r>
              <a:rPr lang="en-US" b="1" dirty="0" smtClean="0">
                <a:solidFill>
                  <a:srgbClr val="C00000"/>
                </a:solidFill>
              </a:rPr>
              <a:t> to quickly add all the maps related to these methods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3904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Let’s add the edit method to Controller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990600"/>
            <a:ext cx="8839200" cy="51054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URI </a:t>
            </a:r>
            <a:r>
              <a:rPr lang="en-US" b="1" dirty="0">
                <a:solidFill>
                  <a:srgbClr val="FF0000"/>
                </a:solidFill>
              </a:rPr>
              <a:t>/tweets/2/edit </a:t>
            </a:r>
            <a:endParaRPr lang="en-US" dirty="0" smtClean="0"/>
          </a:p>
          <a:p>
            <a:pPr marL="0" indent="0">
              <a:buNone/>
            </a:pPr>
            <a:r>
              <a:rPr lang="en-US" i="1" dirty="0" smtClean="0">
                <a:solidFill>
                  <a:srgbClr val="0070C0"/>
                </a:solidFill>
              </a:rPr>
              <a:t>edit    </a:t>
            </a:r>
            <a:r>
              <a:rPr lang="en-US" i="1" dirty="0">
                <a:solidFill>
                  <a:srgbClr val="0070C0"/>
                </a:solidFill>
              </a:rPr>
              <a:t>m</a:t>
            </a:r>
            <a:r>
              <a:rPr lang="en-US" i="1" dirty="0" smtClean="0">
                <a:solidFill>
                  <a:srgbClr val="0070C0"/>
                </a:solidFill>
              </a:rPr>
              <a:t>ethod  inside controller                                                 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                                                                          </a:t>
            </a:r>
            <a:br>
              <a:rPr lang="en-US" dirty="0" smtClean="0"/>
            </a:br>
            <a:r>
              <a:rPr lang="en-US" dirty="0" smtClean="0"/>
              <a:t>                                                                           </a:t>
            </a:r>
            <a:r>
              <a:rPr lang="en-US" dirty="0" smtClean="0">
                <a:solidFill>
                  <a:srgbClr val="0070C0"/>
                </a:solidFill>
              </a:rPr>
              <a:t>View </a:t>
            </a:r>
            <a:r>
              <a:rPr lang="en-US" dirty="0" err="1" smtClean="0">
                <a:solidFill>
                  <a:srgbClr val="0070C0"/>
                </a:solidFill>
              </a:rPr>
              <a:t>edit.html.erb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9" t="53064" r="53478" b="2285"/>
          <a:stretch/>
        </p:blipFill>
        <p:spPr bwMode="auto">
          <a:xfrm>
            <a:off x="6006547" y="2666999"/>
            <a:ext cx="3167271" cy="3657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3" t="38554" r="36420" b="9185"/>
          <a:stretch/>
        </p:blipFill>
        <p:spPr bwMode="auto">
          <a:xfrm>
            <a:off x="23191" y="2070100"/>
            <a:ext cx="5740400" cy="4281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5192091" y="5791200"/>
            <a:ext cx="11430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111487" y="4038600"/>
            <a:ext cx="1984514" cy="147732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By DEFAULT the edit method at end will call the edit view </a:t>
            </a:r>
            <a:r>
              <a:rPr lang="en-US" b="1" dirty="0" err="1" smtClean="0">
                <a:solidFill>
                  <a:srgbClr val="C00000"/>
                </a:solidFill>
              </a:rPr>
              <a:t>edit.html.erb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3886200" y="3276600"/>
            <a:ext cx="225287" cy="2514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864086" y="1371600"/>
            <a:ext cx="3279914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Fill in form fields with values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@</a:t>
            </a:r>
            <a:r>
              <a:rPr lang="en-US" b="1" dirty="0" err="1" smtClean="0">
                <a:solidFill>
                  <a:srgbClr val="C00000"/>
                </a:solidFill>
              </a:rPr>
              <a:t>tweet.status</a:t>
            </a:r>
            <a:endParaRPr lang="en-US" b="1" dirty="0" smtClean="0">
              <a:solidFill>
                <a:srgbClr val="C00000"/>
              </a:solidFill>
            </a:endParaRPr>
          </a:p>
          <a:p>
            <a:r>
              <a:rPr lang="en-US" b="1" dirty="0" smtClean="0">
                <a:solidFill>
                  <a:srgbClr val="C00000"/>
                </a:solidFill>
              </a:rPr>
              <a:t>@</a:t>
            </a:r>
            <a:r>
              <a:rPr lang="en-US" b="1" dirty="0" err="1" smtClean="0">
                <a:solidFill>
                  <a:srgbClr val="C00000"/>
                </a:solidFill>
              </a:rPr>
              <a:t>tweet.zombie_id</a:t>
            </a:r>
            <a:endParaRPr lang="en-US" b="1" dirty="0">
              <a:solidFill>
                <a:srgbClr val="C00000"/>
              </a:solidFill>
            </a:endParaRPr>
          </a:p>
        </p:txBody>
      </p:sp>
      <p:cxnSp>
        <p:nvCxnSpPr>
          <p:cNvPr id="8" name="Curved Connector 7"/>
          <p:cNvCxnSpPr/>
          <p:nvPr/>
        </p:nvCxnSpPr>
        <p:spPr>
          <a:xfrm rot="5400000">
            <a:off x="7473950" y="2895600"/>
            <a:ext cx="2438400" cy="12700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21206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Continuing with the Zombie tutorial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err="1" smtClean="0"/>
              <a:t>Rememver</a:t>
            </a:r>
            <a:r>
              <a:rPr lang="en-US" dirty="0" smtClean="0"/>
              <a:t> following file structure now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2" t="31911" r="30674" b="7907"/>
          <a:stretch/>
        </p:blipFill>
        <p:spPr bwMode="auto">
          <a:xfrm>
            <a:off x="228600" y="1898373"/>
            <a:ext cx="6904383" cy="4929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16135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4970</TotalTime>
  <Words>493</Words>
  <Application>Microsoft Office PowerPoint</Application>
  <PresentationFormat>On-screen Show (4:3)</PresentationFormat>
  <Paragraphs>98</Paragraphs>
  <Slides>15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Equity</vt:lpstr>
      <vt:lpstr> Ruby on Rails Routes</vt:lpstr>
      <vt:lpstr>Routes</vt:lpstr>
      <vt:lpstr>Routes defined in routes.rb file</vt:lpstr>
      <vt:lpstr>resources   :tweets</vt:lpstr>
      <vt:lpstr>RESTful controller actions possible and the methods they invoke for users (zombie example)</vt:lpstr>
      <vt:lpstr>resources  :users</vt:lpstr>
      <vt:lpstr>How about for tweets:  Different URI invoked methods in our Controller class</vt:lpstr>
      <vt:lpstr>Let’s add the edit method to Controller</vt:lpstr>
      <vt:lpstr>Continuing with the Zombie tutorial</vt:lpstr>
      <vt:lpstr>Remember our show.html.erb View</vt:lpstr>
      <vt:lpstr>What we want instead…. Is a Controller that has a SHOW method</vt:lpstr>
      <vt:lpstr>But what about CUSTOM Routes</vt:lpstr>
      <vt:lpstr>Using Routes to redirect a URI</vt:lpstr>
      <vt:lpstr>Root Route  what users sees when types in URL with no path  http://server</vt:lpstr>
      <vt:lpstr>Do you finally see how through Rails structure you create a website???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 of Web Programming</dc:title>
  <dc:creator>Mark Zhang</dc:creator>
  <cp:lastModifiedBy>Windows User</cp:lastModifiedBy>
  <cp:revision>446</cp:revision>
  <dcterms:created xsi:type="dcterms:W3CDTF">2006-08-16T00:00:00Z</dcterms:created>
  <dcterms:modified xsi:type="dcterms:W3CDTF">2017-04-02T02:48:16Z</dcterms:modified>
</cp:coreProperties>
</file>