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31"/>
  </p:notesMasterIdLst>
  <p:sldIdLst>
    <p:sldId id="256" r:id="rId2"/>
    <p:sldId id="324" r:id="rId3"/>
    <p:sldId id="326" r:id="rId4"/>
    <p:sldId id="327" r:id="rId5"/>
    <p:sldId id="339" r:id="rId6"/>
    <p:sldId id="338" r:id="rId7"/>
    <p:sldId id="340" r:id="rId8"/>
    <p:sldId id="349" r:id="rId9"/>
    <p:sldId id="351" r:id="rId10"/>
    <p:sldId id="350" r:id="rId11"/>
    <p:sldId id="362" r:id="rId12"/>
    <p:sldId id="358" r:id="rId13"/>
    <p:sldId id="359" r:id="rId14"/>
    <p:sldId id="361" r:id="rId15"/>
    <p:sldId id="341" r:id="rId16"/>
    <p:sldId id="342" r:id="rId17"/>
    <p:sldId id="363" r:id="rId18"/>
    <p:sldId id="344" r:id="rId19"/>
    <p:sldId id="345" r:id="rId20"/>
    <p:sldId id="346" r:id="rId21"/>
    <p:sldId id="347" r:id="rId22"/>
    <p:sldId id="348" r:id="rId23"/>
    <p:sldId id="343" r:id="rId24"/>
    <p:sldId id="356" r:id="rId25"/>
    <p:sldId id="352" r:id="rId26"/>
    <p:sldId id="353" r:id="rId27"/>
    <p:sldId id="354" r:id="rId28"/>
    <p:sldId id="355" r:id="rId29"/>
    <p:sldId id="3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1900" autoAdjust="0"/>
  </p:normalViewPr>
  <p:slideViewPr>
    <p:cSldViewPr>
      <p:cViewPr varScale="1">
        <p:scale>
          <a:sx n="71" d="100"/>
          <a:sy n="71" d="100"/>
        </p:scale>
        <p:origin x="17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4C08-C39C-45DD-9FB5-ED1B01068503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1BF7-426A-4D4B-9385-6520D3CA1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1BF7-426A-4D4B-9385-6520D3CA1C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</a:t>
            </a:r>
            <a:r>
              <a:rPr lang="en-US" baseline="0" dirty="0"/>
              <a:t> model is related to a table, the table’s name will be “</a:t>
            </a:r>
            <a:r>
              <a:rPr lang="en-US" baseline="0" dirty="0" err="1"/>
              <a:t>line_items</a:t>
            </a:r>
            <a:r>
              <a:rPr lang="en-US" baseline="0" dirty="0"/>
              <a:t>” for model </a:t>
            </a:r>
            <a:r>
              <a:rPr lang="en-US" baseline="0" dirty="0" err="1"/>
              <a:t>LineItem</a:t>
            </a:r>
            <a:r>
              <a:rPr lang="en-US" baseline="0" dirty="0"/>
              <a:t>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1BF7-426A-4D4B-9385-6520D3CA1C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1BF7-426A-4D4B-9385-6520D3CA1C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14400"/>
            <a:ext cx="4953000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Ruby on Rails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Model of MVC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95725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upload.wikimedia.org/wikipedia/en/thumb/e/e9/Ruby_on_Rails.svg/791px-Ruby_on_Rail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9827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051282"/>
            <a:ext cx="6019800" cy="580671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en-US" sz="1400" dirty="0"/>
              <a:t>ruby = </a:t>
            </a:r>
            <a:r>
              <a:rPr lang="en-US" altLang="en-US" sz="1400" dirty="0" err="1"/>
              <a:t>Book.new</a:t>
            </a: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ruby.title</a:t>
            </a:r>
            <a:r>
              <a:rPr lang="en-US" altLang="en-US" sz="1400" dirty="0"/>
              <a:t> = 'Programming Ruby'</a:t>
            </a:r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ruby.author</a:t>
            </a:r>
            <a:r>
              <a:rPr lang="en-US" altLang="en-US" sz="1400" dirty="0"/>
              <a:t> = 'Thomas, Dave'</a:t>
            </a:r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ruby.date</a:t>
            </a:r>
            <a:r>
              <a:rPr lang="en-US" altLang="en-US" sz="1400" dirty="0"/>
              <a:t> = </a:t>
            </a:r>
            <a:r>
              <a:rPr lang="en-US" altLang="en-US" sz="1400" dirty="0" err="1"/>
              <a:t>Time.now</a:t>
            </a: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ruby.save</a:t>
            </a:r>
            <a:endParaRPr lang="en-US" altLang="en-US" sz="1400" dirty="0"/>
          </a:p>
          <a:p>
            <a:pPr>
              <a:spcBef>
                <a:spcPts val="500"/>
              </a:spcBef>
            </a:pP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aBook</a:t>
            </a:r>
            <a:r>
              <a:rPr lang="en-US" altLang="en-US" sz="1400" dirty="0"/>
              <a:t> = </a:t>
            </a:r>
            <a:r>
              <a:rPr lang="en-US" altLang="en-US" sz="1400" dirty="0" err="1"/>
              <a:t>Book.new</a:t>
            </a:r>
            <a:r>
              <a:rPr lang="en-US" altLang="en-US" sz="1400" dirty="0"/>
              <a:t>(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:title =&gt; 'Programming Ruby',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:author =&gt; 'Thomas, Dave',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:date =&gt; </a:t>
            </a:r>
            <a:r>
              <a:rPr lang="en-US" altLang="en-US" sz="1400" dirty="0" err="1"/>
              <a:t>Time.now</a:t>
            </a:r>
            <a:r>
              <a:rPr lang="en-US" altLang="en-US" sz="1400" dirty="0"/>
              <a:t> )</a:t>
            </a:r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aBook.save</a:t>
            </a:r>
            <a:endParaRPr lang="en-US" altLang="en-US" sz="1400" dirty="0"/>
          </a:p>
          <a:p>
            <a:pPr>
              <a:spcBef>
                <a:spcPts val="500"/>
              </a:spcBef>
            </a:pP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aBook</a:t>
            </a:r>
            <a:r>
              <a:rPr lang="en-US" altLang="en-US" sz="1400" dirty="0"/>
              <a:t> = </a:t>
            </a:r>
            <a:r>
              <a:rPr lang="en-US" altLang="en-US" sz="1400" dirty="0" err="1"/>
              <a:t>Book.create</a:t>
            </a:r>
            <a:r>
              <a:rPr lang="en-US" altLang="en-US" sz="1400" dirty="0"/>
              <a:t>(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:title =&gt; 'Programming Ruby',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:author =&gt; 'Thomas, Dave',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:date =&gt; </a:t>
            </a:r>
            <a:r>
              <a:rPr lang="en-US" altLang="en-US" sz="1400" dirty="0" err="1"/>
              <a:t>Time.now</a:t>
            </a:r>
            <a:r>
              <a:rPr lang="en-US" altLang="en-US" sz="1400" dirty="0"/>
              <a:t> )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</a:t>
            </a:r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params</a:t>
            </a:r>
            <a:r>
              <a:rPr lang="en-US" altLang="en-US" sz="1400" dirty="0"/>
              <a:t> = {  :title =&gt; 'Programming Ruby',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:author =&gt; 'Thomas, Dave',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:date =&gt; </a:t>
            </a:r>
            <a:r>
              <a:rPr lang="en-US" altLang="en-US" sz="1400" dirty="0" err="1"/>
              <a:t>Time.now</a:t>
            </a:r>
            <a:r>
              <a:rPr lang="en-US" altLang="en-US" sz="1400" dirty="0"/>
              <a:t>}</a:t>
            </a:r>
          </a:p>
          <a:p>
            <a:pPr>
              <a:spcBef>
                <a:spcPts val="500"/>
              </a:spcBef>
            </a:pPr>
            <a:r>
              <a:rPr lang="en-US" altLang="en-US" sz="1400" dirty="0" err="1"/>
              <a:t>aBook</a:t>
            </a:r>
            <a:r>
              <a:rPr lang="en-US" altLang="en-US" sz="1400" dirty="0"/>
              <a:t> = </a:t>
            </a:r>
            <a:r>
              <a:rPr lang="en-US" altLang="en-US" sz="1400" dirty="0" err="1"/>
              <a:t>Book.create</a:t>
            </a:r>
            <a:r>
              <a:rPr lang="en-US" altLang="en-US" sz="1400" dirty="0"/>
              <a:t>(</a:t>
            </a:r>
            <a:r>
              <a:rPr lang="en-US" altLang="en-US" sz="1400" dirty="0" err="1"/>
              <a:t>params</a:t>
            </a:r>
            <a:r>
              <a:rPr lang="en-US" altLang="en-US" sz="14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More Examples (now with Book Model) to create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339582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 how do you actually create a new Model class in Rails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use a generation tool…….lets look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1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create a Model class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6063" y="1037806"/>
            <a:ext cx="7315200" cy="5134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Command Line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rails generate model </a:t>
            </a:r>
            <a:r>
              <a:rPr lang="en-US" dirty="0" err="1">
                <a:solidFill>
                  <a:srgbClr val="0070C0"/>
                </a:solidFill>
              </a:rPr>
              <a:t>name_model_class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err="1"/>
              <a:t>RubyMine</a:t>
            </a:r>
            <a:r>
              <a:rPr lang="en-US" dirty="0"/>
              <a:t> IDE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Tools-&gt; Run Rails Generator -&gt; model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&gt;&gt;&gt; give it the name of the model class (like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user or students or book)</a:t>
            </a:r>
          </a:p>
          <a:p>
            <a:pPr lvl="1"/>
            <a:r>
              <a:rPr lang="en-US" dirty="0"/>
              <a:t>What is generated 2 files: </a:t>
            </a:r>
            <a:br>
              <a:rPr lang="en-US" dirty="0"/>
            </a:br>
            <a:r>
              <a:rPr lang="en-US" dirty="0"/>
              <a:t> 1) app/models/</a:t>
            </a:r>
            <a:r>
              <a:rPr lang="en-US" dirty="0" err="1"/>
              <a:t>name.rb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this is the model class file</a:t>
            </a:r>
            <a:br>
              <a:rPr lang="en-US" dirty="0"/>
            </a:br>
            <a:r>
              <a:rPr lang="en-US" dirty="0"/>
              <a:t> 2) </a:t>
            </a:r>
            <a:r>
              <a:rPr lang="en-US" dirty="0" err="1"/>
              <a:t>db</a:t>
            </a:r>
            <a:r>
              <a:rPr lang="en-US" dirty="0"/>
              <a:t>/migrate/*_</a:t>
            </a:r>
            <a:r>
              <a:rPr lang="en-US" dirty="0" err="1"/>
              <a:t>create_nameS.rb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this is a database file you can use to create</a:t>
            </a:r>
            <a:br>
              <a:rPr lang="en-US" dirty="0"/>
            </a:br>
            <a:r>
              <a:rPr lang="en-US" dirty="0"/>
              <a:t>           corresponding table (see lecture on database on how to</a:t>
            </a:r>
            <a:br>
              <a:rPr lang="en-US" dirty="0"/>
            </a:br>
            <a:r>
              <a:rPr lang="en-US" dirty="0"/>
              <a:t>           edit this to create a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91" y="3429000"/>
            <a:ext cx="2572109" cy="3000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E8E391-A655-418E-97D9-C799A3ED52D8}"/>
              </a:ext>
            </a:extLst>
          </p:cNvPr>
          <p:cNvSpPr txBox="1"/>
          <p:nvPr/>
        </p:nvSpPr>
        <p:spPr>
          <a:xfrm>
            <a:off x="5791200" y="1417638"/>
            <a:ext cx="3066737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this assumes we have setup</a:t>
            </a:r>
            <a:br>
              <a:rPr lang="en-US" dirty="0"/>
            </a:br>
            <a:r>
              <a:rPr lang="en-US" dirty="0"/>
              <a:t>the Ruby on Rails project to use</a:t>
            </a:r>
            <a:br>
              <a:rPr lang="en-US" dirty="0"/>
            </a:br>
            <a:r>
              <a:rPr lang="en-US" dirty="0"/>
              <a:t>a SQL based database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821F5-502C-4FBF-B42F-A75FC2292351}"/>
              </a:ext>
            </a:extLst>
          </p:cNvPr>
          <p:cNvSpPr/>
          <p:nvPr/>
        </p:nvSpPr>
        <p:spPr>
          <a:xfrm>
            <a:off x="0" y="5968129"/>
            <a:ext cx="63627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Consolas" panose="020B0609020204030204" pitchFamily="49" charset="0"/>
              </a:rPr>
              <a:t>If you instead wanted to use</a:t>
            </a:r>
            <a:br>
              <a:rPr lang="en-US" dirty="0">
                <a:solidFill>
                  <a:srgbClr val="242729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242729"/>
                </a:solidFill>
                <a:latin typeface="Consolas" panose="020B0609020204030204" pitchFamily="49" charset="0"/>
              </a:rPr>
              <a:t>a </a:t>
            </a:r>
            <a:r>
              <a:rPr lang="en-US" dirty="0" err="1">
                <a:solidFill>
                  <a:srgbClr val="242729"/>
                </a:solidFill>
                <a:latin typeface="Consolas" panose="020B0609020204030204" pitchFamily="49" charset="0"/>
              </a:rPr>
              <a:t>MongDB</a:t>
            </a:r>
            <a:r>
              <a:rPr lang="en-US" dirty="0">
                <a:solidFill>
                  <a:srgbClr val="242729"/>
                </a:solidFill>
                <a:latin typeface="Consolas" panose="020B0609020204030204" pitchFamily="49" charset="0"/>
              </a:rPr>
              <a:t> database you would need to install </a:t>
            </a:r>
            <a:r>
              <a:rPr lang="en-US" dirty="0" err="1">
                <a:solidFill>
                  <a:srgbClr val="242729"/>
                </a:solidFill>
                <a:latin typeface="Consolas" panose="020B0609020204030204" pitchFamily="49" charset="0"/>
              </a:rPr>
              <a:t>mongoid</a:t>
            </a:r>
            <a:r>
              <a:rPr lang="en-US" dirty="0">
                <a:solidFill>
                  <a:srgbClr val="242729"/>
                </a:solidFill>
                <a:latin typeface="Consolas" panose="020B0609020204030204" pitchFamily="49" charset="0"/>
              </a:rPr>
              <a:t> 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3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</a:t>
            </a:r>
            <a:r>
              <a:rPr lang="en-US" b="1" i="1" dirty="0" err="1"/>
              <a:t>db</a:t>
            </a:r>
            <a:r>
              <a:rPr lang="en-US" b="1" i="1" dirty="0"/>
              <a:t>/migrations/*_</a:t>
            </a:r>
            <a:r>
              <a:rPr lang="en-US" b="1" i="1" dirty="0" err="1"/>
              <a:t>create_modelnameS.rb</a:t>
            </a:r>
            <a:r>
              <a:rPr lang="en-US" b="1" i="1" dirty="0"/>
              <a:t> </a:t>
            </a:r>
            <a:r>
              <a:rPr lang="en-US" dirty="0"/>
              <a:t>file to create the underlying database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our previous User example   edit the file </a:t>
            </a:r>
            <a:br>
              <a:rPr lang="en-US" dirty="0"/>
            </a:br>
            <a:r>
              <a:rPr lang="en-US" dirty="0" err="1"/>
              <a:t>db</a:t>
            </a:r>
            <a:r>
              <a:rPr lang="en-US" dirty="0"/>
              <a:t>/migrations/*_</a:t>
            </a:r>
            <a:r>
              <a:rPr lang="en-US" dirty="0" err="1"/>
              <a:t>create_users.rb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class </a:t>
            </a:r>
            <a:r>
              <a:rPr lang="en-US" b="1" i="1" dirty="0" err="1"/>
              <a:t>CreateUsers</a:t>
            </a:r>
            <a:r>
              <a:rPr lang="en-US" b="1" i="1" dirty="0"/>
              <a:t> </a:t>
            </a:r>
            <a:r>
              <a:rPr lang="en-US" dirty="0"/>
              <a:t>&lt; </a:t>
            </a:r>
            <a:r>
              <a:rPr lang="en-US" b="1" i="1" dirty="0" err="1"/>
              <a:t>ActiveRecord</a:t>
            </a:r>
            <a:r>
              <a:rPr lang="en-US" dirty="0"/>
              <a:t>::</a:t>
            </a:r>
            <a:r>
              <a:rPr lang="en-US" b="1" i="1" dirty="0"/>
              <a:t>Migration</a:t>
            </a:r>
            <a:br>
              <a:rPr lang="en-US" b="1" i="1" dirty="0"/>
            </a:br>
            <a:r>
              <a:rPr lang="en-US" b="1" i="1" dirty="0"/>
              <a:t>  </a:t>
            </a:r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en-US" i="1" dirty="0"/>
              <a:t>change</a:t>
            </a:r>
            <a:br>
              <a:rPr lang="en-US" i="1" dirty="0"/>
            </a:br>
            <a:r>
              <a:rPr lang="en-US" i="1" dirty="0"/>
              <a:t>    </a:t>
            </a:r>
            <a:r>
              <a:rPr lang="en-US" i="1" dirty="0" err="1"/>
              <a:t>create_table</a:t>
            </a:r>
            <a:r>
              <a:rPr lang="en-US" i="1" dirty="0"/>
              <a:t> </a:t>
            </a:r>
            <a:r>
              <a:rPr lang="en-US" b="1" dirty="0"/>
              <a:t>:users do </a:t>
            </a:r>
            <a:r>
              <a:rPr lang="en-US" dirty="0"/>
              <a:t>|</a:t>
            </a:r>
            <a:r>
              <a:rPr lang="en-US" i="1" dirty="0"/>
              <a:t>t</a:t>
            </a:r>
            <a:r>
              <a:rPr lang="en-US" dirty="0"/>
              <a:t>|</a:t>
            </a:r>
            <a:br>
              <a:rPr lang="en-US" dirty="0"/>
            </a:br>
            <a:r>
              <a:rPr lang="en-US" dirty="0"/>
              <a:t>      </a:t>
            </a:r>
            <a:r>
              <a:rPr lang="en-US" i="1" dirty="0" err="1"/>
              <a:t>t</a:t>
            </a:r>
            <a:r>
              <a:rPr lang="en-US" dirty="0" err="1"/>
              <a:t>.column</a:t>
            </a:r>
            <a:r>
              <a:rPr lang="en-US" dirty="0"/>
              <a:t>  </a:t>
            </a:r>
            <a:r>
              <a:rPr lang="en-US" b="1" dirty="0"/>
              <a:t>:</a:t>
            </a:r>
            <a:r>
              <a:rPr lang="en-US" b="1" dirty="0" err="1"/>
              <a:t>first_name</a:t>
            </a:r>
            <a:r>
              <a:rPr lang="en-US" dirty="0"/>
              <a:t>, </a:t>
            </a:r>
            <a:r>
              <a:rPr lang="en-US" b="1" dirty="0"/>
              <a:t>:string</a:t>
            </a:r>
            <a:br>
              <a:rPr lang="en-US" b="1" dirty="0"/>
            </a:br>
            <a:r>
              <a:rPr lang="en-US" b="1" dirty="0"/>
              <a:t>      </a:t>
            </a:r>
            <a:r>
              <a:rPr lang="en-US" i="1" dirty="0" err="1"/>
              <a:t>t</a:t>
            </a:r>
            <a:r>
              <a:rPr lang="en-US" dirty="0" err="1"/>
              <a:t>.column</a:t>
            </a:r>
            <a:r>
              <a:rPr lang="en-US" dirty="0"/>
              <a:t>  </a:t>
            </a:r>
            <a:r>
              <a:rPr lang="en-US" b="1" dirty="0"/>
              <a:t>:</a:t>
            </a:r>
            <a:r>
              <a:rPr lang="en-US" b="1" dirty="0" err="1"/>
              <a:t>last_name</a:t>
            </a:r>
            <a:r>
              <a:rPr lang="en-US" dirty="0"/>
              <a:t>, </a:t>
            </a:r>
            <a:r>
              <a:rPr lang="en-US" b="1" dirty="0"/>
              <a:t>:string</a:t>
            </a:r>
            <a:br>
              <a:rPr lang="en-US" b="1" dirty="0"/>
            </a:br>
            <a:r>
              <a:rPr lang="en-US" b="1" dirty="0"/>
              <a:t>      </a:t>
            </a:r>
            <a:r>
              <a:rPr lang="en-US" i="1" dirty="0" err="1"/>
              <a:t>t</a:t>
            </a:r>
            <a:r>
              <a:rPr lang="en-US" dirty="0" err="1"/>
              <a:t>.timestamps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: </a:t>
            </a:r>
            <a:r>
              <a:rPr lang="en-US" b="1" dirty="0"/>
              <a:t>false</a:t>
            </a:r>
            <a:br>
              <a:rPr lang="en-US" b="1" dirty="0"/>
            </a:br>
            <a:r>
              <a:rPr lang="en-US" b="1" dirty="0"/>
              <a:t>    end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 </a:t>
            </a:r>
            <a:r>
              <a:rPr lang="en-US" b="1" dirty="0" err="1"/>
              <a:t>end</a:t>
            </a:r>
            <a:br>
              <a:rPr lang="en-US" b="1" dirty="0"/>
            </a:br>
            <a:r>
              <a:rPr lang="en-US" b="1" dirty="0" err="1"/>
              <a:t>end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60347"/>
              </p:ext>
            </p:extLst>
          </p:nvPr>
        </p:nvGraphicFramePr>
        <p:xfrm>
          <a:off x="4876800" y="56388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first_n</a:t>
                      </a:r>
                      <a:r>
                        <a:rPr lang="en-US" dirty="0" err="1"/>
                        <a:t>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last_name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5181600"/>
            <a:ext cx="24733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“users”    database table</a:t>
            </a:r>
          </a:p>
        </p:txBody>
      </p:sp>
    </p:spTree>
    <p:extLst>
      <p:ext uri="{BB962C8B-B14F-4D97-AF65-F5344CB8AC3E}">
        <p14:creationId xmlns:p14="http://schemas.microsoft.com/office/powerpoint/2010/main" val="144159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Careful when you create a new database entry ---you don’t want blank entries after all or worse?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9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dirty="0"/>
              <a:t>Model Class -- validating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7772400" cy="4572000"/>
          </a:xfrm>
        </p:spPr>
        <p:txBody>
          <a:bodyPr/>
          <a:lstStyle/>
          <a:p>
            <a:r>
              <a:rPr lang="en-US" dirty="0"/>
              <a:t>Make sure you don’t want to create a new database entry using our Model class that has certain keys empty.  </a:t>
            </a:r>
          </a:p>
          <a:p>
            <a:r>
              <a:rPr lang="en-US" dirty="0"/>
              <a:t>You do this by setting </a:t>
            </a:r>
            <a:r>
              <a:rPr lang="en-US" b="1" dirty="0" err="1">
                <a:solidFill>
                  <a:srgbClr val="0070C0"/>
                </a:solidFill>
              </a:rPr>
              <a:t>validates_presence_of</a:t>
            </a:r>
            <a:r>
              <a:rPr lang="en-US" b="1" dirty="0">
                <a:solidFill>
                  <a:srgbClr val="0070C0"/>
                </a:solidFill>
              </a:rPr>
              <a:t> :key</a:t>
            </a:r>
            <a:r>
              <a:rPr lang="en-US" dirty="0"/>
              <a:t>   in the Model class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20608" r="32385" b="28443"/>
          <a:stretch/>
        </p:blipFill>
        <p:spPr bwMode="auto">
          <a:xfrm>
            <a:off x="2708031" y="2661139"/>
            <a:ext cx="6435969" cy="41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9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 – other 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validates_presence_of</a:t>
            </a:r>
            <a:r>
              <a:rPr lang="en-US" b="1" dirty="0">
                <a:solidFill>
                  <a:srgbClr val="0070C0"/>
                </a:solidFill>
              </a:rPr>
              <a:t> :key</a:t>
            </a:r>
            <a:r>
              <a:rPr lang="en-US" dirty="0"/>
              <a:t>     </a:t>
            </a:r>
            <a:r>
              <a:rPr lang="en-US" i="1" dirty="0"/>
              <a:t>if key value is specified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validates_numericality_of</a:t>
            </a:r>
            <a:r>
              <a:rPr lang="en-US" b="1" dirty="0">
                <a:solidFill>
                  <a:srgbClr val="0070C0"/>
                </a:solidFill>
              </a:rPr>
              <a:t> :key</a:t>
            </a:r>
            <a:r>
              <a:rPr lang="en-US" dirty="0"/>
              <a:t>  </a:t>
            </a:r>
            <a:r>
              <a:rPr lang="en-US" i="1" dirty="0"/>
              <a:t>if key value is numerical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validates_uniqueness_of</a:t>
            </a:r>
            <a:r>
              <a:rPr lang="en-US" b="1" dirty="0">
                <a:solidFill>
                  <a:srgbClr val="0070C0"/>
                </a:solidFill>
              </a:rPr>
              <a:t> :key</a:t>
            </a:r>
            <a:r>
              <a:rPr lang="en-US" dirty="0"/>
              <a:t>  </a:t>
            </a:r>
            <a:r>
              <a:rPr lang="en-US" i="1" dirty="0"/>
              <a:t>if key value is unique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validates_length_of</a:t>
            </a:r>
            <a:r>
              <a:rPr lang="en-US" b="1" dirty="0">
                <a:solidFill>
                  <a:srgbClr val="0070C0"/>
                </a:solidFill>
              </a:rPr>
              <a:t> :key, minimum: 3</a:t>
            </a:r>
            <a:r>
              <a:rPr lang="en-US" dirty="0"/>
              <a:t>  </a:t>
            </a:r>
            <a:r>
              <a:rPr lang="en-US" i="1" dirty="0"/>
              <a:t>if key value has length at least 3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validates_inclusion_of</a:t>
            </a:r>
            <a:r>
              <a:rPr lang="en-US" b="1" dirty="0">
                <a:solidFill>
                  <a:srgbClr val="0070C0"/>
                </a:solidFill>
              </a:rPr>
              <a:t> :key, in:  9..31</a:t>
            </a:r>
            <a:r>
              <a:rPr lang="en-US" dirty="0"/>
              <a:t>  </a:t>
            </a:r>
            <a:r>
              <a:rPr lang="en-US" i="1" dirty="0"/>
              <a:t>if key value is between 9 to 31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 tables can have relationships between them.  Think of  Tweet and Zombie.   A Zombie can have many Tweets  and a Tweet has only one Zombie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3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tables with Relationships – yields 2 Model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 say we have 2 tables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0698" r="32188" b="25930"/>
          <a:stretch/>
        </p:blipFill>
        <p:spPr bwMode="auto">
          <a:xfrm>
            <a:off x="914400" y="1828800"/>
            <a:ext cx="63722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9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First, each Zombie class instance (database entry) can have 0 to many Tweet entries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apps/models/</a:t>
            </a:r>
            <a:r>
              <a:rPr lang="en-US" dirty="0" err="1"/>
              <a:t>Zombie.rb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class Zombie &lt; </a:t>
            </a:r>
            <a:r>
              <a:rPr lang="en-US" b="1" dirty="0" err="1">
                <a:solidFill>
                  <a:srgbClr val="0070C0"/>
                </a:solidFill>
              </a:rPr>
              <a:t>ActiveRecord</a:t>
            </a:r>
            <a:r>
              <a:rPr lang="en-US" b="1" dirty="0">
                <a:solidFill>
                  <a:srgbClr val="0070C0"/>
                </a:solidFill>
              </a:rPr>
              <a:t>::Base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has_many</a:t>
            </a:r>
            <a:r>
              <a:rPr lang="en-US" b="1" dirty="0">
                <a:solidFill>
                  <a:srgbClr val="0070C0"/>
                </a:solidFill>
              </a:rPr>
              <a:t>:   tweets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514600"/>
            <a:ext cx="320023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 say </a:t>
            </a:r>
            <a:r>
              <a:rPr lang="en-US" dirty="0" err="1"/>
              <a:t>has_many</a:t>
            </a:r>
            <a:r>
              <a:rPr lang="en-US" dirty="0"/>
              <a:t>:  </a:t>
            </a:r>
            <a:r>
              <a:rPr lang="en-US" dirty="0" err="1"/>
              <a:t>tablename</a:t>
            </a:r>
            <a:endParaRPr lang="en-US" dirty="0"/>
          </a:p>
          <a:p>
            <a:r>
              <a:rPr lang="en-US" dirty="0"/>
              <a:t>not the corresponding Class name</a:t>
            </a: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3810000" y="3276600"/>
            <a:ext cx="1600200" cy="12192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0698" r="32188" b="25930"/>
          <a:stretch/>
        </p:blipFill>
        <p:spPr bwMode="auto">
          <a:xfrm>
            <a:off x="4952999" y="4114800"/>
            <a:ext cx="3727325" cy="25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Model-View-Controller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A way of organizing a software system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Benefits:</a:t>
            </a:r>
          </a:p>
          <a:p>
            <a:pPr lvl="1"/>
            <a:r>
              <a:rPr lang="en-US" dirty="0"/>
              <a:t>Isolation of business logic from the user interface</a:t>
            </a:r>
          </a:p>
          <a:p>
            <a:pPr lvl="1"/>
            <a:r>
              <a:rPr lang="en-US" dirty="0"/>
              <a:t>Code Reusability</a:t>
            </a:r>
          </a:p>
          <a:p>
            <a:pPr lvl="1"/>
            <a:r>
              <a:rPr lang="en-US" dirty="0"/>
              <a:t>Making it clear where different types of code belong for easier maintenance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First, each Tweet class instance (database entry) can have only 1 corresponding Zombie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apps/models/</a:t>
            </a:r>
            <a:r>
              <a:rPr lang="en-US" dirty="0" err="1"/>
              <a:t>Tweet.rb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class Tweet &lt; </a:t>
            </a:r>
            <a:r>
              <a:rPr lang="en-US" b="1" dirty="0" err="1">
                <a:solidFill>
                  <a:srgbClr val="0070C0"/>
                </a:solidFill>
              </a:rPr>
              <a:t>ActiveRecord</a:t>
            </a:r>
            <a:r>
              <a:rPr lang="en-US" b="1" dirty="0">
                <a:solidFill>
                  <a:srgbClr val="0070C0"/>
                </a:solidFill>
              </a:rPr>
              <a:t>::Base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belongs_to</a:t>
            </a:r>
            <a:r>
              <a:rPr lang="en-US" b="1" dirty="0">
                <a:solidFill>
                  <a:srgbClr val="0070C0"/>
                </a:solidFill>
              </a:rPr>
              <a:t>:   zombie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514600"/>
            <a:ext cx="237116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 say SINGULAR</a:t>
            </a:r>
          </a:p>
          <a:p>
            <a:r>
              <a:rPr lang="en-US" dirty="0"/>
              <a:t>zombie</a:t>
            </a: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4038600" y="3148231"/>
            <a:ext cx="1600200" cy="12192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0698" r="32188" b="25930"/>
          <a:stretch/>
        </p:blipFill>
        <p:spPr bwMode="auto">
          <a:xfrm>
            <a:off x="5105400" y="4114799"/>
            <a:ext cx="3727325" cy="25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3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New Tweet for the Zombie with name 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208" y="1447800"/>
            <a:ext cx="5105400" cy="1566713"/>
          </a:xfrm>
        </p:spPr>
        <p:txBody>
          <a:bodyPr/>
          <a:lstStyle/>
          <a:p>
            <a:r>
              <a:rPr lang="en-US" dirty="0"/>
              <a:t>First get Zombie Ash, Then create Tweet passing it the Zombie Ash ---it will setup the </a:t>
            </a:r>
            <a:r>
              <a:rPr lang="en-US" dirty="0" err="1"/>
              <a:t>zombie_id</a:t>
            </a:r>
            <a:r>
              <a:rPr lang="en-US" dirty="0"/>
              <a:t> field for you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0698" r="32188" b="25930"/>
          <a:stretch/>
        </p:blipFill>
        <p:spPr bwMode="auto">
          <a:xfrm>
            <a:off x="5769037" y="685800"/>
            <a:ext cx="31652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30415" r="12783" b="18548"/>
          <a:stretch/>
        </p:blipFill>
        <p:spPr bwMode="auto">
          <a:xfrm>
            <a:off x="112908" y="2971800"/>
            <a:ext cx="898029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3907" y="1765300"/>
            <a:ext cx="20992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Start:  Ash has 2 tweets</a:t>
            </a:r>
          </a:p>
        </p:txBody>
      </p:sp>
    </p:spTree>
    <p:extLst>
      <p:ext uri="{BB962C8B-B14F-4D97-AF65-F5344CB8AC3E}">
        <p14:creationId xmlns:p14="http://schemas.microsoft.com/office/powerpoint/2010/main" val="417351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C000"/>
            </a:solidFill>
          </a:ln>
        </p:spPr>
        <p:txBody>
          <a:bodyPr/>
          <a:lstStyle/>
          <a:p>
            <a:r>
              <a:rPr lang="en-US" dirty="0"/>
              <a:t>The new Tweet in database tweets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1355" r="32695" b="21051"/>
          <a:stretch/>
        </p:blipFill>
        <p:spPr bwMode="auto">
          <a:xfrm>
            <a:off x="1295400" y="1742661"/>
            <a:ext cx="6294783" cy="47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28091" y="3429000"/>
            <a:ext cx="6629400" cy="76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8400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Class – other validations</a:t>
            </a:r>
            <a:br>
              <a:rPr lang="en-US" dirty="0"/>
            </a:br>
            <a:r>
              <a:rPr lang="en-US" dirty="0"/>
              <a:t>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validates :key,  type:  value</a:t>
            </a:r>
            <a:r>
              <a:rPr lang="en-US" dirty="0"/>
              <a:t>   </a:t>
            </a:r>
          </a:p>
          <a:p>
            <a:r>
              <a:rPr lang="en-US" b="1" dirty="0">
                <a:solidFill>
                  <a:srgbClr val="0070C0"/>
                </a:solidFill>
              </a:rPr>
              <a:t>EXAMPLE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validates :status,  presence: true</a:t>
            </a:r>
            <a:r>
              <a:rPr lang="en-US" dirty="0"/>
              <a:t>  </a:t>
            </a:r>
            <a:r>
              <a:rPr lang="en-US" i="1" dirty="0"/>
              <a:t>if they status’s  value is not </a:t>
            </a:r>
            <a:r>
              <a:rPr lang="en-US" i="1" dirty="0" err="1"/>
              <a:t>nill</a:t>
            </a: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b="1" dirty="0">
                <a:solidFill>
                  <a:srgbClr val="0070C0"/>
                </a:solidFill>
              </a:rPr>
              <a:t>EXAMPLE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validates :status,    length: {minimum: 3}</a:t>
            </a:r>
            <a:r>
              <a:rPr lang="en-US" dirty="0"/>
              <a:t>  </a:t>
            </a:r>
            <a:r>
              <a:rPr lang="en-US" i="1" dirty="0"/>
              <a:t>if they status’s  value has minimum length of 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1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the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Student Model and corresponding students table</a:t>
            </a:r>
          </a:p>
        </p:txBody>
      </p:sp>
    </p:spTree>
    <p:extLst>
      <p:ext uri="{BB962C8B-B14F-4D97-AF65-F5344CB8AC3E}">
        <p14:creationId xmlns:p14="http://schemas.microsoft.com/office/powerpoint/2010/main" val="425535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 for Student Table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SELECT * FROM students;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+----+-----------+------------+------+------+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| id | name      | birth      | </a:t>
            </a:r>
            <a:r>
              <a:rPr lang="en-US" b="1" dirty="0" err="1">
                <a:latin typeface="Courier New" pitchFamily="49" charset="0"/>
              </a:rPr>
              <a:t>gpa</a:t>
            </a:r>
            <a:r>
              <a:rPr lang="en-US" b="1" dirty="0">
                <a:latin typeface="Courier New" pitchFamily="49" charset="0"/>
              </a:rPr>
              <a:t>  | grad |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+----+-----------+------------+------+------+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|  1 | Anderson  | 1987-10-22 |  3.9 | 2009 |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|  2 | Jones     | 1990-04-16 |  2.4 | 2012 |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|  3 | Hernandez | 1989-08-12 |  3.1 | 2011 |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|  4 | Chen      | 1990-02-04 |  3.2 | 2011 |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+----+-----------+------------+------+------+</a:t>
            </a:r>
          </a:p>
          <a:p>
            <a:pPr algn="l" eaLnBrk="1" hangingPunct="1"/>
            <a:endParaRPr lang="en-US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solidFill>
                  <a:schemeClr val="tx2"/>
                </a:solidFill>
              </a:rPr>
              <a:t>Rails model class (</a:t>
            </a:r>
            <a:r>
              <a:rPr lang="en-US" b="1" dirty="0">
                <a:solidFill>
                  <a:schemeClr val="tx2"/>
                </a:solidFill>
              </a:rPr>
              <a:t>app/models/</a:t>
            </a:r>
            <a:r>
              <a:rPr lang="en-US" b="1" dirty="0" err="1">
                <a:solidFill>
                  <a:schemeClr val="tx2"/>
                </a:solidFill>
              </a:rPr>
              <a:t>student.rb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 eaLnBrk="1" hangingPunct="1">
              <a:spcBef>
                <a:spcPts val="1200"/>
              </a:spcBef>
            </a:pPr>
            <a:r>
              <a:rPr lang="en-US" b="1" dirty="0">
                <a:latin typeface="Courier New" pitchFamily="49" charset="0"/>
              </a:rPr>
              <a:t>class Student &lt; </a:t>
            </a:r>
            <a:r>
              <a:rPr lang="en-US" b="1" dirty="0" err="1">
                <a:latin typeface="Courier New" pitchFamily="49" charset="0"/>
              </a:rPr>
              <a:t>ActiveRecord</a:t>
            </a:r>
            <a:r>
              <a:rPr lang="en-US" b="1" dirty="0">
                <a:latin typeface="Courier New" pitchFamily="49" charset="0"/>
              </a:rPr>
              <a:t>::Base</a:t>
            </a:r>
          </a:p>
          <a:p>
            <a:pPr algn="l" eaLnBrk="1" hangingPunct="1"/>
            <a:r>
              <a:rPr lang="en-US" b="1" dirty="0">
                <a:latin typeface="Courier New" pitchFamily="49" charset="0"/>
              </a:rPr>
              <a:t>end</a:t>
            </a:r>
          </a:p>
          <a:p>
            <a:pPr algn="l" eaLnBrk="1" hangingPunct="1"/>
            <a:endParaRPr lang="en-US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solidFill>
                  <a:schemeClr val="tx2"/>
                </a:solidFill>
              </a:rPr>
              <a:t>Command to create this class:</a:t>
            </a:r>
            <a:endParaRPr lang="en-US" b="1" dirty="0">
              <a:latin typeface="Courier New" pitchFamily="49" charset="0"/>
            </a:endParaRPr>
          </a:p>
          <a:p>
            <a:pPr algn="l" eaLnBrk="1" hangingPunct="1">
              <a:spcBef>
                <a:spcPts val="1200"/>
              </a:spcBef>
            </a:pPr>
            <a:r>
              <a:rPr lang="en-US" b="1" dirty="0">
                <a:latin typeface="Courier New" pitchFamily="49" charset="0"/>
              </a:rPr>
              <a:t>rails generate model student</a:t>
            </a:r>
          </a:p>
        </p:txBody>
      </p:sp>
    </p:spTree>
    <p:extLst>
      <p:ext uri="{BB962C8B-B14F-4D97-AF65-F5344CB8AC3E}">
        <p14:creationId xmlns:p14="http://schemas.microsoft.com/office/powerpoint/2010/main" val="40173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How you can Create New Record--- </a:t>
            </a:r>
            <a:r>
              <a:rPr lang="en-US" sz="2700" dirty="0"/>
              <a:t>maybe inside a Controller class’s method somewhere (we will discuss Controllers later)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676400" y="3200400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latin typeface="Courier New" pitchFamily="49" charset="0"/>
              </a:rPr>
              <a:t>student = </a:t>
            </a:r>
            <a:r>
              <a:rPr lang="en-US" sz="2000" b="1" dirty="0" err="1">
                <a:latin typeface="Courier New" pitchFamily="49" charset="0"/>
              </a:rPr>
              <a:t>Student.new</a:t>
            </a:r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student.name = "Williams"</a:t>
            </a: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student.birth</a:t>
            </a:r>
            <a:r>
              <a:rPr lang="en-US" sz="2000" b="1" dirty="0">
                <a:latin typeface="Courier New" pitchFamily="49" charset="0"/>
              </a:rPr>
              <a:t> = "1989-11-16"</a:t>
            </a: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student.gpa</a:t>
            </a:r>
            <a:r>
              <a:rPr lang="en-US" sz="2000" b="1" dirty="0">
                <a:latin typeface="Courier New" pitchFamily="49" charset="0"/>
              </a:rPr>
              <a:t> = 2.8</a:t>
            </a: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student.grad</a:t>
            </a:r>
            <a:r>
              <a:rPr lang="en-US" sz="2000" b="1" dirty="0">
                <a:latin typeface="Courier New" pitchFamily="49" charset="0"/>
              </a:rPr>
              <a:t> = 2012</a:t>
            </a: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student.save</a:t>
            </a:r>
            <a:r>
              <a:rPr lang="en-US" sz="2000" b="1" dirty="0">
                <a:latin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98057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1143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Well here is a peak (</a:t>
            </a:r>
            <a:r>
              <a:rPr lang="en-US" sz="2700" dirty="0"/>
              <a:t>you don’t understand yet)</a:t>
            </a:r>
            <a:r>
              <a:rPr lang="en-US" dirty="0"/>
              <a:t> at some controller code That asks to get All students in the database table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28600" y="2572672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app/controllers/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students_controller.rb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:</a:t>
            </a: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class </a:t>
            </a:r>
            <a:r>
              <a:rPr lang="en-US" sz="2000" b="1" dirty="0" err="1">
                <a:latin typeface="Courier New" pitchFamily="49" charset="0"/>
              </a:rPr>
              <a:t>StudentsController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</a:rPr>
              <a:t>ApplicationController</a:t>
            </a:r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...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index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@students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err="1">
                <a:latin typeface="Courier New" pitchFamily="49" charset="0"/>
              </a:rPr>
              <a:t>Student.all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end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422900"/>
            <a:ext cx="4876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REQUEST:</a:t>
            </a:r>
            <a:br>
              <a:rPr lang="en-US" dirty="0"/>
            </a:br>
            <a:r>
              <a:rPr lang="en-US" dirty="0"/>
              <a:t>http://localhost:3000/students/index</a:t>
            </a:r>
          </a:p>
          <a:p>
            <a:endParaRPr lang="en-US" dirty="0"/>
          </a:p>
          <a:p>
            <a:r>
              <a:rPr lang="en-US" dirty="0"/>
              <a:t>This will call the </a:t>
            </a:r>
            <a:r>
              <a:rPr lang="en-US" dirty="0" err="1"/>
              <a:t>StudentsController.index</a:t>
            </a:r>
            <a:r>
              <a:rPr lang="en-US" dirty="0"/>
              <a:t> method</a:t>
            </a:r>
          </a:p>
        </p:txBody>
      </p:sp>
      <p:sp>
        <p:nvSpPr>
          <p:cNvPr id="4" name="Up Arrow 3"/>
          <p:cNvSpPr/>
          <p:nvPr/>
        </p:nvSpPr>
        <p:spPr>
          <a:xfrm>
            <a:off x="3467100" y="4517617"/>
            <a:ext cx="2286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89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Here is a View that will be invoked by previous Controller’s index method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33400" y="1378226"/>
            <a:ext cx="8458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b="1" i="1" dirty="0">
                <a:solidFill>
                  <a:srgbClr val="C00000"/>
                </a:solidFill>
                <a:latin typeface="Courier New" pitchFamily="49" charset="0"/>
              </a:rPr>
              <a:t>app/views/students/</a:t>
            </a:r>
            <a:r>
              <a:rPr lang="en-US" sz="1600" b="1" i="1" dirty="0" err="1">
                <a:solidFill>
                  <a:srgbClr val="C00000"/>
                </a:solidFill>
                <a:latin typeface="Courier New" pitchFamily="49" charset="0"/>
              </a:rPr>
              <a:t>index.html.erb</a:t>
            </a:r>
            <a:r>
              <a:rPr lang="en-US" sz="1600" b="1" i="1" dirty="0">
                <a:solidFill>
                  <a:srgbClr val="C00000"/>
                </a:solidFill>
                <a:latin typeface="Courier New" pitchFamily="49" charset="0"/>
              </a:rPr>
              <a:t>:</a:t>
            </a:r>
          </a:p>
          <a:p>
            <a:pPr algn="l" eaLnBrk="1" hangingPunct="1"/>
            <a:endParaRPr lang="en-US" sz="1600" b="1" dirty="0">
              <a:latin typeface="Courier New" pitchFamily="49" charset="0"/>
            </a:endParaRP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&lt;%@title = "All Students"%&gt;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&lt;h1&gt;Current Students&lt;/h1&gt;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&lt;table class="</a:t>
            </a:r>
            <a:r>
              <a:rPr lang="en-US" sz="1600" b="1" dirty="0" err="1">
                <a:latin typeface="Courier New" pitchFamily="49" charset="0"/>
              </a:rPr>
              <a:t>oddEven</a:t>
            </a:r>
            <a:r>
              <a:rPr lang="en-US" sz="1600" b="1" dirty="0">
                <a:latin typeface="Courier New" pitchFamily="49" charset="0"/>
              </a:rPr>
              <a:t>"&gt;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&lt;</a:t>
            </a:r>
            <a:r>
              <a:rPr lang="en-US" sz="1600" b="1" dirty="0" err="1">
                <a:latin typeface="Courier New" pitchFamily="49" charset="0"/>
              </a:rPr>
              <a:t>tr</a:t>
            </a:r>
            <a:r>
              <a:rPr lang="en-US" sz="1600" b="1" dirty="0">
                <a:latin typeface="Courier New" pitchFamily="49" charset="0"/>
              </a:rPr>
              <a:t> class="header"&gt;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&lt;td&gt;Name&lt;/td&gt;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&lt;td&gt;Date of Birth&lt;/td&gt;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&lt;td&gt;GPA&lt;/td&gt;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&lt;td&gt;Graduation Year&lt;/td&gt;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&lt;/</a:t>
            </a:r>
            <a:r>
              <a:rPr lang="en-US" sz="1600" b="1" dirty="0" err="1">
                <a:latin typeface="Courier New" pitchFamily="49" charset="0"/>
              </a:rPr>
              <a:t>tr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&lt;% for student in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</a:rPr>
              <a:t>@students </a:t>
            </a:r>
            <a:r>
              <a:rPr lang="en-US" sz="1600" b="1" dirty="0">
                <a:latin typeface="Courier New" pitchFamily="49" charset="0"/>
              </a:rPr>
              <a:t>%&gt;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&lt;</a:t>
            </a:r>
            <a:r>
              <a:rPr lang="en-US" sz="1600" b="1" dirty="0" err="1">
                <a:latin typeface="Courier New" pitchFamily="49" charset="0"/>
              </a:rPr>
              <a:t>tr</a:t>
            </a:r>
            <a:r>
              <a:rPr lang="en-US" sz="1600" b="1" dirty="0">
                <a:latin typeface="Courier New" pitchFamily="49" charset="0"/>
              </a:rPr>
              <a:t> class="&lt;%= cycle('even', 'odd') %&gt;"&gt;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  &lt;td&gt;&lt;%= </a:t>
            </a:r>
            <a:r>
              <a:rPr lang="en-US" sz="1600" b="1" dirty="0" err="1">
                <a:latin typeface="Courier New" pitchFamily="49" charset="0"/>
              </a:rPr>
              <a:t>link_to</a:t>
            </a:r>
            <a:r>
              <a:rPr lang="en-US" sz="1600" b="1" dirty="0">
                <a:latin typeface="Courier New" pitchFamily="49" charset="0"/>
              </a:rPr>
              <a:t>(student.name, :action =&gt; :edit,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      :id =&gt; student.id) %&gt;&lt;/td&gt;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  &lt;td&gt;&lt;%= </a:t>
            </a:r>
            <a:r>
              <a:rPr lang="en-US" sz="1600" b="1" dirty="0" err="1">
                <a:latin typeface="Courier New" pitchFamily="49" charset="0"/>
              </a:rPr>
              <a:t>student.birth</a:t>
            </a:r>
            <a:r>
              <a:rPr lang="en-US" sz="1600" b="1" dirty="0">
                <a:latin typeface="Courier New" pitchFamily="49" charset="0"/>
              </a:rPr>
              <a:t> %&gt;&lt;/td&gt;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  &lt;td&gt;&lt;%= </a:t>
            </a:r>
            <a:r>
              <a:rPr lang="en-US" sz="1600" b="1" dirty="0" err="1">
                <a:latin typeface="Courier New" pitchFamily="49" charset="0"/>
              </a:rPr>
              <a:t>student.gpa</a:t>
            </a:r>
            <a:r>
              <a:rPr lang="en-US" sz="1600" b="1" dirty="0">
                <a:latin typeface="Courier New" pitchFamily="49" charset="0"/>
              </a:rPr>
              <a:t> %&gt;&lt;/td&gt;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  &lt;td&gt;&lt;%= </a:t>
            </a:r>
            <a:r>
              <a:rPr lang="en-US" sz="1600" b="1" dirty="0" err="1">
                <a:latin typeface="Courier New" pitchFamily="49" charset="0"/>
              </a:rPr>
              <a:t>student.grad</a:t>
            </a:r>
            <a:r>
              <a:rPr lang="en-US" sz="1600" b="1" dirty="0">
                <a:latin typeface="Courier New" pitchFamily="49" charset="0"/>
              </a:rPr>
              <a:t> %&gt;&lt;/td&gt;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  &lt;/</a:t>
            </a:r>
            <a:r>
              <a:rPr lang="en-US" sz="1600" b="1" dirty="0" err="1">
                <a:latin typeface="Courier New" pitchFamily="49" charset="0"/>
              </a:rPr>
              <a:t>tr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  &lt;% end %&gt;</a:t>
            </a:r>
          </a:p>
          <a:p>
            <a:pPr algn="l" eaLnBrk="1" hangingPunct="1"/>
            <a:r>
              <a:rPr lang="en-US" sz="1600" b="1" dirty="0">
                <a:latin typeface="Courier New" pitchFamily="49" charset="0"/>
              </a:rPr>
              <a:t>&lt;/table&gt;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905000"/>
            <a:ext cx="48768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  <a:br>
              <a:rPr lang="en-US" dirty="0"/>
            </a:br>
            <a:r>
              <a:rPr lang="en-US" dirty="0"/>
              <a:t>The hash </a:t>
            </a:r>
            <a:r>
              <a:rPr lang="en-US" b="1" dirty="0">
                <a:solidFill>
                  <a:srgbClr val="00B050"/>
                </a:solidFill>
              </a:rPr>
              <a:t>@students </a:t>
            </a:r>
            <a:r>
              <a:rPr lang="en-US" dirty="0"/>
              <a:t>was defined in Controller on previous slide.   It contains instances of Student Model class –each one representing a different entry in the students database table</a:t>
            </a: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3710145" y="2843058"/>
            <a:ext cx="1571313" cy="761999"/>
          </a:xfrm>
          <a:prstGeom prst="curvedConnector3">
            <a:avLst>
              <a:gd name="adj1" fmla="val 473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82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Student Model:  Read, Update, Delete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latin typeface="Courier New" pitchFamily="49" charset="0"/>
              </a:rPr>
              <a:t>students = </a:t>
            </a:r>
            <a:r>
              <a:rPr lang="en-US" sz="2000" b="1" dirty="0" err="1">
                <a:latin typeface="Courier New" pitchFamily="49" charset="0"/>
              </a:rPr>
              <a:t>Student.all</a:t>
            </a:r>
            <a:r>
              <a:rPr lang="en-US" sz="2000" b="1" dirty="0">
                <a:latin typeface="Courier New" pitchFamily="49" charset="0"/>
              </a:rPr>
              <a:t>()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student = </a:t>
            </a:r>
            <a:r>
              <a:rPr lang="en-US" sz="2000" b="1" dirty="0" err="1">
                <a:latin typeface="Courier New" pitchFamily="49" charset="0"/>
              </a:rPr>
              <a:t>Student.find</a:t>
            </a:r>
            <a:r>
              <a:rPr lang="en-US" sz="2000" b="1" dirty="0">
                <a:latin typeface="Courier New" pitchFamily="49" charset="0"/>
              </a:rPr>
              <a:t>(187)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student = </a:t>
            </a:r>
            <a:r>
              <a:rPr lang="en-US" sz="2000" b="1" dirty="0" err="1">
                <a:latin typeface="Courier New" pitchFamily="49" charset="0"/>
              </a:rPr>
              <a:t>Student.find_by</a:t>
            </a:r>
            <a:r>
              <a:rPr lang="en-US" sz="2000" b="1" dirty="0">
                <a:latin typeface="Courier New" pitchFamily="49" charset="0"/>
              </a:rPr>
              <a:t>(name: "Hernandez")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student = </a:t>
            </a:r>
            <a:r>
              <a:rPr lang="en-US" sz="2000" b="1" dirty="0" err="1">
                <a:latin typeface="Courier New" pitchFamily="49" charset="0"/>
              </a:rPr>
              <a:t>Student.find_by_name</a:t>
            </a:r>
            <a:r>
              <a:rPr lang="en-US" sz="2000" b="1" dirty="0">
                <a:latin typeface="Courier New" pitchFamily="49" charset="0"/>
              </a:rPr>
              <a:t>("Hernandez")</a:t>
            </a: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smarties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Student.where</a:t>
            </a:r>
            <a:r>
              <a:rPr lang="en-US" sz="2000" b="1" dirty="0">
                <a:latin typeface="Courier New" pitchFamily="49" charset="0"/>
              </a:rPr>
              <a:t>("</a:t>
            </a:r>
            <a:r>
              <a:rPr lang="en-US" sz="2000" b="1" dirty="0" err="1">
                <a:latin typeface="Courier New" pitchFamily="49" charset="0"/>
              </a:rPr>
              <a:t>gpa</a:t>
            </a:r>
            <a:r>
              <a:rPr lang="en-US" sz="2000" b="1" dirty="0">
                <a:latin typeface="Courier New" pitchFamily="49" charset="0"/>
              </a:rPr>
              <a:t> &gt;= 3.0")</a:t>
            </a: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smarties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Student.order</a:t>
            </a:r>
            <a:r>
              <a:rPr lang="en-US" sz="2000" b="1" dirty="0">
                <a:latin typeface="Courier New" pitchFamily="49" charset="0"/>
              </a:rPr>
              <a:t>("</a:t>
            </a:r>
            <a:r>
              <a:rPr lang="en-US" sz="2000" b="1" dirty="0" err="1">
                <a:latin typeface="Courier New" pitchFamily="49" charset="0"/>
              </a:rPr>
              <a:t>gpa</a:t>
            </a:r>
            <a:r>
              <a:rPr lang="en-US" sz="2000" b="1" dirty="0">
                <a:latin typeface="Courier New" pitchFamily="49" charset="0"/>
              </a:rPr>
              <a:t> DESC").limit(10)</a:t>
            </a: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nl-NL" sz="2000" b="1" dirty="0">
                <a:latin typeface="Courier New" pitchFamily="49" charset="0"/>
              </a:rPr>
              <a:t>student = Student.find(187)</a:t>
            </a:r>
          </a:p>
          <a:p>
            <a:pPr algn="l" eaLnBrk="1" hangingPunct="1"/>
            <a:r>
              <a:rPr lang="nl-NL" sz="2000" b="1" dirty="0">
                <a:latin typeface="Courier New" pitchFamily="49" charset="0"/>
              </a:rPr>
              <a:t>student.gpa = 4.0</a:t>
            </a:r>
          </a:p>
          <a:p>
            <a:pPr algn="l" eaLnBrk="1" hangingPunct="1"/>
            <a:r>
              <a:rPr lang="nl-NL" sz="2000" b="1" dirty="0">
                <a:latin typeface="Courier New" pitchFamily="49" charset="0"/>
              </a:rPr>
              <a:t>student.save()</a:t>
            </a:r>
          </a:p>
          <a:p>
            <a:pPr algn="l" eaLnBrk="1" hangingPunct="1"/>
            <a:endParaRPr lang="nl-NL" sz="2000" b="1" dirty="0">
              <a:latin typeface="Courier New" pitchFamily="49" charset="0"/>
            </a:endParaRPr>
          </a:p>
          <a:p>
            <a:pPr algn="l" eaLnBrk="1" hangingPunct="1"/>
            <a:endParaRPr lang="nl-NL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 err="1">
                <a:latin typeface="Courier New" pitchFamily="49" charset="0"/>
              </a:rPr>
              <a:t>Student.find</a:t>
            </a:r>
            <a:r>
              <a:rPr lang="en-US" sz="2000" b="1" dirty="0">
                <a:latin typeface="Courier New" pitchFamily="49" charset="0"/>
              </a:rPr>
              <a:t>(187).destroy()</a:t>
            </a:r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457200" y="3505200"/>
            <a:ext cx="7620000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457200" y="4953000"/>
            <a:ext cx="7620000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5867400"/>
            <a:ext cx="4876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AGAIN:</a:t>
            </a:r>
            <a:br>
              <a:rPr lang="en-US" dirty="0"/>
            </a:br>
            <a:r>
              <a:rPr lang="en-US" dirty="0"/>
              <a:t>This code would be in a Controller class’s method(s)</a:t>
            </a:r>
          </a:p>
        </p:txBody>
      </p:sp>
    </p:spTree>
    <p:extLst>
      <p:ext uri="{BB962C8B-B14F-4D97-AF65-F5344CB8AC3E}">
        <p14:creationId xmlns:p14="http://schemas.microsoft.com/office/powerpoint/2010/main" val="164626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msharma2k5.files.wordpress.com/2007/10/mv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7630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038600"/>
            <a:ext cx="77724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Model</a:t>
            </a:r>
            <a:r>
              <a:rPr lang="en-US" sz="2800" dirty="0"/>
              <a:t> - the information (data) of the application and the rules to manipulate that data. Business logic </a:t>
            </a:r>
          </a:p>
          <a:p>
            <a:r>
              <a:rPr lang="en-US" sz="2800" b="1" dirty="0"/>
              <a:t>View</a:t>
            </a:r>
            <a:r>
              <a:rPr lang="en-US" sz="2800" dirty="0"/>
              <a:t> – takes data and displays it</a:t>
            </a:r>
          </a:p>
          <a:p>
            <a:r>
              <a:rPr lang="en-US" sz="2800" b="1" dirty="0"/>
              <a:t>Controller</a:t>
            </a:r>
            <a:r>
              <a:rPr lang="en-US" sz="2800" dirty="0"/>
              <a:t> – the glue between the model and controller. </a:t>
            </a:r>
            <a:r>
              <a:rPr lang="en-US" sz="2800" b="1" dirty="0">
                <a:solidFill>
                  <a:srgbClr val="C00000"/>
                </a:solidFill>
              </a:rPr>
              <a:t>In Rails, they’re responsible for processing the incoming requests from the web browser, interrogating the models for data, and passing that data on to the views for presentation.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information (data) of the application and the rules to manipulate that data. Business logic should be concentrated here.</a:t>
            </a:r>
          </a:p>
          <a:p>
            <a:r>
              <a:rPr lang="en-US" sz="3200" dirty="0"/>
              <a:t>Models are usually related to tables in a database.</a:t>
            </a:r>
          </a:p>
          <a:p>
            <a:pPr lvl="1"/>
            <a:r>
              <a:rPr lang="en-US" dirty="0"/>
              <a:t>Model’s attributes are “columns”.</a:t>
            </a:r>
          </a:p>
          <a:p>
            <a:pPr lvl="1"/>
            <a:r>
              <a:rPr lang="en-US" dirty="0"/>
              <a:t>But not always.</a:t>
            </a:r>
          </a:p>
          <a:p>
            <a:pPr lvl="1"/>
            <a:r>
              <a:rPr lang="en-US" dirty="0"/>
              <a:t>Models that are not related to database tables are transient.</a:t>
            </a:r>
          </a:p>
          <a:p>
            <a:pPr lvl="1"/>
            <a:endParaRPr lang="en-US" dirty="0"/>
          </a:p>
          <a:p>
            <a:r>
              <a:rPr lang="en-US" dirty="0"/>
              <a:t>EXAMPLE: If a model is related to a table, the table’s name will be “</a:t>
            </a:r>
            <a:r>
              <a:rPr lang="en-US" dirty="0" err="1"/>
              <a:t>line_items</a:t>
            </a:r>
            <a:r>
              <a:rPr lang="en-US" dirty="0"/>
              <a:t>” for model </a:t>
            </a:r>
            <a:r>
              <a:rPr lang="en-US" dirty="0" err="1"/>
              <a:t>LineItem</a:t>
            </a:r>
            <a:r>
              <a:rPr lang="en-US" dirty="0"/>
              <a:t>, for example.</a:t>
            </a:r>
            <a:br>
              <a:rPr lang="en-US" dirty="0"/>
            </a:br>
            <a:r>
              <a:rPr lang="en-US" dirty="0"/>
              <a:t>Demo: app/model/</a:t>
            </a:r>
            <a:r>
              <a:rPr lang="en-US" dirty="0" err="1"/>
              <a:t>user.rb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Class – representing a database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Database table example:</a:t>
            </a:r>
          </a:p>
          <a:p>
            <a:r>
              <a:rPr lang="en-US" dirty="0"/>
              <a:t>Name of table = tweets</a:t>
            </a:r>
          </a:p>
          <a:p>
            <a:pPr lvl="2"/>
            <a:r>
              <a:rPr lang="en-US" dirty="0"/>
              <a:t>Has keys of id, status and zombie where id is unique, primary key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55814" r="30077" b="19803"/>
          <a:stretch/>
        </p:blipFill>
        <p:spPr bwMode="auto">
          <a:xfrm>
            <a:off x="1676400" y="3276600"/>
            <a:ext cx="6646985" cy="19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Class – representing a database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Now, lets create a Model class associated with our database table tweets.   GIVE IT NAME   Uppercase, </a:t>
            </a:r>
            <a:r>
              <a:rPr lang="en-US" dirty="0" err="1"/>
              <a:t>singual</a:t>
            </a:r>
            <a:r>
              <a:rPr lang="en-US" dirty="0"/>
              <a:t> = Tweet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Stored in app/models/</a:t>
            </a:r>
            <a:r>
              <a:rPr lang="en-US" dirty="0" err="1"/>
              <a:t>tweet.rb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class Tweet &lt; </a:t>
            </a:r>
            <a:r>
              <a:rPr lang="en-US" b="1" dirty="0" err="1">
                <a:solidFill>
                  <a:srgbClr val="0070C0"/>
                </a:solidFill>
              </a:rPr>
              <a:t>ActiveRecord</a:t>
            </a:r>
            <a:r>
              <a:rPr lang="en-US" b="1" dirty="0">
                <a:solidFill>
                  <a:srgbClr val="0070C0"/>
                </a:solidFill>
              </a:rPr>
              <a:t>::Base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55814" r="30077" b="19803"/>
          <a:stretch/>
        </p:blipFill>
        <p:spPr bwMode="auto">
          <a:xfrm>
            <a:off x="2286000" y="4825512"/>
            <a:ext cx="6646985" cy="19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9DF0B-BF8B-442E-9378-0423D220633C}"/>
              </a:ext>
            </a:extLst>
          </p:cNvPr>
          <p:cNvSpPr txBox="1"/>
          <p:nvPr/>
        </p:nvSpPr>
        <p:spPr>
          <a:xfrm>
            <a:off x="5721525" y="2487026"/>
            <a:ext cx="3422475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ActiveRecord</a:t>
            </a:r>
            <a:r>
              <a:rPr lang="en-US" dirty="0"/>
              <a:t>::Base</a:t>
            </a:r>
            <a:br>
              <a:rPr lang="en-US" dirty="0"/>
            </a:br>
            <a:r>
              <a:rPr lang="en-US" dirty="0"/>
              <a:t>is part of an SQL based</a:t>
            </a:r>
            <a:br>
              <a:rPr lang="en-US" dirty="0"/>
            </a:br>
            <a:r>
              <a:rPr lang="en-US" dirty="0"/>
              <a:t>database module </a:t>
            </a:r>
            <a:r>
              <a:rPr lang="en-US" dirty="0" err="1"/>
              <a:t>ActiveRecord</a:t>
            </a:r>
            <a:br>
              <a:rPr lang="en-US" dirty="0"/>
            </a:br>
            <a:r>
              <a:rPr lang="en-US" dirty="0"/>
              <a:t>that lets you map Model to</a:t>
            </a:r>
            <a:br>
              <a:rPr lang="en-US" dirty="0"/>
            </a:br>
            <a:r>
              <a:rPr lang="en-US" dirty="0"/>
              <a:t>its object-relational representation</a:t>
            </a:r>
            <a:br>
              <a:rPr lang="en-US" dirty="0"/>
            </a:br>
            <a:r>
              <a:rPr lang="en-US" dirty="0"/>
              <a:t>--an instance will map to an</a:t>
            </a:r>
            <a:br>
              <a:rPr lang="en-US" dirty="0"/>
            </a:br>
            <a:r>
              <a:rPr lang="en-US" dirty="0"/>
              <a:t>entry/row in the SQL table &amp; perform</a:t>
            </a:r>
            <a:br>
              <a:rPr lang="en-US" dirty="0"/>
            </a:br>
            <a:r>
              <a:rPr lang="en-US" dirty="0"/>
              <a:t>operations on it</a:t>
            </a:r>
          </a:p>
        </p:txBody>
      </p:sp>
    </p:spTree>
    <p:extLst>
      <p:ext uri="{BB962C8B-B14F-4D97-AF65-F5344CB8AC3E}">
        <p14:creationId xmlns:p14="http://schemas.microsoft.com/office/powerpoint/2010/main" val="143780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Class – representing a database table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dirty="0"/>
              <a:t>Our Class Tweet is mapped to database tweets automatically by naming convention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t="21181" r="31000" b="19570"/>
          <a:stretch/>
        </p:blipFill>
        <p:spPr bwMode="auto">
          <a:xfrm>
            <a:off x="1600200" y="2133600"/>
            <a:ext cx="6623538" cy="485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6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What is Activation Record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1" y="1219200"/>
            <a:ext cx="3886199" cy="1178719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b="1" dirty="0"/>
              <a:t>An Object that 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	wraps a row in a database table or view, 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	encapsulates the database access,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	adds domain logic on that data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	"Martin Fowler"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69340" y="1219200"/>
            <a:ext cx="3555460" cy="296491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dirty="0"/>
              <a:t>require "</a:t>
            </a:r>
            <a:r>
              <a:rPr lang="en-US" altLang="en-US" sz="1300" dirty="0" err="1"/>
              <a:t>rubygems</a:t>
            </a:r>
            <a:r>
              <a:rPr lang="en-US" altLang="en-US" sz="1300" dirty="0"/>
              <a:t>"</a:t>
            </a:r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require_gem</a:t>
            </a:r>
            <a:r>
              <a:rPr lang="en-US" altLang="en-US" sz="1300" dirty="0"/>
              <a:t> "</a:t>
            </a:r>
            <a:r>
              <a:rPr lang="en-US" altLang="en-US" sz="1300" dirty="0" err="1"/>
              <a:t>activerecord</a:t>
            </a:r>
            <a:r>
              <a:rPr lang="en-US" altLang="en-US" sz="1300" dirty="0"/>
              <a:t>"</a:t>
            </a:r>
          </a:p>
          <a:p>
            <a:pPr>
              <a:spcBef>
                <a:spcPts val="352"/>
              </a:spcBef>
            </a:pPr>
            <a:endParaRPr lang="en-US" altLang="en-US" sz="1300" dirty="0"/>
          </a:p>
          <a:p>
            <a:pPr>
              <a:spcBef>
                <a:spcPts val="352"/>
              </a:spcBef>
            </a:pPr>
            <a:r>
              <a:rPr lang="en-US" altLang="en-US" sz="1300" dirty="0"/>
              <a:t>#Connect</a:t>
            </a:r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ActiveRecord</a:t>
            </a:r>
            <a:r>
              <a:rPr lang="en-US" altLang="en-US" sz="1300" dirty="0"/>
              <a:t>::</a:t>
            </a:r>
            <a:r>
              <a:rPr lang="en-US" altLang="en-US" sz="1300" dirty="0" err="1"/>
              <a:t>Base.establish_connection</a:t>
            </a:r>
            <a:r>
              <a:rPr lang="en-US" altLang="en-US" sz="1300" dirty="0"/>
              <a:t>(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:adapter =&gt; "</a:t>
            </a:r>
            <a:r>
              <a:rPr lang="en-US" altLang="en-US" sz="1300" dirty="0" err="1"/>
              <a:t>mysql</a:t>
            </a:r>
            <a:r>
              <a:rPr lang="en-US" altLang="en-US" sz="1300" dirty="0"/>
              <a:t>",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:host =&gt; "localhost",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:database =&gt; "cs683BookStore_development",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:username =&gt; "</a:t>
            </a:r>
            <a:r>
              <a:rPr lang="en-US" altLang="en-US" sz="1300" dirty="0" err="1"/>
              <a:t>whitney</a:t>
            </a:r>
            <a:r>
              <a:rPr lang="en-US" altLang="en-US" sz="1300" dirty="0"/>
              <a:t>")</a:t>
            </a:r>
          </a:p>
          <a:p>
            <a:pPr>
              <a:spcBef>
                <a:spcPts val="352"/>
              </a:spcBef>
            </a:pPr>
            <a:endParaRPr lang="en-US" altLang="en-US" sz="1300" dirty="0"/>
          </a:p>
          <a:p>
            <a:pPr>
              <a:spcBef>
                <a:spcPts val="352"/>
              </a:spcBef>
            </a:pPr>
            <a:r>
              <a:rPr lang="en-US" altLang="en-US" sz="1300" dirty="0"/>
              <a:t>class Book &lt; </a:t>
            </a:r>
            <a:r>
              <a:rPr lang="en-US" altLang="en-US" sz="1300" dirty="0" err="1"/>
              <a:t>ActiveRecord</a:t>
            </a:r>
            <a:r>
              <a:rPr lang="en-US" altLang="en-US" sz="1300" dirty="0"/>
              <a:t>::Base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end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3641" y="4725764"/>
            <a:ext cx="31503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dirty="0"/>
              <a:t>CREATE TABLE `books` (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`id` </a:t>
            </a:r>
            <a:r>
              <a:rPr lang="en-US" altLang="en-US" sz="1300" dirty="0" err="1"/>
              <a:t>int</a:t>
            </a:r>
            <a:r>
              <a:rPr lang="en-US" altLang="en-US" sz="1300" dirty="0"/>
              <a:t>(11) NOT NULL </a:t>
            </a:r>
            <a:r>
              <a:rPr lang="en-US" altLang="en-US" sz="1300" dirty="0" err="1"/>
              <a:t>auto_increment</a:t>
            </a:r>
            <a:r>
              <a:rPr lang="en-US" altLang="en-US" sz="1300" dirty="0"/>
              <a:t>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`title` </a:t>
            </a:r>
            <a:r>
              <a:rPr lang="en-US" altLang="en-US" sz="1300" dirty="0" err="1"/>
              <a:t>varchar</a:t>
            </a:r>
            <a:r>
              <a:rPr lang="en-US" altLang="en-US" sz="1300" dirty="0"/>
              <a:t>(100) NOT NULL default '',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`author` </a:t>
            </a:r>
            <a:r>
              <a:rPr lang="en-US" altLang="en-US" sz="1300" dirty="0" err="1"/>
              <a:t>varchar</a:t>
            </a:r>
            <a:r>
              <a:rPr lang="en-US" altLang="en-US" sz="1300" dirty="0"/>
              <a:t>(50) NOT NULL default '',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`date` date default '0000-00-00',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  PRIMARY KEY  (`id`)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4587"/>
            <a:ext cx="2652117" cy="11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5716" y="2775228"/>
            <a:ext cx="3886199" cy="58935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b="1" dirty="0"/>
              <a:t>Suppose you have the following database table –maybe in </a:t>
            </a:r>
            <a:r>
              <a:rPr lang="en-US" altLang="en-US" sz="1300" b="1" dirty="0" err="1"/>
              <a:t>mysql</a:t>
            </a:r>
            <a:r>
              <a:rPr lang="en-US" altLang="en-US" sz="1300" b="1" dirty="0"/>
              <a:t> (could be others)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162801" y="1371600"/>
            <a:ext cx="1943099" cy="58935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b="1" dirty="0"/>
              <a:t>You would replace this with YOUR database’s info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734300" y="1808559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19127" y="3664579"/>
            <a:ext cx="1583460" cy="65908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b="1" dirty="0"/>
              <a:t>MODEL class for books table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5995126" y="3873345"/>
            <a:ext cx="1524001" cy="310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369340" y="4395787"/>
            <a:ext cx="4540175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wrap="square" lIns="0" tIns="0" rIns="0" bIns="0" anchor="ctr">
            <a:sp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52"/>
              </a:spcBef>
            </a:pPr>
            <a:r>
              <a:rPr lang="en-US" altLang="en-US" sz="1300" b="1" u="sng" dirty="0">
                <a:solidFill>
                  <a:srgbClr val="C00000"/>
                </a:solidFill>
              </a:rPr>
              <a:t>General Code using Model Book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#Add to database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ruby = </a:t>
            </a:r>
            <a:r>
              <a:rPr lang="en-US" altLang="en-US" sz="1300" dirty="0" err="1"/>
              <a:t>Book.new</a:t>
            </a:r>
            <a:endParaRPr lang="en-US" altLang="en-US" sz="1300" dirty="0"/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ruby.title</a:t>
            </a:r>
            <a:r>
              <a:rPr lang="en-US" altLang="en-US" sz="1300" dirty="0"/>
              <a:t> = 'Programming Ruby'</a:t>
            </a:r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ruby.author</a:t>
            </a:r>
            <a:r>
              <a:rPr lang="en-US" altLang="en-US" sz="1300" dirty="0"/>
              <a:t> = 'Thomas, Dave'</a:t>
            </a:r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ruby.date</a:t>
            </a:r>
            <a:r>
              <a:rPr lang="en-US" altLang="en-US" sz="1300" dirty="0"/>
              <a:t> = </a:t>
            </a:r>
            <a:r>
              <a:rPr lang="en-US" altLang="en-US" sz="1300" dirty="0" err="1"/>
              <a:t>Time.now</a:t>
            </a:r>
            <a:endParaRPr lang="en-US" altLang="en-US" sz="1300" dirty="0"/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ruby.save</a:t>
            </a:r>
            <a:endParaRPr lang="en-US" altLang="en-US" sz="1300" dirty="0"/>
          </a:p>
          <a:p>
            <a:pPr>
              <a:spcBef>
                <a:spcPts val="352"/>
              </a:spcBef>
            </a:pPr>
            <a:endParaRPr lang="en-US" altLang="en-US" sz="1300" dirty="0"/>
          </a:p>
          <a:p>
            <a:pPr>
              <a:spcBef>
                <a:spcPts val="352"/>
              </a:spcBef>
            </a:pPr>
            <a:r>
              <a:rPr lang="en-US" altLang="en-US" sz="1300" dirty="0" err="1"/>
              <a:t>from_database</a:t>
            </a:r>
            <a:r>
              <a:rPr lang="en-US" altLang="en-US" sz="1300" dirty="0"/>
              <a:t> = </a:t>
            </a:r>
            <a:r>
              <a:rPr lang="en-US" altLang="en-US" sz="1300" dirty="0" err="1"/>
              <a:t>Book.find_by_title</a:t>
            </a:r>
            <a:r>
              <a:rPr lang="en-US" altLang="en-US" sz="1300" dirty="0"/>
              <a:t>('Programming Ruby')</a:t>
            </a:r>
          </a:p>
          <a:p>
            <a:pPr>
              <a:spcBef>
                <a:spcPts val="352"/>
              </a:spcBef>
            </a:pPr>
            <a:r>
              <a:rPr lang="en-US" altLang="en-US" sz="1300" dirty="0"/>
              <a:t>puts </a:t>
            </a:r>
            <a:r>
              <a:rPr lang="en-US" altLang="en-US" sz="1300" dirty="0" err="1"/>
              <a:t>from_database.author</a:t>
            </a:r>
            <a:endParaRPr lang="en-US" altLang="en-US" sz="1300" dirty="0"/>
          </a:p>
        </p:txBody>
      </p:sp>
      <p:sp>
        <p:nvSpPr>
          <p:cNvPr id="14" name="Oval 13"/>
          <p:cNvSpPr/>
          <p:nvPr/>
        </p:nvSpPr>
        <p:spPr>
          <a:xfrm>
            <a:off x="119641" y="2513002"/>
            <a:ext cx="367925" cy="37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455464" y="1030545"/>
            <a:ext cx="367925" cy="37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7335164" y="4546946"/>
            <a:ext cx="367925" cy="37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306916" y="1407854"/>
            <a:ext cx="367925" cy="37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CD990-D1CB-4B83-8706-41999013CC55}"/>
              </a:ext>
            </a:extLst>
          </p:cNvPr>
          <p:cNvSpPr txBox="1"/>
          <p:nvPr/>
        </p:nvSpPr>
        <p:spPr>
          <a:xfrm>
            <a:off x="1487316" y="3513779"/>
            <a:ext cx="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books</a:t>
            </a:r>
          </a:p>
        </p:txBody>
      </p:sp>
    </p:spTree>
    <p:extLst>
      <p:ext uri="{BB962C8B-B14F-4D97-AF65-F5344CB8AC3E}">
        <p14:creationId xmlns:p14="http://schemas.microsoft.com/office/powerpoint/2010/main" val="110178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1600200"/>
            <a:ext cx="6129883" cy="4408899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ts val="50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Book.find_by_title</a:t>
            </a:r>
            <a:r>
              <a:rPr lang="en-US" altLang="en-US" sz="1400" dirty="0"/>
              <a:t>('Programming Ruby')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Book.find_by_author</a:t>
            </a:r>
            <a:r>
              <a:rPr lang="en-US" altLang="en-US" sz="1400" dirty="0"/>
              <a:t>('Thomas, Dave')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Book.find_all_by_author</a:t>
            </a:r>
            <a:r>
              <a:rPr lang="en-US" altLang="en-US" sz="1400" dirty="0"/>
              <a:t>('Thomas, Dave')</a:t>
            </a:r>
          </a:p>
          <a:p>
            <a:pPr>
              <a:spcBef>
                <a:spcPts val="500"/>
              </a:spcBef>
            </a:pP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Book.find_by_sql</a:t>
            </a:r>
            <a:r>
              <a:rPr lang="en-US" altLang="en-US" sz="1400" dirty="0"/>
              <a:t>("select * from Books where author = 'Thomas, Dave' ")</a:t>
            </a:r>
          </a:p>
          <a:p>
            <a:pPr>
              <a:spcBef>
                <a:spcPts val="500"/>
              </a:spcBef>
            </a:pP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</a:t>
            </a:r>
            <a:r>
              <a:rPr lang="en-US" altLang="en-US" sz="1400" dirty="0"/>
              <a:t>(:first,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  :conditions =&gt; "author = 'Thomas, Dave'")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</a:t>
            </a:r>
            <a:r>
              <a:rPr lang="en-US" altLang="en-US" sz="1400" dirty="0"/>
              <a:t>(:first,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  :conditions =&gt; [ "author = 'Thomas, Dave' and title = 'Programming Ruby'"])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</a:t>
            </a:r>
            <a:r>
              <a:rPr lang="en-US" altLang="en-US" sz="1400" dirty="0"/>
              <a:t>(:all,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  :conditions =&gt; [ "author = 'Thomas, Dave'"])</a:t>
            </a:r>
          </a:p>
          <a:p>
            <a:pPr>
              <a:spcBef>
                <a:spcPts val="500"/>
              </a:spcBef>
            </a:pPr>
            <a:endParaRPr lang="en-US" altLang="en-US" sz="1400" dirty="0"/>
          </a:p>
          <a:p>
            <a:pPr>
              <a:spcBef>
                <a:spcPts val="500"/>
              </a:spcBef>
            </a:pPr>
            <a:r>
              <a:rPr lang="en-US" altLang="en-US" sz="1400" dirty="0"/>
              <a:t>name = 'Thomas, Dave'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a = </a:t>
            </a:r>
            <a:r>
              <a:rPr lang="en-US" altLang="en-US" sz="1400" dirty="0" err="1"/>
              <a:t>Book.find</a:t>
            </a:r>
            <a:r>
              <a:rPr lang="en-US" altLang="en-US" sz="1400" dirty="0"/>
              <a:t>(:first,</a:t>
            </a:r>
          </a:p>
          <a:p>
            <a:pPr>
              <a:spcBef>
                <a:spcPts val="500"/>
              </a:spcBef>
            </a:pPr>
            <a:r>
              <a:rPr lang="en-US" altLang="en-US" sz="1400" dirty="0"/>
              <a:t>    :conditions =&gt; [ "author = ?", name])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More Examples (now with Book Model) to find database entries</a:t>
            </a:r>
          </a:p>
        </p:txBody>
      </p:sp>
    </p:spTree>
    <p:extLst>
      <p:ext uri="{BB962C8B-B14F-4D97-AF65-F5344CB8AC3E}">
        <p14:creationId xmlns:p14="http://schemas.microsoft.com/office/powerpoint/2010/main" val="3447362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7577</TotalTime>
  <Words>1760</Words>
  <Application>Microsoft Office PowerPoint</Application>
  <PresentationFormat>On-screen Show (4:3)</PresentationFormat>
  <Paragraphs>268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Consolas</vt:lpstr>
      <vt:lpstr>Courier New</vt:lpstr>
      <vt:lpstr>Franklin Gothic Book</vt:lpstr>
      <vt:lpstr>Perpetua</vt:lpstr>
      <vt:lpstr>Wingdings 2</vt:lpstr>
      <vt:lpstr>Equity</vt:lpstr>
      <vt:lpstr> Ruby on Rails Model of MVC</vt:lpstr>
      <vt:lpstr>Model-View-Controller Paradigm</vt:lpstr>
      <vt:lpstr>MVC</vt:lpstr>
      <vt:lpstr>Models</vt:lpstr>
      <vt:lpstr>Model Class – representing a database table</vt:lpstr>
      <vt:lpstr>Model Class – representing a database table</vt:lpstr>
      <vt:lpstr>Model Class – representing a database table entry</vt:lpstr>
      <vt:lpstr>What is Activation Record</vt:lpstr>
      <vt:lpstr>More Examples (now with Book Model) to find database entries</vt:lpstr>
      <vt:lpstr>More Examples (now with Book Model) to create database entry</vt:lpstr>
      <vt:lpstr>Well… how do you actually create a new Model class in Rails</vt:lpstr>
      <vt:lpstr>How do you create a Model class in Rails</vt:lpstr>
      <vt:lpstr>Using the db/migrations/*_create_modelnameS.rb file to create the underlying database table</vt:lpstr>
      <vt:lpstr>Validating</vt:lpstr>
      <vt:lpstr>Model Class -- validating</vt:lpstr>
      <vt:lpstr>Model Class – other validations</vt:lpstr>
      <vt:lpstr>Relationship between Models</vt:lpstr>
      <vt:lpstr>2 tables with Relationships – yields 2 Model classes</vt:lpstr>
      <vt:lpstr>Zombie Class</vt:lpstr>
      <vt:lpstr>Zombie Class</vt:lpstr>
      <vt:lpstr>Creating New Tweet for the Zombie with name Ash</vt:lpstr>
      <vt:lpstr>The new Tweet in database tweets</vt:lpstr>
      <vt:lpstr>Model Class – other validations ALTERNATIVE</vt:lpstr>
      <vt:lpstr>One more example for the road</vt:lpstr>
      <vt:lpstr>Model for Student Table</vt:lpstr>
      <vt:lpstr>How you can Create New Record--- maybe inside a Controller class’s method somewhere (we will discuss Controllers later)</vt:lpstr>
      <vt:lpstr>Well here is a peak (you don’t understand yet) at some controller code That asks to get All students in the database table</vt:lpstr>
      <vt:lpstr>Here is a View that will be invoked by previous Controller’s index method</vt:lpstr>
      <vt:lpstr>Student Model:  Read, Update, Delete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Web Programming</dc:title>
  <dc:creator>Mark Zhang</dc:creator>
  <cp:lastModifiedBy>Lynne</cp:lastModifiedBy>
  <cp:revision>420</cp:revision>
  <dcterms:created xsi:type="dcterms:W3CDTF">2006-08-16T00:00:00Z</dcterms:created>
  <dcterms:modified xsi:type="dcterms:W3CDTF">2018-04-03T01:36:04Z</dcterms:modified>
</cp:coreProperties>
</file>