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0" r:id="rId1"/>
  </p:sldMasterIdLst>
  <p:notesMasterIdLst>
    <p:notesMasterId r:id="rId47"/>
  </p:notesMasterIdLst>
  <p:sldIdLst>
    <p:sldId id="256" r:id="rId2"/>
    <p:sldId id="324" r:id="rId3"/>
    <p:sldId id="325" r:id="rId4"/>
    <p:sldId id="327" r:id="rId5"/>
    <p:sldId id="328" r:id="rId6"/>
    <p:sldId id="329" r:id="rId7"/>
    <p:sldId id="331" r:id="rId8"/>
    <p:sldId id="332" r:id="rId9"/>
    <p:sldId id="351" r:id="rId10"/>
    <p:sldId id="352" r:id="rId11"/>
    <p:sldId id="353" r:id="rId12"/>
    <p:sldId id="366" r:id="rId13"/>
    <p:sldId id="333" r:id="rId14"/>
    <p:sldId id="367" r:id="rId15"/>
    <p:sldId id="334" r:id="rId16"/>
    <p:sldId id="368" r:id="rId17"/>
    <p:sldId id="335" r:id="rId18"/>
    <p:sldId id="355" r:id="rId19"/>
    <p:sldId id="369" r:id="rId20"/>
    <p:sldId id="336" r:id="rId21"/>
    <p:sldId id="370" r:id="rId22"/>
    <p:sldId id="357" r:id="rId23"/>
    <p:sldId id="358" r:id="rId24"/>
    <p:sldId id="371" r:id="rId25"/>
    <p:sldId id="359" r:id="rId26"/>
    <p:sldId id="360" r:id="rId27"/>
    <p:sldId id="361" r:id="rId28"/>
    <p:sldId id="364" r:id="rId29"/>
    <p:sldId id="363" r:id="rId30"/>
    <p:sldId id="337" r:id="rId31"/>
    <p:sldId id="338" r:id="rId32"/>
    <p:sldId id="339" r:id="rId33"/>
    <p:sldId id="340" r:id="rId34"/>
    <p:sldId id="341" r:id="rId35"/>
    <p:sldId id="326" r:id="rId36"/>
    <p:sldId id="365" r:id="rId37"/>
    <p:sldId id="342" r:id="rId38"/>
    <p:sldId id="344" r:id="rId39"/>
    <p:sldId id="343" r:id="rId40"/>
    <p:sldId id="345" r:id="rId41"/>
    <p:sldId id="346" r:id="rId42"/>
    <p:sldId id="347" r:id="rId43"/>
    <p:sldId id="348" r:id="rId44"/>
    <p:sldId id="349" r:id="rId45"/>
    <p:sldId id="350"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7118" autoAdjust="0"/>
  </p:normalViewPr>
  <p:slideViewPr>
    <p:cSldViewPr>
      <p:cViewPr>
        <p:scale>
          <a:sx n="82" d="100"/>
          <a:sy n="82" d="100"/>
        </p:scale>
        <p:origin x="1478"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FA4C08-C39C-45DD-9FB5-ED1B01068503}" type="datetimeFigureOut">
              <a:rPr lang="en-US" smtClean="0"/>
              <a:pPr/>
              <a:t>8/28/2019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681BF7-426A-4D4B-9385-6520D3CA1CEE}" type="slidenum">
              <a:rPr lang="en-US" smtClean="0"/>
              <a:pPr/>
              <a:t>‹#›</a:t>
            </a:fld>
            <a:endParaRPr lang="en-US"/>
          </a:p>
        </p:txBody>
      </p:sp>
    </p:spTree>
    <p:extLst>
      <p:ext uri="{BB962C8B-B14F-4D97-AF65-F5344CB8AC3E}">
        <p14:creationId xmlns:p14="http://schemas.microsoft.com/office/powerpoint/2010/main" val="2778346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1</a:t>
            </a:fld>
            <a:endParaRPr lang="en-US"/>
          </a:p>
        </p:txBody>
      </p:sp>
    </p:spTree>
    <p:extLst>
      <p:ext uri="{BB962C8B-B14F-4D97-AF65-F5344CB8AC3E}">
        <p14:creationId xmlns:p14="http://schemas.microsoft.com/office/powerpoint/2010/main" val="826253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10</a:t>
            </a:fld>
            <a:endParaRPr lang="en-US"/>
          </a:p>
        </p:txBody>
      </p:sp>
    </p:spTree>
    <p:extLst>
      <p:ext uri="{BB962C8B-B14F-4D97-AF65-F5344CB8AC3E}">
        <p14:creationId xmlns:p14="http://schemas.microsoft.com/office/powerpoint/2010/main" val="1100555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11</a:t>
            </a:fld>
            <a:endParaRPr lang="en-US"/>
          </a:p>
        </p:txBody>
      </p:sp>
    </p:spTree>
    <p:extLst>
      <p:ext uri="{BB962C8B-B14F-4D97-AF65-F5344CB8AC3E}">
        <p14:creationId xmlns:p14="http://schemas.microsoft.com/office/powerpoint/2010/main" val="1532547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13</a:t>
            </a:fld>
            <a:endParaRPr lang="en-US"/>
          </a:p>
        </p:txBody>
      </p:sp>
    </p:spTree>
    <p:extLst>
      <p:ext uri="{BB962C8B-B14F-4D97-AF65-F5344CB8AC3E}">
        <p14:creationId xmlns:p14="http://schemas.microsoft.com/office/powerpoint/2010/main" val="3215964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681BF7-426A-4D4B-9385-6520D3CA1CEE}" type="slidenum">
              <a:rPr lang="en-US" smtClean="0"/>
              <a:pPr/>
              <a:t>15</a:t>
            </a:fld>
            <a:endParaRPr lang="en-US"/>
          </a:p>
        </p:txBody>
      </p:sp>
    </p:spTree>
    <p:extLst>
      <p:ext uri="{BB962C8B-B14F-4D97-AF65-F5344CB8AC3E}">
        <p14:creationId xmlns:p14="http://schemas.microsoft.com/office/powerpoint/2010/main" val="1257233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681BF7-426A-4D4B-9385-6520D3CA1CEE}" type="slidenum">
              <a:rPr lang="en-US" smtClean="0"/>
              <a:pPr/>
              <a:t>17</a:t>
            </a:fld>
            <a:endParaRPr lang="en-US"/>
          </a:p>
        </p:txBody>
      </p:sp>
    </p:spTree>
    <p:extLst>
      <p:ext uri="{BB962C8B-B14F-4D97-AF65-F5344CB8AC3E}">
        <p14:creationId xmlns:p14="http://schemas.microsoft.com/office/powerpoint/2010/main" val="1257233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18</a:t>
            </a:fld>
            <a:endParaRPr lang="en-US"/>
          </a:p>
        </p:txBody>
      </p:sp>
    </p:spTree>
    <p:extLst>
      <p:ext uri="{BB962C8B-B14F-4D97-AF65-F5344CB8AC3E}">
        <p14:creationId xmlns:p14="http://schemas.microsoft.com/office/powerpoint/2010/main" val="912880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681BF7-426A-4D4B-9385-6520D3CA1CEE}" type="slidenum">
              <a:rPr lang="en-US" smtClean="0"/>
              <a:pPr/>
              <a:t>20</a:t>
            </a:fld>
            <a:endParaRPr lang="en-US"/>
          </a:p>
        </p:txBody>
      </p:sp>
    </p:spTree>
    <p:extLst>
      <p:ext uri="{BB962C8B-B14F-4D97-AF65-F5344CB8AC3E}">
        <p14:creationId xmlns:p14="http://schemas.microsoft.com/office/powerpoint/2010/main" val="54069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22</a:t>
            </a:fld>
            <a:endParaRPr lang="en-US"/>
          </a:p>
        </p:txBody>
      </p:sp>
    </p:spTree>
    <p:extLst>
      <p:ext uri="{BB962C8B-B14F-4D97-AF65-F5344CB8AC3E}">
        <p14:creationId xmlns:p14="http://schemas.microsoft.com/office/powerpoint/2010/main" val="597053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23</a:t>
            </a:fld>
            <a:endParaRPr lang="en-US"/>
          </a:p>
        </p:txBody>
      </p:sp>
    </p:spTree>
    <p:extLst>
      <p:ext uri="{BB962C8B-B14F-4D97-AF65-F5344CB8AC3E}">
        <p14:creationId xmlns:p14="http://schemas.microsoft.com/office/powerpoint/2010/main" val="3216665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25</a:t>
            </a:fld>
            <a:endParaRPr lang="en-US"/>
          </a:p>
        </p:txBody>
      </p:sp>
    </p:spTree>
    <p:extLst>
      <p:ext uri="{BB962C8B-B14F-4D97-AF65-F5344CB8AC3E}">
        <p14:creationId xmlns:p14="http://schemas.microsoft.com/office/powerpoint/2010/main" val="2176757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2</a:t>
            </a:fld>
            <a:endParaRPr lang="en-US"/>
          </a:p>
        </p:txBody>
      </p:sp>
    </p:spTree>
    <p:extLst>
      <p:ext uri="{BB962C8B-B14F-4D97-AF65-F5344CB8AC3E}">
        <p14:creationId xmlns:p14="http://schemas.microsoft.com/office/powerpoint/2010/main" val="3386545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26</a:t>
            </a:fld>
            <a:endParaRPr lang="en-US"/>
          </a:p>
        </p:txBody>
      </p:sp>
    </p:spTree>
    <p:extLst>
      <p:ext uri="{BB962C8B-B14F-4D97-AF65-F5344CB8AC3E}">
        <p14:creationId xmlns:p14="http://schemas.microsoft.com/office/powerpoint/2010/main" val="2295957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27</a:t>
            </a:fld>
            <a:endParaRPr lang="en-US"/>
          </a:p>
        </p:txBody>
      </p:sp>
    </p:spTree>
    <p:extLst>
      <p:ext uri="{BB962C8B-B14F-4D97-AF65-F5344CB8AC3E}">
        <p14:creationId xmlns:p14="http://schemas.microsoft.com/office/powerpoint/2010/main" val="3751167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28</a:t>
            </a:fld>
            <a:endParaRPr lang="en-US"/>
          </a:p>
        </p:txBody>
      </p:sp>
    </p:spTree>
    <p:extLst>
      <p:ext uri="{BB962C8B-B14F-4D97-AF65-F5344CB8AC3E}">
        <p14:creationId xmlns:p14="http://schemas.microsoft.com/office/powerpoint/2010/main" val="397318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29</a:t>
            </a:fld>
            <a:endParaRPr lang="en-US"/>
          </a:p>
        </p:txBody>
      </p:sp>
    </p:spTree>
    <p:extLst>
      <p:ext uri="{BB962C8B-B14F-4D97-AF65-F5344CB8AC3E}">
        <p14:creationId xmlns:p14="http://schemas.microsoft.com/office/powerpoint/2010/main" val="3606050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30</a:t>
            </a:fld>
            <a:endParaRPr lang="en-US"/>
          </a:p>
        </p:txBody>
      </p:sp>
    </p:spTree>
    <p:extLst>
      <p:ext uri="{BB962C8B-B14F-4D97-AF65-F5344CB8AC3E}">
        <p14:creationId xmlns:p14="http://schemas.microsoft.com/office/powerpoint/2010/main" val="7323960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31</a:t>
            </a:fld>
            <a:endParaRPr lang="en-US"/>
          </a:p>
        </p:txBody>
      </p:sp>
    </p:spTree>
    <p:extLst>
      <p:ext uri="{BB962C8B-B14F-4D97-AF65-F5344CB8AC3E}">
        <p14:creationId xmlns:p14="http://schemas.microsoft.com/office/powerpoint/2010/main" val="910327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32</a:t>
            </a:fld>
            <a:endParaRPr lang="en-US"/>
          </a:p>
        </p:txBody>
      </p:sp>
    </p:spTree>
    <p:extLst>
      <p:ext uri="{BB962C8B-B14F-4D97-AF65-F5344CB8AC3E}">
        <p14:creationId xmlns:p14="http://schemas.microsoft.com/office/powerpoint/2010/main" val="1527487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33</a:t>
            </a:fld>
            <a:endParaRPr lang="en-US"/>
          </a:p>
        </p:txBody>
      </p:sp>
    </p:spTree>
    <p:extLst>
      <p:ext uri="{BB962C8B-B14F-4D97-AF65-F5344CB8AC3E}">
        <p14:creationId xmlns:p14="http://schemas.microsoft.com/office/powerpoint/2010/main" val="1337208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34</a:t>
            </a:fld>
            <a:endParaRPr lang="en-US"/>
          </a:p>
        </p:txBody>
      </p:sp>
    </p:spTree>
    <p:extLst>
      <p:ext uri="{BB962C8B-B14F-4D97-AF65-F5344CB8AC3E}">
        <p14:creationId xmlns:p14="http://schemas.microsoft.com/office/powerpoint/2010/main" val="2480005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it is again</a:t>
            </a:r>
          </a:p>
        </p:txBody>
      </p:sp>
      <p:sp>
        <p:nvSpPr>
          <p:cNvPr id="4" name="Slide Number Placeholder 3"/>
          <p:cNvSpPr>
            <a:spLocks noGrp="1"/>
          </p:cNvSpPr>
          <p:nvPr>
            <p:ph type="sldNum" sz="quarter" idx="10"/>
          </p:nvPr>
        </p:nvSpPr>
        <p:spPr/>
        <p:txBody>
          <a:bodyPr/>
          <a:lstStyle/>
          <a:p>
            <a:fld id="{DE681BF7-426A-4D4B-9385-6520D3CA1CEE}" type="slidenum">
              <a:rPr lang="en-US" smtClean="0"/>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expectation is that you have</a:t>
            </a:r>
          </a:p>
        </p:txBody>
      </p:sp>
      <p:sp>
        <p:nvSpPr>
          <p:cNvPr id="4" name="Slide Number Placeholder 3"/>
          <p:cNvSpPr>
            <a:spLocks noGrp="1"/>
          </p:cNvSpPr>
          <p:nvPr>
            <p:ph type="sldNum" sz="quarter" idx="10"/>
          </p:nvPr>
        </p:nvSpPr>
        <p:spPr/>
        <p:txBody>
          <a:bodyPr/>
          <a:lstStyle/>
          <a:p>
            <a:fld id="{DE681BF7-426A-4D4B-9385-6520D3CA1CEE}"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36</a:t>
            </a:fld>
            <a:endParaRPr lang="en-US"/>
          </a:p>
        </p:txBody>
      </p:sp>
    </p:spTree>
    <p:extLst>
      <p:ext uri="{BB962C8B-B14F-4D97-AF65-F5344CB8AC3E}">
        <p14:creationId xmlns:p14="http://schemas.microsoft.com/office/powerpoint/2010/main" val="13133531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37</a:t>
            </a:fld>
            <a:endParaRPr lang="en-US"/>
          </a:p>
        </p:txBody>
      </p:sp>
    </p:spTree>
    <p:extLst>
      <p:ext uri="{BB962C8B-B14F-4D97-AF65-F5344CB8AC3E}">
        <p14:creationId xmlns:p14="http://schemas.microsoft.com/office/powerpoint/2010/main" val="27824555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38</a:t>
            </a:fld>
            <a:endParaRPr lang="en-US"/>
          </a:p>
        </p:txBody>
      </p:sp>
    </p:spTree>
    <p:extLst>
      <p:ext uri="{BB962C8B-B14F-4D97-AF65-F5344CB8AC3E}">
        <p14:creationId xmlns:p14="http://schemas.microsoft.com/office/powerpoint/2010/main" val="17484707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39</a:t>
            </a:fld>
            <a:endParaRPr lang="en-US"/>
          </a:p>
        </p:txBody>
      </p:sp>
    </p:spTree>
    <p:extLst>
      <p:ext uri="{BB962C8B-B14F-4D97-AF65-F5344CB8AC3E}">
        <p14:creationId xmlns:p14="http://schemas.microsoft.com/office/powerpoint/2010/main" val="29829639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40</a:t>
            </a:fld>
            <a:endParaRPr lang="en-US"/>
          </a:p>
        </p:txBody>
      </p:sp>
    </p:spTree>
    <p:extLst>
      <p:ext uri="{BB962C8B-B14F-4D97-AF65-F5344CB8AC3E}">
        <p14:creationId xmlns:p14="http://schemas.microsoft.com/office/powerpoint/2010/main" val="39228784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41</a:t>
            </a:fld>
            <a:endParaRPr lang="en-US"/>
          </a:p>
        </p:txBody>
      </p:sp>
    </p:spTree>
    <p:extLst>
      <p:ext uri="{BB962C8B-B14F-4D97-AF65-F5344CB8AC3E}">
        <p14:creationId xmlns:p14="http://schemas.microsoft.com/office/powerpoint/2010/main" val="29617284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42</a:t>
            </a:fld>
            <a:endParaRPr lang="en-US"/>
          </a:p>
        </p:txBody>
      </p:sp>
    </p:spTree>
    <p:extLst>
      <p:ext uri="{BB962C8B-B14F-4D97-AF65-F5344CB8AC3E}">
        <p14:creationId xmlns:p14="http://schemas.microsoft.com/office/powerpoint/2010/main" val="36711479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43</a:t>
            </a:fld>
            <a:endParaRPr lang="en-US"/>
          </a:p>
        </p:txBody>
      </p:sp>
    </p:spTree>
    <p:extLst>
      <p:ext uri="{BB962C8B-B14F-4D97-AF65-F5344CB8AC3E}">
        <p14:creationId xmlns:p14="http://schemas.microsoft.com/office/powerpoint/2010/main" val="34191860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44</a:t>
            </a:fld>
            <a:endParaRPr lang="en-US"/>
          </a:p>
        </p:txBody>
      </p:sp>
    </p:spTree>
    <p:extLst>
      <p:ext uri="{BB962C8B-B14F-4D97-AF65-F5344CB8AC3E}">
        <p14:creationId xmlns:p14="http://schemas.microsoft.com/office/powerpoint/2010/main" val="22236782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45</a:t>
            </a:fld>
            <a:endParaRPr lang="en-US"/>
          </a:p>
        </p:txBody>
      </p:sp>
    </p:spTree>
    <p:extLst>
      <p:ext uri="{BB962C8B-B14F-4D97-AF65-F5344CB8AC3E}">
        <p14:creationId xmlns:p14="http://schemas.microsoft.com/office/powerpoint/2010/main" val="437595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4</a:t>
            </a:fld>
            <a:endParaRPr lang="en-US"/>
          </a:p>
        </p:txBody>
      </p:sp>
    </p:spTree>
    <p:extLst>
      <p:ext uri="{BB962C8B-B14F-4D97-AF65-F5344CB8AC3E}">
        <p14:creationId xmlns:p14="http://schemas.microsoft.com/office/powerpoint/2010/main" val="1179756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5</a:t>
            </a:fld>
            <a:endParaRPr lang="en-US"/>
          </a:p>
        </p:txBody>
      </p:sp>
    </p:spTree>
    <p:extLst>
      <p:ext uri="{BB962C8B-B14F-4D97-AF65-F5344CB8AC3E}">
        <p14:creationId xmlns:p14="http://schemas.microsoft.com/office/powerpoint/2010/main" val="552243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681BF7-426A-4D4B-9385-6520D3CA1CEE}" type="slidenum">
              <a:rPr lang="en-US" smtClean="0"/>
              <a:pPr/>
              <a:t>6</a:t>
            </a:fld>
            <a:endParaRPr lang="en-US"/>
          </a:p>
        </p:txBody>
      </p:sp>
    </p:spTree>
    <p:extLst>
      <p:ext uri="{BB962C8B-B14F-4D97-AF65-F5344CB8AC3E}">
        <p14:creationId xmlns:p14="http://schemas.microsoft.com/office/powerpoint/2010/main" val="663662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681BF7-426A-4D4B-9385-6520D3CA1CEE}" type="slidenum">
              <a:rPr lang="en-US" smtClean="0"/>
              <a:pPr/>
              <a:t>7</a:t>
            </a:fld>
            <a:endParaRPr lang="en-US"/>
          </a:p>
        </p:txBody>
      </p:sp>
    </p:spTree>
    <p:extLst>
      <p:ext uri="{BB962C8B-B14F-4D97-AF65-F5344CB8AC3E}">
        <p14:creationId xmlns:p14="http://schemas.microsoft.com/office/powerpoint/2010/main" val="3779407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8</a:t>
            </a:fld>
            <a:endParaRPr lang="en-US"/>
          </a:p>
        </p:txBody>
      </p:sp>
    </p:spTree>
    <p:extLst>
      <p:ext uri="{BB962C8B-B14F-4D97-AF65-F5344CB8AC3E}">
        <p14:creationId xmlns:p14="http://schemas.microsoft.com/office/powerpoint/2010/main" val="2134470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681BF7-426A-4D4B-9385-6520D3CA1CEE}" type="slidenum">
              <a:rPr lang="en-US" smtClean="0"/>
              <a:pPr/>
              <a:t>9</a:t>
            </a:fld>
            <a:endParaRPr lang="en-US"/>
          </a:p>
        </p:txBody>
      </p:sp>
    </p:spTree>
    <p:extLst>
      <p:ext uri="{BB962C8B-B14F-4D97-AF65-F5344CB8AC3E}">
        <p14:creationId xmlns:p14="http://schemas.microsoft.com/office/powerpoint/2010/main" val="2721475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1D8BD707-D9CF-40AE-B4C6-C98DA3205C09}" type="datetimeFigureOut">
              <a:rPr lang="en-US" smtClean="0"/>
              <a:pPr/>
              <a:t>8/28/2019</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B6F15528-21DE-4FAA-801E-634DDDAF4B2B}"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8/28/2019</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8/28/2019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8/28/2019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8/28/2019</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1D8BD707-D9CF-40AE-B4C6-C98DA3205C09}" type="datetimeFigureOut">
              <a:rPr lang="en-US" smtClean="0"/>
              <a:pPr/>
              <a:t>8/28/2019</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api.rubyonrails.org/classes/Array.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api.rubyonrails.org/classes/Hash.html"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guides.rubyonrails.org/routing.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914400"/>
            <a:ext cx="4953000" cy="1828800"/>
          </a:xfrm>
        </p:spPr>
        <p:txBody>
          <a:bodyPr>
            <a:normAutofit fontScale="90000"/>
          </a:bodyPr>
          <a:lstStyle/>
          <a:p>
            <a:pPr algn="ctr"/>
            <a:br>
              <a:rPr lang="en-US" dirty="0">
                <a:solidFill>
                  <a:schemeClr val="bg1"/>
                </a:solidFill>
              </a:rPr>
            </a:br>
            <a:r>
              <a:rPr lang="en-US" dirty="0">
                <a:solidFill>
                  <a:schemeClr val="bg1"/>
                </a:solidFill>
              </a:rPr>
              <a:t>Ruby on Rails</a:t>
            </a:r>
            <a:br>
              <a:rPr lang="en-US" dirty="0">
                <a:solidFill>
                  <a:schemeClr val="bg1"/>
                </a:solidFill>
              </a:rPr>
            </a:br>
            <a:r>
              <a:rPr lang="en-US" dirty="0">
                <a:solidFill>
                  <a:schemeClr val="bg1"/>
                </a:solidFill>
              </a:rPr>
              <a:t>Controller of MVC</a:t>
            </a:r>
          </a:p>
        </p:txBody>
      </p:sp>
      <p:pic>
        <p:nvPicPr>
          <p:cNvPr id="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895725"/>
            <a:ext cx="2114550"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0" descr="http://upload.wikimedia.org/wikipedia/en/thumb/e/e9/Ruby_on_Rails.svg/791px-Ruby_on_Rails.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828800"/>
            <a:ext cx="1982788"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Another Example Controller –here don’t call view but directly render text</a:t>
            </a:r>
          </a:p>
        </p:txBody>
      </p:sp>
      <p:sp>
        <p:nvSpPr>
          <p:cNvPr id="5" name="Rectangle 4"/>
          <p:cNvSpPr>
            <a:spLocks noChangeArrowheads="1"/>
          </p:cNvSpPr>
          <p:nvPr/>
        </p:nvSpPr>
        <p:spPr bwMode="auto">
          <a:xfrm>
            <a:off x="381000" y="2057400"/>
            <a:ext cx="4529138"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defPPr>
              <a:defRPr lang="en-US"/>
            </a:defPPr>
            <a:lvl1pPr algn="l" rtl="0" fontAlgn="base">
              <a:spcBef>
                <a:spcPts val="500"/>
              </a:spcBef>
              <a:spcAft>
                <a:spcPct val="0"/>
              </a:spcAft>
              <a:defRPr kern="1200">
                <a:solidFill>
                  <a:srgbClr val="000000"/>
                </a:solidFill>
                <a:latin typeface="Arial" charset="0"/>
                <a:ea typeface="+mn-ea"/>
                <a:cs typeface="Arial" charset="0"/>
                <a:sym typeface="Arial" charset="0"/>
              </a:defRPr>
            </a:lvl1pPr>
            <a:lvl2pPr marL="457200" algn="l" rtl="0" fontAlgn="base">
              <a:spcBef>
                <a:spcPts val="500"/>
              </a:spcBef>
              <a:spcAft>
                <a:spcPct val="0"/>
              </a:spcAft>
              <a:defRPr kern="1200">
                <a:solidFill>
                  <a:srgbClr val="000000"/>
                </a:solidFill>
                <a:latin typeface="Arial" charset="0"/>
                <a:ea typeface="+mn-ea"/>
                <a:cs typeface="Arial" charset="0"/>
                <a:sym typeface="Arial" charset="0"/>
              </a:defRPr>
            </a:lvl2pPr>
            <a:lvl3pPr marL="914400" algn="l" rtl="0" fontAlgn="base">
              <a:spcBef>
                <a:spcPts val="500"/>
              </a:spcBef>
              <a:spcAft>
                <a:spcPct val="0"/>
              </a:spcAft>
              <a:defRPr kern="1200">
                <a:solidFill>
                  <a:srgbClr val="000000"/>
                </a:solidFill>
                <a:latin typeface="Arial" charset="0"/>
                <a:ea typeface="+mn-ea"/>
                <a:cs typeface="Arial" charset="0"/>
                <a:sym typeface="Arial" charset="0"/>
              </a:defRPr>
            </a:lvl3pPr>
            <a:lvl4pPr marL="1371600" algn="l" rtl="0" fontAlgn="base">
              <a:spcBef>
                <a:spcPts val="500"/>
              </a:spcBef>
              <a:spcAft>
                <a:spcPct val="0"/>
              </a:spcAft>
              <a:defRPr kern="1200">
                <a:solidFill>
                  <a:srgbClr val="000000"/>
                </a:solidFill>
                <a:latin typeface="Arial" charset="0"/>
                <a:ea typeface="+mn-ea"/>
                <a:cs typeface="Arial" charset="0"/>
                <a:sym typeface="Arial" charset="0"/>
              </a:defRPr>
            </a:lvl4pPr>
            <a:lvl5pPr marL="1828800" algn="l" rtl="0" fontAlgn="base">
              <a:spcBef>
                <a:spcPts val="500"/>
              </a:spcBef>
              <a:spcAft>
                <a:spcPct val="0"/>
              </a:spcAft>
              <a:defRPr kern="1200">
                <a:solidFill>
                  <a:srgbClr val="000000"/>
                </a:solidFill>
                <a:latin typeface="Arial" charset="0"/>
                <a:ea typeface="+mn-ea"/>
                <a:cs typeface="Arial" charset="0"/>
                <a:sym typeface="Arial" charset="0"/>
              </a:defRPr>
            </a:lvl5pPr>
            <a:lvl6pPr marL="2286000" algn="l" defTabSz="914400" rtl="0" eaLnBrk="1" latinLnBrk="0" hangingPunct="1">
              <a:defRPr kern="1200">
                <a:solidFill>
                  <a:srgbClr val="000000"/>
                </a:solidFill>
                <a:latin typeface="Arial" charset="0"/>
                <a:ea typeface="+mn-ea"/>
                <a:cs typeface="Arial" charset="0"/>
                <a:sym typeface="Arial" charset="0"/>
              </a:defRPr>
            </a:lvl6pPr>
            <a:lvl7pPr marL="2743200" algn="l" defTabSz="914400" rtl="0" eaLnBrk="1" latinLnBrk="0" hangingPunct="1">
              <a:defRPr kern="1200">
                <a:solidFill>
                  <a:srgbClr val="000000"/>
                </a:solidFill>
                <a:latin typeface="Arial" charset="0"/>
                <a:ea typeface="+mn-ea"/>
                <a:cs typeface="Arial" charset="0"/>
                <a:sym typeface="Arial" charset="0"/>
              </a:defRPr>
            </a:lvl7pPr>
            <a:lvl8pPr marL="3200400" algn="l" defTabSz="914400" rtl="0" eaLnBrk="1" latinLnBrk="0" hangingPunct="1">
              <a:defRPr kern="1200">
                <a:solidFill>
                  <a:srgbClr val="000000"/>
                </a:solidFill>
                <a:latin typeface="Arial" charset="0"/>
                <a:ea typeface="+mn-ea"/>
                <a:cs typeface="Arial" charset="0"/>
                <a:sym typeface="Arial" charset="0"/>
              </a:defRPr>
            </a:lvl8pPr>
            <a:lvl9pPr marL="3657600" algn="l" defTabSz="914400" rtl="0" eaLnBrk="1" latinLnBrk="0" hangingPunct="1">
              <a:defRPr kern="1200">
                <a:solidFill>
                  <a:srgbClr val="000000"/>
                </a:solidFill>
                <a:latin typeface="Arial" charset="0"/>
                <a:ea typeface="+mn-ea"/>
                <a:cs typeface="Arial" charset="0"/>
                <a:sym typeface="Arial" charset="0"/>
              </a:defRPr>
            </a:lvl9pPr>
          </a:lstStyle>
          <a:p>
            <a:pPr>
              <a:spcBef>
                <a:spcPts val="500"/>
              </a:spcBef>
            </a:pPr>
            <a:r>
              <a:rPr lang="en-US" altLang="en-US" sz="1800"/>
              <a:t>class SayController &lt; ApplicationController</a:t>
            </a:r>
          </a:p>
          <a:p>
            <a:pPr>
              <a:spcBef>
                <a:spcPts val="500"/>
              </a:spcBef>
            </a:pPr>
            <a:r>
              <a:rPr lang="en-US" altLang="en-US" sz="1800"/>
              <a:t>  def hello</a:t>
            </a:r>
          </a:p>
          <a:p>
            <a:pPr>
              <a:spcBef>
                <a:spcPts val="500"/>
              </a:spcBef>
            </a:pPr>
            <a:r>
              <a:rPr lang="en-US" altLang="en-US" sz="1800"/>
              <a:t>    @time = Time.now</a:t>
            </a:r>
          </a:p>
          <a:p>
            <a:pPr>
              <a:spcBef>
                <a:spcPts val="500"/>
              </a:spcBef>
            </a:pPr>
            <a:r>
              <a:rPr lang="en-US" altLang="en-US" sz="1800"/>
              <a:t>    render :text =&gt; "Hello There"</a:t>
            </a:r>
          </a:p>
          <a:p>
            <a:pPr>
              <a:spcBef>
                <a:spcPts val="500"/>
              </a:spcBef>
            </a:pPr>
            <a:r>
              <a:rPr lang="en-US" altLang="en-US" sz="1800"/>
              <a:t>  end</a:t>
            </a:r>
          </a:p>
          <a:p>
            <a:pPr>
              <a:spcBef>
                <a:spcPts val="500"/>
              </a:spcBef>
            </a:pPr>
            <a:r>
              <a:rPr lang="en-US" altLang="en-US" sz="1800"/>
              <a:t>  </a:t>
            </a:r>
          </a:p>
          <a:p>
            <a:pPr>
              <a:spcBef>
                <a:spcPts val="500"/>
              </a:spcBef>
            </a:pPr>
            <a:r>
              <a:rPr lang="en-US" altLang="en-US" sz="1800"/>
              <a:t>  def goodbye</a:t>
            </a:r>
          </a:p>
          <a:p>
            <a:pPr>
              <a:spcBef>
                <a:spcPts val="500"/>
              </a:spcBef>
            </a:pPr>
            <a:r>
              <a:rPr lang="en-US" altLang="en-US" sz="1800"/>
              <a:t>  end</a:t>
            </a:r>
          </a:p>
          <a:p>
            <a:pPr>
              <a:spcBef>
                <a:spcPts val="500"/>
              </a:spcBef>
            </a:pPr>
            <a:r>
              <a:rPr lang="en-US" altLang="en-US" sz="1800"/>
              <a:t>end</a:t>
            </a:r>
          </a:p>
          <a:p>
            <a:pPr>
              <a:spcBef>
                <a:spcPts val="500"/>
              </a:spcBef>
            </a:pPr>
            <a:endParaRPr lang="en-US" altLang="en-US" sz="180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24000"/>
            <a:ext cx="3486468" cy="458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7524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Controller and View to print out HTTP request headers</a:t>
            </a:r>
          </a:p>
        </p:txBody>
      </p:sp>
      <p:sp>
        <p:nvSpPr>
          <p:cNvPr id="4" name="Rectangle 3"/>
          <p:cNvSpPr>
            <a:spLocks noChangeArrowheads="1"/>
          </p:cNvSpPr>
          <p:nvPr/>
        </p:nvSpPr>
        <p:spPr bwMode="auto">
          <a:xfrm>
            <a:off x="4368353" y="698418"/>
            <a:ext cx="4783361" cy="3849772"/>
          </a:xfrm>
          <a:prstGeom prst="rect">
            <a:avLst/>
          </a:prstGeom>
          <a:noFill/>
          <a:ln w="9525">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defPPr>
              <a:defRPr lang="en-US"/>
            </a:defPPr>
            <a:lvl1pPr algn="l" rtl="0" fontAlgn="base">
              <a:spcBef>
                <a:spcPts val="500"/>
              </a:spcBef>
              <a:spcAft>
                <a:spcPct val="0"/>
              </a:spcAft>
              <a:defRPr kern="1200">
                <a:solidFill>
                  <a:srgbClr val="000000"/>
                </a:solidFill>
                <a:latin typeface="Arial" charset="0"/>
                <a:ea typeface="+mn-ea"/>
                <a:cs typeface="Arial" charset="0"/>
                <a:sym typeface="Arial" charset="0"/>
              </a:defRPr>
            </a:lvl1pPr>
            <a:lvl2pPr marL="457200" algn="l" rtl="0" fontAlgn="base">
              <a:spcBef>
                <a:spcPts val="500"/>
              </a:spcBef>
              <a:spcAft>
                <a:spcPct val="0"/>
              </a:spcAft>
              <a:defRPr kern="1200">
                <a:solidFill>
                  <a:srgbClr val="000000"/>
                </a:solidFill>
                <a:latin typeface="Arial" charset="0"/>
                <a:ea typeface="+mn-ea"/>
                <a:cs typeface="Arial" charset="0"/>
                <a:sym typeface="Arial" charset="0"/>
              </a:defRPr>
            </a:lvl2pPr>
            <a:lvl3pPr marL="914400" algn="l" rtl="0" fontAlgn="base">
              <a:spcBef>
                <a:spcPts val="500"/>
              </a:spcBef>
              <a:spcAft>
                <a:spcPct val="0"/>
              </a:spcAft>
              <a:defRPr kern="1200">
                <a:solidFill>
                  <a:srgbClr val="000000"/>
                </a:solidFill>
                <a:latin typeface="Arial" charset="0"/>
                <a:ea typeface="+mn-ea"/>
                <a:cs typeface="Arial" charset="0"/>
                <a:sym typeface="Arial" charset="0"/>
              </a:defRPr>
            </a:lvl3pPr>
            <a:lvl4pPr marL="1371600" algn="l" rtl="0" fontAlgn="base">
              <a:spcBef>
                <a:spcPts val="500"/>
              </a:spcBef>
              <a:spcAft>
                <a:spcPct val="0"/>
              </a:spcAft>
              <a:defRPr kern="1200">
                <a:solidFill>
                  <a:srgbClr val="000000"/>
                </a:solidFill>
                <a:latin typeface="Arial" charset="0"/>
                <a:ea typeface="+mn-ea"/>
                <a:cs typeface="Arial" charset="0"/>
                <a:sym typeface="Arial" charset="0"/>
              </a:defRPr>
            </a:lvl4pPr>
            <a:lvl5pPr marL="1828800" algn="l" rtl="0" fontAlgn="base">
              <a:spcBef>
                <a:spcPts val="500"/>
              </a:spcBef>
              <a:spcAft>
                <a:spcPct val="0"/>
              </a:spcAft>
              <a:defRPr kern="1200">
                <a:solidFill>
                  <a:srgbClr val="000000"/>
                </a:solidFill>
                <a:latin typeface="Arial" charset="0"/>
                <a:ea typeface="+mn-ea"/>
                <a:cs typeface="Arial" charset="0"/>
                <a:sym typeface="Arial" charset="0"/>
              </a:defRPr>
            </a:lvl5pPr>
            <a:lvl6pPr marL="2286000" algn="l" defTabSz="914400" rtl="0" eaLnBrk="1" latinLnBrk="0" hangingPunct="1">
              <a:defRPr kern="1200">
                <a:solidFill>
                  <a:srgbClr val="000000"/>
                </a:solidFill>
                <a:latin typeface="Arial" charset="0"/>
                <a:ea typeface="+mn-ea"/>
                <a:cs typeface="Arial" charset="0"/>
                <a:sym typeface="Arial" charset="0"/>
              </a:defRPr>
            </a:lvl6pPr>
            <a:lvl7pPr marL="2743200" algn="l" defTabSz="914400" rtl="0" eaLnBrk="1" latinLnBrk="0" hangingPunct="1">
              <a:defRPr kern="1200">
                <a:solidFill>
                  <a:srgbClr val="000000"/>
                </a:solidFill>
                <a:latin typeface="Arial" charset="0"/>
                <a:ea typeface="+mn-ea"/>
                <a:cs typeface="Arial" charset="0"/>
                <a:sym typeface="Arial" charset="0"/>
              </a:defRPr>
            </a:lvl7pPr>
            <a:lvl8pPr marL="3200400" algn="l" defTabSz="914400" rtl="0" eaLnBrk="1" latinLnBrk="0" hangingPunct="1">
              <a:defRPr kern="1200">
                <a:solidFill>
                  <a:srgbClr val="000000"/>
                </a:solidFill>
                <a:latin typeface="Arial" charset="0"/>
                <a:ea typeface="+mn-ea"/>
                <a:cs typeface="Arial" charset="0"/>
                <a:sym typeface="Arial" charset="0"/>
              </a:defRPr>
            </a:lvl8pPr>
            <a:lvl9pPr marL="3657600" algn="l" defTabSz="914400" rtl="0" eaLnBrk="1" latinLnBrk="0" hangingPunct="1">
              <a:defRPr kern="1200">
                <a:solidFill>
                  <a:srgbClr val="000000"/>
                </a:solidFill>
                <a:latin typeface="Arial" charset="0"/>
                <a:ea typeface="+mn-ea"/>
                <a:cs typeface="Arial" charset="0"/>
                <a:sym typeface="Arial" charset="0"/>
              </a:defRPr>
            </a:lvl9pPr>
          </a:lstStyle>
          <a:p>
            <a:pPr>
              <a:spcBef>
                <a:spcPts val="500"/>
              </a:spcBef>
            </a:pPr>
            <a:r>
              <a:rPr lang="en-US" altLang="en-US" sz="1400" b="1" u="sng" dirty="0" err="1">
                <a:solidFill>
                  <a:srgbClr val="C00000"/>
                </a:solidFill>
              </a:rPr>
              <a:t>requestHeaders.html.erb</a:t>
            </a:r>
            <a:endParaRPr lang="en-US" altLang="en-US" sz="1400" b="1" u="sng" dirty="0">
              <a:solidFill>
                <a:srgbClr val="C00000"/>
              </a:solidFill>
            </a:endParaRPr>
          </a:p>
          <a:p>
            <a:pPr>
              <a:spcBef>
                <a:spcPts val="500"/>
              </a:spcBef>
            </a:pPr>
            <a:r>
              <a:rPr lang="en-US" altLang="en-US" sz="1400" dirty="0"/>
              <a:t>&lt;html&gt;</a:t>
            </a:r>
          </a:p>
          <a:p>
            <a:pPr>
              <a:spcBef>
                <a:spcPts val="500"/>
              </a:spcBef>
            </a:pPr>
            <a:r>
              <a:rPr lang="en-US" altLang="en-US" sz="1400" dirty="0"/>
              <a:t>  &lt;head&gt;</a:t>
            </a:r>
          </a:p>
          <a:p>
            <a:pPr>
              <a:spcBef>
                <a:spcPts val="500"/>
              </a:spcBef>
            </a:pPr>
            <a:r>
              <a:rPr lang="en-US" altLang="en-US" sz="1400" dirty="0"/>
              <a:t>    &lt;title&gt;Request Headers&lt;/title&gt; </a:t>
            </a:r>
          </a:p>
          <a:p>
            <a:pPr>
              <a:spcBef>
                <a:spcPts val="500"/>
              </a:spcBef>
            </a:pPr>
            <a:r>
              <a:rPr lang="en-US" altLang="en-US" sz="1400" dirty="0"/>
              <a:t>  &lt;/head&gt;</a:t>
            </a:r>
          </a:p>
          <a:p>
            <a:pPr>
              <a:spcBef>
                <a:spcPts val="500"/>
              </a:spcBef>
            </a:pPr>
            <a:r>
              <a:rPr lang="en-US" altLang="en-US" sz="1400" dirty="0"/>
              <a:t>  &lt;body&gt;</a:t>
            </a:r>
          </a:p>
          <a:p>
            <a:pPr>
              <a:spcBef>
                <a:spcPts val="500"/>
              </a:spcBef>
            </a:pPr>
            <a:r>
              <a:rPr lang="en-US" altLang="en-US" sz="1400" dirty="0"/>
              <a:t>    &lt;table border="0" </a:t>
            </a:r>
            <a:r>
              <a:rPr lang="en-US" altLang="en-US" sz="1400" dirty="0" err="1"/>
              <a:t>cellspacing</a:t>
            </a:r>
            <a:r>
              <a:rPr lang="en-US" altLang="en-US" sz="1400" dirty="0"/>
              <a:t>="5" </a:t>
            </a:r>
            <a:r>
              <a:rPr lang="en-US" altLang="en-US" sz="1400" dirty="0" err="1"/>
              <a:t>cellpadding</a:t>
            </a:r>
            <a:r>
              <a:rPr lang="en-US" altLang="en-US" sz="1400" dirty="0"/>
              <a:t>="5"&gt;</a:t>
            </a:r>
          </a:p>
          <a:p>
            <a:pPr>
              <a:spcBef>
                <a:spcPts val="500"/>
              </a:spcBef>
            </a:pPr>
            <a:r>
              <a:rPr lang="en-US" altLang="en-US" sz="1400" dirty="0"/>
              <a:t>      &lt;</a:t>
            </a:r>
            <a:r>
              <a:rPr lang="en-US" altLang="en-US" sz="1400" dirty="0" err="1"/>
              <a:t>tr</a:t>
            </a:r>
            <a:r>
              <a:rPr lang="en-US" altLang="en-US" sz="1400" dirty="0"/>
              <a:t>&gt;&lt;</a:t>
            </a:r>
            <a:r>
              <a:rPr lang="en-US" altLang="en-US" sz="1400" dirty="0" err="1"/>
              <a:t>th</a:t>
            </a:r>
            <a:r>
              <a:rPr lang="en-US" altLang="en-US" sz="1400" dirty="0"/>
              <a:t>&gt;Header&lt;/</a:t>
            </a:r>
            <a:r>
              <a:rPr lang="en-US" altLang="en-US" sz="1400" dirty="0" err="1"/>
              <a:t>th</a:t>
            </a:r>
            <a:r>
              <a:rPr lang="en-US" altLang="en-US" sz="1400" dirty="0"/>
              <a:t>&gt;&lt;</a:t>
            </a:r>
            <a:r>
              <a:rPr lang="en-US" altLang="en-US" sz="1400" dirty="0" err="1"/>
              <a:t>th</a:t>
            </a:r>
            <a:r>
              <a:rPr lang="en-US" altLang="en-US" sz="1400" dirty="0"/>
              <a:t>&gt;Value&lt;/</a:t>
            </a:r>
            <a:r>
              <a:rPr lang="en-US" altLang="en-US" sz="1400" dirty="0" err="1"/>
              <a:t>th</a:t>
            </a:r>
            <a:r>
              <a:rPr lang="en-US" altLang="en-US" sz="1400" dirty="0"/>
              <a:t>&gt;&lt;/</a:t>
            </a:r>
            <a:r>
              <a:rPr lang="en-US" altLang="en-US" sz="1400" dirty="0" err="1"/>
              <a:t>tr</a:t>
            </a:r>
            <a:r>
              <a:rPr lang="en-US" altLang="en-US" sz="1400" dirty="0"/>
              <a:t>&gt;</a:t>
            </a:r>
          </a:p>
          <a:p>
            <a:pPr>
              <a:spcBef>
                <a:spcPts val="500"/>
              </a:spcBef>
            </a:pPr>
            <a:r>
              <a:rPr lang="en-US" altLang="en-US" sz="1400" dirty="0"/>
              <a:t>      &lt;% </a:t>
            </a:r>
            <a:r>
              <a:rPr lang="en-US" altLang="en-US" sz="1400" dirty="0" err="1"/>
              <a:t>request.env.each_pair</a:t>
            </a:r>
            <a:r>
              <a:rPr lang="en-US" altLang="en-US" sz="1400" dirty="0"/>
              <a:t> do | key, value| %&gt;&lt;/p&gt;</a:t>
            </a:r>
          </a:p>
          <a:p>
            <a:pPr>
              <a:spcBef>
                <a:spcPts val="500"/>
              </a:spcBef>
            </a:pPr>
            <a:r>
              <a:rPr lang="en-US" altLang="en-US" sz="1400" dirty="0"/>
              <a:t>        &lt;</a:t>
            </a:r>
            <a:r>
              <a:rPr lang="en-US" altLang="en-US" sz="1400" dirty="0" err="1"/>
              <a:t>tr</a:t>
            </a:r>
            <a:r>
              <a:rPr lang="en-US" altLang="en-US" sz="1400" dirty="0"/>
              <a:t>&gt;&lt;td&gt;&lt;%= key %&gt;&lt;/td&gt;&lt;td&gt;&lt;%= value %&gt;&lt;/td&gt;&lt;/</a:t>
            </a:r>
            <a:r>
              <a:rPr lang="en-US" altLang="en-US" sz="1400" dirty="0" err="1"/>
              <a:t>tr</a:t>
            </a:r>
            <a:r>
              <a:rPr lang="en-US" altLang="en-US" sz="1400" dirty="0"/>
              <a:t>&gt;</a:t>
            </a:r>
          </a:p>
          <a:p>
            <a:pPr>
              <a:spcBef>
                <a:spcPts val="500"/>
              </a:spcBef>
            </a:pPr>
            <a:r>
              <a:rPr lang="en-US" altLang="en-US" sz="1400" dirty="0"/>
              <a:t>      &lt;% end %&gt;</a:t>
            </a:r>
          </a:p>
          <a:p>
            <a:pPr>
              <a:spcBef>
                <a:spcPts val="500"/>
              </a:spcBef>
            </a:pPr>
            <a:r>
              <a:rPr lang="en-US" altLang="en-US" sz="1400" dirty="0"/>
              <a:t>      &lt;/table&gt;</a:t>
            </a:r>
          </a:p>
          <a:p>
            <a:pPr>
              <a:spcBef>
                <a:spcPts val="500"/>
              </a:spcBef>
            </a:pPr>
            <a:r>
              <a:rPr lang="en-US" altLang="en-US" sz="1400" dirty="0"/>
              <a:t>  &lt;/body&gt;</a:t>
            </a:r>
          </a:p>
          <a:p>
            <a:pPr>
              <a:spcBef>
                <a:spcPts val="500"/>
              </a:spcBef>
            </a:pPr>
            <a:r>
              <a:rPr lang="en-US" altLang="en-US" sz="1400" dirty="0"/>
              <a:t>&lt;/html&gt;</a:t>
            </a:r>
          </a:p>
        </p:txBody>
      </p:sp>
      <p:sp>
        <p:nvSpPr>
          <p:cNvPr id="5" name="Rectangle 4"/>
          <p:cNvSpPr>
            <a:spLocks noChangeArrowheads="1"/>
          </p:cNvSpPr>
          <p:nvPr/>
        </p:nvSpPr>
        <p:spPr bwMode="auto">
          <a:xfrm>
            <a:off x="19050" y="1733917"/>
            <a:ext cx="3863237" cy="2451953"/>
          </a:xfrm>
          <a:prstGeom prst="rect">
            <a:avLst/>
          </a:prstGeom>
          <a:noFill/>
          <a:ln w="9525">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defPPr>
              <a:defRPr lang="en-US"/>
            </a:defPPr>
            <a:lvl1pPr algn="l" rtl="0" fontAlgn="base">
              <a:spcBef>
                <a:spcPts val="500"/>
              </a:spcBef>
              <a:spcAft>
                <a:spcPct val="0"/>
              </a:spcAft>
              <a:defRPr kern="1200">
                <a:solidFill>
                  <a:srgbClr val="000000"/>
                </a:solidFill>
                <a:latin typeface="Arial" charset="0"/>
                <a:ea typeface="+mn-ea"/>
                <a:cs typeface="Arial" charset="0"/>
                <a:sym typeface="Arial" charset="0"/>
              </a:defRPr>
            </a:lvl1pPr>
            <a:lvl2pPr marL="457200" algn="l" rtl="0" fontAlgn="base">
              <a:spcBef>
                <a:spcPts val="500"/>
              </a:spcBef>
              <a:spcAft>
                <a:spcPct val="0"/>
              </a:spcAft>
              <a:defRPr kern="1200">
                <a:solidFill>
                  <a:srgbClr val="000000"/>
                </a:solidFill>
                <a:latin typeface="Arial" charset="0"/>
                <a:ea typeface="+mn-ea"/>
                <a:cs typeface="Arial" charset="0"/>
                <a:sym typeface="Arial" charset="0"/>
              </a:defRPr>
            </a:lvl2pPr>
            <a:lvl3pPr marL="914400" algn="l" rtl="0" fontAlgn="base">
              <a:spcBef>
                <a:spcPts val="500"/>
              </a:spcBef>
              <a:spcAft>
                <a:spcPct val="0"/>
              </a:spcAft>
              <a:defRPr kern="1200">
                <a:solidFill>
                  <a:srgbClr val="000000"/>
                </a:solidFill>
                <a:latin typeface="Arial" charset="0"/>
                <a:ea typeface="+mn-ea"/>
                <a:cs typeface="Arial" charset="0"/>
                <a:sym typeface="Arial" charset="0"/>
              </a:defRPr>
            </a:lvl3pPr>
            <a:lvl4pPr marL="1371600" algn="l" rtl="0" fontAlgn="base">
              <a:spcBef>
                <a:spcPts val="500"/>
              </a:spcBef>
              <a:spcAft>
                <a:spcPct val="0"/>
              </a:spcAft>
              <a:defRPr kern="1200">
                <a:solidFill>
                  <a:srgbClr val="000000"/>
                </a:solidFill>
                <a:latin typeface="Arial" charset="0"/>
                <a:ea typeface="+mn-ea"/>
                <a:cs typeface="Arial" charset="0"/>
                <a:sym typeface="Arial" charset="0"/>
              </a:defRPr>
            </a:lvl4pPr>
            <a:lvl5pPr marL="1828800" algn="l" rtl="0" fontAlgn="base">
              <a:spcBef>
                <a:spcPts val="500"/>
              </a:spcBef>
              <a:spcAft>
                <a:spcPct val="0"/>
              </a:spcAft>
              <a:defRPr kern="1200">
                <a:solidFill>
                  <a:srgbClr val="000000"/>
                </a:solidFill>
                <a:latin typeface="Arial" charset="0"/>
                <a:ea typeface="+mn-ea"/>
                <a:cs typeface="Arial" charset="0"/>
                <a:sym typeface="Arial" charset="0"/>
              </a:defRPr>
            </a:lvl5pPr>
            <a:lvl6pPr marL="2286000" algn="l" defTabSz="914400" rtl="0" eaLnBrk="1" latinLnBrk="0" hangingPunct="1">
              <a:defRPr kern="1200">
                <a:solidFill>
                  <a:srgbClr val="000000"/>
                </a:solidFill>
                <a:latin typeface="Arial" charset="0"/>
                <a:ea typeface="+mn-ea"/>
                <a:cs typeface="Arial" charset="0"/>
                <a:sym typeface="Arial" charset="0"/>
              </a:defRPr>
            </a:lvl6pPr>
            <a:lvl7pPr marL="2743200" algn="l" defTabSz="914400" rtl="0" eaLnBrk="1" latinLnBrk="0" hangingPunct="1">
              <a:defRPr kern="1200">
                <a:solidFill>
                  <a:srgbClr val="000000"/>
                </a:solidFill>
                <a:latin typeface="Arial" charset="0"/>
                <a:ea typeface="+mn-ea"/>
                <a:cs typeface="Arial" charset="0"/>
                <a:sym typeface="Arial" charset="0"/>
              </a:defRPr>
            </a:lvl7pPr>
            <a:lvl8pPr marL="3200400" algn="l" defTabSz="914400" rtl="0" eaLnBrk="1" latinLnBrk="0" hangingPunct="1">
              <a:defRPr kern="1200">
                <a:solidFill>
                  <a:srgbClr val="000000"/>
                </a:solidFill>
                <a:latin typeface="Arial" charset="0"/>
                <a:ea typeface="+mn-ea"/>
                <a:cs typeface="Arial" charset="0"/>
                <a:sym typeface="Arial" charset="0"/>
              </a:defRPr>
            </a:lvl8pPr>
            <a:lvl9pPr marL="3657600" algn="l" defTabSz="914400" rtl="0" eaLnBrk="1" latinLnBrk="0" hangingPunct="1">
              <a:defRPr kern="1200">
                <a:solidFill>
                  <a:srgbClr val="000000"/>
                </a:solidFill>
                <a:latin typeface="Arial" charset="0"/>
                <a:ea typeface="+mn-ea"/>
                <a:cs typeface="Arial" charset="0"/>
                <a:sym typeface="Arial" charset="0"/>
              </a:defRPr>
            </a:lvl9pPr>
          </a:lstStyle>
          <a:p>
            <a:pPr>
              <a:spcBef>
                <a:spcPts val="500"/>
              </a:spcBef>
            </a:pPr>
            <a:r>
              <a:rPr lang="en-US" altLang="en-US" sz="1400" dirty="0"/>
              <a:t>class </a:t>
            </a:r>
            <a:r>
              <a:rPr lang="en-US" altLang="en-US" sz="1400" dirty="0" err="1"/>
              <a:t>SayController</a:t>
            </a:r>
            <a:r>
              <a:rPr lang="en-US" altLang="en-US" sz="1400" dirty="0"/>
              <a:t> &lt; </a:t>
            </a:r>
            <a:r>
              <a:rPr lang="en-US" altLang="en-US" sz="1400" dirty="0" err="1"/>
              <a:t>ApplicationController</a:t>
            </a:r>
            <a:r>
              <a:rPr lang="en-US" altLang="en-US" sz="1400" dirty="0"/>
              <a:t>  </a:t>
            </a:r>
          </a:p>
          <a:p>
            <a:pPr>
              <a:spcBef>
                <a:spcPts val="500"/>
              </a:spcBef>
            </a:pPr>
            <a:r>
              <a:rPr lang="en-US" altLang="en-US" sz="1400" dirty="0"/>
              <a:t>  def </a:t>
            </a:r>
            <a:r>
              <a:rPr lang="en-US" altLang="en-US" sz="1400" dirty="0" err="1"/>
              <a:t>requestHeaders</a:t>
            </a:r>
            <a:endParaRPr lang="en-US" altLang="en-US" sz="1400" dirty="0"/>
          </a:p>
          <a:p>
            <a:pPr>
              <a:spcBef>
                <a:spcPts val="500"/>
              </a:spcBef>
            </a:pPr>
            <a:r>
              <a:rPr lang="en-US" altLang="en-US" sz="1400" dirty="0"/>
              <a:t>    </a:t>
            </a:r>
            <a:r>
              <a:rPr lang="en-US" altLang="en-US" sz="1400" dirty="0" err="1"/>
              <a:t>remote_host</a:t>
            </a:r>
            <a:r>
              <a:rPr lang="en-US" altLang="en-US" sz="1400" dirty="0"/>
              <a:t> = </a:t>
            </a:r>
            <a:r>
              <a:rPr lang="en-US" altLang="en-US" sz="1400" dirty="0" err="1"/>
              <a:t>request.env</a:t>
            </a:r>
            <a:r>
              <a:rPr lang="en-US" altLang="en-US" sz="1400" dirty="0"/>
              <a:t>['REMOTE_HOST']</a:t>
            </a:r>
          </a:p>
          <a:p>
            <a:pPr>
              <a:spcBef>
                <a:spcPts val="500"/>
              </a:spcBef>
            </a:pPr>
            <a:r>
              <a:rPr lang="en-US" altLang="en-US" sz="1400" dirty="0"/>
              <a:t>  end</a:t>
            </a:r>
          </a:p>
          <a:p>
            <a:pPr>
              <a:spcBef>
                <a:spcPts val="500"/>
              </a:spcBef>
            </a:pPr>
            <a:r>
              <a:rPr lang="en-US" altLang="en-US" sz="1400" dirty="0"/>
              <a:t>  </a:t>
            </a:r>
          </a:p>
          <a:p>
            <a:pPr>
              <a:spcBef>
                <a:spcPts val="500"/>
              </a:spcBef>
            </a:pPr>
            <a:r>
              <a:rPr lang="en-US" altLang="en-US" sz="1400" dirty="0"/>
              <a:t>  </a:t>
            </a:r>
            <a:r>
              <a:rPr lang="en-US" altLang="en-US" sz="1400" dirty="0" err="1"/>
              <a:t>def</a:t>
            </a:r>
            <a:r>
              <a:rPr lang="en-US" altLang="en-US" sz="1400" dirty="0"/>
              <a:t> </a:t>
            </a:r>
            <a:r>
              <a:rPr lang="en-US" altLang="en-US" sz="1400" dirty="0" err="1"/>
              <a:t>requestHeaders</a:t>
            </a:r>
            <a:endParaRPr lang="en-US" altLang="en-US" sz="1400" dirty="0"/>
          </a:p>
          <a:p>
            <a:pPr>
              <a:spcBef>
                <a:spcPts val="500"/>
              </a:spcBef>
            </a:pPr>
            <a:r>
              <a:rPr lang="en-US" altLang="en-US" sz="1400" dirty="0"/>
              <a:t>  end</a:t>
            </a:r>
          </a:p>
          <a:p>
            <a:pPr>
              <a:spcBef>
                <a:spcPts val="500"/>
              </a:spcBef>
            </a:pPr>
            <a:r>
              <a:rPr lang="en-US" altLang="en-US" sz="1400" dirty="0"/>
              <a:t>end</a:t>
            </a:r>
          </a:p>
          <a:p>
            <a:pPr>
              <a:spcBef>
                <a:spcPts val="500"/>
              </a:spcBef>
            </a:pPr>
            <a:endParaRPr lang="en-US" altLang="en-US" sz="1400" dirty="0"/>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30" y="4408408"/>
            <a:ext cx="6451664" cy="2356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allout: Right Arrow 8">
            <a:extLst>
              <a:ext uri="{FF2B5EF4-FFF2-40B4-BE49-F238E27FC236}">
                <a16:creationId xmlns:a16="http://schemas.microsoft.com/office/drawing/2014/main" id="{84D7C820-1D8D-41A1-B697-36D5043C885E}"/>
              </a:ext>
            </a:extLst>
          </p:cNvPr>
          <p:cNvSpPr/>
          <p:nvPr/>
        </p:nvSpPr>
        <p:spPr>
          <a:xfrm>
            <a:off x="2802967" y="2623304"/>
            <a:ext cx="1853753" cy="9144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request is a predefined object</a:t>
            </a:r>
          </a:p>
        </p:txBody>
      </p:sp>
      <p:cxnSp>
        <p:nvCxnSpPr>
          <p:cNvPr id="11" name="Connector: Elbow 10">
            <a:extLst>
              <a:ext uri="{FF2B5EF4-FFF2-40B4-BE49-F238E27FC236}">
                <a16:creationId xmlns:a16="http://schemas.microsoft.com/office/drawing/2014/main" id="{AF712246-E157-408A-A734-2DA41C760F48}"/>
              </a:ext>
            </a:extLst>
          </p:cNvPr>
          <p:cNvCxnSpPr>
            <a:cxnSpLocks/>
          </p:cNvCxnSpPr>
          <p:nvPr/>
        </p:nvCxnSpPr>
        <p:spPr>
          <a:xfrm flipV="1">
            <a:off x="576129" y="796990"/>
            <a:ext cx="3911153" cy="1905000"/>
          </a:xfrm>
          <a:prstGeom prst="bentConnector3">
            <a:avLst/>
          </a:prstGeom>
          <a:ln>
            <a:solidFill>
              <a:srgbClr val="00B0F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09932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6BB50-4FB3-41FC-B957-2E2388AD0D6F}"/>
              </a:ext>
            </a:extLst>
          </p:cNvPr>
          <p:cNvSpPr>
            <a:spLocks noGrp="1"/>
          </p:cNvSpPr>
          <p:nvPr>
            <p:ph type="title"/>
          </p:nvPr>
        </p:nvSpPr>
        <p:spPr/>
        <p:txBody>
          <a:bodyPr/>
          <a:lstStyle/>
          <a:p>
            <a:r>
              <a:rPr lang="en-US" dirty="0"/>
              <a:t>Let’s fix the hardcoded id value for show</a:t>
            </a:r>
          </a:p>
        </p:txBody>
      </p:sp>
      <p:sp>
        <p:nvSpPr>
          <p:cNvPr id="3" name="Text Placeholder 2">
            <a:extLst>
              <a:ext uri="{FF2B5EF4-FFF2-40B4-BE49-F238E27FC236}">
                <a16:creationId xmlns:a16="http://schemas.microsoft.com/office/drawing/2014/main" id="{CACE67D9-4CF5-4573-8108-CEC6D14E4C6A}"/>
              </a:ext>
            </a:extLst>
          </p:cNvPr>
          <p:cNvSpPr>
            <a:spLocks noGrp="1"/>
          </p:cNvSpPr>
          <p:nvPr>
            <p:ph type="body" idx="1"/>
          </p:nvPr>
        </p:nvSpPr>
        <p:spPr/>
        <p:txBody>
          <a:bodyPr/>
          <a:lstStyle/>
          <a:p>
            <a:r>
              <a:rPr lang="en-US" dirty="0"/>
              <a:t>…..   Instead pass as a parameter in the </a:t>
            </a:r>
            <a:r>
              <a:rPr lang="en-US" dirty="0" err="1"/>
              <a:t>url</a:t>
            </a:r>
            <a:r>
              <a:rPr lang="en-US" dirty="0"/>
              <a:t>.  For example to see the tweet with id 3 the </a:t>
            </a:r>
            <a:r>
              <a:rPr lang="en-US" dirty="0" err="1"/>
              <a:t>url</a:t>
            </a:r>
            <a:r>
              <a:rPr lang="en-US" dirty="0"/>
              <a:t> is</a:t>
            </a:r>
          </a:p>
          <a:p>
            <a:r>
              <a:rPr lang="en-US" dirty="0"/>
              <a:t>http://host***/tweets/show/3</a:t>
            </a:r>
          </a:p>
        </p:txBody>
      </p:sp>
    </p:spTree>
    <p:extLst>
      <p:ext uri="{BB962C8B-B14F-4D97-AF65-F5344CB8AC3E}">
        <p14:creationId xmlns:p14="http://schemas.microsoft.com/office/powerpoint/2010/main" val="1091796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Passing Parameters in Request to Controller</a:t>
            </a:r>
          </a:p>
        </p:txBody>
      </p:sp>
      <p:sp>
        <p:nvSpPr>
          <p:cNvPr id="3" name="Content Placeholder 2"/>
          <p:cNvSpPr>
            <a:spLocks noGrp="1"/>
          </p:cNvSpPr>
          <p:nvPr>
            <p:ph sz="quarter" idx="1"/>
          </p:nvPr>
        </p:nvSpPr>
        <p:spPr>
          <a:xfrm>
            <a:off x="914400" y="1447800"/>
            <a:ext cx="7772400" cy="4572000"/>
          </a:xfrm>
        </p:spPr>
        <p:txBody>
          <a:bodyPr/>
          <a:lstStyle/>
          <a:p>
            <a:r>
              <a:rPr lang="en-US" dirty="0"/>
              <a:t>Example request:     tweets/3       # means get tweet 3</a:t>
            </a:r>
          </a:p>
          <a:p>
            <a:r>
              <a:rPr lang="en-US" dirty="0"/>
              <a:t>Read in parameter (default parameter above is always </a:t>
            </a:r>
            <a:r>
              <a:rPr lang="en-US" dirty="0">
                <a:solidFill>
                  <a:schemeClr val="accent1"/>
                </a:solidFill>
              </a:rPr>
              <a:t>id</a:t>
            </a:r>
            <a:r>
              <a:rPr lang="en-US" dirty="0"/>
              <a:t>)  in Controller via: </a:t>
            </a:r>
            <a:r>
              <a:rPr lang="en-US" b="1" dirty="0">
                <a:solidFill>
                  <a:schemeClr val="accent1"/>
                </a:solidFill>
              </a:rPr>
              <a:t>params[:id]</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260" t="31709" r="28348" b="42406"/>
          <a:stretch/>
        </p:blipFill>
        <p:spPr bwMode="auto">
          <a:xfrm>
            <a:off x="990600" y="3429000"/>
            <a:ext cx="6917634" cy="2120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llout: Up Arrow 3">
            <a:extLst>
              <a:ext uri="{FF2B5EF4-FFF2-40B4-BE49-F238E27FC236}">
                <a16:creationId xmlns:a16="http://schemas.microsoft.com/office/drawing/2014/main" id="{DB5BA4CB-0717-4944-989E-F9EBF79C3B48}"/>
              </a:ext>
            </a:extLst>
          </p:cNvPr>
          <p:cNvSpPr/>
          <p:nvPr/>
        </p:nvSpPr>
        <p:spPr>
          <a:xfrm>
            <a:off x="533400" y="5181600"/>
            <a:ext cx="4953000" cy="99060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the end of the above show method will call </a:t>
            </a:r>
            <a:r>
              <a:rPr lang="en-US" dirty="0" err="1"/>
              <a:t>status.html.erb</a:t>
            </a:r>
            <a:r>
              <a:rPr lang="en-US" dirty="0"/>
              <a:t> view passing the instance variable @tweet</a:t>
            </a:r>
          </a:p>
        </p:txBody>
      </p:sp>
    </p:spTree>
    <p:extLst>
      <p:ext uri="{BB962C8B-B14F-4D97-AF65-F5344CB8AC3E}">
        <p14:creationId xmlns:p14="http://schemas.microsoft.com/office/powerpoint/2010/main" val="1004559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0E047-2E93-434D-82CD-4FD5977FB3D0}"/>
              </a:ext>
            </a:extLst>
          </p:cNvPr>
          <p:cNvSpPr>
            <a:spLocks noGrp="1"/>
          </p:cNvSpPr>
          <p:nvPr>
            <p:ph type="title"/>
          </p:nvPr>
        </p:nvSpPr>
        <p:spPr/>
        <p:txBody>
          <a:bodyPr/>
          <a:lstStyle/>
          <a:p>
            <a:r>
              <a:rPr lang="en-US" dirty="0"/>
              <a:t>Another example for passing parameters</a:t>
            </a:r>
          </a:p>
        </p:txBody>
      </p:sp>
      <p:sp>
        <p:nvSpPr>
          <p:cNvPr id="3" name="Text Placeholder 2">
            <a:extLst>
              <a:ext uri="{FF2B5EF4-FFF2-40B4-BE49-F238E27FC236}">
                <a16:creationId xmlns:a16="http://schemas.microsoft.com/office/drawing/2014/main" id="{C44BD297-FDC3-43DF-89CF-0F9909D25FFD}"/>
              </a:ext>
            </a:extLst>
          </p:cNvPr>
          <p:cNvSpPr>
            <a:spLocks noGrp="1"/>
          </p:cNvSpPr>
          <p:nvPr>
            <p:ph type="body" idx="1"/>
          </p:nvPr>
        </p:nvSpPr>
        <p:spPr/>
        <p:txBody>
          <a:bodyPr/>
          <a:lstStyle/>
          <a:p>
            <a:r>
              <a:rPr lang="en-US" dirty="0"/>
              <a:t>….example to create a new tweet passing the “status of the tweet”</a:t>
            </a:r>
          </a:p>
        </p:txBody>
      </p:sp>
    </p:spTree>
    <p:extLst>
      <p:ext uri="{BB962C8B-B14F-4D97-AF65-F5344CB8AC3E}">
        <p14:creationId xmlns:p14="http://schemas.microsoft.com/office/powerpoint/2010/main" val="3602053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Another example Passing Parameter</a:t>
            </a:r>
          </a:p>
        </p:txBody>
      </p:sp>
      <p:sp>
        <p:nvSpPr>
          <p:cNvPr id="3" name="Content Placeholder 2"/>
          <p:cNvSpPr>
            <a:spLocks noGrp="1"/>
          </p:cNvSpPr>
          <p:nvPr>
            <p:ph sz="quarter" idx="1"/>
          </p:nvPr>
        </p:nvSpPr>
        <p:spPr/>
        <p:txBody>
          <a:bodyPr/>
          <a:lstStyle/>
          <a:p>
            <a:r>
              <a:rPr lang="en-US" dirty="0"/>
              <a:t>Say have request:     /</a:t>
            </a:r>
            <a:r>
              <a:rPr lang="en-US" dirty="0" err="1"/>
              <a:t>tweets?status</a:t>
            </a:r>
            <a:r>
              <a:rPr lang="en-US" dirty="0"/>
              <a:t>=I’m hungry</a:t>
            </a:r>
          </a:p>
          <a:p>
            <a:r>
              <a:rPr lang="en-US" dirty="0"/>
              <a:t>Lets say we want this to mean, create a new  Tweet with the status of “I’m hungry”</a:t>
            </a:r>
          </a:p>
          <a:p>
            <a:r>
              <a:rPr lang="en-US" dirty="0"/>
              <a:t>Here is the controller code:</a:t>
            </a:r>
          </a:p>
          <a:p>
            <a:endParaRPr lang="en-US" dirty="0"/>
          </a:p>
          <a:p>
            <a:pPr marL="0" indent="0">
              <a:buNone/>
            </a:pPr>
            <a:r>
              <a:rPr lang="en-US" b="1" dirty="0">
                <a:solidFill>
                  <a:srgbClr val="0070C0"/>
                </a:solidFill>
              </a:rPr>
              <a:t>@tweet = </a:t>
            </a:r>
            <a:r>
              <a:rPr lang="en-US" b="1" dirty="0" err="1">
                <a:solidFill>
                  <a:srgbClr val="0070C0"/>
                </a:solidFill>
              </a:rPr>
              <a:t>Tweet.create</a:t>
            </a:r>
            <a:r>
              <a:rPr lang="en-US" b="1" dirty="0">
                <a:solidFill>
                  <a:srgbClr val="0070C0"/>
                </a:solidFill>
              </a:rPr>
              <a:t>(status:   </a:t>
            </a:r>
            <a:r>
              <a:rPr lang="en-US" b="1" dirty="0" err="1">
                <a:solidFill>
                  <a:srgbClr val="0070C0"/>
                </a:solidFill>
              </a:rPr>
              <a:t>params</a:t>
            </a:r>
            <a:r>
              <a:rPr lang="en-US" b="1" dirty="0">
                <a:solidFill>
                  <a:srgbClr val="0070C0"/>
                </a:solidFill>
              </a:rPr>
              <a:t>[:status] )</a:t>
            </a:r>
          </a:p>
        </p:txBody>
      </p:sp>
      <p:sp>
        <p:nvSpPr>
          <p:cNvPr id="4" name="TextBox 3"/>
          <p:cNvSpPr txBox="1"/>
          <p:nvPr/>
        </p:nvSpPr>
        <p:spPr>
          <a:xfrm>
            <a:off x="5181600" y="2514599"/>
            <a:ext cx="4114800" cy="1200329"/>
          </a:xfrm>
          <a:prstGeom prst="rect">
            <a:avLst/>
          </a:prstGeom>
          <a:solidFill>
            <a:srgbClr val="FFC000"/>
          </a:solidFill>
        </p:spPr>
        <p:txBody>
          <a:bodyPr wrap="square" rtlCol="0">
            <a:spAutoFit/>
          </a:bodyPr>
          <a:lstStyle/>
          <a:p>
            <a:r>
              <a:rPr lang="en-US" b="1" dirty="0"/>
              <a:t>/</a:t>
            </a:r>
            <a:r>
              <a:rPr lang="en-US" b="1" dirty="0" err="1"/>
              <a:t>tweets?status</a:t>
            </a:r>
            <a:r>
              <a:rPr lang="en-US" b="1" dirty="0"/>
              <a:t>=I’m hungry</a:t>
            </a:r>
          </a:p>
          <a:p>
            <a:r>
              <a:rPr lang="en-US" b="1" dirty="0"/>
              <a:t>YIELDS the following hash for </a:t>
            </a:r>
            <a:r>
              <a:rPr lang="en-US" b="1" dirty="0" err="1"/>
              <a:t>params</a:t>
            </a:r>
            <a:r>
              <a:rPr lang="en-US" b="1" dirty="0"/>
              <a:t> </a:t>
            </a:r>
          </a:p>
          <a:p>
            <a:endParaRPr lang="en-US" b="1" dirty="0"/>
          </a:p>
          <a:p>
            <a:r>
              <a:rPr lang="en-US" b="1" dirty="0" err="1"/>
              <a:t>params</a:t>
            </a:r>
            <a:r>
              <a:rPr lang="en-US" b="1" dirty="0"/>
              <a:t> = {status:   “I’m hungry” }</a:t>
            </a:r>
          </a:p>
        </p:txBody>
      </p:sp>
    </p:spTree>
    <p:extLst>
      <p:ext uri="{BB962C8B-B14F-4D97-AF65-F5344CB8AC3E}">
        <p14:creationId xmlns:p14="http://schemas.microsoft.com/office/powerpoint/2010/main" val="162325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0E047-2E93-434D-82CD-4FD5977FB3D0}"/>
              </a:ext>
            </a:extLst>
          </p:cNvPr>
          <p:cNvSpPr>
            <a:spLocks noGrp="1"/>
          </p:cNvSpPr>
          <p:nvPr>
            <p:ph type="title"/>
          </p:nvPr>
        </p:nvSpPr>
        <p:spPr/>
        <p:txBody>
          <a:bodyPr/>
          <a:lstStyle/>
          <a:p>
            <a:r>
              <a:rPr lang="en-US" dirty="0"/>
              <a:t>IF we reformat how we send the parameter….</a:t>
            </a:r>
          </a:p>
        </p:txBody>
      </p:sp>
      <p:sp>
        <p:nvSpPr>
          <p:cNvPr id="3" name="Text Placeholder 2">
            <a:extLst>
              <a:ext uri="{FF2B5EF4-FFF2-40B4-BE49-F238E27FC236}">
                <a16:creationId xmlns:a16="http://schemas.microsoft.com/office/drawing/2014/main" id="{C44BD297-FDC3-43DF-89CF-0F9909D25FFD}"/>
              </a:ext>
            </a:extLst>
          </p:cNvPr>
          <p:cNvSpPr>
            <a:spLocks noGrp="1"/>
          </p:cNvSpPr>
          <p:nvPr>
            <p:ph type="body" idx="1"/>
          </p:nvPr>
        </p:nvSpPr>
        <p:spPr/>
        <p:txBody>
          <a:bodyPr/>
          <a:lstStyle/>
          <a:p>
            <a:r>
              <a:rPr lang="en-US" dirty="0"/>
              <a:t>….we can make our controller code even simpler</a:t>
            </a:r>
          </a:p>
        </p:txBody>
      </p:sp>
    </p:spTree>
    <p:extLst>
      <p:ext uri="{BB962C8B-B14F-4D97-AF65-F5344CB8AC3E}">
        <p14:creationId xmlns:p14="http://schemas.microsoft.com/office/powerpoint/2010/main" val="4290711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Another example</a:t>
            </a:r>
            <a:br>
              <a:rPr lang="en-US" dirty="0"/>
            </a:br>
            <a:r>
              <a:rPr lang="en-US" dirty="0"/>
              <a:t> Passing Parameter</a:t>
            </a:r>
          </a:p>
        </p:txBody>
      </p:sp>
      <p:sp>
        <p:nvSpPr>
          <p:cNvPr id="3" name="Content Placeholder 2"/>
          <p:cNvSpPr>
            <a:spLocks noGrp="1"/>
          </p:cNvSpPr>
          <p:nvPr>
            <p:ph sz="quarter" idx="1"/>
          </p:nvPr>
        </p:nvSpPr>
        <p:spPr>
          <a:xfrm>
            <a:off x="533400" y="1447800"/>
            <a:ext cx="8382000" cy="5257800"/>
          </a:xfrm>
        </p:spPr>
        <p:txBody>
          <a:bodyPr/>
          <a:lstStyle/>
          <a:p>
            <a:r>
              <a:rPr lang="en-US" dirty="0"/>
              <a:t>Say have request:     </a:t>
            </a:r>
            <a:r>
              <a:rPr lang="en-US" b="1" dirty="0">
                <a:solidFill>
                  <a:srgbClr val="C00000"/>
                </a:solidFill>
              </a:rPr>
              <a:t>/</a:t>
            </a:r>
            <a:r>
              <a:rPr lang="en-US" b="1" dirty="0" err="1">
                <a:solidFill>
                  <a:srgbClr val="C00000"/>
                </a:solidFill>
              </a:rPr>
              <a:t>tweets?tweet</a:t>
            </a:r>
            <a:r>
              <a:rPr lang="en-US" b="1" dirty="0">
                <a:solidFill>
                  <a:srgbClr val="C00000"/>
                </a:solidFill>
              </a:rPr>
              <a:t>[status]=I’m hungry</a:t>
            </a:r>
          </a:p>
          <a:p>
            <a:r>
              <a:rPr lang="en-US" dirty="0"/>
              <a:t>Lets say we want this to mean, create a new  Tweet with the status of “I’m hungry”</a:t>
            </a:r>
            <a:br>
              <a:rPr lang="en-US" dirty="0"/>
            </a:br>
            <a:br>
              <a:rPr lang="en-US" dirty="0"/>
            </a:br>
            <a:br>
              <a:rPr lang="en-US" dirty="0"/>
            </a:br>
            <a:br>
              <a:rPr lang="en-US" dirty="0"/>
            </a:br>
            <a:br>
              <a:rPr lang="en-US" dirty="0"/>
            </a:br>
            <a:br>
              <a:rPr lang="en-US" dirty="0"/>
            </a:br>
            <a:br>
              <a:rPr lang="en-US" dirty="0"/>
            </a:br>
            <a:endParaRPr lang="en-US" dirty="0"/>
          </a:p>
          <a:p>
            <a:r>
              <a:rPr lang="en-US" dirty="0"/>
              <a:t>Here is the controller code:</a:t>
            </a:r>
          </a:p>
          <a:p>
            <a:pPr marL="0" indent="0">
              <a:buNone/>
            </a:pPr>
            <a:r>
              <a:rPr lang="en-US" b="1" dirty="0">
                <a:solidFill>
                  <a:srgbClr val="0070C0"/>
                </a:solidFill>
              </a:rPr>
              <a:t>@tweet = </a:t>
            </a:r>
            <a:r>
              <a:rPr lang="en-US" b="1" dirty="0" err="1">
                <a:solidFill>
                  <a:srgbClr val="0070C0"/>
                </a:solidFill>
              </a:rPr>
              <a:t>Tweet.create</a:t>
            </a:r>
            <a:r>
              <a:rPr lang="en-US" b="1" dirty="0">
                <a:solidFill>
                  <a:srgbClr val="0070C0"/>
                </a:solidFill>
              </a:rPr>
              <a:t>(</a:t>
            </a:r>
            <a:r>
              <a:rPr lang="en-US" b="1" dirty="0" err="1">
                <a:solidFill>
                  <a:srgbClr val="0070C0"/>
                </a:solidFill>
              </a:rPr>
              <a:t>params</a:t>
            </a:r>
            <a:r>
              <a:rPr lang="en-US" b="1" dirty="0">
                <a:solidFill>
                  <a:srgbClr val="0070C0"/>
                </a:solidFill>
              </a:rPr>
              <a:t>[:tweet])</a:t>
            </a:r>
          </a:p>
        </p:txBody>
      </p:sp>
      <p:sp>
        <p:nvSpPr>
          <p:cNvPr id="4" name="TextBox 3"/>
          <p:cNvSpPr txBox="1"/>
          <p:nvPr/>
        </p:nvSpPr>
        <p:spPr>
          <a:xfrm>
            <a:off x="342900" y="2796458"/>
            <a:ext cx="8915400" cy="2739211"/>
          </a:xfrm>
          <a:prstGeom prst="rect">
            <a:avLst/>
          </a:prstGeom>
          <a:solidFill>
            <a:srgbClr val="FFC000"/>
          </a:solidFill>
        </p:spPr>
        <p:txBody>
          <a:bodyPr wrap="square" rtlCol="0">
            <a:spAutoFit/>
          </a:bodyPr>
          <a:lstStyle/>
          <a:p>
            <a:r>
              <a:rPr lang="en-US" b="1" dirty="0"/>
              <a:t>/</a:t>
            </a:r>
            <a:r>
              <a:rPr lang="en-US" b="1" dirty="0" err="1"/>
              <a:t>tweets?tweet</a:t>
            </a:r>
            <a:r>
              <a:rPr lang="en-US" b="1" dirty="0"/>
              <a:t>[status]=I’m hungry</a:t>
            </a:r>
          </a:p>
          <a:p>
            <a:r>
              <a:rPr lang="en-US" b="1" dirty="0"/>
              <a:t>YIELDS the following hash for </a:t>
            </a:r>
            <a:r>
              <a:rPr lang="en-US" b="1" dirty="0" err="1"/>
              <a:t>params</a:t>
            </a:r>
            <a:r>
              <a:rPr lang="en-US" b="1" dirty="0"/>
              <a:t> </a:t>
            </a:r>
          </a:p>
          <a:p>
            <a:endParaRPr lang="en-US" b="1" dirty="0"/>
          </a:p>
          <a:p>
            <a:r>
              <a:rPr lang="en-US" b="1" dirty="0" err="1">
                <a:solidFill>
                  <a:srgbClr val="C00000"/>
                </a:solidFill>
                <a:highlight>
                  <a:srgbClr val="FFFF00"/>
                </a:highlight>
              </a:rPr>
              <a:t>params</a:t>
            </a:r>
            <a:r>
              <a:rPr lang="en-US" b="1" dirty="0">
                <a:solidFill>
                  <a:srgbClr val="C00000"/>
                </a:solidFill>
                <a:highlight>
                  <a:srgbClr val="FFFF00"/>
                </a:highlight>
              </a:rPr>
              <a:t> = {tweet: {status:   “I’m hungry” }}</a:t>
            </a:r>
          </a:p>
          <a:p>
            <a:endParaRPr lang="en-US" b="1" dirty="0">
              <a:solidFill>
                <a:srgbClr val="C00000"/>
              </a:solidFill>
            </a:endParaRPr>
          </a:p>
          <a:p>
            <a:r>
              <a:rPr lang="en-US" b="1" dirty="0">
                <a:solidFill>
                  <a:srgbClr val="C00000"/>
                </a:solidFill>
              </a:rPr>
              <a:t>Note: </a:t>
            </a:r>
            <a:r>
              <a:rPr lang="en-US" b="1" dirty="0" err="1">
                <a:solidFill>
                  <a:srgbClr val="C00000"/>
                </a:solidFill>
                <a:highlight>
                  <a:srgbClr val="00FFFF"/>
                </a:highlight>
              </a:rPr>
              <a:t>params</a:t>
            </a:r>
            <a:r>
              <a:rPr lang="en-US" b="1" dirty="0">
                <a:solidFill>
                  <a:srgbClr val="C00000"/>
                </a:solidFill>
                <a:highlight>
                  <a:srgbClr val="00FFFF"/>
                </a:highlight>
              </a:rPr>
              <a:t>[:tweet] = {status:  “I’m hungry}</a:t>
            </a:r>
          </a:p>
          <a:p>
            <a:r>
              <a:rPr lang="en-US" b="1" dirty="0">
                <a:solidFill>
                  <a:srgbClr val="C00000"/>
                </a:solidFill>
              </a:rPr>
              <a:t>AND that hash can be used directly as input into </a:t>
            </a:r>
          </a:p>
          <a:p>
            <a:r>
              <a:rPr lang="en-US" b="1" dirty="0">
                <a:solidFill>
                  <a:srgbClr val="C00000"/>
                </a:solidFill>
              </a:rPr>
              <a:t>create method</a:t>
            </a:r>
          </a:p>
          <a:p>
            <a:r>
              <a:rPr lang="en-US" sz="2800" b="1" u="sng" dirty="0">
                <a:solidFill>
                  <a:srgbClr val="7030A0"/>
                </a:solidFill>
              </a:rPr>
              <a:t>This is WHY you commonly see the above request format</a:t>
            </a:r>
          </a:p>
        </p:txBody>
      </p:sp>
      <p:sp>
        <p:nvSpPr>
          <p:cNvPr id="5" name="Callout: Down Arrow 4">
            <a:extLst>
              <a:ext uri="{FF2B5EF4-FFF2-40B4-BE49-F238E27FC236}">
                <a16:creationId xmlns:a16="http://schemas.microsoft.com/office/drawing/2014/main" id="{A8474228-9070-40DF-AD35-B86DAA7D0ADF}"/>
              </a:ext>
            </a:extLst>
          </p:cNvPr>
          <p:cNvSpPr/>
          <p:nvPr/>
        </p:nvSpPr>
        <p:spPr>
          <a:xfrm>
            <a:off x="4688633" y="65747"/>
            <a:ext cx="2315547" cy="1560781"/>
          </a:xfrm>
          <a:prstGeom prst="downArrowCallout">
            <a:avLst>
              <a:gd name="adj1" fmla="val 16630"/>
              <a:gd name="adj2" fmla="val 25000"/>
              <a:gd name="adj3" fmla="val 17826"/>
              <a:gd name="adj4" fmla="val 512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Passing the status as a hash array element</a:t>
            </a:r>
          </a:p>
        </p:txBody>
      </p:sp>
    </p:spTree>
    <p:extLst>
      <p:ext uri="{BB962C8B-B14F-4D97-AF65-F5344CB8AC3E}">
        <p14:creationId xmlns:p14="http://schemas.microsoft.com/office/powerpoint/2010/main" val="2013825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normAutofit fontScale="90000"/>
          </a:bodyPr>
          <a:lstStyle/>
          <a:p>
            <a:r>
              <a:rPr lang="en-US" dirty="0"/>
              <a:t>Another example reading in the params hash object in the Controller</a:t>
            </a:r>
          </a:p>
        </p:txBody>
      </p:sp>
      <p:sp>
        <p:nvSpPr>
          <p:cNvPr id="9" name="Text Box 3"/>
          <p:cNvSpPr txBox="1">
            <a:spLocks noChangeArrowheads="1"/>
          </p:cNvSpPr>
          <p:nvPr/>
        </p:nvSpPr>
        <p:spPr bwMode="auto">
          <a:xfrm>
            <a:off x="352425" y="1371600"/>
            <a:ext cx="8458200" cy="560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eaLnBrk="1" hangingPunct="1">
              <a:lnSpc>
                <a:spcPct val="90000"/>
              </a:lnSpc>
            </a:pPr>
            <a:r>
              <a:rPr lang="en-US" sz="1600" b="1" dirty="0">
                <a:solidFill>
                  <a:schemeClr val="tx2"/>
                </a:solidFill>
                <a:latin typeface="Courier New" pitchFamily="49" charset="0"/>
              </a:rPr>
              <a:t>class</a:t>
            </a:r>
            <a:r>
              <a:rPr lang="en-US" sz="1600" b="1" dirty="0">
                <a:latin typeface="Courier New" pitchFamily="49" charset="0"/>
              </a:rPr>
              <a:t> </a:t>
            </a:r>
            <a:r>
              <a:rPr lang="en-US" sz="1600" b="1" dirty="0" err="1">
                <a:latin typeface="Courier New" pitchFamily="49" charset="0"/>
              </a:rPr>
              <a:t>RailsIntroController</a:t>
            </a:r>
            <a:r>
              <a:rPr lang="en-US" sz="1600" b="1" dirty="0">
                <a:latin typeface="Courier New" pitchFamily="49" charset="0"/>
              </a:rPr>
              <a:t> &lt; </a:t>
            </a:r>
            <a:r>
              <a:rPr lang="en-US" sz="1600" b="1" dirty="0" err="1">
                <a:latin typeface="Courier New" pitchFamily="49" charset="0"/>
              </a:rPr>
              <a:t>ApplicationController</a:t>
            </a:r>
            <a:endParaRPr lang="en-US" sz="1600" b="1" dirty="0">
              <a:latin typeface="Courier New" pitchFamily="49" charset="0"/>
            </a:endParaRPr>
          </a:p>
          <a:p>
            <a:pPr algn="l" eaLnBrk="1" hangingPunct="1">
              <a:lnSpc>
                <a:spcPct val="90000"/>
              </a:lnSpc>
            </a:pPr>
            <a:r>
              <a:rPr lang="en-US" sz="1600" b="1" dirty="0">
                <a:latin typeface="Courier New" pitchFamily="49" charset="0"/>
              </a:rPr>
              <a:t>  </a:t>
            </a:r>
            <a:r>
              <a:rPr lang="en-US" sz="1600" b="1" dirty="0" err="1">
                <a:solidFill>
                  <a:schemeClr val="tx2"/>
                </a:solidFill>
                <a:latin typeface="Courier New" pitchFamily="49" charset="0"/>
              </a:rPr>
              <a:t>def</a:t>
            </a:r>
            <a:r>
              <a:rPr lang="en-US" sz="1600" b="1" dirty="0">
                <a:latin typeface="Courier New" pitchFamily="49" charset="0"/>
              </a:rPr>
              <a:t> </a:t>
            </a:r>
            <a:r>
              <a:rPr lang="en-US" sz="1600" b="1" dirty="0" err="1">
                <a:latin typeface="Courier New" pitchFamily="49" charset="0"/>
              </a:rPr>
              <a:t>show_primes</a:t>
            </a:r>
            <a:endParaRPr lang="en-US" sz="1600" b="1" dirty="0">
              <a:latin typeface="Courier New" pitchFamily="49" charset="0"/>
            </a:endParaRP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if</a:t>
            </a:r>
            <a:r>
              <a:rPr lang="en-US" sz="1600" b="1" dirty="0">
                <a:latin typeface="Courier New" pitchFamily="49" charset="0"/>
              </a:rPr>
              <a:t> </a:t>
            </a:r>
            <a:r>
              <a:rPr lang="en-US" sz="1600" b="1" dirty="0" err="1">
                <a:latin typeface="Courier New" pitchFamily="49" charset="0"/>
              </a:rPr>
              <a:t>params</a:t>
            </a:r>
            <a:r>
              <a:rPr lang="en-US" sz="1600" b="1" dirty="0">
                <a:latin typeface="Courier New" pitchFamily="49" charset="0"/>
              </a:rPr>
              <a:t>[:count] != nil </a:t>
            </a:r>
            <a:r>
              <a:rPr lang="en-US" sz="1600" b="1" dirty="0">
                <a:solidFill>
                  <a:schemeClr val="tx2"/>
                </a:solidFill>
                <a:latin typeface="Courier New" pitchFamily="49" charset="0"/>
              </a:rPr>
              <a:t>then</a:t>
            </a:r>
          </a:p>
          <a:p>
            <a:pPr algn="l" eaLnBrk="1" hangingPunct="1">
              <a:lnSpc>
                <a:spcPct val="90000"/>
              </a:lnSpc>
            </a:pPr>
            <a:r>
              <a:rPr lang="en-US" sz="1600" b="1" dirty="0">
                <a:latin typeface="Courier New" pitchFamily="49" charset="0"/>
              </a:rPr>
              <a:t>      count = </a:t>
            </a:r>
            <a:r>
              <a:rPr lang="en-US" sz="1600" b="1" dirty="0" err="1">
                <a:latin typeface="Courier New" pitchFamily="49" charset="0"/>
              </a:rPr>
              <a:t>params</a:t>
            </a:r>
            <a:r>
              <a:rPr lang="en-US" sz="1600" b="1" dirty="0">
                <a:latin typeface="Courier New" pitchFamily="49" charset="0"/>
              </a:rPr>
              <a:t>[:count].</a:t>
            </a:r>
            <a:r>
              <a:rPr lang="en-US" sz="1600" b="1" dirty="0" err="1">
                <a:latin typeface="Courier New" pitchFamily="49" charset="0"/>
              </a:rPr>
              <a:t>to_i</a:t>
            </a:r>
            <a:r>
              <a:rPr lang="en-US" sz="1600" b="1" dirty="0">
                <a:latin typeface="Courier New" pitchFamily="49" charset="0"/>
              </a:rPr>
              <a:t>()</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else</a:t>
            </a:r>
          </a:p>
          <a:p>
            <a:pPr algn="l" eaLnBrk="1" hangingPunct="1">
              <a:lnSpc>
                <a:spcPct val="90000"/>
              </a:lnSpc>
            </a:pPr>
            <a:r>
              <a:rPr lang="en-US" sz="1600" b="1" dirty="0">
                <a:latin typeface="Courier New" pitchFamily="49" charset="0"/>
              </a:rPr>
              <a:t>      count = 10</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end</a:t>
            </a:r>
          </a:p>
          <a:p>
            <a:pPr algn="l" eaLnBrk="1" hangingPunct="1">
              <a:lnSpc>
                <a:spcPct val="90000"/>
              </a:lnSpc>
            </a:pPr>
            <a:endParaRPr lang="en-US" sz="1600" b="1" dirty="0">
              <a:latin typeface="Courier New" pitchFamily="49" charset="0"/>
            </a:endParaRPr>
          </a:p>
          <a:p>
            <a:pPr algn="l" eaLnBrk="1" hangingPunct="1">
              <a:lnSpc>
                <a:spcPct val="90000"/>
              </a:lnSpc>
            </a:pPr>
            <a:r>
              <a:rPr lang="en-US" sz="1600" b="1" dirty="0">
                <a:latin typeface="Courier New" pitchFamily="49" charset="0"/>
              </a:rPr>
              <a:t>    @primes = []</a:t>
            </a:r>
          </a:p>
          <a:p>
            <a:pPr algn="l" eaLnBrk="1" hangingPunct="1">
              <a:lnSpc>
                <a:spcPct val="90000"/>
              </a:lnSpc>
            </a:pPr>
            <a:r>
              <a:rPr lang="en-US" sz="1600" b="1" dirty="0">
                <a:latin typeface="Courier New" pitchFamily="49" charset="0"/>
              </a:rPr>
              <a:t>    candidate = 2</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while</a:t>
            </a:r>
            <a:r>
              <a:rPr lang="en-US" sz="1600" b="1" dirty="0">
                <a:latin typeface="Courier New" pitchFamily="49" charset="0"/>
              </a:rPr>
              <a:t> @</a:t>
            </a:r>
            <a:r>
              <a:rPr lang="en-US" sz="1600" b="1" dirty="0" err="1">
                <a:latin typeface="Courier New" pitchFamily="49" charset="0"/>
              </a:rPr>
              <a:t>primes.length</a:t>
            </a:r>
            <a:r>
              <a:rPr lang="en-US" sz="1600" b="1" dirty="0">
                <a:latin typeface="Courier New" pitchFamily="49" charset="0"/>
              </a:rPr>
              <a:t> &lt; count</a:t>
            </a:r>
          </a:p>
          <a:p>
            <a:pPr algn="l" eaLnBrk="1" hangingPunct="1">
              <a:lnSpc>
                <a:spcPct val="90000"/>
              </a:lnSpc>
            </a:pPr>
            <a:r>
              <a:rPr lang="en-US" sz="1600" b="1" dirty="0">
                <a:latin typeface="Courier New" pitchFamily="49" charset="0"/>
              </a:rPr>
              <a:t>      </a:t>
            </a:r>
            <a:r>
              <a:rPr lang="en-US" sz="1600" b="1" dirty="0" err="1">
                <a:latin typeface="Courier New" pitchFamily="49" charset="0"/>
              </a:rPr>
              <a:t>is_prime</a:t>
            </a:r>
            <a:r>
              <a:rPr lang="en-US" sz="1600" b="1" dirty="0">
                <a:latin typeface="Courier New" pitchFamily="49" charset="0"/>
              </a:rPr>
              <a:t> = true</a:t>
            </a:r>
          </a:p>
          <a:p>
            <a:pPr algn="l" eaLnBrk="1" hangingPunct="1">
              <a:lnSpc>
                <a:spcPct val="90000"/>
              </a:lnSpc>
            </a:pPr>
            <a:r>
              <a:rPr lang="en-US" sz="1600" b="1" dirty="0">
                <a:latin typeface="Courier New" pitchFamily="49" charset="0"/>
              </a:rPr>
              <a:t>      @</a:t>
            </a:r>
            <a:r>
              <a:rPr lang="en-US" sz="1600" b="1" dirty="0" err="1">
                <a:latin typeface="Courier New" pitchFamily="49" charset="0"/>
              </a:rPr>
              <a:t>primes.each</a:t>
            </a:r>
            <a:r>
              <a:rPr lang="en-US" sz="1600" b="1" dirty="0">
                <a:latin typeface="Courier New" pitchFamily="49" charset="0"/>
              </a:rPr>
              <a:t> </a:t>
            </a:r>
            <a:r>
              <a:rPr lang="en-US" sz="1600" b="1" dirty="0">
                <a:solidFill>
                  <a:schemeClr val="tx2"/>
                </a:solidFill>
                <a:latin typeface="Courier New" pitchFamily="49" charset="0"/>
              </a:rPr>
              <a:t>do</a:t>
            </a:r>
            <a:r>
              <a:rPr lang="en-US" sz="1600" b="1" dirty="0">
                <a:latin typeface="Courier New" pitchFamily="49" charset="0"/>
              </a:rPr>
              <a:t> |prime|</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if</a:t>
            </a:r>
            <a:r>
              <a:rPr lang="en-US" sz="1600" b="1" dirty="0">
                <a:latin typeface="Courier New" pitchFamily="49" charset="0"/>
              </a:rPr>
              <a:t> (candidate % prime) == 0 </a:t>
            </a:r>
            <a:r>
              <a:rPr lang="en-US" sz="1600" b="1" dirty="0">
                <a:solidFill>
                  <a:schemeClr val="tx2"/>
                </a:solidFill>
                <a:latin typeface="Courier New" pitchFamily="49" charset="0"/>
              </a:rPr>
              <a:t>then</a:t>
            </a:r>
          </a:p>
          <a:p>
            <a:pPr algn="l" eaLnBrk="1" hangingPunct="1">
              <a:lnSpc>
                <a:spcPct val="90000"/>
              </a:lnSpc>
            </a:pPr>
            <a:r>
              <a:rPr lang="en-US" sz="1600" b="1" dirty="0">
                <a:latin typeface="Courier New" pitchFamily="49" charset="0"/>
              </a:rPr>
              <a:t>          </a:t>
            </a:r>
            <a:r>
              <a:rPr lang="en-US" sz="1600" b="1" dirty="0" err="1">
                <a:latin typeface="Courier New" pitchFamily="49" charset="0"/>
              </a:rPr>
              <a:t>is_prime</a:t>
            </a:r>
            <a:r>
              <a:rPr lang="en-US" sz="1600" b="1" dirty="0">
                <a:latin typeface="Courier New" pitchFamily="49" charset="0"/>
              </a:rPr>
              <a:t> = </a:t>
            </a:r>
            <a:r>
              <a:rPr lang="en-US" sz="1600" b="1" dirty="0">
                <a:solidFill>
                  <a:schemeClr val="tx2"/>
                </a:solidFill>
                <a:latin typeface="Courier New" pitchFamily="49" charset="0"/>
              </a:rPr>
              <a:t>false</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break</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end</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end</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if</a:t>
            </a:r>
            <a:r>
              <a:rPr lang="en-US" sz="1600" b="1" dirty="0">
                <a:latin typeface="Courier New" pitchFamily="49" charset="0"/>
              </a:rPr>
              <a:t> </a:t>
            </a:r>
            <a:r>
              <a:rPr lang="en-US" sz="1600" b="1" dirty="0" err="1">
                <a:latin typeface="Courier New" pitchFamily="49" charset="0"/>
              </a:rPr>
              <a:t>is_prime</a:t>
            </a:r>
            <a:r>
              <a:rPr lang="en-US" sz="1600" b="1" dirty="0">
                <a:latin typeface="Courier New" pitchFamily="49" charset="0"/>
              </a:rPr>
              <a:t> </a:t>
            </a:r>
            <a:r>
              <a:rPr lang="en-US" sz="1600" b="1" dirty="0">
                <a:solidFill>
                  <a:schemeClr val="tx2"/>
                </a:solidFill>
                <a:latin typeface="Courier New" pitchFamily="49" charset="0"/>
              </a:rPr>
              <a:t>then</a:t>
            </a:r>
          </a:p>
          <a:p>
            <a:pPr algn="l" eaLnBrk="1" hangingPunct="1">
              <a:lnSpc>
                <a:spcPct val="90000"/>
              </a:lnSpc>
            </a:pPr>
            <a:r>
              <a:rPr lang="en-US" sz="1600" b="1" dirty="0">
                <a:latin typeface="Courier New" pitchFamily="49" charset="0"/>
              </a:rPr>
              <a:t>        @primes &lt;&lt; candidate</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end</a:t>
            </a:r>
          </a:p>
          <a:p>
            <a:pPr algn="l" eaLnBrk="1" hangingPunct="1">
              <a:lnSpc>
                <a:spcPct val="90000"/>
              </a:lnSpc>
            </a:pPr>
            <a:r>
              <a:rPr lang="en-US" sz="1600" b="1" dirty="0">
                <a:latin typeface="Courier New" pitchFamily="49" charset="0"/>
              </a:rPr>
              <a:t>      candidate += 1</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end</a:t>
            </a:r>
          </a:p>
          <a:p>
            <a:pPr algn="l" eaLnBrk="1" hangingPunct="1">
              <a:lnSpc>
                <a:spcPct val="90000"/>
              </a:lnSpc>
            </a:pPr>
            <a:r>
              <a:rPr lang="en-US" sz="1600" b="1" dirty="0">
                <a:latin typeface="Courier New" pitchFamily="49" charset="0"/>
              </a:rPr>
              <a:t>  </a:t>
            </a:r>
            <a:r>
              <a:rPr lang="en-US" sz="1600" b="1" dirty="0">
                <a:solidFill>
                  <a:schemeClr val="tx2"/>
                </a:solidFill>
                <a:latin typeface="Courier New" pitchFamily="49" charset="0"/>
              </a:rPr>
              <a:t>end</a:t>
            </a:r>
          </a:p>
          <a:p>
            <a:pPr algn="l" eaLnBrk="1" hangingPunct="1">
              <a:lnSpc>
                <a:spcPct val="90000"/>
              </a:lnSpc>
            </a:pPr>
            <a:r>
              <a:rPr lang="en-US" sz="1600" b="1" dirty="0">
                <a:solidFill>
                  <a:schemeClr val="tx2"/>
                </a:solidFill>
                <a:latin typeface="Courier New" pitchFamily="49" charset="0"/>
              </a:rPr>
              <a:t>end</a:t>
            </a:r>
          </a:p>
        </p:txBody>
      </p:sp>
      <p:sp>
        <p:nvSpPr>
          <p:cNvPr id="10" name="AutoShape 4"/>
          <p:cNvSpPr>
            <a:spLocks/>
          </p:cNvSpPr>
          <p:nvPr/>
        </p:nvSpPr>
        <p:spPr bwMode="auto">
          <a:xfrm>
            <a:off x="5534025" y="1905000"/>
            <a:ext cx="152400" cy="914400"/>
          </a:xfrm>
          <a:prstGeom prst="rightBrace">
            <a:avLst>
              <a:gd name="adj1" fmla="val 50000"/>
              <a:gd name="adj2" fmla="val 50000"/>
            </a:avLst>
          </a:prstGeom>
          <a:noFill/>
          <a:ln w="1905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11" name="Text Box 5"/>
          <p:cNvSpPr txBox="1">
            <a:spLocks noChangeArrowheads="1"/>
          </p:cNvSpPr>
          <p:nvPr/>
        </p:nvSpPr>
        <p:spPr bwMode="auto">
          <a:xfrm>
            <a:off x="5762625" y="1997075"/>
            <a:ext cx="2609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US">
                <a:solidFill>
                  <a:schemeClr val="folHlink"/>
                </a:solidFill>
              </a:rPr>
              <a:t>Query value determines</a:t>
            </a:r>
            <a:br>
              <a:rPr lang="en-US">
                <a:solidFill>
                  <a:schemeClr val="folHlink"/>
                </a:solidFill>
              </a:rPr>
            </a:br>
            <a:r>
              <a:rPr lang="en-US">
                <a:solidFill>
                  <a:schemeClr val="folHlink"/>
                </a:solidFill>
              </a:rPr>
              <a:t># primes to compute</a:t>
            </a:r>
          </a:p>
        </p:txBody>
      </p:sp>
      <p:sp>
        <p:nvSpPr>
          <p:cNvPr id="12" name="Text Box 7"/>
          <p:cNvSpPr txBox="1">
            <a:spLocks noChangeArrowheads="1"/>
          </p:cNvSpPr>
          <p:nvPr/>
        </p:nvSpPr>
        <p:spPr bwMode="auto">
          <a:xfrm>
            <a:off x="5915025" y="3108325"/>
            <a:ext cx="2320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US">
                <a:solidFill>
                  <a:schemeClr val="folHlink"/>
                </a:solidFill>
              </a:rPr>
              <a:t>Fill in </a:t>
            </a:r>
            <a:r>
              <a:rPr lang="en-US" b="1">
                <a:solidFill>
                  <a:schemeClr val="folHlink"/>
                </a:solidFill>
                <a:latin typeface="Courier New" pitchFamily="49" charset="0"/>
              </a:rPr>
              <a:t>@primes</a:t>
            </a:r>
            <a:r>
              <a:rPr lang="en-US">
                <a:solidFill>
                  <a:schemeClr val="folHlink"/>
                </a:solidFill>
              </a:rPr>
              <a:t> array</a:t>
            </a:r>
            <a:br>
              <a:rPr lang="en-US">
                <a:solidFill>
                  <a:schemeClr val="folHlink"/>
                </a:solidFill>
              </a:rPr>
            </a:br>
            <a:r>
              <a:rPr lang="en-US">
                <a:solidFill>
                  <a:schemeClr val="folHlink"/>
                </a:solidFill>
              </a:rPr>
              <a:t>with prime numbers</a:t>
            </a:r>
          </a:p>
        </p:txBody>
      </p:sp>
      <p:sp>
        <p:nvSpPr>
          <p:cNvPr id="13" name="Line 8"/>
          <p:cNvSpPr>
            <a:spLocks noChangeShapeType="1"/>
          </p:cNvSpPr>
          <p:nvPr/>
        </p:nvSpPr>
        <p:spPr bwMode="auto">
          <a:xfrm flipH="1">
            <a:off x="5153025" y="3429000"/>
            <a:ext cx="838200" cy="381000"/>
          </a:xfrm>
          <a:prstGeom prst="line">
            <a:avLst/>
          </a:prstGeom>
          <a:noFill/>
          <a:ln w="19050">
            <a:solidFill>
              <a:schemeClr val="folHlink"/>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14" name="TextBox 13"/>
          <p:cNvSpPr txBox="1"/>
          <p:nvPr/>
        </p:nvSpPr>
        <p:spPr>
          <a:xfrm>
            <a:off x="4724400" y="5486400"/>
            <a:ext cx="3962400" cy="923330"/>
          </a:xfrm>
          <a:prstGeom prst="rect">
            <a:avLst/>
          </a:prstGeom>
          <a:solidFill>
            <a:srgbClr val="FFC000"/>
          </a:solidFill>
        </p:spPr>
        <p:txBody>
          <a:bodyPr wrap="square" rtlCol="0">
            <a:spAutoFit/>
          </a:bodyPr>
          <a:lstStyle/>
          <a:p>
            <a:r>
              <a:rPr lang="en-US" b="1" u="sng" dirty="0"/>
              <a:t>REQUEST:</a:t>
            </a:r>
            <a:r>
              <a:rPr lang="en-US" b="1" dirty="0"/>
              <a:t>       </a:t>
            </a:r>
          </a:p>
          <a:p>
            <a:r>
              <a:rPr lang="en-US" b="1" dirty="0"/>
              <a:t>http://localhost:3000/railsintro/show_primes/count=20</a:t>
            </a:r>
          </a:p>
        </p:txBody>
      </p:sp>
      <p:cxnSp>
        <p:nvCxnSpPr>
          <p:cNvPr id="17" name="Curved Connector 16"/>
          <p:cNvCxnSpPr/>
          <p:nvPr/>
        </p:nvCxnSpPr>
        <p:spPr>
          <a:xfrm rot="10800000">
            <a:off x="2905128" y="1676400"/>
            <a:ext cx="4943472" cy="4114801"/>
          </a:xfrm>
          <a:prstGeom prst="curvedConnector3">
            <a:avLst>
              <a:gd name="adj1" fmla="val 19942"/>
            </a:avLst>
          </a:prstGeom>
          <a:ln>
            <a:tailEnd type="arrow"/>
          </a:ln>
        </p:spPr>
        <p:style>
          <a:lnRef idx="3">
            <a:schemeClr val="accent1"/>
          </a:lnRef>
          <a:fillRef idx="0">
            <a:schemeClr val="accent1"/>
          </a:fillRef>
          <a:effectRef idx="2">
            <a:schemeClr val="accent1"/>
          </a:effectRef>
          <a:fontRef idx="minor">
            <a:schemeClr val="tx1"/>
          </a:fontRef>
        </p:style>
      </p:cxnSp>
      <p:sp>
        <p:nvSpPr>
          <p:cNvPr id="25" name="Oval 24"/>
          <p:cNvSpPr/>
          <p:nvPr/>
        </p:nvSpPr>
        <p:spPr>
          <a:xfrm>
            <a:off x="1219200" y="1828800"/>
            <a:ext cx="1905000" cy="304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686425" y="6104930"/>
            <a:ext cx="1381125" cy="304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9311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55BF8-78EC-4509-BC50-C126C5B0A584}"/>
              </a:ext>
            </a:extLst>
          </p:cNvPr>
          <p:cNvSpPr>
            <a:spLocks noGrp="1"/>
          </p:cNvSpPr>
          <p:nvPr>
            <p:ph type="title"/>
          </p:nvPr>
        </p:nvSpPr>
        <p:spPr/>
        <p:txBody>
          <a:bodyPr/>
          <a:lstStyle/>
          <a:p>
            <a:r>
              <a:rPr lang="en-US" dirty="0"/>
              <a:t>A word of caution about passing parameters</a:t>
            </a:r>
          </a:p>
        </p:txBody>
      </p:sp>
    </p:spTree>
    <p:extLst>
      <p:ext uri="{BB962C8B-B14F-4D97-AF65-F5344CB8AC3E}">
        <p14:creationId xmlns:p14="http://schemas.microsoft.com/office/powerpoint/2010/main" val="589152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Model-View-Controller Paradigm</a:t>
            </a:r>
          </a:p>
        </p:txBody>
      </p:sp>
      <p:sp>
        <p:nvSpPr>
          <p:cNvPr id="3" name="Content Placeholder 2"/>
          <p:cNvSpPr>
            <a:spLocks noGrp="1"/>
          </p:cNvSpPr>
          <p:nvPr>
            <p:ph sz="quarter" idx="1"/>
          </p:nvPr>
        </p:nvSpPr>
        <p:spPr/>
        <p:txBody>
          <a:bodyPr/>
          <a:lstStyle/>
          <a:p>
            <a:r>
              <a:rPr lang="en-US" sz="3200" dirty="0"/>
              <a:t>A way of organizing a software system</a:t>
            </a:r>
            <a:br>
              <a:rPr lang="en-US" sz="3200" dirty="0"/>
            </a:br>
            <a:endParaRPr lang="en-US" sz="3200" dirty="0"/>
          </a:p>
          <a:p>
            <a:r>
              <a:rPr lang="en-US" sz="3200" dirty="0"/>
              <a:t>Benefits:</a:t>
            </a:r>
          </a:p>
          <a:p>
            <a:pPr lvl="1"/>
            <a:r>
              <a:rPr lang="en-US" dirty="0"/>
              <a:t>Isolation of business logic from the user interface</a:t>
            </a:r>
          </a:p>
          <a:p>
            <a:pPr lvl="1"/>
            <a:r>
              <a:rPr lang="en-US" dirty="0"/>
              <a:t>Code Reusability</a:t>
            </a:r>
          </a:p>
          <a:p>
            <a:pPr lvl="1"/>
            <a:r>
              <a:rPr lang="en-US" dirty="0"/>
              <a:t>Making it clear where different types of code belong for easier maintenance</a:t>
            </a:r>
          </a:p>
          <a:p>
            <a:pPr lvl="1"/>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a:t>In the last code, a person could have set any values in the request ---that could be dangerous …</a:t>
            </a:r>
            <a:r>
              <a:rPr lang="en-US" sz="2800" b="1" dirty="0">
                <a:solidFill>
                  <a:schemeClr val="accent1"/>
                </a:solidFill>
              </a:rPr>
              <a:t>SQL injection attacks</a:t>
            </a:r>
            <a:r>
              <a:rPr lang="en-US" sz="2800" dirty="0"/>
              <a:t> …. SOLUTION</a:t>
            </a:r>
            <a:r>
              <a:rPr lang="en-US" sz="2800" dirty="0">
                <a:highlight>
                  <a:srgbClr val="00FFFF"/>
                </a:highlight>
                <a:sym typeface="Wingdings" panose="05000000000000000000" pitchFamily="2" charset="2"/>
              </a:rPr>
              <a:t></a:t>
            </a:r>
            <a:r>
              <a:rPr lang="en-US" sz="2800" dirty="0">
                <a:highlight>
                  <a:srgbClr val="00FFFF"/>
                </a:highlight>
              </a:rPr>
              <a:t>    Strong Parameters</a:t>
            </a: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391" t="21678" r="16261" b="16279"/>
          <a:stretch/>
        </p:blipFill>
        <p:spPr bwMode="auto">
          <a:xfrm>
            <a:off x="251791" y="1447800"/>
            <a:ext cx="8892209" cy="5082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419600" y="1304745"/>
            <a:ext cx="4114800" cy="923330"/>
          </a:xfrm>
          <a:prstGeom prst="rect">
            <a:avLst/>
          </a:prstGeom>
          <a:solidFill>
            <a:srgbClr val="FFC000"/>
          </a:solidFill>
        </p:spPr>
        <p:txBody>
          <a:bodyPr wrap="square" rtlCol="0">
            <a:spAutoFit/>
          </a:bodyPr>
          <a:lstStyle/>
          <a:p>
            <a:r>
              <a:rPr lang="en-US" b="1" dirty="0"/>
              <a:t>This means you require :tweet </a:t>
            </a:r>
          </a:p>
          <a:p>
            <a:r>
              <a:rPr lang="en-US" b="1" dirty="0"/>
              <a:t>and you allow :status attribute of </a:t>
            </a:r>
            <a:r>
              <a:rPr lang="en-US" b="1" dirty="0" err="1"/>
              <a:t>params</a:t>
            </a:r>
            <a:r>
              <a:rPr lang="en-US" b="1" dirty="0"/>
              <a:t>[:tweet]</a:t>
            </a:r>
          </a:p>
        </p:txBody>
      </p:sp>
      <p:sp>
        <p:nvSpPr>
          <p:cNvPr id="3" name="Down Arrow 2"/>
          <p:cNvSpPr/>
          <p:nvPr/>
        </p:nvSpPr>
        <p:spPr>
          <a:xfrm>
            <a:off x="7162800" y="1905000"/>
            <a:ext cx="457200" cy="990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439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CB39E-4795-4662-9F73-FFA5F259AF6D}"/>
              </a:ext>
            </a:extLst>
          </p:cNvPr>
          <p:cNvSpPr>
            <a:spLocks noGrp="1"/>
          </p:cNvSpPr>
          <p:nvPr>
            <p:ph type="title"/>
          </p:nvPr>
        </p:nvSpPr>
        <p:spPr>
          <a:xfrm>
            <a:off x="646113" y="2771386"/>
            <a:ext cx="8497887" cy="1362075"/>
          </a:xfrm>
        </p:spPr>
        <p:txBody>
          <a:bodyPr>
            <a:normAutofit fontScale="90000"/>
          </a:bodyPr>
          <a:lstStyle/>
          <a:p>
            <a:r>
              <a:rPr lang="en-US" dirty="0"/>
              <a:t>You can create </a:t>
            </a:r>
            <a:r>
              <a:rPr lang="en-US" dirty="0" err="1"/>
              <a:t>modelclass_params</a:t>
            </a:r>
            <a:r>
              <a:rPr lang="en-US" dirty="0"/>
              <a:t> method in the Controller class to define the required and permitted parameters </a:t>
            </a:r>
            <a:r>
              <a:rPr lang="en-US" dirty="0">
                <a:sym typeface="Wingdings" panose="05000000000000000000" pitchFamily="2" charset="2"/>
              </a:rPr>
              <a:t> and pass this method to create method or update methods for the Model class  a way of centralizing these strong parameters</a:t>
            </a:r>
            <a:endParaRPr lang="en-US" dirty="0"/>
          </a:p>
        </p:txBody>
      </p:sp>
      <p:sp>
        <p:nvSpPr>
          <p:cNvPr id="3" name="Text Placeholder 2">
            <a:extLst>
              <a:ext uri="{FF2B5EF4-FFF2-40B4-BE49-F238E27FC236}">
                <a16:creationId xmlns:a16="http://schemas.microsoft.com/office/drawing/2014/main" id="{C41538A7-4E7A-4D9D-8BD7-87E49815C2A9}"/>
              </a:ext>
            </a:extLst>
          </p:cNvPr>
          <p:cNvSpPr>
            <a:spLocks noGrp="1"/>
          </p:cNvSpPr>
          <p:nvPr>
            <p:ph type="body" idx="1"/>
          </p:nvPr>
        </p:nvSpPr>
        <p:spPr>
          <a:xfrm>
            <a:off x="684991" y="4114800"/>
            <a:ext cx="7772400" cy="1338262"/>
          </a:xfrm>
        </p:spPr>
        <p:txBody>
          <a:bodyPr/>
          <a:lstStyle/>
          <a:p>
            <a:r>
              <a:rPr lang="en-US" dirty="0"/>
              <a:t>…example the </a:t>
            </a:r>
            <a:r>
              <a:rPr lang="en-US" dirty="0" err="1"/>
              <a:t>UserController</a:t>
            </a:r>
            <a:r>
              <a:rPr lang="en-US" dirty="0"/>
              <a:t> class has a </a:t>
            </a:r>
            <a:r>
              <a:rPr lang="en-US" dirty="0" err="1"/>
              <a:t>user_params</a:t>
            </a:r>
            <a:r>
              <a:rPr lang="en-US" dirty="0"/>
              <a:t> method that you can pass to </a:t>
            </a:r>
            <a:r>
              <a:rPr lang="en-US" dirty="0" err="1"/>
              <a:t>User.create</a:t>
            </a:r>
            <a:r>
              <a:rPr lang="en-US" dirty="0"/>
              <a:t>(</a:t>
            </a:r>
            <a:r>
              <a:rPr lang="en-US" dirty="0" err="1"/>
              <a:t>user_params</a:t>
            </a:r>
            <a:r>
              <a:rPr lang="en-US" dirty="0"/>
              <a:t>)    or </a:t>
            </a:r>
            <a:r>
              <a:rPr lang="en-US" dirty="0" err="1"/>
              <a:t>User.update</a:t>
            </a:r>
            <a:r>
              <a:rPr lang="en-US" dirty="0"/>
              <a:t>(</a:t>
            </a:r>
            <a:r>
              <a:rPr lang="en-US" dirty="0" err="1"/>
              <a:t>user_params</a:t>
            </a:r>
            <a:r>
              <a:rPr lang="en-US" dirty="0"/>
              <a:t>)</a:t>
            </a:r>
          </a:p>
        </p:txBody>
      </p:sp>
      <p:sp>
        <p:nvSpPr>
          <p:cNvPr id="4" name="Flowchart: Sequential Access Storage 3">
            <a:extLst>
              <a:ext uri="{FF2B5EF4-FFF2-40B4-BE49-F238E27FC236}">
                <a16:creationId xmlns:a16="http://schemas.microsoft.com/office/drawing/2014/main" id="{3F74C86A-78FB-4198-9572-747B4EC04BE5}"/>
              </a:ext>
            </a:extLst>
          </p:cNvPr>
          <p:cNvSpPr/>
          <p:nvPr/>
        </p:nvSpPr>
        <p:spPr>
          <a:xfrm>
            <a:off x="3124200" y="5029200"/>
            <a:ext cx="4724400" cy="1603248"/>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You can keep the code like the previous example writing inside of every time you call a </a:t>
            </a:r>
            <a:r>
              <a:rPr lang="en-US" dirty="0" err="1"/>
              <a:t>User.create</a:t>
            </a:r>
            <a:r>
              <a:rPr lang="en-US" dirty="0"/>
              <a:t> or </a:t>
            </a:r>
            <a:r>
              <a:rPr lang="en-US" dirty="0" err="1"/>
              <a:t>User.update</a:t>
            </a:r>
            <a:r>
              <a:rPr lang="en-US" dirty="0"/>
              <a:t> </a:t>
            </a:r>
            <a:r>
              <a:rPr lang="en-US" dirty="0">
                <a:sym typeface="Wingdings" panose="05000000000000000000" pitchFamily="2" charset="2"/>
              </a:rPr>
              <a:t> but, better to have a method you call that has the code</a:t>
            </a:r>
            <a:endParaRPr lang="en-US" dirty="0"/>
          </a:p>
        </p:txBody>
      </p:sp>
    </p:spTree>
    <p:extLst>
      <p:ext uri="{BB962C8B-B14F-4D97-AF65-F5344CB8AC3E}">
        <p14:creationId xmlns:p14="http://schemas.microsoft.com/office/powerpoint/2010/main" val="2209750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91600" cy="647700"/>
          </a:xfrm>
        </p:spPr>
        <p:txBody>
          <a:bodyPr>
            <a:noAutofit/>
          </a:bodyPr>
          <a:lstStyle/>
          <a:p>
            <a:r>
              <a:rPr lang="en-US" sz="2000" dirty="0"/>
              <a:t>Typical way you define in Controller a method </a:t>
            </a:r>
            <a:r>
              <a:rPr lang="en-US" sz="2000" b="1" dirty="0">
                <a:solidFill>
                  <a:srgbClr val="0070C0"/>
                </a:solidFill>
              </a:rPr>
              <a:t>***_</a:t>
            </a:r>
            <a:r>
              <a:rPr lang="en-US" sz="2000" b="1" dirty="0" err="1">
                <a:solidFill>
                  <a:srgbClr val="0070C0"/>
                </a:solidFill>
              </a:rPr>
              <a:t>params</a:t>
            </a:r>
            <a:r>
              <a:rPr lang="en-US" sz="2000" dirty="0">
                <a:solidFill>
                  <a:srgbClr val="0070C0"/>
                </a:solidFill>
              </a:rPr>
              <a:t> (where ***=name of model class) </a:t>
            </a:r>
            <a:r>
              <a:rPr lang="en-US" sz="2000" dirty="0"/>
              <a:t>to set required and permitted (strong parameters)</a:t>
            </a:r>
          </a:p>
        </p:txBody>
      </p:sp>
      <p:sp>
        <p:nvSpPr>
          <p:cNvPr id="3" name="Content Placeholder 2"/>
          <p:cNvSpPr>
            <a:spLocks noGrp="1"/>
          </p:cNvSpPr>
          <p:nvPr>
            <p:ph sz="quarter" idx="1"/>
          </p:nvPr>
        </p:nvSpPr>
        <p:spPr>
          <a:xfrm>
            <a:off x="152400" y="685800"/>
            <a:ext cx="4800600" cy="6019800"/>
          </a:xfrm>
          <a:solidFill>
            <a:schemeClr val="bg2">
              <a:lumMod val="90000"/>
            </a:schemeClr>
          </a:solidFill>
        </p:spPr>
        <p:txBody>
          <a:bodyPr>
            <a:noAutofit/>
          </a:bodyPr>
          <a:lstStyle/>
          <a:p>
            <a:pPr marL="0" indent="0">
              <a:buNone/>
            </a:pPr>
            <a:r>
              <a:rPr lang="en-US" sz="2000" dirty="0">
                <a:solidFill>
                  <a:srgbClr val="C00000"/>
                </a:solidFill>
              </a:rPr>
              <a:t>class </a:t>
            </a:r>
            <a:r>
              <a:rPr lang="en-US" sz="2000" dirty="0" err="1"/>
              <a:t>UsersController</a:t>
            </a:r>
            <a:r>
              <a:rPr lang="en-US" sz="2000" dirty="0"/>
              <a:t> &lt; </a:t>
            </a:r>
            <a:r>
              <a:rPr lang="en-US" sz="2000" dirty="0" err="1"/>
              <a:t>ApplicationController</a:t>
            </a:r>
            <a:endParaRPr lang="en-US" sz="2000" dirty="0"/>
          </a:p>
          <a:p>
            <a:pPr marL="0" indent="0">
              <a:buNone/>
            </a:pPr>
            <a:r>
              <a:rPr lang="en-US" sz="2000" dirty="0"/>
              <a:t>   </a:t>
            </a:r>
            <a:r>
              <a:rPr lang="en-US" sz="2000" dirty="0" err="1"/>
              <a:t>def</a:t>
            </a:r>
            <a:r>
              <a:rPr lang="en-US" sz="2000" dirty="0"/>
              <a:t> create</a:t>
            </a:r>
          </a:p>
          <a:p>
            <a:pPr marL="0" indent="0">
              <a:buNone/>
            </a:pPr>
            <a:r>
              <a:rPr lang="en-US" sz="2000" dirty="0"/>
              <a:t>    @user = </a:t>
            </a:r>
            <a:r>
              <a:rPr lang="en-US" sz="2000" dirty="0" err="1"/>
              <a:t>User.new</a:t>
            </a:r>
            <a:r>
              <a:rPr lang="en-US" sz="2000" dirty="0"/>
              <a:t>(</a:t>
            </a:r>
            <a:r>
              <a:rPr lang="en-US" sz="2000" b="1" dirty="0" err="1">
                <a:solidFill>
                  <a:srgbClr val="0070C0"/>
                </a:solidFill>
              </a:rPr>
              <a:t>user_params</a:t>
            </a:r>
            <a:r>
              <a:rPr lang="en-US" sz="2000" dirty="0"/>
              <a:t>)</a:t>
            </a:r>
          </a:p>
          <a:p>
            <a:pPr marL="0" indent="0">
              <a:buNone/>
            </a:pPr>
            <a:r>
              <a:rPr lang="en-US" sz="2000" dirty="0"/>
              <a:t>    if @</a:t>
            </a:r>
            <a:r>
              <a:rPr lang="en-US" sz="2000" dirty="0" err="1"/>
              <a:t>user.save</a:t>
            </a:r>
            <a:endParaRPr lang="en-US" sz="2000" dirty="0"/>
          </a:p>
          <a:p>
            <a:pPr marL="0" indent="0">
              <a:buNone/>
            </a:pPr>
            <a:r>
              <a:rPr lang="en-US" sz="2000" dirty="0"/>
              <a:t>      </a:t>
            </a:r>
            <a:r>
              <a:rPr lang="en-US" sz="2000" dirty="0" err="1"/>
              <a:t>sign_in</a:t>
            </a:r>
            <a:r>
              <a:rPr lang="en-US" sz="2000" dirty="0"/>
              <a:t> @user</a:t>
            </a:r>
          </a:p>
          <a:p>
            <a:pPr marL="0" indent="0">
              <a:buNone/>
            </a:pPr>
            <a:r>
              <a:rPr lang="en-US" sz="2000" dirty="0"/>
              <a:t>      flash[:success] = "Welcome to Sample App!"</a:t>
            </a:r>
          </a:p>
          <a:p>
            <a:pPr marL="0" indent="0">
              <a:buNone/>
            </a:pPr>
            <a:r>
              <a:rPr lang="en-US" sz="2000" dirty="0"/>
              <a:t>      </a:t>
            </a:r>
            <a:r>
              <a:rPr lang="en-US" sz="2000" dirty="0" err="1"/>
              <a:t>redirect_to</a:t>
            </a:r>
            <a:r>
              <a:rPr lang="en-US" sz="2000" dirty="0"/>
              <a:t> @user</a:t>
            </a:r>
          </a:p>
          <a:p>
            <a:pPr marL="0" indent="0">
              <a:buNone/>
            </a:pPr>
            <a:r>
              <a:rPr lang="en-US" sz="2000" dirty="0"/>
              <a:t>    else</a:t>
            </a:r>
          </a:p>
          <a:p>
            <a:pPr marL="0" indent="0">
              <a:buNone/>
            </a:pPr>
            <a:r>
              <a:rPr lang="en-US" sz="2000" dirty="0"/>
              <a:t>      render 'new'</a:t>
            </a:r>
          </a:p>
          <a:p>
            <a:pPr marL="0" indent="0">
              <a:buNone/>
            </a:pPr>
            <a:r>
              <a:rPr lang="en-US" sz="2000" dirty="0"/>
              <a:t>    end</a:t>
            </a:r>
          </a:p>
          <a:p>
            <a:pPr marL="0" indent="0">
              <a:buNone/>
            </a:pPr>
            <a:r>
              <a:rPr lang="en-US" sz="2000" dirty="0"/>
              <a:t>  end</a:t>
            </a:r>
          </a:p>
          <a:p>
            <a:pPr marL="0" indent="0">
              <a:buNone/>
            </a:pPr>
            <a:endParaRPr lang="en-US" sz="2000" dirty="0"/>
          </a:p>
          <a:p>
            <a:pPr marL="0" indent="0">
              <a:buNone/>
            </a:pPr>
            <a:r>
              <a:rPr lang="en-US" sz="2000" dirty="0"/>
              <a:t>  </a:t>
            </a:r>
            <a:r>
              <a:rPr lang="en-US" sz="2000" dirty="0" err="1"/>
              <a:t>def</a:t>
            </a:r>
            <a:r>
              <a:rPr lang="en-US" sz="2000" dirty="0"/>
              <a:t> edit</a:t>
            </a:r>
          </a:p>
          <a:p>
            <a:pPr marL="0" indent="0">
              <a:buNone/>
            </a:pPr>
            <a:r>
              <a:rPr lang="en-US" sz="2000" dirty="0"/>
              <a:t>  end</a:t>
            </a:r>
          </a:p>
        </p:txBody>
      </p:sp>
      <p:sp>
        <p:nvSpPr>
          <p:cNvPr id="4" name="Content Placeholder 2"/>
          <p:cNvSpPr txBox="1">
            <a:spLocks/>
          </p:cNvSpPr>
          <p:nvPr/>
        </p:nvSpPr>
        <p:spPr>
          <a:xfrm>
            <a:off x="5029200" y="762000"/>
            <a:ext cx="4114800" cy="5943600"/>
          </a:xfrm>
          <a:prstGeom prst="rect">
            <a:avLst/>
          </a:prstGeom>
          <a:solidFill>
            <a:schemeClr val="bg2">
              <a:lumMod val="90000"/>
            </a:schemeClr>
          </a:solidFill>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buFont typeface="Wingdings 2"/>
              <a:buNone/>
            </a:pPr>
            <a:r>
              <a:rPr lang="en-US" sz="1800" dirty="0"/>
              <a:t>  </a:t>
            </a:r>
            <a:r>
              <a:rPr lang="en-US" sz="1800" dirty="0" err="1"/>
              <a:t>def</a:t>
            </a:r>
            <a:r>
              <a:rPr lang="en-US" sz="1800" dirty="0"/>
              <a:t> update</a:t>
            </a:r>
          </a:p>
          <a:p>
            <a:pPr marL="0" indent="0">
              <a:buFont typeface="Wingdings 2"/>
              <a:buNone/>
            </a:pPr>
            <a:r>
              <a:rPr lang="en-US" sz="1800" dirty="0"/>
              <a:t>    if @</a:t>
            </a:r>
            <a:r>
              <a:rPr lang="en-US" sz="1800" dirty="0" err="1"/>
              <a:t>user.update_attributes</a:t>
            </a:r>
            <a:r>
              <a:rPr lang="en-US" sz="1800" dirty="0"/>
              <a:t>(</a:t>
            </a:r>
            <a:r>
              <a:rPr lang="en-US" sz="1800" b="1" dirty="0" err="1">
                <a:solidFill>
                  <a:srgbClr val="0070C0"/>
                </a:solidFill>
              </a:rPr>
              <a:t>user_params</a:t>
            </a:r>
            <a:r>
              <a:rPr lang="en-US" sz="1800" dirty="0"/>
              <a:t>)</a:t>
            </a:r>
          </a:p>
          <a:p>
            <a:pPr marL="0" indent="0">
              <a:buFont typeface="Wingdings 2"/>
              <a:buNone/>
            </a:pPr>
            <a:r>
              <a:rPr lang="en-US" sz="1800" dirty="0"/>
              <a:t>      flash[:success] = "Profile updated"</a:t>
            </a:r>
          </a:p>
          <a:p>
            <a:pPr marL="0" indent="0">
              <a:buFont typeface="Wingdings 2"/>
              <a:buNone/>
            </a:pPr>
            <a:r>
              <a:rPr lang="en-US" sz="1800" dirty="0"/>
              <a:t>      </a:t>
            </a:r>
            <a:r>
              <a:rPr lang="en-US" sz="1800" dirty="0" err="1"/>
              <a:t>sign_in</a:t>
            </a:r>
            <a:r>
              <a:rPr lang="en-US" sz="1800" dirty="0"/>
              <a:t> @user</a:t>
            </a:r>
          </a:p>
          <a:p>
            <a:pPr marL="0" indent="0">
              <a:buFont typeface="Wingdings 2"/>
              <a:buNone/>
            </a:pPr>
            <a:r>
              <a:rPr lang="en-US" sz="1800" dirty="0"/>
              <a:t>      </a:t>
            </a:r>
            <a:r>
              <a:rPr lang="en-US" sz="1800" dirty="0" err="1"/>
              <a:t>redirect_to</a:t>
            </a:r>
            <a:r>
              <a:rPr lang="en-US" sz="1800" dirty="0"/>
              <a:t> @user</a:t>
            </a:r>
          </a:p>
          <a:p>
            <a:pPr marL="0" indent="0">
              <a:buFont typeface="Wingdings 2"/>
              <a:buNone/>
            </a:pPr>
            <a:r>
              <a:rPr lang="en-US" sz="1800" dirty="0"/>
              <a:t>    else</a:t>
            </a:r>
          </a:p>
          <a:p>
            <a:pPr marL="0" indent="0">
              <a:buFont typeface="Wingdings 2"/>
              <a:buNone/>
            </a:pPr>
            <a:r>
              <a:rPr lang="en-US" sz="1800" dirty="0"/>
              <a:t>      render 'edit'</a:t>
            </a:r>
          </a:p>
          <a:p>
            <a:pPr marL="0" indent="0">
              <a:buFont typeface="Wingdings 2"/>
              <a:buNone/>
            </a:pPr>
            <a:r>
              <a:rPr lang="en-US" sz="1800" dirty="0"/>
              <a:t>    end</a:t>
            </a:r>
          </a:p>
          <a:p>
            <a:pPr marL="0" indent="0">
              <a:buFont typeface="Wingdings 2"/>
              <a:buNone/>
            </a:pPr>
            <a:r>
              <a:rPr lang="en-US" sz="1800" dirty="0"/>
              <a:t>  end</a:t>
            </a:r>
          </a:p>
          <a:p>
            <a:pPr marL="0" indent="0">
              <a:buFont typeface="Wingdings 2"/>
              <a:buNone/>
            </a:pPr>
            <a:endParaRPr lang="en-US" sz="1800" dirty="0"/>
          </a:p>
          <a:p>
            <a:pPr marL="0" indent="0">
              <a:buFont typeface="Wingdings 2"/>
              <a:buNone/>
            </a:pPr>
            <a:r>
              <a:rPr lang="en-US" sz="1800" dirty="0"/>
              <a:t>  private</a:t>
            </a:r>
          </a:p>
          <a:p>
            <a:pPr marL="0" indent="0">
              <a:buFont typeface="Wingdings 2"/>
              <a:buNone/>
            </a:pPr>
            <a:endParaRPr lang="en-US" sz="1800" dirty="0"/>
          </a:p>
          <a:p>
            <a:pPr marL="0" indent="0">
              <a:buFont typeface="Wingdings 2"/>
              <a:buNone/>
            </a:pPr>
            <a:r>
              <a:rPr lang="en-US" sz="1800" dirty="0"/>
              <a:t>    </a:t>
            </a:r>
            <a:r>
              <a:rPr lang="en-US" sz="1800" b="1" dirty="0" err="1">
                <a:solidFill>
                  <a:srgbClr val="0070C0"/>
                </a:solidFill>
              </a:rPr>
              <a:t>def</a:t>
            </a:r>
            <a:r>
              <a:rPr lang="en-US" sz="1800" b="1" dirty="0">
                <a:solidFill>
                  <a:srgbClr val="0070C0"/>
                </a:solidFill>
              </a:rPr>
              <a:t> </a:t>
            </a:r>
            <a:r>
              <a:rPr lang="en-US" sz="1800" b="1" dirty="0" err="1">
                <a:solidFill>
                  <a:srgbClr val="0070C0"/>
                </a:solidFill>
              </a:rPr>
              <a:t>user_params</a:t>
            </a:r>
            <a:endParaRPr lang="en-US" sz="1800" b="1" dirty="0">
              <a:solidFill>
                <a:srgbClr val="0070C0"/>
              </a:solidFill>
            </a:endParaRPr>
          </a:p>
          <a:p>
            <a:pPr marL="0" indent="0">
              <a:buFont typeface="Wingdings 2"/>
              <a:buNone/>
            </a:pPr>
            <a:r>
              <a:rPr lang="en-US" sz="1800" b="1" dirty="0">
                <a:solidFill>
                  <a:srgbClr val="0070C0"/>
                </a:solidFill>
              </a:rPr>
              <a:t>      </a:t>
            </a:r>
            <a:r>
              <a:rPr lang="en-US" sz="1200" b="1" dirty="0" err="1">
                <a:solidFill>
                  <a:srgbClr val="0070C0"/>
                </a:solidFill>
              </a:rPr>
              <a:t>params.require</a:t>
            </a:r>
            <a:r>
              <a:rPr lang="en-US" sz="1200" b="1" dirty="0">
                <a:solidFill>
                  <a:srgbClr val="0070C0"/>
                </a:solidFill>
              </a:rPr>
              <a:t>(:user).permit(:name, :email, :password,</a:t>
            </a:r>
          </a:p>
          <a:p>
            <a:pPr marL="0" indent="0">
              <a:buFont typeface="Wingdings 2"/>
              <a:buNone/>
            </a:pPr>
            <a:r>
              <a:rPr lang="en-US" sz="1200" b="1" dirty="0">
                <a:solidFill>
                  <a:srgbClr val="0070C0"/>
                </a:solidFill>
              </a:rPr>
              <a:t>                                   :</a:t>
            </a:r>
            <a:r>
              <a:rPr lang="en-US" sz="1200" b="1" dirty="0" err="1">
                <a:solidFill>
                  <a:srgbClr val="0070C0"/>
                </a:solidFill>
              </a:rPr>
              <a:t>password_confirmation</a:t>
            </a:r>
            <a:r>
              <a:rPr lang="en-US" sz="1200" b="1" dirty="0">
                <a:solidFill>
                  <a:srgbClr val="0070C0"/>
                </a:solidFill>
              </a:rPr>
              <a:t>)</a:t>
            </a:r>
          </a:p>
          <a:p>
            <a:pPr marL="0" indent="0">
              <a:buFont typeface="Wingdings 2"/>
              <a:buNone/>
            </a:pPr>
            <a:r>
              <a:rPr lang="en-US" sz="1800" b="1" dirty="0">
                <a:solidFill>
                  <a:srgbClr val="0070C0"/>
                </a:solidFill>
              </a:rPr>
              <a:t>    end</a:t>
            </a:r>
          </a:p>
          <a:p>
            <a:pPr marL="0" indent="0">
              <a:buFont typeface="Wingdings 2"/>
              <a:buNone/>
            </a:pPr>
            <a:r>
              <a:rPr lang="en-US" sz="1800" dirty="0">
                <a:solidFill>
                  <a:srgbClr val="C00000"/>
                </a:solidFill>
              </a:rPr>
              <a:t>end</a:t>
            </a:r>
          </a:p>
          <a:p>
            <a:pPr marL="0" indent="0">
              <a:buFont typeface="Wingdings 2"/>
              <a:buNone/>
            </a:pPr>
            <a:endParaRPr lang="en-US" sz="1800" dirty="0"/>
          </a:p>
          <a:p>
            <a:pPr marL="0" indent="0">
              <a:buFont typeface="Wingdings 2"/>
              <a:buNone/>
            </a:pPr>
            <a:endParaRPr lang="en-US" sz="1800" dirty="0"/>
          </a:p>
        </p:txBody>
      </p:sp>
      <p:cxnSp>
        <p:nvCxnSpPr>
          <p:cNvPr id="7" name="Curved Connector 6"/>
          <p:cNvCxnSpPr>
            <a:cxnSpLocks/>
          </p:cNvCxnSpPr>
          <p:nvPr/>
        </p:nvCxnSpPr>
        <p:spPr>
          <a:xfrm rot="16200000" flipH="1">
            <a:off x="2743201" y="2057400"/>
            <a:ext cx="3352799" cy="2743200"/>
          </a:xfrm>
          <a:prstGeom prst="curvedConnector3">
            <a:avLst>
              <a:gd name="adj1" fmla="val 50000"/>
            </a:avLst>
          </a:prstGeom>
          <a:ln>
            <a:tailEnd type="arrow"/>
          </a:ln>
        </p:spPr>
        <p:style>
          <a:lnRef idx="3">
            <a:schemeClr val="accent1"/>
          </a:lnRef>
          <a:fillRef idx="0">
            <a:schemeClr val="accent1"/>
          </a:fillRef>
          <a:effectRef idx="2">
            <a:schemeClr val="accent1"/>
          </a:effectRef>
          <a:fontRef idx="minor">
            <a:schemeClr val="tx1"/>
          </a:fontRef>
        </p:style>
      </p:cxnSp>
      <p:cxnSp>
        <p:nvCxnSpPr>
          <p:cNvPr id="8" name="Curved Connector 6">
            <a:extLst>
              <a:ext uri="{FF2B5EF4-FFF2-40B4-BE49-F238E27FC236}">
                <a16:creationId xmlns:a16="http://schemas.microsoft.com/office/drawing/2014/main" id="{9BD1DC5B-949B-450D-86F7-01FE606F49F3}"/>
              </a:ext>
            </a:extLst>
          </p:cNvPr>
          <p:cNvCxnSpPr>
            <a:cxnSpLocks/>
          </p:cNvCxnSpPr>
          <p:nvPr/>
        </p:nvCxnSpPr>
        <p:spPr>
          <a:xfrm rot="5400000">
            <a:off x="5543551" y="1962148"/>
            <a:ext cx="3695703" cy="2590805"/>
          </a:xfrm>
          <a:prstGeom prst="curvedConnector3">
            <a:avLst>
              <a:gd name="adj1" fmla="val 50000"/>
            </a:avLst>
          </a:prstGeom>
          <a:ln>
            <a:tailEnd type="arrow"/>
          </a:ln>
        </p:spPr>
        <p:style>
          <a:lnRef idx="3">
            <a:schemeClr val="accent1"/>
          </a:lnRef>
          <a:fillRef idx="0">
            <a:schemeClr val="accent1"/>
          </a:fillRef>
          <a:effectRef idx="2">
            <a:schemeClr val="accent1"/>
          </a:effectRef>
          <a:fontRef idx="minor">
            <a:schemeClr val="tx1"/>
          </a:fontRef>
        </p:style>
      </p:cxnSp>
      <p:sp>
        <p:nvSpPr>
          <p:cNvPr id="11" name="Flowchart: Sequential Access Storage 10">
            <a:extLst>
              <a:ext uri="{FF2B5EF4-FFF2-40B4-BE49-F238E27FC236}">
                <a16:creationId xmlns:a16="http://schemas.microsoft.com/office/drawing/2014/main" id="{D0E55ECA-2751-4BFB-B027-47EB975C1914}"/>
              </a:ext>
            </a:extLst>
          </p:cNvPr>
          <p:cNvSpPr/>
          <p:nvPr/>
        </p:nvSpPr>
        <p:spPr>
          <a:xfrm>
            <a:off x="1371600" y="5410200"/>
            <a:ext cx="3200400" cy="1295400"/>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sign_in</a:t>
            </a:r>
            <a:r>
              <a:rPr lang="en-US" dirty="0"/>
              <a:t>  &amp;  </a:t>
            </a:r>
            <a:r>
              <a:rPr lang="en-US" dirty="0" err="1"/>
              <a:t>redirect_to</a:t>
            </a:r>
            <a:r>
              <a:rPr lang="en-US" dirty="0"/>
              <a:t> are built in methods in Rails</a:t>
            </a:r>
          </a:p>
        </p:txBody>
      </p:sp>
    </p:spTree>
    <p:extLst>
      <p:ext uri="{BB962C8B-B14F-4D97-AF65-F5344CB8AC3E}">
        <p14:creationId xmlns:p14="http://schemas.microsoft.com/office/powerpoint/2010/main" val="2488224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was </a:t>
            </a:r>
            <a:r>
              <a:rPr lang="en-US" dirty="0" err="1"/>
              <a:t>redirect_to</a:t>
            </a:r>
            <a:r>
              <a:rPr lang="en-US" dirty="0"/>
              <a:t>  in previous page</a:t>
            </a:r>
          </a:p>
        </p:txBody>
      </p:sp>
      <p:sp>
        <p:nvSpPr>
          <p:cNvPr id="3" name="Content Placeholder 2"/>
          <p:cNvSpPr>
            <a:spLocks noGrp="1"/>
          </p:cNvSpPr>
          <p:nvPr>
            <p:ph sz="quarter" idx="1"/>
          </p:nvPr>
        </p:nvSpPr>
        <p:spPr/>
        <p:txBody>
          <a:bodyPr/>
          <a:lstStyle/>
          <a:p>
            <a:r>
              <a:rPr lang="en-US" dirty="0" err="1"/>
              <a:t>redirect_to</a:t>
            </a:r>
            <a:r>
              <a:rPr lang="en-US" dirty="0"/>
              <a:t> sends an HTTP 302 redirect message to the user's browser, telling it to go to a different URL, thus stopping your current execution.</a:t>
            </a:r>
          </a:p>
          <a:p>
            <a:r>
              <a:rPr lang="en-US" sz="2800" dirty="0" err="1"/>
              <a:t>redirect_to</a:t>
            </a:r>
            <a:r>
              <a:rPr lang="en-US" sz="2800" dirty="0"/>
              <a:t> @user</a:t>
            </a:r>
            <a:r>
              <a:rPr lang="en-US" dirty="0"/>
              <a:t>    will send to the http://currenthost:3000/@user_value</a:t>
            </a:r>
            <a:endParaRPr lang="en-US" sz="2800" dirty="0"/>
          </a:p>
        </p:txBody>
      </p:sp>
    </p:spTree>
    <p:extLst>
      <p:ext uri="{BB962C8B-B14F-4D97-AF65-F5344CB8AC3E}">
        <p14:creationId xmlns:p14="http://schemas.microsoft.com/office/powerpoint/2010/main" val="1437355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C7A06-B172-4993-AA32-78273AE66ED8}"/>
              </a:ext>
            </a:extLst>
          </p:cNvPr>
          <p:cNvSpPr>
            <a:spLocks noGrp="1"/>
          </p:cNvSpPr>
          <p:nvPr>
            <p:ph type="title"/>
          </p:nvPr>
        </p:nvSpPr>
        <p:spPr/>
        <p:txBody>
          <a:bodyPr/>
          <a:lstStyle/>
          <a:p>
            <a:r>
              <a:rPr lang="en-US" dirty="0"/>
              <a:t>A few </a:t>
            </a:r>
            <a:r>
              <a:rPr lang="en-US" dirty="0" err="1"/>
              <a:t>redirect_to</a:t>
            </a:r>
            <a:r>
              <a:rPr lang="en-US" dirty="0"/>
              <a:t> examples</a:t>
            </a:r>
          </a:p>
        </p:txBody>
      </p:sp>
    </p:spTree>
    <p:extLst>
      <p:ext uri="{BB962C8B-B14F-4D97-AF65-F5344CB8AC3E}">
        <p14:creationId xmlns:p14="http://schemas.microsoft.com/office/powerpoint/2010/main" val="3605252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458200" cy="1143000"/>
          </a:xfrm>
        </p:spPr>
        <p:txBody>
          <a:bodyPr>
            <a:noAutofit/>
          </a:bodyPr>
          <a:lstStyle/>
          <a:p>
            <a:r>
              <a:rPr lang="en-US" sz="3200" dirty="0"/>
              <a:t>Example using </a:t>
            </a:r>
            <a:r>
              <a:rPr lang="en-US" sz="3200" dirty="0">
                <a:solidFill>
                  <a:srgbClr val="00B050"/>
                </a:solidFill>
              </a:rPr>
              <a:t>auto</a:t>
            </a:r>
            <a:r>
              <a:rPr lang="en-US" sz="3200" dirty="0"/>
              <a:t>-calling render to *.</a:t>
            </a:r>
            <a:r>
              <a:rPr lang="en-US" sz="3200" dirty="0" err="1"/>
              <a:t>html.erb</a:t>
            </a:r>
            <a:r>
              <a:rPr lang="en-US" sz="3200" dirty="0"/>
              <a:t>, using </a:t>
            </a:r>
            <a:r>
              <a:rPr lang="en-US" sz="3200" dirty="0">
                <a:solidFill>
                  <a:srgbClr val="FF0000"/>
                </a:solidFill>
              </a:rPr>
              <a:t>render</a:t>
            </a:r>
            <a:r>
              <a:rPr lang="en-US" sz="3200" dirty="0"/>
              <a:t> and using </a:t>
            </a:r>
            <a:r>
              <a:rPr lang="en-US" sz="3200" dirty="0" err="1">
                <a:solidFill>
                  <a:srgbClr val="7030A0"/>
                </a:solidFill>
              </a:rPr>
              <a:t>redirect_to</a:t>
            </a:r>
            <a:endParaRPr lang="en-US" sz="3200" dirty="0">
              <a:solidFill>
                <a:srgbClr val="7030A0"/>
              </a:solidFill>
            </a:endParaRPr>
          </a:p>
        </p:txBody>
      </p:sp>
      <p:sp>
        <p:nvSpPr>
          <p:cNvPr id="3" name="Content Placeholder 2"/>
          <p:cNvSpPr>
            <a:spLocks noGrp="1"/>
          </p:cNvSpPr>
          <p:nvPr>
            <p:ph sz="quarter" idx="1"/>
          </p:nvPr>
        </p:nvSpPr>
        <p:spPr>
          <a:xfrm>
            <a:off x="381000" y="1066800"/>
            <a:ext cx="8534400" cy="5029200"/>
          </a:xfrm>
        </p:spPr>
        <p:txBody>
          <a:bodyPr>
            <a:noAutofit/>
          </a:bodyPr>
          <a:lstStyle/>
          <a:p>
            <a:pPr marL="0" indent="0">
              <a:buNone/>
            </a:pPr>
            <a:r>
              <a:rPr lang="en-US" sz="2000" dirty="0"/>
              <a:t>class Book</a:t>
            </a:r>
          </a:p>
          <a:p>
            <a:pPr marL="274320" lvl="1" indent="0">
              <a:buNone/>
            </a:pPr>
            <a:r>
              <a:rPr lang="en-US" sz="2000" dirty="0"/>
              <a:t>#renders the 'new' view </a:t>
            </a:r>
            <a:r>
              <a:rPr lang="en-US" sz="2000" dirty="0">
                <a:solidFill>
                  <a:srgbClr val="00B050"/>
                </a:solidFill>
              </a:rPr>
              <a:t>automatically</a:t>
            </a:r>
          </a:p>
          <a:p>
            <a:pPr marL="274320" lvl="1" indent="0">
              <a:buNone/>
            </a:pPr>
            <a:r>
              <a:rPr lang="en-US" sz="2000" dirty="0" err="1">
                <a:solidFill>
                  <a:srgbClr val="00B050"/>
                </a:solidFill>
              </a:rPr>
              <a:t>def</a:t>
            </a:r>
            <a:r>
              <a:rPr lang="en-US" sz="2000" dirty="0">
                <a:solidFill>
                  <a:srgbClr val="00B050"/>
                </a:solidFill>
              </a:rPr>
              <a:t> new</a:t>
            </a:r>
          </a:p>
          <a:p>
            <a:pPr marL="274320" lvl="1" indent="0">
              <a:buNone/>
            </a:pPr>
            <a:r>
              <a:rPr lang="en-US" sz="2000" dirty="0"/>
              <a:t>  @book = </a:t>
            </a:r>
            <a:r>
              <a:rPr lang="en-US" sz="2000" dirty="0" err="1"/>
              <a:t>Book.new</a:t>
            </a:r>
            <a:endParaRPr lang="en-US" sz="2000" dirty="0"/>
          </a:p>
          <a:p>
            <a:pPr marL="274320" lvl="1" indent="0">
              <a:buNone/>
            </a:pPr>
            <a:r>
              <a:rPr lang="en-US" sz="2000" dirty="0"/>
              <a:t>end</a:t>
            </a:r>
          </a:p>
          <a:p>
            <a:pPr marL="274320" lvl="1" indent="0">
              <a:buNone/>
            </a:pPr>
            <a:r>
              <a:rPr lang="en-US" sz="2000" dirty="0" err="1"/>
              <a:t>def</a:t>
            </a:r>
            <a:r>
              <a:rPr lang="en-US" sz="2000" dirty="0"/>
              <a:t> create</a:t>
            </a:r>
          </a:p>
          <a:p>
            <a:pPr marL="274320" lvl="1" indent="0">
              <a:buNone/>
            </a:pPr>
            <a:r>
              <a:rPr lang="en-US" sz="2000" dirty="0"/>
              <a:t>  @book = </a:t>
            </a:r>
            <a:r>
              <a:rPr lang="en-US" sz="2000" dirty="0" err="1"/>
              <a:t>Book.new</a:t>
            </a:r>
            <a:r>
              <a:rPr lang="en-US" sz="2000" dirty="0"/>
              <a:t> </a:t>
            </a:r>
            <a:r>
              <a:rPr lang="en-US" sz="2000" dirty="0" err="1"/>
              <a:t>params</a:t>
            </a:r>
            <a:r>
              <a:rPr lang="en-US" sz="2000" dirty="0"/>
              <a:t>[:book]    </a:t>
            </a:r>
          </a:p>
          <a:p>
            <a:pPr marL="274320" lvl="1" indent="0">
              <a:buNone/>
            </a:pPr>
            <a:r>
              <a:rPr lang="en-US" sz="2000" dirty="0"/>
              <a:t>  if @</a:t>
            </a:r>
            <a:r>
              <a:rPr lang="en-US" sz="2000" dirty="0" err="1"/>
              <a:t>book.save</a:t>
            </a:r>
            <a:r>
              <a:rPr lang="en-US" sz="2000" dirty="0"/>
              <a:t>    #try to save the book to database table</a:t>
            </a:r>
          </a:p>
          <a:p>
            <a:pPr marL="274320" lvl="1" indent="0">
              <a:buNone/>
            </a:pPr>
            <a:r>
              <a:rPr lang="en-US" sz="2000" dirty="0"/>
              <a:t>    </a:t>
            </a:r>
            <a:r>
              <a:rPr lang="en-US" sz="2000" dirty="0" err="1">
                <a:solidFill>
                  <a:srgbClr val="7030A0"/>
                </a:solidFill>
              </a:rPr>
              <a:t>redirect_to</a:t>
            </a:r>
            <a:r>
              <a:rPr lang="en-US" sz="2000" dirty="0">
                <a:solidFill>
                  <a:srgbClr val="7030A0"/>
                </a:solidFill>
              </a:rPr>
              <a:t> :action =&gt; :show </a:t>
            </a:r>
            <a:r>
              <a:rPr lang="en-US" sz="2000" dirty="0"/>
              <a:t>#if the book is successfully created,</a:t>
            </a:r>
          </a:p>
          <a:p>
            <a:pPr marL="274320" lvl="1" indent="0">
              <a:buNone/>
            </a:pPr>
            <a:r>
              <a:rPr lang="en-US" sz="2000" dirty="0"/>
              <a:t>                                                     #redirect to its show action</a:t>
            </a:r>
          </a:p>
          <a:p>
            <a:pPr marL="274320" lvl="1" indent="0">
              <a:buNone/>
            </a:pPr>
            <a:r>
              <a:rPr lang="en-US" sz="2000" dirty="0"/>
              <a:t>  else</a:t>
            </a:r>
          </a:p>
          <a:p>
            <a:pPr marL="274320" lvl="1" indent="0">
              <a:buNone/>
            </a:pPr>
            <a:r>
              <a:rPr lang="en-US" sz="2000" dirty="0"/>
              <a:t>   </a:t>
            </a:r>
            <a:r>
              <a:rPr lang="en-US" sz="2000" dirty="0">
                <a:solidFill>
                  <a:srgbClr val="FF0000"/>
                </a:solidFill>
              </a:rPr>
              <a:t> render :new </a:t>
            </a:r>
            <a:r>
              <a:rPr lang="en-US" sz="2000" dirty="0"/>
              <a:t>#else render the new action again but with error messages available</a:t>
            </a:r>
          </a:p>
          <a:p>
            <a:pPr marL="274320" lvl="1" indent="0">
              <a:buNone/>
            </a:pPr>
            <a:r>
              <a:rPr lang="en-US" sz="2000" dirty="0"/>
              <a:t>                         #from @</a:t>
            </a:r>
            <a:r>
              <a:rPr lang="en-US" sz="2000" dirty="0" err="1"/>
              <a:t>book.errors</a:t>
            </a:r>
            <a:r>
              <a:rPr lang="en-US" sz="2000" dirty="0"/>
              <a:t> and with the fields the user filled in available</a:t>
            </a:r>
          </a:p>
          <a:p>
            <a:pPr marL="274320" lvl="1" indent="0">
              <a:buNone/>
            </a:pPr>
            <a:r>
              <a:rPr lang="en-US" sz="2000" dirty="0"/>
              <a:t>  end</a:t>
            </a:r>
          </a:p>
          <a:p>
            <a:pPr marL="274320" lvl="1" indent="0">
              <a:buNone/>
            </a:pPr>
            <a:r>
              <a:rPr lang="en-US" sz="2000" dirty="0"/>
              <a:t>end</a:t>
            </a:r>
          </a:p>
          <a:p>
            <a:pPr marL="0" indent="0">
              <a:buNone/>
            </a:pPr>
            <a:r>
              <a:rPr lang="en-US" sz="2000" dirty="0"/>
              <a:t>end</a:t>
            </a:r>
          </a:p>
        </p:txBody>
      </p:sp>
      <p:sp>
        <p:nvSpPr>
          <p:cNvPr id="4" name="TextBox 3"/>
          <p:cNvSpPr txBox="1"/>
          <p:nvPr/>
        </p:nvSpPr>
        <p:spPr>
          <a:xfrm>
            <a:off x="5410200" y="2057400"/>
            <a:ext cx="3240087" cy="923330"/>
          </a:xfrm>
          <a:prstGeom prst="rect">
            <a:avLst/>
          </a:prstGeom>
          <a:solidFill>
            <a:srgbClr val="FFC000"/>
          </a:solidFill>
        </p:spPr>
        <p:txBody>
          <a:bodyPr wrap="square" rtlCol="0">
            <a:spAutoFit/>
          </a:bodyPr>
          <a:lstStyle/>
          <a:p>
            <a:r>
              <a:rPr lang="en-US" b="1" dirty="0"/>
              <a:t>If </a:t>
            </a:r>
            <a:r>
              <a:rPr lang="en-US" b="1" dirty="0" err="1"/>
              <a:t>RoR</a:t>
            </a:r>
            <a:r>
              <a:rPr lang="en-US" b="1" dirty="0"/>
              <a:t> fails saving @book to database then will have errors saved in @</a:t>
            </a:r>
            <a:r>
              <a:rPr lang="en-US" b="1" dirty="0" err="1"/>
              <a:t>book.errors</a:t>
            </a:r>
            <a:endParaRPr lang="en-US" sz="2800" b="1" u="sng" dirty="0">
              <a:solidFill>
                <a:srgbClr val="7030A0"/>
              </a:solidFill>
            </a:endParaRPr>
          </a:p>
        </p:txBody>
      </p:sp>
      <p:cxnSp>
        <p:nvCxnSpPr>
          <p:cNvPr id="6" name="Curved Connector 5"/>
          <p:cNvCxnSpPr/>
          <p:nvPr/>
        </p:nvCxnSpPr>
        <p:spPr>
          <a:xfrm rot="10800000" flipV="1">
            <a:off x="1600200" y="2980730"/>
            <a:ext cx="5181600" cy="1972270"/>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659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487362"/>
          </a:xfrm>
        </p:spPr>
        <p:txBody>
          <a:bodyPr>
            <a:normAutofit fontScale="90000"/>
          </a:bodyPr>
          <a:lstStyle/>
          <a:p>
            <a:r>
              <a:rPr lang="en-US" dirty="0"/>
              <a:t>Another </a:t>
            </a:r>
            <a:r>
              <a:rPr lang="en-US" dirty="0">
                <a:solidFill>
                  <a:srgbClr val="FF0000"/>
                </a:solidFill>
              </a:rPr>
              <a:t>render</a:t>
            </a:r>
            <a:r>
              <a:rPr lang="en-US" dirty="0"/>
              <a:t> and </a:t>
            </a:r>
            <a:r>
              <a:rPr lang="en-US" dirty="0" err="1">
                <a:solidFill>
                  <a:srgbClr val="7030A0"/>
                </a:solidFill>
              </a:rPr>
              <a:t>redirect_to</a:t>
            </a:r>
            <a:r>
              <a:rPr lang="en-US" dirty="0"/>
              <a:t> example</a:t>
            </a:r>
          </a:p>
        </p:txBody>
      </p:sp>
      <p:sp>
        <p:nvSpPr>
          <p:cNvPr id="3" name="Content Placeholder 2"/>
          <p:cNvSpPr>
            <a:spLocks noGrp="1"/>
          </p:cNvSpPr>
          <p:nvPr>
            <p:ph sz="quarter" idx="1"/>
          </p:nvPr>
        </p:nvSpPr>
        <p:spPr>
          <a:xfrm>
            <a:off x="381000" y="838200"/>
            <a:ext cx="7772400" cy="5638800"/>
          </a:xfrm>
        </p:spPr>
        <p:txBody>
          <a:bodyPr>
            <a:noAutofit/>
          </a:bodyPr>
          <a:lstStyle/>
          <a:p>
            <a:pPr marL="0" indent="0">
              <a:buNone/>
            </a:pPr>
            <a:r>
              <a:rPr lang="en-US" sz="1400" b="1" dirty="0"/>
              <a:t>class </a:t>
            </a:r>
            <a:r>
              <a:rPr lang="en-US" sz="1400" b="1" dirty="0" err="1"/>
              <a:t>MicropostsController</a:t>
            </a:r>
            <a:r>
              <a:rPr lang="en-US" sz="1400" b="1" dirty="0"/>
              <a:t> &lt; </a:t>
            </a:r>
            <a:r>
              <a:rPr lang="en-US" sz="1400" b="1" dirty="0" err="1"/>
              <a:t>ApplicationController</a:t>
            </a:r>
            <a:endParaRPr lang="en-US" sz="1400" b="1" dirty="0"/>
          </a:p>
          <a:p>
            <a:pPr marL="0" indent="0">
              <a:buNone/>
            </a:pPr>
            <a:endParaRPr lang="en-US" sz="1400" b="1" dirty="0"/>
          </a:p>
          <a:p>
            <a:pPr marL="274320" lvl="1" indent="0">
              <a:buNone/>
            </a:pPr>
            <a:r>
              <a:rPr lang="en-US" sz="1400" b="1" dirty="0"/>
              <a:t>#other stuff including defining </a:t>
            </a:r>
            <a:r>
              <a:rPr lang="en-US" sz="1400" b="1" dirty="0" err="1"/>
              <a:t>root_url</a:t>
            </a:r>
            <a:endParaRPr lang="en-US" sz="1400" b="1" dirty="0"/>
          </a:p>
          <a:p>
            <a:pPr marL="274320" lvl="1" indent="0">
              <a:buNone/>
            </a:pPr>
            <a:endParaRPr lang="en-US" sz="1400" b="1" dirty="0"/>
          </a:p>
          <a:p>
            <a:pPr marL="274320" lvl="1" indent="0">
              <a:buNone/>
            </a:pPr>
            <a:r>
              <a:rPr lang="en-US" sz="1400" b="1" dirty="0" err="1"/>
              <a:t>def</a:t>
            </a:r>
            <a:r>
              <a:rPr lang="en-US" sz="1400" b="1" dirty="0"/>
              <a:t> create</a:t>
            </a:r>
          </a:p>
          <a:p>
            <a:pPr marL="274320" lvl="1" indent="0">
              <a:buNone/>
            </a:pPr>
            <a:r>
              <a:rPr lang="en-US" sz="1400" b="1" dirty="0"/>
              <a:t>    @</a:t>
            </a:r>
            <a:r>
              <a:rPr lang="en-US" sz="1400" b="1" dirty="0" err="1"/>
              <a:t>micropost</a:t>
            </a:r>
            <a:r>
              <a:rPr lang="en-US" sz="1400" b="1" dirty="0"/>
              <a:t> = </a:t>
            </a:r>
            <a:r>
              <a:rPr lang="en-US" sz="1400" b="1" dirty="0" err="1"/>
              <a:t>current_user.microposts.build</a:t>
            </a:r>
            <a:r>
              <a:rPr lang="en-US" sz="1400" b="1" dirty="0"/>
              <a:t>(</a:t>
            </a:r>
            <a:r>
              <a:rPr lang="en-US" sz="1400" b="1" dirty="0" err="1"/>
              <a:t>micropost_params</a:t>
            </a:r>
            <a:r>
              <a:rPr lang="en-US" sz="1400" b="1" dirty="0"/>
              <a:t>)</a:t>
            </a:r>
          </a:p>
          <a:p>
            <a:pPr marL="274320" lvl="1" indent="0">
              <a:buNone/>
            </a:pPr>
            <a:r>
              <a:rPr lang="en-US" sz="1400" b="1" dirty="0"/>
              <a:t>    if @</a:t>
            </a:r>
            <a:r>
              <a:rPr lang="en-US" sz="1400" b="1" dirty="0" err="1"/>
              <a:t>micropost.save</a:t>
            </a:r>
            <a:endParaRPr lang="en-US" sz="1400" b="1" dirty="0"/>
          </a:p>
          <a:p>
            <a:pPr marL="274320" lvl="1" indent="0">
              <a:buNone/>
            </a:pPr>
            <a:r>
              <a:rPr lang="en-US" sz="1400" b="1" dirty="0"/>
              <a:t>      flash[:success] = "</a:t>
            </a:r>
            <a:r>
              <a:rPr lang="en-US" sz="1400" b="1" dirty="0" err="1"/>
              <a:t>Micropost</a:t>
            </a:r>
            <a:r>
              <a:rPr lang="en-US" sz="1400" b="1" dirty="0"/>
              <a:t> created!"</a:t>
            </a:r>
          </a:p>
          <a:p>
            <a:pPr marL="274320" lvl="1" indent="0">
              <a:buNone/>
            </a:pPr>
            <a:r>
              <a:rPr lang="en-US" sz="1400" b="1" dirty="0"/>
              <a:t>      </a:t>
            </a:r>
            <a:r>
              <a:rPr lang="en-US" sz="1400" b="1" dirty="0" err="1">
                <a:solidFill>
                  <a:srgbClr val="7030A0"/>
                </a:solidFill>
              </a:rPr>
              <a:t>redirect_to</a:t>
            </a:r>
            <a:r>
              <a:rPr lang="en-US" sz="1400" b="1" dirty="0">
                <a:solidFill>
                  <a:srgbClr val="7030A0"/>
                </a:solidFill>
              </a:rPr>
              <a:t> </a:t>
            </a:r>
            <a:r>
              <a:rPr lang="en-US" sz="1400" b="1" dirty="0" err="1">
                <a:solidFill>
                  <a:srgbClr val="7030A0"/>
                </a:solidFill>
              </a:rPr>
              <a:t>root_url</a:t>
            </a:r>
            <a:endParaRPr lang="en-US" sz="1400" b="1" dirty="0">
              <a:solidFill>
                <a:srgbClr val="7030A0"/>
              </a:solidFill>
            </a:endParaRPr>
          </a:p>
          <a:p>
            <a:pPr marL="274320" lvl="1" indent="0">
              <a:buNone/>
            </a:pPr>
            <a:r>
              <a:rPr lang="en-US" sz="1400" b="1" dirty="0"/>
              <a:t>    else</a:t>
            </a:r>
          </a:p>
          <a:p>
            <a:pPr marL="274320" lvl="1" indent="0">
              <a:buNone/>
            </a:pPr>
            <a:r>
              <a:rPr lang="en-US" sz="1400" b="1" dirty="0">
                <a:solidFill>
                  <a:srgbClr val="FF0000"/>
                </a:solidFill>
              </a:rPr>
              <a:t>      render '</a:t>
            </a:r>
            <a:r>
              <a:rPr lang="en-US" sz="1400" b="1" dirty="0" err="1">
                <a:solidFill>
                  <a:srgbClr val="FF0000"/>
                </a:solidFill>
              </a:rPr>
              <a:t>static_pages</a:t>
            </a:r>
            <a:r>
              <a:rPr lang="en-US" sz="1400" b="1" dirty="0">
                <a:solidFill>
                  <a:srgbClr val="FF0000"/>
                </a:solidFill>
              </a:rPr>
              <a:t>/home'</a:t>
            </a:r>
          </a:p>
          <a:p>
            <a:pPr marL="274320" lvl="1" indent="0">
              <a:buNone/>
            </a:pPr>
            <a:r>
              <a:rPr lang="en-US" sz="1400" b="1" dirty="0"/>
              <a:t>    end</a:t>
            </a:r>
          </a:p>
          <a:p>
            <a:pPr marL="274320" lvl="1" indent="0">
              <a:buNone/>
            </a:pPr>
            <a:r>
              <a:rPr lang="en-US" sz="1400" b="1" dirty="0"/>
              <a:t>  end</a:t>
            </a:r>
          </a:p>
          <a:p>
            <a:pPr marL="274320" lvl="1" indent="0">
              <a:buNone/>
            </a:pPr>
            <a:endParaRPr lang="en-US" sz="1400" b="1" dirty="0"/>
          </a:p>
          <a:p>
            <a:pPr marL="274320" lvl="1" indent="0">
              <a:buNone/>
            </a:pPr>
            <a:endParaRPr lang="en-US" sz="1400" b="1" dirty="0"/>
          </a:p>
          <a:p>
            <a:pPr marL="274320" lvl="1" indent="0">
              <a:buNone/>
            </a:pPr>
            <a:r>
              <a:rPr lang="en-US" sz="1400" b="1" dirty="0"/>
              <a:t>  private</a:t>
            </a:r>
          </a:p>
          <a:p>
            <a:pPr marL="274320" lvl="1" indent="0">
              <a:buNone/>
            </a:pPr>
            <a:endParaRPr lang="en-US" sz="1400" b="1" dirty="0"/>
          </a:p>
          <a:p>
            <a:pPr marL="274320" lvl="1" indent="0">
              <a:buNone/>
            </a:pPr>
            <a:r>
              <a:rPr lang="en-US" sz="1400" b="1" dirty="0"/>
              <a:t>    </a:t>
            </a:r>
            <a:r>
              <a:rPr lang="en-US" sz="1400" b="1" dirty="0" err="1"/>
              <a:t>def</a:t>
            </a:r>
            <a:r>
              <a:rPr lang="en-US" sz="1400" b="1" dirty="0"/>
              <a:t> </a:t>
            </a:r>
            <a:r>
              <a:rPr lang="en-US" sz="1400" b="1" dirty="0" err="1"/>
              <a:t>micropost_params</a:t>
            </a:r>
            <a:endParaRPr lang="en-US" sz="1400" b="1" dirty="0"/>
          </a:p>
          <a:p>
            <a:pPr marL="274320" lvl="1" indent="0">
              <a:buNone/>
            </a:pPr>
            <a:r>
              <a:rPr lang="en-US" sz="1400" b="1" dirty="0"/>
              <a:t>      </a:t>
            </a:r>
            <a:r>
              <a:rPr lang="en-US" sz="1400" b="1" dirty="0" err="1"/>
              <a:t>params.require</a:t>
            </a:r>
            <a:r>
              <a:rPr lang="en-US" sz="1400" b="1" dirty="0"/>
              <a:t>(:</a:t>
            </a:r>
            <a:r>
              <a:rPr lang="en-US" sz="1400" b="1" dirty="0" err="1"/>
              <a:t>micropost</a:t>
            </a:r>
            <a:r>
              <a:rPr lang="en-US" sz="1400" b="1" dirty="0"/>
              <a:t>).permit(:content)</a:t>
            </a:r>
          </a:p>
          <a:p>
            <a:pPr marL="274320" lvl="1" indent="0">
              <a:buNone/>
            </a:pPr>
            <a:r>
              <a:rPr lang="en-US" sz="1400" b="1" dirty="0"/>
              <a:t>    end</a:t>
            </a:r>
          </a:p>
          <a:p>
            <a:pPr marL="0" indent="0">
              <a:buNone/>
            </a:pPr>
            <a:r>
              <a:rPr lang="en-US" sz="1400" b="1" dirty="0"/>
              <a:t>end</a:t>
            </a:r>
          </a:p>
        </p:txBody>
      </p:sp>
    </p:spTree>
    <p:extLst>
      <p:ext uri="{BB962C8B-B14F-4D97-AF65-F5344CB8AC3E}">
        <p14:creationId xmlns:p14="http://schemas.microsoft.com/office/powerpoint/2010/main" val="36791313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specifying </a:t>
            </a:r>
            <a:r>
              <a:rPr lang="en-US" dirty="0" err="1"/>
              <a:t>redirect_to</a:t>
            </a:r>
            <a:endParaRPr lang="en-US" dirty="0"/>
          </a:p>
        </p:txBody>
      </p:sp>
      <p:sp>
        <p:nvSpPr>
          <p:cNvPr id="3" name="Content Placeholder 2"/>
          <p:cNvSpPr>
            <a:spLocks noGrp="1"/>
          </p:cNvSpPr>
          <p:nvPr>
            <p:ph sz="quarter" idx="1"/>
          </p:nvPr>
        </p:nvSpPr>
        <p:spPr/>
        <p:txBody>
          <a:bodyPr>
            <a:normAutofit fontScale="55000" lnSpcReduction="20000"/>
          </a:bodyPr>
          <a:lstStyle/>
          <a:p>
            <a:r>
              <a:rPr lang="en-US" dirty="0" err="1"/>
              <a:t>redirect_to</a:t>
            </a:r>
            <a:r>
              <a:rPr lang="en-US" dirty="0"/>
              <a:t> action: "show", id: 5</a:t>
            </a:r>
          </a:p>
          <a:p>
            <a:r>
              <a:rPr lang="en-US" dirty="0" err="1"/>
              <a:t>redirect_to</a:t>
            </a:r>
            <a:r>
              <a:rPr lang="en-US" dirty="0"/>
              <a:t> post</a:t>
            </a:r>
          </a:p>
          <a:p>
            <a:r>
              <a:rPr lang="en-US" dirty="0" err="1"/>
              <a:t>redirect_to</a:t>
            </a:r>
            <a:r>
              <a:rPr lang="en-US" dirty="0"/>
              <a:t> "http://www.rubyonrails.org"</a:t>
            </a:r>
          </a:p>
          <a:p>
            <a:r>
              <a:rPr lang="en-US" dirty="0" err="1"/>
              <a:t>redirect_to</a:t>
            </a:r>
            <a:r>
              <a:rPr lang="en-US" dirty="0"/>
              <a:t> "/images/screenshot.jpg"</a:t>
            </a:r>
          </a:p>
          <a:p>
            <a:r>
              <a:rPr lang="en-US" dirty="0" err="1"/>
              <a:t>redirect_to</a:t>
            </a:r>
            <a:r>
              <a:rPr lang="en-US" dirty="0"/>
              <a:t> </a:t>
            </a:r>
            <a:r>
              <a:rPr lang="en-US" dirty="0" err="1"/>
              <a:t>articles_url</a:t>
            </a:r>
            <a:endParaRPr lang="en-US" dirty="0"/>
          </a:p>
          <a:p>
            <a:r>
              <a:rPr lang="en-US" dirty="0" err="1"/>
              <a:t>redirect_to</a:t>
            </a:r>
            <a:r>
              <a:rPr lang="en-US" dirty="0"/>
              <a:t> :back</a:t>
            </a:r>
          </a:p>
          <a:p>
            <a:r>
              <a:rPr lang="en-US" dirty="0" err="1"/>
              <a:t>redirect_to</a:t>
            </a:r>
            <a:r>
              <a:rPr lang="en-US" dirty="0"/>
              <a:t> </a:t>
            </a:r>
            <a:r>
              <a:rPr lang="en-US" dirty="0" err="1"/>
              <a:t>proc</a:t>
            </a:r>
            <a:r>
              <a:rPr lang="en-US" dirty="0"/>
              <a:t> { </a:t>
            </a:r>
            <a:r>
              <a:rPr lang="en-US" dirty="0" err="1"/>
              <a:t>edit_post_url</a:t>
            </a:r>
            <a:r>
              <a:rPr lang="en-US" dirty="0"/>
              <a:t>(@post) }</a:t>
            </a:r>
          </a:p>
          <a:p>
            <a:pPr marL="0" indent="0">
              <a:buNone/>
            </a:pPr>
            <a:endParaRPr lang="en-US" dirty="0"/>
          </a:p>
          <a:p>
            <a:pPr marL="0" indent="0">
              <a:buNone/>
            </a:pPr>
            <a:endParaRPr lang="en-US" sz="3800" dirty="0"/>
          </a:p>
          <a:p>
            <a:pPr marL="0" indent="0">
              <a:buNone/>
            </a:pPr>
            <a:r>
              <a:rPr lang="en-US" sz="3800" dirty="0"/>
              <a:t>The redirection happens as a “302 Found” header unless otherwise specified using the :status option:</a:t>
            </a:r>
          </a:p>
          <a:p>
            <a:endParaRPr lang="en-US" dirty="0"/>
          </a:p>
          <a:p>
            <a:r>
              <a:rPr lang="en-US" dirty="0" err="1"/>
              <a:t>redirect_to</a:t>
            </a:r>
            <a:r>
              <a:rPr lang="en-US" dirty="0"/>
              <a:t> </a:t>
            </a:r>
            <a:r>
              <a:rPr lang="en-US" dirty="0" err="1"/>
              <a:t>post_url</a:t>
            </a:r>
            <a:r>
              <a:rPr lang="en-US" dirty="0"/>
              <a:t>(@post), status: :found</a:t>
            </a:r>
          </a:p>
          <a:p>
            <a:r>
              <a:rPr lang="en-US" dirty="0" err="1"/>
              <a:t>redirect_to</a:t>
            </a:r>
            <a:r>
              <a:rPr lang="en-US" dirty="0"/>
              <a:t> action: 'atom', status: :</a:t>
            </a:r>
            <a:r>
              <a:rPr lang="en-US" dirty="0" err="1"/>
              <a:t>moved_permanently</a:t>
            </a:r>
            <a:endParaRPr lang="en-US" dirty="0"/>
          </a:p>
          <a:p>
            <a:r>
              <a:rPr lang="en-US" dirty="0" err="1"/>
              <a:t>redirect_to</a:t>
            </a:r>
            <a:r>
              <a:rPr lang="en-US" dirty="0"/>
              <a:t> </a:t>
            </a:r>
            <a:r>
              <a:rPr lang="en-US" dirty="0" err="1"/>
              <a:t>post_url</a:t>
            </a:r>
            <a:r>
              <a:rPr lang="en-US" dirty="0"/>
              <a:t>(@post), status: 301</a:t>
            </a:r>
          </a:p>
          <a:p>
            <a:r>
              <a:rPr lang="en-US" dirty="0" err="1"/>
              <a:t>redirect_to</a:t>
            </a:r>
            <a:r>
              <a:rPr lang="en-US" dirty="0"/>
              <a:t> action: 'atom', status: 302</a:t>
            </a:r>
          </a:p>
        </p:txBody>
      </p:sp>
    </p:spTree>
    <p:extLst>
      <p:ext uri="{BB962C8B-B14F-4D97-AF65-F5344CB8AC3E}">
        <p14:creationId xmlns:p14="http://schemas.microsoft.com/office/powerpoint/2010/main" val="2541271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715962"/>
          </a:xfrm>
        </p:spPr>
        <p:txBody>
          <a:bodyPr>
            <a:normAutofit fontScale="90000"/>
          </a:bodyPr>
          <a:lstStyle/>
          <a:p>
            <a:r>
              <a:rPr lang="en-US" dirty="0" err="1"/>
              <a:t>redirect_to</a:t>
            </a:r>
            <a:r>
              <a:rPr lang="en-US" dirty="0"/>
              <a:t> with message</a:t>
            </a:r>
          </a:p>
        </p:txBody>
      </p:sp>
      <p:sp>
        <p:nvSpPr>
          <p:cNvPr id="3" name="Content Placeholder 2"/>
          <p:cNvSpPr>
            <a:spLocks noGrp="1"/>
          </p:cNvSpPr>
          <p:nvPr>
            <p:ph sz="quarter" idx="1"/>
          </p:nvPr>
        </p:nvSpPr>
        <p:spPr>
          <a:xfrm>
            <a:off x="533400" y="990600"/>
            <a:ext cx="8153400" cy="5715000"/>
          </a:xfrm>
        </p:spPr>
        <p:txBody>
          <a:bodyPr>
            <a:normAutofit fontScale="40000" lnSpcReduction="20000"/>
          </a:bodyPr>
          <a:lstStyle/>
          <a:p>
            <a:pPr marL="0" indent="0">
              <a:buNone/>
            </a:pPr>
            <a:r>
              <a:rPr lang="en-US" sz="5100" dirty="0"/>
              <a:t>flash provides a way to pass temporary primitive-types (String, </a:t>
            </a:r>
            <a:r>
              <a:rPr lang="en-US" sz="5100" dirty="0">
                <a:hlinkClick r:id="rId3"/>
              </a:rPr>
              <a:t>Array</a:t>
            </a:r>
            <a:r>
              <a:rPr lang="en-US" sz="5100" dirty="0"/>
              <a:t>, </a:t>
            </a:r>
            <a:r>
              <a:rPr lang="en-US" sz="5100" dirty="0">
                <a:hlinkClick r:id="rId4"/>
              </a:rPr>
              <a:t>Hash</a:t>
            </a:r>
            <a:r>
              <a:rPr lang="en-US" sz="5100" dirty="0"/>
              <a:t>) between actions. </a:t>
            </a:r>
          </a:p>
          <a:p>
            <a:pPr marL="960120" lvl="1" indent="-685800"/>
            <a:r>
              <a:rPr lang="en-US" sz="4900" dirty="0"/>
              <a:t>Anything you place in the flash will be exposed to the very next action and then cleared out.</a:t>
            </a:r>
          </a:p>
          <a:p>
            <a:pPr marL="0" indent="0">
              <a:buNone/>
            </a:pPr>
            <a:endParaRPr lang="en-US" dirty="0"/>
          </a:p>
          <a:p>
            <a:pPr marL="0" indent="0">
              <a:buNone/>
            </a:pPr>
            <a:r>
              <a:rPr lang="en-US" sz="4000" dirty="0"/>
              <a:t>class </a:t>
            </a:r>
            <a:r>
              <a:rPr lang="en-US" sz="4000" dirty="0" err="1"/>
              <a:t>PostsController</a:t>
            </a:r>
            <a:r>
              <a:rPr lang="en-US" sz="4000" dirty="0"/>
              <a:t> &lt; </a:t>
            </a:r>
            <a:r>
              <a:rPr lang="en-US" sz="4000" dirty="0" err="1"/>
              <a:t>ApplicationController</a:t>
            </a:r>
            <a:endParaRPr lang="en-US" sz="4000" dirty="0"/>
          </a:p>
          <a:p>
            <a:pPr marL="0" indent="0">
              <a:buNone/>
            </a:pPr>
            <a:r>
              <a:rPr lang="en-US" sz="4000" dirty="0"/>
              <a:t>  </a:t>
            </a:r>
            <a:r>
              <a:rPr lang="en-US" sz="4000" dirty="0" err="1"/>
              <a:t>def</a:t>
            </a:r>
            <a:r>
              <a:rPr lang="en-US" sz="4000" dirty="0"/>
              <a:t> create</a:t>
            </a:r>
          </a:p>
          <a:p>
            <a:pPr marL="0" indent="0">
              <a:buNone/>
            </a:pPr>
            <a:r>
              <a:rPr lang="en-US" sz="4000" dirty="0"/>
              <a:t>    </a:t>
            </a:r>
            <a:r>
              <a:rPr lang="en-US" sz="4000" b="1" dirty="0"/>
              <a:t>@post = </a:t>
            </a:r>
            <a:r>
              <a:rPr lang="en-US" sz="4000" b="1" dirty="0" err="1"/>
              <a:t>Post.create</a:t>
            </a:r>
            <a:r>
              <a:rPr lang="en-US" sz="4000" b="1" dirty="0"/>
              <a:t> </a:t>
            </a:r>
            <a:r>
              <a:rPr lang="en-US" sz="4000" b="1" dirty="0" err="1"/>
              <a:t>params</a:t>
            </a:r>
            <a:r>
              <a:rPr lang="en-US" sz="4000" b="1" dirty="0"/>
              <a:t>[:post]</a:t>
            </a:r>
          </a:p>
          <a:p>
            <a:pPr marL="0" indent="0">
              <a:buNone/>
            </a:pPr>
            <a:r>
              <a:rPr lang="en-US" sz="4000" b="1" dirty="0">
                <a:solidFill>
                  <a:srgbClr val="FF0000"/>
                </a:solidFill>
              </a:rPr>
              <a:t>    flash[:notice] = "Post successfully created"</a:t>
            </a:r>
          </a:p>
          <a:p>
            <a:pPr marL="0" indent="0">
              <a:buNone/>
            </a:pPr>
            <a:r>
              <a:rPr lang="en-US" sz="4000" b="1" dirty="0">
                <a:solidFill>
                  <a:srgbClr val="FF0000"/>
                </a:solidFill>
              </a:rPr>
              <a:t>    </a:t>
            </a:r>
            <a:r>
              <a:rPr lang="en-US" sz="4000" b="1" dirty="0" err="1">
                <a:solidFill>
                  <a:srgbClr val="FF0000"/>
                </a:solidFill>
              </a:rPr>
              <a:t>redirect_to</a:t>
            </a:r>
            <a:r>
              <a:rPr lang="en-US" sz="4000" b="1" dirty="0">
                <a:solidFill>
                  <a:srgbClr val="FF0000"/>
                </a:solidFill>
              </a:rPr>
              <a:t> @post</a:t>
            </a:r>
          </a:p>
          <a:p>
            <a:pPr marL="0" indent="0">
              <a:buNone/>
            </a:pPr>
            <a:r>
              <a:rPr lang="en-US" sz="4000" dirty="0"/>
              <a:t>  end</a:t>
            </a:r>
          </a:p>
          <a:p>
            <a:pPr marL="0" indent="0">
              <a:buNone/>
            </a:pPr>
            <a:endParaRPr lang="en-US" sz="4000" dirty="0"/>
          </a:p>
          <a:p>
            <a:pPr marL="0" indent="0">
              <a:buNone/>
            </a:pPr>
            <a:r>
              <a:rPr lang="en-US" sz="4000" dirty="0"/>
              <a:t>  </a:t>
            </a:r>
            <a:r>
              <a:rPr lang="en-US" sz="4000" dirty="0" err="1"/>
              <a:t>def</a:t>
            </a:r>
            <a:r>
              <a:rPr lang="en-US" sz="4000" dirty="0"/>
              <a:t> show</a:t>
            </a:r>
          </a:p>
          <a:p>
            <a:pPr marL="0" indent="0">
              <a:buNone/>
            </a:pPr>
            <a:r>
              <a:rPr lang="en-US" sz="4000" dirty="0"/>
              <a:t>    # doesn't need to assign the flash notice to the template, that's done automatically</a:t>
            </a:r>
          </a:p>
          <a:p>
            <a:pPr marL="0" indent="0">
              <a:buNone/>
            </a:pPr>
            <a:r>
              <a:rPr lang="en-US" sz="4000" dirty="0"/>
              <a:t>  end</a:t>
            </a:r>
          </a:p>
          <a:p>
            <a:pPr marL="0" indent="0">
              <a:buNone/>
            </a:pPr>
            <a:r>
              <a:rPr lang="en-US" sz="4000" dirty="0"/>
              <a:t>end</a:t>
            </a:r>
          </a:p>
          <a:p>
            <a:pPr marL="0" indent="0">
              <a:buNone/>
            </a:pPr>
            <a:endParaRPr lang="en-US" sz="1800" dirty="0"/>
          </a:p>
          <a:p>
            <a:pPr marL="0" indent="0">
              <a:buNone/>
            </a:pPr>
            <a:r>
              <a:rPr lang="en-US" sz="5100" u="sng" dirty="0" err="1"/>
              <a:t>show.html.erb</a:t>
            </a:r>
            <a:endParaRPr lang="en-US" sz="5100" u="sng" dirty="0"/>
          </a:p>
          <a:p>
            <a:pPr marL="0" indent="0">
              <a:buNone/>
            </a:pPr>
            <a:r>
              <a:rPr lang="en-US" sz="1800" dirty="0"/>
              <a:t>  </a:t>
            </a:r>
            <a:r>
              <a:rPr lang="en-US" sz="4000" dirty="0"/>
              <a:t>&lt;% </a:t>
            </a:r>
            <a:r>
              <a:rPr lang="en-US" sz="4000" dirty="0">
                <a:solidFill>
                  <a:srgbClr val="FF0000"/>
                </a:solidFill>
              </a:rPr>
              <a:t>if flash[:notice] </a:t>
            </a:r>
            <a:r>
              <a:rPr lang="en-US" sz="4000" dirty="0"/>
              <a:t>%&gt;</a:t>
            </a:r>
          </a:p>
          <a:p>
            <a:pPr marL="0" indent="0">
              <a:buNone/>
            </a:pPr>
            <a:r>
              <a:rPr lang="en-US" sz="4000" dirty="0"/>
              <a:t>    &lt;div class="notice"&gt;&lt;%= </a:t>
            </a:r>
            <a:r>
              <a:rPr lang="en-US" sz="4000" dirty="0">
                <a:solidFill>
                  <a:srgbClr val="FF0000"/>
                </a:solidFill>
              </a:rPr>
              <a:t>flash[:notice] </a:t>
            </a:r>
            <a:r>
              <a:rPr lang="en-US" sz="4000" dirty="0"/>
              <a:t>%&gt;&lt;/div&gt;</a:t>
            </a:r>
          </a:p>
          <a:p>
            <a:pPr marL="0" indent="0">
              <a:buNone/>
            </a:pPr>
            <a:r>
              <a:rPr lang="en-US" sz="4000" dirty="0"/>
              <a:t>  &lt;% end %&gt;</a:t>
            </a:r>
          </a:p>
        </p:txBody>
      </p:sp>
    </p:spTree>
    <p:extLst>
      <p:ext uri="{BB962C8B-B14F-4D97-AF65-F5344CB8AC3E}">
        <p14:creationId xmlns:p14="http://schemas.microsoft.com/office/powerpoint/2010/main" val="470254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redirect_to</a:t>
            </a:r>
            <a:r>
              <a:rPr lang="en-US" dirty="0"/>
              <a:t> with a message</a:t>
            </a:r>
          </a:p>
        </p:txBody>
      </p:sp>
      <p:sp>
        <p:nvSpPr>
          <p:cNvPr id="3" name="Content Placeholder 2"/>
          <p:cNvSpPr>
            <a:spLocks noGrp="1"/>
          </p:cNvSpPr>
          <p:nvPr>
            <p:ph sz="quarter" idx="1"/>
          </p:nvPr>
        </p:nvSpPr>
        <p:spPr>
          <a:xfrm>
            <a:off x="228600" y="1981200"/>
            <a:ext cx="8686800" cy="4724400"/>
          </a:xfrm>
        </p:spPr>
        <p:txBody>
          <a:bodyPr>
            <a:normAutofit/>
          </a:bodyPr>
          <a:lstStyle/>
          <a:p>
            <a:pPr marL="0" indent="0" fontAlgn="base">
              <a:buNone/>
            </a:pPr>
            <a:r>
              <a:rPr lang="en-US" dirty="0"/>
              <a:t>flash names alert and notice as well as a general purpose flash</a:t>
            </a:r>
          </a:p>
          <a:p>
            <a:pPr fontAlgn="base"/>
            <a:r>
              <a:rPr lang="en-US" dirty="0" err="1"/>
              <a:t>redirect_to</a:t>
            </a:r>
            <a:r>
              <a:rPr lang="en-US" dirty="0"/>
              <a:t> </a:t>
            </a:r>
            <a:r>
              <a:rPr lang="en-US" dirty="0" err="1"/>
              <a:t>post_url</a:t>
            </a:r>
            <a:r>
              <a:rPr lang="en-US" dirty="0"/>
              <a:t>(@post), alert: "Watch it, mister!" </a:t>
            </a:r>
            <a:br>
              <a:rPr lang="en-US" dirty="0"/>
            </a:br>
            <a:endParaRPr lang="en-US" dirty="0"/>
          </a:p>
          <a:p>
            <a:pPr fontAlgn="base"/>
            <a:r>
              <a:rPr lang="en-US" dirty="0" err="1"/>
              <a:t>redirect_to</a:t>
            </a:r>
            <a:r>
              <a:rPr lang="en-US" dirty="0"/>
              <a:t> </a:t>
            </a:r>
            <a:r>
              <a:rPr lang="en-US" dirty="0" err="1"/>
              <a:t>post_url</a:t>
            </a:r>
            <a:r>
              <a:rPr lang="en-US" dirty="0"/>
              <a:t>(@post), status: :found, notice: "Pay attention to the road" </a:t>
            </a:r>
            <a:br>
              <a:rPr lang="en-US" dirty="0"/>
            </a:br>
            <a:endParaRPr lang="en-US" dirty="0"/>
          </a:p>
          <a:p>
            <a:pPr fontAlgn="base"/>
            <a:r>
              <a:rPr lang="en-US" dirty="0" err="1"/>
              <a:t>redirect_to</a:t>
            </a:r>
            <a:r>
              <a:rPr lang="en-US" dirty="0"/>
              <a:t> </a:t>
            </a:r>
            <a:r>
              <a:rPr lang="en-US" dirty="0" err="1"/>
              <a:t>post_url</a:t>
            </a:r>
            <a:r>
              <a:rPr lang="en-US" dirty="0"/>
              <a:t>(@post), status: 301, flash: { </a:t>
            </a:r>
            <a:r>
              <a:rPr lang="en-US" dirty="0" err="1"/>
              <a:t>updated_post_id</a:t>
            </a:r>
            <a:r>
              <a:rPr lang="en-US" dirty="0"/>
              <a:t>: @post.id } </a:t>
            </a:r>
            <a:br>
              <a:rPr lang="en-US" dirty="0"/>
            </a:br>
            <a:endParaRPr lang="en-US" dirty="0"/>
          </a:p>
          <a:p>
            <a:pPr fontAlgn="base"/>
            <a:r>
              <a:rPr lang="en-US" dirty="0" err="1"/>
              <a:t>redirect_to</a:t>
            </a:r>
            <a:r>
              <a:rPr lang="en-US" dirty="0"/>
              <a:t>({ action: 'atom' }, alert: "Something serious happened") </a:t>
            </a:r>
          </a:p>
          <a:p>
            <a:pPr marL="0" indent="0">
              <a:buNone/>
            </a:pPr>
            <a:endParaRPr lang="en-US" dirty="0"/>
          </a:p>
        </p:txBody>
      </p:sp>
    </p:spTree>
    <p:extLst>
      <p:ext uri="{BB962C8B-B14F-4D97-AF65-F5344CB8AC3E}">
        <p14:creationId xmlns:p14="http://schemas.microsoft.com/office/powerpoint/2010/main" val="535579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143000"/>
          </a:xfrm>
        </p:spPr>
        <p:txBody>
          <a:bodyPr/>
          <a:lstStyle/>
          <a:p>
            <a:r>
              <a:rPr lang="en-US" dirty="0">
                <a:solidFill>
                  <a:schemeClr val="tx1"/>
                </a:solidFill>
              </a:rPr>
              <a:t>Controllers</a:t>
            </a:r>
          </a:p>
        </p:txBody>
      </p:sp>
      <p:sp>
        <p:nvSpPr>
          <p:cNvPr id="3" name="Content Placeholder 2"/>
          <p:cNvSpPr>
            <a:spLocks noGrp="1"/>
          </p:cNvSpPr>
          <p:nvPr>
            <p:ph sz="quarter" idx="1"/>
          </p:nvPr>
        </p:nvSpPr>
        <p:spPr>
          <a:xfrm>
            <a:off x="685800" y="762000"/>
            <a:ext cx="7772400" cy="4572000"/>
          </a:xfrm>
        </p:spPr>
        <p:txBody>
          <a:bodyPr/>
          <a:lstStyle/>
          <a:p>
            <a:r>
              <a:rPr lang="en-US" sz="3600" dirty="0"/>
              <a:t>Interaction between Models and Views</a:t>
            </a:r>
          </a:p>
          <a:p>
            <a:r>
              <a:rPr lang="en-US" sz="3600" dirty="0"/>
              <a:t>conform to REST</a:t>
            </a:r>
          </a:p>
          <a:p>
            <a:pPr lvl="1"/>
            <a:r>
              <a:rPr lang="en-US" dirty="0"/>
              <a:t>The expectation is that each controller corresponds to a resource and each controller action corresponds to a </a:t>
            </a:r>
            <a:r>
              <a:rPr lang="en-US" dirty="0" err="1"/>
              <a:t>RESTful</a:t>
            </a:r>
            <a:r>
              <a:rPr lang="en-US" dirty="0"/>
              <a:t> action.</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043" t="21678" r="27913" b="16279"/>
          <a:stretch/>
        </p:blipFill>
        <p:spPr bwMode="auto">
          <a:xfrm>
            <a:off x="3276600" y="3013465"/>
            <a:ext cx="5423451" cy="384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6587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Rails to create XML or JSON</a:t>
            </a:r>
          </a:p>
        </p:txBody>
      </p:sp>
      <p:sp>
        <p:nvSpPr>
          <p:cNvPr id="3" name="Text Placeholder 2"/>
          <p:cNvSpPr>
            <a:spLocks noGrp="1"/>
          </p:cNvSpPr>
          <p:nvPr>
            <p:ph type="body" idx="1"/>
          </p:nvPr>
        </p:nvSpPr>
        <p:spPr/>
        <p:txBody>
          <a:bodyPr/>
          <a:lstStyle/>
          <a:p>
            <a:r>
              <a:rPr lang="en-US" dirty="0"/>
              <a:t>This is one feature that is easy to do in Rails compared to other languages</a:t>
            </a:r>
          </a:p>
        </p:txBody>
      </p:sp>
    </p:spTree>
    <p:extLst>
      <p:ext uri="{BB962C8B-B14F-4D97-AF65-F5344CB8AC3E}">
        <p14:creationId xmlns:p14="http://schemas.microsoft.com/office/powerpoint/2010/main" val="2711757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772400" cy="1143000"/>
          </a:xfrm>
        </p:spPr>
        <p:txBody>
          <a:bodyPr>
            <a:normAutofit/>
          </a:bodyPr>
          <a:lstStyle/>
          <a:p>
            <a:r>
              <a:rPr lang="en-US" sz="3200" dirty="0"/>
              <a:t>Suppose we wanted to take data from our Zombie example and create XML or JSON</a:t>
            </a: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522" t="20869" r="18261" b="14904"/>
          <a:stretch/>
        </p:blipFill>
        <p:spPr bwMode="auto">
          <a:xfrm>
            <a:off x="1524000" y="2210040"/>
            <a:ext cx="7195931" cy="4498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2400" y="1155700"/>
            <a:ext cx="8915400" cy="923330"/>
          </a:xfrm>
          <a:prstGeom prst="rect">
            <a:avLst/>
          </a:prstGeom>
          <a:solidFill>
            <a:srgbClr val="FFC000"/>
          </a:solidFill>
        </p:spPr>
        <p:txBody>
          <a:bodyPr wrap="square" rtlCol="0">
            <a:spAutoFit/>
          </a:bodyPr>
          <a:lstStyle/>
          <a:p>
            <a:r>
              <a:rPr lang="en-US" b="1" u="sng" dirty="0"/>
              <a:t>IDEA:</a:t>
            </a:r>
            <a:r>
              <a:rPr lang="en-US" b="1" dirty="0"/>
              <a:t>       /tweets/1   returns results as XML or JSON</a:t>
            </a:r>
          </a:p>
          <a:p>
            <a:r>
              <a:rPr lang="en-US" b="1" u="sng" dirty="0"/>
              <a:t>SOLUTION:</a:t>
            </a:r>
            <a:r>
              <a:rPr lang="en-US" b="1" dirty="0"/>
              <a:t>   have controller return it…XML not too different than the HTML views the previous controller returned   AND  our Model returns data as </a:t>
            </a:r>
            <a:r>
              <a:rPr lang="en-US" b="1" dirty="0" err="1"/>
              <a:t>hashs</a:t>
            </a:r>
            <a:r>
              <a:rPr lang="en-US" b="1" dirty="0"/>
              <a:t> that LOOK like JSON</a:t>
            </a:r>
          </a:p>
        </p:txBody>
      </p:sp>
    </p:spTree>
    <p:extLst>
      <p:ext uri="{BB962C8B-B14F-4D97-AF65-F5344CB8AC3E}">
        <p14:creationId xmlns:p14="http://schemas.microsoft.com/office/powerpoint/2010/main" val="1130432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Lets modify our previous controller..</a:t>
            </a:r>
            <a:br>
              <a:rPr lang="en-US" sz="3200" dirty="0"/>
            </a:br>
            <a:r>
              <a:rPr lang="en-US" sz="3200" i="1" dirty="0">
                <a:solidFill>
                  <a:srgbClr val="7030A0"/>
                </a:solidFill>
              </a:rPr>
              <a:t>to get JSON request now is /tweets/1.json</a:t>
            </a: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217" t="22002" r="16783" b="16278"/>
          <a:stretch/>
        </p:blipFill>
        <p:spPr bwMode="auto">
          <a:xfrm>
            <a:off x="685800" y="2464186"/>
            <a:ext cx="7696200" cy="4255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2400" y="1540856"/>
            <a:ext cx="8915400" cy="923330"/>
          </a:xfrm>
          <a:prstGeom prst="rect">
            <a:avLst/>
          </a:prstGeom>
          <a:solidFill>
            <a:srgbClr val="FFC000"/>
          </a:solidFill>
        </p:spPr>
        <p:txBody>
          <a:bodyPr wrap="square" rtlCol="0">
            <a:spAutoFit/>
          </a:bodyPr>
          <a:lstStyle/>
          <a:p>
            <a:r>
              <a:rPr lang="en-US" b="1" dirty="0" err="1"/>
              <a:t>respond_to</a:t>
            </a:r>
            <a:r>
              <a:rPr lang="en-US" b="1" dirty="0"/>
              <a:t>  do  |format|      </a:t>
            </a:r>
            <a:r>
              <a:rPr lang="en-US" b="1" dirty="0">
                <a:sym typeface="Wingdings" panose="05000000000000000000" pitchFamily="2" charset="2"/>
              </a:rPr>
              <a:t>  means look at the format on of the request (above is .</a:t>
            </a:r>
            <a:r>
              <a:rPr lang="en-US" b="1" dirty="0" err="1">
                <a:sym typeface="Wingdings" panose="05000000000000000000" pitchFamily="2" charset="2"/>
              </a:rPr>
              <a:t>json</a:t>
            </a:r>
            <a:r>
              <a:rPr lang="en-US" b="1" dirty="0">
                <a:sym typeface="Wingdings" panose="05000000000000000000" pitchFamily="2" charset="2"/>
              </a:rPr>
              <a:t>)</a:t>
            </a:r>
          </a:p>
          <a:p>
            <a:pPr marL="742950" lvl="1" indent="-285750">
              <a:buFont typeface="Arial" panose="020B0604020202020204" pitchFamily="34" charset="0"/>
              <a:buChar char="•"/>
            </a:pPr>
            <a:r>
              <a:rPr lang="en-US" b="1" dirty="0">
                <a:sym typeface="Wingdings" panose="05000000000000000000" pitchFamily="2" charset="2"/>
              </a:rPr>
              <a:t>If    .html   then will render the standard   </a:t>
            </a:r>
            <a:r>
              <a:rPr lang="en-US" b="1" dirty="0" err="1">
                <a:sym typeface="Wingdings" panose="05000000000000000000" pitchFamily="2" charset="2"/>
              </a:rPr>
              <a:t>show.html.erb</a:t>
            </a:r>
            <a:endParaRPr lang="en-US" b="1" dirty="0">
              <a:sym typeface="Wingdings" panose="05000000000000000000" pitchFamily="2" charset="2"/>
            </a:endParaRPr>
          </a:p>
          <a:p>
            <a:pPr marL="742950" lvl="1" indent="-285750">
              <a:buFont typeface="Arial" panose="020B0604020202020204" pitchFamily="34" charset="0"/>
              <a:buChar char="•"/>
            </a:pPr>
            <a:r>
              <a:rPr lang="en-US" b="1" dirty="0">
                <a:sym typeface="Wingdings" panose="05000000000000000000" pitchFamily="2" charset="2"/>
              </a:rPr>
              <a:t>If    .</a:t>
            </a:r>
            <a:r>
              <a:rPr lang="en-US" b="1" dirty="0" err="1">
                <a:sym typeface="Wingdings" panose="05000000000000000000" pitchFamily="2" charset="2"/>
              </a:rPr>
              <a:t>json</a:t>
            </a:r>
            <a:r>
              <a:rPr lang="en-US" b="1" dirty="0">
                <a:sym typeface="Wingdings" panose="05000000000000000000" pitchFamily="2" charset="2"/>
              </a:rPr>
              <a:t>   then will render the </a:t>
            </a:r>
            <a:r>
              <a:rPr lang="en-US" b="1" dirty="0" err="1">
                <a:sym typeface="Wingdings" panose="05000000000000000000" pitchFamily="2" charset="2"/>
              </a:rPr>
              <a:t>json</a:t>
            </a:r>
            <a:r>
              <a:rPr lang="en-US" b="1" dirty="0">
                <a:sym typeface="Wingdings" panose="05000000000000000000" pitchFamily="2" charset="2"/>
              </a:rPr>
              <a:t> format of the tweet hash</a:t>
            </a:r>
            <a:endParaRPr lang="en-US" b="1" dirty="0"/>
          </a:p>
        </p:txBody>
      </p:sp>
      <p:sp>
        <p:nvSpPr>
          <p:cNvPr id="7" name="Oval 6"/>
          <p:cNvSpPr/>
          <p:nvPr/>
        </p:nvSpPr>
        <p:spPr>
          <a:xfrm>
            <a:off x="533400" y="4591795"/>
            <a:ext cx="7726294" cy="38100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572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
            <a:ext cx="7772400" cy="1143000"/>
          </a:xfrm>
        </p:spPr>
        <p:txBody>
          <a:bodyPr>
            <a:normAutofit/>
          </a:bodyPr>
          <a:lstStyle/>
          <a:p>
            <a:r>
              <a:rPr lang="en-US" sz="3200" dirty="0"/>
              <a:t>Lets modify our previous controller..</a:t>
            </a:r>
            <a:br>
              <a:rPr lang="en-US" sz="3200" dirty="0"/>
            </a:br>
            <a:r>
              <a:rPr lang="en-US" sz="3200" i="1" dirty="0">
                <a:solidFill>
                  <a:srgbClr val="7030A0"/>
                </a:solidFill>
              </a:rPr>
              <a:t>to get JSON request now is /tweets/1.xml</a:t>
            </a:r>
          </a:p>
        </p:txBody>
      </p:sp>
      <p:sp>
        <p:nvSpPr>
          <p:cNvPr id="6" name="TextBox 5"/>
          <p:cNvSpPr txBox="1"/>
          <p:nvPr/>
        </p:nvSpPr>
        <p:spPr>
          <a:xfrm>
            <a:off x="152400" y="1066800"/>
            <a:ext cx="8915400" cy="1200329"/>
          </a:xfrm>
          <a:prstGeom prst="rect">
            <a:avLst/>
          </a:prstGeom>
          <a:solidFill>
            <a:srgbClr val="FFC000"/>
          </a:solidFill>
        </p:spPr>
        <p:txBody>
          <a:bodyPr wrap="square" rtlCol="0">
            <a:spAutoFit/>
          </a:bodyPr>
          <a:lstStyle/>
          <a:p>
            <a:r>
              <a:rPr lang="en-US" b="1" dirty="0" err="1"/>
              <a:t>respond_to</a:t>
            </a:r>
            <a:r>
              <a:rPr lang="en-US" b="1" dirty="0"/>
              <a:t>  do  |format|      </a:t>
            </a:r>
            <a:r>
              <a:rPr lang="en-US" b="1" dirty="0">
                <a:sym typeface="Wingdings" panose="05000000000000000000" pitchFamily="2" charset="2"/>
              </a:rPr>
              <a:t>  means look at the format on of the request (above is .xml)</a:t>
            </a:r>
          </a:p>
          <a:p>
            <a:pPr marL="742950" lvl="1" indent="-285750">
              <a:buFont typeface="Arial" panose="020B0604020202020204" pitchFamily="34" charset="0"/>
              <a:buChar char="•"/>
            </a:pPr>
            <a:r>
              <a:rPr lang="en-US" b="1" dirty="0">
                <a:sym typeface="Wingdings" panose="05000000000000000000" pitchFamily="2" charset="2"/>
              </a:rPr>
              <a:t>If    .html   then will render the standard   </a:t>
            </a:r>
            <a:r>
              <a:rPr lang="en-US" b="1" dirty="0" err="1">
                <a:sym typeface="Wingdings" panose="05000000000000000000" pitchFamily="2" charset="2"/>
              </a:rPr>
              <a:t>show.html.erb</a:t>
            </a:r>
            <a:endParaRPr lang="en-US" b="1" dirty="0">
              <a:sym typeface="Wingdings" panose="05000000000000000000" pitchFamily="2" charset="2"/>
            </a:endParaRPr>
          </a:p>
          <a:p>
            <a:pPr marL="742950" lvl="1" indent="-285750">
              <a:buFont typeface="Arial" panose="020B0604020202020204" pitchFamily="34" charset="0"/>
              <a:buChar char="•"/>
            </a:pPr>
            <a:r>
              <a:rPr lang="en-US" b="1" dirty="0">
                <a:sym typeface="Wingdings" panose="05000000000000000000" pitchFamily="2" charset="2"/>
              </a:rPr>
              <a:t>If    .</a:t>
            </a:r>
            <a:r>
              <a:rPr lang="en-US" b="1" dirty="0" err="1">
                <a:sym typeface="Wingdings" panose="05000000000000000000" pitchFamily="2" charset="2"/>
              </a:rPr>
              <a:t>json</a:t>
            </a:r>
            <a:r>
              <a:rPr lang="en-US" b="1" dirty="0">
                <a:sym typeface="Wingdings" panose="05000000000000000000" pitchFamily="2" charset="2"/>
              </a:rPr>
              <a:t>   then will render the </a:t>
            </a:r>
            <a:r>
              <a:rPr lang="en-US" b="1" dirty="0" err="1">
                <a:sym typeface="Wingdings" panose="05000000000000000000" pitchFamily="2" charset="2"/>
              </a:rPr>
              <a:t>json</a:t>
            </a:r>
            <a:r>
              <a:rPr lang="en-US" b="1" dirty="0">
                <a:sym typeface="Wingdings" panose="05000000000000000000" pitchFamily="2" charset="2"/>
              </a:rPr>
              <a:t> format of the tweet hash</a:t>
            </a:r>
          </a:p>
          <a:p>
            <a:pPr marL="742950" lvl="1" indent="-285750">
              <a:buFont typeface="Arial" panose="020B0604020202020204" pitchFamily="34" charset="0"/>
              <a:buChar char="•"/>
            </a:pPr>
            <a:r>
              <a:rPr lang="en-US" b="1" dirty="0">
                <a:sym typeface="Wingdings" panose="05000000000000000000" pitchFamily="2" charset="2"/>
              </a:rPr>
              <a:t>If  .xml  then will render the xml format of the tween hash</a:t>
            </a:r>
            <a:endParaRPr lang="en-US" b="1"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608" t="30415" r="26783" b="26551"/>
          <a:stretch/>
        </p:blipFill>
        <p:spPr bwMode="auto">
          <a:xfrm>
            <a:off x="838200" y="2511286"/>
            <a:ext cx="7837516" cy="3889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825500" y="4953000"/>
            <a:ext cx="7726294" cy="38100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0833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did you forget to ask???</a:t>
            </a:r>
          </a:p>
        </p:txBody>
      </p:sp>
      <p:sp>
        <p:nvSpPr>
          <p:cNvPr id="3" name="Text Placeholder 2"/>
          <p:cNvSpPr>
            <a:spLocks noGrp="1"/>
          </p:cNvSpPr>
          <p:nvPr>
            <p:ph type="body" idx="1"/>
          </p:nvPr>
        </p:nvSpPr>
        <p:spPr>
          <a:xfrm>
            <a:off x="722313" y="2547938"/>
            <a:ext cx="7772400" cy="2786062"/>
          </a:xfrm>
        </p:spPr>
        <p:txBody>
          <a:bodyPr>
            <a:normAutofit fontScale="92500" lnSpcReduction="20000"/>
          </a:bodyPr>
          <a:lstStyle/>
          <a:p>
            <a:r>
              <a:rPr lang="en-US" dirty="0"/>
              <a:t>WHY the show method of the controller when we have request</a:t>
            </a:r>
          </a:p>
          <a:p>
            <a:r>
              <a:rPr lang="en-US" dirty="0"/>
              <a:t>tweets/1     OR    tweets/1.json   </a:t>
            </a:r>
          </a:p>
          <a:p>
            <a:endParaRPr lang="en-US" dirty="0"/>
          </a:p>
          <a:p>
            <a:endParaRPr lang="en-US" dirty="0"/>
          </a:p>
          <a:p>
            <a:r>
              <a:rPr lang="en-US" dirty="0"/>
              <a:t>ANSWER</a:t>
            </a:r>
            <a:r>
              <a:rPr lang="en-US" u="sng" dirty="0"/>
              <a:t>:  this is the method you are mapping to (in the </a:t>
            </a:r>
            <a:r>
              <a:rPr lang="en-US" u="sng" dirty="0" err="1"/>
              <a:t>routes.rb</a:t>
            </a:r>
            <a:r>
              <a:rPr lang="en-US" u="sng" dirty="0"/>
              <a:t> ---see lecture on routes)</a:t>
            </a:r>
            <a:r>
              <a:rPr lang="en-US" dirty="0"/>
              <a:t>……</a:t>
            </a:r>
            <a:r>
              <a:rPr lang="en-US" b="1" dirty="0">
                <a:solidFill>
                  <a:srgbClr val="C00000"/>
                </a:solidFill>
              </a:rPr>
              <a:t>WHAT ARE THE OTHER COMMON CONVENTIONS OF MAPPINGS and HOW DO THEY GET INVOKED BY REQUESTS</a:t>
            </a:r>
          </a:p>
        </p:txBody>
      </p:sp>
    </p:spTree>
    <p:extLst>
      <p:ext uri="{BB962C8B-B14F-4D97-AF65-F5344CB8AC3E}">
        <p14:creationId xmlns:p14="http://schemas.microsoft.com/office/powerpoint/2010/main" val="89511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7772400" cy="1143000"/>
          </a:xfrm>
        </p:spPr>
        <p:txBody>
          <a:bodyPr>
            <a:normAutofit fontScale="90000"/>
          </a:bodyPr>
          <a:lstStyle/>
          <a:p>
            <a:r>
              <a:rPr lang="en-US" dirty="0" err="1">
                <a:solidFill>
                  <a:schemeClr val="tx1"/>
                </a:solidFill>
              </a:rPr>
              <a:t>RESTful</a:t>
            </a:r>
            <a:r>
              <a:rPr lang="en-US" dirty="0">
                <a:solidFill>
                  <a:schemeClr val="tx1"/>
                </a:solidFill>
              </a:rPr>
              <a:t> controller actions possible and the methods they invoke for users (zombie example)</a:t>
            </a:r>
          </a:p>
        </p:txBody>
      </p:sp>
      <p:pic>
        <p:nvPicPr>
          <p:cNvPr id="4" name="Picture 2"/>
          <p:cNvPicPr>
            <a:picLocks noChangeAspect="1" noChangeArrowheads="1"/>
          </p:cNvPicPr>
          <p:nvPr/>
        </p:nvPicPr>
        <p:blipFill>
          <a:blip r:embed="rId3" cstate="print"/>
          <a:srcRect/>
          <a:stretch>
            <a:fillRect/>
          </a:stretch>
        </p:blipFill>
        <p:spPr bwMode="auto">
          <a:xfrm>
            <a:off x="1219200" y="1566770"/>
            <a:ext cx="6922976" cy="4681629"/>
          </a:xfrm>
          <a:prstGeom prst="rect">
            <a:avLst/>
          </a:prstGeom>
          <a:noFill/>
          <a:ln w="9525">
            <a:noFill/>
            <a:miter lim="800000"/>
            <a:headEnd/>
            <a:tailEnd/>
          </a:ln>
        </p:spPr>
      </p:pic>
    </p:spTree>
    <p:extLst>
      <p:ext uri="{BB962C8B-B14F-4D97-AF65-F5344CB8AC3E}">
        <p14:creationId xmlns:p14="http://schemas.microsoft.com/office/powerpoint/2010/main" val="39503515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Note: </a:t>
            </a:r>
          </a:p>
        </p:txBody>
      </p:sp>
      <p:sp>
        <p:nvSpPr>
          <p:cNvPr id="3" name="Content Placeholder 2"/>
          <p:cNvSpPr>
            <a:spLocks noGrp="1"/>
          </p:cNvSpPr>
          <p:nvPr>
            <p:ph sz="quarter" idx="1"/>
          </p:nvPr>
        </p:nvSpPr>
        <p:spPr>
          <a:xfrm>
            <a:off x="228600" y="1447800"/>
            <a:ext cx="8458200" cy="4572000"/>
          </a:xfrm>
        </p:spPr>
        <p:txBody>
          <a:bodyPr/>
          <a:lstStyle/>
          <a:p>
            <a:r>
              <a:rPr lang="en-US" dirty="0"/>
              <a:t>If you add to </a:t>
            </a:r>
            <a:r>
              <a:rPr lang="en-US" dirty="0" err="1"/>
              <a:t>routes.rb</a:t>
            </a:r>
            <a:r>
              <a:rPr lang="en-US" dirty="0"/>
              <a:t> file the following line</a:t>
            </a:r>
          </a:p>
          <a:p>
            <a:pPr marL="0" indent="0">
              <a:buNone/>
            </a:pPr>
            <a:r>
              <a:rPr lang="en-US" dirty="0">
                <a:solidFill>
                  <a:srgbClr val="FF0000"/>
                </a:solidFill>
                <a:highlight>
                  <a:srgbClr val="FFFF00"/>
                </a:highlight>
              </a:rPr>
              <a:t>resources :users  </a:t>
            </a:r>
            <a:br>
              <a:rPr lang="en-US" dirty="0"/>
            </a:br>
            <a:r>
              <a:rPr lang="en-US" dirty="0"/>
              <a:t>it will setup the following mappings  </a:t>
            </a:r>
            <a:r>
              <a:rPr lang="en-US" sz="1600" dirty="0"/>
              <a:t>(see </a:t>
            </a:r>
            <a:r>
              <a:rPr lang="en-US" sz="1600" u="sng" dirty="0">
                <a:hlinkClick r:id="rId3"/>
              </a:rPr>
              <a:t>http://guides.rubyonrails.org/routing.html</a:t>
            </a:r>
            <a:r>
              <a:rPr lang="en-US" sz="1600" dirty="0"/>
              <a:t>)</a:t>
            </a:r>
          </a:p>
        </p:txBody>
      </p:sp>
      <p:graphicFrame>
        <p:nvGraphicFramePr>
          <p:cNvPr id="8" name="Table 7"/>
          <p:cNvGraphicFramePr>
            <a:graphicFrameLocks noGrp="1"/>
          </p:cNvGraphicFramePr>
          <p:nvPr/>
        </p:nvGraphicFramePr>
        <p:xfrm>
          <a:off x="2095500" y="3596640"/>
          <a:ext cx="5410200" cy="274320"/>
        </p:xfrm>
        <a:graphic>
          <a:graphicData uri="http://schemas.openxmlformats.org/drawingml/2006/table">
            <a:tbl>
              <a:tblPr/>
              <a:tblGrid>
                <a:gridCol w="5410200">
                  <a:extLst>
                    <a:ext uri="{9D8B030D-6E8A-4147-A177-3AD203B41FA5}">
                      <a16:colId xmlns:a16="http://schemas.microsoft.com/office/drawing/2014/main" val="20000"/>
                    </a:ext>
                  </a:extLst>
                </a:gridCol>
              </a:tblGrid>
              <a:tr h="0">
                <a:tc>
                  <a:txBody>
                    <a:bodyPr/>
                    <a:lstStyle/>
                    <a:p>
                      <a:pPr algn="l" fontAlgn="base"/>
                      <a:r>
                        <a:rPr lang="en-US" b="0" i="0" dirty="0">
                          <a:effectLst/>
                          <a:latin typeface="Consolas"/>
                        </a:rPr>
                        <a:t>resources :photos</a:t>
                      </a:r>
                    </a:p>
                  </a:txBody>
                  <a:tcPr marL="0" marR="0" marT="0" marB="0" anchor="ctr">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862827068"/>
              </p:ext>
            </p:extLst>
          </p:nvPr>
        </p:nvGraphicFramePr>
        <p:xfrm>
          <a:off x="533400" y="2720950"/>
          <a:ext cx="8381999" cy="4165625"/>
        </p:xfrm>
        <a:graphic>
          <a:graphicData uri="http://schemas.openxmlformats.org/drawingml/2006/table">
            <a:tbl>
              <a:tblPr/>
              <a:tblGrid>
                <a:gridCol w="1669329">
                  <a:extLst>
                    <a:ext uri="{9D8B030D-6E8A-4147-A177-3AD203B41FA5}">
                      <a16:colId xmlns:a16="http://schemas.microsoft.com/office/drawing/2014/main" val="20000"/>
                    </a:ext>
                  </a:extLst>
                </a:gridCol>
                <a:gridCol w="1669329">
                  <a:extLst>
                    <a:ext uri="{9D8B030D-6E8A-4147-A177-3AD203B41FA5}">
                      <a16:colId xmlns:a16="http://schemas.microsoft.com/office/drawing/2014/main" val="20001"/>
                    </a:ext>
                  </a:extLst>
                </a:gridCol>
                <a:gridCol w="1669329">
                  <a:extLst>
                    <a:ext uri="{9D8B030D-6E8A-4147-A177-3AD203B41FA5}">
                      <a16:colId xmlns:a16="http://schemas.microsoft.com/office/drawing/2014/main" val="20002"/>
                    </a:ext>
                  </a:extLst>
                </a:gridCol>
                <a:gridCol w="3374012">
                  <a:extLst>
                    <a:ext uri="{9D8B030D-6E8A-4147-A177-3AD203B41FA5}">
                      <a16:colId xmlns:a16="http://schemas.microsoft.com/office/drawing/2014/main" val="20003"/>
                    </a:ext>
                  </a:extLst>
                </a:gridCol>
              </a:tblGrid>
              <a:tr h="501147">
                <a:tc>
                  <a:txBody>
                    <a:bodyPr/>
                    <a:lstStyle/>
                    <a:p>
                      <a:pPr algn="l"/>
                      <a:r>
                        <a:rPr lang="en-US" sz="1400" b="1" dirty="0">
                          <a:effectLst/>
                        </a:rPr>
                        <a:t>HTTP request</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EEEE"/>
                    </a:solidFill>
                  </a:tcPr>
                </a:tc>
                <a:tc>
                  <a:txBody>
                    <a:bodyPr/>
                    <a:lstStyle/>
                    <a:p>
                      <a:pPr algn="l"/>
                      <a:r>
                        <a:rPr lang="en-US" sz="1400" b="1" dirty="0">
                          <a:effectLst/>
                        </a:rPr>
                        <a:t>URI Path</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EEEE"/>
                    </a:solidFill>
                  </a:tcPr>
                </a:tc>
                <a:tc>
                  <a:txBody>
                    <a:bodyPr/>
                    <a:lstStyle/>
                    <a:p>
                      <a:pPr algn="l"/>
                      <a:r>
                        <a:rPr lang="en-US" sz="1400" b="1">
                          <a:effectLst/>
                        </a:rPr>
                        <a:t>Controller#Action</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EEEE"/>
                    </a:solidFill>
                  </a:tcPr>
                </a:tc>
                <a:tc>
                  <a:txBody>
                    <a:bodyPr/>
                    <a:lstStyle/>
                    <a:p>
                      <a:pPr algn="l"/>
                      <a:r>
                        <a:rPr lang="en-US" sz="1400" b="1" dirty="0">
                          <a:effectLst/>
                        </a:rPr>
                        <a:t>Used for</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EEEEE"/>
                    </a:solidFill>
                  </a:tcPr>
                </a:tc>
                <a:extLst>
                  <a:ext uri="{0D108BD9-81ED-4DB2-BD59-A6C34878D82A}">
                    <a16:rowId xmlns:a16="http://schemas.microsoft.com/office/drawing/2014/main" val="10000"/>
                  </a:ext>
                </a:extLst>
              </a:tr>
              <a:tr h="491168">
                <a:tc>
                  <a:txBody>
                    <a:bodyPr/>
                    <a:lstStyle/>
                    <a:p>
                      <a:pPr algn="l"/>
                      <a:r>
                        <a:rPr lang="en-US" sz="1400" b="0" dirty="0">
                          <a:effectLst/>
                        </a:rPr>
                        <a:t>GET</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/users</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err="1">
                          <a:effectLst/>
                        </a:rPr>
                        <a:t>user#index</a:t>
                      </a:r>
                      <a:endParaRPr lang="en-US" sz="1400" b="0"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display a list of all users</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78280">
                <a:tc>
                  <a:txBody>
                    <a:bodyPr/>
                    <a:lstStyle/>
                    <a:p>
                      <a:pPr algn="l"/>
                      <a:r>
                        <a:rPr lang="en-US" sz="1400" b="0">
                          <a:effectLst/>
                        </a:rPr>
                        <a:t>GET</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/users/new</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err="1">
                          <a:effectLst/>
                        </a:rPr>
                        <a:t>user#new</a:t>
                      </a:r>
                      <a:endParaRPr lang="en-US" sz="1400" b="0"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return an HTML form for creating a new user</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09046">
                <a:tc>
                  <a:txBody>
                    <a:bodyPr/>
                    <a:lstStyle/>
                    <a:p>
                      <a:pPr algn="l"/>
                      <a:r>
                        <a:rPr lang="en-US" sz="1400" b="0">
                          <a:effectLst/>
                        </a:rPr>
                        <a:t>POST</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/users</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err="1">
                          <a:effectLst/>
                        </a:rPr>
                        <a:t>user#create</a:t>
                      </a:r>
                      <a:endParaRPr lang="en-US" sz="1400" b="0"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create a new user</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91168">
                <a:tc>
                  <a:txBody>
                    <a:bodyPr/>
                    <a:lstStyle/>
                    <a:p>
                      <a:pPr algn="l"/>
                      <a:r>
                        <a:rPr lang="en-US" sz="1400" b="0">
                          <a:effectLst/>
                        </a:rPr>
                        <a:t>GET</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/users/:id</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err="1">
                          <a:effectLst/>
                        </a:rPr>
                        <a:t>user#show</a:t>
                      </a:r>
                      <a:endParaRPr lang="en-US" sz="1400" b="0"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display a specific user</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678280">
                <a:tc>
                  <a:txBody>
                    <a:bodyPr/>
                    <a:lstStyle/>
                    <a:p>
                      <a:pPr algn="l"/>
                      <a:r>
                        <a:rPr lang="en-US" sz="1400" b="0">
                          <a:effectLst/>
                        </a:rPr>
                        <a:t>GET</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/users/:id/edit</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err="1">
                          <a:effectLst/>
                        </a:rPr>
                        <a:t>user#edit</a:t>
                      </a:r>
                      <a:endParaRPr lang="en-US" sz="1400" b="0"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return an HTML form for editing a user</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91168">
                <a:tc>
                  <a:txBody>
                    <a:bodyPr/>
                    <a:lstStyle/>
                    <a:p>
                      <a:pPr algn="l"/>
                      <a:r>
                        <a:rPr lang="en-US" sz="1400" b="0">
                          <a:effectLst/>
                        </a:rPr>
                        <a:t>PATCH/PUT</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/users/:id</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err="1">
                          <a:effectLst/>
                        </a:rPr>
                        <a:t>users#update</a:t>
                      </a:r>
                      <a:endParaRPr lang="en-US" sz="1400" b="0"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update a specific user</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491168">
                <a:tc>
                  <a:txBody>
                    <a:bodyPr/>
                    <a:lstStyle/>
                    <a:p>
                      <a:pPr algn="l"/>
                      <a:r>
                        <a:rPr lang="en-US" sz="1400" b="0" dirty="0">
                          <a:effectLst/>
                        </a:rPr>
                        <a:t>DELETE</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/users/:id</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err="1">
                          <a:effectLst/>
                        </a:rPr>
                        <a:t>users#destroy</a:t>
                      </a:r>
                      <a:endParaRPr lang="en-US" sz="1400" b="0" dirty="0">
                        <a:effectLst/>
                      </a:endParaRP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l"/>
                      <a:r>
                        <a:rPr lang="en-US" sz="1400" b="0" dirty="0">
                          <a:effectLst/>
                        </a:rPr>
                        <a:t>delete a specific user</a:t>
                      </a:r>
                    </a:p>
                  </a:txBody>
                  <a:tcPr marL="72159" marR="72159" marT="64943" marB="64943"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bl>
          </a:graphicData>
        </a:graphic>
      </p:graphicFrame>
      <p:sp>
        <p:nvSpPr>
          <p:cNvPr id="10" name="Rectangle 3"/>
          <p:cNvSpPr>
            <a:spLocks noChangeArrowheads="1"/>
          </p:cNvSpPr>
          <p:nvPr/>
        </p:nvSpPr>
        <p:spPr bwMode="auto">
          <a:xfrm>
            <a:off x="1855788" y="1057541"/>
            <a:ext cx="65" cy="114246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238050" rIns="0" bIns="23805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7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itchFamily="34" charset="0"/>
                <a:cs typeface="Arial" pitchFamily="34" charset="0"/>
              </a:rPr>
            </a:b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44959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1143000"/>
          </a:xfrm>
        </p:spPr>
        <p:txBody>
          <a:bodyPr>
            <a:normAutofit fontScale="90000"/>
          </a:bodyPr>
          <a:lstStyle/>
          <a:p>
            <a:r>
              <a:rPr lang="en-US" dirty="0"/>
              <a:t>How about for tweets:  Different URI invoked methods in our Controller class</a:t>
            </a:r>
          </a:p>
        </p:txBody>
      </p:sp>
      <p:sp>
        <p:nvSpPr>
          <p:cNvPr id="3" name="Content Placeholder 2"/>
          <p:cNvSpPr>
            <a:spLocks noGrp="1"/>
          </p:cNvSpPr>
          <p:nvPr>
            <p:ph sz="quarter" idx="1"/>
          </p:nvPr>
        </p:nvSpPr>
        <p:spPr/>
        <p:txBody>
          <a:bodyPr/>
          <a:lstStyle/>
          <a:p>
            <a:r>
              <a:rPr lang="en-US" dirty="0"/>
              <a:t>Each URI type will invoke a different predefined method in the Controller class.  YOU HAVE to write the code in your Controller class for each method.</a:t>
            </a:r>
          </a:p>
          <a:p>
            <a:r>
              <a:rPr lang="en-US" dirty="0"/>
              <a:t>Example URI  </a:t>
            </a:r>
            <a:r>
              <a:rPr lang="en-US" b="1" dirty="0">
                <a:solidFill>
                  <a:srgbClr val="FF0000"/>
                </a:solidFill>
              </a:rPr>
              <a:t>/tweets/2/edit  </a:t>
            </a:r>
            <a:r>
              <a:rPr lang="en-US" dirty="0"/>
              <a:t>will invoke edit method</a:t>
            </a:r>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218" t="28635" r="19478" b="16279"/>
          <a:stretch/>
        </p:blipFill>
        <p:spPr bwMode="auto">
          <a:xfrm>
            <a:off x="1219200" y="3199841"/>
            <a:ext cx="6980583" cy="348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553200" y="4876800"/>
            <a:ext cx="1984514" cy="1754326"/>
          </a:xfrm>
          <a:prstGeom prst="rect">
            <a:avLst/>
          </a:prstGeom>
          <a:solidFill>
            <a:srgbClr val="FFC000"/>
          </a:solidFill>
        </p:spPr>
        <p:txBody>
          <a:bodyPr wrap="square" rtlCol="0">
            <a:spAutoFit/>
          </a:bodyPr>
          <a:lstStyle/>
          <a:p>
            <a:r>
              <a:rPr lang="en-US" b="1" dirty="0">
                <a:solidFill>
                  <a:srgbClr val="C00000"/>
                </a:solidFill>
              </a:rPr>
              <a:t>Remember add</a:t>
            </a:r>
          </a:p>
          <a:p>
            <a:r>
              <a:rPr lang="en-US" b="1" dirty="0">
                <a:solidFill>
                  <a:srgbClr val="0070C0"/>
                </a:solidFill>
              </a:rPr>
              <a:t>resources :tweets</a:t>
            </a:r>
            <a:br>
              <a:rPr lang="en-US" b="1" dirty="0">
                <a:solidFill>
                  <a:srgbClr val="C00000"/>
                </a:solidFill>
              </a:rPr>
            </a:br>
            <a:r>
              <a:rPr lang="en-US" b="1" dirty="0">
                <a:solidFill>
                  <a:srgbClr val="C00000"/>
                </a:solidFill>
              </a:rPr>
              <a:t>to </a:t>
            </a:r>
            <a:r>
              <a:rPr lang="en-US" b="1" dirty="0" err="1">
                <a:solidFill>
                  <a:srgbClr val="C00000"/>
                </a:solidFill>
              </a:rPr>
              <a:t>routes.rb</a:t>
            </a:r>
            <a:r>
              <a:rPr lang="en-US" b="1" dirty="0">
                <a:solidFill>
                  <a:srgbClr val="C00000"/>
                </a:solidFill>
              </a:rPr>
              <a:t> to quickly add all the maps related to these methods</a:t>
            </a:r>
          </a:p>
        </p:txBody>
      </p:sp>
    </p:spTree>
    <p:extLst>
      <p:ext uri="{BB962C8B-B14F-4D97-AF65-F5344CB8AC3E}">
        <p14:creationId xmlns:p14="http://schemas.microsoft.com/office/powerpoint/2010/main" val="2534631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1143000"/>
          </a:xfrm>
        </p:spPr>
        <p:txBody>
          <a:bodyPr>
            <a:normAutofit fontScale="90000"/>
          </a:bodyPr>
          <a:lstStyle/>
          <a:p>
            <a:r>
              <a:rPr lang="en-US" dirty="0"/>
              <a:t>Let’s add the edit method to Controller</a:t>
            </a:r>
          </a:p>
        </p:txBody>
      </p:sp>
      <p:sp>
        <p:nvSpPr>
          <p:cNvPr id="3" name="Content Placeholder 2"/>
          <p:cNvSpPr>
            <a:spLocks noGrp="1"/>
          </p:cNvSpPr>
          <p:nvPr>
            <p:ph sz="quarter" idx="1"/>
          </p:nvPr>
        </p:nvSpPr>
        <p:spPr>
          <a:xfrm>
            <a:off x="304800" y="990600"/>
            <a:ext cx="8839200" cy="5105400"/>
          </a:xfrm>
        </p:spPr>
        <p:txBody>
          <a:bodyPr/>
          <a:lstStyle/>
          <a:p>
            <a:pPr marL="0" indent="0">
              <a:buNone/>
            </a:pPr>
            <a:r>
              <a:rPr lang="en-US" dirty="0"/>
              <a:t>URI </a:t>
            </a:r>
            <a:r>
              <a:rPr lang="en-US" b="1" dirty="0">
                <a:solidFill>
                  <a:srgbClr val="FF0000"/>
                </a:solidFill>
              </a:rPr>
              <a:t>/tweets/2/edit </a:t>
            </a:r>
            <a:endParaRPr lang="en-US" dirty="0"/>
          </a:p>
          <a:p>
            <a:pPr marL="0" indent="0">
              <a:buNone/>
            </a:pPr>
            <a:r>
              <a:rPr lang="en-US" i="1" dirty="0">
                <a:solidFill>
                  <a:srgbClr val="0070C0"/>
                </a:solidFill>
              </a:rPr>
              <a:t>edit    method  inside controller                                                  </a:t>
            </a:r>
            <a:br>
              <a:rPr lang="en-US" dirty="0"/>
            </a:br>
            <a:r>
              <a:rPr lang="en-US" dirty="0"/>
              <a:t>                                                                             </a:t>
            </a:r>
            <a:br>
              <a:rPr lang="en-US" dirty="0"/>
            </a:br>
            <a:r>
              <a:rPr lang="en-US" dirty="0"/>
              <a:t>                                                                           </a:t>
            </a:r>
            <a:r>
              <a:rPr lang="en-US" dirty="0">
                <a:solidFill>
                  <a:srgbClr val="0070C0"/>
                </a:solidFill>
              </a:rPr>
              <a:t>View </a:t>
            </a:r>
            <a:r>
              <a:rPr lang="en-US" dirty="0" err="1">
                <a:solidFill>
                  <a:srgbClr val="0070C0"/>
                </a:solidFill>
              </a:rPr>
              <a:t>edit.html.erb</a:t>
            </a:r>
            <a:endParaRPr lang="en-US" dirty="0">
              <a:solidFill>
                <a:srgbClr val="0070C0"/>
              </a:solidFill>
            </a:endParaRPr>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739" t="53064" r="53478" b="2285"/>
          <a:stretch/>
        </p:blipFill>
        <p:spPr bwMode="auto">
          <a:xfrm>
            <a:off x="6006547" y="2666999"/>
            <a:ext cx="3167271" cy="3657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5913" t="38554" r="36420" b="9185"/>
          <a:stretch/>
        </p:blipFill>
        <p:spPr bwMode="auto">
          <a:xfrm>
            <a:off x="23191" y="2070100"/>
            <a:ext cx="5740400" cy="4281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5192091" y="5791200"/>
            <a:ext cx="1143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111487" y="4038600"/>
            <a:ext cx="1984514" cy="1477328"/>
          </a:xfrm>
          <a:prstGeom prst="rect">
            <a:avLst/>
          </a:prstGeom>
          <a:solidFill>
            <a:srgbClr val="FFC000"/>
          </a:solidFill>
        </p:spPr>
        <p:txBody>
          <a:bodyPr wrap="square" rtlCol="0">
            <a:spAutoFit/>
          </a:bodyPr>
          <a:lstStyle/>
          <a:p>
            <a:r>
              <a:rPr lang="en-US" b="1" dirty="0">
                <a:solidFill>
                  <a:srgbClr val="C00000"/>
                </a:solidFill>
              </a:rPr>
              <a:t>By DEFAULT the edit method at end will call the edit view </a:t>
            </a:r>
            <a:r>
              <a:rPr lang="en-US" b="1" dirty="0" err="1">
                <a:solidFill>
                  <a:srgbClr val="C00000"/>
                </a:solidFill>
              </a:rPr>
              <a:t>edit.html.erb</a:t>
            </a:r>
            <a:endParaRPr lang="en-US" b="1" dirty="0">
              <a:solidFill>
                <a:srgbClr val="C00000"/>
              </a:solidFill>
            </a:endParaRPr>
          </a:p>
        </p:txBody>
      </p:sp>
      <p:sp>
        <p:nvSpPr>
          <p:cNvPr id="5" name="Down Arrow 4"/>
          <p:cNvSpPr/>
          <p:nvPr/>
        </p:nvSpPr>
        <p:spPr>
          <a:xfrm>
            <a:off x="3886200" y="3276600"/>
            <a:ext cx="225287" cy="2514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864086" y="1371600"/>
            <a:ext cx="3279914" cy="923330"/>
          </a:xfrm>
          <a:prstGeom prst="rect">
            <a:avLst/>
          </a:prstGeom>
          <a:solidFill>
            <a:srgbClr val="FFC000"/>
          </a:solidFill>
        </p:spPr>
        <p:txBody>
          <a:bodyPr wrap="square" rtlCol="0">
            <a:spAutoFit/>
          </a:bodyPr>
          <a:lstStyle/>
          <a:p>
            <a:r>
              <a:rPr lang="en-US" b="1" dirty="0">
                <a:solidFill>
                  <a:srgbClr val="C00000"/>
                </a:solidFill>
              </a:rPr>
              <a:t>Fill in form fields with values</a:t>
            </a:r>
          </a:p>
          <a:p>
            <a:r>
              <a:rPr lang="en-US" b="1" dirty="0">
                <a:solidFill>
                  <a:srgbClr val="C00000"/>
                </a:solidFill>
              </a:rPr>
              <a:t>@</a:t>
            </a:r>
            <a:r>
              <a:rPr lang="en-US" b="1" dirty="0" err="1">
                <a:solidFill>
                  <a:srgbClr val="C00000"/>
                </a:solidFill>
              </a:rPr>
              <a:t>tweet.status</a:t>
            </a:r>
            <a:endParaRPr lang="en-US" b="1" dirty="0">
              <a:solidFill>
                <a:srgbClr val="C00000"/>
              </a:solidFill>
            </a:endParaRPr>
          </a:p>
          <a:p>
            <a:r>
              <a:rPr lang="en-US" b="1" dirty="0">
                <a:solidFill>
                  <a:srgbClr val="C00000"/>
                </a:solidFill>
              </a:rPr>
              <a:t>@</a:t>
            </a:r>
            <a:r>
              <a:rPr lang="en-US" b="1" dirty="0" err="1">
                <a:solidFill>
                  <a:srgbClr val="C00000"/>
                </a:solidFill>
              </a:rPr>
              <a:t>tweet.zombie_id</a:t>
            </a:r>
            <a:endParaRPr lang="en-US" b="1" dirty="0">
              <a:solidFill>
                <a:srgbClr val="C00000"/>
              </a:solidFill>
            </a:endParaRPr>
          </a:p>
        </p:txBody>
      </p:sp>
      <p:cxnSp>
        <p:nvCxnSpPr>
          <p:cNvPr id="8" name="Curved Connector 7"/>
          <p:cNvCxnSpPr/>
          <p:nvPr/>
        </p:nvCxnSpPr>
        <p:spPr>
          <a:xfrm rot="5400000">
            <a:off x="7473950" y="2895600"/>
            <a:ext cx="2438400" cy="12700"/>
          </a:xfrm>
          <a:prstGeom prst="curvedConnector3">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563184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Can bring up edit method with  </a:t>
            </a:r>
            <a:r>
              <a:rPr lang="en-US" sz="2400" i="1" dirty="0">
                <a:solidFill>
                  <a:schemeClr val="tx1"/>
                </a:solidFill>
              </a:rPr>
              <a:t>tweets/1/edit  </a:t>
            </a:r>
            <a:r>
              <a:rPr lang="en-US" sz="2400" i="1" dirty="0">
                <a:solidFill>
                  <a:srgbClr val="C00000"/>
                </a:solidFill>
              </a:rPr>
              <a:t> OR the case where hit the Edit link in the following view we created before   </a:t>
            </a:r>
            <a:r>
              <a:rPr lang="en-US" sz="2400" i="1" dirty="0" err="1">
                <a:solidFill>
                  <a:srgbClr val="C00000"/>
                </a:solidFill>
              </a:rPr>
              <a:t>edit_tweet_path</a:t>
            </a:r>
            <a:r>
              <a:rPr lang="en-US" sz="2400" i="1" dirty="0">
                <a:solidFill>
                  <a:srgbClr val="C00000"/>
                </a:solidFill>
              </a:rPr>
              <a:t>(tweet)</a:t>
            </a: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522" t="33650" r="13288" b="13448"/>
          <a:stretch/>
        </p:blipFill>
        <p:spPr bwMode="auto">
          <a:xfrm>
            <a:off x="25400" y="1905000"/>
            <a:ext cx="9172977" cy="4333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5943600" y="4343400"/>
            <a:ext cx="609600" cy="205740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85800" y="3276600"/>
            <a:ext cx="8229600" cy="45720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4188" y="1437164"/>
            <a:ext cx="8915400" cy="369332"/>
          </a:xfrm>
          <a:prstGeom prst="rect">
            <a:avLst/>
          </a:prstGeom>
          <a:solidFill>
            <a:srgbClr val="FFC000"/>
          </a:solidFill>
        </p:spPr>
        <p:txBody>
          <a:bodyPr wrap="square" rtlCol="0">
            <a:spAutoFit/>
          </a:bodyPr>
          <a:lstStyle/>
          <a:p>
            <a:r>
              <a:rPr lang="en-US" b="1" dirty="0"/>
              <a:t>part of app/views/tweets/</a:t>
            </a:r>
            <a:r>
              <a:rPr lang="en-US" b="1" dirty="0" err="1"/>
              <a:t>index.html.erb</a:t>
            </a:r>
            <a:r>
              <a:rPr lang="en-US" b="1" dirty="0"/>
              <a:t>   Which was View to list out all of the Tweets</a:t>
            </a:r>
          </a:p>
        </p:txBody>
      </p:sp>
    </p:spTree>
    <p:extLst>
      <p:ext uri="{BB962C8B-B14F-4D97-AF65-F5344CB8AC3E}">
        <p14:creationId xmlns:p14="http://schemas.microsoft.com/office/powerpoint/2010/main" val="987408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Continuing with the Zombie tutorial</a:t>
            </a:r>
          </a:p>
        </p:txBody>
      </p:sp>
      <p:sp>
        <p:nvSpPr>
          <p:cNvPr id="3" name="Content Placeholder 2"/>
          <p:cNvSpPr>
            <a:spLocks noGrp="1"/>
          </p:cNvSpPr>
          <p:nvPr>
            <p:ph sz="quarter" idx="1"/>
          </p:nvPr>
        </p:nvSpPr>
        <p:spPr/>
        <p:txBody>
          <a:bodyPr/>
          <a:lstStyle/>
          <a:p>
            <a:r>
              <a:rPr lang="en-US" dirty="0"/>
              <a:t>Remember following file structure now</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022" t="31911" r="30674" b="7907"/>
          <a:stretch/>
        </p:blipFill>
        <p:spPr bwMode="auto">
          <a:xfrm>
            <a:off x="228600" y="1898373"/>
            <a:ext cx="6904383" cy="4929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1613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Adding in Authentication</a:t>
            </a:r>
          </a:p>
        </p:txBody>
      </p:sp>
      <p:sp>
        <p:nvSpPr>
          <p:cNvPr id="3" name="Text Placeholder 2"/>
          <p:cNvSpPr>
            <a:spLocks noGrp="1"/>
          </p:cNvSpPr>
          <p:nvPr>
            <p:ph type="body" idx="1"/>
          </p:nvPr>
        </p:nvSpPr>
        <p:spPr>
          <a:xfrm>
            <a:off x="722313" y="2547938"/>
            <a:ext cx="7772400" cy="3090862"/>
          </a:xfrm>
        </p:spPr>
        <p:txBody>
          <a:bodyPr>
            <a:normAutofit/>
          </a:bodyPr>
          <a:lstStyle/>
          <a:p>
            <a:r>
              <a:rPr lang="en-US" dirty="0"/>
              <a:t>Sometimes you need to restrict who can invoke which methods in a Controller.</a:t>
            </a:r>
          </a:p>
          <a:p>
            <a:endParaRPr lang="en-US" dirty="0"/>
          </a:p>
          <a:p>
            <a:r>
              <a:rPr lang="en-US" dirty="0"/>
              <a:t>Example – you don’t want  just ANY user to edit someone else’s Tweet.</a:t>
            </a:r>
          </a:p>
          <a:p>
            <a:endParaRPr lang="en-US" dirty="0"/>
          </a:p>
          <a:p>
            <a:r>
              <a:rPr lang="en-US" dirty="0"/>
              <a:t>SOLUTION:    Simple Authentication --- which is built into Rails</a:t>
            </a:r>
          </a:p>
        </p:txBody>
      </p:sp>
    </p:spTree>
    <p:extLst>
      <p:ext uri="{BB962C8B-B14F-4D97-AF65-F5344CB8AC3E}">
        <p14:creationId xmlns:p14="http://schemas.microsoft.com/office/powerpoint/2010/main" val="18428131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2011362"/>
          </a:xfrm>
        </p:spPr>
        <p:txBody>
          <a:bodyPr>
            <a:normAutofit/>
          </a:bodyPr>
          <a:lstStyle/>
          <a:p>
            <a:r>
              <a:rPr lang="en-US" sz="2400" dirty="0"/>
              <a:t>THE PROBLEM –AN EXAMPLE</a:t>
            </a:r>
            <a:br>
              <a:rPr lang="en-US" sz="2400" dirty="0"/>
            </a:br>
            <a:br>
              <a:rPr lang="en-US" sz="2400" dirty="0"/>
            </a:br>
            <a:r>
              <a:rPr lang="en-US" sz="2400" dirty="0"/>
              <a:t>Going back to our Zombie case---if user wants to try to edit someone else’s tweet THIS IS WRONG….we want response like</a:t>
            </a:r>
          </a:p>
        </p:txBody>
      </p:sp>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261" t="55703" r="33322" b="8627"/>
          <a:stretch/>
        </p:blipFill>
        <p:spPr bwMode="auto">
          <a:xfrm>
            <a:off x="1752600" y="1905000"/>
            <a:ext cx="6159500" cy="2921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6493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772400" cy="1143000"/>
          </a:xfrm>
        </p:spPr>
        <p:txBody>
          <a:bodyPr/>
          <a:lstStyle/>
          <a:p>
            <a:r>
              <a:rPr lang="en-US" dirty="0"/>
              <a:t>SOLUTION:   Rails ---   session[]</a:t>
            </a:r>
          </a:p>
        </p:txBody>
      </p:sp>
      <p:sp>
        <p:nvSpPr>
          <p:cNvPr id="3" name="Content Placeholder 2"/>
          <p:cNvSpPr>
            <a:spLocks noGrp="1"/>
          </p:cNvSpPr>
          <p:nvPr>
            <p:ph sz="quarter" idx="1"/>
          </p:nvPr>
        </p:nvSpPr>
        <p:spPr>
          <a:xfrm>
            <a:off x="838200" y="800100"/>
            <a:ext cx="7772400" cy="2133600"/>
          </a:xfrm>
        </p:spPr>
        <p:txBody>
          <a:bodyPr/>
          <a:lstStyle/>
          <a:p>
            <a:r>
              <a:rPr lang="en-US" dirty="0"/>
              <a:t>session is a per user hash array</a:t>
            </a:r>
          </a:p>
          <a:p>
            <a:r>
              <a:rPr lang="en-US" dirty="0"/>
              <a:t>Example, in our Zombie case</a:t>
            </a:r>
          </a:p>
          <a:p>
            <a:pPr marL="548640" lvl="2" indent="0">
              <a:buNone/>
            </a:pPr>
            <a:r>
              <a:rPr lang="en-US" dirty="0">
                <a:highlight>
                  <a:srgbClr val="FFFF00"/>
                </a:highlight>
              </a:rPr>
              <a:t>session[:</a:t>
            </a:r>
            <a:r>
              <a:rPr lang="en-US" dirty="0" err="1">
                <a:highlight>
                  <a:srgbClr val="FFFF00"/>
                </a:highlight>
              </a:rPr>
              <a:t>zombie_id</a:t>
            </a:r>
            <a:r>
              <a:rPr lang="en-US" dirty="0">
                <a:highlight>
                  <a:srgbClr val="FFFF00"/>
                </a:highlight>
              </a:rPr>
              <a:t>]  = id </a:t>
            </a:r>
            <a:r>
              <a:rPr lang="en-US" dirty="0"/>
              <a:t>associated in THIS session with a user</a:t>
            </a:r>
          </a:p>
          <a:p>
            <a:r>
              <a:rPr lang="en-US" dirty="0"/>
              <a:t>How can we use this to change our Controller</a:t>
            </a:r>
          </a:p>
          <a:p>
            <a:pPr marL="548640" lvl="2" indent="0">
              <a:buNone/>
            </a:pPr>
            <a:endParaRPr lang="en-US" dirty="0"/>
          </a:p>
        </p:txBody>
      </p:sp>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696" t="39151" r="18869" b="5035"/>
          <a:stretch/>
        </p:blipFill>
        <p:spPr bwMode="auto">
          <a:xfrm>
            <a:off x="1600200" y="2671765"/>
            <a:ext cx="7442200" cy="3956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Rounded Corners 4">
            <a:extLst>
              <a:ext uri="{FF2B5EF4-FFF2-40B4-BE49-F238E27FC236}">
                <a16:creationId xmlns:a16="http://schemas.microsoft.com/office/drawing/2014/main" id="{64835CC6-D3EC-4E9E-B773-9AECC6C1B20D}"/>
              </a:ext>
            </a:extLst>
          </p:cNvPr>
          <p:cNvSpPr/>
          <p:nvPr/>
        </p:nvSpPr>
        <p:spPr>
          <a:xfrm>
            <a:off x="0" y="2963247"/>
            <a:ext cx="1828800" cy="2514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Note:  tweets_path   = /tweets url</a:t>
            </a:r>
            <a:br>
              <a:rPr lang="en-US"/>
            </a:br>
            <a:r>
              <a:rPr lang="en-US"/>
              <a:t>which invokes index method of TweetsController to display ALL the tweets</a:t>
            </a:r>
            <a:endParaRPr lang="en-US" dirty="0"/>
          </a:p>
        </p:txBody>
      </p:sp>
    </p:spTree>
    <p:extLst>
      <p:ext uri="{BB962C8B-B14F-4D97-AF65-F5344CB8AC3E}">
        <p14:creationId xmlns:p14="http://schemas.microsoft.com/office/powerpoint/2010/main" val="15308544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flash – setting messages – one way to display the previous flash</a:t>
            </a:r>
          </a:p>
        </p:txBody>
      </p:sp>
      <p:sp>
        <p:nvSpPr>
          <p:cNvPr id="3" name="Content Placeholder 2"/>
          <p:cNvSpPr>
            <a:spLocks noGrp="1"/>
          </p:cNvSpPr>
          <p:nvPr>
            <p:ph sz="quarter" idx="1"/>
          </p:nvPr>
        </p:nvSpPr>
        <p:spPr>
          <a:xfrm>
            <a:off x="152400" y="1447800"/>
            <a:ext cx="8534400" cy="4572000"/>
          </a:xfrm>
        </p:spPr>
        <p:txBody>
          <a:bodyPr>
            <a:normAutofit/>
          </a:bodyPr>
          <a:lstStyle/>
          <a:p>
            <a:r>
              <a:rPr lang="en-US" sz="2400" dirty="0"/>
              <a:t>They are NOT automatically displayed.</a:t>
            </a:r>
          </a:p>
          <a:p>
            <a:r>
              <a:rPr lang="en-US" sz="2400" dirty="0"/>
              <a:t>NOTE: </a:t>
            </a:r>
            <a:r>
              <a:rPr lang="en-US" sz="2400" b="1" dirty="0">
                <a:solidFill>
                  <a:srgbClr val="FF0000"/>
                </a:solidFill>
              </a:rPr>
              <a:t>previous code calls </a:t>
            </a:r>
            <a:r>
              <a:rPr lang="en-US" sz="2400" b="1" dirty="0" err="1">
                <a:solidFill>
                  <a:srgbClr val="FF0000"/>
                </a:solidFill>
              </a:rPr>
              <a:t>TweetController</a:t>
            </a:r>
            <a:r>
              <a:rPr lang="en-US" sz="2400" b="1" dirty="0">
                <a:solidFill>
                  <a:srgbClr val="FF0000"/>
                </a:solidFill>
              </a:rPr>
              <a:t> index method which will display all the tweets (invoking the </a:t>
            </a:r>
            <a:r>
              <a:rPr lang="en-US" sz="2400" b="1" dirty="0" err="1">
                <a:solidFill>
                  <a:srgbClr val="FF0000"/>
                </a:solidFill>
              </a:rPr>
              <a:t>index.html.erb</a:t>
            </a:r>
            <a:r>
              <a:rPr lang="en-US" sz="2400" b="1" dirty="0">
                <a:solidFill>
                  <a:srgbClr val="FF0000"/>
                </a:solidFill>
              </a:rPr>
              <a:t>) and remember it is wrapped by </a:t>
            </a:r>
            <a:r>
              <a:rPr lang="en-US" sz="2400" b="1" dirty="0" err="1">
                <a:solidFill>
                  <a:srgbClr val="00B050"/>
                </a:solidFill>
              </a:rPr>
              <a:t>application.html.erb</a:t>
            </a:r>
            <a:endParaRPr lang="en-US" sz="2400" b="1" dirty="0">
              <a:solidFill>
                <a:srgbClr val="00B050"/>
              </a:solidFill>
            </a:endParaRPr>
          </a:p>
          <a:p>
            <a:r>
              <a:rPr lang="en-US" sz="2400" dirty="0">
                <a:highlight>
                  <a:srgbClr val="FFFF00"/>
                </a:highlight>
              </a:rPr>
              <a:t>We add code there to say that we display any flash message in a special &lt;div&gt; tag</a:t>
            </a:r>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435" t="38503" r="24609" b="8109"/>
          <a:stretch/>
        </p:blipFill>
        <p:spPr bwMode="auto">
          <a:xfrm>
            <a:off x="2895600" y="3597505"/>
            <a:ext cx="5562600" cy="3260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lowchart: Sequential Access Storage 4">
            <a:extLst>
              <a:ext uri="{FF2B5EF4-FFF2-40B4-BE49-F238E27FC236}">
                <a16:creationId xmlns:a16="http://schemas.microsoft.com/office/drawing/2014/main" id="{19029436-CC66-4770-A27D-E579518172B3}"/>
              </a:ext>
            </a:extLst>
          </p:cNvPr>
          <p:cNvSpPr/>
          <p:nvPr/>
        </p:nvSpPr>
        <p:spPr>
          <a:xfrm>
            <a:off x="5867400" y="866354"/>
            <a:ext cx="2171700" cy="987287"/>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Note:  </a:t>
            </a:r>
            <a:r>
              <a:rPr lang="en-US" dirty="0" err="1"/>
              <a:t>tweets_path</a:t>
            </a:r>
            <a:r>
              <a:rPr lang="en-US" dirty="0"/>
              <a:t>   = /tweets </a:t>
            </a:r>
            <a:r>
              <a:rPr lang="en-US" dirty="0" err="1"/>
              <a:t>url</a:t>
            </a:r>
            <a:endParaRPr lang="en-US" dirty="0"/>
          </a:p>
        </p:txBody>
      </p:sp>
      <p:cxnSp>
        <p:nvCxnSpPr>
          <p:cNvPr id="6" name="Connector: Elbow 5">
            <a:extLst>
              <a:ext uri="{FF2B5EF4-FFF2-40B4-BE49-F238E27FC236}">
                <a16:creationId xmlns:a16="http://schemas.microsoft.com/office/drawing/2014/main" id="{9F18D3DF-EFCD-4790-8CDE-E86FF474F886}"/>
              </a:ext>
            </a:extLst>
          </p:cNvPr>
          <p:cNvCxnSpPr>
            <a:cxnSpLocks/>
          </p:cNvCxnSpPr>
          <p:nvPr/>
        </p:nvCxnSpPr>
        <p:spPr>
          <a:xfrm>
            <a:off x="1447800" y="3886200"/>
            <a:ext cx="1828800" cy="1796143"/>
          </a:xfrm>
          <a:prstGeom prst="bentConnector3">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051315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about other methods ---destroy, update, etc.</a:t>
            </a:r>
          </a:p>
        </p:txBody>
      </p:sp>
      <p:sp>
        <p:nvSpPr>
          <p:cNvPr id="3" name="Content Placeholder 2"/>
          <p:cNvSpPr>
            <a:spLocks noGrp="1"/>
          </p:cNvSpPr>
          <p:nvPr>
            <p:ph sz="quarter" idx="1"/>
          </p:nvPr>
        </p:nvSpPr>
        <p:spPr/>
        <p:txBody>
          <a:bodyPr>
            <a:normAutofit lnSpcReduction="10000"/>
          </a:bodyPr>
          <a:lstStyle/>
          <a:p>
            <a:r>
              <a:rPr lang="en-US" dirty="0"/>
              <a:t>WELL YOU HAVE TO IMPLEMENT THEM.</a:t>
            </a:r>
          </a:p>
          <a:p>
            <a:endParaRPr lang="en-US" dirty="0"/>
          </a:p>
          <a:p>
            <a:endParaRPr lang="en-US" dirty="0"/>
          </a:p>
          <a:p>
            <a:r>
              <a:rPr lang="en-US" dirty="0"/>
              <a:t>GUESS WHAT --- some of the code may be the same.  For example,   edit, update and destroy all require you first lookup the tweet and then authenticate you are the correct user to perform this action on THAT tweet.</a:t>
            </a:r>
          </a:p>
          <a:p>
            <a:endParaRPr lang="en-US" dirty="0"/>
          </a:p>
          <a:p>
            <a:r>
              <a:rPr lang="en-US" dirty="0"/>
              <a:t>SOLUTION --- use Rails  </a:t>
            </a:r>
            <a:r>
              <a:rPr lang="en-US" sz="3600" b="1" u="sng" dirty="0" err="1">
                <a:solidFill>
                  <a:srgbClr val="C00000"/>
                </a:solidFill>
              </a:rPr>
              <a:t>before_action</a:t>
            </a:r>
            <a:r>
              <a:rPr lang="en-US" sz="3600" b="1" u="sng" dirty="0">
                <a:solidFill>
                  <a:srgbClr val="C00000"/>
                </a:solidFill>
              </a:rPr>
              <a:t>  </a:t>
            </a:r>
            <a:r>
              <a:rPr lang="en-US" dirty="0"/>
              <a:t> command to group repeated code</a:t>
            </a:r>
          </a:p>
        </p:txBody>
      </p:sp>
    </p:spTree>
    <p:extLst>
      <p:ext uri="{BB962C8B-B14F-4D97-AF65-F5344CB8AC3E}">
        <p14:creationId xmlns:p14="http://schemas.microsoft.com/office/powerpoint/2010/main" val="30154795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Reusing code and </a:t>
            </a:r>
            <a:r>
              <a:rPr lang="en-US" b="1" dirty="0" err="1">
                <a:solidFill>
                  <a:srgbClr val="C00000"/>
                </a:solidFill>
              </a:rPr>
              <a:t>before_action</a:t>
            </a:r>
            <a:endParaRPr lang="en-US" b="1" dirty="0">
              <a:solidFill>
                <a:srgbClr val="C00000"/>
              </a:solidFill>
            </a:endParaRPr>
          </a:p>
        </p:txBody>
      </p:sp>
      <p:sp>
        <p:nvSpPr>
          <p:cNvPr id="3" name="Content Placeholder 2"/>
          <p:cNvSpPr>
            <a:spLocks noGrp="1"/>
          </p:cNvSpPr>
          <p:nvPr>
            <p:ph sz="quarter" idx="1"/>
          </p:nvPr>
        </p:nvSpPr>
        <p:spPr/>
        <p:txBody>
          <a:bodyPr/>
          <a:lstStyle/>
          <a:p>
            <a:pPr marL="0" indent="0">
              <a:buNone/>
            </a:pPr>
            <a:r>
              <a:rPr lang="en-US" dirty="0"/>
              <a:t>Here we create methods of code we want  to use and then trigger which default methods (like edit, update, </a:t>
            </a:r>
            <a:r>
              <a:rPr lang="en-US" dirty="0" err="1"/>
              <a:t>etc</a:t>
            </a:r>
            <a:r>
              <a:rPr lang="en-US" dirty="0"/>
              <a:t>) might use them and invoke it prior to executing</a:t>
            </a:r>
          </a:p>
        </p:txBody>
      </p:sp>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956" t="36562" r="20870" b="6492"/>
          <a:stretch/>
        </p:blipFill>
        <p:spPr bwMode="auto">
          <a:xfrm>
            <a:off x="1000125" y="2806063"/>
            <a:ext cx="6858000" cy="4023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urved Right Arrow 8"/>
          <p:cNvSpPr/>
          <p:nvPr/>
        </p:nvSpPr>
        <p:spPr>
          <a:xfrm>
            <a:off x="838200" y="3200400"/>
            <a:ext cx="457200" cy="6858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urved Left Arrow 9"/>
          <p:cNvSpPr/>
          <p:nvPr/>
        </p:nvSpPr>
        <p:spPr>
          <a:xfrm>
            <a:off x="3352800" y="3530600"/>
            <a:ext cx="457200" cy="10668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6934200" y="3868419"/>
            <a:ext cx="2349501" cy="923330"/>
          </a:xfrm>
          <a:prstGeom prst="rect">
            <a:avLst/>
          </a:prstGeom>
          <a:solidFill>
            <a:srgbClr val="FFC000"/>
          </a:solidFill>
        </p:spPr>
        <p:txBody>
          <a:bodyPr wrap="square" rtlCol="0">
            <a:spAutoFit/>
          </a:bodyPr>
          <a:lstStyle/>
          <a:p>
            <a:r>
              <a:rPr lang="en-US" b="1" dirty="0">
                <a:solidFill>
                  <a:srgbClr val="C00000"/>
                </a:solidFill>
              </a:rPr>
              <a:t>Do this ONLY before the methods</a:t>
            </a:r>
          </a:p>
          <a:p>
            <a:r>
              <a:rPr lang="en-US" b="1" dirty="0">
                <a:solidFill>
                  <a:srgbClr val="C00000"/>
                </a:solidFill>
              </a:rPr>
              <a:t>edit, update, destroy</a:t>
            </a:r>
          </a:p>
        </p:txBody>
      </p:sp>
      <p:sp>
        <p:nvSpPr>
          <p:cNvPr id="11" name="Up Arrow 10"/>
          <p:cNvSpPr/>
          <p:nvPr/>
        </p:nvSpPr>
        <p:spPr>
          <a:xfrm>
            <a:off x="6781800" y="3561081"/>
            <a:ext cx="304800" cy="32511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7817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Remember our </a:t>
            </a:r>
            <a:r>
              <a:rPr lang="en-US" dirty="0" err="1"/>
              <a:t>show.html.erb</a:t>
            </a:r>
            <a:r>
              <a:rPr lang="en-US" dirty="0"/>
              <a:t> View</a:t>
            </a:r>
          </a:p>
        </p:txBody>
      </p:sp>
      <p:sp>
        <p:nvSpPr>
          <p:cNvPr id="3" name="Content Placeholder 2"/>
          <p:cNvSpPr>
            <a:spLocks noGrp="1"/>
          </p:cNvSpPr>
          <p:nvPr>
            <p:ph sz="quarter" idx="1"/>
          </p:nvPr>
        </p:nvSpPr>
        <p:spPr/>
        <p:txBody>
          <a:bodyPr>
            <a:normAutofit lnSpcReduction="10000"/>
          </a:bodyPr>
          <a:lstStyle/>
          <a:p>
            <a:r>
              <a:rPr lang="en-US" dirty="0"/>
              <a:t>In app/views/tweets/</a:t>
            </a:r>
            <a:r>
              <a:rPr lang="en-US" dirty="0" err="1"/>
              <a:t>show.html.erb</a:t>
            </a:r>
            <a:endParaRPr lang="en-US" dirty="0"/>
          </a:p>
          <a:p>
            <a:pPr marL="0" indent="0">
              <a:buNone/>
            </a:pPr>
            <a:r>
              <a:rPr lang="en-US" b="1" dirty="0">
                <a:solidFill>
                  <a:srgbClr val="0070C0"/>
                </a:solidFill>
              </a:rPr>
              <a:t>&lt;html&gt;</a:t>
            </a:r>
          </a:p>
          <a:p>
            <a:pPr marL="0" indent="0">
              <a:buNone/>
            </a:pPr>
            <a:r>
              <a:rPr lang="en-US" b="1" dirty="0">
                <a:solidFill>
                  <a:srgbClr val="0070C0"/>
                </a:solidFill>
              </a:rPr>
              <a:t>&lt;head&gt; …&lt;/head&gt;</a:t>
            </a:r>
          </a:p>
          <a:p>
            <a:pPr marL="0" indent="0">
              <a:buNone/>
            </a:pPr>
            <a:r>
              <a:rPr lang="en-US" b="1" dirty="0">
                <a:solidFill>
                  <a:srgbClr val="0070C0"/>
                </a:solidFill>
              </a:rPr>
              <a:t>&lt;body&gt;</a:t>
            </a:r>
          </a:p>
          <a:p>
            <a:pPr marL="0" indent="0">
              <a:buNone/>
            </a:pPr>
            <a:r>
              <a:rPr lang="en-US" b="1" dirty="0">
                <a:solidFill>
                  <a:srgbClr val="0070C0"/>
                </a:solidFill>
              </a:rPr>
              <a:t>…..</a:t>
            </a:r>
          </a:p>
          <a:p>
            <a:pPr marL="0" indent="0">
              <a:buNone/>
            </a:pPr>
            <a:r>
              <a:rPr lang="en-US" b="1" dirty="0">
                <a:solidFill>
                  <a:srgbClr val="0070C0"/>
                </a:solidFill>
              </a:rPr>
              <a:t>    </a:t>
            </a:r>
            <a:r>
              <a:rPr lang="en-US" b="1" dirty="0">
                <a:solidFill>
                  <a:srgbClr val="FF0000"/>
                </a:solidFill>
              </a:rPr>
              <a:t>&lt;%   tweet= </a:t>
            </a:r>
            <a:r>
              <a:rPr lang="en-US" b="1" dirty="0" err="1">
                <a:solidFill>
                  <a:srgbClr val="FF0000"/>
                </a:solidFill>
              </a:rPr>
              <a:t>Tweet.find</a:t>
            </a:r>
            <a:r>
              <a:rPr lang="en-US" b="1" dirty="0">
                <a:solidFill>
                  <a:srgbClr val="FF0000"/>
                </a:solidFill>
              </a:rPr>
              <a:t>(1)   %&gt;</a:t>
            </a:r>
          </a:p>
          <a:p>
            <a:pPr marL="0" indent="0">
              <a:buNone/>
            </a:pPr>
            <a:r>
              <a:rPr lang="en-US" b="1" dirty="0">
                <a:solidFill>
                  <a:srgbClr val="FF0000"/>
                </a:solidFill>
              </a:rPr>
              <a:t>     </a:t>
            </a:r>
            <a:r>
              <a:rPr lang="en-US" b="1" dirty="0">
                <a:solidFill>
                  <a:srgbClr val="0070C0"/>
                </a:solidFill>
              </a:rPr>
              <a:t>&lt;h1&gt; &lt;%= </a:t>
            </a:r>
            <a:r>
              <a:rPr lang="en-US" b="1" dirty="0" err="1">
                <a:solidFill>
                  <a:srgbClr val="0070C0"/>
                </a:solidFill>
              </a:rPr>
              <a:t>tweet.status</a:t>
            </a:r>
            <a:r>
              <a:rPr lang="en-US" b="1" dirty="0">
                <a:solidFill>
                  <a:srgbClr val="0070C0"/>
                </a:solidFill>
              </a:rPr>
              <a:t> %&gt; &lt;/h1&gt;</a:t>
            </a:r>
          </a:p>
          <a:p>
            <a:pPr marL="0" indent="0">
              <a:buNone/>
            </a:pPr>
            <a:r>
              <a:rPr lang="en-US" b="1" dirty="0">
                <a:solidFill>
                  <a:srgbClr val="0070C0"/>
                </a:solidFill>
              </a:rPr>
              <a:t>     Posted by &lt;%= tweet.name %&gt;</a:t>
            </a:r>
          </a:p>
          <a:p>
            <a:pPr marL="0" indent="0">
              <a:buNone/>
            </a:pPr>
            <a:r>
              <a:rPr lang="en-US" b="1" dirty="0">
                <a:solidFill>
                  <a:srgbClr val="0070C0"/>
                </a:solidFill>
              </a:rPr>
              <a:t>&lt;/body&gt;</a:t>
            </a:r>
          </a:p>
          <a:p>
            <a:pPr marL="0" indent="0">
              <a:buNone/>
            </a:pPr>
            <a:r>
              <a:rPr lang="en-US" b="1" dirty="0">
                <a:solidFill>
                  <a:srgbClr val="0070C0"/>
                </a:solidFill>
              </a:rPr>
              <a:t>&lt;/html&gt;</a:t>
            </a:r>
          </a:p>
          <a:p>
            <a:endParaRPr lang="en-US" dirty="0"/>
          </a:p>
        </p:txBody>
      </p:sp>
      <p:sp>
        <p:nvSpPr>
          <p:cNvPr id="4" name="TextBox 3"/>
          <p:cNvSpPr txBox="1"/>
          <p:nvPr/>
        </p:nvSpPr>
        <p:spPr>
          <a:xfrm>
            <a:off x="6324600" y="1981201"/>
            <a:ext cx="2844800" cy="3662541"/>
          </a:xfrm>
          <a:prstGeom prst="rect">
            <a:avLst/>
          </a:prstGeom>
          <a:solidFill>
            <a:srgbClr val="FFC000"/>
          </a:solidFill>
        </p:spPr>
        <p:txBody>
          <a:bodyPr wrap="square" rtlCol="0">
            <a:spAutoFit/>
          </a:bodyPr>
          <a:lstStyle/>
          <a:p>
            <a:r>
              <a:rPr lang="en-US" b="1" dirty="0"/>
              <a:t>NOTE:</a:t>
            </a:r>
          </a:p>
          <a:p>
            <a:r>
              <a:rPr lang="en-US" b="1" dirty="0"/>
              <a:t>A View here is calling directly  a  Model (Tweet).</a:t>
            </a:r>
          </a:p>
          <a:p>
            <a:endParaRPr lang="en-US" sz="2000" b="1" dirty="0"/>
          </a:p>
          <a:p>
            <a:r>
              <a:rPr lang="en-US" sz="2000" b="1" dirty="0"/>
              <a:t>While this can work, it is not the intention of MVC.  </a:t>
            </a:r>
          </a:p>
          <a:p>
            <a:endParaRPr lang="en-US" sz="2000" b="1" dirty="0"/>
          </a:p>
          <a:p>
            <a:r>
              <a:rPr lang="en-US" sz="2000" b="1" dirty="0"/>
              <a:t>FIX:  we need to replace this with Controller code.</a:t>
            </a:r>
          </a:p>
          <a:p>
            <a:endParaRPr lang="en-US" b="1" dirty="0"/>
          </a:p>
        </p:txBody>
      </p:sp>
      <p:cxnSp>
        <p:nvCxnSpPr>
          <p:cNvPr id="6" name="Curved Connector 5"/>
          <p:cNvCxnSpPr/>
          <p:nvPr/>
        </p:nvCxnSpPr>
        <p:spPr>
          <a:xfrm rot="10800000" flipV="1">
            <a:off x="4114800" y="2819400"/>
            <a:ext cx="2362200" cy="838200"/>
          </a:xfrm>
          <a:prstGeom prst="curvedConnector3">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48351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we want instead…. </a:t>
            </a:r>
            <a:r>
              <a:rPr lang="en-US" b="1" dirty="0">
                <a:solidFill>
                  <a:srgbClr val="C00000"/>
                </a:solidFill>
              </a:rPr>
              <a:t>Is a Controller that has a SHOW method</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001" t="20546" r="50082" b="68372"/>
          <a:stretch/>
        </p:blipFill>
        <p:spPr bwMode="auto">
          <a:xfrm>
            <a:off x="533400" y="1530626"/>
            <a:ext cx="3644900" cy="907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Grp="1" noChangeAspect="1" noChangeArrowheads="1"/>
          </p:cNvPicPr>
          <p:nvPr>
            <p:ph sz="quarter" idx="1"/>
          </p:nvPr>
        </p:nvPicPr>
        <p:blipFill rotWithShape="1">
          <a:blip r:embed="rId3">
            <a:extLst>
              <a:ext uri="{28A0092B-C50C-407E-A947-70E740481C1C}">
                <a14:useLocalDpi xmlns:a14="http://schemas.microsoft.com/office/drawing/2010/main" val="0"/>
              </a:ext>
            </a:extLst>
          </a:blip>
          <a:srcRect l="50335" t="24826" r="14182" b="52976"/>
          <a:stretch/>
        </p:blipFill>
        <p:spPr bwMode="auto">
          <a:xfrm>
            <a:off x="4403035" y="2717800"/>
            <a:ext cx="4309165" cy="1448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001" t="44421" r="52498" b="49533"/>
          <a:stretch/>
        </p:blipFill>
        <p:spPr bwMode="auto">
          <a:xfrm>
            <a:off x="889000" y="5562600"/>
            <a:ext cx="3276600"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Curved Connector 6"/>
          <p:cNvCxnSpPr/>
          <p:nvPr/>
        </p:nvCxnSpPr>
        <p:spPr>
          <a:xfrm>
            <a:off x="4038600" y="2514600"/>
            <a:ext cx="1600200" cy="152400"/>
          </a:xfrm>
          <a:prstGeom prst="curvedConnector3">
            <a:avLst/>
          </a:prstGeom>
          <a:ln>
            <a:tailEnd type="arrow"/>
          </a:ln>
        </p:spPr>
        <p:style>
          <a:lnRef idx="3">
            <a:schemeClr val="accent1"/>
          </a:lnRef>
          <a:fillRef idx="0">
            <a:schemeClr val="accent1"/>
          </a:fillRef>
          <a:effectRef idx="2">
            <a:schemeClr val="accent1"/>
          </a:effectRef>
          <a:fontRef idx="minor">
            <a:schemeClr val="tx1"/>
          </a:fontRef>
        </p:style>
      </p:cxnSp>
      <p:cxnSp>
        <p:nvCxnSpPr>
          <p:cNvPr id="9" name="Curved Connector 8"/>
          <p:cNvCxnSpPr/>
          <p:nvPr/>
        </p:nvCxnSpPr>
        <p:spPr>
          <a:xfrm rot="10800000" flipV="1">
            <a:off x="4267200" y="4114800"/>
            <a:ext cx="2057400" cy="1447800"/>
          </a:xfrm>
          <a:prstGeom prst="curvedConnector3">
            <a:avLst/>
          </a:prstGeom>
          <a:ln>
            <a:tailEnd type="arrow"/>
          </a:ln>
        </p:spPr>
        <p:style>
          <a:lnRef idx="3">
            <a:schemeClr val="accent1"/>
          </a:lnRef>
          <a:fillRef idx="0">
            <a:schemeClr val="accent1"/>
          </a:fillRef>
          <a:effectRef idx="2">
            <a:schemeClr val="accent1"/>
          </a:effectRef>
          <a:fontRef idx="minor">
            <a:schemeClr val="tx1"/>
          </a:fontRef>
        </p:style>
      </p:cxnSp>
      <p:sp>
        <p:nvSpPr>
          <p:cNvPr id="11" name="TextBox 10"/>
          <p:cNvSpPr txBox="1"/>
          <p:nvPr/>
        </p:nvSpPr>
        <p:spPr>
          <a:xfrm>
            <a:off x="4038600" y="1439904"/>
            <a:ext cx="2844800" cy="369332"/>
          </a:xfrm>
          <a:prstGeom prst="rect">
            <a:avLst/>
          </a:prstGeom>
          <a:solidFill>
            <a:srgbClr val="FFC000"/>
          </a:solidFill>
        </p:spPr>
        <p:txBody>
          <a:bodyPr wrap="square" rtlCol="0">
            <a:spAutoFit/>
          </a:bodyPr>
          <a:lstStyle/>
          <a:p>
            <a:r>
              <a:rPr lang="en-US" b="1" dirty="0"/>
              <a:t>1: request /tweets/1</a:t>
            </a:r>
          </a:p>
        </p:txBody>
      </p:sp>
      <p:sp>
        <p:nvSpPr>
          <p:cNvPr id="12" name="TextBox 11"/>
          <p:cNvSpPr txBox="1"/>
          <p:nvPr/>
        </p:nvSpPr>
        <p:spPr>
          <a:xfrm>
            <a:off x="5638800" y="1812549"/>
            <a:ext cx="3860800" cy="923330"/>
          </a:xfrm>
          <a:prstGeom prst="rect">
            <a:avLst/>
          </a:prstGeom>
          <a:solidFill>
            <a:srgbClr val="FFC000"/>
          </a:solidFill>
        </p:spPr>
        <p:txBody>
          <a:bodyPr wrap="square" rtlCol="0">
            <a:spAutoFit/>
          </a:bodyPr>
          <a:lstStyle/>
          <a:p>
            <a:r>
              <a:rPr lang="en-US" b="1" dirty="0"/>
              <a:t>2:  this invokes Controller </a:t>
            </a:r>
            <a:r>
              <a:rPr lang="en-US" b="1" dirty="0" err="1"/>
              <a:t>tweets_controller.rb</a:t>
            </a:r>
            <a:r>
              <a:rPr lang="en-US" b="1" dirty="0"/>
              <a:t> and calls its show method</a:t>
            </a:r>
          </a:p>
        </p:txBody>
      </p:sp>
      <p:sp>
        <p:nvSpPr>
          <p:cNvPr id="13" name="TextBox 12"/>
          <p:cNvSpPr txBox="1"/>
          <p:nvPr/>
        </p:nvSpPr>
        <p:spPr>
          <a:xfrm>
            <a:off x="5435600" y="4338936"/>
            <a:ext cx="2844800" cy="923330"/>
          </a:xfrm>
          <a:prstGeom prst="rect">
            <a:avLst/>
          </a:prstGeom>
          <a:solidFill>
            <a:srgbClr val="FFC000"/>
          </a:solidFill>
        </p:spPr>
        <p:txBody>
          <a:bodyPr wrap="square" rtlCol="0">
            <a:spAutoFit/>
          </a:bodyPr>
          <a:lstStyle/>
          <a:p>
            <a:r>
              <a:rPr lang="en-US" b="1" dirty="0"/>
              <a:t>3: the controller then invokes the view </a:t>
            </a:r>
            <a:r>
              <a:rPr lang="en-US" b="1" dirty="0" err="1"/>
              <a:t>show.html.erb</a:t>
            </a:r>
            <a:endParaRPr lang="en-US" b="1" dirty="0"/>
          </a:p>
        </p:txBody>
      </p:sp>
    </p:spTree>
    <p:extLst>
      <p:ext uri="{BB962C8B-B14F-4D97-AF65-F5344CB8AC3E}">
        <p14:creationId xmlns:p14="http://schemas.microsoft.com/office/powerpoint/2010/main" val="4256413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want instead….continued</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001" t="20546" r="56634" b="71202"/>
          <a:stretch/>
        </p:blipFill>
        <p:spPr bwMode="auto">
          <a:xfrm>
            <a:off x="350906" y="1279841"/>
            <a:ext cx="2646294" cy="675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Curved Connector 6"/>
          <p:cNvCxnSpPr/>
          <p:nvPr/>
        </p:nvCxnSpPr>
        <p:spPr>
          <a:xfrm>
            <a:off x="2997200" y="1809236"/>
            <a:ext cx="1409700" cy="569692"/>
          </a:xfrm>
          <a:prstGeom prst="curvedConnector3">
            <a:avLst/>
          </a:prstGeom>
          <a:ln>
            <a:tailEnd type="arrow"/>
          </a:ln>
        </p:spPr>
        <p:style>
          <a:lnRef idx="3">
            <a:schemeClr val="accent1"/>
          </a:lnRef>
          <a:fillRef idx="0">
            <a:schemeClr val="accent1"/>
          </a:fillRef>
          <a:effectRef idx="2">
            <a:schemeClr val="accent1"/>
          </a:effectRef>
          <a:fontRef idx="minor">
            <a:schemeClr val="tx1"/>
          </a:fontRef>
        </p:style>
      </p:cxnSp>
      <p:sp>
        <p:nvSpPr>
          <p:cNvPr id="11" name="TextBox 10"/>
          <p:cNvSpPr txBox="1"/>
          <p:nvPr/>
        </p:nvSpPr>
        <p:spPr>
          <a:xfrm>
            <a:off x="2743200" y="1279841"/>
            <a:ext cx="2844800" cy="369332"/>
          </a:xfrm>
          <a:prstGeom prst="rect">
            <a:avLst/>
          </a:prstGeom>
          <a:solidFill>
            <a:srgbClr val="FFC000"/>
          </a:solidFill>
        </p:spPr>
        <p:txBody>
          <a:bodyPr wrap="square" rtlCol="0">
            <a:spAutoFit/>
          </a:bodyPr>
          <a:lstStyle/>
          <a:p>
            <a:r>
              <a:rPr lang="en-US" b="1" dirty="0"/>
              <a:t>1: request /tweets/1</a:t>
            </a:r>
          </a:p>
        </p:txBody>
      </p:sp>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500" t="31237" r="28435" b="43772"/>
          <a:stretch/>
        </p:blipFill>
        <p:spPr bwMode="auto">
          <a:xfrm>
            <a:off x="4359082" y="2174915"/>
            <a:ext cx="4743835" cy="1414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762000" y="2378928"/>
            <a:ext cx="3429000" cy="923330"/>
          </a:xfrm>
          <a:prstGeom prst="rect">
            <a:avLst/>
          </a:prstGeom>
          <a:solidFill>
            <a:srgbClr val="FFC000"/>
          </a:solidFill>
        </p:spPr>
        <p:txBody>
          <a:bodyPr wrap="square" rtlCol="0">
            <a:spAutoFit/>
          </a:bodyPr>
          <a:lstStyle/>
          <a:p>
            <a:r>
              <a:rPr lang="en-US" b="1" dirty="0"/>
              <a:t>2:  this invokes Controller </a:t>
            </a:r>
            <a:r>
              <a:rPr lang="en-US" b="1" dirty="0" err="1"/>
              <a:t>tweets_controller.rb</a:t>
            </a:r>
            <a:endParaRPr lang="en-US" b="1" dirty="0"/>
          </a:p>
          <a:p>
            <a:r>
              <a:rPr lang="en-US" b="1" dirty="0"/>
              <a:t>AND call’s its show method</a:t>
            </a:r>
          </a:p>
        </p:txBody>
      </p:sp>
      <p:sp>
        <p:nvSpPr>
          <p:cNvPr id="13" name="TextBox 12"/>
          <p:cNvSpPr txBox="1"/>
          <p:nvPr/>
        </p:nvSpPr>
        <p:spPr>
          <a:xfrm>
            <a:off x="5714999" y="3210376"/>
            <a:ext cx="3387917" cy="1477328"/>
          </a:xfrm>
          <a:prstGeom prst="rect">
            <a:avLst/>
          </a:prstGeom>
          <a:solidFill>
            <a:srgbClr val="FFC000"/>
          </a:solidFill>
        </p:spPr>
        <p:txBody>
          <a:bodyPr wrap="square" rtlCol="0">
            <a:spAutoFit/>
          </a:bodyPr>
          <a:lstStyle/>
          <a:p>
            <a:r>
              <a:rPr lang="en-US" b="1" dirty="0"/>
              <a:t>3: FIX,  the controller creates the instance of the Model, then as the method is called “show” it automatically calls the view</a:t>
            </a:r>
          </a:p>
          <a:p>
            <a:r>
              <a:rPr lang="en-US" b="1" dirty="0"/>
              <a:t>“show”.</a:t>
            </a:r>
            <a:r>
              <a:rPr lang="en-US" b="1" dirty="0" err="1"/>
              <a:t>html.erb</a:t>
            </a:r>
            <a:r>
              <a:rPr lang="en-US" b="1" dirty="0"/>
              <a:t> </a:t>
            </a:r>
          </a:p>
        </p:txBody>
      </p:sp>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609" t="58606" r="22000" b="13608"/>
          <a:stretch/>
        </p:blipFill>
        <p:spPr bwMode="auto">
          <a:xfrm>
            <a:off x="0" y="4581939"/>
            <a:ext cx="8136836" cy="2276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Curved Connector 8"/>
          <p:cNvCxnSpPr/>
          <p:nvPr/>
        </p:nvCxnSpPr>
        <p:spPr>
          <a:xfrm rot="10800000" flipV="1">
            <a:off x="3403599" y="4419600"/>
            <a:ext cx="2311400" cy="381000"/>
          </a:xfrm>
          <a:prstGeom prst="curvedConnector3">
            <a:avLst/>
          </a:prstGeom>
          <a:ln>
            <a:tailEnd type="arrow"/>
          </a:ln>
        </p:spPr>
        <p:style>
          <a:lnRef idx="3">
            <a:schemeClr val="accent1"/>
          </a:lnRef>
          <a:fillRef idx="0">
            <a:schemeClr val="accent1"/>
          </a:fillRef>
          <a:effectRef idx="2">
            <a:schemeClr val="accent1"/>
          </a:effectRef>
          <a:fontRef idx="minor">
            <a:schemeClr val="tx1"/>
          </a:fontRef>
        </p:style>
      </p:cxnSp>
      <p:sp>
        <p:nvSpPr>
          <p:cNvPr id="10" name="Oval 9"/>
          <p:cNvSpPr/>
          <p:nvPr/>
        </p:nvSpPr>
        <p:spPr>
          <a:xfrm>
            <a:off x="350906" y="6248400"/>
            <a:ext cx="8031094" cy="60960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3920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if want to invoke a different view….say one called </a:t>
            </a:r>
            <a:r>
              <a:rPr lang="en-US" dirty="0" err="1"/>
              <a:t>status.html.erb</a:t>
            </a:r>
            <a:endParaRPr lang="en-U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999" t="31548" r="28348" b="22668"/>
          <a:stretch/>
        </p:blipFill>
        <p:spPr bwMode="auto">
          <a:xfrm>
            <a:off x="1066800" y="2438400"/>
            <a:ext cx="6957391" cy="3750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990600" y="3581400"/>
            <a:ext cx="7726294" cy="38100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185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875" y="1428750"/>
            <a:ext cx="4124325" cy="541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Another example Controller</a:t>
            </a:r>
          </a:p>
        </p:txBody>
      </p:sp>
      <p:sp>
        <p:nvSpPr>
          <p:cNvPr id="5" name="Rectangle 4"/>
          <p:cNvSpPr>
            <a:spLocks noChangeArrowheads="1"/>
          </p:cNvSpPr>
          <p:nvPr/>
        </p:nvSpPr>
        <p:spPr bwMode="auto">
          <a:xfrm>
            <a:off x="228600" y="2057400"/>
            <a:ext cx="4529138"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defPPr>
              <a:defRPr lang="en-US"/>
            </a:defPPr>
            <a:lvl1pPr algn="l" rtl="0" fontAlgn="base">
              <a:spcBef>
                <a:spcPts val="500"/>
              </a:spcBef>
              <a:spcAft>
                <a:spcPct val="0"/>
              </a:spcAft>
              <a:defRPr kern="1200">
                <a:solidFill>
                  <a:srgbClr val="000000"/>
                </a:solidFill>
                <a:latin typeface="Arial" charset="0"/>
                <a:ea typeface="+mn-ea"/>
                <a:cs typeface="Arial" charset="0"/>
                <a:sym typeface="Arial" charset="0"/>
              </a:defRPr>
            </a:lvl1pPr>
            <a:lvl2pPr marL="457200" algn="l" rtl="0" fontAlgn="base">
              <a:spcBef>
                <a:spcPts val="500"/>
              </a:spcBef>
              <a:spcAft>
                <a:spcPct val="0"/>
              </a:spcAft>
              <a:defRPr kern="1200">
                <a:solidFill>
                  <a:srgbClr val="000000"/>
                </a:solidFill>
                <a:latin typeface="Arial" charset="0"/>
                <a:ea typeface="+mn-ea"/>
                <a:cs typeface="Arial" charset="0"/>
                <a:sym typeface="Arial" charset="0"/>
              </a:defRPr>
            </a:lvl2pPr>
            <a:lvl3pPr marL="914400" algn="l" rtl="0" fontAlgn="base">
              <a:spcBef>
                <a:spcPts val="500"/>
              </a:spcBef>
              <a:spcAft>
                <a:spcPct val="0"/>
              </a:spcAft>
              <a:defRPr kern="1200">
                <a:solidFill>
                  <a:srgbClr val="000000"/>
                </a:solidFill>
                <a:latin typeface="Arial" charset="0"/>
                <a:ea typeface="+mn-ea"/>
                <a:cs typeface="Arial" charset="0"/>
                <a:sym typeface="Arial" charset="0"/>
              </a:defRPr>
            </a:lvl3pPr>
            <a:lvl4pPr marL="1371600" algn="l" rtl="0" fontAlgn="base">
              <a:spcBef>
                <a:spcPts val="500"/>
              </a:spcBef>
              <a:spcAft>
                <a:spcPct val="0"/>
              </a:spcAft>
              <a:defRPr kern="1200">
                <a:solidFill>
                  <a:srgbClr val="000000"/>
                </a:solidFill>
                <a:latin typeface="Arial" charset="0"/>
                <a:ea typeface="+mn-ea"/>
                <a:cs typeface="Arial" charset="0"/>
                <a:sym typeface="Arial" charset="0"/>
              </a:defRPr>
            </a:lvl4pPr>
            <a:lvl5pPr marL="1828800" algn="l" rtl="0" fontAlgn="base">
              <a:spcBef>
                <a:spcPts val="500"/>
              </a:spcBef>
              <a:spcAft>
                <a:spcPct val="0"/>
              </a:spcAft>
              <a:defRPr kern="1200">
                <a:solidFill>
                  <a:srgbClr val="000000"/>
                </a:solidFill>
                <a:latin typeface="Arial" charset="0"/>
                <a:ea typeface="+mn-ea"/>
                <a:cs typeface="Arial" charset="0"/>
                <a:sym typeface="Arial" charset="0"/>
              </a:defRPr>
            </a:lvl5pPr>
            <a:lvl6pPr marL="2286000" algn="l" defTabSz="914400" rtl="0" eaLnBrk="1" latinLnBrk="0" hangingPunct="1">
              <a:defRPr kern="1200">
                <a:solidFill>
                  <a:srgbClr val="000000"/>
                </a:solidFill>
                <a:latin typeface="Arial" charset="0"/>
                <a:ea typeface="+mn-ea"/>
                <a:cs typeface="Arial" charset="0"/>
                <a:sym typeface="Arial" charset="0"/>
              </a:defRPr>
            </a:lvl6pPr>
            <a:lvl7pPr marL="2743200" algn="l" defTabSz="914400" rtl="0" eaLnBrk="1" latinLnBrk="0" hangingPunct="1">
              <a:defRPr kern="1200">
                <a:solidFill>
                  <a:srgbClr val="000000"/>
                </a:solidFill>
                <a:latin typeface="Arial" charset="0"/>
                <a:ea typeface="+mn-ea"/>
                <a:cs typeface="Arial" charset="0"/>
                <a:sym typeface="Arial" charset="0"/>
              </a:defRPr>
            </a:lvl7pPr>
            <a:lvl8pPr marL="3200400" algn="l" defTabSz="914400" rtl="0" eaLnBrk="1" latinLnBrk="0" hangingPunct="1">
              <a:defRPr kern="1200">
                <a:solidFill>
                  <a:srgbClr val="000000"/>
                </a:solidFill>
                <a:latin typeface="Arial" charset="0"/>
                <a:ea typeface="+mn-ea"/>
                <a:cs typeface="Arial" charset="0"/>
                <a:sym typeface="Arial" charset="0"/>
              </a:defRPr>
            </a:lvl8pPr>
            <a:lvl9pPr marL="3657600" algn="l" defTabSz="914400" rtl="0" eaLnBrk="1" latinLnBrk="0" hangingPunct="1">
              <a:defRPr kern="1200">
                <a:solidFill>
                  <a:srgbClr val="000000"/>
                </a:solidFill>
                <a:latin typeface="Arial" charset="0"/>
                <a:ea typeface="+mn-ea"/>
                <a:cs typeface="Arial" charset="0"/>
                <a:sym typeface="Arial" charset="0"/>
              </a:defRPr>
            </a:lvl9pPr>
          </a:lstStyle>
          <a:p>
            <a:pPr>
              <a:spcBef>
                <a:spcPts val="500"/>
              </a:spcBef>
            </a:pPr>
            <a:r>
              <a:rPr lang="en-US" altLang="en-US" sz="1800" dirty="0"/>
              <a:t>class </a:t>
            </a:r>
            <a:r>
              <a:rPr lang="en-US" altLang="en-US" sz="1800" dirty="0" err="1"/>
              <a:t>SayController</a:t>
            </a:r>
            <a:r>
              <a:rPr lang="en-US" altLang="en-US" sz="1800" dirty="0"/>
              <a:t> &lt; </a:t>
            </a:r>
            <a:r>
              <a:rPr lang="en-US" altLang="en-US" sz="1800" dirty="0" err="1"/>
              <a:t>ApplicationController</a:t>
            </a:r>
            <a:endParaRPr lang="en-US" altLang="en-US" sz="1800" dirty="0"/>
          </a:p>
          <a:p>
            <a:pPr>
              <a:spcBef>
                <a:spcPts val="500"/>
              </a:spcBef>
            </a:pPr>
            <a:r>
              <a:rPr lang="en-US" altLang="en-US" sz="1800" dirty="0"/>
              <a:t>  </a:t>
            </a:r>
            <a:r>
              <a:rPr lang="en-US" altLang="en-US" sz="1800" dirty="0" err="1"/>
              <a:t>def</a:t>
            </a:r>
            <a:r>
              <a:rPr lang="en-US" altLang="en-US" sz="1800" dirty="0"/>
              <a:t> hello</a:t>
            </a:r>
          </a:p>
          <a:p>
            <a:pPr>
              <a:spcBef>
                <a:spcPts val="500"/>
              </a:spcBef>
            </a:pPr>
            <a:r>
              <a:rPr lang="en-US" altLang="en-US" sz="1800" dirty="0"/>
              <a:t>    @time = </a:t>
            </a:r>
            <a:r>
              <a:rPr lang="en-US" altLang="en-US" sz="1800" dirty="0" err="1"/>
              <a:t>Time.now</a:t>
            </a:r>
            <a:endParaRPr lang="en-US" altLang="en-US" sz="1800" dirty="0"/>
          </a:p>
          <a:p>
            <a:pPr>
              <a:spcBef>
                <a:spcPts val="500"/>
              </a:spcBef>
            </a:pPr>
            <a:r>
              <a:rPr lang="en-US" altLang="en-US" sz="1800" dirty="0"/>
              <a:t>    render :action =&gt; ‘hello’</a:t>
            </a:r>
          </a:p>
          <a:p>
            <a:pPr>
              <a:spcBef>
                <a:spcPts val="500"/>
              </a:spcBef>
            </a:pPr>
            <a:r>
              <a:rPr lang="en-US" altLang="en-US" sz="1800" dirty="0"/>
              <a:t>  end</a:t>
            </a:r>
          </a:p>
          <a:p>
            <a:pPr>
              <a:spcBef>
                <a:spcPts val="500"/>
              </a:spcBef>
            </a:pPr>
            <a:r>
              <a:rPr lang="en-US" altLang="en-US" sz="1800" dirty="0"/>
              <a:t>  </a:t>
            </a:r>
          </a:p>
          <a:p>
            <a:pPr>
              <a:spcBef>
                <a:spcPts val="500"/>
              </a:spcBef>
            </a:pPr>
            <a:r>
              <a:rPr lang="en-US" altLang="en-US" sz="1800" dirty="0"/>
              <a:t>  </a:t>
            </a:r>
            <a:r>
              <a:rPr lang="en-US" altLang="en-US" sz="1800" dirty="0" err="1"/>
              <a:t>def</a:t>
            </a:r>
            <a:r>
              <a:rPr lang="en-US" altLang="en-US" sz="1800" dirty="0"/>
              <a:t> goodbye</a:t>
            </a:r>
          </a:p>
          <a:p>
            <a:pPr>
              <a:spcBef>
                <a:spcPts val="500"/>
              </a:spcBef>
            </a:pPr>
            <a:r>
              <a:rPr lang="en-US" altLang="en-US" sz="1800" dirty="0"/>
              <a:t>  end</a:t>
            </a:r>
          </a:p>
          <a:p>
            <a:pPr>
              <a:spcBef>
                <a:spcPts val="500"/>
              </a:spcBef>
            </a:pPr>
            <a:r>
              <a:rPr lang="en-US" altLang="en-US" sz="1800" dirty="0"/>
              <a:t>end</a:t>
            </a:r>
          </a:p>
          <a:p>
            <a:pPr>
              <a:spcBef>
                <a:spcPts val="500"/>
              </a:spcBef>
            </a:pPr>
            <a:endParaRPr lang="en-US" altLang="en-US" sz="1800" dirty="0"/>
          </a:p>
        </p:txBody>
      </p:sp>
      <p:sp>
        <p:nvSpPr>
          <p:cNvPr id="6" name="TextBox 5"/>
          <p:cNvSpPr txBox="1"/>
          <p:nvPr/>
        </p:nvSpPr>
        <p:spPr>
          <a:xfrm>
            <a:off x="6400800" y="3928068"/>
            <a:ext cx="2819400" cy="461665"/>
          </a:xfrm>
          <a:prstGeom prst="rect">
            <a:avLst/>
          </a:prstGeom>
          <a:solidFill>
            <a:srgbClr val="FFC000"/>
          </a:solidFill>
        </p:spPr>
        <p:txBody>
          <a:bodyPr wrap="square" rtlCol="0">
            <a:spAutoFit/>
          </a:bodyPr>
          <a:lstStyle/>
          <a:p>
            <a:r>
              <a:rPr lang="en-US" sz="1200" b="1" dirty="0"/>
              <a:t>1: go to routes listing &amp; figure out which controller and what method to invoke</a:t>
            </a:r>
          </a:p>
        </p:txBody>
      </p:sp>
      <p:sp>
        <p:nvSpPr>
          <p:cNvPr id="7" name="TextBox 6"/>
          <p:cNvSpPr txBox="1"/>
          <p:nvPr/>
        </p:nvSpPr>
        <p:spPr>
          <a:xfrm>
            <a:off x="2209800" y="3928068"/>
            <a:ext cx="2819400" cy="646331"/>
          </a:xfrm>
          <a:prstGeom prst="rect">
            <a:avLst/>
          </a:prstGeom>
          <a:solidFill>
            <a:srgbClr val="FFC000"/>
          </a:solidFill>
        </p:spPr>
        <p:txBody>
          <a:bodyPr wrap="square" rtlCol="0">
            <a:spAutoFit/>
          </a:bodyPr>
          <a:lstStyle/>
          <a:p>
            <a:r>
              <a:rPr lang="en-US" sz="1200" b="1" dirty="0"/>
              <a:t>2: Controller method (hello) does some business logic then calls  the VIEW </a:t>
            </a:r>
            <a:r>
              <a:rPr lang="en-US" sz="1200" b="1" dirty="0" err="1"/>
              <a:t>hello.html.erb</a:t>
            </a:r>
            <a:r>
              <a:rPr lang="en-US" sz="1200" b="1" dirty="0"/>
              <a:t> </a:t>
            </a:r>
          </a:p>
        </p:txBody>
      </p:sp>
      <p:sp>
        <p:nvSpPr>
          <p:cNvPr id="10" name="Right Arrow 9"/>
          <p:cNvSpPr/>
          <p:nvPr/>
        </p:nvSpPr>
        <p:spPr>
          <a:xfrm rot="5400000">
            <a:off x="2476500" y="3507676"/>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4993480" y="4574398"/>
            <a:ext cx="340519" cy="12930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73918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6932</TotalTime>
  <Words>2614</Words>
  <Application>Microsoft Office PowerPoint</Application>
  <PresentationFormat>On-screen Show (4:3)</PresentationFormat>
  <Paragraphs>422</Paragraphs>
  <Slides>45</Slides>
  <Notes>39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Consolas</vt:lpstr>
      <vt:lpstr>Courier New</vt:lpstr>
      <vt:lpstr>Franklin Gothic Book</vt:lpstr>
      <vt:lpstr>Perpetua</vt:lpstr>
      <vt:lpstr>Wingdings 2</vt:lpstr>
      <vt:lpstr>Equity</vt:lpstr>
      <vt:lpstr> Ruby on Rails Controller of MVC</vt:lpstr>
      <vt:lpstr>Model-View-Controller Paradigm</vt:lpstr>
      <vt:lpstr>Controllers</vt:lpstr>
      <vt:lpstr>Continuing with the Zombie tutorial</vt:lpstr>
      <vt:lpstr>Remember our show.html.erb View</vt:lpstr>
      <vt:lpstr>What we want instead…. Is a Controller that has a SHOW method</vt:lpstr>
      <vt:lpstr>What we want instead….continued</vt:lpstr>
      <vt:lpstr>What if want to invoke a different view….say one called status.html.erb</vt:lpstr>
      <vt:lpstr>Another example Controller</vt:lpstr>
      <vt:lpstr>Another Example Controller –here don’t call view but directly render text</vt:lpstr>
      <vt:lpstr>Controller and View to print out HTTP request headers</vt:lpstr>
      <vt:lpstr>Let’s fix the hardcoded id value for show</vt:lpstr>
      <vt:lpstr>Passing Parameters in Request to Controller</vt:lpstr>
      <vt:lpstr>Another example for passing parameters</vt:lpstr>
      <vt:lpstr>Another example Passing Parameter</vt:lpstr>
      <vt:lpstr>IF we reformat how we send the parameter….</vt:lpstr>
      <vt:lpstr>Another example  Passing Parameter</vt:lpstr>
      <vt:lpstr>Another example reading in the params hash object in the Controller</vt:lpstr>
      <vt:lpstr>A word of caution about passing parameters</vt:lpstr>
      <vt:lpstr>In the last code, a person could have set any values in the request ---that could be dangerous …SQL injection attacks …. SOLUTION    Strong Parameters</vt:lpstr>
      <vt:lpstr>You can create modelclass_params method in the Controller class to define the required and permitted parameters  and pass this method to create method or update methods for the Model class  a way of centralizing these strong parameters</vt:lpstr>
      <vt:lpstr>Typical way you define in Controller a method ***_params (where ***=name of model class) to set required and permitted (strong parameters)</vt:lpstr>
      <vt:lpstr>What was redirect_to  in previous page</vt:lpstr>
      <vt:lpstr>A few redirect_to examples</vt:lpstr>
      <vt:lpstr>Example using auto-calling render to *.html.erb, using render and using redirect_to</vt:lpstr>
      <vt:lpstr>Another render and redirect_to example</vt:lpstr>
      <vt:lpstr>More on specifying redirect_to</vt:lpstr>
      <vt:lpstr>redirect_to with message</vt:lpstr>
      <vt:lpstr>redirect_to with a message</vt:lpstr>
      <vt:lpstr>Using Rails to create XML or JSON</vt:lpstr>
      <vt:lpstr>Suppose we wanted to take data from our Zombie example and create XML or JSON</vt:lpstr>
      <vt:lpstr>Lets modify our previous controller.. to get JSON request now is /tweets/1.json</vt:lpstr>
      <vt:lpstr>Lets modify our previous controller.. to get JSON request now is /tweets/1.xml</vt:lpstr>
      <vt:lpstr>What did you forget to ask???</vt:lpstr>
      <vt:lpstr>RESTful controller actions possible and the methods they invoke for users (zombie example)</vt:lpstr>
      <vt:lpstr>Special Note: </vt:lpstr>
      <vt:lpstr>How about for tweets:  Different URI invoked methods in our Controller class</vt:lpstr>
      <vt:lpstr>Let’s add the edit method to Controller</vt:lpstr>
      <vt:lpstr>Can bring up edit method with  tweets/1/edit   OR the case where hit the Edit link in the following view we created before   edit_tweet_path(tweet)</vt:lpstr>
      <vt:lpstr>Adding in Authentication</vt:lpstr>
      <vt:lpstr>THE PROBLEM –AN EXAMPLE  Going back to our Zombie case---if user wants to try to edit someone else’s tweet THIS IS WRONG….we want response like</vt:lpstr>
      <vt:lpstr>SOLUTION:   Rails ---   session[]</vt:lpstr>
      <vt:lpstr>flash – setting messages – one way to display the previous flash</vt:lpstr>
      <vt:lpstr>What about other methods ---destroy, update, etc.</vt:lpstr>
      <vt:lpstr>Reusing code and before_action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Web Programming</dc:title>
  <dc:creator>Mark Zhang</dc:creator>
  <cp:lastModifiedBy>Lynne Grewe</cp:lastModifiedBy>
  <cp:revision>518</cp:revision>
  <dcterms:created xsi:type="dcterms:W3CDTF">2006-08-16T00:00:00Z</dcterms:created>
  <dcterms:modified xsi:type="dcterms:W3CDTF">2019-08-29T01:52:18Z</dcterms:modified>
</cp:coreProperties>
</file>