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9" r:id="rId3"/>
    <p:sldId id="291" r:id="rId4"/>
    <p:sldId id="258" r:id="rId5"/>
    <p:sldId id="262" r:id="rId6"/>
    <p:sldId id="292" r:id="rId7"/>
    <p:sldId id="260" r:id="rId8"/>
    <p:sldId id="270" r:id="rId9"/>
    <p:sldId id="269" r:id="rId10"/>
    <p:sldId id="271" r:id="rId11"/>
    <p:sldId id="298" r:id="rId12"/>
    <p:sldId id="299" r:id="rId13"/>
    <p:sldId id="302" r:id="rId14"/>
    <p:sldId id="301" r:id="rId15"/>
    <p:sldId id="273" r:id="rId16"/>
    <p:sldId id="272" r:id="rId17"/>
    <p:sldId id="275" r:id="rId18"/>
    <p:sldId id="277" r:id="rId19"/>
    <p:sldId id="278" r:id="rId20"/>
    <p:sldId id="284" r:id="rId21"/>
    <p:sldId id="279" r:id="rId22"/>
    <p:sldId id="280" r:id="rId23"/>
    <p:sldId id="281" r:id="rId24"/>
    <p:sldId id="282" r:id="rId25"/>
    <p:sldId id="283" r:id="rId26"/>
    <p:sldId id="285" r:id="rId27"/>
    <p:sldId id="307" r:id="rId28"/>
    <p:sldId id="308" r:id="rId29"/>
    <p:sldId id="309" r:id="rId30"/>
    <p:sldId id="286" r:id="rId31"/>
    <p:sldId id="310" r:id="rId32"/>
    <p:sldId id="293" r:id="rId33"/>
    <p:sldId id="263" r:id="rId34"/>
    <p:sldId id="294" r:id="rId35"/>
    <p:sldId id="287" r:id="rId36"/>
    <p:sldId id="288" r:id="rId37"/>
    <p:sldId id="264" r:id="rId38"/>
    <p:sldId id="289" r:id="rId39"/>
    <p:sldId id="290" r:id="rId40"/>
    <p:sldId id="295" r:id="rId41"/>
    <p:sldId id="296" r:id="rId42"/>
    <p:sldId id="297" r:id="rId43"/>
    <p:sldId id="274" r:id="rId44"/>
    <p:sldId id="304" r:id="rId45"/>
    <p:sldId id="305" r:id="rId46"/>
    <p:sldId id="303" r:id="rId47"/>
    <p:sldId id="267" r:id="rId48"/>
    <p:sldId id="268" r:id="rId49"/>
    <p:sldId id="26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7ED3-88EA-4CB4-8E11-1D8A4314899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6076-D89A-4DBD-9604-0608770E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0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CDA13A-17C6-4B0F-AEA0-8B15CD77487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xpressjs.com/en/api.html#re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users/34/books/89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api/http.html#http_http_metho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algebra.sci.csueastbay.edu/~grewe/CS3520/Mat/NodeJS/BeginExpressNodeJSProject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hyperlink" Target="https://expressjs.com/en/4x/api.html#app.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_ZK2R8t68&amp;feature=youtu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Express with Node</a:t>
            </a:r>
          </a:p>
        </p:txBody>
      </p:sp>
    </p:spTree>
    <p:extLst>
      <p:ext uri="{BB962C8B-B14F-4D97-AF65-F5344CB8AC3E}">
        <p14:creationId xmlns:p14="http://schemas.microsoft.com/office/powerpoint/2010/main" val="17784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the simple routing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048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Require express module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declare app = express instance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When request for ‘/’ comes in 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with request type = get then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send response text  ‘Hello World!’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762000"/>
            <a:ext cx="7162800" cy="42473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express()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78262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39623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7162800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RUNNING: </a:t>
            </a:r>
            <a:r>
              <a:rPr lang="en-US" sz="3600" dirty="0"/>
              <a:t>The basic flow of a </a:t>
            </a:r>
            <a:r>
              <a:rPr lang="en-US" sz="3600" dirty="0" err="1"/>
              <a:t>Node+Express</a:t>
            </a:r>
            <a:r>
              <a:rPr lang="en-US" sz="3600" dirty="0"/>
              <a:t>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 </a:t>
            </a:r>
            <a:r>
              <a:rPr lang="en-US" b="1" dirty="0"/>
              <a:t>START APPLICATION:</a:t>
            </a:r>
            <a:r>
              <a:rPr lang="en-US" dirty="0"/>
              <a:t> </a:t>
            </a:r>
            <a:r>
              <a:rPr lang="en-US" sz="1400" dirty="0"/>
              <a:t>launch app and listens for requests at the specified port in </a:t>
            </a:r>
            <a:r>
              <a:rPr lang="en-US" sz="1400" dirty="0">
                <a:hlinkClick r:id="rId2"/>
              </a:rPr>
              <a:t>www.js</a:t>
            </a:r>
            <a:r>
              <a:rPr lang="en-US" sz="1400" dirty="0"/>
              <a:t>  AND sets up routing maps as specified in the required app.js file (which in turn can call in different routing files in routes directory)</a:t>
            </a:r>
          </a:p>
          <a:p>
            <a:pPr marL="0" indent="0">
              <a:buNone/>
            </a:pPr>
            <a:r>
              <a:rPr lang="en-US" dirty="0"/>
              <a:t>2) </a:t>
            </a:r>
            <a:r>
              <a:rPr lang="en-US" b="1" dirty="0"/>
              <a:t>USER REQUEST COMES IN: </a:t>
            </a:r>
            <a:r>
              <a:rPr lang="en-US" sz="1200" dirty="0"/>
              <a:t>using routing information invokes the appropriate controller logic found in routes and this can involve calling other </a:t>
            </a:r>
            <a:r>
              <a:rPr lang="en-US" sz="1200" dirty="0" err="1"/>
              <a:t>js</a:t>
            </a:r>
            <a:r>
              <a:rPr lang="en-US" sz="1200" dirty="0"/>
              <a:t> programs that communicate with Database/Data servers or 3rd party (like ups </a:t>
            </a:r>
            <a:r>
              <a:rPr lang="en-US" sz="1200" dirty="0" err="1"/>
              <a:t>etc</a:t>
            </a:r>
            <a:r>
              <a:rPr lang="en-US" sz="1200" dirty="0"/>
              <a:t>). Then the data (if any) is bound to a template (a view found in views directory) and rendered and the response is delivered to the user.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122" name="Picture 2" descr="http://algebra.sci.csueastbay.edu/~grewe/CS3520/Mat/NodeJS/nodejs_express_ru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667000"/>
            <a:ext cx="8267700" cy="42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ynne\AppData\Local\Microsoft\Windows\INetCache\IE\8RQY3QEU\look---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61" y="-1"/>
            <a:ext cx="1369739" cy="13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example of a </a:t>
            </a:r>
            <a:r>
              <a:rPr lang="en-US" dirty="0">
                <a:hlinkClick r:id="rId2"/>
              </a:rPr>
              <a:t>www.js</a:t>
            </a:r>
            <a:r>
              <a:rPr lang="en-US" dirty="0"/>
              <a:t>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/>
              <a:t>#!/</a:t>
            </a:r>
            <a:r>
              <a:rPr lang="en-US" sz="1600" i="1" dirty="0" err="1"/>
              <a:t>usr</a:t>
            </a:r>
            <a:r>
              <a:rPr lang="en-US" sz="1600" i="1" dirty="0"/>
              <a:t>/bin/</a:t>
            </a:r>
            <a:r>
              <a:rPr lang="en-US" sz="1600" i="1" dirty="0" err="1"/>
              <a:t>env</a:t>
            </a:r>
            <a:r>
              <a:rPr lang="en-US" sz="1600" i="1" dirty="0"/>
              <a:t> node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Module dependencies.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>
                <a:solidFill>
                  <a:srgbClr val="FF0000"/>
                </a:solidFill>
              </a:rPr>
              <a:t>var</a:t>
            </a:r>
            <a:r>
              <a:rPr lang="en-US" sz="1600" b="1" dirty="0">
                <a:solidFill>
                  <a:srgbClr val="FF0000"/>
                </a:solidFill>
              </a:rPr>
              <a:t> app = </a:t>
            </a:r>
            <a:r>
              <a:rPr lang="en-US" sz="1600" b="1" i="1" dirty="0">
                <a:solidFill>
                  <a:srgbClr val="FF0000"/>
                </a:solidFill>
              </a:rPr>
              <a:t>require</a:t>
            </a:r>
            <a:r>
              <a:rPr lang="en-US" sz="1600" b="1" dirty="0">
                <a:solidFill>
                  <a:srgbClr val="FF0000"/>
                </a:solidFill>
              </a:rPr>
              <a:t>('../app');     //THIS will load the app.js file that sets up routing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debug 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'debug'</a:t>
            </a:r>
            <a:r>
              <a:rPr lang="en-US" sz="1600" dirty="0"/>
              <a:t>)(</a:t>
            </a:r>
            <a:r>
              <a:rPr lang="en-US" sz="1600" b="1" dirty="0"/>
              <a:t>'</a:t>
            </a:r>
            <a:r>
              <a:rPr lang="en-US" sz="1600" b="1" dirty="0" err="1"/>
              <a:t>nodejsexpresswebstorm:server</a:t>
            </a:r>
            <a:r>
              <a:rPr lang="en-US" sz="1600" b="1" dirty="0"/>
              <a:t>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http 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'http'</a:t>
            </a:r>
            <a:r>
              <a:rPr lang="en-US" sz="1600" dirty="0"/>
              <a:t>);</a:t>
            </a:r>
            <a:br>
              <a:rPr lang="en-US" sz="1600" dirty="0"/>
            </a:b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Get port from environment and store in Express.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port = </a:t>
            </a:r>
            <a:r>
              <a:rPr lang="en-US" sz="1600" i="1" dirty="0" err="1"/>
              <a:t>normalizePort</a:t>
            </a:r>
            <a:r>
              <a:rPr lang="en-US" sz="1600" dirty="0"/>
              <a:t>(</a:t>
            </a:r>
            <a:r>
              <a:rPr lang="en-US" sz="1600" dirty="0" err="1"/>
              <a:t>process.</a:t>
            </a:r>
            <a:r>
              <a:rPr lang="en-US" sz="1600" b="1" dirty="0" err="1"/>
              <a:t>env</a:t>
            </a:r>
            <a:r>
              <a:rPr lang="en-US" sz="1600" dirty="0" err="1"/>
              <a:t>.PORT</a:t>
            </a:r>
            <a:r>
              <a:rPr lang="en-US" sz="1600" dirty="0"/>
              <a:t> || </a:t>
            </a:r>
            <a:r>
              <a:rPr lang="en-US" sz="1600" b="1" dirty="0"/>
              <a:t>'3000'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 err="1"/>
              <a:t>app.set</a:t>
            </a:r>
            <a:r>
              <a:rPr lang="en-US" sz="1600" dirty="0"/>
              <a:t>(</a:t>
            </a:r>
            <a:r>
              <a:rPr lang="en-US" sz="1600" b="1" dirty="0"/>
              <a:t>'port'</a:t>
            </a:r>
            <a:r>
              <a:rPr lang="en-US" sz="1600" dirty="0"/>
              <a:t>, port);</a:t>
            </a:r>
            <a:br>
              <a:rPr lang="en-US" sz="1600" dirty="0"/>
            </a:b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Create HTTP server.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server = </a:t>
            </a:r>
            <a:r>
              <a:rPr lang="en-US" sz="1600" dirty="0" err="1"/>
              <a:t>http.createServer</a:t>
            </a:r>
            <a:r>
              <a:rPr lang="en-US" sz="1600" dirty="0"/>
              <a:t>(app);</a:t>
            </a:r>
          </a:p>
        </p:txBody>
      </p:sp>
    </p:spTree>
    <p:extLst>
      <p:ext uri="{BB962C8B-B14F-4D97-AF65-F5344CB8AC3E}">
        <p14:creationId xmlns:p14="http://schemas.microsoft.com/office/powerpoint/2010/main" val="42527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www.js</a:t>
            </a:r>
            <a:r>
              <a:rPr lang="en-US" dirty="0"/>
              <a:t> 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/>
              <a:t>/**</a:t>
            </a:r>
            <a:br>
              <a:rPr lang="en-US" sz="1400" i="1" dirty="0"/>
            </a:br>
            <a:r>
              <a:rPr lang="en-US" sz="1400" i="1" dirty="0"/>
              <a:t> * Listen on provided port, on all network interfaces.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400" dirty="0" err="1"/>
              <a:t>server.listen</a:t>
            </a:r>
            <a:r>
              <a:rPr lang="en-US" sz="1400" dirty="0"/>
              <a:t>(port);</a:t>
            </a:r>
            <a:br>
              <a:rPr lang="en-US" sz="1400" dirty="0"/>
            </a:br>
            <a:r>
              <a:rPr lang="en-US" sz="1400" dirty="0" err="1"/>
              <a:t>server.on</a:t>
            </a:r>
            <a:r>
              <a:rPr lang="en-US" sz="1400" dirty="0"/>
              <a:t>(</a:t>
            </a:r>
            <a:r>
              <a:rPr lang="en-US" sz="1400" b="1" dirty="0"/>
              <a:t>'error'</a:t>
            </a:r>
            <a:r>
              <a:rPr lang="en-US" sz="1400" dirty="0"/>
              <a:t>, </a:t>
            </a:r>
            <a:r>
              <a:rPr lang="en-US" sz="1400" i="1" dirty="0" err="1"/>
              <a:t>onError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 err="1"/>
              <a:t>server.on</a:t>
            </a:r>
            <a:r>
              <a:rPr lang="en-US" sz="1400" dirty="0"/>
              <a:t>(</a:t>
            </a:r>
            <a:r>
              <a:rPr lang="en-US" sz="1400" b="1" dirty="0"/>
              <a:t>'listening'</a:t>
            </a:r>
            <a:r>
              <a:rPr lang="en-US" sz="1400" dirty="0"/>
              <a:t>, </a:t>
            </a:r>
            <a:r>
              <a:rPr lang="en-US" sz="1400" i="1" dirty="0" err="1"/>
              <a:t>onListening</a:t>
            </a:r>
            <a:r>
              <a:rPr lang="en-US" sz="1400" dirty="0"/>
              <a:t>);</a:t>
            </a:r>
            <a:br>
              <a:rPr lang="en-US" sz="1400" dirty="0"/>
            </a:br>
            <a:br>
              <a:rPr lang="en-US" sz="1400" dirty="0"/>
            </a:br>
            <a:br>
              <a:rPr lang="en-US" sz="1400" i="1" dirty="0"/>
            </a:br>
            <a:r>
              <a:rPr lang="en-US" sz="1400" i="1" dirty="0"/>
              <a:t>/**</a:t>
            </a:r>
            <a:br>
              <a:rPr lang="en-US" sz="1400" i="1" dirty="0"/>
            </a:br>
            <a:r>
              <a:rPr lang="en-US" sz="1400" i="1" dirty="0"/>
              <a:t> * Normalize a port into a number, string, or false.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400" b="1" dirty="0"/>
              <a:t>function </a:t>
            </a:r>
            <a:r>
              <a:rPr lang="en-US" sz="1400" i="1" dirty="0" err="1"/>
              <a:t>normalizePort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) {</a:t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 err="1"/>
              <a:t>var</a:t>
            </a:r>
            <a:r>
              <a:rPr lang="en-US" sz="1400" b="1" dirty="0"/>
              <a:t> </a:t>
            </a:r>
            <a:r>
              <a:rPr lang="en-US" sz="1400" dirty="0"/>
              <a:t>port = </a:t>
            </a:r>
            <a:r>
              <a:rPr lang="en-US" sz="1400" dirty="0" err="1"/>
              <a:t>parseInt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, 10);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</a:t>
            </a:r>
            <a:r>
              <a:rPr lang="en-US" sz="1400" dirty="0" err="1"/>
              <a:t>isNaN</a:t>
            </a:r>
            <a:r>
              <a:rPr lang="en-US" sz="1400" dirty="0"/>
              <a:t>(port))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named pipe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 err="1"/>
              <a:t>val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(port &gt;= 0)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port number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/>
              <a:t>port;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return false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}</a:t>
            </a:r>
            <a:br>
              <a:rPr lang="en-US" sz="1400" dirty="0"/>
            </a:br>
            <a:br>
              <a:rPr lang="en-US" sz="1400" i="1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34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www.js</a:t>
            </a:r>
            <a:r>
              <a:rPr lang="en-US" dirty="0"/>
              <a:t> 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9600"/>
            <a:ext cx="8001000" cy="6248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"error"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onError</a:t>
            </a:r>
            <a:r>
              <a:rPr lang="en-US" dirty="0"/>
              <a:t>(error)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syscall</a:t>
            </a:r>
            <a:r>
              <a:rPr lang="en-US" b="1" dirty="0"/>
              <a:t> </a:t>
            </a:r>
            <a:r>
              <a:rPr lang="en-US" dirty="0"/>
              <a:t>!== </a:t>
            </a:r>
            <a:r>
              <a:rPr lang="en-US" b="1" dirty="0"/>
              <a:t>'listen'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/>
              <a:t>port 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port</a:t>
            </a:r>
            <a:br>
              <a:rPr lang="en-US" dirty="0"/>
            </a:br>
            <a:r>
              <a:rPr lang="en-US" dirty="0"/>
              <a:t>    : </a:t>
            </a:r>
            <a:r>
              <a:rPr lang="en-US" b="1" dirty="0"/>
              <a:t>'Port ' </a:t>
            </a:r>
            <a:r>
              <a:rPr lang="en-US" dirty="0"/>
              <a:t>+ port;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// handle specific listen errors with friendly messages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b="1" dirty="0"/>
              <a:t>switch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code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'EACCES'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.error</a:t>
            </a:r>
            <a:r>
              <a:rPr lang="en-US" dirty="0"/>
              <a:t>(bind + </a:t>
            </a:r>
            <a:r>
              <a:rPr lang="en-US" b="1" dirty="0"/>
              <a:t>' requires elevated privileges'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process.exit</a:t>
            </a:r>
            <a:r>
              <a:rPr lang="en-US" dirty="0"/>
              <a:t>(1);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'EADDRINUSE'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.error</a:t>
            </a:r>
            <a:r>
              <a:rPr lang="en-US" dirty="0"/>
              <a:t>(bind + </a:t>
            </a:r>
            <a:r>
              <a:rPr lang="en-US" b="1" dirty="0"/>
              <a:t>' is already in use'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process.exit</a:t>
            </a:r>
            <a:r>
              <a:rPr lang="en-US" dirty="0"/>
              <a:t>(1);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default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"listening"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onListening</a:t>
            </a:r>
            <a:r>
              <a:rPr lang="en-US" dirty="0"/>
              <a:t>()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= </a:t>
            </a:r>
            <a:r>
              <a:rPr lang="en-US" dirty="0" err="1"/>
              <a:t>server.</a:t>
            </a:r>
            <a:r>
              <a:rPr lang="en-US" b="1" dirty="0" err="1"/>
              <a:t>address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</a:t>
            </a:r>
            <a:r>
              <a:rPr lang="en-US" dirty="0" err="1"/>
              <a:t>addr</a:t>
            </a:r>
            <a:br>
              <a:rPr lang="en-US" dirty="0"/>
            </a:br>
            <a:r>
              <a:rPr lang="en-US" dirty="0"/>
              <a:t>    : </a:t>
            </a:r>
            <a:r>
              <a:rPr lang="en-US" b="1" dirty="0"/>
              <a:t>'port ' </a:t>
            </a:r>
            <a:r>
              <a:rPr lang="en-US" dirty="0"/>
              <a:t>+ </a:t>
            </a:r>
            <a:r>
              <a:rPr lang="en-US" dirty="0" err="1"/>
              <a:t>addr.</a:t>
            </a:r>
            <a:r>
              <a:rPr lang="en-US" b="1" dirty="0" err="1"/>
              <a:t>port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debug(</a:t>
            </a:r>
            <a:r>
              <a:rPr lang="en-US" b="1" dirty="0"/>
              <a:t>'Listening on ' </a:t>
            </a:r>
            <a:r>
              <a:rPr lang="en-US" dirty="0"/>
              <a:t>+ bind);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2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app.js file:  Routing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28750"/>
            <a:ext cx="85344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cool = require('cool-</a:t>
            </a:r>
            <a:r>
              <a:rPr lang="en-US" dirty="0" err="1"/>
              <a:t>ascii</a:t>
            </a:r>
            <a:r>
              <a:rPr lang="en-US" dirty="0"/>
              <a:t>-faces'); 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require('express');</a:t>
            </a:r>
            <a:br>
              <a:rPr lang="en-US" dirty="0"/>
            </a:br>
            <a:r>
              <a:rPr lang="en-US" sz="3300" b="1" dirty="0" err="1">
                <a:solidFill>
                  <a:srgbClr val="FF0000"/>
                </a:solidFill>
              </a:rPr>
              <a:t>var</a:t>
            </a:r>
            <a:r>
              <a:rPr lang="en-US" sz="3300" b="1" dirty="0">
                <a:solidFill>
                  <a:srgbClr val="FF0000"/>
                </a:solidFill>
              </a:rPr>
              <a:t> app = express(); 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pg</a:t>
            </a:r>
            <a:r>
              <a:rPr lang="en-US" dirty="0"/>
              <a:t> = require('</a:t>
            </a:r>
            <a:r>
              <a:rPr lang="en-US" dirty="0" err="1"/>
              <a:t>pg</a:t>
            </a:r>
            <a:r>
              <a:rPr lang="en-US" dirty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//map URI /</a:t>
            </a:r>
            <a:r>
              <a:rPr lang="en-US" dirty="0" err="1"/>
              <a:t>nodeMongoDBTest</a:t>
            </a:r>
            <a:r>
              <a:rPr lang="en-US" dirty="0"/>
              <a:t> to </a:t>
            </a:r>
            <a:r>
              <a:rPr lang="en-US" dirty="0" err="1"/>
              <a:t>nodeMongoDBTest.ejs</a:t>
            </a:r>
            <a:r>
              <a:rPr lang="en-US" dirty="0"/>
              <a:t> in the sub-directory pages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('pages/index');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//map URI /</a:t>
            </a:r>
            <a:r>
              <a:rPr lang="en-US" dirty="0" err="1"/>
              <a:t>nodeMongoDBText</a:t>
            </a:r>
            <a:r>
              <a:rPr lang="en-US" dirty="0"/>
              <a:t> to the page pages/</a:t>
            </a:r>
            <a:r>
              <a:rPr lang="en-US" dirty="0" err="1"/>
              <a:t>nodeMongoDBTest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dirty="0"/>
              <a:t>('/</a:t>
            </a:r>
            <a:r>
              <a:rPr lang="en-US" dirty="0" err="1"/>
              <a:t>nodeMongoDBTest</a:t>
            </a:r>
            <a:r>
              <a:rPr lang="en-US" dirty="0"/>
              <a:t>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</a:t>
            </a:r>
            <a:r>
              <a:rPr lang="en-US" dirty="0" err="1"/>
              <a:t>nodeMongoDBTest</a:t>
            </a:r>
            <a:r>
              <a:rPr lang="en-US" dirty="0"/>
              <a:t>');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//when URI /cool requested call </a:t>
            </a:r>
            <a:r>
              <a:rPr lang="en-US" b="1" dirty="0">
                <a:solidFill>
                  <a:srgbClr val="00B050"/>
                </a:solidFill>
              </a:rPr>
              <a:t>the cool function from the cool module required at top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'/cool', function(request, response) { </a:t>
            </a:r>
            <a:r>
              <a:rPr lang="en-US" dirty="0" err="1"/>
              <a:t>response.send</a:t>
            </a:r>
            <a:r>
              <a:rPr lang="en-US" dirty="0"/>
              <a:t>(cool());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//when URI /times requested call the inline function which increments #times run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'/times', function(request, response) {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err="1"/>
              <a:t>var</a:t>
            </a:r>
            <a:r>
              <a:rPr lang="en-US" dirty="0"/>
              <a:t> result = '' </a:t>
            </a:r>
          </a:p>
          <a:p>
            <a:pPr marL="0" indent="0">
              <a:buNone/>
            </a:pPr>
            <a:r>
              <a:rPr lang="en-US" dirty="0"/>
              <a:t>	  </a:t>
            </a:r>
            <a:r>
              <a:rPr lang="en-US" dirty="0" err="1"/>
              <a:t>var</a:t>
            </a:r>
            <a:r>
              <a:rPr lang="en-US" dirty="0"/>
              <a:t> times = </a:t>
            </a:r>
            <a:r>
              <a:rPr lang="en-US" dirty="0" err="1"/>
              <a:t>process.env.TIMES</a:t>
            </a:r>
            <a:r>
              <a:rPr lang="en-US" dirty="0"/>
              <a:t> || 5 </a:t>
            </a:r>
          </a:p>
          <a:p>
            <a:pPr marL="0" indent="0">
              <a:buNone/>
            </a:pPr>
            <a:r>
              <a:rPr lang="en-US" dirty="0"/>
              <a:t>	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times; </a:t>
            </a:r>
            <a:r>
              <a:rPr lang="en-US" dirty="0" err="1"/>
              <a:t>i</a:t>
            </a:r>
            <a:r>
              <a:rPr lang="en-US" dirty="0"/>
              <a:t>++) </a:t>
            </a:r>
          </a:p>
          <a:p>
            <a:pPr marL="0" indent="0">
              <a:buNone/>
            </a:pPr>
            <a:r>
              <a:rPr lang="en-US" dirty="0"/>
              <a:t>	        result += </a:t>
            </a:r>
            <a:r>
              <a:rPr lang="en-US" dirty="0" err="1"/>
              <a:t>i</a:t>
            </a:r>
            <a:r>
              <a:rPr lang="en-US" dirty="0"/>
              <a:t> + ' ';</a:t>
            </a:r>
          </a:p>
          <a:p>
            <a:pPr marL="0" indent="0">
              <a:buNone/>
            </a:pPr>
            <a:r>
              <a:rPr lang="en-US" dirty="0"/>
              <a:t> 	 </a:t>
            </a:r>
            <a:r>
              <a:rPr lang="en-US" dirty="0" err="1"/>
              <a:t>response.send</a:t>
            </a:r>
            <a:r>
              <a:rPr lang="en-US" dirty="0"/>
              <a:t>(result);</a:t>
            </a:r>
          </a:p>
          <a:p>
            <a:pPr marL="0" indent="0">
              <a:buNone/>
            </a:pPr>
            <a:r>
              <a:rPr lang="en-US" dirty="0"/>
              <a:t>          });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002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213334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routing code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NOTE: for each request type (GET, POST, PUT, DELETE, </a:t>
            </a:r>
            <a:r>
              <a:rPr lang="en-US" dirty="0" err="1"/>
              <a:t>etc</a:t>
            </a:r>
            <a:r>
              <a:rPr lang="en-US" dirty="0"/>
              <a:t>) there is a method call on our express object app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generic example for POST request: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app.post</a:t>
            </a:r>
            <a:r>
              <a:rPr lang="en-US" dirty="0"/>
              <a:t>(‘URI’, function(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	       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  <p:pic>
        <p:nvPicPr>
          <p:cNvPr id="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943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65754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the </a:t>
            </a:r>
            <a:r>
              <a:rPr lang="en-US" dirty="0" err="1"/>
              <a:t>app.get</a:t>
            </a:r>
            <a:r>
              <a:rPr lang="en-US" dirty="0"/>
              <a:t> call</a:t>
            </a:r>
          </a:p>
        </p:txBody>
      </p:sp>
      <p:pic>
        <p:nvPicPr>
          <p:cNvPr id="6146" name="Picture 2" descr="http://algebra.sci.csueastbay.edu/~grewe/CS3520/Mat/NodeJS/Expres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1800"/>
            <a:ext cx="95440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438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280833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is the request and response </a:t>
            </a:r>
            <a:r>
              <a:rPr lang="en-US" sz="2800" dirty="0" err="1"/>
              <a:t>obejcts</a:t>
            </a:r>
            <a:r>
              <a:rPr lang="en-US" sz="2800" dirty="0"/>
              <a:t> in our </a:t>
            </a:r>
            <a:r>
              <a:rPr lang="en-US" sz="2800" dirty="0" err="1"/>
              <a:t>app.get</a:t>
            </a:r>
            <a:r>
              <a:rPr lang="en-US" sz="2800" dirty="0"/>
              <a:t>(‘</a:t>
            </a:r>
            <a:r>
              <a:rPr lang="en-US" sz="2800" dirty="0" err="1"/>
              <a:t>uri</a:t>
            </a:r>
            <a:r>
              <a:rPr lang="en-US" sz="2800" dirty="0"/>
              <a:t>’, function(</a:t>
            </a:r>
            <a:r>
              <a:rPr lang="en-US" sz="2800" dirty="0" err="1"/>
              <a:t>request,response</a:t>
            </a:r>
            <a:r>
              <a:rPr lang="en-US" sz="2800" dirty="0"/>
              <a:t>, next) method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47457"/>
              </p:ext>
            </p:extLst>
          </p:nvPr>
        </p:nvGraphicFramePr>
        <p:xfrm>
          <a:off x="76200" y="1600200"/>
          <a:ext cx="8839200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Request Object</a:t>
                      </a:r>
                      <a:endParaRPr lang="en-US" dirty="0"/>
                    </a:p>
                    <a:p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req.params.name_of_param</a:t>
                      </a:r>
                      <a:endParaRPr kumimoji="0" lang="en-US" sz="2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example:</a:t>
                      </a:r>
                    </a:p>
                    <a:p>
                      <a:pPr lvl="1"/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app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req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res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res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 req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params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id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lvl="1"/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you could just as well have:</a:t>
                      </a:r>
                    </a:p>
                    <a:p>
                      <a:pPr lvl="1"/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app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request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response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response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request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params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id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req.baseUrl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req.cookies.name_of_cookie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req.hostname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req.path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see </a:t>
                      </a:r>
                      <a:r>
                        <a:rPr kumimoji="0" lang="en-US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documentation</a:t>
                      </a:r>
                      <a:endParaRPr kumimoji="0" lang="en-US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1219200"/>
            <a:ext cx="477946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 </a:t>
            </a:r>
            <a:r>
              <a:rPr lang="en-US" dirty="0" err="1"/>
              <a:t>req</a:t>
            </a:r>
            <a:r>
              <a:rPr lang="en-US" dirty="0"/>
              <a:t> object represents the HTTP request and has properties for the request query string,</a:t>
            </a:r>
          </a:p>
          <a:p>
            <a:r>
              <a:rPr lang="en-US" dirty="0"/>
              <a:t> parameters, body, HTTP headers, and so 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8332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F9559-CD70-4CD0-B4ED-13F778F11857}"/>
              </a:ext>
            </a:extLst>
          </p:cNvPr>
          <p:cNvSpPr txBox="1"/>
          <p:nvPr/>
        </p:nvSpPr>
        <p:spPr>
          <a:xfrm>
            <a:off x="533400" y="2667000"/>
            <a:ext cx="293901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405850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request object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33190"/>
              </p:ext>
            </p:extLst>
          </p:nvPr>
        </p:nvGraphicFramePr>
        <p:xfrm>
          <a:off x="76200" y="1600200"/>
          <a:ext cx="88392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of Request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if you want to see the body of the request for printing it out do the following</a:t>
                      </a:r>
                    </a:p>
                    <a:p>
                      <a:pPr lvl="2"/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console.log(</a:t>
                      </a:r>
                      <a:r>
                        <a:rPr kumimoji="0" lang="en-US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JSON.stringify</a:t>
                      </a:r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));</a:t>
                      </a:r>
                    </a:p>
                    <a:p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1"/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kumimoji="0" lang="en-US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(handler code)</a:t>
                      </a:r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2"/>
                      <a:r>
                        <a:rPr lang="en-US" i="1" dirty="0" err="1"/>
                        <a:t>var</a:t>
                      </a:r>
                      <a:r>
                        <a:rPr lang="en-US" i="1" dirty="0"/>
                        <a:t> body = </a:t>
                      </a:r>
                      <a:r>
                        <a:rPr lang="en-US" i="1" dirty="0" err="1"/>
                        <a:t>JSON.stringify</a:t>
                      </a:r>
                      <a:r>
                        <a:rPr lang="en-US" i="1" dirty="0"/>
                        <a:t>(</a:t>
                      </a:r>
                      <a:r>
                        <a:rPr lang="en-US" i="1" dirty="0" err="1"/>
                        <a:t>req.body</a:t>
                      </a:r>
                      <a:r>
                        <a:rPr lang="en-US" i="1" dirty="0"/>
                        <a:t>); </a:t>
                      </a:r>
                    </a:p>
                    <a:p>
                      <a:pPr lvl="2"/>
                      <a:r>
                        <a:rPr lang="en-US" i="1" dirty="0" err="1"/>
                        <a:t>var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params</a:t>
                      </a:r>
                      <a:r>
                        <a:rPr lang="en-US" i="1" dirty="0"/>
                        <a:t> = </a:t>
                      </a:r>
                      <a:r>
                        <a:rPr lang="en-US" i="1" dirty="0" err="1"/>
                        <a:t>JSON.stringify</a:t>
                      </a:r>
                      <a:r>
                        <a:rPr lang="en-US" i="1" dirty="0"/>
                        <a:t>(</a:t>
                      </a:r>
                      <a:r>
                        <a:rPr lang="en-US" i="1" dirty="0" err="1"/>
                        <a:t>req.params</a:t>
                      </a:r>
                      <a:r>
                        <a:rPr lang="en-US" i="1" dirty="0"/>
                        <a:t>); </a:t>
                      </a:r>
                    </a:p>
                    <a:p>
                      <a:pPr lvl="2"/>
                      <a:r>
                        <a:rPr lang="en-US" i="1" dirty="0" err="1"/>
                        <a:t>res.send</a:t>
                      </a:r>
                      <a:r>
                        <a:rPr lang="en-US" i="1" dirty="0"/>
                        <a:t>("</a:t>
                      </a:r>
                      <a:r>
                        <a:rPr lang="en-US" i="1" dirty="0" err="1"/>
                        <a:t>recieved</a:t>
                      </a:r>
                      <a:r>
                        <a:rPr lang="en-US" i="1" dirty="0"/>
                        <a:t> your request!&lt;/</a:t>
                      </a:r>
                      <a:r>
                        <a:rPr lang="en-US" i="1" dirty="0" err="1"/>
                        <a:t>br</a:t>
                      </a:r>
                      <a:r>
                        <a:rPr lang="en-US" i="1" dirty="0"/>
                        <a:t>&gt;" + "parameters: " + </a:t>
                      </a:r>
                      <a:r>
                        <a:rPr lang="en-US" i="1" dirty="0" err="1"/>
                        <a:t>params</a:t>
                      </a:r>
                      <a:r>
                        <a:rPr lang="en-US" i="1" dirty="0"/>
                        <a:t> +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dirty="0"/>
                        <a:t>"&lt;/</a:t>
                      </a:r>
                      <a:r>
                        <a:rPr lang="en-US" i="1" dirty="0" err="1"/>
                        <a:t>br</a:t>
                      </a:r>
                      <a:r>
                        <a:rPr lang="en-US" i="1" dirty="0"/>
                        <a:t>&gt;URL:" + req.url + "body: " + body);</a:t>
                      </a:r>
                      <a:r>
                        <a:rPr lang="en-US" i="1" dirty="0">
                          <a:effectLst/>
                        </a:rPr>
                        <a:t> </a:t>
                      </a:r>
                    </a:p>
                    <a:p>
                      <a:pPr lvl="2"/>
                      <a:endParaRPr lang="en-US" b="1" dirty="0">
                        <a:effectLst/>
                      </a:endParaRPr>
                    </a:p>
                    <a:p>
                      <a:pPr lvl="2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will produce</a:t>
                      </a:r>
                    </a:p>
                    <a:p>
                      <a:pPr lvl="2"/>
                      <a:endParaRPr lang="en-US" b="1" baseline="0" dirty="0">
                        <a:solidFill>
                          <a:srgbClr val="FF0000"/>
                        </a:solidFill>
                        <a:effectLst/>
                        <a:sym typeface="Wingdings" panose="05000000000000000000" pitchFamily="2" charset="2"/>
                      </a:endParaRPr>
                    </a:p>
                    <a:p>
                      <a:pPr lvl="2"/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71738"/>
              </p:ext>
            </p:extLst>
          </p:nvPr>
        </p:nvGraphicFramePr>
        <p:xfrm>
          <a:off x="1295400" y="5105400"/>
          <a:ext cx="7315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r>
                        <a:rPr lang="en-US" dirty="0"/>
                        <a:t>HTML Form</a:t>
                      </a:r>
                    </a:p>
                    <a:p>
                      <a:r>
                        <a:rPr lang="en-US" dirty="0"/>
                        <a:t>say: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to: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095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429693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hi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199" y="5959250"/>
            <a:ext cx="1370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Express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1"/>
            <a:ext cx="3886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req.body</a:t>
            </a:r>
            <a:endParaRPr lang="en-US" b="1" dirty="0"/>
          </a:p>
          <a:p>
            <a:r>
              <a:rPr lang="en-US" dirty="0"/>
              <a:t>   Contains key-value pairs of data submitted</a:t>
            </a:r>
            <a:br>
              <a:rPr lang="en-US" dirty="0"/>
            </a:br>
            <a:r>
              <a:rPr lang="en-US" dirty="0"/>
              <a:t>   in the request body.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3590331"/>
            <a:ext cx="785812" cy="2368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1371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4A53D-AB49-4ECF-8E44-1629499BFED7}"/>
              </a:ext>
            </a:extLst>
          </p:cNvPr>
          <p:cNvSpPr txBox="1"/>
          <p:nvPr/>
        </p:nvSpPr>
        <p:spPr>
          <a:xfrm>
            <a:off x="-1" y="0"/>
            <a:ext cx="33518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  <a:p>
            <a:r>
              <a:rPr lang="en-US" dirty="0" err="1"/>
              <a:t>app.get</a:t>
            </a:r>
            <a:r>
              <a:rPr lang="en-US" dirty="0"/>
              <a:t>('/', </a:t>
            </a:r>
            <a:r>
              <a:rPr lang="en-US" dirty="0">
                <a:highlight>
                  <a:srgbClr val="FFFF00"/>
                </a:highlight>
              </a:rPr>
              <a:t>function(req, res) { 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Express add to </a:t>
            </a:r>
            <a:r>
              <a:rPr lang="en-US" dirty="0" err="1"/>
              <a:t>NodeJS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minimal and flexible Node.js web application framework that provides a robust set of </a:t>
            </a:r>
            <a:r>
              <a:rPr lang="en-US" sz="3600" b="1" dirty="0">
                <a:solidFill>
                  <a:srgbClr val="FF0000"/>
                </a:solidFill>
              </a:rPr>
              <a:t>features </a:t>
            </a:r>
            <a:r>
              <a:rPr lang="en-US" dirty="0"/>
              <a:t>for web and mobile applications. Provides EASIER WAY (than just </a:t>
            </a:r>
            <a:r>
              <a:rPr lang="en-US" dirty="0" err="1"/>
              <a:t>nodeJS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What does the this  mean?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sometimes Express is thought of as minimalistic (there are other frameworks like Meteor that are more complex)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429000"/>
            <a:ext cx="43100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4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passing parameters in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 want to send parameters in URL such as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http://localhost:3000/users/34/books/8989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34 is the id of the user  and the book is 8989</a:t>
            </a:r>
          </a:p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('/users/:</a:t>
            </a:r>
            <a:r>
              <a:rPr lang="en-US" i="1" dirty="0" err="1"/>
              <a:t>userId</a:t>
            </a:r>
            <a:r>
              <a:rPr lang="en-US" i="1" dirty="0"/>
              <a:t>/books/:</a:t>
            </a:r>
            <a:r>
              <a:rPr lang="en-US" i="1" dirty="0" err="1"/>
              <a:t>bookId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</a:t>
            </a:r>
          </a:p>
          <a:p>
            <a:pPr marL="548640" lvl="2" indent="0">
              <a:buNone/>
            </a:pPr>
            <a:r>
              <a:rPr lang="en-US" i="1" dirty="0"/>
              <a:t>		 </a:t>
            </a:r>
            <a:r>
              <a:rPr lang="en-US" i="1" dirty="0" err="1"/>
              <a:t>res.send</a:t>
            </a:r>
            <a:r>
              <a:rPr lang="en-US" i="1" dirty="0"/>
              <a:t>(</a:t>
            </a:r>
            <a:r>
              <a:rPr lang="en-US" i="1" dirty="0" err="1"/>
              <a:t>req.params</a:t>
            </a:r>
            <a:r>
              <a:rPr lang="en-US" i="1" dirty="0"/>
              <a:t>) } 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Result 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3848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3868962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81D9A-2269-4F23-A088-7458C6909082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24493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Has a series of the expected useful methods in building a response like:</a:t>
            </a:r>
          </a:p>
          <a:p>
            <a:endParaRPr lang="en-US" dirty="0"/>
          </a:p>
          <a:p>
            <a:r>
              <a:rPr lang="en-US" b="1" dirty="0" err="1"/>
              <a:t>res.render</a:t>
            </a:r>
            <a:r>
              <a:rPr lang="en-US" b="1" dirty="0"/>
              <a:t>, </a:t>
            </a:r>
            <a:r>
              <a:rPr lang="en-US" b="1" dirty="0" err="1"/>
              <a:t>res.send</a:t>
            </a:r>
            <a:r>
              <a:rPr lang="en-US" b="1" dirty="0"/>
              <a:t>, </a:t>
            </a:r>
            <a:r>
              <a:rPr lang="en-US" b="1" dirty="0" err="1"/>
              <a:t>res.cookie</a:t>
            </a:r>
            <a:r>
              <a:rPr lang="en-US" b="1" dirty="0"/>
              <a:t>, </a:t>
            </a:r>
            <a:r>
              <a:rPr lang="en-US" b="1" dirty="0" err="1"/>
              <a:t>res.redirect</a:t>
            </a:r>
            <a:r>
              <a:rPr lang="en-US" b="1" dirty="0"/>
              <a:t>, and many more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4275"/>
            <a:ext cx="7038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74471-D8B6-416C-A36E-37B5F72E6AE5}"/>
              </a:ext>
            </a:extLst>
          </p:cNvPr>
          <p:cNvSpPr txBox="1"/>
          <p:nvPr/>
        </p:nvSpPr>
        <p:spPr>
          <a:xfrm>
            <a:off x="5792105" y="76004"/>
            <a:ext cx="33518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  <a:p>
            <a:r>
              <a:rPr lang="en-US" dirty="0" err="1"/>
              <a:t>app.get</a:t>
            </a:r>
            <a:r>
              <a:rPr lang="en-US" dirty="0"/>
              <a:t>('/', </a:t>
            </a:r>
            <a:r>
              <a:rPr lang="en-US" dirty="0">
                <a:highlight>
                  <a:srgbClr val="FFFF00"/>
                </a:highlight>
              </a:rPr>
              <a:t>function(req, res) { 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2198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What if you want </a:t>
            </a:r>
            <a:r>
              <a:rPr lang="en-US" sz="2800" dirty="0">
                <a:solidFill>
                  <a:srgbClr val="FF0000"/>
                </a:solidFill>
              </a:rPr>
              <a:t>all </a:t>
            </a:r>
            <a:r>
              <a:rPr lang="en-US" sz="2800" dirty="0"/>
              <a:t>request types to respond the same way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</a:t>
            </a:r>
            <a:r>
              <a:rPr lang="en-US" dirty="0" err="1">
                <a:solidFill>
                  <a:srgbClr val="FF0000"/>
                </a:solidFill>
              </a:rPr>
              <a:t>all</a:t>
            </a:r>
            <a:r>
              <a:rPr lang="en-US" dirty="0"/>
              <a:t>('/secret', function (req, res) { 	</a:t>
            </a:r>
          </a:p>
          <a:p>
            <a:pPr marL="0" indent="0">
              <a:buNone/>
            </a:pPr>
            <a:r>
              <a:rPr lang="en-US" dirty="0"/>
              <a:t>console.log('Accessing the secret section ...');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4958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4EB64-BDC4-4F74-97D4-FE006FB04429}"/>
              </a:ext>
            </a:extLst>
          </p:cNvPr>
          <p:cNvSpPr txBox="1"/>
          <p:nvPr/>
        </p:nvSpPr>
        <p:spPr>
          <a:xfrm>
            <a:off x="370623" y="5558135"/>
            <a:ext cx="654108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 the following handler is executed for requests to the route “/secret” </a:t>
            </a:r>
          </a:p>
          <a:p>
            <a:r>
              <a:rPr lang="en-US" sz="2000" dirty="0"/>
              <a:t>whether using GET, POST, PUT, DELETE, or any other </a:t>
            </a:r>
          </a:p>
          <a:p>
            <a:r>
              <a:rPr lang="en-US" sz="2000" dirty="0"/>
              <a:t>HTTP request method supported in the </a:t>
            </a:r>
            <a:r>
              <a:rPr lang="en-US" sz="2000" dirty="0">
                <a:hlinkClick r:id="rId3"/>
              </a:rPr>
              <a:t>http module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3FF8A-CFDA-4C1C-8CF6-F83CA649C37C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75951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236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Multiple handler functions </a:t>
            </a:r>
            <a:r>
              <a:rPr lang="en-US" sz="3200" dirty="0"/>
              <a:t>–a chain of them defined to execute in response to a request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18566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cb0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res, next) {</a:t>
            </a:r>
          </a:p>
          <a:p>
            <a:pPr marL="0" indent="0">
              <a:buNone/>
            </a:pPr>
            <a:r>
              <a:rPr lang="en-US" dirty="0"/>
              <a:t>                    console.log('CB0');</a:t>
            </a:r>
          </a:p>
          <a:p>
            <a:pPr marL="0" indent="0">
              <a:buNone/>
            </a:pPr>
            <a:r>
              <a:rPr lang="en-US" dirty="0"/>
              <a:t>                    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cb1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res, next) {</a:t>
            </a:r>
          </a:p>
          <a:p>
            <a:pPr marL="0" indent="0">
              <a:buNone/>
            </a:pPr>
            <a:r>
              <a:rPr lang="en-US" dirty="0"/>
              <a:t>                     console.log('CB1');</a:t>
            </a:r>
          </a:p>
          <a:p>
            <a:pPr marL="0" indent="0">
              <a:buNone/>
            </a:pPr>
            <a:r>
              <a:rPr lang="en-US" dirty="0"/>
              <a:t>                    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cb2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res.send</a:t>
            </a:r>
            <a:r>
              <a:rPr lang="en-US" dirty="0"/>
              <a:t>('Hello from C!');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// DEFINE MULTIPLE handler functions for the URI /example/c </a:t>
            </a: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('/example/c', [</a:t>
            </a:r>
            <a:r>
              <a:rPr lang="en-US" b="1" dirty="0">
                <a:solidFill>
                  <a:srgbClr val="0070C0"/>
                </a:solidFill>
              </a:rPr>
              <a:t>cb0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cb1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7030A0"/>
                </a:solidFill>
              </a:rPr>
              <a:t>cb2</a:t>
            </a:r>
            <a:r>
              <a:rPr lang="en-US" b="1" dirty="0">
                <a:solidFill>
                  <a:srgbClr val="FF0000"/>
                </a:solidFill>
              </a:rPr>
              <a:t>]);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60960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8A1F2-33FA-4BDB-B951-B078B3E9BD58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258370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acd</a:t>
            </a:r>
            <a:r>
              <a:rPr lang="en-US" b="1" dirty="0"/>
              <a:t> and /</a:t>
            </a:r>
            <a:r>
              <a:rPr lang="en-US" b="1" dirty="0" err="1"/>
              <a:t>abcd</a:t>
            </a:r>
            <a:r>
              <a:rPr lang="en-US" b="1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</a:t>
            </a:r>
            <a:r>
              <a:rPr lang="en-US" i="1" dirty="0" err="1"/>
              <a:t>ab?cd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</a:t>
            </a:r>
            <a:r>
              <a:rPr lang="en-US" i="1" dirty="0" err="1"/>
              <a:t>ab?cd</a:t>
            </a:r>
            <a:r>
              <a:rPr lang="en-US" i="1" dirty="0"/>
              <a:t>') })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abcd</a:t>
            </a:r>
            <a:r>
              <a:rPr lang="en-US" b="1" dirty="0"/>
              <a:t>, </a:t>
            </a:r>
            <a:r>
              <a:rPr lang="en-US" b="1" dirty="0" err="1"/>
              <a:t>abbcd</a:t>
            </a:r>
            <a:r>
              <a:rPr lang="en-US" b="1" dirty="0"/>
              <a:t>, </a:t>
            </a:r>
            <a:r>
              <a:rPr lang="en-US" b="1" dirty="0" err="1"/>
              <a:t>abbbcd</a:t>
            </a:r>
            <a:r>
              <a:rPr lang="en-US" b="1" dirty="0"/>
              <a:t>, and so on</a:t>
            </a:r>
            <a:r>
              <a:rPr lang="en-US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</a:t>
            </a:r>
            <a:r>
              <a:rPr lang="en-US" i="1" dirty="0" err="1"/>
              <a:t>ab+cd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</a:t>
            </a:r>
            <a:r>
              <a:rPr lang="en-US" i="1" dirty="0" err="1"/>
              <a:t>ab+cd</a:t>
            </a:r>
            <a:r>
              <a:rPr lang="en-US" i="1" dirty="0"/>
              <a:t>') }) </a:t>
            </a:r>
          </a:p>
          <a:p>
            <a:pPr marL="54864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abcd</a:t>
            </a:r>
            <a:r>
              <a:rPr lang="en-US" b="1" dirty="0"/>
              <a:t>, </a:t>
            </a:r>
            <a:r>
              <a:rPr lang="en-US" b="1" dirty="0" err="1"/>
              <a:t>abxcd</a:t>
            </a:r>
            <a:r>
              <a:rPr lang="en-US" b="1" dirty="0"/>
              <a:t>, </a:t>
            </a:r>
            <a:r>
              <a:rPr lang="en-US" b="1" dirty="0" err="1"/>
              <a:t>abRANDOMcd</a:t>
            </a:r>
            <a:r>
              <a:rPr lang="en-US" b="1" dirty="0"/>
              <a:t>, ab123cd, and so on.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('/ab*cd',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('ab*cd') }) </a:t>
            </a:r>
          </a:p>
          <a:p>
            <a:pPr marL="548640" lvl="2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abe</a:t>
            </a:r>
            <a:r>
              <a:rPr lang="en-US" b="1" dirty="0"/>
              <a:t> and /</a:t>
            </a:r>
            <a:r>
              <a:rPr lang="en-US" b="1" dirty="0" err="1"/>
              <a:t>abcde</a:t>
            </a:r>
            <a:r>
              <a:rPr lang="en-US" b="1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('/ab(cd)?e',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('ab(cd)?e') })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1875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921A3-BDD8-47B8-8A7B-DAC1444F06E3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61277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Routing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match anything with an “a” in the route name. </a:t>
            </a:r>
          </a:p>
          <a:p>
            <a:pPr marL="59436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/a/, </a:t>
            </a:r>
            <a:r>
              <a:rPr lang="en-US" i="1" dirty="0"/>
              <a:t>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('/a/') }) </a:t>
            </a:r>
          </a:p>
          <a:p>
            <a:pPr marL="594360" lvl="2" indent="0">
              <a:buNone/>
            </a:pPr>
            <a:endParaRPr lang="en-US" i="1" dirty="0"/>
          </a:p>
          <a:p>
            <a:pPr marL="45720" indent="0">
              <a:buNone/>
            </a:pP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867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6D8C1-A518-4678-9864-C68750045DEA}"/>
              </a:ext>
            </a:extLst>
          </p:cNvPr>
          <p:cNvSpPr txBox="1"/>
          <p:nvPr/>
        </p:nvSpPr>
        <p:spPr>
          <a:xfrm>
            <a:off x="-6285" y="7856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14826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app.route</a:t>
            </a:r>
            <a:r>
              <a:rPr lang="en-US" dirty="0"/>
              <a:t>()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You can create chainable route handlers for a route path for different request types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7900"/>
            <a:ext cx="478170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3A727-F1F4-4CE3-902E-B58410A057AD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66996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D2AC-5483-4096-B493-012AC19C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Routing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26CAA-5393-47B4-826C-BB3A0DE84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Modularizing your routes for better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332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087562"/>
          </a:xfrm>
        </p:spPr>
        <p:txBody>
          <a:bodyPr>
            <a:normAutofit fontScale="90000"/>
          </a:bodyPr>
          <a:lstStyle/>
          <a:p>
            <a:r>
              <a:rPr lang="en-US" dirty="0"/>
              <a:t>Here is example of app.js file that instead of mapping paths to controller codes loads specific routing files index .</a:t>
            </a:r>
            <a:r>
              <a:rPr lang="en-US" dirty="0" err="1"/>
              <a:t>js</a:t>
            </a:r>
            <a:r>
              <a:rPr lang="en-US" dirty="0"/>
              <a:t> and users.js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Notice it loads</a:t>
            </a:r>
          </a:p>
          <a:p>
            <a:pPr marL="0" indent="0">
              <a:buNone/>
            </a:pPr>
            <a:r>
              <a:rPr lang="en-US" dirty="0"/>
              <a:t>(requires) a number</a:t>
            </a:r>
            <a:br>
              <a:rPr lang="en-US" dirty="0"/>
            </a:br>
            <a:r>
              <a:rPr lang="en-US" dirty="0"/>
              <a:t>of routes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later it</a:t>
            </a:r>
          </a:p>
          <a:p>
            <a:pPr marL="0" indent="0">
              <a:buNone/>
            </a:pPr>
            <a:r>
              <a:rPr lang="en-US" dirty="0"/>
              <a:t>Specifies some</a:t>
            </a:r>
            <a:br>
              <a:rPr lang="en-US" dirty="0"/>
            </a:br>
            <a:r>
              <a:rPr lang="en-US" dirty="0"/>
              <a:t>“middleware” </a:t>
            </a:r>
            <a:br>
              <a:rPr lang="en-US" dirty="0"/>
            </a:br>
            <a:r>
              <a:rPr lang="en-US" dirty="0"/>
              <a:t>functions it will</a:t>
            </a:r>
          </a:p>
          <a:p>
            <a:pPr marL="0" indent="0">
              <a:buNone/>
            </a:pPr>
            <a:r>
              <a:rPr lang="en-US" dirty="0"/>
              <a:t>execute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324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3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1C59-92F3-4D1B-810C-50011C28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Contents of these “sub” routing files uses a class called </a:t>
            </a:r>
            <a:r>
              <a:rPr lang="en-US" dirty="0">
                <a:highlight>
                  <a:srgbClr val="FFFF00"/>
                </a:highlight>
              </a:rPr>
              <a:t>Router</a:t>
            </a:r>
            <a:r>
              <a:rPr lang="en-US" dirty="0"/>
              <a:t> to do the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7F53-968E-41BD-80EA-F6024D21CD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inside say dogs.js routing file</a:t>
            </a:r>
          </a:p>
          <a:p>
            <a:pPr marL="0" indent="0">
              <a:buNone/>
            </a:pPr>
            <a:br>
              <a:rPr lang="en-US" i="1" dirty="0"/>
            </a:br>
            <a:r>
              <a:rPr lang="en-US" i="1" dirty="0"/>
              <a:t>var express = require('express');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var router = </a:t>
            </a:r>
            <a:r>
              <a:rPr lang="en-US" i="1" dirty="0" err="1">
                <a:highlight>
                  <a:srgbClr val="FFFF00"/>
                </a:highlight>
              </a:rPr>
              <a:t>express.Router</a:t>
            </a:r>
            <a:r>
              <a:rPr lang="en-US" i="1" dirty="0">
                <a:highlight>
                  <a:srgbClr val="FFFF00"/>
                </a:highlight>
              </a:rPr>
              <a:t>();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router.get</a:t>
            </a:r>
            <a:r>
              <a:rPr lang="en-US" i="1" dirty="0"/>
              <a:t>('/', function(req, res) {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i="1" dirty="0" err="1"/>
              <a:t>res.send</a:t>
            </a:r>
            <a:r>
              <a:rPr lang="en-US" i="1" dirty="0"/>
              <a:t>('GET handler for /dogs route.');</a:t>
            </a:r>
          </a:p>
          <a:p>
            <a:pPr marL="0" indent="0">
              <a:buNone/>
            </a:pPr>
            <a:r>
              <a:rPr lang="en-US" i="1" dirty="0"/>
              <a:t>});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F5A77-E3B1-4F0B-8407-933F4E383D26}"/>
              </a:ext>
            </a:extLst>
          </p:cNvPr>
          <p:cNvSpPr txBox="1"/>
          <p:nvPr/>
        </p:nvSpPr>
        <p:spPr>
          <a:xfrm>
            <a:off x="5831264" y="4191000"/>
            <a:ext cx="32766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looks the same as the previous routing mapping code in our  app.js main routing file examples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4177A91-7BC2-44FE-885B-A89ECD0BCBDB}"/>
              </a:ext>
            </a:extLst>
          </p:cNvPr>
          <p:cNvSpPr/>
          <p:nvPr/>
        </p:nvSpPr>
        <p:spPr>
          <a:xfrm>
            <a:off x="5209488" y="4094375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structure </a:t>
            </a:r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9" y="3733800"/>
            <a:ext cx="1928656" cy="27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75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express.Router</a:t>
            </a:r>
            <a:r>
              <a:rPr lang="en-US" dirty="0"/>
              <a:t>   </a:t>
            </a:r>
            <a:r>
              <a:rPr lang="en-US" sz="2200" dirty="0"/>
              <a:t>--another example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3" y="990600"/>
            <a:ext cx="3376586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36" y="4905375"/>
            <a:ext cx="7966548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36C35-AD77-4705-8036-22EA0EC21FA7}"/>
              </a:ext>
            </a:extLst>
          </p:cNvPr>
          <p:cNvSpPr txBox="1"/>
          <p:nvPr/>
        </p:nvSpPr>
        <p:spPr>
          <a:xfrm>
            <a:off x="4290986" y="1037836"/>
            <a:ext cx="485301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birds.js  routing file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sub routing uses </a:t>
            </a:r>
            <a:r>
              <a:rPr lang="en-US" sz="2400" dirty="0" err="1"/>
              <a:t>express.Router</a:t>
            </a:r>
            <a:r>
              <a:rPr lang="en-US" sz="2400" dirty="0"/>
              <a:t>() object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12CEE51-C8BB-4B6E-A314-9B20DC1E6527}"/>
              </a:ext>
            </a:extLst>
          </p:cNvPr>
          <p:cNvSpPr/>
          <p:nvPr/>
        </p:nvSpPr>
        <p:spPr>
          <a:xfrm>
            <a:off x="3669210" y="941211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1224B-6634-47D2-9E58-3FD65DF44BB1}"/>
              </a:ext>
            </a:extLst>
          </p:cNvPr>
          <p:cNvSpPr txBox="1"/>
          <p:nvPr/>
        </p:nvSpPr>
        <p:spPr>
          <a:xfrm>
            <a:off x="4742355" y="5105400"/>
            <a:ext cx="431326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aseline="-25000" dirty="0"/>
              <a:t>Main apps.js routing file</a:t>
            </a:r>
            <a:br>
              <a:rPr lang="en-US" sz="2400" baseline="-25000" dirty="0"/>
            </a:br>
            <a:r>
              <a:rPr lang="en-US" sz="2400" baseline="-25000" dirty="0"/>
              <a:t>first loads up the sub routing file birds.js</a:t>
            </a:r>
          </a:p>
          <a:p>
            <a:br>
              <a:rPr lang="en-US" sz="2400" baseline="-25000" dirty="0"/>
            </a:br>
            <a:r>
              <a:rPr lang="en-US" sz="2400" baseline="-25000" dirty="0"/>
              <a:t>then says it will use that FILE and its mappings with any URL path starting with /birds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B54AAF0-484A-4DDD-B85E-724767A3F88E}"/>
              </a:ext>
            </a:extLst>
          </p:cNvPr>
          <p:cNvSpPr/>
          <p:nvPr/>
        </p:nvSpPr>
        <p:spPr>
          <a:xfrm>
            <a:off x="3980941" y="518587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CCF1A18-E86F-445A-9C8F-CF83ED0115BE}"/>
              </a:ext>
            </a:extLst>
          </p:cNvPr>
          <p:cNvSpPr/>
          <p:nvPr/>
        </p:nvSpPr>
        <p:spPr>
          <a:xfrm>
            <a:off x="4002623" y="601980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D7EAC8-8D06-479C-94DE-C6D026D2237D}"/>
              </a:ext>
            </a:extLst>
          </p:cNvPr>
          <p:cNvSpPr/>
          <p:nvPr/>
        </p:nvSpPr>
        <p:spPr>
          <a:xfrm>
            <a:off x="1911576" y="6019411"/>
            <a:ext cx="526824" cy="304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2DAEB3-139F-4883-A52A-49D7085AE151}"/>
              </a:ext>
            </a:extLst>
          </p:cNvPr>
          <p:cNvSpPr/>
          <p:nvPr/>
        </p:nvSpPr>
        <p:spPr>
          <a:xfrm>
            <a:off x="6576566" y="6140972"/>
            <a:ext cx="526824" cy="304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807A-A45D-4371-A869-688B2056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multi-routing file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92DD1-EFB8-44B2-A642-CA1AB27A3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17379" r="50833" b="9612"/>
          <a:stretch/>
        </p:blipFill>
        <p:spPr>
          <a:xfrm>
            <a:off x="995126" y="1275228"/>
            <a:ext cx="4038600" cy="5582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0A0E4-E862-44FB-9E09-F041F12CDE15}"/>
              </a:ext>
            </a:extLst>
          </p:cNvPr>
          <p:cNvSpPr txBox="1"/>
          <p:nvPr/>
        </p:nvSpPr>
        <p:spPr>
          <a:xfrm>
            <a:off x="4876800" y="1620637"/>
            <a:ext cx="4313269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aseline="-25000" dirty="0"/>
              <a:t>Main apps.js routing file</a:t>
            </a:r>
            <a:br>
              <a:rPr lang="en-US" sz="2400" baseline="-25000" dirty="0"/>
            </a:br>
            <a:r>
              <a:rPr lang="en-US" sz="2400" baseline="-25000" dirty="0"/>
              <a:t>first loads up the sub routing file dogs, cats, birds</a:t>
            </a:r>
          </a:p>
          <a:p>
            <a:br>
              <a:rPr lang="en-US" sz="2400" baseline="-25000" dirty="0"/>
            </a:br>
            <a:r>
              <a:rPr lang="en-US" sz="2400" baseline="-25000" dirty="0"/>
              <a:t>then says it will use that FILE and its mappings with any URL path starting with  /dogs uses dogs.js file</a:t>
            </a:r>
          </a:p>
          <a:p>
            <a:r>
              <a:rPr lang="en-US" sz="2400" baseline="-25000" dirty="0"/>
              <a:t>                                      /birds uses birds.js file</a:t>
            </a:r>
          </a:p>
          <a:p>
            <a:r>
              <a:rPr lang="en-US" sz="2400" baseline="-25000" dirty="0"/>
              <a:t>                                      /cats   uses cats.js file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608FA95-9A40-4620-8964-AA3A2D76C4A4}"/>
              </a:ext>
            </a:extLst>
          </p:cNvPr>
          <p:cNvSpPr/>
          <p:nvPr/>
        </p:nvSpPr>
        <p:spPr>
          <a:xfrm>
            <a:off x="4267201" y="1809248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074983C-552C-4A57-B315-82EBC13D98F0}"/>
              </a:ext>
            </a:extLst>
          </p:cNvPr>
          <p:cNvSpPr/>
          <p:nvPr/>
        </p:nvSpPr>
        <p:spPr>
          <a:xfrm>
            <a:off x="4381793" y="2922039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C982C80-FF3E-4ED2-AEB7-19A8F80B9108}"/>
              </a:ext>
            </a:extLst>
          </p:cNvPr>
          <p:cNvSpPr/>
          <p:nvPr/>
        </p:nvSpPr>
        <p:spPr>
          <a:xfrm>
            <a:off x="4457700" y="452415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12935BE-071D-4E2A-A0D9-03B8D34E84F4}"/>
              </a:ext>
            </a:extLst>
          </p:cNvPr>
          <p:cNvSpPr/>
          <p:nvPr/>
        </p:nvSpPr>
        <p:spPr>
          <a:xfrm>
            <a:off x="4002623" y="601980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23FD2-0092-4F66-A0E3-E419E63BFEF8}"/>
              </a:ext>
            </a:extLst>
          </p:cNvPr>
          <p:cNvSpPr txBox="1"/>
          <p:nvPr/>
        </p:nvSpPr>
        <p:spPr>
          <a:xfrm>
            <a:off x="5067593" y="4416310"/>
            <a:ext cx="323820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dogs.js  routing file</a:t>
            </a:r>
            <a:br>
              <a:rPr lang="en-US" sz="2400" dirty="0"/>
            </a:br>
            <a:r>
              <a:rPr lang="en-US" sz="2400" dirty="0"/>
              <a:t>sub routing uses </a:t>
            </a:r>
            <a:br>
              <a:rPr lang="en-US" sz="2400" dirty="0"/>
            </a:br>
            <a:r>
              <a:rPr lang="en-US" sz="2400" dirty="0" err="1"/>
              <a:t>express.Router</a:t>
            </a:r>
            <a:r>
              <a:rPr lang="en-US" sz="2400" dirty="0"/>
              <a:t>() object</a:t>
            </a:r>
          </a:p>
        </p:txBody>
      </p:sp>
    </p:spTree>
    <p:extLst>
      <p:ext uri="{BB962C8B-B14F-4D97-AF65-F5344CB8AC3E}">
        <p14:creationId xmlns:p14="http://schemas.microsoft.com/office/powerpoint/2010/main" val="3397323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ENGINE</a:t>
            </a:r>
          </a:p>
        </p:txBody>
      </p:sp>
      <p:pic>
        <p:nvPicPr>
          <p:cNvPr id="25602" name="Picture 2" descr="Image result for express template engines ejs jade pug handl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4646"/>
            <a:ext cx="6761518" cy="38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7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3: Supports Template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templates let you embed backend variables into a file and when requested it renders the file with the variables set to their actual values</a:t>
            </a:r>
          </a:p>
          <a:p>
            <a:r>
              <a:rPr lang="en-US" dirty="0"/>
              <a:t>uses EJS or Jade/Pug (template engine) and others are supported.</a:t>
            </a:r>
          </a:p>
          <a:p>
            <a:endParaRPr lang="en-US" dirty="0"/>
          </a:p>
          <a:p>
            <a:r>
              <a:rPr lang="en-US" dirty="0"/>
              <a:t>WE WILL HAVE A FUTURE lecture on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75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pic>
        <p:nvPicPr>
          <p:cNvPr id="26626" name="Picture 2" descr="Image result for express middle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84972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express middle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37" y="0"/>
            <a:ext cx="51459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58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4: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functions executed PRIOR to the handler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or at the end of handler code.</a:t>
            </a:r>
          </a:p>
        </p:txBody>
      </p:sp>
      <p:pic>
        <p:nvPicPr>
          <p:cNvPr id="13314" name="Picture 2" descr="http://algebra.sci.csueastbay.edu/~grewe/CS3520/Mat/NodeJS/Express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8711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410200" y="1800447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315200" y="1828800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 which takes as parameters: </a:t>
            </a:r>
            <a:r>
              <a:rPr lang="en-US" dirty="0" err="1"/>
              <a:t>req</a:t>
            </a:r>
            <a:r>
              <a:rPr lang="en-US" dirty="0"/>
              <a:t>, res and next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algebra.sci.csueastbay.edu/~grewe/CS3520/Mat/NodeJS/Express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0769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12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7772400" cy="4572000"/>
          </a:xfrm>
        </p:spPr>
        <p:txBody>
          <a:bodyPr/>
          <a:lstStyle/>
          <a:p>
            <a:r>
              <a:rPr lang="en-US" dirty="0"/>
              <a:t>Has code to process requests &amp; </a:t>
            </a:r>
            <a:br>
              <a:rPr lang="en-US" dirty="0"/>
            </a:br>
            <a:r>
              <a:rPr lang="en-US" dirty="0"/>
              <a:t>perform other middleware operations:</a:t>
            </a:r>
          </a:p>
          <a:p>
            <a:pPr lvl="2"/>
            <a:r>
              <a:rPr lang="en-US" dirty="0"/>
              <a:t>Cookies</a:t>
            </a:r>
          </a:p>
          <a:p>
            <a:pPr lvl="2"/>
            <a:r>
              <a:rPr lang="en-US" dirty="0"/>
              <a:t>Body parsing</a:t>
            </a:r>
          </a:p>
          <a:p>
            <a:pPr lvl="2"/>
            <a:r>
              <a:rPr lang="en-US" dirty="0"/>
              <a:t>Logging</a:t>
            </a:r>
          </a:p>
          <a:p>
            <a:pPr lvl="2"/>
            <a:r>
              <a:rPr lang="en-US" dirty="0"/>
              <a:t>Authentication</a:t>
            </a:r>
          </a:p>
          <a:p>
            <a:r>
              <a:rPr lang="en-US" dirty="0"/>
              <a:t>Your code must declare their 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algebra.sci.csueastbay.edu/~grewe/CS3520/Mat/NodeJS/Expres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9322"/>
            <a:ext cx="3905250" cy="48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962400"/>
            <a:ext cx="3633559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 app = express();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cookieParser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(logger());</a:t>
            </a:r>
          </a:p>
          <a:p>
            <a:r>
              <a:rPr lang="en-US" dirty="0" err="1"/>
              <a:t>app.use</a:t>
            </a:r>
            <a:r>
              <a:rPr lang="en-US" dirty="0"/>
              <a:t>(authentication());</a:t>
            </a:r>
          </a:p>
          <a:p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 function (</a:t>
            </a:r>
            <a:r>
              <a:rPr lang="en-US" dirty="0" err="1"/>
              <a:t>req</a:t>
            </a:r>
            <a:r>
              <a:rPr lang="en-US" dirty="0"/>
              <a:t>, res) { // ...});</a:t>
            </a:r>
          </a:p>
          <a:p>
            <a:r>
              <a:rPr lang="en-US" dirty="0" err="1"/>
              <a:t>app.listen</a:t>
            </a:r>
            <a:r>
              <a:rPr lang="en-US" dirty="0"/>
              <a:t>(3000);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3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dirty="0" err="1"/>
              <a:t>app.use</a:t>
            </a:r>
            <a:r>
              <a:rPr lang="en-US" dirty="0"/>
              <a:t>()  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err="1">
                <a:highlight>
                  <a:srgbClr val="FFFF00"/>
                </a:highlight>
              </a:rPr>
              <a:t>app.use</a:t>
            </a:r>
            <a:r>
              <a:rPr lang="en-US" dirty="0">
                <a:highlight>
                  <a:srgbClr val="FFFF00"/>
                </a:highlight>
              </a:rPr>
              <a:t>()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 specify middleware</a:t>
            </a:r>
            <a:br>
              <a:rPr lang="en-US" dirty="0"/>
            </a:br>
            <a:r>
              <a:rPr lang="en-US" dirty="0"/>
              <a:t> to execute (can call </a:t>
            </a:r>
            <a:br>
              <a:rPr lang="en-US" dirty="0"/>
            </a:br>
            <a:r>
              <a:rPr lang="en-US" dirty="0"/>
              <a:t>multiple times)</a:t>
            </a:r>
          </a:p>
          <a:p>
            <a:pPr marL="0" indent="0">
              <a:buNone/>
            </a:pPr>
            <a:r>
              <a:rPr lang="en-US" dirty="0"/>
              <a:t>EXAMPLE 1: middleware that is called ALWAYS regardless of URI request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471806"/>
            <a:ext cx="8534400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express = require('express');</a:t>
            </a:r>
          </a:p>
          <a:p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app = express();</a:t>
            </a:r>
          </a:p>
          <a:p>
            <a:endParaRPr lang="en-US" dirty="0"/>
          </a:p>
          <a:p>
            <a:r>
              <a:rPr lang="en-US" dirty="0"/>
              <a:t> //Simple request time logger</a:t>
            </a:r>
          </a:p>
          <a:p>
            <a:r>
              <a:rPr lang="en-US" dirty="0"/>
              <a:t> </a:t>
            </a:r>
            <a:r>
              <a:rPr lang="en-US" dirty="0" err="1"/>
              <a:t>app.use</a:t>
            </a:r>
            <a:r>
              <a:rPr lang="en-US" dirty="0"/>
              <a:t>(function(</a:t>
            </a:r>
            <a:r>
              <a:rPr lang="en-US" dirty="0" err="1"/>
              <a:t>req</a:t>
            </a:r>
            <a:r>
              <a:rPr lang="en-US" dirty="0"/>
              <a:t>, res, next){</a:t>
            </a:r>
          </a:p>
          <a:p>
            <a:r>
              <a:rPr lang="en-US" dirty="0"/>
              <a:t>	 console.log("A new request received at " + </a:t>
            </a:r>
            <a:r>
              <a:rPr lang="en-US" dirty="0" err="1"/>
              <a:t>Date.now</a:t>
            </a:r>
            <a:r>
              <a:rPr lang="en-US" dirty="0"/>
              <a:t>()); </a:t>
            </a:r>
          </a:p>
          <a:p>
            <a:endParaRPr lang="en-US" dirty="0"/>
          </a:p>
          <a:p>
            <a:r>
              <a:rPr lang="en-US" dirty="0"/>
              <a:t>	//This function call is very important. It tells that more processing is </a:t>
            </a:r>
          </a:p>
          <a:p>
            <a:r>
              <a:rPr lang="en-US" dirty="0"/>
              <a:t>	//required for the current request and is in the next middleware function/route handler. 	next(); });</a:t>
            </a:r>
          </a:p>
          <a:p>
            <a:endParaRPr lang="en-US" dirty="0"/>
          </a:p>
        </p:txBody>
      </p:sp>
      <p:pic>
        <p:nvPicPr>
          <p:cNvPr id="15362" name="Picture 2" descr="http://algebra.sci.csueastbay.edu/~grewe/CS3520/Mat/NodeJS/Expres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28" y="533400"/>
            <a:ext cx="58007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3211453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= require('express');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app = express();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myLogger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res, next) { 	console.log('LOGGED');</a:t>
            </a:r>
          </a:p>
          <a:p>
            <a:pPr marL="0" indent="0">
              <a:buNone/>
            </a:pPr>
            <a:r>
              <a:rPr lang="en-US" dirty="0"/>
              <a:t>	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app.use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myLogger</a:t>
            </a:r>
            <a:r>
              <a:rPr lang="en-US" b="1" dirty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 </a:t>
            </a:r>
            <a:r>
              <a:rPr lang="en-US" dirty="0" err="1"/>
              <a:t>res.send</a:t>
            </a:r>
            <a:r>
              <a:rPr lang="en-US" dirty="0"/>
              <a:t>('Hello World!')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app.listen</a:t>
            </a:r>
            <a:r>
              <a:rPr lang="en-US" dirty="0"/>
              <a:t>(3000)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5766" y="1219200"/>
            <a:ext cx="335279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 if have a get request for / will first execute </a:t>
            </a:r>
            <a:r>
              <a:rPr lang="en-US" b="1" dirty="0" err="1">
                <a:solidFill>
                  <a:srgbClr val="FF0000"/>
                </a:solidFill>
              </a:rPr>
              <a:t>myLogger</a:t>
            </a:r>
            <a:r>
              <a:rPr lang="en-US" dirty="0"/>
              <a:t> then go to </a:t>
            </a:r>
            <a:r>
              <a:rPr lang="en-US" dirty="0" err="1"/>
              <a:t>app.get</a:t>
            </a:r>
            <a:r>
              <a:rPr lang="en-US" dirty="0"/>
              <a:t> handler function that sends</a:t>
            </a:r>
          </a:p>
          <a:p>
            <a:r>
              <a:rPr lang="en-US" dirty="0"/>
              <a:t>‘Hello World1’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82540" cy="1401762"/>
          </a:xfrm>
        </p:spPr>
        <p:txBody>
          <a:bodyPr>
            <a:normAutofit/>
          </a:bodyPr>
          <a:lstStyle/>
          <a:p>
            <a:r>
              <a:rPr lang="en-US" dirty="0"/>
              <a:t>FEATURE 1: It adds the project structure we saw before for </a:t>
            </a:r>
            <a:r>
              <a:rPr lang="en-US" dirty="0" err="1"/>
              <a:t>NodeJS</a:t>
            </a:r>
            <a:r>
              <a:rPr lang="en-US" dirty="0"/>
              <a:t> + Express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kind of multi-folder architecture is sometimes called a “</a:t>
            </a:r>
            <a:r>
              <a:rPr lang="en-US" dirty="0" err="1"/>
              <a:t>scaffolded</a:t>
            </a:r>
            <a:r>
              <a:rPr lang="en-US" dirty="0"/>
              <a:t> app”</a:t>
            </a:r>
          </a:p>
        </p:txBody>
      </p:sp>
      <p:pic>
        <p:nvPicPr>
          <p:cNvPr id="1026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743200"/>
            <a:ext cx="4001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even if you do not use an IDE but,</a:t>
            </a:r>
          </a:p>
          <a:p>
            <a:r>
              <a:rPr lang="en-US" dirty="0"/>
              <a:t>Create a </a:t>
            </a:r>
            <a:r>
              <a:rPr lang="en-US" dirty="0" err="1"/>
              <a:t>NodeJS</a:t>
            </a:r>
            <a:r>
              <a:rPr lang="en-US" dirty="0"/>
              <a:t> project using command line</a:t>
            </a:r>
          </a:p>
          <a:p>
            <a:r>
              <a:rPr lang="en-US" dirty="0" err="1"/>
              <a:t>npm</a:t>
            </a:r>
            <a:r>
              <a:rPr lang="en-US" dirty="0"/>
              <a:t> tool you get a similar directory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740" y="4405396"/>
            <a:ext cx="41148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partitioning  (towards MVC pattern) is a good one and helps with breaking up of code</a:t>
            </a:r>
          </a:p>
          <a:p>
            <a:r>
              <a:rPr lang="en-US" dirty="0"/>
              <a:t>Components which allows for more reuse, easier code, better growth/extensions –and is easier when working with a group.</a:t>
            </a:r>
          </a:p>
        </p:txBody>
      </p:sp>
    </p:spTree>
    <p:extLst>
      <p:ext uri="{BB962C8B-B14F-4D97-AF65-F5344CB8AC3E}">
        <p14:creationId xmlns:p14="http://schemas.microsoft.com/office/powerpoint/2010/main" val="380005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= require('express'); 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app = express();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//Middleware function to log request protocol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app.use</a:t>
            </a:r>
            <a:r>
              <a:rPr lang="en-US" b="1" dirty="0">
                <a:solidFill>
                  <a:srgbClr val="FF0000"/>
                </a:solidFill>
              </a:rPr>
              <a:t>('/things', </a:t>
            </a:r>
            <a:r>
              <a:rPr lang="en-US" dirty="0"/>
              <a:t>function(</a:t>
            </a:r>
            <a:r>
              <a:rPr lang="en-US" dirty="0" err="1"/>
              <a:t>req</a:t>
            </a:r>
            <a:r>
              <a:rPr lang="en-US" dirty="0"/>
              <a:t>, res, next){</a:t>
            </a:r>
          </a:p>
          <a:p>
            <a:pPr marL="0" indent="0">
              <a:buNone/>
            </a:pPr>
            <a:r>
              <a:rPr lang="en-US" dirty="0"/>
              <a:t>	 console.log("A request for things received at " + </a:t>
            </a:r>
            <a:r>
              <a:rPr lang="en-US" dirty="0" err="1"/>
              <a:t>Date.now</a:t>
            </a:r>
            <a:r>
              <a:rPr lang="en-US" dirty="0"/>
              <a:t>());</a:t>
            </a:r>
          </a:p>
          <a:p>
            <a:pPr marL="0" indent="0">
              <a:buNone/>
            </a:pPr>
            <a:r>
              <a:rPr lang="en-US" dirty="0"/>
              <a:t>	 next();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//Route handler that sends the response </a:t>
            </a:r>
          </a:p>
          <a:p>
            <a:pPr marL="0" indent="0">
              <a:buNone/>
            </a:pPr>
            <a:r>
              <a:rPr lang="en-US" dirty="0" err="1"/>
              <a:t>app.get</a:t>
            </a:r>
            <a:r>
              <a:rPr lang="en-US" dirty="0"/>
              <a:t>('/things', function(</a:t>
            </a:r>
            <a:r>
              <a:rPr lang="en-US" dirty="0" err="1"/>
              <a:t>req</a:t>
            </a:r>
            <a:r>
              <a:rPr lang="en-US" dirty="0"/>
              <a:t>, res){ </a:t>
            </a:r>
            <a:r>
              <a:rPr lang="en-US" dirty="0" err="1"/>
              <a:t>res.send</a:t>
            </a:r>
            <a:r>
              <a:rPr lang="en-US" dirty="0"/>
              <a:t>('Things');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app.listen</a:t>
            </a:r>
            <a:r>
              <a:rPr lang="en-US" dirty="0"/>
              <a:t>(3000);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752600"/>
            <a:ext cx="44175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where you call middleware only if URI is </a:t>
            </a:r>
            <a:r>
              <a:rPr lang="en-US" b="1" dirty="0">
                <a:solidFill>
                  <a:srgbClr val="FF0000"/>
                </a:solidFill>
              </a:rPr>
              <a:t>/things </a:t>
            </a:r>
          </a:p>
          <a:p>
            <a:r>
              <a:rPr lang="en-US" dirty="0"/>
              <a:t>then will go next to </a:t>
            </a:r>
            <a:r>
              <a:rPr lang="en-US" dirty="0" err="1"/>
              <a:t>app.get</a:t>
            </a:r>
            <a:r>
              <a:rPr lang="en-US" dirty="0"/>
              <a:t> handler code which</a:t>
            </a:r>
            <a:br>
              <a:rPr lang="en-US" dirty="0"/>
            </a:br>
            <a:r>
              <a:rPr lang="en-US" dirty="0"/>
              <a:t>sends ‘Things’ string</a:t>
            </a:r>
          </a:p>
        </p:txBody>
      </p:sp>
    </p:spTree>
    <p:extLst>
      <p:ext uri="{BB962C8B-B14F-4D97-AF65-F5344CB8AC3E}">
        <p14:creationId xmlns:p14="http://schemas.microsoft.com/office/powerpoint/2010/main" val="32010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in </a:t>
            </a:r>
            <a:r>
              <a:rPr lang="en-US" dirty="0" err="1"/>
              <a:t>app.use</a:t>
            </a:r>
            <a:r>
              <a:rPr lang="en-US" dirty="0"/>
              <a:t>()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In order of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appearance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of code in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route file</a:t>
            </a:r>
          </a:p>
        </p:txBody>
      </p:sp>
      <p:pic>
        <p:nvPicPr>
          <p:cNvPr id="27650" name="Picture 2" descr="http://algebra.sci.csueastbay.edu/~grewe/CS3520/Mat/NodeJS/Express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43053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6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specific middle ware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PROCESSING</a:t>
            </a:r>
          </a:p>
        </p:txBody>
      </p:sp>
    </p:spTree>
    <p:extLst>
      <p:ext uri="{BB962C8B-B14F-4D97-AF65-F5344CB8AC3E}">
        <p14:creationId xmlns:p14="http://schemas.microsoft.com/office/powerpoint/2010/main" val="89676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Middleware – Form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98" y="1371600"/>
            <a:ext cx="5715000" cy="4800600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STEP 1: install body-parsers and </a:t>
            </a:r>
            <a:r>
              <a:rPr lang="en-US" dirty="0" err="1">
                <a:highlight>
                  <a:srgbClr val="FFFF00"/>
                </a:highlight>
              </a:rPr>
              <a:t>multer</a:t>
            </a:r>
            <a:r>
              <a:rPr lang="en-US" dirty="0">
                <a:highlight>
                  <a:srgbClr val="FFFF00"/>
                </a:highlight>
              </a:rPr>
              <a:t> packages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2"/>
              </a:rPr>
              <a:t>***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assumming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you have already created a basic express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applicaiton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project *****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 </a:t>
            </a:r>
            <a:r>
              <a:rPr lang="en-US" b="1" dirty="0"/>
              <a:t>install the </a:t>
            </a:r>
            <a:r>
              <a:rPr lang="en-US" b="1" i="1" dirty="0"/>
              <a:t>body-parser</a:t>
            </a:r>
            <a:r>
              <a:rPr lang="en-US" b="1" dirty="0"/>
              <a:t>(for parsing JSON and </a:t>
            </a:r>
            <a:r>
              <a:rPr lang="en-US" b="1" dirty="0" err="1"/>
              <a:t>url</a:t>
            </a:r>
            <a:r>
              <a:rPr lang="en-US" b="1" dirty="0"/>
              <a:t>-encoded data) and </a:t>
            </a:r>
            <a:r>
              <a:rPr lang="en-US" b="1" i="1" dirty="0" err="1"/>
              <a:t>multer</a:t>
            </a:r>
            <a:r>
              <a:rPr lang="en-US" b="1" dirty="0"/>
              <a:t>(for parsing multipart/form data) middleware.</a:t>
            </a: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GO to your terminal window in application and type</a:t>
            </a:r>
          </a:p>
          <a:p>
            <a:pPr marL="594360" lvl="2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npm</a:t>
            </a:r>
            <a:r>
              <a:rPr lang="en-US" b="1" i="1" dirty="0">
                <a:solidFill>
                  <a:srgbClr val="FF0000"/>
                </a:solidFill>
              </a:rPr>
              <a:t> install --save body-parser </a:t>
            </a:r>
            <a:r>
              <a:rPr lang="en-US" b="1" i="1" dirty="0" err="1">
                <a:solidFill>
                  <a:srgbClr val="FF0000"/>
                </a:solidFill>
              </a:rPr>
              <a:t>multer</a:t>
            </a:r>
            <a:r>
              <a:rPr lang="en-US" b="1" i="1" dirty="0">
                <a:solidFill>
                  <a:srgbClr val="FF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066800"/>
            <a:ext cx="3865738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NEW </a:t>
            </a:r>
            <a:r>
              <a:rPr lang="en-US" b="1" i="1" dirty="0" err="1">
                <a:solidFill>
                  <a:srgbClr val="FF0000"/>
                </a:solidFill>
              </a:rPr>
              <a:t>package.json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"name"</a:t>
            </a:r>
            <a:r>
              <a:rPr lang="en-US" dirty="0"/>
              <a:t>: </a:t>
            </a:r>
            <a:r>
              <a:rPr lang="en-US" b="1" dirty="0"/>
              <a:t>"</a:t>
            </a:r>
            <a:r>
              <a:rPr lang="en-US" b="1" dirty="0" err="1"/>
              <a:t>nodejsexpresswebstorm</a:t>
            </a:r>
            <a:r>
              <a:rPr lang="en-US" b="1" dirty="0"/>
              <a:t>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"version"</a:t>
            </a:r>
            <a:r>
              <a:rPr lang="en-US" dirty="0"/>
              <a:t>: </a:t>
            </a:r>
            <a:r>
              <a:rPr lang="en-US" b="1" dirty="0"/>
              <a:t>"0.0.0"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"private"</a:t>
            </a:r>
            <a:r>
              <a:rPr lang="en-US" dirty="0"/>
              <a:t>: </a:t>
            </a:r>
            <a:r>
              <a:rPr lang="en-US" b="1" dirty="0"/>
              <a:t>true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"scripts"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"start"</a:t>
            </a:r>
            <a:r>
              <a:rPr lang="en-US" dirty="0"/>
              <a:t>: </a:t>
            </a:r>
            <a:r>
              <a:rPr lang="en-US" b="1" dirty="0"/>
              <a:t>"node ./bin/www"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"dependencies"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"body-parser"</a:t>
            </a:r>
            <a:r>
              <a:rPr lang="en-US" dirty="0"/>
              <a:t>: </a:t>
            </a:r>
            <a:r>
              <a:rPr lang="en-US" b="1" dirty="0"/>
              <a:t>"^1.17.2"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"cookie-parser"</a:t>
            </a:r>
            <a:r>
              <a:rPr lang="en-US" dirty="0"/>
              <a:t>: </a:t>
            </a:r>
            <a:r>
              <a:rPr lang="en-US" b="1" dirty="0"/>
              <a:t>"~1.4.3"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"debug"</a:t>
            </a:r>
            <a:r>
              <a:rPr lang="en-US" dirty="0"/>
              <a:t>: </a:t>
            </a:r>
            <a:r>
              <a:rPr lang="en-US" b="1" dirty="0"/>
              <a:t>"~2.6.3"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ejs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"~2.5.6"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"express"</a:t>
            </a:r>
            <a:r>
              <a:rPr lang="en-US" dirty="0"/>
              <a:t>: </a:t>
            </a:r>
            <a:r>
              <a:rPr lang="en-US" b="1" dirty="0"/>
              <a:t>"~4.15.2"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mongodb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"^2.2.31"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morgan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"~1.8.1"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multer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"^1.3.0"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"serve-favicon"</a:t>
            </a:r>
            <a:r>
              <a:rPr lang="en-US" dirty="0"/>
              <a:t>: </a:t>
            </a:r>
            <a:r>
              <a:rPr lang="en-US" b="1" dirty="0"/>
              <a:t>"~2.4.2"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3581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5773479" y="5486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0866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Processing – Body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STEP 2: Load the middleware</a:t>
            </a:r>
          </a:p>
          <a:p>
            <a:pPr marL="0" indent="0">
              <a:buNone/>
            </a:pPr>
            <a:r>
              <a:rPr lang="en-US" dirty="0"/>
              <a:t>This is used to parse the body of requests which have payloads attached to them. To mount body parser, we need to install it using </a:t>
            </a:r>
            <a:r>
              <a:rPr lang="en-US" dirty="0" err="1"/>
              <a:t>npm</a:t>
            </a:r>
            <a:r>
              <a:rPr lang="en-US" dirty="0"/>
              <a:t> install --save body-parser and to mount it, include the following lines in your index.js: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view all available </a:t>
            </a:r>
            <a:br>
              <a:rPr lang="en-US" dirty="0"/>
            </a:br>
            <a:r>
              <a:rPr lang="en-US" dirty="0"/>
              <a:t>options for body-parser, </a:t>
            </a:r>
            <a:br>
              <a:rPr lang="en-US" dirty="0"/>
            </a:br>
            <a:r>
              <a:rPr lang="en-US" dirty="0"/>
              <a:t>visit its </a:t>
            </a:r>
            <a:r>
              <a:rPr lang="en-US" dirty="0" err="1"/>
              <a:t>github</a:t>
            </a:r>
            <a:r>
              <a:rPr lang="en-US" dirty="0"/>
              <a:t> page.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4267200"/>
            <a:ext cx="4648324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bodyParser</a:t>
            </a:r>
            <a:r>
              <a:rPr lang="en-US" dirty="0"/>
              <a:t> = require('body-parser');</a:t>
            </a:r>
          </a:p>
          <a:p>
            <a:endParaRPr lang="en-US" dirty="0"/>
          </a:p>
          <a:p>
            <a:r>
              <a:rPr lang="en-US" dirty="0"/>
              <a:t>//To parse URL encoded data 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bodyParser.urlencoded</a:t>
            </a:r>
            <a:r>
              <a:rPr lang="en-US" dirty="0"/>
              <a:t>({ extended: false }));</a:t>
            </a:r>
          </a:p>
          <a:p>
            <a:endParaRPr lang="en-US" dirty="0"/>
          </a:p>
          <a:p>
            <a:r>
              <a:rPr lang="en-US" dirty="0"/>
              <a:t>//To parse </a:t>
            </a:r>
            <a:r>
              <a:rPr lang="en-US" dirty="0" err="1"/>
              <a:t>json</a:t>
            </a:r>
            <a:r>
              <a:rPr lang="en-US" dirty="0"/>
              <a:t> data 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bodyParser.json</a:t>
            </a:r>
            <a:r>
              <a:rPr lang="en-US" dirty="0"/>
              <a:t>());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6F5A3-0CB5-465B-B98B-55E11F19999F}"/>
              </a:ext>
            </a:extLst>
          </p:cNvPr>
          <p:cNvSpPr txBox="1"/>
          <p:nvPr/>
        </p:nvSpPr>
        <p:spPr>
          <a:xfrm>
            <a:off x="1066800" y="5239434"/>
            <a:ext cx="257756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First parses for </a:t>
            </a:r>
            <a:r>
              <a:rPr lang="en-US" dirty="0" err="1"/>
              <a:t>url</a:t>
            </a:r>
            <a:r>
              <a:rPr lang="en-US" dirty="0"/>
              <a:t> encoding </a:t>
            </a:r>
            <a:br>
              <a:rPr lang="en-US" dirty="0"/>
            </a:br>
            <a:r>
              <a:rPr lang="en-US" dirty="0"/>
              <a:t>THEN parses for JSON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F1A9265-0D16-4D29-8F2B-D45138B88FD3}"/>
              </a:ext>
            </a:extLst>
          </p:cNvPr>
          <p:cNvSpPr/>
          <p:nvPr/>
        </p:nvSpPr>
        <p:spPr>
          <a:xfrm>
            <a:off x="3498583" y="547865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57599-1570-4B32-B13C-173F65FCBADB}"/>
              </a:ext>
            </a:extLst>
          </p:cNvPr>
          <p:cNvSpPr txBox="1"/>
          <p:nvPr/>
        </p:nvSpPr>
        <p:spPr>
          <a:xfrm>
            <a:off x="4572000" y="2971800"/>
            <a:ext cx="455451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URL Encoding has</a:t>
            </a:r>
            <a:br>
              <a:rPr lang="en-US" dirty="0"/>
            </a:br>
            <a:r>
              <a:rPr lang="en-US" dirty="0"/>
              <a:t>to do with </a:t>
            </a:r>
            <a:r>
              <a:rPr lang="en-US" dirty="0" err="1"/>
              <a:t>enoding</a:t>
            </a:r>
            <a:r>
              <a:rPr lang="en-US" dirty="0"/>
              <a:t> strings so can be sent as part of URL (like encoding  blank space) –so you need to receive &amp; “decode” URL encoded strings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2E19C14-CD99-42C4-9A95-453F3A2D05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0400" y="4038600"/>
            <a:ext cx="1066802" cy="990599"/>
          </a:xfrm>
          <a:prstGeom prst="bentConnector3">
            <a:avLst>
              <a:gd name="adj1" fmla="val 158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28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7772400" cy="914400"/>
          </a:xfrm>
        </p:spPr>
        <p:txBody>
          <a:bodyPr/>
          <a:lstStyle/>
          <a:p>
            <a:r>
              <a:rPr lang="en-US" dirty="0"/>
              <a:t>From processing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6096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&lt;!DOCTYPE html&gt; </a:t>
            </a:r>
            <a:br>
              <a:rPr lang="en-US" sz="2000" dirty="0"/>
            </a:br>
            <a:r>
              <a:rPr lang="en-US" sz="2000" dirty="0"/>
              <a:t>&lt;html&gt; </a:t>
            </a:r>
            <a:br>
              <a:rPr lang="en-US" sz="2000" dirty="0"/>
            </a:br>
            <a:r>
              <a:rPr lang="en-US" sz="2000" dirty="0"/>
              <a:t>&lt;head&gt; Testing Form data&lt;/head&gt;</a:t>
            </a:r>
          </a:p>
          <a:p>
            <a:pPr marL="0" indent="0">
              <a:buNone/>
            </a:pPr>
            <a:r>
              <a:rPr lang="en-US" sz="2000" dirty="0"/>
              <a:t>&lt;body&gt;</a:t>
            </a:r>
          </a:p>
          <a:p>
            <a:pPr marL="0" indent="0">
              <a:buNone/>
            </a:pPr>
            <a:r>
              <a:rPr lang="en-US" sz="2000" dirty="0"/>
              <a:t> hello &lt;</a:t>
            </a:r>
            <a:r>
              <a:rPr lang="en-US" sz="2000" dirty="0" err="1"/>
              <a:t>br</a:t>
            </a:r>
            <a:r>
              <a:rPr lang="en-US" sz="2000" dirty="0"/>
              <a:t>&gt;&lt;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&lt;form action="/</a:t>
            </a:r>
            <a:r>
              <a:rPr lang="en-US" sz="2000" dirty="0" err="1"/>
              <a:t>processForm</a:t>
            </a:r>
            <a:r>
              <a:rPr lang="en-US" sz="2000" dirty="0"/>
              <a:t>", method="POST“&gt;     </a:t>
            </a:r>
          </a:p>
          <a:p>
            <a:pPr marL="0" indent="0">
              <a:buNone/>
            </a:pPr>
            <a:r>
              <a:rPr lang="en-US" sz="2000" dirty="0"/>
              <a:t>   &lt;div&gt; </a:t>
            </a:r>
            <a:br>
              <a:rPr lang="en-US" sz="2000" dirty="0"/>
            </a:br>
            <a:r>
              <a:rPr lang="en-US" sz="2000" dirty="0"/>
              <a:t>        &lt;label&gt; Say&lt;/label&gt; </a:t>
            </a:r>
          </a:p>
          <a:p>
            <a:pPr marL="0" indent="0">
              <a:buNone/>
            </a:pPr>
            <a:r>
              <a:rPr lang="en-US" sz="2000" dirty="0"/>
              <a:t>        &lt;input type="text" name="say" value="hi"&gt; &lt;</a:t>
            </a:r>
            <a:r>
              <a:rPr lang="en-US" sz="2000" dirty="0" err="1"/>
              <a:t>br</a:t>
            </a:r>
            <a:r>
              <a:rPr lang="en-US" sz="2000" dirty="0"/>
              <a:t>/&gt;</a:t>
            </a:r>
          </a:p>
          <a:p>
            <a:pPr marL="0" indent="0">
              <a:buNone/>
            </a:pPr>
            <a:r>
              <a:rPr lang="en-US" sz="2000" dirty="0"/>
              <a:t>        &lt;label&gt; TO:&lt;/label&gt; </a:t>
            </a:r>
          </a:p>
          <a:p>
            <a:pPr marL="0" indent="0">
              <a:buNone/>
            </a:pPr>
            <a:r>
              <a:rPr lang="en-US" sz="2000" dirty="0"/>
              <a:t>         &lt;input type="text" name="to" value="express forms"&gt; </a:t>
            </a:r>
          </a:p>
          <a:p>
            <a:pPr marL="0" indent="0">
              <a:buNone/>
            </a:pPr>
            <a:r>
              <a:rPr lang="en-US" sz="2000" dirty="0"/>
              <a:t>         &lt;input type="submit" value="send greetings"&gt; </a:t>
            </a:r>
          </a:p>
          <a:p>
            <a:pPr marL="0" indent="0">
              <a:buNone/>
            </a:pPr>
            <a:r>
              <a:rPr lang="en-US" sz="2000" dirty="0"/>
              <a:t>  &lt;/div&gt;  </a:t>
            </a:r>
          </a:p>
          <a:p>
            <a:pPr marL="0" indent="0">
              <a:buNone/>
            </a:pPr>
            <a:r>
              <a:rPr lang="en-US" sz="2000" dirty="0"/>
              <a:t>&lt;/form&gt; &lt;/body&gt; &lt;/html&gt;</a:t>
            </a:r>
          </a:p>
        </p:txBody>
      </p:sp>
      <p:pic>
        <p:nvPicPr>
          <p:cNvPr id="29700" name="Picture 4" descr="http://algebra.sci.csueastbay.edu/~grewe/CS3520/Mat/NodeJS/Express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19" y="533400"/>
            <a:ext cx="59817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505200"/>
            <a:ext cx="155087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the form </a:t>
            </a:r>
          </a:p>
        </p:txBody>
      </p:sp>
    </p:spTree>
    <p:extLst>
      <p:ext uri="{BB962C8B-B14F-4D97-AF65-F5344CB8AC3E}">
        <p14:creationId xmlns:p14="http://schemas.microsoft.com/office/powerpoint/2010/main" val="662616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Specification of static files location (for potentially faster and direct serving)</a:t>
            </a:r>
          </a:p>
        </p:txBody>
      </p:sp>
    </p:spTree>
    <p:extLst>
      <p:ext uri="{BB962C8B-B14F-4D97-AF65-F5344CB8AC3E}">
        <p14:creationId xmlns:p14="http://schemas.microsoft.com/office/powerpoint/2010/main" val="4032012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5: separates static files &amp; serves them directly through URIs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below indicates the public subdirectory in main application directory contains the static files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('public'))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Now, you can load the files that are in the public directory: (assuming listing at port 3000)</a:t>
            </a:r>
          </a:p>
          <a:p>
            <a:endParaRPr lang="en-US" dirty="0"/>
          </a:p>
          <a:p>
            <a:pPr marL="548640" lvl="2" indent="0">
              <a:buNone/>
            </a:pPr>
            <a:r>
              <a:rPr lang="en-US" dirty="0"/>
              <a:t>  http://YOURSERVER:3000/images/kitten.jpg</a:t>
            </a:r>
          </a:p>
          <a:p>
            <a:pPr marL="548640" lvl="2" indent="0">
              <a:buNone/>
            </a:pPr>
            <a:r>
              <a:rPr lang="en-US" dirty="0"/>
              <a:t>  http://YOURSERVER:3000/css/style.css</a:t>
            </a:r>
          </a:p>
          <a:p>
            <a:pPr marL="548640" lvl="2" indent="0">
              <a:buNone/>
            </a:pPr>
            <a:r>
              <a:rPr lang="en-US" dirty="0"/>
              <a:t>  http://YOURSERVER:3000/js/app.js</a:t>
            </a:r>
          </a:p>
          <a:p>
            <a:pPr marL="548640" lvl="2" indent="0">
              <a:buNone/>
            </a:pPr>
            <a:r>
              <a:rPr lang="en-US" dirty="0"/>
              <a:t>  http://YOURSERVER:3000/images/bg.png</a:t>
            </a:r>
          </a:p>
          <a:p>
            <a:pPr marL="548640" lvl="2" indent="0">
              <a:buNone/>
            </a:pPr>
            <a:r>
              <a:rPr lang="en-US" dirty="0"/>
              <a:t>  http://YOURSERVER:3000/hello.html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525" y="6248400"/>
            <a:ext cx="96552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Express looks up the files relative to the static directory, so the name of the static directory is not part of the URL.</a:t>
            </a:r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81400"/>
            <a:ext cx="190020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905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code is in the </a:t>
            </a:r>
            <a:r>
              <a:rPr lang="en-US" dirty="0">
                <a:hlinkClick r:id="rId3"/>
              </a:rPr>
              <a:t>www.js</a:t>
            </a:r>
            <a:br>
              <a:rPr lang="en-US" dirty="0"/>
            </a:br>
            <a:r>
              <a:rPr lang="en-US" dirty="0"/>
              <a:t>file –the main app 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3855147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static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use multiple static assets directories, call the </a:t>
            </a:r>
            <a:r>
              <a:rPr lang="en-US" dirty="0" err="1"/>
              <a:t>express.static</a:t>
            </a:r>
            <a:r>
              <a:rPr lang="en-US" dirty="0"/>
              <a:t> middleware function multiple times: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('public'));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('files'));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/>
          </a:p>
          <a:p>
            <a:pPr marL="342900" indent="-342900"/>
            <a:r>
              <a:rPr lang="en-US" b="1" dirty="0"/>
              <a:t>Virtual URI:</a:t>
            </a:r>
          </a:p>
          <a:p>
            <a:pPr lvl="1"/>
            <a:r>
              <a:rPr lang="en-US" dirty="0"/>
              <a:t>To create a virtual path prefix (where the path does not actually exist in the file system) for files that are served by the </a:t>
            </a:r>
            <a:r>
              <a:rPr lang="en-US" dirty="0" err="1"/>
              <a:t>express.static</a:t>
            </a:r>
            <a:r>
              <a:rPr lang="en-US" dirty="0"/>
              <a:t> function, </a:t>
            </a:r>
            <a:r>
              <a:rPr lang="en-US" dirty="0">
                <a:hlinkClick r:id="rId2"/>
              </a:rPr>
              <a:t>specify a mount path</a:t>
            </a:r>
            <a:r>
              <a:rPr lang="en-US" dirty="0"/>
              <a:t> for the static directory, as shown below:</a:t>
            </a:r>
          </a:p>
          <a:p>
            <a:pPr marL="868680" lvl="3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('/static', </a:t>
            </a:r>
            <a:r>
              <a:rPr lang="en-US" i="1" dirty="0" err="1"/>
              <a:t>express.static</a:t>
            </a:r>
            <a:r>
              <a:rPr lang="en-US" i="1" dirty="0"/>
              <a:t>('public'))</a:t>
            </a:r>
          </a:p>
          <a:p>
            <a:pPr marL="868680" lvl="3" indent="0">
              <a:buNone/>
            </a:pPr>
            <a:r>
              <a:rPr lang="en-US" b="1" dirty="0"/>
              <a:t>Now you can execute URIs</a:t>
            </a:r>
          </a:p>
          <a:p>
            <a:pPr marL="868680" lvl="3" indent="0">
              <a:buNone/>
            </a:pPr>
            <a:r>
              <a:rPr lang="en-US" i="1" dirty="0"/>
              <a:t>http://localhost:3000/static/images/kitten.jpg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286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code is in the </a:t>
            </a:r>
            <a:r>
              <a:rPr lang="en-US" dirty="0">
                <a:hlinkClick r:id="rId3"/>
              </a:rPr>
              <a:t>www.js</a:t>
            </a:r>
            <a:br>
              <a:rPr lang="en-US" dirty="0"/>
            </a:br>
            <a:r>
              <a:rPr lang="en-US" dirty="0"/>
              <a:t>file –the main app executable code</a:t>
            </a:r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52824"/>
            <a:ext cx="2276475" cy="32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038600" y="2514600"/>
            <a:ext cx="990600" cy="233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00600" y="3049638"/>
            <a:ext cx="381000" cy="167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52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more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That for your future reading or reading as you need.</a:t>
            </a:r>
          </a:p>
        </p:txBody>
      </p:sp>
    </p:spTree>
    <p:extLst>
      <p:ext uri="{BB962C8B-B14F-4D97-AF65-F5344CB8AC3E}">
        <p14:creationId xmlns:p14="http://schemas.microsoft.com/office/powerpoint/2010/main" val="51580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Express + </a:t>
            </a:r>
            <a:r>
              <a:rPr lang="en-US" dirty="0" err="1"/>
              <a:t>NodeJS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OPTION 1: create new </a:t>
            </a:r>
            <a:r>
              <a:rPr lang="en-US" dirty="0" err="1"/>
              <a:t>NodeJS</a:t>
            </a:r>
            <a:r>
              <a:rPr lang="en-US" dirty="0"/>
              <a:t> + Express project in </a:t>
            </a:r>
            <a:r>
              <a:rPr lang="en-US" dirty="0" err="1"/>
              <a:t>WebStorm</a:t>
            </a:r>
            <a:endParaRPr lang="en-US" dirty="0"/>
          </a:p>
          <a:p>
            <a:pPr lvl="4"/>
            <a:r>
              <a:rPr lang="en-US" dirty="0">
                <a:hlinkClick r:id="rId2"/>
              </a:rPr>
              <a:t>WATCH   VIDEO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OPTION 2: (do 1 instead use </a:t>
            </a:r>
            <a:r>
              <a:rPr lang="en-US" dirty="0" err="1"/>
              <a:t>Webstorm</a:t>
            </a:r>
            <a:r>
              <a:rPr lang="en-US" dirty="0"/>
              <a:t>) if not using </a:t>
            </a:r>
            <a:r>
              <a:rPr lang="en-US" dirty="0" err="1"/>
              <a:t>WebStorm</a:t>
            </a:r>
            <a:r>
              <a:rPr lang="en-US" dirty="0"/>
              <a:t> IDE can create new </a:t>
            </a:r>
            <a:r>
              <a:rPr lang="en-US" dirty="0" err="1"/>
              <a:t>NodeJS</a:t>
            </a:r>
            <a:r>
              <a:rPr lang="en-US" dirty="0"/>
              <a:t> + Express project on command line by going to desired directory and typing</a:t>
            </a:r>
          </a:p>
          <a:p>
            <a:pPr lvl="3"/>
            <a:r>
              <a:rPr lang="en-US" dirty="0" err="1"/>
              <a:t>npm</a:t>
            </a:r>
            <a:r>
              <a:rPr lang="en-US" dirty="0"/>
              <a:t> install express-generator -g express </a:t>
            </a:r>
            <a:r>
              <a:rPr lang="en-US" dirty="0" err="1"/>
              <a:t>nameOfApp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809157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 can’t easily add Express to an existing </a:t>
            </a:r>
            <a:r>
              <a:rPr lang="en-US" dirty="0" err="1"/>
              <a:t>NodeJS</a:t>
            </a:r>
            <a:r>
              <a:rPr lang="en-US" dirty="0"/>
              <a:t> directory ---as it completely changes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filestructre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2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7772400" cy="1338262"/>
          </a:xfrm>
        </p:spPr>
        <p:txBody>
          <a:bodyPr/>
          <a:lstStyle/>
          <a:p>
            <a:r>
              <a:rPr lang="en-US" dirty="0"/>
              <a:t>ROUTING</a:t>
            </a:r>
          </a:p>
        </p:txBody>
      </p:sp>
      <p:pic>
        <p:nvPicPr>
          <p:cNvPr id="16386" name="Picture 2" descr="Image result for routing in express uri to route 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14" y="2681878"/>
            <a:ext cx="7405886" cy="41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9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2: Express also basic routing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Routing is mapping URIs + Request Type -&gt; code/static page</a:t>
            </a:r>
          </a:p>
          <a:p>
            <a:pPr marL="548640" lvl="2" indent="0">
              <a:buNone/>
            </a:pPr>
            <a:r>
              <a:rPr lang="en-US" i="1" dirty="0"/>
              <a:t>Here are some method calls on the express instance that are related to HTTP request type</a:t>
            </a:r>
          </a:p>
        </p:txBody>
      </p:sp>
      <p:pic>
        <p:nvPicPr>
          <p:cNvPr id="307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933699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575" y="4438650"/>
            <a:ext cx="7795406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how  application responds to client request to a particular endpoint, which is a URI (or path) and a specific HTTP request method (GET, POST, and so on).</a:t>
            </a:r>
          </a:p>
          <a:p>
            <a:endParaRPr lang="en-US" b="1" dirty="0"/>
          </a:p>
          <a:p>
            <a:r>
              <a:rPr lang="en-US" b="1" dirty="0"/>
              <a:t>Example:    request for   /</a:t>
            </a:r>
            <a:r>
              <a:rPr lang="en-US" b="1" dirty="0" err="1"/>
              <a:t>getAllRoutes</a:t>
            </a:r>
            <a:r>
              <a:rPr lang="en-US" b="1" dirty="0"/>
              <a:t>  might map to the controller code located in controller/getAllRoutes.js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is the code for routing located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dirty="0" err="1"/>
              <a:t>javascript</a:t>
            </a:r>
            <a:r>
              <a:rPr lang="en-US" dirty="0"/>
              <a:t> file in the routes directory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following project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there are 2 files index.js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users.js that contain routing code</a:t>
            </a:r>
            <a:endParaRPr lang="en-US" dirty="0"/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5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Routing Code-- what is this app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5559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your  code</a:t>
            </a:r>
            <a:br>
              <a:rPr lang="en-US" dirty="0"/>
            </a:br>
            <a:r>
              <a:rPr lang="en-US" dirty="0"/>
              <a:t>after requiring</a:t>
            </a:r>
            <a:br>
              <a:rPr lang="en-US" dirty="0"/>
            </a:br>
            <a:r>
              <a:rPr lang="en-US" dirty="0"/>
              <a:t>the express</a:t>
            </a:r>
            <a:br>
              <a:rPr lang="en-US" dirty="0"/>
            </a:br>
            <a:r>
              <a:rPr lang="en-US" dirty="0"/>
              <a:t>module, you</a:t>
            </a:r>
            <a:br>
              <a:rPr lang="en-US" dirty="0"/>
            </a:br>
            <a:r>
              <a:rPr lang="en-US" dirty="0"/>
              <a:t>declare an</a:t>
            </a:r>
            <a:br>
              <a:rPr lang="en-US" dirty="0"/>
            </a:br>
            <a:r>
              <a:rPr lang="en-US" dirty="0"/>
              <a:t>instance of </a:t>
            </a:r>
            <a:br>
              <a:rPr lang="en-US" dirty="0"/>
            </a:br>
            <a:r>
              <a:rPr lang="en-US" dirty="0"/>
              <a:t>express object</a:t>
            </a:r>
            <a:br>
              <a:rPr lang="en-US" dirty="0"/>
            </a:br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676400"/>
            <a:ext cx="716280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express()</a:t>
            </a: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5545" y="1676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803114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2651</TotalTime>
  <Words>1807</Words>
  <Application>Microsoft Office PowerPoint</Application>
  <PresentationFormat>On-screen Show (4:3)</PresentationFormat>
  <Paragraphs>407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Express with Node</vt:lpstr>
      <vt:lpstr>What does Express add to NodeJS</vt:lpstr>
      <vt:lpstr>Feature 1</vt:lpstr>
      <vt:lpstr>FEATURE 1: It adds the project structure we saw before for NodeJS + Express</vt:lpstr>
      <vt:lpstr>Getting Express + NodeJS project</vt:lpstr>
      <vt:lpstr>Feature 2</vt:lpstr>
      <vt:lpstr>FEATURE 2: Express also basic routing </vt:lpstr>
      <vt:lpstr>Where is the code for routing located</vt:lpstr>
      <vt:lpstr>Routing Code-- what is this app object</vt:lpstr>
      <vt:lpstr>Examining the simple routing code</vt:lpstr>
      <vt:lpstr>RUNNING: The basic flow of a Node+Express app</vt:lpstr>
      <vt:lpstr>Here is example of a www.js file</vt:lpstr>
      <vt:lpstr>www.js file continued</vt:lpstr>
      <vt:lpstr>www.js file continued</vt:lpstr>
      <vt:lpstr>app.js file:  Routing example</vt:lpstr>
      <vt:lpstr>Some routing code examples</vt:lpstr>
      <vt:lpstr>Decomposing the app.get call</vt:lpstr>
      <vt:lpstr>What is the request and response obejcts in our app.get(‘uri’, function(request,response, next) method</vt:lpstr>
      <vt:lpstr>More on the request object</vt:lpstr>
      <vt:lpstr>Example passing parameters in URL</vt:lpstr>
      <vt:lpstr>The response object</vt:lpstr>
      <vt:lpstr>What if you want all request types to respond the same way</vt:lpstr>
      <vt:lpstr>Multiple handler functions –a chain of them defined to execute in response to a request</vt:lpstr>
      <vt:lpstr>Routing Patterns</vt:lpstr>
      <vt:lpstr>more Routing Patterns</vt:lpstr>
      <vt:lpstr>app.route() </vt:lpstr>
      <vt:lpstr>Multiple Routing files</vt:lpstr>
      <vt:lpstr>Here is example of app.js file that instead of mapping paths to controller codes loads specific routing files index .js and users.js</vt:lpstr>
      <vt:lpstr>Contents of these “sub” routing files uses a class called Router to do the mapping</vt:lpstr>
      <vt:lpstr>express.Router   --another example </vt:lpstr>
      <vt:lpstr>Another multi-routing file example</vt:lpstr>
      <vt:lpstr>Feature 3</vt:lpstr>
      <vt:lpstr>FEATURE 3: Supports Template Engines</vt:lpstr>
      <vt:lpstr>Feature 4</vt:lpstr>
      <vt:lpstr>FEATURE 4: Middleware</vt:lpstr>
      <vt:lpstr>Middleware</vt:lpstr>
      <vt:lpstr>Middleware examples</vt:lpstr>
      <vt:lpstr>What is app.use()  ????</vt:lpstr>
      <vt:lpstr>app.use() example 2</vt:lpstr>
      <vt:lpstr>app.use() example 3</vt:lpstr>
      <vt:lpstr>Order in app.use() is important</vt:lpstr>
      <vt:lpstr>A specific middle ware example</vt:lpstr>
      <vt:lpstr>Middleware – Form Processing</vt:lpstr>
      <vt:lpstr>Form Processing – Body parser</vt:lpstr>
      <vt:lpstr>From processing – example</vt:lpstr>
      <vt:lpstr>FEATURE 5</vt:lpstr>
      <vt:lpstr>FEATURE 5: separates static files &amp; serves them directly through URIs</vt:lpstr>
      <vt:lpstr>More static files</vt:lpstr>
      <vt:lpstr>There are more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NodeJS coding basics</dc:title>
  <dc:creator>Windows User</dc:creator>
  <cp:lastModifiedBy>Lynne Grewe</cp:lastModifiedBy>
  <cp:revision>131</cp:revision>
  <dcterms:created xsi:type="dcterms:W3CDTF">2017-08-24T21:28:41Z</dcterms:created>
  <dcterms:modified xsi:type="dcterms:W3CDTF">2019-09-24T00:51:45Z</dcterms:modified>
</cp:coreProperties>
</file>