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F3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5" autoAdjust="0"/>
    <p:restoredTop sz="94660"/>
  </p:normalViewPr>
  <p:slideViewPr>
    <p:cSldViewPr>
      <p:cViewPr>
        <p:scale>
          <a:sx n="80" d="100"/>
          <a:sy n="80" d="100"/>
        </p:scale>
        <p:origin x="465" y="12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48341-94D5-4D2E-A36C-A35157ED8FC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23DCD-E9DF-4E25-8CAC-430CBE6C1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911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23DCD-E9DF-4E25-8CAC-430CBE6C1BB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5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63433-E396-585F-5325-A93F80DAD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966DCB-BFEF-FA3A-7D33-367ED4E27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1F516C-620D-A899-DCBD-60B3D6BE3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82C95-5079-1015-49CB-117E73AA25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23DCD-E9DF-4E25-8CAC-430CBE6C1BB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293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38B08-4212-870B-3E5B-B183844E1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37B6B-6226-072F-7664-EF2C65ED7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B40BE9-F96D-D917-9F2D-06A8AF341A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588BB8-740A-B100-69AE-F2ADF45193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23DCD-E9DF-4E25-8CAC-430CBE6C1BB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118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C03C6-1D4A-E02B-D800-79142FAB5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E08B5E-620E-17DF-5CA6-45EDA62993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2C0DD2-3A41-43E6-DE1C-B7B7556B4E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A042F-37DC-92E4-6BB9-46DF825BA2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23DCD-E9DF-4E25-8CAC-430CBE6C1BB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949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BCA7A-800F-DED7-E7BD-7D1D78FF1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07FB41-C130-2BF9-C239-9C7337866C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1FC645-1000-3527-364F-CEEB0BA94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E9383D-306B-EFD6-3FA8-17AD7BEC4C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23DCD-E9DF-4E25-8CAC-430CBE6C1BB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623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5AE09-4597-C711-491B-7129ACB4C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18A04A-A465-F895-234C-6694C0E64A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C87D5A-7B93-0846-C3CB-4BFD240CC8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F752B3-A21F-CA95-DE61-CF3F64A798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23DCD-E9DF-4E25-8CAC-430CBE6C1BB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25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A7C87-4FA0-62FE-CFD2-F7259993B6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0AAF93-6C65-5371-DA77-7041F2D75B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631A0-CC87-D45A-2D2C-AD3545E0E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1407-F917-4AA3-98B2-5BDC8642766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A1D8E-CBC6-2062-6E05-17E35FDC4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2D914-4DD2-6E25-AE44-1F09471AD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CA48-E4BF-4486-BF07-53ECC0FA2B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318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0F4EF-AA84-3027-152E-507DF0873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F5C83-E888-9A72-AF76-8A7C49DC7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18DD-F026-AC39-8E84-4161752A4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1407-F917-4AA3-98B2-5BDC8642766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BBEF1-6C38-CB7D-5E3A-00FD8259C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03134-AA10-13B0-B3BD-FC7348343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CA48-E4BF-4486-BF07-53ECC0FA2B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946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F2865-FF4A-183C-A06B-B0193A014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7EDD1-9F40-A3C4-160B-8FC47F2A4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1368F-873A-F678-4BC4-A2EB09D45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1407-F917-4AA3-98B2-5BDC8642766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5913B-A27E-862E-EEB1-323A73031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5A64F-6D81-851B-E90B-65B704473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CA48-E4BF-4486-BF07-53ECC0FA2B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217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F6F6D-C67E-E545-52EA-499DBA244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163BA-0C12-03C0-1D4E-3AE81FD386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BBCA6E-1434-A2CA-5DCE-E5AC399E0A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2716A-C50A-5A63-FBFE-547796826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1407-F917-4AA3-98B2-5BDC8642766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458A61-6E96-544E-55A4-CF292882B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BAD932-4AA6-EAC1-FE2C-672C5550B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CA48-E4BF-4486-BF07-53ECC0FA2B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858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A1249-C9B1-E2B0-99F4-379B90558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EAB7ED-0D47-B872-83BB-A4B7B3B40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DCFE2-3B5B-DC75-EA8D-79FDC5ED3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9B86E4-FA1B-4A03-CD9A-87CC0AD599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36F52E-A1C7-33F6-C472-FD3999BC98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A1C867-E42E-3D9A-FACD-170F84918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1407-F917-4AA3-98B2-5BDC8642766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D27692-F472-04BC-CB6B-E309812F4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452EF1-B84D-B228-EA37-FEB93C0A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CA48-E4BF-4486-BF07-53ECC0FA2B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412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79E4-040B-81A6-43E3-F0EAB3C89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10727F-9B40-7CAA-4914-E522FA5CB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1407-F917-4AA3-98B2-5BDC8642766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72C222-7593-7546-7DB3-FB63229D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CE2529-7769-80F4-9084-68828A846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CA48-E4BF-4486-BF07-53ECC0FA2B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086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672BFA-02BA-0DBB-5D80-C01B5EB7D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1407-F917-4AA3-98B2-5BDC8642766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D6CE19-505E-D11B-D442-CE49BB287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275953-6FF8-5688-B282-3B2B32807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CA48-E4BF-4486-BF07-53ECC0FA2B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616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1ACD1-B107-651C-4EAD-2C8F2942D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A49BC-EF44-C71C-AF8A-57A4222CA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C796A-648F-4BD3-3B90-022AD59DF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89101-3E4A-2937-6482-E26467E9D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1407-F917-4AA3-98B2-5BDC8642766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AAD953-1171-EE09-9A57-BC2F340AE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33054F-5817-05B3-6ACA-34B3AA9FE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CA48-E4BF-4486-BF07-53ECC0FA2B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048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46357-1FFF-AED5-2078-4CE3469CA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6A25D4-880B-2EB8-2399-27CAE2B5AE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0C16E-6C1C-A1D1-51E1-FDA16B4518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5ECC3A-5907-F7F0-F64A-1FE0D7747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1407-F917-4AA3-98B2-5BDC8642766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63B8CD-E05F-0FD0-CFD9-4FA47FF6C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2FD361-24BD-5C77-0C4B-148634935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CA48-E4BF-4486-BF07-53ECC0FA2B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731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CD0C8-0E18-76F9-33C5-499CD237D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249A72-71A6-65BC-3967-B89ED03F91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0C601-D4DE-4DBD-75BE-05F3A5E68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1407-F917-4AA3-98B2-5BDC8642766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47B29-2317-37EE-042F-6E43FEABA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A6AAD-51C3-DD62-2B1F-1055A6416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CA48-E4BF-4486-BF07-53ECC0FA2B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313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40D1AE-F935-4922-0621-76F0A01309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8676F5-CCF4-9C41-778C-0AFAB5CA59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B8B58-CF41-B919-C38E-065F75A91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11407-F917-4AA3-98B2-5BDC8642766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E046D-C7F6-D362-A02D-EF4CD8394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35552-A5A4-337B-32E2-F26F74932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CA48-E4BF-4486-BF07-53ECC0FA2B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483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6CC0D1-CAAB-B12E-BEE4-6A257B71D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3449C-7979-ABA0-6FFB-DFD27A953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07C18-B6C7-967A-018D-D3892858E6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011407-F917-4AA3-98B2-5BDC8642766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E51CA-BB64-EB2A-AE31-E924314002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9B632-9E51-D905-8208-24249E553D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C8CA48-E4BF-4486-BF07-53ECC0FA2B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215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MongoDB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L. </a:t>
            </a:r>
            <a:r>
              <a:rPr lang="en-US" dirty="0" err="1"/>
              <a:t>Grewe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B179C1-E21E-EC32-97BD-B43E1091672D}"/>
              </a:ext>
            </a:extLst>
          </p:cNvPr>
          <p:cNvSpPr txBox="1"/>
          <p:nvPr/>
        </p:nvSpPr>
        <p:spPr>
          <a:xfrm>
            <a:off x="1143000" y="4396851"/>
            <a:ext cx="6019800" cy="175432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b="1" dirty="0"/>
              <a:t>Document Databases for Modern Web Applications</a:t>
            </a:r>
            <a:endParaRPr lang="en-US" dirty="0"/>
          </a:p>
          <a:p>
            <a:pPr lvl="0"/>
            <a:r>
              <a:rPr lang="en-US" dirty="0"/>
              <a:t>MongoDB Fundamentals</a:t>
            </a:r>
          </a:p>
          <a:p>
            <a:pPr lvl="0"/>
            <a:r>
              <a:rPr lang="en-US" dirty="0"/>
              <a:t>Data Modeling and CRUD</a:t>
            </a:r>
          </a:p>
          <a:p>
            <a:pPr lvl="0"/>
            <a:r>
              <a:rPr lang="en-US" dirty="0"/>
              <a:t>Node.js + Express Integration</a:t>
            </a:r>
          </a:p>
          <a:p>
            <a:pPr lvl="0"/>
            <a:r>
              <a:rPr lang="en-US" dirty="0"/>
              <a:t>MongoDB Atlas</a:t>
            </a:r>
          </a:p>
          <a:p>
            <a:pPr lvl="0"/>
            <a:r>
              <a:rPr lang="en-US" dirty="0"/>
              <a:t>Cloud Deployment and Security</a:t>
            </a:r>
          </a:p>
        </p:txBody>
      </p:sp>
    </p:spTree>
    <p:extLst>
      <p:ext uri="{BB962C8B-B14F-4D97-AF65-F5344CB8AC3E}">
        <p14:creationId xmlns:p14="http://schemas.microsoft.com/office/powerpoint/2010/main" val="2651937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15DC5-8E9E-66D8-D133-B6498B6D7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MongoDB: A NoSQL Document Database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CB515-73D7-4F2C-DB9A-230C0FEF4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1847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MongoDB</a:t>
            </a:r>
            <a:r>
              <a:rPr lang="en-US" dirty="0"/>
              <a:t> is a NoSQL database that stores data as flexible, JSON-like documents rather than rows in relational tables.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Key Characteristics:</a:t>
            </a:r>
            <a:endParaRPr lang="en-US" dirty="0"/>
          </a:p>
          <a:p>
            <a:pPr lvl="1"/>
            <a:r>
              <a:rPr lang="en-US" b="1" dirty="0"/>
              <a:t>Document-oriented:</a:t>
            </a:r>
            <a:r>
              <a:rPr lang="en-US" dirty="0"/>
              <a:t> Stores data in documents containing fields and values.</a:t>
            </a:r>
          </a:p>
          <a:p>
            <a:pPr lvl="1"/>
            <a:r>
              <a:rPr lang="en-US" b="1" dirty="0"/>
              <a:t>Flexible schema:</a:t>
            </a:r>
            <a:r>
              <a:rPr lang="en-US" dirty="0"/>
              <a:t> Documents in the same collection can have different fields.</a:t>
            </a:r>
          </a:p>
          <a:p>
            <a:pPr lvl="1"/>
            <a:r>
              <a:rPr lang="en-US" b="1" dirty="0"/>
              <a:t>Rich queries:</a:t>
            </a:r>
            <a:r>
              <a:rPr lang="en-US" dirty="0"/>
              <a:t> Supports filtering, sorting, aggregation, and indexing.</a:t>
            </a:r>
          </a:p>
          <a:p>
            <a:pPr lvl="1"/>
            <a:r>
              <a:rPr lang="en-US" b="1" dirty="0"/>
              <a:t>Scalable:</a:t>
            </a:r>
            <a:r>
              <a:rPr lang="en-US" dirty="0"/>
              <a:t> Supports replication for availability and sharding for horizontal scaling.</a:t>
            </a:r>
          </a:p>
          <a:p>
            <a:pPr lvl="1"/>
            <a:r>
              <a:rPr lang="en-US" b="1" dirty="0"/>
              <a:t>Transactions:</a:t>
            </a:r>
            <a:r>
              <a:rPr lang="en-US" dirty="0"/>
              <a:t> Supports atomic single-document operations and multi-document ACID transactions.</a:t>
            </a:r>
          </a:p>
          <a:p>
            <a:pPr marL="342900" lvl="1" indent="0">
              <a:buNone/>
            </a:pPr>
            <a:endParaRPr lang="en-US" dirty="0"/>
          </a:p>
          <a:p>
            <a:r>
              <a:rPr lang="en-US" b="1" dirty="0"/>
              <a:t>Key Point:</a:t>
            </a:r>
            <a:r>
              <a:rPr lang="en-US" dirty="0"/>
              <a:t> MongoDB provides a different data model, not a replacement for all relational databases.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753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E5959-8B5E-7854-3765-B135AFFF7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Relational vs. MongoDB Document Model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A648BD-87A1-DDBF-CB33-222484249A74}"/>
              </a:ext>
            </a:extLst>
          </p:cNvPr>
          <p:cNvSpPr txBox="1"/>
          <p:nvPr/>
        </p:nvSpPr>
        <p:spPr>
          <a:xfrm>
            <a:off x="285750" y="1447800"/>
            <a:ext cx="82296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/>
              <a:t>Relational Database — CUSTOMER Table</a:t>
            </a:r>
            <a:br>
              <a:rPr lang="en-US" sz="1600" b="1" dirty="0"/>
            </a:br>
            <a:br>
              <a:rPr lang="en-US" sz="1600" b="1" dirty="0"/>
            </a:br>
            <a:br>
              <a:rPr lang="en-US" sz="1600" b="1" dirty="0"/>
            </a:br>
            <a:endParaRPr lang="en-US" sz="1600" dirty="0"/>
          </a:p>
          <a:p>
            <a:pPr>
              <a:buNone/>
            </a:pPr>
            <a:r>
              <a:rPr lang="en-US" sz="1600" b="1" dirty="0"/>
              <a:t>MongoDB — customers Collection</a:t>
            </a:r>
            <a:endParaRPr lang="en-US" sz="1600" dirty="0"/>
          </a:p>
          <a:p>
            <a:pPr lvl="1"/>
            <a:r>
              <a:rPr lang="en-US" sz="1600" dirty="0">
                <a:latin typeface="+mn-lt"/>
              </a:rPr>
              <a:t>{</a:t>
            </a:r>
            <a:endParaRPr lang="en-US" sz="1400" dirty="0">
              <a:latin typeface="+mn-lt"/>
            </a:endParaRPr>
          </a:p>
          <a:p>
            <a:pPr lvl="1"/>
            <a:r>
              <a:rPr lang="en-US" sz="1400" dirty="0">
                <a:latin typeface="+mn-lt"/>
              </a:rPr>
              <a:t>  _id: 1,</a:t>
            </a:r>
          </a:p>
          <a:p>
            <a:pPr lvl="1"/>
            <a:r>
              <a:rPr lang="en-US" sz="1400" dirty="0">
                <a:latin typeface="+mn-lt"/>
              </a:rPr>
              <a:t>  name: "Alice",</a:t>
            </a:r>
          </a:p>
          <a:p>
            <a:pPr lvl="1"/>
            <a:r>
              <a:rPr lang="en-US" sz="1400" dirty="0">
                <a:latin typeface="+mn-lt"/>
              </a:rPr>
              <a:t>  city: "Hayward"</a:t>
            </a:r>
          </a:p>
          <a:p>
            <a:pPr lvl="1"/>
            <a:r>
              <a:rPr lang="en-US" sz="1400" dirty="0">
                <a:latin typeface="+mn-lt"/>
              </a:rPr>
              <a:t>}</a:t>
            </a:r>
          </a:p>
          <a:p>
            <a:pPr lvl="1"/>
            <a:endParaRPr lang="en-US" sz="1400" dirty="0">
              <a:latin typeface="+mn-lt"/>
            </a:endParaRPr>
          </a:p>
          <a:p>
            <a:pPr lvl="1"/>
            <a:r>
              <a:rPr lang="en-US" sz="1400" dirty="0">
                <a:latin typeface="+mn-lt"/>
              </a:rPr>
              <a:t>{</a:t>
            </a:r>
          </a:p>
          <a:p>
            <a:pPr lvl="1"/>
            <a:r>
              <a:rPr lang="en-US" sz="1400" dirty="0">
                <a:latin typeface="+mn-lt"/>
              </a:rPr>
              <a:t>  _id: 2,</a:t>
            </a:r>
          </a:p>
          <a:p>
            <a:pPr lvl="1"/>
            <a:r>
              <a:rPr lang="en-US" sz="1400" dirty="0">
                <a:latin typeface="+mn-lt"/>
              </a:rPr>
              <a:t>  name: "Bob",</a:t>
            </a:r>
          </a:p>
          <a:p>
            <a:pPr lvl="1"/>
            <a:r>
              <a:rPr lang="en-US" sz="1400" dirty="0">
                <a:latin typeface="+mn-lt"/>
              </a:rPr>
              <a:t>  city: "Oakland"</a:t>
            </a:r>
          </a:p>
          <a:p>
            <a:pPr lvl="1"/>
            <a:r>
              <a:rPr lang="en-US" sz="1400" dirty="0">
                <a:latin typeface="+mn-lt"/>
              </a:rPr>
              <a:t>}</a:t>
            </a:r>
          </a:p>
          <a:p>
            <a:pPr>
              <a:buNone/>
            </a:pPr>
            <a:r>
              <a:rPr lang="en-US" sz="1600" b="1" dirty="0"/>
              <a:t>Key Differences:</a:t>
            </a:r>
            <a:endParaRPr lang="en-US" sz="16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400" dirty="0"/>
              <a:t>Relational databases organize records into tables with defined columns.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400" dirty="0"/>
              <a:t>MongoDB organizes records into documents containing fields and values.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400" dirty="0"/>
              <a:t>MongoDB documents can contain nested objects and arrays.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400" dirty="0"/>
              <a:t>Documents within a collection can have different structures.</a:t>
            </a:r>
          </a:p>
          <a:p>
            <a:pPr>
              <a:buNone/>
            </a:pPr>
            <a:r>
              <a:rPr lang="en-US" sz="1600" b="1" dirty="0"/>
              <a:t>Key Point:</a:t>
            </a:r>
            <a:r>
              <a:rPr lang="en-US" sz="1600" dirty="0"/>
              <a:t> MongoDB can represent related application data within a single document.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4260067-94C4-073C-E5BE-8A9D016EA5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532096"/>
              </p:ext>
            </p:extLst>
          </p:nvPr>
        </p:nvGraphicFramePr>
        <p:xfrm>
          <a:off x="4343400" y="1725325"/>
          <a:ext cx="4514850" cy="891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4950">
                  <a:extLst>
                    <a:ext uri="{9D8B030D-6E8A-4147-A177-3AD203B41FA5}">
                      <a16:colId xmlns:a16="http://schemas.microsoft.com/office/drawing/2014/main" val="225845974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1862936826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16303311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16384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Alice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Hayward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5865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Bob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Oakland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306783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8DDD0CEA-273C-9F44-BDC7-AD5FEDF0B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928149"/>
            <a:ext cx="4419600" cy="224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620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C8548-D5BA-DCAA-56CE-00938737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 Data Organization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28B41-983B-EBE7-4149-5F36E6E9D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64770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MongoDB organizes data into databases, collections, and documents.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B54130-4ED7-FB4F-D3D0-EE385FFC97B1}"/>
              </a:ext>
            </a:extLst>
          </p:cNvPr>
          <p:cNvSpPr txBox="1"/>
          <p:nvPr/>
        </p:nvSpPr>
        <p:spPr>
          <a:xfrm>
            <a:off x="5591175" y="182592"/>
            <a:ext cx="3371850" cy="3970318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>
              <a:buNone/>
            </a:pPr>
            <a:endParaRPr lang="en-US" dirty="0">
              <a:latin typeface="+mn-lt"/>
            </a:endParaRPr>
          </a:p>
          <a:p>
            <a:pPr>
              <a:buNone/>
            </a:pPr>
            <a:r>
              <a:rPr lang="en-US" dirty="0">
                <a:latin typeface="+mn-lt"/>
              </a:rPr>
              <a:t>MongoDB Deployment</a:t>
            </a:r>
          </a:p>
          <a:p>
            <a:pPr>
              <a:buNone/>
            </a:pPr>
            <a:r>
              <a:rPr lang="en-US" dirty="0">
                <a:latin typeface="+mn-lt"/>
              </a:rPr>
              <a:t>    |</a:t>
            </a:r>
          </a:p>
          <a:p>
            <a:pPr>
              <a:buNone/>
            </a:pPr>
            <a:r>
              <a:rPr lang="en-US" dirty="0">
                <a:latin typeface="+mn-lt"/>
              </a:rPr>
              <a:t>    +-- Database: </a:t>
            </a:r>
            <a:r>
              <a:rPr lang="en-US" dirty="0" err="1">
                <a:latin typeface="+mn-lt"/>
              </a:rPr>
              <a:t>shoppingsite</a:t>
            </a:r>
            <a:endParaRPr lang="en-US" dirty="0">
              <a:latin typeface="+mn-lt"/>
            </a:endParaRPr>
          </a:p>
          <a:p>
            <a:pPr>
              <a:buNone/>
            </a:pPr>
            <a:r>
              <a:rPr lang="en-US" dirty="0">
                <a:latin typeface="+mn-lt"/>
              </a:rPr>
              <a:t>          |</a:t>
            </a:r>
          </a:p>
          <a:p>
            <a:pPr>
              <a:buNone/>
            </a:pPr>
            <a:r>
              <a:rPr lang="en-US" dirty="0">
                <a:latin typeface="+mn-lt"/>
              </a:rPr>
              <a:t>          +-- Collection: customers</a:t>
            </a:r>
          </a:p>
          <a:p>
            <a:pPr>
              <a:buNone/>
            </a:pPr>
            <a:r>
              <a:rPr lang="en-US" dirty="0">
                <a:latin typeface="+mn-lt"/>
              </a:rPr>
              <a:t>                |</a:t>
            </a:r>
          </a:p>
          <a:p>
            <a:pPr>
              <a:buNone/>
            </a:pPr>
            <a:r>
              <a:rPr lang="en-US" dirty="0">
                <a:latin typeface="+mn-lt"/>
              </a:rPr>
              <a:t>                +-- Document 1</a:t>
            </a:r>
          </a:p>
          <a:p>
            <a:pPr>
              <a:buNone/>
            </a:pPr>
            <a:r>
              <a:rPr lang="en-US" dirty="0">
                <a:latin typeface="+mn-lt"/>
              </a:rPr>
              <a:t>                |     </a:t>
            </a:r>
            <a:r>
              <a:rPr lang="en-US" dirty="0" err="1">
                <a:latin typeface="+mn-lt"/>
              </a:rPr>
              <a:t>firstName</a:t>
            </a:r>
            <a:r>
              <a:rPr lang="en-US" dirty="0">
                <a:latin typeface="+mn-lt"/>
              </a:rPr>
              <a:t>: "Alice"</a:t>
            </a:r>
          </a:p>
          <a:p>
            <a:pPr>
              <a:buNone/>
            </a:pPr>
            <a:r>
              <a:rPr lang="en-US" dirty="0">
                <a:latin typeface="+mn-lt"/>
              </a:rPr>
              <a:t>                |     city: "Hayward"</a:t>
            </a:r>
          </a:p>
          <a:p>
            <a:pPr>
              <a:buNone/>
            </a:pPr>
            <a:r>
              <a:rPr lang="en-US" dirty="0">
                <a:latin typeface="+mn-lt"/>
              </a:rPr>
              <a:t>                |</a:t>
            </a:r>
          </a:p>
          <a:p>
            <a:pPr>
              <a:buNone/>
            </a:pPr>
            <a:r>
              <a:rPr lang="en-US" dirty="0">
                <a:latin typeface="+mn-lt"/>
              </a:rPr>
              <a:t>                +-- Document 2</a:t>
            </a:r>
          </a:p>
          <a:p>
            <a:pPr>
              <a:buNone/>
            </a:pPr>
            <a:r>
              <a:rPr lang="en-US" dirty="0">
                <a:latin typeface="+mn-lt"/>
              </a:rPr>
              <a:t>                      </a:t>
            </a:r>
            <a:r>
              <a:rPr lang="en-US" dirty="0" err="1">
                <a:latin typeface="+mn-lt"/>
              </a:rPr>
              <a:t>firstName</a:t>
            </a:r>
            <a:r>
              <a:rPr lang="en-US" dirty="0">
                <a:latin typeface="+mn-lt"/>
              </a:rPr>
              <a:t>: "Bob"</a:t>
            </a:r>
          </a:p>
          <a:p>
            <a:pPr>
              <a:buNone/>
            </a:pPr>
            <a:r>
              <a:rPr lang="en-US" dirty="0">
                <a:latin typeface="+mn-lt"/>
              </a:rPr>
              <a:t>                      city: "Oakland"</a:t>
            </a:r>
            <a:endParaRPr lang="en-US" dirty="0">
              <a:latin typeface="Courier New" panose="020703090202050204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F8133C-B70B-06BE-EE9A-33AD1A87F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82" y="2133600"/>
            <a:ext cx="5683661" cy="4267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25D8F6-688B-C331-BEFA-15865086E68D}"/>
              </a:ext>
            </a:extLst>
          </p:cNvPr>
          <p:cNvSpPr txBox="1"/>
          <p:nvPr/>
        </p:nvSpPr>
        <p:spPr>
          <a:xfrm>
            <a:off x="5410200" y="4272677"/>
            <a:ext cx="3733800" cy="258532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 dirty="0"/>
              <a:t>Database:</a:t>
            </a:r>
            <a:r>
              <a:rPr lang="en-US" dirty="0"/>
              <a:t> A container for collections.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 dirty="0"/>
              <a:t>Collection:</a:t>
            </a:r>
            <a:r>
              <a:rPr lang="en-US" dirty="0"/>
              <a:t> A group of documents, similar in purpose to a relational table.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 dirty="0"/>
              <a:t>Document:</a:t>
            </a:r>
            <a:r>
              <a:rPr lang="en-US" dirty="0"/>
              <a:t> A record consisting of fields and values.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 dirty="0"/>
              <a:t>Field:</a:t>
            </a:r>
            <a:r>
              <a:rPr lang="en-US" dirty="0"/>
              <a:t> A named attribute within a document.</a:t>
            </a:r>
          </a:p>
        </p:txBody>
      </p:sp>
    </p:spTree>
    <p:extLst>
      <p:ext uri="{BB962C8B-B14F-4D97-AF65-F5344CB8AC3E}">
        <p14:creationId xmlns:p14="http://schemas.microsoft.com/office/powerpoint/2010/main" val="3653270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2D3D4-5ADE-C6A8-B290-189F2A927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MongoDB Documents: JSON and BSON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ABC94-66EE-7B0C-A11C-6FCA400B45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JSON (JavaScript Object Notation)</a:t>
            </a:r>
            <a:r>
              <a:rPr lang="en-US" dirty="0"/>
              <a:t> is a text-based format commonly used to exchange data between web applications and APIs.</a:t>
            </a:r>
          </a:p>
          <a:p>
            <a:r>
              <a:rPr lang="en-US" b="1" dirty="0"/>
              <a:t>BSON (Binary JSON)</a:t>
            </a:r>
            <a:r>
              <a:rPr lang="en-US" dirty="0"/>
              <a:t> is the binary document format MongoDB uses to store and represent documents.</a:t>
            </a:r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50AEA5A-9555-E73F-1D87-821116C5AA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189157"/>
              </p:ext>
            </p:extLst>
          </p:nvPr>
        </p:nvGraphicFramePr>
        <p:xfrm>
          <a:off x="838200" y="3505200"/>
          <a:ext cx="7886700" cy="1394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861487864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21296624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JSON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3837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Text-based representation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Binary representation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35284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Common in REST APIs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Used internally by MongoDB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29751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Strings, numbers, booleans, arrays, objects, null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Supports additional types such as </a:t>
                      </a:r>
                      <a:r>
                        <a:rPr lang="en-US" dirty="0" err="1"/>
                        <a:t>ObjectId</a:t>
                      </a:r>
                      <a:r>
                        <a:rPr lang="en-US" dirty="0"/>
                        <a:t>, Date, Decimal128, binary 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957468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6F6737D-8C48-880A-E232-B1C1B59B68E4}"/>
              </a:ext>
            </a:extLst>
          </p:cNvPr>
          <p:cNvSpPr txBox="1"/>
          <p:nvPr/>
        </p:nvSpPr>
        <p:spPr>
          <a:xfrm>
            <a:off x="2971800" y="5238393"/>
            <a:ext cx="4572000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Applications commonly work with JavaScript objects or JSON, while MongoDB stores documents as BSON.</a:t>
            </a:r>
          </a:p>
        </p:txBody>
      </p:sp>
    </p:spTree>
    <p:extLst>
      <p:ext uri="{BB962C8B-B14F-4D97-AF65-F5344CB8AC3E}">
        <p14:creationId xmlns:p14="http://schemas.microsoft.com/office/powerpoint/2010/main" val="2254177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4791C-D3E0-6E86-D614-99D5B56C5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7307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MongoDB: The _id Field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5B17D-90D8-A538-FC6A-9DFF178FD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90600"/>
            <a:ext cx="8686800" cy="59435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Every MongoDB document must have a unique _id value within its collection.</a:t>
            </a:r>
          </a:p>
          <a:p>
            <a:pPr marL="0" indent="0">
              <a:buNone/>
            </a:pPr>
            <a:r>
              <a:rPr lang="en-US" b="1" dirty="0"/>
              <a:t>Example:</a:t>
            </a:r>
            <a:endParaRPr lang="en-US" dirty="0"/>
          </a:p>
          <a:p>
            <a:pPr marL="342900" lvl="1" indent="0">
              <a:buNone/>
            </a:pPr>
            <a:r>
              <a:rPr lang="en-US" dirty="0"/>
              <a:t>{</a:t>
            </a:r>
          </a:p>
          <a:p>
            <a:pPr marL="342900" lvl="1" indent="0">
              <a:buNone/>
            </a:pPr>
            <a:r>
              <a:rPr lang="en-US" dirty="0"/>
              <a:t>  _id: </a:t>
            </a:r>
            <a:r>
              <a:rPr lang="en-US" dirty="0" err="1"/>
              <a:t>ObjectId</a:t>
            </a:r>
            <a:r>
              <a:rPr lang="en-US" dirty="0"/>
              <a:t>("507f1f77bcf86cd799439011"),</a:t>
            </a:r>
          </a:p>
          <a:p>
            <a:pPr marL="342900" lvl="1" indent="0">
              <a:buNone/>
            </a:pPr>
            <a:r>
              <a:rPr lang="en-US" dirty="0"/>
              <a:t>  </a:t>
            </a:r>
            <a:r>
              <a:rPr lang="en-US" dirty="0" err="1"/>
              <a:t>firstName</a:t>
            </a:r>
            <a:r>
              <a:rPr lang="en-US" dirty="0"/>
              <a:t>: "Alice",</a:t>
            </a:r>
          </a:p>
          <a:p>
            <a:pPr marL="342900" lvl="1" indent="0">
              <a:buNone/>
            </a:pPr>
            <a:r>
              <a:rPr lang="en-US" dirty="0"/>
              <a:t>  </a:t>
            </a:r>
            <a:r>
              <a:rPr lang="en-US" dirty="0" err="1"/>
              <a:t>lastName</a:t>
            </a:r>
            <a:r>
              <a:rPr lang="en-US" dirty="0"/>
              <a:t>: "Smith",</a:t>
            </a:r>
          </a:p>
          <a:p>
            <a:pPr marL="342900" lvl="1" indent="0">
              <a:buNone/>
            </a:pPr>
            <a:r>
              <a:rPr lang="en-US" dirty="0"/>
              <a:t>  email: "alice@example.com"</a:t>
            </a:r>
          </a:p>
          <a:p>
            <a:pPr marL="342900" lvl="1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b="1" dirty="0"/>
              <a:t>Important Characteristics:</a:t>
            </a:r>
            <a:endParaRPr lang="en-US" dirty="0"/>
          </a:p>
          <a:p>
            <a:pPr marL="342900" lvl="1" indent="0">
              <a:buNone/>
            </a:pPr>
            <a:r>
              <a:rPr lang="en-US" b="1" dirty="0"/>
              <a:t>Unique:</a:t>
            </a:r>
            <a:r>
              <a:rPr lang="en-US" dirty="0"/>
              <a:t> No two documents in the same collection can have the same _id.</a:t>
            </a:r>
          </a:p>
          <a:p>
            <a:pPr marL="342900" lvl="1" indent="0">
              <a:buNone/>
            </a:pPr>
            <a:r>
              <a:rPr lang="en-US" b="1" dirty="0"/>
              <a:t>Automatic:</a:t>
            </a:r>
            <a:r>
              <a:rPr lang="en-US" dirty="0"/>
              <a:t> MongoDB drivers typically generate an _id if one is not provided.</a:t>
            </a:r>
          </a:p>
          <a:p>
            <a:pPr marL="342900" lvl="1" indent="0">
              <a:buNone/>
            </a:pPr>
            <a:r>
              <a:rPr lang="en-US" b="1" dirty="0" err="1"/>
              <a:t>ObjectId</a:t>
            </a:r>
            <a:r>
              <a:rPr lang="en-US" b="1" dirty="0"/>
              <a:t>:</a:t>
            </a:r>
            <a:r>
              <a:rPr lang="en-US" dirty="0"/>
              <a:t> The commonly generated identifier is a 12-byte BSON </a:t>
            </a:r>
            <a:r>
              <a:rPr lang="en-US" dirty="0" err="1"/>
              <a:t>ObjectId</a:t>
            </a:r>
            <a:r>
              <a:rPr lang="en-US" dirty="0"/>
              <a:t>.</a:t>
            </a:r>
          </a:p>
          <a:p>
            <a:pPr marL="342900" lvl="1" indent="0">
              <a:buNone/>
            </a:pPr>
            <a:r>
              <a:rPr lang="en-US" b="1" dirty="0"/>
              <a:t>Indexed:</a:t>
            </a:r>
            <a:r>
              <a:rPr lang="en-US" dirty="0"/>
              <a:t> MongoDB automatically creates a unique index on _id.</a:t>
            </a:r>
          </a:p>
          <a:p>
            <a:pPr marL="342900" lvl="1" indent="0">
              <a:buNone/>
            </a:pPr>
            <a:r>
              <a:rPr lang="en-US" b="1" dirty="0"/>
              <a:t>Custom values:</a:t>
            </a:r>
            <a:r>
              <a:rPr lang="en-US" dirty="0"/>
              <a:t> Applications may supply their own _id values.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b="1" dirty="0"/>
              <a:t>QUESTION: What happens if we insert the same customer twice without specifying _id?</a:t>
            </a:r>
            <a:endParaRPr lang="en-US" dirty="0"/>
          </a:p>
          <a:p>
            <a:pPr marL="342900" lvl="1" indent="0">
              <a:buNone/>
            </a:pPr>
            <a:r>
              <a:rPr lang="en-US" dirty="0"/>
              <a:t>MongoDB may create two separate documents with different generated _id values.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b="1" dirty="0"/>
              <a:t>Key Point:</a:t>
            </a:r>
            <a:r>
              <a:rPr lang="en-US" dirty="0"/>
              <a:t> A unique _id identifies a document but does not automatically prevent duplicate customer information.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289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DB542-E0EE-F401-4D9B-9932C866D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MongoDB: Flexible Schemas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010B7-E719-8C09-3076-7E895F571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066800"/>
            <a:ext cx="8991600" cy="58674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Unlike traditional relational tables, documents in the same MongoDB collection do not have to contain identical fields.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Example: customers collection</a:t>
            </a:r>
            <a:endParaRPr lang="en-US" dirty="0"/>
          </a:p>
          <a:p>
            <a:pPr marL="342900" lvl="1" indent="0">
              <a:buNone/>
            </a:pPr>
            <a:r>
              <a:rPr lang="en-US" dirty="0"/>
              <a:t>Document 1:</a:t>
            </a:r>
          </a:p>
          <a:p>
            <a:pPr marL="342900" lvl="1" indent="0">
              <a:buNone/>
            </a:pPr>
            <a:r>
              <a:rPr lang="en-US" dirty="0"/>
              <a:t>{</a:t>
            </a:r>
          </a:p>
          <a:p>
            <a:pPr marL="342900" lvl="1" indent="0">
              <a:buNone/>
            </a:pPr>
            <a:r>
              <a:rPr lang="en-US" dirty="0"/>
              <a:t>  _id: 1,</a:t>
            </a:r>
          </a:p>
          <a:p>
            <a:pPr marL="342900" lvl="1" indent="0">
              <a:buNone/>
            </a:pPr>
            <a:r>
              <a:rPr lang="en-US" dirty="0"/>
              <a:t>  name: "Alice",</a:t>
            </a:r>
          </a:p>
          <a:p>
            <a:pPr marL="342900" lvl="1" indent="0">
              <a:buNone/>
            </a:pPr>
            <a:r>
              <a:rPr lang="en-US" dirty="0"/>
              <a:t>  email: "alice@example.com"</a:t>
            </a:r>
          </a:p>
          <a:p>
            <a:pPr marL="342900" lvl="1" indent="0">
              <a:buNone/>
            </a:pPr>
            <a:r>
              <a:rPr lang="en-US" dirty="0"/>
              <a:t>}</a:t>
            </a:r>
          </a:p>
          <a:p>
            <a:pPr marL="342900" lvl="1" indent="0">
              <a:buNone/>
            </a:pPr>
            <a:r>
              <a:rPr lang="en-US" dirty="0"/>
              <a:t>Document 2:</a:t>
            </a:r>
          </a:p>
          <a:p>
            <a:pPr marL="342900" lvl="1" indent="0">
              <a:buNone/>
            </a:pPr>
            <a:r>
              <a:rPr lang="en-US" dirty="0"/>
              <a:t>{</a:t>
            </a:r>
          </a:p>
          <a:p>
            <a:pPr marL="342900" lvl="1" indent="0">
              <a:buNone/>
            </a:pPr>
            <a:r>
              <a:rPr lang="en-US" dirty="0"/>
              <a:t>  _id: 2,</a:t>
            </a:r>
          </a:p>
          <a:p>
            <a:pPr marL="342900" lvl="1" indent="0">
              <a:buNone/>
            </a:pPr>
            <a:r>
              <a:rPr lang="en-US" dirty="0"/>
              <a:t>  name: "Bob",</a:t>
            </a:r>
          </a:p>
          <a:p>
            <a:pPr marL="342900" lvl="1" indent="0">
              <a:buNone/>
            </a:pPr>
            <a:r>
              <a:rPr lang="en-US" dirty="0"/>
              <a:t>  email: "bob@example.com",</a:t>
            </a:r>
          </a:p>
          <a:p>
            <a:pPr marL="342900" lvl="1" indent="0">
              <a:buNone/>
            </a:pPr>
            <a:r>
              <a:rPr lang="en-US" dirty="0"/>
              <a:t>  phone: "510-555-1234",</a:t>
            </a:r>
          </a:p>
          <a:p>
            <a:pPr marL="342900" lvl="1" indent="0">
              <a:buNone/>
            </a:pPr>
            <a:r>
              <a:rPr lang="en-US" dirty="0"/>
              <a:t>  preferences: {</a:t>
            </a:r>
          </a:p>
          <a:p>
            <a:pPr marL="342900" lvl="1" indent="0">
              <a:buNone/>
            </a:pPr>
            <a:r>
              <a:rPr lang="en-US" dirty="0"/>
              <a:t>    notifications: true,</a:t>
            </a:r>
          </a:p>
          <a:p>
            <a:pPr marL="342900" lvl="1" indent="0">
              <a:buNone/>
            </a:pPr>
            <a:r>
              <a:rPr lang="en-US" dirty="0"/>
              <a:t>    theme: "dark"</a:t>
            </a:r>
          </a:p>
          <a:p>
            <a:pPr marL="342900" lvl="1" indent="0">
              <a:buNone/>
            </a:pPr>
            <a:r>
              <a:rPr lang="en-US" dirty="0"/>
              <a:t>  }</a:t>
            </a:r>
          </a:p>
          <a:p>
            <a:pPr marL="342900" lvl="1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b="1" dirty="0"/>
              <a:t>Advantages:</a:t>
            </a:r>
            <a:endParaRPr lang="en-US" dirty="0"/>
          </a:p>
          <a:p>
            <a:r>
              <a:rPr lang="en-US" dirty="0"/>
              <a:t>Different documents can contain different fields.</a:t>
            </a:r>
          </a:p>
          <a:p>
            <a:r>
              <a:rPr lang="en-US" dirty="0"/>
              <a:t>New fields can be added without altering every existing document.</a:t>
            </a:r>
          </a:p>
          <a:p>
            <a:r>
              <a:rPr lang="en-US" dirty="0"/>
              <a:t>Nested objects and arrays naturally represent complex application data.</a:t>
            </a:r>
          </a:p>
          <a:p>
            <a:pPr marL="0" indent="0">
              <a:buNone/>
            </a:pPr>
            <a:r>
              <a:rPr lang="en-US" b="1" dirty="0"/>
              <a:t>Important:</a:t>
            </a:r>
            <a:r>
              <a:rPr lang="en-US" dirty="0"/>
              <a:t> Flexible schema does NOT mean no schema. Applications can enforce document structure through MongoDB schema validation or libraries such as Mongoose.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b="1" dirty="0"/>
              <a:t>Key Point:</a:t>
            </a:r>
            <a:r>
              <a:rPr lang="en-US" dirty="0"/>
              <a:t> MongoDB supports flexible data structures while still allowing validation and consistency rules.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434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7F29-CCA0-8E14-A6F6-683F60A68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24447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MongoDB: Embedded Documents and Arrays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2E6CE-17E7-99E7-76A2-73AE9F175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685800"/>
            <a:ext cx="8534400" cy="63246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MongoDB allows related data to be stored inside a single document using nested objects and arrays.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Example: Customer with multiple addresses</a:t>
            </a:r>
            <a:endParaRPr lang="en-US" dirty="0"/>
          </a:p>
          <a:p>
            <a:pPr marL="685800" lvl="2" indent="0">
              <a:buNone/>
            </a:pPr>
            <a:r>
              <a:rPr lang="en-US" dirty="0"/>
              <a:t>{</a:t>
            </a:r>
          </a:p>
          <a:p>
            <a:pPr marL="685800" lvl="2" indent="0">
              <a:buNone/>
            </a:pPr>
            <a:r>
              <a:rPr lang="en-US" dirty="0"/>
              <a:t>  _id: 101,</a:t>
            </a:r>
          </a:p>
          <a:p>
            <a:pPr marL="685800" lvl="2" indent="0">
              <a:buNone/>
            </a:pPr>
            <a:r>
              <a:rPr lang="en-US" dirty="0"/>
              <a:t>  name: "Alice",</a:t>
            </a:r>
          </a:p>
          <a:p>
            <a:pPr marL="685800" lvl="2" indent="0">
              <a:buNone/>
            </a:pPr>
            <a:r>
              <a:rPr lang="en-US" dirty="0"/>
              <a:t>  email: "alice@example.com",</a:t>
            </a:r>
          </a:p>
          <a:p>
            <a:pPr marL="685800" lvl="2" indent="0">
              <a:buNone/>
            </a:pPr>
            <a:endParaRPr lang="en-US" dirty="0"/>
          </a:p>
          <a:p>
            <a:pPr marL="685800" lvl="2" indent="0">
              <a:buNone/>
            </a:pPr>
            <a:r>
              <a:rPr lang="en-US" dirty="0"/>
              <a:t>  addresses: [</a:t>
            </a:r>
          </a:p>
          <a:p>
            <a:pPr marL="685800" lvl="2" indent="0">
              <a:buNone/>
            </a:pPr>
            <a:r>
              <a:rPr lang="en-US" dirty="0"/>
              <a:t>    {</a:t>
            </a:r>
          </a:p>
          <a:p>
            <a:pPr marL="685800" lvl="2" indent="0">
              <a:buNone/>
            </a:pPr>
            <a:r>
              <a:rPr lang="en-US" dirty="0"/>
              <a:t>      type: "home",</a:t>
            </a:r>
          </a:p>
          <a:p>
            <a:pPr marL="685800" lvl="2" indent="0">
              <a:buNone/>
            </a:pPr>
            <a:r>
              <a:rPr lang="en-US" dirty="0"/>
              <a:t>      city: "Hayward",</a:t>
            </a:r>
          </a:p>
          <a:p>
            <a:pPr marL="685800" lvl="2" indent="0">
              <a:buNone/>
            </a:pPr>
            <a:r>
              <a:rPr lang="en-US" dirty="0"/>
              <a:t>      state: "CA"</a:t>
            </a:r>
          </a:p>
          <a:p>
            <a:pPr marL="685800" lvl="2" indent="0">
              <a:buNone/>
            </a:pPr>
            <a:r>
              <a:rPr lang="en-US" dirty="0"/>
              <a:t>    },</a:t>
            </a:r>
          </a:p>
          <a:p>
            <a:pPr marL="685800" lvl="2" indent="0">
              <a:buNone/>
            </a:pPr>
            <a:r>
              <a:rPr lang="en-US" dirty="0"/>
              <a:t>    {</a:t>
            </a:r>
          </a:p>
          <a:p>
            <a:pPr marL="685800" lvl="2" indent="0">
              <a:buNone/>
            </a:pPr>
            <a:r>
              <a:rPr lang="en-US" dirty="0"/>
              <a:t>      type: "work",</a:t>
            </a:r>
          </a:p>
          <a:p>
            <a:pPr marL="685800" lvl="2" indent="0">
              <a:buNone/>
            </a:pPr>
            <a:r>
              <a:rPr lang="en-US" dirty="0"/>
              <a:t>      city: "Oakland",</a:t>
            </a:r>
          </a:p>
          <a:p>
            <a:pPr marL="685800" lvl="2" indent="0">
              <a:buNone/>
            </a:pPr>
            <a:r>
              <a:rPr lang="en-US" dirty="0"/>
              <a:t>      state: "CA"</a:t>
            </a:r>
          </a:p>
          <a:p>
            <a:pPr marL="685800" lvl="2" indent="0">
              <a:buNone/>
            </a:pPr>
            <a:r>
              <a:rPr lang="en-US" dirty="0"/>
              <a:t>    }</a:t>
            </a:r>
          </a:p>
          <a:p>
            <a:pPr marL="685800" lvl="2" indent="0">
              <a:buNone/>
            </a:pPr>
            <a:r>
              <a:rPr lang="en-US" dirty="0"/>
              <a:t>  ]</a:t>
            </a:r>
          </a:p>
          <a:p>
            <a:pPr marL="685800" lvl="2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b="1" dirty="0"/>
              <a:t>Benefits:</a:t>
            </a:r>
            <a:endParaRPr lang="en-US" dirty="0"/>
          </a:p>
          <a:p>
            <a:r>
              <a:rPr lang="en-US" dirty="0"/>
              <a:t>Related information can be retrieved together.</a:t>
            </a:r>
          </a:p>
          <a:p>
            <a:r>
              <a:rPr lang="en-US" dirty="0"/>
              <a:t>Reduces the need for joins or multiple database queries.</a:t>
            </a:r>
          </a:p>
          <a:p>
            <a:r>
              <a:rPr lang="en-US" dirty="0"/>
              <a:t>A single-document update is atomic.</a:t>
            </a:r>
          </a:p>
          <a:p>
            <a:r>
              <a:rPr lang="en-US" dirty="0"/>
              <a:t>Useful when related information is usually accessed together.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b="1" dirty="0"/>
              <a:t>Key Point:</a:t>
            </a:r>
            <a:r>
              <a:rPr lang="en-US" dirty="0"/>
              <a:t> Embedding works well when related data belongs together and is commonly read or updated as a unit.</a:t>
            </a:r>
          </a:p>
        </p:txBody>
      </p:sp>
    </p:spTree>
    <p:extLst>
      <p:ext uri="{BB962C8B-B14F-4D97-AF65-F5344CB8AC3E}">
        <p14:creationId xmlns:p14="http://schemas.microsoft.com/office/powerpoint/2010/main" val="1327702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66D82-72B1-D3BC-3FF2-AA0A37A67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7886700" cy="31591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MongoDB: Embedded Documents and Arrays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B8894-5F2E-9568-0A93-5190B1CD0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522289"/>
            <a:ext cx="8763000" cy="65532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MongoDB: Embedded Documents and Arrays</a:t>
            </a:r>
          </a:p>
          <a:p>
            <a:pPr marL="0" indent="0">
              <a:buNone/>
            </a:pPr>
            <a:r>
              <a:rPr lang="en-US" b="1" dirty="0"/>
              <a:t>MongoDB allows related data to be stored inside a single document using nested objects and arrays.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Example: Customer with multiple addresses</a:t>
            </a:r>
            <a:endParaRPr lang="en-US" dirty="0"/>
          </a:p>
          <a:p>
            <a:pPr marL="342900" lvl="1" indent="0">
              <a:buNone/>
            </a:pPr>
            <a:r>
              <a:rPr lang="en-US" dirty="0"/>
              <a:t>{</a:t>
            </a:r>
          </a:p>
          <a:p>
            <a:pPr marL="342900" lvl="1" indent="0">
              <a:buNone/>
            </a:pPr>
            <a:r>
              <a:rPr lang="en-US" dirty="0"/>
              <a:t>  _id: 101,</a:t>
            </a:r>
          </a:p>
          <a:p>
            <a:pPr marL="342900" lvl="1" indent="0">
              <a:buNone/>
            </a:pPr>
            <a:r>
              <a:rPr lang="en-US" dirty="0"/>
              <a:t>  name: "Alice",</a:t>
            </a:r>
          </a:p>
          <a:p>
            <a:pPr marL="342900" lvl="1" indent="0">
              <a:buNone/>
            </a:pPr>
            <a:r>
              <a:rPr lang="en-US" dirty="0"/>
              <a:t>  email: "alice@example.com",</a:t>
            </a:r>
          </a:p>
          <a:p>
            <a:pPr marL="342900" lvl="1" indent="0">
              <a:buNone/>
            </a:pPr>
            <a:endParaRPr lang="en-US" dirty="0"/>
          </a:p>
          <a:p>
            <a:pPr marL="342900" lvl="1" indent="0">
              <a:buNone/>
            </a:pPr>
            <a:r>
              <a:rPr lang="en-US" dirty="0"/>
              <a:t>  addresses: </a:t>
            </a:r>
            <a:r>
              <a:rPr lang="en-US" dirty="0">
                <a:highlight>
                  <a:srgbClr val="FFFF00"/>
                </a:highlight>
              </a:rPr>
              <a:t>[</a:t>
            </a:r>
          </a:p>
          <a:p>
            <a:pPr marL="342900" lvl="1" indent="0">
              <a:buNone/>
            </a:pPr>
            <a:r>
              <a:rPr lang="en-US" dirty="0">
                <a:highlight>
                  <a:srgbClr val="FFFF00"/>
                </a:highlight>
              </a:rPr>
              <a:t>    {</a:t>
            </a:r>
          </a:p>
          <a:p>
            <a:pPr marL="342900" lvl="1" indent="0">
              <a:buNone/>
            </a:pPr>
            <a:r>
              <a:rPr lang="en-US" dirty="0">
                <a:highlight>
                  <a:srgbClr val="FFFF00"/>
                </a:highlight>
              </a:rPr>
              <a:t>      type: "home",</a:t>
            </a:r>
          </a:p>
          <a:p>
            <a:pPr marL="342900" lvl="1" indent="0">
              <a:buNone/>
            </a:pPr>
            <a:r>
              <a:rPr lang="en-US" dirty="0">
                <a:highlight>
                  <a:srgbClr val="FFFF00"/>
                </a:highlight>
              </a:rPr>
              <a:t>      city: "Hayward",</a:t>
            </a:r>
          </a:p>
          <a:p>
            <a:pPr marL="342900" lvl="1" indent="0">
              <a:buNone/>
            </a:pPr>
            <a:r>
              <a:rPr lang="en-US" dirty="0">
                <a:highlight>
                  <a:srgbClr val="FFFF00"/>
                </a:highlight>
              </a:rPr>
              <a:t>      state: "CA"</a:t>
            </a:r>
          </a:p>
          <a:p>
            <a:pPr marL="342900" lvl="1" indent="0">
              <a:buNone/>
            </a:pPr>
            <a:r>
              <a:rPr lang="en-US" dirty="0">
                <a:highlight>
                  <a:srgbClr val="FFFF00"/>
                </a:highlight>
              </a:rPr>
              <a:t>    },</a:t>
            </a:r>
          </a:p>
          <a:p>
            <a:pPr marL="342900" lvl="1" indent="0">
              <a:buNone/>
            </a:pPr>
            <a:r>
              <a:rPr lang="en-US" dirty="0">
                <a:highlight>
                  <a:srgbClr val="FFFF00"/>
                </a:highlight>
              </a:rPr>
              <a:t>    {</a:t>
            </a:r>
          </a:p>
          <a:p>
            <a:pPr marL="342900" lvl="1" indent="0">
              <a:buNone/>
            </a:pPr>
            <a:r>
              <a:rPr lang="en-US" dirty="0">
                <a:highlight>
                  <a:srgbClr val="FFFF00"/>
                </a:highlight>
              </a:rPr>
              <a:t>      type: "work",</a:t>
            </a:r>
          </a:p>
          <a:p>
            <a:pPr marL="342900" lvl="1" indent="0">
              <a:buNone/>
            </a:pPr>
            <a:r>
              <a:rPr lang="en-US" dirty="0">
                <a:highlight>
                  <a:srgbClr val="FFFF00"/>
                </a:highlight>
              </a:rPr>
              <a:t>      city: "Oakland",</a:t>
            </a:r>
          </a:p>
          <a:p>
            <a:pPr marL="342900" lvl="1" indent="0">
              <a:buNone/>
            </a:pPr>
            <a:r>
              <a:rPr lang="en-US" dirty="0">
                <a:highlight>
                  <a:srgbClr val="FFFF00"/>
                </a:highlight>
              </a:rPr>
              <a:t>      state: "CA"</a:t>
            </a:r>
          </a:p>
          <a:p>
            <a:pPr marL="342900" lvl="1" indent="0">
              <a:buNone/>
            </a:pPr>
            <a:r>
              <a:rPr lang="en-US" dirty="0">
                <a:highlight>
                  <a:srgbClr val="FFFF00"/>
                </a:highlight>
              </a:rPr>
              <a:t>    }</a:t>
            </a:r>
          </a:p>
          <a:p>
            <a:pPr marL="342900" lvl="1" indent="0">
              <a:buNone/>
            </a:pPr>
            <a:r>
              <a:rPr lang="en-US" dirty="0">
                <a:highlight>
                  <a:srgbClr val="FFFF00"/>
                </a:highlight>
              </a:rPr>
              <a:t>  ]</a:t>
            </a:r>
          </a:p>
          <a:p>
            <a:pPr marL="342900" lvl="1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b="1" dirty="0"/>
              <a:t>Benefits:</a:t>
            </a:r>
            <a:endParaRPr lang="en-US" dirty="0"/>
          </a:p>
          <a:p>
            <a:r>
              <a:rPr lang="en-US" dirty="0"/>
              <a:t>Related information can be retrieved together.</a:t>
            </a:r>
          </a:p>
          <a:p>
            <a:r>
              <a:rPr lang="en-US" dirty="0"/>
              <a:t>Reduces the need for joins or multiple database queries.</a:t>
            </a:r>
          </a:p>
          <a:p>
            <a:r>
              <a:rPr lang="en-US" dirty="0"/>
              <a:t>A single-document update is atomic.</a:t>
            </a:r>
          </a:p>
          <a:p>
            <a:r>
              <a:rPr lang="en-US" dirty="0"/>
              <a:t>Useful when related information is usually accessed together.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Key Point:</a:t>
            </a:r>
            <a:r>
              <a:rPr lang="en-US" dirty="0"/>
              <a:t> Embedding works well when related data belongs together and is commonly read or updated as a unit.</a:t>
            </a:r>
          </a:p>
        </p:txBody>
      </p:sp>
    </p:spTree>
    <p:extLst>
      <p:ext uri="{BB962C8B-B14F-4D97-AF65-F5344CB8AC3E}">
        <p14:creationId xmlns:p14="http://schemas.microsoft.com/office/powerpoint/2010/main" val="415258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7C911-D671-DEE8-CE20-EF3C06BD1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1A721-BA4F-D4FE-C80D-60378F039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8839200" cy="5334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 Data Modeling: Embedding vs. Referencing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11CBDE-E897-B411-858D-B64151ECE5BA}"/>
              </a:ext>
            </a:extLst>
          </p:cNvPr>
          <p:cNvSpPr txBox="1"/>
          <p:nvPr/>
        </p:nvSpPr>
        <p:spPr>
          <a:xfrm>
            <a:off x="504638" y="914400"/>
            <a:ext cx="866775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MongoDB supports two common approaches for representing relationships between data.</a:t>
            </a:r>
            <a:endParaRPr lang="en-US" dirty="0"/>
          </a:p>
          <a:p>
            <a:pPr>
              <a:buNone/>
            </a:pPr>
            <a:br>
              <a:rPr lang="en-US" dirty="0"/>
            </a:br>
            <a:r>
              <a:rPr lang="en-US" b="1" dirty="0"/>
              <a:t>Embedding:</a:t>
            </a:r>
            <a:r>
              <a:rPr lang="en-US" dirty="0"/>
              <a:t> Customer document contains an array of orders.</a:t>
            </a:r>
          </a:p>
          <a:p>
            <a:pPr>
              <a:buNone/>
            </a:pPr>
            <a:r>
              <a:rPr lang="en-US" b="1" dirty="0"/>
              <a:t>Referencing:</a:t>
            </a:r>
            <a:r>
              <a:rPr lang="en-US" dirty="0"/>
              <a:t> Customers and orders are stored in separate collections, with each order containing a </a:t>
            </a:r>
            <a:r>
              <a:rPr lang="en-US" dirty="0" err="1">
                <a:latin typeface="+mn-lt"/>
              </a:rPr>
              <a:t>customerId</a:t>
            </a:r>
            <a:r>
              <a:rPr lang="en-US" dirty="0"/>
              <a:t>.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Key Point:</a:t>
            </a:r>
            <a:r>
              <a:rPr lang="en-US" dirty="0"/>
              <a:t> Choose based on how the application reads, writes, and updates related data—not simply whether the data has a relationship.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FAD6BBD-14F2-13FA-8F60-A06AD6BA41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7353009"/>
              </p:ext>
            </p:extLst>
          </p:nvPr>
        </p:nvGraphicFramePr>
        <p:xfrm>
          <a:off x="685800" y="2971800"/>
          <a:ext cx="8267700" cy="2400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8247">
                  <a:extLst>
                    <a:ext uri="{9D8B030D-6E8A-4147-A177-3AD203B41FA5}">
                      <a16:colId xmlns:a16="http://schemas.microsoft.com/office/drawing/2014/main" val="1892857229"/>
                    </a:ext>
                  </a:extLst>
                </a:gridCol>
                <a:gridCol w="3275128">
                  <a:extLst>
                    <a:ext uri="{9D8B030D-6E8A-4147-A177-3AD203B41FA5}">
                      <a16:colId xmlns:a16="http://schemas.microsoft.com/office/drawing/2014/main" val="582805343"/>
                    </a:ext>
                  </a:extLst>
                </a:gridCol>
                <a:gridCol w="3814325">
                  <a:extLst>
                    <a:ext uri="{9D8B030D-6E8A-4147-A177-3AD203B41FA5}">
                      <a16:colId xmlns:a16="http://schemas.microsoft.com/office/drawing/2014/main" val="4143153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br>
                        <a:rPr lang="en-US" b="1"/>
                      </a:br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Embedding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Referencing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76275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Approach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Store related data inside one document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Store related data in separate documents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17197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Retrieval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Often one query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May require multiple queries or $lookup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425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Best for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Data frequently accessed together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Large or independently managed related data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3050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Advantages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Simple reads; atomic updates within one document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Avoids excessive duplication; independent updates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58423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Trade-offs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Document growth and possible duplication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More complex queries and application logic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271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242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CE93A-7A60-D24F-EB07-E6F7DD993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13EA1-D9C1-8698-4DAF-8DE2AA5CC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7886700" cy="31591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MongoDB: How Should We Model the Data?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29E2C-0649-ADE0-2D15-AFDC3B52A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392111"/>
            <a:ext cx="8917057" cy="655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/>
              <a:t>Scenario: Online Shopping Application</a:t>
            </a:r>
            <a:endParaRPr lang="en-US"/>
          </a:p>
          <a:p>
            <a:pPr marL="0" indent="0">
              <a:buNone/>
            </a:pPr>
            <a:r>
              <a:rPr lang="en-US"/>
              <a:t>A customer may place hundreds or thousands of orders over time.</a:t>
            </a:r>
          </a:p>
          <a:p>
            <a:pPr marL="0" lvl="0" indent="0">
              <a:buNone/>
            </a:pPr>
            <a:endParaRPr lang="en-US"/>
          </a:p>
          <a:p>
            <a:pPr marL="0" lvl="0" indent="0">
              <a:buNone/>
            </a:pPr>
            <a:endParaRPr lang="en-US"/>
          </a:p>
          <a:p>
            <a:pPr marL="0" lvl="0" indent="0">
              <a:buNone/>
            </a:pPr>
            <a:endParaRPr lang="en-US"/>
          </a:p>
          <a:p>
            <a:pPr marL="0" lvl="0" indent="0">
              <a:buNone/>
            </a:pPr>
            <a:endParaRPr lang="en-US"/>
          </a:p>
          <a:p>
            <a:pPr marL="0" lvl="0" indent="0">
              <a:buNone/>
            </a:pPr>
            <a:endParaRPr lang="en-US"/>
          </a:p>
          <a:p>
            <a:pPr marL="0" lvl="0" indent="0">
              <a:buNone/>
            </a:pPr>
            <a:br>
              <a:rPr lang="en-US"/>
            </a:br>
            <a:r>
              <a:rPr lang="en-US" b="1"/>
              <a:t>Design Questions:</a:t>
            </a:r>
          </a:p>
          <a:p>
            <a:pPr lvl="1"/>
            <a:r>
              <a:rPr lang="en-US"/>
              <a:t>Will the related data grow indefinitely?</a:t>
            </a:r>
          </a:p>
          <a:p>
            <a:pPr lvl="1"/>
            <a:r>
              <a:rPr lang="en-US"/>
              <a:t>Is it frequently retrieved together?</a:t>
            </a:r>
          </a:p>
          <a:p>
            <a:pPr lvl="1"/>
            <a:r>
              <a:rPr lang="en-US"/>
              <a:t>Does it need to be updated independently?</a:t>
            </a:r>
          </a:p>
          <a:p>
            <a:pPr lvl="1"/>
            <a:r>
              <a:rPr lang="en-US"/>
              <a:t>Would embedding cause excessive document growth?</a:t>
            </a:r>
          </a:p>
          <a:p>
            <a:pPr lvl="1"/>
            <a:r>
              <a:rPr lang="en-US"/>
              <a:t>Does the application need transactions across multiple documents?</a:t>
            </a:r>
          </a:p>
          <a:p>
            <a:pPr marL="0" indent="0">
              <a:buNone/>
            </a:pPr>
            <a:r>
              <a:rPr lang="en-US" b="1"/>
              <a:t>Recommendation for this scenario:</a:t>
            </a:r>
            <a:r>
              <a:rPr lang="en-US"/>
              <a:t> Store customers and potentially large order histories in separate collections, referencing customers through customerId.</a:t>
            </a:r>
          </a:p>
          <a:p>
            <a:pPr marL="0" indent="0">
              <a:buNone/>
            </a:pPr>
            <a:r>
              <a:rPr lang="en-US" b="1"/>
              <a:t>Key Point:</a:t>
            </a:r>
            <a:r>
              <a:rPr lang="en-US"/>
              <a:t> MongoDB schema design should follow application access patterns and data growth.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654C66-0FA4-98FE-7DB2-5D3AC420FDD3}"/>
              </a:ext>
            </a:extLst>
          </p:cNvPr>
          <p:cNvSpPr txBox="1"/>
          <p:nvPr/>
        </p:nvSpPr>
        <p:spPr>
          <a:xfrm>
            <a:off x="5257800" y="1219200"/>
            <a:ext cx="3811657" cy="292387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b="1" dirty="0"/>
              <a:t>Option B — Store orders separately</a:t>
            </a:r>
            <a:endParaRPr lang="en-US" sz="1600" dirty="0"/>
          </a:p>
          <a:p>
            <a:pPr marL="0" indent="0">
              <a:buNone/>
            </a:pPr>
            <a:r>
              <a:rPr lang="en-US" sz="1400" b="1" dirty="0"/>
              <a:t>// customers collection</a:t>
            </a:r>
          </a:p>
          <a:p>
            <a:pPr marL="0" indent="0">
              <a:buNone/>
            </a:pPr>
            <a:r>
              <a:rPr lang="en-US" sz="1400" dirty="0"/>
              <a:t>{</a:t>
            </a:r>
          </a:p>
          <a:p>
            <a:pPr marL="0" indent="0">
              <a:buNone/>
            </a:pPr>
            <a:r>
              <a:rPr lang="en-US" sz="1400" dirty="0"/>
              <a:t>  _id: 101,</a:t>
            </a:r>
          </a:p>
          <a:p>
            <a:pPr marL="0" indent="0">
              <a:buNone/>
            </a:pPr>
            <a:r>
              <a:rPr lang="en-US" sz="1400" dirty="0"/>
              <a:t>  name: "Alice"</a:t>
            </a:r>
          </a:p>
          <a:p>
            <a:pPr marL="0" indent="0">
              <a:buNone/>
            </a:pPr>
            <a:r>
              <a:rPr lang="en-US" sz="1400" dirty="0"/>
              <a:t>}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/>
              <a:t>// orders collection</a:t>
            </a:r>
          </a:p>
          <a:p>
            <a:pPr marL="0" indent="0">
              <a:buNone/>
            </a:pPr>
            <a:r>
              <a:rPr lang="en-US" sz="1400" dirty="0"/>
              <a:t>{</a:t>
            </a:r>
          </a:p>
          <a:p>
            <a:pPr marL="0" indent="0">
              <a:buNone/>
            </a:pPr>
            <a:r>
              <a:rPr lang="en-US" sz="1400" dirty="0"/>
              <a:t>  _id: 501,</a:t>
            </a:r>
          </a:p>
          <a:p>
            <a:pPr marL="0" indent="0">
              <a:buNone/>
            </a:pPr>
            <a:r>
              <a:rPr lang="en-US" sz="1400" dirty="0"/>
              <a:t>  </a:t>
            </a:r>
            <a:r>
              <a:rPr lang="en-US" sz="1400" dirty="0" err="1"/>
              <a:t>customerId</a:t>
            </a:r>
            <a:r>
              <a:rPr lang="en-US" sz="1400" dirty="0"/>
              <a:t>: 101,</a:t>
            </a:r>
          </a:p>
          <a:p>
            <a:pPr marL="0" indent="0">
              <a:buNone/>
            </a:pPr>
            <a:r>
              <a:rPr lang="en-US" sz="1400" dirty="0"/>
              <a:t>  total: 75</a:t>
            </a:r>
          </a:p>
          <a:p>
            <a:pPr marL="0" indent="0">
              <a:buNone/>
            </a:pPr>
            <a:r>
              <a:rPr lang="en-US" sz="1400" dirty="0"/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7FEE57-7842-4325-1BA9-46BE55BD8517}"/>
              </a:ext>
            </a:extLst>
          </p:cNvPr>
          <p:cNvSpPr txBox="1"/>
          <p:nvPr/>
        </p:nvSpPr>
        <p:spPr>
          <a:xfrm>
            <a:off x="569843" y="1219200"/>
            <a:ext cx="4002157" cy="206210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b="1" dirty="0"/>
              <a:t>Option A — Embed all orders in the customer document</a:t>
            </a:r>
            <a:endParaRPr lang="en-US" sz="1600" dirty="0"/>
          </a:p>
          <a:p>
            <a:pPr marL="342900" lvl="1" indent="0">
              <a:buNone/>
            </a:pPr>
            <a:r>
              <a:rPr lang="en-US" sz="1200" dirty="0"/>
              <a:t>{</a:t>
            </a:r>
          </a:p>
          <a:p>
            <a:pPr marL="342900" lvl="1" indent="0">
              <a:buNone/>
            </a:pPr>
            <a:r>
              <a:rPr lang="en-US" sz="1200" dirty="0"/>
              <a:t>  _id: 101,</a:t>
            </a:r>
          </a:p>
          <a:p>
            <a:pPr marL="342900" lvl="1" indent="0">
              <a:buNone/>
            </a:pPr>
            <a:r>
              <a:rPr lang="en-US" sz="1200" dirty="0"/>
              <a:t>  name: "Alice",</a:t>
            </a:r>
          </a:p>
          <a:p>
            <a:pPr marL="342900" lvl="1" indent="0">
              <a:buNone/>
            </a:pPr>
            <a:r>
              <a:rPr lang="en-US" sz="1200" dirty="0"/>
              <a:t>  orders: [</a:t>
            </a:r>
          </a:p>
          <a:p>
            <a:pPr marL="342900" lvl="1" indent="0">
              <a:buNone/>
            </a:pPr>
            <a:r>
              <a:rPr lang="en-US" sz="1200" dirty="0"/>
              <a:t>    { </a:t>
            </a:r>
            <a:r>
              <a:rPr lang="en-US" sz="1200" dirty="0" err="1"/>
              <a:t>orderId</a:t>
            </a:r>
            <a:r>
              <a:rPr lang="en-US" sz="1200" dirty="0"/>
              <a:t>: 501, total: 75 },</a:t>
            </a:r>
          </a:p>
          <a:p>
            <a:pPr marL="342900" lvl="1" indent="0">
              <a:buNone/>
            </a:pPr>
            <a:r>
              <a:rPr lang="en-US" sz="1200" dirty="0"/>
              <a:t>    { </a:t>
            </a:r>
            <a:r>
              <a:rPr lang="en-US" sz="1200" dirty="0" err="1"/>
              <a:t>orderId</a:t>
            </a:r>
            <a:r>
              <a:rPr lang="en-US" sz="1200" dirty="0"/>
              <a:t>: 502, total: 120 }</a:t>
            </a:r>
          </a:p>
          <a:p>
            <a:pPr marL="342900" lvl="1" indent="0">
              <a:buNone/>
            </a:pPr>
            <a:r>
              <a:rPr lang="en-US" sz="1200" dirty="0"/>
              <a:t>  ]</a:t>
            </a:r>
          </a:p>
          <a:p>
            <a:pPr marL="342900" lvl="1" indent="0">
              <a:buNone/>
            </a:pPr>
            <a:r>
              <a:rPr lang="en-US" sz="1200" dirty="0"/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3AA23D-8D98-430B-C36C-44D8AC383D84}"/>
              </a:ext>
            </a:extLst>
          </p:cNvPr>
          <p:cNvSpPr txBox="1"/>
          <p:nvPr/>
        </p:nvSpPr>
        <p:spPr>
          <a:xfrm>
            <a:off x="5125278" y="4124980"/>
            <a:ext cx="4038600" cy="52322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b="1" dirty="0"/>
              <a:t>MongoDB schema design should follow application access patterns and data growth.</a:t>
            </a:r>
          </a:p>
        </p:txBody>
      </p:sp>
    </p:spTree>
    <p:extLst>
      <p:ext uri="{BB962C8B-B14F-4D97-AF65-F5344CB8AC3E}">
        <p14:creationId xmlns:p14="http://schemas.microsoft.com/office/powerpoint/2010/main" val="3222626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C1DAB-4269-3C4B-E646-41FCF1850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9EACD-5B24-30CF-A367-42866EA3C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7886700" cy="31591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MongoDB: CRUD Operations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68069C-2CE5-F20C-5CE1-5D29A39414BF}"/>
              </a:ext>
            </a:extLst>
          </p:cNvPr>
          <p:cNvSpPr txBox="1"/>
          <p:nvPr/>
        </p:nvSpPr>
        <p:spPr>
          <a:xfrm>
            <a:off x="228600" y="1066800"/>
            <a:ext cx="83058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CRUD = Create, Read, Update, Delete</a:t>
            </a:r>
            <a:endParaRPr lang="en-US" dirty="0"/>
          </a:p>
          <a:p>
            <a:pPr>
              <a:buNone/>
            </a:pPr>
            <a:r>
              <a:rPr lang="en-US" dirty="0"/>
              <a:t>MongoDB provides methods to manipulate documents in collections.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Example Database:</a:t>
            </a:r>
            <a:r>
              <a:rPr lang="en-US" dirty="0"/>
              <a:t> </a:t>
            </a:r>
            <a:r>
              <a:rPr lang="en-US" dirty="0" err="1">
                <a:latin typeface="+mn-lt"/>
              </a:rPr>
              <a:t>shoppingsite</a:t>
            </a:r>
            <a:endParaRPr lang="en-US" dirty="0"/>
          </a:p>
          <a:p>
            <a:pPr>
              <a:buNone/>
            </a:pPr>
            <a:r>
              <a:rPr lang="en-US" b="1" dirty="0"/>
              <a:t>Example Collection:</a:t>
            </a:r>
            <a:r>
              <a:rPr lang="en-US" dirty="0"/>
              <a:t> </a:t>
            </a:r>
            <a:r>
              <a:rPr lang="en-US" dirty="0">
                <a:latin typeface="+mn-lt"/>
              </a:rPr>
              <a:t>customers</a:t>
            </a:r>
            <a:endParaRPr lang="en-US" dirty="0"/>
          </a:p>
          <a:p>
            <a:pPr>
              <a:buNone/>
            </a:pPr>
            <a:r>
              <a:rPr lang="en-US" b="1" dirty="0"/>
              <a:t>Important: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MongoDB operations work with documents rather than relational rows.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Queries specify which documents should be retrieved or modified.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MongoDB supports atomic operations on individual documents.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None/>
            </a:pPr>
            <a:r>
              <a:rPr lang="en-US" b="1" dirty="0"/>
              <a:t>Key Point:</a:t>
            </a:r>
            <a:r>
              <a:rPr lang="en-US" dirty="0"/>
              <a:t> CRUD concepts are the same as relational databases, but the commands and data model differ.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66117E0-339F-B170-4F28-7FBC979B41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6675533"/>
              </p:ext>
            </p:extLst>
          </p:nvPr>
        </p:nvGraphicFramePr>
        <p:xfrm>
          <a:off x="1371600" y="1828800"/>
          <a:ext cx="6591300" cy="1485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396738528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236292027"/>
                    </a:ext>
                  </a:extLst>
                </a:gridCol>
                <a:gridCol w="2197100">
                  <a:extLst>
                    <a:ext uri="{9D8B030D-6E8A-4147-A177-3AD203B41FA5}">
                      <a16:colId xmlns:a16="http://schemas.microsoft.com/office/drawing/2014/main" val="3861124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Operation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MongoDB Method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Purpose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3725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Create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/>
                        <a:t>insertOne</a:t>
                      </a:r>
                      <a:r>
                        <a:rPr lang="en-US" dirty="0"/>
                        <a:t>(), </a:t>
                      </a:r>
                      <a:r>
                        <a:rPr lang="en-US" dirty="0" err="1"/>
                        <a:t>insertMany</a:t>
                      </a:r>
                      <a:r>
                        <a:rPr lang="en-US" dirty="0"/>
                        <a:t>()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Add documents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3589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Read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find(), findOne()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Retrieve documents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7360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Update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updateOne(), updateMany()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Modify documents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9553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Delete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deleteOne(), deleteMany()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Remove documents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01723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5C2B954-D738-A89B-4AED-358DAEA02539}"/>
              </a:ext>
            </a:extLst>
          </p:cNvPr>
          <p:cNvSpPr txBox="1"/>
          <p:nvPr/>
        </p:nvSpPr>
        <p:spPr>
          <a:xfrm>
            <a:off x="3810000" y="3429000"/>
            <a:ext cx="5181600" cy="107721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>
                <a:solidFill>
                  <a:schemeClr val="bg1"/>
                </a:solidFill>
              </a:rPr>
              <a:t>Example: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shoppingsite</a:t>
            </a:r>
            <a:r>
              <a:rPr lang="en-US" sz="1600" dirty="0">
                <a:solidFill>
                  <a:schemeClr val="bg1"/>
                </a:solidFill>
              </a:rPr>
              <a:t> database → 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customers</a:t>
            </a:r>
            <a:r>
              <a:rPr lang="en-US" sz="1600" dirty="0">
                <a:solidFill>
                  <a:schemeClr val="bg1"/>
                </a:solidFill>
              </a:rPr>
              <a:t> collection</a:t>
            </a:r>
          </a:p>
          <a:p>
            <a:pPr>
              <a:buNone/>
            </a:pPr>
            <a:br>
              <a:rPr lang="en-US" sz="1600" dirty="0">
                <a:solidFill>
                  <a:schemeClr val="bg1"/>
                </a:solidFill>
                <a:latin typeface="+mn-lt"/>
              </a:rPr>
            </a:br>
            <a:r>
              <a:rPr lang="en-US" sz="1600" dirty="0">
                <a:solidFill>
                  <a:schemeClr val="bg1"/>
                </a:solidFill>
                <a:latin typeface="+mn-lt"/>
              </a:rPr>
              <a:t>const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db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=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client.db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("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shoppingsite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");</a:t>
            </a:r>
          </a:p>
          <a:p>
            <a:pPr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const customers =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db.collection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("customers");</a:t>
            </a:r>
            <a:endParaRPr lang="en-US" sz="1600" dirty="0">
              <a:solidFill>
                <a:schemeClr val="bg1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894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B5656-1698-B92A-371C-FF64F6219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1BFD0-54D0-AE33-7C20-A0F4431DC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7886700" cy="31591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 CREATE: Inserting Documents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D4A5A6-8244-AC58-05F6-496B5B0009D9}"/>
              </a:ext>
            </a:extLst>
          </p:cNvPr>
          <p:cNvSpPr txBox="1"/>
          <p:nvPr/>
        </p:nvSpPr>
        <p:spPr>
          <a:xfrm>
            <a:off x="227106" y="533400"/>
            <a:ext cx="35066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Create = Add a new document to a collection.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A0ACA6-0AE8-1884-9190-D9A9A3E2ED82}"/>
              </a:ext>
            </a:extLst>
          </p:cNvPr>
          <p:cNvSpPr txBox="1"/>
          <p:nvPr/>
        </p:nvSpPr>
        <p:spPr>
          <a:xfrm>
            <a:off x="4265706" y="499782"/>
            <a:ext cx="4572000" cy="310854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const </a:t>
            </a:r>
            <a:r>
              <a:rPr lang="en-US" sz="1600" dirty="0" err="1">
                <a:solidFill>
                  <a:schemeClr val="bg1"/>
                </a:solidFill>
              </a:rPr>
              <a:t>db</a:t>
            </a:r>
            <a:r>
              <a:rPr lang="en-US" sz="1600" dirty="0">
                <a:solidFill>
                  <a:schemeClr val="bg1"/>
                </a:solidFill>
              </a:rPr>
              <a:t> = </a:t>
            </a:r>
            <a:r>
              <a:rPr lang="en-US" sz="1600" dirty="0" err="1">
                <a:solidFill>
                  <a:schemeClr val="bg1"/>
                </a:solidFill>
              </a:rPr>
              <a:t>client.db</a:t>
            </a:r>
            <a:r>
              <a:rPr lang="en-US" sz="1600" dirty="0">
                <a:solidFill>
                  <a:schemeClr val="bg1"/>
                </a:solidFill>
              </a:rPr>
              <a:t>("</a:t>
            </a:r>
            <a:r>
              <a:rPr lang="en-US" sz="1600" dirty="0" err="1">
                <a:solidFill>
                  <a:schemeClr val="bg1"/>
                </a:solidFill>
              </a:rPr>
              <a:t>shoppingsite</a:t>
            </a:r>
            <a:r>
              <a:rPr lang="en-US" sz="1600" dirty="0">
                <a:solidFill>
                  <a:schemeClr val="bg1"/>
                </a:solidFill>
              </a:rPr>
              <a:t>");</a:t>
            </a:r>
          </a:p>
          <a:p>
            <a:r>
              <a:rPr lang="en-US" sz="1600" dirty="0">
                <a:solidFill>
                  <a:schemeClr val="bg1"/>
                </a:solidFill>
              </a:rPr>
              <a:t>const customers = </a:t>
            </a:r>
            <a:r>
              <a:rPr lang="en-US" sz="1600" dirty="0" err="1">
                <a:solidFill>
                  <a:schemeClr val="bg1"/>
                </a:solidFill>
              </a:rPr>
              <a:t>db.collection</a:t>
            </a:r>
            <a:r>
              <a:rPr lang="en-US" sz="1600" dirty="0">
                <a:solidFill>
                  <a:schemeClr val="bg1"/>
                </a:solidFill>
              </a:rPr>
              <a:t>("customers");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const result = await </a:t>
            </a:r>
            <a:r>
              <a:rPr lang="en-US" sz="1600" dirty="0" err="1">
                <a:solidFill>
                  <a:schemeClr val="bg1"/>
                </a:solidFill>
              </a:rPr>
              <a:t>customers.insertOne</a:t>
            </a:r>
            <a:r>
              <a:rPr lang="en-US" sz="1600" dirty="0">
                <a:solidFill>
                  <a:schemeClr val="bg1"/>
                </a:solidFill>
              </a:rPr>
              <a:t>({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</a:t>
            </a:r>
            <a:r>
              <a:rPr lang="en-US" sz="1600" dirty="0" err="1">
                <a:solidFill>
                  <a:schemeClr val="bg1"/>
                </a:solidFill>
              </a:rPr>
              <a:t>firstName</a:t>
            </a:r>
            <a:r>
              <a:rPr lang="en-US" sz="1600" dirty="0">
                <a:solidFill>
                  <a:schemeClr val="bg1"/>
                </a:solidFill>
              </a:rPr>
              <a:t>: "Alice",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</a:t>
            </a:r>
            <a:r>
              <a:rPr lang="en-US" sz="1600" dirty="0" err="1">
                <a:solidFill>
                  <a:schemeClr val="bg1"/>
                </a:solidFill>
              </a:rPr>
              <a:t>lastName</a:t>
            </a:r>
            <a:r>
              <a:rPr lang="en-US" sz="1600" dirty="0">
                <a:solidFill>
                  <a:schemeClr val="bg1"/>
                </a:solidFill>
              </a:rPr>
              <a:t>: "Smith",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email: "alice@example.com",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city: "Hayward"</a:t>
            </a:r>
          </a:p>
          <a:p>
            <a:r>
              <a:rPr lang="en-US" sz="1600" dirty="0">
                <a:solidFill>
                  <a:schemeClr val="bg1"/>
                </a:solidFill>
              </a:rPr>
              <a:t>});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console.log(</a:t>
            </a:r>
            <a:r>
              <a:rPr lang="en-US" sz="1600" dirty="0" err="1">
                <a:solidFill>
                  <a:schemeClr val="bg1"/>
                </a:solidFill>
              </a:rPr>
              <a:t>result.insertedId</a:t>
            </a:r>
            <a:r>
              <a:rPr lang="en-US" sz="1600" dirty="0">
                <a:solidFill>
                  <a:schemeClr val="bg1"/>
                </a:solidFill>
              </a:rPr>
              <a:t>);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CC39D8-CCB0-4B4C-A66F-E31715D26737}"/>
              </a:ext>
            </a:extLst>
          </p:cNvPr>
          <p:cNvSpPr txBox="1"/>
          <p:nvPr/>
        </p:nvSpPr>
        <p:spPr>
          <a:xfrm>
            <a:off x="152400" y="3276600"/>
            <a:ext cx="88392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What happens?</a:t>
            </a:r>
            <a:endParaRPr lang="en-US" dirty="0"/>
          </a:p>
          <a:p>
            <a:pPr marL="342900" lvl="0" indent="-342900">
              <a:buFont typeface="+mj-lt"/>
              <a:buAutoNum type="arabicPeriod"/>
            </a:pPr>
            <a:r>
              <a:rPr lang="en-US" dirty="0" err="1">
                <a:latin typeface="+mn-lt"/>
              </a:rPr>
              <a:t>client.db</a:t>
            </a:r>
            <a:r>
              <a:rPr lang="en-US" dirty="0">
                <a:latin typeface="+mn-lt"/>
              </a:rPr>
              <a:t>("</a:t>
            </a:r>
            <a:r>
              <a:rPr lang="en-US" dirty="0" err="1">
                <a:latin typeface="+mn-lt"/>
              </a:rPr>
              <a:t>shoppingsite</a:t>
            </a:r>
            <a:r>
              <a:rPr lang="en-US" dirty="0">
                <a:latin typeface="+mn-lt"/>
              </a:rPr>
              <a:t>")</a:t>
            </a:r>
            <a:r>
              <a:rPr lang="en-US" dirty="0"/>
              <a:t> selects the database.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err="1">
                <a:latin typeface="+mn-lt"/>
              </a:rPr>
              <a:t>db.collection</a:t>
            </a:r>
            <a:r>
              <a:rPr lang="en-US" dirty="0">
                <a:latin typeface="+mn-lt"/>
              </a:rPr>
              <a:t>("customers")</a:t>
            </a:r>
            <a:r>
              <a:rPr lang="en-US" dirty="0"/>
              <a:t> selects the collection.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err="1">
                <a:latin typeface="+mn-lt"/>
              </a:rPr>
              <a:t>insertOne</a:t>
            </a:r>
            <a:r>
              <a:rPr lang="en-US" dirty="0">
                <a:latin typeface="+mn-lt"/>
              </a:rPr>
              <a:t>()</a:t>
            </a:r>
            <a:r>
              <a:rPr lang="en-US" dirty="0"/>
              <a:t> inserts one document.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MongoDB generates an </a:t>
            </a:r>
            <a:r>
              <a:rPr lang="en-US" dirty="0">
                <a:latin typeface="+mn-lt"/>
              </a:rPr>
              <a:t>_id</a:t>
            </a:r>
            <a:r>
              <a:rPr lang="en-US" dirty="0"/>
              <a:t> if one is not provided.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err="1">
                <a:latin typeface="+mn-lt"/>
              </a:rPr>
              <a:t>result.insertedId</a:t>
            </a:r>
            <a:r>
              <a:rPr lang="en-US" dirty="0"/>
              <a:t> contains the new document's identifier.</a:t>
            </a:r>
          </a:p>
          <a:p>
            <a:pPr>
              <a:buNone/>
            </a:pPr>
            <a:r>
              <a:rPr lang="en-US" b="1" dirty="0"/>
              <a:t>Multiple documents:</a:t>
            </a:r>
            <a:endParaRPr lang="en-US" dirty="0"/>
          </a:p>
          <a:p>
            <a:pPr>
              <a:buNone/>
            </a:pPr>
            <a:r>
              <a:rPr lang="en-US" dirty="0">
                <a:latin typeface="+mn-lt"/>
              </a:rPr>
              <a:t>await </a:t>
            </a:r>
            <a:r>
              <a:rPr lang="en-US" dirty="0" err="1">
                <a:latin typeface="+mn-lt"/>
              </a:rPr>
              <a:t>customers.insertMany</a:t>
            </a:r>
            <a:r>
              <a:rPr lang="en-US" dirty="0">
                <a:latin typeface="+mn-lt"/>
              </a:rPr>
              <a:t>([</a:t>
            </a:r>
          </a:p>
          <a:p>
            <a:pPr>
              <a:buNone/>
            </a:pPr>
            <a:r>
              <a:rPr lang="en-US" dirty="0">
                <a:latin typeface="+mn-lt"/>
              </a:rPr>
              <a:t>  { </a:t>
            </a:r>
            <a:r>
              <a:rPr lang="en-US" dirty="0" err="1">
                <a:latin typeface="+mn-lt"/>
              </a:rPr>
              <a:t>firstName</a:t>
            </a:r>
            <a:r>
              <a:rPr lang="en-US" dirty="0">
                <a:latin typeface="+mn-lt"/>
              </a:rPr>
              <a:t>: "Bob", city: "Oakland" },</a:t>
            </a:r>
          </a:p>
          <a:p>
            <a:pPr>
              <a:buNone/>
            </a:pPr>
            <a:r>
              <a:rPr lang="en-US" dirty="0">
                <a:latin typeface="+mn-lt"/>
              </a:rPr>
              <a:t>  { </a:t>
            </a:r>
            <a:r>
              <a:rPr lang="en-US" dirty="0" err="1">
                <a:latin typeface="+mn-lt"/>
              </a:rPr>
              <a:t>firstName</a:t>
            </a:r>
            <a:r>
              <a:rPr lang="en-US" dirty="0">
                <a:latin typeface="+mn-lt"/>
              </a:rPr>
              <a:t>: "Maria", city: "San Jose" }</a:t>
            </a:r>
          </a:p>
          <a:p>
            <a:pPr>
              <a:buNone/>
            </a:pPr>
            <a:r>
              <a:rPr lang="en-US" dirty="0">
                <a:latin typeface="+mn-lt"/>
              </a:rPr>
              <a:t>]);</a:t>
            </a:r>
          </a:p>
          <a:p>
            <a:pPr>
              <a:buNone/>
            </a:pPr>
            <a:endParaRPr lang="en-US" dirty="0">
              <a:latin typeface="+mn-lt"/>
            </a:endParaRPr>
          </a:p>
          <a:p>
            <a:pPr>
              <a:buNone/>
            </a:pPr>
            <a:r>
              <a:rPr lang="en-US" b="1" dirty="0"/>
              <a:t>Key Point:</a:t>
            </a:r>
            <a:r>
              <a:rPr lang="en-US" dirty="0"/>
              <a:t> MongoDB stores each customer as a document in the </a:t>
            </a:r>
            <a:r>
              <a:rPr lang="en-US" dirty="0">
                <a:latin typeface="+mn-lt"/>
              </a:rPr>
              <a:t>customers</a:t>
            </a:r>
            <a:r>
              <a:rPr lang="en-US" dirty="0"/>
              <a:t> collection.</a:t>
            </a:r>
          </a:p>
        </p:txBody>
      </p:sp>
    </p:spTree>
    <p:extLst>
      <p:ext uri="{BB962C8B-B14F-4D97-AF65-F5344CB8AC3E}">
        <p14:creationId xmlns:p14="http://schemas.microsoft.com/office/powerpoint/2010/main" val="4274841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2F267-101A-1D3D-0D58-CE4711DE3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92F20-3FFA-9085-4FD3-8CE37CDBF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7886700" cy="31591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 READ: Querying Documents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26F260-3DB4-530B-1392-8D69BA7A717E}"/>
              </a:ext>
            </a:extLst>
          </p:cNvPr>
          <p:cNvSpPr txBox="1"/>
          <p:nvPr/>
        </p:nvSpPr>
        <p:spPr>
          <a:xfrm>
            <a:off x="227106" y="533400"/>
            <a:ext cx="35066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Read = Retrieve documents that match specified conditions.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738B4D-4CB1-F701-1384-45FB872AEB63}"/>
              </a:ext>
            </a:extLst>
          </p:cNvPr>
          <p:cNvSpPr txBox="1"/>
          <p:nvPr/>
        </p:nvSpPr>
        <p:spPr>
          <a:xfrm>
            <a:off x="3733800" y="533400"/>
            <a:ext cx="5387788" cy="36009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highlight>
                  <a:srgbClr val="0000FF"/>
                </a:highlight>
              </a:rPr>
              <a:t>Find all customers:</a:t>
            </a:r>
            <a:endParaRPr lang="en-US" sz="1600" dirty="0">
              <a:solidFill>
                <a:schemeClr val="bg1"/>
              </a:solidFill>
              <a:highlight>
                <a:srgbClr val="0000FF"/>
              </a:highlight>
            </a:endParaRPr>
          </a:p>
          <a:p>
            <a:r>
              <a:rPr lang="en-US" dirty="0">
                <a:solidFill>
                  <a:schemeClr val="bg1"/>
                </a:solidFill>
              </a:rPr>
              <a:t>const results = await </a:t>
            </a:r>
            <a:r>
              <a:rPr lang="en-US" dirty="0" err="1">
                <a:solidFill>
                  <a:schemeClr val="bg1"/>
                </a:solidFill>
              </a:rPr>
              <a:t>customers.find</a:t>
            </a:r>
            <a:r>
              <a:rPr lang="en-US" dirty="0">
                <a:solidFill>
                  <a:schemeClr val="bg1"/>
                </a:solidFill>
              </a:rPr>
              <a:t>({}).</a:t>
            </a:r>
            <a:r>
              <a:rPr lang="en-US" dirty="0" err="1">
                <a:solidFill>
                  <a:schemeClr val="bg1"/>
                </a:solidFill>
              </a:rPr>
              <a:t>toArray</a:t>
            </a:r>
            <a:r>
              <a:rPr lang="en-US" dirty="0">
                <a:solidFill>
                  <a:schemeClr val="bg1"/>
                </a:solidFill>
              </a:rPr>
              <a:t>();</a:t>
            </a:r>
          </a:p>
          <a:p>
            <a:r>
              <a:rPr lang="en-US" dirty="0">
                <a:solidFill>
                  <a:schemeClr val="bg1"/>
                </a:solidFill>
              </a:rPr>
              <a:t>console.log(results);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chemeClr val="bg1"/>
                </a:solidFill>
                <a:highlight>
                  <a:srgbClr val="0000FF"/>
                </a:highlight>
              </a:rPr>
              <a:t>Find one customer:</a:t>
            </a:r>
            <a:endParaRPr lang="en-US" sz="1600" dirty="0">
              <a:solidFill>
                <a:schemeClr val="bg1"/>
              </a:solidFill>
              <a:highlight>
                <a:srgbClr val="0000FF"/>
              </a:highlight>
            </a:endParaRPr>
          </a:p>
          <a:p>
            <a:r>
              <a:rPr lang="en-US" dirty="0">
                <a:solidFill>
                  <a:schemeClr val="bg1"/>
                </a:solidFill>
              </a:rPr>
              <a:t>const customer = await </a:t>
            </a:r>
            <a:r>
              <a:rPr lang="en-US" dirty="0" err="1">
                <a:solidFill>
                  <a:schemeClr val="bg1"/>
                </a:solidFill>
              </a:rPr>
              <a:t>customers.findOne</a:t>
            </a:r>
            <a:r>
              <a:rPr lang="en-US" dirty="0">
                <a:solidFill>
                  <a:schemeClr val="bg1"/>
                </a:solidFill>
              </a:rPr>
              <a:t>({</a:t>
            </a:r>
          </a:p>
          <a:p>
            <a:r>
              <a:rPr lang="en-US" dirty="0">
                <a:solidFill>
                  <a:schemeClr val="bg1"/>
                </a:solidFill>
              </a:rPr>
              <a:t>  </a:t>
            </a:r>
            <a:r>
              <a:rPr lang="en-US" dirty="0" err="1">
                <a:solidFill>
                  <a:schemeClr val="bg1"/>
                </a:solidFill>
              </a:rPr>
              <a:t>firstName</a:t>
            </a:r>
            <a:r>
              <a:rPr lang="en-US" dirty="0">
                <a:solidFill>
                  <a:schemeClr val="bg1"/>
                </a:solidFill>
              </a:rPr>
              <a:t>: "Alice"</a:t>
            </a:r>
          </a:p>
          <a:p>
            <a:r>
              <a:rPr lang="en-US" dirty="0">
                <a:solidFill>
                  <a:schemeClr val="bg1"/>
                </a:solidFill>
              </a:rPr>
              <a:t>});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chemeClr val="bg1"/>
                </a:solidFill>
                <a:highlight>
                  <a:srgbClr val="0000FF"/>
                </a:highlight>
              </a:rPr>
              <a:t>Find customers in Hayward:</a:t>
            </a:r>
            <a:endParaRPr lang="en-US" sz="1600" dirty="0">
              <a:solidFill>
                <a:schemeClr val="bg1"/>
              </a:solidFill>
              <a:highlight>
                <a:srgbClr val="0000FF"/>
              </a:highlight>
            </a:endParaRPr>
          </a:p>
          <a:p>
            <a:r>
              <a:rPr lang="en-US" dirty="0">
                <a:solidFill>
                  <a:schemeClr val="bg1"/>
                </a:solidFill>
              </a:rPr>
              <a:t>const results = await </a:t>
            </a:r>
            <a:r>
              <a:rPr lang="en-US" dirty="0" err="1">
                <a:solidFill>
                  <a:schemeClr val="bg1"/>
                </a:solidFill>
              </a:rPr>
              <a:t>customers.find</a:t>
            </a:r>
            <a:r>
              <a:rPr lang="en-US" dirty="0">
                <a:solidFill>
                  <a:schemeClr val="bg1"/>
                </a:solidFill>
              </a:rPr>
              <a:t>({</a:t>
            </a:r>
          </a:p>
          <a:p>
            <a:r>
              <a:rPr lang="en-US" dirty="0">
                <a:solidFill>
                  <a:schemeClr val="bg1"/>
                </a:solidFill>
              </a:rPr>
              <a:t>  city: "Hayward"</a:t>
            </a:r>
          </a:p>
          <a:p>
            <a:r>
              <a:rPr lang="en-US" dirty="0">
                <a:solidFill>
                  <a:schemeClr val="bg1"/>
                </a:solidFill>
              </a:rPr>
              <a:t>}).</a:t>
            </a:r>
            <a:r>
              <a:rPr lang="en-US" dirty="0" err="1">
                <a:solidFill>
                  <a:schemeClr val="bg1"/>
                </a:solidFill>
              </a:rPr>
              <a:t>toArray</a:t>
            </a:r>
            <a:r>
              <a:rPr lang="en-US" dirty="0">
                <a:solidFill>
                  <a:schemeClr val="bg1"/>
                </a:solidFill>
              </a:rPr>
              <a:t>();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30B6F1-9B3F-7CE1-AFA7-297534C05AA6}"/>
              </a:ext>
            </a:extLst>
          </p:cNvPr>
          <p:cNvSpPr txBox="1"/>
          <p:nvPr/>
        </p:nvSpPr>
        <p:spPr>
          <a:xfrm>
            <a:off x="28388" y="4648200"/>
            <a:ext cx="88392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Important Terms:</a:t>
            </a:r>
            <a:endParaRPr lang="en-US" dirty="0"/>
          </a:p>
          <a:p>
            <a:pPr lvl="1"/>
            <a:r>
              <a:rPr lang="en-US" b="1" dirty="0"/>
              <a:t>Query filter:</a:t>
            </a:r>
            <a:r>
              <a:rPr lang="en-US" dirty="0"/>
              <a:t> Specifies which documents match.</a:t>
            </a:r>
          </a:p>
          <a:p>
            <a:pPr lvl="1"/>
            <a:r>
              <a:rPr lang="en-US" b="1" dirty="0"/>
              <a:t>Cursor:</a:t>
            </a:r>
            <a:r>
              <a:rPr lang="en-US" dirty="0"/>
              <a:t> An object used to iterate through query results.</a:t>
            </a:r>
          </a:p>
          <a:p>
            <a:pPr lvl="1"/>
            <a:r>
              <a:rPr lang="en-US" b="1" dirty="0" err="1"/>
              <a:t>toArray</a:t>
            </a:r>
            <a:r>
              <a:rPr lang="en-US" b="1" dirty="0"/>
              <a:t>():</a:t>
            </a:r>
            <a:r>
              <a:rPr lang="en-US" dirty="0"/>
              <a:t> Collects cursor results into a JavaScript array.</a:t>
            </a:r>
          </a:p>
          <a:p>
            <a:endParaRPr lang="en-US" b="1" dirty="0"/>
          </a:p>
          <a:p>
            <a:r>
              <a:rPr lang="en-US" b="1" dirty="0"/>
              <a:t>Key Point:</a:t>
            </a:r>
            <a:r>
              <a:rPr lang="en-US" dirty="0"/>
              <a:t> MongoDB queries use document-style filters rather than SQL SELECT ... WHERE syntax.</a:t>
            </a:r>
          </a:p>
        </p:txBody>
      </p:sp>
    </p:spTree>
    <p:extLst>
      <p:ext uri="{BB962C8B-B14F-4D97-AF65-F5344CB8AC3E}">
        <p14:creationId xmlns:p14="http://schemas.microsoft.com/office/powerpoint/2010/main" val="2071952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4F556-AABF-7A65-27C0-7D5E099C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1F66B-8537-0C76-926D-715789F4F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7886700" cy="31591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MongoDB: Filtering with Query Operators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F14CC4-0836-FC52-03C6-16189092F048}"/>
              </a:ext>
            </a:extLst>
          </p:cNvPr>
          <p:cNvSpPr txBox="1"/>
          <p:nvPr/>
        </p:nvSpPr>
        <p:spPr>
          <a:xfrm>
            <a:off x="227106" y="533400"/>
            <a:ext cx="35066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MongoDB supports comparison and logical operators for more complex queries.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134FC3-0648-EC38-9D27-020DFE513FFF}"/>
              </a:ext>
            </a:extLst>
          </p:cNvPr>
          <p:cNvSpPr txBox="1"/>
          <p:nvPr/>
        </p:nvSpPr>
        <p:spPr>
          <a:xfrm>
            <a:off x="3733800" y="533400"/>
            <a:ext cx="5387788" cy="144655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highlight>
                  <a:srgbClr val="0000FF"/>
                </a:highlight>
              </a:rPr>
              <a:t>Example: Customers age 21 or older living in Hayward</a:t>
            </a:r>
          </a:p>
          <a:p>
            <a:r>
              <a:rPr lang="en-US" dirty="0">
                <a:solidFill>
                  <a:schemeClr val="bg1"/>
                </a:solidFill>
              </a:rPr>
              <a:t>const results = await </a:t>
            </a:r>
            <a:r>
              <a:rPr lang="en-US" dirty="0" err="1">
                <a:solidFill>
                  <a:schemeClr val="bg1"/>
                </a:solidFill>
              </a:rPr>
              <a:t>customers.find</a:t>
            </a:r>
            <a:r>
              <a:rPr lang="en-US" dirty="0">
                <a:solidFill>
                  <a:schemeClr val="bg1"/>
                </a:solidFill>
              </a:rPr>
              <a:t>({</a:t>
            </a:r>
          </a:p>
          <a:p>
            <a:r>
              <a:rPr lang="en-US" dirty="0">
                <a:solidFill>
                  <a:schemeClr val="bg1"/>
                </a:solidFill>
              </a:rPr>
              <a:t>  age: { $</a:t>
            </a:r>
            <a:r>
              <a:rPr lang="en-US" dirty="0" err="1">
                <a:solidFill>
                  <a:schemeClr val="bg1"/>
                </a:solidFill>
              </a:rPr>
              <a:t>gte</a:t>
            </a:r>
            <a:r>
              <a:rPr lang="en-US" dirty="0">
                <a:solidFill>
                  <a:schemeClr val="bg1"/>
                </a:solidFill>
              </a:rPr>
              <a:t>: 21 },</a:t>
            </a:r>
          </a:p>
          <a:p>
            <a:r>
              <a:rPr lang="en-US" dirty="0">
                <a:solidFill>
                  <a:schemeClr val="bg1"/>
                </a:solidFill>
              </a:rPr>
              <a:t>  city: "Hayward"</a:t>
            </a:r>
          </a:p>
          <a:p>
            <a:r>
              <a:rPr lang="en-US" dirty="0">
                <a:solidFill>
                  <a:schemeClr val="bg1"/>
                </a:solidFill>
              </a:rPr>
              <a:t>}).</a:t>
            </a:r>
            <a:r>
              <a:rPr lang="en-US" dirty="0" err="1">
                <a:solidFill>
                  <a:schemeClr val="bg1"/>
                </a:solidFill>
              </a:rPr>
              <a:t>toArray</a:t>
            </a:r>
            <a:r>
              <a:rPr lang="en-US" dirty="0">
                <a:solidFill>
                  <a:schemeClr val="bg1"/>
                </a:solidFill>
              </a:rPr>
              <a:t>();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7AA5F1-5650-3C22-EECE-8F1BEA6F5795}"/>
              </a:ext>
            </a:extLst>
          </p:cNvPr>
          <p:cNvSpPr txBox="1"/>
          <p:nvPr/>
        </p:nvSpPr>
        <p:spPr>
          <a:xfrm>
            <a:off x="57150" y="6001434"/>
            <a:ext cx="8839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Key Point:</a:t>
            </a:r>
            <a:r>
              <a:rPr lang="en-US" dirty="0"/>
              <a:t> Multiple field conditions in a MongoDB filter are implicitly combined with AND.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64608F3-FB4A-5790-C4AF-AF47EB7D5A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051634"/>
              </p:ext>
            </p:extLst>
          </p:nvPr>
        </p:nvGraphicFramePr>
        <p:xfrm>
          <a:off x="762000" y="2895600"/>
          <a:ext cx="78867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3950">
                  <a:extLst>
                    <a:ext uri="{9D8B030D-6E8A-4147-A177-3AD203B41FA5}">
                      <a16:colId xmlns:a16="http://schemas.microsoft.com/office/drawing/2014/main" val="301944577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662337809"/>
                    </a:ext>
                  </a:extLst>
                </a:gridCol>
                <a:gridCol w="4324350">
                  <a:extLst>
                    <a:ext uri="{9D8B030D-6E8A-4147-A177-3AD203B41FA5}">
                      <a16:colId xmlns:a16="http://schemas.microsoft.com/office/drawing/2014/main" val="2323675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Operator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Meaning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Example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417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$eq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Equal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{ age: { $eq: 25 } }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246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$gt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Greater than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{ age: { $</a:t>
                      </a:r>
                      <a:r>
                        <a:rPr lang="en-US" dirty="0" err="1"/>
                        <a:t>gt</a:t>
                      </a:r>
                      <a:r>
                        <a:rPr lang="en-US" dirty="0"/>
                        <a:t>: 21 } }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247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$gte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Greater than or equal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{ age: { $</a:t>
                      </a:r>
                      <a:r>
                        <a:rPr lang="en-US" dirty="0" err="1"/>
                        <a:t>gte</a:t>
                      </a:r>
                      <a:r>
                        <a:rPr lang="en-US" dirty="0"/>
                        <a:t>: 21 } }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4985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$lt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Less than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{ age: { $</a:t>
                      </a:r>
                      <a:r>
                        <a:rPr lang="en-US" dirty="0" err="1"/>
                        <a:t>lt</a:t>
                      </a:r>
                      <a:r>
                        <a:rPr lang="en-US" dirty="0"/>
                        <a:t>: 65 } }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783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$in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Matches one of several values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{ city: { $in: ["Hayward", "Oakland"] } }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311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$and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Both conditions true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{ $and: [{ age: { $</a:t>
                      </a:r>
                      <a:r>
                        <a:rPr lang="en-US" dirty="0" err="1"/>
                        <a:t>gte</a:t>
                      </a:r>
                      <a:r>
                        <a:rPr lang="en-US" dirty="0"/>
                        <a:t>: 21 } }, { city: "Hayward" }] }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5800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$or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At least one condition true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{ $or: [{ city: "Hayward" }, { city: "Oakland" }] }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2494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9061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45852-A946-ECE2-29D8-6430C0878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3F03-4182-173A-38B8-9019B1AF4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3200400" cy="12192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MongoDB: Sorting, Limiting, and Projections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5CB4B4-AEDC-5AE5-94EA-AC5BB892F663}"/>
              </a:ext>
            </a:extLst>
          </p:cNvPr>
          <p:cNvSpPr txBox="1"/>
          <p:nvPr/>
        </p:nvSpPr>
        <p:spPr>
          <a:xfrm>
            <a:off x="218793" y="1600200"/>
            <a:ext cx="35066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MongoDB allows applications to control which documents and fields are returned.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8C6122-AA33-7EA7-EB50-8404AA27076B}"/>
              </a:ext>
            </a:extLst>
          </p:cNvPr>
          <p:cNvSpPr txBox="1"/>
          <p:nvPr/>
        </p:nvSpPr>
        <p:spPr>
          <a:xfrm>
            <a:off x="3756212" y="76200"/>
            <a:ext cx="5387788" cy="683264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highlight>
                  <a:srgbClr val="0000FF"/>
                </a:highlight>
              </a:rPr>
              <a:t>SORT — Order results by a field</a:t>
            </a:r>
          </a:p>
          <a:p>
            <a:r>
              <a:rPr lang="en-US" sz="1600" dirty="0">
                <a:solidFill>
                  <a:schemeClr val="bg1"/>
                </a:solidFill>
              </a:rPr>
              <a:t>const results = await </a:t>
            </a:r>
            <a:r>
              <a:rPr lang="en-US" sz="1600" dirty="0" err="1">
                <a:solidFill>
                  <a:schemeClr val="bg1"/>
                </a:solidFill>
              </a:rPr>
              <a:t>customers.find</a:t>
            </a:r>
            <a:r>
              <a:rPr lang="en-US" sz="1600" dirty="0">
                <a:solidFill>
                  <a:schemeClr val="bg1"/>
                </a:solidFill>
              </a:rPr>
              <a:t>({})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.sort({ </a:t>
            </a:r>
            <a:r>
              <a:rPr lang="en-US" sz="1600" dirty="0" err="1">
                <a:solidFill>
                  <a:schemeClr val="bg1"/>
                </a:solidFill>
              </a:rPr>
              <a:t>lastName</a:t>
            </a:r>
            <a:r>
              <a:rPr lang="en-US" sz="1600" dirty="0">
                <a:solidFill>
                  <a:schemeClr val="bg1"/>
                </a:solidFill>
              </a:rPr>
              <a:t>: 1 })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.</a:t>
            </a:r>
            <a:r>
              <a:rPr lang="en-US" sz="1600" dirty="0" err="1">
                <a:solidFill>
                  <a:schemeClr val="bg1"/>
                </a:solidFill>
              </a:rPr>
              <a:t>toArray</a:t>
            </a:r>
            <a:r>
              <a:rPr lang="en-US" sz="1600" dirty="0">
                <a:solidFill>
                  <a:schemeClr val="bg1"/>
                </a:solidFill>
              </a:rPr>
              <a:t>();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i="1" dirty="0">
                <a:solidFill>
                  <a:schemeClr val="bg1"/>
                </a:solidFill>
                <a:highlight>
                  <a:srgbClr val="008080"/>
                </a:highlight>
              </a:rPr>
              <a:t>1 = ascending; -1 = descending.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chemeClr val="bg1"/>
                </a:solidFill>
                <a:highlight>
                  <a:srgbClr val="0000FF"/>
                </a:highlight>
              </a:rPr>
              <a:t>LIMIT — Return only a specified number of documents</a:t>
            </a:r>
          </a:p>
          <a:p>
            <a:r>
              <a:rPr lang="en-US" sz="1600" dirty="0">
                <a:solidFill>
                  <a:schemeClr val="bg1"/>
                </a:solidFill>
              </a:rPr>
              <a:t>const results = await </a:t>
            </a:r>
            <a:r>
              <a:rPr lang="en-US" sz="1600" dirty="0" err="1">
                <a:solidFill>
                  <a:schemeClr val="bg1"/>
                </a:solidFill>
              </a:rPr>
              <a:t>customers.find</a:t>
            </a:r>
            <a:r>
              <a:rPr lang="en-US" sz="1600" dirty="0">
                <a:solidFill>
                  <a:schemeClr val="bg1"/>
                </a:solidFill>
              </a:rPr>
              <a:t>({})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.limit(10)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.</a:t>
            </a:r>
            <a:r>
              <a:rPr lang="en-US" sz="1600" dirty="0" err="1">
                <a:solidFill>
                  <a:schemeClr val="bg1"/>
                </a:solidFill>
              </a:rPr>
              <a:t>toArray</a:t>
            </a:r>
            <a:r>
              <a:rPr lang="en-US" sz="1600" dirty="0">
                <a:solidFill>
                  <a:schemeClr val="bg1"/>
                </a:solidFill>
              </a:rPr>
              <a:t>();</a:t>
            </a:r>
            <a:br>
              <a:rPr lang="en-US" sz="1600" dirty="0">
                <a:solidFill>
                  <a:schemeClr val="bg1"/>
                </a:solidFill>
              </a:rPr>
            </a:b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chemeClr val="bg1"/>
                </a:solidFill>
                <a:highlight>
                  <a:srgbClr val="0000FF"/>
                </a:highlight>
              </a:rPr>
              <a:t>PROJECTION — Return only selected fields</a:t>
            </a:r>
          </a:p>
          <a:p>
            <a:r>
              <a:rPr lang="en-US" sz="1600" dirty="0">
                <a:solidFill>
                  <a:schemeClr val="bg1"/>
                </a:solidFill>
              </a:rPr>
              <a:t>const results = await </a:t>
            </a:r>
            <a:r>
              <a:rPr lang="en-US" sz="1600" dirty="0" err="1">
                <a:solidFill>
                  <a:schemeClr val="bg1"/>
                </a:solidFill>
              </a:rPr>
              <a:t>customers.find</a:t>
            </a:r>
            <a:r>
              <a:rPr lang="en-US" sz="1600" dirty="0">
                <a:solidFill>
                  <a:schemeClr val="bg1"/>
                </a:solidFill>
              </a:rPr>
              <a:t>(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{},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{ projection: { </a:t>
            </a:r>
            <a:r>
              <a:rPr lang="en-US" sz="1600" dirty="0" err="1">
                <a:solidFill>
                  <a:schemeClr val="bg1"/>
                </a:solidFill>
              </a:rPr>
              <a:t>firstName</a:t>
            </a:r>
            <a:r>
              <a:rPr lang="en-US" sz="1600" dirty="0">
                <a:solidFill>
                  <a:schemeClr val="bg1"/>
                </a:solidFill>
              </a:rPr>
              <a:t>: 1, email: 1, _id: 0 } }</a:t>
            </a:r>
          </a:p>
          <a:p>
            <a:r>
              <a:rPr lang="en-US" sz="1600" dirty="0">
                <a:solidFill>
                  <a:schemeClr val="bg1"/>
                </a:solidFill>
              </a:rPr>
              <a:t>).</a:t>
            </a:r>
            <a:r>
              <a:rPr lang="en-US" sz="1600" dirty="0" err="1">
                <a:solidFill>
                  <a:schemeClr val="bg1"/>
                </a:solidFill>
              </a:rPr>
              <a:t>toArray</a:t>
            </a:r>
            <a:r>
              <a:rPr lang="en-US" sz="1600" dirty="0">
                <a:solidFill>
                  <a:schemeClr val="bg1"/>
                </a:solidFill>
              </a:rPr>
              <a:t>();</a:t>
            </a:r>
            <a:br>
              <a:rPr lang="en-US" sz="1600" dirty="0">
                <a:solidFill>
                  <a:schemeClr val="bg1"/>
                </a:solidFill>
              </a:rPr>
            </a:br>
            <a:br>
              <a:rPr lang="en-US" sz="1600" dirty="0">
                <a:solidFill>
                  <a:schemeClr val="bg1"/>
                </a:solidFill>
              </a:rPr>
            </a:b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chemeClr val="bg1"/>
                </a:solidFill>
                <a:highlight>
                  <a:srgbClr val="0000FF"/>
                </a:highlight>
              </a:rPr>
              <a:t>Combined Example:</a:t>
            </a:r>
          </a:p>
          <a:p>
            <a:r>
              <a:rPr lang="en-US" sz="1600" dirty="0">
                <a:solidFill>
                  <a:schemeClr val="bg1"/>
                </a:solidFill>
              </a:rPr>
              <a:t>const results = await </a:t>
            </a:r>
            <a:r>
              <a:rPr lang="en-US" sz="1600" dirty="0" err="1">
                <a:solidFill>
                  <a:schemeClr val="bg1"/>
                </a:solidFill>
              </a:rPr>
              <a:t>customers.find</a:t>
            </a:r>
            <a:r>
              <a:rPr lang="en-US" sz="1600" dirty="0">
                <a:solidFill>
                  <a:schemeClr val="bg1"/>
                </a:solidFill>
              </a:rPr>
              <a:t>(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{ city: "Hayward" },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{ projection: { </a:t>
            </a:r>
            <a:r>
              <a:rPr lang="en-US" sz="1600" dirty="0" err="1">
                <a:solidFill>
                  <a:schemeClr val="bg1"/>
                </a:solidFill>
              </a:rPr>
              <a:t>firstName</a:t>
            </a:r>
            <a:r>
              <a:rPr lang="en-US" sz="1600" dirty="0">
                <a:solidFill>
                  <a:schemeClr val="bg1"/>
                </a:solidFill>
              </a:rPr>
              <a:t>: 1, email: 1, _id: 0 } }</a:t>
            </a:r>
          </a:p>
          <a:p>
            <a:r>
              <a:rPr lang="en-US" sz="1600" dirty="0">
                <a:solidFill>
                  <a:schemeClr val="bg1"/>
                </a:solidFill>
              </a:rPr>
              <a:t>)</a:t>
            </a:r>
          </a:p>
          <a:p>
            <a:r>
              <a:rPr lang="en-US" sz="1600" dirty="0">
                <a:solidFill>
                  <a:schemeClr val="bg1"/>
                </a:solidFill>
              </a:rPr>
              <a:t>.sort({ </a:t>
            </a:r>
            <a:r>
              <a:rPr lang="en-US" sz="1600" dirty="0" err="1">
                <a:solidFill>
                  <a:schemeClr val="bg1"/>
                </a:solidFill>
              </a:rPr>
              <a:t>firstName</a:t>
            </a:r>
            <a:r>
              <a:rPr lang="en-US" sz="1600" dirty="0">
                <a:solidFill>
                  <a:schemeClr val="bg1"/>
                </a:solidFill>
              </a:rPr>
              <a:t>: 1 })</a:t>
            </a:r>
          </a:p>
          <a:p>
            <a:r>
              <a:rPr lang="en-US" sz="1600" dirty="0">
                <a:solidFill>
                  <a:schemeClr val="bg1"/>
                </a:solidFill>
              </a:rPr>
              <a:t>.limit(10)</a:t>
            </a:r>
          </a:p>
          <a:p>
            <a:r>
              <a:rPr lang="en-US" sz="1600" dirty="0">
                <a:solidFill>
                  <a:schemeClr val="bg1"/>
                </a:solidFill>
              </a:rPr>
              <a:t>.</a:t>
            </a:r>
            <a:r>
              <a:rPr lang="en-US" sz="1600" dirty="0" err="1">
                <a:solidFill>
                  <a:schemeClr val="bg1"/>
                </a:solidFill>
              </a:rPr>
              <a:t>toArray</a:t>
            </a:r>
            <a:r>
              <a:rPr lang="en-US" sz="1600" dirty="0">
                <a:solidFill>
                  <a:schemeClr val="bg1"/>
                </a:solidFill>
              </a:rPr>
              <a:t>();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A327B8-1C70-8F43-DE6D-6ED8C12EB1C0}"/>
              </a:ext>
            </a:extLst>
          </p:cNvPr>
          <p:cNvSpPr txBox="1"/>
          <p:nvPr/>
        </p:nvSpPr>
        <p:spPr>
          <a:xfrm>
            <a:off x="218793" y="3505200"/>
            <a:ext cx="332441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Key Point:</a:t>
            </a:r>
            <a:r>
              <a:rPr lang="en-US" dirty="0"/>
              <a:t> Filtering selects documents; projection selects fields; sorting controls order; limiting controls the number returned.</a:t>
            </a:r>
          </a:p>
        </p:txBody>
      </p:sp>
    </p:spTree>
    <p:extLst>
      <p:ext uri="{BB962C8B-B14F-4D97-AF65-F5344CB8AC3E}">
        <p14:creationId xmlns:p14="http://schemas.microsoft.com/office/powerpoint/2010/main" val="3715603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61B7C-6B9B-C1A4-B770-59127F8F4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AA941-80BA-2A29-0641-199B8ABC6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3200400" cy="12192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MongoDB: UPDATE and DELETE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685E13-EDE0-57A5-E987-8CFD49E511E3}"/>
              </a:ext>
            </a:extLst>
          </p:cNvPr>
          <p:cNvSpPr txBox="1"/>
          <p:nvPr/>
        </p:nvSpPr>
        <p:spPr>
          <a:xfrm>
            <a:off x="3756212" y="76200"/>
            <a:ext cx="5387788" cy="710963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highlight>
                  <a:srgbClr val="0000FF"/>
                </a:highlight>
              </a:rPr>
              <a:t>UPDATE — Modify existing documents</a:t>
            </a:r>
          </a:p>
          <a:p>
            <a:r>
              <a:rPr lang="en-US" sz="1600" dirty="0">
                <a:solidFill>
                  <a:schemeClr val="bg1"/>
                </a:solidFill>
              </a:rPr>
              <a:t>const result = await </a:t>
            </a:r>
            <a:r>
              <a:rPr lang="en-US" sz="1600" dirty="0" err="1">
                <a:solidFill>
                  <a:schemeClr val="bg1"/>
                </a:solidFill>
              </a:rPr>
              <a:t>customers.updateOne</a:t>
            </a:r>
            <a:r>
              <a:rPr lang="en-US" sz="1600" dirty="0">
                <a:solidFill>
                  <a:schemeClr val="bg1"/>
                </a:solidFill>
              </a:rPr>
              <a:t>(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{ email: "alice@example.com" },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{ $set: { city: "Fremont" } }</a:t>
            </a:r>
          </a:p>
          <a:p>
            <a:r>
              <a:rPr lang="en-US" sz="1600" dirty="0">
                <a:solidFill>
                  <a:schemeClr val="bg1"/>
                </a:solidFill>
              </a:rPr>
              <a:t>);</a:t>
            </a:r>
            <a:br>
              <a:rPr lang="en-US" sz="1600" dirty="0">
                <a:solidFill>
                  <a:schemeClr val="bg1"/>
                </a:solidFill>
              </a:rPr>
            </a:br>
            <a:endParaRPr lang="en-US" sz="1600" dirty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First argument</a:t>
            </a:r>
            <a:r>
              <a:rPr lang="en-US" sz="1600" dirty="0">
                <a:solidFill>
                  <a:schemeClr val="bg1"/>
                </a:solidFill>
              </a:rPr>
              <a:t>: filter identifying the document.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Second argument: </a:t>
            </a:r>
            <a:r>
              <a:rPr lang="en-US" sz="1600" dirty="0">
                <a:solidFill>
                  <a:schemeClr val="bg1"/>
                </a:solidFill>
              </a:rPr>
              <a:t>update operation.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$set: </a:t>
            </a:r>
            <a:r>
              <a:rPr lang="en-US" sz="1600" dirty="0">
                <a:solidFill>
                  <a:schemeClr val="bg1"/>
                </a:solidFill>
              </a:rPr>
              <a:t>changes or adds specified fields.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chemeClr val="bg1"/>
                </a:solidFill>
              </a:rPr>
              <a:t>result.modifiedCount</a:t>
            </a:r>
            <a:r>
              <a:rPr lang="en-US" sz="1600" dirty="0">
                <a:solidFill>
                  <a:schemeClr val="bg1"/>
                </a:solidFill>
              </a:rPr>
              <a:t>: number of documents modified.</a:t>
            </a:r>
            <a:br>
              <a:rPr lang="en-US" sz="1600" i="1" dirty="0">
                <a:solidFill>
                  <a:schemeClr val="bg1"/>
                </a:solidFill>
              </a:rPr>
            </a:br>
            <a:endParaRPr lang="en-US" sz="1600" i="1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chemeClr val="bg1"/>
                </a:solidFill>
                <a:highlight>
                  <a:srgbClr val="0000FF"/>
                </a:highlight>
              </a:rPr>
              <a:t>UPDATE MANY — Modify multiple matching documents</a:t>
            </a:r>
          </a:p>
          <a:p>
            <a:r>
              <a:rPr lang="en-US" sz="1600" dirty="0">
                <a:solidFill>
                  <a:schemeClr val="bg1"/>
                </a:solidFill>
              </a:rPr>
              <a:t>await </a:t>
            </a:r>
            <a:r>
              <a:rPr lang="en-US" sz="1600" dirty="0" err="1">
                <a:solidFill>
                  <a:schemeClr val="bg1"/>
                </a:solidFill>
              </a:rPr>
              <a:t>customers.updateMany</a:t>
            </a:r>
            <a:r>
              <a:rPr lang="en-US" sz="1600" dirty="0">
                <a:solidFill>
                  <a:schemeClr val="bg1"/>
                </a:solidFill>
              </a:rPr>
              <a:t>(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{ city: "Hayward" },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{ $set: { region: "East Bay" } }</a:t>
            </a:r>
          </a:p>
          <a:p>
            <a:r>
              <a:rPr lang="en-US" sz="1600" dirty="0">
                <a:solidFill>
                  <a:schemeClr val="bg1"/>
                </a:solidFill>
              </a:rPr>
              <a:t>)</a:t>
            </a:r>
            <a:r>
              <a:rPr lang="en-US" dirty="0">
                <a:solidFill>
                  <a:schemeClr val="bg1"/>
                </a:solidFill>
              </a:rPr>
              <a:t>;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chemeClr val="bg1"/>
                </a:solidFill>
                <a:highlight>
                  <a:srgbClr val="0000FF"/>
                </a:highlight>
              </a:rPr>
              <a:t>DELETE — Remove a document</a:t>
            </a:r>
          </a:p>
          <a:p>
            <a:r>
              <a:rPr lang="en-US" sz="1600" dirty="0">
                <a:solidFill>
                  <a:schemeClr val="bg1"/>
                </a:solidFill>
              </a:rPr>
              <a:t>await </a:t>
            </a:r>
            <a:r>
              <a:rPr lang="en-US" sz="1600" dirty="0" err="1">
                <a:solidFill>
                  <a:schemeClr val="bg1"/>
                </a:solidFill>
              </a:rPr>
              <a:t>customers.deleteOne</a:t>
            </a:r>
            <a:r>
              <a:rPr lang="en-US" sz="1600" dirty="0">
                <a:solidFill>
                  <a:schemeClr val="bg1"/>
                </a:solidFill>
              </a:rPr>
              <a:t>({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email: "alice@example.com"</a:t>
            </a:r>
          </a:p>
          <a:p>
            <a:r>
              <a:rPr lang="en-US" sz="1600" dirty="0">
                <a:solidFill>
                  <a:schemeClr val="bg1"/>
                </a:solidFill>
              </a:rPr>
              <a:t>});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chemeClr val="bg1"/>
                </a:solidFill>
                <a:highlight>
                  <a:srgbClr val="0000FF"/>
                </a:highlight>
              </a:rPr>
              <a:t>DELETE MANY — Remove multiple documents</a:t>
            </a:r>
          </a:p>
          <a:p>
            <a:r>
              <a:rPr lang="en-US" sz="1600" dirty="0">
                <a:solidFill>
                  <a:schemeClr val="bg1"/>
                </a:solidFill>
              </a:rPr>
              <a:t>await </a:t>
            </a:r>
            <a:r>
              <a:rPr lang="en-US" sz="1600" dirty="0" err="1">
                <a:solidFill>
                  <a:schemeClr val="bg1"/>
                </a:solidFill>
              </a:rPr>
              <a:t>customers.deleteMany</a:t>
            </a:r>
            <a:r>
              <a:rPr lang="en-US" sz="1600" dirty="0">
                <a:solidFill>
                  <a:schemeClr val="bg1"/>
                </a:solidFill>
              </a:rPr>
              <a:t>({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status: "inactive"</a:t>
            </a:r>
          </a:p>
          <a:p>
            <a:r>
              <a:rPr lang="en-US" sz="1600" dirty="0">
                <a:solidFill>
                  <a:schemeClr val="bg1"/>
                </a:solidFill>
              </a:rPr>
              <a:t>});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4C45B3-A757-A466-A07C-46747C0D82FB}"/>
              </a:ext>
            </a:extLst>
          </p:cNvPr>
          <p:cNvSpPr txBox="1"/>
          <p:nvPr/>
        </p:nvSpPr>
        <p:spPr>
          <a:xfrm>
            <a:off x="218793" y="3505200"/>
            <a:ext cx="332441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Important:</a:t>
            </a:r>
            <a:r>
              <a:rPr lang="en-US" dirty="0"/>
              <a:t> </a:t>
            </a:r>
            <a:r>
              <a:rPr lang="en-US" dirty="0" err="1"/>
              <a:t>deleteMany</a:t>
            </a:r>
            <a:r>
              <a:rPr lang="en-US" dirty="0"/>
              <a:t>({}) deletes ALL documents in the collection.</a:t>
            </a:r>
          </a:p>
          <a:p>
            <a:endParaRPr lang="en-US" dirty="0"/>
          </a:p>
          <a:p>
            <a:r>
              <a:rPr lang="en-US" b="1" dirty="0"/>
              <a:t>Key Point:</a:t>
            </a:r>
            <a:r>
              <a:rPr lang="en-US" dirty="0"/>
              <a:t> Always verify the query filter before updating or deleting data.</a:t>
            </a:r>
          </a:p>
        </p:txBody>
      </p:sp>
    </p:spTree>
    <p:extLst>
      <p:ext uri="{BB962C8B-B14F-4D97-AF65-F5344CB8AC3E}">
        <p14:creationId xmlns:p14="http://schemas.microsoft.com/office/powerpoint/2010/main" val="1743054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3E94-46ED-22E6-313C-FA89914A1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to MongoDB w/ NodeJS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A9824A-0105-A182-9322-3B8101E284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--see website and online documentation for more, as well as any service provider used</a:t>
            </a:r>
          </a:p>
        </p:txBody>
      </p:sp>
    </p:spTree>
    <p:extLst>
      <p:ext uri="{BB962C8B-B14F-4D97-AF65-F5344CB8AC3E}">
        <p14:creationId xmlns:p14="http://schemas.microsoft.com/office/powerpoint/2010/main" val="4076974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475F6-5C8C-9958-C98E-F739841EA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Connecting Node.js to MongoDB Atlas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80148-6CA5-B71A-1F42-2B0A54036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90600"/>
            <a:ext cx="9220200" cy="601979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MongoDB Atlas</a:t>
            </a:r>
            <a:r>
              <a:rPr lang="en-US" dirty="0"/>
              <a:t> is a managed cloud database service that hosts MongoDB deployments.</a:t>
            </a:r>
          </a:p>
          <a:p>
            <a:pPr marL="0" indent="0">
              <a:buNone/>
            </a:pPr>
            <a:r>
              <a:rPr lang="en-US" b="1" dirty="0"/>
              <a:t>Architecture:</a:t>
            </a:r>
            <a:endParaRPr lang="en-US" dirty="0"/>
          </a:p>
          <a:p>
            <a:pPr marL="685800" lvl="2" indent="0">
              <a:buNone/>
            </a:pPr>
            <a:r>
              <a:rPr lang="en-US" sz="1900" dirty="0"/>
              <a:t>Node.js Application</a:t>
            </a:r>
          </a:p>
          <a:p>
            <a:pPr marL="685800" lvl="2" indent="0">
              <a:buNone/>
            </a:pPr>
            <a:r>
              <a:rPr lang="en-US" sz="1900" dirty="0"/>
              <a:t>       ↓</a:t>
            </a:r>
          </a:p>
          <a:p>
            <a:pPr marL="685800" lvl="2" indent="0">
              <a:buNone/>
            </a:pPr>
            <a:r>
              <a:rPr lang="en-US" sz="1900" dirty="0"/>
              <a:t>MongoDB Node.js Driver</a:t>
            </a:r>
          </a:p>
          <a:p>
            <a:pPr marL="685800" lvl="2" indent="0">
              <a:buNone/>
            </a:pPr>
            <a:r>
              <a:rPr lang="en-US" sz="1900" dirty="0"/>
              <a:t>       ↓</a:t>
            </a:r>
          </a:p>
          <a:p>
            <a:pPr marL="685800" lvl="2" indent="0">
              <a:buNone/>
            </a:pPr>
            <a:r>
              <a:rPr lang="en-US" sz="1900" dirty="0"/>
              <a:t>Network Connection (TLS)</a:t>
            </a:r>
          </a:p>
          <a:p>
            <a:pPr marL="685800" lvl="2" indent="0">
              <a:buNone/>
            </a:pPr>
            <a:r>
              <a:rPr lang="en-US" sz="1900" dirty="0"/>
              <a:t>       ↓</a:t>
            </a:r>
          </a:p>
          <a:p>
            <a:pPr marL="685800" lvl="2" indent="0">
              <a:buNone/>
            </a:pPr>
            <a:r>
              <a:rPr lang="en-US" sz="1900" dirty="0"/>
              <a:t>MongoDB Atlas</a:t>
            </a:r>
          </a:p>
          <a:p>
            <a:pPr marL="685800" lvl="2" indent="0">
              <a:buNone/>
            </a:pPr>
            <a:r>
              <a:rPr lang="en-US" sz="1900" dirty="0"/>
              <a:t>       ↓</a:t>
            </a:r>
          </a:p>
          <a:p>
            <a:pPr marL="685800" lvl="2" indent="0">
              <a:buNone/>
            </a:pPr>
            <a:r>
              <a:rPr lang="en-US" sz="1900" dirty="0" err="1"/>
              <a:t>shoppingsite</a:t>
            </a:r>
            <a:r>
              <a:rPr lang="en-US" sz="1900" dirty="0"/>
              <a:t> Database</a:t>
            </a:r>
          </a:p>
          <a:p>
            <a:pPr marL="685800" lvl="2" indent="0">
              <a:buNone/>
            </a:pPr>
            <a:r>
              <a:rPr lang="en-US" sz="1900" dirty="0"/>
              <a:t>       ↓</a:t>
            </a:r>
          </a:p>
          <a:p>
            <a:pPr marL="685800" lvl="2" indent="0">
              <a:buNone/>
            </a:pPr>
            <a:r>
              <a:rPr lang="en-US" sz="1900" dirty="0"/>
              <a:t>customers Collection</a:t>
            </a:r>
          </a:p>
          <a:p>
            <a:pPr marL="0" indent="0">
              <a:buNone/>
            </a:pPr>
            <a:r>
              <a:rPr lang="en-US" b="1" dirty="0"/>
              <a:t>Steps:</a:t>
            </a:r>
            <a:endParaRPr lang="en-US" dirty="0"/>
          </a:p>
          <a:p>
            <a:r>
              <a:rPr lang="en-US" dirty="0"/>
              <a:t>Create a MongoDB Atlas deployment.</a:t>
            </a:r>
          </a:p>
          <a:p>
            <a:r>
              <a:rPr lang="en-US" dirty="0"/>
              <a:t>Create a database user and configure network access.</a:t>
            </a:r>
          </a:p>
          <a:p>
            <a:r>
              <a:rPr lang="en-US" dirty="0"/>
              <a:t>Obtain the MongoDB connection string (URI).</a:t>
            </a:r>
          </a:p>
          <a:p>
            <a:r>
              <a:rPr lang="en-US" dirty="0"/>
              <a:t>Install the MongoDB Node.js driver.</a:t>
            </a:r>
          </a:p>
          <a:p>
            <a:r>
              <a:rPr lang="en-US" dirty="0"/>
              <a:t>Connect using </a:t>
            </a:r>
            <a:r>
              <a:rPr lang="en-US" dirty="0" err="1"/>
              <a:t>MongoClient</a:t>
            </a:r>
            <a:r>
              <a:rPr lang="en-US" dirty="0"/>
              <a:t>.</a:t>
            </a:r>
          </a:p>
          <a:p>
            <a:r>
              <a:rPr lang="en-US" dirty="0"/>
              <a:t>Perform CRUD operations.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b="1" dirty="0"/>
              <a:t>Install the driver:</a:t>
            </a:r>
            <a:endParaRPr lang="en-US" dirty="0"/>
          </a:p>
          <a:p>
            <a:pPr marL="342900" lvl="1" indent="0">
              <a:buNone/>
            </a:pPr>
            <a:r>
              <a:rPr lang="en-US" dirty="0" err="1">
                <a:solidFill>
                  <a:schemeClr val="bg1"/>
                </a:solidFill>
                <a:highlight>
                  <a:srgbClr val="000000"/>
                </a:highlight>
              </a:rPr>
              <a:t>npm</a:t>
            </a:r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</a:rPr>
              <a:t> install </a:t>
            </a:r>
            <a:r>
              <a:rPr lang="en-US" dirty="0" err="1">
                <a:solidFill>
                  <a:schemeClr val="bg1"/>
                </a:solidFill>
                <a:highlight>
                  <a:srgbClr val="000000"/>
                </a:highlight>
              </a:rPr>
              <a:t>mongodb</a:t>
            </a:r>
            <a:endParaRPr lang="en-US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pPr marL="0" indent="0">
              <a:buNone/>
            </a:pPr>
            <a:r>
              <a:rPr lang="en-US" b="1" dirty="0"/>
              <a:t>Key Point:</a:t>
            </a:r>
            <a:r>
              <a:rPr lang="en-US" dirty="0"/>
              <a:t> The MongoDB driver allows Node.js applications to communicate with MongoDB Atlas.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5749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FAD2C-95AF-955C-1F7C-2B3932E2B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09600"/>
            <a:ext cx="7886700" cy="39687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 Atlas: Connection String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8C9AD-26BD-48A0-92AD-ECB00E01B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839200" cy="5943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A connection string (URI) tells the MongoDB driver how to connect to the database deployment.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Example:</a:t>
            </a:r>
            <a:endParaRPr lang="en-US" dirty="0"/>
          </a:p>
          <a:p>
            <a:pPr marL="342900" lvl="1" indent="0">
              <a:buNone/>
            </a:pPr>
            <a:r>
              <a:rPr lang="en-US" dirty="0" err="1"/>
              <a:t>mongodb+srv</a:t>
            </a:r>
            <a:r>
              <a:rPr lang="en-US" dirty="0"/>
              <a:t>://&lt;username&gt;:&lt;password&gt;@cluster0.example.mongodb.net/</a:t>
            </a:r>
          </a:p>
          <a:p>
            <a:pPr marL="0" indent="0">
              <a:buNone/>
            </a:pPr>
            <a:r>
              <a:rPr lang="en-US" b="1" dirty="0"/>
              <a:t>Components:</a:t>
            </a:r>
            <a:endParaRPr lang="en-US" dirty="0"/>
          </a:p>
          <a:p>
            <a:pPr lvl="1"/>
            <a:r>
              <a:rPr lang="en-US" dirty="0" err="1"/>
              <a:t>mongodb+srv</a:t>
            </a:r>
            <a:r>
              <a:rPr lang="en-US" dirty="0"/>
              <a:t>:// — MongoDB connection URI scheme using DNS SRV discovery.</a:t>
            </a:r>
          </a:p>
          <a:p>
            <a:pPr lvl="1"/>
            <a:r>
              <a:rPr lang="en-US" dirty="0"/>
              <a:t>&lt;username&gt; — Database user.</a:t>
            </a:r>
          </a:p>
          <a:p>
            <a:pPr lvl="1"/>
            <a:r>
              <a:rPr lang="en-US" dirty="0"/>
              <a:t>&lt;password&gt; — Database user's password.</a:t>
            </a:r>
          </a:p>
          <a:p>
            <a:pPr lvl="1"/>
            <a:r>
              <a:rPr lang="en-US" dirty="0"/>
              <a:t>cluster0.example.mongodb.net — Example Atlas cluster hostname.</a:t>
            </a:r>
          </a:p>
          <a:p>
            <a:pPr lvl="1"/>
            <a:r>
              <a:rPr lang="en-US" dirty="0"/>
              <a:t>Additional URI options can configure connection behavior.</a:t>
            </a:r>
          </a:p>
          <a:p>
            <a:pPr marL="0" indent="0">
              <a:buNone/>
            </a:pPr>
            <a:r>
              <a:rPr lang="en-US" b="1" dirty="0">
                <a:highlight>
                  <a:srgbClr val="FFFF00"/>
                </a:highlight>
              </a:rPr>
              <a:t>Security: NEVER hardcode database credentials in application source code.</a:t>
            </a:r>
            <a:endParaRPr lang="en-US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b="1" dirty="0">
                <a:highlight>
                  <a:srgbClr val="00FF00"/>
                </a:highlight>
              </a:rPr>
              <a:t>Use environment variables:</a:t>
            </a:r>
          </a:p>
          <a:p>
            <a:pPr marL="342900" lvl="1" indent="0">
              <a:buNone/>
            </a:pPr>
            <a:r>
              <a:rPr lang="en-US" dirty="0">
                <a:highlight>
                  <a:srgbClr val="00FF00"/>
                </a:highlight>
              </a:rPr>
              <a:t>MONGODB_URI=</a:t>
            </a:r>
            <a:r>
              <a:rPr lang="en-US" dirty="0" err="1">
                <a:highlight>
                  <a:srgbClr val="00FF00"/>
                </a:highlight>
              </a:rPr>
              <a:t>mongodb+srv</a:t>
            </a:r>
            <a:r>
              <a:rPr lang="en-US" dirty="0">
                <a:highlight>
                  <a:srgbClr val="00FF00"/>
                </a:highlight>
              </a:rPr>
              <a:t>://...</a:t>
            </a:r>
          </a:p>
          <a:p>
            <a:pPr marL="0" indent="0">
              <a:buNone/>
            </a:pPr>
            <a:r>
              <a:rPr lang="en-US" b="1" dirty="0">
                <a:highlight>
                  <a:srgbClr val="00FF00"/>
                </a:highlight>
              </a:rPr>
              <a:t>Read the value in Node.js:</a:t>
            </a:r>
          </a:p>
          <a:p>
            <a:pPr marL="342900" lvl="1" indent="0">
              <a:buNone/>
            </a:pPr>
            <a:r>
              <a:rPr lang="en-US" dirty="0">
                <a:highlight>
                  <a:srgbClr val="00FF00"/>
                </a:highlight>
              </a:rPr>
              <a:t>const </a:t>
            </a:r>
            <a:r>
              <a:rPr lang="en-US" dirty="0" err="1">
                <a:highlight>
                  <a:srgbClr val="00FF00"/>
                </a:highlight>
              </a:rPr>
              <a:t>uri</a:t>
            </a:r>
            <a:r>
              <a:rPr lang="en-US" dirty="0">
                <a:highlight>
                  <a:srgbClr val="00FF00"/>
                </a:highlight>
              </a:rPr>
              <a:t> = </a:t>
            </a:r>
            <a:r>
              <a:rPr lang="en-US" dirty="0" err="1">
                <a:highlight>
                  <a:srgbClr val="00FF00"/>
                </a:highlight>
              </a:rPr>
              <a:t>process.env.MONGODB_URI</a:t>
            </a:r>
            <a:r>
              <a:rPr lang="en-US" dirty="0">
                <a:highlight>
                  <a:srgbClr val="00FF00"/>
                </a:highlight>
              </a:rPr>
              <a:t>;</a:t>
            </a:r>
            <a:br>
              <a:rPr lang="en-US" dirty="0">
                <a:highlight>
                  <a:srgbClr val="00FF00"/>
                </a:highlight>
              </a:rPr>
            </a:br>
            <a:endParaRPr lang="en-US" dirty="0">
              <a:highlight>
                <a:srgbClr val="00FF00"/>
              </a:highlight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Important:</a:t>
            </a:r>
            <a:r>
              <a:rPr lang="en-US" dirty="0">
                <a:solidFill>
                  <a:srgbClr val="FF0000"/>
                </a:solidFill>
              </a:rPr>
              <a:t> Keep .env files containing credentials out of GitHub.</a:t>
            </a:r>
          </a:p>
          <a:p>
            <a:pPr marL="0" indent="0">
              <a:buNone/>
            </a:pPr>
            <a:r>
              <a:rPr lang="en-US" b="1" dirty="0"/>
              <a:t>Key Point:</a:t>
            </a:r>
            <a:r>
              <a:rPr lang="en-US" dirty="0"/>
              <a:t> The connection string identifies the MongoDB deployment and provides connection information and authentication credentials.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0079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6EFB0-C528-AC57-6450-40AC70119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8600"/>
            <a:ext cx="7886700" cy="1524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Node.js: Connecting to MongoDB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5D071-075C-5952-60BC-392AE6ABF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533400"/>
            <a:ext cx="3810000" cy="6400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The MongoDB Node.js driver provides the </a:t>
            </a:r>
            <a:r>
              <a:rPr lang="en-US" b="1" dirty="0" err="1"/>
              <a:t>MongoClient</a:t>
            </a:r>
            <a:r>
              <a:rPr lang="en-US" b="1" dirty="0"/>
              <a:t> class for managing database connections.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Important Concepts:</a:t>
            </a:r>
            <a:endParaRPr lang="en-US" dirty="0"/>
          </a:p>
          <a:p>
            <a:pPr marL="0" lvl="0" indent="0">
              <a:buNone/>
            </a:pPr>
            <a:r>
              <a:rPr lang="en-US" b="1" dirty="0" err="1"/>
              <a:t>MongoClient</a:t>
            </a:r>
            <a:r>
              <a:rPr lang="en-US" b="1" dirty="0"/>
              <a:t> </a:t>
            </a:r>
            <a:r>
              <a:rPr lang="en-US" dirty="0"/>
              <a:t>— Manages connections to MongoDB.</a:t>
            </a:r>
          </a:p>
          <a:p>
            <a:pPr marL="0" lvl="0" indent="0">
              <a:buNone/>
            </a:pPr>
            <a:r>
              <a:rPr lang="en-US" b="1" dirty="0"/>
              <a:t>connect() </a:t>
            </a:r>
            <a:r>
              <a:rPr lang="en-US" dirty="0"/>
              <a:t>— Establishes a connection.</a:t>
            </a:r>
          </a:p>
          <a:p>
            <a:pPr marL="0" lvl="0" indent="0">
              <a:buNone/>
            </a:pPr>
            <a:r>
              <a:rPr lang="en-US" b="1" dirty="0" err="1"/>
              <a:t>db</a:t>
            </a:r>
            <a:r>
              <a:rPr lang="en-US" b="1" dirty="0"/>
              <a:t>() </a:t>
            </a:r>
            <a:r>
              <a:rPr lang="en-US" dirty="0"/>
              <a:t>— Selects a database.</a:t>
            </a:r>
          </a:p>
          <a:p>
            <a:pPr marL="0" lvl="0" indent="0">
              <a:buNone/>
            </a:pPr>
            <a:r>
              <a:rPr lang="en-US" b="1" dirty="0"/>
              <a:t>collection() </a:t>
            </a:r>
            <a:r>
              <a:rPr lang="en-US" dirty="0"/>
              <a:t>— Selects a collection.</a:t>
            </a:r>
          </a:p>
          <a:p>
            <a:pPr marL="0" lvl="0" indent="0">
              <a:buNone/>
            </a:pPr>
            <a:r>
              <a:rPr lang="en-US" b="1" dirty="0"/>
              <a:t>await</a:t>
            </a:r>
            <a:r>
              <a:rPr lang="en-US" dirty="0"/>
              <a:t> — Waits for an asynchronous operation.</a:t>
            </a:r>
          </a:p>
          <a:p>
            <a:pPr marL="0" lvl="0" indent="0">
              <a:buNone/>
            </a:pPr>
            <a:r>
              <a:rPr lang="en-US" b="1" dirty="0"/>
              <a:t>close() </a:t>
            </a:r>
            <a:r>
              <a:rPr lang="en-US" dirty="0"/>
              <a:t>— Closes the client when the script finishes.</a:t>
            </a:r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Key Point:</a:t>
            </a:r>
            <a:r>
              <a:rPr lang="en-US" dirty="0"/>
              <a:t> Database operations are asynchronous and commonly use async/await.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4DC1C2-8363-CE3A-532D-98F5D401960A}"/>
              </a:ext>
            </a:extLst>
          </p:cNvPr>
          <p:cNvSpPr txBox="1"/>
          <p:nvPr/>
        </p:nvSpPr>
        <p:spPr>
          <a:xfrm>
            <a:off x="3852081" y="779145"/>
            <a:ext cx="5312391" cy="59093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import "</a:t>
            </a:r>
            <a:r>
              <a:rPr lang="en-US" dirty="0" err="1">
                <a:solidFill>
                  <a:schemeClr val="bg1"/>
                </a:solidFill>
              </a:rPr>
              <a:t>dotenv</a:t>
            </a:r>
            <a:r>
              <a:rPr lang="en-US" dirty="0">
                <a:solidFill>
                  <a:schemeClr val="bg1"/>
                </a:solidFill>
              </a:rPr>
              <a:t>/config";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import { </a:t>
            </a:r>
            <a:r>
              <a:rPr lang="en-US" dirty="0" err="1">
                <a:solidFill>
                  <a:schemeClr val="bg1"/>
                </a:solidFill>
              </a:rPr>
              <a:t>MongoClient</a:t>
            </a:r>
            <a:r>
              <a:rPr lang="en-US" dirty="0">
                <a:solidFill>
                  <a:schemeClr val="bg1"/>
                </a:solidFill>
              </a:rPr>
              <a:t> } from "</a:t>
            </a:r>
            <a:r>
              <a:rPr lang="en-US" dirty="0" err="1">
                <a:solidFill>
                  <a:schemeClr val="bg1"/>
                </a:solidFill>
              </a:rPr>
              <a:t>mongodb</a:t>
            </a:r>
            <a:r>
              <a:rPr lang="en-US" dirty="0">
                <a:solidFill>
                  <a:schemeClr val="bg1"/>
                </a:solidFill>
              </a:rPr>
              <a:t>";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const </a:t>
            </a:r>
            <a:r>
              <a:rPr lang="en-US" dirty="0" err="1">
                <a:solidFill>
                  <a:schemeClr val="bg1"/>
                </a:solidFill>
              </a:rPr>
              <a:t>uri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n-US" dirty="0" err="1">
                <a:solidFill>
                  <a:schemeClr val="bg1"/>
                </a:solidFill>
              </a:rPr>
              <a:t>process.env.MONGODB_URI</a:t>
            </a:r>
            <a:r>
              <a:rPr lang="en-US" dirty="0">
                <a:solidFill>
                  <a:schemeClr val="bg1"/>
                </a:solidFill>
              </a:rPr>
              <a:t>;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const client = new </a:t>
            </a:r>
            <a:r>
              <a:rPr lang="en-US" dirty="0" err="1">
                <a:solidFill>
                  <a:schemeClr val="bg1"/>
                </a:solidFill>
              </a:rPr>
              <a:t>MongoClient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dirty="0" err="1">
                <a:solidFill>
                  <a:schemeClr val="bg1"/>
                </a:solidFill>
              </a:rPr>
              <a:t>uri</a:t>
            </a:r>
            <a:r>
              <a:rPr lang="en-US" dirty="0">
                <a:solidFill>
                  <a:schemeClr val="bg1"/>
                </a:solidFill>
              </a:rPr>
              <a:t>);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try {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await </a:t>
            </a:r>
            <a:r>
              <a:rPr lang="en-US" dirty="0" err="1">
                <a:solidFill>
                  <a:schemeClr val="bg1"/>
                </a:solidFill>
              </a:rPr>
              <a:t>client.connect</a:t>
            </a:r>
            <a:r>
              <a:rPr lang="en-US" dirty="0">
                <a:solidFill>
                  <a:schemeClr val="bg1"/>
                </a:solidFill>
              </a:rPr>
              <a:t>();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const </a:t>
            </a:r>
            <a:r>
              <a:rPr lang="en-US" dirty="0" err="1">
                <a:solidFill>
                  <a:schemeClr val="bg1"/>
                </a:solidFill>
              </a:rPr>
              <a:t>db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n-US" dirty="0" err="1">
                <a:solidFill>
                  <a:schemeClr val="bg1"/>
                </a:solidFill>
              </a:rPr>
              <a:t>client.db</a:t>
            </a:r>
            <a:r>
              <a:rPr lang="en-US" dirty="0">
                <a:solidFill>
                  <a:schemeClr val="bg1"/>
                </a:solidFill>
              </a:rPr>
              <a:t>("</a:t>
            </a:r>
            <a:r>
              <a:rPr lang="en-US" dirty="0" err="1">
                <a:solidFill>
                  <a:schemeClr val="bg1"/>
                </a:solidFill>
              </a:rPr>
              <a:t>shoppingsite</a:t>
            </a:r>
            <a:r>
              <a:rPr lang="en-US" dirty="0">
                <a:solidFill>
                  <a:schemeClr val="bg1"/>
                </a:solidFill>
              </a:rPr>
              <a:t>");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const customers = </a:t>
            </a:r>
            <a:r>
              <a:rPr lang="en-US" dirty="0" err="1">
                <a:solidFill>
                  <a:schemeClr val="bg1"/>
                </a:solidFill>
              </a:rPr>
              <a:t>db.collection</a:t>
            </a:r>
            <a:r>
              <a:rPr lang="en-US" dirty="0">
                <a:solidFill>
                  <a:schemeClr val="bg1"/>
                </a:solidFill>
              </a:rPr>
              <a:t>("customers");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const results = await </a:t>
            </a:r>
            <a:r>
              <a:rPr lang="en-US" dirty="0" err="1">
                <a:solidFill>
                  <a:schemeClr val="bg1"/>
                </a:solidFill>
              </a:rPr>
              <a:t>customers.find</a:t>
            </a:r>
            <a:r>
              <a:rPr lang="en-US" dirty="0">
                <a:solidFill>
                  <a:schemeClr val="bg1"/>
                </a:solidFill>
              </a:rPr>
              <a:t>({}).</a:t>
            </a:r>
            <a:r>
              <a:rPr lang="en-US" dirty="0" err="1">
                <a:solidFill>
                  <a:schemeClr val="bg1"/>
                </a:solidFill>
              </a:rPr>
              <a:t>toArray</a:t>
            </a:r>
            <a:r>
              <a:rPr lang="en-US" dirty="0">
                <a:solidFill>
                  <a:schemeClr val="bg1"/>
                </a:solidFill>
              </a:rPr>
              <a:t>();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console.log(results);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} catch (error) {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</a:t>
            </a:r>
            <a:r>
              <a:rPr lang="en-US" dirty="0" err="1">
                <a:solidFill>
                  <a:schemeClr val="bg1"/>
                </a:solidFill>
              </a:rPr>
              <a:t>console.error</a:t>
            </a:r>
            <a:r>
              <a:rPr lang="en-US" dirty="0">
                <a:solidFill>
                  <a:schemeClr val="bg1"/>
                </a:solidFill>
              </a:rPr>
              <a:t>("MongoDB error:", error);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} finally {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await </a:t>
            </a:r>
            <a:r>
              <a:rPr lang="en-US" dirty="0" err="1">
                <a:solidFill>
                  <a:schemeClr val="bg1"/>
                </a:solidFill>
              </a:rPr>
              <a:t>client.close</a:t>
            </a:r>
            <a:r>
              <a:rPr lang="en-US" dirty="0">
                <a:solidFill>
                  <a:schemeClr val="bg1"/>
                </a:solidFill>
              </a:rPr>
              <a:t>();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}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086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EA2FC-CBC9-EA6A-A26B-8E09D7D34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6827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 in a Modern Web Application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DD465-E22E-DB75-F063-95143A3D8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2000"/>
            <a:ext cx="8134350" cy="655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A typical web application accesses MongoDB through its backend rather than directly from the browser.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Architecture:</a:t>
            </a:r>
            <a:endParaRPr lang="en-US" dirty="0"/>
          </a:p>
          <a:p>
            <a:pPr marL="685800" lvl="2" indent="0">
              <a:buNone/>
            </a:pPr>
            <a:r>
              <a:rPr lang="en-US" dirty="0"/>
              <a:t>React / Browser</a:t>
            </a:r>
          </a:p>
          <a:p>
            <a:pPr marL="685800" lvl="2" indent="0">
              <a:buNone/>
            </a:pPr>
            <a:r>
              <a:rPr lang="en-US" dirty="0"/>
              <a:t>      ↓</a:t>
            </a:r>
          </a:p>
          <a:p>
            <a:pPr marL="685800" lvl="2" indent="0">
              <a:buNone/>
            </a:pPr>
            <a:r>
              <a:rPr lang="en-US" dirty="0"/>
              <a:t>JavaScript fetch()</a:t>
            </a:r>
          </a:p>
          <a:p>
            <a:pPr marL="685800" lvl="2" indent="0">
              <a:buNone/>
            </a:pPr>
            <a:r>
              <a:rPr lang="en-US" dirty="0"/>
              <a:t>      ↓ HTTP/JSON</a:t>
            </a:r>
          </a:p>
          <a:p>
            <a:pPr marL="685800" lvl="2" indent="0">
              <a:buNone/>
            </a:pPr>
            <a:r>
              <a:rPr lang="en-US" dirty="0"/>
              <a:t>Node.js + Express REST API</a:t>
            </a:r>
          </a:p>
          <a:p>
            <a:pPr marL="685800" lvl="2" indent="0">
              <a:buNone/>
            </a:pPr>
            <a:r>
              <a:rPr lang="en-US" dirty="0"/>
              <a:t>      ↓</a:t>
            </a:r>
          </a:p>
          <a:p>
            <a:pPr marL="685800" lvl="2" indent="0">
              <a:buNone/>
            </a:pPr>
            <a:r>
              <a:rPr lang="en-US" dirty="0"/>
              <a:t>MongoDB Node.js Driver</a:t>
            </a:r>
          </a:p>
          <a:p>
            <a:pPr marL="685800" lvl="2" indent="0">
              <a:buNone/>
            </a:pPr>
            <a:r>
              <a:rPr lang="en-US" dirty="0"/>
              <a:t>      ↓</a:t>
            </a:r>
          </a:p>
          <a:p>
            <a:pPr marL="685800" lvl="2" indent="0">
              <a:buNone/>
            </a:pPr>
            <a:r>
              <a:rPr lang="en-US" dirty="0"/>
              <a:t>MongoDB Atlas</a:t>
            </a:r>
          </a:p>
          <a:p>
            <a:pPr marL="685800" lvl="2" indent="0">
              <a:buNone/>
            </a:pPr>
            <a:r>
              <a:rPr lang="en-US" dirty="0"/>
              <a:t>      ↓</a:t>
            </a:r>
          </a:p>
          <a:p>
            <a:pPr marL="685800" lvl="2" indent="0">
              <a:buNone/>
            </a:pPr>
            <a:r>
              <a:rPr lang="en-US" dirty="0" err="1"/>
              <a:t>shoppingsite.customers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Why use an Express backend?</a:t>
            </a:r>
            <a:endParaRPr lang="en-US" dirty="0"/>
          </a:p>
          <a:p>
            <a:r>
              <a:rPr lang="en-US" dirty="0"/>
              <a:t>Protect database credentials from browser users.</a:t>
            </a:r>
          </a:p>
          <a:p>
            <a:r>
              <a:rPr lang="en-US" dirty="0"/>
              <a:t>Validate incoming data.</a:t>
            </a:r>
          </a:p>
          <a:p>
            <a:r>
              <a:rPr lang="en-US" dirty="0"/>
              <a:t>Implement application business logic.</a:t>
            </a:r>
          </a:p>
          <a:p>
            <a:r>
              <a:rPr lang="en-US" dirty="0"/>
              <a:t>Enforce authentication and authorization.</a:t>
            </a:r>
          </a:p>
          <a:p>
            <a:r>
              <a:rPr lang="en-US" dirty="0"/>
              <a:t>Control which database operations clients can perform.</a:t>
            </a:r>
          </a:p>
          <a:p>
            <a:r>
              <a:rPr lang="en-US" dirty="0"/>
              <a:t>Return JSON responses to the frontend.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EDFA51-AAE7-5FFD-AFFF-49F1A8AA0B72}"/>
              </a:ext>
            </a:extLst>
          </p:cNvPr>
          <p:cNvSpPr txBox="1"/>
          <p:nvPr/>
        </p:nvSpPr>
        <p:spPr>
          <a:xfrm>
            <a:off x="5943600" y="1219200"/>
            <a:ext cx="2667000" cy="267765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sz="2100" b="1" dirty="0"/>
              <a:t>Example:</a:t>
            </a:r>
            <a:endParaRPr lang="en-US" sz="2100" dirty="0"/>
          </a:p>
          <a:p>
            <a:r>
              <a:rPr lang="en-US" sz="2100" dirty="0"/>
              <a:t>GET /</a:t>
            </a:r>
            <a:r>
              <a:rPr lang="en-US" sz="2100" dirty="0" err="1"/>
              <a:t>api</a:t>
            </a:r>
            <a:r>
              <a:rPr lang="en-US" sz="2100" dirty="0"/>
              <a:t>/customers</a:t>
            </a:r>
          </a:p>
          <a:p>
            <a:r>
              <a:rPr lang="en-US" sz="2100" dirty="0"/>
              <a:t>       ↓</a:t>
            </a:r>
          </a:p>
          <a:p>
            <a:r>
              <a:rPr lang="en-US" sz="2100" dirty="0"/>
              <a:t>Express route</a:t>
            </a:r>
          </a:p>
          <a:p>
            <a:r>
              <a:rPr lang="en-US" sz="2100" dirty="0"/>
              <a:t>       ↓</a:t>
            </a:r>
          </a:p>
          <a:p>
            <a:r>
              <a:rPr lang="en-US" sz="2100" dirty="0" err="1"/>
              <a:t>customers.find</a:t>
            </a:r>
            <a:r>
              <a:rPr lang="en-US" sz="2100" dirty="0"/>
              <a:t>({})</a:t>
            </a:r>
          </a:p>
          <a:p>
            <a:r>
              <a:rPr lang="en-US" sz="2100" dirty="0"/>
              <a:t>       ↓</a:t>
            </a:r>
          </a:p>
          <a:p>
            <a:r>
              <a:rPr lang="en-US" sz="2100" dirty="0"/>
              <a:t>JSON response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AD7451-B733-8E25-C7B4-91DD9866E57B}"/>
              </a:ext>
            </a:extLst>
          </p:cNvPr>
          <p:cNvSpPr txBox="1"/>
          <p:nvPr/>
        </p:nvSpPr>
        <p:spPr>
          <a:xfrm>
            <a:off x="6569122" y="4267200"/>
            <a:ext cx="2667000" cy="147732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Key Point:</a:t>
            </a:r>
            <a:r>
              <a:rPr lang="en-US" dirty="0"/>
              <a:t> The backend acts as a controlled interface between the browser and the database.</a:t>
            </a:r>
          </a:p>
        </p:txBody>
      </p:sp>
    </p:spTree>
    <p:extLst>
      <p:ext uri="{BB962C8B-B14F-4D97-AF65-F5344CB8AC3E}">
        <p14:creationId xmlns:p14="http://schemas.microsoft.com/office/powerpoint/2010/main" val="3026499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48976-866E-1B56-9ED1-131B4D4CF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8696A-7D6B-CD46-9AC3-06E221211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8600"/>
            <a:ext cx="7886700" cy="1524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Express REST API: Reading MongoDB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15882-3A2C-4F78-D0DA-5883A2D9F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533400"/>
            <a:ext cx="3810000" cy="6400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Assume app is an Express application and customers is a MongoDB collection obtained from a connected </a:t>
            </a:r>
            <a:r>
              <a:rPr lang="en-US" dirty="0" err="1"/>
              <a:t>MongoClient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Example Response:</a:t>
            </a:r>
            <a:endParaRPr lang="en-US" dirty="0"/>
          </a:p>
          <a:p>
            <a:pPr marL="342900" lvl="1" indent="0">
              <a:buNone/>
            </a:pPr>
            <a:r>
              <a:rPr lang="en-US" dirty="0"/>
              <a:t>[</a:t>
            </a:r>
          </a:p>
          <a:p>
            <a:pPr marL="342900" lvl="1" indent="0">
              <a:buNone/>
            </a:pPr>
            <a:r>
              <a:rPr lang="en-US" dirty="0"/>
              <a:t>  {</a:t>
            </a:r>
          </a:p>
          <a:p>
            <a:pPr marL="342900" lvl="1" indent="0">
              <a:buNone/>
            </a:pPr>
            <a:r>
              <a:rPr lang="en-US" dirty="0"/>
              <a:t>    "_id": 101,</a:t>
            </a:r>
          </a:p>
          <a:p>
            <a:pPr marL="342900" lvl="1" indent="0">
              <a:buNone/>
            </a:pPr>
            <a:r>
              <a:rPr lang="en-US" dirty="0"/>
              <a:t>    "</a:t>
            </a:r>
            <a:r>
              <a:rPr lang="en-US" dirty="0" err="1"/>
              <a:t>firstName</a:t>
            </a:r>
            <a:r>
              <a:rPr lang="en-US" dirty="0"/>
              <a:t>": "Alice",</a:t>
            </a:r>
          </a:p>
          <a:p>
            <a:pPr marL="342900" lvl="1" indent="0">
              <a:buNone/>
            </a:pPr>
            <a:r>
              <a:rPr lang="en-US" dirty="0"/>
              <a:t>    "city": "Hayward"</a:t>
            </a:r>
          </a:p>
          <a:p>
            <a:pPr marL="342900" lvl="1" indent="0">
              <a:buNone/>
            </a:pPr>
            <a:r>
              <a:rPr lang="en-US" dirty="0"/>
              <a:t>  },</a:t>
            </a:r>
          </a:p>
          <a:p>
            <a:pPr marL="342900" lvl="1" indent="0">
              <a:buNone/>
            </a:pPr>
            <a:r>
              <a:rPr lang="en-US" dirty="0"/>
              <a:t>  {</a:t>
            </a:r>
          </a:p>
          <a:p>
            <a:pPr marL="342900" lvl="1" indent="0">
              <a:buNone/>
            </a:pPr>
            <a:r>
              <a:rPr lang="en-US" dirty="0"/>
              <a:t>    "_id": 102,</a:t>
            </a:r>
          </a:p>
          <a:p>
            <a:pPr marL="342900" lvl="1" indent="0">
              <a:buNone/>
            </a:pPr>
            <a:r>
              <a:rPr lang="en-US" dirty="0"/>
              <a:t>    "</a:t>
            </a:r>
            <a:r>
              <a:rPr lang="en-US" dirty="0" err="1"/>
              <a:t>firstName</a:t>
            </a:r>
            <a:r>
              <a:rPr lang="en-US" dirty="0"/>
              <a:t>": "Bob",</a:t>
            </a:r>
          </a:p>
          <a:p>
            <a:pPr marL="342900" lvl="1" indent="0">
              <a:buNone/>
            </a:pPr>
            <a:r>
              <a:rPr lang="en-US" dirty="0"/>
              <a:t>    "city": "Oakland"</a:t>
            </a:r>
          </a:p>
          <a:p>
            <a:pPr marL="342900" lvl="1" indent="0">
              <a:buNone/>
            </a:pPr>
            <a:r>
              <a:rPr lang="en-US" dirty="0"/>
              <a:t>  }</a:t>
            </a:r>
          </a:p>
          <a:p>
            <a:pPr marL="342900" lvl="1" indent="0">
              <a:buNone/>
            </a:pPr>
            <a:r>
              <a:rPr lang="en-US" dirty="0"/>
              <a:t>]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Key Point:</a:t>
            </a:r>
            <a:r>
              <a:rPr lang="en-US" dirty="0"/>
              <a:t> Express converts a browser HTTP request into a MongoDB query and returns the results as JSON.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53AA0F-58C5-C95B-99C2-BECE48C407D3}"/>
              </a:ext>
            </a:extLst>
          </p:cNvPr>
          <p:cNvSpPr txBox="1"/>
          <p:nvPr/>
        </p:nvSpPr>
        <p:spPr>
          <a:xfrm>
            <a:off x="4114800" y="762000"/>
            <a:ext cx="4954422" cy="59093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highlight>
                  <a:srgbClr val="0000FF"/>
                </a:highlight>
              </a:rPr>
              <a:t>Example: Retrieve customers from MongoDB and return JSON.</a:t>
            </a:r>
            <a:endParaRPr lang="en-US" dirty="0">
              <a:solidFill>
                <a:schemeClr val="bg1"/>
              </a:solidFill>
              <a:highlight>
                <a:srgbClr val="0000FF"/>
              </a:highlight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app.get</a:t>
            </a:r>
            <a:r>
              <a:rPr lang="en-US" dirty="0">
                <a:solidFill>
                  <a:schemeClr val="bg1"/>
                </a:solidFill>
              </a:rPr>
              <a:t>("/</a:t>
            </a:r>
            <a:r>
              <a:rPr lang="en-US" dirty="0" err="1">
                <a:solidFill>
                  <a:schemeClr val="bg1"/>
                </a:solidFill>
              </a:rPr>
              <a:t>api</a:t>
            </a:r>
            <a:r>
              <a:rPr lang="en-US" dirty="0">
                <a:solidFill>
                  <a:schemeClr val="bg1"/>
                </a:solidFill>
              </a:rPr>
              <a:t>/customers", async (req, res) =&gt; {</a:t>
            </a:r>
          </a:p>
          <a:p>
            <a:r>
              <a:rPr lang="en-US" dirty="0">
                <a:solidFill>
                  <a:schemeClr val="bg1"/>
                </a:solidFill>
              </a:rPr>
              <a:t>  try {</a:t>
            </a:r>
          </a:p>
          <a:p>
            <a:r>
              <a:rPr lang="en-US" dirty="0">
                <a:solidFill>
                  <a:schemeClr val="bg1"/>
                </a:solidFill>
              </a:rPr>
              <a:t>    const results = await customers</a:t>
            </a:r>
          </a:p>
          <a:p>
            <a:r>
              <a:rPr lang="en-US" dirty="0">
                <a:solidFill>
                  <a:schemeClr val="bg1"/>
                </a:solidFill>
              </a:rPr>
              <a:t>      .find({})</a:t>
            </a:r>
          </a:p>
          <a:p>
            <a:r>
              <a:rPr lang="en-US" dirty="0">
                <a:solidFill>
                  <a:schemeClr val="bg1"/>
                </a:solidFill>
              </a:rPr>
              <a:t>      .limit(10)</a:t>
            </a:r>
          </a:p>
          <a:p>
            <a:r>
              <a:rPr lang="en-US" dirty="0">
                <a:solidFill>
                  <a:schemeClr val="bg1"/>
                </a:solidFill>
              </a:rPr>
              <a:t>      .</a:t>
            </a:r>
            <a:r>
              <a:rPr lang="en-US" dirty="0" err="1">
                <a:solidFill>
                  <a:schemeClr val="bg1"/>
                </a:solidFill>
              </a:rPr>
              <a:t>toArray</a:t>
            </a:r>
            <a:r>
              <a:rPr lang="en-US" dirty="0">
                <a:solidFill>
                  <a:schemeClr val="bg1"/>
                </a:solidFill>
              </a:rPr>
              <a:t>();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   </a:t>
            </a:r>
            <a:r>
              <a:rPr lang="en-US" dirty="0" err="1">
                <a:solidFill>
                  <a:schemeClr val="bg1"/>
                </a:solidFill>
              </a:rPr>
              <a:t>res.json</a:t>
            </a:r>
            <a:r>
              <a:rPr lang="en-US" dirty="0">
                <a:solidFill>
                  <a:schemeClr val="bg1"/>
                </a:solidFill>
              </a:rPr>
              <a:t>(results);</a:t>
            </a:r>
          </a:p>
          <a:p>
            <a:r>
              <a:rPr lang="en-US" dirty="0">
                <a:solidFill>
                  <a:schemeClr val="bg1"/>
                </a:solidFill>
              </a:rPr>
              <a:t>  } catch (error) {</a:t>
            </a:r>
          </a:p>
          <a:p>
            <a:r>
              <a:rPr lang="en-US" dirty="0">
                <a:solidFill>
                  <a:schemeClr val="bg1"/>
                </a:solidFill>
              </a:rPr>
              <a:t>    </a:t>
            </a:r>
            <a:r>
              <a:rPr lang="en-US" dirty="0" err="1">
                <a:solidFill>
                  <a:schemeClr val="bg1"/>
                </a:solidFill>
              </a:rPr>
              <a:t>console.error</a:t>
            </a:r>
            <a:r>
              <a:rPr lang="en-US" dirty="0">
                <a:solidFill>
                  <a:schemeClr val="bg1"/>
                </a:solidFill>
              </a:rPr>
              <a:t>(error);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   </a:t>
            </a:r>
            <a:r>
              <a:rPr lang="en-US" dirty="0" err="1">
                <a:solidFill>
                  <a:schemeClr val="bg1"/>
                </a:solidFill>
              </a:rPr>
              <a:t>res.status</a:t>
            </a:r>
            <a:r>
              <a:rPr lang="en-US" dirty="0">
                <a:solidFill>
                  <a:schemeClr val="bg1"/>
                </a:solidFill>
              </a:rPr>
              <a:t>(500).</a:t>
            </a:r>
            <a:r>
              <a:rPr lang="en-US" dirty="0" err="1">
                <a:solidFill>
                  <a:schemeClr val="bg1"/>
                </a:solidFill>
              </a:rPr>
              <a:t>json</a:t>
            </a:r>
            <a:r>
              <a:rPr lang="en-US" dirty="0">
                <a:solidFill>
                  <a:schemeClr val="bg1"/>
                </a:solidFill>
              </a:rPr>
              <a:t>({</a:t>
            </a:r>
          </a:p>
          <a:p>
            <a:r>
              <a:rPr lang="en-US" dirty="0">
                <a:solidFill>
                  <a:schemeClr val="bg1"/>
                </a:solidFill>
              </a:rPr>
              <a:t>      error: "Database query failed"</a:t>
            </a:r>
          </a:p>
          <a:p>
            <a:r>
              <a:rPr lang="en-US" dirty="0">
                <a:solidFill>
                  <a:schemeClr val="bg1"/>
                </a:solidFill>
              </a:rPr>
              <a:t>    });</a:t>
            </a:r>
          </a:p>
          <a:p>
            <a:r>
              <a:rPr lang="en-US" dirty="0">
                <a:solidFill>
                  <a:schemeClr val="bg1"/>
                </a:solidFill>
              </a:rPr>
              <a:t>  }</a:t>
            </a:r>
          </a:p>
          <a:p>
            <a:r>
              <a:rPr lang="en-US" dirty="0">
                <a:solidFill>
                  <a:schemeClr val="bg1"/>
                </a:solidFill>
              </a:rPr>
              <a:t>});</a:t>
            </a:r>
          </a:p>
          <a:p>
            <a:r>
              <a:rPr lang="en-US" b="1" dirty="0">
                <a:solidFill>
                  <a:schemeClr val="bg1"/>
                </a:solidFill>
              </a:rPr>
              <a:t>Request: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GET /</a:t>
            </a:r>
            <a:r>
              <a:rPr lang="en-US" dirty="0" err="1">
                <a:solidFill>
                  <a:schemeClr val="bg1"/>
                </a:solidFill>
              </a:rPr>
              <a:t>api</a:t>
            </a:r>
            <a:r>
              <a:rPr lang="en-US" dirty="0">
                <a:solidFill>
                  <a:schemeClr val="bg1"/>
                </a:solidFill>
              </a:rPr>
              <a:t>/customers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4933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B0C9E-1FAD-FC92-4173-DC5F401B0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ACAA2-802E-30A9-99C4-3925B3FCF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9600"/>
            <a:ext cx="2819400" cy="762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Express REST API: Creating MongoDB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2901E-0AA5-1EDD-BFEA-CD8414899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905000"/>
            <a:ext cx="2667000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Assume app and customers have already been initialized.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DA6738-D37F-888E-3151-5D00BCC323DB}"/>
              </a:ext>
            </a:extLst>
          </p:cNvPr>
          <p:cNvSpPr txBox="1"/>
          <p:nvPr/>
        </p:nvSpPr>
        <p:spPr>
          <a:xfrm>
            <a:off x="3810000" y="-19334"/>
            <a:ext cx="5259222" cy="677108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highlight>
                  <a:srgbClr val="0000FF"/>
                </a:highlight>
              </a:rPr>
              <a:t>Example: Browser sends customer information to an Express backend, which inserts a document into MongoDB.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1400" dirty="0" err="1">
                <a:solidFill>
                  <a:schemeClr val="bg1"/>
                </a:solidFill>
              </a:rPr>
              <a:t>app.use</a:t>
            </a:r>
            <a:r>
              <a:rPr lang="en-US" sz="1400" dirty="0">
                <a:solidFill>
                  <a:schemeClr val="bg1"/>
                </a:solidFill>
              </a:rPr>
              <a:t>(</a:t>
            </a:r>
            <a:r>
              <a:rPr lang="en-US" sz="1400" dirty="0" err="1">
                <a:solidFill>
                  <a:schemeClr val="bg1"/>
                </a:solidFill>
              </a:rPr>
              <a:t>express.json</a:t>
            </a:r>
            <a:r>
              <a:rPr lang="en-US" sz="1400" dirty="0">
                <a:solidFill>
                  <a:schemeClr val="bg1"/>
                </a:solidFill>
              </a:rPr>
              <a:t>());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 err="1">
                <a:solidFill>
                  <a:schemeClr val="bg1"/>
                </a:solidFill>
              </a:rPr>
              <a:t>app.post</a:t>
            </a:r>
            <a:r>
              <a:rPr lang="en-US" sz="1400" dirty="0">
                <a:solidFill>
                  <a:schemeClr val="bg1"/>
                </a:solidFill>
              </a:rPr>
              <a:t>("/</a:t>
            </a:r>
            <a:r>
              <a:rPr lang="en-US" sz="1400" dirty="0" err="1">
                <a:solidFill>
                  <a:schemeClr val="bg1"/>
                </a:solidFill>
              </a:rPr>
              <a:t>api</a:t>
            </a:r>
            <a:r>
              <a:rPr lang="en-US" sz="1400" dirty="0">
                <a:solidFill>
                  <a:schemeClr val="bg1"/>
                </a:solidFill>
              </a:rPr>
              <a:t>/customers", async (req, res) =&gt; {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try {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  const { </a:t>
            </a:r>
            <a:r>
              <a:rPr lang="en-US" sz="1400" dirty="0" err="1">
                <a:solidFill>
                  <a:schemeClr val="bg1"/>
                </a:solidFill>
              </a:rPr>
              <a:t>firstName</a:t>
            </a:r>
            <a:r>
              <a:rPr lang="en-US" sz="1400" dirty="0">
                <a:solidFill>
                  <a:schemeClr val="bg1"/>
                </a:solidFill>
              </a:rPr>
              <a:t>, email } = </a:t>
            </a:r>
            <a:r>
              <a:rPr lang="en-US" sz="1400" dirty="0" err="1">
                <a:solidFill>
                  <a:schemeClr val="bg1"/>
                </a:solidFill>
              </a:rPr>
              <a:t>req.body</a:t>
            </a:r>
            <a:r>
              <a:rPr lang="en-US" sz="1400" dirty="0">
                <a:solidFill>
                  <a:schemeClr val="bg1"/>
                </a:solidFill>
              </a:rPr>
              <a:t>;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    if (!</a:t>
            </a:r>
            <a:r>
              <a:rPr lang="en-US" sz="1400" dirty="0" err="1">
                <a:solidFill>
                  <a:schemeClr val="bg1"/>
                </a:solidFill>
              </a:rPr>
              <a:t>firstName</a:t>
            </a:r>
            <a:r>
              <a:rPr lang="en-US" sz="1400" dirty="0">
                <a:solidFill>
                  <a:schemeClr val="bg1"/>
                </a:solidFill>
              </a:rPr>
              <a:t> || !email) {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    return </a:t>
            </a:r>
            <a:r>
              <a:rPr lang="en-US" sz="1400" dirty="0" err="1">
                <a:solidFill>
                  <a:schemeClr val="bg1"/>
                </a:solidFill>
              </a:rPr>
              <a:t>res.status</a:t>
            </a:r>
            <a:r>
              <a:rPr lang="en-US" sz="1400" dirty="0">
                <a:solidFill>
                  <a:schemeClr val="bg1"/>
                </a:solidFill>
              </a:rPr>
              <a:t>(400).</a:t>
            </a:r>
            <a:r>
              <a:rPr lang="en-US" sz="1400" dirty="0" err="1">
                <a:solidFill>
                  <a:schemeClr val="bg1"/>
                </a:solidFill>
              </a:rPr>
              <a:t>json</a:t>
            </a:r>
            <a:r>
              <a:rPr lang="en-US" sz="1400" dirty="0">
                <a:solidFill>
                  <a:schemeClr val="bg1"/>
                </a:solidFill>
              </a:rPr>
              <a:t>({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      error: "Name and email are required"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    });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  }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    const result = await </a:t>
            </a:r>
            <a:r>
              <a:rPr lang="en-US" sz="1400" dirty="0" err="1">
                <a:solidFill>
                  <a:schemeClr val="bg1"/>
                </a:solidFill>
              </a:rPr>
              <a:t>customers.insertOne</a:t>
            </a:r>
            <a:r>
              <a:rPr lang="en-US" sz="1400" dirty="0">
                <a:solidFill>
                  <a:schemeClr val="bg1"/>
                </a:solidFill>
              </a:rPr>
              <a:t>({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    </a:t>
            </a:r>
            <a:r>
              <a:rPr lang="en-US" sz="1400" dirty="0" err="1">
                <a:solidFill>
                  <a:schemeClr val="bg1"/>
                </a:solidFill>
              </a:rPr>
              <a:t>firstName</a:t>
            </a:r>
            <a:r>
              <a:rPr lang="en-US" sz="1400" dirty="0">
                <a:solidFill>
                  <a:schemeClr val="bg1"/>
                </a:solidFill>
              </a:rPr>
              <a:t>,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    email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  });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    </a:t>
            </a:r>
            <a:r>
              <a:rPr lang="en-US" sz="1400" dirty="0" err="1">
                <a:solidFill>
                  <a:schemeClr val="bg1"/>
                </a:solidFill>
              </a:rPr>
              <a:t>res.status</a:t>
            </a:r>
            <a:r>
              <a:rPr lang="en-US" sz="1400" dirty="0">
                <a:solidFill>
                  <a:schemeClr val="bg1"/>
                </a:solidFill>
              </a:rPr>
              <a:t>(201).</a:t>
            </a:r>
            <a:r>
              <a:rPr lang="en-US" sz="1400" dirty="0" err="1">
                <a:solidFill>
                  <a:schemeClr val="bg1"/>
                </a:solidFill>
              </a:rPr>
              <a:t>json</a:t>
            </a:r>
            <a:r>
              <a:rPr lang="en-US" sz="1400" dirty="0">
                <a:solidFill>
                  <a:schemeClr val="bg1"/>
                </a:solidFill>
              </a:rPr>
              <a:t>({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    message: "Customer created",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    id: </a:t>
            </a:r>
            <a:r>
              <a:rPr lang="en-US" sz="1400" dirty="0" err="1">
                <a:solidFill>
                  <a:schemeClr val="bg1"/>
                </a:solidFill>
              </a:rPr>
              <a:t>result.insertedId</a:t>
            </a:r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    });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} catch (error) {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  </a:t>
            </a:r>
            <a:r>
              <a:rPr lang="en-US" sz="1400" dirty="0" err="1">
                <a:solidFill>
                  <a:schemeClr val="bg1"/>
                </a:solidFill>
              </a:rPr>
              <a:t>console.error</a:t>
            </a:r>
            <a:r>
              <a:rPr lang="en-US" sz="1400" dirty="0">
                <a:solidFill>
                  <a:schemeClr val="bg1"/>
                </a:solidFill>
              </a:rPr>
              <a:t>(error);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    </a:t>
            </a:r>
            <a:r>
              <a:rPr lang="en-US" sz="1400" dirty="0" err="1">
                <a:solidFill>
                  <a:schemeClr val="bg1"/>
                </a:solidFill>
              </a:rPr>
              <a:t>res.status</a:t>
            </a:r>
            <a:r>
              <a:rPr lang="en-US" sz="1400" dirty="0">
                <a:solidFill>
                  <a:schemeClr val="bg1"/>
                </a:solidFill>
              </a:rPr>
              <a:t>(500).</a:t>
            </a:r>
            <a:r>
              <a:rPr lang="en-US" sz="1400" dirty="0" err="1">
                <a:solidFill>
                  <a:schemeClr val="bg1"/>
                </a:solidFill>
              </a:rPr>
              <a:t>json</a:t>
            </a:r>
            <a:r>
              <a:rPr lang="en-US" sz="1400" dirty="0">
                <a:solidFill>
                  <a:schemeClr val="bg1"/>
                </a:solidFill>
              </a:rPr>
              <a:t>({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    error: "Database insert failed"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  });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}</a:t>
            </a:r>
          </a:p>
          <a:p>
            <a:r>
              <a:rPr lang="en-US" sz="1400" dirty="0">
                <a:solidFill>
                  <a:schemeClr val="bg1"/>
                </a:solidFill>
              </a:rPr>
              <a:t>});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90B340-ACFA-2F37-BCF1-405B490B87C8}"/>
              </a:ext>
            </a:extLst>
          </p:cNvPr>
          <p:cNvSpPr txBox="1"/>
          <p:nvPr/>
        </p:nvSpPr>
        <p:spPr>
          <a:xfrm>
            <a:off x="0" y="3657600"/>
            <a:ext cx="3886200" cy="2031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highlight>
                  <a:srgbClr val="0000FF"/>
                </a:highlight>
              </a:rPr>
              <a:t>Frontend calls the API:</a:t>
            </a:r>
          </a:p>
          <a:p>
            <a:r>
              <a:rPr lang="en-US" sz="1400" dirty="0">
                <a:solidFill>
                  <a:schemeClr val="bg1"/>
                </a:solidFill>
              </a:rPr>
              <a:t>const response = await fetch("/</a:t>
            </a:r>
            <a:r>
              <a:rPr lang="en-US" sz="1400" dirty="0" err="1">
                <a:solidFill>
                  <a:schemeClr val="bg1"/>
                </a:solidFill>
              </a:rPr>
              <a:t>api</a:t>
            </a:r>
            <a:r>
              <a:rPr lang="en-US" sz="1400" dirty="0">
                <a:solidFill>
                  <a:schemeClr val="bg1"/>
                </a:solidFill>
              </a:rPr>
              <a:t>/customers", {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method: "POST",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headers: { "Content-Type": "application/</a:t>
            </a:r>
            <a:r>
              <a:rPr lang="en-US" sz="1400" dirty="0" err="1">
                <a:solidFill>
                  <a:schemeClr val="bg1"/>
                </a:solidFill>
              </a:rPr>
              <a:t>json</a:t>
            </a:r>
            <a:r>
              <a:rPr lang="en-US" sz="1400" dirty="0">
                <a:solidFill>
                  <a:schemeClr val="bg1"/>
                </a:solidFill>
              </a:rPr>
              <a:t>" },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body: </a:t>
            </a:r>
            <a:r>
              <a:rPr lang="en-US" sz="1400" dirty="0" err="1">
                <a:solidFill>
                  <a:schemeClr val="bg1"/>
                </a:solidFill>
              </a:rPr>
              <a:t>JSON.stringify</a:t>
            </a:r>
            <a:r>
              <a:rPr lang="en-US" sz="1400" dirty="0">
                <a:solidFill>
                  <a:schemeClr val="bg1"/>
                </a:solidFill>
              </a:rPr>
              <a:t>({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  </a:t>
            </a:r>
            <a:r>
              <a:rPr lang="en-US" sz="1400" dirty="0" err="1">
                <a:solidFill>
                  <a:schemeClr val="bg1"/>
                </a:solidFill>
              </a:rPr>
              <a:t>firstName</a:t>
            </a:r>
            <a:r>
              <a:rPr lang="en-US" sz="1400" dirty="0">
                <a:solidFill>
                  <a:schemeClr val="bg1"/>
                </a:solidFill>
              </a:rPr>
              <a:t>: "Alice",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  email: "alice@example.com"</a:t>
            </a:r>
          </a:p>
          <a:p>
            <a:r>
              <a:rPr lang="en-US" sz="1400" dirty="0">
                <a:solidFill>
                  <a:schemeClr val="bg1"/>
                </a:solidFill>
              </a:rPr>
              <a:t>  })</a:t>
            </a:r>
          </a:p>
          <a:p>
            <a:r>
              <a:rPr lang="en-US" sz="1400" dirty="0">
                <a:solidFill>
                  <a:schemeClr val="bg1"/>
                </a:solidFill>
              </a:rPr>
              <a:t>});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479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9CE4F-C7D8-DE97-133A-77667129D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9F438-A04F-AD67-31F2-D8E3185D5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MongoDB Atlas setup, database authentication, network access, and connecting from local Node.js versus Google Cloud Run.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321BB1-AC03-F76F-04BC-ACA737E48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--see website and online documentation for more, as well as any service provider used</a:t>
            </a:r>
          </a:p>
        </p:txBody>
      </p:sp>
    </p:spTree>
    <p:extLst>
      <p:ext uri="{BB962C8B-B14F-4D97-AF65-F5344CB8AC3E}">
        <p14:creationId xmlns:p14="http://schemas.microsoft.com/office/powerpoint/2010/main" val="20633274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F8AD8-00B7-5E0C-EAA7-6FA57BCEA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6158"/>
            <a:ext cx="9067800" cy="31591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 Atlas: Managed MongoDB in the Cloud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20B29-29A5-C382-6A73-C20123DA9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762000"/>
            <a:ext cx="8210550" cy="6172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MongoDB Atlas</a:t>
            </a:r>
            <a:r>
              <a:rPr lang="en-US" dirty="0"/>
              <a:t> is a managed cloud database service</a:t>
            </a:r>
          </a:p>
          <a:p>
            <a:pPr marL="0" indent="0">
              <a:buNone/>
            </a:pPr>
            <a:r>
              <a:rPr lang="en-US" dirty="0"/>
              <a:t> that runs MongoDB on AWS, Google Cloud, or</a:t>
            </a:r>
          </a:p>
          <a:p>
            <a:pPr marL="0" indent="0">
              <a:buNone/>
            </a:pPr>
            <a:r>
              <a:rPr lang="en-US" dirty="0"/>
              <a:t> Microsoft Azure.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What Atlas manages:</a:t>
            </a:r>
            <a:endParaRPr lang="en-US" dirty="0"/>
          </a:p>
          <a:p>
            <a:r>
              <a:rPr lang="en-US" dirty="0"/>
              <a:t>Database infrastructure and deployment</a:t>
            </a:r>
          </a:p>
          <a:p>
            <a:r>
              <a:rPr lang="en-US" dirty="0"/>
              <a:t>Monitoring and operational tooling</a:t>
            </a:r>
          </a:p>
          <a:p>
            <a:r>
              <a:rPr lang="en-US" dirty="0"/>
              <a:t>Replication and availability options</a:t>
            </a:r>
          </a:p>
          <a:p>
            <a:r>
              <a:rPr lang="en-US" dirty="0"/>
              <a:t>Backups and recovery capabilities (depending on tier)</a:t>
            </a:r>
          </a:p>
          <a:p>
            <a:r>
              <a:rPr lang="en-US" dirty="0"/>
              <a:t>Scaling options (depending on deployment configuration)</a:t>
            </a:r>
          </a:p>
          <a:p>
            <a:pPr marL="0" indent="0">
              <a:buNone/>
            </a:pPr>
            <a:r>
              <a:rPr lang="en-US" b="1" dirty="0"/>
              <a:t>What the developer manages:</a:t>
            </a:r>
            <a:endParaRPr lang="en-US" dirty="0"/>
          </a:p>
          <a:p>
            <a:r>
              <a:rPr lang="en-US" dirty="0"/>
              <a:t>Database users and access permissions</a:t>
            </a:r>
          </a:p>
          <a:p>
            <a:r>
              <a:rPr lang="en-US" dirty="0"/>
              <a:t>Network access configuration</a:t>
            </a:r>
          </a:p>
          <a:p>
            <a:r>
              <a:rPr lang="en-US" dirty="0"/>
              <a:t>Collections, documents, and indexes</a:t>
            </a:r>
          </a:p>
          <a:p>
            <a:r>
              <a:rPr lang="en-US" dirty="0"/>
              <a:t>Application queries and data models</a:t>
            </a:r>
          </a:p>
          <a:p>
            <a:r>
              <a:rPr lang="en-US" dirty="0"/>
              <a:t>Application connection strings and credentials</a:t>
            </a:r>
          </a:p>
          <a:p>
            <a:pPr marL="0" indent="0">
              <a:buNone/>
            </a:pPr>
            <a:br>
              <a:rPr lang="en-US" b="1" dirty="0"/>
            </a:br>
            <a:r>
              <a:rPr lang="en-US" b="1" dirty="0"/>
              <a:t>Key Point:</a:t>
            </a:r>
            <a:r>
              <a:rPr lang="en-US" dirty="0"/>
              <a:t> Atlas manages the database infrastructure, but developers remain responsible for application data, access controls, and database design.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C08737-D2C3-59E8-01C3-D2A0190C7571}"/>
              </a:ext>
            </a:extLst>
          </p:cNvPr>
          <p:cNvSpPr txBox="1"/>
          <p:nvPr/>
        </p:nvSpPr>
        <p:spPr>
          <a:xfrm>
            <a:off x="6276265" y="533400"/>
            <a:ext cx="2880245" cy="3108543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b="1" dirty="0"/>
              <a:t>Architecture: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Node.js / Express Application</a:t>
            </a:r>
          </a:p>
          <a:p>
            <a:pPr marL="0" indent="0">
              <a:buNone/>
            </a:pPr>
            <a:r>
              <a:rPr lang="en-US" sz="1600" dirty="0"/>
              <a:t>             ↓</a:t>
            </a:r>
          </a:p>
          <a:p>
            <a:pPr marL="0" indent="0">
              <a:buNone/>
            </a:pPr>
            <a:r>
              <a:rPr lang="en-US" sz="1600" dirty="0"/>
              <a:t>       MongoDB Driver</a:t>
            </a:r>
          </a:p>
          <a:p>
            <a:pPr marL="0" indent="0">
              <a:buNone/>
            </a:pPr>
            <a:r>
              <a:rPr lang="en-US" sz="1600" dirty="0"/>
              <a:t>             ↓ </a:t>
            </a:r>
            <a:r>
              <a:rPr lang="en-US" sz="1600" i="1" dirty="0"/>
              <a:t>TLS</a:t>
            </a:r>
          </a:p>
          <a:p>
            <a:pPr marL="0" indent="0">
              <a:buNone/>
            </a:pPr>
            <a:r>
              <a:rPr lang="en-US" sz="1600" dirty="0"/>
              <a:t>        MongoDB Atlas</a:t>
            </a:r>
          </a:p>
          <a:p>
            <a:pPr marL="0" indent="0">
              <a:buNone/>
            </a:pPr>
            <a:r>
              <a:rPr lang="en-US" sz="1600" dirty="0"/>
              <a:t>             ↓</a:t>
            </a:r>
          </a:p>
          <a:p>
            <a:pPr marL="0" indent="0">
              <a:buNone/>
            </a:pPr>
            <a:r>
              <a:rPr lang="en-US" sz="1600" dirty="0"/>
              <a:t>       MongoDB Deployment</a:t>
            </a:r>
          </a:p>
          <a:p>
            <a:pPr marL="0" indent="0">
              <a:buNone/>
            </a:pPr>
            <a:r>
              <a:rPr lang="en-US" sz="1600" dirty="0"/>
              <a:t>             ↓</a:t>
            </a:r>
          </a:p>
          <a:p>
            <a:pPr marL="0" indent="0">
              <a:buNone/>
            </a:pPr>
            <a:r>
              <a:rPr lang="en-US" sz="1600" dirty="0"/>
              <a:t>     </a:t>
            </a:r>
            <a:r>
              <a:rPr lang="en-US" sz="1600" dirty="0" err="1"/>
              <a:t>shoppingsite</a:t>
            </a:r>
            <a:r>
              <a:rPr lang="en-US" sz="1600" dirty="0"/>
              <a:t> Database</a:t>
            </a:r>
          </a:p>
          <a:p>
            <a:pPr marL="0" indent="0">
              <a:buNone/>
            </a:pPr>
            <a:r>
              <a:rPr lang="en-US" sz="1600" dirty="0"/>
              <a:t>             ↓</a:t>
            </a:r>
          </a:p>
          <a:p>
            <a:pPr marL="0" indent="0">
              <a:buNone/>
            </a:pPr>
            <a:r>
              <a:rPr lang="en-US" sz="1600" dirty="0"/>
              <a:t>      customers Collection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610EAD-EA59-C02B-8ACC-E0774538B139}"/>
              </a:ext>
            </a:extLst>
          </p:cNvPr>
          <p:cNvSpPr txBox="1"/>
          <p:nvPr/>
        </p:nvSpPr>
        <p:spPr>
          <a:xfrm>
            <a:off x="5890147" y="4217496"/>
            <a:ext cx="3289110" cy="184665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TLS = Transport Layer Security.</a:t>
            </a:r>
          </a:p>
          <a:p>
            <a:pPr>
              <a:buNone/>
            </a:pPr>
            <a:r>
              <a:rPr lang="en-US" sz="1600" dirty="0"/>
              <a:t>TLS is a security protocol that encrypts data transmitted between two systems over a network, preventing others from easily reading or modifying the communication.</a:t>
            </a:r>
          </a:p>
        </p:txBody>
      </p:sp>
    </p:spTree>
    <p:extLst>
      <p:ext uri="{BB962C8B-B14F-4D97-AF65-F5344CB8AC3E}">
        <p14:creationId xmlns:p14="http://schemas.microsoft.com/office/powerpoint/2010/main" val="25858281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7F54B-11F2-3B1B-EE65-3F0C7049C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365127"/>
            <a:ext cx="8991600" cy="92073"/>
          </a:xfrm>
        </p:spPr>
        <p:txBody>
          <a:bodyPr>
            <a:noAutofit/>
          </a:bodyPr>
          <a:lstStyle/>
          <a:p>
            <a:r>
              <a:rPr lang="en-US" sz="2800" b="1" dirty="0"/>
              <a:t>MongoDB Atlas: Local Node.js vs. Cloud Run Connectivity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C9C5D-A071-B71A-C745-D31D4CA03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609600"/>
            <a:ext cx="8362950" cy="701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 MongoDB connection that works locally may fail when the same backend is deployed to Google Cloud Run.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br>
              <a:rPr lang="en-US" b="1" dirty="0"/>
            </a:b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Why can the connection fail?</a:t>
            </a:r>
            <a:endParaRPr lang="en-US" dirty="0"/>
          </a:p>
          <a:p>
            <a:pPr lvl="1"/>
            <a:r>
              <a:rPr lang="en-US" dirty="0"/>
              <a:t>The laptop's public IP may be allowlisted in Atlas.</a:t>
            </a:r>
          </a:p>
          <a:p>
            <a:pPr lvl="1"/>
            <a:r>
              <a:rPr lang="en-US" dirty="0"/>
              <a:t>Cloud Run may use different outbound public IP addresses.</a:t>
            </a:r>
          </a:p>
          <a:p>
            <a:pPr lvl="1"/>
            <a:r>
              <a:rPr lang="en-US" dirty="0"/>
              <a:t>Atlas may reject connections from source IPs that are not permitted.</a:t>
            </a:r>
          </a:p>
          <a:p>
            <a:pPr marL="0" indent="0">
              <a:buNone/>
            </a:pPr>
            <a:r>
              <a:rPr lang="en-US" b="1" dirty="0"/>
              <a:t>Possible Solutions:</a:t>
            </a:r>
            <a:endParaRPr lang="en-US" dirty="0"/>
          </a:p>
          <a:p>
            <a:pPr marL="342900" lvl="1" indent="0">
              <a:buNone/>
            </a:pPr>
            <a:r>
              <a:rPr lang="en-US" b="1" dirty="0"/>
              <a:t>Option A — Classroom Testing</a:t>
            </a:r>
            <a:endParaRPr lang="en-US" dirty="0"/>
          </a:p>
          <a:p>
            <a:pPr lvl="2"/>
            <a:r>
              <a:rPr lang="en-US" dirty="0"/>
              <a:t>Temporarily allow 0.0.0.0/0 in Atlas.</a:t>
            </a:r>
          </a:p>
          <a:p>
            <a:pPr lvl="2"/>
            <a:r>
              <a:rPr lang="en-US" dirty="0"/>
              <a:t>Use strong authentication and limited database privileges.</a:t>
            </a:r>
          </a:p>
          <a:p>
            <a:pPr lvl="2"/>
            <a:r>
              <a:rPr lang="en-US" dirty="0"/>
              <a:t>Remove broad access immediately after testing.</a:t>
            </a:r>
          </a:p>
          <a:p>
            <a:pPr marL="342900" lvl="1" indent="0">
              <a:buNone/>
            </a:pPr>
            <a:r>
              <a:rPr lang="en-US" b="1" dirty="0"/>
              <a:t>Option B — More Secure Production Architecture</a:t>
            </a:r>
            <a:endParaRPr lang="en-US" dirty="0"/>
          </a:p>
          <a:p>
            <a:pPr lvl="2"/>
            <a:r>
              <a:rPr lang="en-US" dirty="0"/>
              <a:t>Configure Cloud Run outbound traffic through Google Cloud VPC networking with Cloud NAT and a reserved static external IP.</a:t>
            </a:r>
          </a:p>
          <a:p>
            <a:pPr lvl="2"/>
            <a:r>
              <a:rPr lang="en-US" dirty="0"/>
              <a:t>Allowlist that static IP in MongoDB Atlas.</a:t>
            </a:r>
          </a:p>
          <a:p>
            <a:pPr lvl="2"/>
            <a:r>
              <a:rPr lang="en-US" dirty="0"/>
              <a:t>Alternatively, use supported private connectivity between the cloud environment and Atlas.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9967FA-7787-88B2-A6F1-4141AF48C267}"/>
              </a:ext>
            </a:extLst>
          </p:cNvPr>
          <p:cNvSpPr txBox="1"/>
          <p:nvPr/>
        </p:nvSpPr>
        <p:spPr>
          <a:xfrm>
            <a:off x="7010400" y="977900"/>
            <a:ext cx="2221741" cy="329320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b="1" dirty="0"/>
              <a:t>Cloud Run Deployment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Node.js / Express</a:t>
            </a:r>
          </a:p>
          <a:p>
            <a:pPr marL="0" indent="0">
              <a:buNone/>
            </a:pPr>
            <a:r>
              <a:rPr lang="en-US" sz="1600" dirty="0"/>
              <a:t>   (Cloud Run)</a:t>
            </a:r>
          </a:p>
          <a:p>
            <a:pPr marL="0" indent="0">
              <a:buNone/>
            </a:pPr>
            <a:r>
              <a:rPr lang="en-US" sz="1600" dirty="0"/>
              <a:t>        ↓</a:t>
            </a:r>
          </a:p>
          <a:p>
            <a:pPr marL="0" indent="0">
              <a:buNone/>
            </a:pPr>
            <a:r>
              <a:rPr lang="en-US" sz="1600" dirty="0"/>
              <a:t> Cloud Run Egress</a:t>
            </a:r>
          </a:p>
          <a:p>
            <a:pPr marL="0" indent="0">
              <a:buNone/>
            </a:pPr>
            <a:r>
              <a:rPr lang="en-US" sz="1600" dirty="0"/>
              <a:t>        ↓</a:t>
            </a:r>
          </a:p>
          <a:p>
            <a:pPr marL="0" indent="0">
              <a:buNone/>
            </a:pPr>
            <a:r>
              <a:rPr lang="en-US" sz="1600" dirty="0"/>
              <a:t> Potentially Changing</a:t>
            </a:r>
          </a:p>
          <a:p>
            <a:pPr marL="0" indent="0">
              <a:buNone/>
            </a:pPr>
            <a:r>
              <a:rPr lang="en-US" sz="1600" dirty="0"/>
              <a:t>  Public Source IPs</a:t>
            </a:r>
          </a:p>
          <a:p>
            <a:pPr marL="0" indent="0">
              <a:buNone/>
            </a:pPr>
            <a:r>
              <a:rPr lang="en-US" sz="1600" dirty="0"/>
              <a:t>        ↓</a:t>
            </a:r>
          </a:p>
          <a:p>
            <a:pPr marL="0" indent="0">
              <a:buNone/>
            </a:pPr>
            <a:r>
              <a:rPr lang="en-US" sz="1600" dirty="0"/>
              <a:t>Atlas IP Access List</a:t>
            </a:r>
          </a:p>
          <a:p>
            <a:pPr marL="0" indent="0">
              <a:buNone/>
            </a:pPr>
            <a:r>
              <a:rPr lang="en-US" sz="1600" dirty="0"/>
              <a:t>        ↓</a:t>
            </a:r>
          </a:p>
          <a:p>
            <a:pPr marL="0" indent="0">
              <a:buNone/>
            </a:pPr>
            <a:r>
              <a:rPr lang="en-US" sz="1600" dirty="0"/>
              <a:t>   MongoDB Atlas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7DE622-4F99-212E-F751-1B2D50D78CFA}"/>
              </a:ext>
            </a:extLst>
          </p:cNvPr>
          <p:cNvSpPr txBox="1"/>
          <p:nvPr/>
        </p:nvSpPr>
        <p:spPr>
          <a:xfrm>
            <a:off x="5257800" y="977900"/>
            <a:ext cx="1787525" cy="203132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b="1" dirty="0"/>
              <a:t>Local Development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Node.js / Express</a:t>
            </a:r>
          </a:p>
          <a:p>
            <a:pPr marL="0" indent="0">
              <a:buNone/>
            </a:pPr>
            <a:r>
              <a:rPr lang="en-US" sz="1400" dirty="0"/>
              <a:t>    (Laptop)</a:t>
            </a:r>
          </a:p>
          <a:p>
            <a:pPr marL="0" indent="0">
              <a:buNone/>
            </a:pPr>
            <a:r>
              <a:rPr lang="en-US" sz="1400" dirty="0"/>
              <a:t>        ↓</a:t>
            </a:r>
          </a:p>
          <a:p>
            <a:pPr marL="0" indent="0">
              <a:buNone/>
            </a:pPr>
            <a:r>
              <a:rPr lang="en-US" sz="1400" dirty="0"/>
              <a:t> Public Outbound IP</a:t>
            </a:r>
          </a:p>
          <a:p>
            <a:pPr marL="0" indent="0">
              <a:buNone/>
            </a:pPr>
            <a:r>
              <a:rPr lang="en-US" sz="1400" dirty="0"/>
              <a:t>        ↓</a:t>
            </a:r>
          </a:p>
          <a:p>
            <a:pPr marL="0" indent="0">
              <a:buNone/>
            </a:pPr>
            <a:r>
              <a:rPr lang="en-US" sz="1400" dirty="0"/>
              <a:t>Atlas IP Access List</a:t>
            </a:r>
          </a:p>
          <a:p>
            <a:pPr marL="0" indent="0">
              <a:buNone/>
            </a:pPr>
            <a:r>
              <a:rPr lang="en-US" sz="1400" dirty="0"/>
              <a:t>        ↓</a:t>
            </a:r>
          </a:p>
          <a:p>
            <a:pPr marL="0" indent="0">
              <a:buNone/>
            </a:pPr>
            <a:r>
              <a:rPr lang="en-US" sz="1400" dirty="0"/>
              <a:t>   MongoDB Atlas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69F5D4-EF7A-676A-32C7-D4E07BA956A4}"/>
              </a:ext>
            </a:extLst>
          </p:cNvPr>
          <p:cNvSpPr txBox="1"/>
          <p:nvPr/>
        </p:nvSpPr>
        <p:spPr>
          <a:xfrm>
            <a:off x="590550" y="1578063"/>
            <a:ext cx="4641850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1600" b="1" dirty="0"/>
              <a:t>Key Point:</a:t>
            </a:r>
            <a:r>
              <a:rPr lang="en-US" sz="1600" dirty="0"/>
              <a:t> Cloud deployment changes the network environment. Database connectivity requires both valid credentials and an authorized network path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561793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776B6-DE25-166B-CEEE-BEC21727D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06363"/>
            <a:ext cx="8210550" cy="549274"/>
          </a:xfrm>
        </p:spPr>
        <p:txBody>
          <a:bodyPr>
            <a:noAutofit/>
          </a:bodyPr>
          <a:lstStyle/>
          <a:p>
            <a:r>
              <a:rPr lang="en-US" sz="2400" b="1" dirty="0"/>
              <a:t>MongoDB: Cloud-Deployed Web Application Architecture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2F29D-8610-6F9C-DC21-4F8C86F9C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838200"/>
            <a:ext cx="8210550" cy="6248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A modern web application separates the frontend, backend, and database into independently managed components.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Example: React + Express + MongoDB Atlas</a:t>
            </a:r>
            <a:endParaRPr lang="en-US" sz="1800" dirty="0"/>
          </a:p>
          <a:p>
            <a:pPr marL="0" indent="0">
              <a:buNone/>
            </a:pP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br>
              <a:rPr lang="en-US" sz="1800" b="1" dirty="0"/>
            </a:br>
            <a:br>
              <a:rPr lang="en-US" sz="1800" b="1" dirty="0"/>
            </a:br>
            <a:br>
              <a:rPr lang="en-US" sz="1800" b="1" dirty="0"/>
            </a:br>
            <a:r>
              <a:rPr lang="en-US" sz="1800" b="1" dirty="0"/>
              <a:t>Responsibilities:</a:t>
            </a:r>
            <a:endParaRPr lang="en-US" sz="1800" dirty="0"/>
          </a:p>
          <a:p>
            <a:pPr lvl="1"/>
            <a:r>
              <a:rPr lang="en-US" sz="1400" b="1" dirty="0"/>
              <a:t>React:</a:t>
            </a:r>
            <a:r>
              <a:rPr lang="en-US" sz="1400" dirty="0"/>
              <a:t> User interface and client-side interaction.</a:t>
            </a:r>
          </a:p>
          <a:p>
            <a:pPr lvl="1"/>
            <a:r>
              <a:rPr lang="en-US" sz="1400" b="1" dirty="0"/>
              <a:t>Express:</a:t>
            </a:r>
            <a:r>
              <a:rPr lang="en-US" sz="1400" dirty="0"/>
              <a:t> REST endpoints, validation, business logic, authorization.</a:t>
            </a:r>
          </a:p>
          <a:p>
            <a:pPr lvl="1"/>
            <a:r>
              <a:rPr lang="en-US" sz="1400" b="1" dirty="0"/>
              <a:t>Cloud Run:</a:t>
            </a:r>
            <a:r>
              <a:rPr lang="en-US" sz="1400" dirty="0"/>
              <a:t> Hosts and scales the backend application.</a:t>
            </a:r>
          </a:p>
          <a:p>
            <a:pPr lvl="1"/>
            <a:r>
              <a:rPr lang="en-US" sz="1400" b="1" dirty="0"/>
              <a:t>MongoDB Driver:</a:t>
            </a:r>
            <a:r>
              <a:rPr lang="en-US" sz="1400" dirty="0"/>
              <a:t> Manages communication and connections to MongoDB.</a:t>
            </a:r>
          </a:p>
          <a:p>
            <a:pPr lvl="1"/>
            <a:r>
              <a:rPr lang="en-US" sz="1400" b="1" dirty="0"/>
              <a:t>MongoDB Atlas:</a:t>
            </a:r>
            <a:r>
              <a:rPr lang="en-US" sz="1400" dirty="0"/>
              <a:t> Stores and manages persistent application data.</a:t>
            </a:r>
          </a:p>
          <a:p>
            <a:pPr lvl="1"/>
            <a:r>
              <a:rPr lang="en-US" sz="1400" b="1" dirty="0"/>
              <a:t>Key Point:</a:t>
            </a:r>
            <a:r>
              <a:rPr lang="en-US" sz="1400" dirty="0"/>
              <a:t> The frontend, backend, and database can scale and be managed independently.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F5D129-40A9-D6CE-521E-A40B5E7E1EE2}"/>
              </a:ext>
            </a:extLst>
          </p:cNvPr>
          <p:cNvSpPr txBox="1"/>
          <p:nvPr/>
        </p:nvSpPr>
        <p:spPr>
          <a:xfrm>
            <a:off x="5334000" y="1295400"/>
            <a:ext cx="3505200" cy="424731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 User / Browser</a:t>
            </a:r>
          </a:p>
          <a:p>
            <a:pPr marL="0" indent="0">
              <a:buNone/>
            </a:pPr>
            <a:r>
              <a:rPr lang="en-US" dirty="0"/>
              <a:t>                    ↓</a:t>
            </a:r>
          </a:p>
          <a:p>
            <a:pPr marL="0" indent="0">
              <a:buNone/>
            </a:pPr>
            <a:r>
              <a:rPr lang="en-US" dirty="0"/>
              <a:t>             React Frontend</a:t>
            </a:r>
          </a:p>
          <a:p>
            <a:pPr marL="0" indent="0">
              <a:buNone/>
            </a:pPr>
            <a:r>
              <a:rPr lang="en-US" dirty="0"/>
              <a:t>                    ↓</a:t>
            </a:r>
          </a:p>
          <a:p>
            <a:pPr marL="0" indent="0">
              <a:buNone/>
            </a:pPr>
            <a:r>
              <a:rPr lang="en-US" dirty="0"/>
              <a:t>               HTTP / JSON</a:t>
            </a:r>
          </a:p>
          <a:p>
            <a:pPr marL="0" indent="0">
              <a:buNone/>
            </a:pPr>
            <a:r>
              <a:rPr lang="en-US" dirty="0"/>
              <a:t>                 fetch()</a:t>
            </a:r>
          </a:p>
          <a:p>
            <a:pPr marL="0" indent="0">
              <a:buNone/>
            </a:pPr>
            <a:r>
              <a:rPr lang="en-US" dirty="0"/>
              <a:t>                    ↓</a:t>
            </a:r>
          </a:p>
          <a:p>
            <a:pPr marL="0" indent="0">
              <a:buNone/>
            </a:pPr>
            <a:r>
              <a:rPr lang="en-US" dirty="0"/>
              <a:t>           Google Cloud Run</a:t>
            </a:r>
          </a:p>
          <a:p>
            <a:pPr marL="0" indent="0">
              <a:buNone/>
            </a:pPr>
            <a:r>
              <a:rPr lang="en-US" dirty="0"/>
              <a:t>           Node.js + Express</a:t>
            </a:r>
          </a:p>
          <a:p>
            <a:pPr marL="0" indent="0">
              <a:buNone/>
            </a:pPr>
            <a:r>
              <a:rPr lang="en-US" dirty="0"/>
              <a:t>                    ↓</a:t>
            </a:r>
          </a:p>
          <a:p>
            <a:pPr marL="0" indent="0">
              <a:buNone/>
            </a:pPr>
            <a:r>
              <a:rPr lang="en-US" dirty="0"/>
              <a:t>             MongoDB Driver</a:t>
            </a:r>
          </a:p>
          <a:p>
            <a:pPr marL="0" indent="0">
              <a:buNone/>
            </a:pPr>
            <a:r>
              <a:rPr lang="en-US" dirty="0"/>
              <a:t>                    </a:t>
            </a:r>
            <a:r>
              <a:rPr lang="en-US" i="1" dirty="0"/>
              <a:t>↓ TLS</a:t>
            </a:r>
          </a:p>
          <a:p>
            <a:pPr marL="0" indent="0">
              <a:buNone/>
            </a:pPr>
            <a:r>
              <a:rPr lang="en-US" dirty="0"/>
              <a:t>              MongoDB Atlas</a:t>
            </a:r>
          </a:p>
          <a:p>
            <a:pPr marL="0" indent="0">
              <a:buNone/>
            </a:pPr>
            <a:r>
              <a:rPr lang="en-US" dirty="0"/>
              <a:t>                    ↓</a:t>
            </a:r>
          </a:p>
          <a:p>
            <a:pPr marL="0" indent="0">
              <a:buNone/>
            </a:pPr>
            <a:r>
              <a:rPr lang="en-US" dirty="0"/>
              <a:t>         </a:t>
            </a:r>
            <a:r>
              <a:rPr lang="en-US" dirty="0" err="1"/>
              <a:t>shoppingsite.customers</a:t>
            </a:r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8426AE-1B02-847A-BEA2-241C191846C6}"/>
              </a:ext>
            </a:extLst>
          </p:cNvPr>
          <p:cNvSpPr txBox="1"/>
          <p:nvPr/>
        </p:nvSpPr>
        <p:spPr>
          <a:xfrm>
            <a:off x="228600" y="3810000"/>
            <a:ext cx="4572000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Key Point:</a:t>
            </a:r>
            <a:r>
              <a:rPr lang="en-US" dirty="0"/>
              <a:t> The frontend, backend, and database can scale and be managed </a:t>
            </a:r>
            <a:r>
              <a:rPr lang="en-US" dirty="0" err="1"/>
              <a:t>independently.s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645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F5544-E5BF-99C9-2AA2-F51D0284B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207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MongoDB: Connection Pooling in Node.js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F6246-03E5-EE35-0A2E-C905FB7B1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107" y="609600"/>
            <a:ext cx="4106030" cy="5033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b="1" dirty="0"/>
              <a:t>Why use connection pooling?</a:t>
            </a:r>
            <a:endParaRPr lang="en-US" sz="1800" dirty="0"/>
          </a:p>
          <a:p>
            <a:pPr lvl="1"/>
            <a:r>
              <a:rPr lang="en-US" sz="1500" dirty="0"/>
              <a:t>Establishing new database connections requires time and resources.</a:t>
            </a:r>
          </a:p>
          <a:p>
            <a:pPr lvl="1"/>
            <a:r>
              <a:rPr lang="en-US" sz="1500" dirty="0"/>
              <a:t>A web server may handle many HTTP requests concurrently.</a:t>
            </a:r>
          </a:p>
          <a:p>
            <a:pPr lvl="1"/>
            <a:r>
              <a:rPr lang="en-US" sz="1500" dirty="0"/>
              <a:t>Reusing connections reduces connection overhead.</a:t>
            </a:r>
          </a:p>
          <a:p>
            <a:pPr lvl="1"/>
            <a:r>
              <a:rPr lang="en-US" sz="1500" dirty="0"/>
              <a:t>The MongoDB Node.js driver manages a connection pool for each server in the deployment.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050246-F4DB-5DCB-4FEB-32ACE550468B}"/>
              </a:ext>
            </a:extLst>
          </p:cNvPr>
          <p:cNvSpPr txBox="1"/>
          <p:nvPr/>
        </p:nvSpPr>
        <p:spPr>
          <a:xfrm>
            <a:off x="4541949" y="1728863"/>
            <a:ext cx="4572000" cy="513986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import "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dotenv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/config";</a:t>
            </a:r>
          </a:p>
          <a:p>
            <a:pPr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import express from "express";</a:t>
            </a:r>
          </a:p>
          <a:p>
            <a:pPr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import {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MongoClient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} from "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mongodb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";</a:t>
            </a:r>
          </a:p>
          <a:p>
            <a:pPr>
              <a:buNone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const app = express();</a:t>
            </a:r>
          </a:p>
          <a:p>
            <a:pPr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const client = new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MongoClient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(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process.env.MONGODB_URI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);</a:t>
            </a:r>
          </a:p>
          <a:p>
            <a:pPr>
              <a:buNone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await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client.connect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();</a:t>
            </a:r>
          </a:p>
          <a:p>
            <a:pPr>
              <a:buNone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const customers = client</a:t>
            </a:r>
          </a:p>
          <a:p>
            <a:pPr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  .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db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("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shoppingsite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")</a:t>
            </a:r>
          </a:p>
          <a:p>
            <a:pPr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  .collection("customers");</a:t>
            </a:r>
          </a:p>
          <a:p>
            <a:pPr>
              <a:buNone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>
              <a:buNone/>
            </a:pPr>
            <a:r>
              <a:rPr lang="en-US" sz="1600" dirty="0" err="1">
                <a:solidFill>
                  <a:schemeClr val="bg1"/>
                </a:solidFill>
                <a:latin typeface="+mn-lt"/>
              </a:rPr>
              <a:t>app.get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("/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api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/customers", async (req, res) =&gt; {</a:t>
            </a:r>
          </a:p>
          <a:p>
            <a:pPr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  const results = await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customers.find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({}).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toArray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();</a:t>
            </a:r>
          </a:p>
          <a:p>
            <a:pPr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res.json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(results);</a:t>
            </a:r>
          </a:p>
          <a:p>
            <a:pPr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</a:rPr>
              <a:t>});</a:t>
            </a:r>
          </a:p>
          <a:p>
            <a:pPr>
              <a:buNone/>
            </a:pP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>
              <a:buNone/>
            </a:pPr>
            <a:r>
              <a:rPr lang="en-US" sz="1600" dirty="0" err="1">
                <a:solidFill>
                  <a:schemeClr val="bg1"/>
                </a:solidFill>
                <a:latin typeface="+mn-lt"/>
              </a:rPr>
              <a:t>app.listen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(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process.env.PORT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|| 3000);</a:t>
            </a:r>
            <a:endParaRPr lang="en-US" sz="1600" dirty="0">
              <a:solidFill>
                <a:schemeClr val="bg1"/>
              </a:solidFill>
              <a:latin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4D3D63-8F2D-5518-3E62-2977BE1B33B3}"/>
              </a:ext>
            </a:extLst>
          </p:cNvPr>
          <p:cNvSpPr txBox="1"/>
          <p:nvPr/>
        </p:nvSpPr>
        <p:spPr>
          <a:xfrm>
            <a:off x="0" y="3718679"/>
            <a:ext cx="4572000" cy="313932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/>
              <a:t>Important:</a:t>
            </a:r>
            <a:endParaRPr lang="en-US" sz="16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/>
              <a:t>Create and reuse one </a:t>
            </a:r>
            <a:r>
              <a:rPr lang="en-US" sz="1600" dirty="0" err="1">
                <a:latin typeface="+mn-lt"/>
              </a:rPr>
              <a:t>MongoClient</a:t>
            </a:r>
            <a:r>
              <a:rPr lang="en-US" sz="1600" dirty="0"/>
              <a:t> for the application process.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/>
              <a:t>Do NOT create a new </a:t>
            </a:r>
            <a:r>
              <a:rPr lang="en-US" sz="1600" dirty="0" err="1">
                <a:latin typeface="+mn-lt"/>
              </a:rPr>
              <a:t>MongoClient</a:t>
            </a:r>
            <a:r>
              <a:rPr lang="en-US" sz="1600" dirty="0"/>
              <a:t> for every HTTP request.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/>
              <a:t>Each Cloud Run instance may maintain its own connection pool.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600" dirty="0"/>
              <a:t>Configure pool sizes and Cloud Run scaling limits according to database capacity.</a:t>
            </a:r>
          </a:p>
          <a:p>
            <a:pPr>
              <a:buNone/>
            </a:pPr>
            <a:r>
              <a:rPr lang="en-US" sz="1600" b="1" dirty="0"/>
              <a:t>Key Point:</a:t>
            </a:r>
            <a:r>
              <a:rPr lang="en-US" sz="1600" dirty="0"/>
              <a:t> Connection pooling enables efficient database access when multiple requests are processed concurrently.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5182B5-5A26-7C3B-76F9-F8E1A3D4EBCC}"/>
              </a:ext>
            </a:extLst>
          </p:cNvPr>
          <p:cNvSpPr txBox="1"/>
          <p:nvPr/>
        </p:nvSpPr>
        <p:spPr>
          <a:xfrm>
            <a:off x="4388893" y="130659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b="1" dirty="0"/>
              <a:t>Typical Express Application:</a:t>
            </a:r>
            <a:endParaRPr lang="en-US" sz="1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691D52-56DA-7FAF-837D-BB8B9DFCD4E3}"/>
              </a:ext>
            </a:extLst>
          </p:cNvPr>
          <p:cNvSpPr txBox="1"/>
          <p:nvPr/>
        </p:nvSpPr>
        <p:spPr>
          <a:xfrm>
            <a:off x="364837" y="605637"/>
            <a:ext cx="7848600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b="1" dirty="0"/>
              <a:t>A connection pool is a collection of reusable database connections maintained by the MongoDB driver.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159819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E5A37-B9C7-F5C0-F4D9-FDA9C127D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24447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MongoDB: Handling Database Errors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400C8-BD6F-2370-EEB7-E55E99B02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609601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Database operations can fail because of network problems, unavailable services, invalid data, or permission issues.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B56E81-AF7B-FECE-6B16-42E570D0D0B9}"/>
              </a:ext>
            </a:extLst>
          </p:cNvPr>
          <p:cNvSpPr txBox="1"/>
          <p:nvPr/>
        </p:nvSpPr>
        <p:spPr>
          <a:xfrm>
            <a:off x="4495800" y="1502688"/>
            <a:ext cx="4572000" cy="535531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app.get</a:t>
            </a:r>
            <a:r>
              <a:rPr lang="en-US" dirty="0">
                <a:solidFill>
                  <a:schemeClr val="bg1"/>
                </a:solidFill>
              </a:rPr>
              <a:t>("/</a:t>
            </a:r>
            <a:r>
              <a:rPr lang="en-US" dirty="0" err="1">
                <a:solidFill>
                  <a:schemeClr val="bg1"/>
                </a:solidFill>
              </a:rPr>
              <a:t>api</a:t>
            </a:r>
            <a:r>
              <a:rPr lang="en-US" dirty="0">
                <a:solidFill>
                  <a:schemeClr val="bg1"/>
                </a:solidFill>
              </a:rPr>
              <a:t>/customers", async (req, res) =&gt; {</a:t>
            </a:r>
          </a:p>
          <a:p>
            <a:r>
              <a:rPr lang="en-US" dirty="0">
                <a:solidFill>
                  <a:schemeClr val="bg1"/>
                </a:solidFill>
              </a:rPr>
              <a:t>  try {</a:t>
            </a:r>
          </a:p>
          <a:p>
            <a:r>
              <a:rPr lang="en-US" dirty="0">
                <a:solidFill>
                  <a:schemeClr val="bg1"/>
                </a:solidFill>
              </a:rPr>
              <a:t>    const customers = await </a:t>
            </a:r>
            <a:r>
              <a:rPr lang="en-US" dirty="0" err="1">
                <a:solidFill>
                  <a:schemeClr val="bg1"/>
                </a:solidFill>
              </a:rPr>
              <a:t>db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     .collection("customers")</a:t>
            </a:r>
          </a:p>
          <a:p>
            <a:r>
              <a:rPr lang="en-US" dirty="0">
                <a:solidFill>
                  <a:schemeClr val="bg1"/>
                </a:solidFill>
              </a:rPr>
              <a:t>      .find({})</a:t>
            </a:r>
          </a:p>
          <a:p>
            <a:r>
              <a:rPr lang="en-US" dirty="0">
                <a:solidFill>
                  <a:schemeClr val="bg1"/>
                </a:solidFill>
              </a:rPr>
              <a:t>      .limit(10)</a:t>
            </a:r>
          </a:p>
          <a:p>
            <a:r>
              <a:rPr lang="en-US" dirty="0">
                <a:solidFill>
                  <a:schemeClr val="bg1"/>
                </a:solidFill>
              </a:rPr>
              <a:t>      .</a:t>
            </a:r>
            <a:r>
              <a:rPr lang="en-US" dirty="0" err="1">
                <a:solidFill>
                  <a:schemeClr val="bg1"/>
                </a:solidFill>
              </a:rPr>
              <a:t>toArray</a:t>
            </a:r>
            <a:r>
              <a:rPr lang="en-US" dirty="0">
                <a:solidFill>
                  <a:schemeClr val="bg1"/>
                </a:solidFill>
              </a:rPr>
              <a:t>();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   </a:t>
            </a:r>
            <a:r>
              <a:rPr lang="en-US" dirty="0" err="1">
                <a:solidFill>
                  <a:schemeClr val="bg1"/>
                </a:solidFill>
              </a:rPr>
              <a:t>res.json</a:t>
            </a:r>
            <a:r>
              <a:rPr lang="en-US" dirty="0">
                <a:solidFill>
                  <a:schemeClr val="bg1"/>
                </a:solidFill>
              </a:rPr>
              <a:t>(customers);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 } catch (error) {</a:t>
            </a:r>
          </a:p>
          <a:p>
            <a:r>
              <a:rPr lang="en-US" dirty="0">
                <a:solidFill>
                  <a:schemeClr val="bg1"/>
                </a:solidFill>
              </a:rPr>
              <a:t>    </a:t>
            </a:r>
            <a:r>
              <a:rPr lang="en-US" dirty="0" err="1">
                <a:solidFill>
                  <a:schemeClr val="bg1"/>
                </a:solidFill>
              </a:rPr>
              <a:t>console.error</a:t>
            </a:r>
            <a:r>
              <a:rPr lang="en-US" dirty="0">
                <a:solidFill>
                  <a:schemeClr val="bg1"/>
                </a:solidFill>
              </a:rPr>
              <a:t>("MongoDB error:", error);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   </a:t>
            </a:r>
            <a:r>
              <a:rPr lang="en-US" dirty="0" err="1">
                <a:solidFill>
                  <a:schemeClr val="bg1"/>
                </a:solidFill>
              </a:rPr>
              <a:t>res.status</a:t>
            </a:r>
            <a:r>
              <a:rPr lang="en-US" dirty="0">
                <a:solidFill>
                  <a:schemeClr val="bg1"/>
                </a:solidFill>
              </a:rPr>
              <a:t>(500).</a:t>
            </a:r>
            <a:r>
              <a:rPr lang="en-US" dirty="0" err="1">
                <a:solidFill>
                  <a:schemeClr val="bg1"/>
                </a:solidFill>
              </a:rPr>
              <a:t>json</a:t>
            </a:r>
            <a:r>
              <a:rPr lang="en-US" dirty="0">
                <a:solidFill>
                  <a:schemeClr val="bg1"/>
                </a:solidFill>
              </a:rPr>
              <a:t>({</a:t>
            </a:r>
          </a:p>
          <a:p>
            <a:r>
              <a:rPr lang="en-US" dirty="0">
                <a:solidFill>
                  <a:schemeClr val="bg1"/>
                </a:solidFill>
              </a:rPr>
              <a:t>      error: "Unable to retrieve customers"</a:t>
            </a:r>
          </a:p>
          <a:p>
            <a:r>
              <a:rPr lang="en-US" dirty="0">
                <a:solidFill>
                  <a:schemeClr val="bg1"/>
                </a:solidFill>
              </a:rPr>
              <a:t>    });</a:t>
            </a:r>
          </a:p>
          <a:p>
            <a:r>
              <a:rPr lang="en-US" dirty="0">
                <a:solidFill>
                  <a:schemeClr val="bg1"/>
                </a:solidFill>
              </a:rPr>
              <a:t>  }</a:t>
            </a:r>
          </a:p>
          <a:p>
            <a:r>
              <a:rPr lang="en-US" dirty="0">
                <a:solidFill>
                  <a:schemeClr val="bg1"/>
                </a:solidFill>
              </a:rPr>
              <a:t>});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5B4B4B-8314-62F5-53CD-8E7CFFDA8551}"/>
              </a:ext>
            </a:extLst>
          </p:cNvPr>
          <p:cNvSpPr txBox="1"/>
          <p:nvPr/>
        </p:nvSpPr>
        <p:spPr>
          <a:xfrm>
            <a:off x="4343400" y="1142633"/>
            <a:ext cx="45720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100" b="1" dirty="0"/>
              <a:t>Example: Express Error Handling</a:t>
            </a:r>
            <a:endParaRPr lang="en-US" sz="2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A29652-809F-CBEA-06EF-C8FD18662EB8}"/>
              </a:ext>
            </a:extLst>
          </p:cNvPr>
          <p:cNvSpPr txBox="1"/>
          <p:nvPr/>
        </p:nvSpPr>
        <p:spPr>
          <a:xfrm>
            <a:off x="304800" y="1350382"/>
            <a:ext cx="3886200" cy="3970318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Good Practices: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Use </a:t>
            </a:r>
            <a:r>
              <a:rPr lang="en-US" dirty="0">
                <a:latin typeface="+mn-lt"/>
              </a:rPr>
              <a:t>try/catch</a:t>
            </a:r>
            <a:r>
              <a:rPr lang="en-US" dirty="0"/>
              <a:t> with asynchronous database operations.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Return appropriate HTTP response codes.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Log technical error details on the backend.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Do not expose credentials or internal database information to users.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Use timeouts and controlled retries for transient failures.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Monitor database and application errors.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4D5F1B-C732-FAD2-DEF3-84DC00A0995C}"/>
              </a:ext>
            </a:extLst>
          </p:cNvPr>
          <p:cNvSpPr txBox="1"/>
          <p:nvPr/>
        </p:nvSpPr>
        <p:spPr>
          <a:xfrm>
            <a:off x="26158" y="5739013"/>
            <a:ext cx="4572000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Key Point:</a:t>
            </a:r>
            <a:r>
              <a:rPr lang="en-US" dirty="0"/>
              <a:t> A reliable backend handles database failures without exposing sensitive information or crashing the application.</a:t>
            </a:r>
          </a:p>
        </p:txBody>
      </p:sp>
    </p:spTree>
    <p:extLst>
      <p:ext uri="{BB962C8B-B14F-4D97-AF65-F5344CB8AC3E}">
        <p14:creationId xmlns:p14="http://schemas.microsoft.com/office/powerpoint/2010/main" val="1089249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2C8DF-BDA2-4356-03F5-B1171EB07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 response codes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2B67B28-BED0-9845-DE04-353AA91D46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2047810"/>
              </p:ext>
            </p:extLst>
          </p:nvPr>
        </p:nvGraphicFramePr>
        <p:xfrm>
          <a:off x="704850" y="2395260"/>
          <a:ext cx="7886700" cy="2971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8750">
                  <a:extLst>
                    <a:ext uri="{9D8B030D-6E8A-4147-A177-3AD203B41FA5}">
                      <a16:colId xmlns:a16="http://schemas.microsoft.com/office/drawing/2014/main" val="4234438305"/>
                    </a:ext>
                  </a:extLst>
                </a:gridCol>
                <a:gridCol w="6457950">
                  <a:extLst>
                    <a:ext uri="{9D8B030D-6E8A-4147-A177-3AD203B41FA5}">
                      <a16:colId xmlns:a16="http://schemas.microsoft.com/office/drawing/2014/main" val="2314591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Code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Meaning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558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Successful request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9427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201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Resource created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95266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400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Invalid request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25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401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Authentication required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14358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403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Access forbidden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16694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404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Resource not found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69819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409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Conflict, such as a duplicate unique key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61753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Internal server error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72254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503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Service temporarily unavailable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972142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53D5212-365A-B78C-5CFB-6A6B75C71045}"/>
              </a:ext>
            </a:extLst>
          </p:cNvPr>
          <p:cNvSpPr txBox="1"/>
          <p:nvPr/>
        </p:nvSpPr>
        <p:spPr>
          <a:xfrm>
            <a:off x="685516" y="186399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Common HTTP Responses: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0575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03032-93BF-7278-EC82-1363868A4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31591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 Atlas: Security Best Practices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9811A-8D60-DD3F-E55B-C999160CA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2581"/>
            <a:ext cx="4267200" cy="53316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b="1" dirty="0"/>
              <a:t>1. Authentication and Authorization</a:t>
            </a:r>
            <a:endParaRPr lang="en-US" sz="1800" dirty="0"/>
          </a:p>
          <a:p>
            <a:r>
              <a:rPr lang="en-US" sz="1800" dirty="0"/>
              <a:t>Create dedicated database users for applications.</a:t>
            </a:r>
          </a:p>
          <a:p>
            <a:r>
              <a:rPr lang="en-US" sz="1800" dirty="0"/>
              <a:t>Grant only required database permissions (</a:t>
            </a:r>
            <a:r>
              <a:rPr lang="en-US" sz="1800" b="1" dirty="0"/>
              <a:t>least privilege</a:t>
            </a:r>
            <a:r>
              <a:rPr lang="en-US" sz="1800" dirty="0"/>
              <a:t>).</a:t>
            </a:r>
          </a:p>
          <a:p>
            <a:r>
              <a:rPr lang="en-US" sz="1800" dirty="0"/>
              <a:t>Do not use administrator credentials for routine application access.</a:t>
            </a:r>
            <a:br>
              <a:rPr lang="en-US" sz="1800" dirty="0"/>
            </a:b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2. Network Security</a:t>
            </a:r>
            <a:endParaRPr lang="en-US" sz="1800" dirty="0"/>
          </a:p>
          <a:p>
            <a:r>
              <a:rPr lang="en-US" sz="1800" dirty="0"/>
              <a:t>Restrict Atlas network access to authorized sources.</a:t>
            </a:r>
          </a:p>
          <a:p>
            <a:r>
              <a:rPr lang="en-US" sz="1800" dirty="0"/>
              <a:t>Prefer private networking or controlled static outbound IPs for production.</a:t>
            </a:r>
          </a:p>
          <a:p>
            <a:r>
              <a:rPr lang="en-US" sz="1800" dirty="0"/>
              <a:t>Avoid leaving 0.0.0.0/0 enabled.</a:t>
            </a:r>
            <a:br>
              <a:rPr lang="en-US" sz="1800" dirty="0"/>
            </a:b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3. Encryption</a:t>
            </a:r>
            <a:endParaRPr lang="en-US" sz="1800" dirty="0"/>
          </a:p>
          <a:p>
            <a:r>
              <a:rPr lang="en-US" sz="1800" b="1" dirty="0"/>
              <a:t>TLS:</a:t>
            </a:r>
            <a:r>
              <a:rPr lang="en-US" sz="1800" dirty="0"/>
              <a:t> Protects data transmitted between Node.js and MongoDB Atlas.</a:t>
            </a:r>
          </a:p>
          <a:p>
            <a:r>
              <a:rPr lang="en-US" sz="1800" b="1" dirty="0"/>
              <a:t>Encryption at rest:</a:t>
            </a:r>
            <a:r>
              <a:rPr lang="en-US" sz="1800" dirty="0"/>
              <a:t> Protects stored database data.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87DDC6-179E-CE61-BA84-CEA9A0059C15}"/>
              </a:ext>
            </a:extLst>
          </p:cNvPr>
          <p:cNvSpPr txBox="1"/>
          <p:nvPr/>
        </p:nvSpPr>
        <p:spPr>
          <a:xfrm>
            <a:off x="762000" y="838200"/>
            <a:ext cx="8382000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Protecting a cloud database requires multiple layers of security.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B6DFD0-D659-8AB8-CF49-4FA824EBB84C}"/>
              </a:ext>
            </a:extLst>
          </p:cNvPr>
          <p:cNvSpPr txBox="1">
            <a:spLocks/>
          </p:cNvSpPr>
          <p:nvPr/>
        </p:nvSpPr>
        <p:spPr>
          <a:xfrm>
            <a:off x="4800600" y="1639934"/>
            <a:ext cx="4114800" cy="4038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4. Credential Management</a:t>
            </a:r>
            <a:endParaRPr lang="en-US" dirty="0"/>
          </a:p>
          <a:p>
            <a:r>
              <a:rPr lang="en-US" dirty="0"/>
              <a:t>Store connection strings and credentials in environment variables or a secrets manager.</a:t>
            </a:r>
          </a:p>
          <a:p>
            <a:r>
              <a:rPr lang="en-US" dirty="0"/>
              <a:t>Never commit passwords or .env files containing secrets to GitHub.</a:t>
            </a:r>
          </a:p>
          <a:p>
            <a:r>
              <a:rPr lang="en-US" dirty="0"/>
              <a:t>Rotate credentials when necessary.</a:t>
            </a:r>
            <a:br>
              <a:rPr lang="en-US" dirty="0"/>
            </a:b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5. Application Security</a:t>
            </a:r>
            <a:endParaRPr lang="en-US" dirty="0"/>
          </a:p>
          <a:p>
            <a:r>
              <a:rPr lang="en-US" dirty="0"/>
              <a:t>Validate and sanitize incoming data.</a:t>
            </a:r>
          </a:p>
          <a:p>
            <a:r>
              <a:rPr lang="en-US" dirty="0"/>
              <a:t>Enforce user authentication and authorization.</a:t>
            </a:r>
          </a:p>
          <a:p>
            <a:r>
              <a:rPr lang="en-US" dirty="0"/>
              <a:t>Restrict permitted database operations.</a:t>
            </a:r>
          </a:p>
          <a:p>
            <a:r>
              <a:rPr lang="en-US" dirty="0"/>
              <a:t>Monitor logs and database activity.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496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902F7-75B6-3ECD-3BA5-20BEAE936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320674"/>
          </a:xfrm>
        </p:spPr>
        <p:txBody>
          <a:bodyPr>
            <a:noAutofit/>
          </a:bodyPr>
          <a:lstStyle/>
          <a:p>
            <a:r>
              <a:rPr lang="en-US" sz="2400" b="1" dirty="0"/>
              <a:t>MongoDB: Local Development vs. Cloud Deployment</a:t>
            </a:r>
            <a:br>
              <a:rPr lang="en-US" sz="2400" b="1" dirty="0"/>
            </a:br>
            <a:endParaRPr lang="en-US" sz="24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2A35537-9C59-40E1-C734-EC57AAEC2D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1057468"/>
              </p:ext>
            </p:extLst>
          </p:nvPr>
        </p:nvGraphicFramePr>
        <p:xfrm>
          <a:off x="4572000" y="626291"/>
          <a:ext cx="4572000" cy="6172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300741162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3738342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3394056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Feature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Local Development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Cloud Deployment (Cloud Run)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52691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Application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Node.js/Express running on laptop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Node.js/Express running in Cloud Run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36780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Database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MongoDB Atlas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MongoDB Atlas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95472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Connection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MongoDB Node.js driver over TLS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Same driver over TLS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45695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Credentials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Local .env file (not committed)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Secret Manager / environment configuration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50794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Network Access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Allowlist developer's public IP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Static egress IP or private connectivity preferred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90733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Connections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Typically one application process with a connection pool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Each Cloud Run instance maintains its own pool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7734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Scaling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Manually run more processes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Cloud Run automatically scales instances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74009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Monitoring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Local console/debugger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Cloud Logging, Cloud Monitoring, Atlas metrics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292421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19608BA-AA24-625E-B72F-F1F2B52A90CB}"/>
              </a:ext>
            </a:extLst>
          </p:cNvPr>
          <p:cNvSpPr txBox="1"/>
          <p:nvPr/>
        </p:nvSpPr>
        <p:spPr>
          <a:xfrm>
            <a:off x="0" y="685801"/>
            <a:ext cx="46482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The same Node.js/Express application can connect to MongoDB Atlas from a developer's computer or from a cloud service such as Google Cloud Run.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Important Differences: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Application code can remain largely unchanged.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Cloud Run may have changing outbound public IP addresses.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Multiple Cloud Run instances can create multiple database connection pools.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Production deployment requires stronger credential, networking, and monitoring practices.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None/>
            </a:pPr>
            <a:r>
              <a:rPr lang="en-US" b="1" dirty="0"/>
              <a:t>Key Point:</a:t>
            </a:r>
            <a:r>
              <a:rPr lang="en-US" dirty="0"/>
              <a:t> Moving an application to the cloud changes its execution, networking, and scaling environment—even when the application code stays the </a:t>
            </a:r>
            <a:r>
              <a:rPr lang="en-US" dirty="0" err="1"/>
              <a:t>same.S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5305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4112C-B7DA-1824-D07B-78527010A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…yet more</a:t>
            </a:r>
          </a:p>
        </p:txBody>
      </p:sp>
    </p:spTree>
    <p:extLst>
      <p:ext uri="{BB962C8B-B14F-4D97-AF65-F5344CB8AC3E}">
        <p14:creationId xmlns:p14="http://schemas.microsoft.com/office/powerpoint/2010/main" val="8117360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27A93-0936-FCD3-6955-F96A9A944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31591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MongoDB: Transactions and Data Consistency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25C2E-4DF6-B075-CADF-08CFBB9EE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MongoDB supports atomic single-document operations and ACID transactions spanning multiple documents.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ACID Properties:</a:t>
            </a:r>
            <a:endParaRPr lang="en-US" dirty="0"/>
          </a:p>
          <a:p>
            <a:pPr marL="342900" lvl="1" indent="0">
              <a:buNone/>
            </a:pPr>
            <a:r>
              <a:rPr lang="en-US" b="1" dirty="0"/>
              <a:t>Atomicity:</a:t>
            </a:r>
            <a:r>
              <a:rPr lang="en-US" dirty="0"/>
              <a:t> All operations in a transaction succeed together or none are committed.</a:t>
            </a:r>
          </a:p>
          <a:p>
            <a:pPr marL="342900" lvl="1" indent="0">
              <a:buNone/>
            </a:pPr>
            <a:r>
              <a:rPr lang="en-US" b="1" dirty="0"/>
              <a:t>Consistency:</a:t>
            </a:r>
            <a:r>
              <a:rPr lang="en-US" dirty="0"/>
              <a:t> Transactions preserve defined database rules and constraints.</a:t>
            </a:r>
          </a:p>
          <a:p>
            <a:pPr marL="342900" lvl="1" indent="0">
              <a:buNone/>
            </a:pPr>
            <a:r>
              <a:rPr lang="en-US" b="1" dirty="0"/>
              <a:t>Isolation:</a:t>
            </a:r>
            <a:r>
              <a:rPr lang="en-US" dirty="0"/>
              <a:t> Concurrent transactions are isolated according to transaction guarantees.</a:t>
            </a:r>
          </a:p>
          <a:p>
            <a:pPr marL="342900" lvl="1" indent="0">
              <a:buNone/>
            </a:pPr>
            <a:r>
              <a:rPr lang="en-US" b="1" dirty="0"/>
              <a:t>Durability:</a:t>
            </a:r>
            <a:r>
              <a:rPr lang="en-US" dirty="0"/>
              <a:t> Committed changes survive failures according to configured durability guarantees.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1597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55021-5974-1932-EE3B-45223E998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Example: Transferring $100 Between Accounts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059C2-0CD9-724D-8A75-EA2A522CF4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Account A: $500</a:t>
            </a:r>
          </a:p>
          <a:p>
            <a:pPr marL="0" indent="0">
              <a:buNone/>
            </a:pPr>
            <a:r>
              <a:rPr lang="en-US" dirty="0"/>
              <a:t>Account B: $200</a:t>
            </a:r>
          </a:p>
          <a:p>
            <a:pPr marL="0" indent="0">
              <a:buNone/>
            </a:pPr>
            <a:r>
              <a:rPr lang="en-US" dirty="0"/>
              <a:t>        ↓</a:t>
            </a:r>
          </a:p>
          <a:p>
            <a:pPr marL="0" indent="0">
              <a:buNone/>
            </a:pPr>
            <a:r>
              <a:rPr lang="en-US" dirty="0"/>
              <a:t>BEGIN TRANSACTION</a:t>
            </a:r>
          </a:p>
          <a:p>
            <a:pPr marL="0" indent="0">
              <a:buNone/>
            </a:pPr>
            <a:r>
              <a:rPr lang="en-US" dirty="0"/>
              <a:t>        ↓</a:t>
            </a:r>
          </a:p>
          <a:p>
            <a:pPr marL="0" indent="0">
              <a:buNone/>
            </a:pPr>
            <a:r>
              <a:rPr lang="en-US" dirty="0"/>
              <a:t>Subtract $100 from A</a:t>
            </a:r>
          </a:p>
          <a:p>
            <a:pPr marL="0" indent="0">
              <a:buNone/>
            </a:pPr>
            <a:r>
              <a:rPr lang="en-US" dirty="0"/>
              <a:t>        ↓</a:t>
            </a:r>
          </a:p>
          <a:p>
            <a:pPr marL="0" indent="0">
              <a:buNone/>
            </a:pPr>
            <a:r>
              <a:rPr lang="en-US" dirty="0"/>
              <a:t>Add $100 to B</a:t>
            </a:r>
          </a:p>
          <a:p>
            <a:pPr marL="0" indent="0">
              <a:buNone/>
            </a:pPr>
            <a:r>
              <a:rPr lang="en-US" dirty="0"/>
              <a:t>        ↓</a:t>
            </a:r>
          </a:p>
          <a:p>
            <a:pPr marL="0" indent="0">
              <a:buNone/>
            </a:pPr>
            <a:r>
              <a:rPr lang="en-US" dirty="0"/>
              <a:t>COMMIT</a:t>
            </a:r>
          </a:p>
          <a:p>
            <a:pPr marL="0" indent="0">
              <a:buNone/>
            </a:pPr>
            <a:r>
              <a:rPr lang="en-US" dirty="0"/>
              <a:t>        ↓</a:t>
            </a:r>
          </a:p>
          <a:p>
            <a:pPr marL="0" indent="0">
              <a:buNone/>
            </a:pPr>
            <a:r>
              <a:rPr lang="en-US" dirty="0"/>
              <a:t>Account A: $400</a:t>
            </a:r>
          </a:p>
          <a:p>
            <a:pPr marL="0" indent="0">
              <a:buNone/>
            </a:pPr>
            <a:r>
              <a:rPr lang="en-US" dirty="0"/>
              <a:t>Account B: $300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What if the second operation fails?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The transaction can be aborted, preventing a partial transfer from being committed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70CBAFD5-67A2-F04B-AB60-E463288B2F38}"/>
              </a:ext>
            </a:extLst>
          </p:cNvPr>
          <p:cNvSpPr/>
          <p:nvPr/>
        </p:nvSpPr>
        <p:spPr>
          <a:xfrm>
            <a:off x="3962400" y="2133600"/>
            <a:ext cx="4876800" cy="2667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Code next slide</a:t>
            </a:r>
          </a:p>
        </p:txBody>
      </p:sp>
    </p:spTree>
    <p:extLst>
      <p:ext uri="{BB962C8B-B14F-4D97-AF65-F5344CB8AC3E}">
        <p14:creationId xmlns:p14="http://schemas.microsoft.com/office/powerpoint/2010/main" val="4768464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A1771-2CCF-39F1-9249-2B42387F7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MongoDB Node.js Example (simplified):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2F123-2DDD-4C9B-225B-970EF5DBF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26" y="1465729"/>
            <a:ext cx="280035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Important:</a:t>
            </a:r>
            <a:r>
              <a:rPr lang="en-US" dirty="0"/>
              <a:t> Real financial transfers also require sufficient-funds checks, appropriate data types, and transaction error handling.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Key Point:</a:t>
            </a:r>
            <a:r>
              <a:rPr lang="en-US" dirty="0"/>
              <a:t> MongoDB supports transactions; NoSQL does not mean transactions or consistency are absent.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2DE080-F922-4309-46AE-67DE360FB7A8}"/>
              </a:ext>
            </a:extLst>
          </p:cNvPr>
          <p:cNvSpPr txBox="1"/>
          <p:nvPr/>
        </p:nvSpPr>
        <p:spPr>
          <a:xfrm>
            <a:off x="3886200" y="1447800"/>
            <a:ext cx="4953000" cy="424731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+mn-lt"/>
              </a:rPr>
              <a:t>await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client.withSession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(async (session) =&gt; {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+mn-lt"/>
              </a:rPr>
              <a:t>  await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session.withTransaction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(async () =&gt; {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+mn-lt"/>
              </a:rPr>
              <a:t>    await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accounts.updateOne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(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+mn-lt"/>
              </a:rPr>
              <a:t>      {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accountId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: "A" },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+mn-lt"/>
              </a:rPr>
              <a:t>      { $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inc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: { balance: -100 } },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+mn-lt"/>
              </a:rPr>
              <a:t>      { session }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+mn-lt"/>
              </a:rPr>
              <a:t>    );</a:t>
            </a:r>
          </a:p>
          <a:p>
            <a:pPr>
              <a:buNone/>
            </a:pPr>
            <a:endParaRPr lang="en-US" dirty="0">
              <a:solidFill>
                <a:schemeClr val="bg1"/>
              </a:solidFill>
              <a:latin typeface="+mn-lt"/>
            </a:endParaRP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+mn-lt"/>
              </a:rPr>
              <a:t>    await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accounts.updateOne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(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+mn-lt"/>
              </a:rPr>
              <a:t>      { 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accountId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: "B" },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+mn-lt"/>
              </a:rPr>
              <a:t>      { $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inc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: { balance: 100 } },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+mn-lt"/>
              </a:rPr>
              <a:t>      { session }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+mn-lt"/>
              </a:rPr>
              <a:t>    );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+mn-lt"/>
              </a:rPr>
              <a:t>  });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+mn-lt"/>
              </a:rPr>
              <a:t>});</a:t>
            </a:r>
            <a:endParaRPr lang="en-US" dirty="0">
              <a:solidFill>
                <a:schemeClr val="bg1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4781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14FD-55B6-7943-F4B6-0ECD1C33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7886700" cy="47307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 Atlas: Vector Search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B668D-3B0C-370A-44A7-5623A0217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609600"/>
            <a:ext cx="8286750" cy="6705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highlight>
                  <a:srgbClr val="FFFF00"/>
                </a:highlight>
              </a:rPr>
              <a:t>MongoDB Atlas supports vector similarity search, allowing applications to find information based on semantic similarity rather than only exact values.</a:t>
            </a:r>
            <a:endParaRPr lang="en-US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1800" b="1" dirty="0"/>
              <a:t>What is an embedding?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An embedding is an array of numbers produced by a model to</a:t>
            </a:r>
            <a:br>
              <a:rPr lang="en-US" sz="1800" dirty="0"/>
            </a:br>
            <a:r>
              <a:rPr lang="en-US" sz="1800" dirty="0"/>
              <a:t>represent the semantic characteristics of text, images, or other data.</a:t>
            </a:r>
          </a:p>
          <a:p>
            <a:pPr marL="0" indent="0">
              <a:buNone/>
            </a:pPr>
            <a:r>
              <a:rPr lang="en-US" sz="1800" b="1" dirty="0"/>
              <a:t>Example: Product Search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Example Query: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"Find comfortable shoes for long-distance walking."</a:t>
            </a:r>
          </a:p>
          <a:p>
            <a:pPr marL="0" indent="0">
              <a:buNone/>
            </a:pPr>
            <a:r>
              <a:rPr lang="en-US" sz="1800" dirty="0"/>
              <a:t>Vector search may find relevant products even when the descriptions do not contain those exact words.</a:t>
            </a:r>
          </a:p>
          <a:p>
            <a:pPr marL="0" indent="0">
              <a:buNone/>
            </a:pPr>
            <a:r>
              <a:rPr lang="en-US" sz="1800" b="1" dirty="0"/>
              <a:t>MongoDB Capabilities:</a:t>
            </a:r>
            <a:endParaRPr lang="en-US" sz="1800" dirty="0"/>
          </a:p>
          <a:p>
            <a:pPr lvl="1"/>
            <a:r>
              <a:rPr lang="en-US" sz="1600" dirty="0"/>
              <a:t>Store documents and associated embeddings.</a:t>
            </a:r>
          </a:p>
          <a:p>
            <a:pPr lvl="1"/>
            <a:r>
              <a:rPr lang="en-US" sz="1600" dirty="0"/>
              <a:t>Create vector search indexes.</a:t>
            </a:r>
          </a:p>
          <a:p>
            <a:pPr lvl="1"/>
            <a:r>
              <a:rPr lang="en-US" sz="1600" dirty="0"/>
              <a:t>Retrieve documents using vector similarity.</a:t>
            </a:r>
          </a:p>
          <a:p>
            <a:pPr lvl="1"/>
            <a:r>
              <a:rPr lang="en-US" sz="1600" dirty="0"/>
              <a:t>Combine vector search with metadata filtering.</a:t>
            </a:r>
          </a:p>
          <a:p>
            <a:pPr lvl="1"/>
            <a:r>
              <a:rPr lang="en-US" sz="1600" dirty="0"/>
              <a:t>Support semantic search and RAG applications.</a:t>
            </a:r>
          </a:p>
          <a:p>
            <a:pPr marL="0" indent="0">
              <a:buNone/>
            </a:pPr>
            <a:r>
              <a:rPr lang="en-US" sz="1800" b="1" dirty="0"/>
              <a:t>Key Point:</a:t>
            </a:r>
            <a:r>
              <a:rPr lang="en-US" sz="1800" dirty="0"/>
              <a:t> MongoDB can support traditional document queries and vector similarity search within the same data platform.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A5D800-CCF7-9B16-6301-51FEF8058959}"/>
              </a:ext>
            </a:extLst>
          </p:cNvPr>
          <p:cNvSpPr txBox="1"/>
          <p:nvPr/>
        </p:nvSpPr>
        <p:spPr>
          <a:xfrm>
            <a:off x="7086600" y="1524000"/>
            <a:ext cx="2057400" cy="267765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/>
              <a:t>Product Descriptions</a:t>
            </a:r>
          </a:p>
          <a:p>
            <a:pPr marL="0" indent="0">
              <a:buNone/>
            </a:pPr>
            <a:r>
              <a:rPr lang="en-US" sz="1400" dirty="0"/>
              <a:t>        ↓</a:t>
            </a:r>
          </a:p>
          <a:p>
            <a:pPr marL="0" indent="0">
              <a:buNone/>
            </a:pPr>
            <a:r>
              <a:rPr lang="en-US" sz="1400" dirty="0"/>
              <a:t>Embedding Model</a:t>
            </a:r>
          </a:p>
          <a:p>
            <a:pPr marL="0" indent="0">
              <a:buNone/>
            </a:pPr>
            <a:r>
              <a:rPr lang="en-US" sz="1400" dirty="0"/>
              <a:t>        ↓</a:t>
            </a:r>
          </a:p>
          <a:p>
            <a:pPr marL="0" indent="0">
              <a:buNone/>
            </a:pPr>
            <a:r>
              <a:rPr lang="en-US" sz="1400" dirty="0"/>
              <a:t>Numerical Vectors</a:t>
            </a:r>
          </a:p>
          <a:p>
            <a:pPr marL="0" indent="0">
              <a:buNone/>
            </a:pPr>
            <a:r>
              <a:rPr lang="en-US" sz="1400" dirty="0"/>
              <a:t>        ↓</a:t>
            </a:r>
          </a:p>
          <a:p>
            <a:pPr marL="0" indent="0">
              <a:buNone/>
            </a:pPr>
            <a:r>
              <a:rPr lang="en-US" sz="1400" dirty="0"/>
              <a:t>MongoDB Atlas</a:t>
            </a:r>
          </a:p>
          <a:p>
            <a:pPr marL="0" indent="0">
              <a:buNone/>
            </a:pPr>
            <a:r>
              <a:rPr lang="en-US" sz="1400" dirty="0"/>
              <a:t>   Vector Search Index</a:t>
            </a:r>
          </a:p>
          <a:p>
            <a:pPr marL="0" indent="0">
              <a:buNone/>
            </a:pPr>
            <a:r>
              <a:rPr lang="en-US" sz="1400" dirty="0"/>
              <a:t>        ↓</a:t>
            </a:r>
          </a:p>
          <a:p>
            <a:pPr marL="0" indent="0">
              <a:buNone/>
            </a:pPr>
            <a:r>
              <a:rPr lang="en-US" sz="1400" dirty="0"/>
              <a:t>Similarity Search</a:t>
            </a:r>
          </a:p>
          <a:p>
            <a:pPr marL="0" indent="0">
              <a:buNone/>
            </a:pPr>
            <a:r>
              <a:rPr lang="en-US" sz="1400" dirty="0"/>
              <a:t>        ↓</a:t>
            </a:r>
          </a:p>
          <a:p>
            <a:pPr marL="0" indent="0">
              <a:buNone/>
            </a:pPr>
            <a:r>
              <a:rPr lang="en-US" sz="1400" dirty="0"/>
              <a:t>Relevant Products</a:t>
            </a:r>
          </a:p>
        </p:txBody>
      </p:sp>
    </p:spTree>
    <p:extLst>
      <p:ext uri="{BB962C8B-B14F-4D97-AF65-F5344CB8AC3E}">
        <p14:creationId xmlns:p14="http://schemas.microsoft.com/office/powerpoint/2010/main" val="42697454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6EF71-E78F-E48F-EC63-A5E278024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82600"/>
            <a:ext cx="7886700" cy="39687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MongoDB + RAG: AI Applications Using Database Content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EB531-9BCB-CB94-9152-F181977C9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990600"/>
            <a:ext cx="5562600" cy="62484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Example: Customer Support Assistant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 customer asks:</a:t>
            </a:r>
          </a:p>
          <a:p>
            <a:pPr marL="0" indent="0">
              <a:buNone/>
            </a:pPr>
            <a:r>
              <a:rPr lang="en-US" dirty="0"/>
              <a:t>"What is the warranty policy for the laptop I purchased?"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How It Works:</a:t>
            </a:r>
            <a:endParaRPr lang="en-US" dirty="0"/>
          </a:p>
          <a:p>
            <a:pPr lvl="1"/>
            <a:r>
              <a:rPr lang="en-US" dirty="0"/>
              <a:t>Company documents are stored and indexed using embeddings.</a:t>
            </a:r>
          </a:p>
          <a:p>
            <a:pPr lvl="1"/>
            <a:r>
              <a:rPr lang="en-US" dirty="0"/>
              <a:t>The customer submits a question.</a:t>
            </a:r>
          </a:p>
          <a:p>
            <a:pPr lvl="1"/>
            <a:r>
              <a:rPr lang="en-US" dirty="0"/>
              <a:t>The application generates an embedding for the question.</a:t>
            </a:r>
          </a:p>
          <a:p>
            <a:pPr lvl="1"/>
            <a:r>
              <a:rPr lang="en-US" dirty="0"/>
              <a:t>MongoDB Vector Search retrieves relevant document passages.</a:t>
            </a:r>
          </a:p>
          <a:p>
            <a:pPr lvl="1"/>
            <a:r>
              <a:rPr lang="en-US" dirty="0"/>
              <a:t>The application supplies those passages and the question to the LLM.</a:t>
            </a:r>
          </a:p>
          <a:p>
            <a:pPr lvl="1"/>
            <a:r>
              <a:rPr lang="en-US" dirty="0"/>
              <a:t>The LLM generates a response using the retrieved information.</a:t>
            </a:r>
          </a:p>
          <a:p>
            <a:pPr marL="0" indent="0">
              <a:buNone/>
            </a:pPr>
            <a:r>
              <a:rPr lang="en-US" b="1" dirty="0"/>
              <a:t>Why use RAG?</a:t>
            </a:r>
            <a:endParaRPr lang="en-US" dirty="0"/>
          </a:p>
          <a:p>
            <a:pPr lvl="1"/>
            <a:r>
              <a:rPr lang="en-US" dirty="0"/>
              <a:t>Access current or private information.</a:t>
            </a:r>
          </a:p>
          <a:p>
            <a:pPr lvl="1"/>
            <a:r>
              <a:rPr lang="en-US" dirty="0"/>
              <a:t>Reduce dependence on model training knowledge.</a:t>
            </a:r>
          </a:p>
          <a:p>
            <a:pPr lvl="1"/>
            <a:r>
              <a:rPr lang="en-US" dirty="0"/>
              <a:t>Support domain-specific questions.</a:t>
            </a:r>
          </a:p>
          <a:p>
            <a:pPr lvl="1"/>
            <a:r>
              <a:rPr lang="en-US" dirty="0"/>
              <a:t>Avoid retraining the model whenever documents change.</a:t>
            </a:r>
          </a:p>
          <a:p>
            <a:pPr marL="0" indent="0">
              <a:buNone/>
            </a:pPr>
            <a:r>
              <a:rPr lang="en-US" b="1" dirty="0">
                <a:highlight>
                  <a:srgbClr val="FFFF00"/>
                </a:highlight>
              </a:rPr>
              <a:t>Important:</a:t>
            </a:r>
            <a:r>
              <a:rPr lang="en-US" dirty="0">
                <a:highlight>
                  <a:srgbClr val="FFFF00"/>
                </a:highlight>
              </a:rPr>
              <a:t> RAG can reduce unsupported answers but does not guarantee that an LLM will never hallucinate.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>
                <a:highlight>
                  <a:srgbClr val="00FF00"/>
                </a:highlight>
              </a:rPr>
              <a:t>Key Point:</a:t>
            </a:r>
            <a:r>
              <a:rPr lang="en-US" dirty="0">
                <a:highlight>
                  <a:srgbClr val="00FF00"/>
                </a:highlight>
              </a:rPr>
              <a:t> MongoDB can provide the retrieval layer for an AI-enabled web application.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493ED4-CEFB-AD88-C2C4-E98DBA26CB52}"/>
              </a:ext>
            </a:extLst>
          </p:cNvPr>
          <p:cNvSpPr txBox="1"/>
          <p:nvPr/>
        </p:nvSpPr>
        <p:spPr>
          <a:xfrm>
            <a:off x="5779247" y="879474"/>
            <a:ext cx="3200400" cy="440120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b="1" dirty="0"/>
              <a:t>Architecture: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           Customer Question</a:t>
            </a:r>
          </a:p>
          <a:p>
            <a:pPr marL="0" indent="0">
              <a:buNone/>
            </a:pPr>
            <a:r>
              <a:rPr lang="en-US" sz="1400" dirty="0"/>
              <a:t>                   ↓</a:t>
            </a:r>
          </a:p>
          <a:p>
            <a:pPr marL="0" indent="0">
              <a:buNone/>
            </a:pPr>
            <a:r>
              <a:rPr lang="en-US" sz="1400" dirty="0"/>
              <a:t>             Web Frontend</a:t>
            </a:r>
          </a:p>
          <a:p>
            <a:pPr marL="0" indent="0">
              <a:buNone/>
            </a:pPr>
            <a:r>
              <a:rPr lang="en-US" sz="1400" dirty="0"/>
              <a:t>                   ↓</a:t>
            </a:r>
          </a:p>
          <a:p>
            <a:pPr marL="0" indent="0">
              <a:buNone/>
            </a:pPr>
            <a:r>
              <a:rPr lang="en-US" sz="1400" dirty="0"/>
              <a:t>          Node.js / Express API</a:t>
            </a:r>
          </a:p>
          <a:p>
            <a:pPr marL="0" indent="0">
              <a:buNone/>
            </a:pPr>
            <a:r>
              <a:rPr lang="en-US" sz="1400" dirty="0"/>
              <a:t>                   ↓</a:t>
            </a:r>
          </a:p>
          <a:p>
            <a:pPr marL="0" indent="0">
              <a:buNone/>
            </a:pPr>
            <a:r>
              <a:rPr lang="en-US" sz="1400" dirty="0"/>
              <a:t>             Query Embedding</a:t>
            </a:r>
          </a:p>
          <a:p>
            <a:pPr marL="0" indent="0">
              <a:buNone/>
            </a:pPr>
            <a:r>
              <a:rPr lang="en-US" sz="1400" dirty="0"/>
              <a:t>                   ↓</a:t>
            </a:r>
          </a:p>
          <a:p>
            <a:pPr marL="0" indent="0">
              <a:buNone/>
            </a:pPr>
            <a:r>
              <a:rPr lang="en-US" sz="1400" dirty="0"/>
              <a:t>       MongoDB Atlas Vector Search</a:t>
            </a:r>
          </a:p>
          <a:p>
            <a:pPr marL="0" indent="0">
              <a:buNone/>
            </a:pPr>
            <a:r>
              <a:rPr lang="en-US" sz="1400" dirty="0"/>
              <a:t>                   ↓</a:t>
            </a:r>
          </a:p>
          <a:p>
            <a:pPr marL="0" indent="0">
              <a:buNone/>
            </a:pPr>
            <a:r>
              <a:rPr lang="en-US" sz="1400" dirty="0"/>
              <a:t>       Relevant Warranty Documents</a:t>
            </a:r>
          </a:p>
          <a:p>
            <a:pPr marL="0" indent="0">
              <a:buNone/>
            </a:pPr>
            <a:r>
              <a:rPr lang="en-US" sz="1400" dirty="0"/>
              <a:t>                   ↓</a:t>
            </a:r>
          </a:p>
          <a:p>
            <a:pPr marL="0" indent="0">
              <a:buNone/>
            </a:pPr>
            <a:r>
              <a:rPr lang="en-US" sz="1400" dirty="0"/>
              <a:t>       Question + Retrieved Context</a:t>
            </a:r>
          </a:p>
          <a:p>
            <a:pPr marL="0" indent="0">
              <a:buNone/>
            </a:pPr>
            <a:r>
              <a:rPr lang="en-US" sz="1400" dirty="0"/>
              <a:t>                   ↓</a:t>
            </a:r>
          </a:p>
          <a:p>
            <a:pPr marL="0" indent="0">
              <a:buNone/>
            </a:pPr>
            <a:r>
              <a:rPr lang="en-US" sz="1400" dirty="0"/>
              <a:t>             Gemini / LLM</a:t>
            </a:r>
          </a:p>
          <a:p>
            <a:pPr marL="0" indent="0">
              <a:buNone/>
            </a:pPr>
            <a:r>
              <a:rPr lang="en-US" sz="1400" dirty="0"/>
              <a:t>                   ↓</a:t>
            </a:r>
          </a:p>
          <a:p>
            <a:pPr marL="0" indent="0">
              <a:buNone/>
            </a:pPr>
            <a:r>
              <a:rPr lang="en-US" sz="1400" dirty="0"/>
              <a:t>             Generated Answer</a:t>
            </a:r>
          </a:p>
          <a:p>
            <a:pPr marL="0" indent="0">
              <a:buNone/>
            </a:pPr>
            <a:r>
              <a:rPr lang="en-US" sz="1400" dirty="0"/>
              <a:t>                   ↓</a:t>
            </a:r>
          </a:p>
          <a:p>
            <a:pPr marL="0" indent="0">
              <a:buNone/>
            </a:pPr>
            <a:r>
              <a:rPr lang="en-US" sz="1400" dirty="0"/>
              <a:t>              Web Frontend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668278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4057</TotalTime>
  <Words>5754</Words>
  <Application>Microsoft Office PowerPoint</Application>
  <PresentationFormat>On-screen Show (4:3)</PresentationFormat>
  <Paragraphs>978</Paragraphs>
  <Slides>39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Aptos</vt:lpstr>
      <vt:lpstr>Aptos Display</vt:lpstr>
      <vt:lpstr>Arial</vt:lpstr>
      <vt:lpstr>Courier New</vt:lpstr>
      <vt:lpstr>Office Theme</vt:lpstr>
      <vt:lpstr>MongoDB</vt:lpstr>
      <vt:lpstr>MongoDB: A NoSQL Document Database </vt:lpstr>
      <vt:lpstr>Relational vs. MongoDB Document Model</vt:lpstr>
      <vt:lpstr>MongoDB Data Organization </vt:lpstr>
      <vt:lpstr>MongoDB Documents: JSON and BSON </vt:lpstr>
      <vt:lpstr>MongoDB: The _id Field </vt:lpstr>
      <vt:lpstr>MongoDB: Flexible Schemas </vt:lpstr>
      <vt:lpstr>MongoDB: Embedded Documents and Arrays </vt:lpstr>
      <vt:lpstr>MongoDB: Embedded Documents and Arrays</vt:lpstr>
      <vt:lpstr>MongoDB Data Modeling: Embedding vs. Referencing</vt:lpstr>
      <vt:lpstr>MongoDB: How Should We Model the Data?</vt:lpstr>
      <vt:lpstr>MongoDB: CRUD Operations</vt:lpstr>
      <vt:lpstr>MongoDB CREATE: Inserting Documents</vt:lpstr>
      <vt:lpstr>MongoDB READ: Querying Documents</vt:lpstr>
      <vt:lpstr>MongoDB: Filtering with Query Operators</vt:lpstr>
      <vt:lpstr>MongoDB: Sorting, Limiting, and Projections</vt:lpstr>
      <vt:lpstr>MongoDB: UPDATE and DELETE</vt:lpstr>
      <vt:lpstr>Connecting to MongoDB w/ NodeJS</vt:lpstr>
      <vt:lpstr>Connecting Node.js to MongoDB Atlas </vt:lpstr>
      <vt:lpstr>MongoDB Atlas: Connection String </vt:lpstr>
      <vt:lpstr>Node.js: Connecting to MongoDB</vt:lpstr>
      <vt:lpstr>MongoDB in a Modern Web Application</vt:lpstr>
      <vt:lpstr>Express REST API: Reading MongoDB Data</vt:lpstr>
      <vt:lpstr>Express REST API: Creating MongoDB Documents</vt:lpstr>
      <vt:lpstr>MongoDB Atlas setup, database authentication, network access, and connecting from local Node.js versus Google Cloud Run.</vt:lpstr>
      <vt:lpstr>MongoDB Atlas: Managed MongoDB in the Cloud</vt:lpstr>
      <vt:lpstr>MongoDB Atlas: Local Node.js vs. Cloud Run Connectivity</vt:lpstr>
      <vt:lpstr>MongoDB: Cloud-Deployed Web Application Architecture</vt:lpstr>
      <vt:lpstr>MongoDB: Connection Pooling in Node.js</vt:lpstr>
      <vt:lpstr>MongoDB: Handling Database Errors </vt:lpstr>
      <vt:lpstr>Remember response codes</vt:lpstr>
      <vt:lpstr>MongoDB Atlas: Security Best Practices </vt:lpstr>
      <vt:lpstr>MongoDB: Local Development vs. Cloud Deployment </vt:lpstr>
      <vt:lpstr>…yet more</vt:lpstr>
      <vt:lpstr>MongoDB: Transactions and Data Consistency </vt:lpstr>
      <vt:lpstr>Example: Transferring $100 Between Accounts </vt:lpstr>
      <vt:lpstr>MongoDB Node.js Example (simplified):</vt:lpstr>
      <vt:lpstr>MongoDB Atlas: Vector Search</vt:lpstr>
      <vt:lpstr>MongoDB + RAG: AI Applications Using Database Content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Today</dc:title>
  <dc:creator>Windows User</dc:creator>
  <cp:lastModifiedBy>Lynne G</cp:lastModifiedBy>
  <cp:revision>138</cp:revision>
  <dcterms:created xsi:type="dcterms:W3CDTF">2016-04-11T02:46:07Z</dcterms:created>
  <dcterms:modified xsi:type="dcterms:W3CDTF">2026-10-08T02:28:42Z</dcterms:modified>
</cp:coreProperties>
</file>