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74" r:id="rId5"/>
    <p:sldId id="273" r:id="rId6"/>
    <p:sldId id="275" r:id="rId7"/>
    <p:sldId id="271" r:id="rId8"/>
    <p:sldId id="272" r:id="rId9"/>
    <p:sldId id="277" r:id="rId10"/>
    <p:sldId id="260" r:id="rId11"/>
    <p:sldId id="261" r:id="rId12"/>
    <p:sldId id="262" r:id="rId13"/>
    <p:sldId id="263" r:id="rId14"/>
    <p:sldId id="278" r:id="rId15"/>
    <p:sldId id="276" r:id="rId16"/>
    <p:sldId id="279" r:id="rId17"/>
    <p:sldId id="280" r:id="rId18"/>
    <p:sldId id="266" r:id="rId19"/>
    <p:sldId id="267" r:id="rId20"/>
    <p:sldId id="268" r:id="rId21"/>
    <p:sldId id="269" r:id="rId22"/>
    <p:sldId id="281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74BD2-244D-5C42-9E6F-9C37B6EE107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F7036-7D1E-8941-84A1-A857AD36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C0C-399F-0648-9546-A13B78698CB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B84-1392-EA44-B3B4-D998EBA76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C0C-399F-0648-9546-A13B78698CB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B84-1392-EA44-B3B4-D998EBA76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3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C0C-399F-0648-9546-A13B78698CB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B84-1392-EA44-B3B4-D998EBA76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0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C0C-399F-0648-9546-A13B78698CB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B84-1392-EA44-B3B4-D998EBA76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6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C0C-399F-0648-9546-A13B78698CB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B84-1392-EA44-B3B4-D998EBA76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C0C-399F-0648-9546-A13B78698CB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B84-1392-EA44-B3B4-D998EBA76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9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C0C-399F-0648-9546-A13B78698CB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B84-1392-EA44-B3B4-D998EBA76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0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C0C-399F-0648-9546-A13B78698CB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B84-1392-EA44-B3B4-D998EBA76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C0C-399F-0648-9546-A13B78698CB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B84-1392-EA44-B3B4-D998EBA76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9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C0C-399F-0648-9546-A13B78698CB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B84-1392-EA44-B3B4-D998EBA76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1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C0C-399F-0648-9546-A13B78698CB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B84-1392-EA44-B3B4-D998EBA76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2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F0C0C-399F-0648-9546-A13B78698CB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2B84-1392-EA44-B3B4-D998EBA76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2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kafka.apache.org/documentation/#semantic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afka.apache.org/documentation.html#producerapi" TargetMode="External"/><Relationship Id="rId2" Type="http://schemas.openxmlformats.org/officeDocument/2006/relationships/hyperlink" Target="https://kafka.apache.org/documentation.html#adminap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fka.apache.org/documentation.html#connect" TargetMode="External"/><Relationship Id="rId5" Type="http://schemas.openxmlformats.org/officeDocument/2006/relationships/hyperlink" Target="https://kafka.apache.org/documentation/streams" TargetMode="External"/><Relationship Id="rId4" Type="http://schemas.openxmlformats.org/officeDocument/2006/relationships/hyperlink" Target="https://kafka.apache.org/documentation.html#consumerap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damjshook/hadoop-demos/tree/master/kafka" TargetMode="External"/><Relationship Id="rId2" Type="http://schemas.openxmlformats.org/officeDocument/2006/relationships/hyperlink" Target="https://kafka.apache.org/documentation.html%23quickstar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confluent.io/blog/kafka-streams-tables-part-1-event-streamin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Apache Kafka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223743"/>
            <a:ext cx="6397336" cy="336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39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716" y="3394862"/>
            <a:ext cx="4595629" cy="262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fast is Kafka?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50035"/>
          </a:xfrm>
        </p:spPr>
        <p:txBody>
          <a:bodyPr/>
          <a:lstStyle/>
          <a:p>
            <a:r>
              <a:rPr lang="en-US" sz="2000" b="1" dirty="0">
                <a:sym typeface="Wingdings"/>
              </a:rPr>
              <a:t>“Up to 2 million writes/sec on 3 cheap machines”</a:t>
            </a:r>
          </a:p>
          <a:p>
            <a:pPr lvl="1"/>
            <a:r>
              <a:rPr lang="en-US" sz="1800" dirty="0">
                <a:sym typeface="Wingdings"/>
              </a:rPr>
              <a:t>Using 3 producers on 3 different machines, 3x </a:t>
            </a:r>
            <a:r>
              <a:rPr lang="en-US" sz="1800" dirty="0" err="1">
                <a:sym typeface="Wingdings"/>
              </a:rPr>
              <a:t>async</a:t>
            </a:r>
            <a:r>
              <a:rPr lang="en-US" sz="1800" dirty="0">
                <a:sym typeface="Wingdings"/>
              </a:rPr>
              <a:t> replication</a:t>
            </a:r>
          </a:p>
          <a:p>
            <a:pPr lvl="2"/>
            <a:r>
              <a:rPr lang="en-US" sz="1600" dirty="0">
                <a:sym typeface="Wingdings"/>
              </a:rPr>
              <a:t>Only 1 producer/machine because NIC already saturated</a:t>
            </a:r>
          </a:p>
          <a:p>
            <a:r>
              <a:rPr lang="en-US" sz="2000" b="1" dirty="0">
                <a:sym typeface="Wingdings"/>
              </a:rPr>
              <a:t>Sustained throughput as stored data grows</a:t>
            </a:r>
          </a:p>
          <a:p>
            <a:pPr lvl="1"/>
            <a:r>
              <a:rPr lang="en-US" sz="1800" dirty="0">
                <a:sym typeface="Wingdings"/>
              </a:rPr>
              <a:t>Slightly different test </a:t>
            </a:r>
            <a:r>
              <a:rPr lang="en-US" sz="1800" dirty="0" err="1">
                <a:sym typeface="Wingdings"/>
              </a:rPr>
              <a:t>config</a:t>
            </a:r>
            <a:r>
              <a:rPr lang="en-US" sz="1800" dirty="0">
                <a:sym typeface="Wingdings"/>
              </a:rPr>
              <a:t> than 2M writes/sec above.</a:t>
            </a:r>
          </a:p>
          <a:p>
            <a:endParaRPr lang="en-US" sz="2000" dirty="0">
              <a:sym typeface="Wingdings"/>
            </a:endParaRPr>
          </a:p>
          <a:p>
            <a:endParaRPr lang="en-US" sz="2000" dirty="0">
              <a:sym typeface="Wingdings"/>
            </a:endParaRPr>
          </a:p>
          <a:p>
            <a:pPr marL="0" indent="0">
              <a:buNone/>
            </a:pPr>
            <a:endParaRPr lang="en-US" sz="2000" dirty="0">
              <a:sym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12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Kafka so fast?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ym typeface="Wingdings"/>
              </a:rPr>
              <a:t>Fast </a:t>
            </a:r>
            <a:r>
              <a:rPr lang="en-US" sz="2000" b="1" dirty="0">
                <a:sym typeface="Wingdings"/>
              </a:rPr>
              <a:t>writes</a:t>
            </a:r>
            <a:r>
              <a:rPr lang="en-US" sz="2000" dirty="0">
                <a:sym typeface="Wingdings"/>
              </a:rPr>
              <a:t>:</a:t>
            </a:r>
          </a:p>
          <a:p>
            <a:pPr lvl="1"/>
            <a:r>
              <a:rPr lang="en-US" sz="1800" dirty="0">
                <a:sym typeface="Wingdings"/>
              </a:rPr>
              <a:t>While Kafka persists all data to disk, essentially all writes go to the</a:t>
            </a:r>
            <a:br>
              <a:rPr lang="en-US" sz="1800" dirty="0">
                <a:sym typeface="Wingdings"/>
              </a:rPr>
            </a:br>
            <a:r>
              <a:rPr lang="en-US" sz="1800" b="1" dirty="0">
                <a:sym typeface="Wingdings"/>
              </a:rPr>
              <a:t>page cache </a:t>
            </a:r>
            <a:r>
              <a:rPr lang="en-US" sz="1800" dirty="0">
                <a:sym typeface="Wingdings"/>
              </a:rPr>
              <a:t>of OS, i.e. RAM.</a:t>
            </a:r>
          </a:p>
          <a:p>
            <a:pPr marL="0" indent="0">
              <a:buNone/>
            </a:pPr>
            <a:endParaRPr lang="en-US" sz="2000" dirty="0">
              <a:sym typeface="Wingdings"/>
            </a:endParaRPr>
          </a:p>
          <a:p>
            <a:r>
              <a:rPr lang="en-US" sz="2000" dirty="0">
                <a:sym typeface="Wingdings"/>
              </a:rPr>
              <a:t>Fast </a:t>
            </a:r>
            <a:r>
              <a:rPr lang="en-US" sz="2000" b="1" dirty="0">
                <a:sym typeface="Wingdings"/>
              </a:rPr>
              <a:t>reads</a:t>
            </a:r>
            <a:r>
              <a:rPr lang="en-US" sz="2000" dirty="0">
                <a:sym typeface="Wingdings"/>
              </a:rPr>
              <a:t>:</a:t>
            </a:r>
          </a:p>
          <a:p>
            <a:pPr lvl="1"/>
            <a:r>
              <a:rPr lang="en-US" sz="1800" dirty="0">
                <a:sym typeface="Wingdings"/>
              </a:rPr>
              <a:t>Very efficient to transfer data from page cache to a network </a:t>
            </a:r>
            <a:r>
              <a:rPr lang="en-US" sz="1800" b="1" dirty="0">
                <a:sym typeface="Wingdings"/>
              </a:rPr>
              <a:t>socket</a:t>
            </a:r>
          </a:p>
          <a:p>
            <a:pPr lvl="1"/>
            <a:r>
              <a:rPr lang="en-US" sz="1800" dirty="0">
                <a:sym typeface="Wingdings"/>
              </a:rPr>
              <a:t>Linux: </a:t>
            </a:r>
            <a:r>
              <a:rPr lang="en-US" sz="1800" b="1" dirty="0" err="1">
                <a:latin typeface="Consolas"/>
                <a:cs typeface="Consolas"/>
                <a:sym typeface="Wingdings"/>
              </a:rPr>
              <a:t>sendfile</a:t>
            </a:r>
            <a:r>
              <a:rPr lang="en-US" sz="1800" b="1" dirty="0">
                <a:latin typeface="Consolas"/>
                <a:cs typeface="Consolas"/>
                <a:sym typeface="Wingdings"/>
              </a:rPr>
              <a:t>()</a:t>
            </a:r>
            <a:r>
              <a:rPr lang="en-US" sz="1800" dirty="0">
                <a:sym typeface="Wingdings"/>
              </a:rPr>
              <a:t> system call</a:t>
            </a:r>
          </a:p>
          <a:p>
            <a:endParaRPr lang="en-US" sz="2000" dirty="0"/>
          </a:p>
          <a:p>
            <a:r>
              <a:rPr lang="en-US" sz="2000" dirty="0"/>
              <a:t>Combination of the two = fast Kafka!</a:t>
            </a:r>
          </a:p>
          <a:p>
            <a:pPr lvl="1"/>
            <a:r>
              <a:rPr lang="en-US" sz="1800" dirty="0"/>
              <a:t>Example (Operations): On a Kafka cluster where the consumers are mostly caught up you will see no read activity on the disks as they will be serving data entirely from cache.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95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68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ym typeface="Wingdings"/>
              </a:rPr>
              <a:t>The who is who</a:t>
            </a:r>
          </a:p>
          <a:p>
            <a:pPr lvl="1"/>
            <a:r>
              <a:rPr lang="en-US" b="1" dirty="0">
                <a:sym typeface="Wingdings"/>
              </a:rPr>
              <a:t>Producers</a:t>
            </a:r>
            <a:r>
              <a:rPr lang="en-US" dirty="0">
                <a:sym typeface="Wingdings"/>
              </a:rPr>
              <a:t> write data to </a:t>
            </a:r>
            <a:r>
              <a:rPr lang="en-US" b="1" dirty="0">
                <a:sym typeface="Wingdings"/>
              </a:rPr>
              <a:t>brokers</a:t>
            </a:r>
            <a:r>
              <a:rPr lang="en-US" dirty="0">
                <a:sym typeface="Wingdings"/>
              </a:rPr>
              <a:t>.</a:t>
            </a:r>
          </a:p>
          <a:p>
            <a:pPr lvl="1"/>
            <a:r>
              <a:rPr lang="en-US" b="1" dirty="0">
                <a:sym typeface="Wingdings"/>
              </a:rPr>
              <a:t>Consumers</a:t>
            </a:r>
            <a:r>
              <a:rPr lang="en-US" dirty="0">
                <a:sym typeface="Wingdings"/>
              </a:rPr>
              <a:t> read data from </a:t>
            </a:r>
            <a:r>
              <a:rPr lang="en-US" b="1" dirty="0">
                <a:sym typeface="Wingdings"/>
              </a:rPr>
              <a:t>brokers</a:t>
            </a:r>
            <a:r>
              <a:rPr lang="en-US" dirty="0">
                <a:sym typeface="Wingdings"/>
              </a:rPr>
              <a:t>.</a:t>
            </a:r>
          </a:p>
          <a:p>
            <a:pPr lvl="1"/>
            <a:r>
              <a:rPr lang="en-US" dirty="0">
                <a:sym typeface="Wingdings"/>
              </a:rPr>
              <a:t>All this is distributed.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The data</a:t>
            </a:r>
          </a:p>
          <a:p>
            <a:pPr lvl="1"/>
            <a:r>
              <a:rPr lang="en-US" dirty="0">
                <a:sym typeface="Wingdings"/>
              </a:rPr>
              <a:t>Data is stored in </a:t>
            </a:r>
            <a:r>
              <a:rPr lang="en-US" b="1" dirty="0">
                <a:sym typeface="Wingdings"/>
              </a:rPr>
              <a:t>topics</a:t>
            </a:r>
            <a:r>
              <a:rPr lang="en-US" dirty="0">
                <a:sym typeface="Wingdings"/>
              </a:rPr>
              <a:t>.</a:t>
            </a:r>
          </a:p>
          <a:p>
            <a:pPr lvl="1"/>
            <a:r>
              <a:rPr lang="en-US" b="1" dirty="0">
                <a:sym typeface="Wingdings"/>
              </a:rPr>
              <a:t>Topics </a:t>
            </a:r>
            <a:r>
              <a:rPr lang="en-US" dirty="0">
                <a:sym typeface="Wingdings"/>
              </a:rPr>
              <a:t>are split into </a:t>
            </a:r>
            <a:r>
              <a:rPr lang="en-US" b="1" dirty="0">
                <a:sym typeface="Wingdings"/>
              </a:rPr>
              <a:t>partitions</a:t>
            </a:r>
            <a:r>
              <a:rPr lang="en-US" dirty="0">
                <a:sym typeface="Wingdings"/>
              </a:rPr>
              <a:t>,</a:t>
            </a:r>
            <a:r>
              <a:rPr lang="en-US" b="1" dirty="0">
                <a:sym typeface="Wingdings"/>
              </a:rPr>
              <a:t> </a:t>
            </a:r>
            <a:r>
              <a:rPr lang="en-US" dirty="0">
                <a:sym typeface="Wingdings"/>
              </a:rPr>
              <a:t>which are </a:t>
            </a:r>
            <a:r>
              <a:rPr lang="en-US" b="1" dirty="0">
                <a:sym typeface="Wingdings"/>
              </a:rPr>
              <a:t>replicated</a:t>
            </a:r>
            <a:r>
              <a:rPr lang="en-US" dirty="0">
                <a:sym typeface="Wingdings"/>
              </a:rPr>
              <a:t>.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Screen Shot 2015-05-05 at 6.19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2220259"/>
            <a:ext cx="3530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55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look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77" y="1313049"/>
            <a:ext cx="6559178" cy="524546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47743" y="4979855"/>
            <a:ext cx="603787" cy="10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42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F34E-FE5D-4FF3-90A4-21197283D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Kafka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C3EFA-CB97-45E9-A746-E6046BA89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0" dirty="0">
                <a:effectLst/>
                <a:latin typeface="Roboto" panose="02000000000000000000" pitchFamily="2" charset="0"/>
              </a:rPr>
              <a:t>Kafka topics</a:t>
            </a:r>
            <a:r>
              <a:rPr lang="en-US" b="0" i="0" dirty="0">
                <a:effectLst/>
                <a:latin typeface="Roboto" panose="02000000000000000000" pitchFamily="2" charset="0"/>
              </a:rPr>
              <a:t> are the categories used to organize messages. </a:t>
            </a:r>
          </a:p>
          <a:p>
            <a:r>
              <a:rPr lang="en-US" b="0" i="0" dirty="0">
                <a:effectLst/>
                <a:latin typeface="Roboto" panose="02000000000000000000" pitchFamily="2" charset="0"/>
              </a:rPr>
              <a:t>Each topic has a name that is unique across the entire Kafka cluster.</a:t>
            </a:r>
          </a:p>
          <a:p>
            <a:r>
              <a:rPr lang="en-US" b="0" i="0" dirty="0">
                <a:effectLst/>
                <a:latin typeface="Roboto" panose="02000000000000000000" pitchFamily="2" charset="0"/>
              </a:rPr>
              <a:t>Events are organized and durably stored in </a:t>
            </a:r>
            <a:r>
              <a:rPr lang="en-US" b="1" i="0" dirty="0">
                <a:effectLst/>
                <a:latin typeface="Roboto" panose="02000000000000000000" pitchFamily="2" charset="0"/>
              </a:rPr>
              <a:t>topics</a:t>
            </a:r>
            <a:br>
              <a:rPr lang="en-US" b="1" i="0" dirty="0">
                <a:effectLst/>
                <a:latin typeface="Roboto" panose="02000000000000000000" pitchFamily="2" charset="0"/>
              </a:rPr>
            </a:br>
            <a:br>
              <a:rPr lang="en-US" b="1" i="0" dirty="0">
                <a:effectLst/>
                <a:latin typeface="Roboto" panose="02000000000000000000" pitchFamily="2" charset="0"/>
              </a:rPr>
            </a:br>
            <a:endParaRPr lang="en-US" b="0" i="0" dirty="0">
              <a:effectLst/>
              <a:latin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</a:rPr>
              <a:t>ANALOGY:</a:t>
            </a:r>
            <a:r>
              <a:rPr lang="en-US" b="0" i="0" dirty="0">
                <a:effectLst/>
                <a:latin typeface="Roboto" panose="02000000000000000000" pitchFamily="2" charset="0"/>
              </a:rPr>
              <a:t> a topic is similar to a folder in a filesystem, and the events are the files in that folder.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46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6264-E2F9-4A60-97E2-3C5D45709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Kafka Topics –an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52735-AB9D-47F5-97D1-ADF4D0C1D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879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Streams here lead to topic like “orders”, “customers”, “payments”, </a:t>
            </a:r>
            <a:r>
              <a:rPr lang="en-US" sz="2800" dirty="0" err="1">
                <a:solidFill>
                  <a:srgbClr val="FF0000"/>
                </a:solidFill>
              </a:rPr>
              <a:t>etc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Tutorial: Introduction to Streaming Application Development | Confluent  Documentation">
            <a:extLst>
              <a:ext uri="{FF2B5EF4-FFF2-40B4-BE49-F238E27FC236}">
                <a16:creationId xmlns:a16="http://schemas.microsoft.com/office/drawing/2014/main" id="{83145590-BC3F-46B0-8F62-25E10FEA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" y="2400300"/>
            <a:ext cx="9144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D06BEA-A016-44AE-816C-2B5A1CB506E2}"/>
              </a:ext>
            </a:extLst>
          </p:cNvPr>
          <p:cNvSpPr/>
          <p:nvPr/>
        </p:nvSpPr>
        <p:spPr>
          <a:xfrm>
            <a:off x="3687745" y="2090057"/>
            <a:ext cx="2542233" cy="4401178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5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CE9B-F123-44D8-ABDB-0FF5E218A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Topics  --how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08E05-1C0C-4A8F-A476-C8A60DC6B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are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partitioned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meaning a topic is spread over a number of "buckets" located on different Kafka brokers.</a:t>
            </a:r>
            <a:endParaRPr lang="en-US" sz="24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4F9DE16-DB39-4280-BAC9-B7EC0A7B3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14"/>
            <a:ext cx="6936495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55AA1F-49FD-47A2-A161-0C69FF6934DA}"/>
              </a:ext>
            </a:extLst>
          </p:cNvPr>
          <p:cNvSpPr txBox="1"/>
          <p:nvPr/>
        </p:nvSpPr>
        <p:spPr>
          <a:xfrm>
            <a:off x="4572000" y="1969477"/>
            <a:ext cx="4498429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Roboto" panose="02000000000000000000" pitchFamily="2" charset="0"/>
              </a:rPr>
              <a:t>4 partitions</a:t>
            </a:r>
          </a:p>
          <a:p>
            <a:r>
              <a:rPr lang="en-US" sz="1600" i="1" dirty="0">
                <a:solidFill>
                  <a:srgbClr val="000000"/>
                </a:solidFill>
                <a:latin typeface="Roboto" panose="02000000000000000000" pitchFamily="2" charset="0"/>
              </a:rPr>
              <a:t>2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different producer clients are publishing, independently from each other, new events to the topic by writing events over the network to the topic's partitions.</a:t>
            </a:r>
            <a:b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Events with the same key (denoted by their color in the figure) are written to the same partition. Note: both producers can write to the same partition if appropriate.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110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3347-EF09-4CD4-9680-101659E2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Partitions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67E9C-9441-44B3-846E-4FAAE6840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Partitions =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"buckets" located on different Kafka brokers. 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Scalability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= allows client applications to both read and write the data from/to many brokers at the same time. </a:t>
            </a:r>
            <a:b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</a:rPr>
              <a:t>New Event 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=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it is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appended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to one of the topic's partitions. </a:t>
            </a:r>
            <a:b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Historical Order Reading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= Kafka </a:t>
            </a:r>
            <a:r>
              <a:rPr lang="en-US" b="0" i="0" dirty="0">
                <a:effectLst/>
                <a:latin typeface="Roboto" panose="02000000000000000000" pitchFamily="2" charset="0"/>
                <a:hlinkClick r:id="rId2"/>
              </a:rPr>
              <a:t>guarantees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that any consumer of a </a:t>
            </a:r>
            <a:r>
              <a:rPr lang="en-US" b="1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given topic-partition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will always read that partition's events in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exactly the same order as they were written.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2643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4100" y="6537323"/>
            <a:ext cx="355600" cy="152400"/>
          </a:xfrm>
        </p:spPr>
        <p:txBody>
          <a:bodyPr/>
          <a:lstStyle/>
          <a:p>
            <a:fld id="{407C8B75-4858-41E6-BEC3-A0853FA4AC5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287" y="2718624"/>
            <a:ext cx="4701628" cy="3017631"/>
          </a:xfrm>
          <a:prstGeom prst="rect">
            <a:avLst/>
          </a:prstGeom>
        </p:spPr>
      </p:pic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078992"/>
            <a:ext cx="8229600" cy="5255490"/>
          </a:xfrm>
        </p:spPr>
        <p:txBody>
          <a:bodyPr>
            <a:normAutofit/>
          </a:bodyPr>
          <a:lstStyle/>
          <a:p>
            <a:r>
              <a:rPr lang="en-US" sz="2400" dirty="0"/>
              <a:t>A topic consists of </a:t>
            </a:r>
            <a:r>
              <a:rPr lang="en-US" sz="2400" b="1" dirty="0"/>
              <a:t>partitions.</a:t>
            </a:r>
          </a:p>
          <a:p>
            <a:r>
              <a:rPr lang="en-US" sz="2400" dirty="0"/>
              <a:t>Partition:  </a:t>
            </a:r>
            <a:r>
              <a:rPr lang="en-US" sz="2400" b="1" dirty="0"/>
              <a:t>ordered +</a:t>
            </a:r>
            <a:r>
              <a:rPr lang="en-US" sz="2400" dirty="0"/>
              <a:t> </a:t>
            </a:r>
            <a:r>
              <a:rPr lang="en-US" sz="2400" b="1" dirty="0"/>
              <a:t>immutable </a:t>
            </a:r>
            <a:r>
              <a:rPr lang="en-US" sz="2400" dirty="0"/>
              <a:t>sequence of messages </a:t>
            </a:r>
            <a:br>
              <a:rPr lang="en-US" sz="2400" dirty="0"/>
            </a:br>
            <a:r>
              <a:rPr lang="en-US" sz="2400" dirty="0"/>
              <a:t>                that is continually appended to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5760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4100" y="6537323"/>
            <a:ext cx="355600" cy="152400"/>
          </a:xfrm>
        </p:spPr>
        <p:txBody>
          <a:bodyPr/>
          <a:lstStyle/>
          <a:p>
            <a:fld id="{407C8B75-4858-41E6-BEC3-A0853FA4AC5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078992"/>
            <a:ext cx="8229600" cy="5255490"/>
          </a:xfrm>
        </p:spPr>
        <p:txBody>
          <a:bodyPr>
            <a:normAutofit/>
          </a:bodyPr>
          <a:lstStyle/>
          <a:p>
            <a:r>
              <a:rPr lang="en-US" sz="2400" dirty="0"/>
              <a:t>#partitions of a topic is configurable</a:t>
            </a:r>
          </a:p>
          <a:p>
            <a:r>
              <a:rPr lang="en-US" sz="2400" dirty="0"/>
              <a:t>#partitions determines </a:t>
            </a:r>
            <a:r>
              <a:rPr lang="en-US" sz="2400" b="1" dirty="0"/>
              <a:t>max</a:t>
            </a:r>
            <a:r>
              <a:rPr lang="en-US" sz="2400" dirty="0"/>
              <a:t> consumer (group) parallelism</a:t>
            </a:r>
          </a:p>
          <a:p>
            <a:pPr lvl="1"/>
            <a:r>
              <a:rPr lang="en-US" sz="2000" dirty="0"/>
              <a:t>cf. parallelism of Storm’s </a:t>
            </a:r>
            <a:r>
              <a:rPr lang="en-US" sz="2000" dirty="0" err="1"/>
              <a:t>KafkaSpout</a:t>
            </a:r>
            <a:r>
              <a:rPr lang="en-US" sz="2000" dirty="0"/>
              <a:t> via </a:t>
            </a:r>
            <a:r>
              <a:rPr lang="en-US" sz="1400" dirty="0" err="1">
                <a:latin typeface="Consolas"/>
                <a:cs typeface="Consolas"/>
              </a:rPr>
              <a:t>builder.setSpout</a:t>
            </a:r>
            <a:r>
              <a:rPr lang="en-US" sz="1400" dirty="0">
                <a:latin typeface="Consolas"/>
                <a:cs typeface="Consolas"/>
              </a:rPr>
              <a:t>(,,</a:t>
            </a:r>
            <a:r>
              <a:rPr lang="en-US" sz="1400" i="1" dirty="0">
                <a:latin typeface="Consolas"/>
                <a:cs typeface="Consolas"/>
              </a:rPr>
              <a:t>N</a:t>
            </a:r>
            <a:r>
              <a:rPr lang="en-US" sz="1400" dirty="0">
                <a:latin typeface="Consolas"/>
                <a:cs typeface="Consolas"/>
              </a:rPr>
              <a:t>)</a:t>
            </a:r>
          </a:p>
          <a:p>
            <a:pPr lvl="1"/>
            <a:endParaRPr lang="en-US" sz="1400" dirty="0">
              <a:latin typeface="Consolas"/>
              <a:cs typeface="Consolas"/>
            </a:endParaRPr>
          </a:p>
          <a:p>
            <a:pPr lvl="1"/>
            <a:endParaRPr lang="en-US" sz="1400" dirty="0">
              <a:latin typeface="Consolas"/>
              <a:cs typeface="Consolas"/>
            </a:endParaRPr>
          </a:p>
          <a:p>
            <a:pPr lvl="1"/>
            <a:endParaRPr lang="en-US" sz="1400" dirty="0">
              <a:latin typeface="Consolas"/>
              <a:cs typeface="Consolas"/>
            </a:endParaRPr>
          </a:p>
          <a:p>
            <a:pPr lvl="1"/>
            <a:endParaRPr lang="en-US" sz="1400" dirty="0">
              <a:latin typeface="Consolas"/>
              <a:cs typeface="Consolas"/>
            </a:endParaRPr>
          </a:p>
          <a:p>
            <a:pPr lvl="1"/>
            <a:endParaRPr lang="en-US" sz="1400" dirty="0">
              <a:latin typeface="Consolas"/>
              <a:cs typeface="Consolas"/>
            </a:endParaRPr>
          </a:p>
          <a:p>
            <a:pPr lvl="1"/>
            <a:endParaRPr lang="en-US" sz="1400" dirty="0">
              <a:latin typeface="Consolas"/>
              <a:cs typeface="Consolas"/>
            </a:endParaRPr>
          </a:p>
          <a:p>
            <a:pPr lvl="1"/>
            <a:endParaRPr lang="en-US" sz="1400" dirty="0">
              <a:latin typeface="Consolas"/>
              <a:cs typeface="Consolas"/>
            </a:endParaRPr>
          </a:p>
          <a:p>
            <a:pPr lvl="1"/>
            <a:endParaRPr lang="en-US" sz="1400" dirty="0">
              <a:latin typeface="Consolas"/>
              <a:cs typeface="Consolas"/>
            </a:endParaRPr>
          </a:p>
          <a:p>
            <a:pPr lvl="1"/>
            <a:endParaRPr lang="en-US" sz="1400" dirty="0">
              <a:latin typeface="Consolas"/>
              <a:cs typeface="Consolas"/>
            </a:endParaRPr>
          </a:p>
          <a:p>
            <a:pPr lvl="1"/>
            <a:endParaRPr lang="en-US" sz="1400" dirty="0">
              <a:latin typeface="Consolas"/>
              <a:cs typeface="Consolas"/>
            </a:endParaRPr>
          </a:p>
          <a:p>
            <a:pPr lvl="1"/>
            <a:endParaRPr lang="en-US" sz="1400" dirty="0">
              <a:latin typeface="Consolas"/>
              <a:cs typeface="Consolas"/>
            </a:endParaRPr>
          </a:p>
          <a:p>
            <a:pPr lvl="1"/>
            <a:endParaRPr lang="en-US" sz="1400" dirty="0">
              <a:latin typeface="Consolas"/>
              <a:cs typeface="Consolas"/>
            </a:endParaRPr>
          </a:p>
          <a:p>
            <a:pPr lvl="1"/>
            <a:r>
              <a:rPr lang="en-US" sz="1400" dirty="0">
                <a:latin typeface="Helvetica"/>
                <a:cs typeface="Helvetica"/>
              </a:rPr>
              <a:t>Consumer group A, with 2 consumers, reads from a 4-partition topic</a:t>
            </a:r>
          </a:p>
          <a:p>
            <a:pPr lvl="1"/>
            <a:r>
              <a:rPr lang="en-US" sz="1400" dirty="0">
                <a:latin typeface="Helvetica"/>
                <a:cs typeface="Helvetica"/>
              </a:rPr>
              <a:t>Consumer group B, with 4 consumers, reads from the same topic</a:t>
            </a:r>
            <a:endParaRPr lang="en-US" sz="1800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592" y="2648400"/>
            <a:ext cx="4948137" cy="263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Kafka is a “publish-subscribe messaging rethought as a distributed commit log”</a:t>
            </a:r>
          </a:p>
          <a:p>
            <a:r>
              <a:rPr lang="en-US" dirty="0"/>
              <a:t>Fast</a:t>
            </a:r>
          </a:p>
          <a:p>
            <a:r>
              <a:rPr lang="en-US" dirty="0"/>
              <a:t>Scalable</a:t>
            </a:r>
          </a:p>
          <a:p>
            <a:r>
              <a:rPr lang="en-US" dirty="0"/>
              <a:t>Durable</a:t>
            </a:r>
          </a:p>
          <a:p>
            <a:r>
              <a:rPr lang="en-US" dirty="0"/>
              <a:t>Distributed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19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offsets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078992"/>
            <a:ext cx="8229600" cy="5255490"/>
          </a:xfrm>
        </p:spPr>
        <p:txBody>
          <a:bodyPr>
            <a:normAutofit/>
          </a:bodyPr>
          <a:lstStyle/>
          <a:p>
            <a:r>
              <a:rPr lang="en-US" sz="2400" b="1" dirty="0"/>
              <a:t>Offset</a:t>
            </a:r>
            <a:r>
              <a:rPr lang="en-US" sz="2400" dirty="0"/>
              <a:t>:  messages in the partitions are each assigned a unique (per partition) and sequential id called the </a:t>
            </a:r>
            <a:r>
              <a:rPr lang="en-US" sz="2400" i="1" dirty="0"/>
              <a:t>offset</a:t>
            </a:r>
            <a:endParaRPr lang="en-US" sz="2400" dirty="0"/>
          </a:p>
          <a:p>
            <a:pPr lvl="1"/>
            <a:r>
              <a:rPr lang="en-US" sz="2000" dirty="0"/>
              <a:t>Consumers track their pointers via </a:t>
            </a:r>
            <a:r>
              <a:rPr lang="en-US" sz="2000" i="1" dirty="0"/>
              <a:t>(offset, partition, topic)</a:t>
            </a:r>
            <a:r>
              <a:rPr lang="en-US" sz="2000" dirty="0"/>
              <a:t> tuples</a:t>
            </a:r>
            <a:endParaRPr lang="en-US" sz="2000" i="1" dirty="0">
              <a:sym typeface="Wingding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t="18031"/>
          <a:stretch/>
        </p:blipFill>
        <p:spPr>
          <a:xfrm>
            <a:off x="2123669" y="3495401"/>
            <a:ext cx="4642916" cy="244261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74772" y="2483722"/>
            <a:ext cx="2924926" cy="2950185"/>
            <a:chOff x="874772" y="2483722"/>
            <a:chExt cx="2924926" cy="2950185"/>
          </a:xfrm>
        </p:grpSpPr>
        <p:sp>
          <p:nvSpPr>
            <p:cNvPr id="39" name="TextBox 38"/>
            <p:cNvSpPr txBox="1"/>
            <p:nvPr/>
          </p:nvSpPr>
          <p:spPr>
            <a:xfrm>
              <a:off x="874772" y="2483722"/>
              <a:ext cx="1801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Consumer group C1</a:t>
              </a:r>
            </a:p>
          </p:txBody>
        </p:sp>
        <p:cxnSp>
          <p:nvCxnSpPr>
            <p:cNvPr id="41" name="Elbow Connector 40"/>
            <p:cNvCxnSpPr>
              <a:stCxn id="39" idx="3"/>
            </p:cNvCxnSpPr>
            <p:nvPr/>
          </p:nvCxnSpPr>
          <p:spPr>
            <a:xfrm>
              <a:off x="2676054" y="2637611"/>
              <a:ext cx="676746" cy="943789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rot="16200000" flipH="1">
              <a:off x="2089379" y="3224286"/>
              <a:ext cx="1630746" cy="457396"/>
            </a:xfrm>
            <a:prstGeom prst="bentConnector3">
              <a:avLst>
                <a:gd name="adj1" fmla="val 205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rot="16200000" flipH="1">
              <a:off x="2030602" y="3269642"/>
              <a:ext cx="2320856" cy="1029953"/>
            </a:xfrm>
            <a:prstGeom prst="bentConnector3">
              <a:avLst>
                <a:gd name="adj1" fmla="val 475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3060578" y="4320408"/>
              <a:ext cx="187383" cy="457923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612315" y="4975984"/>
              <a:ext cx="187383" cy="457923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38288" y="3663952"/>
              <a:ext cx="187383" cy="457923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57895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Replicas of a partition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Replicas: </a:t>
            </a:r>
            <a:r>
              <a:rPr lang="en-US" dirty="0"/>
              <a:t>“backups” of a partition</a:t>
            </a:r>
          </a:p>
          <a:p>
            <a:pPr lvl="1"/>
            <a:r>
              <a:rPr lang="en-US" b="1" dirty="0">
                <a:sym typeface="Wingdings"/>
              </a:rPr>
              <a:t>They exist solely to prevent data loss.</a:t>
            </a:r>
          </a:p>
          <a:p>
            <a:pPr lvl="1"/>
            <a:r>
              <a:rPr lang="en-US" dirty="0">
                <a:sym typeface="Wingdings"/>
              </a:rPr>
              <a:t>Replicas </a:t>
            </a:r>
            <a:r>
              <a:rPr lang="en-US" b="1" dirty="0">
                <a:sym typeface="Wingdings"/>
              </a:rPr>
              <a:t>are never read from, never written to</a:t>
            </a:r>
            <a:r>
              <a:rPr lang="en-US" dirty="0">
                <a:sym typeface="Wingdings"/>
              </a:rPr>
              <a:t>.</a:t>
            </a:r>
          </a:p>
          <a:p>
            <a:pPr lvl="2"/>
            <a:r>
              <a:rPr lang="en-US" dirty="0">
                <a:sym typeface="Wingdings"/>
              </a:rPr>
              <a:t>They do NOT help to increase producer or consumer parallelism!</a:t>
            </a:r>
          </a:p>
          <a:p>
            <a:pPr lvl="1"/>
            <a:r>
              <a:rPr lang="en-US" dirty="0">
                <a:sym typeface="Wingdings"/>
              </a:rPr>
              <a:t>Kafka tolerates </a:t>
            </a:r>
            <a:r>
              <a:rPr lang="en-US" i="1" dirty="0">
                <a:sym typeface="Wingdings"/>
              </a:rPr>
              <a:t>(</a:t>
            </a:r>
            <a:r>
              <a:rPr lang="en-US" i="1" dirty="0" err="1">
                <a:sym typeface="Wingdings"/>
              </a:rPr>
              <a:t>numReplicas</a:t>
            </a:r>
            <a:r>
              <a:rPr lang="en-US" i="1" dirty="0">
                <a:sym typeface="Wingdings"/>
              </a:rPr>
              <a:t> - 1)</a:t>
            </a:r>
            <a:r>
              <a:rPr lang="en-US" dirty="0">
                <a:sym typeface="Wingdings"/>
              </a:rPr>
              <a:t> dead brokers before losing data</a:t>
            </a:r>
          </a:p>
          <a:p>
            <a:pPr lvl="2"/>
            <a:r>
              <a:rPr lang="en-US" dirty="0">
                <a:sym typeface="Wingdings"/>
              </a:rPr>
              <a:t>LinkedIn: </a:t>
            </a:r>
            <a:r>
              <a:rPr lang="en-US" dirty="0" err="1">
                <a:sym typeface="Wingdings"/>
              </a:rPr>
              <a:t>numReplicas</a:t>
            </a:r>
            <a:r>
              <a:rPr lang="en-US" dirty="0">
                <a:sym typeface="Wingdings"/>
              </a:rPr>
              <a:t> == 2  1 broker can die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04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C345-D96C-4693-94CD-AB50F5E3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Write your Kafka Application </a:t>
            </a:r>
            <a:r>
              <a:rPr lang="en-US" dirty="0">
                <a:sym typeface="Wingdings" panose="05000000000000000000" pitchFamily="2" charset="2"/>
              </a:rPr>
              <a:t> APIs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2EB38-1878-41EE-AF26-2E40C882A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hlinkClick r:id="rId2"/>
              </a:rPr>
              <a:t>Admin API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 manage and inspect topics, brokers, and other Kafka objects.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hlinkClick r:id="rId3"/>
              </a:rPr>
              <a:t>Producer API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to publish (write) a stream of events to one or more Kafka topics.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hlinkClick r:id="rId4"/>
              </a:rPr>
              <a:t>Consumer API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 subscribe to (read) one or more topics and to process the stream of events produced to them.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hlinkClick r:id="rId5"/>
              </a:rPr>
              <a:t>Kafka Streams API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 implement stream processing applications and microservices. </a:t>
            </a:r>
            <a:r>
              <a:rPr lang="en-US" sz="2100" dirty="0">
                <a:solidFill>
                  <a:srgbClr val="000000"/>
                </a:solidFill>
                <a:latin typeface="Roboto" panose="02000000000000000000" pitchFamily="2" charset="0"/>
              </a:rPr>
              <a:t>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igher-level functions: including transformations, stateful operations like aggregations and joins, windowing, processing based on event-time, and more. Input is read from one or more topics in order to generate output to one or more topics, effectively transforming the input streams to output streams.</a:t>
            </a:r>
            <a:br>
              <a:rPr lang="en-US" sz="2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en-US" sz="21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hlinkClick r:id="rId6"/>
              </a:rPr>
              <a:t>Kafka Connect API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 build and run reusable data import/export connectors that consume (read) or produce (write) streams of events from and to external systems and applications so they can integrate with Kafka. For example, a connector to a relational database like PostgreSQL might capture every change to a set of tables. However, in practice, you typically don't need to implement your own connectors because the Kafka community already provides hundreds of ready-to-use connectors.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63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Kafka </a:t>
            </a:r>
            <a:r>
              <a:rPr lang="en-US" dirty="0" err="1"/>
              <a:t>Quickstart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Steps for downloading Kafka, starting a server, and creating a console-based consumer/producer</a:t>
            </a:r>
          </a:p>
          <a:p>
            <a:r>
              <a:rPr lang="en-US" dirty="0"/>
              <a:t>Requires </a:t>
            </a:r>
            <a:r>
              <a:rPr lang="en-US" dirty="0" err="1"/>
              <a:t>ZooKeeper</a:t>
            </a:r>
            <a:r>
              <a:rPr lang="en-US" dirty="0"/>
              <a:t> to be installed and running</a:t>
            </a:r>
          </a:p>
          <a:p>
            <a:r>
              <a:rPr lang="en-US" dirty="0">
                <a:hlinkClick r:id="rId2"/>
              </a:rPr>
              <a:t>https://kafka.apache.org/documentation.html#quickstart</a:t>
            </a:r>
            <a:endParaRPr lang="en-US" dirty="0"/>
          </a:p>
          <a:p>
            <a:r>
              <a:rPr lang="en-US" dirty="0">
                <a:hlinkClick r:id="rId3"/>
              </a:rPr>
              <a:t>https://github.com/adamjshook/hadoop-demos/tree/master/</a:t>
            </a:r>
            <a:r>
              <a:rPr lang="en-US">
                <a:hlinkClick r:id="rId3"/>
              </a:rPr>
              <a:t>kafka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5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Kafka adoption and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ym typeface="Wingdings"/>
              </a:rPr>
              <a:t>LinkedIn:</a:t>
            </a:r>
            <a:r>
              <a:rPr lang="en-US" sz="2000" dirty="0">
                <a:sym typeface="Wingdings"/>
              </a:rPr>
              <a:t> activity streams, operational metrics, data bus</a:t>
            </a:r>
          </a:p>
          <a:p>
            <a:pPr lvl="1"/>
            <a:r>
              <a:rPr lang="en-US" sz="1800" dirty="0">
                <a:sym typeface="Wingdings"/>
              </a:rPr>
              <a:t>400 nodes, 18k topics, 220B </a:t>
            </a:r>
            <a:r>
              <a:rPr lang="en-US" sz="1800" dirty="0" err="1">
                <a:sym typeface="Wingdings"/>
              </a:rPr>
              <a:t>msg</a:t>
            </a:r>
            <a:r>
              <a:rPr lang="en-US" sz="1800" dirty="0">
                <a:sym typeface="Wingdings"/>
              </a:rPr>
              <a:t>/day (peak 3.2M </a:t>
            </a:r>
            <a:r>
              <a:rPr lang="en-US" sz="1800" dirty="0" err="1">
                <a:sym typeface="Wingdings"/>
              </a:rPr>
              <a:t>msg</a:t>
            </a:r>
            <a:r>
              <a:rPr lang="en-US" sz="1800" dirty="0">
                <a:sym typeface="Wingdings"/>
              </a:rPr>
              <a:t>/s), May 2014</a:t>
            </a:r>
          </a:p>
          <a:p>
            <a:r>
              <a:rPr lang="en-US" sz="2000" b="1" dirty="0">
                <a:sym typeface="Wingdings"/>
              </a:rPr>
              <a:t>Netflix</a:t>
            </a:r>
            <a:r>
              <a:rPr lang="en-US" sz="2000" dirty="0">
                <a:sym typeface="Wingdings"/>
              </a:rPr>
              <a:t>: real-time monitoring and event processing</a:t>
            </a:r>
          </a:p>
          <a:p>
            <a:r>
              <a:rPr lang="en-US" sz="2000" b="1" dirty="0">
                <a:sym typeface="Wingdings"/>
              </a:rPr>
              <a:t>Twitter</a:t>
            </a:r>
            <a:r>
              <a:rPr lang="en-US" sz="2000" dirty="0">
                <a:sym typeface="Wingdings"/>
              </a:rPr>
              <a:t>: as part of their Storm real-time data pipelines</a:t>
            </a:r>
          </a:p>
          <a:p>
            <a:r>
              <a:rPr lang="en-US" sz="2000" b="1" dirty="0" err="1">
                <a:sym typeface="Wingdings"/>
              </a:rPr>
              <a:t>Spotify</a:t>
            </a:r>
            <a:r>
              <a:rPr lang="en-US" sz="2000" dirty="0">
                <a:sym typeface="Wingdings"/>
              </a:rPr>
              <a:t>: log delivery (from 4h down to 10s), Hadoop</a:t>
            </a:r>
          </a:p>
          <a:p>
            <a:r>
              <a:rPr lang="en-US" sz="2000" b="1" dirty="0" err="1">
                <a:sym typeface="Wingdings"/>
              </a:rPr>
              <a:t>Loggly</a:t>
            </a:r>
            <a:r>
              <a:rPr lang="en-US" sz="2000" dirty="0">
                <a:sym typeface="Wingdings"/>
              </a:rPr>
              <a:t>: log collection and processing</a:t>
            </a:r>
          </a:p>
          <a:p>
            <a:r>
              <a:rPr lang="en-US" sz="2000" b="1" dirty="0">
                <a:sym typeface="Wingdings"/>
              </a:rPr>
              <a:t>Mozilla</a:t>
            </a:r>
            <a:r>
              <a:rPr lang="en-US" sz="2000" dirty="0">
                <a:sym typeface="Wingdings"/>
              </a:rPr>
              <a:t>: telemetry data</a:t>
            </a:r>
          </a:p>
          <a:p>
            <a:r>
              <a:rPr lang="en-US" sz="2000" dirty="0" err="1">
                <a:sym typeface="Wingdings"/>
              </a:rPr>
              <a:t>Airbnb</a:t>
            </a:r>
            <a:r>
              <a:rPr lang="en-US" sz="2000" dirty="0">
                <a:sym typeface="Wingdings"/>
              </a:rPr>
              <a:t>, Cisco, </a:t>
            </a:r>
            <a:r>
              <a:rPr lang="en-US" sz="2000" dirty="0" err="1">
                <a:sym typeface="Wingdings"/>
              </a:rPr>
              <a:t>Gnip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InfoChimps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Ooyala</a:t>
            </a:r>
            <a:r>
              <a:rPr lang="en-US" sz="2000" dirty="0">
                <a:sym typeface="Wingdings"/>
              </a:rPr>
              <a:t>, Square, </a:t>
            </a:r>
            <a:r>
              <a:rPr lang="en-US" sz="2000" dirty="0" err="1">
                <a:sym typeface="Wingdings"/>
              </a:rPr>
              <a:t>Uber</a:t>
            </a:r>
            <a:r>
              <a:rPr lang="en-US" sz="2000" dirty="0">
                <a:sym typeface="Wingdings"/>
              </a:rPr>
              <a:t>, 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5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9464-B682-40BC-844E-411E835A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Kafka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7B4A-0D62-4087-AF37-0E094ABC5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build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real-time streaming applications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that transform or react to streams of data.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build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real-time streaming data pipelines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that reliably move data between systems and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3325-D4CB-46C4-B8C6-C8324A11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Streams??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F1B3E-186D-4C5B-AD34-B4720F43E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 history of events (data)..from </a:t>
            </a:r>
            <a:r>
              <a:rPr lang="en-US" dirty="0">
                <a:hlinkClick r:id="rId2"/>
              </a:rPr>
              <a:t>blog </a:t>
            </a:r>
            <a:r>
              <a:rPr lang="en-US" dirty="0"/>
              <a:t>think of check moves </a:t>
            </a:r>
            <a:r>
              <a:rPr lang="en-US" dirty="0">
                <a:sym typeface="Wingdings" panose="05000000000000000000" pitchFamily="2" charset="2"/>
              </a:rPr>
              <a:t> lets see what a stream records versus a database</a:t>
            </a:r>
            <a:endParaRPr lang="en-US" dirty="0"/>
          </a:p>
        </p:txBody>
      </p:sp>
      <p:pic>
        <p:nvPicPr>
          <p:cNvPr id="2052" name="Picture 4" descr="Figure 1. Streams record history. Tables represent state.">
            <a:extLst>
              <a:ext uri="{FF2B5EF4-FFF2-40B4-BE49-F238E27FC236}">
                <a16:creationId xmlns:a16="http://schemas.microsoft.com/office/drawing/2014/main" id="{B841FFFB-D27C-4FBF-B2BD-C8DEB471D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07" y="3081021"/>
            <a:ext cx="5826368" cy="36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9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8752-246C-43F1-AD89-F830BB9F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Kafka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2FB88-4393-49EE-B853-91B035154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25543" cy="4901084"/>
          </a:xfrm>
        </p:spPr>
        <p:txBody>
          <a:bodyPr>
            <a:normAutofit/>
          </a:bodyPr>
          <a:lstStyle/>
          <a:p>
            <a:r>
              <a:rPr lang="en-US" sz="2400" i="0" dirty="0">
                <a:solidFill>
                  <a:srgbClr val="222635"/>
                </a:solidFill>
                <a:effectLst/>
                <a:latin typeface="Helvetica Neue"/>
              </a:rPr>
              <a:t>Publish and Subscribe to Streams of Records</a:t>
            </a:r>
            <a:br>
              <a:rPr lang="en-US" sz="2400" i="0" dirty="0">
                <a:solidFill>
                  <a:srgbClr val="222635"/>
                </a:solidFill>
                <a:effectLst/>
                <a:latin typeface="Helvetica Neue"/>
              </a:rPr>
            </a:br>
            <a:endParaRPr lang="en-US" sz="2400" i="0" dirty="0">
              <a:solidFill>
                <a:srgbClr val="222635"/>
              </a:solidFill>
              <a:effectLst/>
              <a:latin typeface="Helvetica Neue"/>
            </a:endParaRPr>
          </a:p>
          <a:p>
            <a:r>
              <a:rPr lang="en-US" sz="2400" i="0" dirty="0">
                <a:solidFill>
                  <a:srgbClr val="222635"/>
                </a:solidFill>
                <a:effectLst/>
                <a:latin typeface="Helvetica Neue"/>
              </a:rPr>
              <a:t>Store Streams of Records in a Fault-Tolerant Durable Way</a:t>
            </a:r>
            <a:br>
              <a:rPr lang="en-US" sz="2400" i="0" dirty="0">
                <a:solidFill>
                  <a:srgbClr val="222635"/>
                </a:solidFill>
                <a:effectLst/>
                <a:latin typeface="Helvetica Neue"/>
              </a:rPr>
            </a:br>
            <a:endParaRPr lang="en-US" sz="2400" i="0" dirty="0">
              <a:solidFill>
                <a:srgbClr val="222635"/>
              </a:solidFill>
              <a:effectLst/>
              <a:latin typeface="Helvetica Neue"/>
            </a:endParaRPr>
          </a:p>
          <a:p>
            <a:r>
              <a:rPr lang="en-US" sz="2400" i="0" dirty="0">
                <a:solidFill>
                  <a:srgbClr val="222635"/>
                </a:solidFill>
                <a:effectLst/>
                <a:latin typeface="Helvetica Neue"/>
              </a:rPr>
              <a:t>Process Streams of Records as They Occur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570EE-160F-47D5-A461-B8F02E28E786}"/>
              </a:ext>
            </a:extLst>
          </p:cNvPr>
          <p:cNvSpPr txBox="1"/>
          <p:nvPr/>
        </p:nvSpPr>
        <p:spPr>
          <a:xfrm>
            <a:off x="457199" y="1140388"/>
            <a:ext cx="244586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the word STREAM</a:t>
            </a:r>
          </a:p>
        </p:txBody>
      </p:sp>
      <p:pic>
        <p:nvPicPr>
          <p:cNvPr id="4100" name="Picture 4" descr="enter image description here">
            <a:extLst>
              <a:ext uri="{FF2B5EF4-FFF2-40B4-BE49-F238E27FC236}">
                <a16:creationId xmlns:a16="http://schemas.microsoft.com/office/drawing/2014/main" id="{EDCD669E-8DF3-4826-BA6B-B1A5CC007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70" y="3581400"/>
            <a:ext cx="6477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9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63CF-F0F9-460D-A12F-9F599A37F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17D99-35F1-4FEC-A0CD-0A8B89F5B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6971"/>
            <a:ext cx="8229600" cy="4525963"/>
          </a:xfrm>
        </p:spPr>
        <p:txBody>
          <a:bodyPr/>
          <a:lstStyle/>
          <a:p>
            <a:r>
              <a:rPr lang="en-US" dirty="0"/>
              <a:t>Kafka does not have to replace databases…the use case is for a stream of data.</a:t>
            </a:r>
          </a:p>
          <a:p>
            <a:r>
              <a:rPr lang="en-US" dirty="0"/>
              <a:t>If you need only the current state a database is good </a:t>
            </a:r>
          </a:p>
          <a:p>
            <a:r>
              <a:rPr lang="en-US" dirty="0"/>
              <a:t>Through Kafka Connect you can send data to/from other data sources like data bases</a:t>
            </a:r>
          </a:p>
        </p:txBody>
      </p:sp>
      <p:pic>
        <p:nvPicPr>
          <p:cNvPr id="1026" name="Picture 2" descr="Apache Kafka Connect - A Complete Guide - DataFlair">
            <a:extLst>
              <a:ext uri="{FF2B5EF4-FFF2-40B4-BE49-F238E27FC236}">
                <a16:creationId xmlns:a16="http://schemas.microsoft.com/office/drawing/2014/main" id="{87F76EA0-95FB-417A-AFA8-D0A96E1D3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2"/>
          <a:stretch/>
        </p:blipFill>
        <p:spPr bwMode="auto">
          <a:xfrm>
            <a:off x="783771" y="4618261"/>
            <a:ext cx="4676513" cy="213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5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63CF-F0F9-460D-A12F-9F599A37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8940"/>
          </a:xfrm>
        </p:spPr>
        <p:txBody>
          <a:bodyPr>
            <a:normAutofit fontScale="90000"/>
          </a:bodyPr>
          <a:lstStyle/>
          <a:p>
            <a:r>
              <a:rPr lang="en-US" dirty="0"/>
              <a:t>Kafka Driven system design imagined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17D99-35F1-4FEC-A0CD-0A8B89F5B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" y="74357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Note –there are databases still</a:t>
            </a:r>
          </a:p>
        </p:txBody>
      </p:sp>
      <p:pic>
        <p:nvPicPr>
          <p:cNvPr id="1028" name="Picture 4" descr="Kafka As A Database? Yes Or No – A Summary Of Both Sides">
            <a:extLst>
              <a:ext uri="{FF2B5EF4-FFF2-40B4-BE49-F238E27FC236}">
                <a16:creationId xmlns:a16="http://schemas.microsoft.com/office/drawing/2014/main" id="{CF54BFB7-75FB-47B8-B447-B82CFB65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900"/>
            <a:ext cx="91440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9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C5AC-B691-403D-9C0B-8AFB2059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Again you can have Kafka +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C1D0A-8157-46B7-93B1-BE32AB8E0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can be room for both Kafka and Database</a:t>
            </a:r>
          </a:p>
        </p:txBody>
      </p:sp>
      <p:pic>
        <p:nvPicPr>
          <p:cNvPr id="7170" name="Picture 2" descr="Streams Concepts | Confluent Documentation">
            <a:extLst>
              <a:ext uri="{FF2B5EF4-FFF2-40B4-BE49-F238E27FC236}">
                <a16:creationId xmlns:a16="http://schemas.microsoft.com/office/drawing/2014/main" id="{F9E0855F-C246-4D95-8EE2-CAE3A6621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2023"/>
            <a:ext cx="9144000" cy="39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971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1172</Words>
  <Application>Microsoft Office PowerPoint</Application>
  <PresentationFormat>On-screen Show (4:3)</PresentationFormat>
  <Paragraphs>136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Consolas</vt:lpstr>
      <vt:lpstr>Helvetica</vt:lpstr>
      <vt:lpstr>Helvetica Neue</vt:lpstr>
      <vt:lpstr>Roboto</vt:lpstr>
      <vt:lpstr>Office Theme</vt:lpstr>
      <vt:lpstr>Apache Kafka</vt:lpstr>
      <vt:lpstr>Overview</vt:lpstr>
      <vt:lpstr>Kafka adoption and use cases</vt:lpstr>
      <vt:lpstr>Uses of Kafka</vt:lpstr>
      <vt:lpstr>Event Streams??</vt:lpstr>
      <vt:lpstr>What Kafka can do</vt:lpstr>
      <vt:lpstr>IMPORTANT</vt:lpstr>
      <vt:lpstr>Kafka Driven system design imagined</vt:lpstr>
      <vt:lpstr>Again you can have Kafka + Databases</vt:lpstr>
      <vt:lpstr>How fast is Kafka?</vt:lpstr>
      <vt:lpstr>Why is Kafka so fast?</vt:lpstr>
      <vt:lpstr>A first look</vt:lpstr>
      <vt:lpstr>A first look</vt:lpstr>
      <vt:lpstr>Kafka Topic</vt:lpstr>
      <vt:lpstr>Kafka Topics –an example</vt:lpstr>
      <vt:lpstr>Topics  --how it works</vt:lpstr>
      <vt:lpstr>Topic Partitions</vt:lpstr>
      <vt:lpstr>Partitions</vt:lpstr>
      <vt:lpstr>Partitions</vt:lpstr>
      <vt:lpstr>Partition offsets</vt:lpstr>
      <vt:lpstr>Replicas of a partition</vt:lpstr>
      <vt:lpstr>Write your Kafka Application  APIs</vt:lpstr>
      <vt:lpstr>Kafka Quickstart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 Kafka</dc:title>
  <dc:creator>Adam Shook</dc:creator>
  <cp:lastModifiedBy>Lynne Grewe</cp:lastModifiedBy>
  <cp:revision>17</cp:revision>
  <dcterms:created xsi:type="dcterms:W3CDTF">2016-02-10T17:55:04Z</dcterms:created>
  <dcterms:modified xsi:type="dcterms:W3CDTF">2022-02-07T20:12:51Z</dcterms:modified>
</cp:coreProperties>
</file>