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9" r:id="rId13"/>
    <p:sldId id="270" r:id="rId14"/>
    <p:sldId id="271" r:id="rId15"/>
    <p:sldId id="272" r:id="rId16"/>
    <p:sldId id="274" r:id="rId17"/>
    <p:sldId id="273" r:id="rId18"/>
    <p:sldId id="284" r:id="rId19"/>
    <p:sldId id="275" r:id="rId20"/>
    <p:sldId id="276" r:id="rId21"/>
    <p:sldId id="280" r:id="rId22"/>
    <p:sldId id="281" r:id="rId23"/>
    <p:sldId id="277" r:id="rId24"/>
    <p:sldId id="285" r:id="rId25"/>
    <p:sldId id="278" r:id="rId26"/>
    <p:sldId id="283" r:id="rId27"/>
    <p:sldId id="286" r:id="rId28"/>
    <p:sldId id="267" r:id="rId29"/>
    <p:sldId id="266"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67" d="100"/>
          <a:sy n="67" d="100"/>
        </p:scale>
        <p:origin x="1668" y="405"/>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CAD085-E8A6-8845-BD4E-CB4CCA059FC4}" type="datetimeFigureOut">
              <a:rPr lang="en-US" smtClean="0"/>
              <a:t>10/16/2024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10/16/2024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10/16/2024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10/16/2024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10/16/2024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CAD085-E8A6-8845-BD4E-CB4CCA059FC4}" type="datetimeFigureOut">
              <a:rPr lang="en-US" smtClean="0"/>
              <a:t>10/16/2024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CAD085-E8A6-8845-BD4E-CB4CCA059FC4}" type="datetimeFigureOut">
              <a:rPr lang="en-US" smtClean="0"/>
              <a:t>10/16/2024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CAD085-E8A6-8845-BD4E-CB4CCA059FC4}" type="datetimeFigureOut">
              <a:rPr lang="en-US" smtClean="0"/>
              <a:t>10/16/2024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10/16/2024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10/16/2024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10/16/2024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10/16/2024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cloud.google.com/appengine/docs" TargetMode="External"/><Relationship Id="rId2" Type="http://schemas.openxmlformats.org/officeDocument/2006/relationships/hyperlink" Target="https://cloud.google.com/run/doc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cloud.google.com/appengine/docs/the-appengine-environments" TargetMode="External"/><Relationship Id="rId2" Type="http://schemas.openxmlformats.org/officeDocument/2006/relationships/hyperlink" Target="https://cloud.google.com/run/docs/container-contrac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loud.google.com/appengine/docs/standard#automatic-scaling" TargetMode="External"/><Relationship Id="rId2" Type="http://schemas.openxmlformats.org/officeDocument/2006/relationships/hyperlink" Target="https://cloud.google.com/run/docs/about-auto-scali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cloud.google.com/run/docs/quickstart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cloud.google.com/appengine/docs/what-is-app-engine" TargetMode="External"/><Relationship Id="rId2" Type="http://schemas.openxmlformats.org/officeDocument/2006/relationships/hyperlink" Target="https://cloud.google.com/run/docs/when-to-use-cloud-ru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cloud.google.com/appengine/pricing" TargetMode="External"/><Relationship Id="rId2" Type="http://schemas.openxmlformats.org/officeDocument/2006/relationships/hyperlink" Target="https://cloud.google.com/run/pricin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cloud.google.com/appengine/docs/deploying" TargetMode="External"/><Relationship Id="rId2" Type="http://schemas.openxmlformats.org/officeDocument/2006/relationships/hyperlink" Target="https://cloud.google.com/run/docs/deployin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077" y="0"/>
            <a:ext cx="9382259" cy="1924517"/>
          </a:xfrm>
        </p:spPr>
        <p:txBody>
          <a:bodyPr>
            <a:normAutofit fontScale="90000"/>
          </a:bodyPr>
          <a:lstStyle/>
          <a:p>
            <a:r>
              <a:rPr dirty="0"/>
              <a:t>Google Cloud Run vs Google App Engine</a:t>
            </a:r>
            <a:r>
              <a:rPr lang="en-US" dirty="0"/>
              <a:t>  AND GAE Load Balancing + Scaling Control</a:t>
            </a:r>
            <a:endParaRPr dirty="0"/>
          </a:p>
        </p:txBody>
      </p:sp>
      <p:sp>
        <p:nvSpPr>
          <p:cNvPr id="3" name="Subtitle 2"/>
          <p:cNvSpPr>
            <a:spLocks noGrp="1"/>
          </p:cNvSpPr>
          <p:nvPr>
            <p:ph type="subTitle" idx="1"/>
          </p:nvPr>
        </p:nvSpPr>
        <p:spPr>
          <a:xfrm>
            <a:off x="-152320" y="2017323"/>
            <a:ext cx="4318635" cy="1752600"/>
          </a:xfrm>
        </p:spPr>
        <p:txBody>
          <a:bodyPr/>
          <a:lstStyle/>
          <a:p>
            <a:r>
              <a:rPr dirty="0"/>
              <a:t>A Comparison of Managed Services</a:t>
            </a:r>
          </a:p>
        </p:txBody>
      </p:sp>
      <p:pic>
        <p:nvPicPr>
          <p:cNvPr id="1026" name="Picture 2" descr="Choosing your Google Cloud Compute Option">
            <a:extLst>
              <a:ext uri="{FF2B5EF4-FFF2-40B4-BE49-F238E27FC236}">
                <a16:creationId xmlns:a16="http://schemas.microsoft.com/office/drawing/2014/main" id="{70B31275-EF00-E9FD-4C0A-C529C86AA8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3551" t="14903" r="18994" b="-2817"/>
          <a:stretch/>
        </p:blipFill>
        <p:spPr bwMode="auto">
          <a:xfrm>
            <a:off x="463114" y="3022411"/>
            <a:ext cx="3249283" cy="346769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Summary of Differences</a:t>
            </a:r>
          </a:p>
        </p:txBody>
      </p:sp>
      <p:sp>
        <p:nvSpPr>
          <p:cNvPr id="3" name="Content Placeholder 2"/>
          <p:cNvSpPr>
            <a:spLocks noGrp="1"/>
          </p:cNvSpPr>
          <p:nvPr>
            <p:ph idx="1"/>
          </p:nvPr>
        </p:nvSpPr>
        <p:spPr/>
        <p:txBody>
          <a:bodyPr>
            <a:normAutofit fontScale="47500" lnSpcReduction="20000"/>
          </a:bodyPr>
          <a:lstStyle/>
          <a:p>
            <a:endParaRPr dirty="0"/>
          </a:p>
          <a:p>
            <a:pPr>
              <a:spcBef>
                <a:spcPts val="1400"/>
              </a:spcBef>
              <a:spcAft>
                <a:spcPts val="1400"/>
              </a:spcAft>
            </a:pPr>
            <a:r>
              <a:rPr dirty="0"/>
              <a:t>Execution Model: Cloud Run (Containerized), App Engine (Code/Container).</a:t>
            </a:r>
          </a:p>
          <a:p>
            <a:pPr>
              <a:spcBef>
                <a:spcPts val="1400"/>
              </a:spcBef>
              <a:spcAft>
                <a:spcPts val="1400"/>
              </a:spcAft>
            </a:pPr>
            <a:r>
              <a:rPr dirty="0"/>
              <a:t>Supported Technologies: Cloud Run (Any language), App Engine (Limited languages).</a:t>
            </a:r>
          </a:p>
          <a:p>
            <a:pPr>
              <a:spcBef>
                <a:spcPts val="1400"/>
              </a:spcBef>
              <a:spcAft>
                <a:spcPts val="1400"/>
              </a:spcAft>
            </a:pPr>
            <a:r>
              <a:rPr dirty="0"/>
              <a:t>Scaling: Cloud Run (Automatic, to zero), App Engine (Automatic, to minimum).</a:t>
            </a:r>
          </a:p>
          <a:p>
            <a:pPr>
              <a:spcBef>
                <a:spcPts val="1400"/>
              </a:spcBef>
              <a:spcAft>
                <a:spcPts val="1400"/>
              </a:spcAft>
            </a:pPr>
            <a:r>
              <a:rPr dirty="0"/>
              <a:t>Environment Control: Cloud Run (Full control), App Engine (</a:t>
            </a:r>
            <a:r>
              <a:rPr lang="en-US" dirty="0"/>
              <a:t>None</a:t>
            </a:r>
            <a:r>
              <a:rPr dirty="0"/>
              <a:t>/Moderate).</a:t>
            </a:r>
            <a:endParaRPr lang="en-US" dirty="0"/>
          </a:p>
          <a:p>
            <a:pPr>
              <a:spcBef>
                <a:spcPts val="1400"/>
              </a:spcBef>
              <a:spcAft>
                <a:spcPts val="1400"/>
              </a:spcAft>
            </a:pPr>
            <a:r>
              <a:rPr lang="en-US" dirty="0"/>
              <a:t>Infrastructure Control: Cloud Run (NONE), App Engine (Limited/Moderate)</a:t>
            </a:r>
            <a:endParaRPr dirty="0"/>
          </a:p>
          <a:p>
            <a:pPr>
              <a:spcBef>
                <a:spcPts val="1400"/>
              </a:spcBef>
              <a:spcAft>
                <a:spcPts val="1400"/>
              </a:spcAft>
            </a:pPr>
            <a:r>
              <a:rPr dirty="0"/>
              <a:t>Pricing: Cloud Run (Pay for usage), App Engine (Instance hours).</a:t>
            </a:r>
          </a:p>
          <a:p>
            <a:pPr>
              <a:spcBef>
                <a:spcPts val="1400"/>
              </a:spcBef>
              <a:spcAft>
                <a:spcPts val="1400"/>
              </a:spcAft>
            </a:pPr>
            <a:r>
              <a:rPr dirty="0"/>
              <a:t>Best For: Cloud Run (Microservices), App Engine (Web apps).</a:t>
            </a:r>
          </a:p>
          <a:p>
            <a:pPr>
              <a:spcBef>
                <a:spcPts val="1400"/>
              </a:spcBef>
              <a:spcAft>
                <a:spcPts val="1400"/>
              </a:spcAft>
            </a:pPr>
            <a:r>
              <a:rPr dirty="0"/>
              <a:t>Deployment Method: Cloud Run (Container images), App Engine (Code or containers).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A612D-055A-A779-8CA5-24C363E7F6D5}"/>
              </a:ext>
            </a:extLst>
          </p:cNvPr>
          <p:cNvSpPr>
            <a:spLocks noGrp="1"/>
          </p:cNvSpPr>
          <p:nvPr>
            <p:ph type="title"/>
          </p:nvPr>
        </p:nvSpPr>
        <p:spPr/>
        <p:txBody>
          <a:bodyPr>
            <a:normAutofit fontScale="90000"/>
          </a:bodyPr>
          <a:lstStyle/>
          <a:p>
            <a:r>
              <a:rPr lang="en-US" dirty="0"/>
              <a:t>Wait –Cloud Run + GAE Flexible Environment seems very similar</a:t>
            </a:r>
          </a:p>
        </p:txBody>
      </p:sp>
      <p:sp>
        <p:nvSpPr>
          <p:cNvPr id="3" name="Content Placeholder 2">
            <a:extLst>
              <a:ext uri="{FF2B5EF4-FFF2-40B4-BE49-F238E27FC236}">
                <a16:creationId xmlns:a16="http://schemas.microsoft.com/office/drawing/2014/main" id="{D194FF70-FCE9-CC42-A7A8-447D8328CADB}"/>
              </a:ext>
            </a:extLst>
          </p:cNvPr>
          <p:cNvSpPr>
            <a:spLocks noGrp="1"/>
          </p:cNvSpPr>
          <p:nvPr>
            <p:ph idx="1"/>
          </p:nvPr>
        </p:nvSpPr>
        <p:spPr/>
        <p:txBody>
          <a:bodyPr>
            <a:normAutofit/>
          </a:bodyPr>
          <a:lstStyle/>
          <a:p>
            <a:r>
              <a:rPr lang="en-US" sz="2400" dirty="0"/>
              <a:t>seem very similar especially when you consider that Google App Engine Flexible Environment allows deployment with containers and you can specify language, etc. </a:t>
            </a:r>
          </a:p>
          <a:p>
            <a:pPr>
              <a:buFont typeface="Arial" panose="020B0604020202020204" pitchFamily="34" charset="0"/>
              <a:buChar char="•"/>
            </a:pPr>
            <a:r>
              <a:rPr lang="en-US" sz="1400" b="1" dirty="0">
                <a:solidFill>
                  <a:srgbClr val="C00000"/>
                </a:solidFill>
              </a:rPr>
              <a:t>App Engine Flexible Environment</a:t>
            </a:r>
            <a:r>
              <a:rPr lang="en-US" sz="1400" dirty="0"/>
              <a:t>: While it's a managed service, you have more control over the infrastructure, such as the ability to customize the virtual machines (VMs) that run your applications. This gives more flexibility in terms of configuration (e.g., choosing specific CPU types, setting memory, etc.). It also provides more persistent environments, as apps run continuously and aren't automatically scaled down to zero.</a:t>
            </a:r>
          </a:p>
          <a:p>
            <a:pPr>
              <a:buFont typeface="Arial" panose="020B0604020202020204" pitchFamily="34" charset="0"/>
              <a:buChar char="•"/>
            </a:pPr>
            <a:r>
              <a:rPr lang="en-US" sz="1400" b="1" dirty="0"/>
              <a:t>Cloud Run</a:t>
            </a:r>
            <a:r>
              <a:rPr lang="en-US" sz="1400" dirty="0"/>
              <a:t>: It's a fully serverless platform where Google Cloud handles all the underlying infrastructure automatically. You don’t have control over the VM configuration or persistence. </a:t>
            </a:r>
            <a:r>
              <a:rPr lang="en-US" sz="1400" dirty="0">
                <a:highlight>
                  <a:srgbClr val="FFFF00"/>
                </a:highlight>
              </a:rPr>
              <a:t>Apps in Cloud Run scale down to zero when not in use, reducing costs but making it best suited for stateless or event-driven applications.</a:t>
            </a:r>
          </a:p>
          <a:p>
            <a:endParaRPr lang="en-US" sz="2400" dirty="0"/>
          </a:p>
        </p:txBody>
      </p:sp>
    </p:spTree>
    <p:extLst>
      <p:ext uri="{BB962C8B-B14F-4D97-AF65-F5344CB8AC3E}">
        <p14:creationId xmlns:p14="http://schemas.microsoft.com/office/powerpoint/2010/main" val="2583827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14B19-D386-FAD9-61CF-A5C07A46AB71}"/>
              </a:ext>
            </a:extLst>
          </p:cNvPr>
          <p:cNvSpPr>
            <a:spLocks noGrp="1"/>
          </p:cNvSpPr>
          <p:nvPr>
            <p:ph type="title"/>
          </p:nvPr>
        </p:nvSpPr>
        <p:spPr/>
        <p:txBody>
          <a:bodyPr>
            <a:normAutofit fontScale="90000"/>
          </a:bodyPr>
          <a:lstStyle/>
          <a:p>
            <a:r>
              <a:rPr lang="en-US" dirty="0"/>
              <a:t>GAE Flexible Environment –</a:t>
            </a:r>
            <a:r>
              <a:rPr lang="en-US" dirty="0">
                <a:solidFill>
                  <a:schemeClr val="tx2">
                    <a:lumMod val="60000"/>
                    <a:lumOff val="40000"/>
                  </a:schemeClr>
                </a:solidFill>
              </a:rPr>
              <a:t>Customizable VMs</a:t>
            </a:r>
          </a:p>
        </p:txBody>
      </p:sp>
      <p:sp>
        <p:nvSpPr>
          <p:cNvPr id="3" name="Content Placeholder 2">
            <a:extLst>
              <a:ext uri="{FF2B5EF4-FFF2-40B4-BE49-F238E27FC236}">
                <a16:creationId xmlns:a16="http://schemas.microsoft.com/office/drawing/2014/main" id="{7947E7D8-38A6-4C24-AEFF-1B2F75ABEB7F}"/>
              </a:ext>
            </a:extLst>
          </p:cNvPr>
          <p:cNvSpPr>
            <a:spLocks noGrp="1"/>
          </p:cNvSpPr>
          <p:nvPr>
            <p:ph idx="1"/>
          </p:nvPr>
        </p:nvSpPr>
        <p:spPr/>
        <p:txBody>
          <a:bodyPr>
            <a:normAutofit fontScale="70000" lnSpcReduction="20000"/>
          </a:bodyPr>
          <a:lstStyle/>
          <a:p>
            <a:pPr marL="0" indent="0">
              <a:buNone/>
            </a:pPr>
            <a:r>
              <a:rPr lang="en-US" b="1" dirty="0"/>
              <a:t>Customizable Virtual Machines (VMs):</a:t>
            </a:r>
          </a:p>
          <a:p>
            <a:r>
              <a:rPr lang="en-US" dirty="0"/>
              <a:t>In App Engine Flexible, your application runs on </a:t>
            </a:r>
            <a:r>
              <a:rPr lang="en-US" b="1" dirty="0"/>
              <a:t>virtual machines (VMs)</a:t>
            </a:r>
            <a:r>
              <a:rPr lang="en-US" dirty="0"/>
              <a:t>, and you have some control over how these VMs are configured. Specifically, you can:</a:t>
            </a:r>
          </a:p>
          <a:p>
            <a:pPr>
              <a:buFont typeface="Arial" panose="020B0604020202020204" pitchFamily="34" charset="0"/>
              <a:buChar char="•"/>
            </a:pPr>
            <a:r>
              <a:rPr lang="en-US" b="1" dirty="0"/>
              <a:t>Choose the machine type</a:t>
            </a:r>
            <a:r>
              <a:rPr lang="en-US" dirty="0"/>
              <a:t>: You can select how much CPU and memory you want for the VMs running your app. For instance, you can choose between standard machine types with different combinations of vCPUs and RAM.</a:t>
            </a:r>
          </a:p>
          <a:p>
            <a:pPr>
              <a:buFont typeface="Arial" panose="020B0604020202020204" pitchFamily="34" charset="0"/>
              <a:buChar char="•"/>
            </a:pPr>
            <a:r>
              <a:rPr lang="en-US" b="1" dirty="0"/>
              <a:t>Persistent Disks</a:t>
            </a:r>
            <a:r>
              <a:rPr lang="en-US" dirty="0"/>
              <a:t>: You can configure persistent disk storage attached to your VMs, which allows for storage that is retained across VM restarts.</a:t>
            </a:r>
          </a:p>
          <a:p>
            <a:pPr>
              <a:buFont typeface="Arial" panose="020B0604020202020204" pitchFamily="34" charset="0"/>
              <a:buChar char="•"/>
            </a:pPr>
            <a:r>
              <a:rPr lang="en-US" b="1" dirty="0"/>
              <a:t>SSH Access</a:t>
            </a:r>
            <a:r>
              <a:rPr lang="en-US" dirty="0"/>
              <a:t>: You can enable </a:t>
            </a:r>
            <a:r>
              <a:rPr lang="en-US" b="1" dirty="0"/>
              <a:t>SSH access</a:t>
            </a:r>
            <a:r>
              <a:rPr lang="en-US" dirty="0"/>
              <a:t> to the underlying VM for debugging purposes. This is something that’s not possible in fully serverless environments like Cloud Run or App Engine Standard.</a:t>
            </a:r>
          </a:p>
          <a:p>
            <a:endParaRPr lang="en-US" dirty="0"/>
          </a:p>
        </p:txBody>
      </p:sp>
    </p:spTree>
    <p:extLst>
      <p:ext uri="{BB962C8B-B14F-4D97-AF65-F5344CB8AC3E}">
        <p14:creationId xmlns:p14="http://schemas.microsoft.com/office/powerpoint/2010/main" val="3934940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14B19-D386-FAD9-61CF-A5C07A46AB71}"/>
              </a:ext>
            </a:extLst>
          </p:cNvPr>
          <p:cNvSpPr>
            <a:spLocks noGrp="1"/>
          </p:cNvSpPr>
          <p:nvPr>
            <p:ph type="title"/>
          </p:nvPr>
        </p:nvSpPr>
        <p:spPr/>
        <p:txBody>
          <a:bodyPr>
            <a:normAutofit fontScale="90000"/>
          </a:bodyPr>
          <a:lstStyle/>
          <a:p>
            <a:r>
              <a:rPr lang="en-US" dirty="0"/>
              <a:t>GAE Flexible Environment –</a:t>
            </a:r>
            <a:r>
              <a:rPr lang="en-US" dirty="0">
                <a:solidFill>
                  <a:schemeClr val="tx2">
                    <a:lumMod val="60000"/>
                    <a:lumOff val="40000"/>
                  </a:schemeClr>
                </a:solidFill>
              </a:rPr>
              <a:t>Custom Docker Containers</a:t>
            </a:r>
          </a:p>
        </p:txBody>
      </p:sp>
      <p:sp>
        <p:nvSpPr>
          <p:cNvPr id="3" name="Content Placeholder 2">
            <a:extLst>
              <a:ext uri="{FF2B5EF4-FFF2-40B4-BE49-F238E27FC236}">
                <a16:creationId xmlns:a16="http://schemas.microsoft.com/office/drawing/2014/main" id="{7947E7D8-38A6-4C24-AEFF-1B2F75ABEB7F}"/>
              </a:ext>
            </a:extLst>
          </p:cNvPr>
          <p:cNvSpPr>
            <a:spLocks noGrp="1"/>
          </p:cNvSpPr>
          <p:nvPr>
            <p:ph idx="1"/>
          </p:nvPr>
        </p:nvSpPr>
        <p:spPr>
          <a:xfrm>
            <a:off x="457200" y="1600200"/>
            <a:ext cx="8229600" cy="5257800"/>
          </a:xfrm>
        </p:spPr>
        <p:txBody>
          <a:bodyPr>
            <a:normAutofit fontScale="92500" lnSpcReduction="20000"/>
          </a:bodyPr>
          <a:lstStyle/>
          <a:p>
            <a:pPr marL="0" indent="0">
              <a:buNone/>
            </a:pPr>
            <a:r>
              <a:rPr lang="en-US" b="1" dirty="0"/>
              <a:t>This is the same as in Google Cloud Run but, NOT GAE Standard Environment</a:t>
            </a:r>
          </a:p>
          <a:p>
            <a:r>
              <a:rPr lang="en-US" dirty="0"/>
              <a:t>define your own </a:t>
            </a:r>
            <a:r>
              <a:rPr lang="en-US" b="1" dirty="0"/>
              <a:t>custom Docker container</a:t>
            </a:r>
            <a:r>
              <a:rPr lang="en-US" dirty="0"/>
              <a:t>. Gives control over the </a:t>
            </a:r>
            <a:r>
              <a:rPr lang="en-US" b="1" dirty="0"/>
              <a:t>runtime environment</a:t>
            </a:r>
            <a:r>
              <a:rPr lang="en-US" dirty="0"/>
              <a:t> inside the container (</a:t>
            </a:r>
            <a:r>
              <a:rPr lang="en-US" b="1" dirty="0"/>
              <a:t>operating system, libraries, etc</a:t>
            </a:r>
            <a:r>
              <a:rPr lang="en-US" dirty="0"/>
              <a:t>.), but the infrastructure that runs the container (the VM, its scaling, etc.) is still partially under your control:</a:t>
            </a:r>
          </a:p>
          <a:p>
            <a:pPr lvl="1">
              <a:buFont typeface="Arial" panose="020B0604020202020204" pitchFamily="34" charset="0"/>
              <a:buChar char="•"/>
            </a:pPr>
            <a:r>
              <a:rPr lang="en-US" dirty="0"/>
              <a:t>choose the </a:t>
            </a:r>
            <a:r>
              <a:rPr lang="en-US" b="1" dirty="0"/>
              <a:t>base image</a:t>
            </a:r>
            <a:r>
              <a:rPr lang="en-US" dirty="0"/>
              <a:t> for your container (e.g., a specific Linux distribution or even a custom OS image).</a:t>
            </a:r>
          </a:p>
          <a:p>
            <a:pPr lvl="1">
              <a:buFont typeface="Arial" panose="020B0604020202020204" pitchFamily="34" charset="0"/>
              <a:buChar char="•"/>
            </a:pPr>
            <a:r>
              <a:rPr lang="en-US" dirty="0"/>
              <a:t>control all aspects of the software environment within the container.</a:t>
            </a:r>
          </a:p>
          <a:p>
            <a:endParaRPr lang="en-US" dirty="0"/>
          </a:p>
        </p:txBody>
      </p:sp>
    </p:spTree>
    <p:extLst>
      <p:ext uri="{BB962C8B-B14F-4D97-AF65-F5344CB8AC3E}">
        <p14:creationId xmlns:p14="http://schemas.microsoft.com/office/powerpoint/2010/main" val="2706485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7216D-6953-B095-1558-577180735AF5}"/>
              </a:ext>
            </a:extLst>
          </p:cNvPr>
          <p:cNvSpPr>
            <a:spLocks noGrp="1"/>
          </p:cNvSpPr>
          <p:nvPr>
            <p:ph type="title"/>
          </p:nvPr>
        </p:nvSpPr>
        <p:spPr/>
        <p:txBody>
          <a:bodyPr>
            <a:normAutofit fontScale="90000"/>
          </a:bodyPr>
          <a:lstStyle/>
          <a:p>
            <a:r>
              <a:rPr lang="en-US" dirty="0"/>
              <a:t>GAE Flexible Environment –</a:t>
            </a:r>
            <a:r>
              <a:rPr lang="en-US" dirty="0">
                <a:solidFill>
                  <a:schemeClr val="tx2">
                    <a:lumMod val="60000"/>
                    <a:lumOff val="40000"/>
                  </a:schemeClr>
                </a:solidFill>
              </a:rPr>
              <a:t>Enhanced Scaling Control</a:t>
            </a:r>
          </a:p>
        </p:txBody>
      </p:sp>
      <p:sp>
        <p:nvSpPr>
          <p:cNvPr id="3" name="Content Placeholder 2">
            <a:extLst>
              <a:ext uri="{FF2B5EF4-FFF2-40B4-BE49-F238E27FC236}">
                <a16:creationId xmlns:a16="http://schemas.microsoft.com/office/drawing/2014/main" id="{43296EFC-1A3E-5974-4651-169576DCF364}"/>
              </a:ext>
            </a:extLst>
          </p:cNvPr>
          <p:cNvSpPr>
            <a:spLocks noGrp="1"/>
          </p:cNvSpPr>
          <p:nvPr>
            <p:ph idx="1"/>
          </p:nvPr>
        </p:nvSpPr>
        <p:spPr>
          <a:xfrm>
            <a:off x="457200" y="1600200"/>
            <a:ext cx="8229600" cy="5414554"/>
          </a:xfrm>
        </p:spPr>
        <p:txBody>
          <a:bodyPr>
            <a:normAutofit lnSpcReduction="10000"/>
          </a:bodyPr>
          <a:lstStyle/>
          <a:p>
            <a:pPr marL="0" indent="0">
              <a:buNone/>
            </a:pPr>
            <a:r>
              <a:rPr lang="en-US" sz="2400" b="1" dirty="0"/>
              <a:t>Scaling Configuration:</a:t>
            </a:r>
          </a:p>
          <a:p>
            <a:pPr marL="0" indent="0">
              <a:buNone/>
            </a:pPr>
            <a:r>
              <a:rPr lang="en-US" sz="2400" dirty="0"/>
              <a:t>While scales your application automatically, </a:t>
            </a:r>
            <a:r>
              <a:rPr lang="en-US" sz="2400" dirty="0">
                <a:solidFill>
                  <a:srgbClr val="C00000"/>
                </a:solidFill>
              </a:rPr>
              <a:t>you have more fine-grained control over the </a:t>
            </a:r>
            <a:r>
              <a:rPr lang="en-US" sz="2400" b="1" dirty="0">
                <a:solidFill>
                  <a:srgbClr val="C00000"/>
                </a:solidFill>
              </a:rPr>
              <a:t>scaling behavior</a:t>
            </a:r>
            <a:r>
              <a:rPr lang="en-US" sz="2400" dirty="0">
                <a:solidFill>
                  <a:srgbClr val="C00000"/>
                </a:solidFill>
              </a:rPr>
              <a:t>:</a:t>
            </a:r>
          </a:p>
          <a:p>
            <a:pPr>
              <a:buFont typeface="Arial" panose="020B0604020202020204" pitchFamily="34" charset="0"/>
              <a:buChar char="•"/>
            </a:pPr>
            <a:r>
              <a:rPr lang="en-US" sz="2400" b="1" dirty="0"/>
              <a:t>Minimum and Maximum Instances</a:t>
            </a:r>
            <a:r>
              <a:rPr lang="en-US" sz="2400" dirty="0"/>
              <a:t>:  can define the </a:t>
            </a:r>
            <a:r>
              <a:rPr lang="en-US" sz="2400" b="1" dirty="0"/>
              <a:t>minimum number of instances</a:t>
            </a:r>
            <a:r>
              <a:rPr lang="en-US" sz="2400" dirty="0"/>
              <a:t> that are always running, which ensures that your app remains available even during idle periods. You can also set a </a:t>
            </a:r>
            <a:r>
              <a:rPr lang="en-US" sz="2400" b="1" dirty="0"/>
              <a:t>maximum number of instances</a:t>
            </a:r>
            <a:r>
              <a:rPr lang="en-US" sz="2400" dirty="0"/>
              <a:t> to limit resource use.</a:t>
            </a:r>
          </a:p>
          <a:p>
            <a:pPr>
              <a:buFont typeface="Arial" panose="020B0604020202020204" pitchFamily="34" charset="0"/>
              <a:buChar char="•"/>
            </a:pPr>
            <a:r>
              <a:rPr lang="en-US" sz="2400" b="1" dirty="0"/>
              <a:t>Manual Scaling</a:t>
            </a:r>
            <a:r>
              <a:rPr lang="en-US" sz="2400" dirty="0"/>
              <a:t>: While automatic scaling is the default, you can also configure </a:t>
            </a:r>
            <a:r>
              <a:rPr lang="en-US" sz="2400" b="1" dirty="0"/>
              <a:t>manual scaling</a:t>
            </a:r>
            <a:r>
              <a:rPr lang="en-US" sz="2400" dirty="0"/>
              <a:t> if you want more control over the instance count.</a:t>
            </a:r>
          </a:p>
          <a:p>
            <a:pPr>
              <a:buFont typeface="Arial" panose="020B0604020202020204" pitchFamily="34" charset="0"/>
              <a:buChar char="•"/>
            </a:pPr>
            <a:r>
              <a:rPr lang="en-US" sz="2400" b="1" dirty="0"/>
              <a:t>Scaling Delay</a:t>
            </a:r>
            <a:r>
              <a:rPr lang="en-US" sz="2400" dirty="0"/>
              <a:t>: Can configure the scaling behavior, including the time that VMs should wait before being shut down during low-traffic periods, which gives you a balance between cost and performance.</a:t>
            </a:r>
          </a:p>
        </p:txBody>
      </p:sp>
    </p:spTree>
    <p:extLst>
      <p:ext uri="{BB962C8B-B14F-4D97-AF65-F5344CB8AC3E}">
        <p14:creationId xmlns:p14="http://schemas.microsoft.com/office/powerpoint/2010/main" val="18067734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FB754-99AD-F06B-EA8B-5072C7ADCC4D}"/>
              </a:ext>
            </a:extLst>
          </p:cNvPr>
          <p:cNvSpPr>
            <a:spLocks noGrp="1"/>
          </p:cNvSpPr>
          <p:nvPr>
            <p:ph type="title"/>
          </p:nvPr>
        </p:nvSpPr>
        <p:spPr/>
        <p:txBody>
          <a:bodyPr>
            <a:normAutofit fontScale="90000"/>
          </a:bodyPr>
          <a:lstStyle/>
          <a:p>
            <a:r>
              <a:rPr lang="en-US" dirty="0"/>
              <a:t>GAE Flexible Environment – </a:t>
            </a:r>
            <a:r>
              <a:rPr lang="en-US" dirty="0">
                <a:solidFill>
                  <a:schemeClr val="tx2">
                    <a:lumMod val="60000"/>
                    <a:lumOff val="40000"/>
                  </a:schemeClr>
                </a:solidFill>
              </a:rPr>
              <a:t>More control of  Load Balancing</a:t>
            </a:r>
          </a:p>
        </p:txBody>
      </p:sp>
      <p:sp>
        <p:nvSpPr>
          <p:cNvPr id="3" name="Content Placeholder 2">
            <a:extLst>
              <a:ext uri="{FF2B5EF4-FFF2-40B4-BE49-F238E27FC236}">
                <a16:creationId xmlns:a16="http://schemas.microsoft.com/office/drawing/2014/main" id="{19356F2D-F323-B1F8-6021-B1EEACC363B5}"/>
              </a:ext>
            </a:extLst>
          </p:cNvPr>
          <p:cNvSpPr>
            <a:spLocks noGrp="1"/>
          </p:cNvSpPr>
          <p:nvPr>
            <p:ph idx="1"/>
          </p:nvPr>
        </p:nvSpPr>
        <p:spPr/>
        <p:txBody>
          <a:bodyPr/>
          <a:lstStyle/>
          <a:p>
            <a:r>
              <a:rPr lang="en-US" dirty="0"/>
              <a:t>more control over the </a:t>
            </a:r>
            <a:r>
              <a:rPr lang="en-US" b="1" dirty="0"/>
              <a:t>global load balancer</a:t>
            </a:r>
            <a:r>
              <a:rPr lang="en-US" dirty="0"/>
              <a:t> when using GAE Flexible. This allows you to tweak aspects of traffic distribution, such as </a:t>
            </a:r>
            <a:r>
              <a:rPr lang="en-US" b="1" dirty="0"/>
              <a:t>setting up custom load balancing rules or routing traffic based on custom conditions </a:t>
            </a:r>
            <a:r>
              <a:rPr lang="en-US" dirty="0"/>
              <a:t>(e.g., path-based routing). You can also use </a:t>
            </a:r>
            <a:r>
              <a:rPr lang="en-US" b="1" dirty="0"/>
              <a:t>Google Cloud’s HTTP(S) Load Balancer</a:t>
            </a:r>
            <a:r>
              <a:rPr lang="en-US" dirty="0"/>
              <a:t> to define more advanced configurations for traffic distribution.</a:t>
            </a:r>
          </a:p>
        </p:txBody>
      </p:sp>
    </p:spTree>
    <p:extLst>
      <p:ext uri="{BB962C8B-B14F-4D97-AF65-F5344CB8AC3E}">
        <p14:creationId xmlns:p14="http://schemas.microsoft.com/office/powerpoint/2010/main" val="3004094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8ABF5-2332-C14E-061D-2E19391BD2F3}"/>
              </a:ext>
            </a:extLst>
          </p:cNvPr>
          <p:cNvSpPr>
            <a:spLocks noGrp="1"/>
          </p:cNvSpPr>
          <p:nvPr>
            <p:ph type="title"/>
          </p:nvPr>
        </p:nvSpPr>
        <p:spPr/>
        <p:txBody>
          <a:bodyPr>
            <a:normAutofit fontScale="90000"/>
          </a:bodyPr>
          <a:lstStyle/>
          <a:p>
            <a:r>
              <a:rPr lang="en-US" dirty="0"/>
              <a:t>Google Cloud Run – </a:t>
            </a:r>
            <a:r>
              <a:rPr lang="en-US" dirty="0">
                <a:solidFill>
                  <a:schemeClr val="accent3">
                    <a:lumMod val="75000"/>
                  </a:schemeClr>
                </a:solidFill>
              </a:rPr>
              <a:t>Limited Load Balancing</a:t>
            </a:r>
          </a:p>
        </p:txBody>
      </p:sp>
      <p:sp>
        <p:nvSpPr>
          <p:cNvPr id="3" name="Content Placeholder 2">
            <a:extLst>
              <a:ext uri="{FF2B5EF4-FFF2-40B4-BE49-F238E27FC236}">
                <a16:creationId xmlns:a16="http://schemas.microsoft.com/office/drawing/2014/main" id="{212656D9-6D86-A846-E266-A4097BC65596}"/>
              </a:ext>
            </a:extLst>
          </p:cNvPr>
          <p:cNvSpPr>
            <a:spLocks noGrp="1"/>
          </p:cNvSpPr>
          <p:nvPr>
            <p:ph idx="1"/>
          </p:nvPr>
        </p:nvSpPr>
        <p:spPr>
          <a:xfrm>
            <a:off x="457200" y="1600200"/>
            <a:ext cx="8229600" cy="5257800"/>
          </a:xfrm>
        </p:spPr>
        <p:txBody>
          <a:bodyPr>
            <a:normAutofit fontScale="92500" lnSpcReduction="10000"/>
          </a:bodyPr>
          <a:lstStyle/>
          <a:p>
            <a:pPr>
              <a:buFont typeface="Arial" panose="020B0604020202020204" pitchFamily="34" charset="0"/>
              <a:buChar char="•"/>
            </a:pPr>
            <a:r>
              <a:rPr lang="en-US" sz="2400" b="1" dirty="0"/>
              <a:t>Managed Load Balancer</a:t>
            </a:r>
            <a:r>
              <a:rPr lang="en-US" sz="2400" dirty="0"/>
              <a:t>: </a:t>
            </a:r>
            <a:r>
              <a:rPr lang="en-US" sz="2400" dirty="0">
                <a:highlight>
                  <a:srgbClr val="FFFF00"/>
                </a:highlight>
              </a:rPr>
              <a:t>automatically use Google's global </a:t>
            </a:r>
            <a:r>
              <a:rPr lang="en-US" sz="2400" b="1" dirty="0">
                <a:highlight>
                  <a:srgbClr val="FFFF00"/>
                </a:highlight>
              </a:rPr>
              <a:t>HTTP(S) Load Balancer</a:t>
            </a:r>
            <a:r>
              <a:rPr lang="en-US" sz="2400" dirty="0">
                <a:highlight>
                  <a:srgbClr val="FFFF00"/>
                </a:highlight>
              </a:rPr>
              <a:t>, </a:t>
            </a:r>
            <a:r>
              <a:rPr lang="en-US" sz="2400" dirty="0">
                <a:solidFill>
                  <a:srgbClr val="FF0000"/>
                </a:solidFill>
                <a:highlight>
                  <a:srgbClr val="FFFF00"/>
                </a:highlight>
              </a:rPr>
              <a:t>but it’s managed by Google</a:t>
            </a:r>
            <a:r>
              <a:rPr lang="en-US" sz="2400" dirty="0">
                <a:highlight>
                  <a:srgbClr val="FFFF00"/>
                </a:highlight>
              </a:rPr>
              <a:t>,</a:t>
            </a:r>
            <a:r>
              <a:rPr lang="en-US" sz="2400" dirty="0"/>
              <a:t> meaning you don’t have deep control over the internal workings of it.</a:t>
            </a:r>
          </a:p>
          <a:p>
            <a:pPr>
              <a:buFont typeface="Arial" panose="020B0604020202020204" pitchFamily="34" charset="0"/>
              <a:buChar char="•"/>
            </a:pPr>
            <a:r>
              <a:rPr lang="en-US" sz="2400" b="1" dirty="0"/>
              <a:t>Traffic Split</a:t>
            </a:r>
            <a:r>
              <a:rPr lang="en-US" sz="2400" dirty="0"/>
              <a:t>tin</a:t>
            </a:r>
            <a:r>
              <a:rPr lang="en-US" sz="2400" b="1" dirty="0"/>
              <a:t>g</a:t>
            </a:r>
            <a:r>
              <a:rPr lang="en-US" sz="2400" dirty="0"/>
              <a:t>: </a:t>
            </a:r>
            <a:r>
              <a:rPr lang="en-US" sz="2400" dirty="0">
                <a:solidFill>
                  <a:srgbClr val="FF0000"/>
                </a:solidFill>
              </a:rPr>
              <a:t>You can </a:t>
            </a:r>
            <a:r>
              <a:rPr lang="en-US" sz="2400" b="1" dirty="0">
                <a:solidFill>
                  <a:srgbClr val="FF0000"/>
                </a:solidFill>
              </a:rPr>
              <a:t>direct</a:t>
            </a:r>
            <a:r>
              <a:rPr lang="en-US" sz="2400" dirty="0">
                <a:solidFill>
                  <a:srgbClr val="FF0000"/>
                </a:solidFill>
              </a:rPr>
              <a:t> a certain percentage of traffic to different </a:t>
            </a:r>
            <a:r>
              <a:rPr lang="en-US" sz="2400" b="1" dirty="0">
                <a:solidFill>
                  <a:srgbClr val="FF0000"/>
                </a:solidFill>
              </a:rPr>
              <a:t>revisions</a:t>
            </a:r>
            <a:r>
              <a:rPr lang="en-US" sz="2400" dirty="0">
                <a:solidFill>
                  <a:srgbClr val="FF0000"/>
                </a:solidFill>
              </a:rPr>
              <a:t> of your service</a:t>
            </a:r>
            <a:r>
              <a:rPr lang="en-US" sz="2400" dirty="0"/>
              <a:t>. This is useful for </a:t>
            </a:r>
            <a:r>
              <a:rPr lang="en-US" sz="2400" b="1" dirty="0"/>
              <a:t>canary deployments</a:t>
            </a:r>
            <a:r>
              <a:rPr lang="en-US" sz="2400" dirty="0"/>
              <a:t> or </a:t>
            </a:r>
            <a:r>
              <a:rPr lang="en-US" sz="2400" b="1" dirty="0"/>
              <a:t>A/B testing</a:t>
            </a:r>
            <a:r>
              <a:rPr lang="en-US" sz="2400" dirty="0"/>
              <a:t>, allowing gradual rollouts of new versions.</a:t>
            </a:r>
          </a:p>
          <a:p>
            <a:pPr>
              <a:buFont typeface="Arial" panose="020B0604020202020204" pitchFamily="34" charset="0"/>
              <a:buChar char="•"/>
            </a:pPr>
            <a:r>
              <a:rPr lang="en-US" sz="2400" b="1" dirty="0"/>
              <a:t>Routing Based on URL Paths</a:t>
            </a:r>
            <a:r>
              <a:rPr lang="en-US" sz="2400" dirty="0"/>
              <a:t>: If you deploy multiple services (e.g., microservices), you can route traffic to different services based on </a:t>
            </a:r>
            <a:r>
              <a:rPr lang="en-US" sz="2400" b="1" dirty="0"/>
              <a:t>URL paths</a:t>
            </a:r>
            <a:r>
              <a:rPr lang="en-US" sz="2400" dirty="0"/>
              <a:t>. This allows some flexibility in routing requests to specific parts of your application.</a:t>
            </a:r>
          </a:p>
          <a:p>
            <a:pPr>
              <a:buFont typeface="Arial" panose="020B0604020202020204" pitchFamily="34" charset="0"/>
              <a:buChar char="•"/>
            </a:pPr>
            <a:r>
              <a:rPr lang="en-US" sz="2400" b="1" dirty="0"/>
              <a:t>Autoscaling and Load Distribution</a:t>
            </a:r>
            <a:r>
              <a:rPr lang="en-US" sz="2400" dirty="0"/>
              <a:t>: Cloud Run </a:t>
            </a:r>
            <a:r>
              <a:rPr lang="en-US" sz="2400" dirty="0">
                <a:highlight>
                  <a:srgbClr val="FFFF00"/>
                </a:highlight>
              </a:rPr>
              <a:t>automatically scales </a:t>
            </a:r>
            <a:r>
              <a:rPr lang="en-US" sz="2400" dirty="0"/>
              <a:t>instances based on incoming traffic. It scales down to zero when there’s no traffic and dynamically increases as traffic grows, but this scaling is handled by Google with little manual intervention.</a:t>
            </a:r>
          </a:p>
          <a:p>
            <a:pPr marL="0" indent="0">
              <a:buNone/>
            </a:pPr>
            <a:endParaRPr lang="en-US" sz="2400" dirty="0"/>
          </a:p>
        </p:txBody>
      </p:sp>
    </p:spTree>
    <p:extLst>
      <p:ext uri="{BB962C8B-B14F-4D97-AF65-F5344CB8AC3E}">
        <p14:creationId xmlns:p14="http://schemas.microsoft.com/office/powerpoint/2010/main" val="39207654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8B0A7-12CC-507A-77E0-05B20D57F4CA}"/>
              </a:ext>
            </a:extLst>
          </p:cNvPr>
          <p:cNvSpPr>
            <a:spLocks noGrp="1"/>
          </p:cNvSpPr>
          <p:nvPr>
            <p:ph type="title"/>
          </p:nvPr>
        </p:nvSpPr>
        <p:spPr/>
        <p:txBody>
          <a:bodyPr>
            <a:normAutofit fontScale="90000"/>
          </a:bodyPr>
          <a:lstStyle/>
          <a:p>
            <a:r>
              <a:rPr lang="en-US" dirty="0"/>
              <a:t>GAE Standard – </a:t>
            </a:r>
            <a:r>
              <a:rPr lang="en-US" dirty="0">
                <a:solidFill>
                  <a:schemeClr val="accent3">
                    <a:lumMod val="75000"/>
                  </a:schemeClr>
                </a:solidFill>
              </a:rPr>
              <a:t>Limited Load Balancing</a:t>
            </a:r>
            <a:endParaRPr lang="en-US" dirty="0"/>
          </a:p>
        </p:txBody>
      </p:sp>
      <p:sp>
        <p:nvSpPr>
          <p:cNvPr id="3" name="Content Placeholder 2">
            <a:extLst>
              <a:ext uri="{FF2B5EF4-FFF2-40B4-BE49-F238E27FC236}">
                <a16:creationId xmlns:a16="http://schemas.microsoft.com/office/drawing/2014/main" id="{27330930-C2EE-8C6F-F018-638523087E61}"/>
              </a:ext>
            </a:extLst>
          </p:cNvPr>
          <p:cNvSpPr>
            <a:spLocks noGrp="1"/>
          </p:cNvSpPr>
          <p:nvPr>
            <p:ph idx="1"/>
          </p:nvPr>
        </p:nvSpPr>
        <p:spPr>
          <a:xfrm>
            <a:off x="457200" y="1600200"/>
            <a:ext cx="8229600" cy="5499463"/>
          </a:xfrm>
        </p:spPr>
        <p:txBody>
          <a:bodyPr>
            <a:normAutofit fontScale="77500" lnSpcReduction="20000"/>
          </a:bodyPr>
          <a:lstStyle/>
          <a:p>
            <a:pPr>
              <a:buFont typeface="Arial" panose="020B0604020202020204" pitchFamily="34" charset="0"/>
              <a:buChar char="•"/>
            </a:pPr>
            <a:r>
              <a:rPr lang="en-US" b="1" dirty="0"/>
              <a:t>Managed Load Balancer</a:t>
            </a:r>
            <a:r>
              <a:rPr lang="en-US" dirty="0"/>
              <a:t>: Like Cloud Run, GAE Standard </a:t>
            </a:r>
            <a:r>
              <a:rPr lang="en-US" dirty="0">
                <a:solidFill>
                  <a:srgbClr val="FF0000"/>
                </a:solidFill>
                <a:highlight>
                  <a:srgbClr val="FFFF00"/>
                </a:highlight>
              </a:rPr>
              <a:t>uses Google’s managed </a:t>
            </a:r>
            <a:r>
              <a:rPr lang="en-US" b="1" dirty="0">
                <a:solidFill>
                  <a:srgbClr val="FF0000"/>
                </a:solidFill>
                <a:highlight>
                  <a:srgbClr val="FFFF00"/>
                </a:highlight>
              </a:rPr>
              <a:t>HTTP(S) Load Balancer</a:t>
            </a:r>
            <a:r>
              <a:rPr lang="en-US" dirty="0">
                <a:solidFill>
                  <a:srgbClr val="FF0000"/>
                </a:solidFill>
                <a:highlight>
                  <a:srgbClr val="FFFF00"/>
                </a:highlight>
              </a:rPr>
              <a:t> without giving you access to tweak load balancing rules or policies.</a:t>
            </a:r>
            <a:br>
              <a:rPr lang="en-US" dirty="0">
                <a:solidFill>
                  <a:srgbClr val="FF0000"/>
                </a:solidFill>
                <a:highlight>
                  <a:srgbClr val="FFFF00"/>
                </a:highlight>
              </a:rPr>
            </a:br>
            <a:endParaRPr lang="en-US" dirty="0">
              <a:solidFill>
                <a:srgbClr val="FF0000"/>
              </a:solidFill>
              <a:highlight>
                <a:srgbClr val="FFFF00"/>
              </a:highlight>
            </a:endParaRPr>
          </a:p>
          <a:p>
            <a:pPr>
              <a:buFont typeface="Arial" panose="020B0604020202020204" pitchFamily="34" charset="0"/>
              <a:buChar char="•"/>
            </a:pPr>
            <a:r>
              <a:rPr lang="en-US" b="1" dirty="0"/>
              <a:t>Traffic Splitting</a:t>
            </a:r>
            <a:r>
              <a:rPr lang="en-US" dirty="0"/>
              <a:t>: </a:t>
            </a:r>
            <a:r>
              <a:rPr lang="en-US" dirty="0">
                <a:solidFill>
                  <a:srgbClr val="FF0000"/>
                </a:solidFill>
              </a:rPr>
              <a:t>You can split traffic between different versions of your application (just like in Cloud Run), </a:t>
            </a:r>
            <a:r>
              <a:rPr lang="en-US" dirty="0"/>
              <a:t>useful for testing new versions or doing a phased rollout.</a:t>
            </a:r>
          </a:p>
          <a:p>
            <a:pPr>
              <a:buFont typeface="Arial" panose="020B0604020202020204" pitchFamily="34" charset="0"/>
              <a:buChar char="•"/>
            </a:pPr>
            <a:r>
              <a:rPr lang="en-US" b="1" dirty="0"/>
              <a:t>Path-based Routing</a:t>
            </a:r>
            <a:r>
              <a:rPr lang="en-US" dirty="0"/>
              <a:t>: You can route requests based on specific paths in your URL, but this </a:t>
            </a:r>
            <a:r>
              <a:rPr lang="en-US" dirty="0">
                <a:solidFill>
                  <a:srgbClr val="FF0000"/>
                </a:solidFill>
              </a:rPr>
              <a:t>is mostly tied to versioning rather than the custom routing flexibility that GAE Flexible offers.</a:t>
            </a:r>
          </a:p>
          <a:p>
            <a:pPr>
              <a:buFont typeface="Arial" panose="020B0604020202020204" pitchFamily="34" charset="0"/>
              <a:buChar char="•"/>
            </a:pPr>
            <a:r>
              <a:rPr lang="en-US" b="1" dirty="0"/>
              <a:t>Autoscaling</a:t>
            </a:r>
            <a:r>
              <a:rPr lang="en-US" dirty="0"/>
              <a:t>: Like Cloud Run, GAE Standard </a:t>
            </a:r>
            <a:r>
              <a:rPr lang="en-US" dirty="0">
                <a:solidFill>
                  <a:srgbClr val="FF0000"/>
                </a:solidFill>
              </a:rPr>
              <a:t>automatically handles scaling based on demand. The autoscaling is more rigid, especially because GAE Standard operates in a more isolated and constrained environment </a:t>
            </a:r>
            <a:r>
              <a:rPr lang="en-US" dirty="0"/>
              <a:t>(sandboxed).</a:t>
            </a:r>
          </a:p>
          <a:p>
            <a:endParaRPr lang="en-US" dirty="0"/>
          </a:p>
        </p:txBody>
      </p:sp>
    </p:spTree>
    <p:extLst>
      <p:ext uri="{BB962C8B-B14F-4D97-AF65-F5344CB8AC3E}">
        <p14:creationId xmlns:p14="http://schemas.microsoft.com/office/powerpoint/2010/main" val="3072524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7719C-47E2-C377-258F-FD2D08FD8569}"/>
              </a:ext>
            </a:extLst>
          </p:cNvPr>
          <p:cNvSpPr>
            <a:spLocks noGrp="1"/>
          </p:cNvSpPr>
          <p:nvPr>
            <p:ph type="title"/>
          </p:nvPr>
        </p:nvSpPr>
        <p:spPr/>
        <p:txBody>
          <a:bodyPr>
            <a:normAutofit fontScale="90000"/>
          </a:bodyPr>
          <a:lstStyle/>
          <a:p>
            <a:r>
              <a:rPr lang="en-US" cap="none" dirty="0"/>
              <a:t>CANARY DEPLOYMENT: Load Balancing Control for 2 software Versions </a:t>
            </a:r>
            <a:r>
              <a:rPr lang="en-US" cap="none" dirty="0">
                <a:sym typeface="Wingdings" panose="05000000000000000000" pitchFamily="2" charset="2"/>
              </a:rPr>
              <a:t> For BOTH GAE Standard and Flexible</a:t>
            </a:r>
            <a:endParaRPr lang="en-US" cap="none" dirty="0"/>
          </a:p>
        </p:txBody>
      </p:sp>
      <p:pic>
        <p:nvPicPr>
          <p:cNvPr id="9218" name="Picture 2" descr="Canary Deployment Strategy for Application Traffic Management">
            <a:extLst>
              <a:ext uri="{FF2B5EF4-FFF2-40B4-BE49-F238E27FC236}">
                <a16:creationId xmlns:a16="http://schemas.microsoft.com/office/drawing/2014/main" id="{3E792000-AB2D-D9EE-1B7B-4D4E524BA2F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92" r="50000"/>
          <a:stretch/>
        </p:blipFill>
        <p:spPr bwMode="auto">
          <a:xfrm>
            <a:off x="2221606" y="309092"/>
            <a:ext cx="4572000" cy="4168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7423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A9CC1-BE8F-AA87-C10D-584898EB96AB}"/>
              </a:ext>
            </a:extLst>
          </p:cNvPr>
          <p:cNvSpPr>
            <a:spLocks noGrp="1"/>
          </p:cNvSpPr>
          <p:nvPr>
            <p:ph type="title"/>
          </p:nvPr>
        </p:nvSpPr>
        <p:spPr/>
        <p:txBody>
          <a:bodyPr>
            <a:normAutofit fontScale="90000"/>
          </a:bodyPr>
          <a:lstStyle/>
          <a:p>
            <a:r>
              <a:rPr lang="en-US" dirty="0"/>
              <a:t>GAE </a:t>
            </a:r>
            <a:r>
              <a:rPr lang="en-US" dirty="0">
                <a:highlight>
                  <a:srgbClr val="FFFF00"/>
                </a:highlight>
              </a:rPr>
              <a:t>Standard OR Flexible </a:t>
            </a:r>
            <a:r>
              <a:rPr lang="en-US" dirty="0"/>
              <a:t>– </a:t>
            </a:r>
            <a:r>
              <a:rPr lang="en-US" b="1" dirty="0"/>
              <a:t>Example Version 1 + Version 2 Load Balancing</a:t>
            </a:r>
          </a:p>
        </p:txBody>
      </p:sp>
      <p:sp>
        <p:nvSpPr>
          <p:cNvPr id="3" name="Content Placeholder 2">
            <a:extLst>
              <a:ext uri="{FF2B5EF4-FFF2-40B4-BE49-F238E27FC236}">
                <a16:creationId xmlns:a16="http://schemas.microsoft.com/office/drawing/2014/main" id="{02A05F37-4680-F9EA-F1B8-9453B598F661}"/>
              </a:ext>
            </a:extLst>
          </p:cNvPr>
          <p:cNvSpPr>
            <a:spLocks noGrp="1"/>
          </p:cNvSpPr>
          <p:nvPr>
            <p:ph idx="1"/>
          </p:nvPr>
        </p:nvSpPr>
        <p:spPr/>
        <p:txBody>
          <a:bodyPr>
            <a:normAutofit lnSpcReduction="10000"/>
          </a:bodyPr>
          <a:lstStyle/>
          <a:p>
            <a:pPr marL="0" indent="0">
              <a:buNone/>
            </a:pPr>
            <a:r>
              <a:rPr lang="en-US" dirty="0"/>
              <a:t>useful for performing </a:t>
            </a:r>
            <a:r>
              <a:rPr lang="en-US" b="1" dirty="0"/>
              <a:t>canary releases</a:t>
            </a:r>
            <a:r>
              <a:rPr lang="en-US" dirty="0"/>
              <a:t> or </a:t>
            </a:r>
            <a:r>
              <a:rPr lang="en-US" b="1" dirty="0"/>
              <a:t>A/B testing</a:t>
            </a:r>
            <a:r>
              <a:rPr lang="en-US" dirty="0"/>
              <a:t>, where you gradually roll out a new version of your app to a small subset of users.</a:t>
            </a:r>
          </a:p>
          <a:p>
            <a:pPr marL="0" indent="0">
              <a:buNone/>
            </a:pPr>
            <a:endParaRPr lang="en-US" dirty="0"/>
          </a:p>
          <a:p>
            <a:pPr marL="0" indent="0">
              <a:buNone/>
            </a:pPr>
            <a:r>
              <a:rPr lang="en-US" dirty="0"/>
              <a:t>Let’s go through an example of how to split traffic between two versions of a </a:t>
            </a:r>
            <a:r>
              <a:rPr lang="en-US" b="1" dirty="0"/>
              <a:t>Node.js Express</a:t>
            </a:r>
            <a:r>
              <a:rPr lang="en-US" dirty="0"/>
              <a:t> application:</a:t>
            </a:r>
          </a:p>
          <a:p>
            <a:pPr>
              <a:buFont typeface="+mj-lt"/>
              <a:buAutoNum type="arabicPeriod"/>
            </a:pPr>
            <a:r>
              <a:rPr lang="en-US" b="1" dirty="0"/>
              <a:t>Version 1</a:t>
            </a:r>
            <a:r>
              <a:rPr lang="en-US" dirty="0"/>
              <a:t>: The current stable version.</a:t>
            </a:r>
          </a:p>
          <a:p>
            <a:pPr>
              <a:buFont typeface="+mj-lt"/>
              <a:buAutoNum type="arabicPeriod"/>
            </a:pPr>
            <a:r>
              <a:rPr lang="en-US" b="1" dirty="0"/>
              <a:t>Version 2</a:t>
            </a:r>
            <a:r>
              <a:rPr lang="en-US" dirty="0"/>
              <a:t>: The new version you want to test.</a:t>
            </a:r>
          </a:p>
          <a:p>
            <a:pPr marL="0" indent="0">
              <a:buNone/>
            </a:pPr>
            <a:endParaRPr lang="en-US" dirty="0"/>
          </a:p>
        </p:txBody>
      </p:sp>
    </p:spTree>
    <p:extLst>
      <p:ext uri="{BB962C8B-B14F-4D97-AF65-F5344CB8AC3E}">
        <p14:creationId xmlns:p14="http://schemas.microsoft.com/office/powerpoint/2010/main" val="1622622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Overview</a:t>
            </a:r>
          </a:p>
        </p:txBody>
      </p:sp>
      <p:sp>
        <p:nvSpPr>
          <p:cNvPr id="3" name="Content Placeholder 2"/>
          <p:cNvSpPr>
            <a:spLocks noGrp="1"/>
          </p:cNvSpPr>
          <p:nvPr>
            <p:ph idx="1"/>
          </p:nvPr>
        </p:nvSpPr>
        <p:spPr>
          <a:xfrm>
            <a:off x="457200" y="1600200"/>
            <a:ext cx="8229600" cy="5358442"/>
          </a:xfrm>
        </p:spPr>
        <p:txBody>
          <a:bodyPr>
            <a:normAutofit fontScale="62500" lnSpcReduction="20000"/>
          </a:bodyPr>
          <a:lstStyle/>
          <a:p>
            <a:endParaRPr dirty="0"/>
          </a:p>
          <a:p>
            <a:pPr>
              <a:spcBef>
                <a:spcPts val="1400"/>
              </a:spcBef>
              <a:spcAft>
                <a:spcPts val="1400"/>
              </a:spcAft>
            </a:pPr>
            <a:r>
              <a:rPr dirty="0"/>
              <a:t>Google Cloud Run: Fully managed compute platform for running containerized applications. Learn more: </a:t>
            </a:r>
            <a:r>
              <a:rPr dirty="0">
                <a:hlinkClick r:id="rId2"/>
              </a:rPr>
              <a:t>https://cloud.google.com/run/docs</a:t>
            </a:r>
            <a:endParaRPr lang="en-US" dirty="0"/>
          </a:p>
          <a:p>
            <a:pPr lvl="1">
              <a:spcBef>
                <a:spcPts val="1400"/>
              </a:spcBef>
              <a:spcAft>
                <a:spcPts val="1400"/>
              </a:spcAft>
            </a:pPr>
            <a:r>
              <a:rPr lang="en-US" dirty="0"/>
              <a:t>is a managed compute platform that allows you to </a:t>
            </a:r>
            <a:r>
              <a:rPr lang="en-US" dirty="0">
                <a:highlight>
                  <a:srgbClr val="FFFF00"/>
                </a:highlight>
              </a:rPr>
              <a:t>run containerized applications directly in the cloud. </a:t>
            </a:r>
            <a:r>
              <a:rPr lang="en-US" dirty="0"/>
              <a:t>It abstracts away the underlying infrastructure, enabling you to deploy and scale applications based on containers without having to worry about server management.</a:t>
            </a:r>
            <a:endParaRPr dirty="0"/>
          </a:p>
          <a:p>
            <a:pPr>
              <a:spcBef>
                <a:spcPts val="1400"/>
              </a:spcBef>
              <a:spcAft>
                <a:spcPts val="1400"/>
              </a:spcAft>
            </a:pPr>
            <a:r>
              <a:rPr dirty="0"/>
              <a:t>Google App Engine: Platform-as-a-Service (PaaS) for deploying web applications and services. Learn more: </a:t>
            </a:r>
            <a:r>
              <a:rPr dirty="0">
                <a:hlinkClick r:id="rId3"/>
              </a:rPr>
              <a:t>https://cloud.google.com/appengine/docs</a:t>
            </a:r>
            <a:endParaRPr lang="en-US" dirty="0"/>
          </a:p>
          <a:p>
            <a:pPr lvl="1">
              <a:spcBef>
                <a:spcPts val="1400"/>
              </a:spcBef>
              <a:spcAft>
                <a:spcPts val="1400"/>
              </a:spcAft>
            </a:pPr>
            <a:r>
              <a:rPr lang="en-US" dirty="0"/>
              <a:t>is a fully managed platform as a service (PaaS) that allows you to </a:t>
            </a:r>
            <a:r>
              <a:rPr lang="en-US" dirty="0">
                <a:highlight>
                  <a:srgbClr val="FFFF00"/>
                </a:highlight>
              </a:rPr>
              <a:t>build, deploy, and scale applications without managing the underlying infrastructure</a:t>
            </a:r>
            <a:r>
              <a:rPr lang="en-US" dirty="0"/>
              <a:t>. It supports several programming languages and frameworks, making it easy to develop and run applications in a serverless environment.</a:t>
            </a: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A9CC1-BE8F-AA87-C10D-584898EB96AB}"/>
              </a:ext>
            </a:extLst>
          </p:cNvPr>
          <p:cNvSpPr>
            <a:spLocks noGrp="1"/>
          </p:cNvSpPr>
          <p:nvPr>
            <p:ph type="title"/>
          </p:nvPr>
        </p:nvSpPr>
        <p:spPr>
          <a:xfrm>
            <a:off x="317156" y="70290"/>
            <a:ext cx="8229600" cy="1143000"/>
          </a:xfrm>
        </p:spPr>
        <p:txBody>
          <a:bodyPr>
            <a:noAutofit/>
          </a:bodyPr>
          <a:lstStyle/>
          <a:p>
            <a:r>
              <a:rPr lang="en-US" sz="3200" dirty="0"/>
              <a:t>GAE – Example Version 1 + Version 2 Load Balancing- </a:t>
            </a:r>
            <a:r>
              <a:rPr lang="en-US" sz="3200" dirty="0">
                <a:highlight>
                  <a:srgbClr val="FFFF00"/>
                </a:highlight>
              </a:rPr>
              <a:t>Steps to Deploy and Split Traffic:</a:t>
            </a:r>
          </a:p>
        </p:txBody>
      </p:sp>
      <p:sp>
        <p:nvSpPr>
          <p:cNvPr id="3" name="Content Placeholder 2">
            <a:extLst>
              <a:ext uri="{FF2B5EF4-FFF2-40B4-BE49-F238E27FC236}">
                <a16:creationId xmlns:a16="http://schemas.microsoft.com/office/drawing/2014/main" id="{02A05F37-4680-F9EA-F1B8-9453B598F661}"/>
              </a:ext>
            </a:extLst>
          </p:cNvPr>
          <p:cNvSpPr>
            <a:spLocks noGrp="1"/>
          </p:cNvSpPr>
          <p:nvPr>
            <p:ph idx="1"/>
          </p:nvPr>
        </p:nvSpPr>
        <p:spPr/>
        <p:txBody>
          <a:bodyPr>
            <a:normAutofit/>
          </a:bodyPr>
          <a:lstStyle/>
          <a:p>
            <a:pPr marL="0" indent="0">
              <a:buNone/>
            </a:pPr>
            <a:r>
              <a:rPr lang="en-US" b="1" dirty="0"/>
              <a:t>Deploying Version 1 (Stable Version)</a:t>
            </a:r>
          </a:p>
          <a:p>
            <a:r>
              <a:rPr lang="en-US" dirty="0"/>
              <a:t>First, you need to deploy your initial (stable) version of your </a:t>
            </a:r>
            <a:r>
              <a:rPr lang="en-US" b="1" dirty="0"/>
              <a:t>Node.js Express</a:t>
            </a:r>
            <a:r>
              <a:rPr lang="en-US" dirty="0"/>
              <a:t> app.</a:t>
            </a:r>
          </a:p>
          <a:p>
            <a:r>
              <a:rPr lang="en-US" dirty="0"/>
              <a:t>Let’s assume your </a:t>
            </a:r>
            <a:r>
              <a:rPr lang="en-US" dirty="0" err="1"/>
              <a:t>app.yaml</a:t>
            </a:r>
            <a:r>
              <a:rPr lang="en-US" dirty="0"/>
              <a:t> looks like (+ how to deploy</a:t>
            </a:r>
          </a:p>
          <a:p>
            <a:pPr marL="0" indent="0">
              <a:buNone/>
            </a:pPr>
            <a:endParaRPr lang="en-US" dirty="0"/>
          </a:p>
        </p:txBody>
      </p:sp>
      <p:sp>
        <p:nvSpPr>
          <p:cNvPr id="7" name="TextBox 6">
            <a:extLst>
              <a:ext uri="{FF2B5EF4-FFF2-40B4-BE49-F238E27FC236}">
                <a16:creationId xmlns:a16="http://schemas.microsoft.com/office/drawing/2014/main" id="{F7301992-D708-8DAC-815F-797E1B238FE9}"/>
              </a:ext>
            </a:extLst>
          </p:cNvPr>
          <p:cNvSpPr txBox="1"/>
          <p:nvPr/>
        </p:nvSpPr>
        <p:spPr>
          <a:xfrm>
            <a:off x="457200" y="3925388"/>
            <a:ext cx="4558171" cy="2862322"/>
          </a:xfrm>
          <a:prstGeom prst="rect">
            <a:avLst/>
          </a:prstGeom>
          <a:solidFill>
            <a:schemeClr val="tx1"/>
          </a:solidFill>
        </p:spPr>
        <p:txBody>
          <a:bodyPr wrap="none" rtlCol="0">
            <a:spAutoFit/>
          </a:bodyPr>
          <a:lstStyle/>
          <a:p>
            <a:r>
              <a:rPr lang="en-US" dirty="0">
                <a:solidFill>
                  <a:schemeClr val="bg1"/>
                </a:solidFill>
              </a:rPr>
              <a:t>runtime: nodejs16</a:t>
            </a:r>
          </a:p>
          <a:p>
            <a:r>
              <a:rPr lang="en-US" dirty="0" err="1">
                <a:solidFill>
                  <a:schemeClr val="bg1"/>
                </a:solidFill>
              </a:rPr>
              <a:t>instance_class</a:t>
            </a:r>
            <a:r>
              <a:rPr lang="en-US" dirty="0">
                <a:solidFill>
                  <a:schemeClr val="bg1"/>
                </a:solidFill>
              </a:rPr>
              <a:t>: F1  # Define your instance class</a:t>
            </a:r>
          </a:p>
          <a:p>
            <a:endParaRPr lang="en-US" dirty="0">
              <a:solidFill>
                <a:schemeClr val="bg1"/>
              </a:solidFill>
            </a:endParaRPr>
          </a:p>
          <a:p>
            <a:r>
              <a:rPr lang="en-US" dirty="0">
                <a:solidFill>
                  <a:schemeClr val="bg1"/>
                </a:solidFill>
              </a:rPr>
              <a:t># Environment variables</a:t>
            </a:r>
          </a:p>
          <a:p>
            <a:r>
              <a:rPr lang="en-US" dirty="0" err="1">
                <a:solidFill>
                  <a:schemeClr val="bg1"/>
                </a:solidFill>
              </a:rPr>
              <a:t>env_variables</a:t>
            </a:r>
            <a:r>
              <a:rPr lang="en-US" dirty="0">
                <a:solidFill>
                  <a:schemeClr val="bg1"/>
                </a:solidFill>
              </a:rPr>
              <a:t>:</a:t>
            </a:r>
          </a:p>
          <a:p>
            <a:r>
              <a:rPr lang="en-US" dirty="0">
                <a:solidFill>
                  <a:schemeClr val="bg1"/>
                </a:solidFill>
              </a:rPr>
              <a:t>  NODE_ENV: 'production'</a:t>
            </a:r>
          </a:p>
          <a:p>
            <a:endParaRPr lang="en-US" dirty="0">
              <a:solidFill>
                <a:schemeClr val="bg1"/>
              </a:solidFill>
            </a:endParaRPr>
          </a:p>
          <a:p>
            <a:r>
              <a:rPr lang="en-US" dirty="0">
                <a:solidFill>
                  <a:schemeClr val="bg1"/>
                </a:solidFill>
              </a:rPr>
              <a:t>service: default  # The default service</a:t>
            </a:r>
          </a:p>
          <a:p>
            <a:r>
              <a:rPr lang="en-US" dirty="0">
                <a:solidFill>
                  <a:schemeClr val="bg1"/>
                </a:solidFill>
              </a:rPr>
              <a:t>version: v1       # Tagging it as version 1</a:t>
            </a:r>
          </a:p>
          <a:p>
            <a:endParaRPr lang="en-US" dirty="0">
              <a:solidFill>
                <a:schemeClr val="bg1"/>
              </a:solidFill>
            </a:endParaRPr>
          </a:p>
        </p:txBody>
      </p:sp>
      <p:sp>
        <p:nvSpPr>
          <p:cNvPr id="8" name="TextBox 7">
            <a:extLst>
              <a:ext uri="{FF2B5EF4-FFF2-40B4-BE49-F238E27FC236}">
                <a16:creationId xmlns:a16="http://schemas.microsoft.com/office/drawing/2014/main" id="{B4B20A16-8C95-DD51-A582-C1795DEC582F}"/>
              </a:ext>
            </a:extLst>
          </p:cNvPr>
          <p:cNvSpPr txBox="1"/>
          <p:nvPr/>
        </p:nvSpPr>
        <p:spPr>
          <a:xfrm>
            <a:off x="5305168" y="4668337"/>
            <a:ext cx="3948571" cy="369332"/>
          </a:xfrm>
          <a:prstGeom prst="rect">
            <a:avLst/>
          </a:prstGeom>
          <a:solidFill>
            <a:schemeClr val="tx2"/>
          </a:solidFill>
        </p:spPr>
        <p:txBody>
          <a:bodyPr wrap="square" rtlCol="0">
            <a:spAutoFit/>
          </a:bodyPr>
          <a:lstStyle/>
          <a:p>
            <a:r>
              <a:rPr lang="en-US" dirty="0" err="1">
                <a:solidFill>
                  <a:schemeClr val="bg1"/>
                </a:solidFill>
              </a:rPr>
              <a:t>gcloud</a:t>
            </a:r>
            <a:r>
              <a:rPr lang="en-US" dirty="0">
                <a:solidFill>
                  <a:schemeClr val="bg1"/>
                </a:solidFill>
              </a:rPr>
              <a:t> app deploy --version=v1</a:t>
            </a:r>
          </a:p>
        </p:txBody>
      </p:sp>
    </p:spTree>
    <p:extLst>
      <p:ext uri="{BB962C8B-B14F-4D97-AF65-F5344CB8AC3E}">
        <p14:creationId xmlns:p14="http://schemas.microsoft.com/office/powerpoint/2010/main" val="27660063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A9CC1-BE8F-AA87-C10D-584898EB96AB}"/>
              </a:ext>
            </a:extLst>
          </p:cNvPr>
          <p:cNvSpPr>
            <a:spLocks noGrp="1"/>
          </p:cNvSpPr>
          <p:nvPr>
            <p:ph type="title"/>
          </p:nvPr>
        </p:nvSpPr>
        <p:spPr>
          <a:xfrm>
            <a:off x="317156" y="70290"/>
            <a:ext cx="8229600" cy="1143000"/>
          </a:xfrm>
        </p:spPr>
        <p:txBody>
          <a:bodyPr>
            <a:noAutofit/>
          </a:bodyPr>
          <a:lstStyle/>
          <a:p>
            <a:r>
              <a:rPr lang="en-US" sz="3200" dirty="0"/>
              <a:t>GAE– Example Version 1 + Version 2 Load Balancing- </a:t>
            </a:r>
            <a:r>
              <a:rPr lang="en-US" sz="3200" dirty="0">
                <a:highlight>
                  <a:srgbClr val="FFFF00"/>
                </a:highlight>
              </a:rPr>
              <a:t>Steps to Deploy and Split Traffic:</a:t>
            </a:r>
          </a:p>
        </p:txBody>
      </p:sp>
      <p:sp>
        <p:nvSpPr>
          <p:cNvPr id="3" name="Content Placeholder 2">
            <a:extLst>
              <a:ext uri="{FF2B5EF4-FFF2-40B4-BE49-F238E27FC236}">
                <a16:creationId xmlns:a16="http://schemas.microsoft.com/office/drawing/2014/main" id="{02A05F37-4680-F9EA-F1B8-9453B598F661}"/>
              </a:ext>
            </a:extLst>
          </p:cNvPr>
          <p:cNvSpPr>
            <a:spLocks noGrp="1"/>
          </p:cNvSpPr>
          <p:nvPr>
            <p:ph idx="1"/>
          </p:nvPr>
        </p:nvSpPr>
        <p:spPr>
          <a:xfrm>
            <a:off x="514865" y="1256539"/>
            <a:ext cx="8229600" cy="4525963"/>
          </a:xfrm>
        </p:spPr>
        <p:txBody>
          <a:bodyPr>
            <a:normAutofit/>
          </a:bodyPr>
          <a:lstStyle/>
          <a:p>
            <a:pPr marL="0" indent="0">
              <a:buNone/>
            </a:pPr>
            <a:r>
              <a:rPr lang="en-US" b="1" dirty="0"/>
              <a:t>Deploying Version 2 (New Version to test)</a:t>
            </a:r>
          </a:p>
          <a:p>
            <a:r>
              <a:rPr lang="en-US" dirty="0"/>
              <a:t>Now, you make updates to your code (perhaps adding a new feature or fixing a bug). After making changes, update you </a:t>
            </a:r>
            <a:r>
              <a:rPr lang="en-US" dirty="0" err="1"/>
              <a:t>yaml</a:t>
            </a:r>
            <a:r>
              <a:rPr lang="en-US" dirty="0"/>
              <a:t> file as shown w/ command to deploy</a:t>
            </a:r>
          </a:p>
          <a:p>
            <a:pPr marL="0" indent="0">
              <a:buNone/>
            </a:pPr>
            <a:endParaRPr lang="en-US" dirty="0"/>
          </a:p>
        </p:txBody>
      </p:sp>
      <p:sp>
        <p:nvSpPr>
          <p:cNvPr id="7" name="TextBox 6">
            <a:extLst>
              <a:ext uri="{FF2B5EF4-FFF2-40B4-BE49-F238E27FC236}">
                <a16:creationId xmlns:a16="http://schemas.microsoft.com/office/drawing/2014/main" id="{F7301992-D708-8DAC-815F-797E1B238FE9}"/>
              </a:ext>
            </a:extLst>
          </p:cNvPr>
          <p:cNvSpPr txBox="1"/>
          <p:nvPr/>
        </p:nvSpPr>
        <p:spPr>
          <a:xfrm>
            <a:off x="457200" y="3925388"/>
            <a:ext cx="4579267" cy="2585323"/>
          </a:xfrm>
          <a:prstGeom prst="rect">
            <a:avLst/>
          </a:prstGeom>
          <a:solidFill>
            <a:schemeClr val="tx1"/>
          </a:solidFill>
        </p:spPr>
        <p:txBody>
          <a:bodyPr wrap="none" rtlCol="0">
            <a:spAutoFit/>
          </a:bodyPr>
          <a:lstStyle/>
          <a:p>
            <a:r>
              <a:rPr lang="en-US" dirty="0">
                <a:solidFill>
                  <a:schemeClr val="bg1"/>
                </a:solidFill>
              </a:rPr>
              <a:t>runtime: nodejs16</a:t>
            </a:r>
          </a:p>
          <a:p>
            <a:r>
              <a:rPr lang="en-US" dirty="0" err="1">
                <a:solidFill>
                  <a:schemeClr val="bg1"/>
                </a:solidFill>
              </a:rPr>
              <a:t>instance_class</a:t>
            </a:r>
            <a:r>
              <a:rPr lang="en-US" dirty="0">
                <a:solidFill>
                  <a:schemeClr val="bg1"/>
                </a:solidFill>
              </a:rPr>
              <a:t>: F1</a:t>
            </a:r>
          </a:p>
          <a:p>
            <a:endParaRPr lang="en-US" dirty="0">
              <a:solidFill>
                <a:schemeClr val="bg1"/>
              </a:solidFill>
            </a:endParaRPr>
          </a:p>
          <a:p>
            <a:r>
              <a:rPr lang="en-US" dirty="0">
                <a:solidFill>
                  <a:schemeClr val="bg1"/>
                </a:solidFill>
              </a:rPr>
              <a:t># Environment variables</a:t>
            </a:r>
          </a:p>
          <a:p>
            <a:r>
              <a:rPr lang="en-US" dirty="0" err="1">
                <a:solidFill>
                  <a:schemeClr val="bg1"/>
                </a:solidFill>
              </a:rPr>
              <a:t>env_variables</a:t>
            </a:r>
            <a:r>
              <a:rPr lang="en-US" dirty="0">
                <a:solidFill>
                  <a:schemeClr val="bg1"/>
                </a:solidFill>
              </a:rPr>
              <a:t>:</a:t>
            </a:r>
          </a:p>
          <a:p>
            <a:r>
              <a:rPr lang="en-US" dirty="0">
                <a:solidFill>
                  <a:schemeClr val="bg1"/>
                </a:solidFill>
              </a:rPr>
              <a:t>  NODE_ENV: 'production'</a:t>
            </a:r>
          </a:p>
          <a:p>
            <a:endParaRPr lang="en-US" dirty="0">
              <a:solidFill>
                <a:schemeClr val="bg1"/>
              </a:solidFill>
            </a:endParaRPr>
          </a:p>
          <a:p>
            <a:r>
              <a:rPr lang="en-US" dirty="0">
                <a:solidFill>
                  <a:schemeClr val="bg1"/>
                </a:solidFill>
              </a:rPr>
              <a:t>service: default  # Still using the default service</a:t>
            </a:r>
          </a:p>
          <a:p>
            <a:r>
              <a:rPr lang="en-US" dirty="0">
                <a:solidFill>
                  <a:schemeClr val="bg1"/>
                </a:solidFill>
              </a:rPr>
              <a:t>version: v2       # Tagging it as version 2</a:t>
            </a:r>
          </a:p>
        </p:txBody>
      </p:sp>
      <p:sp>
        <p:nvSpPr>
          <p:cNvPr id="8" name="TextBox 7">
            <a:extLst>
              <a:ext uri="{FF2B5EF4-FFF2-40B4-BE49-F238E27FC236}">
                <a16:creationId xmlns:a16="http://schemas.microsoft.com/office/drawing/2014/main" id="{B4B20A16-8C95-DD51-A582-C1795DEC582F}"/>
              </a:ext>
            </a:extLst>
          </p:cNvPr>
          <p:cNvSpPr txBox="1"/>
          <p:nvPr/>
        </p:nvSpPr>
        <p:spPr>
          <a:xfrm>
            <a:off x="5305168" y="4668337"/>
            <a:ext cx="3948571" cy="369332"/>
          </a:xfrm>
          <a:prstGeom prst="rect">
            <a:avLst/>
          </a:prstGeom>
          <a:solidFill>
            <a:schemeClr val="tx2"/>
          </a:solidFill>
        </p:spPr>
        <p:txBody>
          <a:bodyPr wrap="square" rtlCol="0">
            <a:spAutoFit/>
          </a:bodyPr>
          <a:lstStyle/>
          <a:p>
            <a:r>
              <a:rPr lang="en-US" dirty="0" err="1">
                <a:solidFill>
                  <a:schemeClr val="bg1"/>
                </a:solidFill>
              </a:rPr>
              <a:t>gcloud</a:t>
            </a:r>
            <a:r>
              <a:rPr lang="en-US" dirty="0">
                <a:solidFill>
                  <a:schemeClr val="bg1"/>
                </a:solidFill>
              </a:rPr>
              <a:t> app deploy --version=v2</a:t>
            </a:r>
          </a:p>
        </p:txBody>
      </p:sp>
    </p:spTree>
    <p:extLst>
      <p:ext uri="{BB962C8B-B14F-4D97-AF65-F5344CB8AC3E}">
        <p14:creationId xmlns:p14="http://schemas.microsoft.com/office/powerpoint/2010/main" val="41708224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A9CC1-BE8F-AA87-C10D-584898EB96AB}"/>
              </a:ext>
            </a:extLst>
          </p:cNvPr>
          <p:cNvSpPr>
            <a:spLocks noGrp="1"/>
          </p:cNvSpPr>
          <p:nvPr>
            <p:ph type="title"/>
          </p:nvPr>
        </p:nvSpPr>
        <p:spPr>
          <a:xfrm>
            <a:off x="317156" y="70290"/>
            <a:ext cx="8229600" cy="1143000"/>
          </a:xfrm>
        </p:spPr>
        <p:txBody>
          <a:bodyPr>
            <a:noAutofit/>
          </a:bodyPr>
          <a:lstStyle/>
          <a:p>
            <a:r>
              <a:rPr lang="en-US" sz="3200" dirty="0"/>
              <a:t>GAE – Example Version 1 + Version 2 Load Balancing- </a:t>
            </a:r>
            <a:r>
              <a:rPr lang="en-US" sz="3200" dirty="0">
                <a:highlight>
                  <a:srgbClr val="FFFF00"/>
                </a:highlight>
              </a:rPr>
              <a:t>Steps to Deploy and Split Traffic:</a:t>
            </a:r>
          </a:p>
        </p:txBody>
      </p:sp>
      <p:sp>
        <p:nvSpPr>
          <p:cNvPr id="3" name="Content Placeholder 2">
            <a:extLst>
              <a:ext uri="{FF2B5EF4-FFF2-40B4-BE49-F238E27FC236}">
                <a16:creationId xmlns:a16="http://schemas.microsoft.com/office/drawing/2014/main" id="{02A05F37-4680-F9EA-F1B8-9453B598F661}"/>
              </a:ext>
            </a:extLst>
          </p:cNvPr>
          <p:cNvSpPr>
            <a:spLocks noGrp="1"/>
          </p:cNvSpPr>
          <p:nvPr>
            <p:ph idx="1"/>
          </p:nvPr>
        </p:nvSpPr>
        <p:spPr>
          <a:xfrm>
            <a:off x="317156" y="1256539"/>
            <a:ext cx="8427309" cy="5951569"/>
          </a:xfrm>
        </p:spPr>
        <p:txBody>
          <a:bodyPr>
            <a:normAutofit fontScale="70000" lnSpcReduction="20000"/>
          </a:bodyPr>
          <a:lstStyle/>
          <a:p>
            <a:pPr marL="0" indent="0">
              <a:buNone/>
            </a:pPr>
            <a:r>
              <a:rPr lang="en-US" b="1" dirty="0"/>
              <a:t>Splitting Traffic Between Versions</a:t>
            </a:r>
          </a:p>
          <a:p>
            <a:r>
              <a:rPr lang="en-US" dirty="0"/>
              <a:t>For example, you can send </a:t>
            </a:r>
            <a:r>
              <a:rPr lang="en-US" b="1" dirty="0"/>
              <a:t>90% of traffic to version 1</a:t>
            </a:r>
            <a:r>
              <a:rPr lang="en-US" dirty="0"/>
              <a:t> (v1) and </a:t>
            </a:r>
            <a:r>
              <a:rPr lang="en-US" b="1" dirty="0"/>
              <a:t>10% of traffic to version 2</a:t>
            </a:r>
            <a:r>
              <a:rPr lang="en-US" dirty="0"/>
              <a:t> (v2). </a:t>
            </a:r>
          </a:p>
          <a:p>
            <a:pPr marL="0" indent="0">
              <a:buNone/>
            </a:pPr>
            <a:r>
              <a:rPr lang="en-US" b="1" u="sng" dirty="0"/>
              <a:t>Using Google </a:t>
            </a:r>
            <a:r>
              <a:rPr lang="en-US" b="1" u="sng" dirty="0" err="1"/>
              <a:t>gcloud</a:t>
            </a:r>
            <a:r>
              <a:rPr lang="en-US" b="1" u="sng" dirty="0"/>
              <a:t> command line </a:t>
            </a:r>
            <a:endParaRPr lang="en-US" u="sng" dirty="0"/>
          </a:p>
          <a:p>
            <a:endParaRPr lang="en-US" dirty="0"/>
          </a:p>
          <a:p>
            <a:pPr marL="0" indent="0">
              <a:buNone/>
            </a:pPr>
            <a:endParaRPr lang="en-US" dirty="0"/>
          </a:p>
          <a:p>
            <a:pPr>
              <a:buFont typeface="Arial" panose="020B0604020202020204" pitchFamily="34" charset="0"/>
              <a:buChar char="•"/>
            </a:pPr>
            <a:r>
              <a:rPr lang="en-US" b="1" dirty="0"/>
              <a:t>v1=0.9</a:t>
            </a:r>
            <a:r>
              <a:rPr lang="en-US" dirty="0"/>
              <a:t> means 90% of the traffic goes to version 1.</a:t>
            </a:r>
          </a:p>
          <a:p>
            <a:pPr>
              <a:buFont typeface="Arial" panose="020B0604020202020204" pitchFamily="34" charset="0"/>
              <a:buChar char="•"/>
            </a:pPr>
            <a:r>
              <a:rPr lang="en-US" b="1" dirty="0"/>
              <a:t>v2=0.1</a:t>
            </a:r>
            <a:r>
              <a:rPr lang="en-US" dirty="0"/>
              <a:t> means 10% of the traffic goes to version 2.</a:t>
            </a:r>
          </a:p>
          <a:p>
            <a:pPr marL="0" indent="0">
              <a:buNone/>
            </a:pPr>
            <a:r>
              <a:rPr lang="en-US" dirty="0"/>
              <a:t>test </a:t>
            </a:r>
            <a:r>
              <a:rPr lang="en-US" b="1" dirty="0"/>
              <a:t>version 2</a:t>
            </a:r>
            <a:r>
              <a:rPr lang="en-US" dirty="0"/>
              <a:t> with 10% of your users while keeping the majority of your users on the stable </a:t>
            </a:r>
            <a:r>
              <a:rPr lang="en-US" b="1" dirty="0"/>
              <a:t>version 1</a:t>
            </a:r>
            <a:r>
              <a:rPr lang="en-US" dirty="0"/>
              <a:t>.</a:t>
            </a:r>
          </a:p>
          <a:p>
            <a:pPr marL="0" indent="0">
              <a:buNone/>
            </a:pPr>
            <a:endParaRPr lang="en-US" b="1" dirty="0"/>
          </a:p>
          <a:p>
            <a:pPr marL="0" indent="0">
              <a:buNone/>
            </a:pPr>
            <a:r>
              <a:rPr lang="en-US" b="1" u="sng" dirty="0"/>
              <a:t>Using the Google Cloud Console:</a:t>
            </a:r>
          </a:p>
          <a:p>
            <a:pPr>
              <a:buFont typeface="+mj-lt"/>
              <a:buAutoNum type="arabicPeriod"/>
            </a:pPr>
            <a:r>
              <a:rPr lang="en-US" dirty="0"/>
              <a:t>Navigate to </a:t>
            </a:r>
            <a:r>
              <a:rPr lang="en-US" b="1" dirty="0"/>
              <a:t>App Engine</a:t>
            </a:r>
            <a:r>
              <a:rPr lang="en-US" dirty="0"/>
              <a:t> section in Console.</a:t>
            </a:r>
          </a:p>
          <a:p>
            <a:pPr>
              <a:buFont typeface="+mj-lt"/>
              <a:buAutoNum type="arabicPeriod"/>
            </a:pPr>
            <a:r>
              <a:rPr lang="en-US" dirty="0"/>
              <a:t>Go to </a:t>
            </a:r>
            <a:r>
              <a:rPr lang="en-US" b="1" dirty="0"/>
              <a:t>Versions</a:t>
            </a:r>
            <a:r>
              <a:rPr lang="en-US" dirty="0"/>
              <a:t> under the App Engine service.</a:t>
            </a:r>
          </a:p>
          <a:p>
            <a:pPr>
              <a:buFont typeface="+mj-lt"/>
              <a:buAutoNum type="arabicPeriod"/>
            </a:pPr>
            <a:r>
              <a:rPr lang="en-US" dirty="0"/>
              <a:t>You’ll see both versions (</a:t>
            </a:r>
            <a:r>
              <a:rPr lang="en-US" b="1" dirty="0"/>
              <a:t>v1</a:t>
            </a:r>
            <a:r>
              <a:rPr lang="en-US" dirty="0"/>
              <a:t> and </a:t>
            </a:r>
            <a:r>
              <a:rPr lang="en-US" b="1" dirty="0"/>
              <a:t>v2</a:t>
            </a:r>
            <a:r>
              <a:rPr lang="en-US" dirty="0"/>
              <a:t>) listed.</a:t>
            </a:r>
          </a:p>
          <a:p>
            <a:pPr>
              <a:buFont typeface="+mj-lt"/>
              <a:buAutoNum type="arabicPeriod"/>
            </a:pPr>
            <a:r>
              <a:rPr lang="en-US" dirty="0"/>
              <a:t>Click </a:t>
            </a:r>
            <a:r>
              <a:rPr lang="en-US" b="1" dirty="0"/>
              <a:t>Split Traffic</a:t>
            </a:r>
            <a:r>
              <a:rPr lang="en-US" dirty="0"/>
              <a:t> and enter the percentages (90% for </a:t>
            </a:r>
            <a:r>
              <a:rPr lang="en-US" b="1" dirty="0"/>
              <a:t>v1</a:t>
            </a:r>
            <a:r>
              <a:rPr lang="en-US" dirty="0"/>
              <a:t> &amp;10% for </a:t>
            </a:r>
            <a:r>
              <a:rPr lang="en-US" b="1" dirty="0"/>
              <a:t>v2</a:t>
            </a:r>
            <a:r>
              <a:rPr lang="en-US" dirty="0"/>
              <a:t>).</a:t>
            </a:r>
          </a:p>
          <a:p>
            <a:pPr>
              <a:buFont typeface="+mj-lt"/>
              <a:buAutoNum type="arabicPeriod"/>
            </a:pPr>
            <a:r>
              <a:rPr lang="en-US" dirty="0"/>
              <a:t>Save the changes.</a:t>
            </a:r>
          </a:p>
        </p:txBody>
      </p:sp>
      <p:sp>
        <p:nvSpPr>
          <p:cNvPr id="8" name="TextBox 7">
            <a:extLst>
              <a:ext uri="{FF2B5EF4-FFF2-40B4-BE49-F238E27FC236}">
                <a16:creationId xmlns:a16="http://schemas.microsoft.com/office/drawing/2014/main" id="{B4B20A16-8C95-DD51-A582-C1795DEC582F}"/>
              </a:ext>
            </a:extLst>
          </p:cNvPr>
          <p:cNvSpPr txBox="1"/>
          <p:nvPr/>
        </p:nvSpPr>
        <p:spPr>
          <a:xfrm>
            <a:off x="848498" y="2628788"/>
            <a:ext cx="6845643" cy="369332"/>
          </a:xfrm>
          <a:prstGeom prst="rect">
            <a:avLst/>
          </a:prstGeom>
          <a:solidFill>
            <a:schemeClr val="tx2"/>
          </a:solidFill>
        </p:spPr>
        <p:txBody>
          <a:bodyPr wrap="square" rtlCol="0">
            <a:spAutoFit/>
          </a:bodyPr>
          <a:lstStyle/>
          <a:p>
            <a:r>
              <a:rPr lang="en-US" dirty="0" err="1">
                <a:solidFill>
                  <a:schemeClr val="bg1"/>
                </a:solidFill>
              </a:rPr>
              <a:t>gcloud</a:t>
            </a:r>
            <a:r>
              <a:rPr lang="en-US" dirty="0">
                <a:solidFill>
                  <a:schemeClr val="bg1"/>
                </a:solidFill>
              </a:rPr>
              <a:t> app services set-traffic default --splits v1=0.9,v2=0.1</a:t>
            </a:r>
          </a:p>
        </p:txBody>
      </p:sp>
      <p:pic>
        <p:nvPicPr>
          <p:cNvPr id="3075" name="Picture 3">
            <a:extLst>
              <a:ext uri="{FF2B5EF4-FFF2-40B4-BE49-F238E27FC236}">
                <a16:creationId xmlns:a16="http://schemas.microsoft.com/office/drawing/2014/main" id="{C3513781-D160-5297-C8BE-CE963E5E6A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875" y="4193381"/>
            <a:ext cx="3144288" cy="17168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98976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A9CC1-BE8F-AA87-C10D-584898EB96AB}"/>
              </a:ext>
            </a:extLst>
          </p:cNvPr>
          <p:cNvSpPr>
            <a:spLocks noGrp="1"/>
          </p:cNvSpPr>
          <p:nvPr>
            <p:ph type="title"/>
          </p:nvPr>
        </p:nvSpPr>
        <p:spPr/>
        <p:txBody>
          <a:bodyPr>
            <a:noAutofit/>
          </a:bodyPr>
          <a:lstStyle/>
          <a:p>
            <a:r>
              <a:rPr lang="en-US" sz="2800" dirty="0"/>
              <a:t>GAE– Example Version 1 + Version 2 Load Balancing – </a:t>
            </a:r>
            <a:r>
              <a:rPr lang="en-US" sz="2800" dirty="0">
                <a:highlight>
                  <a:srgbClr val="FFFF00"/>
                </a:highlight>
              </a:rPr>
              <a:t>Monitor and go to V2 completely</a:t>
            </a:r>
          </a:p>
        </p:txBody>
      </p:sp>
      <p:sp>
        <p:nvSpPr>
          <p:cNvPr id="3" name="Content Placeholder 2">
            <a:extLst>
              <a:ext uri="{FF2B5EF4-FFF2-40B4-BE49-F238E27FC236}">
                <a16:creationId xmlns:a16="http://schemas.microsoft.com/office/drawing/2014/main" id="{02A05F37-4680-F9EA-F1B8-9453B598F661}"/>
              </a:ext>
            </a:extLst>
          </p:cNvPr>
          <p:cNvSpPr>
            <a:spLocks noGrp="1"/>
          </p:cNvSpPr>
          <p:nvPr>
            <p:ph idx="1"/>
          </p:nvPr>
        </p:nvSpPr>
        <p:spPr/>
        <p:txBody>
          <a:bodyPr>
            <a:normAutofit/>
          </a:bodyPr>
          <a:lstStyle/>
          <a:p>
            <a:pPr marL="0" indent="0">
              <a:buNone/>
            </a:pPr>
            <a:r>
              <a:rPr lang="en-US" dirty="0"/>
              <a:t>Command line or in console shift to 100% traffic to v2.</a:t>
            </a:r>
          </a:p>
        </p:txBody>
      </p:sp>
      <p:sp>
        <p:nvSpPr>
          <p:cNvPr id="4" name="TextBox 3">
            <a:extLst>
              <a:ext uri="{FF2B5EF4-FFF2-40B4-BE49-F238E27FC236}">
                <a16:creationId xmlns:a16="http://schemas.microsoft.com/office/drawing/2014/main" id="{E9575F94-2F7E-053D-239B-41A6B888BE5F}"/>
              </a:ext>
            </a:extLst>
          </p:cNvPr>
          <p:cNvSpPr txBox="1"/>
          <p:nvPr/>
        </p:nvSpPr>
        <p:spPr>
          <a:xfrm>
            <a:off x="848498" y="2628788"/>
            <a:ext cx="6845643" cy="369332"/>
          </a:xfrm>
          <a:prstGeom prst="rect">
            <a:avLst/>
          </a:prstGeom>
          <a:solidFill>
            <a:schemeClr val="tx2"/>
          </a:solidFill>
        </p:spPr>
        <p:txBody>
          <a:bodyPr wrap="square" rtlCol="0">
            <a:spAutoFit/>
          </a:bodyPr>
          <a:lstStyle/>
          <a:p>
            <a:r>
              <a:rPr lang="en-US" dirty="0" err="1">
                <a:solidFill>
                  <a:schemeClr val="bg1"/>
                </a:solidFill>
              </a:rPr>
              <a:t>gcloud</a:t>
            </a:r>
            <a:r>
              <a:rPr lang="en-US" dirty="0">
                <a:solidFill>
                  <a:schemeClr val="bg1"/>
                </a:solidFill>
              </a:rPr>
              <a:t> app services set-traffic default --splits v2=1</a:t>
            </a:r>
          </a:p>
        </p:txBody>
      </p:sp>
    </p:spTree>
    <p:extLst>
      <p:ext uri="{BB962C8B-B14F-4D97-AF65-F5344CB8AC3E}">
        <p14:creationId xmlns:p14="http://schemas.microsoft.com/office/powerpoint/2010/main" val="35334291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8B725-2767-511C-B44D-A6123DB817EA}"/>
              </a:ext>
            </a:extLst>
          </p:cNvPr>
          <p:cNvSpPr>
            <a:spLocks noGrp="1"/>
          </p:cNvSpPr>
          <p:nvPr>
            <p:ph type="title"/>
          </p:nvPr>
        </p:nvSpPr>
        <p:spPr/>
        <p:txBody>
          <a:bodyPr/>
          <a:lstStyle/>
          <a:p>
            <a:r>
              <a:rPr lang="en-US" cap="none" dirty="0"/>
              <a:t>Example Scaling Control – For GAE Flexible Environment ONLY</a:t>
            </a:r>
          </a:p>
        </p:txBody>
      </p:sp>
      <p:pic>
        <p:nvPicPr>
          <p:cNvPr id="7" name="Picture 6">
            <a:extLst>
              <a:ext uri="{FF2B5EF4-FFF2-40B4-BE49-F238E27FC236}">
                <a16:creationId xmlns:a16="http://schemas.microsoft.com/office/drawing/2014/main" id="{6BCEB4B5-819D-35A4-B2EA-180F42944816}"/>
              </a:ext>
            </a:extLst>
          </p:cNvPr>
          <p:cNvPicPr>
            <a:picLocks noChangeAspect="1"/>
          </p:cNvPicPr>
          <p:nvPr/>
        </p:nvPicPr>
        <p:blipFill>
          <a:blip r:embed="rId2"/>
          <a:stretch>
            <a:fillRect/>
          </a:stretch>
        </p:blipFill>
        <p:spPr>
          <a:xfrm>
            <a:off x="1712891" y="1385974"/>
            <a:ext cx="4765182" cy="2406656"/>
          </a:xfrm>
          <a:prstGeom prst="rect">
            <a:avLst/>
          </a:prstGeom>
        </p:spPr>
      </p:pic>
    </p:spTree>
    <p:extLst>
      <p:ext uri="{BB962C8B-B14F-4D97-AF65-F5344CB8AC3E}">
        <p14:creationId xmlns:p14="http://schemas.microsoft.com/office/powerpoint/2010/main" val="1494626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A9CC1-BE8F-AA87-C10D-584898EB96AB}"/>
              </a:ext>
            </a:extLst>
          </p:cNvPr>
          <p:cNvSpPr>
            <a:spLocks noGrp="1"/>
          </p:cNvSpPr>
          <p:nvPr>
            <p:ph type="title"/>
          </p:nvPr>
        </p:nvSpPr>
        <p:spPr/>
        <p:txBody>
          <a:bodyPr>
            <a:normAutofit fontScale="90000"/>
          </a:bodyPr>
          <a:lstStyle/>
          <a:p>
            <a:r>
              <a:rPr lang="en-US" dirty="0"/>
              <a:t>GAE Flexible ONLY – </a:t>
            </a:r>
            <a:r>
              <a:rPr lang="en-US" b="1" dirty="0"/>
              <a:t>Granular Scaling Control</a:t>
            </a:r>
            <a:endParaRPr lang="en-US" dirty="0"/>
          </a:p>
        </p:txBody>
      </p:sp>
      <p:sp>
        <p:nvSpPr>
          <p:cNvPr id="3" name="Content Placeholder 2">
            <a:extLst>
              <a:ext uri="{FF2B5EF4-FFF2-40B4-BE49-F238E27FC236}">
                <a16:creationId xmlns:a16="http://schemas.microsoft.com/office/drawing/2014/main" id="{02A05F37-4680-F9EA-F1B8-9453B598F661}"/>
              </a:ext>
            </a:extLst>
          </p:cNvPr>
          <p:cNvSpPr>
            <a:spLocks noGrp="1"/>
          </p:cNvSpPr>
          <p:nvPr>
            <p:ph idx="1"/>
          </p:nvPr>
        </p:nvSpPr>
        <p:spPr>
          <a:xfrm>
            <a:off x="396783" y="1417638"/>
            <a:ext cx="8229600" cy="4525963"/>
          </a:xfrm>
        </p:spPr>
        <p:txBody>
          <a:bodyPr>
            <a:normAutofit/>
          </a:bodyPr>
          <a:lstStyle/>
          <a:p>
            <a:pPr marL="0" indent="0">
              <a:buNone/>
            </a:pPr>
            <a:r>
              <a:rPr lang="en-US" sz="2400" dirty="0"/>
              <a:t>can </a:t>
            </a:r>
            <a:r>
              <a:rPr lang="en-US" sz="2400" dirty="0">
                <a:highlight>
                  <a:srgbClr val="FFFF00"/>
                </a:highlight>
              </a:rPr>
              <a:t>define minimum and maximum number of instances </a:t>
            </a:r>
            <a:r>
              <a:rPr lang="en-US" sz="2400" dirty="0"/>
              <a:t>for your Node.js application in the </a:t>
            </a:r>
            <a:r>
              <a:rPr lang="en-US" sz="2400" b="1" dirty="0" err="1">
                <a:solidFill>
                  <a:schemeClr val="bg1"/>
                </a:solidFill>
                <a:highlight>
                  <a:srgbClr val="000000"/>
                </a:highlight>
              </a:rPr>
              <a:t>app.yaml</a:t>
            </a:r>
            <a:r>
              <a:rPr lang="en-US" sz="2400" b="1" dirty="0">
                <a:solidFill>
                  <a:schemeClr val="bg1"/>
                </a:solidFill>
                <a:highlight>
                  <a:srgbClr val="000000"/>
                </a:highlight>
              </a:rPr>
              <a:t> </a:t>
            </a:r>
            <a:r>
              <a:rPr lang="en-US" sz="2400" dirty="0"/>
              <a:t>file. This file will define your runtime, instance class, and </a:t>
            </a:r>
            <a:r>
              <a:rPr lang="en-US" sz="2400" dirty="0">
                <a:solidFill>
                  <a:srgbClr val="00B0F0"/>
                </a:solidFill>
              </a:rPr>
              <a:t>scaling settings</a:t>
            </a:r>
            <a:r>
              <a:rPr lang="en-US" sz="2400" dirty="0"/>
              <a:t>.</a:t>
            </a:r>
          </a:p>
        </p:txBody>
      </p:sp>
      <p:sp>
        <p:nvSpPr>
          <p:cNvPr id="4" name="TextBox 3">
            <a:extLst>
              <a:ext uri="{FF2B5EF4-FFF2-40B4-BE49-F238E27FC236}">
                <a16:creationId xmlns:a16="http://schemas.microsoft.com/office/drawing/2014/main" id="{3AC6A5C8-9971-157D-7CCE-C8A6E5CA91D4}"/>
              </a:ext>
            </a:extLst>
          </p:cNvPr>
          <p:cNvSpPr txBox="1"/>
          <p:nvPr/>
        </p:nvSpPr>
        <p:spPr>
          <a:xfrm>
            <a:off x="68729" y="2700598"/>
            <a:ext cx="5756832" cy="3108543"/>
          </a:xfrm>
          <a:prstGeom prst="rect">
            <a:avLst/>
          </a:prstGeom>
          <a:solidFill>
            <a:schemeClr val="tx1"/>
          </a:solidFill>
        </p:spPr>
        <p:txBody>
          <a:bodyPr wrap="none" rtlCol="0">
            <a:spAutoFit/>
          </a:bodyPr>
          <a:lstStyle/>
          <a:p>
            <a:r>
              <a:rPr lang="en-US" sz="1600" dirty="0">
                <a:solidFill>
                  <a:schemeClr val="bg1"/>
                </a:solidFill>
              </a:rPr>
              <a:t>runtime: nodejs16  # Specify the Node.js runtime</a:t>
            </a:r>
          </a:p>
          <a:p>
            <a:r>
              <a:rPr lang="en-US" sz="1600" dirty="0">
                <a:solidFill>
                  <a:schemeClr val="bg1"/>
                </a:solidFill>
              </a:rPr>
              <a:t>env: flex           # Use the Flexible Environment</a:t>
            </a:r>
          </a:p>
          <a:p>
            <a:endParaRPr lang="en-US" sz="1600" dirty="0">
              <a:solidFill>
                <a:schemeClr val="bg1"/>
              </a:solidFill>
            </a:endParaRPr>
          </a:p>
          <a:p>
            <a:r>
              <a:rPr lang="en-US" sz="1600" dirty="0">
                <a:solidFill>
                  <a:schemeClr val="bg1"/>
                </a:solidFill>
              </a:rPr>
              <a:t># Specify the instance class (optional)</a:t>
            </a:r>
          </a:p>
          <a:p>
            <a:r>
              <a:rPr lang="en-US" sz="1600" dirty="0" err="1">
                <a:solidFill>
                  <a:schemeClr val="bg1"/>
                </a:solidFill>
              </a:rPr>
              <a:t>instance_class</a:t>
            </a:r>
            <a:r>
              <a:rPr lang="en-US" sz="1600" dirty="0">
                <a:solidFill>
                  <a:schemeClr val="bg1"/>
                </a:solidFill>
              </a:rPr>
              <a:t>: F2  # Use a higher instance class for more resources</a:t>
            </a:r>
          </a:p>
          <a:p>
            <a:endParaRPr lang="en-US" sz="1600" dirty="0">
              <a:solidFill>
                <a:schemeClr val="bg1"/>
              </a:solidFill>
            </a:endParaRPr>
          </a:p>
          <a:p>
            <a:r>
              <a:rPr lang="en-US" sz="1600" dirty="0">
                <a:solidFill>
                  <a:schemeClr val="bg1"/>
                </a:solidFill>
              </a:rPr>
              <a:t># Define automatic scaling configuration</a:t>
            </a:r>
          </a:p>
          <a:p>
            <a:r>
              <a:rPr lang="en-US" sz="1600" dirty="0" err="1">
                <a:solidFill>
                  <a:schemeClr val="bg1"/>
                </a:solidFill>
              </a:rPr>
              <a:t>automatic_scaling</a:t>
            </a:r>
            <a:r>
              <a:rPr lang="en-US" sz="1600" dirty="0">
                <a:solidFill>
                  <a:schemeClr val="bg1"/>
                </a:solidFill>
              </a:rPr>
              <a:t>:</a:t>
            </a:r>
          </a:p>
          <a:p>
            <a:r>
              <a:rPr lang="en-US" sz="1600" dirty="0">
                <a:solidFill>
                  <a:schemeClr val="bg1"/>
                </a:solidFill>
              </a:rPr>
              <a:t>  </a:t>
            </a:r>
            <a:r>
              <a:rPr lang="en-US" sz="1600" dirty="0" err="1">
                <a:solidFill>
                  <a:schemeClr val="bg1"/>
                </a:solidFill>
              </a:rPr>
              <a:t>min_instances</a:t>
            </a:r>
            <a:r>
              <a:rPr lang="en-US" sz="1600" dirty="0">
                <a:solidFill>
                  <a:schemeClr val="bg1"/>
                </a:solidFill>
              </a:rPr>
              <a:t>: 2  </a:t>
            </a:r>
            <a:r>
              <a:rPr lang="en-US" sz="1600" dirty="0">
                <a:solidFill>
                  <a:srgbClr val="FF0000"/>
                </a:solidFill>
              </a:rPr>
              <a:t># Minimum number of instances</a:t>
            </a:r>
          </a:p>
          <a:p>
            <a:r>
              <a:rPr lang="en-US" sz="1600" dirty="0">
                <a:solidFill>
                  <a:schemeClr val="bg1"/>
                </a:solidFill>
              </a:rPr>
              <a:t>  </a:t>
            </a:r>
            <a:r>
              <a:rPr lang="en-US" sz="1600" dirty="0" err="1">
                <a:solidFill>
                  <a:schemeClr val="bg1"/>
                </a:solidFill>
              </a:rPr>
              <a:t>max_instances</a:t>
            </a:r>
            <a:r>
              <a:rPr lang="en-US" sz="1600" dirty="0">
                <a:solidFill>
                  <a:schemeClr val="bg1"/>
                </a:solidFill>
              </a:rPr>
              <a:t>: 5  </a:t>
            </a:r>
            <a:r>
              <a:rPr lang="en-US" sz="1600" dirty="0">
                <a:solidFill>
                  <a:srgbClr val="92D050"/>
                </a:solidFill>
              </a:rPr>
              <a:t># Maximum number of instances</a:t>
            </a:r>
          </a:p>
          <a:p>
            <a:r>
              <a:rPr lang="en-US" sz="1600" dirty="0">
                <a:solidFill>
                  <a:schemeClr val="bg1"/>
                </a:solidFill>
              </a:rPr>
              <a:t>  </a:t>
            </a:r>
            <a:r>
              <a:rPr lang="en-US" sz="1600" dirty="0" err="1">
                <a:solidFill>
                  <a:schemeClr val="bg1"/>
                </a:solidFill>
              </a:rPr>
              <a:t>cpu_utilization</a:t>
            </a:r>
            <a:r>
              <a:rPr lang="en-US" sz="1600" dirty="0">
                <a:solidFill>
                  <a:schemeClr val="bg1"/>
                </a:solidFill>
              </a:rPr>
              <a:t>:</a:t>
            </a:r>
          </a:p>
          <a:p>
            <a:r>
              <a:rPr lang="en-US" sz="1600" dirty="0">
                <a:solidFill>
                  <a:schemeClr val="bg1"/>
                </a:solidFill>
              </a:rPr>
              <a:t>    </a:t>
            </a:r>
            <a:r>
              <a:rPr lang="en-US" sz="1600" dirty="0" err="1">
                <a:solidFill>
                  <a:schemeClr val="bg1"/>
                </a:solidFill>
              </a:rPr>
              <a:t>target_utilization</a:t>
            </a:r>
            <a:r>
              <a:rPr lang="en-US" sz="1600" dirty="0">
                <a:solidFill>
                  <a:schemeClr val="bg1"/>
                </a:solidFill>
              </a:rPr>
              <a:t>: 0.6  </a:t>
            </a:r>
            <a:r>
              <a:rPr lang="en-US" sz="1600" dirty="0">
                <a:solidFill>
                  <a:srgbClr val="00B0F0"/>
                </a:solidFill>
              </a:rPr>
              <a:t># Target CPU utilization</a:t>
            </a:r>
          </a:p>
        </p:txBody>
      </p:sp>
      <p:sp>
        <p:nvSpPr>
          <p:cNvPr id="5" name="TextBox 4">
            <a:extLst>
              <a:ext uri="{FF2B5EF4-FFF2-40B4-BE49-F238E27FC236}">
                <a16:creationId xmlns:a16="http://schemas.microsoft.com/office/drawing/2014/main" id="{D5B195AC-1456-A931-1B19-F86727B4D9EC}"/>
              </a:ext>
            </a:extLst>
          </p:cNvPr>
          <p:cNvSpPr txBox="1"/>
          <p:nvPr/>
        </p:nvSpPr>
        <p:spPr>
          <a:xfrm>
            <a:off x="5970494" y="2578567"/>
            <a:ext cx="3104777" cy="4247317"/>
          </a:xfrm>
          <a:prstGeom prst="rect">
            <a:avLst/>
          </a:prstGeom>
          <a:noFill/>
        </p:spPr>
        <p:txBody>
          <a:bodyPr wrap="square" rtlCol="0">
            <a:spAutoFit/>
          </a:bodyPr>
          <a:lstStyle/>
          <a:p>
            <a:r>
              <a:rPr lang="en-US" b="1" dirty="0" err="1"/>
              <a:t>min_instances</a:t>
            </a:r>
            <a:r>
              <a:rPr lang="en-US" dirty="0"/>
              <a:t>:  This specifies min # of instances that should always be running, ensuring that your application can handle a baseline level of traffic without delays.</a:t>
            </a:r>
          </a:p>
          <a:p>
            <a:r>
              <a:rPr lang="en-US" b="1" dirty="0" err="1"/>
              <a:t>max_instances</a:t>
            </a:r>
            <a:r>
              <a:rPr lang="en-US" b="1" dirty="0"/>
              <a:t>: </a:t>
            </a:r>
            <a:r>
              <a:rPr lang="en-US" dirty="0"/>
              <a:t>max # of instances your application can scale up to, preventing over-provisioning of resources.</a:t>
            </a:r>
          </a:p>
          <a:p>
            <a:r>
              <a:rPr lang="en-US" b="1" dirty="0" err="1"/>
              <a:t>target_utilization</a:t>
            </a:r>
            <a:r>
              <a:rPr lang="en-US" dirty="0" err="1"/>
              <a:t>:helps</a:t>
            </a:r>
            <a:r>
              <a:rPr lang="en-US" dirty="0"/>
              <a:t> decide when to add or remove instances based on CPU utilization, allowing for more responsive scaling</a:t>
            </a:r>
          </a:p>
        </p:txBody>
      </p:sp>
    </p:spTree>
    <p:extLst>
      <p:ext uri="{BB962C8B-B14F-4D97-AF65-F5344CB8AC3E}">
        <p14:creationId xmlns:p14="http://schemas.microsoft.com/office/powerpoint/2010/main" val="31953856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A9CC1-BE8F-AA87-C10D-584898EB96AB}"/>
              </a:ext>
            </a:extLst>
          </p:cNvPr>
          <p:cNvSpPr>
            <a:spLocks noGrp="1"/>
          </p:cNvSpPr>
          <p:nvPr>
            <p:ph type="title"/>
          </p:nvPr>
        </p:nvSpPr>
        <p:spPr/>
        <p:txBody>
          <a:bodyPr>
            <a:normAutofit fontScale="90000"/>
          </a:bodyPr>
          <a:lstStyle/>
          <a:p>
            <a:r>
              <a:rPr lang="en-US" dirty="0"/>
              <a:t>GAE Flexible ONLY – </a:t>
            </a:r>
            <a:r>
              <a:rPr lang="en-US" b="1" dirty="0"/>
              <a:t>Granular Scaling Control – ANOTHER </a:t>
            </a:r>
            <a:r>
              <a:rPr lang="en-US" b="1" dirty="0" err="1"/>
              <a:t>exmaple</a:t>
            </a:r>
            <a:endParaRPr lang="en-US" dirty="0"/>
          </a:p>
        </p:txBody>
      </p:sp>
      <p:sp>
        <p:nvSpPr>
          <p:cNvPr id="3" name="Content Placeholder 2">
            <a:extLst>
              <a:ext uri="{FF2B5EF4-FFF2-40B4-BE49-F238E27FC236}">
                <a16:creationId xmlns:a16="http://schemas.microsoft.com/office/drawing/2014/main" id="{02A05F37-4680-F9EA-F1B8-9453B598F661}"/>
              </a:ext>
            </a:extLst>
          </p:cNvPr>
          <p:cNvSpPr>
            <a:spLocks noGrp="1"/>
          </p:cNvSpPr>
          <p:nvPr>
            <p:ph idx="1"/>
          </p:nvPr>
        </p:nvSpPr>
        <p:spPr>
          <a:xfrm>
            <a:off x="396783" y="1417638"/>
            <a:ext cx="8229600" cy="4525963"/>
          </a:xfrm>
        </p:spPr>
        <p:txBody>
          <a:bodyPr>
            <a:normAutofit/>
          </a:bodyPr>
          <a:lstStyle/>
          <a:p>
            <a:pPr marL="0" indent="0">
              <a:buNone/>
            </a:pPr>
            <a:r>
              <a:rPr lang="en-US" sz="2400" dirty="0">
                <a:highlight>
                  <a:srgbClr val="FFFF00"/>
                </a:highlight>
              </a:rPr>
              <a:t>2 kinds of </a:t>
            </a:r>
            <a:r>
              <a:rPr lang="en-US" sz="2400" dirty="0" err="1">
                <a:highlight>
                  <a:srgbClr val="FFFF00"/>
                </a:highlight>
              </a:rPr>
              <a:t>target_utlization</a:t>
            </a:r>
            <a:endParaRPr lang="en-US" sz="2400" dirty="0">
              <a:highlight>
                <a:srgbClr val="FFFF00"/>
              </a:highlight>
            </a:endParaRPr>
          </a:p>
        </p:txBody>
      </p:sp>
      <p:sp>
        <p:nvSpPr>
          <p:cNvPr id="4" name="TextBox 3">
            <a:extLst>
              <a:ext uri="{FF2B5EF4-FFF2-40B4-BE49-F238E27FC236}">
                <a16:creationId xmlns:a16="http://schemas.microsoft.com/office/drawing/2014/main" id="{3AC6A5C8-9971-157D-7CCE-C8A6E5CA91D4}"/>
              </a:ext>
            </a:extLst>
          </p:cNvPr>
          <p:cNvSpPr txBox="1"/>
          <p:nvPr/>
        </p:nvSpPr>
        <p:spPr>
          <a:xfrm>
            <a:off x="517617" y="1898918"/>
            <a:ext cx="6539034" cy="1323439"/>
          </a:xfrm>
          <a:prstGeom prst="rect">
            <a:avLst/>
          </a:prstGeom>
          <a:solidFill>
            <a:schemeClr val="tx1"/>
          </a:solidFill>
        </p:spPr>
        <p:txBody>
          <a:bodyPr wrap="none" rtlCol="0">
            <a:spAutoFit/>
          </a:bodyPr>
          <a:lstStyle/>
          <a:p>
            <a:r>
              <a:rPr lang="en-US" sz="1600" dirty="0" err="1">
                <a:solidFill>
                  <a:schemeClr val="bg1"/>
                </a:solidFill>
              </a:rPr>
              <a:t>automatic_scaling</a:t>
            </a:r>
            <a:r>
              <a:rPr lang="en-US" sz="1600" dirty="0">
                <a:solidFill>
                  <a:schemeClr val="bg1"/>
                </a:solidFill>
              </a:rPr>
              <a:t>:</a:t>
            </a:r>
          </a:p>
          <a:p>
            <a:r>
              <a:rPr lang="en-US" sz="1600" dirty="0">
                <a:solidFill>
                  <a:schemeClr val="bg1"/>
                </a:solidFill>
              </a:rPr>
              <a:t>  </a:t>
            </a:r>
            <a:r>
              <a:rPr lang="en-US" sz="1600" dirty="0" err="1">
                <a:solidFill>
                  <a:schemeClr val="bg1"/>
                </a:solidFill>
              </a:rPr>
              <a:t>min_instances</a:t>
            </a:r>
            <a:r>
              <a:rPr lang="en-US" sz="1600" dirty="0">
                <a:solidFill>
                  <a:schemeClr val="bg1"/>
                </a:solidFill>
              </a:rPr>
              <a:t>: 1</a:t>
            </a:r>
          </a:p>
          <a:p>
            <a:r>
              <a:rPr lang="en-US" sz="1600" dirty="0">
                <a:solidFill>
                  <a:schemeClr val="bg1"/>
                </a:solidFill>
              </a:rPr>
              <a:t>  </a:t>
            </a:r>
            <a:r>
              <a:rPr lang="en-US" sz="1600" dirty="0" err="1">
                <a:solidFill>
                  <a:schemeClr val="bg1"/>
                </a:solidFill>
              </a:rPr>
              <a:t>max_instances</a:t>
            </a:r>
            <a:r>
              <a:rPr lang="en-US" sz="1600" dirty="0">
                <a:solidFill>
                  <a:schemeClr val="bg1"/>
                </a:solidFill>
              </a:rPr>
              <a:t>: 5</a:t>
            </a:r>
          </a:p>
          <a:p>
            <a:r>
              <a:rPr lang="en-US" sz="1600" dirty="0">
                <a:solidFill>
                  <a:schemeClr val="bg1"/>
                </a:solidFill>
              </a:rPr>
              <a:t>  </a:t>
            </a:r>
            <a:r>
              <a:rPr lang="en-US" sz="1600" dirty="0" err="1">
                <a:solidFill>
                  <a:srgbClr val="FF0000"/>
                </a:solidFill>
              </a:rPr>
              <a:t>target_cpu_utilization</a:t>
            </a:r>
            <a:r>
              <a:rPr lang="en-US" sz="1600" dirty="0">
                <a:solidFill>
                  <a:srgbClr val="FF0000"/>
                </a:solidFill>
              </a:rPr>
              <a:t>: 0.6         </a:t>
            </a:r>
            <a:r>
              <a:rPr lang="en-US" sz="1600" dirty="0">
                <a:solidFill>
                  <a:schemeClr val="bg1"/>
                </a:solidFill>
              </a:rPr>
              <a:t># Specifies target CPU utilization</a:t>
            </a:r>
          </a:p>
          <a:p>
            <a:r>
              <a:rPr lang="en-US" sz="1600" dirty="0">
                <a:solidFill>
                  <a:schemeClr val="bg1"/>
                </a:solidFill>
              </a:rPr>
              <a:t>  </a:t>
            </a:r>
            <a:r>
              <a:rPr lang="en-US" sz="1600" dirty="0" err="1">
                <a:solidFill>
                  <a:srgbClr val="00B0F0"/>
                </a:solidFill>
              </a:rPr>
              <a:t>target_throughput_utilization</a:t>
            </a:r>
            <a:r>
              <a:rPr lang="en-US" sz="1600" dirty="0">
                <a:solidFill>
                  <a:srgbClr val="00B0F0"/>
                </a:solidFill>
              </a:rPr>
              <a:t>: 0.6   </a:t>
            </a:r>
            <a:r>
              <a:rPr lang="en-US" sz="1600" dirty="0">
                <a:solidFill>
                  <a:schemeClr val="bg1"/>
                </a:solidFill>
              </a:rPr>
              <a:t># Specifies target throughput utilization</a:t>
            </a:r>
          </a:p>
        </p:txBody>
      </p:sp>
      <p:sp>
        <p:nvSpPr>
          <p:cNvPr id="5" name="TextBox 4">
            <a:extLst>
              <a:ext uri="{FF2B5EF4-FFF2-40B4-BE49-F238E27FC236}">
                <a16:creationId xmlns:a16="http://schemas.microsoft.com/office/drawing/2014/main" id="{D5B195AC-1456-A931-1B19-F86727B4D9EC}"/>
              </a:ext>
            </a:extLst>
          </p:cNvPr>
          <p:cNvSpPr txBox="1"/>
          <p:nvPr/>
        </p:nvSpPr>
        <p:spPr>
          <a:xfrm>
            <a:off x="320919" y="3222357"/>
            <a:ext cx="8502161" cy="3416320"/>
          </a:xfrm>
          <a:prstGeom prst="rect">
            <a:avLst/>
          </a:prstGeom>
          <a:noFill/>
        </p:spPr>
        <p:txBody>
          <a:bodyPr wrap="square" rtlCol="0">
            <a:spAutoFit/>
          </a:bodyPr>
          <a:lstStyle/>
          <a:p>
            <a:r>
              <a:rPr lang="en-US" b="1" dirty="0" err="1"/>
              <a:t>target_cpu_utlization</a:t>
            </a:r>
            <a:r>
              <a:rPr lang="en-US" dirty="0"/>
              <a:t>:  </a:t>
            </a:r>
            <a:r>
              <a:rPr lang="en-US" dirty="0" err="1"/>
              <a:t>hspecifies</a:t>
            </a:r>
            <a:r>
              <a:rPr lang="en-US" dirty="0"/>
              <a:t> the target CPU usage level for your application instances. It indicates the percentage of CPU resources that you want your application to utilize on average. For example, if you set this value to </a:t>
            </a:r>
            <a:r>
              <a:rPr lang="en-US" dirty="0">
                <a:highlight>
                  <a:srgbClr val="FFFF00"/>
                </a:highlight>
              </a:rPr>
              <a:t>0.6 </a:t>
            </a:r>
            <a:r>
              <a:rPr lang="en-US" dirty="0"/>
              <a:t>GAE will attempt to keep the CPU usage at about </a:t>
            </a:r>
            <a:r>
              <a:rPr lang="en-US" b="1" dirty="0">
                <a:highlight>
                  <a:srgbClr val="FFFF00"/>
                </a:highlight>
              </a:rPr>
              <a:t>60%</a:t>
            </a:r>
            <a:r>
              <a:rPr lang="en-US" dirty="0">
                <a:highlight>
                  <a:srgbClr val="FFFF00"/>
                </a:highlight>
              </a:rPr>
              <a:t>.</a:t>
            </a:r>
          </a:p>
          <a:p>
            <a:endParaRPr lang="en-US" b="1" dirty="0"/>
          </a:p>
          <a:p>
            <a:r>
              <a:rPr lang="en-US" b="1" dirty="0" err="1"/>
              <a:t>target_throughput_utlilization</a:t>
            </a:r>
            <a:r>
              <a:rPr lang="en-US" b="1" dirty="0"/>
              <a:t>: </a:t>
            </a:r>
            <a:r>
              <a:rPr lang="en-US" dirty="0"/>
              <a:t>refers to average number of requests handled per second by an instance. By setting this value, you define the target throughput that you expect from your application. A value of  0.6 would mean you are instructing Google App Engine to maintain the throughput at approximately </a:t>
            </a:r>
            <a:r>
              <a:rPr lang="en-US" b="1" dirty="0"/>
              <a:t>60%</a:t>
            </a:r>
            <a:r>
              <a:rPr lang="en-US" dirty="0"/>
              <a:t> of the instance's maximum capacity. If an instance can handle, say, </a:t>
            </a:r>
            <a:r>
              <a:rPr lang="en-US" b="1" dirty="0"/>
              <a:t>100 requests per second</a:t>
            </a:r>
            <a:r>
              <a:rPr lang="en-US" dirty="0"/>
              <a:t> at full capacity means you want it to target about </a:t>
            </a:r>
            <a:r>
              <a:rPr lang="en-US" b="1" dirty="0"/>
              <a:t>60 requests per second</a:t>
            </a:r>
            <a:r>
              <a:rPr lang="en-US" dirty="0"/>
              <a:t> on average.</a:t>
            </a:r>
          </a:p>
          <a:p>
            <a:endParaRPr lang="en-US" b="1" dirty="0"/>
          </a:p>
        </p:txBody>
      </p:sp>
    </p:spTree>
    <p:extLst>
      <p:ext uri="{BB962C8B-B14F-4D97-AF65-F5344CB8AC3E}">
        <p14:creationId xmlns:p14="http://schemas.microsoft.com/office/powerpoint/2010/main" val="37973112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7D533-6931-03A2-D736-48937F48EA19}"/>
              </a:ext>
            </a:extLst>
          </p:cNvPr>
          <p:cNvSpPr>
            <a:spLocks noGrp="1"/>
          </p:cNvSpPr>
          <p:nvPr>
            <p:ph type="title"/>
          </p:nvPr>
        </p:nvSpPr>
        <p:spPr/>
        <p:txBody>
          <a:bodyPr/>
          <a:lstStyle/>
          <a:p>
            <a:r>
              <a:rPr lang="en-US" cap="none" dirty="0"/>
              <a:t>Summary- Google Cloud Run Vs GAE</a:t>
            </a:r>
          </a:p>
        </p:txBody>
      </p:sp>
    </p:spTree>
    <p:extLst>
      <p:ext uri="{BB962C8B-B14F-4D97-AF65-F5344CB8AC3E}">
        <p14:creationId xmlns:p14="http://schemas.microsoft.com/office/powerpoint/2010/main" val="29685216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D10DA-0ED5-B235-670B-B703076EDDFE}"/>
              </a:ext>
            </a:extLst>
          </p:cNvPr>
          <p:cNvSpPr>
            <a:spLocks noGrp="1"/>
          </p:cNvSpPr>
          <p:nvPr>
            <p:ph type="title"/>
          </p:nvPr>
        </p:nvSpPr>
        <p:spPr/>
        <p:txBody>
          <a:bodyPr/>
          <a:lstStyle/>
          <a:p>
            <a:r>
              <a:rPr lang="en-US" dirty="0"/>
              <a:t>Summary of Differences</a:t>
            </a:r>
          </a:p>
        </p:txBody>
      </p:sp>
      <p:pic>
        <p:nvPicPr>
          <p:cNvPr id="5" name="Picture 4">
            <a:extLst>
              <a:ext uri="{FF2B5EF4-FFF2-40B4-BE49-F238E27FC236}">
                <a16:creationId xmlns:a16="http://schemas.microsoft.com/office/drawing/2014/main" id="{01FB6BC9-BF35-FC3B-F5B8-304F7379EAF5}"/>
              </a:ext>
            </a:extLst>
          </p:cNvPr>
          <p:cNvPicPr>
            <a:picLocks noChangeAspect="1"/>
          </p:cNvPicPr>
          <p:nvPr/>
        </p:nvPicPr>
        <p:blipFill>
          <a:blip r:embed="rId2"/>
          <a:stretch>
            <a:fillRect/>
          </a:stretch>
        </p:blipFill>
        <p:spPr>
          <a:xfrm>
            <a:off x="1095349" y="1796300"/>
            <a:ext cx="7490809" cy="4633014"/>
          </a:xfrm>
          <a:prstGeom prst="rect">
            <a:avLst/>
          </a:prstGeom>
        </p:spPr>
      </p:pic>
    </p:spTree>
    <p:extLst>
      <p:ext uri="{BB962C8B-B14F-4D97-AF65-F5344CB8AC3E}">
        <p14:creationId xmlns:p14="http://schemas.microsoft.com/office/powerpoint/2010/main" val="17460161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When to Use</a:t>
            </a:r>
          </a:p>
        </p:txBody>
      </p:sp>
      <p:sp>
        <p:nvSpPr>
          <p:cNvPr id="3" name="Content Placeholder 2"/>
          <p:cNvSpPr>
            <a:spLocks noGrp="1"/>
          </p:cNvSpPr>
          <p:nvPr>
            <p:ph idx="1"/>
          </p:nvPr>
        </p:nvSpPr>
        <p:spPr/>
        <p:txBody>
          <a:bodyPr>
            <a:normAutofit fontScale="47500" lnSpcReduction="20000"/>
          </a:bodyPr>
          <a:lstStyle/>
          <a:p>
            <a:endParaRPr dirty="0"/>
          </a:p>
          <a:p>
            <a:pPr marL="0" indent="0">
              <a:spcBef>
                <a:spcPts val="1400"/>
              </a:spcBef>
              <a:spcAft>
                <a:spcPts val="1400"/>
              </a:spcAft>
              <a:buNone/>
            </a:pPr>
            <a:r>
              <a:rPr sz="4200" b="1" dirty="0"/>
              <a:t>Use Cloud Run when you need:</a:t>
            </a:r>
          </a:p>
          <a:p>
            <a:pPr marL="0" indent="0">
              <a:spcBef>
                <a:spcPts val="1400"/>
              </a:spcBef>
              <a:spcAft>
                <a:spcPts val="1400"/>
              </a:spcAft>
              <a:buNone/>
            </a:pPr>
            <a:r>
              <a:rPr dirty="0"/>
              <a:t>- Containerized applications with full control.</a:t>
            </a:r>
          </a:p>
          <a:p>
            <a:pPr marL="0" indent="0">
              <a:spcBef>
                <a:spcPts val="1400"/>
              </a:spcBef>
              <a:spcAft>
                <a:spcPts val="1400"/>
              </a:spcAft>
              <a:buNone/>
            </a:pPr>
            <a:r>
              <a:rPr dirty="0"/>
              <a:t>- Unpredictable or spiky traffic handling.</a:t>
            </a:r>
          </a:p>
          <a:p>
            <a:pPr marL="0" indent="0">
              <a:spcBef>
                <a:spcPts val="1400"/>
              </a:spcBef>
              <a:spcAft>
                <a:spcPts val="1400"/>
              </a:spcAft>
              <a:buNone/>
            </a:pPr>
            <a:r>
              <a:rPr dirty="0"/>
              <a:t>- Microservices or serverless APIs.</a:t>
            </a:r>
          </a:p>
          <a:p>
            <a:pPr marL="0" indent="0">
              <a:spcBef>
                <a:spcPts val="1400"/>
              </a:spcBef>
              <a:spcAft>
                <a:spcPts val="1400"/>
              </a:spcAft>
              <a:buNone/>
            </a:pPr>
            <a:r>
              <a:rPr dirty="0"/>
              <a:t>- Portability across environments.</a:t>
            </a:r>
          </a:p>
          <a:p>
            <a:pPr marL="0" indent="0">
              <a:spcBef>
                <a:spcPts val="1400"/>
              </a:spcBef>
              <a:spcAft>
                <a:spcPts val="1400"/>
              </a:spcAft>
              <a:buNone/>
            </a:pPr>
            <a:r>
              <a:rPr sz="4000" b="1" dirty="0"/>
              <a:t>Use App Engine when you need:</a:t>
            </a:r>
          </a:p>
          <a:p>
            <a:pPr marL="0" indent="0">
              <a:spcBef>
                <a:spcPts val="1400"/>
              </a:spcBef>
              <a:spcAft>
                <a:spcPts val="1400"/>
              </a:spcAft>
              <a:buNone/>
            </a:pPr>
            <a:r>
              <a:rPr dirty="0"/>
              <a:t>- Web applications or mobile backends.</a:t>
            </a:r>
          </a:p>
          <a:p>
            <a:pPr marL="0" indent="0">
              <a:spcBef>
                <a:spcPts val="1400"/>
              </a:spcBef>
              <a:spcAft>
                <a:spcPts val="1400"/>
              </a:spcAft>
              <a:buNone/>
            </a:pPr>
            <a:r>
              <a:rPr dirty="0"/>
              <a:t>- Minimal infrastructure management.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Execution Model</a:t>
            </a:r>
          </a:p>
        </p:txBody>
      </p:sp>
      <p:sp>
        <p:nvSpPr>
          <p:cNvPr id="3" name="Content Placeholder 2"/>
          <p:cNvSpPr>
            <a:spLocks noGrp="1"/>
          </p:cNvSpPr>
          <p:nvPr>
            <p:ph idx="1"/>
          </p:nvPr>
        </p:nvSpPr>
        <p:spPr>
          <a:xfrm>
            <a:off x="319177" y="1002102"/>
            <a:ext cx="8229600" cy="4525963"/>
          </a:xfrm>
        </p:spPr>
        <p:txBody>
          <a:bodyPr>
            <a:normAutofit fontScale="85000" lnSpcReduction="10000"/>
          </a:bodyPr>
          <a:lstStyle/>
          <a:p>
            <a:endParaRPr dirty="0"/>
          </a:p>
          <a:p>
            <a:pPr>
              <a:spcBef>
                <a:spcPts val="1400"/>
              </a:spcBef>
              <a:spcAft>
                <a:spcPts val="1400"/>
              </a:spcAft>
            </a:pPr>
            <a:r>
              <a:rPr dirty="0"/>
              <a:t>Cloud Run: Runs stateless containers. You package your application into a </a:t>
            </a:r>
            <a:r>
              <a:rPr dirty="0">
                <a:highlight>
                  <a:srgbClr val="FFFF00"/>
                </a:highlight>
              </a:rPr>
              <a:t>Docker container image</a:t>
            </a:r>
            <a:r>
              <a:rPr dirty="0"/>
              <a:t>. Learn more: </a:t>
            </a:r>
            <a:r>
              <a:rPr dirty="0">
                <a:hlinkClick r:id="rId2"/>
              </a:rPr>
              <a:t>https://cloud.google.com/run/docs/container-contract</a:t>
            </a:r>
            <a:endParaRPr dirty="0"/>
          </a:p>
          <a:p>
            <a:pPr>
              <a:spcBef>
                <a:spcPts val="1400"/>
              </a:spcBef>
              <a:spcAft>
                <a:spcPts val="1400"/>
              </a:spcAft>
            </a:pPr>
            <a:r>
              <a:rPr dirty="0"/>
              <a:t>App Engine: </a:t>
            </a:r>
            <a:r>
              <a:rPr dirty="0">
                <a:highlight>
                  <a:srgbClr val="FFFF00"/>
                </a:highlight>
              </a:rPr>
              <a:t>Deploys code </a:t>
            </a:r>
            <a:r>
              <a:rPr dirty="0"/>
              <a:t>in specific runtimes (Standard) or custom containers (Flexible). Learn more: </a:t>
            </a:r>
            <a:r>
              <a:rPr dirty="0">
                <a:hlinkClick r:id="rId3"/>
              </a:rPr>
              <a:t>https://cloud.google.com/appengine/docs/the-appengine-environments</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Scaling</a:t>
            </a:r>
          </a:p>
        </p:txBody>
      </p:sp>
      <p:sp>
        <p:nvSpPr>
          <p:cNvPr id="3" name="Content Placeholder 2"/>
          <p:cNvSpPr>
            <a:spLocks noGrp="1"/>
          </p:cNvSpPr>
          <p:nvPr>
            <p:ph idx="1"/>
          </p:nvPr>
        </p:nvSpPr>
        <p:spPr>
          <a:xfrm>
            <a:off x="382438" y="1358661"/>
            <a:ext cx="8229600" cy="4525963"/>
          </a:xfrm>
        </p:spPr>
        <p:txBody>
          <a:bodyPr>
            <a:normAutofit fontScale="85000" lnSpcReduction="10000"/>
          </a:bodyPr>
          <a:lstStyle/>
          <a:p>
            <a:endParaRPr dirty="0"/>
          </a:p>
          <a:p>
            <a:pPr>
              <a:spcBef>
                <a:spcPts val="1400"/>
              </a:spcBef>
              <a:spcAft>
                <a:spcPts val="1400"/>
              </a:spcAft>
            </a:pPr>
            <a:r>
              <a:rPr dirty="0"/>
              <a:t>Cloud Run: Automatically scales up based on traffic and scales down to zero when no traffic. Learn more: </a:t>
            </a:r>
            <a:r>
              <a:rPr dirty="0">
                <a:hlinkClick r:id="rId2"/>
              </a:rPr>
              <a:t>https://cloud.google.com/run/docs/about-auto-scaling</a:t>
            </a:r>
            <a:endParaRPr dirty="0"/>
          </a:p>
          <a:p>
            <a:pPr>
              <a:spcBef>
                <a:spcPts val="1400"/>
              </a:spcBef>
              <a:spcAft>
                <a:spcPts val="1400"/>
              </a:spcAft>
            </a:pPr>
            <a:r>
              <a:rPr dirty="0"/>
              <a:t>App Engine: Scales automatically (Standard) or to a minimum number of instances (Flexible). Learn more: </a:t>
            </a:r>
            <a:r>
              <a:rPr dirty="0">
                <a:hlinkClick r:id="rId3"/>
              </a:rPr>
              <a:t>https://cloud.google.com/appengine/docs/standard#automatic-scaling</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Supported Languages/Technologies</a:t>
            </a:r>
          </a:p>
        </p:txBody>
      </p:sp>
      <p:sp>
        <p:nvSpPr>
          <p:cNvPr id="3" name="Content Placeholder 2"/>
          <p:cNvSpPr>
            <a:spLocks noGrp="1"/>
          </p:cNvSpPr>
          <p:nvPr>
            <p:ph idx="1"/>
          </p:nvPr>
        </p:nvSpPr>
        <p:spPr>
          <a:xfrm>
            <a:off x="457200" y="772064"/>
            <a:ext cx="8229600" cy="4525963"/>
          </a:xfrm>
        </p:spPr>
        <p:txBody>
          <a:bodyPr>
            <a:normAutofit fontScale="92500" lnSpcReduction="20000"/>
          </a:bodyPr>
          <a:lstStyle/>
          <a:p>
            <a:endParaRPr dirty="0"/>
          </a:p>
          <a:p>
            <a:pPr>
              <a:spcBef>
                <a:spcPts val="1400"/>
              </a:spcBef>
              <a:spcAft>
                <a:spcPts val="1400"/>
              </a:spcAft>
            </a:pPr>
            <a:r>
              <a:rPr dirty="0"/>
              <a:t>Cloud Run: </a:t>
            </a:r>
            <a:r>
              <a:rPr dirty="0">
                <a:solidFill>
                  <a:srgbClr val="C00000"/>
                </a:solidFill>
              </a:rPr>
              <a:t>Supports any language or framework </a:t>
            </a:r>
            <a:r>
              <a:rPr dirty="0"/>
              <a:t>that can be packaged into a container. Learn more: </a:t>
            </a:r>
            <a:r>
              <a:rPr dirty="0">
                <a:hlinkClick r:id="rId2"/>
              </a:rPr>
              <a:t>https://cloud.google.com/run/docs/quickstarts</a:t>
            </a:r>
            <a:endParaRPr dirty="0"/>
          </a:p>
          <a:p>
            <a:pPr>
              <a:spcBef>
                <a:spcPts val="1400"/>
              </a:spcBef>
              <a:spcAft>
                <a:spcPts val="1400"/>
              </a:spcAft>
            </a:pPr>
            <a:r>
              <a:rPr dirty="0"/>
              <a:t>App Engine: </a:t>
            </a:r>
            <a:r>
              <a:rPr dirty="0">
                <a:solidFill>
                  <a:srgbClr val="C00000"/>
                </a:solidFill>
              </a:rPr>
              <a:t>Supports limited languag</a:t>
            </a:r>
            <a:r>
              <a:rPr dirty="0"/>
              <a:t>es (Standard) and custom containers (Flexible). Learn more: https://cloud.google.com/appengine/docs/standard#runtimes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Use Cases</a:t>
            </a:r>
          </a:p>
        </p:txBody>
      </p:sp>
      <p:sp>
        <p:nvSpPr>
          <p:cNvPr id="3" name="Content Placeholder 2"/>
          <p:cNvSpPr>
            <a:spLocks noGrp="1"/>
          </p:cNvSpPr>
          <p:nvPr>
            <p:ph idx="1"/>
          </p:nvPr>
        </p:nvSpPr>
        <p:spPr/>
        <p:txBody>
          <a:bodyPr>
            <a:normAutofit fontScale="92500" lnSpcReduction="10000"/>
          </a:bodyPr>
          <a:lstStyle/>
          <a:p>
            <a:endParaRPr dirty="0"/>
          </a:p>
          <a:p>
            <a:pPr>
              <a:spcBef>
                <a:spcPts val="1400"/>
              </a:spcBef>
              <a:spcAft>
                <a:spcPts val="1400"/>
              </a:spcAft>
            </a:pPr>
            <a:r>
              <a:rPr dirty="0"/>
              <a:t>Cloud Run: </a:t>
            </a:r>
            <a:r>
              <a:rPr dirty="0">
                <a:highlight>
                  <a:srgbClr val="00FF00"/>
                </a:highlight>
              </a:rPr>
              <a:t>Best for microservices, serverless containers, and stateless applications</a:t>
            </a:r>
            <a:r>
              <a:rPr dirty="0"/>
              <a:t>. Learn more: </a:t>
            </a:r>
            <a:r>
              <a:rPr dirty="0">
                <a:hlinkClick r:id="rId2"/>
              </a:rPr>
              <a:t>https://cloud.google.com/run/docs/when-to-use-cloud-run</a:t>
            </a:r>
            <a:endParaRPr dirty="0"/>
          </a:p>
          <a:p>
            <a:pPr>
              <a:spcBef>
                <a:spcPts val="1400"/>
              </a:spcBef>
              <a:spcAft>
                <a:spcPts val="1400"/>
              </a:spcAft>
            </a:pPr>
            <a:r>
              <a:rPr dirty="0"/>
              <a:t>App Engine: </a:t>
            </a:r>
            <a:r>
              <a:rPr dirty="0">
                <a:highlight>
                  <a:srgbClr val="00FF00"/>
                </a:highlight>
              </a:rPr>
              <a:t>Great for web applications and mobile backends</a:t>
            </a:r>
            <a:r>
              <a:rPr dirty="0"/>
              <a:t>. Learn more: </a:t>
            </a:r>
            <a:r>
              <a:rPr dirty="0">
                <a:hlinkClick r:id="rId3"/>
              </a:rPr>
              <a:t>https://cloud.google.com/appengine/docs/what-is-app-engine</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Pricing</a:t>
            </a:r>
          </a:p>
        </p:txBody>
      </p:sp>
      <p:sp>
        <p:nvSpPr>
          <p:cNvPr id="3" name="Content Placeholder 2"/>
          <p:cNvSpPr>
            <a:spLocks noGrp="1"/>
          </p:cNvSpPr>
          <p:nvPr>
            <p:ph idx="1"/>
          </p:nvPr>
        </p:nvSpPr>
        <p:spPr/>
        <p:txBody>
          <a:bodyPr>
            <a:normAutofit fontScale="92500"/>
          </a:bodyPr>
          <a:lstStyle/>
          <a:p>
            <a:endParaRPr dirty="0"/>
          </a:p>
          <a:p>
            <a:pPr>
              <a:spcBef>
                <a:spcPts val="1400"/>
              </a:spcBef>
              <a:spcAft>
                <a:spcPts val="1400"/>
              </a:spcAft>
            </a:pPr>
            <a:r>
              <a:rPr dirty="0"/>
              <a:t>Cloud Run: Pay only for what you use; billed based on CPU, memory, and request time. Learn more: </a:t>
            </a:r>
            <a:r>
              <a:rPr dirty="0">
                <a:hlinkClick r:id="rId2"/>
              </a:rPr>
              <a:t>https://cloud.google.com/run/pricing</a:t>
            </a:r>
            <a:endParaRPr dirty="0"/>
          </a:p>
          <a:p>
            <a:pPr>
              <a:spcBef>
                <a:spcPts val="1400"/>
              </a:spcBef>
              <a:spcAft>
                <a:spcPts val="1400"/>
              </a:spcAft>
            </a:pPr>
            <a:r>
              <a:rPr dirty="0"/>
              <a:t>App Engine: Billed based on instance hours (Standard) and resources consumed (Flexible). Learn more: </a:t>
            </a:r>
            <a:r>
              <a:rPr dirty="0">
                <a:hlinkClick r:id="rId3"/>
              </a:rPr>
              <a:t>https://cloud.google.com/appengine/pricing</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Deployment Process</a:t>
            </a:r>
          </a:p>
        </p:txBody>
      </p:sp>
      <p:sp>
        <p:nvSpPr>
          <p:cNvPr id="3" name="Content Placeholder 2"/>
          <p:cNvSpPr>
            <a:spLocks noGrp="1"/>
          </p:cNvSpPr>
          <p:nvPr>
            <p:ph idx="1"/>
          </p:nvPr>
        </p:nvSpPr>
        <p:spPr/>
        <p:txBody>
          <a:bodyPr>
            <a:normAutofit fontScale="92500"/>
          </a:bodyPr>
          <a:lstStyle/>
          <a:p>
            <a:endParaRPr dirty="0"/>
          </a:p>
          <a:p>
            <a:pPr>
              <a:spcBef>
                <a:spcPts val="1400"/>
              </a:spcBef>
              <a:spcAft>
                <a:spcPts val="1400"/>
              </a:spcAft>
            </a:pPr>
            <a:r>
              <a:rPr dirty="0"/>
              <a:t>Cloud Run: Requires a </a:t>
            </a:r>
            <a:r>
              <a:rPr dirty="0">
                <a:highlight>
                  <a:srgbClr val="00FFFF"/>
                </a:highlight>
              </a:rPr>
              <a:t>Docker container image </a:t>
            </a:r>
            <a:r>
              <a:rPr dirty="0"/>
              <a:t>for deployment. Learn more: </a:t>
            </a:r>
            <a:r>
              <a:rPr dirty="0">
                <a:hlinkClick r:id="rId2"/>
              </a:rPr>
              <a:t>https://cloud.google.com/run/docs/deploying</a:t>
            </a:r>
            <a:endParaRPr dirty="0"/>
          </a:p>
          <a:p>
            <a:pPr>
              <a:spcBef>
                <a:spcPts val="1400"/>
              </a:spcBef>
              <a:spcAft>
                <a:spcPts val="1400"/>
              </a:spcAft>
            </a:pPr>
            <a:r>
              <a:rPr dirty="0"/>
              <a:t>App Engine: </a:t>
            </a:r>
            <a:r>
              <a:rPr dirty="0">
                <a:highlight>
                  <a:srgbClr val="FFFF00"/>
                </a:highlight>
              </a:rPr>
              <a:t>Deploys code </a:t>
            </a:r>
            <a:r>
              <a:rPr dirty="0"/>
              <a:t>(Standard) or </a:t>
            </a:r>
            <a:r>
              <a:rPr dirty="0">
                <a:highlight>
                  <a:srgbClr val="00FFFF"/>
                </a:highlight>
              </a:rPr>
              <a:t>containerized applications </a:t>
            </a:r>
            <a:r>
              <a:rPr dirty="0"/>
              <a:t>(Flexible). Learn more: </a:t>
            </a:r>
            <a:r>
              <a:rPr dirty="0">
                <a:hlinkClick r:id="rId3"/>
              </a:rPr>
              <a:t>https://cloud.google.com/appengine/docs/deploying</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Customizability &amp; Environment Control</a:t>
            </a:r>
          </a:p>
        </p:txBody>
      </p:sp>
      <p:sp>
        <p:nvSpPr>
          <p:cNvPr id="3" name="Content Placeholder 2"/>
          <p:cNvSpPr>
            <a:spLocks noGrp="1"/>
          </p:cNvSpPr>
          <p:nvPr>
            <p:ph idx="1"/>
          </p:nvPr>
        </p:nvSpPr>
        <p:spPr>
          <a:xfrm>
            <a:off x="457199" y="1600200"/>
            <a:ext cx="8606287" cy="4525963"/>
          </a:xfrm>
        </p:spPr>
        <p:txBody>
          <a:bodyPr>
            <a:normAutofit/>
          </a:bodyPr>
          <a:lstStyle/>
          <a:p>
            <a:endParaRPr dirty="0"/>
          </a:p>
          <a:p>
            <a:pPr>
              <a:spcBef>
                <a:spcPts val="1400"/>
              </a:spcBef>
              <a:spcAft>
                <a:spcPts val="1400"/>
              </a:spcAft>
            </a:pPr>
            <a:r>
              <a:rPr dirty="0"/>
              <a:t>Cloud Run: Full control over the </a:t>
            </a:r>
            <a:r>
              <a:rPr b="1" dirty="0"/>
              <a:t>containerized </a:t>
            </a:r>
            <a:r>
              <a:rPr dirty="0"/>
              <a:t>environment, including OS and libraries</a:t>
            </a:r>
            <a:r>
              <a:rPr lang="en-US" dirty="0"/>
              <a:t> but, </a:t>
            </a:r>
            <a:r>
              <a:rPr lang="en-US" b="1" dirty="0"/>
              <a:t>NO control over the environment/infrastructure</a:t>
            </a:r>
            <a:r>
              <a:rPr dirty="0"/>
              <a:t>.</a:t>
            </a:r>
          </a:p>
          <a:p>
            <a:pPr>
              <a:spcBef>
                <a:spcPts val="1400"/>
              </a:spcBef>
              <a:spcAft>
                <a:spcPts val="1400"/>
              </a:spcAft>
            </a:pPr>
            <a:r>
              <a:rPr dirty="0"/>
              <a:t>App Engine: </a:t>
            </a:r>
            <a:r>
              <a:rPr b="1" dirty="0"/>
              <a:t>Limited control </a:t>
            </a:r>
            <a:r>
              <a:rPr dirty="0"/>
              <a:t>(Standard) and </a:t>
            </a:r>
            <a:r>
              <a:rPr b="1" dirty="0"/>
              <a:t>moderate control </a:t>
            </a:r>
            <a:r>
              <a:rPr lang="en-US" b="1" dirty="0"/>
              <a:t>(Flexible) over the environment.</a:t>
            </a:r>
            <a:endParaRPr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105</TotalTime>
  <Words>2646</Words>
  <Application>Microsoft Office PowerPoint</Application>
  <PresentationFormat>On-screen Show (4:3)</PresentationFormat>
  <Paragraphs>173</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Wingdings</vt:lpstr>
      <vt:lpstr>Office Theme</vt:lpstr>
      <vt:lpstr>Google Cloud Run vs Google App Engine  AND GAE Load Balancing + Scaling Control</vt:lpstr>
      <vt:lpstr>Overview</vt:lpstr>
      <vt:lpstr>Execution Model</vt:lpstr>
      <vt:lpstr>Scaling</vt:lpstr>
      <vt:lpstr>Supported Languages/Technologies</vt:lpstr>
      <vt:lpstr>Use Cases</vt:lpstr>
      <vt:lpstr>Pricing</vt:lpstr>
      <vt:lpstr>Deployment Process</vt:lpstr>
      <vt:lpstr>Customizability &amp; Environment Control</vt:lpstr>
      <vt:lpstr>Summary of Differences</vt:lpstr>
      <vt:lpstr>Wait –Cloud Run + GAE Flexible Environment seems very similar</vt:lpstr>
      <vt:lpstr>GAE Flexible Environment –Customizable VMs</vt:lpstr>
      <vt:lpstr>GAE Flexible Environment –Custom Docker Containers</vt:lpstr>
      <vt:lpstr>GAE Flexible Environment –Enhanced Scaling Control</vt:lpstr>
      <vt:lpstr>GAE Flexible Environment – More control of  Load Balancing</vt:lpstr>
      <vt:lpstr>Google Cloud Run – Limited Load Balancing</vt:lpstr>
      <vt:lpstr>GAE Standard – Limited Load Balancing</vt:lpstr>
      <vt:lpstr>CANARY DEPLOYMENT: Load Balancing Control for 2 software Versions  For BOTH GAE Standard and Flexible</vt:lpstr>
      <vt:lpstr>GAE Standard OR Flexible – Example Version 1 + Version 2 Load Balancing</vt:lpstr>
      <vt:lpstr>GAE – Example Version 1 + Version 2 Load Balancing- Steps to Deploy and Split Traffic:</vt:lpstr>
      <vt:lpstr>GAE– Example Version 1 + Version 2 Load Balancing- Steps to Deploy and Split Traffic:</vt:lpstr>
      <vt:lpstr>GAE – Example Version 1 + Version 2 Load Balancing- Steps to Deploy and Split Traffic:</vt:lpstr>
      <vt:lpstr>GAE– Example Version 1 + Version 2 Load Balancing – Monitor and go to V2 completely</vt:lpstr>
      <vt:lpstr>Example Scaling Control – For GAE Flexible Environment ONLY</vt:lpstr>
      <vt:lpstr>GAE Flexible ONLY – Granular Scaling Control</vt:lpstr>
      <vt:lpstr>GAE Flexible ONLY – Granular Scaling Control – ANOTHER exmaple</vt:lpstr>
      <vt:lpstr>Summary- Google Cloud Run Vs GAE</vt:lpstr>
      <vt:lpstr>Summary of Differences</vt:lpstr>
      <vt:lpstr>When to Use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Lynne G</dc:creator>
  <cp:keywords/>
  <dc:description>generated using python-pptx</dc:description>
  <cp:lastModifiedBy>Lynne Grewe</cp:lastModifiedBy>
  <cp:revision>50</cp:revision>
  <dcterms:created xsi:type="dcterms:W3CDTF">2013-01-27T09:14:16Z</dcterms:created>
  <dcterms:modified xsi:type="dcterms:W3CDTF">2024-10-16T23:02:34Z</dcterms:modified>
  <cp:category/>
</cp:coreProperties>
</file>