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114" d="100"/>
          <a:sy n="114" d="100"/>
        </p:scale>
        <p:origin x="-3" y="-13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428-E3C6-267E-7FCA-9A9D727A7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304A1-7564-A4B8-B3E7-DFC31787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9BFFF-09A7-F1D7-6D8E-5154A883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89A2-F871-098F-2FB1-D4E2AFF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42CE-A702-16F3-1075-3B1918F2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7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2DD4-8C1A-511F-88BC-C9754B5F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ECAE3-0BFE-823F-ADF6-1828E7BBC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47F8-FD5E-5E9C-9306-E16F6D78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9214-ABCF-A208-472B-E2143FEA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B4AE5-2665-7CB0-5CE5-138ACF9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40989-740E-7A40-6622-4378D92F5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39FA-C557-B9F1-6120-A8ECB428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42B7-6219-36C9-6F84-CB752DEA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B3F2D-ADE7-60BF-DCC9-722D6D14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41D33-1BE1-1E6F-0D7E-4824A566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9133-17D4-93B2-191B-318850E9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676-15F6-97BA-59C1-92771F21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B78ED-5B2C-5E62-19CE-EEF35216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833F-9C6F-E052-31A7-95191BD7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16844-879D-E5E2-E2BC-FA9B3A51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3EB9-FFDF-FD90-3D7A-DDB6E4F4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2592-8F05-30FE-326E-EB466BF0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62CB1-E346-EABB-D16B-94B59209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FC54-561A-AD7D-04A3-F76B3411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E625-500C-19E8-74FF-4EB1602B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1C88-C6C3-EC6F-64E1-11D31BB1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688C-F10B-B80F-54BB-F1CBE9822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F4EEB-A5EC-35A2-B315-CBFD21FF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78AC-0BED-E69E-DFEA-FD8B5482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86A98-7F8E-4C1D-25F1-53CEA3F5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A7181-353D-A007-C014-5E053A43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9C23-C827-5099-3979-5CC13311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DDE2A-43CB-FFE0-EDC4-FBDE05DD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CD7E2-F026-4239-1186-9DA872C3D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332C4-4A2F-1BA5-D14A-63D82C6A4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264E1-6899-84B0-1D6D-F67E9041A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A790D-FBE1-5B50-A884-716C6B09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BD955-8F6B-2894-0177-C851E57B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3D570-67B1-DAD3-6F4C-62E62EDF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DEC8-6A57-B3F5-AE06-57ECC8CF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CB3C7-16A0-30E6-B463-E863A8E1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7BFFC-D076-730D-B93D-DDA63927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6C62F-E1BF-8FBB-F6DE-34F90F9B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D6F7F-402F-C187-43A9-59961C8D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DADC5-8063-F3FE-2365-C280C2CE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7D728-B705-381A-BB07-2F9AF8DD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FDC3-A22E-0B9D-4B0F-154B2DA8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263D-7A1A-B720-D526-7706E0EC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B6FBD-0FF9-A7C5-7D1F-9CF900D14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AE265-6DAF-78A0-5835-35B9340D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FE514-CB76-C516-3B35-24B6445D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73711-5105-ADAB-E97F-A416837F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EEEF-6890-814F-7C73-2F73071F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1F0AA-9B86-0BC7-8AEB-518A33B26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941C3-CC34-C2E1-0FD9-4511FDD40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D6199-1FF6-3435-9FAD-B53A904A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1ECCB-039F-1DE7-34CB-A1A2BA2C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608D4-974B-5115-95DF-7B590D73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82BE4-FDA9-CE03-C78E-0BB4EC6F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82A4-F8AD-6F74-8E40-A508EE4A8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F381E-890E-BD25-E88F-48D54E815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94DB02-ADCE-42B4-B884-136A7178DD3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E8BCC-DA15-60A8-71FD-EF45B7009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D1F0-D298-E1BF-6051-BEE75C8C8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B1E12-4C4B-42BD-BFFD-66DB5145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5654-B08B-E1D5-7D09-3A86BCF2A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APIs, </a:t>
            </a:r>
            <a:r>
              <a:rPr lang="en-US" dirty="0" err="1"/>
              <a:t>FaaS</a:t>
            </a:r>
            <a:r>
              <a:rPr lang="en-US" dirty="0"/>
              <a:t> and SaaS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F39F5-0EF2-4738-63F3-F4DB3F125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Differences and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2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1FE07-272F-253A-708D-FABE1404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APIs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where BEST to Host (google cloud)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AC4723B-2A33-A968-6E36-50E19E2F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55" y="536531"/>
            <a:ext cx="10175630" cy="36418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For most modern companies building APIs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,→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Cloud Run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is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</a:rPr>
              <a:t>usually best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Full control over environment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Supports any language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</a:rPr>
              <a:t>Node.js,aa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 Python, Go, Java, etc.)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Easily connects to API Gateway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Simple container deployment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F3FF16-905E-5B40-5BB9-313CCE5A1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53968"/>
              </p:ext>
            </p:extLst>
          </p:nvPr>
        </p:nvGraphicFramePr>
        <p:xfrm>
          <a:off x="536028" y="3648029"/>
          <a:ext cx="11597114" cy="2795013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</a:tblPr>
              <a:tblGrid>
                <a:gridCol w="8343111">
                  <a:extLst>
                    <a:ext uri="{9D8B030D-6E8A-4147-A177-3AD203B41FA5}">
                      <a16:colId xmlns:a16="http://schemas.microsoft.com/office/drawing/2014/main" val="3689678148"/>
                    </a:ext>
                  </a:extLst>
                </a:gridCol>
                <a:gridCol w="3254003">
                  <a:extLst>
                    <a:ext uri="{9D8B030D-6E8A-4147-A177-3AD203B41FA5}">
                      <a16:colId xmlns:a16="http://schemas.microsoft.com/office/drawing/2014/main" val="1367629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Situation</a:t>
                      </a: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Best Hosting</a:t>
                      </a: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70667"/>
                  </a:ext>
                </a:extLst>
              </a:tr>
              <a:tr h="410989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Very lightweight API (example: send confirmation emails)</a:t>
                      </a: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Cloud Functions</a:t>
                      </a:r>
                      <a:endParaRPr 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65514"/>
                  </a:ext>
                </a:extLst>
              </a:tr>
              <a:tr h="806101"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Full-featured REST or GraphQL API (multiple endpoints, business logic)</a:t>
                      </a: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Cloud Run</a:t>
                      </a:r>
                      <a:endParaRPr 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5544"/>
                  </a:ext>
                </a:extLst>
              </a:tr>
              <a:tr h="710700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Web app + APIs combined (classic websites)</a:t>
                      </a: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App Engine</a:t>
                      </a:r>
                      <a:endParaRPr 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2231" marR="182231" marT="182231" marB="9111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139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0E5E88-5307-173C-BB06-2DE75419EECD}"/>
              </a:ext>
            </a:extLst>
          </p:cNvPr>
          <p:cNvSpPr txBox="1"/>
          <p:nvPr/>
        </p:nvSpPr>
        <p:spPr>
          <a:xfrm>
            <a:off x="0" y="3209972"/>
            <a:ext cx="1207008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Client (mobile app / website) → Google API Gateway → Cloud Run container → Your app handles API call → Respond back to client</a:t>
            </a:r>
          </a:p>
        </p:txBody>
      </p:sp>
      <p:pic>
        <p:nvPicPr>
          <p:cNvPr id="5123" name="Picture 3" descr="Generated image">
            <a:extLst>
              <a:ext uri="{FF2B5EF4-FFF2-40B4-BE49-F238E27FC236}">
                <a16:creationId xmlns:a16="http://schemas.microsoft.com/office/drawing/2014/main" id="{8A8FC563-D658-A891-73DF-B3A3D526A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30253" r="7313" b="32230"/>
          <a:stretch/>
        </p:blipFill>
        <p:spPr bwMode="auto">
          <a:xfrm>
            <a:off x="8434370" y="2047807"/>
            <a:ext cx="3754582" cy="10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8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C3CC-6CAF-D560-2BDD-608988AB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EXAMPLE: "User Registration API"</a:t>
            </a:r>
            <a:r>
              <a:rPr lang="en-US" dirty="0"/>
              <a:t> implemented using </a:t>
            </a:r>
            <a:r>
              <a:rPr lang="en-US" b="1" dirty="0"/>
              <a:t>Google Cloud Functions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0F2AC96-CEE0-8F47-373F-20946D085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75" y="1838472"/>
            <a:ext cx="1289858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https://YOUR_REGION-YOUR_PROJECT.cloudfunctions.net/registerUser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POST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Payload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(incoming JSON):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lang="en-US" altLang="en-US" sz="3200" dirty="0">
                <a:latin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</a:rPr>
            </a:br>
            <a:endParaRPr lang="en-US" altLang="en-US" sz="3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b="1" dirty="0"/>
              <a:t>Response</a:t>
            </a:r>
            <a:r>
              <a:rPr lang="en-US" sz="3200" dirty="0"/>
              <a:t> (outgoing JSON):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6CA4A-4B75-6873-DB2A-A0CE5F867DD4}"/>
              </a:ext>
            </a:extLst>
          </p:cNvPr>
          <p:cNvSpPr txBox="1"/>
          <p:nvPr/>
        </p:nvSpPr>
        <p:spPr>
          <a:xfrm>
            <a:off x="1823525" y="3429000"/>
            <a:ext cx="65590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{</a:t>
            </a:r>
          </a:p>
          <a:p>
            <a:r>
              <a:rPr lang="en-US"/>
              <a:t>  "email": "newuser@example.com",</a:t>
            </a:r>
          </a:p>
          <a:p>
            <a:r>
              <a:rPr lang="en-US"/>
              <a:t>  "password": "SuperSecret123"</a:t>
            </a:r>
          </a:p>
          <a:p>
            <a:r>
              <a:rPr lang="en-US"/>
              <a:t>}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B5327-5C94-397D-DB27-010B88F9BECE}"/>
              </a:ext>
            </a:extLst>
          </p:cNvPr>
          <p:cNvSpPr txBox="1"/>
          <p:nvPr/>
        </p:nvSpPr>
        <p:spPr>
          <a:xfrm>
            <a:off x="1654712" y="5340409"/>
            <a:ext cx="653092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"status": "success",</a:t>
            </a:r>
          </a:p>
          <a:p>
            <a:r>
              <a:rPr lang="en-US" dirty="0"/>
              <a:t>  "message": "User account created!"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9113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9BE3-2C03-4120-0F56-89551B72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Implemented (inside Google Cloud Run Functions)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685F93-2291-6A37-FDC2-C2323FE83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91607"/>
            <a:ext cx="1102789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deploy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Function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called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Unicode MS"/>
              </a:rPr>
              <a:t>registerUser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that: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Receives the HTTP POST request.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Parses the incoming JSON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Creates a new user record in a database (e.g.,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Firestore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Returns a success message or an error.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8470-7584-A7D0-B66E-C4AB484A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4776"/>
            <a:ext cx="11219329" cy="315912"/>
          </a:xfrm>
        </p:spPr>
        <p:txBody>
          <a:bodyPr>
            <a:noAutofit/>
          </a:bodyPr>
          <a:lstStyle/>
          <a:p>
            <a:r>
              <a:rPr lang="en-US" sz="3600" dirty="0"/>
              <a:t>Example Code (Node.js on Google Cloud Run Functions)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8348-7D1A-1CC8-F843-C88EEF3B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75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// Import and initialize Firebase Admin SDK to access </a:t>
            </a:r>
            <a:r>
              <a:rPr lang="en-US" sz="1600" dirty="0" err="1"/>
              <a:t>Firestore</a:t>
            </a:r>
            <a:r>
              <a:rPr lang="en-US" sz="1600" dirty="0"/>
              <a:t> database</a:t>
            </a:r>
          </a:p>
          <a:p>
            <a:pPr marL="0" indent="0">
              <a:buNone/>
            </a:pPr>
            <a:r>
              <a:rPr lang="en-US" sz="1600" dirty="0"/>
              <a:t>const admin = require('firebase-admin');</a:t>
            </a:r>
          </a:p>
          <a:p>
            <a:pPr marL="0" indent="0">
              <a:buNone/>
            </a:pPr>
            <a:r>
              <a:rPr lang="en-US" sz="1600" dirty="0" err="1"/>
              <a:t>admin.initializeApp</a:t>
            </a:r>
            <a:r>
              <a:rPr lang="en-US" sz="1600" dirty="0"/>
              <a:t>();</a:t>
            </a:r>
          </a:p>
          <a:p>
            <a:pPr marL="0" indent="0">
              <a:buNone/>
            </a:pPr>
            <a:r>
              <a:rPr lang="en-US" sz="1600" dirty="0"/>
              <a:t>const </a:t>
            </a:r>
            <a:r>
              <a:rPr lang="en-US" sz="1600" dirty="0" err="1"/>
              <a:t>db</a:t>
            </a:r>
            <a:r>
              <a:rPr lang="en-US" sz="1600" dirty="0"/>
              <a:t> = </a:t>
            </a:r>
            <a:r>
              <a:rPr lang="en-US" sz="1600" dirty="0" err="1"/>
              <a:t>admin.firestore</a:t>
            </a:r>
            <a:r>
              <a:rPr lang="en-US" sz="1600" dirty="0"/>
              <a:t>();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FFF00"/>
                </a:highlight>
              </a:rPr>
              <a:t>// Export the Cloud Function '</a:t>
            </a:r>
            <a:r>
              <a:rPr lang="en-US" sz="1600" dirty="0" err="1">
                <a:highlight>
                  <a:srgbClr val="FFFF00"/>
                </a:highlight>
              </a:rPr>
              <a:t>registerUser</a:t>
            </a:r>
            <a:r>
              <a:rPr lang="en-US" sz="1600" dirty="0">
                <a:highlight>
                  <a:srgbClr val="FFFF00"/>
                </a:highlight>
              </a:rPr>
              <a:t>'</a:t>
            </a:r>
          </a:p>
          <a:p>
            <a:pPr marL="0" indent="0">
              <a:buNone/>
            </a:pPr>
            <a:r>
              <a:rPr lang="en-US" sz="1600" dirty="0" err="1">
                <a:highlight>
                  <a:srgbClr val="00FFFF"/>
                </a:highlight>
              </a:rPr>
              <a:t>exports.registerUser</a:t>
            </a:r>
            <a:r>
              <a:rPr lang="en-US" sz="1600" dirty="0">
                <a:highlight>
                  <a:srgbClr val="00FFFF"/>
                </a:highlight>
              </a:rPr>
              <a:t> = (req, res) =&gt; {</a:t>
            </a:r>
          </a:p>
          <a:p>
            <a:pPr marL="0" indent="0">
              <a:buNone/>
            </a:pPr>
            <a:r>
              <a:rPr lang="en-US" sz="1600" dirty="0"/>
              <a:t>  </a:t>
            </a:r>
          </a:p>
          <a:p>
            <a:pPr marL="457200" lvl="1" indent="0">
              <a:buNone/>
            </a:pPr>
            <a:r>
              <a:rPr lang="en-US" sz="1200" dirty="0"/>
              <a:t>  </a:t>
            </a:r>
            <a:r>
              <a:rPr lang="en-US" sz="1600" dirty="0"/>
              <a:t>// Check if the HTTP request method is POST</a:t>
            </a:r>
          </a:p>
          <a:p>
            <a:pPr marL="457200" lvl="1" indent="0">
              <a:buNone/>
            </a:pPr>
            <a:r>
              <a:rPr lang="en-US" sz="1600" dirty="0"/>
              <a:t>  if (</a:t>
            </a:r>
            <a:r>
              <a:rPr lang="en-US" sz="1600" dirty="0" err="1"/>
              <a:t>req.method</a:t>
            </a:r>
            <a:r>
              <a:rPr lang="en-US" sz="1600" dirty="0"/>
              <a:t> !== 'POST') {</a:t>
            </a:r>
          </a:p>
          <a:p>
            <a:pPr marL="457200" lvl="1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res.status</a:t>
            </a:r>
            <a:r>
              <a:rPr lang="en-US" sz="1600" dirty="0"/>
              <a:t>(405).send({ message: 'Only POST requests allowed' });</a:t>
            </a:r>
          </a:p>
          <a:p>
            <a:pPr marL="457200" lvl="1" indent="0">
              <a:buNone/>
            </a:pPr>
            <a:r>
              <a:rPr lang="en-US" sz="1600" dirty="0"/>
              <a:t>  }</a:t>
            </a:r>
          </a:p>
          <a:p>
            <a:pPr marL="457200" lvl="1" indent="0">
              <a:buNone/>
            </a:pPr>
            <a:r>
              <a:rPr lang="en-US" sz="1600" dirty="0"/>
              <a:t>  </a:t>
            </a:r>
          </a:p>
          <a:p>
            <a:pPr marL="457200" lvl="1" indent="0">
              <a:buNone/>
            </a:pPr>
            <a:r>
              <a:rPr lang="en-US" sz="1600" dirty="0"/>
              <a:t>  // Extract 'email' and 'password' from the incoming JSON body</a:t>
            </a:r>
          </a:p>
          <a:p>
            <a:pPr marL="457200" lvl="1" indent="0">
              <a:buNone/>
            </a:pPr>
            <a:r>
              <a:rPr lang="en-US" sz="1600" dirty="0"/>
              <a:t>  const { email, password } = </a:t>
            </a:r>
            <a:r>
              <a:rPr lang="en-US" sz="1600" dirty="0" err="1"/>
              <a:t>req.body</a:t>
            </a:r>
            <a:r>
              <a:rPr lang="en-US" sz="1600" dirty="0"/>
              <a:t>;</a:t>
            </a:r>
            <a:br>
              <a:rPr lang="en-US" sz="1600" dirty="0"/>
            </a:b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// Validate that both email and password are provided</a:t>
            </a:r>
          </a:p>
          <a:p>
            <a:pPr marL="457200" lvl="1" indent="0">
              <a:buNone/>
            </a:pPr>
            <a:r>
              <a:rPr lang="en-US" sz="1600" dirty="0"/>
              <a:t>  if (!email || !password) {</a:t>
            </a:r>
          </a:p>
          <a:p>
            <a:pPr marL="457200" lvl="1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res.status</a:t>
            </a:r>
            <a:r>
              <a:rPr lang="en-US" sz="1600" dirty="0"/>
              <a:t>(400).send({ message: 'Missing email or password' });</a:t>
            </a:r>
          </a:p>
          <a:p>
            <a:pPr marL="457200" lvl="1" indent="0">
              <a:buNone/>
            </a:pPr>
            <a:r>
              <a:rPr lang="en-US" sz="1600" dirty="0"/>
              <a:t>  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</a:t>
            </a:r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533F82-5DA5-CDC2-38A8-38D3C674F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09438"/>
              </p:ext>
            </p:extLst>
          </p:nvPr>
        </p:nvGraphicFramePr>
        <p:xfrm>
          <a:off x="6555893" y="854046"/>
          <a:ext cx="4433048" cy="1981200"/>
        </p:xfrm>
        <a:graphic>
          <a:graphicData uri="http://schemas.openxmlformats.org/drawingml/2006/table">
            <a:tbl>
              <a:tblPr/>
              <a:tblGrid>
                <a:gridCol w="2216524">
                  <a:extLst>
                    <a:ext uri="{9D8B030D-6E8A-4147-A177-3AD203B41FA5}">
                      <a16:colId xmlns:a16="http://schemas.microsoft.com/office/drawing/2014/main" val="1629155277"/>
                    </a:ext>
                  </a:extLst>
                </a:gridCol>
                <a:gridCol w="2216524">
                  <a:extLst>
                    <a:ext uri="{9D8B030D-6E8A-4147-A177-3AD203B41FA5}">
                      <a16:colId xmlns:a16="http://schemas.microsoft.com/office/drawing/2014/main" val="1855213825"/>
                    </a:ext>
                  </a:extLst>
                </a:gridCol>
              </a:tblGrid>
              <a:tr h="259236">
                <a:tc>
                  <a:txBody>
                    <a:bodyPr/>
                    <a:lstStyle/>
                    <a:p>
                      <a:r>
                        <a:rPr lang="en-US" sz="1400" b="1" dirty="0"/>
                        <a:t>Concept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37294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r>
                        <a:rPr lang="en-US" sz="1400" b="1" dirty="0"/>
                        <a:t>exports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Special object provided by Node.js for sharing functions, variables, etc. outside the file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85089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registerUser</a:t>
                      </a:r>
                      <a:endParaRPr lang="en-US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name of the function you're making available to be called by Google Cloud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2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3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258A-8911-1DAC-420F-17D9D768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7587-38FC-5F45-60F7-13D1E9AA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603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CONTINUED</a:t>
            </a:r>
            <a:r>
              <a:rPr lang="en-US" sz="1800" dirty="0"/>
              <a:t>  </a:t>
            </a:r>
          </a:p>
          <a:p>
            <a:pPr marL="457200" lvl="1" indent="0">
              <a:buNone/>
            </a:pPr>
            <a:r>
              <a:rPr lang="en-US" sz="1800" dirty="0"/>
              <a:t>   // Add the new user to the 'users' collection in </a:t>
            </a:r>
            <a:r>
              <a:rPr lang="en-US" sz="1800" dirty="0" err="1"/>
              <a:t>Firestore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db.collection</a:t>
            </a:r>
            <a:r>
              <a:rPr lang="en-US" sz="1800" dirty="0"/>
              <a:t>('users').add({</a:t>
            </a:r>
          </a:p>
          <a:p>
            <a:pPr marL="457200" lvl="1" indent="0">
              <a:buNone/>
            </a:pPr>
            <a:r>
              <a:rPr lang="en-US" sz="1800" dirty="0"/>
              <a:t>    email: email,</a:t>
            </a:r>
          </a:p>
          <a:p>
            <a:pPr marL="457200" lvl="1" indent="0">
              <a:buNone/>
            </a:pPr>
            <a:r>
              <a:rPr lang="en-US" sz="1800" dirty="0"/>
              <a:t>    password: password // ⚠️ WARNING: In real apps, passwords must be hashed before storing!</a:t>
            </a:r>
          </a:p>
          <a:p>
            <a:pPr marL="457200" lvl="1" indent="0">
              <a:buNone/>
            </a:pPr>
            <a:r>
              <a:rPr lang="en-US" sz="1800" dirty="0"/>
              <a:t>  })</a:t>
            </a:r>
          </a:p>
          <a:p>
            <a:pPr marL="457200" lvl="1" indent="0">
              <a:buNone/>
            </a:pPr>
            <a:r>
              <a:rPr lang="en-US" sz="1800" dirty="0"/>
              <a:t>  .then(() =&gt; {</a:t>
            </a:r>
          </a:p>
          <a:p>
            <a:pPr marL="457200" lvl="1" indent="0">
              <a:buNone/>
            </a:pPr>
            <a:r>
              <a:rPr lang="en-US" sz="1800" dirty="0"/>
              <a:t>    // Successfully created the user - send back a success response</a:t>
            </a:r>
          </a:p>
          <a:p>
            <a:pPr marL="457200" lvl="1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res.status</a:t>
            </a:r>
            <a:r>
              <a:rPr lang="en-US" sz="1800" dirty="0"/>
              <a:t>(201).send({</a:t>
            </a:r>
          </a:p>
          <a:p>
            <a:pPr marL="457200" lvl="1" indent="0">
              <a:buNone/>
            </a:pPr>
            <a:r>
              <a:rPr lang="en-US" sz="1800" dirty="0"/>
              <a:t>      status: 'success',</a:t>
            </a:r>
          </a:p>
          <a:p>
            <a:pPr marL="457200" lvl="1" indent="0">
              <a:buNone/>
            </a:pPr>
            <a:r>
              <a:rPr lang="en-US" sz="1800" dirty="0"/>
              <a:t>      message: 'User account created!'</a:t>
            </a:r>
          </a:p>
          <a:p>
            <a:pPr marL="457200" lvl="1" indent="0">
              <a:buNone/>
            </a:pPr>
            <a:r>
              <a:rPr lang="en-US" sz="1800" dirty="0"/>
              <a:t>    });</a:t>
            </a:r>
          </a:p>
          <a:p>
            <a:pPr marL="457200" lvl="1" indent="0">
              <a:buNone/>
            </a:pPr>
            <a:r>
              <a:rPr lang="en-US" sz="1800" dirty="0"/>
              <a:t>  })</a:t>
            </a:r>
          </a:p>
          <a:p>
            <a:pPr marL="457200" lvl="1" indent="0">
              <a:buNone/>
            </a:pPr>
            <a:r>
              <a:rPr lang="en-US" sz="1800" dirty="0"/>
              <a:t>  .catch(error =&gt; {</a:t>
            </a:r>
          </a:p>
          <a:p>
            <a:pPr marL="457200" lvl="1" indent="0">
              <a:buNone/>
            </a:pPr>
            <a:r>
              <a:rPr lang="en-US" sz="1800" dirty="0"/>
              <a:t>    // Handle any errors that occurred during database operation</a:t>
            </a:r>
          </a:p>
          <a:p>
            <a:pPr marL="457200" lvl="1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res.status</a:t>
            </a:r>
            <a:r>
              <a:rPr lang="en-US" sz="1800" dirty="0"/>
              <a:t>(500).send({ message: `Error creating user: ${</a:t>
            </a:r>
            <a:r>
              <a:rPr lang="en-US" sz="1800" dirty="0" err="1"/>
              <a:t>error.message</a:t>
            </a:r>
            <a:r>
              <a:rPr lang="en-US" sz="1800" dirty="0"/>
              <a:t>}` });</a:t>
            </a:r>
          </a:p>
          <a:p>
            <a:pPr marL="457200" lvl="1" indent="0">
              <a:buNone/>
            </a:pPr>
            <a:r>
              <a:rPr lang="en-US" sz="1800" dirty="0"/>
              <a:t>  });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00FFFF"/>
                </a:highlight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0050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588F-B598-3530-2807-6F9C225C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DEPLOY: How You Deploy the Node.js </a:t>
            </a:r>
            <a:r>
              <a:rPr lang="en-US" dirty="0" err="1">
                <a:highlight>
                  <a:srgbClr val="FFFF00"/>
                </a:highlight>
              </a:rPr>
              <a:t>registerUser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Function to Google  Run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41981-C535-DD2D-D3B3-DBB825E9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1: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95F7C0-5067-AF8B-E20E-23034B0B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27" y="2455787"/>
            <a:ext cx="1004539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 your project folder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a folder, e.g.,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registerUserFunction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Inside it, have: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index.js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(your function code — with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exports.regis</a:t>
            </a:r>
            <a:r>
              <a:rPr lang="en-US" altLang="en-US" sz="2000" dirty="0" err="1">
                <a:latin typeface="Arial Unicode MS"/>
              </a:rPr>
              <a:t>terUs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lang="en-US" altLang="en-US" sz="2000" dirty="0">
                <a:latin typeface="Arial Unicode MS"/>
              </a:rPr>
              <a:t>...)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latin typeface="Arial Unicode MS"/>
              </a:rPr>
              <a:t>package.json</a:t>
            </a:r>
            <a:r>
              <a:rPr lang="en-US" altLang="en-US" sz="2000" dirty="0">
                <a:latin typeface="Arial Unicode MS"/>
              </a:rPr>
              <a:t> → (specifying the dependencies, like Firebase Admin SDK)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8B9C1-03DD-4381-46A6-2715BBF5D4B7}"/>
              </a:ext>
            </a:extLst>
          </p:cNvPr>
          <p:cNvSpPr txBox="1"/>
          <p:nvPr/>
        </p:nvSpPr>
        <p:spPr>
          <a:xfrm>
            <a:off x="4220652" y="4833258"/>
            <a:ext cx="426569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"name": "register-user-function",</a:t>
            </a:r>
          </a:p>
          <a:p>
            <a:r>
              <a:rPr lang="en-US" dirty="0"/>
              <a:t>  "version": "1.0.0",</a:t>
            </a:r>
          </a:p>
          <a:p>
            <a:r>
              <a:rPr lang="en-US" dirty="0"/>
              <a:t>  "dependencies": {</a:t>
            </a:r>
          </a:p>
          <a:p>
            <a:r>
              <a:rPr lang="en-US" dirty="0"/>
              <a:t>    "firebase-admin": "^11.0.0"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673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F609-C249-CB56-60EF-949D5107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Deploy-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B952E-910D-406F-1755-A273BDF7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93" y="1511038"/>
            <a:ext cx="10515600" cy="4351338"/>
          </a:xfrm>
        </p:spPr>
        <p:txBody>
          <a:bodyPr/>
          <a:lstStyle/>
          <a:p>
            <a:r>
              <a:rPr lang="en-US" dirty="0"/>
              <a:t>Then log into Google Cloud &amp; set the project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</a:rPr>
              <a:t>gcloud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 auth login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</a:rPr>
              <a:t>gcloud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 config set project [YOUR_PROJECT_ID]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Then deploy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C3CB8-BA97-5689-77A7-8868331E4083}"/>
              </a:ext>
            </a:extLst>
          </p:cNvPr>
          <p:cNvSpPr txBox="1"/>
          <p:nvPr/>
        </p:nvSpPr>
        <p:spPr>
          <a:xfrm>
            <a:off x="1408761" y="4510115"/>
            <a:ext cx="6096750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gcloud</a:t>
            </a:r>
            <a:r>
              <a:rPr lang="en-US" sz="2800" dirty="0">
                <a:solidFill>
                  <a:schemeClr val="bg1"/>
                </a:solidFill>
              </a:rPr>
              <a:t> functions deploy </a:t>
            </a:r>
            <a:r>
              <a:rPr lang="en-US" sz="2800" dirty="0" err="1">
                <a:solidFill>
                  <a:schemeClr val="bg1"/>
                </a:solidFill>
              </a:rPr>
              <a:t>registerUser</a:t>
            </a:r>
            <a:r>
              <a:rPr lang="en-US" sz="2800" dirty="0">
                <a:solidFill>
                  <a:schemeClr val="bg1"/>
                </a:solidFill>
              </a:rPr>
              <a:t> \</a:t>
            </a:r>
          </a:p>
          <a:p>
            <a:r>
              <a:rPr lang="en-US" sz="2800" dirty="0">
                <a:solidFill>
                  <a:schemeClr val="bg1"/>
                </a:solidFill>
              </a:rPr>
              <a:t> --gen2 \</a:t>
            </a:r>
          </a:p>
          <a:p>
            <a:r>
              <a:rPr lang="en-US" sz="2800" dirty="0">
                <a:solidFill>
                  <a:schemeClr val="bg1"/>
                </a:solidFill>
              </a:rPr>
              <a:t> --runtime nodejs20 \</a:t>
            </a:r>
          </a:p>
          <a:p>
            <a:r>
              <a:rPr lang="en-US" sz="2800" dirty="0">
                <a:solidFill>
                  <a:schemeClr val="bg1"/>
                </a:solidFill>
              </a:rPr>
              <a:t>--trigger-http \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--allow-unauthenticated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88B01-4829-3E72-1AA7-AD0B09C475B5}"/>
              </a:ext>
            </a:extLst>
          </p:cNvPr>
          <p:cNvSpPr txBox="1"/>
          <p:nvPr/>
        </p:nvSpPr>
        <p:spPr>
          <a:xfrm>
            <a:off x="8333201" y="3067519"/>
            <a:ext cx="39323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registerUser</a:t>
            </a:r>
            <a:r>
              <a:rPr lang="en-US" dirty="0"/>
              <a:t> = the name you exported in index.js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--allow-unauthenticated = allows public access (optional — you can lock this down later)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040DE-C876-BCAB-D236-34810BFB5B75}"/>
              </a:ext>
            </a:extLst>
          </p:cNvPr>
          <p:cNvSpPr txBox="1"/>
          <p:nvPr/>
        </p:nvSpPr>
        <p:spPr>
          <a:xfrm>
            <a:off x="7505511" y="4934047"/>
            <a:ext cx="4647597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After deployment</a:t>
            </a:r>
            <a:r>
              <a:rPr lang="en-US" dirty="0"/>
              <a:t>, Google Cloud will print a URL like: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https://REGION-PROJECT_ID.cloudfunctions.net/registerUser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FAAB-22D6-9CC5-4B9B-C9AD9092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</a:t>
            </a:r>
            <a:r>
              <a:rPr lang="en-US" dirty="0" err="1">
                <a:highlight>
                  <a:srgbClr val="FFFF00"/>
                </a:highlight>
              </a:rPr>
              <a:t>registerUser</a:t>
            </a:r>
            <a:r>
              <a:rPr lang="en-US" dirty="0"/>
              <a:t> deployed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1038-581E-E92F-2A6D-E304FB0D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1: called from frontend (</a:t>
            </a:r>
            <a:r>
              <a:rPr lang="en-US" dirty="0" err="1"/>
              <a:t>javascript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C80FE-F003-6850-930A-7DA33EA1E1E5}"/>
              </a:ext>
            </a:extLst>
          </p:cNvPr>
          <p:cNvSpPr txBox="1"/>
          <p:nvPr/>
        </p:nvSpPr>
        <p:spPr>
          <a:xfrm>
            <a:off x="1222263" y="2308844"/>
            <a:ext cx="87442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fetch('https://REGION-PROJECT_ID.cloudfunctions.net/</a:t>
            </a:r>
            <a:r>
              <a:rPr lang="en-US" dirty="0" err="1"/>
              <a:t>registerUser</a:t>
            </a:r>
            <a:r>
              <a:rPr lang="en-US" dirty="0"/>
              <a:t>', {</a:t>
            </a:r>
          </a:p>
          <a:p>
            <a:r>
              <a:rPr lang="en-US" dirty="0"/>
              <a:t>  method: 'POST',</a:t>
            </a:r>
          </a:p>
          <a:p>
            <a:r>
              <a:rPr lang="en-US" dirty="0"/>
              <a:t>  headers: {</a:t>
            </a:r>
          </a:p>
          <a:p>
            <a:r>
              <a:rPr lang="en-US" dirty="0"/>
              <a:t>    'Content-Type': 'application/</a:t>
            </a:r>
            <a:r>
              <a:rPr lang="en-US" dirty="0" err="1"/>
              <a:t>json</a:t>
            </a:r>
            <a:r>
              <a:rPr lang="en-US" dirty="0"/>
              <a:t>'</a:t>
            </a:r>
          </a:p>
          <a:p>
            <a:r>
              <a:rPr lang="en-US" dirty="0"/>
              <a:t>  },</a:t>
            </a:r>
          </a:p>
          <a:p>
            <a:r>
              <a:rPr lang="en-US" dirty="0"/>
              <a:t>  body: </a:t>
            </a:r>
            <a:r>
              <a:rPr lang="en-US" dirty="0" err="1"/>
              <a:t>JSON.stringify</a:t>
            </a:r>
            <a:r>
              <a:rPr lang="en-US" dirty="0"/>
              <a:t>({</a:t>
            </a:r>
          </a:p>
          <a:p>
            <a:r>
              <a:rPr lang="en-US" dirty="0"/>
              <a:t>    email: 'newuser@example.com',</a:t>
            </a:r>
          </a:p>
          <a:p>
            <a:r>
              <a:rPr lang="en-US" dirty="0"/>
              <a:t>    password: 'SuperSecret123'</a:t>
            </a:r>
          </a:p>
          <a:p>
            <a:r>
              <a:rPr lang="en-US" dirty="0"/>
              <a:t>  })</a:t>
            </a:r>
          </a:p>
          <a:p>
            <a:r>
              <a:rPr lang="en-US" dirty="0"/>
              <a:t>})</a:t>
            </a:r>
          </a:p>
          <a:p>
            <a:r>
              <a:rPr lang="en-US" dirty="0"/>
              <a:t>.then(response =&gt; </a:t>
            </a:r>
            <a:r>
              <a:rPr lang="en-US" dirty="0" err="1"/>
              <a:t>response.json</a:t>
            </a:r>
            <a:r>
              <a:rPr lang="en-US" dirty="0"/>
              <a:t>())</a:t>
            </a:r>
          </a:p>
          <a:p>
            <a:r>
              <a:rPr lang="en-US" dirty="0"/>
              <a:t>.then(data =&gt; console.log('Success:', data))</a:t>
            </a:r>
          </a:p>
          <a:p>
            <a:r>
              <a:rPr lang="en-US" dirty="0"/>
              <a:t>.catch(error =&gt; </a:t>
            </a:r>
            <a:r>
              <a:rPr lang="en-US" dirty="0" err="1"/>
              <a:t>console.error</a:t>
            </a:r>
            <a:r>
              <a:rPr lang="en-US" dirty="0"/>
              <a:t>('Error:', error));</a:t>
            </a:r>
          </a:p>
        </p:txBody>
      </p:sp>
    </p:spTree>
    <p:extLst>
      <p:ext uri="{BB962C8B-B14F-4D97-AF65-F5344CB8AC3E}">
        <p14:creationId xmlns:p14="http://schemas.microsoft.com/office/powerpoint/2010/main" val="301785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7144-D532-9A4C-D408-2820FC79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Call from another backend service (Node.js)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D2905-0C4B-9178-1D79-4A20CF497A23}"/>
              </a:ext>
            </a:extLst>
          </p:cNvPr>
          <p:cNvSpPr txBox="1"/>
          <p:nvPr/>
        </p:nvSpPr>
        <p:spPr>
          <a:xfrm>
            <a:off x="1029274" y="2446195"/>
            <a:ext cx="99534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const </a:t>
            </a:r>
            <a:r>
              <a:rPr lang="en-US" dirty="0" err="1"/>
              <a:t>axios</a:t>
            </a:r>
            <a:r>
              <a:rPr lang="en-US" dirty="0"/>
              <a:t> = require('</a:t>
            </a:r>
            <a:r>
              <a:rPr lang="en-US" dirty="0" err="1"/>
              <a:t>axios</a:t>
            </a:r>
            <a:r>
              <a:rPr lang="en-US" dirty="0"/>
              <a:t>');</a:t>
            </a:r>
          </a:p>
          <a:p>
            <a:endParaRPr lang="en-US" dirty="0"/>
          </a:p>
          <a:p>
            <a:r>
              <a:rPr lang="en-US" dirty="0" err="1"/>
              <a:t>axios.post</a:t>
            </a:r>
            <a:r>
              <a:rPr lang="en-US" dirty="0"/>
              <a:t>('https://REGION-PROJECT_ID.cloudfunctions.net/</a:t>
            </a:r>
            <a:r>
              <a:rPr lang="en-US" dirty="0" err="1"/>
              <a:t>registerUser</a:t>
            </a:r>
            <a:r>
              <a:rPr lang="en-US" dirty="0"/>
              <a:t>', {</a:t>
            </a:r>
          </a:p>
          <a:p>
            <a:r>
              <a:rPr lang="en-US" dirty="0"/>
              <a:t>  email: 'newuser@example.com',</a:t>
            </a:r>
          </a:p>
          <a:p>
            <a:r>
              <a:rPr lang="en-US" dirty="0"/>
              <a:t>  password: 'SuperSecret123'</a:t>
            </a:r>
          </a:p>
          <a:p>
            <a:r>
              <a:rPr lang="en-US" dirty="0"/>
              <a:t>})</a:t>
            </a:r>
          </a:p>
          <a:p>
            <a:r>
              <a:rPr lang="en-US" dirty="0"/>
              <a:t>.then(response =&gt; {</a:t>
            </a:r>
          </a:p>
          <a:p>
            <a:r>
              <a:rPr lang="en-US" dirty="0"/>
              <a:t>  console.log('User created:', </a:t>
            </a:r>
            <a:r>
              <a:rPr lang="en-US" dirty="0" err="1"/>
              <a:t>response.data</a:t>
            </a:r>
            <a:r>
              <a:rPr lang="en-US" dirty="0"/>
              <a:t>);</a:t>
            </a:r>
          </a:p>
          <a:p>
            <a:r>
              <a:rPr lang="en-US" dirty="0"/>
              <a:t>})</a:t>
            </a:r>
          </a:p>
          <a:p>
            <a:r>
              <a:rPr lang="en-US" dirty="0"/>
              <a:t>.catch(error =&gt; {</a:t>
            </a:r>
          </a:p>
          <a:p>
            <a:r>
              <a:rPr lang="en-US" dirty="0"/>
              <a:t>  </a:t>
            </a:r>
            <a:r>
              <a:rPr lang="en-US" dirty="0" err="1"/>
              <a:t>console.error</a:t>
            </a:r>
            <a:r>
              <a:rPr lang="en-US" dirty="0"/>
              <a:t>('Error creating user:', error);</a:t>
            </a:r>
          </a:p>
          <a:p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2457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A60E-47E8-A03D-B6A4-90D48430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D5850-B67D-85E4-EC77-4B1437A4F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179035"/>
              </p:ext>
            </p:extLst>
          </p:nvPr>
        </p:nvGraphicFramePr>
        <p:xfrm>
          <a:off x="562155" y="3429000"/>
          <a:ext cx="10515600" cy="3352800"/>
        </p:xfrm>
        <a:graphic>
          <a:graphicData uri="http://schemas.openxmlformats.org/drawingml/2006/table">
            <a:tbl>
              <a:tblPr/>
              <a:tblGrid>
                <a:gridCol w="1548442">
                  <a:extLst>
                    <a:ext uri="{9D8B030D-6E8A-4147-A177-3AD203B41FA5}">
                      <a16:colId xmlns:a16="http://schemas.microsoft.com/office/drawing/2014/main" val="3399422380"/>
                    </a:ext>
                  </a:extLst>
                </a:gridCol>
                <a:gridCol w="8967158">
                  <a:extLst>
                    <a:ext uri="{9D8B030D-6E8A-4147-A177-3AD203B41FA5}">
                      <a16:colId xmlns:a16="http://schemas.microsoft.com/office/drawing/2014/main" val="2943862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Concept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07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/>
                        <a:t>SaaS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 finished application (or API) delivered to users or developers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49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/>
                        <a:t>FaaS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 way to build small pieces of logic that can </a:t>
                      </a:r>
                      <a:r>
                        <a:rPr lang="en-US" sz="2800" i="1"/>
                        <a:t>power</a:t>
                      </a:r>
                      <a:r>
                        <a:rPr lang="en-US" sz="2800"/>
                        <a:t> SaaS apps or expose </a:t>
                      </a:r>
                      <a:r>
                        <a:rPr lang="en-US" sz="2800" i="1"/>
                        <a:t>tiny services</a:t>
                      </a:r>
                      <a:r>
                        <a:rPr lang="en-US" sz="2800"/>
                        <a:t> (like APIs)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6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/>
                        <a:t>APIs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Interfaces that connect users, apps, or systems to the logic you built — often implemented using </a:t>
                      </a:r>
                      <a:r>
                        <a:rPr lang="en-US" sz="2800" dirty="0" err="1"/>
                        <a:t>FaaS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0654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A50EAE-B550-D4CA-958B-43EE2336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15" y="0"/>
            <a:ext cx="6901131" cy="39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0817F-86DE-BCD9-51F8-22730453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Google &amp; Amazon Cloud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1E713F-77AC-B30A-C962-68F8682A5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6285"/>
              </p:ext>
            </p:extLst>
          </p:nvPr>
        </p:nvGraphicFramePr>
        <p:xfrm>
          <a:off x="320040" y="2838897"/>
          <a:ext cx="11548874" cy="3618343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</a:tblPr>
              <a:tblGrid>
                <a:gridCol w="1635281">
                  <a:extLst>
                    <a:ext uri="{9D8B030D-6E8A-4147-A177-3AD203B41FA5}">
                      <a16:colId xmlns:a16="http://schemas.microsoft.com/office/drawing/2014/main" val="559862846"/>
                    </a:ext>
                  </a:extLst>
                </a:gridCol>
                <a:gridCol w="4485736">
                  <a:extLst>
                    <a:ext uri="{9D8B030D-6E8A-4147-A177-3AD203B41FA5}">
                      <a16:colId xmlns:a16="http://schemas.microsoft.com/office/drawing/2014/main" val="4240084022"/>
                    </a:ext>
                  </a:extLst>
                </a:gridCol>
                <a:gridCol w="5427857">
                  <a:extLst>
                    <a:ext uri="{9D8B030D-6E8A-4147-A177-3AD203B41FA5}">
                      <a16:colId xmlns:a16="http://schemas.microsoft.com/office/drawing/2014/main" val="4276492281"/>
                    </a:ext>
                  </a:extLst>
                </a:gridCol>
              </a:tblGrid>
              <a:tr h="493166"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</a:p>
                  </a:txBody>
                  <a:tcPr marL="84199" marR="120284" marT="24057" marB="1804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Google Cloud Offerings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Amazon AWS Offerings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34150"/>
                  </a:ext>
                </a:extLst>
              </a:tr>
              <a:tr h="1214871"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SaaS Support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 (running web apps for users)</a:t>
                      </a:r>
                    </a:p>
                  </a:txBody>
                  <a:tcPr marL="84199" marR="120284" marT="24057" marB="1804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Google App Engine (GAE) </a:t>
                      </a:r>
                      <a:b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Google Cloud Run </a:t>
                      </a:r>
                      <a:b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Firebase Hosting (for mobile/web apps)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AWS Elastic Beanstalk 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AWS Amplify (for mobile/web apps) 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Amazon Lightsail (simple VPS-based SaaS hosting)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64018"/>
                  </a:ext>
                </a:extLst>
              </a:tr>
              <a:tr h="493166"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FaaS Support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 (running functions)</a:t>
                      </a:r>
                    </a:p>
                  </a:txBody>
                  <a:tcPr marL="84199" marR="120284" marT="24057" marB="1804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Google Cloud (Run) Functions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AWS Lambda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11535"/>
                  </a:ext>
                </a:extLst>
              </a:tr>
              <a:tr h="974303">
                <a:tc>
                  <a:txBody>
                    <a:bodyPr/>
                    <a:lstStyle/>
                    <a:p>
                      <a:pPr algn="l"/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APIs (building, exposing, managing)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4199" marR="120284" marT="24057" marB="1804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Apigee API Management 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Google API Gateway </a:t>
                      </a:r>
                      <a:b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- Cloud Endpoints (smaller scale)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Amazon API Gateway </a:t>
                      </a:r>
                      <a:b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 AWS AppSync (for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GraphQL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APIs)</a:t>
                      </a:r>
                    </a:p>
                  </a:txBody>
                  <a:tcPr marL="84199" marR="120284" marT="24057" marB="1804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8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D93E-30B5-6BEF-924B-E4E772E6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A925-6030-D96E-97F2-E2262D55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SaaS apps</a:t>
            </a:r>
            <a:r>
              <a:rPr lang="en-US" dirty="0"/>
              <a:t>, you usually run </a:t>
            </a:r>
            <a:r>
              <a:rPr lang="en-US" i="1" dirty="0">
                <a:highlight>
                  <a:srgbClr val="FFFF00"/>
                </a:highlight>
              </a:rPr>
              <a:t>full applications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(web or mobile) that users interact with directly.</a:t>
            </a:r>
          </a:p>
        </p:txBody>
      </p:sp>
    </p:spTree>
    <p:extLst>
      <p:ext uri="{BB962C8B-B14F-4D97-AF65-F5344CB8AC3E}">
        <p14:creationId xmlns:p14="http://schemas.microsoft.com/office/powerpoint/2010/main" val="52063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B7EE-66A5-30DD-7190-F2AC7987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FD02-E9D8-6B41-6727-8FE34754F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API</a:t>
            </a:r>
            <a:r>
              <a:rPr lang="en-US" dirty="0"/>
              <a:t> = </a:t>
            </a:r>
            <a:r>
              <a:rPr lang="en-US" i="1" dirty="0"/>
              <a:t>the "how"</a:t>
            </a:r>
            <a:r>
              <a:rPr lang="en-US" dirty="0"/>
              <a:t> → It defines how systems or applications communicate/interact programmatically, without requiring a graphical user interface (GUI).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2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E7872-9BC7-AC6E-A7E7-A2060E71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Google Cloud Vision SaaS or an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B170-8954-97B4-1A5F-35A515F7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BOTH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98C4B7-36A0-6B38-E82F-2BB5E7BED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52433"/>
              </p:ext>
            </p:extLst>
          </p:nvPr>
        </p:nvGraphicFramePr>
        <p:xfrm>
          <a:off x="320039" y="2951586"/>
          <a:ext cx="11712633" cy="3488836"/>
        </p:xfrm>
        <a:graphic>
          <a:graphicData uri="http://schemas.openxmlformats.org/drawingml/2006/table">
            <a:tbl>
              <a:tblPr/>
              <a:tblGrid>
                <a:gridCol w="3220508">
                  <a:extLst>
                    <a:ext uri="{9D8B030D-6E8A-4147-A177-3AD203B41FA5}">
                      <a16:colId xmlns:a16="http://schemas.microsoft.com/office/drawing/2014/main" val="41806387"/>
                    </a:ext>
                  </a:extLst>
                </a:gridCol>
                <a:gridCol w="2794303">
                  <a:extLst>
                    <a:ext uri="{9D8B030D-6E8A-4147-A177-3AD203B41FA5}">
                      <a16:colId xmlns:a16="http://schemas.microsoft.com/office/drawing/2014/main" val="1365865412"/>
                    </a:ext>
                  </a:extLst>
                </a:gridCol>
                <a:gridCol w="5697822">
                  <a:extLst>
                    <a:ext uri="{9D8B030D-6E8A-4147-A177-3AD203B41FA5}">
                      <a16:colId xmlns:a16="http://schemas.microsoft.com/office/drawing/2014/main" val="3771932645"/>
                    </a:ext>
                  </a:extLst>
                </a:gridCol>
              </a:tblGrid>
              <a:tr h="4920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Aspect</a:t>
                      </a: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Answer</a:t>
                      </a: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Why</a:t>
                      </a: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17619"/>
                  </a:ext>
                </a:extLst>
              </a:tr>
              <a:tr h="14984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Service Type (high-level)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</a:rPr>
                        <a:t>Software as a Service (SaaS)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Google Cloud Vision provides ready-to-use machine learning services that you access over the internet — you don't manage models, servers, or infrastructure.</a:t>
                      </a: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9194"/>
                  </a:ext>
                </a:extLst>
              </a:tr>
              <a:tr h="14984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Interface (how you use it)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API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You access it by calling its REST API endpoints — for example, POST https://vision.googleapis.com/v1/images:annotate with an image payload.</a:t>
                      </a:r>
                    </a:p>
                  </a:txBody>
                  <a:tcPr marL="94555" marR="94555" marT="47278" marB="47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3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6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84475-6AE8-93DF-3DDD-2DFEBA28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Functions in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FaaS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4305026-2AEB-ABD0-FCA8-761679F8F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84802"/>
              </p:ext>
            </p:extLst>
          </p:nvPr>
        </p:nvGraphicFramePr>
        <p:xfrm>
          <a:off x="554183" y="1818226"/>
          <a:ext cx="10981480" cy="5011333"/>
        </p:xfrm>
        <a:graphic>
          <a:graphicData uri="http://schemas.openxmlformats.org/drawingml/2006/table">
            <a:tbl>
              <a:tblPr/>
              <a:tblGrid>
                <a:gridCol w="2129914">
                  <a:extLst>
                    <a:ext uri="{9D8B030D-6E8A-4147-A177-3AD203B41FA5}">
                      <a16:colId xmlns:a16="http://schemas.microsoft.com/office/drawing/2014/main" val="3055140461"/>
                    </a:ext>
                  </a:extLst>
                </a:gridCol>
                <a:gridCol w="8851566">
                  <a:extLst>
                    <a:ext uri="{9D8B030D-6E8A-4147-A177-3AD203B41FA5}">
                      <a16:colId xmlns:a16="http://schemas.microsoft.com/office/drawing/2014/main" val="3853194204"/>
                    </a:ext>
                  </a:extLst>
                </a:gridCol>
              </a:tblGrid>
              <a:tr h="750337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effectLst/>
                        </a:rPr>
                        <a:t>Concept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effectLst/>
                        </a:rPr>
                        <a:t>Meaning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19644"/>
                  </a:ext>
                </a:extLst>
              </a:tr>
              <a:tr h="140557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Definition</a:t>
                      </a:r>
                      <a:endParaRPr lang="en-US" sz="1600" dirty="0">
                        <a:effectLst/>
                      </a:endParaRP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A </a:t>
                      </a:r>
                      <a:r>
                        <a:rPr lang="en-US" sz="2400" b="1" dirty="0">
                          <a:effectLst/>
                        </a:rPr>
                        <a:t>function</a:t>
                      </a:r>
                      <a:r>
                        <a:rPr lang="en-US" sz="2400" dirty="0">
                          <a:effectLst/>
                        </a:rPr>
                        <a:t> in </a:t>
                      </a:r>
                      <a:r>
                        <a:rPr lang="en-US" sz="2400" dirty="0" err="1">
                          <a:effectLst/>
                        </a:rPr>
                        <a:t>FaaS</a:t>
                      </a:r>
                      <a:r>
                        <a:rPr lang="en-US" sz="2400" dirty="0">
                          <a:effectLst/>
                        </a:rPr>
                        <a:t> is a small, single-purpose piece of code designed to run </a:t>
                      </a:r>
                      <a:r>
                        <a:rPr lang="en-US" sz="2400" b="1" dirty="0">
                          <a:effectLst/>
                        </a:rPr>
                        <a:t>in response to an event</a:t>
                      </a:r>
                      <a:r>
                        <a:rPr lang="en-US" sz="2400" dirty="0">
                          <a:effectLst/>
                        </a:rPr>
                        <a:t> — like an HTTP request, file upload, message arrival, etc.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388699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Focus</a:t>
                      </a:r>
                      <a:endParaRPr lang="en-US" sz="1600">
                        <a:effectLst/>
                      </a:endParaRP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Each function is focused on </a:t>
                      </a:r>
                      <a:r>
                        <a:rPr lang="en-US" sz="1600" b="1" dirty="0">
                          <a:effectLst/>
                        </a:rPr>
                        <a:t>one clear task</a:t>
                      </a:r>
                      <a:r>
                        <a:rPr lang="en-US" sz="1600" dirty="0">
                          <a:effectLst/>
                        </a:rPr>
                        <a:t> — e.g., resize an image, validate a form, process a payment.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694986"/>
                  </a:ext>
                </a:extLst>
              </a:tr>
              <a:tr h="1001647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Deployment</a:t>
                      </a:r>
                      <a:endParaRPr lang="en-US" sz="1600">
                        <a:effectLst/>
                      </a:endParaRP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You deploy the function's code to the cloud (e.g., Google Cloud Functions), and the cloud provider automatically handles scaling, execution, and server management.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787372"/>
                  </a:ext>
                </a:extLst>
              </a:tr>
              <a:tr h="42606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Trigger</a:t>
                      </a:r>
                      <a:endParaRPr lang="en-US" sz="1600">
                        <a:effectLst/>
                      </a:endParaRP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Functions are </a:t>
                      </a:r>
                      <a:r>
                        <a:rPr lang="en-US" sz="1600" b="1">
                          <a:effectLst/>
                        </a:rPr>
                        <a:t>event-driven</a:t>
                      </a:r>
                      <a:r>
                        <a:rPr lang="en-US" sz="1600">
                          <a:effectLst/>
                        </a:rPr>
                        <a:t> — they only execute when a specific event occurs.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500532"/>
                  </a:ext>
                </a:extLst>
              </a:tr>
              <a:tr h="71385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Lifecycle</a:t>
                      </a:r>
                      <a:endParaRPr lang="en-US" sz="1600">
                        <a:effectLst/>
                      </a:endParaRP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Functions typically run quickly, perform their task, and then </a:t>
                      </a:r>
                      <a:r>
                        <a:rPr lang="en-US" sz="1600" b="1" dirty="0">
                          <a:effectLst/>
                        </a:rPr>
                        <a:t>exit</a:t>
                      </a:r>
                      <a:r>
                        <a:rPr lang="en-US" sz="1600" dirty="0">
                          <a:effectLst/>
                        </a:rPr>
                        <a:t> — they are short-lived and stateless.</a:t>
                      </a:r>
                    </a:p>
                  </a:txBody>
                  <a:tcPr marL="79633" marR="79633" marT="39816" marB="39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09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0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B98A-8ECB-8D2D-55BB-6EA6102B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API Development </a:t>
            </a:r>
            <a:r>
              <a:rPr lang="en-US" dirty="0"/>
              <a:t>on Google Cloud: Where Should You Host Your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28B7-17A5-28CF-7C2B-D3CD3B7D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77781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You can host API endpoints on </a:t>
            </a:r>
            <a:r>
              <a:rPr lang="en-US" b="1" dirty="0"/>
              <a:t>any</a:t>
            </a:r>
            <a:r>
              <a:rPr lang="en-US" dirty="0"/>
              <a:t> of these Google Cloud services:</a:t>
            </a:r>
          </a:p>
          <a:p>
            <a:pPr lvl="1"/>
            <a:r>
              <a:rPr lang="en-US" b="1" dirty="0"/>
              <a:t>Cloud Run Functions (previous Cloud Functions)</a:t>
            </a:r>
            <a:endParaRPr lang="en-US" dirty="0"/>
          </a:p>
          <a:p>
            <a:pPr lvl="1"/>
            <a:r>
              <a:rPr lang="en-US" b="1" dirty="0"/>
              <a:t>Cloud Run</a:t>
            </a:r>
            <a:endParaRPr lang="en-US" dirty="0"/>
          </a:p>
          <a:p>
            <a:pPr lvl="1"/>
            <a:r>
              <a:rPr lang="en-US" b="1" dirty="0"/>
              <a:t>App Engine (GAE)</a:t>
            </a:r>
            <a:br>
              <a:rPr lang="en-US" b="1" dirty="0"/>
            </a:br>
            <a:endParaRPr lang="en-US" dirty="0"/>
          </a:p>
          <a:p>
            <a:pPr>
              <a:buNone/>
            </a:pPr>
            <a:r>
              <a:rPr lang="en-US" dirty="0"/>
              <a:t>→ </a:t>
            </a:r>
            <a:r>
              <a:rPr lang="en-US" b="1" dirty="0"/>
              <a:t>All three</a:t>
            </a:r>
            <a:r>
              <a:rPr lang="en-US" dirty="0"/>
              <a:t> can integrate with </a:t>
            </a:r>
            <a:r>
              <a:rPr lang="en-US" b="1" dirty="0"/>
              <a:t>Google API Gateway</a:t>
            </a:r>
            <a:r>
              <a:rPr lang="en-US" dirty="0"/>
              <a:t> for: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Authorization</a:t>
            </a:r>
          </a:p>
          <a:p>
            <a:pPr lvl="1"/>
            <a:r>
              <a:rPr lang="en-US" dirty="0"/>
              <a:t>Rate limiting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Secure exposure to users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668920-684B-DA9B-8FD4-A5A5AEC8E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302" y="4010667"/>
            <a:ext cx="6447145" cy="28623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latin typeface="Arial" panose="020B0604020202020204" pitchFamily="34" charset="0"/>
              </a:rPr>
              <a:t>IMPORTANT Google Cloud Functions rebranded to Google Cloud Run Functions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Cloud Functions (1st gen)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was the traditional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service (this is what most people learned originally).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Cloud Functions (2nd gen)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 on top of Cloud Run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internally.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you deploy a "2nd gen" function,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 the hood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Google deploys it as a tiny Cloud Run service.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But from your perspective, you still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write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deploy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it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as a function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—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NOT as a container manually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1FE8-234A-48AC-6FB3-AE54D770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Case-where to host 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API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Google Cloud COMPARISONS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0EC0D-27B7-3FDA-B55A-17610D8C4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87187"/>
              </p:ext>
            </p:extLst>
          </p:nvPr>
        </p:nvGraphicFramePr>
        <p:xfrm>
          <a:off x="245942" y="1781818"/>
          <a:ext cx="11754769" cy="4181021"/>
        </p:xfrm>
        <a:graphic>
          <a:graphicData uri="http://schemas.openxmlformats.org/drawingml/2006/table">
            <a:tbl>
              <a:tblPr/>
              <a:tblGrid>
                <a:gridCol w="2032222">
                  <a:extLst>
                    <a:ext uri="{9D8B030D-6E8A-4147-A177-3AD203B41FA5}">
                      <a16:colId xmlns:a16="http://schemas.microsoft.com/office/drawing/2014/main" val="176817740"/>
                    </a:ext>
                  </a:extLst>
                </a:gridCol>
                <a:gridCol w="3404770">
                  <a:extLst>
                    <a:ext uri="{9D8B030D-6E8A-4147-A177-3AD203B41FA5}">
                      <a16:colId xmlns:a16="http://schemas.microsoft.com/office/drawing/2014/main" val="3222376058"/>
                    </a:ext>
                  </a:extLst>
                </a:gridCol>
                <a:gridCol w="3076387">
                  <a:extLst>
                    <a:ext uri="{9D8B030D-6E8A-4147-A177-3AD203B41FA5}">
                      <a16:colId xmlns:a16="http://schemas.microsoft.com/office/drawing/2014/main" val="1392752457"/>
                    </a:ext>
                  </a:extLst>
                </a:gridCol>
                <a:gridCol w="3241390">
                  <a:extLst>
                    <a:ext uri="{9D8B030D-6E8A-4147-A177-3AD203B41FA5}">
                      <a16:colId xmlns:a16="http://schemas.microsoft.com/office/drawing/2014/main" val="3006955381"/>
                    </a:ext>
                  </a:extLst>
                </a:gridCol>
              </a:tblGrid>
              <a:tr h="4143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Cloud (Run) Functions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Cloud Run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App Engine (GAE)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7718"/>
                  </a:ext>
                </a:extLst>
              </a:tr>
              <a:tr h="6968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</a:rPr>
                        <a:t>Best for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Small, lightweight APIs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Custom, scalable APIs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Traditional web apps with APIs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494524"/>
                  </a:ext>
                </a:extLst>
              </a:tr>
              <a:tr h="6968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</a:rPr>
                        <a:t>Granularity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One function = one endpoint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Full microservice or containerized app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Full web app or backend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89970"/>
                  </a:ext>
                </a:extLst>
              </a:tr>
              <a:tr h="97933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Customization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Very little (pure function)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Full container control (any language)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Moderate (predefined runtimes or flexible Docker)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621558"/>
                  </a:ext>
                </a:extLst>
              </a:tr>
              <a:tr h="6968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</a:rPr>
                        <a:t>Startup Time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Fast, cold starts possible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Faster startup than GAE Flexible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Standard = fast; Flexible = slower startup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26131"/>
                  </a:ext>
                </a:extLst>
              </a:tr>
              <a:tr h="6968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</a:rPr>
                        <a:t>Scaling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Per function call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Per HTTP request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Auto scales (Standard); Configurable (Flexible)</a:t>
                      </a:r>
                    </a:p>
                  </a:txBody>
                  <a:tcPr marL="94167" marR="94167" marT="47084" marB="470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73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9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1713</Words>
  <Application>Microsoft Office PowerPoint</Application>
  <PresentationFormat>Widescreen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Arial Unicode MS</vt:lpstr>
      <vt:lpstr>Office Theme</vt:lpstr>
      <vt:lpstr>APIs, FaaS and SaaS</vt:lpstr>
      <vt:lpstr>Some definitions</vt:lpstr>
      <vt:lpstr>Google &amp; Amazon Cloud</vt:lpstr>
      <vt:lpstr>SaaS</vt:lpstr>
      <vt:lpstr>APIs</vt:lpstr>
      <vt:lpstr>Is Google Cloud Vision SaaS or an API?</vt:lpstr>
      <vt:lpstr>What are Functions in FaaS</vt:lpstr>
      <vt:lpstr>API Development on Google Cloud: Where Should You Host Your API?</vt:lpstr>
      <vt:lpstr>Case-where to host API on Google Cloud COMPARISONS</vt:lpstr>
      <vt:lpstr>APIs  where BEST to Host (google cloud)</vt:lpstr>
      <vt:lpstr>EXAMPLE: "User Registration API" implemented using Google Cloud Functions </vt:lpstr>
      <vt:lpstr>How It’s Implemented (inside Google Cloud Run Functions)</vt:lpstr>
      <vt:lpstr>Example Code (Node.js on Google Cloud Run Functions)</vt:lpstr>
      <vt:lpstr>PowerPoint Presentation</vt:lpstr>
      <vt:lpstr>DEPLOY: How You Deploy the Node.js registerUser Function to Google  Run Functions</vt:lpstr>
      <vt:lpstr>Deploy- STEP 2</vt:lpstr>
      <vt:lpstr>How to use the registerUser deployed function</vt:lpstr>
      <vt:lpstr>Example 2: Call from another backend service (Node.js)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Lynne Grewe</dc:creator>
  <cp:lastModifiedBy>Lynne Grewe</cp:lastModifiedBy>
  <cp:revision>24</cp:revision>
  <dcterms:created xsi:type="dcterms:W3CDTF">2025-04-28T00:30:22Z</dcterms:created>
  <dcterms:modified xsi:type="dcterms:W3CDTF">2025-04-28T02:10:14Z</dcterms:modified>
</cp:coreProperties>
</file>