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5" r:id="rId22"/>
    <p:sldId id="284" r:id="rId23"/>
    <p:sldId id="283" r:id="rId24"/>
    <p:sldId id="28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>
        <p:scale>
          <a:sx n="60" d="100"/>
          <a:sy n="60" d="100"/>
        </p:scale>
        <p:origin x="1272" y="5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C86A03-FE4E-41AB-ADE4-16051B18C7C5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892159-964B-4B6F-ABB5-C22447DEB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67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892159-964B-4B6F-ABB5-C22447DEBAC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704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6F0D1-6AA9-3B74-9328-B6D114081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7660D5-5C2E-E522-E321-0108C1408C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6B8505-E50D-F23E-7CD7-785491DFEE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6C513F-69D8-F202-03C5-4050CDAF20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892159-964B-4B6F-ABB5-C22447DEBAC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875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16293-F38F-BB21-5806-A1BF690073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06C4E1-3575-85B6-B47E-48E06E0E8C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C99E31-58A1-CF90-6264-E667CECC6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8C51D-5CB7-42E1-ADA6-4C9D1C612F6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4CA74F-9DE6-B3E8-BE3F-459C370A3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E35272-668D-FDD7-29C4-8A2F28C02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8B01-DC14-43D1-96E9-7D398D8E8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13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A7398-AE72-EC89-622C-C1F4C0EBB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2AE2E2-EA89-F02A-4990-E1A4E6135A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1FFB5D-6C9B-DCA0-2D70-25025C8A7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8C51D-5CB7-42E1-ADA6-4C9D1C612F6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C11BC-34C2-9144-E4AE-CB60E0CF8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A53C37-C3A1-A97E-E247-246FF2A8B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8B01-DC14-43D1-96E9-7D398D8E8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076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403249-900E-6AE4-CDE4-E607DBC5BC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1EEF08-964D-F408-34FF-64554CBD38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4316E-EC77-B7FA-9D71-2C46E3795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8C51D-5CB7-42E1-ADA6-4C9D1C612F6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2C6FF-4D78-FD52-E0EB-8D56A1592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A03F37-6726-430F-A600-40D37C408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8B01-DC14-43D1-96E9-7D398D8E8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020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0B321-94FF-0EDB-507F-408EBE29F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2E4F2-F854-027E-C5D7-33CF5332A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1AF6E-64C9-22B4-EBE3-B0FB45BCE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8C51D-5CB7-42E1-ADA6-4C9D1C612F6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56552-7E42-2CA8-3707-B2BB1BAA1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86E2B-8829-8D49-3C1D-EE8F2EF4B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8B01-DC14-43D1-96E9-7D398D8E8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1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12ED4-5E5E-E09D-FF41-A74D7ABA5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4FBC95-D60A-3FDB-8D62-1A7D8B496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862AA4-4749-3611-923B-F989D9E73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8C51D-5CB7-42E1-ADA6-4C9D1C612F6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DEF53E-AF6C-DDD9-3A98-B0D565F19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1BAC7-1277-505C-764E-1CDFEA2CD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8B01-DC14-43D1-96E9-7D398D8E8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420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0D900-ECE7-697D-D4EC-FE7E37BC3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44780-E2A7-7728-0A26-7B6AA6521F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5EA6D2-159A-7D60-BD25-13A5C24117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684BCA-0CD5-D12E-7359-92CE63B0D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8C51D-5CB7-42E1-ADA6-4C9D1C612F6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5C65D8-D3E3-EED1-48FB-E85D913A6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B44B29-B5BF-0617-BA03-A38698AB8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8B01-DC14-43D1-96E9-7D398D8E8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28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3190B-460F-2EEC-1185-9BB47B7D0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E30E29-1DDB-3A5B-32DC-37944F0E55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751F59-C6EC-EA48-0134-46CBB5F48C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006255-9F1A-B04B-879D-D7913942F9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DE3679-4BD6-1C31-90A9-FFE9B19FF1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D6E5A1-BA14-2623-0146-2851DDC09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8C51D-5CB7-42E1-ADA6-4C9D1C612F6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7E6716-5F85-1C77-5B6E-60EA80209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FD0FED-5C20-DFC2-D84A-214979C2F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8B01-DC14-43D1-96E9-7D398D8E8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224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5E89C-54F1-DAB1-6E5F-000729665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D481BC-913C-10E6-F1B8-3C99D93C5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8C51D-5CB7-42E1-ADA6-4C9D1C612F6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E2EF56-0E1E-B0FA-46DD-B7555FFA3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524D3C-A7E7-80B0-1739-A98719321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8B01-DC14-43D1-96E9-7D398D8E8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138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8EA3F8-AC06-98AD-72F7-3CE8207A2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8C51D-5CB7-42E1-ADA6-4C9D1C612F6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D2F688-39CA-82B2-5EE1-D475BADF1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3586A4-5529-3EC6-B68D-2812C58B8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8B01-DC14-43D1-96E9-7D398D8E8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234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332DE-DA6D-3028-6ED1-926A7DD34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8052C6-5FDA-B700-7879-BC2C9651F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00E44E-AEBB-C9B6-1F62-38BDAF6D44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7B20EA-5B55-F017-23F1-5E0F61D5B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8C51D-5CB7-42E1-ADA6-4C9D1C612F6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5B650C-84AB-F08D-7CC9-2D4B7B43B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BCF751-DFFF-85F3-F421-9220F186B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8B01-DC14-43D1-96E9-7D398D8E8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226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A4171-394D-B0E1-C36E-F0D855198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766525-5670-2730-489B-932D49E40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380FA7-AF23-9AE0-3CC9-99B26ADF2C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ED4176-0FBB-2AA1-430A-5C4697C42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8C51D-5CB7-42E1-ADA6-4C9D1C612F6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DE0EF4-D771-294E-F120-5F54484A5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8FCE72-9794-AD01-59C5-AE1E9EB87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8B01-DC14-43D1-96E9-7D398D8E8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700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BE76D9-2686-A6FE-BAF4-6ABAA4836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3EE900-DDDB-1A00-433C-ADD3A05B2A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C6E83-B1C7-1823-ADB5-026945FD2B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F8C51D-5CB7-42E1-ADA6-4C9D1C612F67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EC75F4-28D5-F8C0-506C-9B90A606B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07DDD-CCE4-4B93-76E2-D63EEF3AF8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D98B01-DC14-43D1-96E9-7D398D8E89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299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getbootstrap.com/docs/5.3/utilities/api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getbootstrap.com/docs/5.3/getting-started/javascript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getbootstrap.com/docs/5.3/getting-started/introduction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cdn.jsdelivr.net/npm/bootstrap@5.3.8/dist/js/bootstrap.bundle.min.j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819DB-A996-2E31-ED02-41283B1E2C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Bootstrap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9770C-4003-5599-24BC-140C50E5F3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front-end UI framework consisting of CSS plus JavaScript components.</a:t>
            </a:r>
          </a:p>
        </p:txBody>
      </p:sp>
    </p:spTree>
    <p:extLst>
      <p:ext uri="{BB962C8B-B14F-4D97-AF65-F5344CB8AC3E}">
        <p14:creationId xmlns:p14="http://schemas.microsoft.com/office/powerpoint/2010/main" val="3799123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1820D-69A7-7C1F-EF7C-E9CB7AB11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3859"/>
          </a:xfrm>
        </p:spPr>
        <p:txBody>
          <a:bodyPr>
            <a:normAutofit fontScale="90000"/>
          </a:bodyPr>
          <a:lstStyle/>
          <a:p>
            <a:r>
              <a:rPr lang="en-US" dirty="0"/>
              <a:t>Bootstrap </a:t>
            </a:r>
            <a:r>
              <a:rPr lang="en-US" b="1" dirty="0"/>
              <a:t>Grid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2B878B-26D3-305D-11C8-809BB1CCC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58" y="906178"/>
            <a:ext cx="1216193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Container = overall content area. </a:t>
            </a:r>
            <a:r>
              <a:rPr lang="en-US" b="1" dirty="0"/>
              <a:t>Grid </a:t>
            </a:r>
            <a:r>
              <a:rPr lang="en-US" dirty="0"/>
              <a:t>= how we divide that area into a layout.</a:t>
            </a:r>
          </a:p>
          <a:p>
            <a:r>
              <a:rPr lang="en-US" dirty="0"/>
              <a:t>Bootstrap divides each </a:t>
            </a:r>
            <a:r>
              <a:rPr lang="en-US" b="1" dirty="0">
                <a:solidFill>
                  <a:srgbClr val="FF0000"/>
                </a:solidFill>
              </a:rPr>
              <a:t>row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into </a:t>
            </a:r>
            <a:r>
              <a:rPr lang="en-US" b="1" dirty="0"/>
              <a:t>12 equal conceptual columns</a:t>
            </a:r>
            <a:r>
              <a:rPr lang="en-US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54C183-CD4F-E6B5-2A86-B449E496CEB9}"/>
              </a:ext>
            </a:extLst>
          </p:cNvPr>
          <p:cNvSpPr txBox="1"/>
          <p:nvPr/>
        </p:nvSpPr>
        <p:spPr>
          <a:xfrm>
            <a:off x="376705" y="1795030"/>
            <a:ext cx="3890795" cy="230832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dirty="0"/>
              <a:t>.container</a:t>
            </a:r>
          </a:p>
          <a:p>
            <a:r>
              <a:rPr lang="en-US" dirty="0"/>
              <a:t>    │</a:t>
            </a:r>
          </a:p>
          <a:p>
            <a:r>
              <a:rPr lang="en-US" dirty="0"/>
              <a:t>    └── .row</a:t>
            </a:r>
          </a:p>
          <a:p>
            <a:r>
              <a:rPr lang="en-US" dirty="0"/>
              <a:t>          │</a:t>
            </a:r>
          </a:p>
          <a:p>
            <a:r>
              <a:rPr lang="en-US" dirty="0"/>
              <a:t>          └── 12 available column units</a:t>
            </a:r>
          </a:p>
          <a:p>
            <a:endParaRPr lang="en-US" dirty="0"/>
          </a:p>
          <a:p>
            <a:r>
              <a:rPr lang="en-US" dirty="0"/>
              <a:t>     1  2  3  4  5  6  7  8  9  10 11 12</a:t>
            </a:r>
          </a:p>
          <a:p>
            <a:r>
              <a:rPr lang="en-US" dirty="0"/>
              <a:t>    |--|--|--|--|--|--|--|--|--|--|--|--|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AB383E-47E5-86D1-A0B2-9AFDD0326164}"/>
              </a:ext>
            </a:extLst>
          </p:cNvPr>
          <p:cNvSpPr txBox="1"/>
          <p:nvPr/>
        </p:nvSpPr>
        <p:spPr>
          <a:xfrm>
            <a:off x="4560347" y="1968560"/>
            <a:ext cx="3605006" cy="452431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dirty="0"/>
              <a:t>Example: Sidebar + Main Content</a:t>
            </a:r>
          </a:p>
          <a:p>
            <a:r>
              <a:rPr lang="en-US" dirty="0"/>
              <a:t>&lt;div class="container"&gt;</a:t>
            </a:r>
          </a:p>
          <a:p>
            <a:endParaRPr lang="en-US" dirty="0"/>
          </a:p>
          <a:p>
            <a:r>
              <a:rPr lang="en-US" dirty="0"/>
              <a:t>  </a:t>
            </a:r>
            <a:r>
              <a:rPr lang="en-US" dirty="0">
                <a:solidFill>
                  <a:srgbClr val="FF0000"/>
                </a:solidFill>
              </a:rPr>
              <a:t>&lt;div class="row"&gt;</a:t>
            </a:r>
          </a:p>
          <a:p>
            <a:endParaRPr lang="en-US" dirty="0"/>
          </a:p>
          <a:p>
            <a:r>
              <a:rPr lang="en-US" dirty="0"/>
              <a:t>    &lt;div class="col-4"&gt;</a:t>
            </a:r>
          </a:p>
          <a:p>
            <a:r>
              <a:rPr lang="en-US" dirty="0"/>
              <a:t>      Sidebar</a:t>
            </a:r>
          </a:p>
          <a:p>
            <a:r>
              <a:rPr lang="en-US" dirty="0"/>
              <a:t>    &lt;/div&gt;</a:t>
            </a:r>
          </a:p>
          <a:p>
            <a:endParaRPr lang="en-US" dirty="0"/>
          </a:p>
          <a:p>
            <a:r>
              <a:rPr lang="en-US" dirty="0"/>
              <a:t>    &lt;div class="col-8"&gt;</a:t>
            </a:r>
          </a:p>
          <a:p>
            <a:r>
              <a:rPr lang="en-US" dirty="0"/>
              <a:t>      Main Content</a:t>
            </a:r>
          </a:p>
          <a:p>
            <a:r>
              <a:rPr lang="en-US" dirty="0"/>
              <a:t>    &lt;/div&gt;</a:t>
            </a:r>
          </a:p>
          <a:p>
            <a:endParaRPr lang="en-US" dirty="0"/>
          </a:p>
          <a:p>
            <a:r>
              <a:rPr lang="en-US" dirty="0"/>
              <a:t>  </a:t>
            </a:r>
            <a:r>
              <a:rPr lang="en-US" dirty="0">
                <a:solidFill>
                  <a:srgbClr val="FF0000"/>
                </a:solidFill>
              </a:rPr>
              <a:t>&lt;/div&gt;</a:t>
            </a:r>
          </a:p>
          <a:p>
            <a:endParaRPr lang="en-US" dirty="0"/>
          </a:p>
          <a:p>
            <a:r>
              <a:rPr lang="en-US" dirty="0"/>
              <a:t>&lt;/div&gt;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A6DC70-8956-7257-3AFC-045FC1EC43CD}"/>
              </a:ext>
            </a:extLst>
          </p:cNvPr>
          <p:cNvSpPr txBox="1"/>
          <p:nvPr/>
        </p:nvSpPr>
        <p:spPr>
          <a:xfrm>
            <a:off x="7056718" y="2509813"/>
            <a:ext cx="4297082" cy="332398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1400" dirty="0"/>
              <a:t> ROW = 12 column units</a:t>
            </a:r>
          </a:p>
          <a:p>
            <a:endParaRPr lang="en-US" sz="1400" dirty="0"/>
          </a:p>
          <a:p>
            <a:r>
              <a:rPr lang="en-US" sz="1400" dirty="0"/>
              <a:t>┌──────────────┬──────────────────────────┐</a:t>
            </a:r>
          </a:p>
          <a:p>
            <a:r>
              <a:rPr lang="en-US" sz="1400" dirty="0"/>
              <a:t>│                        │                                                                              │</a:t>
            </a:r>
          </a:p>
          <a:p>
            <a:r>
              <a:rPr lang="en-US" sz="1400" dirty="0"/>
              <a:t>│   Sidebar    │       Main Content                                          │</a:t>
            </a:r>
          </a:p>
          <a:p>
            <a:r>
              <a:rPr lang="en-US" sz="1400" dirty="0"/>
              <a:t>│                        │                                                                              │</a:t>
            </a:r>
          </a:p>
          <a:p>
            <a:r>
              <a:rPr lang="en-US" sz="1400" dirty="0"/>
              <a:t>│    col-4         │          col-8                                                         │</a:t>
            </a:r>
          </a:p>
          <a:p>
            <a:r>
              <a:rPr lang="en-US" sz="1400" dirty="0"/>
              <a:t>│     4/12         │           8/12                                                         │</a:t>
            </a:r>
          </a:p>
          <a:p>
            <a:r>
              <a:rPr lang="en-US" sz="1400" dirty="0"/>
              <a:t>│     33%         │           67%                                                          │</a:t>
            </a:r>
          </a:p>
          <a:p>
            <a:r>
              <a:rPr lang="en-US" sz="1400" dirty="0"/>
              <a:t>│                        │                                                                              │</a:t>
            </a:r>
          </a:p>
          <a:p>
            <a:r>
              <a:rPr lang="en-US" sz="1400" dirty="0"/>
              <a:t>└──────────────┴──────────────────────────┘</a:t>
            </a:r>
          </a:p>
          <a:p>
            <a:endParaRPr lang="en-US" sz="1400" dirty="0"/>
          </a:p>
          <a:p>
            <a:r>
              <a:rPr lang="en-US" sz="1400" dirty="0"/>
              <a:t>               4       +          8</a:t>
            </a:r>
          </a:p>
          <a:p>
            <a:r>
              <a:rPr lang="en-US" sz="1400" dirty="0"/>
              <a:t>                         =</a:t>
            </a:r>
          </a:p>
          <a:p>
            <a:r>
              <a:rPr lang="en-US" sz="1400" dirty="0"/>
              <a:t>                       12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35544D-AF5D-D1AC-BD97-BA7F7D119D0F}"/>
              </a:ext>
            </a:extLst>
          </p:cNvPr>
          <p:cNvSpPr txBox="1"/>
          <p:nvPr/>
        </p:nvSpPr>
        <p:spPr>
          <a:xfrm>
            <a:off x="364865" y="4171807"/>
            <a:ext cx="3902635" cy="230832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dirty="0"/>
              <a:t>.container  → overall content area</a:t>
            </a:r>
          </a:p>
          <a:p>
            <a:endParaRPr lang="en-US" dirty="0"/>
          </a:p>
          <a:p>
            <a:r>
              <a:rPr lang="en-US" dirty="0"/>
              <a:t>.row        → creates a horizontal group</a:t>
            </a:r>
          </a:p>
          <a:p>
            <a:endParaRPr lang="en-US" dirty="0"/>
          </a:p>
          <a:p>
            <a:r>
              <a:rPr lang="en-US" dirty="0"/>
              <a:t>.col-*      → determines how much of the</a:t>
            </a:r>
          </a:p>
          <a:p>
            <a:r>
              <a:rPr lang="en-US" dirty="0"/>
              <a:t>              12-column row an item occupies</a:t>
            </a:r>
          </a:p>
        </p:txBody>
      </p:sp>
    </p:spTree>
    <p:extLst>
      <p:ext uri="{BB962C8B-B14F-4D97-AF65-F5344CB8AC3E}">
        <p14:creationId xmlns:p14="http://schemas.microsoft.com/office/powerpoint/2010/main" val="3996698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B4767-1946-69D9-6446-9A23517AF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0687"/>
          </a:xfrm>
        </p:spPr>
        <p:txBody>
          <a:bodyPr>
            <a:normAutofit fontScale="90000"/>
          </a:bodyPr>
          <a:lstStyle/>
          <a:p>
            <a:r>
              <a:rPr lang="en-US" dirty="0"/>
              <a:t>Important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CCA6F-4FF0-1B1A-C587-984D23469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1864" y="1415332"/>
            <a:ext cx="10351936" cy="56136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Remember col-4 or col-8 is a percentage of the </a:t>
            </a:r>
            <a:r>
              <a:rPr lang="en-US" sz="2400" b="1" dirty="0"/>
              <a:t>available width of the row</a:t>
            </a:r>
            <a:r>
              <a:rPr lang="en-US" sz="2400" dirty="0"/>
              <a:t>, which is normally inside a container: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Think of the 12-column grid as an easy way to specify fractions/percentages of a row.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125CBF-9280-93D9-A84A-F2C57A7565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058" t="48464" r="44420" b="27652"/>
          <a:stretch>
            <a:fillRect/>
          </a:stretch>
        </p:blipFill>
        <p:spPr>
          <a:xfrm>
            <a:off x="4214191" y="2401292"/>
            <a:ext cx="4158532" cy="3172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153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DA7B9-ABF5-C168-1109-B228BF5EC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Automatic Equal-Width Columns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D86BB-3A69-FC87-553E-83581FD3A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303" y="1679562"/>
            <a:ext cx="554669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You </a:t>
            </a:r>
            <a:r>
              <a:rPr lang="en-US" b="1" dirty="0"/>
              <a:t>do not always need to specify col-4, col-6, etc.</a:t>
            </a:r>
            <a:endParaRPr lang="en-US" dirty="0"/>
          </a:p>
          <a:p>
            <a:r>
              <a:rPr lang="en-US" dirty="0"/>
              <a:t>If you simply use:</a:t>
            </a:r>
          </a:p>
          <a:p>
            <a:endParaRPr lang="en-US" dirty="0"/>
          </a:p>
          <a:p>
            <a:r>
              <a:rPr lang="en-US" dirty="0"/>
              <a:t>Bootstrap divides the available row width </a:t>
            </a:r>
            <a:r>
              <a:rPr lang="en-US" b="1" dirty="0"/>
              <a:t>equally among the .col elements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6606D0-9C12-DF90-3842-56CFE68319C5}"/>
              </a:ext>
            </a:extLst>
          </p:cNvPr>
          <p:cNvSpPr txBox="1"/>
          <p:nvPr/>
        </p:nvSpPr>
        <p:spPr>
          <a:xfrm>
            <a:off x="5714337" y="1737135"/>
            <a:ext cx="2693504" cy="424731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dirty="0"/>
              <a:t>&lt;div class="row"&gt;</a:t>
            </a:r>
          </a:p>
          <a:p>
            <a:endParaRPr lang="en-US" dirty="0"/>
          </a:p>
          <a:p>
            <a:r>
              <a:rPr lang="en-US" dirty="0"/>
              <a:t>  &lt;div class="col"&gt;</a:t>
            </a:r>
          </a:p>
          <a:p>
            <a:r>
              <a:rPr lang="en-US" dirty="0"/>
              <a:t>    Column 1</a:t>
            </a:r>
          </a:p>
          <a:p>
            <a:r>
              <a:rPr lang="en-US" dirty="0"/>
              <a:t>  &lt;/div&gt;</a:t>
            </a:r>
          </a:p>
          <a:p>
            <a:endParaRPr lang="en-US" dirty="0"/>
          </a:p>
          <a:p>
            <a:r>
              <a:rPr lang="en-US" dirty="0"/>
              <a:t>  &lt;div class="col"&gt;</a:t>
            </a:r>
          </a:p>
          <a:p>
            <a:r>
              <a:rPr lang="en-US" dirty="0"/>
              <a:t>    Column 2</a:t>
            </a:r>
          </a:p>
          <a:p>
            <a:r>
              <a:rPr lang="en-US" dirty="0"/>
              <a:t>  &lt;/div&gt;</a:t>
            </a:r>
          </a:p>
          <a:p>
            <a:endParaRPr lang="en-US" dirty="0"/>
          </a:p>
          <a:p>
            <a:r>
              <a:rPr lang="en-US" dirty="0"/>
              <a:t>  &lt;div class="col"&gt;</a:t>
            </a:r>
          </a:p>
          <a:p>
            <a:r>
              <a:rPr lang="en-US" dirty="0"/>
              <a:t>    Column 3</a:t>
            </a:r>
          </a:p>
          <a:p>
            <a:r>
              <a:rPr lang="en-US" dirty="0"/>
              <a:t>  &lt;/div&gt;</a:t>
            </a:r>
          </a:p>
          <a:p>
            <a:endParaRPr lang="en-US" dirty="0"/>
          </a:p>
          <a:p>
            <a:r>
              <a:rPr lang="en-US" dirty="0"/>
              <a:t>&lt;/div&gt;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951A37-521D-5501-349D-24BA41D605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303" t="46029" r="47507" b="38087"/>
          <a:stretch>
            <a:fillRect/>
          </a:stretch>
        </p:blipFill>
        <p:spPr>
          <a:xfrm>
            <a:off x="7685939" y="2565095"/>
            <a:ext cx="4415947" cy="25634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FC21C1-8C00-6E10-00D2-4A5E29F202AD}"/>
              </a:ext>
            </a:extLst>
          </p:cNvPr>
          <p:cNvSpPr txBox="1"/>
          <p:nvPr/>
        </p:nvSpPr>
        <p:spPr>
          <a:xfrm>
            <a:off x="898497" y="6138407"/>
            <a:ext cx="10029733" cy="52322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sz="2800" dirty="0"/>
              <a:t>.col means: “Give me an equal share of the available row width.”</a:t>
            </a:r>
          </a:p>
        </p:txBody>
      </p:sp>
    </p:spTree>
    <p:extLst>
      <p:ext uri="{BB962C8B-B14F-4D97-AF65-F5344CB8AC3E}">
        <p14:creationId xmlns:p14="http://schemas.microsoft.com/office/powerpoint/2010/main" val="2253270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E3E73-D1E1-172C-EABA-9EDBCEA61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Responsive Columns with Breakpoints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Making the Grid Responsive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35B27-E0C5-8C69-137E-316C30C56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635" y="1690688"/>
            <a:ext cx="10515600" cy="4351338"/>
          </a:xfrm>
        </p:spPr>
        <p:txBody>
          <a:bodyPr/>
          <a:lstStyle/>
          <a:p>
            <a:r>
              <a:rPr lang="en-US"/>
              <a:t>Bootstrap lets you change how many columns an element occupies as the viewport width changes.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CC78DE-F25D-1329-3E76-3B9F54F44765}"/>
              </a:ext>
            </a:extLst>
          </p:cNvPr>
          <p:cNvSpPr txBox="1"/>
          <p:nvPr/>
        </p:nvSpPr>
        <p:spPr>
          <a:xfrm>
            <a:off x="252119" y="2887769"/>
            <a:ext cx="3440926" cy="313932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dirty="0"/>
              <a:t>&lt;div class="row"&gt;</a:t>
            </a:r>
          </a:p>
          <a:p>
            <a:endParaRPr lang="en-US" dirty="0"/>
          </a:p>
          <a:p>
            <a:r>
              <a:rPr lang="en-US" dirty="0"/>
              <a:t>  &lt;div class="col-12 col-md-6"&gt;</a:t>
            </a:r>
          </a:p>
          <a:p>
            <a:r>
              <a:rPr lang="en-US" dirty="0"/>
              <a:t>    Left</a:t>
            </a:r>
          </a:p>
          <a:p>
            <a:r>
              <a:rPr lang="en-US" dirty="0"/>
              <a:t>  &lt;/div&gt;</a:t>
            </a:r>
          </a:p>
          <a:p>
            <a:endParaRPr lang="en-US" dirty="0"/>
          </a:p>
          <a:p>
            <a:r>
              <a:rPr lang="en-US" dirty="0"/>
              <a:t>  &lt;div class="col-12 col-md-6"&gt;</a:t>
            </a:r>
          </a:p>
          <a:p>
            <a:r>
              <a:rPr lang="en-US" dirty="0"/>
              <a:t>    Right</a:t>
            </a:r>
          </a:p>
          <a:p>
            <a:r>
              <a:rPr lang="en-US" dirty="0"/>
              <a:t>  &lt;/div&gt;</a:t>
            </a:r>
          </a:p>
          <a:p>
            <a:endParaRPr lang="en-US" dirty="0"/>
          </a:p>
          <a:p>
            <a:r>
              <a:rPr lang="en-US" dirty="0"/>
              <a:t>&lt;/div&gt;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172B5C-8D31-E8A5-ABFE-95064977FF60}"/>
              </a:ext>
            </a:extLst>
          </p:cNvPr>
          <p:cNvSpPr txBox="1"/>
          <p:nvPr/>
        </p:nvSpPr>
        <p:spPr>
          <a:xfrm>
            <a:off x="3839480" y="2902705"/>
            <a:ext cx="3250095" cy="313932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Read each class separately</a:t>
            </a:r>
          </a:p>
          <a:p>
            <a:pPr rtl="0">
              <a:buNone/>
            </a:pPr>
            <a:r>
              <a:rPr lang="en-US" dirty="0">
                <a:latin typeface="+mn-lt"/>
              </a:rPr>
              <a:t>col-12</a:t>
            </a:r>
          </a:p>
          <a:p>
            <a:pPr rtl="0">
              <a:buNone/>
            </a:pPr>
            <a:r>
              <a:rPr lang="en-US" dirty="0">
                <a:latin typeface="+mn-lt"/>
              </a:rPr>
              <a:t>   ↓</a:t>
            </a:r>
          </a:p>
          <a:p>
            <a:pPr rtl="0">
              <a:buNone/>
            </a:pPr>
            <a:r>
              <a:rPr lang="en-US" dirty="0">
                <a:latin typeface="+mn-lt"/>
              </a:rPr>
              <a:t>No breakpoint specified</a:t>
            </a:r>
          </a:p>
          <a:p>
            <a:pPr rtl="0">
              <a:buNone/>
            </a:pPr>
            <a:r>
              <a:rPr lang="en-US" dirty="0">
                <a:latin typeface="+mn-lt"/>
              </a:rPr>
              <a:t>12/12 = 100% width</a:t>
            </a:r>
          </a:p>
          <a:p>
            <a:pPr rtl="0">
              <a:buNone/>
            </a:pPr>
            <a:endParaRPr lang="en-US" dirty="0">
              <a:latin typeface="+mn-lt"/>
            </a:endParaRPr>
          </a:p>
          <a:p>
            <a:pPr rtl="0">
              <a:buNone/>
            </a:pPr>
            <a:endParaRPr lang="en-US" dirty="0">
              <a:latin typeface="+mn-lt"/>
            </a:endParaRPr>
          </a:p>
          <a:p>
            <a:pPr rtl="0">
              <a:buNone/>
            </a:pPr>
            <a:r>
              <a:rPr lang="en-US" dirty="0">
                <a:latin typeface="+mn-lt"/>
              </a:rPr>
              <a:t>col-md-6</a:t>
            </a:r>
          </a:p>
          <a:p>
            <a:pPr rtl="0">
              <a:buNone/>
            </a:pPr>
            <a:r>
              <a:rPr lang="en-US" dirty="0">
                <a:latin typeface="+mn-lt"/>
              </a:rPr>
              <a:t>   ↓</a:t>
            </a:r>
          </a:p>
          <a:p>
            <a:pPr rtl="0">
              <a:buNone/>
            </a:pPr>
            <a:r>
              <a:rPr lang="en-US" dirty="0">
                <a:latin typeface="+mn-lt"/>
              </a:rPr>
              <a:t>Starting at md (≥ 768px)</a:t>
            </a:r>
          </a:p>
          <a:p>
            <a:pPr rtl="0">
              <a:buNone/>
            </a:pPr>
            <a:r>
              <a:rPr lang="en-US" dirty="0">
                <a:latin typeface="+mn-lt"/>
              </a:rPr>
              <a:t>6/12 = 50% width</a:t>
            </a:r>
            <a:endParaRPr lang="en-US" dirty="0">
              <a:latin typeface="Courier New" panose="02070309020205020404" pitchFamily="49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A6B2BA-FF91-15D8-DCC6-43F70CF305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243" t="40928" r="44215" b="30203"/>
          <a:stretch>
            <a:fillRect/>
          </a:stretch>
        </p:blipFill>
        <p:spPr>
          <a:xfrm>
            <a:off x="7371188" y="2803558"/>
            <a:ext cx="4129047" cy="38037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0E47AA9-CD89-3B4C-E77C-E9C847893198}"/>
              </a:ext>
            </a:extLst>
          </p:cNvPr>
          <p:cNvSpPr txBox="1"/>
          <p:nvPr/>
        </p:nvSpPr>
        <p:spPr>
          <a:xfrm>
            <a:off x="252118" y="6042026"/>
            <a:ext cx="70392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The HTML does not change. Bootstrap CSS changes the layout based on the viewport width.</a:t>
            </a:r>
          </a:p>
        </p:txBody>
      </p:sp>
    </p:spTree>
    <p:extLst>
      <p:ext uri="{BB962C8B-B14F-4D97-AF65-F5344CB8AC3E}">
        <p14:creationId xmlns:p14="http://schemas.microsoft.com/office/powerpoint/2010/main" val="1853558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80659-A575-CBA3-BF53-47ED02BF6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Bootstrap Grid Is Mobile-First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45DB5-9DF9-3670-D78F-A87B4DFD5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954" y="1522591"/>
            <a:ext cx="7621989" cy="4351338"/>
          </a:xfrm>
        </p:spPr>
        <p:txBody>
          <a:bodyPr/>
          <a:lstStyle/>
          <a:p>
            <a:r>
              <a:rPr lang="en-US" b="1" dirty="0"/>
              <a:t>Define the layout for the smallest viewport first, then progressively change it for wider viewports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D08412-6A42-0754-EB3D-00B087C5C3D0}"/>
              </a:ext>
            </a:extLst>
          </p:cNvPr>
          <p:cNvSpPr txBox="1"/>
          <p:nvPr/>
        </p:nvSpPr>
        <p:spPr>
          <a:xfrm>
            <a:off x="1019755" y="2682598"/>
            <a:ext cx="461932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&lt;div class="col-12 col-md-6 col-lg-4"&gt;Card 1&lt;/div&gt;</a:t>
            </a:r>
          </a:p>
          <a:p>
            <a:r>
              <a:rPr lang="it-IT" dirty="0"/>
              <a:t>&lt;div class="col-12 col-md-6 col-lg-4"&gt;Card 2&lt;/div&gt;</a:t>
            </a:r>
          </a:p>
          <a:p>
            <a:r>
              <a:rPr lang="it-IT" dirty="0"/>
              <a:t>&lt;div class="col-12 col-md-6 col-lg-4"&gt;Card 3&lt;/div&gt;</a:t>
            </a:r>
            <a:endParaRPr lang="en-US" dirty="0"/>
          </a:p>
          <a:p>
            <a:r>
              <a:rPr lang="en-US" b="1" dirty="0">
                <a:highlight>
                  <a:srgbClr val="FFFF00"/>
                </a:highlight>
              </a:rPr>
              <a:t>Read from smallest → largest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9DE4562-5A3C-C698-88A9-1981E3AE30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7836429"/>
              </p:ext>
            </p:extLst>
          </p:nvPr>
        </p:nvGraphicFramePr>
        <p:xfrm>
          <a:off x="281608" y="4880665"/>
          <a:ext cx="7423206" cy="1737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74402">
                  <a:extLst>
                    <a:ext uri="{9D8B030D-6E8A-4147-A177-3AD203B41FA5}">
                      <a16:colId xmlns:a16="http://schemas.microsoft.com/office/drawing/2014/main" val="4213709737"/>
                    </a:ext>
                  </a:extLst>
                </a:gridCol>
                <a:gridCol w="2474402">
                  <a:extLst>
                    <a:ext uri="{9D8B030D-6E8A-4147-A177-3AD203B41FA5}">
                      <a16:colId xmlns:a16="http://schemas.microsoft.com/office/drawing/2014/main" val="2072272250"/>
                    </a:ext>
                  </a:extLst>
                </a:gridCol>
                <a:gridCol w="2474402">
                  <a:extLst>
                    <a:ext uri="{9D8B030D-6E8A-4147-A177-3AD203B41FA5}">
                      <a16:colId xmlns:a16="http://schemas.microsoft.com/office/drawing/2014/main" val="174035193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Viewport width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Class controlling width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b="1" dirty="0"/>
                        <a:t>Result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57426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&lt; 768px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col-12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/>
                        <a:t>12/12 = 100%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07976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768–991px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col-md-6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dirty="0"/>
                        <a:t>6/12 = 50%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2748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≥ 992px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col-lg-4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dirty="0"/>
                        <a:t>4/12 = 33.3%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982732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E8DBD78A-D840-B43D-12A2-D4CF80CCB5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411" t="33739" r="48536" b="17797"/>
          <a:stretch>
            <a:fillRect/>
          </a:stretch>
        </p:blipFill>
        <p:spPr>
          <a:xfrm>
            <a:off x="7911681" y="0"/>
            <a:ext cx="3880103" cy="6931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983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ED0CE-7AB3-B6EF-04BC-6347881CE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Bootstrap Utility Classes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1EE31-803A-5A42-A07A-BAE099096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515" y="1472792"/>
            <a:ext cx="7256228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Bootstrap provides predefined CSS classes for common styling operations.</a:t>
            </a:r>
          </a:p>
          <a:p>
            <a:r>
              <a:rPr lang="en-US" dirty="0"/>
              <a:t>Instead of writing your own CSS:</a:t>
            </a:r>
          </a:p>
          <a:p>
            <a:pPr marL="914400" lvl="2" indent="0">
              <a:buNone/>
            </a:pPr>
            <a:r>
              <a:rPr lang="en-US" dirty="0"/>
              <a:t>.</a:t>
            </a:r>
            <a:r>
              <a:rPr lang="en-US" dirty="0" err="1"/>
              <a:t>myBox</a:t>
            </a:r>
            <a:r>
              <a:rPr lang="en-US" dirty="0"/>
              <a:t> {</a:t>
            </a:r>
          </a:p>
          <a:p>
            <a:pPr marL="914400" lvl="2" indent="0">
              <a:buNone/>
            </a:pPr>
            <a:r>
              <a:rPr lang="en-US" dirty="0"/>
              <a:t>    margin-top: 1rem;</a:t>
            </a:r>
          </a:p>
          <a:p>
            <a:pPr marL="914400" lvl="2" indent="0">
              <a:buNone/>
            </a:pPr>
            <a:r>
              <a:rPr lang="en-US" dirty="0"/>
              <a:t>    padding: 1.5rem;</a:t>
            </a:r>
          </a:p>
          <a:p>
            <a:pPr marL="914400" lvl="2" indent="0">
              <a:buNone/>
            </a:pPr>
            <a:r>
              <a:rPr lang="en-US" dirty="0"/>
              <a:t>    text-align: center;</a:t>
            </a:r>
          </a:p>
          <a:p>
            <a:pPr marL="914400" lvl="2" indent="0">
              <a:buNone/>
            </a:pPr>
            <a:r>
              <a:rPr lang="en-US" dirty="0"/>
              <a:t>    font-weight: bold;</a:t>
            </a:r>
          </a:p>
          <a:p>
            <a:pPr marL="914400" lvl="2" indent="0">
              <a:buNone/>
            </a:pPr>
            <a:r>
              <a:rPr lang="en-US" dirty="0"/>
              <a:t>}</a:t>
            </a:r>
          </a:p>
          <a:p>
            <a:r>
              <a:rPr lang="en-US" dirty="0"/>
              <a:t>you can apply Bootstrap utility classes directly:</a:t>
            </a:r>
          </a:p>
          <a:p>
            <a:pPr marL="914400" lvl="2" indent="0">
              <a:buNone/>
            </a:pPr>
            <a:r>
              <a:rPr lang="en-US" dirty="0"/>
              <a:t>&lt;div class="mt-3  p-4  text-center  </a:t>
            </a:r>
            <a:r>
              <a:rPr lang="en-US" dirty="0" err="1"/>
              <a:t>fw</a:t>
            </a:r>
            <a:r>
              <a:rPr lang="en-US" dirty="0"/>
              <a:t>-bold"&gt;</a:t>
            </a:r>
          </a:p>
          <a:p>
            <a:pPr marL="914400" lvl="2" indent="0">
              <a:buNone/>
            </a:pPr>
            <a:r>
              <a:rPr lang="en-US" dirty="0"/>
              <a:t>    Hello Bootstrap</a:t>
            </a:r>
          </a:p>
          <a:p>
            <a:pPr marL="914400" lvl="2" indent="0">
              <a:buNone/>
            </a:pPr>
            <a:r>
              <a:rPr lang="en-US" dirty="0"/>
              <a:t>&lt;/div&gt;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EE5E7C7-D433-533E-7D7F-F59F7CAD82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363493"/>
              </p:ext>
            </p:extLst>
          </p:nvPr>
        </p:nvGraphicFramePr>
        <p:xfrm>
          <a:off x="6822219" y="4772570"/>
          <a:ext cx="4972216" cy="2103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108">
                  <a:extLst>
                    <a:ext uri="{9D8B030D-6E8A-4147-A177-3AD203B41FA5}">
                      <a16:colId xmlns:a16="http://schemas.microsoft.com/office/drawing/2014/main" val="2875628941"/>
                    </a:ext>
                  </a:extLst>
                </a:gridCol>
                <a:gridCol w="2486108">
                  <a:extLst>
                    <a:ext uri="{9D8B030D-6E8A-4147-A177-3AD203B41FA5}">
                      <a16:colId xmlns:a16="http://schemas.microsoft.com/office/drawing/2014/main" val="38237666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Bootstrap class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0566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mt-3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Add margin at the top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164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p-4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Add padding on all sides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3851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text-center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Center the text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1125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fw-bold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Make font bold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9108411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9FDD19FE-CCF7-CA54-4028-52A29BA06178}"/>
              </a:ext>
            </a:extLst>
          </p:cNvPr>
          <p:cNvSpPr txBox="1"/>
          <p:nvPr/>
        </p:nvSpPr>
        <p:spPr>
          <a:xfrm>
            <a:off x="5259126" y="2769963"/>
            <a:ext cx="6094674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sz="2400" b="1" dirty="0">
                <a:hlinkClick r:id="rId2"/>
              </a:rPr>
              <a:t>Go to Bootstrap Official site to learn more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989528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31656-9A16-127A-C867-B886DDDBD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Bootstrap Spacing Utilities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942B3-8CE9-ADF8-653D-E70FBDDA6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866" y="1532198"/>
            <a:ext cx="10515600" cy="4351338"/>
          </a:xfrm>
        </p:spPr>
        <p:txBody>
          <a:bodyPr/>
          <a:lstStyle/>
          <a:p>
            <a:r>
              <a:rPr lang="en-US" dirty="0"/>
              <a:t>Bootstrap uses a naming pattern:</a:t>
            </a:r>
          </a:p>
          <a:p>
            <a:pPr marL="457200" lvl="1" indent="0">
              <a:buNone/>
            </a:pPr>
            <a:r>
              <a:rPr lang="en-US" dirty="0"/>
              <a:t>{property}{side}-{size}</a:t>
            </a:r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F32744D-5E29-EB6F-DF3C-545BFDA807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698925"/>
              </p:ext>
            </p:extLst>
          </p:nvPr>
        </p:nvGraphicFramePr>
        <p:xfrm>
          <a:off x="6235888" y="1690688"/>
          <a:ext cx="5494362" cy="2926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2562">
                  <a:extLst>
                    <a:ext uri="{9D8B030D-6E8A-4147-A177-3AD203B41FA5}">
                      <a16:colId xmlns:a16="http://schemas.microsoft.com/office/drawing/2014/main" val="1062116861"/>
                    </a:ext>
                  </a:extLst>
                </a:gridCol>
                <a:gridCol w="4351800">
                  <a:extLst>
                    <a:ext uri="{9D8B030D-6E8A-4147-A177-3AD203B41FA5}">
                      <a16:colId xmlns:a16="http://schemas.microsoft.com/office/drawing/2014/main" val="1699848820"/>
                    </a:ext>
                  </a:extLst>
                </a:gridCol>
              </a:tblGrid>
              <a:tr h="3429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Letter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7072051"/>
                  </a:ext>
                </a:extLst>
              </a:tr>
              <a:tr h="3429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top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2324744"/>
                  </a:ext>
                </a:extLst>
              </a:tr>
              <a:tr h="3429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b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bottom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6982706"/>
                  </a:ext>
                </a:extLst>
              </a:tr>
              <a:tr h="3429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start (left in normal LTR layouts)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9838"/>
                  </a:ext>
                </a:extLst>
              </a:tr>
              <a:tr h="3429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end (right in normal LTR layouts)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0195407"/>
                  </a:ext>
                </a:extLst>
              </a:tr>
              <a:tr h="3429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x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left + right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0108468"/>
                  </a:ext>
                </a:extLst>
              </a:tr>
              <a:tr h="3429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y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top + bottom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6444016"/>
                  </a:ext>
                </a:extLst>
              </a:tr>
              <a:tr h="3429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none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all sides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082592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5633351-9281-6952-2F06-AABCB023C4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3405694"/>
              </p:ext>
            </p:extLst>
          </p:nvPr>
        </p:nvGraphicFramePr>
        <p:xfrm>
          <a:off x="6822219" y="4772570"/>
          <a:ext cx="4972216" cy="2103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6108">
                  <a:extLst>
                    <a:ext uri="{9D8B030D-6E8A-4147-A177-3AD203B41FA5}">
                      <a16:colId xmlns:a16="http://schemas.microsoft.com/office/drawing/2014/main" val="2875628941"/>
                    </a:ext>
                  </a:extLst>
                </a:gridCol>
                <a:gridCol w="2486108">
                  <a:extLst>
                    <a:ext uri="{9D8B030D-6E8A-4147-A177-3AD203B41FA5}">
                      <a16:colId xmlns:a16="http://schemas.microsoft.com/office/drawing/2014/main" val="38237666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Bootstrap class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0566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mt-3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Add margin at the top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164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p-4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Add padding on all sides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3851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text-center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Center the text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1125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fw-bold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Make font bold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910841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D76CDE0-D1CB-A08A-5798-860851A85965}"/>
              </a:ext>
            </a:extLst>
          </p:cNvPr>
          <p:cNvSpPr txBox="1"/>
          <p:nvPr/>
        </p:nvSpPr>
        <p:spPr>
          <a:xfrm>
            <a:off x="1301655" y="2518007"/>
            <a:ext cx="1837330" cy="147732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dirty="0"/>
              <a:t>mt-3</a:t>
            </a:r>
          </a:p>
          <a:p>
            <a:r>
              <a:rPr lang="en-US" dirty="0"/>
              <a:t>││ │</a:t>
            </a:r>
          </a:p>
          <a:p>
            <a:r>
              <a:rPr lang="en-US" dirty="0"/>
              <a:t>││ └── size</a:t>
            </a:r>
          </a:p>
          <a:p>
            <a:r>
              <a:rPr lang="en-US" dirty="0"/>
              <a:t>│└──── top</a:t>
            </a:r>
          </a:p>
          <a:p>
            <a:r>
              <a:rPr lang="en-US" dirty="0"/>
              <a:t>└───── margin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60770A-FBB5-386E-7AEC-BB7B56204DCE}"/>
              </a:ext>
            </a:extLst>
          </p:cNvPr>
          <p:cNvSpPr txBox="1"/>
          <p:nvPr/>
        </p:nvSpPr>
        <p:spPr>
          <a:xfrm>
            <a:off x="656975" y="4406707"/>
            <a:ext cx="4888944" cy="230832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Size — How much spacing?</a:t>
            </a:r>
          </a:p>
          <a:p>
            <a:pPr>
              <a:buNone/>
            </a:pPr>
            <a:r>
              <a:rPr lang="en-US" dirty="0"/>
              <a:t>Bootstrap provides a predefined spacing scale:</a:t>
            </a:r>
          </a:p>
          <a:p>
            <a:pPr>
              <a:buNone/>
            </a:pPr>
            <a:r>
              <a:rPr lang="en-US" dirty="0"/>
              <a:t>0 → none</a:t>
            </a:r>
          </a:p>
          <a:p>
            <a:pPr>
              <a:buNone/>
            </a:pPr>
            <a:r>
              <a:rPr lang="en-US" dirty="0"/>
              <a:t>1 → very small</a:t>
            </a:r>
          </a:p>
          <a:p>
            <a:pPr>
              <a:buNone/>
            </a:pPr>
            <a:r>
              <a:rPr lang="en-US" dirty="0"/>
              <a:t>2 → small</a:t>
            </a:r>
          </a:p>
          <a:p>
            <a:pPr>
              <a:buNone/>
            </a:pPr>
            <a:r>
              <a:rPr lang="en-US" dirty="0"/>
              <a:t>3 → normal</a:t>
            </a:r>
          </a:p>
          <a:p>
            <a:pPr>
              <a:buNone/>
            </a:pPr>
            <a:r>
              <a:rPr lang="en-US" dirty="0"/>
              <a:t>4 → larger</a:t>
            </a:r>
          </a:p>
          <a:p>
            <a:pPr>
              <a:buNone/>
            </a:pPr>
            <a:r>
              <a:rPr lang="en-US" dirty="0"/>
              <a:t>5 → largest standard spacing</a:t>
            </a:r>
          </a:p>
        </p:txBody>
      </p:sp>
    </p:spTree>
    <p:extLst>
      <p:ext uri="{BB962C8B-B14F-4D97-AF65-F5344CB8AC3E}">
        <p14:creationId xmlns:p14="http://schemas.microsoft.com/office/powerpoint/2010/main" val="2715196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9E7B9-B3ED-22B1-EFC4-3DD98F07A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894DF-36F0-1A94-93CE-205721670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6917"/>
          </a:xfrm>
        </p:spPr>
        <p:txBody>
          <a:bodyPr>
            <a:normAutofit fontScale="90000"/>
          </a:bodyPr>
          <a:lstStyle/>
          <a:p>
            <a:r>
              <a:rPr lang="en-US" dirty="0"/>
              <a:t>Understanding Bootstrap Spacing Utilities -</a:t>
            </a:r>
            <a:r>
              <a:rPr lang="en-US" dirty="0">
                <a:solidFill>
                  <a:srgbClr val="FF0000"/>
                </a:solidFill>
              </a:rPr>
              <a:t>SIZE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B72AB-A26F-2FFC-3B4A-F10E19976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04" y="1136885"/>
            <a:ext cx="10515600" cy="4351338"/>
          </a:xfrm>
        </p:spPr>
        <p:txBody>
          <a:bodyPr/>
          <a:lstStyle/>
          <a:p>
            <a:r>
              <a:rPr lang="en-US" dirty="0"/>
              <a:t>Bootstrap uses a naming pattern:</a:t>
            </a:r>
          </a:p>
          <a:p>
            <a:pPr marL="457200" lvl="1" indent="0">
              <a:buNone/>
            </a:pPr>
            <a:r>
              <a:rPr lang="en-US" dirty="0"/>
              <a:t>{property}{side}-{size}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6FD2B6-B31A-A09D-B754-3C70AEC13EC7}"/>
              </a:ext>
            </a:extLst>
          </p:cNvPr>
          <p:cNvSpPr txBox="1"/>
          <p:nvPr/>
        </p:nvSpPr>
        <p:spPr>
          <a:xfrm>
            <a:off x="1301655" y="2518007"/>
            <a:ext cx="1837330" cy="14773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mt-3</a:t>
            </a:r>
          </a:p>
          <a:p>
            <a:r>
              <a:rPr lang="en-US" dirty="0"/>
              <a:t>││ │</a:t>
            </a:r>
          </a:p>
          <a:p>
            <a:r>
              <a:rPr lang="en-US" dirty="0"/>
              <a:t>││ └── size</a:t>
            </a:r>
          </a:p>
          <a:p>
            <a:r>
              <a:rPr lang="en-US" dirty="0"/>
              <a:t>│└──── top</a:t>
            </a:r>
          </a:p>
          <a:p>
            <a:r>
              <a:rPr lang="en-US" dirty="0"/>
              <a:t>└───── margin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79FD54-1BE5-5212-6661-F52F8994ED05}"/>
              </a:ext>
            </a:extLst>
          </p:cNvPr>
          <p:cNvSpPr txBox="1"/>
          <p:nvPr/>
        </p:nvSpPr>
        <p:spPr>
          <a:xfrm>
            <a:off x="656975" y="4406707"/>
            <a:ext cx="4888944" cy="230832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solidFill>
                  <a:srgbClr val="FF0000"/>
                </a:solidFill>
              </a:rPr>
              <a:t>Size </a:t>
            </a:r>
            <a:r>
              <a:rPr lang="en-US" b="1" dirty="0"/>
              <a:t>— How much spacing?</a:t>
            </a:r>
          </a:p>
          <a:p>
            <a:pPr>
              <a:buNone/>
            </a:pPr>
            <a:r>
              <a:rPr lang="en-US" dirty="0"/>
              <a:t>Bootstrap provides a predefined spacing scale:</a:t>
            </a:r>
          </a:p>
          <a:p>
            <a:pPr>
              <a:buNone/>
            </a:pPr>
            <a:r>
              <a:rPr lang="en-US" dirty="0"/>
              <a:t>0 → none</a:t>
            </a:r>
          </a:p>
          <a:p>
            <a:pPr>
              <a:buNone/>
            </a:pPr>
            <a:r>
              <a:rPr lang="en-US" dirty="0"/>
              <a:t>1 → very small</a:t>
            </a:r>
          </a:p>
          <a:p>
            <a:pPr>
              <a:buNone/>
            </a:pPr>
            <a:r>
              <a:rPr lang="en-US" dirty="0"/>
              <a:t>2 → small</a:t>
            </a:r>
          </a:p>
          <a:p>
            <a:pPr>
              <a:buNone/>
            </a:pPr>
            <a:r>
              <a:rPr lang="en-US" dirty="0"/>
              <a:t>3 → normal</a:t>
            </a:r>
          </a:p>
          <a:p>
            <a:pPr>
              <a:buNone/>
            </a:pPr>
            <a:r>
              <a:rPr lang="en-US" dirty="0"/>
              <a:t>4 → larger</a:t>
            </a:r>
          </a:p>
          <a:p>
            <a:pPr>
              <a:buNone/>
            </a:pPr>
            <a:r>
              <a:rPr lang="en-US" dirty="0"/>
              <a:t>5 → largest standard spacing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2F11391-C78D-55D3-5BED-00DCCBEEB2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2964519"/>
              </p:ext>
            </p:extLst>
          </p:nvPr>
        </p:nvGraphicFramePr>
        <p:xfrm>
          <a:off x="7130955" y="974464"/>
          <a:ext cx="4278572" cy="2834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2292">
                  <a:extLst>
                    <a:ext uri="{9D8B030D-6E8A-4147-A177-3AD203B41FA5}">
                      <a16:colId xmlns:a16="http://schemas.microsoft.com/office/drawing/2014/main" val="2428974130"/>
                    </a:ext>
                  </a:extLst>
                </a:gridCol>
                <a:gridCol w="1648725">
                  <a:extLst>
                    <a:ext uri="{9D8B030D-6E8A-4147-A177-3AD203B41FA5}">
                      <a16:colId xmlns:a16="http://schemas.microsoft.com/office/drawing/2014/main" val="3951480865"/>
                    </a:ext>
                  </a:extLst>
                </a:gridCol>
                <a:gridCol w="1517555">
                  <a:extLst>
                    <a:ext uri="{9D8B030D-6E8A-4147-A177-3AD203B41FA5}">
                      <a16:colId xmlns:a16="http://schemas.microsoft.com/office/drawing/2014/main" val="36508381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Number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dirty="0"/>
                        <a:t>Default spacing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9311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No spacing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894903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/>
                        <a:t>0.25rem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Very small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3274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/>
                        <a:t>0.5rem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Small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09934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/>
                        <a:t>1rem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Standard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83270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/>
                        <a:t>1.5rem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Larger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60968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/>
                        <a:t>3rem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Large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7282974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262C5FF-4368-31BB-5403-E5E1DDF040B4}"/>
              </a:ext>
            </a:extLst>
          </p:cNvPr>
          <p:cNvSpPr txBox="1"/>
          <p:nvPr/>
        </p:nvSpPr>
        <p:spPr>
          <a:xfrm>
            <a:off x="5970896" y="3971526"/>
            <a:ext cx="5909479" cy="286232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/>
              <a:t>Assuming the common browser default of </a:t>
            </a:r>
            <a:r>
              <a:rPr lang="en-US">
                <a:latin typeface="+mn-lt"/>
              </a:rPr>
              <a:t>1rem = 16px</a:t>
            </a:r>
            <a:r>
              <a:rPr lang="en-US"/>
              <a:t>, that corresponds approximately to:</a:t>
            </a:r>
          </a:p>
          <a:p>
            <a:pPr rtl="0">
              <a:buNone/>
            </a:pPr>
            <a:r>
              <a:rPr lang="en-US">
                <a:latin typeface="+mn-lt"/>
              </a:rPr>
              <a:t>0 → 0 px</a:t>
            </a:r>
          </a:p>
          <a:p>
            <a:pPr rtl="0">
              <a:buNone/>
            </a:pPr>
            <a:r>
              <a:rPr lang="en-US">
                <a:latin typeface="+mn-lt"/>
              </a:rPr>
              <a:t>1 → 4 px</a:t>
            </a:r>
          </a:p>
          <a:p>
            <a:pPr rtl="0">
              <a:buNone/>
            </a:pPr>
            <a:r>
              <a:rPr lang="en-US">
                <a:latin typeface="+mn-lt"/>
              </a:rPr>
              <a:t>2 → 8 px</a:t>
            </a:r>
          </a:p>
          <a:p>
            <a:pPr rtl="0">
              <a:buNone/>
            </a:pPr>
            <a:r>
              <a:rPr lang="en-US">
                <a:latin typeface="+mn-lt"/>
              </a:rPr>
              <a:t>3 → 16 px</a:t>
            </a:r>
          </a:p>
          <a:p>
            <a:pPr rtl="0">
              <a:buNone/>
            </a:pPr>
            <a:r>
              <a:rPr lang="en-US">
                <a:latin typeface="+mn-lt"/>
              </a:rPr>
              <a:t>4 → 24 px</a:t>
            </a:r>
          </a:p>
          <a:p>
            <a:pPr rtl="0">
              <a:buNone/>
            </a:pPr>
            <a:r>
              <a:rPr lang="en-US">
                <a:latin typeface="+mn-lt"/>
              </a:rPr>
              <a:t>5 → 48 px</a:t>
            </a:r>
          </a:p>
          <a:p>
            <a:pPr>
              <a:buNone/>
            </a:pPr>
            <a:r>
              <a:rPr lang="en-US"/>
              <a:t>So:      </a:t>
            </a:r>
            <a:r>
              <a:rPr lang="en-US">
                <a:latin typeface="+mn-lt"/>
              </a:rPr>
              <a:t>&lt;div class="mt-0"&gt;</a:t>
            </a:r>
          </a:p>
          <a:p>
            <a:pPr>
              <a:buNone/>
            </a:pPr>
            <a:r>
              <a:rPr lang="en-US"/>
              <a:t>means </a:t>
            </a:r>
            <a:r>
              <a:rPr lang="en-US" b="1"/>
              <a:t>no top margin</a:t>
            </a:r>
            <a:r>
              <a:rPr lang="en-US"/>
              <a:t>.</a:t>
            </a:r>
            <a:endParaRPr lang="en-US" dirty="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AE361C16-CCC0-3015-A5FA-EA87D001B097}"/>
              </a:ext>
            </a:extLst>
          </p:cNvPr>
          <p:cNvSpPr/>
          <p:nvPr/>
        </p:nvSpPr>
        <p:spPr>
          <a:xfrm>
            <a:off x="3444922" y="1421810"/>
            <a:ext cx="3411940" cy="315948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rem is a CSS unit meaning </a:t>
            </a:r>
            <a:r>
              <a:rPr lang="en-US" b="1" dirty="0"/>
              <a:t>“root </a:t>
            </a:r>
            <a:r>
              <a:rPr lang="en-US" b="1" dirty="0" err="1"/>
              <a:t>em</a:t>
            </a:r>
            <a:r>
              <a:rPr lang="en-US" b="1" dirty="0"/>
              <a:t>.”</a:t>
            </a:r>
            <a:r>
              <a:rPr lang="en-US" dirty="0"/>
              <a:t> It measures size relative to the root &lt;html&gt; element's fonts</a:t>
            </a:r>
          </a:p>
        </p:txBody>
      </p:sp>
    </p:spTree>
    <p:extLst>
      <p:ext uri="{BB962C8B-B14F-4D97-AF65-F5344CB8AC3E}">
        <p14:creationId xmlns:p14="http://schemas.microsoft.com/office/powerpoint/2010/main" val="23066569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501D0-632D-F4EA-0628-7762756DE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7042"/>
          </a:xfrm>
        </p:spPr>
        <p:txBody>
          <a:bodyPr>
            <a:normAutofit fontScale="90000"/>
          </a:bodyPr>
          <a:lstStyle/>
          <a:p>
            <a:r>
              <a:rPr lang="en-US" dirty="0"/>
              <a:t>Bootstrap Flexbox Utilities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DFF4BF-9E44-B54B-AE4A-75EB0B942A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137" y="1253331"/>
            <a:ext cx="10515600" cy="4351338"/>
          </a:xfrm>
        </p:spPr>
        <p:txBody>
          <a:bodyPr/>
          <a:lstStyle/>
          <a:p>
            <a:r>
              <a:rPr lang="en-US" dirty="0"/>
              <a:t>Bootstrap provides utility classes that apply common </a:t>
            </a:r>
            <a:r>
              <a:rPr lang="en-US" b="1" dirty="0"/>
              <a:t>CSS Flexbox properties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FE4D8B-1992-4D8F-5052-EF5FD1E18252}"/>
              </a:ext>
            </a:extLst>
          </p:cNvPr>
          <p:cNvSpPr txBox="1"/>
          <p:nvPr/>
        </p:nvSpPr>
        <p:spPr>
          <a:xfrm>
            <a:off x="220390" y="2333685"/>
            <a:ext cx="4258742" cy="45243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/>
              <a:t>Without Bootstrap</a:t>
            </a:r>
          </a:p>
          <a:p>
            <a:pPr>
              <a:buNone/>
            </a:pPr>
            <a:r>
              <a:rPr lang="en-US"/>
              <a:t>You might write:</a:t>
            </a:r>
          </a:p>
          <a:p>
            <a:pPr rtl="0">
              <a:buNone/>
            </a:pPr>
            <a:r>
              <a:rPr lang="en-US">
                <a:latin typeface="+mn-lt"/>
              </a:rPr>
              <a:t>.toolbar {</a:t>
            </a:r>
          </a:p>
          <a:p>
            <a:pPr rtl="0">
              <a:buNone/>
            </a:pPr>
            <a:r>
              <a:rPr lang="en-US">
                <a:latin typeface="+mn-lt"/>
              </a:rPr>
              <a:t>    display: flex;</a:t>
            </a:r>
          </a:p>
          <a:p>
            <a:pPr rtl="0">
              <a:buNone/>
            </a:pPr>
            <a:r>
              <a:rPr lang="en-US">
                <a:latin typeface="+mn-lt"/>
              </a:rPr>
              <a:t>    justify-content: space-between;</a:t>
            </a:r>
          </a:p>
          <a:p>
            <a:pPr rtl="0">
              <a:buNone/>
            </a:pPr>
            <a:r>
              <a:rPr lang="en-US">
                <a:latin typeface="+mn-lt"/>
              </a:rPr>
              <a:t>    align-items: center;</a:t>
            </a:r>
          </a:p>
          <a:p>
            <a:pPr rtl="0">
              <a:buNone/>
            </a:pPr>
            <a:r>
              <a:rPr lang="en-US">
                <a:latin typeface="+mn-lt"/>
              </a:rPr>
              <a:t>}</a:t>
            </a:r>
          </a:p>
          <a:p>
            <a:pPr>
              <a:buNone/>
            </a:pPr>
            <a:r>
              <a:rPr lang="en-US" b="1"/>
              <a:t>With Bootstrap</a:t>
            </a:r>
          </a:p>
          <a:p>
            <a:pPr rtl="0">
              <a:buNone/>
            </a:pPr>
            <a:r>
              <a:rPr lang="en-US">
                <a:latin typeface="+mn-lt"/>
              </a:rPr>
              <a:t>&lt;div class="d-flex</a:t>
            </a:r>
          </a:p>
          <a:p>
            <a:pPr rtl="0">
              <a:buNone/>
            </a:pPr>
            <a:r>
              <a:rPr lang="en-US">
                <a:latin typeface="+mn-lt"/>
              </a:rPr>
              <a:t>            justify-content-between</a:t>
            </a:r>
          </a:p>
          <a:p>
            <a:pPr rtl="0">
              <a:buNone/>
            </a:pPr>
            <a:r>
              <a:rPr lang="en-US">
                <a:latin typeface="+mn-lt"/>
              </a:rPr>
              <a:t>            align-items-center"&gt;</a:t>
            </a:r>
          </a:p>
          <a:p>
            <a:pPr rtl="0">
              <a:buNone/>
            </a:pPr>
            <a:endParaRPr lang="en-US">
              <a:latin typeface="+mn-lt"/>
            </a:endParaRPr>
          </a:p>
          <a:p>
            <a:pPr rtl="0">
              <a:buNone/>
            </a:pPr>
            <a:r>
              <a:rPr lang="en-US">
                <a:latin typeface="+mn-lt"/>
              </a:rPr>
              <a:t>    &lt;span&gt;CS651&lt;/span&gt;</a:t>
            </a:r>
          </a:p>
          <a:p>
            <a:pPr rtl="0">
              <a:buNone/>
            </a:pPr>
            <a:r>
              <a:rPr lang="en-US">
                <a:latin typeface="+mn-lt"/>
              </a:rPr>
              <a:t>    &lt;button&gt;Login&lt;/button&gt;</a:t>
            </a:r>
          </a:p>
          <a:p>
            <a:pPr rtl="0">
              <a:buNone/>
            </a:pPr>
            <a:endParaRPr lang="en-US">
              <a:latin typeface="+mn-lt"/>
            </a:endParaRPr>
          </a:p>
          <a:p>
            <a:pPr rtl="0">
              <a:buNone/>
            </a:pPr>
            <a:r>
              <a:rPr lang="en-US">
                <a:latin typeface="+mn-lt"/>
              </a:rPr>
              <a:t>&lt;/div&gt;</a:t>
            </a:r>
            <a:endParaRPr lang="en-US" dirty="0">
              <a:latin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E09548-B451-75F3-40E3-E4F0C90C969D}"/>
              </a:ext>
            </a:extLst>
          </p:cNvPr>
          <p:cNvSpPr txBox="1"/>
          <p:nvPr/>
        </p:nvSpPr>
        <p:spPr>
          <a:xfrm>
            <a:off x="5747181" y="2036614"/>
            <a:ext cx="609719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Bootstrap's classes correspond to CSS:</a:t>
            </a:r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36DD348-6281-C283-288C-E5FEAF9E6A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827617"/>
              </p:ext>
            </p:extLst>
          </p:nvPr>
        </p:nvGraphicFramePr>
        <p:xfrm>
          <a:off x="5747181" y="2427665"/>
          <a:ext cx="6454254" cy="1737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27127">
                  <a:extLst>
                    <a:ext uri="{9D8B030D-6E8A-4147-A177-3AD203B41FA5}">
                      <a16:colId xmlns:a16="http://schemas.microsoft.com/office/drawing/2014/main" val="3742417784"/>
                    </a:ext>
                  </a:extLst>
                </a:gridCol>
                <a:gridCol w="3227127">
                  <a:extLst>
                    <a:ext uri="{9D8B030D-6E8A-4147-A177-3AD203B41FA5}">
                      <a16:colId xmlns:a16="http://schemas.microsoft.com/office/drawing/2014/main" val="4308217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Bootstrap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CSS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11206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d-flex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display: flex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68204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justify-content-between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justify-content: space-between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9563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align-items-center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align-items: center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1101331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72E796B9-E473-A4B3-863F-110067E652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852" t="64488" r="47432" b="22917"/>
          <a:stretch>
            <a:fillRect/>
          </a:stretch>
        </p:blipFill>
        <p:spPr>
          <a:xfrm>
            <a:off x="7292453" y="4105726"/>
            <a:ext cx="4679157" cy="221876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6D8C448-C1C6-EA42-B67B-9D22D0F5F61D}"/>
              </a:ext>
            </a:extLst>
          </p:cNvPr>
          <p:cNvSpPr txBox="1"/>
          <p:nvPr/>
        </p:nvSpPr>
        <p:spPr>
          <a:xfrm>
            <a:off x="3591147" y="4370791"/>
            <a:ext cx="3471481" cy="203132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makes the </a:t>
            </a:r>
            <a:r>
              <a:rPr lang="en-US" dirty="0">
                <a:latin typeface="+mn-lt"/>
              </a:rPr>
              <a:t>&lt;div&gt;</a:t>
            </a:r>
            <a:r>
              <a:rPr lang="en-US" dirty="0"/>
              <a:t> a flex container. By default, its children are arranged horizontally:</a:t>
            </a:r>
          </a:p>
          <a:p>
            <a:pPr rtl="0">
              <a:buNone/>
            </a:pPr>
            <a:r>
              <a:rPr lang="en-US" dirty="0">
                <a:latin typeface="+mn-lt"/>
              </a:rPr>
              <a:t>CS651   [Login]</a:t>
            </a:r>
            <a:br>
              <a:rPr lang="en-US" dirty="0">
                <a:latin typeface="+mn-lt"/>
              </a:rPr>
            </a:br>
            <a:endParaRPr lang="en-US" dirty="0">
              <a:latin typeface="+mn-lt"/>
            </a:endParaRPr>
          </a:p>
          <a:p>
            <a:pPr>
              <a:buNone/>
            </a:pPr>
            <a:r>
              <a:rPr lang="en-US" b="1" dirty="0">
                <a:highlight>
                  <a:srgbClr val="FFFF00"/>
                </a:highlight>
                <a:latin typeface="+mn-lt"/>
              </a:rPr>
              <a:t>justify-content-between</a:t>
            </a:r>
            <a:endParaRPr lang="en-US" b="1" dirty="0">
              <a:highlight>
                <a:srgbClr val="FFFF00"/>
              </a:highlight>
            </a:endParaRPr>
          </a:p>
          <a:p>
            <a:pPr>
              <a:buNone/>
            </a:pPr>
            <a:r>
              <a:rPr lang="en-US" dirty="0">
                <a:highlight>
                  <a:srgbClr val="FFFF00"/>
                </a:highlight>
              </a:rPr>
              <a:t>This is what pushes them apart:</a:t>
            </a:r>
          </a:p>
        </p:txBody>
      </p:sp>
    </p:spTree>
    <p:extLst>
      <p:ext uri="{BB962C8B-B14F-4D97-AF65-F5344CB8AC3E}">
        <p14:creationId xmlns:p14="http://schemas.microsoft.com/office/powerpoint/2010/main" val="14271722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86E0E-E97E-848A-9B94-0C66C7225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Bootstrap Cards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5B6AA5-3EAA-0FD1-0E0D-00695AEF1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0725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 </a:t>
            </a:r>
            <a:r>
              <a:rPr lang="en-US" b="1" dirty="0"/>
              <a:t>card</a:t>
            </a:r>
            <a:r>
              <a:rPr lang="en-US" dirty="0"/>
              <a:t> is a flexible content container used to group related information.</a:t>
            </a:r>
          </a:p>
          <a:p>
            <a:pPr marL="0" indent="0">
              <a:buNone/>
            </a:pPr>
            <a:r>
              <a:rPr lang="en-US" dirty="0"/>
              <a:t>Typical uses:</a:t>
            </a:r>
          </a:p>
          <a:p>
            <a:pPr lvl="1"/>
            <a:r>
              <a:rPr lang="en-US" dirty="0"/>
              <a:t>Products </a:t>
            </a:r>
          </a:p>
          <a:p>
            <a:pPr lvl="1"/>
            <a:r>
              <a:rPr lang="en-US" dirty="0"/>
              <a:t>Courses </a:t>
            </a:r>
          </a:p>
          <a:p>
            <a:pPr lvl="1"/>
            <a:r>
              <a:rPr lang="en-US" dirty="0"/>
              <a:t>User profiles </a:t>
            </a:r>
          </a:p>
          <a:p>
            <a:pPr lvl="1"/>
            <a:r>
              <a:rPr lang="en-US" dirty="0"/>
              <a:t>News/articles </a:t>
            </a:r>
          </a:p>
          <a:p>
            <a:pPr lvl="1"/>
            <a:r>
              <a:rPr lang="en-US" dirty="0"/>
              <a:t>Dashboard items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E24EB7-3414-5B44-2F35-00A166CB6F72}"/>
              </a:ext>
            </a:extLst>
          </p:cNvPr>
          <p:cNvSpPr txBox="1"/>
          <p:nvPr/>
        </p:nvSpPr>
        <p:spPr>
          <a:xfrm>
            <a:off x="5058770" y="189005"/>
            <a:ext cx="4607257" cy="48013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&lt;div class="card"&gt;</a:t>
            </a:r>
          </a:p>
          <a:p>
            <a:r>
              <a:rPr lang="en-US" dirty="0"/>
              <a:t>  &lt;div class="card-body"&gt;</a:t>
            </a:r>
          </a:p>
          <a:p>
            <a:endParaRPr lang="en-US" dirty="0"/>
          </a:p>
          <a:p>
            <a:r>
              <a:rPr lang="en-US" dirty="0"/>
              <a:t>    &lt;h5 class="card-title"&gt;</a:t>
            </a:r>
          </a:p>
          <a:p>
            <a:r>
              <a:rPr lang="en-US" dirty="0"/>
              <a:t>      CS651</a:t>
            </a:r>
          </a:p>
          <a:p>
            <a:r>
              <a:rPr lang="en-US" dirty="0"/>
              <a:t>    &lt;/h5&gt;</a:t>
            </a:r>
          </a:p>
          <a:p>
            <a:endParaRPr lang="en-US" dirty="0"/>
          </a:p>
          <a:p>
            <a:r>
              <a:rPr lang="en-US" dirty="0"/>
              <a:t>    &lt;p class="card-text"&gt;</a:t>
            </a:r>
          </a:p>
          <a:p>
            <a:r>
              <a:rPr lang="en-US" dirty="0"/>
              <a:t>      Web Systems</a:t>
            </a:r>
          </a:p>
          <a:p>
            <a:r>
              <a:rPr lang="en-US" dirty="0"/>
              <a:t>    &lt;/p&gt;</a:t>
            </a:r>
          </a:p>
          <a:p>
            <a:endParaRPr lang="en-US" dirty="0"/>
          </a:p>
          <a:p>
            <a:r>
              <a:rPr lang="en-US" dirty="0"/>
              <a:t>    &lt;a </a:t>
            </a:r>
            <a:r>
              <a:rPr lang="en-US" dirty="0" err="1"/>
              <a:t>href</a:t>
            </a:r>
            <a:r>
              <a:rPr lang="en-US" dirty="0"/>
              <a:t>="#" class="</a:t>
            </a:r>
            <a:r>
              <a:rPr lang="en-US" dirty="0" err="1"/>
              <a:t>btn</a:t>
            </a:r>
            <a:r>
              <a:rPr lang="en-US" dirty="0"/>
              <a:t> </a:t>
            </a:r>
            <a:r>
              <a:rPr lang="en-US" dirty="0" err="1"/>
              <a:t>btn</a:t>
            </a:r>
            <a:r>
              <a:rPr lang="en-US" dirty="0"/>
              <a:t>-primary"&gt;</a:t>
            </a:r>
          </a:p>
          <a:p>
            <a:r>
              <a:rPr lang="en-US" dirty="0"/>
              <a:t>      View Course</a:t>
            </a:r>
          </a:p>
          <a:p>
            <a:r>
              <a:rPr lang="en-US" dirty="0"/>
              <a:t>    &lt;/a&gt;</a:t>
            </a:r>
          </a:p>
          <a:p>
            <a:endParaRPr lang="en-US" dirty="0"/>
          </a:p>
          <a:p>
            <a:r>
              <a:rPr lang="en-US" dirty="0"/>
              <a:t>  &lt;/div&gt;</a:t>
            </a:r>
          </a:p>
          <a:p>
            <a:r>
              <a:rPr lang="en-US" dirty="0"/>
              <a:t>&lt;/div&gt;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635374-CC20-807F-DD25-2772BF87AC40}"/>
              </a:ext>
            </a:extLst>
          </p:cNvPr>
          <p:cNvSpPr txBox="1"/>
          <p:nvPr/>
        </p:nvSpPr>
        <p:spPr>
          <a:xfrm>
            <a:off x="9210534" y="228329"/>
            <a:ext cx="2785849" cy="535531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dirty="0"/>
              <a:t>.card</a:t>
            </a:r>
          </a:p>
          <a:p>
            <a:r>
              <a:rPr lang="en-US" dirty="0"/>
              <a:t>  ↓</a:t>
            </a:r>
          </a:p>
          <a:p>
            <a:r>
              <a:rPr lang="en-US" dirty="0"/>
              <a:t>Outer card container</a:t>
            </a:r>
          </a:p>
          <a:p>
            <a:endParaRPr lang="en-US" dirty="0"/>
          </a:p>
          <a:p>
            <a:r>
              <a:rPr lang="en-US" dirty="0"/>
              <a:t>.card-body</a:t>
            </a:r>
          </a:p>
          <a:p>
            <a:r>
              <a:rPr lang="en-US" dirty="0"/>
              <a:t>  ↓</a:t>
            </a:r>
          </a:p>
          <a:p>
            <a:r>
              <a:rPr lang="en-US" dirty="0"/>
              <a:t>Content area + spacing</a:t>
            </a:r>
          </a:p>
          <a:p>
            <a:endParaRPr lang="en-US" dirty="0"/>
          </a:p>
          <a:p>
            <a:r>
              <a:rPr lang="en-US" dirty="0"/>
              <a:t>.card-title</a:t>
            </a:r>
          </a:p>
          <a:p>
            <a:r>
              <a:rPr lang="en-US" dirty="0"/>
              <a:t>  ↓</a:t>
            </a:r>
          </a:p>
          <a:p>
            <a:r>
              <a:rPr lang="en-US" dirty="0"/>
              <a:t>Styles the title</a:t>
            </a:r>
          </a:p>
          <a:p>
            <a:endParaRPr lang="en-US" dirty="0"/>
          </a:p>
          <a:p>
            <a:r>
              <a:rPr lang="en-US" dirty="0"/>
              <a:t>.card-text</a:t>
            </a:r>
          </a:p>
          <a:p>
            <a:r>
              <a:rPr lang="en-US" dirty="0"/>
              <a:t>  ↓</a:t>
            </a:r>
          </a:p>
          <a:p>
            <a:r>
              <a:rPr lang="en-US" dirty="0"/>
              <a:t>Styles card text</a:t>
            </a:r>
          </a:p>
          <a:p>
            <a:endParaRPr lang="en-US" dirty="0"/>
          </a:p>
          <a:p>
            <a:r>
              <a:rPr lang="en-US" dirty="0"/>
              <a:t>.</a:t>
            </a:r>
            <a:r>
              <a:rPr lang="en-US" dirty="0" err="1"/>
              <a:t>btn</a:t>
            </a:r>
            <a:r>
              <a:rPr lang="en-US" dirty="0"/>
              <a:t> </a:t>
            </a:r>
            <a:r>
              <a:rPr lang="en-US" dirty="0" err="1"/>
              <a:t>btn</a:t>
            </a:r>
            <a:r>
              <a:rPr lang="en-US" dirty="0"/>
              <a:t>-primary</a:t>
            </a:r>
          </a:p>
          <a:p>
            <a:r>
              <a:rPr lang="en-US" dirty="0"/>
              <a:t>  ↓</a:t>
            </a:r>
          </a:p>
          <a:p>
            <a:r>
              <a:rPr lang="en-US" dirty="0"/>
              <a:t>Bootstrap button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125982-E9B4-2C46-4C18-D10D2249D4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1622" t="18582" r="43112" b="65303"/>
          <a:stretch>
            <a:fillRect/>
          </a:stretch>
        </p:blipFill>
        <p:spPr>
          <a:xfrm>
            <a:off x="5117909" y="4990319"/>
            <a:ext cx="2913798" cy="181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843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1F965-CB68-3C86-6A2F-DA9766F7A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 Bootstrap Solves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A8336-570E-A13B-CCCF-8A6856F7A1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Without a framework, developers repeatedly create:</a:t>
            </a:r>
          </a:p>
          <a:p>
            <a:pPr lvl="0"/>
            <a:r>
              <a:rPr lang="en-US" dirty="0"/>
              <a:t>Responsive page layouts </a:t>
            </a:r>
          </a:p>
          <a:p>
            <a:pPr lvl="0"/>
            <a:r>
              <a:rPr lang="en-US" dirty="0"/>
              <a:t>Navigation bars </a:t>
            </a:r>
          </a:p>
          <a:p>
            <a:pPr lvl="0"/>
            <a:r>
              <a:rPr lang="en-US" dirty="0"/>
              <a:t>Buttons </a:t>
            </a:r>
          </a:p>
          <a:p>
            <a:pPr lvl="0"/>
            <a:r>
              <a:rPr lang="en-US" dirty="0"/>
              <a:t>Forms </a:t>
            </a:r>
          </a:p>
          <a:p>
            <a:pPr lvl="0"/>
            <a:r>
              <a:rPr lang="en-US" dirty="0"/>
              <a:t>Cards </a:t>
            </a:r>
          </a:p>
          <a:p>
            <a:pPr lvl="0"/>
            <a:r>
              <a:rPr lang="en-US" dirty="0"/>
              <a:t>Spacing and alignment </a:t>
            </a:r>
          </a:p>
          <a:p>
            <a:pPr lvl="0"/>
            <a:r>
              <a:rPr lang="en-US" dirty="0"/>
              <a:t>Mobile layouts </a:t>
            </a:r>
          </a:p>
          <a:p>
            <a:pPr lvl="0"/>
            <a:r>
              <a:rPr lang="en-US" dirty="0"/>
              <a:t>Interactive UI components </a:t>
            </a:r>
          </a:p>
          <a:p>
            <a:pPr marL="0" indent="0">
              <a:buNone/>
            </a:pPr>
            <a:br>
              <a:rPr lang="en-US" b="1" dirty="0"/>
            </a:br>
            <a:br>
              <a:rPr lang="en-US" b="1" dirty="0"/>
            </a:br>
            <a:r>
              <a:rPr lang="en-US" b="1" dirty="0"/>
              <a:t>Goal:</a:t>
            </a:r>
            <a:endParaRPr lang="en-US" dirty="0"/>
          </a:p>
          <a:p>
            <a:r>
              <a:rPr lang="en-US" dirty="0"/>
              <a:t>Reuse tested UI patterns rather than implementing everything from scratch.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70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A2E32-F545-952C-BF83-76019E0E6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21" y="167233"/>
            <a:ext cx="6359857" cy="904116"/>
          </a:xfrm>
        </p:spPr>
        <p:txBody>
          <a:bodyPr>
            <a:normAutofit fontScale="90000"/>
          </a:bodyPr>
          <a:lstStyle/>
          <a:p>
            <a:r>
              <a:rPr lang="en-US" dirty="0"/>
              <a:t>Responsive Cards: Combining Components + Grid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ACA76-180E-99A6-D3AD-87FA20A51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421" y="1327482"/>
            <a:ext cx="6271146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Suppose we want </a:t>
            </a:r>
            <a:r>
              <a:rPr lang="en-US" b="1" dirty="0"/>
              <a:t>3 cards</a:t>
            </a:r>
            <a:r>
              <a:rPr lang="en-US" dirty="0"/>
              <a:t>:</a:t>
            </a:r>
          </a:p>
          <a:p>
            <a:pPr lvl="1"/>
            <a:r>
              <a:rPr lang="en-US" dirty="0">
                <a:highlight>
                  <a:srgbClr val="FFFF00"/>
                </a:highlight>
              </a:rPr>
              <a:t>Small viewport </a:t>
            </a:r>
            <a:r>
              <a:rPr lang="en-US" dirty="0"/>
              <a:t>→ cards stacked vertically </a:t>
            </a:r>
          </a:p>
          <a:p>
            <a:pPr lvl="1"/>
            <a:r>
              <a:rPr lang="en-US" dirty="0">
                <a:highlight>
                  <a:srgbClr val="00FF00"/>
                </a:highlight>
              </a:rPr>
              <a:t>Medium viewport </a:t>
            </a:r>
            <a:r>
              <a:rPr lang="en-US" dirty="0"/>
              <a:t>→ 2 cards per row </a:t>
            </a:r>
          </a:p>
          <a:p>
            <a:pPr lvl="1"/>
            <a:r>
              <a:rPr lang="en-US" dirty="0">
                <a:highlight>
                  <a:srgbClr val="00FFFF"/>
                </a:highlight>
              </a:rPr>
              <a:t>Large viewport </a:t>
            </a:r>
            <a:r>
              <a:rPr lang="en-US" dirty="0"/>
              <a:t>→ 3 cards per row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885CC7-BA01-A8B6-4A34-EBDF4B1C2069}"/>
              </a:ext>
            </a:extLst>
          </p:cNvPr>
          <p:cNvSpPr txBox="1"/>
          <p:nvPr/>
        </p:nvSpPr>
        <p:spPr>
          <a:xfrm>
            <a:off x="6675462" y="3460"/>
            <a:ext cx="6131256" cy="8463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&lt;div class="container"&gt;</a:t>
            </a:r>
          </a:p>
          <a:p>
            <a:endParaRPr lang="en-US" sz="1600" dirty="0"/>
          </a:p>
          <a:p>
            <a:r>
              <a:rPr lang="en-US" sz="1600" dirty="0"/>
              <a:t>  &lt;div class="row"&gt;</a:t>
            </a:r>
          </a:p>
          <a:p>
            <a:endParaRPr lang="en-US" sz="1600" dirty="0"/>
          </a:p>
          <a:p>
            <a:r>
              <a:rPr lang="en-US" sz="1600" dirty="0"/>
              <a:t>    &lt;div class="</a:t>
            </a:r>
            <a:r>
              <a:rPr lang="en-US" sz="1600" dirty="0">
                <a:highlight>
                  <a:srgbClr val="FFFF00"/>
                </a:highlight>
              </a:rPr>
              <a:t>col-12 </a:t>
            </a:r>
            <a:r>
              <a:rPr lang="en-US" sz="1600" dirty="0">
                <a:highlight>
                  <a:srgbClr val="00FF00"/>
                </a:highlight>
              </a:rPr>
              <a:t>col-md-6</a:t>
            </a:r>
            <a:r>
              <a:rPr lang="en-US" sz="1600" dirty="0"/>
              <a:t> </a:t>
            </a:r>
            <a:r>
              <a:rPr lang="en-US" sz="1600" dirty="0">
                <a:highlight>
                  <a:srgbClr val="00FFFF"/>
                </a:highlight>
              </a:rPr>
              <a:t>col-lg-4</a:t>
            </a:r>
            <a:r>
              <a:rPr lang="en-US" sz="1600" dirty="0"/>
              <a:t>"&gt;</a:t>
            </a:r>
          </a:p>
          <a:p>
            <a:r>
              <a:rPr lang="en-US" sz="1600" dirty="0"/>
              <a:t>      &lt;div class</a:t>
            </a:r>
            <a:r>
              <a:rPr lang="en-US" sz="1600" dirty="0">
                <a:solidFill>
                  <a:srgbClr val="FF0000"/>
                </a:solidFill>
              </a:rPr>
              <a:t>="card"</a:t>
            </a:r>
            <a:r>
              <a:rPr lang="en-US" sz="1600" dirty="0"/>
              <a:t>&gt;</a:t>
            </a:r>
          </a:p>
          <a:p>
            <a:r>
              <a:rPr lang="en-US" sz="1600" dirty="0"/>
              <a:t>        &lt;div class="card-body"&gt;</a:t>
            </a:r>
          </a:p>
          <a:p>
            <a:r>
              <a:rPr lang="en-US" sz="1600" dirty="0"/>
              <a:t>          &lt;h5 class="card-title"&gt;Course 1&lt;/h5&gt;</a:t>
            </a:r>
          </a:p>
          <a:p>
            <a:r>
              <a:rPr lang="en-US" sz="1600" dirty="0"/>
              <a:t>          &lt;p class="card-text"&gt;Web Systems&lt;/p&gt;</a:t>
            </a:r>
          </a:p>
          <a:p>
            <a:r>
              <a:rPr lang="en-US" sz="1600" dirty="0"/>
              <a:t>        &lt;/div&gt;</a:t>
            </a:r>
          </a:p>
          <a:p>
            <a:r>
              <a:rPr lang="en-US" sz="1600" dirty="0"/>
              <a:t>      &lt;/div&gt;</a:t>
            </a:r>
          </a:p>
          <a:p>
            <a:r>
              <a:rPr lang="en-US" sz="1600" dirty="0"/>
              <a:t>    &lt;/div&gt;</a:t>
            </a:r>
          </a:p>
          <a:p>
            <a:endParaRPr lang="en-US" sz="1600" dirty="0"/>
          </a:p>
          <a:p>
            <a:r>
              <a:rPr lang="en-US" sz="1600" dirty="0"/>
              <a:t> &lt;div class="</a:t>
            </a:r>
            <a:r>
              <a:rPr lang="en-US" sz="1600" dirty="0">
                <a:highlight>
                  <a:srgbClr val="FFFF00"/>
                </a:highlight>
              </a:rPr>
              <a:t>col-12 </a:t>
            </a:r>
            <a:r>
              <a:rPr lang="en-US" sz="1600" dirty="0">
                <a:highlight>
                  <a:srgbClr val="00FF00"/>
                </a:highlight>
              </a:rPr>
              <a:t>col-md-6</a:t>
            </a:r>
            <a:r>
              <a:rPr lang="en-US" sz="1600" dirty="0"/>
              <a:t> </a:t>
            </a:r>
            <a:r>
              <a:rPr lang="en-US" sz="1600" dirty="0">
                <a:highlight>
                  <a:srgbClr val="00FFFF"/>
                </a:highlight>
              </a:rPr>
              <a:t>col-lg-4</a:t>
            </a:r>
            <a:r>
              <a:rPr lang="en-US" sz="1600" dirty="0"/>
              <a:t>"&gt;</a:t>
            </a:r>
          </a:p>
          <a:p>
            <a:r>
              <a:rPr lang="en-US" sz="1600" dirty="0"/>
              <a:t>      &lt;div class</a:t>
            </a:r>
            <a:r>
              <a:rPr lang="en-US" sz="1600" dirty="0">
                <a:solidFill>
                  <a:srgbClr val="FF0000"/>
                </a:solidFill>
              </a:rPr>
              <a:t>="card"&gt;</a:t>
            </a:r>
          </a:p>
          <a:p>
            <a:r>
              <a:rPr lang="en-US" sz="1600" dirty="0"/>
              <a:t>        &lt;div class="card-body"&gt;</a:t>
            </a:r>
          </a:p>
          <a:p>
            <a:r>
              <a:rPr lang="en-US" sz="1600" dirty="0"/>
              <a:t>          &lt;h5 class="card-title"&gt;Course 2&lt;/h5&gt;</a:t>
            </a:r>
          </a:p>
          <a:p>
            <a:r>
              <a:rPr lang="en-US" sz="1600" dirty="0"/>
              <a:t>          &lt;p class="card-text"&gt;Computer Vision&lt;/p&gt;</a:t>
            </a:r>
          </a:p>
          <a:p>
            <a:r>
              <a:rPr lang="en-US" sz="1600" dirty="0"/>
              <a:t>        &lt;/div&gt;</a:t>
            </a:r>
          </a:p>
          <a:p>
            <a:r>
              <a:rPr lang="en-US" sz="1600" dirty="0"/>
              <a:t>      &lt;/div&gt;</a:t>
            </a:r>
          </a:p>
          <a:p>
            <a:r>
              <a:rPr lang="en-US" sz="1600" dirty="0"/>
              <a:t>    &lt;/div&gt;</a:t>
            </a:r>
          </a:p>
          <a:p>
            <a:endParaRPr lang="en-US" sz="1600" dirty="0"/>
          </a:p>
          <a:p>
            <a:r>
              <a:rPr lang="en-US" sz="1600" dirty="0"/>
              <a:t> &lt;div class="</a:t>
            </a:r>
            <a:r>
              <a:rPr lang="en-US" sz="1600" dirty="0">
                <a:highlight>
                  <a:srgbClr val="FFFF00"/>
                </a:highlight>
              </a:rPr>
              <a:t>col-12 </a:t>
            </a:r>
            <a:r>
              <a:rPr lang="en-US" sz="1600" dirty="0">
                <a:highlight>
                  <a:srgbClr val="00FF00"/>
                </a:highlight>
              </a:rPr>
              <a:t>col-md-6</a:t>
            </a:r>
            <a:r>
              <a:rPr lang="en-US" sz="1600" dirty="0"/>
              <a:t> </a:t>
            </a:r>
            <a:r>
              <a:rPr lang="en-US" sz="1600" dirty="0">
                <a:highlight>
                  <a:srgbClr val="00FFFF"/>
                </a:highlight>
              </a:rPr>
              <a:t>col-lg-4</a:t>
            </a:r>
            <a:r>
              <a:rPr lang="en-US" sz="1600" dirty="0"/>
              <a:t>"&gt;</a:t>
            </a:r>
          </a:p>
          <a:p>
            <a:r>
              <a:rPr lang="en-US" sz="1600" dirty="0"/>
              <a:t>      &lt;div class</a:t>
            </a:r>
            <a:r>
              <a:rPr lang="en-US" sz="1600" dirty="0">
                <a:solidFill>
                  <a:srgbClr val="FF0000"/>
                </a:solidFill>
              </a:rPr>
              <a:t>="card"&gt;</a:t>
            </a:r>
          </a:p>
          <a:p>
            <a:r>
              <a:rPr lang="en-US" sz="1600" dirty="0"/>
              <a:t>        &lt;div class="card-body"&gt;</a:t>
            </a:r>
          </a:p>
          <a:p>
            <a:r>
              <a:rPr lang="en-US" sz="1600" dirty="0"/>
              <a:t>          &lt;h5 class="card-title"&gt;Course 3&lt;/h5&gt;</a:t>
            </a:r>
          </a:p>
          <a:p>
            <a:r>
              <a:rPr lang="en-US" sz="1600" dirty="0"/>
              <a:t>          &lt;p class="card-text"&gt;Artificial Intelligence&lt;/p&gt;</a:t>
            </a:r>
          </a:p>
          <a:p>
            <a:r>
              <a:rPr lang="en-US" sz="1600" dirty="0"/>
              <a:t>        &lt;/div&gt;</a:t>
            </a:r>
          </a:p>
          <a:p>
            <a:r>
              <a:rPr lang="en-US" sz="1600" dirty="0"/>
              <a:t>      &lt;/div&gt;</a:t>
            </a:r>
          </a:p>
          <a:p>
            <a:r>
              <a:rPr lang="en-US" sz="1600" dirty="0"/>
              <a:t>    &lt;/div&gt;</a:t>
            </a:r>
          </a:p>
          <a:p>
            <a:endParaRPr lang="en-US" sz="1600" dirty="0"/>
          </a:p>
          <a:p>
            <a:r>
              <a:rPr lang="en-US" sz="1600" dirty="0"/>
              <a:t>  &lt;/div&gt;</a:t>
            </a:r>
          </a:p>
          <a:p>
            <a:endParaRPr lang="en-US" sz="1600" dirty="0"/>
          </a:p>
          <a:p>
            <a:r>
              <a:rPr lang="en-US" sz="1600" dirty="0"/>
              <a:t>&lt;/div&gt;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3173FD-1EB5-F2A7-DF65-DC077115E4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269" t="18507" r="18935" b="48458"/>
          <a:stretch>
            <a:fillRect/>
          </a:stretch>
        </p:blipFill>
        <p:spPr>
          <a:xfrm>
            <a:off x="310884" y="3094629"/>
            <a:ext cx="5205655" cy="26920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FC8874-895A-B4DA-B69C-2CFF9E3BA0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860" t="17195" r="10988" b="75124"/>
          <a:stretch>
            <a:fillRect/>
          </a:stretch>
        </p:blipFill>
        <p:spPr>
          <a:xfrm>
            <a:off x="177421" y="5876002"/>
            <a:ext cx="6961962" cy="750628"/>
          </a:xfrm>
          <a:prstGeom prst="rect">
            <a:avLst/>
          </a:prstGeom>
        </p:spPr>
      </p:pic>
      <p:sp>
        <p:nvSpPr>
          <p:cNvPr id="10" name="Arrow: Left 9">
            <a:extLst>
              <a:ext uri="{FF2B5EF4-FFF2-40B4-BE49-F238E27FC236}">
                <a16:creationId xmlns:a16="http://schemas.microsoft.com/office/drawing/2014/main" id="{F9B754E0-5A91-E1DA-EB9B-D2AD41E68779}"/>
              </a:ext>
            </a:extLst>
          </p:cNvPr>
          <p:cNvSpPr/>
          <p:nvPr/>
        </p:nvSpPr>
        <p:spPr>
          <a:xfrm>
            <a:off x="3009330" y="3750755"/>
            <a:ext cx="3086669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Lower resolution</a:t>
            </a:r>
          </a:p>
        </p:txBody>
      </p:sp>
      <p:sp>
        <p:nvSpPr>
          <p:cNvPr id="12" name="Arrow: Left 11">
            <a:extLst>
              <a:ext uri="{FF2B5EF4-FFF2-40B4-BE49-F238E27FC236}">
                <a16:creationId xmlns:a16="http://schemas.microsoft.com/office/drawing/2014/main" id="{38B094FF-AB48-A46B-3D87-8816A2DE2F80}"/>
              </a:ext>
            </a:extLst>
          </p:cNvPr>
          <p:cNvSpPr/>
          <p:nvPr/>
        </p:nvSpPr>
        <p:spPr>
          <a:xfrm>
            <a:off x="2913711" y="6384314"/>
            <a:ext cx="3086669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Higher resolution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7ED702-C95F-C672-662B-4398487E3BCC}"/>
              </a:ext>
            </a:extLst>
          </p:cNvPr>
          <p:cNvSpPr txBox="1"/>
          <p:nvPr/>
        </p:nvSpPr>
        <p:spPr>
          <a:xfrm>
            <a:off x="3146093" y="4290844"/>
            <a:ext cx="3391185" cy="147732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The card itself isn't responsive because it is a card.</a:t>
            </a:r>
            <a:endParaRPr lang="en-US" dirty="0"/>
          </a:p>
          <a:p>
            <a:pPr>
              <a:buNone/>
            </a:pPr>
            <a:r>
              <a:rPr lang="en-US" dirty="0"/>
              <a:t>The surrounding Bootstrap </a:t>
            </a:r>
            <a:r>
              <a:rPr lang="en-US" b="1" dirty="0"/>
              <a:t>grid classes</a:t>
            </a:r>
            <a:r>
              <a:rPr lang="en-US" dirty="0"/>
              <a:t> determine how much space each card receives:</a:t>
            </a:r>
          </a:p>
        </p:txBody>
      </p:sp>
    </p:spTree>
    <p:extLst>
      <p:ext uri="{BB962C8B-B14F-4D97-AF65-F5344CB8AC3E}">
        <p14:creationId xmlns:p14="http://schemas.microsoft.com/office/powerpoint/2010/main" val="2542776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78DF3-BEFE-4D08-9CD0-61D2004EA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878" y="-244807"/>
            <a:ext cx="10515600" cy="1325563"/>
          </a:xfrm>
        </p:spPr>
        <p:txBody>
          <a:bodyPr/>
          <a:lstStyle/>
          <a:p>
            <a:r>
              <a:rPr lang="en-US" dirty="0"/>
              <a:t>MORE….learn on your 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0AA5D0-67B6-872C-BF79-6AA128123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197" y="771481"/>
            <a:ext cx="10515600" cy="4351338"/>
          </a:xfrm>
        </p:spPr>
        <p:txBody>
          <a:bodyPr/>
          <a:lstStyle/>
          <a:p>
            <a:r>
              <a:rPr lang="en-US" dirty="0"/>
              <a:t>Go online to learn about styling forms</a:t>
            </a:r>
            <a:br>
              <a:rPr lang="en-US" dirty="0"/>
            </a:br>
            <a:r>
              <a:rPr lang="en-US" dirty="0"/>
              <a:t>&lt;input type="email" id="email" class="form-control"&gt;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69AF023-90C9-14B7-46F8-38A9D90DC4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113111"/>
              </p:ext>
            </p:extLst>
          </p:nvPr>
        </p:nvGraphicFramePr>
        <p:xfrm>
          <a:off x="95429" y="1702182"/>
          <a:ext cx="5343263" cy="42882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77249">
                  <a:extLst>
                    <a:ext uri="{9D8B030D-6E8A-4147-A177-3AD203B41FA5}">
                      <a16:colId xmlns:a16="http://schemas.microsoft.com/office/drawing/2014/main" val="2459388897"/>
                    </a:ext>
                  </a:extLst>
                </a:gridCol>
                <a:gridCol w="3766014">
                  <a:extLst>
                    <a:ext uri="{9D8B030D-6E8A-4147-A177-3AD203B41FA5}">
                      <a16:colId xmlns:a16="http://schemas.microsoft.com/office/drawing/2014/main" val="2438588203"/>
                    </a:ext>
                  </a:extLst>
                </a:gridCol>
              </a:tblGrid>
              <a:tr h="2345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/>
                        <a:t>Area</a:t>
                      </a:r>
                    </a:p>
                  </a:txBody>
                  <a:tcPr marL="77702" marR="77702" marT="38851" marB="3885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 dirty="0"/>
                        <a:t>What Bootstrap Provides</a:t>
                      </a:r>
                    </a:p>
                  </a:txBody>
                  <a:tcPr marL="77702" marR="77702" marT="38851" marB="38851" anchor="ctr"/>
                </a:tc>
                <a:extLst>
                  <a:ext uri="{0D108BD9-81ED-4DB2-BD59-A6C34878D82A}">
                    <a16:rowId xmlns:a16="http://schemas.microsoft.com/office/drawing/2014/main" val="2705963076"/>
                  </a:ext>
                </a:extLst>
              </a:tr>
              <a:tr h="2345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/>
                        <a:t>Colors</a:t>
                      </a:r>
                    </a:p>
                  </a:txBody>
                  <a:tcPr marL="77702" marR="77702" marT="38851" marB="3885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/>
                        <a:t>Text, background, link and theme colors</a:t>
                      </a:r>
                    </a:p>
                  </a:txBody>
                  <a:tcPr marL="77702" marR="77702" marT="38851" marB="38851" anchor="ctr"/>
                </a:tc>
                <a:extLst>
                  <a:ext uri="{0D108BD9-81ED-4DB2-BD59-A6C34878D82A}">
                    <a16:rowId xmlns:a16="http://schemas.microsoft.com/office/drawing/2014/main" val="2319287891"/>
                  </a:ext>
                </a:extLst>
              </a:tr>
              <a:tr h="2345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 dirty="0"/>
                        <a:t>Typography</a:t>
                      </a:r>
                    </a:p>
                  </a:txBody>
                  <a:tcPr marL="77702" marR="77702" marT="38851" marB="3885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 dirty="0"/>
                        <a:t>Font sizes, weights, alignment, headings</a:t>
                      </a:r>
                    </a:p>
                  </a:txBody>
                  <a:tcPr marL="77702" marR="77702" marT="38851" marB="38851" anchor="ctr"/>
                </a:tc>
                <a:extLst>
                  <a:ext uri="{0D108BD9-81ED-4DB2-BD59-A6C34878D82A}">
                    <a16:rowId xmlns:a16="http://schemas.microsoft.com/office/drawing/2014/main" val="187938658"/>
                  </a:ext>
                </a:extLst>
              </a:tr>
              <a:tr h="2345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/>
                        <a:t>Spacing</a:t>
                      </a:r>
                    </a:p>
                  </a:txBody>
                  <a:tcPr marL="77702" marR="77702" marT="38851" marB="3885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/>
                        <a:t>Margin, padding, gaps</a:t>
                      </a:r>
                    </a:p>
                  </a:txBody>
                  <a:tcPr marL="77702" marR="77702" marT="38851" marB="38851" anchor="ctr"/>
                </a:tc>
                <a:extLst>
                  <a:ext uri="{0D108BD9-81ED-4DB2-BD59-A6C34878D82A}">
                    <a16:rowId xmlns:a16="http://schemas.microsoft.com/office/drawing/2014/main" val="939989979"/>
                  </a:ext>
                </a:extLst>
              </a:tr>
              <a:tr h="2345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/>
                        <a:t>Borders</a:t>
                      </a:r>
                    </a:p>
                  </a:txBody>
                  <a:tcPr marL="77702" marR="77702" marT="38851" marB="3885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/>
                        <a:t>Borders, colors, widths, rounded corners</a:t>
                      </a:r>
                    </a:p>
                  </a:txBody>
                  <a:tcPr marL="77702" marR="77702" marT="38851" marB="38851" anchor="ctr"/>
                </a:tc>
                <a:extLst>
                  <a:ext uri="{0D108BD9-81ED-4DB2-BD59-A6C34878D82A}">
                    <a16:rowId xmlns:a16="http://schemas.microsoft.com/office/drawing/2014/main" val="1582120519"/>
                  </a:ext>
                </a:extLst>
              </a:tr>
              <a:tr h="2345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/>
                        <a:t>Shadows</a:t>
                      </a:r>
                    </a:p>
                  </a:txBody>
                  <a:tcPr marL="77702" marR="77702" marT="38851" marB="3885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 dirty="0"/>
                        <a:t>Predefined box shadows</a:t>
                      </a:r>
                    </a:p>
                  </a:txBody>
                  <a:tcPr marL="77702" marR="77702" marT="38851" marB="38851" anchor="ctr"/>
                </a:tc>
                <a:extLst>
                  <a:ext uri="{0D108BD9-81ED-4DB2-BD59-A6C34878D82A}">
                    <a16:rowId xmlns:a16="http://schemas.microsoft.com/office/drawing/2014/main" val="4246011277"/>
                  </a:ext>
                </a:extLst>
              </a:tr>
              <a:tr h="2345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/>
                        <a:t>Sizing</a:t>
                      </a:r>
                    </a:p>
                  </a:txBody>
                  <a:tcPr marL="77702" marR="77702" marT="38851" marB="3885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/>
                        <a:t>Width, height, max-width</a:t>
                      </a:r>
                    </a:p>
                  </a:txBody>
                  <a:tcPr marL="77702" marR="77702" marT="38851" marB="38851" anchor="ctr"/>
                </a:tc>
                <a:extLst>
                  <a:ext uri="{0D108BD9-81ED-4DB2-BD59-A6C34878D82A}">
                    <a16:rowId xmlns:a16="http://schemas.microsoft.com/office/drawing/2014/main" val="3070557052"/>
                  </a:ext>
                </a:extLst>
              </a:tr>
              <a:tr h="2345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/>
                        <a:t>Display</a:t>
                      </a:r>
                    </a:p>
                  </a:txBody>
                  <a:tcPr marL="77702" marR="77702" marT="38851" marB="3885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 dirty="0"/>
                        <a:t>Show/hide, block, inline, flex</a:t>
                      </a:r>
                    </a:p>
                  </a:txBody>
                  <a:tcPr marL="77702" marR="77702" marT="38851" marB="38851" anchor="ctr"/>
                </a:tc>
                <a:extLst>
                  <a:ext uri="{0D108BD9-81ED-4DB2-BD59-A6C34878D82A}">
                    <a16:rowId xmlns:a16="http://schemas.microsoft.com/office/drawing/2014/main" val="3522588810"/>
                  </a:ext>
                </a:extLst>
              </a:tr>
              <a:tr h="2345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/>
                        <a:t>Flexbox</a:t>
                      </a:r>
                    </a:p>
                  </a:txBody>
                  <a:tcPr marL="77702" marR="77702" marT="38851" marB="3885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/>
                        <a:t>Alignment, direction, wrapping, distribution</a:t>
                      </a:r>
                    </a:p>
                  </a:txBody>
                  <a:tcPr marL="77702" marR="77702" marT="38851" marB="38851" anchor="ctr"/>
                </a:tc>
                <a:extLst>
                  <a:ext uri="{0D108BD9-81ED-4DB2-BD59-A6C34878D82A}">
                    <a16:rowId xmlns:a16="http://schemas.microsoft.com/office/drawing/2014/main" val="2596363380"/>
                  </a:ext>
                </a:extLst>
              </a:tr>
              <a:tr h="2345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/>
                        <a:t>Position</a:t>
                      </a:r>
                    </a:p>
                  </a:txBody>
                  <a:tcPr marL="77702" marR="77702" marT="38851" marB="3885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/>
                        <a:t>Relative, absolute, fixed, sticky</a:t>
                      </a:r>
                    </a:p>
                  </a:txBody>
                  <a:tcPr marL="77702" marR="77702" marT="38851" marB="38851" anchor="ctr"/>
                </a:tc>
                <a:extLst>
                  <a:ext uri="{0D108BD9-81ED-4DB2-BD59-A6C34878D82A}">
                    <a16:rowId xmlns:a16="http://schemas.microsoft.com/office/drawing/2014/main" val="265949130"/>
                  </a:ext>
                </a:extLst>
              </a:tr>
              <a:tr h="2345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/>
                        <a:t>Images</a:t>
                      </a:r>
                    </a:p>
                  </a:txBody>
                  <a:tcPr marL="77702" marR="77702" marT="38851" marB="3885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/>
                        <a:t>Responsive images, thumbnails</a:t>
                      </a:r>
                    </a:p>
                  </a:txBody>
                  <a:tcPr marL="77702" marR="77702" marT="38851" marB="38851" anchor="ctr"/>
                </a:tc>
                <a:extLst>
                  <a:ext uri="{0D108BD9-81ED-4DB2-BD59-A6C34878D82A}">
                    <a16:rowId xmlns:a16="http://schemas.microsoft.com/office/drawing/2014/main" val="3564883951"/>
                  </a:ext>
                </a:extLst>
              </a:tr>
              <a:tr h="2345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/>
                        <a:t>Tables</a:t>
                      </a:r>
                    </a:p>
                  </a:txBody>
                  <a:tcPr marL="77702" marR="77702" marT="38851" marB="3885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/>
                        <a:t>Styled, striped, bordered, responsive tables</a:t>
                      </a:r>
                    </a:p>
                  </a:txBody>
                  <a:tcPr marL="77702" marR="77702" marT="38851" marB="38851" anchor="ctr"/>
                </a:tc>
                <a:extLst>
                  <a:ext uri="{0D108BD9-81ED-4DB2-BD59-A6C34878D82A}">
                    <a16:rowId xmlns:a16="http://schemas.microsoft.com/office/drawing/2014/main" val="1504900775"/>
                  </a:ext>
                </a:extLst>
              </a:tr>
              <a:tr h="2345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/>
                        <a:t>Backgrounds</a:t>
                      </a:r>
                    </a:p>
                  </a:txBody>
                  <a:tcPr marL="77702" marR="77702" marT="38851" marB="3885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/>
                        <a:t>Background colors and utilities</a:t>
                      </a:r>
                    </a:p>
                  </a:txBody>
                  <a:tcPr marL="77702" marR="77702" marT="38851" marB="38851" anchor="ctr"/>
                </a:tc>
                <a:extLst>
                  <a:ext uri="{0D108BD9-81ED-4DB2-BD59-A6C34878D82A}">
                    <a16:rowId xmlns:a16="http://schemas.microsoft.com/office/drawing/2014/main" val="2509092560"/>
                  </a:ext>
                </a:extLst>
              </a:tr>
              <a:tr h="2345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/>
                        <a:t>Visibility</a:t>
                      </a:r>
                    </a:p>
                  </a:txBody>
                  <a:tcPr marL="77702" marR="77702" marT="38851" marB="38851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500" dirty="0"/>
                        <a:t>Responsive show/hide behavior</a:t>
                      </a:r>
                    </a:p>
                  </a:txBody>
                  <a:tcPr marL="77702" marR="77702" marT="38851" marB="38851" anchor="ctr"/>
                </a:tc>
                <a:extLst>
                  <a:ext uri="{0D108BD9-81ED-4DB2-BD59-A6C34878D82A}">
                    <a16:rowId xmlns:a16="http://schemas.microsoft.com/office/drawing/2014/main" val="42326345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7D74C90-E2CE-E1AE-A63E-13620FEE1696}"/>
              </a:ext>
            </a:extLst>
          </p:cNvPr>
          <p:cNvSpPr txBox="1"/>
          <p:nvPr/>
        </p:nvSpPr>
        <p:spPr>
          <a:xfrm>
            <a:off x="5291096" y="1859339"/>
            <a:ext cx="2536466" cy="313932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Learn about built in components for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Alerts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Badges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Breadcrumbs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Button groups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List groups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Pagination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Progress bars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Spinners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Tables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1A82AF-0F7B-41E5-75B4-A18D3492472A}"/>
              </a:ext>
            </a:extLst>
          </p:cNvPr>
          <p:cNvSpPr txBox="1"/>
          <p:nvPr/>
        </p:nvSpPr>
        <p:spPr>
          <a:xfrm>
            <a:off x="7976317" y="1702182"/>
            <a:ext cx="4482547" cy="50783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&lt;nav aria-label="breadcrumb"&gt;</a:t>
            </a:r>
          </a:p>
          <a:p>
            <a:r>
              <a:rPr lang="en-US" dirty="0"/>
              <a:t>  &lt;</a:t>
            </a:r>
            <a:r>
              <a:rPr lang="en-US" dirty="0" err="1"/>
              <a:t>ol</a:t>
            </a:r>
            <a:r>
              <a:rPr lang="en-US" dirty="0"/>
              <a:t> class="breadcrumb"&gt;</a:t>
            </a:r>
          </a:p>
          <a:p>
            <a:endParaRPr lang="en-US" dirty="0"/>
          </a:p>
          <a:p>
            <a:r>
              <a:rPr lang="en-US" dirty="0"/>
              <a:t>    &lt;li class="breadcrumb-item"&gt;</a:t>
            </a:r>
          </a:p>
          <a:p>
            <a:r>
              <a:rPr lang="en-US" dirty="0"/>
              <a:t>      &lt;a </a:t>
            </a:r>
            <a:r>
              <a:rPr lang="en-US" dirty="0" err="1"/>
              <a:t>href</a:t>
            </a:r>
            <a:r>
              <a:rPr lang="en-US" dirty="0"/>
              <a:t>="/"&gt;Home&lt;/a&gt;</a:t>
            </a:r>
          </a:p>
          <a:p>
            <a:r>
              <a:rPr lang="en-US" dirty="0"/>
              <a:t>    &lt;/li&gt;</a:t>
            </a:r>
          </a:p>
          <a:p>
            <a:endParaRPr lang="en-US" dirty="0"/>
          </a:p>
          <a:p>
            <a:r>
              <a:rPr lang="en-US" dirty="0"/>
              <a:t>    &lt;li class="breadcrumb-item"&gt;</a:t>
            </a:r>
          </a:p>
          <a:p>
            <a:r>
              <a:rPr lang="en-US" dirty="0"/>
              <a:t>      &lt;a </a:t>
            </a:r>
            <a:r>
              <a:rPr lang="en-US" dirty="0" err="1"/>
              <a:t>href</a:t>
            </a:r>
            <a:r>
              <a:rPr lang="en-US" dirty="0"/>
              <a:t>="/courses"&gt;Courses&lt;/a&gt;</a:t>
            </a:r>
          </a:p>
          <a:p>
            <a:r>
              <a:rPr lang="en-US" dirty="0"/>
              <a:t>    &lt;/li&gt;</a:t>
            </a:r>
          </a:p>
          <a:p>
            <a:endParaRPr lang="en-US" dirty="0"/>
          </a:p>
          <a:p>
            <a:r>
              <a:rPr lang="en-US" dirty="0"/>
              <a:t>    &lt;li class="breadcrumb-item active"</a:t>
            </a:r>
          </a:p>
          <a:p>
            <a:r>
              <a:rPr lang="en-US" dirty="0"/>
              <a:t>        aria-current="page"&gt;</a:t>
            </a:r>
          </a:p>
          <a:p>
            <a:r>
              <a:rPr lang="en-US" dirty="0"/>
              <a:t>      CS651</a:t>
            </a:r>
          </a:p>
          <a:p>
            <a:r>
              <a:rPr lang="en-US" dirty="0"/>
              <a:t>    &lt;/li&gt;</a:t>
            </a:r>
          </a:p>
          <a:p>
            <a:endParaRPr lang="en-US" dirty="0"/>
          </a:p>
          <a:p>
            <a:r>
              <a:rPr lang="en-US" dirty="0"/>
              <a:t>  &lt;/</a:t>
            </a:r>
            <a:r>
              <a:rPr lang="en-US" dirty="0" err="1"/>
              <a:t>ol</a:t>
            </a:r>
            <a:r>
              <a:rPr lang="en-US" dirty="0"/>
              <a:t>&gt;</a:t>
            </a:r>
          </a:p>
          <a:p>
            <a:r>
              <a:rPr lang="en-US" dirty="0"/>
              <a:t>&lt;/nav&gt;</a:t>
            </a:r>
          </a:p>
        </p:txBody>
      </p:sp>
    </p:spTree>
    <p:extLst>
      <p:ext uri="{BB962C8B-B14F-4D97-AF65-F5344CB8AC3E}">
        <p14:creationId xmlns:p14="http://schemas.microsoft.com/office/powerpoint/2010/main" val="20201037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89813-94FD-7CC7-B01C-0D1A66E45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now for some Bootstrap </a:t>
            </a:r>
            <a:r>
              <a:rPr lang="en-US" dirty="0" err="1"/>
              <a:t>Javascript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9879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EB495-4157-7C88-B57B-97E832DCB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453" y="-59628"/>
            <a:ext cx="10515600" cy="1325563"/>
          </a:xfrm>
        </p:spPr>
        <p:txBody>
          <a:bodyPr/>
          <a:lstStyle/>
          <a:p>
            <a:r>
              <a:rPr lang="en-US" dirty="0"/>
              <a:t>Bootstrap Navbar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76122-18DA-1B4C-2CAC-D37F4ED47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276" y="761670"/>
            <a:ext cx="4837471" cy="4628382"/>
          </a:xfrm>
        </p:spPr>
        <p:txBody>
          <a:bodyPr>
            <a:normAutofit/>
          </a:bodyPr>
          <a:lstStyle/>
          <a:p>
            <a:r>
              <a:rPr lang="en-US" sz="2400" b="1" dirty="0"/>
              <a:t>navbar</a:t>
            </a:r>
            <a:r>
              <a:rPr lang="en-US" sz="2400" dirty="0"/>
              <a:t> provides site navigation and can automatically change layout at a Bootstrap breakpoint.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CF49EA-6ADD-24A6-53BC-E2FEF9704078}"/>
              </a:ext>
            </a:extLst>
          </p:cNvPr>
          <p:cNvSpPr txBox="1"/>
          <p:nvPr/>
        </p:nvSpPr>
        <p:spPr>
          <a:xfrm>
            <a:off x="5094338" y="0"/>
            <a:ext cx="4623920" cy="803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ighlight>
                  <a:srgbClr val="FFFF00"/>
                </a:highlight>
              </a:rPr>
              <a:t>&lt;nav class="navbar navbar-expand-lg </a:t>
            </a:r>
            <a:r>
              <a:rPr lang="en-US" sz="1200" dirty="0" err="1">
                <a:highlight>
                  <a:srgbClr val="FFFF00"/>
                </a:highlight>
              </a:rPr>
              <a:t>bg</a:t>
            </a:r>
            <a:r>
              <a:rPr lang="en-US" sz="1200" dirty="0">
                <a:highlight>
                  <a:srgbClr val="FFFF00"/>
                </a:highlight>
              </a:rPr>
              <a:t>-body-tertiary"&gt;</a:t>
            </a:r>
          </a:p>
          <a:p>
            <a:endParaRPr lang="en-US" sz="1200" dirty="0"/>
          </a:p>
          <a:p>
            <a:r>
              <a:rPr lang="en-US" sz="1200" dirty="0"/>
              <a:t>  &lt;div class="container"&gt;</a:t>
            </a:r>
          </a:p>
          <a:p>
            <a:endParaRPr lang="en-US" sz="1200" dirty="0"/>
          </a:p>
          <a:p>
            <a:r>
              <a:rPr lang="en-US" sz="1200" dirty="0"/>
              <a:t>    &lt;a class="</a:t>
            </a:r>
            <a:r>
              <a:rPr lang="en-US" sz="1200" dirty="0">
                <a:highlight>
                  <a:srgbClr val="00FF00"/>
                </a:highlight>
              </a:rPr>
              <a:t>navbar-brand"</a:t>
            </a:r>
            <a:r>
              <a:rPr lang="en-US" sz="1200" dirty="0"/>
              <a:t> </a:t>
            </a:r>
            <a:r>
              <a:rPr lang="en-US" sz="1200" dirty="0" err="1"/>
              <a:t>href</a:t>
            </a:r>
            <a:r>
              <a:rPr lang="en-US" sz="1200" dirty="0"/>
              <a:t>="#"&gt;</a:t>
            </a:r>
          </a:p>
          <a:p>
            <a:r>
              <a:rPr lang="en-US" sz="1200" dirty="0"/>
              <a:t>      CS651</a:t>
            </a:r>
          </a:p>
          <a:p>
            <a:r>
              <a:rPr lang="en-US" sz="1200" dirty="0"/>
              <a:t>    &lt;/a&gt;</a:t>
            </a:r>
          </a:p>
          <a:p>
            <a:endParaRPr lang="en-US" sz="1200" dirty="0"/>
          </a:p>
          <a:p>
            <a:r>
              <a:rPr lang="en-US" sz="1200" dirty="0"/>
              <a:t>    &lt;button</a:t>
            </a:r>
          </a:p>
          <a:p>
            <a:r>
              <a:rPr lang="en-US" sz="1200" dirty="0"/>
              <a:t>      class="</a:t>
            </a:r>
            <a:r>
              <a:rPr lang="en-US" sz="1200" dirty="0">
                <a:highlight>
                  <a:srgbClr val="FF00FF"/>
                </a:highlight>
              </a:rPr>
              <a:t>navbar-toggler"</a:t>
            </a:r>
          </a:p>
          <a:p>
            <a:r>
              <a:rPr lang="en-US" sz="1200" dirty="0"/>
              <a:t>      type="button"</a:t>
            </a:r>
          </a:p>
          <a:p>
            <a:r>
              <a:rPr lang="en-US" sz="1200" dirty="0"/>
              <a:t>      </a:t>
            </a:r>
            <a:r>
              <a:rPr lang="en-US" sz="1200" dirty="0">
                <a:highlight>
                  <a:srgbClr val="00FFFF"/>
                </a:highlight>
              </a:rPr>
              <a:t>data-bs-toggle="collapse"</a:t>
            </a:r>
          </a:p>
          <a:p>
            <a:r>
              <a:rPr lang="en-US" sz="1200" dirty="0">
                <a:highlight>
                  <a:srgbClr val="00FFFF"/>
                </a:highlight>
              </a:rPr>
              <a:t>      data-bs-target="#</a:t>
            </a:r>
            <a:r>
              <a:rPr lang="en-US" sz="1200" dirty="0" err="1">
                <a:highlight>
                  <a:srgbClr val="00FFFF"/>
                </a:highlight>
              </a:rPr>
              <a:t>navbarMenu</a:t>
            </a:r>
            <a:r>
              <a:rPr lang="en-US" sz="1200" dirty="0">
                <a:highlight>
                  <a:srgbClr val="00FFFF"/>
                </a:highlight>
              </a:rPr>
              <a:t>"&gt;</a:t>
            </a:r>
          </a:p>
          <a:p>
            <a:endParaRPr lang="en-US" sz="1200" dirty="0"/>
          </a:p>
          <a:p>
            <a:r>
              <a:rPr lang="en-US" sz="1200" dirty="0"/>
              <a:t>      &lt;span class="</a:t>
            </a:r>
            <a:r>
              <a:rPr lang="en-US" sz="1200" dirty="0">
                <a:highlight>
                  <a:srgbClr val="C0C0C0"/>
                </a:highlight>
              </a:rPr>
              <a:t>navbar-toggler-icon</a:t>
            </a:r>
            <a:r>
              <a:rPr lang="en-US" sz="1200" dirty="0"/>
              <a:t>"&gt;&lt;/span&gt;</a:t>
            </a:r>
          </a:p>
          <a:p>
            <a:endParaRPr lang="en-US" sz="1200" dirty="0"/>
          </a:p>
          <a:p>
            <a:r>
              <a:rPr lang="en-US" sz="1200" dirty="0"/>
              <a:t>    &lt;/button&gt;</a:t>
            </a:r>
          </a:p>
          <a:p>
            <a:endParaRPr lang="en-US" sz="1200" dirty="0"/>
          </a:p>
          <a:p>
            <a:r>
              <a:rPr lang="en-US" sz="1200" dirty="0"/>
              <a:t>    &lt;div</a:t>
            </a:r>
          </a:p>
          <a:p>
            <a:r>
              <a:rPr lang="en-US" sz="1200" dirty="0"/>
              <a:t>      class="</a:t>
            </a:r>
            <a:r>
              <a:rPr lang="en-US" sz="1200" dirty="0">
                <a:highlight>
                  <a:srgbClr val="00FF00"/>
                </a:highlight>
              </a:rPr>
              <a:t>collapse navbar-collapse"</a:t>
            </a:r>
          </a:p>
          <a:p>
            <a:r>
              <a:rPr lang="en-US" sz="1200" dirty="0"/>
              <a:t>      id="</a:t>
            </a:r>
            <a:r>
              <a:rPr lang="en-US" sz="1200" dirty="0" err="1"/>
              <a:t>navbarMenu</a:t>
            </a:r>
            <a:r>
              <a:rPr lang="en-US" sz="1200" dirty="0"/>
              <a:t>"&gt;</a:t>
            </a:r>
          </a:p>
          <a:p>
            <a:endParaRPr lang="en-US" sz="1200" dirty="0"/>
          </a:p>
          <a:p>
            <a:r>
              <a:rPr lang="en-US" sz="1200" dirty="0"/>
              <a:t>      &lt;</a:t>
            </a:r>
            <a:r>
              <a:rPr lang="en-US" sz="1200" dirty="0">
                <a:highlight>
                  <a:srgbClr val="FFFF00"/>
                </a:highlight>
              </a:rPr>
              <a:t>div class="navbar-nav"&gt;</a:t>
            </a:r>
          </a:p>
          <a:p>
            <a:endParaRPr lang="en-US" sz="1200" dirty="0"/>
          </a:p>
          <a:p>
            <a:r>
              <a:rPr lang="en-US" sz="1200" dirty="0"/>
              <a:t>        &lt;a class="</a:t>
            </a:r>
            <a:r>
              <a:rPr lang="en-US" sz="1200" dirty="0">
                <a:highlight>
                  <a:srgbClr val="FFFF00"/>
                </a:highlight>
              </a:rPr>
              <a:t>nav-link"</a:t>
            </a:r>
            <a:r>
              <a:rPr lang="en-US" sz="1200" dirty="0"/>
              <a:t> </a:t>
            </a:r>
            <a:r>
              <a:rPr lang="en-US" sz="1200" dirty="0" err="1"/>
              <a:t>href</a:t>
            </a:r>
            <a:r>
              <a:rPr lang="en-US" sz="1200" dirty="0"/>
              <a:t>="#"&gt;</a:t>
            </a:r>
          </a:p>
          <a:p>
            <a:r>
              <a:rPr lang="en-US" sz="1200" dirty="0"/>
              <a:t>          Home</a:t>
            </a:r>
          </a:p>
          <a:p>
            <a:r>
              <a:rPr lang="en-US" sz="1200" dirty="0"/>
              <a:t>        &lt;/a&gt;</a:t>
            </a:r>
          </a:p>
          <a:p>
            <a:endParaRPr lang="en-US" sz="1200" dirty="0"/>
          </a:p>
          <a:p>
            <a:r>
              <a:rPr lang="en-US" sz="1200" dirty="0"/>
              <a:t>        &lt;a class="</a:t>
            </a:r>
            <a:r>
              <a:rPr lang="en-US" sz="1200" dirty="0">
                <a:highlight>
                  <a:srgbClr val="FFFF00"/>
                </a:highlight>
              </a:rPr>
              <a:t>nav-link</a:t>
            </a:r>
            <a:r>
              <a:rPr lang="en-US" sz="1200" dirty="0"/>
              <a:t>" </a:t>
            </a:r>
            <a:r>
              <a:rPr lang="en-US" sz="1200" dirty="0" err="1"/>
              <a:t>href</a:t>
            </a:r>
            <a:r>
              <a:rPr lang="en-US" sz="1200" dirty="0"/>
              <a:t>="#"&gt;</a:t>
            </a:r>
          </a:p>
          <a:p>
            <a:r>
              <a:rPr lang="en-US" sz="1200" dirty="0"/>
              <a:t>          Projects</a:t>
            </a:r>
          </a:p>
          <a:p>
            <a:r>
              <a:rPr lang="en-US" sz="1200" dirty="0"/>
              <a:t>        &lt;/a&gt;</a:t>
            </a:r>
          </a:p>
          <a:p>
            <a:endParaRPr lang="en-US" sz="1200" dirty="0"/>
          </a:p>
          <a:p>
            <a:r>
              <a:rPr lang="en-US" sz="1200" dirty="0"/>
              <a:t>        &lt;a class="</a:t>
            </a:r>
            <a:r>
              <a:rPr lang="en-US" sz="1200" dirty="0">
                <a:highlight>
                  <a:srgbClr val="FFFF00"/>
                </a:highlight>
              </a:rPr>
              <a:t>nav-lin</a:t>
            </a:r>
            <a:r>
              <a:rPr lang="en-US" sz="1200" dirty="0"/>
              <a:t>k" </a:t>
            </a:r>
            <a:r>
              <a:rPr lang="en-US" sz="1200" dirty="0" err="1"/>
              <a:t>href</a:t>
            </a:r>
            <a:r>
              <a:rPr lang="en-US" sz="1200" dirty="0"/>
              <a:t>="#"&gt;</a:t>
            </a:r>
          </a:p>
          <a:p>
            <a:r>
              <a:rPr lang="en-US" sz="1200" dirty="0"/>
              <a:t>          About</a:t>
            </a:r>
          </a:p>
          <a:p>
            <a:r>
              <a:rPr lang="en-US" sz="1200" dirty="0"/>
              <a:t>        &lt;/a&gt;</a:t>
            </a:r>
          </a:p>
          <a:p>
            <a:endParaRPr lang="en-US" sz="1200" dirty="0"/>
          </a:p>
          <a:p>
            <a:r>
              <a:rPr lang="en-US" sz="1200" dirty="0"/>
              <a:t>      &lt;/div&gt;</a:t>
            </a:r>
          </a:p>
          <a:p>
            <a:endParaRPr lang="en-US" sz="1200" dirty="0"/>
          </a:p>
          <a:p>
            <a:r>
              <a:rPr lang="en-US" sz="1200" dirty="0"/>
              <a:t>    &lt;/div&gt;</a:t>
            </a:r>
          </a:p>
          <a:p>
            <a:endParaRPr lang="en-US" sz="1200" dirty="0"/>
          </a:p>
          <a:p>
            <a:r>
              <a:rPr lang="en-US" sz="1200" dirty="0"/>
              <a:t>  &lt;/div&gt;</a:t>
            </a:r>
          </a:p>
          <a:p>
            <a:endParaRPr lang="en-US" sz="1200" dirty="0"/>
          </a:p>
          <a:p>
            <a:r>
              <a:rPr lang="en-US" sz="1200" dirty="0"/>
              <a:t>&lt;/nav&gt;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0FF201-D82A-2337-CE8D-08CD74D60D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672" t="17720" r="15051" b="64043"/>
          <a:stretch>
            <a:fillRect/>
          </a:stretch>
        </p:blipFill>
        <p:spPr>
          <a:xfrm>
            <a:off x="309961" y="4064655"/>
            <a:ext cx="4784377" cy="12506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5D1F3B-ECC6-A737-0A37-83306B3761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098" t="16172" r="15967" b="76774"/>
          <a:stretch>
            <a:fillRect/>
          </a:stretch>
        </p:blipFill>
        <p:spPr>
          <a:xfrm>
            <a:off x="206477" y="6396750"/>
            <a:ext cx="5085244" cy="545085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2B7CE5D-4228-876D-E954-B850D77DE3A1}"/>
              </a:ext>
            </a:extLst>
          </p:cNvPr>
          <p:cNvSpPr/>
          <p:nvPr/>
        </p:nvSpPr>
        <p:spPr>
          <a:xfrm>
            <a:off x="309961" y="5464786"/>
            <a:ext cx="3125156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High Resolution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1338A32-47B5-BCE8-6A06-E6D4B5B2D040}"/>
              </a:ext>
            </a:extLst>
          </p:cNvPr>
          <p:cNvSpPr/>
          <p:nvPr/>
        </p:nvSpPr>
        <p:spPr>
          <a:xfrm>
            <a:off x="206477" y="3150255"/>
            <a:ext cx="3125156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Lower Resolution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5E4BD84A-6BD0-C592-647D-60D333CAE5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220014"/>
              </p:ext>
            </p:extLst>
          </p:nvPr>
        </p:nvGraphicFramePr>
        <p:xfrm>
          <a:off x="8372385" y="475882"/>
          <a:ext cx="3769559" cy="61934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4899">
                  <a:extLst>
                    <a:ext uri="{9D8B030D-6E8A-4147-A177-3AD203B41FA5}">
                      <a16:colId xmlns:a16="http://schemas.microsoft.com/office/drawing/2014/main" val="1529625955"/>
                    </a:ext>
                  </a:extLst>
                </a:gridCol>
                <a:gridCol w="2434660">
                  <a:extLst>
                    <a:ext uri="{9D8B030D-6E8A-4147-A177-3AD203B41FA5}">
                      <a16:colId xmlns:a16="http://schemas.microsoft.com/office/drawing/2014/main" val="2340203770"/>
                    </a:ext>
                  </a:extLst>
                </a:gridCol>
              </a:tblGrid>
              <a:tr h="474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Code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What it does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7755780"/>
                  </a:ext>
                </a:extLst>
              </a:tr>
              <a:tr h="474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highlight>
                            <a:srgbClr val="FFFF00"/>
                          </a:highlight>
                        </a:rPr>
                        <a:t>navbar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Base Bootstrap navbar styling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036489"/>
                  </a:ext>
                </a:extLst>
              </a:tr>
              <a:tr h="7145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highlight>
                            <a:srgbClr val="FFFF00"/>
                          </a:highlight>
                        </a:rPr>
                        <a:t>navbar-expand-lg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Expanded navbar at lg (≥992px); collapsed below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6566074"/>
                  </a:ext>
                </a:extLst>
              </a:tr>
              <a:tr h="474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highlight>
                            <a:srgbClr val="00FF00"/>
                          </a:highlight>
                        </a:rPr>
                        <a:t>navbar-brand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Styles the site's name/logo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402784"/>
                  </a:ext>
                </a:extLst>
              </a:tr>
              <a:tr h="83104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highlight>
                            <a:srgbClr val="FF00FF"/>
                          </a:highlight>
                        </a:rPr>
                        <a:t>navbar-toggler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Styles the button used to open/close the collapsed navbar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98519"/>
                  </a:ext>
                </a:extLst>
              </a:tr>
              <a:tr h="7145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highlight>
                            <a:srgbClr val="C0C0C0"/>
                          </a:highlight>
                        </a:rPr>
                        <a:t>navbar-toggler-icon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Displays Bootstrap's hamburger/menu icon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8164924"/>
                  </a:ext>
                </a:extLst>
              </a:tr>
              <a:tr h="474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highlight>
                            <a:srgbClr val="FFFF00"/>
                          </a:highlight>
                        </a:rPr>
                        <a:t>navbar-nav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Container for the navigation links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0043744"/>
                  </a:ext>
                </a:extLst>
              </a:tr>
              <a:tr h="474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highlight>
                            <a:srgbClr val="FFFF00"/>
                          </a:highlight>
                        </a:rPr>
                        <a:t>nav-link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Styles an individual navigation link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6574702"/>
                  </a:ext>
                </a:extLst>
              </a:tr>
              <a:tr h="7145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highlight>
                            <a:srgbClr val="00FF00"/>
                          </a:highlight>
                        </a:rPr>
                        <a:t>collapse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Makes an element capable of being shown/hidden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2137521"/>
                  </a:ext>
                </a:extLst>
              </a:tr>
              <a:tr h="7145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highlight>
                            <a:srgbClr val="00FF00"/>
                          </a:highlight>
                        </a:rPr>
                        <a:t>navbar-collapse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Navbar-specific styling for the collapsible section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2337581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ABB7F3EB-2914-22BB-9F15-89FC100DBF6F}"/>
              </a:ext>
            </a:extLst>
          </p:cNvPr>
          <p:cNvSpPr txBox="1"/>
          <p:nvPr/>
        </p:nvSpPr>
        <p:spPr>
          <a:xfrm>
            <a:off x="2874570" y="1819360"/>
            <a:ext cx="2417151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b="1" dirty="0"/>
              <a:t>Bootstrap JavaScript:</a:t>
            </a:r>
            <a:r>
              <a:rPr lang="en-US" sz="1600" dirty="0"/>
              <a:t> </a:t>
            </a:r>
            <a:r>
              <a:rPr lang="en-US" sz="1600" dirty="0">
                <a:latin typeface="+mn-lt"/>
              </a:rPr>
              <a:t>data-bs-toggle="collapse"</a:t>
            </a:r>
            <a:r>
              <a:rPr lang="en-US" sz="1600" dirty="0"/>
              <a:t> → behavior</a:t>
            </a:r>
            <a:br>
              <a:rPr lang="en-US" sz="1600" dirty="0"/>
            </a:br>
            <a:r>
              <a:rPr lang="en-US" sz="1600" b="1" dirty="0">
                <a:latin typeface="+mn-lt"/>
              </a:rPr>
              <a:t>data-bs-target="#</a:t>
            </a:r>
            <a:r>
              <a:rPr lang="en-US" sz="1600" b="1" dirty="0" err="1">
                <a:latin typeface="+mn-lt"/>
              </a:rPr>
              <a:t>navbarMenu</a:t>
            </a:r>
            <a:r>
              <a:rPr lang="en-US" sz="1600" b="1" dirty="0">
                <a:latin typeface="+mn-lt"/>
              </a:rPr>
              <a:t>"</a:t>
            </a:r>
            <a:r>
              <a:rPr lang="en-US" sz="1600" b="1" dirty="0"/>
              <a:t>:</a:t>
            </a:r>
            <a:r>
              <a:rPr lang="en-US" sz="1600" dirty="0"/>
              <a:t> identifies which DOM element the behavior acts upon</a:t>
            </a:r>
          </a:p>
        </p:txBody>
      </p:sp>
    </p:spTree>
    <p:extLst>
      <p:ext uri="{BB962C8B-B14F-4D97-AF65-F5344CB8AC3E}">
        <p14:creationId xmlns:p14="http://schemas.microsoft.com/office/powerpoint/2010/main" val="14171064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C0056-3637-62E0-6221-51FB28EF7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0993"/>
          </a:xfrm>
        </p:spPr>
        <p:txBody>
          <a:bodyPr>
            <a:normAutofit fontScale="90000"/>
          </a:bodyPr>
          <a:lstStyle/>
          <a:p>
            <a:r>
              <a:rPr lang="en-US" dirty="0"/>
              <a:t>On your own…more Bootstrap </a:t>
            </a:r>
            <a:r>
              <a:rPr lang="en-US" dirty="0" err="1"/>
              <a:t>Javascript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D1830E6-F885-94A4-5BFC-3290726EEF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4675834"/>
              </p:ext>
            </p:extLst>
          </p:nvPr>
        </p:nvGraphicFramePr>
        <p:xfrm>
          <a:off x="891989" y="1218650"/>
          <a:ext cx="6578599" cy="3688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6971">
                  <a:extLst>
                    <a:ext uri="{9D8B030D-6E8A-4147-A177-3AD203B41FA5}">
                      <a16:colId xmlns:a16="http://schemas.microsoft.com/office/drawing/2014/main" val="1512271974"/>
                    </a:ext>
                  </a:extLst>
                </a:gridCol>
                <a:gridCol w="5031628">
                  <a:extLst>
                    <a:ext uri="{9D8B030D-6E8A-4147-A177-3AD203B41FA5}">
                      <a16:colId xmlns:a16="http://schemas.microsoft.com/office/drawing/2014/main" val="14889922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/>
                        <a:t>Component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/>
                        <a:t>What it Does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77279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Dropdown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Opens/closes menus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4980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Collapse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Shows/hides content — used by responsive navbar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03071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Offcanvas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Slides content in from the side, top, or bottom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8328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Carousel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Cycles through images/content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9654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Tooltip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Displays small informational popups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016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Popover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Displays richer popup content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56602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Toast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Displays temporary notification messages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1832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Accordion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Expand/collapse sections of content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33848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Tabs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Switch between content panels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18018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Scrollspy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Updates navigation based on scroll position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09598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606E464-F9FF-8BF1-6240-AE1F18FD8355}"/>
              </a:ext>
            </a:extLst>
          </p:cNvPr>
          <p:cNvSpPr txBox="1"/>
          <p:nvPr/>
        </p:nvSpPr>
        <p:spPr>
          <a:xfrm>
            <a:off x="7721600" y="1305341"/>
            <a:ext cx="4398682" cy="507831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How Bootstrap JS generally works</a:t>
            </a:r>
          </a:p>
          <a:p>
            <a:pPr rtl="0">
              <a:buNone/>
            </a:pPr>
            <a:r>
              <a:rPr lang="en-US" dirty="0">
                <a:latin typeface="+mn-lt"/>
              </a:rPr>
              <a:t>User Interaction</a:t>
            </a:r>
          </a:p>
          <a:p>
            <a:pPr rtl="0">
              <a:buNone/>
            </a:pPr>
            <a:r>
              <a:rPr lang="en-US" dirty="0">
                <a:latin typeface="+mn-lt"/>
              </a:rPr>
              <a:t>       ↓</a:t>
            </a:r>
          </a:p>
          <a:p>
            <a:pPr rtl="0">
              <a:buNone/>
            </a:pPr>
            <a:r>
              <a:rPr lang="en-US" dirty="0">
                <a:latin typeface="+mn-lt"/>
              </a:rPr>
              <a:t>Bootstrap JavaScript Component</a:t>
            </a:r>
          </a:p>
          <a:p>
            <a:pPr rtl="0">
              <a:buNone/>
            </a:pPr>
            <a:r>
              <a:rPr lang="en-US" dirty="0">
                <a:latin typeface="+mn-lt"/>
              </a:rPr>
              <a:t>       ↓</a:t>
            </a:r>
          </a:p>
          <a:p>
            <a:pPr rtl="0">
              <a:buNone/>
            </a:pPr>
            <a:r>
              <a:rPr lang="en-US" dirty="0">
                <a:latin typeface="+mn-lt"/>
              </a:rPr>
              <a:t>DOM Manipulation</a:t>
            </a:r>
          </a:p>
          <a:p>
            <a:pPr rtl="0">
              <a:buNone/>
            </a:pPr>
            <a:r>
              <a:rPr lang="en-US" dirty="0">
                <a:latin typeface="+mn-lt"/>
              </a:rPr>
              <a:t>       ↓</a:t>
            </a:r>
          </a:p>
          <a:p>
            <a:pPr rtl="0">
              <a:buNone/>
            </a:pPr>
            <a:r>
              <a:rPr lang="en-US" dirty="0">
                <a:latin typeface="+mn-lt"/>
              </a:rPr>
              <a:t>UI Changes</a:t>
            </a:r>
            <a:br>
              <a:rPr lang="en-US" dirty="0">
                <a:latin typeface="+mn-lt"/>
              </a:rPr>
            </a:br>
            <a:br>
              <a:rPr lang="en-US" dirty="0">
                <a:latin typeface="+mn-lt"/>
              </a:rPr>
            </a:br>
            <a:endParaRPr lang="en-US" dirty="0">
              <a:latin typeface="+mn-lt"/>
            </a:endParaRPr>
          </a:p>
          <a:p>
            <a:pPr>
              <a:buNone/>
            </a:pPr>
            <a:r>
              <a:rPr lang="en-US" sz="2400" dirty="0"/>
              <a:t>Components can commonly be activated/configured through:</a:t>
            </a:r>
          </a:p>
          <a:p>
            <a:pPr lvl="1"/>
            <a:r>
              <a:rPr lang="en-US" sz="2400" b="1" dirty="0">
                <a:latin typeface="+mn-lt"/>
              </a:rPr>
              <a:t>data-bs-* attributes</a:t>
            </a:r>
          </a:p>
          <a:p>
            <a:pPr>
              <a:buNone/>
            </a:pPr>
            <a:r>
              <a:rPr lang="en-US" sz="2400" dirty="0"/>
              <a:t>or programmatically through the:</a:t>
            </a:r>
          </a:p>
          <a:p>
            <a:pPr lvl="1"/>
            <a:r>
              <a:rPr lang="en-US" sz="2400" b="1" dirty="0">
                <a:latin typeface="+mn-lt"/>
                <a:hlinkClick r:id="rId2"/>
              </a:rPr>
              <a:t>Bootstrap JavaScript AP</a:t>
            </a:r>
            <a:r>
              <a:rPr lang="en-US" sz="2400" dirty="0">
                <a:latin typeface="+mn-lt"/>
              </a:rPr>
              <a:t>I</a:t>
            </a:r>
            <a:endParaRPr lang="en-US" sz="2400" dirty="0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911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1C956-5E54-8F62-827E-8F3FE3A13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61728"/>
          </a:xfrm>
        </p:spPr>
        <p:txBody>
          <a:bodyPr>
            <a:normAutofit fontScale="90000"/>
          </a:bodyPr>
          <a:lstStyle/>
          <a:p>
            <a:r>
              <a:rPr lang="en-US" dirty="0"/>
              <a:t>Bootstrap provides TWO major pieces: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7F679AE-6BCB-60FF-FF34-B05737F4B8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0514670"/>
              </p:ext>
            </p:extLst>
          </p:nvPr>
        </p:nvGraphicFramePr>
        <p:xfrm>
          <a:off x="769190" y="1064863"/>
          <a:ext cx="10515600" cy="4114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06937438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5271326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 b="1" dirty="0"/>
                        <a:t>Bootstrap CSSs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 b="1" dirty="0"/>
                        <a:t>Bootstrap JavaScript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66412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dirty="0"/>
                        <a:t>Grid / responsive layout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/>
                        <a:t>Modals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1750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dirty="0"/>
                        <a:t>Buttons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dirty="0"/>
                        <a:t>Dropdowns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49475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/>
                        <a:t>Forms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dirty="0"/>
                        <a:t>Collapse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1945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/>
                        <a:t>Cards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dirty="0" err="1"/>
                        <a:t>Offcanvas</a:t>
                      </a:r>
                      <a:endParaRPr lang="en-US" sz="32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1606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/>
                        <a:t>Typography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dirty="0"/>
                        <a:t>Carousel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3097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dirty="0"/>
                        <a:t>Utility classes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200" dirty="0"/>
                        <a:t>Tooltips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98639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8C482D6-404E-B55E-180E-47768D593817}"/>
              </a:ext>
            </a:extLst>
          </p:cNvPr>
          <p:cNvSpPr txBox="1"/>
          <p:nvPr/>
        </p:nvSpPr>
        <p:spPr>
          <a:xfrm>
            <a:off x="7090913" y="5325705"/>
            <a:ext cx="4922808" cy="147732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dirty="0"/>
              <a:t>Bootstrap CSS → styling + responsive layout</a:t>
            </a:r>
          </a:p>
          <a:p>
            <a:endParaRPr lang="en-US" dirty="0"/>
          </a:p>
          <a:p>
            <a:r>
              <a:rPr lang="en-US" dirty="0"/>
              <a:t>Bootstrap JS  → behavior for UI components</a:t>
            </a:r>
          </a:p>
          <a:p>
            <a:endParaRPr lang="en-US" dirty="0"/>
          </a:p>
          <a:p>
            <a:r>
              <a:rPr lang="en-US" dirty="0"/>
              <a:t>Your JS       → application logic</a:t>
            </a:r>
          </a:p>
        </p:txBody>
      </p:sp>
    </p:spTree>
    <p:extLst>
      <p:ext uri="{BB962C8B-B14F-4D97-AF65-F5344CB8AC3E}">
        <p14:creationId xmlns:p14="http://schemas.microsoft.com/office/powerpoint/2010/main" val="1093179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9FB3D-5FD7-E42F-EB18-0535260AF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Bootstrap Is NOT React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4C6D25E-4C1C-C4D6-325F-474CF13E56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6940556"/>
              </p:ext>
            </p:extLst>
          </p:nvPr>
        </p:nvGraphicFramePr>
        <p:xfrm>
          <a:off x="838200" y="2904014"/>
          <a:ext cx="10515600" cy="3108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18162497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81464284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b="1"/>
                        <a:t>Bootstrap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b="1" dirty="0"/>
                        <a:t>React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34878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dirty="0"/>
                        <a:t>UI framework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/>
                        <a:t>UI/application library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55987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dirty="0"/>
                        <a:t>Styling &amp; layout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dirty="0"/>
                        <a:t>Component architecture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5638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/>
                        <a:t>Responsive grid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dirty="0"/>
                        <a:t>Application state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29129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/>
                        <a:t>Prebuilt UI components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dirty="0"/>
                        <a:t>Dynamic rendering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5953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/>
                        <a:t>Some component behavior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dirty="0"/>
                        <a:t>Application behavior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592398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21A3E4A-D729-92BA-45FC-6C85082A73F9}"/>
              </a:ext>
            </a:extLst>
          </p:cNvPr>
          <p:cNvSpPr txBox="1"/>
          <p:nvPr/>
        </p:nvSpPr>
        <p:spPr>
          <a:xfrm>
            <a:off x="8903267" y="48340"/>
            <a:ext cx="3288733" cy="313932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dirty="0"/>
              <a:t>They solve different problems and can be used together.</a:t>
            </a:r>
          </a:p>
          <a:p>
            <a:endParaRPr lang="en-US" dirty="0"/>
          </a:p>
          <a:p>
            <a:r>
              <a:rPr lang="en-US" dirty="0"/>
              <a:t>React</a:t>
            </a:r>
          </a:p>
          <a:p>
            <a:r>
              <a:rPr lang="en-US" dirty="0"/>
              <a:t>   ↓</a:t>
            </a:r>
          </a:p>
          <a:p>
            <a:r>
              <a:rPr lang="en-US" dirty="0"/>
              <a:t>Application UI / State</a:t>
            </a:r>
          </a:p>
          <a:p>
            <a:endParaRPr lang="en-US" dirty="0"/>
          </a:p>
          <a:p>
            <a:r>
              <a:rPr lang="en-US" dirty="0"/>
              <a:t>Bootstrap</a:t>
            </a:r>
          </a:p>
          <a:p>
            <a:r>
              <a:rPr lang="en-US" dirty="0"/>
              <a:t>   ↓</a:t>
            </a:r>
          </a:p>
          <a:p>
            <a:r>
              <a:rPr lang="en-US" dirty="0"/>
              <a:t>Styling / Layout / UI Components</a:t>
            </a:r>
          </a:p>
        </p:txBody>
      </p:sp>
    </p:spTree>
    <p:extLst>
      <p:ext uri="{BB962C8B-B14F-4D97-AF65-F5344CB8AC3E}">
        <p14:creationId xmlns:p14="http://schemas.microsoft.com/office/powerpoint/2010/main" val="3351081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93C9B-EB0F-5C04-ED38-878F7535F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Bootstrap to a Page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78688-0758-5F58-01CA-3E7F237A9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Bootstrap CSS goes in &lt;head&gt;:</a:t>
            </a:r>
          </a:p>
          <a:p>
            <a:pPr marL="457200" lvl="1" indent="0">
              <a:buNone/>
            </a:pPr>
            <a:r>
              <a:rPr lang="en-US" sz="2200" dirty="0"/>
              <a:t>&lt;link</a:t>
            </a:r>
          </a:p>
          <a:p>
            <a:pPr marL="457200" lvl="1" indent="0">
              <a:buNone/>
            </a:pPr>
            <a:r>
              <a:rPr lang="en-US" sz="2200" dirty="0"/>
              <a:t>  </a:t>
            </a:r>
            <a:r>
              <a:rPr lang="en-US" sz="2200" dirty="0" err="1"/>
              <a:t>href</a:t>
            </a:r>
            <a:r>
              <a:rPr lang="en-US" sz="2200" dirty="0"/>
              <a:t>="https://cdn.jsdelivr.net/</a:t>
            </a:r>
            <a:r>
              <a:rPr lang="en-US" sz="2200" dirty="0" err="1"/>
              <a:t>npm</a:t>
            </a:r>
            <a:r>
              <a:rPr lang="en-US" sz="2200" dirty="0"/>
              <a:t>/bootstrap@5.3.8/</a:t>
            </a:r>
            <a:r>
              <a:rPr lang="en-US" sz="2200" dirty="0" err="1"/>
              <a:t>dist</a:t>
            </a:r>
            <a:r>
              <a:rPr lang="en-US" sz="2200" dirty="0"/>
              <a:t>/</a:t>
            </a:r>
            <a:r>
              <a:rPr lang="en-US" sz="2200" dirty="0" err="1"/>
              <a:t>css</a:t>
            </a:r>
            <a:r>
              <a:rPr lang="en-US" sz="2200" dirty="0"/>
              <a:t>/bootstrap.min.css"</a:t>
            </a:r>
          </a:p>
          <a:p>
            <a:pPr marL="457200" lvl="1" indent="0">
              <a:buNone/>
            </a:pPr>
            <a:r>
              <a:rPr lang="en-US" sz="2200" dirty="0"/>
              <a:t>  </a:t>
            </a:r>
            <a:r>
              <a:rPr lang="en-US" sz="2200" dirty="0" err="1"/>
              <a:t>rel</a:t>
            </a:r>
            <a:r>
              <a:rPr lang="en-US" sz="2200" dirty="0"/>
              <a:t>="stylesheet"</a:t>
            </a:r>
          </a:p>
          <a:p>
            <a:pPr marL="457200" lvl="1" indent="0">
              <a:buNone/>
            </a:pPr>
            <a:r>
              <a:rPr lang="en-US" sz="2200" dirty="0"/>
              <a:t>  integrity="sha384-sRIl4kxILFvY47J16cr9ZwB07vP4J8+LH7qKQnuqkuIAvNWLzeN8tE5YBujZqJLB"</a:t>
            </a:r>
          </a:p>
          <a:p>
            <a:pPr marL="457200" lvl="1" indent="0">
              <a:buNone/>
            </a:pPr>
            <a:r>
              <a:rPr lang="en-US" sz="2200" dirty="0"/>
              <a:t>  </a:t>
            </a:r>
            <a:r>
              <a:rPr lang="en-US" sz="2200" dirty="0" err="1"/>
              <a:t>crossorigin</a:t>
            </a:r>
            <a:r>
              <a:rPr lang="en-US" sz="2200" dirty="0"/>
              <a:t>="anonymous"&gt;</a:t>
            </a:r>
          </a:p>
          <a:p>
            <a:pPr marL="0" indent="0">
              <a:buNone/>
            </a:pPr>
            <a:r>
              <a:rPr lang="en-US" dirty="0"/>
              <a:t>Bootstrap JavaScript:</a:t>
            </a:r>
          </a:p>
          <a:p>
            <a:pPr marL="457200" lvl="1" indent="0">
              <a:buNone/>
            </a:pPr>
            <a:r>
              <a:rPr lang="en-US" sz="2100" dirty="0"/>
              <a:t>&lt;script</a:t>
            </a:r>
          </a:p>
          <a:p>
            <a:pPr marL="457200" lvl="1" indent="0">
              <a:buNone/>
            </a:pPr>
            <a:r>
              <a:rPr lang="en-US" sz="2100" dirty="0"/>
              <a:t>  </a:t>
            </a:r>
            <a:r>
              <a:rPr lang="en-US" sz="2100" dirty="0" err="1"/>
              <a:t>src</a:t>
            </a:r>
            <a:r>
              <a:rPr lang="en-US" sz="2100" dirty="0"/>
              <a:t>="https://cdn.jsdelivr.net/</a:t>
            </a:r>
            <a:r>
              <a:rPr lang="en-US" sz="2100" dirty="0" err="1"/>
              <a:t>npm</a:t>
            </a:r>
            <a:r>
              <a:rPr lang="en-US" sz="2100" dirty="0"/>
              <a:t>/bootstrap@5.3.8/</a:t>
            </a:r>
            <a:r>
              <a:rPr lang="en-US" sz="2100" dirty="0" err="1"/>
              <a:t>dist</a:t>
            </a:r>
            <a:r>
              <a:rPr lang="en-US" sz="2100" dirty="0"/>
              <a:t>/</a:t>
            </a:r>
            <a:r>
              <a:rPr lang="en-US" sz="2100" dirty="0" err="1"/>
              <a:t>js</a:t>
            </a:r>
            <a:r>
              <a:rPr lang="en-US" sz="2100" dirty="0"/>
              <a:t>/bootstrap.bundle.min.js"</a:t>
            </a:r>
          </a:p>
          <a:p>
            <a:pPr marL="457200" lvl="1" indent="0">
              <a:buNone/>
            </a:pPr>
            <a:r>
              <a:rPr lang="en-US" sz="2100" dirty="0"/>
              <a:t>  integrity="sha384-FKyoEForCGlyvwx9Hj09JcYn3nv7wiPVlz7YYwJrWVcXK/BmnVDxM+D2scQbITxI"</a:t>
            </a:r>
          </a:p>
          <a:p>
            <a:pPr marL="457200" lvl="1" indent="0">
              <a:buNone/>
            </a:pPr>
            <a:r>
              <a:rPr lang="en-US" sz="2100" dirty="0"/>
              <a:t>  </a:t>
            </a:r>
            <a:r>
              <a:rPr lang="en-US" sz="2100" dirty="0" err="1"/>
              <a:t>crossorigin</a:t>
            </a:r>
            <a:r>
              <a:rPr lang="en-US" sz="2100" dirty="0"/>
              <a:t>="anonymous"&gt;</a:t>
            </a:r>
          </a:p>
          <a:p>
            <a:pPr marL="457200" lvl="1" indent="0">
              <a:buNone/>
            </a:pPr>
            <a:r>
              <a:rPr lang="en-US" sz="2100" dirty="0"/>
              <a:t>&lt;/script&gt;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99AA82-4912-476B-5D2E-7BBADDE7ED84}"/>
              </a:ext>
            </a:extLst>
          </p:cNvPr>
          <p:cNvSpPr txBox="1"/>
          <p:nvPr/>
        </p:nvSpPr>
        <p:spPr>
          <a:xfrm>
            <a:off x="7286445" y="43761"/>
            <a:ext cx="4344489" cy="221599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b="1" dirty="0"/>
              <a:t>NOTE:</a:t>
            </a:r>
            <a:r>
              <a:rPr lang="en-US" dirty="0"/>
              <a:t> Use the current URLs from the official </a:t>
            </a:r>
            <a:r>
              <a:rPr lang="en-US" sz="2400" dirty="0">
                <a:hlinkClick r:id="rId2"/>
              </a:rPr>
              <a:t>Bootstrap documentation.</a:t>
            </a:r>
            <a:endParaRPr lang="en-US" dirty="0"/>
          </a:p>
          <a:p>
            <a:endParaRPr lang="en-US" dirty="0"/>
          </a:p>
          <a:p>
            <a:r>
              <a:rPr lang="en-US" b="1" dirty="0"/>
              <a:t>integrity (SRI):</a:t>
            </a:r>
            <a:r>
              <a:rPr lang="en-US" dirty="0"/>
              <a:t> Security hash that lets the browser verify the downloaded CDN file has not been modified.</a:t>
            </a:r>
          </a:p>
        </p:txBody>
      </p:sp>
    </p:spTree>
    <p:extLst>
      <p:ext uri="{BB962C8B-B14F-4D97-AF65-F5344CB8AC3E}">
        <p14:creationId xmlns:p14="http://schemas.microsoft.com/office/powerpoint/2010/main" val="2446352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FA83F-7D99-0019-7564-323E825F7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995" y="197893"/>
            <a:ext cx="5460242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Bootstrap CSS — Using Predefined Classes </a:t>
            </a:r>
            <a:r>
              <a:rPr lang="en-US" dirty="0">
                <a:sym typeface="Wingdings" panose="05000000000000000000" pitchFamily="2" charset="2"/>
              </a:rPr>
              <a:t>example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8A170-C920-0988-0368-B96F4DFFD9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096" y="1995453"/>
            <a:ext cx="4834913" cy="435133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/>
              <a:t>Normal HTML:</a:t>
            </a:r>
          </a:p>
          <a:p>
            <a:pPr marL="457200" lvl="1" indent="0">
              <a:buNone/>
            </a:pPr>
            <a:r>
              <a:rPr lang="en-US" dirty="0"/>
              <a:t>&lt;button&gt;Save&lt;/button&gt;</a:t>
            </a:r>
          </a:p>
          <a:p>
            <a:pPr marL="0" indent="0">
              <a:buNone/>
            </a:pPr>
            <a:r>
              <a:rPr lang="en-US" b="1" dirty="0"/>
              <a:t>Bootstrap:</a:t>
            </a:r>
          </a:p>
          <a:p>
            <a:pPr marL="457200" lvl="1" indent="0">
              <a:buNone/>
            </a:pPr>
            <a:r>
              <a:rPr lang="en-US" dirty="0"/>
              <a:t>&lt;button class="</a:t>
            </a:r>
            <a:r>
              <a:rPr lang="en-US" dirty="0" err="1"/>
              <a:t>btn</a:t>
            </a:r>
            <a:r>
              <a:rPr lang="en-US" dirty="0"/>
              <a:t> </a:t>
            </a:r>
            <a:r>
              <a:rPr lang="en-US" dirty="0" err="1"/>
              <a:t>btn</a:t>
            </a:r>
            <a:r>
              <a:rPr lang="en-US" dirty="0"/>
              <a:t>-primary"&gt;</a:t>
            </a:r>
          </a:p>
          <a:p>
            <a:pPr marL="457200" lvl="1" indent="0">
              <a:buNone/>
            </a:pPr>
            <a:r>
              <a:rPr lang="en-US" dirty="0"/>
              <a:t>    Save</a:t>
            </a:r>
          </a:p>
          <a:p>
            <a:pPr marL="457200" lvl="1" indent="0">
              <a:buNone/>
            </a:pPr>
            <a:r>
              <a:rPr lang="en-US" dirty="0"/>
              <a:t>&lt;/button&gt;</a:t>
            </a:r>
          </a:p>
          <a:p>
            <a:pPr marL="0" indent="0">
              <a:buNone/>
            </a:pPr>
            <a:r>
              <a:rPr lang="en-US" b="1" dirty="0"/>
              <a:t>Another style:</a:t>
            </a:r>
          </a:p>
          <a:p>
            <a:pPr marL="457200" lvl="1" indent="0">
              <a:buNone/>
            </a:pPr>
            <a:r>
              <a:rPr lang="en-US" dirty="0"/>
              <a:t>&lt;button class="</a:t>
            </a:r>
            <a:r>
              <a:rPr lang="en-US" dirty="0" err="1"/>
              <a:t>btn</a:t>
            </a:r>
            <a:r>
              <a:rPr lang="en-US" dirty="0"/>
              <a:t> </a:t>
            </a:r>
            <a:r>
              <a:rPr lang="en-US" dirty="0" err="1"/>
              <a:t>btn</a:t>
            </a:r>
            <a:r>
              <a:rPr lang="en-US" dirty="0"/>
              <a:t>-danger"&gt;</a:t>
            </a:r>
          </a:p>
          <a:p>
            <a:pPr marL="457200" lvl="1" indent="0">
              <a:buNone/>
            </a:pPr>
            <a:r>
              <a:rPr lang="en-US" dirty="0"/>
              <a:t>    Delete</a:t>
            </a:r>
          </a:p>
          <a:p>
            <a:pPr marL="457200" lvl="1" indent="0">
              <a:buNone/>
            </a:pPr>
            <a:r>
              <a:rPr lang="en-US" dirty="0"/>
              <a:t>&lt;/button&gt;</a:t>
            </a:r>
          </a:p>
          <a:p>
            <a:pPr marL="0" indent="0">
              <a:buNone/>
            </a:pPr>
            <a:r>
              <a:rPr lang="en-US" b="1" dirty="0"/>
              <a:t>Bootstrap classes tell the browser which Bootstrap CSS rules to apply.</a:t>
            </a:r>
          </a:p>
          <a:p>
            <a:pPr marL="457200" lvl="1" indent="0">
              <a:buNone/>
            </a:pPr>
            <a:r>
              <a:rPr lang="en-US" dirty="0"/>
              <a:t>HTML element</a:t>
            </a:r>
          </a:p>
          <a:p>
            <a:pPr marL="457200" lvl="1" indent="0">
              <a:buNone/>
            </a:pPr>
            <a:r>
              <a:rPr lang="en-US" dirty="0"/>
              <a:t>     +</a:t>
            </a:r>
          </a:p>
          <a:p>
            <a:pPr marL="457200" lvl="1" indent="0">
              <a:buNone/>
            </a:pPr>
            <a:r>
              <a:rPr lang="en-US" dirty="0"/>
              <a:t>Bootstrap classes</a:t>
            </a:r>
          </a:p>
          <a:p>
            <a:pPr marL="457200" lvl="1" indent="0">
              <a:buNone/>
            </a:pPr>
            <a:r>
              <a:rPr lang="en-US" dirty="0"/>
              <a:t>     ↓</a:t>
            </a:r>
          </a:p>
          <a:p>
            <a:pPr marL="457200" lvl="1" indent="0">
              <a:buNone/>
            </a:pPr>
            <a:r>
              <a:rPr lang="en-US" dirty="0"/>
              <a:t>Styled component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55481D-2689-B979-F960-09291FF5196D}"/>
              </a:ext>
            </a:extLst>
          </p:cNvPr>
          <p:cNvSpPr txBox="1"/>
          <p:nvPr/>
        </p:nvSpPr>
        <p:spPr>
          <a:xfrm>
            <a:off x="3892255" y="1610797"/>
            <a:ext cx="2254210" cy="230832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Here there are </a:t>
            </a:r>
            <a:r>
              <a:rPr lang="en-US" b="1" dirty="0"/>
              <a:t>two CSS classes</a:t>
            </a:r>
            <a:r>
              <a:rPr lang="en-US" dirty="0"/>
              <a:t>: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n-US" dirty="0" err="1">
                <a:latin typeface="+mn-lt"/>
              </a:rPr>
              <a:t>btn</a:t>
            </a:r>
            <a:endParaRPr lang="en-US" dirty="0">
              <a:latin typeface="+mn-lt"/>
            </a:endParaRP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n-US" dirty="0" err="1">
                <a:latin typeface="+mn-lt"/>
              </a:rPr>
              <a:t>btn</a:t>
            </a:r>
            <a:r>
              <a:rPr lang="en-US" dirty="0">
                <a:latin typeface="+mn-lt"/>
              </a:rPr>
              <a:t>-primary</a:t>
            </a:r>
          </a:p>
          <a:p>
            <a:pPr>
              <a:buNone/>
            </a:pPr>
            <a:r>
              <a:rPr lang="en-US" dirty="0"/>
              <a:t>Bootstrap already contains CSS rules associated with those class names.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F03D3B-4B0D-ADA1-15CD-06030C432A6F}"/>
              </a:ext>
            </a:extLst>
          </p:cNvPr>
          <p:cNvSpPr txBox="1"/>
          <p:nvPr/>
        </p:nvSpPr>
        <p:spPr>
          <a:xfrm>
            <a:off x="6237027" y="0"/>
            <a:ext cx="5954973" cy="64633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&lt;head&gt;</a:t>
            </a:r>
          </a:p>
          <a:p>
            <a:r>
              <a:rPr lang="en-US" dirty="0"/>
              <a:t>  &lt;title&gt;Bootstrap Example&lt;/title&gt;</a:t>
            </a:r>
          </a:p>
          <a:p>
            <a:r>
              <a:rPr lang="en-US" dirty="0"/>
              <a:t>  &lt;meta name="viewport" content="width=device-width, initial-scale=1"&gt;</a:t>
            </a:r>
          </a:p>
          <a:p>
            <a:r>
              <a:rPr lang="en-US" dirty="0"/>
              <a:t>  &lt;link </a:t>
            </a:r>
            <a:r>
              <a:rPr lang="en-US" dirty="0" err="1"/>
              <a:t>href</a:t>
            </a:r>
            <a:r>
              <a:rPr lang="en-US" dirty="0"/>
              <a:t>="https://cdn.jsdelivr.net/</a:t>
            </a:r>
            <a:r>
              <a:rPr lang="en-US" dirty="0" err="1"/>
              <a:t>npm</a:t>
            </a:r>
            <a:r>
              <a:rPr lang="en-US" dirty="0"/>
              <a:t>/bootstrap@5.3.8/</a:t>
            </a:r>
            <a:r>
              <a:rPr lang="en-US" dirty="0" err="1"/>
              <a:t>dist</a:t>
            </a:r>
            <a:r>
              <a:rPr lang="en-US" dirty="0"/>
              <a:t>/</a:t>
            </a:r>
            <a:r>
              <a:rPr lang="en-US" dirty="0" err="1"/>
              <a:t>css</a:t>
            </a:r>
            <a:r>
              <a:rPr lang="en-US" dirty="0"/>
              <a:t>/bootstrap.min.css" </a:t>
            </a:r>
            <a:r>
              <a:rPr lang="en-US" dirty="0" err="1"/>
              <a:t>rel</a:t>
            </a:r>
            <a:r>
              <a:rPr lang="en-US" dirty="0"/>
              <a:t>="stylesheet"&gt;</a:t>
            </a:r>
          </a:p>
          <a:p>
            <a:r>
              <a:rPr lang="en-US" dirty="0"/>
              <a:t>  &lt;script </a:t>
            </a:r>
            <a:r>
              <a:rPr lang="en-US" dirty="0" err="1"/>
              <a:t>src</a:t>
            </a:r>
            <a:r>
              <a:rPr lang="en-US" dirty="0"/>
              <a:t>=</a:t>
            </a:r>
            <a:r>
              <a:rPr lang="en-US" dirty="0">
                <a:hlinkClick r:id="rId2"/>
              </a:rPr>
              <a:t>https://cdn.jsdelivr.net/npm/bootstrap@5.3.8/dist/js/bootstrap.bundle.min.js</a:t>
            </a:r>
            <a:r>
              <a:rPr lang="en-US" dirty="0"/>
              <a:t> defer&gt;&lt;/script&gt;</a:t>
            </a:r>
          </a:p>
          <a:p>
            <a:r>
              <a:rPr lang="en-US" dirty="0"/>
              <a:t>&lt;/head&gt;</a:t>
            </a:r>
          </a:p>
          <a:p>
            <a:r>
              <a:rPr lang="en-US" dirty="0"/>
              <a:t>&lt;body&gt;</a:t>
            </a:r>
          </a:p>
          <a:p>
            <a:endParaRPr lang="en-US" dirty="0"/>
          </a:p>
          <a:p>
            <a:r>
              <a:rPr lang="en-US" dirty="0"/>
              <a:t>&lt;div class="</a:t>
            </a:r>
            <a:r>
              <a:rPr lang="en-US" dirty="0" err="1"/>
              <a:t>bg</a:t>
            </a:r>
            <a:r>
              <a:rPr lang="en-US" dirty="0"/>
              <a:t>-light p-5 text-center"&gt;</a:t>
            </a:r>
          </a:p>
          <a:p>
            <a:r>
              <a:rPr lang="en-US" dirty="0"/>
              <a:t>  &lt;h2&gt;My First Bootstrap Page&lt;/h2&gt;</a:t>
            </a:r>
          </a:p>
          <a:p>
            <a:r>
              <a:rPr lang="en-US" dirty="0"/>
              <a:t>  &lt;p&gt;Some Bootstrap buttons:&lt;/p&gt;</a:t>
            </a:r>
          </a:p>
          <a:p>
            <a:r>
              <a:rPr lang="en-US" dirty="0"/>
              <a:t>  </a:t>
            </a:r>
            <a:r>
              <a:rPr lang="en-US" dirty="0">
                <a:highlight>
                  <a:srgbClr val="FFFF00"/>
                </a:highlight>
              </a:rPr>
              <a:t>&lt;button class="</a:t>
            </a:r>
            <a:r>
              <a:rPr lang="en-US" dirty="0" err="1">
                <a:highlight>
                  <a:srgbClr val="FFFF00"/>
                </a:highlight>
              </a:rPr>
              <a:t>btn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btn</a:t>
            </a:r>
            <a:r>
              <a:rPr lang="en-US" dirty="0">
                <a:highlight>
                  <a:srgbClr val="FFFF00"/>
                </a:highlight>
              </a:rPr>
              <a:t>-primary"&gt;Primary&lt;/button&gt;</a:t>
            </a:r>
          </a:p>
          <a:p>
            <a:r>
              <a:rPr lang="en-US" dirty="0">
                <a:highlight>
                  <a:srgbClr val="FFFF00"/>
                </a:highlight>
              </a:rPr>
              <a:t>  &lt;button class="</a:t>
            </a:r>
            <a:r>
              <a:rPr lang="en-US" dirty="0" err="1">
                <a:highlight>
                  <a:srgbClr val="FFFF00"/>
                </a:highlight>
              </a:rPr>
              <a:t>btn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btn</a:t>
            </a:r>
            <a:r>
              <a:rPr lang="en-US" dirty="0">
                <a:highlight>
                  <a:srgbClr val="FFFF00"/>
                </a:highlight>
              </a:rPr>
              <a:t>-success"&gt;Success&lt;/button&gt;</a:t>
            </a:r>
          </a:p>
          <a:p>
            <a:endParaRPr lang="en-US" dirty="0"/>
          </a:p>
          <a:p>
            <a:r>
              <a:rPr lang="en-US" dirty="0"/>
              <a:t>&lt;/div&gt;</a:t>
            </a:r>
          </a:p>
          <a:p>
            <a:endParaRPr lang="en-US" dirty="0"/>
          </a:p>
          <a:p>
            <a:r>
              <a:rPr lang="en-US" dirty="0"/>
              <a:t>&lt;/body&gt;</a:t>
            </a:r>
          </a:p>
          <a:p>
            <a:r>
              <a:rPr lang="en-US" dirty="0"/>
              <a:t>&lt;/html&gt;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6C0FB18-E9D8-0791-2BA8-520FF1214C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361" t="21192" r="21227" b="55741"/>
          <a:stretch>
            <a:fillRect/>
          </a:stretch>
        </p:blipFill>
        <p:spPr>
          <a:xfrm>
            <a:off x="8144106" y="5310724"/>
            <a:ext cx="3872747" cy="1581965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1DA46CD-A416-D907-BDA3-B50537E09148}"/>
              </a:ext>
            </a:extLst>
          </p:cNvPr>
          <p:cNvSpPr txBox="1"/>
          <p:nvPr/>
        </p:nvSpPr>
        <p:spPr>
          <a:xfrm>
            <a:off x="3807725" y="5310724"/>
            <a:ext cx="2037994" cy="646331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See W3Schools</a:t>
            </a:r>
            <a:br>
              <a:rPr lang="en-US" dirty="0"/>
            </a:br>
            <a:r>
              <a:rPr lang="en-US" dirty="0"/>
              <a:t>for other examples</a:t>
            </a:r>
          </a:p>
        </p:txBody>
      </p:sp>
    </p:spTree>
    <p:extLst>
      <p:ext uri="{BB962C8B-B14F-4D97-AF65-F5344CB8AC3E}">
        <p14:creationId xmlns:p14="http://schemas.microsoft.com/office/powerpoint/2010/main" val="3681541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84C27-4A0C-86C2-EEA8-CEB1C055F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Responsive Web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2AD063-18B0-8E07-B70E-E211A069B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modern web interface should adapt to different resolutions</a:t>
            </a:r>
          </a:p>
          <a:p>
            <a:pPr marL="914400" lvl="2" indent="0">
              <a:buNone/>
            </a:pPr>
            <a:r>
              <a:rPr lang="en-US" dirty="0"/>
              <a:t>Desktop             Tablet             Phone</a:t>
            </a:r>
          </a:p>
          <a:p>
            <a:pPr marL="0" indent="0">
              <a:buNone/>
            </a:pPr>
            <a:r>
              <a:rPr lang="en-US" dirty="0"/>
              <a:t>Bootstrap provides:</a:t>
            </a:r>
          </a:p>
          <a:p>
            <a:pPr lvl="1"/>
            <a:r>
              <a:rPr lang="en-US" dirty="0"/>
              <a:t>Responsive grid </a:t>
            </a:r>
          </a:p>
          <a:p>
            <a:pPr lvl="1"/>
            <a:r>
              <a:rPr lang="en-US" dirty="0"/>
              <a:t>Breakpoints </a:t>
            </a:r>
          </a:p>
          <a:p>
            <a:pPr lvl="1"/>
            <a:r>
              <a:rPr lang="en-US" dirty="0"/>
              <a:t>Responsive utilities </a:t>
            </a:r>
          </a:p>
          <a:p>
            <a:pPr lvl="1"/>
            <a:r>
              <a:rPr lang="en-US" dirty="0"/>
              <a:t>Responsive components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Understanding the Bootstrap 4 framework CSS grid system – Zen Invader">
            <a:extLst>
              <a:ext uri="{FF2B5EF4-FFF2-40B4-BE49-F238E27FC236}">
                <a16:creationId xmlns:a16="http://schemas.microsoft.com/office/drawing/2014/main" id="{27CA814A-8054-10CF-9241-68651F2C6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5270" y="2491715"/>
            <a:ext cx="5298530" cy="187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003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B3568-BABD-F3A0-109D-E5348B367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0795"/>
          </a:xfrm>
        </p:spPr>
        <p:txBody>
          <a:bodyPr>
            <a:normAutofit fontScale="90000"/>
          </a:bodyPr>
          <a:lstStyle/>
          <a:p>
            <a:r>
              <a:rPr lang="en-US" dirty="0"/>
              <a:t>“Mobile” – First </a:t>
            </a:r>
            <a:br>
              <a:rPr lang="en-US" dirty="0"/>
            </a:br>
            <a:r>
              <a:rPr lang="en-US" sz="2000" dirty="0">
                <a:solidFill>
                  <a:srgbClr val="FF0000"/>
                </a:solidFill>
              </a:rPr>
              <a:t>(“smallest viewport first.”)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063A6-E2DF-5172-8481-781A943BA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150" y="822515"/>
            <a:ext cx="6308365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What does Mobile-First mean?</a:t>
            </a:r>
          </a:p>
          <a:p>
            <a:r>
              <a:rPr lang="en-US" b="1" dirty="0"/>
              <a:t>Design for the smallest screen first, then progressively change the layout as the screen becomes larger.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C874F5-412F-A1A0-F7BC-D01DDFFE7C62}"/>
              </a:ext>
            </a:extLst>
          </p:cNvPr>
          <p:cNvSpPr txBox="1"/>
          <p:nvPr/>
        </p:nvSpPr>
        <p:spPr>
          <a:xfrm>
            <a:off x="168150" y="3870355"/>
            <a:ext cx="4991342" cy="200054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latin typeface="+mn-lt"/>
              </a:rPr>
              <a:t>col-12</a:t>
            </a:r>
            <a:endParaRPr lang="en-US" b="1" dirty="0"/>
          </a:p>
          <a:p>
            <a:pPr>
              <a:buNone/>
            </a:pPr>
            <a:r>
              <a:rPr lang="en-US" dirty="0"/>
              <a:t>Bootstrap imagines every row as being divided into </a:t>
            </a:r>
            <a:r>
              <a:rPr lang="en-US" b="1" dirty="0"/>
              <a:t>12 equal slots</a:t>
            </a:r>
            <a:r>
              <a:rPr lang="en-US" dirty="0"/>
              <a:t>:</a:t>
            </a:r>
          </a:p>
          <a:p>
            <a:pPr rtl="0">
              <a:buNone/>
            </a:pPr>
            <a:r>
              <a:rPr lang="en-US" sz="1600" dirty="0">
                <a:latin typeface="+mn-lt"/>
              </a:rPr>
              <a:t>| 1 | 2 | 3 | 4 | 5 | 6 | 7 | 8 | 9 | 10 | 11 | 12 |</a:t>
            </a:r>
          </a:p>
          <a:p>
            <a:pPr rtl="0">
              <a:buNone/>
            </a:pPr>
            <a:endParaRPr lang="en-US" dirty="0"/>
          </a:p>
          <a:p>
            <a:r>
              <a:rPr lang="en-US" dirty="0"/>
              <a:t>class="col-12"</a:t>
            </a:r>
          </a:p>
          <a:p>
            <a:r>
              <a:rPr lang="en-US" dirty="0"/>
              <a:t>means:  Take </a:t>
            </a:r>
            <a:r>
              <a:rPr lang="en-US" b="1" dirty="0"/>
              <a:t>12 out of 12 slots</a:t>
            </a:r>
            <a:r>
              <a:rPr lang="en-US" dirty="0"/>
              <a:t> = </a:t>
            </a:r>
            <a:r>
              <a:rPr lang="en-US" b="1" dirty="0"/>
              <a:t>100% of row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BCF2E6-3F4C-F462-6911-14AC669EA3B5}"/>
              </a:ext>
            </a:extLst>
          </p:cNvPr>
          <p:cNvSpPr txBox="1"/>
          <p:nvPr/>
        </p:nvSpPr>
        <p:spPr>
          <a:xfrm>
            <a:off x="5229382" y="4147354"/>
            <a:ext cx="6934250" cy="258532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For example:</a:t>
            </a:r>
          </a:p>
          <a:p>
            <a:pPr rtl="0">
              <a:buNone/>
            </a:pPr>
            <a:r>
              <a:rPr lang="en-US" dirty="0">
                <a:highlight>
                  <a:srgbClr val="FFFF00"/>
                </a:highlight>
                <a:latin typeface="+mn-lt"/>
              </a:rPr>
              <a:t>&lt;div class="col-12  col-md-6  col-lg-4"&gt;</a:t>
            </a:r>
          </a:p>
          <a:p>
            <a:pPr rtl="0">
              <a:buNone/>
            </a:pPr>
            <a:endParaRPr lang="en-US" dirty="0"/>
          </a:p>
          <a:p>
            <a:r>
              <a:rPr lang="it-IT" dirty="0">
                <a:latin typeface="Courier New" panose="02070309020205020404" pitchFamily="49" charset="0"/>
              </a:rPr>
              <a:t>&lt; 768px             ≥ 768px              ≥ 992px</a:t>
            </a:r>
          </a:p>
          <a:p>
            <a:endParaRPr lang="it-IT" dirty="0">
              <a:latin typeface="Courier New" panose="02070309020205020404" pitchFamily="49" charset="0"/>
            </a:endParaRPr>
          </a:p>
          <a:p>
            <a:r>
              <a:rPr lang="it-IT" dirty="0">
                <a:latin typeface="Courier New" panose="02070309020205020404" pitchFamily="49" charset="0"/>
              </a:rPr>
              <a:t>col-12              col-md-6             col-lg-4</a:t>
            </a:r>
          </a:p>
          <a:p>
            <a:r>
              <a:rPr lang="it-IT" dirty="0">
                <a:latin typeface="Courier New" panose="02070309020205020404" pitchFamily="49" charset="0"/>
              </a:rPr>
              <a:t>12/12               6/12                 4/12</a:t>
            </a:r>
          </a:p>
          <a:p>
            <a:endParaRPr lang="it-IT" dirty="0">
              <a:latin typeface="Courier New" panose="02070309020205020404" pitchFamily="49" charset="0"/>
            </a:endParaRPr>
          </a:p>
          <a:p>
            <a:r>
              <a:rPr lang="it-IT" dirty="0">
                <a:latin typeface="Courier New" panose="02070309020205020404" pitchFamily="49" charset="0"/>
              </a:rPr>
              <a:t>100%                50%                  33%</a:t>
            </a:r>
            <a:endParaRPr lang="en-US" dirty="0">
              <a:latin typeface="Courier New" panose="02070309020205020404" pitchFamily="49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E4E1426-C35C-A3A9-12B0-CC5B3CBCEF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203111"/>
              </p:ext>
            </p:extLst>
          </p:nvPr>
        </p:nvGraphicFramePr>
        <p:xfrm>
          <a:off x="6181688" y="639262"/>
          <a:ext cx="5842162" cy="2895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5767">
                  <a:extLst>
                    <a:ext uri="{9D8B030D-6E8A-4147-A177-3AD203B41FA5}">
                      <a16:colId xmlns:a16="http://schemas.microsoft.com/office/drawing/2014/main" val="1289746608"/>
                    </a:ext>
                  </a:extLst>
                </a:gridCol>
                <a:gridCol w="2137483">
                  <a:extLst>
                    <a:ext uri="{9D8B030D-6E8A-4147-A177-3AD203B41FA5}">
                      <a16:colId xmlns:a16="http://schemas.microsoft.com/office/drawing/2014/main" val="162274090"/>
                    </a:ext>
                  </a:extLst>
                </a:gridCol>
                <a:gridCol w="2288912">
                  <a:extLst>
                    <a:ext uri="{9D8B030D-6E8A-4147-A177-3AD203B41FA5}">
                      <a16:colId xmlns:a16="http://schemas.microsoft.com/office/drawing/2014/main" val="37657863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Bootstrap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/>
                        <a:t>Screen width starts at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Think of it as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05585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 err="1"/>
                        <a:t>Nso</a:t>
                      </a:r>
                      <a:r>
                        <a:rPr lang="en-US" sz="1600" dirty="0"/>
                        <a:t> abbreviation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600" dirty="0"/>
                        <a:t>&lt; 576px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Smallest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3114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sm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600" dirty="0"/>
                        <a:t>≥ 576px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Small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1876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md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600"/>
                        <a:t>≥ 768px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Medium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7854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lg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600"/>
                        <a:t>≥ 992px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Large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9440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xl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600"/>
                        <a:t>≥ 1200px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Extra large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18331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xxl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600"/>
                        <a:t>≥ 1400px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Extra-extra large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6635553"/>
                  </a:ext>
                </a:extLst>
              </a:tr>
            </a:tbl>
          </a:graphicData>
        </a:graphic>
      </p:graphicFrame>
      <p:sp>
        <p:nvSpPr>
          <p:cNvPr id="9" name="Arrow: Right 8">
            <a:extLst>
              <a:ext uri="{FF2B5EF4-FFF2-40B4-BE49-F238E27FC236}">
                <a16:creationId xmlns:a16="http://schemas.microsoft.com/office/drawing/2014/main" id="{506612A5-D5C2-F1A8-1839-CB5F7F7A8A01}"/>
              </a:ext>
            </a:extLst>
          </p:cNvPr>
          <p:cNvSpPr/>
          <p:nvPr/>
        </p:nvSpPr>
        <p:spPr>
          <a:xfrm>
            <a:off x="217705" y="2417405"/>
            <a:ext cx="5722718" cy="171814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Bootstrap provides responsive </a:t>
            </a:r>
            <a:r>
              <a:rPr lang="en-US" sz="2800" b="1" dirty="0"/>
              <a:t>breakpoints</a:t>
            </a:r>
            <a:r>
              <a:rPr lang="en-US" sz="2800" dirty="0"/>
              <a:t>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B04E9E-92EE-3B15-24BA-9218EC739E0E}"/>
              </a:ext>
            </a:extLst>
          </p:cNvPr>
          <p:cNvSpPr txBox="1"/>
          <p:nvPr/>
        </p:nvSpPr>
        <p:spPr>
          <a:xfrm>
            <a:off x="98259" y="5870903"/>
            <a:ext cx="5061232" cy="86177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>
                <a:latin typeface="+mn-lt"/>
              </a:rPr>
              <a:t>col-12</a:t>
            </a:r>
          </a:p>
          <a:p>
            <a:pPr>
              <a:buNone/>
            </a:pPr>
            <a:r>
              <a:rPr lang="en-US" sz="1600"/>
              <a:t>has </a:t>
            </a:r>
            <a:r>
              <a:rPr lang="en-US" sz="1600" b="1"/>
              <a:t>no breakpoint</a:t>
            </a:r>
            <a:r>
              <a:rPr lang="en-US" sz="1600"/>
              <a:t>, so it applies from the smallest size upward until another responsive class overrides it.</a:t>
            </a:r>
            <a:endParaRPr lang="en-US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D7B5C3-3774-06C6-9F21-D4F01E2E41AC}"/>
              </a:ext>
            </a:extLst>
          </p:cNvPr>
          <p:cNvSpPr txBox="1"/>
          <p:nvPr/>
        </p:nvSpPr>
        <p:spPr>
          <a:xfrm>
            <a:off x="5928822" y="84557"/>
            <a:ext cx="6095028" cy="646331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lt1"/>
                </a:solidFill>
              </a:rPr>
              <a:t>Breakpoint = screen-width threshold where a new responsive rule begins to apply.</a:t>
            </a:r>
          </a:p>
        </p:txBody>
      </p:sp>
    </p:spTree>
    <p:extLst>
      <p:ext uri="{BB962C8B-B14F-4D97-AF65-F5344CB8AC3E}">
        <p14:creationId xmlns:p14="http://schemas.microsoft.com/office/powerpoint/2010/main" val="3665418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01617-CF91-6200-F201-BE57099E9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470" y="141190"/>
            <a:ext cx="10515600" cy="393765"/>
          </a:xfrm>
        </p:spPr>
        <p:txBody>
          <a:bodyPr>
            <a:normAutofit fontScale="90000"/>
          </a:bodyPr>
          <a:lstStyle/>
          <a:p>
            <a:r>
              <a:rPr lang="en-US" dirty="0"/>
              <a:t>Bootstrap Container versus container-fluid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DB4D5-463D-FA13-CBCF-932DA6005E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160" y="946652"/>
            <a:ext cx="5593702" cy="5911348"/>
          </a:xfrm>
        </p:spPr>
        <p:txBody>
          <a:bodyPr>
            <a:normAutofit/>
          </a:bodyPr>
          <a:lstStyle/>
          <a:p>
            <a:r>
              <a:rPr lang="en-US" sz="2400" b="1" dirty="0"/>
              <a:t>.container is a Bootstrap CSS class commonly applied to an outer HTML wrapper for page content &amp; creates a centered content region, and on larger resolutions will have a left and right margin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&lt;div class="container"&gt;</a:t>
            </a:r>
          </a:p>
          <a:p>
            <a:pPr marL="457200" lvl="1" indent="0">
              <a:buNone/>
            </a:pPr>
            <a:r>
              <a:rPr lang="en-US" dirty="0"/>
              <a:t>    &lt;h1&gt;CS651&lt;/h1&gt;</a:t>
            </a:r>
          </a:p>
          <a:p>
            <a:pPr marL="457200" lvl="1" indent="0">
              <a:buNone/>
            </a:pPr>
            <a:r>
              <a:rPr lang="en-US" dirty="0"/>
              <a:t>    &lt;p&gt;Welcome to Web Systems&lt;/p&gt;</a:t>
            </a:r>
          </a:p>
          <a:p>
            <a:pPr marL="457200" lvl="1" indent="0">
              <a:buNone/>
            </a:pPr>
            <a:r>
              <a:rPr lang="en-US" dirty="0"/>
              <a:t>&lt;/div&gt;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 descr="Container And Container-Fluid In HTML CSS | Difference between Container &amp;  Container-Fluid">
            <a:extLst>
              <a:ext uri="{FF2B5EF4-FFF2-40B4-BE49-F238E27FC236}">
                <a16:creationId xmlns:a16="http://schemas.microsoft.com/office/drawing/2014/main" id="{F1FFC773-F59B-9745-1FA2-8325524E0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2139" y="3589953"/>
            <a:ext cx="5809861" cy="32680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E295A1D-B080-4327-2D50-4876466E9C5D}"/>
              </a:ext>
            </a:extLst>
          </p:cNvPr>
          <p:cNvSpPr txBox="1"/>
          <p:nvPr/>
        </p:nvSpPr>
        <p:spPr>
          <a:xfrm>
            <a:off x="5607658" y="1029615"/>
            <a:ext cx="609467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2400" b="1" dirty="0"/>
              <a:t>container-fluid uses essentially the full available width at every viewport size:</a:t>
            </a:r>
          </a:p>
          <a:p>
            <a:pPr lvl="2"/>
            <a:r>
              <a:rPr lang="en-US" sz="2400" dirty="0"/>
              <a:t>&lt;div class="container-fluid"&gt;</a:t>
            </a:r>
          </a:p>
          <a:p>
            <a:pPr lvl="2"/>
            <a:r>
              <a:rPr lang="en-US" sz="2400" dirty="0"/>
              <a:t>    &lt;h1&gt;CS651&lt;/h1&gt;</a:t>
            </a:r>
          </a:p>
          <a:p>
            <a:pPr lvl="2"/>
            <a:r>
              <a:rPr lang="en-US" sz="2400" dirty="0"/>
              <a:t>    &lt;p&gt;Welcome to Web Systems&lt;/p&gt;</a:t>
            </a:r>
          </a:p>
          <a:p>
            <a:pPr lvl="2"/>
            <a:r>
              <a:rPr lang="en-US" sz="2400" dirty="0"/>
              <a:t>&lt;/div&gt;</a:t>
            </a:r>
          </a:p>
        </p:txBody>
      </p:sp>
    </p:spTree>
    <p:extLst>
      <p:ext uri="{BB962C8B-B14F-4D97-AF65-F5344CB8AC3E}">
        <p14:creationId xmlns:p14="http://schemas.microsoft.com/office/powerpoint/2010/main" val="2717311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2911</Words>
  <Application>Microsoft Office PowerPoint</Application>
  <PresentationFormat>Widescreen</PresentationFormat>
  <Paragraphs>700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Aptos</vt:lpstr>
      <vt:lpstr>Aptos Display</vt:lpstr>
      <vt:lpstr>Arial</vt:lpstr>
      <vt:lpstr>Courier New</vt:lpstr>
      <vt:lpstr>Wingdings</vt:lpstr>
      <vt:lpstr>Office Theme</vt:lpstr>
      <vt:lpstr>Bootstrap</vt:lpstr>
      <vt:lpstr>The Problem Bootstrap Solves</vt:lpstr>
      <vt:lpstr>Bootstrap provides TWO major pieces:</vt:lpstr>
      <vt:lpstr>Bootstrap Is NOT React</vt:lpstr>
      <vt:lpstr>Adding Bootstrap to a Page</vt:lpstr>
      <vt:lpstr>Bootstrap CSS — Using Predefined Classes example</vt:lpstr>
      <vt:lpstr>Responsive Web Design</vt:lpstr>
      <vt:lpstr>“Mobile” – First  (“smallest viewport first.”)</vt:lpstr>
      <vt:lpstr>Bootstrap Container versus container-fluid</vt:lpstr>
      <vt:lpstr>Bootstrap Grid System</vt:lpstr>
      <vt:lpstr>Important</vt:lpstr>
      <vt:lpstr>Automatic Equal-Width Columns</vt:lpstr>
      <vt:lpstr>Responsive Columns with Breakpoints  Making the Grid Responsive</vt:lpstr>
      <vt:lpstr>Bootstrap Grid Is Mobile-First</vt:lpstr>
      <vt:lpstr>Bootstrap Utility Classes</vt:lpstr>
      <vt:lpstr>Understanding Bootstrap Spacing Utilities</vt:lpstr>
      <vt:lpstr>Understanding Bootstrap Spacing Utilities -SIZE</vt:lpstr>
      <vt:lpstr>Bootstrap Flexbox Utilities</vt:lpstr>
      <vt:lpstr>Bootstrap Cards</vt:lpstr>
      <vt:lpstr>Responsive Cards: Combining Components + Grid</vt:lpstr>
      <vt:lpstr>MORE….learn on your own</vt:lpstr>
      <vt:lpstr> now for some Bootstrap Javascript</vt:lpstr>
      <vt:lpstr>Bootstrap Navbar</vt:lpstr>
      <vt:lpstr>On your own…more Bootstrap Javascript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Lynne G</dc:creator>
  <cp:lastModifiedBy>Lynne G</cp:lastModifiedBy>
  <cp:revision>75</cp:revision>
  <dcterms:created xsi:type="dcterms:W3CDTF">2026-09-02T21:38:31Z</dcterms:created>
  <dcterms:modified xsi:type="dcterms:W3CDTF">2026-09-03T00:25:26Z</dcterms:modified>
</cp:coreProperties>
</file>