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4" r:id="rId3"/>
    <p:sldId id="268" r:id="rId4"/>
    <p:sldId id="269" r:id="rId5"/>
    <p:sldId id="270" r:id="rId6"/>
    <p:sldId id="271" r:id="rId7"/>
    <p:sldId id="278" r:id="rId8"/>
    <p:sldId id="273" r:id="rId9"/>
    <p:sldId id="274" r:id="rId10"/>
    <p:sldId id="275" r:id="rId11"/>
    <p:sldId id="276" r:id="rId12"/>
    <p:sldId id="277" r:id="rId13"/>
    <p:sldId id="272"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F52B"/>
    <a:srgbClr val="FF66CC"/>
    <a:srgbClr val="0EC7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570"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5B7191-CA8C-4D06-A9AA-CB10D7C8E493}" type="datetimeFigureOut">
              <a:rPr lang="en-US" smtClean="0"/>
              <a:t>4/15/2024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CBC3FD-C258-4E5C-B258-1908D8B75B2C}" type="slidenum">
              <a:rPr lang="en-US" smtClean="0"/>
              <a:t>‹#›</a:t>
            </a:fld>
            <a:endParaRPr lang="en-US"/>
          </a:p>
        </p:txBody>
      </p:sp>
    </p:spTree>
    <p:extLst>
      <p:ext uri="{BB962C8B-B14F-4D97-AF65-F5344CB8AC3E}">
        <p14:creationId xmlns:p14="http://schemas.microsoft.com/office/powerpoint/2010/main" val="4184163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0BB2CB1C-D385-4C2F-BB65-A475F5BAFB3B}" type="datetimeFigureOut">
              <a:rPr lang="en-US" smtClean="0"/>
              <a:t>4/15/2024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261E3EB-E713-4A52-B75A-32CC906BD431}"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BB2CB1C-D385-4C2F-BB65-A475F5BAFB3B}"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1E3EB-E713-4A52-B75A-32CC906BD4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BB2CB1C-D385-4C2F-BB65-A475F5BAFB3B}"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1E3EB-E713-4A52-B75A-32CC906BD43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BB2CB1C-D385-4C2F-BB65-A475F5BAFB3B}"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1E3EB-E713-4A52-B75A-32CC906BD431}"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BB2CB1C-D385-4C2F-BB65-A475F5BAFB3B}" type="datetimeFigureOut">
              <a:rPr lang="en-US" smtClean="0"/>
              <a:t>4/15/2024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261E3EB-E713-4A52-B75A-32CC906BD43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BB2CB1C-D385-4C2F-BB65-A475F5BAFB3B}" type="datetimeFigureOut">
              <a:rPr lang="en-US" smtClean="0"/>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1E3EB-E713-4A52-B75A-32CC906BD431}"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BB2CB1C-D385-4C2F-BB65-A475F5BAFB3B}" type="datetimeFigureOut">
              <a:rPr lang="en-US" smtClean="0"/>
              <a:t>4/15/2024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61E3EB-E713-4A52-B75A-32CC906BD431}"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BB2CB1C-D385-4C2F-BB65-A475F5BAFB3B}" type="datetimeFigureOut">
              <a:rPr lang="en-US" smtClean="0"/>
              <a:t>4/15/2024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61E3EB-E713-4A52-B75A-32CC906BD4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B2CB1C-D385-4C2F-BB65-A475F5BAFB3B}" type="datetimeFigureOut">
              <a:rPr lang="en-US" smtClean="0"/>
              <a:t>4/15/2024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61E3EB-E713-4A52-B75A-32CC906BD4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BB2CB1C-D385-4C2F-BB65-A475F5BAFB3B}" type="datetimeFigureOut">
              <a:rPr lang="en-US" smtClean="0"/>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1E3EB-E713-4A52-B75A-32CC906BD431}"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BB2CB1C-D385-4C2F-BB65-A475F5BAFB3B}" type="datetimeFigureOut">
              <a:rPr lang="en-US" smtClean="0"/>
              <a:t>4/15/2024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261E3EB-E713-4A52-B75A-32CC906BD431}"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BB2CB1C-D385-4C2F-BB65-A475F5BAFB3B}" type="datetimeFigureOut">
              <a:rPr lang="en-US" smtClean="0"/>
              <a:t>4/15/2024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261E3EB-E713-4A52-B75A-32CC906BD43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L. </a:t>
            </a:r>
            <a:r>
              <a:rPr lang="en-US" dirty="0" err="1"/>
              <a:t>Grewe</a:t>
            </a:r>
            <a:endParaRPr lang="en-US" dirty="0"/>
          </a:p>
        </p:txBody>
      </p:sp>
      <p:sp>
        <p:nvSpPr>
          <p:cNvPr id="2" name="Title 1"/>
          <p:cNvSpPr>
            <a:spLocks noGrp="1"/>
          </p:cNvSpPr>
          <p:nvPr>
            <p:ph type="ctrTitle"/>
          </p:nvPr>
        </p:nvSpPr>
        <p:spPr/>
        <p:txBody>
          <a:bodyPr/>
          <a:lstStyle/>
          <a:p>
            <a:r>
              <a:rPr lang="en-US" dirty="0"/>
              <a:t>AngularJS PART 2 -  services and data from database examples</a:t>
            </a:r>
          </a:p>
        </p:txBody>
      </p:sp>
      <p:sp>
        <p:nvSpPr>
          <p:cNvPr id="4" name="AutoShape 2" descr="Image result for angular js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angular js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t="50000"/>
          <a:stretch/>
        </p:blipFill>
        <p:spPr bwMode="auto">
          <a:xfrm>
            <a:off x="762000" y="4114800"/>
            <a:ext cx="3657600" cy="12534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380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CF321-C9F7-4D7C-A3B8-A49C20A753F9}"/>
              </a:ext>
            </a:extLst>
          </p:cNvPr>
          <p:cNvSpPr>
            <a:spLocks noGrp="1"/>
          </p:cNvSpPr>
          <p:nvPr>
            <p:ph type="title"/>
          </p:nvPr>
        </p:nvSpPr>
        <p:spPr>
          <a:xfrm>
            <a:off x="457200" y="-152400"/>
            <a:ext cx="8215460" cy="1143000"/>
          </a:xfrm>
        </p:spPr>
        <p:txBody>
          <a:bodyPr>
            <a:normAutofit/>
          </a:bodyPr>
          <a:lstStyle/>
          <a:p>
            <a:r>
              <a:rPr lang="en-US" sz="2800" dirty="0"/>
              <a:t>An Angular service to access data –edit the public/angular/loc8rapp.js </a:t>
            </a:r>
          </a:p>
        </p:txBody>
      </p:sp>
      <p:sp>
        <p:nvSpPr>
          <p:cNvPr id="4" name="Rectangle 1">
            <a:extLst>
              <a:ext uri="{FF2B5EF4-FFF2-40B4-BE49-F238E27FC236}">
                <a16:creationId xmlns:a16="http://schemas.microsoft.com/office/drawing/2014/main" id="{1ACE7CB0-E6A4-457A-BADB-6BE80B4509DB}"/>
              </a:ext>
            </a:extLst>
          </p:cNvPr>
          <p:cNvSpPr>
            <a:spLocks noGrp="1" noChangeArrowheads="1"/>
          </p:cNvSpPr>
          <p:nvPr>
            <p:ph sz="quarter" idx="1"/>
          </p:nvPr>
        </p:nvSpPr>
        <p:spPr bwMode="auto">
          <a:xfrm>
            <a:off x="471340" y="838200"/>
            <a:ext cx="6781800" cy="61247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4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400" b="1" i="0"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angular</a:t>
            </a:r>
            <a:r>
              <a:rPr kumimoji="0" lang="en-US" altLang="en-US" sz="1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t>
            </a:r>
            <a:r>
              <a:rPr kumimoji="0" lang="en-US" altLang="en-US" sz="1400" b="0" i="1"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module</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"loc8rApp"</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000000"/>
              </a:solidFill>
              <a:latin typeface="Courier New" panose="02070309020205020404" pitchFamily="49" charset="0"/>
              <a:cs typeface="Courier New" panose="02070309020205020404" pitchFamily="49" charset="0"/>
            </a:endParaRPr>
          </a:p>
          <a:p>
            <a:pPr marL="0" indent="0" eaLnBrk="0" fontAlgn="base" hangingPunct="0">
              <a:spcBef>
                <a:spcPct val="0"/>
              </a:spcBef>
              <a:spcAft>
                <a:spcPct val="0"/>
              </a:spcAft>
              <a:buClrTx/>
              <a:buSzTx/>
              <a:buNone/>
            </a:pPr>
            <a:r>
              <a:rPr lang="en-US" altLang="en-US" sz="1400" b="1" dirty="0" err="1">
                <a:solidFill>
                  <a:srgbClr val="000080"/>
                </a:solidFill>
                <a:latin typeface="Courier New" panose="02070309020205020404" pitchFamily="49" charset="0"/>
                <a:cs typeface="Courier New" panose="02070309020205020404" pitchFamily="49" charset="0"/>
              </a:rPr>
              <a:t>var</a:t>
            </a:r>
            <a:r>
              <a:rPr lang="en-US" altLang="en-US" sz="1400" b="1" dirty="0">
                <a:solidFill>
                  <a:srgbClr val="000080"/>
                </a:solidFill>
                <a:latin typeface="Courier New" panose="02070309020205020404" pitchFamily="49" charset="0"/>
                <a:cs typeface="Courier New" panose="02070309020205020404" pitchFamily="49" charset="0"/>
              </a:rPr>
              <a:t> </a:t>
            </a:r>
            <a:r>
              <a:rPr lang="en-US" altLang="en-US" sz="1400" i="1" dirty="0">
                <a:solidFill>
                  <a:srgbClr val="000000"/>
                </a:solidFill>
                <a:latin typeface="Courier New" panose="02070309020205020404" pitchFamily="49" charset="0"/>
                <a:cs typeface="Courier New" panose="02070309020205020404" pitchFamily="49" charset="0"/>
              </a:rPr>
              <a:t>loc8rData </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0080"/>
                </a:solidFill>
                <a:latin typeface="Courier New" panose="02070309020205020404" pitchFamily="49" charset="0"/>
                <a:cs typeface="Courier New" panose="02070309020205020404" pitchFamily="49" charset="0"/>
              </a:rPr>
              <a:t>function </a:t>
            </a:r>
            <a:r>
              <a:rPr lang="en-US" altLang="en-US" sz="1400" dirty="0">
                <a:solidFill>
                  <a:srgbClr val="000000"/>
                </a:solidFill>
                <a:latin typeface="Courier New" panose="02070309020205020404" pitchFamily="49" charset="0"/>
                <a:cs typeface="Courier New" panose="02070309020205020404" pitchFamily="49" charset="0"/>
              </a:rPr>
              <a:t>() {</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0080"/>
                </a:solidFill>
                <a:latin typeface="Courier New" panose="02070309020205020404" pitchFamily="49" charset="0"/>
                <a:cs typeface="Courier New" panose="02070309020205020404" pitchFamily="49" charset="0"/>
              </a:rPr>
              <a:t>return  </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name</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'Burger Queen'</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address</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'125 High Street, Reading, RG6 1PS'</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rating</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dirty="0">
                <a:solidFill>
                  <a:srgbClr val="0000FF"/>
                </a:solidFill>
                <a:latin typeface="Courier New" panose="02070309020205020404" pitchFamily="49" charset="0"/>
                <a:cs typeface="Courier New" panose="02070309020205020404" pitchFamily="49" charset="0"/>
              </a:rPr>
              <a:t>3</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facilities</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'Hot drinks'</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'Food'</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a:t>
            </a:r>
            <a:r>
              <a:rPr lang="en-US" altLang="en-US" sz="1400" b="1" dirty="0" err="1">
                <a:solidFill>
                  <a:srgbClr val="008000"/>
                </a:solidFill>
                <a:latin typeface="Courier New" panose="02070309020205020404" pitchFamily="49" charset="0"/>
                <a:cs typeface="Courier New" panose="02070309020205020404" pitchFamily="49" charset="0"/>
              </a:rPr>
              <a:t>wifi</a:t>
            </a:r>
            <a:r>
              <a:rPr lang="en-US" altLang="en-US" sz="1400" b="1" dirty="0">
                <a:solidFill>
                  <a:srgbClr val="008000"/>
                </a:solidFill>
                <a:latin typeface="Courier New" panose="02070309020205020404" pitchFamily="49" charset="0"/>
                <a:cs typeface="Courier New" panose="02070309020205020404" pitchFamily="49" charset="0"/>
              </a:rPr>
              <a:t>'</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distance</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'0.296456'</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_id</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'5370a35f2536f6785f8dfb6a'</a:t>
            </a:r>
            <a:br>
              <a:rPr lang="en-US" altLang="en-US" sz="1400" b="1" dirty="0">
                <a:solidFill>
                  <a:srgbClr val="008000"/>
                </a:solidFill>
                <a:latin typeface="Courier New" panose="02070309020205020404" pitchFamily="49" charset="0"/>
                <a:cs typeface="Courier New" panose="02070309020205020404" pitchFamily="49" charset="0"/>
              </a:rPr>
            </a:br>
            <a:r>
              <a:rPr lang="en-US" altLang="en-US" sz="1400" b="1" dirty="0">
                <a:solidFill>
                  <a:srgbClr val="008000"/>
                </a:solidFill>
                <a:latin typeface="Courier New" panose="02070309020205020404" pitchFamily="49" charset="0"/>
                <a:cs typeface="Courier New" panose="02070309020205020404" pitchFamily="49" charset="0"/>
              </a:rPr>
              <a:t>    </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name</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'Open Internet Cafe'</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address</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'12 A Street, Hayward, CA'</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rating</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dirty="0">
                <a:solidFill>
                  <a:srgbClr val="0000FF"/>
                </a:solidFill>
                <a:latin typeface="Courier New" panose="02070309020205020404" pitchFamily="49" charset="0"/>
                <a:cs typeface="Courier New" panose="02070309020205020404" pitchFamily="49" charset="0"/>
              </a:rPr>
              <a:t>5</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facilities</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'Hot drinks'</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'Food'</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a:t>
            </a:r>
            <a:r>
              <a:rPr lang="en-US" altLang="en-US" sz="1400" b="1" dirty="0" err="1">
                <a:solidFill>
                  <a:srgbClr val="008000"/>
                </a:solidFill>
                <a:latin typeface="Courier New" panose="02070309020205020404" pitchFamily="49" charset="0"/>
                <a:cs typeface="Courier New" panose="02070309020205020404" pitchFamily="49" charset="0"/>
              </a:rPr>
              <a:t>wifi</a:t>
            </a:r>
            <a:r>
              <a:rPr lang="en-US" altLang="en-US" sz="1400" b="1" dirty="0">
                <a:solidFill>
                  <a:srgbClr val="008000"/>
                </a:solidFill>
                <a:latin typeface="Courier New" panose="02070309020205020404" pitchFamily="49" charset="0"/>
                <a:cs typeface="Courier New" panose="02070309020205020404" pitchFamily="49" charset="0"/>
              </a:rPr>
              <a:t>'</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distance</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'0.3864323'</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_id</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'51230a35f2536f6785f8dfb6a'</a:t>
            </a:r>
            <a:br>
              <a:rPr lang="en-US" altLang="en-US" sz="1400" b="1" dirty="0">
                <a:solidFill>
                  <a:srgbClr val="008000"/>
                </a:solidFill>
                <a:latin typeface="Courier New" panose="02070309020205020404" pitchFamily="49" charset="0"/>
                <a:cs typeface="Courier New" panose="02070309020205020404" pitchFamily="49" charset="0"/>
              </a:rPr>
            </a:br>
            <a:r>
              <a:rPr lang="en-US" altLang="en-US" sz="1400" b="1" dirty="0">
                <a:solidFill>
                  <a:srgbClr val="008000"/>
                </a:solidFill>
                <a:latin typeface="Courier New" panose="02070309020205020404" pitchFamily="49" charset="0"/>
                <a:cs typeface="Courier New" panose="02070309020205020404" pitchFamily="49" charset="0"/>
              </a:rPr>
              <a:t>    </a:t>
            </a:r>
            <a:r>
              <a:rPr lang="en-US" altLang="en-US" sz="1400" dirty="0">
                <a:solidFill>
                  <a:srgbClr val="000000"/>
                </a:solidFill>
                <a:latin typeface="Courier New" panose="02070309020205020404" pitchFamily="49" charset="0"/>
                <a:cs typeface="Courier New" panose="02070309020205020404" pitchFamily="49" charset="0"/>
              </a:rPr>
              <a:t>}, {</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name</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a:t>
            </a:r>
            <a:r>
              <a:rPr lang="en-US" altLang="en-US" sz="1400" b="1" dirty="0" err="1">
                <a:solidFill>
                  <a:srgbClr val="008000"/>
                </a:solidFill>
                <a:latin typeface="Courier New" panose="02070309020205020404" pitchFamily="49" charset="0"/>
                <a:cs typeface="Courier New" panose="02070309020205020404" pitchFamily="49" charset="0"/>
              </a:rPr>
              <a:t>Costy</a:t>
            </a:r>
            <a:r>
              <a:rPr lang="en-US" altLang="en-US" sz="1400" b="1" dirty="0">
                <a:solidFill>
                  <a:srgbClr val="008000"/>
                </a:solidFill>
                <a:latin typeface="Courier New" panose="02070309020205020404" pitchFamily="49" charset="0"/>
                <a:cs typeface="Courier New" panose="02070309020205020404" pitchFamily="49" charset="0"/>
              </a:rPr>
              <a:t>'</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address</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'125 High Street, Reading, RG6 1PS'</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rating</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dirty="0">
                <a:solidFill>
                  <a:srgbClr val="0000FF"/>
                </a:solidFill>
                <a:latin typeface="Courier New" panose="02070309020205020404" pitchFamily="49" charset="0"/>
                <a:cs typeface="Courier New" panose="02070309020205020404" pitchFamily="49" charset="0"/>
              </a:rPr>
              <a:t>5</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facilities</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'Hot drinks'</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'Food'</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'Alcoholic drinks'</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distance</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'0.7865456'</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_id</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'5370a35f2536f6785f8dfb6a'</a:t>
            </a:r>
            <a:br>
              <a:rPr lang="en-US" altLang="en-US" sz="1400" b="1" dirty="0">
                <a:solidFill>
                  <a:srgbClr val="008000"/>
                </a:solidFill>
                <a:latin typeface="Courier New" panose="02070309020205020404" pitchFamily="49" charset="0"/>
                <a:cs typeface="Courier New" panose="02070309020205020404" pitchFamily="49" charset="0"/>
              </a:rPr>
            </a:br>
            <a:r>
              <a:rPr lang="en-US" altLang="en-US" sz="1400" b="1" dirty="0">
                <a:solidFill>
                  <a:srgbClr val="008000"/>
                </a:solidFill>
                <a:latin typeface="Courier New" panose="02070309020205020404" pitchFamily="49" charset="0"/>
                <a:cs typeface="Courier New" panose="02070309020205020404" pitchFamily="49" charset="0"/>
              </a:rPr>
              <a:t>    </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 name="Rectangle: Rounded Corners 5">
            <a:extLst>
              <a:ext uri="{FF2B5EF4-FFF2-40B4-BE49-F238E27FC236}">
                <a16:creationId xmlns:a16="http://schemas.microsoft.com/office/drawing/2014/main" id="{D230D8AA-2A4E-46F3-8C77-3F8BC9397824}"/>
              </a:ext>
            </a:extLst>
          </p:cNvPr>
          <p:cNvSpPr/>
          <p:nvPr/>
        </p:nvSpPr>
        <p:spPr>
          <a:xfrm>
            <a:off x="990600" y="1524000"/>
            <a:ext cx="990600" cy="304800"/>
          </a:xfrm>
          <a:prstGeom prst="roundRect">
            <a:avLst/>
          </a:prstGeom>
          <a:noFill/>
          <a:ln w="38100">
            <a:solidFill>
              <a:srgbClr val="0E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26784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CF321-C9F7-4D7C-A3B8-A49C20A753F9}"/>
              </a:ext>
            </a:extLst>
          </p:cNvPr>
          <p:cNvSpPr>
            <a:spLocks noGrp="1"/>
          </p:cNvSpPr>
          <p:nvPr>
            <p:ph type="title"/>
          </p:nvPr>
        </p:nvSpPr>
        <p:spPr>
          <a:xfrm>
            <a:off x="457200" y="-152400"/>
            <a:ext cx="8215460" cy="821239"/>
          </a:xfrm>
        </p:spPr>
        <p:txBody>
          <a:bodyPr>
            <a:normAutofit/>
          </a:bodyPr>
          <a:lstStyle/>
          <a:p>
            <a:r>
              <a:rPr lang="en-US" sz="2800" dirty="0"/>
              <a:t>CONTINUED……..public/angular/loc8rapp.js </a:t>
            </a:r>
          </a:p>
        </p:txBody>
      </p:sp>
      <p:sp>
        <p:nvSpPr>
          <p:cNvPr id="3" name="Rectangle 1">
            <a:extLst>
              <a:ext uri="{FF2B5EF4-FFF2-40B4-BE49-F238E27FC236}">
                <a16:creationId xmlns:a16="http://schemas.microsoft.com/office/drawing/2014/main" id="{46C74315-AB70-471A-B66E-737672F4AFB9}"/>
              </a:ext>
            </a:extLst>
          </p:cNvPr>
          <p:cNvSpPr>
            <a:spLocks noGrp="1" noChangeArrowheads="1"/>
          </p:cNvSpPr>
          <p:nvPr>
            <p:ph sz="quarter" idx="1"/>
          </p:nvPr>
        </p:nvSpPr>
        <p:spPr bwMode="auto">
          <a:xfrm>
            <a:off x="531190" y="762000"/>
            <a:ext cx="7629012" cy="5632311"/>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lvl="0" indent="0" eaLnBrk="0" fontAlgn="base" hangingPunct="0">
              <a:spcBef>
                <a:spcPct val="0"/>
              </a:spcBef>
              <a:spcAft>
                <a:spcPct val="0"/>
              </a:spcAft>
              <a:buClrTx/>
              <a:buSzTx/>
              <a:buNone/>
            </a:pPr>
            <a:r>
              <a:rPr lang="en-US" altLang="en-US" sz="1800" dirty="0">
                <a:solidFill>
                  <a:srgbClr val="000000"/>
                </a:solidFill>
                <a:highlight>
                  <a:srgbClr val="FFFF00"/>
                </a:highlight>
                <a:latin typeface="Courier New" panose="02070309020205020404" pitchFamily="49" charset="0"/>
                <a:cs typeface="Courier New" panose="02070309020205020404" pitchFamily="49" charset="0"/>
              </a:rPr>
              <a:t>//define application to use service</a:t>
            </a:r>
          </a:p>
          <a:p>
            <a:pPr marL="0" lvl="0" indent="0" eaLnBrk="0" fontAlgn="base" hangingPunct="0">
              <a:spcBef>
                <a:spcPct val="0"/>
              </a:spcBef>
              <a:spcAft>
                <a:spcPct val="0"/>
              </a:spcAft>
              <a:buClrTx/>
              <a:buSzTx/>
              <a:buNone/>
            </a:pPr>
            <a:r>
              <a:rPr lang="en-US" altLang="en-US" sz="1800" b="1" dirty="0">
                <a:solidFill>
                  <a:srgbClr val="660E7A"/>
                </a:solidFill>
                <a:highlight>
                  <a:srgbClr val="FFFF00"/>
                </a:highlight>
                <a:latin typeface="Courier New" panose="02070309020205020404" pitchFamily="49" charset="0"/>
                <a:cs typeface="Courier New" panose="02070309020205020404" pitchFamily="49" charset="0"/>
              </a:rPr>
              <a:t>angular</a:t>
            </a:r>
            <a:br>
              <a:rPr lang="en-US" altLang="en-US" sz="1800" b="1" dirty="0">
                <a:solidFill>
                  <a:srgbClr val="660E7A"/>
                </a:solidFill>
                <a:highlight>
                  <a:srgbClr val="FFFF00"/>
                </a:highlight>
                <a:latin typeface="Courier New" panose="02070309020205020404" pitchFamily="49" charset="0"/>
                <a:cs typeface="Courier New" panose="02070309020205020404" pitchFamily="49" charset="0"/>
              </a:rPr>
            </a:br>
            <a:r>
              <a:rPr lang="en-US" altLang="en-US" sz="1800" b="1" dirty="0">
                <a:solidFill>
                  <a:srgbClr val="660E7A"/>
                </a:solidFill>
                <a:highlight>
                  <a:srgbClr val="FFFF00"/>
                </a:highlight>
                <a:latin typeface="Courier New" panose="02070309020205020404" pitchFamily="49" charset="0"/>
                <a:cs typeface="Courier New" panose="02070309020205020404" pitchFamily="49" charset="0"/>
              </a:rPr>
              <a:t>    </a:t>
            </a:r>
            <a:r>
              <a:rPr lang="en-US" altLang="en-US" sz="1800" dirty="0">
                <a:solidFill>
                  <a:srgbClr val="000000"/>
                </a:solidFill>
                <a:highlight>
                  <a:srgbClr val="FFFF00"/>
                </a:highlight>
                <a:latin typeface="Courier New" panose="02070309020205020404" pitchFamily="49" charset="0"/>
                <a:cs typeface="Courier New" panose="02070309020205020404" pitchFamily="49" charset="0"/>
              </a:rPr>
              <a:t>.</a:t>
            </a:r>
            <a:r>
              <a:rPr lang="en-US" altLang="en-US" sz="1800" i="1" dirty="0">
                <a:solidFill>
                  <a:srgbClr val="000000"/>
                </a:solidFill>
                <a:highlight>
                  <a:srgbClr val="FFFF00"/>
                </a:highlight>
                <a:latin typeface="Courier New" panose="02070309020205020404" pitchFamily="49" charset="0"/>
                <a:cs typeface="Courier New" panose="02070309020205020404" pitchFamily="49" charset="0"/>
              </a:rPr>
              <a:t>module</a:t>
            </a:r>
            <a:r>
              <a:rPr lang="en-US" altLang="en-US" sz="1800" dirty="0">
                <a:solidFill>
                  <a:srgbClr val="000000"/>
                </a:solidFill>
                <a:highlight>
                  <a:srgbClr val="FFFF00"/>
                </a:highlight>
                <a:latin typeface="Courier New" panose="02070309020205020404" pitchFamily="49" charset="0"/>
                <a:cs typeface="Courier New" panose="02070309020205020404" pitchFamily="49" charset="0"/>
              </a:rPr>
              <a:t>(</a:t>
            </a:r>
            <a:r>
              <a:rPr lang="en-US" altLang="en-US" sz="1800" b="1" dirty="0">
                <a:solidFill>
                  <a:srgbClr val="008000"/>
                </a:solidFill>
                <a:highlight>
                  <a:srgbClr val="FFFF00"/>
                </a:highlight>
                <a:latin typeface="Courier New" panose="02070309020205020404" pitchFamily="49" charset="0"/>
                <a:cs typeface="Courier New" panose="02070309020205020404" pitchFamily="49" charset="0"/>
              </a:rPr>
              <a:t>'loc8rApp’</a:t>
            </a:r>
            <a:r>
              <a:rPr lang="en-US" altLang="en-US" sz="1800" dirty="0">
                <a:solidFill>
                  <a:srgbClr val="000000"/>
                </a:solidFill>
                <a:highlight>
                  <a:srgbClr val="FFFF00"/>
                </a:highlight>
                <a:latin typeface="Courier New" panose="02070309020205020404" pitchFamily="49" charset="0"/>
                <a:cs typeface="Courier New" panose="02070309020205020404" pitchFamily="49" charset="0"/>
              </a:rPr>
              <a:t>)</a:t>
            </a:r>
            <a:br>
              <a:rPr lang="en-US" altLang="en-US" sz="1800" dirty="0">
                <a:solidFill>
                  <a:srgbClr val="000000"/>
                </a:solidFill>
                <a:highlight>
                  <a:srgbClr val="FFFF00"/>
                </a:highlight>
                <a:latin typeface="Courier New" panose="02070309020205020404" pitchFamily="49" charset="0"/>
                <a:cs typeface="Courier New" panose="02070309020205020404" pitchFamily="49" charset="0"/>
              </a:rPr>
            </a:br>
            <a:r>
              <a:rPr lang="en-US" altLang="en-US" sz="1800" dirty="0">
                <a:solidFill>
                  <a:srgbClr val="000000"/>
                </a:solidFill>
                <a:highlight>
                  <a:srgbClr val="FFFF00"/>
                </a:highlight>
                <a:latin typeface="Courier New" panose="02070309020205020404" pitchFamily="49" charset="0"/>
                <a:cs typeface="Courier New" panose="02070309020205020404" pitchFamily="49" charset="0"/>
              </a:rPr>
              <a:t>     .</a:t>
            </a:r>
            <a:r>
              <a:rPr lang="en-US" altLang="en-US" sz="1800" b="1" dirty="0">
                <a:solidFill>
                  <a:srgbClr val="660E7A"/>
                </a:solidFill>
                <a:highlight>
                  <a:srgbClr val="FFFF00"/>
                </a:highlight>
                <a:latin typeface="Courier New" panose="02070309020205020404" pitchFamily="49" charset="0"/>
                <a:cs typeface="Courier New" panose="02070309020205020404" pitchFamily="49" charset="0"/>
              </a:rPr>
              <a:t>service</a:t>
            </a:r>
            <a:r>
              <a:rPr lang="en-US" altLang="en-US" sz="1800" dirty="0">
                <a:solidFill>
                  <a:srgbClr val="000000"/>
                </a:solidFill>
                <a:highlight>
                  <a:srgbClr val="FFFF00"/>
                </a:highlight>
                <a:latin typeface="Courier New" panose="02070309020205020404" pitchFamily="49" charset="0"/>
                <a:cs typeface="Courier New" panose="02070309020205020404" pitchFamily="49" charset="0"/>
              </a:rPr>
              <a:t>(</a:t>
            </a:r>
            <a:r>
              <a:rPr lang="en-US" altLang="en-US" sz="1800" b="1" dirty="0">
                <a:solidFill>
                  <a:srgbClr val="008000"/>
                </a:solidFill>
                <a:highlight>
                  <a:srgbClr val="FFFF00"/>
                </a:highlight>
                <a:latin typeface="Courier New" panose="02070309020205020404" pitchFamily="49" charset="0"/>
                <a:cs typeface="Courier New" panose="02070309020205020404" pitchFamily="49" charset="0"/>
              </a:rPr>
              <a:t>'loc8rData’ </a:t>
            </a:r>
            <a:r>
              <a:rPr lang="en-US" altLang="en-US" sz="1800" dirty="0">
                <a:solidFill>
                  <a:srgbClr val="000000"/>
                </a:solidFill>
                <a:highlight>
                  <a:srgbClr val="FFFF00"/>
                </a:highlight>
                <a:latin typeface="Courier New" panose="02070309020205020404" pitchFamily="49" charset="0"/>
                <a:cs typeface="Courier New" panose="02070309020205020404" pitchFamily="49" charset="0"/>
              </a:rPr>
              <a:t>, </a:t>
            </a:r>
            <a:r>
              <a:rPr lang="en-US" altLang="en-US" sz="1800" i="1" dirty="0">
                <a:solidFill>
                  <a:srgbClr val="000000"/>
                </a:solidFill>
                <a:highlight>
                  <a:srgbClr val="FFFF00"/>
                </a:highlight>
                <a:latin typeface="Courier New" panose="02070309020205020404" pitchFamily="49" charset="0"/>
                <a:cs typeface="Courier New" panose="02070309020205020404" pitchFamily="49" charset="0"/>
              </a:rPr>
              <a:t>loc8rData  </a:t>
            </a:r>
            <a:r>
              <a:rPr lang="en-US" altLang="en-US" sz="1800" dirty="0">
                <a:solidFill>
                  <a:srgbClr val="000000"/>
                </a:solidFill>
                <a:highlight>
                  <a:srgbClr val="FFFF00"/>
                </a:highlight>
                <a:latin typeface="Courier New" panose="02070309020205020404" pitchFamily="49" charset="0"/>
                <a:cs typeface="Courier New" panose="02070309020205020404" pitchFamily="49" charset="0"/>
              </a:rPr>
              <a:t>);</a:t>
            </a:r>
            <a:endParaRPr lang="en-US" altLang="en-US" sz="1800" dirty="0">
              <a:highlight>
                <a:srgbClr val="FFFF00"/>
              </a:highligh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1" u="none" strike="noStrike" cap="none" normalizeH="0" baseline="0" dirty="0">
              <a:ln>
                <a:noFill/>
              </a:ln>
              <a:solidFill>
                <a:srgbClr val="808080"/>
              </a:solidFill>
              <a:effectLst/>
              <a:highlight>
                <a:srgbClr val="FFFF00"/>
              </a:highligh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i="1" dirty="0">
              <a:solidFill>
                <a:srgbClr val="808080"/>
              </a:solidFill>
              <a:highlight>
                <a:srgbClr val="FFFF00"/>
              </a:highligh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solidFill>
                  <a:srgbClr val="808080"/>
                </a:solidFill>
                <a:effectLst/>
                <a:highlight>
                  <a:srgbClr val="FFFF00"/>
                </a:highlight>
                <a:latin typeface="Courier New" panose="02070309020205020404" pitchFamily="49" charset="0"/>
                <a:cs typeface="Courier New" panose="02070309020205020404" pitchFamily="49" charset="0"/>
              </a:rPr>
              <a:t>//getting data from a service</a:t>
            </a:r>
            <a:br>
              <a:rPr kumimoji="0" lang="en-US" altLang="en-US" sz="18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800" b="1" i="0" u="none" strike="noStrike" cap="none" normalizeH="0" baseline="0" dirty="0" err="1">
                <a:ln>
                  <a:noFill/>
                </a:ln>
                <a:solidFill>
                  <a:srgbClr val="000080"/>
                </a:solidFill>
                <a:effectLst/>
                <a:latin typeface="Courier New" panose="02070309020205020404" pitchFamily="49" charset="0"/>
                <a:cs typeface="Courier New" panose="02070309020205020404" pitchFamily="49" charset="0"/>
              </a:rPr>
              <a:t>var</a:t>
            </a:r>
            <a:r>
              <a:rPr kumimoji="0" lang="en-US" altLang="en-US" sz="18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 </a:t>
            </a:r>
            <a:r>
              <a:rPr kumimoji="0" lang="en-US" altLang="en-US" sz="1800" b="0" i="1"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locationListCtrl</a:t>
            </a:r>
            <a:r>
              <a:rPr kumimoji="0" lang="en-US" altLang="en-US" sz="18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8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function </a:t>
            </a: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($scope, loc8rData ) {</a:t>
            </a:r>
            <a:b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8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scope.</a:t>
            </a:r>
            <a:r>
              <a:rPr kumimoji="0" lang="en-US" altLang="en-US" sz="1800" b="1" i="0"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data</a:t>
            </a:r>
            <a:r>
              <a:rPr kumimoji="0" lang="en-US" altLang="en-US" sz="18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 </a:t>
            </a: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a:t>
            </a:r>
            <a:r>
              <a:rPr kumimoji="0" lang="en-US" altLang="en-US" sz="1800" b="1" i="0" u="none" strike="noStrike" cap="none" normalizeH="0" baseline="0" dirty="0">
                <a:ln>
                  <a:noFill/>
                </a:ln>
                <a:solidFill>
                  <a:srgbClr val="660E7A"/>
                </a:solidFill>
                <a:effectLst/>
                <a:highlight>
                  <a:srgbClr val="FFFF00"/>
                </a:highlight>
                <a:latin typeface="Courier New" panose="02070309020205020404" pitchFamily="49" charset="0"/>
                <a:cs typeface="Courier New" panose="02070309020205020404" pitchFamily="49" charset="0"/>
              </a:rPr>
              <a:t>locations</a:t>
            </a:r>
            <a:r>
              <a:rPr kumimoji="0" lang="en-US" altLang="en-US" sz="1800" b="0" i="0" u="none" strike="noStrike" cap="none" normalizeH="0" baseline="0" dirty="0">
                <a:ln>
                  <a:noFill/>
                </a:ln>
                <a:solidFill>
                  <a:srgbClr val="000000"/>
                </a:solidFill>
                <a:effectLst/>
                <a:highlight>
                  <a:srgbClr val="FFFF00"/>
                </a:highlight>
                <a:latin typeface="Courier New" panose="02070309020205020404" pitchFamily="49" charset="0"/>
                <a:cs typeface="Courier New" panose="02070309020205020404" pitchFamily="49" charset="0"/>
              </a:rPr>
              <a:t>: loc8rData </a:t>
            </a: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solidFill>
                <a:srgbClr val="000000"/>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highlight>
                  <a:srgbClr val="8BF52B"/>
                </a:highlight>
                <a:latin typeface="Courier New" panose="02070309020205020404" pitchFamily="49" charset="0"/>
                <a:cs typeface="Courier New" panose="02070309020205020404" pitchFamily="49" charset="0"/>
              </a:rPr>
              <a:t>//define application to use controller</a:t>
            </a:r>
          </a:p>
          <a:p>
            <a:pPr marL="0" lvl="0" indent="0" eaLnBrk="0" fontAlgn="base" hangingPunct="0">
              <a:spcBef>
                <a:spcPct val="0"/>
              </a:spcBef>
              <a:spcAft>
                <a:spcPct val="0"/>
              </a:spcAft>
              <a:buClrTx/>
              <a:buSzTx/>
              <a:buNone/>
            </a:pPr>
            <a:r>
              <a:rPr lang="en-US" altLang="en-US" sz="1800" b="1" dirty="0">
                <a:solidFill>
                  <a:srgbClr val="660E7A"/>
                </a:solidFill>
                <a:latin typeface="Courier New" panose="02070309020205020404" pitchFamily="49" charset="0"/>
                <a:cs typeface="Courier New" panose="02070309020205020404" pitchFamily="49" charset="0"/>
              </a:rPr>
              <a:t>angular</a:t>
            </a:r>
            <a:br>
              <a:rPr lang="en-US" altLang="en-US" sz="1800" b="1" dirty="0">
                <a:solidFill>
                  <a:srgbClr val="660E7A"/>
                </a:solidFill>
                <a:latin typeface="Courier New" panose="02070309020205020404" pitchFamily="49" charset="0"/>
                <a:cs typeface="Courier New" panose="02070309020205020404" pitchFamily="49" charset="0"/>
              </a:rPr>
            </a:br>
            <a:r>
              <a:rPr lang="en-US" altLang="en-US" sz="1800" b="1" dirty="0">
                <a:solidFill>
                  <a:srgbClr val="660E7A"/>
                </a:solidFill>
                <a:latin typeface="Courier New" panose="02070309020205020404" pitchFamily="49" charset="0"/>
                <a:cs typeface="Courier New" panose="02070309020205020404" pitchFamily="49" charset="0"/>
              </a:rPr>
              <a:t>    </a:t>
            </a:r>
            <a:r>
              <a:rPr lang="en-US" altLang="en-US" sz="1800" dirty="0">
                <a:solidFill>
                  <a:srgbClr val="000000"/>
                </a:solidFill>
                <a:latin typeface="Courier New" panose="02070309020205020404" pitchFamily="49" charset="0"/>
                <a:cs typeface="Courier New" panose="02070309020205020404" pitchFamily="49" charset="0"/>
              </a:rPr>
              <a:t>.</a:t>
            </a:r>
            <a:r>
              <a:rPr lang="en-US" altLang="en-US" sz="1800" i="1" dirty="0">
                <a:solidFill>
                  <a:srgbClr val="000000"/>
                </a:solidFill>
                <a:latin typeface="Courier New" panose="02070309020205020404" pitchFamily="49" charset="0"/>
                <a:cs typeface="Courier New" panose="02070309020205020404" pitchFamily="49" charset="0"/>
              </a:rPr>
              <a:t>module</a:t>
            </a:r>
            <a:r>
              <a:rPr lang="en-US" altLang="en-US" sz="1800" dirty="0">
                <a:solidFill>
                  <a:srgbClr val="000000"/>
                </a:solidFill>
                <a:latin typeface="Courier New" panose="02070309020205020404" pitchFamily="49" charset="0"/>
                <a:cs typeface="Courier New" panose="02070309020205020404" pitchFamily="49" charset="0"/>
              </a:rPr>
              <a:t>(</a:t>
            </a:r>
            <a:r>
              <a:rPr lang="en-US" altLang="en-US" sz="1800" b="1" dirty="0">
                <a:solidFill>
                  <a:srgbClr val="008000"/>
                </a:solidFill>
                <a:latin typeface="Courier New" panose="02070309020205020404" pitchFamily="49" charset="0"/>
                <a:cs typeface="Courier New" panose="02070309020205020404" pitchFamily="49" charset="0"/>
              </a:rPr>
              <a:t>'loc8rApp'</a:t>
            </a:r>
            <a:r>
              <a:rPr lang="en-US" altLang="en-US" sz="1800" dirty="0">
                <a:solidFill>
                  <a:srgbClr val="000000"/>
                </a:solidFill>
                <a:latin typeface="Courier New" panose="02070309020205020404" pitchFamily="49" charset="0"/>
                <a:cs typeface="Courier New" panose="02070309020205020404" pitchFamily="49" charset="0"/>
              </a:rPr>
              <a:t>)</a:t>
            </a:r>
            <a:br>
              <a:rPr lang="en-US" altLang="en-US" sz="1800" dirty="0">
                <a:solidFill>
                  <a:srgbClr val="000000"/>
                </a:solidFill>
                <a:latin typeface="Courier New" panose="02070309020205020404" pitchFamily="49" charset="0"/>
                <a:cs typeface="Courier New" panose="02070309020205020404" pitchFamily="49" charset="0"/>
              </a:rPr>
            </a:b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b="1" dirty="0">
                <a:solidFill>
                  <a:srgbClr val="660E7A"/>
                </a:solidFill>
                <a:latin typeface="Courier New" panose="02070309020205020404" pitchFamily="49" charset="0"/>
                <a:cs typeface="Courier New" panose="02070309020205020404" pitchFamily="49" charset="0"/>
              </a:rPr>
              <a:t>controller</a:t>
            </a:r>
            <a:r>
              <a:rPr lang="en-US" altLang="en-US" sz="1800" dirty="0">
                <a:solidFill>
                  <a:srgbClr val="000000"/>
                </a:solidFill>
                <a:latin typeface="Courier New" panose="02070309020205020404" pitchFamily="49" charset="0"/>
                <a:cs typeface="Courier New" panose="02070309020205020404" pitchFamily="49" charset="0"/>
              </a:rPr>
              <a:t>(</a:t>
            </a:r>
            <a:r>
              <a:rPr lang="en-US" altLang="en-US" sz="1800" b="1" dirty="0">
                <a:solidFill>
                  <a:srgbClr val="008000"/>
                </a:solidFill>
                <a:latin typeface="Courier New" panose="02070309020205020404" pitchFamily="49" charset="0"/>
                <a:cs typeface="Courier New" panose="02070309020205020404" pitchFamily="49" charset="0"/>
              </a:rPr>
              <a:t>'</a:t>
            </a:r>
            <a:r>
              <a:rPr lang="en-US" altLang="en-US" sz="1800" b="1" dirty="0" err="1">
                <a:solidFill>
                  <a:srgbClr val="008000"/>
                </a:solidFill>
                <a:latin typeface="Courier New" panose="02070309020205020404" pitchFamily="49" charset="0"/>
                <a:cs typeface="Courier New" panose="02070309020205020404" pitchFamily="49" charset="0"/>
              </a:rPr>
              <a:t>locationListCtrl</a:t>
            </a:r>
            <a:r>
              <a:rPr lang="en-US" altLang="en-US" sz="1800" b="1" dirty="0">
                <a:solidFill>
                  <a:srgbClr val="008000"/>
                </a:solidFill>
                <a:latin typeface="Courier New" panose="02070309020205020404" pitchFamily="49" charset="0"/>
                <a:cs typeface="Courier New" panose="02070309020205020404" pitchFamily="49" charset="0"/>
              </a:rPr>
              <a:t>'</a:t>
            </a: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i="1" dirty="0" err="1">
                <a:solidFill>
                  <a:srgbClr val="000000"/>
                </a:solidFill>
                <a:latin typeface="Courier New" panose="02070309020205020404" pitchFamily="49" charset="0"/>
                <a:cs typeface="Courier New" panose="02070309020205020404" pitchFamily="49" charset="0"/>
              </a:rPr>
              <a:t>locationListCtrl</a:t>
            </a:r>
            <a:r>
              <a:rPr lang="en-US" altLang="en-US" sz="1800" dirty="0">
                <a:solidFill>
                  <a:srgbClr val="000000"/>
                </a:solidFill>
                <a:latin typeface="Courier New" panose="02070309020205020404" pitchFamily="49" charset="0"/>
                <a:cs typeface="Courier New" panose="02070309020205020404" pitchFamily="49" charset="0"/>
              </a:rPr>
              <a:t>)</a:t>
            </a:r>
            <a:br>
              <a:rPr lang="en-US" altLang="en-US" sz="1800" dirty="0">
                <a:solidFill>
                  <a:srgbClr val="000000"/>
                </a:solidFill>
                <a:latin typeface="Courier New" panose="02070309020205020404" pitchFamily="49" charset="0"/>
                <a:cs typeface="Courier New" panose="02070309020205020404" pitchFamily="49" charset="0"/>
              </a:rPr>
            </a:b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dirty="0">
                <a:solidFill>
                  <a:srgbClr val="7A7A43"/>
                </a:solidFill>
                <a:latin typeface="Courier New" panose="02070309020205020404" pitchFamily="49" charset="0"/>
                <a:cs typeface="Courier New" panose="02070309020205020404" pitchFamily="49" charset="0"/>
              </a:rPr>
              <a:t>filter</a:t>
            </a:r>
            <a:r>
              <a:rPr lang="en-US" altLang="en-US" sz="1800" dirty="0">
                <a:solidFill>
                  <a:srgbClr val="000000"/>
                </a:solidFill>
                <a:latin typeface="Courier New" panose="02070309020205020404" pitchFamily="49" charset="0"/>
                <a:cs typeface="Courier New" panose="02070309020205020404" pitchFamily="49" charset="0"/>
              </a:rPr>
              <a:t>(</a:t>
            </a:r>
            <a:r>
              <a:rPr lang="en-US" altLang="en-US" sz="1800" b="1" dirty="0">
                <a:solidFill>
                  <a:srgbClr val="008000"/>
                </a:solidFill>
                <a:latin typeface="Courier New" panose="02070309020205020404" pitchFamily="49" charset="0"/>
                <a:cs typeface="Courier New" panose="02070309020205020404" pitchFamily="49" charset="0"/>
              </a:rPr>
              <a:t>'</a:t>
            </a:r>
            <a:r>
              <a:rPr lang="en-US" altLang="en-US" sz="1800" b="1" dirty="0" err="1">
                <a:solidFill>
                  <a:srgbClr val="008000"/>
                </a:solidFill>
                <a:latin typeface="Courier New" panose="02070309020205020404" pitchFamily="49" charset="0"/>
                <a:cs typeface="Courier New" panose="02070309020205020404" pitchFamily="49" charset="0"/>
              </a:rPr>
              <a:t>formatDistance</a:t>
            </a:r>
            <a:r>
              <a:rPr lang="en-US" altLang="en-US" sz="1800" b="1" dirty="0">
                <a:solidFill>
                  <a:srgbClr val="008000"/>
                </a:solidFill>
                <a:latin typeface="Courier New" panose="02070309020205020404" pitchFamily="49" charset="0"/>
                <a:cs typeface="Courier New" panose="02070309020205020404" pitchFamily="49" charset="0"/>
              </a:rPr>
              <a:t>'</a:t>
            </a: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i="1" dirty="0" err="1">
                <a:solidFill>
                  <a:srgbClr val="000000"/>
                </a:solidFill>
                <a:latin typeface="Courier New" panose="02070309020205020404" pitchFamily="49" charset="0"/>
                <a:cs typeface="Courier New" panose="02070309020205020404" pitchFamily="49" charset="0"/>
              </a:rPr>
              <a:t>formatDistance</a:t>
            </a:r>
            <a:r>
              <a:rPr lang="en-US" altLang="en-US" sz="1800" dirty="0">
                <a:solidFill>
                  <a:srgbClr val="000000"/>
                </a:solidFill>
                <a:latin typeface="Courier New" panose="02070309020205020404" pitchFamily="49" charset="0"/>
                <a:cs typeface="Courier New" panose="02070309020205020404" pitchFamily="49" charset="0"/>
              </a:rPr>
              <a:t>)</a:t>
            </a:r>
            <a:br>
              <a:rPr lang="en-US" altLang="en-US" sz="1800" dirty="0">
                <a:solidFill>
                  <a:srgbClr val="000000"/>
                </a:solidFill>
                <a:latin typeface="Courier New" panose="02070309020205020404" pitchFamily="49" charset="0"/>
                <a:cs typeface="Courier New" panose="02070309020205020404" pitchFamily="49" charset="0"/>
              </a:rPr>
            </a:b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b="1" dirty="0">
                <a:solidFill>
                  <a:srgbClr val="660E7A"/>
                </a:solidFill>
                <a:latin typeface="Courier New" panose="02070309020205020404" pitchFamily="49" charset="0"/>
                <a:cs typeface="Courier New" panose="02070309020205020404" pitchFamily="49" charset="0"/>
              </a:rPr>
              <a:t>directive</a:t>
            </a:r>
            <a:r>
              <a:rPr lang="en-US" altLang="en-US" sz="1800" dirty="0">
                <a:solidFill>
                  <a:srgbClr val="000000"/>
                </a:solidFill>
                <a:latin typeface="Courier New" panose="02070309020205020404" pitchFamily="49" charset="0"/>
                <a:cs typeface="Courier New" panose="02070309020205020404" pitchFamily="49" charset="0"/>
              </a:rPr>
              <a:t>(</a:t>
            </a:r>
            <a:r>
              <a:rPr lang="en-US" altLang="en-US" sz="1800" b="1" dirty="0">
                <a:solidFill>
                  <a:srgbClr val="008000"/>
                </a:solidFill>
                <a:latin typeface="Courier New" panose="02070309020205020404" pitchFamily="49" charset="0"/>
                <a:cs typeface="Courier New" panose="02070309020205020404" pitchFamily="49" charset="0"/>
              </a:rPr>
              <a:t>'</a:t>
            </a:r>
            <a:r>
              <a:rPr lang="en-US" altLang="en-US" sz="1800" b="1" dirty="0" err="1">
                <a:solidFill>
                  <a:srgbClr val="008000"/>
                </a:solidFill>
                <a:latin typeface="Courier New" panose="02070309020205020404" pitchFamily="49" charset="0"/>
                <a:cs typeface="Courier New" panose="02070309020205020404" pitchFamily="49" charset="0"/>
              </a:rPr>
              <a:t>ratingStars</a:t>
            </a:r>
            <a:r>
              <a:rPr lang="en-US" altLang="en-US" sz="1800" b="1" dirty="0">
                <a:solidFill>
                  <a:srgbClr val="008000"/>
                </a:solidFill>
                <a:latin typeface="Courier New" panose="02070309020205020404" pitchFamily="49" charset="0"/>
                <a:cs typeface="Courier New" panose="02070309020205020404" pitchFamily="49" charset="0"/>
              </a:rPr>
              <a:t>'</a:t>
            </a: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i="1" dirty="0" err="1">
                <a:solidFill>
                  <a:srgbClr val="000000"/>
                </a:solidFill>
                <a:latin typeface="Courier New" panose="02070309020205020404" pitchFamily="49" charset="0"/>
                <a:cs typeface="Courier New" panose="02070309020205020404" pitchFamily="49" charset="0"/>
              </a:rPr>
              <a:t>ratingStars</a:t>
            </a:r>
            <a:r>
              <a:rPr lang="en-US" altLang="en-US" sz="1800" dirty="0">
                <a:solidFill>
                  <a:srgbClr val="000000"/>
                </a:solidFill>
                <a:latin typeface="Courier New" panose="02070309020205020404" pitchFamily="49" charset="0"/>
                <a:cs typeface="Courier New" panose="02070309020205020404" pitchFamily="49" charset="0"/>
              </a:rPr>
              <a:t>)</a:t>
            </a:r>
            <a:br>
              <a:rPr lang="en-US" altLang="en-US" sz="1800" dirty="0">
                <a:solidFill>
                  <a:srgbClr val="000000"/>
                </a:solidFill>
                <a:latin typeface="Courier New" panose="02070309020205020404" pitchFamily="49" charset="0"/>
                <a:cs typeface="Courier New" panose="02070309020205020404" pitchFamily="49" charset="0"/>
              </a:rPr>
            </a:b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b="1" dirty="0">
                <a:solidFill>
                  <a:srgbClr val="660E7A"/>
                </a:solidFill>
                <a:latin typeface="Courier New" panose="02070309020205020404" pitchFamily="49" charset="0"/>
                <a:cs typeface="Courier New" panose="02070309020205020404" pitchFamily="49" charset="0"/>
              </a:rPr>
              <a:t>directive</a:t>
            </a:r>
            <a:r>
              <a:rPr lang="en-US" altLang="en-US" sz="1800" dirty="0">
                <a:solidFill>
                  <a:srgbClr val="000000"/>
                </a:solidFill>
                <a:latin typeface="Courier New" panose="02070309020205020404" pitchFamily="49" charset="0"/>
                <a:cs typeface="Courier New" panose="02070309020205020404" pitchFamily="49" charset="0"/>
              </a:rPr>
              <a:t>(</a:t>
            </a:r>
            <a:r>
              <a:rPr lang="en-US" altLang="en-US" sz="1800" b="1" dirty="0">
                <a:solidFill>
                  <a:srgbClr val="008000"/>
                </a:solidFill>
                <a:latin typeface="Courier New" panose="02070309020205020404" pitchFamily="49" charset="0"/>
                <a:cs typeface="Courier New" panose="02070309020205020404" pitchFamily="49" charset="0"/>
              </a:rPr>
              <a:t>'ratingStars2'</a:t>
            </a:r>
            <a:r>
              <a:rPr lang="en-US" altLang="en-US" sz="1800" dirty="0">
                <a:solidFill>
                  <a:srgbClr val="000000"/>
                </a:solidFill>
                <a:latin typeface="Courier New" panose="02070309020205020404" pitchFamily="49" charset="0"/>
                <a:cs typeface="Courier New" panose="02070309020205020404" pitchFamily="49" charset="0"/>
              </a:rPr>
              <a:t>, ratinginStars2)</a:t>
            </a:r>
            <a:br>
              <a:rPr lang="en-US" altLang="en-US" sz="1800" dirty="0">
                <a:solidFill>
                  <a:srgbClr val="000000"/>
                </a:solidFill>
                <a:latin typeface="Courier New" panose="02070309020205020404" pitchFamily="49" charset="0"/>
                <a:cs typeface="Courier New" panose="02070309020205020404" pitchFamily="49" charset="0"/>
              </a:rPr>
            </a:b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b="1" dirty="0">
                <a:solidFill>
                  <a:srgbClr val="660E7A"/>
                </a:solidFill>
                <a:latin typeface="Courier New" panose="02070309020205020404" pitchFamily="49" charset="0"/>
                <a:cs typeface="Courier New" panose="02070309020205020404" pitchFamily="49" charset="0"/>
              </a:rPr>
              <a:t>service</a:t>
            </a:r>
            <a:r>
              <a:rPr lang="en-US" altLang="en-US" sz="1800" dirty="0">
                <a:solidFill>
                  <a:srgbClr val="000000"/>
                </a:solidFill>
                <a:latin typeface="Courier New" panose="02070309020205020404" pitchFamily="49" charset="0"/>
                <a:cs typeface="Courier New" panose="02070309020205020404" pitchFamily="49" charset="0"/>
              </a:rPr>
              <a:t>(</a:t>
            </a:r>
            <a:r>
              <a:rPr lang="en-US" altLang="en-US" sz="1800" b="1" dirty="0">
                <a:solidFill>
                  <a:srgbClr val="008000"/>
                </a:solidFill>
                <a:latin typeface="Courier New" panose="02070309020205020404" pitchFamily="49" charset="0"/>
                <a:cs typeface="Courier New" panose="02070309020205020404" pitchFamily="49" charset="0"/>
              </a:rPr>
              <a:t>'loc8rData'</a:t>
            </a: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i="1" dirty="0">
                <a:solidFill>
                  <a:srgbClr val="000000"/>
                </a:solidFill>
                <a:latin typeface="Courier New" panose="02070309020205020404" pitchFamily="49" charset="0"/>
                <a:cs typeface="Courier New" panose="02070309020205020404" pitchFamily="49" charset="0"/>
              </a:rPr>
              <a:t>loc8rData</a:t>
            </a:r>
            <a:r>
              <a:rPr lang="en-US" altLang="en-US" sz="1800" dirty="0">
                <a:solidFill>
                  <a:srgbClr val="000000"/>
                </a:solidFill>
                <a:latin typeface="Courier New" panose="02070309020205020404" pitchFamily="49" charset="0"/>
                <a:cs typeface="Courier New" panose="02070309020205020404" pitchFamily="49" charset="0"/>
              </a:rPr>
              <a:t>);</a:t>
            </a:r>
            <a:endParaRPr lang="en-US" altLang="en-US" sz="1800" dirty="0">
              <a:latin typeface="Arial" panose="020B0604020202020204" pitchFamily="34" charset="0"/>
            </a:endParaRPr>
          </a:p>
        </p:txBody>
      </p:sp>
      <p:sp>
        <p:nvSpPr>
          <p:cNvPr id="8" name="Rectangle: Rounded Corners 7">
            <a:extLst>
              <a:ext uri="{FF2B5EF4-FFF2-40B4-BE49-F238E27FC236}">
                <a16:creationId xmlns:a16="http://schemas.microsoft.com/office/drawing/2014/main" id="{3ED92C93-F4FD-441A-ACD3-F26749B83AAC}"/>
              </a:ext>
            </a:extLst>
          </p:cNvPr>
          <p:cNvSpPr/>
          <p:nvPr/>
        </p:nvSpPr>
        <p:spPr>
          <a:xfrm>
            <a:off x="4724400" y="3048000"/>
            <a:ext cx="1447800" cy="324439"/>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Rounded Corners 10">
            <a:extLst>
              <a:ext uri="{FF2B5EF4-FFF2-40B4-BE49-F238E27FC236}">
                <a16:creationId xmlns:a16="http://schemas.microsoft.com/office/drawing/2014/main" id="{7A68AA64-936B-4940-BE29-30F9E2C1A9DF}"/>
              </a:ext>
            </a:extLst>
          </p:cNvPr>
          <p:cNvSpPr/>
          <p:nvPr/>
        </p:nvSpPr>
        <p:spPr>
          <a:xfrm>
            <a:off x="4381502" y="1610412"/>
            <a:ext cx="1447800" cy="304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Rounded Corners 14">
            <a:extLst>
              <a:ext uri="{FF2B5EF4-FFF2-40B4-BE49-F238E27FC236}">
                <a16:creationId xmlns:a16="http://schemas.microsoft.com/office/drawing/2014/main" id="{2AB593A3-71D8-494C-93A5-1D59757F97FF}"/>
              </a:ext>
            </a:extLst>
          </p:cNvPr>
          <p:cNvSpPr/>
          <p:nvPr/>
        </p:nvSpPr>
        <p:spPr>
          <a:xfrm>
            <a:off x="2540205" y="1600200"/>
            <a:ext cx="1498395" cy="3048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Rounded Corners 15">
            <a:extLst>
              <a:ext uri="{FF2B5EF4-FFF2-40B4-BE49-F238E27FC236}">
                <a16:creationId xmlns:a16="http://schemas.microsoft.com/office/drawing/2014/main" id="{BD0DCB16-1E14-4C49-B628-BF61629EA89D}"/>
              </a:ext>
            </a:extLst>
          </p:cNvPr>
          <p:cNvSpPr/>
          <p:nvPr/>
        </p:nvSpPr>
        <p:spPr>
          <a:xfrm>
            <a:off x="6147455" y="2723561"/>
            <a:ext cx="1447800" cy="324439"/>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24254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004CF-46FF-4F18-BC50-33767852CB29}"/>
              </a:ext>
            </a:extLst>
          </p:cNvPr>
          <p:cNvSpPr>
            <a:spLocks noGrp="1"/>
          </p:cNvSpPr>
          <p:nvPr>
            <p:ph type="title"/>
          </p:nvPr>
        </p:nvSpPr>
        <p:spPr>
          <a:xfrm>
            <a:off x="762000" y="879049"/>
            <a:ext cx="7772400" cy="1143000"/>
          </a:xfrm>
        </p:spPr>
        <p:txBody>
          <a:bodyPr>
            <a:normAutofit fontScale="90000"/>
          </a:bodyPr>
          <a:lstStyle/>
          <a:p>
            <a:r>
              <a:rPr lang="en-US" dirty="0"/>
              <a:t>Output same </a:t>
            </a:r>
            <a:r>
              <a:rPr lang="en-US" dirty="0">
                <a:highlight>
                  <a:srgbClr val="FF66CC"/>
                </a:highlight>
              </a:rPr>
              <a:t>and STILL have Hardcoded the data but, NOW in the service</a:t>
            </a:r>
          </a:p>
        </p:txBody>
      </p:sp>
      <p:pic>
        <p:nvPicPr>
          <p:cNvPr id="4" name="Picture 3">
            <a:extLst>
              <a:ext uri="{FF2B5EF4-FFF2-40B4-BE49-F238E27FC236}">
                <a16:creationId xmlns:a16="http://schemas.microsoft.com/office/drawing/2014/main" id="{4DDEA70C-7392-45E6-BC23-D1672EE77760}"/>
              </a:ext>
            </a:extLst>
          </p:cNvPr>
          <p:cNvPicPr>
            <a:picLocks noChangeAspect="1"/>
          </p:cNvPicPr>
          <p:nvPr/>
        </p:nvPicPr>
        <p:blipFill rotWithShape="1">
          <a:blip r:embed="rId2"/>
          <a:srcRect t="15556" b="21111"/>
          <a:stretch/>
        </p:blipFill>
        <p:spPr>
          <a:xfrm>
            <a:off x="893975" y="2057400"/>
            <a:ext cx="7199194" cy="4343400"/>
          </a:xfrm>
          <a:prstGeom prst="rect">
            <a:avLst/>
          </a:prstGeom>
        </p:spPr>
      </p:pic>
    </p:spTree>
    <p:extLst>
      <p:ext uri="{BB962C8B-B14F-4D97-AF65-F5344CB8AC3E}">
        <p14:creationId xmlns:p14="http://schemas.microsoft.com/office/powerpoint/2010/main" val="3950511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4BAF7-B2B9-4E64-BF58-701357B142C2}"/>
              </a:ext>
            </a:extLst>
          </p:cNvPr>
          <p:cNvSpPr>
            <a:spLocks noGrp="1"/>
          </p:cNvSpPr>
          <p:nvPr>
            <p:ph type="title"/>
          </p:nvPr>
        </p:nvSpPr>
        <p:spPr>
          <a:xfrm>
            <a:off x="457200" y="274638"/>
            <a:ext cx="8229600" cy="1249362"/>
          </a:xfrm>
        </p:spPr>
        <p:txBody>
          <a:bodyPr>
            <a:normAutofit fontScale="90000"/>
          </a:bodyPr>
          <a:lstStyle/>
          <a:p>
            <a:r>
              <a:rPr lang="en-US" dirty="0"/>
              <a:t>Want AngularJS Service code to be able to use our /</a:t>
            </a:r>
            <a:r>
              <a:rPr lang="en-US" dirty="0" err="1"/>
              <a:t>getAllLocations</a:t>
            </a:r>
            <a:r>
              <a:rPr lang="en-US" dirty="0"/>
              <a:t> URI—get data</a:t>
            </a:r>
          </a:p>
        </p:txBody>
      </p:sp>
      <p:sp>
        <p:nvSpPr>
          <p:cNvPr id="3" name="Content Placeholder 2">
            <a:extLst>
              <a:ext uri="{FF2B5EF4-FFF2-40B4-BE49-F238E27FC236}">
                <a16:creationId xmlns:a16="http://schemas.microsoft.com/office/drawing/2014/main" id="{0460849C-6627-440C-8C83-43ABC547D2F0}"/>
              </a:ext>
            </a:extLst>
          </p:cNvPr>
          <p:cNvSpPr>
            <a:spLocks noGrp="1"/>
          </p:cNvSpPr>
          <p:nvPr>
            <p:ph sz="quarter" idx="1"/>
          </p:nvPr>
        </p:nvSpPr>
        <p:spPr>
          <a:xfrm>
            <a:off x="228600" y="1447800"/>
            <a:ext cx="8458200" cy="4572000"/>
          </a:xfrm>
        </p:spPr>
        <p:txBody>
          <a:bodyPr/>
          <a:lstStyle/>
          <a:p>
            <a:r>
              <a:rPr lang="en-US" dirty="0"/>
              <a:t>we use the BUILT IN </a:t>
            </a:r>
            <a:r>
              <a:rPr lang="en-US" dirty="0" err="1"/>
              <a:t>Angluar</a:t>
            </a:r>
            <a:r>
              <a:rPr lang="en-US" dirty="0"/>
              <a:t> $http service</a:t>
            </a:r>
          </a:p>
          <a:p>
            <a:endParaRPr lang="en-US" dirty="0"/>
          </a:p>
          <a:p>
            <a:r>
              <a:rPr lang="en-US" dirty="0"/>
              <a:t>CHANGE our previously defined service function loc8rData </a:t>
            </a:r>
            <a:r>
              <a:rPr lang="en-US" dirty="0">
                <a:highlight>
                  <a:srgbClr val="8BF52B"/>
                </a:highlight>
              </a:rPr>
              <a:t>function in the public/angular/loc8rapp.js  file</a:t>
            </a:r>
          </a:p>
          <a:p>
            <a:endParaRPr lang="en-US" dirty="0"/>
          </a:p>
          <a:p>
            <a:pPr marL="0" indent="0">
              <a:buNone/>
            </a:pPr>
            <a:r>
              <a:rPr lang="en-US" dirty="0" err="1"/>
              <a:t>var</a:t>
            </a:r>
            <a:r>
              <a:rPr lang="en-US" dirty="0"/>
              <a:t> loc8rData = function ($http) { </a:t>
            </a:r>
          </a:p>
          <a:p>
            <a:pPr marL="0" indent="0">
              <a:buNone/>
            </a:pPr>
            <a:r>
              <a:rPr lang="en-US" dirty="0"/>
              <a:t>        return $</a:t>
            </a:r>
            <a:r>
              <a:rPr lang="en-US" dirty="0" err="1"/>
              <a:t>http.get</a:t>
            </a:r>
            <a:r>
              <a:rPr lang="en-US" dirty="0"/>
              <a:t>(‘/</a:t>
            </a:r>
            <a:r>
              <a:rPr lang="en-US" dirty="0" err="1"/>
              <a:t>getAllLocations</a:t>
            </a:r>
            <a:r>
              <a:rPr lang="en-US" dirty="0"/>
              <a:t>’); }</a:t>
            </a:r>
          </a:p>
        </p:txBody>
      </p:sp>
      <p:sp>
        <p:nvSpPr>
          <p:cNvPr id="4" name="TextBox 3">
            <a:extLst>
              <a:ext uri="{FF2B5EF4-FFF2-40B4-BE49-F238E27FC236}">
                <a16:creationId xmlns:a16="http://schemas.microsoft.com/office/drawing/2014/main" id="{6FF5C3C0-C04C-4A1C-910B-A971882125EE}"/>
              </a:ext>
            </a:extLst>
          </p:cNvPr>
          <p:cNvSpPr txBox="1"/>
          <p:nvPr/>
        </p:nvSpPr>
        <p:spPr>
          <a:xfrm>
            <a:off x="4038600" y="5225534"/>
            <a:ext cx="4183646" cy="369332"/>
          </a:xfrm>
          <a:prstGeom prst="rect">
            <a:avLst/>
          </a:prstGeom>
          <a:solidFill>
            <a:srgbClr val="FFC000"/>
          </a:solidFill>
        </p:spPr>
        <p:txBody>
          <a:bodyPr wrap="none" rtlCol="0">
            <a:spAutoFit/>
          </a:bodyPr>
          <a:lstStyle/>
          <a:p>
            <a:r>
              <a:rPr lang="en-US" dirty="0"/>
              <a:t>THIS CODE WON’T WORK -</a:t>
            </a:r>
            <a:r>
              <a:rPr lang="en-US" dirty="0">
                <a:sym typeface="Wingdings" panose="05000000000000000000" pitchFamily="2" charset="2"/>
              </a:rPr>
              <a:t> see next slide</a:t>
            </a:r>
            <a:endParaRPr lang="en-US" dirty="0"/>
          </a:p>
        </p:txBody>
      </p:sp>
    </p:spTree>
    <p:extLst>
      <p:ext uri="{BB962C8B-B14F-4D97-AF65-F5344CB8AC3E}">
        <p14:creationId xmlns:p14="http://schemas.microsoft.com/office/powerpoint/2010/main" val="933287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88A56-E612-42DE-BC39-E110CC6C5626}"/>
              </a:ext>
            </a:extLst>
          </p:cNvPr>
          <p:cNvSpPr>
            <a:spLocks noGrp="1"/>
          </p:cNvSpPr>
          <p:nvPr>
            <p:ph type="title"/>
          </p:nvPr>
        </p:nvSpPr>
        <p:spPr/>
        <p:txBody>
          <a:bodyPr>
            <a:normAutofit fontScale="90000"/>
          </a:bodyPr>
          <a:lstStyle/>
          <a:p>
            <a:r>
              <a:rPr lang="en-US" dirty="0"/>
              <a:t>BUT what happened --- I GET NOTHING NOW? ---lets fix this</a:t>
            </a:r>
          </a:p>
        </p:txBody>
      </p:sp>
      <p:sp>
        <p:nvSpPr>
          <p:cNvPr id="3" name="Content Placeholder 2">
            <a:extLst>
              <a:ext uri="{FF2B5EF4-FFF2-40B4-BE49-F238E27FC236}">
                <a16:creationId xmlns:a16="http://schemas.microsoft.com/office/drawing/2014/main" id="{B7E9469A-7015-41D9-BE21-3E016094C0B7}"/>
              </a:ext>
            </a:extLst>
          </p:cNvPr>
          <p:cNvSpPr>
            <a:spLocks noGrp="1"/>
          </p:cNvSpPr>
          <p:nvPr>
            <p:ph sz="quarter" idx="1"/>
          </p:nvPr>
        </p:nvSpPr>
        <p:spPr>
          <a:xfrm>
            <a:off x="914400" y="1447800"/>
            <a:ext cx="7772400" cy="1676400"/>
          </a:xfrm>
        </p:spPr>
        <p:txBody>
          <a:bodyPr>
            <a:normAutofit fontScale="92500" lnSpcReduction="20000"/>
          </a:bodyPr>
          <a:lstStyle/>
          <a:p>
            <a:r>
              <a:rPr lang="en-US" dirty="0"/>
              <a:t>THE ANSWER is --- the $</a:t>
            </a:r>
            <a:r>
              <a:rPr lang="en-US" dirty="0" err="1"/>
              <a:t>http.get</a:t>
            </a:r>
            <a:r>
              <a:rPr lang="en-US" dirty="0"/>
              <a:t> method in your service function loc8rData is ASYNCHROUNOUS and takes time so simply having your controller try to use the service method directly WONT work you need to HAVE A </a:t>
            </a:r>
            <a:r>
              <a:rPr lang="en-US" dirty="0">
                <a:highlight>
                  <a:srgbClr val="C0C0C0"/>
                </a:highlight>
              </a:rPr>
              <a:t>success callback function</a:t>
            </a:r>
          </a:p>
          <a:p>
            <a:pPr marL="0" indent="0">
              <a:buNone/>
            </a:pPr>
            <a:endParaRPr lang="en-US" dirty="0"/>
          </a:p>
        </p:txBody>
      </p:sp>
      <p:sp>
        <p:nvSpPr>
          <p:cNvPr id="6" name="TextBox 5">
            <a:extLst>
              <a:ext uri="{FF2B5EF4-FFF2-40B4-BE49-F238E27FC236}">
                <a16:creationId xmlns:a16="http://schemas.microsoft.com/office/drawing/2014/main" id="{E882C719-F30D-4CD4-BE77-74FAB3501D08}"/>
              </a:ext>
            </a:extLst>
          </p:cNvPr>
          <p:cNvSpPr txBox="1"/>
          <p:nvPr/>
        </p:nvSpPr>
        <p:spPr>
          <a:xfrm>
            <a:off x="457986" y="3124200"/>
            <a:ext cx="4600234" cy="3416320"/>
          </a:xfrm>
          <a:prstGeom prst="rect">
            <a:avLst/>
          </a:prstGeom>
          <a:solidFill>
            <a:srgbClr val="FFC000"/>
          </a:solidFill>
        </p:spPr>
        <p:txBody>
          <a:bodyPr wrap="none" rtlCol="0">
            <a:spAutoFit/>
          </a:bodyPr>
          <a:lstStyle/>
          <a:p>
            <a:r>
              <a:rPr lang="en-US" b="1" i="1" dirty="0">
                <a:highlight>
                  <a:srgbClr val="8BF52B"/>
                </a:highlight>
              </a:rPr>
              <a:t>In the public/angular/loc8rapp.js   angular code</a:t>
            </a:r>
          </a:p>
          <a:p>
            <a:endParaRPr lang="en-US" dirty="0"/>
          </a:p>
          <a:p>
            <a:r>
              <a:rPr lang="en-US" dirty="0"/>
              <a:t> </a:t>
            </a:r>
            <a:r>
              <a:rPr lang="en-US" dirty="0" err="1"/>
              <a:t>locationListCtrl</a:t>
            </a:r>
            <a:r>
              <a:rPr lang="en-US" dirty="0"/>
              <a:t> = function ($scope, loc8rData) {</a:t>
            </a:r>
          </a:p>
          <a:p>
            <a:pPr marL="274320" lvl="1" indent="0">
              <a:buNone/>
            </a:pPr>
            <a:r>
              <a:rPr lang="en-US" dirty="0"/>
              <a:t> loc8rData</a:t>
            </a:r>
          </a:p>
          <a:p>
            <a:pPr marL="548640" lvl="2" indent="0">
              <a:buNone/>
            </a:pPr>
            <a:r>
              <a:rPr lang="en-US" dirty="0"/>
              <a:t> .</a:t>
            </a:r>
            <a:r>
              <a:rPr lang="en-US" dirty="0">
                <a:highlight>
                  <a:srgbClr val="C0C0C0"/>
                </a:highlight>
              </a:rPr>
              <a:t>success(function(data) {</a:t>
            </a:r>
          </a:p>
          <a:p>
            <a:pPr marL="548640" lvl="2" indent="0">
              <a:buNone/>
            </a:pPr>
            <a:r>
              <a:rPr lang="en-US" dirty="0">
                <a:highlight>
                  <a:srgbClr val="C0C0C0"/>
                </a:highlight>
              </a:rPr>
              <a:t>                   $</a:t>
            </a:r>
            <a:r>
              <a:rPr lang="en-US" dirty="0" err="1">
                <a:highlight>
                  <a:srgbClr val="C0C0C0"/>
                </a:highlight>
              </a:rPr>
              <a:t>scope.data</a:t>
            </a:r>
            <a:r>
              <a:rPr lang="en-US" dirty="0">
                <a:highlight>
                  <a:srgbClr val="C0C0C0"/>
                </a:highlight>
              </a:rPr>
              <a:t> = { locations: data };</a:t>
            </a:r>
          </a:p>
          <a:p>
            <a:pPr marL="548640" lvl="2" indent="0">
              <a:buNone/>
            </a:pPr>
            <a:r>
              <a:rPr lang="en-US" dirty="0">
                <a:highlight>
                  <a:srgbClr val="C0C0C0"/>
                </a:highlight>
              </a:rPr>
              <a:t>              })</a:t>
            </a:r>
          </a:p>
          <a:p>
            <a:pPr marL="548640" lvl="2" indent="0">
              <a:buNone/>
            </a:pPr>
            <a:r>
              <a:rPr lang="en-US" dirty="0"/>
              <a:t> .error(function (e) {</a:t>
            </a:r>
          </a:p>
          <a:p>
            <a:pPr marL="548640" lvl="2" indent="0">
              <a:buNone/>
            </a:pPr>
            <a:r>
              <a:rPr lang="en-US" dirty="0"/>
              <a:t>                 console.log(e);</a:t>
            </a:r>
          </a:p>
          <a:p>
            <a:pPr marL="548640" lvl="2" indent="0">
              <a:buNone/>
            </a:pPr>
            <a:r>
              <a:rPr lang="en-US" dirty="0"/>
              <a:t>           });</a:t>
            </a:r>
          </a:p>
          <a:p>
            <a:r>
              <a:rPr lang="en-US" dirty="0"/>
              <a:t>};</a:t>
            </a:r>
          </a:p>
          <a:p>
            <a:endParaRPr lang="en-US" dirty="0"/>
          </a:p>
        </p:txBody>
      </p:sp>
      <p:pic>
        <p:nvPicPr>
          <p:cNvPr id="7" name="Picture 6">
            <a:extLst>
              <a:ext uri="{FF2B5EF4-FFF2-40B4-BE49-F238E27FC236}">
                <a16:creationId xmlns:a16="http://schemas.microsoft.com/office/drawing/2014/main" id="{D20EA653-2DF7-458D-B383-0936CD8A98B4}"/>
              </a:ext>
            </a:extLst>
          </p:cNvPr>
          <p:cNvPicPr>
            <a:picLocks noChangeAspect="1"/>
          </p:cNvPicPr>
          <p:nvPr/>
        </p:nvPicPr>
        <p:blipFill rotWithShape="1">
          <a:blip r:embed="rId2"/>
          <a:srcRect l="5083" t="6666" r="20667" b="37778"/>
          <a:stretch/>
        </p:blipFill>
        <p:spPr>
          <a:xfrm>
            <a:off x="5354809" y="3962400"/>
            <a:ext cx="4170192" cy="2574192"/>
          </a:xfrm>
          <a:prstGeom prst="rect">
            <a:avLst/>
          </a:prstGeom>
        </p:spPr>
      </p:pic>
    </p:spTree>
    <p:extLst>
      <p:ext uri="{BB962C8B-B14F-4D97-AF65-F5344CB8AC3E}">
        <p14:creationId xmlns:p14="http://schemas.microsoft.com/office/powerpoint/2010/main" val="826088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995F5-3751-45A9-A227-940B41B16C73}"/>
              </a:ext>
            </a:extLst>
          </p:cNvPr>
          <p:cNvSpPr>
            <a:spLocks noGrp="1"/>
          </p:cNvSpPr>
          <p:nvPr>
            <p:ph type="title"/>
          </p:nvPr>
        </p:nvSpPr>
        <p:spPr/>
        <p:txBody>
          <a:bodyPr/>
          <a:lstStyle/>
          <a:p>
            <a:r>
              <a:rPr lang="en-US" dirty="0"/>
              <a:t>Adding dynamic data to our loc8r application</a:t>
            </a:r>
          </a:p>
        </p:txBody>
      </p:sp>
      <p:sp>
        <p:nvSpPr>
          <p:cNvPr id="3" name="Text Placeholder 2">
            <a:extLst>
              <a:ext uri="{FF2B5EF4-FFF2-40B4-BE49-F238E27FC236}">
                <a16:creationId xmlns:a16="http://schemas.microsoft.com/office/drawing/2014/main" id="{86CC853F-994D-4FA1-A3E4-2219EB58C10A}"/>
              </a:ext>
            </a:extLst>
          </p:cNvPr>
          <p:cNvSpPr>
            <a:spLocks noGrp="1"/>
          </p:cNvSpPr>
          <p:nvPr>
            <p:ph type="body" idx="1"/>
          </p:nvPr>
        </p:nvSpPr>
        <p:spPr/>
        <p:txBody>
          <a:bodyPr/>
          <a:lstStyle/>
          <a:p>
            <a:r>
              <a:rPr lang="en-US" dirty="0"/>
              <a:t>From hard coding to </a:t>
            </a:r>
          </a:p>
        </p:txBody>
      </p:sp>
    </p:spTree>
    <p:extLst>
      <p:ext uri="{BB962C8B-B14F-4D97-AF65-F5344CB8AC3E}">
        <p14:creationId xmlns:p14="http://schemas.microsoft.com/office/powerpoint/2010/main" val="1007906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CDDE4-D53E-4ECD-B090-D1DB1CD95258}"/>
              </a:ext>
            </a:extLst>
          </p:cNvPr>
          <p:cNvSpPr>
            <a:spLocks noGrp="1"/>
          </p:cNvSpPr>
          <p:nvPr>
            <p:ph type="title"/>
          </p:nvPr>
        </p:nvSpPr>
        <p:spPr/>
        <p:txBody>
          <a:bodyPr/>
          <a:lstStyle/>
          <a:p>
            <a:r>
              <a:rPr lang="en-US" dirty="0"/>
              <a:t>First lets create a /</a:t>
            </a:r>
            <a:r>
              <a:rPr lang="en-US" dirty="0" err="1"/>
              <a:t>getAllLocations</a:t>
            </a:r>
            <a:endParaRPr lang="en-US" dirty="0"/>
          </a:p>
        </p:txBody>
      </p:sp>
      <p:pic>
        <p:nvPicPr>
          <p:cNvPr id="4" name="Picture 3">
            <a:extLst>
              <a:ext uri="{FF2B5EF4-FFF2-40B4-BE49-F238E27FC236}">
                <a16:creationId xmlns:a16="http://schemas.microsoft.com/office/drawing/2014/main" id="{4E4BE68E-E76D-4E33-825A-343FC47A9727}"/>
              </a:ext>
            </a:extLst>
          </p:cNvPr>
          <p:cNvPicPr>
            <a:picLocks noChangeAspect="1"/>
          </p:cNvPicPr>
          <p:nvPr/>
        </p:nvPicPr>
        <p:blipFill rotWithShape="1">
          <a:blip r:embed="rId2"/>
          <a:srcRect l="1666" t="12719" r="65833" b="31359"/>
          <a:stretch/>
        </p:blipFill>
        <p:spPr>
          <a:xfrm>
            <a:off x="152400" y="1600200"/>
            <a:ext cx="6477000" cy="5978769"/>
          </a:xfrm>
          <a:prstGeom prst="rect">
            <a:avLst/>
          </a:prstGeom>
        </p:spPr>
      </p:pic>
    </p:spTree>
    <p:extLst>
      <p:ext uri="{BB962C8B-B14F-4D97-AF65-F5344CB8AC3E}">
        <p14:creationId xmlns:p14="http://schemas.microsoft.com/office/powerpoint/2010/main" val="4122571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6EF79-0AD1-47D7-9C86-1EC29AF227E7}"/>
              </a:ext>
            </a:extLst>
          </p:cNvPr>
          <p:cNvSpPr>
            <a:spLocks noGrp="1"/>
          </p:cNvSpPr>
          <p:nvPr>
            <p:ph type="title"/>
          </p:nvPr>
        </p:nvSpPr>
        <p:spPr/>
        <p:txBody>
          <a:bodyPr>
            <a:normAutofit fontScale="90000"/>
          </a:bodyPr>
          <a:lstStyle/>
          <a:p>
            <a:r>
              <a:rPr lang="en-US" dirty="0"/>
              <a:t>Routing in index.js maps to controller in database.js file</a:t>
            </a:r>
          </a:p>
        </p:txBody>
      </p:sp>
      <p:sp>
        <p:nvSpPr>
          <p:cNvPr id="4" name="Rectangle 1">
            <a:extLst>
              <a:ext uri="{FF2B5EF4-FFF2-40B4-BE49-F238E27FC236}">
                <a16:creationId xmlns:a16="http://schemas.microsoft.com/office/drawing/2014/main" id="{C47C34F3-4AD5-45B6-9A33-6957C065EE89}"/>
              </a:ext>
            </a:extLst>
          </p:cNvPr>
          <p:cNvSpPr>
            <a:spLocks noGrp="1" noChangeArrowheads="1"/>
          </p:cNvSpPr>
          <p:nvPr>
            <p:ph sz="quarter" idx="1"/>
          </p:nvPr>
        </p:nvSpPr>
        <p:spPr bwMode="auto">
          <a:xfrm>
            <a:off x="474482" y="1981200"/>
            <a:ext cx="8229600" cy="37548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err="1">
                <a:ln>
                  <a:noFill/>
                </a:ln>
                <a:solidFill>
                  <a:srgbClr val="000080"/>
                </a:solidFill>
                <a:effectLst/>
                <a:latin typeface="Courier New" panose="02070309020205020404" pitchFamily="49" charset="0"/>
                <a:cs typeface="Courier New" panose="02070309020205020404" pitchFamily="49" charset="0"/>
              </a:rPr>
              <a:t>var</a:t>
            </a:r>
            <a:r>
              <a:rPr kumimoji="0" lang="en-US" altLang="en-US"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458383"/>
                </a:solidFill>
                <a:effectLst/>
                <a:latin typeface="Courier New" panose="02070309020205020404" pitchFamily="49" charset="0"/>
                <a:cs typeface="Courier New" panose="02070309020205020404" pitchFamily="49" charset="0"/>
              </a:rPr>
              <a:t>controllerMongoCollection</a:t>
            </a:r>
            <a:r>
              <a:rPr kumimoji="0" lang="en-US" altLang="en-US" sz="1400" b="0" i="0" u="none" strike="noStrike" cap="none" normalizeH="0" baseline="0" dirty="0">
                <a:ln>
                  <a:noFill/>
                </a:ln>
                <a:solidFill>
                  <a:srgbClr val="458383"/>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require</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'../controllers/database’</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p>
          <a:p>
            <a:pPr marL="0" indent="0" eaLnBrk="0" fontAlgn="base" hangingPunct="0">
              <a:spcBef>
                <a:spcPct val="0"/>
              </a:spcBef>
              <a:spcAft>
                <a:spcPct val="0"/>
              </a:spcAft>
              <a:buClrTx/>
              <a:buSzTx/>
              <a:buNone/>
            </a:pPr>
            <a:r>
              <a:rPr lang="en-US" altLang="en-US" sz="1400" i="1" dirty="0">
                <a:solidFill>
                  <a:srgbClr val="808080"/>
                </a:solidFill>
                <a:latin typeface="Courier New" panose="02070309020205020404" pitchFamily="49" charset="0"/>
                <a:cs typeface="Courier New" panose="02070309020205020404" pitchFamily="49" charset="0"/>
              </a:rPr>
              <a:t>//**************************************************************************</a:t>
            </a:r>
            <a:br>
              <a:rPr lang="en-US" altLang="en-US" sz="1400" i="1" dirty="0">
                <a:solidFill>
                  <a:srgbClr val="808080"/>
                </a:solidFill>
                <a:latin typeface="Courier New" panose="02070309020205020404" pitchFamily="49" charset="0"/>
                <a:cs typeface="Courier New" panose="02070309020205020404" pitchFamily="49" charset="0"/>
              </a:rPr>
            </a:br>
            <a:r>
              <a:rPr lang="en-US" altLang="en-US" sz="1400" i="1" dirty="0">
                <a:solidFill>
                  <a:srgbClr val="808080"/>
                </a:solidFill>
                <a:latin typeface="Courier New" panose="02070309020205020404" pitchFamily="49" charset="0"/>
                <a:cs typeface="Courier New" panose="02070309020205020404" pitchFamily="49" charset="0"/>
              </a:rPr>
              <a:t>//***** </a:t>
            </a:r>
            <a:r>
              <a:rPr lang="en-US" altLang="en-US" sz="1400" i="1" dirty="0" err="1">
                <a:solidFill>
                  <a:srgbClr val="808080"/>
                </a:solidFill>
                <a:latin typeface="Courier New" panose="02070309020205020404" pitchFamily="49" charset="0"/>
                <a:cs typeface="Courier New" panose="02070309020205020404" pitchFamily="49" charset="0"/>
              </a:rPr>
              <a:t>mongodb</a:t>
            </a:r>
            <a:r>
              <a:rPr lang="en-US" altLang="en-US" sz="1400" i="1" dirty="0">
                <a:solidFill>
                  <a:srgbClr val="808080"/>
                </a:solidFill>
                <a:latin typeface="Courier New" panose="02070309020205020404" pitchFamily="49" charset="0"/>
                <a:cs typeface="Courier New" panose="02070309020205020404" pitchFamily="49" charset="0"/>
              </a:rPr>
              <a:t> get all of the Locations in the LOCATIONS collection</a:t>
            </a:r>
            <a:br>
              <a:rPr lang="en-US" altLang="en-US" sz="1400" i="1" dirty="0">
                <a:solidFill>
                  <a:srgbClr val="808080"/>
                </a:solidFill>
                <a:latin typeface="Courier New" panose="02070309020205020404" pitchFamily="49" charset="0"/>
                <a:cs typeface="Courier New" panose="02070309020205020404" pitchFamily="49" charset="0"/>
              </a:rPr>
            </a:br>
            <a:r>
              <a:rPr lang="en-US" altLang="en-US" sz="1400" i="1" dirty="0">
                <a:solidFill>
                  <a:srgbClr val="808080"/>
                </a:solidFill>
                <a:latin typeface="Courier New" panose="02070309020205020404" pitchFamily="49" charset="0"/>
                <a:cs typeface="Courier New" panose="02070309020205020404" pitchFamily="49" charset="0"/>
              </a:rPr>
              <a:t>//      and sort by the name of the route.  Render</a:t>
            </a:r>
            <a:br>
              <a:rPr lang="en-US" altLang="en-US" sz="1400" i="1" dirty="0">
                <a:solidFill>
                  <a:srgbClr val="808080"/>
                </a:solidFill>
                <a:latin typeface="Courier New" panose="02070309020205020404" pitchFamily="49" charset="0"/>
                <a:cs typeface="Courier New" panose="02070309020205020404" pitchFamily="49" charset="0"/>
              </a:rPr>
            </a:br>
            <a:r>
              <a:rPr lang="en-US" altLang="en-US" sz="1400" dirty="0" err="1">
                <a:solidFill>
                  <a:srgbClr val="458383"/>
                </a:solidFill>
                <a:latin typeface="Courier New" panose="02070309020205020404" pitchFamily="49" charset="0"/>
                <a:cs typeface="Courier New" panose="02070309020205020404" pitchFamily="49" charset="0"/>
              </a:rPr>
              <a:t>router</a:t>
            </a:r>
            <a:r>
              <a:rPr lang="en-US" altLang="en-US" sz="1400" dirty="0" err="1">
                <a:solidFill>
                  <a:srgbClr val="000000"/>
                </a:solidFill>
                <a:latin typeface="Courier New" panose="02070309020205020404" pitchFamily="49" charset="0"/>
                <a:cs typeface="Courier New" panose="02070309020205020404" pitchFamily="49" charset="0"/>
              </a:rPr>
              <a:t>.</a:t>
            </a:r>
            <a:r>
              <a:rPr lang="en-US" altLang="en-US" sz="1400" dirty="0" err="1">
                <a:solidFill>
                  <a:srgbClr val="7A7A43"/>
                </a:solidFill>
                <a:latin typeface="Courier New" panose="02070309020205020404" pitchFamily="49" charset="0"/>
                <a:cs typeface="Courier New" panose="02070309020205020404" pitchFamily="49" charset="0"/>
              </a:rPr>
              <a:t>get</a:t>
            </a:r>
            <a:r>
              <a:rPr lang="en-US" altLang="en-US" sz="1400" dirty="0">
                <a:solidFill>
                  <a:srgbClr val="000000"/>
                </a:solidFill>
                <a:latin typeface="Courier New" panose="02070309020205020404" pitchFamily="49" charset="0"/>
                <a:cs typeface="Courier New" panose="02070309020205020404" pitchFamily="49" charset="0"/>
              </a:rPr>
              <a:t>(</a:t>
            </a:r>
            <a:r>
              <a:rPr lang="en-US" altLang="en-US" sz="1400" b="1" dirty="0">
                <a:solidFill>
                  <a:srgbClr val="008000"/>
                </a:solidFill>
                <a:latin typeface="Courier New" panose="02070309020205020404" pitchFamily="49" charset="0"/>
                <a:cs typeface="Courier New" panose="02070309020205020404" pitchFamily="49" charset="0"/>
              </a:rPr>
              <a:t>'/</a:t>
            </a:r>
            <a:r>
              <a:rPr lang="en-US" altLang="en-US" sz="1400" b="1" dirty="0" err="1">
                <a:solidFill>
                  <a:srgbClr val="008000"/>
                </a:solidFill>
                <a:latin typeface="Courier New" panose="02070309020205020404" pitchFamily="49" charset="0"/>
                <a:cs typeface="Courier New" panose="02070309020205020404" pitchFamily="49" charset="0"/>
              </a:rPr>
              <a:t>getAllLocations</a:t>
            </a:r>
            <a:r>
              <a:rPr lang="en-US" altLang="en-US" sz="1400" b="1" dirty="0">
                <a:solidFill>
                  <a:srgbClr val="008000"/>
                </a:solidFill>
                <a:latin typeface="Courier New" panose="02070309020205020404" pitchFamily="49" charset="0"/>
                <a:cs typeface="Courier New" panose="02070309020205020404" pitchFamily="49" charset="0"/>
              </a:rPr>
              <a:t>'</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dirty="0" err="1">
                <a:solidFill>
                  <a:srgbClr val="458383"/>
                </a:solidFill>
                <a:latin typeface="Courier New" panose="02070309020205020404" pitchFamily="49" charset="0"/>
                <a:cs typeface="Courier New" panose="02070309020205020404" pitchFamily="49" charset="0"/>
              </a:rPr>
              <a:t>controllerMongoCollection</a:t>
            </a:r>
            <a:r>
              <a:rPr lang="en-US" altLang="en-US" sz="1400" dirty="0" err="1">
                <a:solidFill>
                  <a:srgbClr val="000000"/>
                </a:solidFill>
                <a:latin typeface="Courier New" panose="02070309020205020404" pitchFamily="49" charset="0"/>
                <a:cs typeface="Courier New" panose="02070309020205020404" pitchFamily="49" charset="0"/>
              </a:rPr>
              <a:t>.</a:t>
            </a:r>
            <a:r>
              <a:rPr lang="en-US" altLang="en-US" sz="1400" dirty="0" err="1">
                <a:solidFill>
                  <a:srgbClr val="7A7A43"/>
                </a:solidFill>
                <a:latin typeface="Courier New" panose="02070309020205020404" pitchFamily="49" charset="0"/>
                <a:cs typeface="Courier New" panose="02070309020205020404" pitchFamily="49" charset="0"/>
              </a:rPr>
              <a:t>getAllLocations</a:t>
            </a:r>
            <a:r>
              <a:rPr lang="en-US" altLang="en-US" sz="1400" dirty="0">
                <a:solidFill>
                  <a:srgbClr val="000000"/>
                </a:solidFill>
                <a:latin typeface="Courier New" panose="02070309020205020404" pitchFamily="49" charset="0"/>
                <a:cs typeface="Courier New" panose="02070309020205020404" pitchFamily="49" charset="0"/>
              </a:rPr>
              <a:t>);</a:t>
            </a:r>
            <a:r>
              <a:rPr lang="en-US" altLang="en-US" sz="1400" i="1" dirty="0">
                <a:solidFill>
                  <a:srgbClr val="808080"/>
                </a:solidFill>
                <a:latin typeface="Courier New" panose="02070309020205020404" pitchFamily="49" charset="0"/>
                <a:cs typeface="Courier New" panose="02070309020205020404" pitchFamily="49" charset="0"/>
              </a:rPr>
              <a:t>//end </a:t>
            </a:r>
            <a:r>
              <a:rPr lang="en-US" altLang="en-US" sz="1400" i="1" dirty="0" err="1">
                <a:solidFill>
                  <a:srgbClr val="808080"/>
                </a:solidFill>
                <a:latin typeface="Courier New" panose="02070309020205020404" pitchFamily="49" charset="0"/>
                <a:cs typeface="Courier New" panose="02070309020205020404" pitchFamily="49" charset="0"/>
              </a:rPr>
              <a:t>app.get</a:t>
            </a:r>
            <a:endParaRPr lang="en-US" altLang="en-US" sz="36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000000"/>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000000"/>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000000"/>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4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03881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38668-2F69-4FD4-B019-5E0725067891}"/>
              </a:ext>
            </a:extLst>
          </p:cNvPr>
          <p:cNvSpPr>
            <a:spLocks noGrp="1"/>
          </p:cNvSpPr>
          <p:nvPr>
            <p:ph type="title"/>
          </p:nvPr>
        </p:nvSpPr>
        <p:spPr>
          <a:xfrm>
            <a:off x="138155" y="26633"/>
            <a:ext cx="8610600" cy="1143000"/>
          </a:xfrm>
        </p:spPr>
        <p:txBody>
          <a:bodyPr>
            <a:normAutofit fontScale="90000"/>
          </a:bodyPr>
          <a:lstStyle/>
          <a:p>
            <a:r>
              <a:rPr lang="en-US" dirty="0"/>
              <a:t>Now the controller code in controllers/database.js</a:t>
            </a:r>
          </a:p>
        </p:txBody>
      </p:sp>
      <p:sp>
        <p:nvSpPr>
          <p:cNvPr id="5" name="Rectangle 1">
            <a:extLst>
              <a:ext uri="{FF2B5EF4-FFF2-40B4-BE49-F238E27FC236}">
                <a16:creationId xmlns:a16="http://schemas.microsoft.com/office/drawing/2014/main" id="{DF0E71D8-B8AB-4B96-8D61-917F05E6CD48}"/>
              </a:ext>
            </a:extLst>
          </p:cNvPr>
          <p:cNvSpPr>
            <a:spLocks noGrp="1" noChangeArrowheads="1"/>
          </p:cNvSpPr>
          <p:nvPr>
            <p:ph sz="quarter" idx="1"/>
          </p:nvPr>
        </p:nvSpPr>
        <p:spPr bwMode="auto">
          <a:xfrm>
            <a:off x="168007" y="1154707"/>
            <a:ext cx="8975993" cy="56938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err="1">
                <a:ln>
                  <a:noFill/>
                </a:ln>
                <a:solidFill>
                  <a:srgbClr val="000080"/>
                </a:solidFill>
                <a:effectLst/>
                <a:latin typeface="Courier New" panose="02070309020205020404" pitchFamily="49" charset="0"/>
                <a:cs typeface="Courier New" panose="02070309020205020404" pitchFamily="49" charset="0"/>
              </a:rPr>
              <a:t>var</a:t>
            </a:r>
            <a:r>
              <a:rPr kumimoji="0" lang="en-US" altLang="en-US"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458383"/>
                </a:solidFill>
                <a:effectLst/>
                <a:latin typeface="Courier New" panose="02070309020205020404" pitchFamily="49" charset="0"/>
                <a:cs typeface="Courier New" panose="02070309020205020404" pitchFamily="49" charset="0"/>
              </a:rPr>
              <a:t>mongodb</a:t>
            </a:r>
            <a:r>
              <a:rPr kumimoji="0" lang="en-US" altLang="en-US" sz="1400" b="0" i="0" u="none" strike="noStrike" cap="none" normalizeH="0" baseline="0" dirty="0">
                <a:ln>
                  <a:noFill/>
                </a:ln>
                <a:solidFill>
                  <a:srgbClr val="458383"/>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require</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t>
            </a:r>
            <a:r>
              <a:rPr kumimoji="0" lang="en-US" altLang="en-US" sz="1400" b="1" i="0" u="none" strike="noStrike" cap="none" normalizeH="0" baseline="0" dirty="0" err="1">
                <a:ln>
                  <a:noFill/>
                </a:ln>
                <a:solidFill>
                  <a:srgbClr val="008000"/>
                </a:solidFill>
                <a:effectLst/>
                <a:latin typeface="Courier New" panose="02070309020205020404" pitchFamily="49" charset="0"/>
                <a:cs typeface="Courier New" panose="02070309020205020404" pitchFamily="49" charset="0"/>
              </a:rPr>
              <a:t>mongodb</a:t>
            </a:r>
            <a:r>
              <a:rPr kumimoji="0" lang="en-US" altLang="en-US"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400" b="1" i="0" u="none" strike="noStrike" cap="none" normalizeH="0" baseline="0" dirty="0" err="1">
                <a:ln>
                  <a:noFill/>
                </a:ln>
                <a:solidFill>
                  <a:srgbClr val="000080"/>
                </a:solidFill>
                <a:effectLst/>
                <a:latin typeface="Courier New" panose="02070309020205020404" pitchFamily="49" charset="0"/>
                <a:cs typeface="Courier New" panose="02070309020205020404" pitchFamily="49" charset="0"/>
              </a:rPr>
              <a:t>var</a:t>
            </a:r>
            <a:r>
              <a:rPr kumimoji="0" lang="en-US" altLang="en-US"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458383"/>
                </a:solidFill>
                <a:effectLst/>
                <a:latin typeface="Courier New" panose="02070309020205020404" pitchFamily="49" charset="0"/>
                <a:cs typeface="Courier New" panose="02070309020205020404" pitchFamily="49" charset="0"/>
              </a:rPr>
              <a:t>mongoDBURI</a:t>
            </a:r>
            <a:r>
              <a:rPr kumimoji="0" lang="en-US" altLang="en-US" sz="1400" b="0" i="0" u="none" strike="noStrike" cap="none" normalizeH="0" baseline="0" dirty="0">
                <a:ln>
                  <a:noFill/>
                </a:ln>
                <a:solidFill>
                  <a:srgbClr val="458383"/>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458383"/>
                </a:solidFill>
                <a:effectLst/>
                <a:latin typeface="Courier New" panose="02070309020205020404" pitchFamily="49" charset="0"/>
                <a:cs typeface="Courier New" panose="02070309020205020404" pitchFamily="49" charset="0"/>
              </a:rPr>
              <a:t>process</a:t>
            </a:r>
            <a:r>
              <a:rPr kumimoji="0" lang="en-US" altLang="en-US" sz="1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t>
            </a:r>
            <a:r>
              <a:rPr kumimoji="0" lang="en-US" altLang="en-US" sz="1400" b="1" i="0"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env</a:t>
            </a:r>
            <a:r>
              <a:rPr kumimoji="0" lang="en-US" altLang="en-US" sz="1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.MONGODB_URI</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a:t>
            </a:r>
            <a:r>
              <a:rPr kumimoji="0" lang="en-US" altLang="en-US"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t>
            </a:r>
            <a:r>
              <a:rPr kumimoji="0" lang="en-US" altLang="en-US" sz="1400" b="1" i="0" u="none" strike="noStrike" cap="none" normalizeH="0" baseline="0" dirty="0" err="1">
                <a:ln>
                  <a:noFill/>
                </a:ln>
                <a:solidFill>
                  <a:srgbClr val="008000"/>
                </a:solidFill>
                <a:effectLst/>
                <a:latin typeface="Courier New" panose="02070309020205020404" pitchFamily="49" charset="0"/>
                <a:cs typeface="Courier New" panose="02070309020205020404" pitchFamily="49" charset="0"/>
              </a:rPr>
              <a:t>mongodb</a:t>
            </a:r>
            <a:r>
              <a:rPr kumimoji="0" lang="en-US" altLang="en-US"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://XXXX.mlab.com:53239/YY’</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000000"/>
              </a:solidFill>
              <a:latin typeface="Courier New" panose="02070309020205020404" pitchFamily="49" charset="0"/>
              <a:cs typeface="Courier New" panose="02070309020205020404" pitchFamily="49" charset="0"/>
            </a:endParaRPr>
          </a:p>
          <a:p>
            <a:pPr marL="0" indent="0" eaLnBrk="0" fontAlgn="base" hangingPunct="0">
              <a:spcBef>
                <a:spcPct val="0"/>
              </a:spcBef>
              <a:spcAft>
                <a:spcPct val="0"/>
              </a:spcAft>
              <a:buClrTx/>
              <a:buSzTx/>
              <a:buNone/>
            </a:pPr>
            <a:r>
              <a:rPr lang="en-US" altLang="en-US" sz="1400" dirty="0" err="1">
                <a:solidFill>
                  <a:srgbClr val="458383"/>
                </a:solidFill>
                <a:latin typeface="Courier New" panose="02070309020205020404" pitchFamily="49" charset="0"/>
                <a:cs typeface="Courier New" panose="02070309020205020404" pitchFamily="49" charset="0"/>
              </a:rPr>
              <a:t>module</a:t>
            </a:r>
            <a:r>
              <a:rPr lang="en-US" altLang="en-US" sz="1400" dirty="0" err="1">
                <a:solidFill>
                  <a:srgbClr val="000000"/>
                </a:solidFill>
                <a:latin typeface="Courier New" panose="02070309020205020404" pitchFamily="49" charset="0"/>
                <a:cs typeface="Courier New" panose="02070309020205020404" pitchFamily="49" charset="0"/>
              </a:rPr>
              <a:t>.</a:t>
            </a:r>
            <a:r>
              <a:rPr lang="en-US" altLang="en-US" sz="1400" b="1" dirty="0" err="1">
                <a:solidFill>
                  <a:srgbClr val="660E7A"/>
                </a:solidFill>
                <a:latin typeface="Courier New" panose="02070309020205020404" pitchFamily="49" charset="0"/>
                <a:cs typeface="Courier New" panose="02070309020205020404" pitchFamily="49" charset="0"/>
              </a:rPr>
              <a:t>exports</a:t>
            </a:r>
            <a:r>
              <a:rPr lang="en-US" altLang="en-US" sz="1400" dirty="0" err="1">
                <a:solidFill>
                  <a:srgbClr val="000000"/>
                </a:solidFill>
                <a:latin typeface="Courier New" panose="02070309020205020404" pitchFamily="49" charset="0"/>
                <a:cs typeface="Courier New" panose="02070309020205020404" pitchFamily="49" charset="0"/>
              </a:rPr>
              <a:t>.</a:t>
            </a:r>
            <a:r>
              <a:rPr lang="en-US" altLang="en-US" sz="1400" dirty="0" err="1">
                <a:solidFill>
                  <a:srgbClr val="7A7A43"/>
                </a:solidFill>
                <a:latin typeface="Courier New" panose="02070309020205020404" pitchFamily="49" charset="0"/>
                <a:cs typeface="Courier New" panose="02070309020205020404" pitchFamily="49" charset="0"/>
              </a:rPr>
              <a:t>getAllLocations</a:t>
            </a:r>
            <a:r>
              <a:rPr lang="en-US" altLang="en-US" sz="1400" dirty="0">
                <a:solidFill>
                  <a:srgbClr val="7A7A43"/>
                </a:solidFill>
                <a:latin typeface="Courier New" panose="02070309020205020404" pitchFamily="49" charset="0"/>
                <a:cs typeface="Courier New" panose="02070309020205020404" pitchFamily="49" charset="0"/>
              </a:rPr>
              <a:t> </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0080"/>
                </a:solidFill>
                <a:latin typeface="Courier New" panose="02070309020205020404" pitchFamily="49" charset="0"/>
                <a:cs typeface="Courier New" panose="02070309020205020404" pitchFamily="49" charset="0"/>
              </a:rPr>
              <a:t>function </a:t>
            </a:r>
            <a:r>
              <a:rPr lang="en-US" altLang="en-US" sz="1400" dirty="0">
                <a:solidFill>
                  <a:srgbClr val="000000"/>
                </a:solidFill>
                <a:latin typeface="Courier New" panose="02070309020205020404" pitchFamily="49" charset="0"/>
                <a:cs typeface="Courier New" panose="02070309020205020404" pitchFamily="49" charset="0"/>
              </a:rPr>
              <a:t>(request, response) {</a:t>
            </a:r>
            <a:br>
              <a:rPr lang="en-US" altLang="en-US" sz="1400" dirty="0">
                <a:solidFill>
                  <a:srgbClr val="000000"/>
                </a:solidFill>
                <a:latin typeface="Courier New" panose="02070309020205020404" pitchFamily="49" charset="0"/>
                <a:cs typeface="Courier New" panose="02070309020205020404" pitchFamily="49" charset="0"/>
              </a:rPr>
            </a:b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dirty="0" err="1">
                <a:solidFill>
                  <a:srgbClr val="458383"/>
                </a:solidFill>
                <a:latin typeface="Courier New" panose="02070309020205020404" pitchFamily="49" charset="0"/>
                <a:cs typeface="Courier New" panose="02070309020205020404" pitchFamily="49" charset="0"/>
              </a:rPr>
              <a:t>mongodb</a:t>
            </a:r>
            <a:r>
              <a:rPr lang="en-US" altLang="en-US" sz="1400" dirty="0" err="1">
                <a:solidFill>
                  <a:srgbClr val="000000"/>
                </a:solidFill>
                <a:latin typeface="Courier New" panose="02070309020205020404" pitchFamily="49" charset="0"/>
                <a:cs typeface="Courier New" panose="02070309020205020404" pitchFamily="49" charset="0"/>
              </a:rPr>
              <a:t>.</a:t>
            </a:r>
            <a:r>
              <a:rPr lang="en-US" altLang="en-US" sz="1400" b="1" dirty="0" err="1">
                <a:solidFill>
                  <a:srgbClr val="660E7A"/>
                </a:solidFill>
                <a:latin typeface="Courier New" panose="02070309020205020404" pitchFamily="49" charset="0"/>
                <a:cs typeface="Courier New" panose="02070309020205020404" pitchFamily="49" charset="0"/>
              </a:rPr>
              <a:t>MongoClient</a:t>
            </a:r>
            <a:r>
              <a:rPr lang="en-US" altLang="en-US" sz="1400" dirty="0" err="1">
                <a:solidFill>
                  <a:srgbClr val="000000"/>
                </a:solidFill>
                <a:latin typeface="Courier New" panose="02070309020205020404" pitchFamily="49" charset="0"/>
                <a:cs typeface="Courier New" panose="02070309020205020404" pitchFamily="49" charset="0"/>
              </a:rPr>
              <a:t>.</a:t>
            </a:r>
            <a:r>
              <a:rPr lang="en-US" altLang="en-US" sz="1400" dirty="0" err="1">
                <a:solidFill>
                  <a:srgbClr val="7A7A43"/>
                </a:solidFill>
                <a:latin typeface="Courier New" panose="02070309020205020404" pitchFamily="49" charset="0"/>
                <a:cs typeface="Courier New" panose="02070309020205020404" pitchFamily="49" charset="0"/>
              </a:rPr>
              <a:t>connect</a:t>
            </a:r>
            <a:r>
              <a:rPr lang="en-US" altLang="en-US" sz="1400" dirty="0">
                <a:solidFill>
                  <a:srgbClr val="000000"/>
                </a:solidFill>
                <a:latin typeface="Courier New" panose="02070309020205020404" pitchFamily="49" charset="0"/>
                <a:cs typeface="Courier New" panose="02070309020205020404" pitchFamily="49" charset="0"/>
              </a:rPr>
              <a:t>(</a:t>
            </a:r>
            <a:r>
              <a:rPr lang="en-US" altLang="en-US" sz="1400" dirty="0" err="1">
                <a:solidFill>
                  <a:srgbClr val="458383"/>
                </a:solidFill>
                <a:latin typeface="Courier New" panose="02070309020205020404" pitchFamily="49" charset="0"/>
                <a:cs typeface="Courier New" panose="02070309020205020404" pitchFamily="49" charset="0"/>
              </a:rPr>
              <a:t>mongoDBURI</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0080"/>
                </a:solidFill>
                <a:latin typeface="Courier New" panose="02070309020205020404" pitchFamily="49" charset="0"/>
                <a:cs typeface="Courier New" panose="02070309020205020404" pitchFamily="49" charset="0"/>
              </a:rPr>
              <a:t>function</a:t>
            </a:r>
            <a:r>
              <a:rPr lang="en-US" altLang="en-US" sz="1400" dirty="0">
                <a:solidFill>
                  <a:srgbClr val="000000"/>
                </a:solidFill>
                <a:latin typeface="Courier New" panose="02070309020205020404" pitchFamily="49" charset="0"/>
                <a:cs typeface="Courier New" panose="02070309020205020404" pitchFamily="49" charset="0"/>
              </a:rPr>
              <a:t>(err, </a:t>
            </a:r>
            <a:r>
              <a:rPr lang="en-US" altLang="en-US" sz="1400" dirty="0" err="1">
                <a:solidFill>
                  <a:srgbClr val="000000"/>
                </a:solidFill>
                <a:latin typeface="Courier New" panose="02070309020205020404" pitchFamily="49" charset="0"/>
                <a:cs typeface="Courier New" panose="02070309020205020404" pitchFamily="49" charset="0"/>
              </a:rPr>
              <a:t>db</a:t>
            </a:r>
            <a:r>
              <a:rPr lang="en-US" altLang="en-US" sz="1400" dirty="0">
                <a:solidFill>
                  <a:srgbClr val="000000"/>
                </a:solidFill>
                <a:latin typeface="Courier New" panose="02070309020205020404" pitchFamily="49" charset="0"/>
                <a:cs typeface="Courier New" panose="02070309020205020404" pitchFamily="49" charset="0"/>
              </a:rPr>
              <a:t>) {</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0080"/>
                </a:solidFill>
                <a:latin typeface="Courier New" panose="02070309020205020404" pitchFamily="49" charset="0"/>
                <a:cs typeface="Courier New" panose="02070309020205020404" pitchFamily="49" charset="0"/>
              </a:rPr>
              <a:t>if</a:t>
            </a:r>
            <a:r>
              <a:rPr lang="en-US" altLang="en-US" sz="1400" dirty="0">
                <a:solidFill>
                  <a:srgbClr val="000000"/>
                </a:solidFill>
                <a:latin typeface="Courier New" panose="02070309020205020404" pitchFamily="49" charset="0"/>
                <a:cs typeface="Courier New" panose="02070309020205020404" pitchFamily="49" charset="0"/>
              </a:rPr>
              <a:t>(err) </a:t>
            </a:r>
            <a:r>
              <a:rPr lang="en-US" altLang="en-US" sz="1400" b="1" dirty="0">
                <a:solidFill>
                  <a:srgbClr val="000080"/>
                </a:solidFill>
                <a:latin typeface="Courier New" panose="02070309020205020404" pitchFamily="49" charset="0"/>
                <a:cs typeface="Courier New" panose="02070309020205020404" pitchFamily="49" charset="0"/>
              </a:rPr>
              <a:t>throw </a:t>
            </a:r>
            <a:r>
              <a:rPr lang="en-US" altLang="en-US" sz="1400" dirty="0">
                <a:solidFill>
                  <a:srgbClr val="000000"/>
                </a:solidFill>
                <a:latin typeface="Courier New" panose="02070309020205020404" pitchFamily="49" charset="0"/>
                <a:cs typeface="Courier New" panose="02070309020205020404" pitchFamily="49" charset="0"/>
              </a:rPr>
              <a:t>e</a:t>
            </a:r>
            <a:br>
              <a:rPr lang="en-US" altLang="en-US" sz="1400" dirty="0">
                <a:solidFill>
                  <a:srgbClr val="000000"/>
                </a:solidFill>
                <a:latin typeface="Courier New" panose="02070309020205020404" pitchFamily="49" charset="0"/>
                <a:cs typeface="Courier New" panose="02070309020205020404" pitchFamily="49" charset="0"/>
              </a:rPr>
            </a:b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i="1" dirty="0">
                <a:solidFill>
                  <a:srgbClr val="808080"/>
                </a:solidFill>
                <a:latin typeface="Courier New" panose="02070309020205020404" pitchFamily="49" charset="0"/>
                <a:cs typeface="Courier New" panose="02070309020205020404" pitchFamily="49" charset="0"/>
              </a:rPr>
              <a:t>//get collection of Locations</a:t>
            </a:r>
            <a:br>
              <a:rPr lang="en-US" altLang="en-US" sz="1400" i="1" dirty="0">
                <a:solidFill>
                  <a:srgbClr val="808080"/>
                </a:solidFill>
                <a:latin typeface="Courier New" panose="02070309020205020404" pitchFamily="49" charset="0"/>
                <a:cs typeface="Courier New" panose="02070309020205020404" pitchFamily="49" charset="0"/>
              </a:rPr>
            </a:br>
            <a:r>
              <a:rPr lang="en-US" altLang="en-US" sz="1400" i="1" dirty="0">
                <a:solidFill>
                  <a:srgbClr val="808080"/>
                </a:solidFill>
                <a:latin typeface="Courier New" panose="02070309020205020404" pitchFamily="49" charset="0"/>
                <a:cs typeface="Courier New" panose="02070309020205020404" pitchFamily="49" charset="0"/>
              </a:rPr>
              <a:t>        </a:t>
            </a:r>
            <a:r>
              <a:rPr lang="en-US" altLang="en-US" sz="1400" b="1" dirty="0" err="1">
                <a:solidFill>
                  <a:srgbClr val="000080"/>
                </a:solidFill>
                <a:latin typeface="Courier New" panose="02070309020205020404" pitchFamily="49" charset="0"/>
                <a:cs typeface="Courier New" panose="02070309020205020404" pitchFamily="49" charset="0"/>
              </a:rPr>
              <a:t>var</a:t>
            </a:r>
            <a:r>
              <a:rPr lang="en-US" altLang="en-US" sz="1400" b="1" dirty="0">
                <a:solidFill>
                  <a:srgbClr val="000080"/>
                </a:solidFill>
                <a:latin typeface="Courier New" panose="02070309020205020404" pitchFamily="49" charset="0"/>
                <a:cs typeface="Courier New" panose="02070309020205020404" pitchFamily="49" charset="0"/>
              </a:rPr>
              <a:t> </a:t>
            </a:r>
            <a:r>
              <a:rPr lang="en-US" altLang="en-US" sz="1400" dirty="0">
                <a:solidFill>
                  <a:srgbClr val="458383"/>
                </a:solidFill>
                <a:latin typeface="Courier New" panose="02070309020205020404" pitchFamily="49" charset="0"/>
                <a:cs typeface="Courier New" panose="02070309020205020404" pitchFamily="49" charset="0"/>
              </a:rPr>
              <a:t>Locations </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dirty="0" err="1">
                <a:solidFill>
                  <a:srgbClr val="000000"/>
                </a:solidFill>
                <a:latin typeface="Courier New" panose="02070309020205020404" pitchFamily="49" charset="0"/>
                <a:cs typeface="Courier New" panose="02070309020205020404" pitchFamily="49" charset="0"/>
              </a:rPr>
              <a:t>db.</a:t>
            </a:r>
            <a:r>
              <a:rPr lang="en-US" altLang="en-US" sz="1400" b="1" dirty="0" err="1">
                <a:solidFill>
                  <a:srgbClr val="660E7A"/>
                </a:solidFill>
                <a:latin typeface="Courier New" panose="02070309020205020404" pitchFamily="49" charset="0"/>
                <a:cs typeface="Courier New" panose="02070309020205020404" pitchFamily="49" charset="0"/>
              </a:rPr>
              <a:t>collection</a:t>
            </a:r>
            <a:r>
              <a:rPr lang="en-US" altLang="en-US" sz="1400" dirty="0">
                <a:solidFill>
                  <a:srgbClr val="000000"/>
                </a:solidFill>
                <a:latin typeface="Courier New" panose="02070309020205020404" pitchFamily="49" charset="0"/>
                <a:cs typeface="Courier New" panose="02070309020205020404" pitchFamily="49" charset="0"/>
              </a:rPr>
              <a:t>(</a:t>
            </a:r>
            <a:r>
              <a:rPr lang="en-US" altLang="en-US" sz="1400" b="1" dirty="0">
                <a:solidFill>
                  <a:srgbClr val="008000"/>
                </a:solidFill>
                <a:latin typeface="Courier New" panose="02070309020205020404" pitchFamily="49" charset="0"/>
                <a:cs typeface="Courier New" panose="02070309020205020404" pitchFamily="49" charset="0"/>
              </a:rPr>
              <a:t>'LOCATIONS'</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i="1" dirty="0">
                <a:solidFill>
                  <a:srgbClr val="808080"/>
                </a:solidFill>
                <a:latin typeface="Courier New" panose="02070309020205020404" pitchFamily="49" charset="0"/>
                <a:cs typeface="Courier New" panose="02070309020205020404" pitchFamily="49" charset="0"/>
              </a:rPr>
              <a:t>//get all Locations</a:t>
            </a:r>
            <a:br>
              <a:rPr lang="en-US" altLang="en-US" sz="1400" i="1" dirty="0">
                <a:solidFill>
                  <a:srgbClr val="808080"/>
                </a:solidFill>
                <a:latin typeface="Courier New" panose="02070309020205020404" pitchFamily="49" charset="0"/>
                <a:cs typeface="Courier New" panose="02070309020205020404" pitchFamily="49" charset="0"/>
              </a:rPr>
            </a:br>
            <a:r>
              <a:rPr lang="en-US" altLang="en-US" sz="1400" i="1" dirty="0">
                <a:solidFill>
                  <a:srgbClr val="808080"/>
                </a:solidFill>
                <a:latin typeface="Courier New" panose="02070309020205020404" pitchFamily="49" charset="0"/>
                <a:cs typeface="Courier New" panose="02070309020205020404" pitchFamily="49" charset="0"/>
              </a:rPr>
              <a:t>        </a:t>
            </a:r>
            <a:r>
              <a:rPr lang="en-US" altLang="en-US" sz="1400" dirty="0" err="1">
                <a:solidFill>
                  <a:srgbClr val="458383"/>
                </a:solidFill>
                <a:latin typeface="Courier New" panose="02070309020205020404" pitchFamily="49" charset="0"/>
                <a:cs typeface="Courier New" panose="02070309020205020404" pitchFamily="49" charset="0"/>
              </a:rPr>
              <a:t>Locations</a:t>
            </a:r>
            <a:r>
              <a:rPr lang="en-US" altLang="en-US" sz="1400" dirty="0" err="1">
                <a:solidFill>
                  <a:srgbClr val="000000"/>
                </a:solidFill>
                <a:latin typeface="Courier New" panose="02070309020205020404" pitchFamily="49" charset="0"/>
                <a:cs typeface="Courier New" panose="02070309020205020404" pitchFamily="49" charset="0"/>
              </a:rPr>
              <a:t>.</a:t>
            </a:r>
            <a:r>
              <a:rPr lang="en-US" altLang="en-US" sz="1400" dirty="0" err="1">
                <a:solidFill>
                  <a:srgbClr val="7A7A43"/>
                </a:solidFill>
                <a:latin typeface="Courier New" panose="02070309020205020404" pitchFamily="49" charset="0"/>
                <a:cs typeface="Courier New" panose="02070309020205020404" pitchFamily="49" charset="0"/>
              </a:rPr>
              <a:t>find</a:t>
            </a:r>
            <a:r>
              <a:rPr lang="en-US" altLang="en-US" sz="1400" dirty="0">
                <a:solidFill>
                  <a:srgbClr val="000000"/>
                </a:solidFill>
                <a:latin typeface="Courier New" panose="02070309020205020404" pitchFamily="49" charset="0"/>
                <a:cs typeface="Courier New" panose="02070309020205020404" pitchFamily="49" charset="0"/>
              </a:rPr>
              <a:t>().</a:t>
            </a:r>
            <a:r>
              <a:rPr lang="en-US" altLang="en-US" sz="1400" dirty="0" err="1">
                <a:solidFill>
                  <a:srgbClr val="7A7A43"/>
                </a:solidFill>
                <a:latin typeface="Courier New" panose="02070309020205020404" pitchFamily="49" charset="0"/>
                <a:cs typeface="Courier New" panose="02070309020205020404" pitchFamily="49" charset="0"/>
              </a:rPr>
              <a:t>toArray</a:t>
            </a:r>
            <a:r>
              <a:rPr lang="en-US" altLang="en-US" sz="1400" dirty="0">
                <a:solidFill>
                  <a:srgbClr val="000000"/>
                </a:solidFill>
                <a:latin typeface="Courier New" panose="02070309020205020404" pitchFamily="49" charset="0"/>
                <a:cs typeface="Courier New" panose="02070309020205020404" pitchFamily="49" charset="0"/>
              </a:rPr>
              <a:t>(</a:t>
            </a:r>
            <a:r>
              <a:rPr lang="en-US" altLang="en-US" sz="1400" b="1" dirty="0">
                <a:solidFill>
                  <a:srgbClr val="000080"/>
                </a:solidFill>
                <a:latin typeface="Courier New" panose="02070309020205020404" pitchFamily="49" charset="0"/>
                <a:cs typeface="Courier New" panose="02070309020205020404" pitchFamily="49" charset="0"/>
              </a:rPr>
              <a:t>function </a:t>
            </a:r>
            <a:r>
              <a:rPr lang="en-US" altLang="en-US" sz="1400" dirty="0">
                <a:solidFill>
                  <a:srgbClr val="000000"/>
                </a:solidFill>
                <a:latin typeface="Courier New" panose="02070309020205020404" pitchFamily="49" charset="0"/>
                <a:cs typeface="Courier New" panose="02070309020205020404" pitchFamily="49" charset="0"/>
              </a:rPr>
              <a:t>(err, docs) {</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0080"/>
                </a:solidFill>
                <a:latin typeface="Courier New" panose="02070309020205020404" pitchFamily="49" charset="0"/>
                <a:cs typeface="Courier New" panose="02070309020205020404" pitchFamily="49" charset="0"/>
              </a:rPr>
              <a:t>if</a:t>
            </a:r>
            <a:r>
              <a:rPr lang="en-US" altLang="en-US" sz="1400" dirty="0">
                <a:solidFill>
                  <a:srgbClr val="000000"/>
                </a:solidFill>
                <a:latin typeface="Courier New" panose="02070309020205020404" pitchFamily="49" charset="0"/>
                <a:cs typeface="Courier New" panose="02070309020205020404" pitchFamily="49" charset="0"/>
              </a:rPr>
              <a:t>(err) </a:t>
            </a:r>
            <a:r>
              <a:rPr lang="en-US" altLang="en-US" sz="1400" b="1" dirty="0">
                <a:solidFill>
                  <a:srgbClr val="000080"/>
                </a:solidFill>
                <a:latin typeface="Courier New" panose="02070309020205020404" pitchFamily="49" charset="0"/>
                <a:cs typeface="Courier New" panose="02070309020205020404" pitchFamily="49" charset="0"/>
              </a:rPr>
              <a:t>throw </a:t>
            </a:r>
            <a:r>
              <a:rPr lang="en-US" altLang="en-US" sz="1400" dirty="0">
                <a:solidFill>
                  <a:srgbClr val="000000"/>
                </a:solidFill>
                <a:latin typeface="Courier New" panose="02070309020205020404" pitchFamily="49" charset="0"/>
                <a:cs typeface="Courier New" panose="02070309020205020404" pitchFamily="49" charset="0"/>
              </a:rPr>
              <a:t>err;</a:t>
            </a:r>
            <a:br>
              <a:rPr lang="en-US" altLang="en-US" sz="1400" dirty="0">
                <a:solidFill>
                  <a:srgbClr val="000000"/>
                </a:solidFill>
                <a:latin typeface="Courier New" panose="02070309020205020404" pitchFamily="49" charset="0"/>
                <a:cs typeface="Courier New" panose="02070309020205020404" pitchFamily="49" charset="0"/>
              </a:rPr>
            </a:b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dirty="0" err="1">
                <a:solidFill>
                  <a:srgbClr val="000000"/>
                </a:solidFill>
                <a:latin typeface="Courier New" panose="02070309020205020404" pitchFamily="49" charset="0"/>
                <a:cs typeface="Courier New" panose="02070309020205020404" pitchFamily="49" charset="0"/>
              </a:rPr>
              <a:t>response.</a:t>
            </a:r>
            <a:r>
              <a:rPr lang="en-US" altLang="en-US" sz="1400" dirty="0" err="1">
                <a:solidFill>
                  <a:srgbClr val="7A7A43"/>
                </a:solidFill>
                <a:latin typeface="Courier New" panose="02070309020205020404" pitchFamily="49" charset="0"/>
                <a:cs typeface="Courier New" panose="02070309020205020404" pitchFamily="49" charset="0"/>
              </a:rPr>
              <a:t>render</a:t>
            </a:r>
            <a:r>
              <a:rPr lang="en-US" altLang="en-US" sz="1400" dirty="0">
                <a:solidFill>
                  <a:srgbClr val="000000"/>
                </a:solidFill>
                <a:latin typeface="Courier New" panose="02070309020205020404" pitchFamily="49" charset="0"/>
                <a:cs typeface="Courier New" panose="02070309020205020404" pitchFamily="49" charset="0"/>
              </a:rPr>
              <a:t>(</a:t>
            </a:r>
            <a:r>
              <a:rPr lang="en-US" altLang="en-US" sz="1400" b="1" dirty="0">
                <a:solidFill>
                  <a:srgbClr val="008000"/>
                </a:solidFill>
                <a:latin typeface="Courier New" panose="02070309020205020404" pitchFamily="49" charset="0"/>
                <a:cs typeface="Courier New" panose="02070309020205020404" pitchFamily="49" charset="0"/>
              </a:rPr>
              <a:t>'</a:t>
            </a:r>
            <a:r>
              <a:rPr lang="en-US" altLang="en-US" sz="1400" b="1" dirty="0" err="1">
                <a:solidFill>
                  <a:srgbClr val="008000"/>
                </a:solidFill>
                <a:latin typeface="Courier New" panose="02070309020205020404" pitchFamily="49" charset="0"/>
                <a:cs typeface="Courier New" panose="02070309020205020404" pitchFamily="49" charset="0"/>
              </a:rPr>
              <a:t>getAllLocations</a:t>
            </a:r>
            <a:r>
              <a:rPr lang="en-US" altLang="en-US" sz="1400" b="1" dirty="0">
                <a:solidFill>
                  <a:srgbClr val="008000"/>
                </a:solidFill>
                <a:latin typeface="Courier New" panose="02070309020205020404" pitchFamily="49" charset="0"/>
                <a:cs typeface="Courier New" panose="02070309020205020404" pitchFamily="49" charset="0"/>
              </a:rPr>
              <a:t>'</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results</a:t>
            </a:r>
            <a:r>
              <a:rPr lang="en-US" altLang="en-US" sz="1400" dirty="0">
                <a:solidFill>
                  <a:srgbClr val="000000"/>
                </a:solidFill>
                <a:latin typeface="Courier New" panose="02070309020205020404" pitchFamily="49" charset="0"/>
                <a:cs typeface="Courier New" panose="02070309020205020404" pitchFamily="49" charset="0"/>
              </a:rPr>
              <a:t>: docs});</a:t>
            </a:r>
            <a:br>
              <a:rPr lang="en-US" altLang="en-US" sz="1400" dirty="0">
                <a:solidFill>
                  <a:srgbClr val="000000"/>
                </a:solidFill>
                <a:latin typeface="Courier New" panose="02070309020205020404" pitchFamily="49" charset="0"/>
                <a:cs typeface="Courier New" panose="02070309020205020404" pitchFamily="49" charset="0"/>
              </a:rPr>
            </a:b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br>
              <a:rPr lang="en-US" altLang="en-US" sz="1400" dirty="0">
                <a:solidFill>
                  <a:srgbClr val="000000"/>
                </a:solidFill>
                <a:latin typeface="Courier New" panose="02070309020205020404" pitchFamily="49" charset="0"/>
                <a:cs typeface="Courier New" panose="02070309020205020404" pitchFamily="49" charset="0"/>
              </a:rPr>
            </a:br>
            <a:br>
              <a:rPr lang="en-US" altLang="en-US" sz="1400" dirty="0">
                <a:solidFill>
                  <a:srgbClr val="000000"/>
                </a:solidFill>
                <a:latin typeface="Courier New" panose="02070309020205020404" pitchFamily="49" charset="0"/>
                <a:cs typeface="Courier New" panose="02070309020205020404" pitchFamily="49" charset="0"/>
              </a:rPr>
            </a:b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i="1" dirty="0">
                <a:solidFill>
                  <a:srgbClr val="808080"/>
                </a:solidFill>
                <a:latin typeface="Courier New" panose="02070309020205020404" pitchFamily="49" charset="0"/>
                <a:cs typeface="Courier New" panose="02070309020205020404" pitchFamily="49" charset="0"/>
              </a:rPr>
              <a:t>//close connection when your app is terminating.</a:t>
            </a:r>
            <a:br>
              <a:rPr lang="en-US" altLang="en-US" sz="1400" i="1" dirty="0">
                <a:solidFill>
                  <a:srgbClr val="808080"/>
                </a:solidFill>
                <a:latin typeface="Courier New" panose="02070309020205020404" pitchFamily="49" charset="0"/>
                <a:cs typeface="Courier New" panose="02070309020205020404" pitchFamily="49" charset="0"/>
              </a:rPr>
            </a:br>
            <a:r>
              <a:rPr lang="en-US" altLang="en-US" sz="1400" i="1" dirty="0">
                <a:solidFill>
                  <a:srgbClr val="808080"/>
                </a:solidFill>
                <a:latin typeface="Courier New" panose="02070309020205020404" pitchFamily="49" charset="0"/>
                <a:cs typeface="Courier New" panose="02070309020205020404" pitchFamily="49" charset="0"/>
              </a:rPr>
              <a:t>        </a:t>
            </a:r>
            <a:r>
              <a:rPr lang="en-US" altLang="en-US" sz="1400" dirty="0" err="1">
                <a:solidFill>
                  <a:srgbClr val="000000"/>
                </a:solidFill>
                <a:latin typeface="Courier New" panose="02070309020205020404" pitchFamily="49" charset="0"/>
                <a:cs typeface="Courier New" panose="02070309020205020404" pitchFamily="49" charset="0"/>
              </a:rPr>
              <a:t>db.</a:t>
            </a:r>
            <a:r>
              <a:rPr lang="en-US" altLang="en-US" sz="1400" dirty="0" err="1">
                <a:solidFill>
                  <a:srgbClr val="7A7A43"/>
                </a:solidFill>
                <a:latin typeface="Courier New" panose="02070309020205020404" pitchFamily="49" charset="0"/>
                <a:cs typeface="Courier New" panose="02070309020205020404" pitchFamily="49" charset="0"/>
              </a:rPr>
              <a:t>close</a:t>
            </a:r>
            <a:r>
              <a:rPr lang="en-US" altLang="en-US" sz="1400" dirty="0">
                <a:solidFill>
                  <a:srgbClr val="000000"/>
                </a:solidFill>
                <a:latin typeface="Courier New" panose="02070309020205020404" pitchFamily="49" charset="0"/>
                <a:cs typeface="Courier New" panose="02070309020205020404" pitchFamily="49" charset="0"/>
              </a:rPr>
              <a:t>(</a:t>
            </a:r>
            <a:r>
              <a:rPr lang="en-US" altLang="en-US" sz="1400" b="1" dirty="0">
                <a:solidFill>
                  <a:srgbClr val="000080"/>
                </a:solidFill>
                <a:latin typeface="Courier New" panose="02070309020205020404" pitchFamily="49" charset="0"/>
                <a:cs typeface="Courier New" panose="02070309020205020404" pitchFamily="49" charset="0"/>
              </a:rPr>
              <a:t>function </a:t>
            </a:r>
            <a:r>
              <a:rPr lang="en-US" altLang="en-US" sz="1400" dirty="0">
                <a:solidFill>
                  <a:srgbClr val="000000"/>
                </a:solidFill>
                <a:latin typeface="Courier New" panose="02070309020205020404" pitchFamily="49" charset="0"/>
                <a:cs typeface="Courier New" panose="02070309020205020404" pitchFamily="49" charset="0"/>
              </a:rPr>
              <a:t>(err) {</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0080"/>
                </a:solidFill>
                <a:latin typeface="Courier New" panose="02070309020205020404" pitchFamily="49" charset="0"/>
                <a:cs typeface="Courier New" panose="02070309020205020404" pitchFamily="49" charset="0"/>
              </a:rPr>
              <a:t>if</a:t>
            </a:r>
            <a:r>
              <a:rPr lang="en-US" altLang="en-US" sz="1400" dirty="0">
                <a:solidFill>
                  <a:srgbClr val="000000"/>
                </a:solidFill>
                <a:latin typeface="Courier New" panose="02070309020205020404" pitchFamily="49" charset="0"/>
                <a:cs typeface="Courier New" panose="02070309020205020404" pitchFamily="49" charset="0"/>
              </a:rPr>
              <a:t>(err) </a:t>
            </a:r>
            <a:r>
              <a:rPr lang="en-US" altLang="en-US" sz="1400" b="1" dirty="0">
                <a:solidFill>
                  <a:srgbClr val="000080"/>
                </a:solidFill>
                <a:latin typeface="Courier New" panose="02070309020205020404" pitchFamily="49" charset="0"/>
                <a:cs typeface="Courier New" panose="02070309020205020404" pitchFamily="49" charset="0"/>
              </a:rPr>
              <a:t>throw </a:t>
            </a:r>
            <a:r>
              <a:rPr lang="en-US" altLang="en-US" sz="1400" dirty="0">
                <a:solidFill>
                  <a:srgbClr val="000000"/>
                </a:solidFill>
                <a:latin typeface="Courier New" panose="02070309020205020404" pitchFamily="49" charset="0"/>
                <a:cs typeface="Courier New" panose="02070309020205020404" pitchFamily="49" charset="0"/>
              </a:rPr>
              <a:t>err;</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i="1" dirty="0">
                <a:solidFill>
                  <a:srgbClr val="808080"/>
                </a:solidFill>
                <a:latin typeface="Courier New" panose="02070309020205020404" pitchFamily="49" charset="0"/>
                <a:cs typeface="Courier New" panose="02070309020205020404" pitchFamily="49" charset="0"/>
              </a:rPr>
              <a:t>//end of connect</a:t>
            </a:r>
            <a:br>
              <a:rPr lang="en-US" altLang="en-US" sz="1400" i="1" dirty="0">
                <a:solidFill>
                  <a:srgbClr val="80808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a:t>
            </a:r>
            <a:r>
              <a:rPr lang="en-US" altLang="en-US" sz="1400" i="1" dirty="0">
                <a:solidFill>
                  <a:srgbClr val="808080"/>
                </a:solidFill>
                <a:latin typeface="Courier New" panose="02070309020205020404" pitchFamily="49" charset="0"/>
                <a:cs typeface="Courier New" panose="02070309020205020404" pitchFamily="49" charset="0"/>
              </a:rPr>
              <a:t>//end function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1463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5B14B-EE0E-4C43-A0E1-B4FA90781268}"/>
              </a:ext>
            </a:extLst>
          </p:cNvPr>
          <p:cNvSpPr>
            <a:spLocks noGrp="1"/>
          </p:cNvSpPr>
          <p:nvPr>
            <p:ph type="title"/>
          </p:nvPr>
        </p:nvSpPr>
        <p:spPr/>
        <p:txBody>
          <a:bodyPr/>
          <a:lstStyle/>
          <a:p>
            <a:r>
              <a:rPr lang="en-US" dirty="0"/>
              <a:t>View views/</a:t>
            </a:r>
            <a:r>
              <a:rPr lang="en-US" dirty="0" err="1"/>
              <a:t>getAllLocations</a:t>
            </a:r>
            <a:endParaRPr lang="en-US" dirty="0"/>
          </a:p>
        </p:txBody>
      </p:sp>
      <p:sp>
        <p:nvSpPr>
          <p:cNvPr id="3" name="Content Placeholder 2">
            <a:extLst>
              <a:ext uri="{FF2B5EF4-FFF2-40B4-BE49-F238E27FC236}">
                <a16:creationId xmlns:a16="http://schemas.microsoft.com/office/drawing/2014/main" id="{8D1BE181-698A-493F-8EC2-FF28A570F70E}"/>
              </a:ext>
            </a:extLst>
          </p:cNvPr>
          <p:cNvSpPr>
            <a:spLocks noGrp="1"/>
          </p:cNvSpPr>
          <p:nvPr>
            <p:ph sz="quarter" idx="1"/>
          </p:nvPr>
        </p:nvSpPr>
        <p:spPr/>
        <p:txBody>
          <a:bodyPr/>
          <a:lstStyle/>
          <a:p>
            <a:r>
              <a:rPr lang="en-US" dirty="0"/>
              <a:t>We will get rid of this view later when we modify the controller to simply return the results for use in an ANGULAR output –so lets ignore it for now but, we have seen the output</a:t>
            </a:r>
          </a:p>
        </p:txBody>
      </p:sp>
      <p:pic>
        <p:nvPicPr>
          <p:cNvPr id="4" name="Picture 3">
            <a:extLst>
              <a:ext uri="{FF2B5EF4-FFF2-40B4-BE49-F238E27FC236}">
                <a16:creationId xmlns:a16="http://schemas.microsoft.com/office/drawing/2014/main" id="{B9A6EFB6-2E01-49AB-BF14-EBF22CC23177}"/>
              </a:ext>
            </a:extLst>
          </p:cNvPr>
          <p:cNvPicPr>
            <a:picLocks noChangeAspect="1"/>
          </p:cNvPicPr>
          <p:nvPr/>
        </p:nvPicPr>
        <p:blipFill rotWithShape="1">
          <a:blip r:embed="rId2"/>
          <a:srcRect l="1666" t="12719" r="65833" b="31359"/>
          <a:stretch/>
        </p:blipFill>
        <p:spPr>
          <a:xfrm>
            <a:off x="3962400" y="2713892"/>
            <a:ext cx="4267200" cy="3938954"/>
          </a:xfrm>
          <a:prstGeom prst="rect">
            <a:avLst/>
          </a:prstGeom>
        </p:spPr>
      </p:pic>
    </p:spTree>
    <p:extLst>
      <p:ext uri="{BB962C8B-B14F-4D97-AF65-F5344CB8AC3E}">
        <p14:creationId xmlns:p14="http://schemas.microsoft.com/office/powerpoint/2010/main" val="2051334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15BF5-08B5-4E96-8749-2444CF8C71B9}"/>
              </a:ext>
            </a:extLst>
          </p:cNvPr>
          <p:cNvSpPr>
            <a:spLocks noGrp="1"/>
          </p:cNvSpPr>
          <p:nvPr>
            <p:ph type="title"/>
          </p:nvPr>
        </p:nvSpPr>
        <p:spPr>
          <a:xfrm>
            <a:off x="27709" y="274638"/>
            <a:ext cx="9116291" cy="258762"/>
          </a:xfrm>
        </p:spPr>
        <p:txBody>
          <a:bodyPr>
            <a:normAutofit fontScale="90000"/>
          </a:bodyPr>
          <a:lstStyle/>
          <a:p>
            <a:r>
              <a:rPr lang="en-US" sz="3200" dirty="0"/>
              <a:t>LETS instead respond with  </a:t>
            </a:r>
            <a:r>
              <a:rPr lang="en-US" sz="3200" dirty="0" err="1"/>
              <a:t>json</a:t>
            </a:r>
            <a:r>
              <a:rPr lang="en-US" sz="3200" dirty="0"/>
              <a:t> response</a:t>
            </a:r>
          </a:p>
        </p:txBody>
      </p:sp>
      <p:pic>
        <p:nvPicPr>
          <p:cNvPr id="4" name="Picture 3">
            <a:extLst>
              <a:ext uri="{FF2B5EF4-FFF2-40B4-BE49-F238E27FC236}">
                <a16:creationId xmlns:a16="http://schemas.microsoft.com/office/drawing/2014/main" id="{FB87FD75-81B9-47E9-B34A-9F59CE305FC4}"/>
              </a:ext>
            </a:extLst>
          </p:cNvPr>
          <p:cNvPicPr>
            <a:picLocks noChangeAspect="1"/>
          </p:cNvPicPr>
          <p:nvPr/>
        </p:nvPicPr>
        <p:blipFill rotWithShape="1">
          <a:blip r:embed="rId2"/>
          <a:srcRect b="73333"/>
          <a:stretch/>
        </p:blipFill>
        <p:spPr>
          <a:xfrm>
            <a:off x="180109" y="5257800"/>
            <a:ext cx="8659091" cy="1905000"/>
          </a:xfrm>
          <a:prstGeom prst="rect">
            <a:avLst/>
          </a:prstGeom>
        </p:spPr>
      </p:pic>
      <p:sp>
        <p:nvSpPr>
          <p:cNvPr id="5" name="Rectangle 1">
            <a:extLst>
              <a:ext uri="{FF2B5EF4-FFF2-40B4-BE49-F238E27FC236}">
                <a16:creationId xmlns:a16="http://schemas.microsoft.com/office/drawing/2014/main" id="{9B3E0520-CC18-43E9-91DA-09F1F98001DF}"/>
              </a:ext>
            </a:extLst>
          </p:cNvPr>
          <p:cNvSpPr>
            <a:spLocks noGrp="1" noChangeArrowheads="1"/>
          </p:cNvSpPr>
          <p:nvPr>
            <p:ph sz="quarter" idx="1"/>
          </p:nvPr>
        </p:nvSpPr>
        <p:spPr bwMode="auto">
          <a:xfrm>
            <a:off x="304800" y="541256"/>
            <a:ext cx="7391400" cy="517064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rgbClr val="458383"/>
                </a:solidFill>
                <a:effectLst/>
                <a:latin typeface="Courier New" panose="02070309020205020404" pitchFamily="49" charset="0"/>
                <a:cs typeface="Courier New" panose="02070309020205020404" pitchFamily="49" charset="0"/>
              </a:rPr>
              <a:t>module</a:t>
            </a:r>
            <a:r>
              <a:rPr kumimoji="0" lang="en-US" altLang="en-US" sz="11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1" i="0"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exports</a:t>
            </a:r>
            <a:r>
              <a:rPr kumimoji="0" lang="en-US" altLang="en-US" sz="11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0" i="0" u="none" strike="noStrike" cap="none" normalizeH="0" baseline="0" dirty="0" err="1">
                <a:ln>
                  <a:noFill/>
                </a:ln>
                <a:solidFill>
                  <a:srgbClr val="7A7A43"/>
                </a:solidFill>
                <a:effectLst/>
                <a:highlight>
                  <a:srgbClr val="00FF00"/>
                </a:highlight>
                <a:latin typeface="Courier New" panose="02070309020205020404" pitchFamily="49" charset="0"/>
                <a:cs typeface="Courier New" panose="02070309020205020404" pitchFamily="49" charset="0"/>
              </a:rPr>
              <a:t>getAllLocationsData</a:t>
            </a:r>
            <a:r>
              <a:rPr kumimoji="0" lang="en-US" altLang="en-US" sz="1100" b="0" i="0" u="none" strike="noStrike" cap="none" normalizeH="0" baseline="0" dirty="0">
                <a:ln>
                  <a:noFill/>
                </a:ln>
                <a:solidFill>
                  <a:srgbClr val="7A7A43"/>
                </a:solidFill>
                <a:effectLst/>
                <a:latin typeface="Courier New" panose="02070309020205020404" pitchFamily="49" charset="0"/>
                <a:cs typeface="Courier New" panose="02070309020205020404" pitchFamily="49" charset="0"/>
              </a:rPr>
              <a:t> </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function </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(request, response) {</a:t>
            </a: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0" i="0" u="none" strike="noStrike" cap="none" normalizeH="0" baseline="0" dirty="0" err="1">
                <a:ln>
                  <a:noFill/>
                </a:ln>
                <a:solidFill>
                  <a:srgbClr val="458383"/>
                </a:solidFill>
                <a:effectLst/>
                <a:latin typeface="Courier New" panose="02070309020205020404" pitchFamily="49" charset="0"/>
                <a:cs typeface="Courier New" panose="02070309020205020404" pitchFamily="49" charset="0"/>
              </a:rPr>
              <a:t>mongodb</a:t>
            </a:r>
            <a:r>
              <a:rPr kumimoji="0" lang="en-US" altLang="en-US" sz="11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1" i="0"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MongoClient</a:t>
            </a:r>
            <a:r>
              <a:rPr kumimoji="0" lang="en-US" altLang="en-US" sz="11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0" i="0" u="none" strike="noStrike" cap="none" normalizeH="0" baseline="0" dirty="0" err="1">
                <a:ln>
                  <a:noFill/>
                </a:ln>
                <a:solidFill>
                  <a:srgbClr val="7A7A43"/>
                </a:solidFill>
                <a:effectLst/>
                <a:latin typeface="Courier New" panose="02070309020205020404" pitchFamily="49" charset="0"/>
                <a:cs typeface="Courier New" panose="02070309020205020404" pitchFamily="49" charset="0"/>
              </a:rPr>
              <a:t>connect</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0" i="0" u="none" strike="noStrike" cap="none" normalizeH="0" baseline="0" dirty="0" err="1">
                <a:ln>
                  <a:noFill/>
                </a:ln>
                <a:solidFill>
                  <a:srgbClr val="458383"/>
                </a:solidFill>
                <a:effectLst/>
                <a:latin typeface="Courier New" panose="02070309020205020404" pitchFamily="49" charset="0"/>
                <a:cs typeface="Courier New" panose="02070309020205020404" pitchFamily="49" charset="0"/>
              </a:rPr>
              <a:t>mongoDBURI</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function</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(err, </a:t>
            </a:r>
            <a:r>
              <a:rPr kumimoji="0" lang="en-US" altLang="en-US" sz="11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db</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if</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(err) </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throw </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a:t>
            </a: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//get collection of orders</a:t>
            </a:r>
            <a:b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100" b="1" i="0" u="none" strike="noStrike" cap="none" normalizeH="0" baseline="0" dirty="0" err="1">
                <a:ln>
                  <a:noFill/>
                </a:ln>
                <a:solidFill>
                  <a:srgbClr val="000080"/>
                </a:solidFill>
                <a:effectLst/>
                <a:latin typeface="Courier New" panose="02070309020205020404" pitchFamily="49" charset="0"/>
                <a:cs typeface="Courier New" panose="02070309020205020404" pitchFamily="49" charset="0"/>
              </a:rPr>
              <a:t>var</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 </a:t>
            </a:r>
            <a:r>
              <a:rPr kumimoji="0" lang="en-US" altLang="en-US" sz="1100" b="0" i="0" u="none" strike="noStrike" cap="none" normalizeH="0" baseline="0" dirty="0">
                <a:ln>
                  <a:noFill/>
                </a:ln>
                <a:solidFill>
                  <a:srgbClr val="458383"/>
                </a:solidFill>
                <a:effectLst/>
                <a:latin typeface="Courier New" panose="02070309020205020404" pitchFamily="49" charset="0"/>
                <a:cs typeface="Courier New" panose="02070309020205020404" pitchFamily="49" charset="0"/>
              </a:rPr>
              <a:t>Locations </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db.</a:t>
            </a:r>
            <a:r>
              <a:rPr kumimoji="0" lang="en-US" altLang="en-US" sz="1100" b="1" i="0"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collection</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'LOCATIONS'</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//get results of ALL locations with using the </a:t>
            </a:r>
            <a:r>
              <a:rPr kumimoji="0" lang="en-US" altLang="en-US" sz="1100" b="0" i="1" u="none" strike="noStrike" cap="none" normalizeH="0" baseline="0" dirty="0" err="1">
                <a:ln>
                  <a:noFill/>
                </a:ln>
                <a:solidFill>
                  <a:srgbClr val="808080"/>
                </a:solidFill>
                <a:effectLst/>
                <a:latin typeface="Courier New" panose="02070309020205020404" pitchFamily="49" charset="0"/>
                <a:cs typeface="Courier New" panose="02070309020205020404" pitchFamily="49" charset="0"/>
              </a:rPr>
              <a:t>toArray</a:t>
            </a: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function</a:t>
            </a:r>
            <a:b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100" b="0" i="0" u="none" strike="noStrike" cap="none" normalizeH="0" baseline="0" dirty="0" err="1">
                <a:ln>
                  <a:noFill/>
                </a:ln>
                <a:solidFill>
                  <a:srgbClr val="458383"/>
                </a:solidFill>
                <a:effectLst/>
                <a:latin typeface="Courier New" panose="02070309020205020404" pitchFamily="49" charset="0"/>
                <a:cs typeface="Courier New" panose="02070309020205020404" pitchFamily="49" charset="0"/>
              </a:rPr>
              <a:t>Locations</a:t>
            </a:r>
            <a:r>
              <a:rPr kumimoji="0" lang="en-US" altLang="en-US" sz="11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0" i="0" u="none" strike="noStrike" cap="none" normalizeH="0" baseline="0" dirty="0" err="1">
                <a:ln>
                  <a:noFill/>
                </a:ln>
                <a:solidFill>
                  <a:srgbClr val="7A7A43"/>
                </a:solidFill>
                <a:effectLst/>
                <a:latin typeface="Courier New" panose="02070309020205020404" pitchFamily="49" charset="0"/>
                <a:cs typeface="Courier New" panose="02070309020205020404" pitchFamily="49" charset="0"/>
              </a:rPr>
              <a:t>find</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0" i="0" u="none" strike="noStrike" cap="none" normalizeH="0" baseline="0" dirty="0" err="1">
                <a:ln>
                  <a:noFill/>
                </a:ln>
                <a:solidFill>
                  <a:srgbClr val="7A7A43"/>
                </a:solidFill>
                <a:effectLst/>
                <a:latin typeface="Courier New" panose="02070309020205020404" pitchFamily="49" charset="0"/>
                <a:cs typeface="Courier New" panose="02070309020205020404" pitchFamily="49" charset="0"/>
              </a:rPr>
              <a:t>toArray</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function </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(err, docs) {</a:t>
            </a: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if</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(err) </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throw </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err;</a:t>
            </a: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//Instead of sending it to an </a:t>
            </a:r>
            <a:r>
              <a:rPr kumimoji="0" lang="en-US" altLang="en-US" sz="1100" b="0" i="1" u="none" strike="noStrike" cap="none" normalizeH="0" baseline="0" dirty="0" err="1">
                <a:ln>
                  <a:noFill/>
                </a:ln>
                <a:solidFill>
                  <a:srgbClr val="808080"/>
                </a:solidFill>
                <a:effectLst/>
                <a:latin typeface="Courier New" panose="02070309020205020404" pitchFamily="49" charset="0"/>
                <a:cs typeface="Courier New" panose="02070309020205020404" pitchFamily="49" charset="0"/>
              </a:rPr>
              <a:t>ejs</a:t>
            </a: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for rending</a:t>
            </a:r>
            <a:b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//simply return the array of JSON documents</a:t>
            </a:r>
            <a:b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100" b="0" i="1" u="none" strike="noStrike" cap="none" normalizeH="0" baseline="0" dirty="0">
                <a:ln>
                  <a:noFill/>
                </a:ln>
                <a:solidFill>
                  <a:srgbClr val="808080"/>
                </a:solidFill>
                <a:effectLst/>
                <a:highlight>
                  <a:srgbClr val="FFFF00"/>
                </a:highlight>
                <a:latin typeface="Courier New" panose="02070309020205020404" pitchFamily="49" charset="0"/>
                <a:cs typeface="Courier New" panose="02070309020205020404" pitchFamily="49" charset="0"/>
              </a:rPr>
              <a:t>            </a:t>
            </a:r>
            <a:r>
              <a:rPr kumimoji="0" lang="en-US" altLang="en-US" sz="1100" b="0" i="0" u="none" strike="noStrike" cap="none" normalizeH="0" baseline="0" dirty="0" err="1">
                <a:ln>
                  <a:noFill/>
                </a:ln>
                <a:solidFill>
                  <a:srgbClr val="000000"/>
                </a:solidFill>
                <a:effectLst/>
                <a:highlight>
                  <a:srgbClr val="FFFF00"/>
                </a:highlight>
                <a:latin typeface="Courier New" panose="02070309020205020404" pitchFamily="49" charset="0"/>
                <a:cs typeface="Courier New" panose="02070309020205020404" pitchFamily="49" charset="0"/>
              </a:rPr>
              <a:t>response.</a:t>
            </a:r>
            <a:r>
              <a:rPr kumimoji="0" lang="en-US" altLang="en-US" sz="1100" b="1" i="0" u="none" strike="noStrike" cap="none" normalizeH="0" baseline="0" dirty="0" err="1">
                <a:ln>
                  <a:noFill/>
                </a:ln>
                <a:solidFill>
                  <a:srgbClr val="660E7A"/>
                </a:solidFill>
                <a:effectLst/>
                <a:highlight>
                  <a:srgbClr val="FFFF00"/>
                </a:highlight>
                <a:latin typeface="Courier New" panose="02070309020205020404" pitchFamily="49" charset="0"/>
                <a:cs typeface="Courier New" panose="02070309020205020404" pitchFamily="49" charset="0"/>
              </a:rPr>
              <a:t>json</a:t>
            </a:r>
            <a:r>
              <a:rPr kumimoji="0" lang="en-US" altLang="en-US" sz="1100" b="0" i="0" u="none" strike="noStrike" cap="none" normalizeH="0" baseline="0" dirty="0">
                <a:ln>
                  <a:noFill/>
                </a:ln>
                <a:solidFill>
                  <a:srgbClr val="000000"/>
                </a:solidFill>
                <a:effectLst/>
                <a:highlight>
                  <a:srgbClr val="FFFF00"/>
                </a:highlight>
                <a:latin typeface="Courier New" panose="02070309020205020404" pitchFamily="49" charset="0"/>
                <a:cs typeface="Courier New" panose="02070309020205020404" pitchFamily="49" charset="0"/>
              </a:rPr>
              <a:t>(docs);   </a:t>
            </a:r>
            <a:r>
              <a:rPr kumimoji="0" lang="en-US" altLang="en-US" sz="1100" b="0" i="1" u="none" strike="noStrike" cap="none" normalizeH="0" baseline="0" dirty="0">
                <a:ln>
                  <a:noFill/>
                </a:ln>
                <a:solidFill>
                  <a:srgbClr val="808080"/>
                </a:solidFill>
                <a:effectLst/>
                <a:highlight>
                  <a:srgbClr val="FFFF00"/>
                </a:highlight>
                <a:latin typeface="Courier New" panose="02070309020205020404" pitchFamily="49" charset="0"/>
                <a:cs typeface="Courier New" panose="02070309020205020404" pitchFamily="49" charset="0"/>
              </a:rPr>
              <a:t>//send as JSON documents response</a:t>
            </a:r>
            <a:b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b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//close connection when your app is terminating.</a:t>
            </a:r>
            <a:b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1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db.</a:t>
            </a:r>
            <a:r>
              <a:rPr kumimoji="0" lang="en-US" altLang="en-US" sz="1100" b="0" i="0" u="none" strike="noStrike" cap="none" normalizeH="0" baseline="0" dirty="0" err="1">
                <a:ln>
                  <a:noFill/>
                </a:ln>
                <a:solidFill>
                  <a:srgbClr val="7A7A43"/>
                </a:solidFill>
                <a:effectLst/>
                <a:latin typeface="Courier New" panose="02070309020205020404" pitchFamily="49" charset="0"/>
                <a:cs typeface="Courier New" panose="02070309020205020404" pitchFamily="49" charset="0"/>
              </a:rPr>
              <a:t>close</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function </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(err) {</a:t>
            </a: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if</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(err) </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throw </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err;</a:t>
            </a: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//end of connect</a:t>
            </a:r>
            <a:b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//end function</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54720D3F-6046-43D5-A60C-E80886442DE2}"/>
              </a:ext>
            </a:extLst>
          </p:cNvPr>
          <p:cNvSpPr txBox="1"/>
          <p:nvPr/>
        </p:nvSpPr>
        <p:spPr>
          <a:xfrm>
            <a:off x="6248400" y="1191272"/>
            <a:ext cx="2094163" cy="923330"/>
          </a:xfrm>
          <a:prstGeom prst="rect">
            <a:avLst/>
          </a:prstGeom>
          <a:solidFill>
            <a:srgbClr val="92D050"/>
          </a:solidFill>
        </p:spPr>
        <p:txBody>
          <a:bodyPr wrap="none" rtlCol="0">
            <a:spAutoFit/>
          </a:bodyPr>
          <a:lstStyle/>
          <a:p>
            <a:r>
              <a:rPr lang="en-US" dirty="0"/>
              <a:t>Controller</a:t>
            </a:r>
            <a:br>
              <a:rPr lang="en-US" dirty="0"/>
            </a:br>
            <a:r>
              <a:rPr lang="en-US" dirty="0"/>
              <a:t>code in</a:t>
            </a:r>
          </a:p>
          <a:p>
            <a:r>
              <a:rPr lang="en-US" dirty="0"/>
              <a:t>controllers/database.js</a:t>
            </a:r>
          </a:p>
        </p:txBody>
      </p:sp>
    </p:spTree>
    <p:extLst>
      <p:ext uri="{BB962C8B-B14F-4D97-AF65-F5344CB8AC3E}">
        <p14:creationId xmlns:p14="http://schemas.microsoft.com/office/powerpoint/2010/main" val="987790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AAA1D-6C77-4363-BDD3-FEF8570B400E}"/>
              </a:ext>
            </a:extLst>
          </p:cNvPr>
          <p:cNvSpPr>
            <a:spLocks noGrp="1"/>
          </p:cNvSpPr>
          <p:nvPr>
            <p:ph type="title"/>
          </p:nvPr>
        </p:nvSpPr>
        <p:spPr/>
        <p:txBody>
          <a:bodyPr/>
          <a:lstStyle/>
          <a:p>
            <a:r>
              <a:rPr lang="en-US" dirty="0"/>
              <a:t>Back to Angular</a:t>
            </a:r>
          </a:p>
        </p:txBody>
      </p:sp>
      <p:sp>
        <p:nvSpPr>
          <p:cNvPr id="3" name="Text Placeholder 2">
            <a:extLst>
              <a:ext uri="{FF2B5EF4-FFF2-40B4-BE49-F238E27FC236}">
                <a16:creationId xmlns:a16="http://schemas.microsoft.com/office/drawing/2014/main" id="{060EBCEE-DA2B-4542-9512-94566676E18D}"/>
              </a:ext>
            </a:extLst>
          </p:cNvPr>
          <p:cNvSpPr>
            <a:spLocks noGrp="1"/>
          </p:cNvSpPr>
          <p:nvPr>
            <p:ph type="body" idx="1"/>
          </p:nvPr>
        </p:nvSpPr>
        <p:spPr/>
        <p:txBody>
          <a:bodyPr/>
          <a:lstStyle/>
          <a:p>
            <a:r>
              <a:rPr lang="en-US" dirty="0"/>
              <a:t>We are going to create a </a:t>
            </a:r>
            <a:r>
              <a:rPr lang="en-US" dirty="0">
                <a:highlight>
                  <a:srgbClr val="FFFF00"/>
                </a:highlight>
              </a:rPr>
              <a:t>service</a:t>
            </a:r>
          </a:p>
        </p:txBody>
      </p:sp>
    </p:spTree>
    <p:extLst>
      <p:ext uri="{BB962C8B-B14F-4D97-AF65-F5344CB8AC3E}">
        <p14:creationId xmlns:p14="http://schemas.microsoft.com/office/powerpoint/2010/main" val="1066333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964C5-BB31-47D4-8C1D-4AAEDAB1680F}"/>
              </a:ext>
            </a:extLst>
          </p:cNvPr>
          <p:cNvSpPr>
            <a:spLocks noGrp="1"/>
          </p:cNvSpPr>
          <p:nvPr>
            <p:ph type="title"/>
          </p:nvPr>
        </p:nvSpPr>
        <p:spPr/>
        <p:txBody>
          <a:bodyPr/>
          <a:lstStyle/>
          <a:p>
            <a:r>
              <a:rPr lang="en-US" dirty="0"/>
              <a:t>Angular Service</a:t>
            </a:r>
          </a:p>
        </p:txBody>
      </p:sp>
      <p:sp>
        <p:nvSpPr>
          <p:cNvPr id="3" name="Content Placeholder 2">
            <a:extLst>
              <a:ext uri="{FF2B5EF4-FFF2-40B4-BE49-F238E27FC236}">
                <a16:creationId xmlns:a16="http://schemas.microsoft.com/office/drawing/2014/main" id="{1C0C5866-FE53-443B-B86C-1CFA41A79A1C}"/>
              </a:ext>
            </a:extLst>
          </p:cNvPr>
          <p:cNvSpPr>
            <a:spLocks noGrp="1"/>
          </p:cNvSpPr>
          <p:nvPr>
            <p:ph sz="quarter" idx="1"/>
          </p:nvPr>
        </p:nvSpPr>
        <p:spPr/>
        <p:txBody>
          <a:bodyPr/>
          <a:lstStyle/>
          <a:p>
            <a:r>
              <a:rPr lang="en-US" dirty="0"/>
              <a:t>self-contained units of functionality that can be combined to provide the complete functionality of a software application. </a:t>
            </a:r>
          </a:p>
          <a:p>
            <a:r>
              <a:rPr lang="en-US" dirty="0"/>
              <a:t>BEST PRACTICE: in Angular most application logic should be deferred to services, making it reusable from multiple controllers</a:t>
            </a:r>
          </a:p>
        </p:txBody>
      </p:sp>
    </p:spTree>
    <p:extLst>
      <p:ext uri="{BB962C8B-B14F-4D97-AF65-F5344CB8AC3E}">
        <p14:creationId xmlns:p14="http://schemas.microsoft.com/office/powerpoint/2010/main" val="24766353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13445</TotalTime>
  <Words>1107</Words>
  <Application>Microsoft Office PowerPoint</Application>
  <PresentationFormat>On-screen Show (4:3)</PresentationFormat>
  <Paragraphs>68</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Courier New</vt:lpstr>
      <vt:lpstr>Franklin Gothic Book</vt:lpstr>
      <vt:lpstr>Perpetua</vt:lpstr>
      <vt:lpstr>Wingdings</vt:lpstr>
      <vt:lpstr>Wingdings 2</vt:lpstr>
      <vt:lpstr>Equity</vt:lpstr>
      <vt:lpstr>AngularJS PART 2 -  services and data from database examples</vt:lpstr>
      <vt:lpstr>Adding dynamic data to our loc8r application</vt:lpstr>
      <vt:lpstr>First lets create a /getAllLocations</vt:lpstr>
      <vt:lpstr>Routing in index.js maps to controller in database.js file</vt:lpstr>
      <vt:lpstr>Now the controller code in controllers/database.js</vt:lpstr>
      <vt:lpstr>View views/getAllLocations</vt:lpstr>
      <vt:lpstr>LETS instead respond with  json response</vt:lpstr>
      <vt:lpstr>Back to Angular</vt:lpstr>
      <vt:lpstr>Angular Service</vt:lpstr>
      <vt:lpstr>An Angular service to access data –edit the public/angular/loc8rapp.js </vt:lpstr>
      <vt:lpstr>CONTINUED……..public/angular/loc8rapp.js </vt:lpstr>
      <vt:lpstr>Output same and STILL have Hardcoded the data but, NOW in the service</vt:lpstr>
      <vt:lpstr>Want AngularJS Service code to be able to use our /getAllLocations URI—get data</vt:lpstr>
      <vt:lpstr>BUT what happened --- I GET NOTHING NOW? ---lets fix this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Lynne G</cp:lastModifiedBy>
  <cp:revision>212</cp:revision>
  <dcterms:created xsi:type="dcterms:W3CDTF">2017-09-15T21:13:01Z</dcterms:created>
  <dcterms:modified xsi:type="dcterms:W3CDTF">2024-04-16T16:26:22Z</dcterms:modified>
</cp:coreProperties>
</file>