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notesMasterIdLst>
    <p:notesMasterId r:id="rId42"/>
  </p:notesMasterIdLst>
  <p:sldIdLst>
    <p:sldId id="256" r:id="rId2"/>
    <p:sldId id="324" r:id="rId3"/>
    <p:sldId id="325" r:id="rId4"/>
    <p:sldId id="327" r:id="rId5"/>
    <p:sldId id="328" r:id="rId6"/>
    <p:sldId id="329" r:id="rId7"/>
    <p:sldId id="331" r:id="rId8"/>
    <p:sldId id="332" r:id="rId9"/>
    <p:sldId id="351" r:id="rId10"/>
    <p:sldId id="352" r:id="rId11"/>
    <p:sldId id="353" r:id="rId12"/>
    <p:sldId id="333" r:id="rId13"/>
    <p:sldId id="334" r:id="rId14"/>
    <p:sldId id="335" r:id="rId15"/>
    <p:sldId id="336" r:id="rId16"/>
    <p:sldId id="357" r:id="rId17"/>
    <p:sldId id="358" r:id="rId18"/>
    <p:sldId id="359" r:id="rId19"/>
    <p:sldId id="360" r:id="rId20"/>
    <p:sldId id="354" r:id="rId21"/>
    <p:sldId id="355" r:id="rId22"/>
    <p:sldId id="361" r:id="rId23"/>
    <p:sldId id="364" r:id="rId24"/>
    <p:sldId id="363" r:id="rId25"/>
    <p:sldId id="337" r:id="rId26"/>
    <p:sldId id="338" r:id="rId27"/>
    <p:sldId id="339" r:id="rId28"/>
    <p:sldId id="340" r:id="rId29"/>
    <p:sldId id="341" r:id="rId30"/>
    <p:sldId id="326" r:id="rId31"/>
    <p:sldId id="365" r:id="rId32"/>
    <p:sldId id="342" r:id="rId33"/>
    <p:sldId id="344" r:id="rId34"/>
    <p:sldId id="343" r:id="rId35"/>
    <p:sldId id="345" r:id="rId36"/>
    <p:sldId id="346" r:id="rId37"/>
    <p:sldId id="347" r:id="rId38"/>
    <p:sldId id="348" r:id="rId39"/>
    <p:sldId id="349" r:id="rId40"/>
    <p:sldId id="35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7118" autoAdjust="0"/>
  </p:normalViewPr>
  <p:slideViewPr>
    <p:cSldViewPr>
      <p:cViewPr>
        <p:scale>
          <a:sx n="100" d="100"/>
          <a:sy n="100" d="100"/>
        </p:scale>
        <p:origin x="-1098" y="3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FA4C08-C39C-45DD-9FB5-ED1B01068503}" type="datetimeFigureOut">
              <a:rPr lang="en-US" smtClean="0"/>
              <a:pPr/>
              <a:t>1/14/2015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1BF7-426A-4D4B-9385-6520D3CA1CEE}" type="slidenum">
              <a:rPr lang="en-US" smtClean="0"/>
              <a:pPr/>
              <a:t>‹#›</a:t>
            </a:fld>
            <a:endParaRPr lang="en-US"/>
          </a:p>
        </p:txBody>
      </p:sp>
    </p:spTree>
    <p:extLst>
      <p:ext uri="{BB962C8B-B14F-4D97-AF65-F5344CB8AC3E}">
        <p14:creationId xmlns:p14="http://schemas.microsoft.com/office/powerpoint/2010/main" val="277834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expectation is that you have</a:t>
            </a:r>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6</a:t>
            </a:fld>
            <a:endParaRPr lang="en-US"/>
          </a:p>
        </p:txBody>
      </p:sp>
    </p:spTree>
    <p:extLst>
      <p:ext uri="{BB962C8B-B14F-4D97-AF65-F5344CB8AC3E}">
        <p14:creationId xmlns:p14="http://schemas.microsoft.com/office/powerpoint/2010/main" val="663662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7</a:t>
            </a:fld>
            <a:endParaRPr lang="en-US"/>
          </a:p>
        </p:txBody>
      </p:sp>
    </p:spTree>
    <p:extLst>
      <p:ext uri="{BB962C8B-B14F-4D97-AF65-F5344CB8AC3E}">
        <p14:creationId xmlns:p14="http://schemas.microsoft.com/office/powerpoint/2010/main" val="377940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13</a:t>
            </a:fld>
            <a:endParaRPr lang="en-US"/>
          </a:p>
        </p:txBody>
      </p:sp>
    </p:spTree>
    <p:extLst>
      <p:ext uri="{BB962C8B-B14F-4D97-AF65-F5344CB8AC3E}">
        <p14:creationId xmlns:p14="http://schemas.microsoft.com/office/powerpoint/2010/main" val="125723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14</a:t>
            </a:fld>
            <a:endParaRPr lang="en-US"/>
          </a:p>
        </p:txBody>
      </p:sp>
    </p:spTree>
    <p:extLst>
      <p:ext uri="{BB962C8B-B14F-4D97-AF65-F5344CB8AC3E}">
        <p14:creationId xmlns:p14="http://schemas.microsoft.com/office/powerpoint/2010/main" val="125723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15</a:t>
            </a:fld>
            <a:endParaRPr lang="en-US"/>
          </a:p>
        </p:txBody>
      </p:sp>
    </p:spTree>
    <p:extLst>
      <p:ext uri="{BB962C8B-B14F-4D97-AF65-F5344CB8AC3E}">
        <p14:creationId xmlns:p14="http://schemas.microsoft.com/office/powerpoint/2010/main" val="54069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it is again</a:t>
            </a:r>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1/14/2015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1/14/2015</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1/14/2015</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1/14/2015</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api.rubyonrails.org/classes/Hash.html" TargetMode="External"/><Relationship Id="rId2" Type="http://schemas.openxmlformats.org/officeDocument/2006/relationships/hyperlink" Target="http://api.rubyonrails.org/classes/Array.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guides.rubyonrails.org/routing.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914400"/>
            <a:ext cx="4953000" cy="1828800"/>
          </a:xfrm>
        </p:spPr>
        <p:txBody>
          <a:bodyPr>
            <a:normAutofit fontScale="90000"/>
          </a:bodyPr>
          <a:lstStyle/>
          <a:p>
            <a:pPr algn="ctr"/>
            <a:r>
              <a:rPr lang="en-US" dirty="0" smtClean="0">
                <a:solidFill>
                  <a:schemeClr val="bg1"/>
                </a:solidFill>
              </a:rPr>
              <a:t/>
            </a:r>
            <a:br>
              <a:rPr lang="en-US" dirty="0" smtClean="0">
                <a:solidFill>
                  <a:schemeClr val="bg1"/>
                </a:solidFill>
              </a:rPr>
            </a:br>
            <a:r>
              <a:rPr lang="en-US" dirty="0" smtClean="0">
                <a:solidFill>
                  <a:schemeClr val="bg1"/>
                </a:solidFill>
              </a:rPr>
              <a:t>Ruby on Rails</a:t>
            </a:r>
            <a:br>
              <a:rPr lang="en-US" dirty="0" smtClean="0">
                <a:solidFill>
                  <a:schemeClr val="bg1"/>
                </a:solidFill>
              </a:rPr>
            </a:br>
            <a:r>
              <a:rPr lang="en-US" dirty="0" smtClean="0">
                <a:solidFill>
                  <a:schemeClr val="bg1"/>
                </a:solidFill>
              </a:rPr>
              <a:t>Controller of MVC</a:t>
            </a:r>
            <a:endParaRPr lang="en-US" dirty="0">
              <a:solidFill>
                <a:schemeClr val="bg1"/>
              </a:solidFill>
            </a:endParaRPr>
          </a:p>
        </p:txBody>
      </p:sp>
      <p:pic>
        <p:nvPicPr>
          <p:cNvPr id="6"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895725"/>
            <a:ext cx="21145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descr="http://upload.wikimedia.org/wikipedia/en/thumb/e/e9/Ruby_on_Rails.svg/791px-Ruby_on_Rail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828800"/>
            <a:ext cx="198278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Example Controller –here don’t call view but directly render text</a:t>
            </a:r>
            <a:endParaRPr lang="en-US" dirty="0"/>
          </a:p>
        </p:txBody>
      </p:sp>
      <p:sp>
        <p:nvSpPr>
          <p:cNvPr id="5" name="Rectangle 4"/>
          <p:cNvSpPr>
            <a:spLocks noChangeArrowheads="1"/>
          </p:cNvSpPr>
          <p:nvPr/>
        </p:nvSpPr>
        <p:spPr bwMode="auto">
          <a:xfrm>
            <a:off x="381000" y="2057400"/>
            <a:ext cx="45291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800"/>
              <a:t>class SayController &lt; ApplicationController</a:t>
            </a:r>
          </a:p>
          <a:p>
            <a:pPr>
              <a:spcBef>
                <a:spcPts val="500"/>
              </a:spcBef>
            </a:pPr>
            <a:r>
              <a:rPr lang="en-US" altLang="en-US" sz="1800"/>
              <a:t>  def hello</a:t>
            </a:r>
          </a:p>
          <a:p>
            <a:pPr>
              <a:spcBef>
                <a:spcPts val="500"/>
              </a:spcBef>
            </a:pPr>
            <a:r>
              <a:rPr lang="en-US" altLang="en-US" sz="1800"/>
              <a:t>    @time = Time.now</a:t>
            </a:r>
          </a:p>
          <a:p>
            <a:pPr>
              <a:spcBef>
                <a:spcPts val="500"/>
              </a:spcBef>
            </a:pPr>
            <a:r>
              <a:rPr lang="en-US" altLang="en-US" sz="1800"/>
              <a:t>    render :text =&gt; "Hello There"</a:t>
            </a:r>
          </a:p>
          <a:p>
            <a:pPr>
              <a:spcBef>
                <a:spcPts val="500"/>
              </a:spcBef>
            </a:pPr>
            <a:r>
              <a:rPr lang="en-US" altLang="en-US" sz="1800"/>
              <a:t>  end</a:t>
            </a:r>
          </a:p>
          <a:p>
            <a:pPr>
              <a:spcBef>
                <a:spcPts val="500"/>
              </a:spcBef>
            </a:pPr>
            <a:r>
              <a:rPr lang="en-US" altLang="en-US" sz="1800"/>
              <a:t>  </a:t>
            </a:r>
          </a:p>
          <a:p>
            <a:pPr>
              <a:spcBef>
                <a:spcPts val="500"/>
              </a:spcBef>
            </a:pPr>
            <a:r>
              <a:rPr lang="en-US" altLang="en-US" sz="1800"/>
              <a:t>  def goodbye</a:t>
            </a:r>
          </a:p>
          <a:p>
            <a:pPr>
              <a:spcBef>
                <a:spcPts val="500"/>
              </a:spcBef>
            </a:pPr>
            <a:r>
              <a:rPr lang="en-US" altLang="en-US" sz="1800"/>
              <a:t>  end</a:t>
            </a:r>
          </a:p>
          <a:p>
            <a:pPr>
              <a:spcBef>
                <a:spcPts val="500"/>
              </a:spcBef>
            </a:pPr>
            <a:r>
              <a:rPr lang="en-US" altLang="en-US" sz="1800"/>
              <a:t>end</a:t>
            </a:r>
          </a:p>
          <a:p>
            <a:pPr>
              <a:spcBef>
                <a:spcPts val="500"/>
              </a:spcBef>
            </a:pPr>
            <a:endParaRPr lang="en-US" altLang="en-US" sz="180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524000"/>
            <a:ext cx="3486468"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524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Controller and View to print out HTTP request headers</a:t>
            </a:r>
            <a:endParaRPr lang="en-US" dirty="0"/>
          </a:p>
        </p:txBody>
      </p:sp>
      <p:sp>
        <p:nvSpPr>
          <p:cNvPr id="4" name="Rectangle 3"/>
          <p:cNvSpPr>
            <a:spLocks noChangeArrowheads="1"/>
          </p:cNvSpPr>
          <p:nvPr/>
        </p:nvSpPr>
        <p:spPr bwMode="auto">
          <a:xfrm>
            <a:off x="4368353" y="698418"/>
            <a:ext cx="4783361" cy="3849772"/>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400" b="1" u="sng" dirty="0" err="1" smtClean="0">
                <a:solidFill>
                  <a:srgbClr val="C00000"/>
                </a:solidFill>
              </a:rPr>
              <a:t>requestHeaders.html.erb</a:t>
            </a:r>
            <a:endParaRPr lang="en-US" altLang="en-US" sz="1400" b="1" u="sng" dirty="0" smtClean="0">
              <a:solidFill>
                <a:srgbClr val="C00000"/>
              </a:solidFill>
            </a:endParaRPr>
          </a:p>
          <a:p>
            <a:pPr>
              <a:spcBef>
                <a:spcPts val="500"/>
              </a:spcBef>
            </a:pPr>
            <a:r>
              <a:rPr lang="en-US" altLang="en-US" sz="1400" dirty="0" smtClean="0"/>
              <a:t>&lt;</a:t>
            </a:r>
            <a:r>
              <a:rPr lang="en-US" altLang="en-US" sz="1400" dirty="0"/>
              <a:t>html&gt;</a:t>
            </a:r>
          </a:p>
          <a:p>
            <a:pPr>
              <a:spcBef>
                <a:spcPts val="500"/>
              </a:spcBef>
            </a:pPr>
            <a:r>
              <a:rPr lang="en-US" altLang="en-US" sz="1400" dirty="0"/>
              <a:t>  &lt;head&gt;</a:t>
            </a:r>
          </a:p>
          <a:p>
            <a:pPr>
              <a:spcBef>
                <a:spcPts val="500"/>
              </a:spcBef>
            </a:pPr>
            <a:r>
              <a:rPr lang="en-US" altLang="en-US" sz="1400" dirty="0"/>
              <a:t>    &lt;title&gt;Request Headers&lt;/title&gt; </a:t>
            </a:r>
          </a:p>
          <a:p>
            <a:pPr>
              <a:spcBef>
                <a:spcPts val="500"/>
              </a:spcBef>
            </a:pPr>
            <a:r>
              <a:rPr lang="en-US" altLang="en-US" sz="1400" dirty="0"/>
              <a:t>  &lt;/head&gt;</a:t>
            </a:r>
          </a:p>
          <a:p>
            <a:pPr>
              <a:spcBef>
                <a:spcPts val="500"/>
              </a:spcBef>
            </a:pPr>
            <a:r>
              <a:rPr lang="en-US" altLang="en-US" sz="1400" dirty="0"/>
              <a:t>  &lt;body&gt;</a:t>
            </a:r>
          </a:p>
          <a:p>
            <a:pPr>
              <a:spcBef>
                <a:spcPts val="500"/>
              </a:spcBef>
            </a:pPr>
            <a:r>
              <a:rPr lang="en-US" altLang="en-US" sz="1400" dirty="0"/>
              <a:t>    &lt;table border="0" </a:t>
            </a:r>
            <a:r>
              <a:rPr lang="en-US" altLang="en-US" sz="1400" dirty="0" err="1"/>
              <a:t>cellspacing</a:t>
            </a:r>
            <a:r>
              <a:rPr lang="en-US" altLang="en-US" sz="1400" dirty="0"/>
              <a:t>="5" </a:t>
            </a:r>
            <a:r>
              <a:rPr lang="en-US" altLang="en-US" sz="1400" dirty="0" err="1"/>
              <a:t>cellpadding</a:t>
            </a:r>
            <a:r>
              <a:rPr lang="en-US" altLang="en-US" sz="1400" dirty="0"/>
              <a:t>="5"&gt;</a:t>
            </a:r>
          </a:p>
          <a:p>
            <a:pPr>
              <a:spcBef>
                <a:spcPts val="500"/>
              </a:spcBef>
            </a:pPr>
            <a:r>
              <a:rPr lang="en-US" altLang="en-US" sz="1400" dirty="0"/>
              <a:t>      &lt;</a:t>
            </a:r>
            <a:r>
              <a:rPr lang="en-US" altLang="en-US" sz="1400" dirty="0" err="1"/>
              <a:t>tr</a:t>
            </a:r>
            <a:r>
              <a:rPr lang="en-US" altLang="en-US" sz="1400" dirty="0"/>
              <a:t>&gt;&lt;</a:t>
            </a:r>
            <a:r>
              <a:rPr lang="en-US" altLang="en-US" sz="1400" dirty="0" err="1"/>
              <a:t>th</a:t>
            </a:r>
            <a:r>
              <a:rPr lang="en-US" altLang="en-US" sz="1400" dirty="0"/>
              <a:t>&gt;Header&lt;/</a:t>
            </a:r>
            <a:r>
              <a:rPr lang="en-US" altLang="en-US" sz="1400" dirty="0" err="1"/>
              <a:t>th</a:t>
            </a:r>
            <a:r>
              <a:rPr lang="en-US" altLang="en-US" sz="1400" dirty="0"/>
              <a:t>&gt;&lt;</a:t>
            </a:r>
            <a:r>
              <a:rPr lang="en-US" altLang="en-US" sz="1400" dirty="0" err="1"/>
              <a:t>th</a:t>
            </a:r>
            <a:r>
              <a:rPr lang="en-US" altLang="en-US" sz="1400" dirty="0"/>
              <a:t>&gt;Value&lt;/</a:t>
            </a:r>
            <a:r>
              <a:rPr lang="en-US" altLang="en-US" sz="1400" dirty="0" err="1"/>
              <a:t>th</a:t>
            </a:r>
            <a:r>
              <a:rPr lang="en-US" altLang="en-US" sz="1400" dirty="0"/>
              <a:t>&gt;&lt;/</a:t>
            </a:r>
            <a:r>
              <a:rPr lang="en-US" altLang="en-US" sz="1400" dirty="0" err="1"/>
              <a:t>tr</a:t>
            </a:r>
            <a:r>
              <a:rPr lang="en-US" altLang="en-US" sz="1400" dirty="0"/>
              <a:t>&gt;</a:t>
            </a:r>
          </a:p>
          <a:p>
            <a:pPr>
              <a:spcBef>
                <a:spcPts val="500"/>
              </a:spcBef>
            </a:pPr>
            <a:r>
              <a:rPr lang="en-US" altLang="en-US" sz="1400" dirty="0"/>
              <a:t>      &lt;% </a:t>
            </a:r>
            <a:r>
              <a:rPr lang="en-US" altLang="en-US" sz="1400" dirty="0" err="1"/>
              <a:t>request.env.each_pair</a:t>
            </a:r>
            <a:r>
              <a:rPr lang="en-US" altLang="en-US" sz="1400" dirty="0"/>
              <a:t> do | key, value| %&gt;&lt;/p&gt;</a:t>
            </a:r>
          </a:p>
          <a:p>
            <a:pPr>
              <a:spcBef>
                <a:spcPts val="500"/>
              </a:spcBef>
            </a:pPr>
            <a:r>
              <a:rPr lang="en-US" altLang="en-US" sz="1400" dirty="0"/>
              <a:t>        &lt;</a:t>
            </a:r>
            <a:r>
              <a:rPr lang="en-US" altLang="en-US" sz="1400" dirty="0" err="1"/>
              <a:t>tr</a:t>
            </a:r>
            <a:r>
              <a:rPr lang="en-US" altLang="en-US" sz="1400" dirty="0"/>
              <a:t>&gt;&lt;td&gt;&lt;%= key %&gt;&lt;/td&gt;&lt;td&gt;&lt;%= value %&gt;&lt;/td&gt;&lt;/</a:t>
            </a:r>
            <a:r>
              <a:rPr lang="en-US" altLang="en-US" sz="1400" dirty="0" err="1"/>
              <a:t>tr</a:t>
            </a:r>
            <a:r>
              <a:rPr lang="en-US" altLang="en-US" sz="1400" dirty="0"/>
              <a:t>&gt;</a:t>
            </a:r>
          </a:p>
          <a:p>
            <a:pPr>
              <a:spcBef>
                <a:spcPts val="500"/>
              </a:spcBef>
            </a:pPr>
            <a:r>
              <a:rPr lang="en-US" altLang="en-US" sz="1400" dirty="0"/>
              <a:t>      &lt;% end %&gt;</a:t>
            </a:r>
          </a:p>
          <a:p>
            <a:pPr>
              <a:spcBef>
                <a:spcPts val="500"/>
              </a:spcBef>
            </a:pPr>
            <a:r>
              <a:rPr lang="en-US" altLang="en-US" sz="1400" dirty="0"/>
              <a:t>      &lt;/table&gt;</a:t>
            </a:r>
          </a:p>
          <a:p>
            <a:pPr>
              <a:spcBef>
                <a:spcPts val="500"/>
              </a:spcBef>
            </a:pPr>
            <a:r>
              <a:rPr lang="en-US" altLang="en-US" sz="1400" dirty="0"/>
              <a:t>  &lt;/body&gt;</a:t>
            </a:r>
          </a:p>
          <a:p>
            <a:pPr>
              <a:spcBef>
                <a:spcPts val="500"/>
              </a:spcBef>
            </a:pPr>
            <a:r>
              <a:rPr lang="en-US" altLang="en-US" sz="1400" dirty="0"/>
              <a:t>&lt;/html&gt;</a:t>
            </a:r>
          </a:p>
        </p:txBody>
      </p:sp>
      <p:sp>
        <p:nvSpPr>
          <p:cNvPr id="5" name="Rectangle 4"/>
          <p:cNvSpPr>
            <a:spLocks noChangeArrowheads="1"/>
          </p:cNvSpPr>
          <p:nvPr/>
        </p:nvSpPr>
        <p:spPr bwMode="auto">
          <a:xfrm>
            <a:off x="19050" y="1733917"/>
            <a:ext cx="3863237" cy="2451953"/>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400" dirty="0"/>
              <a:t>class </a:t>
            </a:r>
            <a:r>
              <a:rPr lang="en-US" altLang="en-US" sz="1400" dirty="0" err="1"/>
              <a:t>SayController</a:t>
            </a:r>
            <a:r>
              <a:rPr lang="en-US" altLang="en-US" sz="1400" dirty="0"/>
              <a:t> &lt; </a:t>
            </a:r>
            <a:r>
              <a:rPr lang="en-US" altLang="en-US" sz="1400" dirty="0" err="1"/>
              <a:t>ApplicationController</a:t>
            </a:r>
            <a:r>
              <a:rPr lang="en-US" altLang="en-US" sz="1400" dirty="0"/>
              <a:t>  </a:t>
            </a:r>
          </a:p>
          <a:p>
            <a:pPr>
              <a:spcBef>
                <a:spcPts val="500"/>
              </a:spcBef>
            </a:pPr>
            <a:r>
              <a:rPr lang="en-US" altLang="en-US" sz="1400" dirty="0"/>
              <a:t>  </a:t>
            </a:r>
            <a:r>
              <a:rPr lang="en-US" altLang="en-US" sz="1400" dirty="0" err="1"/>
              <a:t>def</a:t>
            </a:r>
            <a:r>
              <a:rPr lang="en-US" altLang="en-US" sz="1400" dirty="0"/>
              <a:t> </a:t>
            </a:r>
            <a:r>
              <a:rPr lang="en-US" altLang="en-US" sz="1400" dirty="0" err="1"/>
              <a:t>requestHeaderInController</a:t>
            </a:r>
            <a:endParaRPr lang="en-US" altLang="en-US" sz="1400" dirty="0"/>
          </a:p>
          <a:p>
            <a:pPr>
              <a:spcBef>
                <a:spcPts val="500"/>
              </a:spcBef>
            </a:pPr>
            <a:r>
              <a:rPr lang="en-US" altLang="en-US" sz="1400" dirty="0"/>
              <a:t>    </a:t>
            </a:r>
            <a:r>
              <a:rPr lang="en-US" altLang="en-US" sz="1400" dirty="0" err="1"/>
              <a:t>remote_host</a:t>
            </a:r>
            <a:r>
              <a:rPr lang="en-US" altLang="en-US" sz="1400" dirty="0"/>
              <a:t> = </a:t>
            </a:r>
            <a:r>
              <a:rPr lang="en-US" altLang="en-US" sz="1400" dirty="0" err="1"/>
              <a:t>request.env</a:t>
            </a:r>
            <a:r>
              <a:rPr lang="en-US" altLang="en-US" sz="1400" dirty="0"/>
              <a:t>['REMOTE_HOST']</a:t>
            </a:r>
          </a:p>
          <a:p>
            <a:pPr>
              <a:spcBef>
                <a:spcPts val="500"/>
              </a:spcBef>
            </a:pPr>
            <a:r>
              <a:rPr lang="en-US" altLang="en-US" sz="1400" dirty="0"/>
              <a:t>  end</a:t>
            </a:r>
          </a:p>
          <a:p>
            <a:pPr>
              <a:spcBef>
                <a:spcPts val="500"/>
              </a:spcBef>
            </a:pPr>
            <a:r>
              <a:rPr lang="en-US" altLang="en-US" sz="1400" dirty="0"/>
              <a:t>  </a:t>
            </a:r>
          </a:p>
          <a:p>
            <a:pPr>
              <a:spcBef>
                <a:spcPts val="500"/>
              </a:spcBef>
            </a:pPr>
            <a:r>
              <a:rPr lang="en-US" altLang="en-US" sz="1400" dirty="0"/>
              <a:t>  </a:t>
            </a:r>
            <a:r>
              <a:rPr lang="en-US" altLang="en-US" sz="1400" dirty="0" err="1"/>
              <a:t>def</a:t>
            </a:r>
            <a:r>
              <a:rPr lang="en-US" altLang="en-US" sz="1400" dirty="0"/>
              <a:t> </a:t>
            </a:r>
            <a:r>
              <a:rPr lang="en-US" altLang="en-US" sz="1400" dirty="0" err="1"/>
              <a:t>requestHeaders</a:t>
            </a:r>
            <a:endParaRPr lang="en-US" altLang="en-US" sz="1400" dirty="0"/>
          </a:p>
          <a:p>
            <a:pPr>
              <a:spcBef>
                <a:spcPts val="500"/>
              </a:spcBef>
            </a:pPr>
            <a:r>
              <a:rPr lang="en-US" altLang="en-US" sz="1400" dirty="0"/>
              <a:t>  end</a:t>
            </a:r>
          </a:p>
          <a:p>
            <a:pPr>
              <a:spcBef>
                <a:spcPts val="500"/>
              </a:spcBef>
            </a:pPr>
            <a:r>
              <a:rPr lang="en-US" altLang="en-US" sz="1400" dirty="0"/>
              <a:t>end</a:t>
            </a:r>
          </a:p>
          <a:p>
            <a:pPr>
              <a:spcBef>
                <a:spcPts val="500"/>
              </a:spcBef>
            </a:pPr>
            <a:endParaRPr lang="en-US" altLang="en-US" sz="14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30" y="4408408"/>
            <a:ext cx="6451664" cy="235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93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Passing Parameters in Request to Controller</a:t>
            </a:r>
            <a:endParaRPr lang="en-US" dirty="0"/>
          </a:p>
        </p:txBody>
      </p:sp>
      <p:sp>
        <p:nvSpPr>
          <p:cNvPr id="3" name="Content Placeholder 2"/>
          <p:cNvSpPr>
            <a:spLocks noGrp="1"/>
          </p:cNvSpPr>
          <p:nvPr>
            <p:ph sz="quarter" idx="1"/>
          </p:nvPr>
        </p:nvSpPr>
        <p:spPr/>
        <p:txBody>
          <a:bodyPr/>
          <a:lstStyle/>
          <a:p>
            <a:r>
              <a:rPr lang="en-US" dirty="0" smtClean="0"/>
              <a:t>Example request:     tweets/3       # means get tweet 3</a:t>
            </a:r>
          </a:p>
          <a:p>
            <a:r>
              <a:rPr lang="en-US" dirty="0" smtClean="0"/>
              <a:t>Read in parameter in Controller via: </a:t>
            </a:r>
            <a:r>
              <a:rPr lang="en-US" dirty="0" err="1" smtClean="0"/>
              <a:t>params</a:t>
            </a:r>
            <a:r>
              <a:rPr lang="en-US" dirty="0" smtClean="0"/>
              <a:t>[:id]</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60" t="31709" r="28348" b="42406"/>
          <a:stretch/>
        </p:blipFill>
        <p:spPr bwMode="auto">
          <a:xfrm>
            <a:off x="990600" y="3429000"/>
            <a:ext cx="6917634" cy="21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455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example Passing Parameter</a:t>
            </a:r>
            <a:endParaRPr lang="en-US" dirty="0"/>
          </a:p>
        </p:txBody>
      </p:sp>
      <p:sp>
        <p:nvSpPr>
          <p:cNvPr id="3" name="Content Placeholder 2"/>
          <p:cNvSpPr>
            <a:spLocks noGrp="1"/>
          </p:cNvSpPr>
          <p:nvPr>
            <p:ph sz="quarter" idx="1"/>
          </p:nvPr>
        </p:nvSpPr>
        <p:spPr/>
        <p:txBody>
          <a:bodyPr/>
          <a:lstStyle/>
          <a:p>
            <a:r>
              <a:rPr lang="en-US" dirty="0" smtClean="0"/>
              <a:t>Say have request:     /</a:t>
            </a:r>
            <a:r>
              <a:rPr lang="en-US" dirty="0" err="1" smtClean="0"/>
              <a:t>tweets?status</a:t>
            </a:r>
            <a:r>
              <a:rPr lang="en-US" dirty="0" smtClean="0"/>
              <a:t>=I’m hungry</a:t>
            </a:r>
          </a:p>
          <a:p>
            <a:r>
              <a:rPr lang="en-US" dirty="0" smtClean="0"/>
              <a:t>Lets say we want this to mean, create a new  Tweet with the status of “I’m hungry”</a:t>
            </a:r>
          </a:p>
          <a:p>
            <a:r>
              <a:rPr lang="en-US" dirty="0" smtClean="0"/>
              <a:t>Here is the controller code:</a:t>
            </a:r>
          </a:p>
          <a:p>
            <a:endParaRPr lang="en-US" dirty="0"/>
          </a:p>
          <a:p>
            <a:pPr marL="0" indent="0">
              <a:buNone/>
            </a:pPr>
            <a:r>
              <a:rPr lang="en-US" b="1" dirty="0" smtClean="0">
                <a:solidFill>
                  <a:srgbClr val="0070C0"/>
                </a:solidFill>
              </a:rPr>
              <a:t>@tweet = </a:t>
            </a:r>
            <a:r>
              <a:rPr lang="en-US" b="1" dirty="0" err="1" smtClean="0">
                <a:solidFill>
                  <a:srgbClr val="0070C0"/>
                </a:solidFill>
              </a:rPr>
              <a:t>Tweet.create</a:t>
            </a:r>
            <a:r>
              <a:rPr lang="en-US" b="1" dirty="0" smtClean="0">
                <a:solidFill>
                  <a:srgbClr val="0070C0"/>
                </a:solidFill>
              </a:rPr>
              <a:t>(status:   </a:t>
            </a:r>
            <a:r>
              <a:rPr lang="en-US" b="1" dirty="0" err="1" smtClean="0">
                <a:solidFill>
                  <a:srgbClr val="0070C0"/>
                </a:solidFill>
              </a:rPr>
              <a:t>params</a:t>
            </a:r>
            <a:r>
              <a:rPr lang="en-US" b="1" dirty="0" smtClean="0">
                <a:solidFill>
                  <a:srgbClr val="0070C0"/>
                </a:solidFill>
              </a:rPr>
              <a:t>[:status] )</a:t>
            </a:r>
            <a:endParaRPr lang="en-US" b="1" dirty="0">
              <a:solidFill>
                <a:srgbClr val="0070C0"/>
              </a:solidFill>
            </a:endParaRPr>
          </a:p>
        </p:txBody>
      </p:sp>
      <p:sp>
        <p:nvSpPr>
          <p:cNvPr id="4" name="TextBox 3"/>
          <p:cNvSpPr txBox="1"/>
          <p:nvPr/>
        </p:nvSpPr>
        <p:spPr>
          <a:xfrm>
            <a:off x="5181600" y="2514599"/>
            <a:ext cx="4114800" cy="1200329"/>
          </a:xfrm>
          <a:prstGeom prst="rect">
            <a:avLst/>
          </a:prstGeom>
          <a:solidFill>
            <a:srgbClr val="FFC000"/>
          </a:solidFill>
        </p:spPr>
        <p:txBody>
          <a:bodyPr wrap="square" rtlCol="0">
            <a:spAutoFit/>
          </a:bodyPr>
          <a:lstStyle/>
          <a:p>
            <a:r>
              <a:rPr lang="en-US" b="1" dirty="0" smtClean="0"/>
              <a:t>/</a:t>
            </a:r>
            <a:r>
              <a:rPr lang="en-US" b="1" dirty="0" err="1" smtClean="0"/>
              <a:t>tweets?status</a:t>
            </a:r>
            <a:r>
              <a:rPr lang="en-US" b="1" dirty="0" smtClean="0"/>
              <a:t>=I’m hungry</a:t>
            </a:r>
          </a:p>
          <a:p>
            <a:r>
              <a:rPr lang="en-US" b="1" dirty="0" smtClean="0"/>
              <a:t>YIELDS the following hash for </a:t>
            </a:r>
            <a:r>
              <a:rPr lang="en-US" b="1" dirty="0" err="1" smtClean="0"/>
              <a:t>params</a:t>
            </a:r>
            <a:r>
              <a:rPr lang="en-US" b="1" dirty="0" smtClean="0"/>
              <a:t> </a:t>
            </a:r>
          </a:p>
          <a:p>
            <a:endParaRPr lang="en-US" b="1" dirty="0"/>
          </a:p>
          <a:p>
            <a:r>
              <a:rPr lang="en-US" b="1" dirty="0" err="1" smtClean="0"/>
              <a:t>params</a:t>
            </a:r>
            <a:r>
              <a:rPr lang="en-US" b="1" dirty="0" smtClean="0"/>
              <a:t> = {status:   “I’m hungry” }</a:t>
            </a:r>
            <a:endParaRPr lang="en-US" b="1" dirty="0"/>
          </a:p>
        </p:txBody>
      </p:sp>
    </p:spTree>
    <p:extLst>
      <p:ext uri="{BB962C8B-B14F-4D97-AF65-F5344CB8AC3E}">
        <p14:creationId xmlns:p14="http://schemas.microsoft.com/office/powerpoint/2010/main" val="162325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example Passing Parameter</a:t>
            </a:r>
            <a:endParaRPr lang="en-US" dirty="0"/>
          </a:p>
        </p:txBody>
      </p:sp>
      <p:sp>
        <p:nvSpPr>
          <p:cNvPr id="3" name="Content Placeholder 2"/>
          <p:cNvSpPr>
            <a:spLocks noGrp="1"/>
          </p:cNvSpPr>
          <p:nvPr>
            <p:ph sz="quarter" idx="1"/>
          </p:nvPr>
        </p:nvSpPr>
        <p:spPr>
          <a:xfrm>
            <a:off x="533400" y="1447800"/>
            <a:ext cx="8382000" cy="5257800"/>
          </a:xfrm>
        </p:spPr>
        <p:txBody>
          <a:bodyPr/>
          <a:lstStyle/>
          <a:p>
            <a:r>
              <a:rPr lang="en-US" dirty="0" smtClean="0"/>
              <a:t>Say have request:     </a:t>
            </a:r>
            <a:r>
              <a:rPr lang="en-US" b="1" dirty="0" smtClean="0">
                <a:solidFill>
                  <a:srgbClr val="C00000"/>
                </a:solidFill>
              </a:rPr>
              <a:t>/</a:t>
            </a:r>
            <a:r>
              <a:rPr lang="en-US" b="1" dirty="0" err="1" smtClean="0">
                <a:solidFill>
                  <a:srgbClr val="C00000"/>
                </a:solidFill>
              </a:rPr>
              <a:t>tweets?tweet</a:t>
            </a:r>
            <a:r>
              <a:rPr lang="en-US" b="1" dirty="0" smtClean="0">
                <a:solidFill>
                  <a:srgbClr val="C00000"/>
                </a:solidFill>
              </a:rPr>
              <a:t>[status]=I’m hungry</a:t>
            </a:r>
          </a:p>
          <a:p>
            <a:r>
              <a:rPr lang="en-US" dirty="0" smtClean="0"/>
              <a:t>Lets say we want this to mean, create a new  Tweet with the status of “I’m hungry”</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Here is the controller code:</a:t>
            </a:r>
          </a:p>
          <a:p>
            <a:pPr marL="0" indent="0">
              <a:buNone/>
            </a:pPr>
            <a:r>
              <a:rPr lang="en-US" b="1" dirty="0" smtClean="0">
                <a:solidFill>
                  <a:srgbClr val="0070C0"/>
                </a:solidFill>
              </a:rPr>
              <a:t>@tweet = </a:t>
            </a:r>
            <a:r>
              <a:rPr lang="en-US" b="1" dirty="0" err="1" smtClean="0">
                <a:solidFill>
                  <a:srgbClr val="0070C0"/>
                </a:solidFill>
              </a:rPr>
              <a:t>Tweet.create</a:t>
            </a:r>
            <a:r>
              <a:rPr lang="en-US" b="1" dirty="0" smtClean="0">
                <a:solidFill>
                  <a:srgbClr val="0070C0"/>
                </a:solidFill>
              </a:rPr>
              <a:t>(</a:t>
            </a:r>
            <a:r>
              <a:rPr lang="en-US" b="1" dirty="0" err="1" smtClean="0">
                <a:solidFill>
                  <a:srgbClr val="0070C0"/>
                </a:solidFill>
              </a:rPr>
              <a:t>params</a:t>
            </a:r>
            <a:r>
              <a:rPr lang="en-US" b="1" dirty="0" smtClean="0">
                <a:solidFill>
                  <a:srgbClr val="0070C0"/>
                </a:solidFill>
              </a:rPr>
              <a:t>[:tweet])</a:t>
            </a:r>
            <a:endParaRPr lang="en-US" b="1" dirty="0">
              <a:solidFill>
                <a:srgbClr val="0070C0"/>
              </a:solidFill>
            </a:endParaRPr>
          </a:p>
        </p:txBody>
      </p:sp>
      <p:sp>
        <p:nvSpPr>
          <p:cNvPr id="4" name="TextBox 3"/>
          <p:cNvSpPr txBox="1"/>
          <p:nvPr/>
        </p:nvSpPr>
        <p:spPr>
          <a:xfrm>
            <a:off x="1447800" y="2743200"/>
            <a:ext cx="7696200" cy="2739211"/>
          </a:xfrm>
          <a:prstGeom prst="rect">
            <a:avLst/>
          </a:prstGeom>
          <a:solidFill>
            <a:srgbClr val="FFC000"/>
          </a:solidFill>
        </p:spPr>
        <p:txBody>
          <a:bodyPr wrap="square" rtlCol="0">
            <a:spAutoFit/>
          </a:bodyPr>
          <a:lstStyle/>
          <a:p>
            <a:r>
              <a:rPr lang="en-US" b="1" dirty="0" smtClean="0"/>
              <a:t>/</a:t>
            </a:r>
            <a:r>
              <a:rPr lang="en-US" b="1" dirty="0" err="1" smtClean="0"/>
              <a:t>tweets?tweet</a:t>
            </a:r>
            <a:r>
              <a:rPr lang="en-US" b="1" dirty="0" smtClean="0"/>
              <a:t>[status]=I’m hungry</a:t>
            </a:r>
          </a:p>
          <a:p>
            <a:r>
              <a:rPr lang="en-US" b="1" dirty="0" smtClean="0"/>
              <a:t>YIELDS the following hash for </a:t>
            </a:r>
            <a:r>
              <a:rPr lang="en-US" b="1" dirty="0" err="1" smtClean="0"/>
              <a:t>params</a:t>
            </a:r>
            <a:r>
              <a:rPr lang="en-US" b="1" dirty="0" smtClean="0"/>
              <a:t> </a:t>
            </a:r>
          </a:p>
          <a:p>
            <a:endParaRPr lang="en-US" b="1" dirty="0"/>
          </a:p>
          <a:p>
            <a:r>
              <a:rPr lang="en-US" b="1" dirty="0" err="1" smtClean="0">
                <a:solidFill>
                  <a:srgbClr val="C00000"/>
                </a:solidFill>
              </a:rPr>
              <a:t>params</a:t>
            </a:r>
            <a:r>
              <a:rPr lang="en-US" b="1" dirty="0" smtClean="0">
                <a:solidFill>
                  <a:srgbClr val="C00000"/>
                </a:solidFill>
              </a:rPr>
              <a:t> = {tweet: {status:   “I’m hungry” }}</a:t>
            </a:r>
          </a:p>
          <a:p>
            <a:endParaRPr lang="en-US" b="1" dirty="0">
              <a:solidFill>
                <a:srgbClr val="C00000"/>
              </a:solidFill>
            </a:endParaRPr>
          </a:p>
          <a:p>
            <a:r>
              <a:rPr lang="en-US" b="1" dirty="0" smtClean="0">
                <a:solidFill>
                  <a:srgbClr val="C00000"/>
                </a:solidFill>
              </a:rPr>
              <a:t>Note: </a:t>
            </a:r>
            <a:r>
              <a:rPr lang="en-US" b="1" dirty="0" err="1" smtClean="0">
                <a:solidFill>
                  <a:srgbClr val="C00000"/>
                </a:solidFill>
              </a:rPr>
              <a:t>params</a:t>
            </a:r>
            <a:r>
              <a:rPr lang="en-US" b="1" dirty="0" smtClean="0">
                <a:solidFill>
                  <a:srgbClr val="C00000"/>
                </a:solidFill>
              </a:rPr>
              <a:t>[:tweet] = {status:  “I’m hungry}</a:t>
            </a:r>
          </a:p>
          <a:p>
            <a:r>
              <a:rPr lang="en-US" b="1" dirty="0" smtClean="0">
                <a:solidFill>
                  <a:srgbClr val="C00000"/>
                </a:solidFill>
              </a:rPr>
              <a:t>AND that hash can be used directly as input into </a:t>
            </a:r>
          </a:p>
          <a:p>
            <a:r>
              <a:rPr lang="en-US" b="1" dirty="0" smtClean="0">
                <a:solidFill>
                  <a:srgbClr val="C00000"/>
                </a:solidFill>
              </a:rPr>
              <a:t>create method</a:t>
            </a:r>
          </a:p>
          <a:p>
            <a:r>
              <a:rPr lang="en-US" sz="2800" b="1" u="sng" dirty="0" smtClean="0">
                <a:solidFill>
                  <a:srgbClr val="7030A0"/>
                </a:solidFill>
              </a:rPr>
              <a:t>This is WHY you see the above request format</a:t>
            </a:r>
            <a:endParaRPr lang="en-US" sz="2800" b="1" u="sng" dirty="0">
              <a:solidFill>
                <a:srgbClr val="7030A0"/>
              </a:solidFill>
            </a:endParaRPr>
          </a:p>
        </p:txBody>
      </p:sp>
    </p:spTree>
    <p:extLst>
      <p:ext uri="{BB962C8B-B14F-4D97-AF65-F5344CB8AC3E}">
        <p14:creationId xmlns:p14="http://schemas.microsoft.com/office/powerpoint/2010/main" val="2013825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In the last code, a person could have set any values in the request ---that could be dangerous …SQL injection attacks …. SOLUTION:    Strong Parameters</a:t>
            </a:r>
            <a:endParaRPr lang="en-US" sz="2800"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91" t="21678" r="16261" b="16279"/>
          <a:stretch/>
        </p:blipFill>
        <p:spPr bwMode="auto">
          <a:xfrm>
            <a:off x="251791" y="1447800"/>
            <a:ext cx="8892209" cy="508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19600" y="1304745"/>
            <a:ext cx="4114800" cy="923330"/>
          </a:xfrm>
          <a:prstGeom prst="rect">
            <a:avLst/>
          </a:prstGeom>
          <a:solidFill>
            <a:srgbClr val="FFC000"/>
          </a:solidFill>
        </p:spPr>
        <p:txBody>
          <a:bodyPr wrap="square" rtlCol="0">
            <a:spAutoFit/>
          </a:bodyPr>
          <a:lstStyle/>
          <a:p>
            <a:r>
              <a:rPr lang="en-US" b="1" dirty="0" smtClean="0"/>
              <a:t>This means you require :tweet </a:t>
            </a:r>
          </a:p>
          <a:p>
            <a:r>
              <a:rPr lang="en-US" b="1" dirty="0" smtClean="0"/>
              <a:t>and you allow :status attribute of </a:t>
            </a:r>
            <a:r>
              <a:rPr lang="en-US" b="1" dirty="0" err="1" smtClean="0"/>
              <a:t>params</a:t>
            </a:r>
            <a:r>
              <a:rPr lang="en-US" b="1" dirty="0" smtClean="0"/>
              <a:t>[:tweet]</a:t>
            </a:r>
            <a:endParaRPr lang="en-US" b="1" dirty="0"/>
          </a:p>
        </p:txBody>
      </p:sp>
      <p:sp>
        <p:nvSpPr>
          <p:cNvPr id="3" name="Down Arrow 2"/>
          <p:cNvSpPr/>
          <p:nvPr/>
        </p:nvSpPr>
        <p:spPr>
          <a:xfrm>
            <a:off x="7162800" y="1905000"/>
            <a:ext cx="4572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39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647700"/>
          </a:xfrm>
        </p:spPr>
        <p:txBody>
          <a:bodyPr>
            <a:noAutofit/>
          </a:bodyPr>
          <a:lstStyle/>
          <a:p>
            <a:r>
              <a:rPr lang="en-US" sz="2000" dirty="0" smtClean="0"/>
              <a:t>Typical way you define in Controller a method </a:t>
            </a:r>
            <a:r>
              <a:rPr lang="en-US" sz="2000" b="1" dirty="0" smtClean="0">
                <a:solidFill>
                  <a:srgbClr val="0070C0"/>
                </a:solidFill>
              </a:rPr>
              <a:t>***_</a:t>
            </a:r>
            <a:r>
              <a:rPr lang="en-US" sz="2000" b="1" dirty="0" err="1" smtClean="0">
                <a:solidFill>
                  <a:srgbClr val="0070C0"/>
                </a:solidFill>
              </a:rPr>
              <a:t>params</a:t>
            </a:r>
            <a:r>
              <a:rPr lang="en-US" sz="2000" dirty="0" smtClean="0">
                <a:solidFill>
                  <a:srgbClr val="0070C0"/>
                </a:solidFill>
              </a:rPr>
              <a:t> </a:t>
            </a:r>
            <a:r>
              <a:rPr lang="en-US" sz="2000" dirty="0" smtClean="0">
                <a:solidFill>
                  <a:srgbClr val="0070C0"/>
                </a:solidFill>
              </a:rPr>
              <a:t>(where ***=name of model class) </a:t>
            </a:r>
            <a:r>
              <a:rPr lang="en-US" sz="2000" dirty="0" smtClean="0"/>
              <a:t>to </a:t>
            </a:r>
            <a:r>
              <a:rPr lang="en-US" sz="2000" dirty="0" smtClean="0"/>
              <a:t>set required and permitted (strong parameters)</a:t>
            </a:r>
            <a:endParaRPr lang="en-US" sz="2000" dirty="0"/>
          </a:p>
        </p:txBody>
      </p:sp>
      <p:sp>
        <p:nvSpPr>
          <p:cNvPr id="3" name="Content Placeholder 2"/>
          <p:cNvSpPr>
            <a:spLocks noGrp="1"/>
          </p:cNvSpPr>
          <p:nvPr>
            <p:ph sz="quarter" idx="1"/>
          </p:nvPr>
        </p:nvSpPr>
        <p:spPr>
          <a:xfrm>
            <a:off x="152400" y="685800"/>
            <a:ext cx="4800600" cy="6019800"/>
          </a:xfrm>
          <a:solidFill>
            <a:schemeClr val="bg2">
              <a:lumMod val="90000"/>
            </a:schemeClr>
          </a:solidFill>
        </p:spPr>
        <p:txBody>
          <a:bodyPr>
            <a:noAutofit/>
          </a:bodyPr>
          <a:lstStyle/>
          <a:p>
            <a:pPr marL="0" indent="0">
              <a:buNone/>
            </a:pPr>
            <a:r>
              <a:rPr lang="en-US" sz="2000" dirty="0">
                <a:solidFill>
                  <a:srgbClr val="C00000"/>
                </a:solidFill>
              </a:rPr>
              <a:t>class </a:t>
            </a:r>
            <a:r>
              <a:rPr lang="en-US" sz="2000" dirty="0" err="1"/>
              <a:t>UsersController</a:t>
            </a:r>
            <a:r>
              <a:rPr lang="en-US" sz="2000" dirty="0"/>
              <a:t> &lt; </a:t>
            </a:r>
            <a:r>
              <a:rPr lang="en-US" sz="2000" dirty="0" err="1"/>
              <a:t>ApplicationController</a:t>
            </a:r>
            <a:endParaRPr lang="en-US" sz="2000" dirty="0"/>
          </a:p>
          <a:p>
            <a:pPr marL="0" indent="0">
              <a:buNone/>
            </a:pPr>
            <a:r>
              <a:rPr lang="en-US" sz="2000" dirty="0"/>
              <a:t> </a:t>
            </a:r>
            <a:r>
              <a:rPr lang="en-US" sz="2000" dirty="0" smtClean="0"/>
              <a:t>  </a:t>
            </a:r>
            <a:r>
              <a:rPr lang="en-US" sz="2000" dirty="0" err="1"/>
              <a:t>def</a:t>
            </a:r>
            <a:r>
              <a:rPr lang="en-US" sz="2000" dirty="0"/>
              <a:t> create</a:t>
            </a:r>
          </a:p>
          <a:p>
            <a:pPr marL="0" indent="0">
              <a:buNone/>
            </a:pPr>
            <a:r>
              <a:rPr lang="en-US" sz="2000" dirty="0"/>
              <a:t>    @user = </a:t>
            </a:r>
            <a:r>
              <a:rPr lang="en-US" sz="2000" dirty="0" err="1"/>
              <a:t>User.new</a:t>
            </a:r>
            <a:r>
              <a:rPr lang="en-US" sz="2000" dirty="0"/>
              <a:t>(</a:t>
            </a:r>
            <a:r>
              <a:rPr lang="en-US" sz="2000" b="1" dirty="0" err="1">
                <a:solidFill>
                  <a:srgbClr val="0070C0"/>
                </a:solidFill>
              </a:rPr>
              <a:t>user_params</a:t>
            </a:r>
            <a:r>
              <a:rPr lang="en-US" sz="2000" dirty="0"/>
              <a:t>)</a:t>
            </a:r>
          </a:p>
          <a:p>
            <a:pPr marL="0" indent="0">
              <a:buNone/>
            </a:pPr>
            <a:r>
              <a:rPr lang="en-US" sz="2000" dirty="0"/>
              <a:t>    if @</a:t>
            </a:r>
            <a:r>
              <a:rPr lang="en-US" sz="2000" dirty="0" err="1"/>
              <a:t>user.save</a:t>
            </a:r>
            <a:endParaRPr lang="en-US" sz="2000" dirty="0"/>
          </a:p>
          <a:p>
            <a:pPr marL="0" indent="0">
              <a:buNone/>
            </a:pPr>
            <a:r>
              <a:rPr lang="en-US" sz="2000" dirty="0"/>
              <a:t>      </a:t>
            </a:r>
            <a:r>
              <a:rPr lang="en-US" sz="2000" dirty="0" err="1"/>
              <a:t>sign_in</a:t>
            </a:r>
            <a:r>
              <a:rPr lang="en-US" sz="2000" dirty="0"/>
              <a:t> @user</a:t>
            </a:r>
          </a:p>
          <a:p>
            <a:pPr marL="0" indent="0">
              <a:buNone/>
            </a:pPr>
            <a:r>
              <a:rPr lang="en-US" sz="2000" dirty="0"/>
              <a:t>      flash[:success] = "Welcome to </a:t>
            </a:r>
            <a:r>
              <a:rPr lang="en-US" sz="2000" dirty="0" smtClean="0"/>
              <a:t>Sample </a:t>
            </a:r>
            <a:r>
              <a:rPr lang="en-US" sz="2000" dirty="0"/>
              <a:t>App!"</a:t>
            </a:r>
          </a:p>
          <a:p>
            <a:pPr marL="0" indent="0">
              <a:buNone/>
            </a:pPr>
            <a:r>
              <a:rPr lang="en-US" sz="2000" dirty="0"/>
              <a:t>      </a:t>
            </a:r>
            <a:r>
              <a:rPr lang="en-US" sz="2000" dirty="0" err="1"/>
              <a:t>redirect_to</a:t>
            </a:r>
            <a:r>
              <a:rPr lang="en-US" sz="2000" dirty="0"/>
              <a:t> @user</a:t>
            </a:r>
          </a:p>
          <a:p>
            <a:pPr marL="0" indent="0">
              <a:buNone/>
            </a:pPr>
            <a:r>
              <a:rPr lang="en-US" sz="2000" dirty="0"/>
              <a:t>    else</a:t>
            </a:r>
          </a:p>
          <a:p>
            <a:pPr marL="0" indent="0">
              <a:buNone/>
            </a:pPr>
            <a:r>
              <a:rPr lang="en-US" sz="2000" dirty="0"/>
              <a:t>      render 'new'</a:t>
            </a:r>
          </a:p>
          <a:p>
            <a:pPr marL="0" indent="0">
              <a:buNone/>
            </a:pPr>
            <a:r>
              <a:rPr lang="en-US" sz="2000" dirty="0"/>
              <a:t>    end</a:t>
            </a:r>
          </a:p>
          <a:p>
            <a:pPr marL="0" indent="0">
              <a:buNone/>
            </a:pPr>
            <a:r>
              <a:rPr lang="en-US" sz="2000" dirty="0"/>
              <a:t>  end</a:t>
            </a:r>
          </a:p>
          <a:p>
            <a:pPr marL="0" indent="0">
              <a:buNone/>
            </a:pPr>
            <a:endParaRPr lang="en-US" sz="2000" dirty="0" smtClean="0"/>
          </a:p>
          <a:p>
            <a:pPr marL="0" indent="0">
              <a:buNone/>
            </a:pPr>
            <a:r>
              <a:rPr lang="en-US" sz="2000" dirty="0" smtClean="0"/>
              <a:t>  </a:t>
            </a:r>
            <a:r>
              <a:rPr lang="en-US" sz="2000" dirty="0" err="1"/>
              <a:t>def</a:t>
            </a:r>
            <a:r>
              <a:rPr lang="en-US" sz="2000" dirty="0"/>
              <a:t> edit</a:t>
            </a:r>
          </a:p>
          <a:p>
            <a:pPr marL="0" indent="0">
              <a:buNone/>
            </a:pPr>
            <a:r>
              <a:rPr lang="en-US" sz="2000" dirty="0"/>
              <a:t>  </a:t>
            </a:r>
            <a:r>
              <a:rPr lang="en-US" sz="2000" dirty="0" smtClean="0"/>
              <a:t>end</a:t>
            </a:r>
            <a:endParaRPr lang="en-US" sz="2000" dirty="0"/>
          </a:p>
        </p:txBody>
      </p:sp>
      <p:sp>
        <p:nvSpPr>
          <p:cNvPr id="4" name="Content Placeholder 2"/>
          <p:cNvSpPr txBox="1">
            <a:spLocks/>
          </p:cNvSpPr>
          <p:nvPr/>
        </p:nvSpPr>
        <p:spPr>
          <a:xfrm>
            <a:off x="5029200" y="762000"/>
            <a:ext cx="4114800" cy="5943600"/>
          </a:xfrm>
          <a:prstGeom prst="rect">
            <a:avLst/>
          </a:prstGeom>
          <a:solidFill>
            <a:schemeClr val="bg2">
              <a:lumMod val="90000"/>
            </a:schemeClr>
          </a:solidFill>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Font typeface="Wingdings 2"/>
              <a:buNone/>
            </a:pPr>
            <a:r>
              <a:rPr lang="en-US" sz="1800" dirty="0" smtClean="0"/>
              <a:t>  </a:t>
            </a:r>
            <a:r>
              <a:rPr lang="en-US" sz="1800" dirty="0" err="1" smtClean="0"/>
              <a:t>def</a:t>
            </a:r>
            <a:r>
              <a:rPr lang="en-US" sz="1800" dirty="0" smtClean="0"/>
              <a:t> update</a:t>
            </a:r>
          </a:p>
          <a:p>
            <a:pPr marL="0" indent="0">
              <a:buFont typeface="Wingdings 2"/>
              <a:buNone/>
            </a:pPr>
            <a:r>
              <a:rPr lang="en-US" sz="1800" dirty="0" smtClean="0"/>
              <a:t>    if @</a:t>
            </a:r>
            <a:r>
              <a:rPr lang="en-US" sz="1800" dirty="0" err="1" smtClean="0"/>
              <a:t>user.update_attributes</a:t>
            </a:r>
            <a:r>
              <a:rPr lang="en-US" sz="1800" dirty="0" smtClean="0"/>
              <a:t>(</a:t>
            </a:r>
            <a:r>
              <a:rPr lang="en-US" sz="1800" b="1" dirty="0" err="1" smtClean="0">
                <a:solidFill>
                  <a:srgbClr val="0070C0"/>
                </a:solidFill>
              </a:rPr>
              <a:t>user_params</a:t>
            </a:r>
            <a:r>
              <a:rPr lang="en-US" sz="1800" dirty="0" smtClean="0"/>
              <a:t>)</a:t>
            </a:r>
          </a:p>
          <a:p>
            <a:pPr marL="0" indent="0">
              <a:buFont typeface="Wingdings 2"/>
              <a:buNone/>
            </a:pPr>
            <a:r>
              <a:rPr lang="en-US" sz="1800" dirty="0" smtClean="0"/>
              <a:t>      flash[:success] = "Profile updated"</a:t>
            </a:r>
          </a:p>
          <a:p>
            <a:pPr marL="0" indent="0">
              <a:buFont typeface="Wingdings 2"/>
              <a:buNone/>
            </a:pPr>
            <a:r>
              <a:rPr lang="en-US" sz="1800" dirty="0" smtClean="0"/>
              <a:t>      </a:t>
            </a:r>
            <a:r>
              <a:rPr lang="en-US" sz="1800" dirty="0" err="1" smtClean="0"/>
              <a:t>sign_in</a:t>
            </a:r>
            <a:r>
              <a:rPr lang="en-US" sz="1800" dirty="0" smtClean="0"/>
              <a:t> @user</a:t>
            </a:r>
          </a:p>
          <a:p>
            <a:pPr marL="0" indent="0">
              <a:buFont typeface="Wingdings 2"/>
              <a:buNone/>
            </a:pPr>
            <a:r>
              <a:rPr lang="en-US" sz="1800" dirty="0" smtClean="0"/>
              <a:t>      </a:t>
            </a:r>
            <a:r>
              <a:rPr lang="en-US" sz="1800" dirty="0" err="1" smtClean="0"/>
              <a:t>redirect_to</a:t>
            </a:r>
            <a:r>
              <a:rPr lang="en-US" sz="1800" dirty="0" smtClean="0"/>
              <a:t> @user</a:t>
            </a:r>
          </a:p>
          <a:p>
            <a:pPr marL="0" indent="0">
              <a:buFont typeface="Wingdings 2"/>
              <a:buNone/>
            </a:pPr>
            <a:r>
              <a:rPr lang="en-US" sz="1800" dirty="0" smtClean="0"/>
              <a:t>    else</a:t>
            </a:r>
          </a:p>
          <a:p>
            <a:pPr marL="0" indent="0">
              <a:buFont typeface="Wingdings 2"/>
              <a:buNone/>
            </a:pPr>
            <a:r>
              <a:rPr lang="en-US" sz="1800" dirty="0" smtClean="0"/>
              <a:t>      render 'edit'</a:t>
            </a:r>
          </a:p>
          <a:p>
            <a:pPr marL="0" indent="0">
              <a:buFont typeface="Wingdings 2"/>
              <a:buNone/>
            </a:pPr>
            <a:r>
              <a:rPr lang="en-US" sz="1800" dirty="0" smtClean="0"/>
              <a:t>    end</a:t>
            </a:r>
          </a:p>
          <a:p>
            <a:pPr marL="0" indent="0">
              <a:buFont typeface="Wingdings 2"/>
              <a:buNone/>
            </a:pPr>
            <a:r>
              <a:rPr lang="en-US" sz="1800" dirty="0" smtClean="0"/>
              <a:t>  end</a:t>
            </a:r>
          </a:p>
          <a:p>
            <a:pPr marL="0" indent="0">
              <a:buFont typeface="Wingdings 2"/>
              <a:buNone/>
            </a:pPr>
            <a:endParaRPr lang="en-US" sz="1800" dirty="0" smtClean="0"/>
          </a:p>
          <a:p>
            <a:pPr marL="0" indent="0">
              <a:buFont typeface="Wingdings 2"/>
              <a:buNone/>
            </a:pPr>
            <a:r>
              <a:rPr lang="en-US" sz="1800" dirty="0" smtClean="0"/>
              <a:t>  private</a:t>
            </a:r>
          </a:p>
          <a:p>
            <a:pPr marL="0" indent="0">
              <a:buFont typeface="Wingdings 2"/>
              <a:buNone/>
            </a:pPr>
            <a:endParaRPr lang="en-US" sz="1800" dirty="0" smtClean="0"/>
          </a:p>
          <a:p>
            <a:pPr marL="0" indent="0">
              <a:buFont typeface="Wingdings 2"/>
              <a:buNone/>
            </a:pPr>
            <a:r>
              <a:rPr lang="en-US" sz="1800" dirty="0" smtClean="0"/>
              <a:t>    </a:t>
            </a:r>
            <a:r>
              <a:rPr lang="en-US" sz="1800" b="1" dirty="0" err="1" smtClean="0">
                <a:solidFill>
                  <a:srgbClr val="0070C0"/>
                </a:solidFill>
              </a:rPr>
              <a:t>def</a:t>
            </a:r>
            <a:r>
              <a:rPr lang="en-US" sz="1800" b="1" dirty="0" smtClean="0">
                <a:solidFill>
                  <a:srgbClr val="0070C0"/>
                </a:solidFill>
              </a:rPr>
              <a:t> </a:t>
            </a:r>
            <a:r>
              <a:rPr lang="en-US" sz="1800" b="1" dirty="0" err="1" smtClean="0">
                <a:solidFill>
                  <a:srgbClr val="0070C0"/>
                </a:solidFill>
              </a:rPr>
              <a:t>user_params</a:t>
            </a:r>
            <a:endParaRPr lang="en-US" sz="1800" b="1" dirty="0" smtClean="0">
              <a:solidFill>
                <a:srgbClr val="0070C0"/>
              </a:solidFill>
            </a:endParaRPr>
          </a:p>
          <a:p>
            <a:pPr marL="0" indent="0">
              <a:buFont typeface="Wingdings 2"/>
              <a:buNone/>
            </a:pPr>
            <a:r>
              <a:rPr lang="en-US" sz="1800" b="1" dirty="0" smtClean="0">
                <a:solidFill>
                  <a:srgbClr val="0070C0"/>
                </a:solidFill>
              </a:rPr>
              <a:t>      </a:t>
            </a:r>
            <a:r>
              <a:rPr lang="en-US" sz="1200" b="1" dirty="0" err="1" smtClean="0">
                <a:solidFill>
                  <a:srgbClr val="0070C0"/>
                </a:solidFill>
              </a:rPr>
              <a:t>params.require</a:t>
            </a:r>
            <a:r>
              <a:rPr lang="en-US" sz="1200" b="1" dirty="0" smtClean="0">
                <a:solidFill>
                  <a:srgbClr val="0070C0"/>
                </a:solidFill>
              </a:rPr>
              <a:t>(:user).permit(:name, :email, :password,</a:t>
            </a:r>
          </a:p>
          <a:p>
            <a:pPr marL="0" indent="0">
              <a:buFont typeface="Wingdings 2"/>
              <a:buNone/>
            </a:pPr>
            <a:r>
              <a:rPr lang="en-US" sz="1200" b="1" dirty="0" smtClean="0">
                <a:solidFill>
                  <a:srgbClr val="0070C0"/>
                </a:solidFill>
              </a:rPr>
              <a:t>                                   :</a:t>
            </a:r>
            <a:r>
              <a:rPr lang="en-US" sz="1200" b="1" dirty="0" err="1" smtClean="0">
                <a:solidFill>
                  <a:srgbClr val="0070C0"/>
                </a:solidFill>
              </a:rPr>
              <a:t>password_confirmation</a:t>
            </a:r>
            <a:r>
              <a:rPr lang="en-US" sz="1200" b="1" dirty="0" smtClean="0">
                <a:solidFill>
                  <a:srgbClr val="0070C0"/>
                </a:solidFill>
              </a:rPr>
              <a:t>)</a:t>
            </a:r>
          </a:p>
          <a:p>
            <a:pPr marL="0" indent="0">
              <a:buFont typeface="Wingdings 2"/>
              <a:buNone/>
            </a:pPr>
            <a:r>
              <a:rPr lang="en-US" sz="1800" b="1" dirty="0" smtClean="0">
                <a:solidFill>
                  <a:srgbClr val="0070C0"/>
                </a:solidFill>
              </a:rPr>
              <a:t>    end</a:t>
            </a:r>
          </a:p>
          <a:p>
            <a:pPr marL="0" indent="0">
              <a:buFont typeface="Wingdings 2"/>
              <a:buNone/>
            </a:pPr>
            <a:r>
              <a:rPr lang="en-US" sz="1800" dirty="0" smtClean="0">
                <a:solidFill>
                  <a:srgbClr val="C00000"/>
                </a:solidFill>
              </a:rPr>
              <a:t>end</a:t>
            </a:r>
          </a:p>
          <a:p>
            <a:pPr marL="0" indent="0">
              <a:buFont typeface="Wingdings 2"/>
              <a:buNone/>
            </a:pPr>
            <a:endParaRPr lang="en-US" sz="1800" dirty="0" smtClean="0"/>
          </a:p>
          <a:p>
            <a:pPr marL="0" indent="0">
              <a:buFont typeface="Wingdings 2"/>
              <a:buNone/>
            </a:pPr>
            <a:endParaRPr lang="en-US" sz="1800" dirty="0"/>
          </a:p>
        </p:txBody>
      </p:sp>
      <p:cxnSp>
        <p:nvCxnSpPr>
          <p:cNvPr id="7" name="Curved Connector 6"/>
          <p:cNvCxnSpPr/>
          <p:nvPr/>
        </p:nvCxnSpPr>
        <p:spPr>
          <a:xfrm rot="5400000" flipH="1" flipV="1">
            <a:off x="381000" y="1295400"/>
            <a:ext cx="5181600" cy="4724400"/>
          </a:xfrm>
          <a:prstGeom prst="curved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8224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a:t>
            </a:r>
            <a:r>
              <a:rPr lang="en-US" dirty="0" err="1" smtClean="0"/>
              <a:t>redirect_to</a:t>
            </a:r>
            <a:r>
              <a:rPr lang="en-US" dirty="0" smtClean="0"/>
              <a:t> ???</a:t>
            </a:r>
            <a:endParaRPr lang="en-US" dirty="0"/>
          </a:p>
        </p:txBody>
      </p:sp>
      <p:sp>
        <p:nvSpPr>
          <p:cNvPr id="3" name="Content Placeholder 2"/>
          <p:cNvSpPr>
            <a:spLocks noGrp="1"/>
          </p:cNvSpPr>
          <p:nvPr>
            <p:ph sz="quarter" idx="1"/>
          </p:nvPr>
        </p:nvSpPr>
        <p:spPr/>
        <p:txBody>
          <a:bodyPr/>
          <a:lstStyle/>
          <a:p>
            <a:r>
              <a:rPr lang="en-US" dirty="0" err="1"/>
              <a:t>redirect_to</a:t>
            </a:r>
            <a:r>
              <a:rPr lang="en-US" dirty="0"/>
              <a:t> sends an HTTP 302 redirect message to the user's browser, telling it to go to a different URL, thus stopping your current execution</a:t>
            </a:r>
            <a:r>
              <a:rPr lang="en-US" dirty="0" smtClean="0"/>
              <a:t>.</a:t>
            </a:r>
          </a:p>
          <a:p>
            <a:r>
              <a:rPr lang="en-US" sz="2800" dirty="0" err="1"/>
              <a:t>redirect_to</a:t>
            </a:r>
            <a:r>
              <a:rPr lang="en-US" sz="2800" dirty="0"/>
              <a:t> @</a:t>
            </a:r>
            <a:r>
              <a:rPr lang="en-US" sz="2800" dirty="0" smtClean="0"/>
              <a:t>user</a:t>
            </a:r>
            <a:r>
              <a:rPr lang="en-US" dirty="0" smtClean="0"/>
              <a:t>    will send to the http://currenthost:3000/@user_value</a:t>
            </a:r>
            <a:endParaRPr lang="en-US" sz="2800" dirty="0"/>
          </a:p>
        </p:txBody>
      </p:sp>
    </p:spTree>
    <p:extLst>
      <p:ext uri="{BB962C8B-B14F-4D97-AF65-F5344CB8AC3E}">
        <p14:creationId xmlns:p14="http://schemas.microsoft.com/office/powerpoint/2010/main" val="1437355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143000"/>
          </a:xfrm>
        </p:spPr>
        <p:txBody>
          <a:bodyPr>
            <a:noAutofit/>
          </a:bodyPr>
          <a:lstStyle/>
          <a:p>
            <a:r>
              <a:rPr lang="en-US" sz="3200" dirty="0" smtClean="0"/>
              <a:t>Example using </a:t>
            </a:r>
            <a:r>
              <a:rPr lang="en-US" sz="3200" dirty="0" smtClean="0">
                <a:solidFill>
                  <a:srgbClr val="00B050"/>
                </a:solidFill>
              </a:rPr>
              <a:t>auto</a:t>
            </a:r>
            <a:r>
              <a:rPr lang="en-US" sz="3200" dirty="0" smtClean="0"/>
              <a:t>-calling render to *.</a:t>
            </a:r>
            <a:r>
              <a:rPr lang="en-US" sz="3200" dirty="0" err="1" smtClean="0"/>
              <a:t>html.erb</a:t>
            </a:r>
            <a:r>
              <a:rPr lang="en-US" sz="3200" dirty="0" smtClean="0"/>
              <a:t>, using </a:t>
            </a:r>
            <a:r>
              <a:rPr lang="en-US" sz="3200" dirty="0" smtClean="0">
                <a:solidFill>
                  <a:srgbClr val="FF0000"/>
                </a:solidFill>
              </a:rPr>
              <a:t>render</a:t>
            </a:r>
            <a:r>
              <a:rPr lang="en-US" sz="3200" dirty="0" smtClean="0"/>
              <a:t> and using </a:t>
            </a:r>
            <a:r>
              <a:rPr lang="en-US" sz="3200" dirty="0" err="1" smtClean="0">
                <a:solidFill>
                  <a:srgbClr val="7030A0"/>
                </a:solidFill>
              </a:rPr>
              <a:t>redirect_to</a:t>
            </a:r>
            <a:endParaRPr lang="en-US" sz="3200" dirty="0">
              <a:solidFill>
                <a:srgbClr val="7030A0"/>
              </a:solidFill>
            </a:endParaRPr>
          </a:p>
        </p:txBody>
      </p:sp>
      <p:sp>
        <p:nvSpPr>
          <p:cNvPr id="3" name="Content Placeholder 2"/>
          <p:cNvSpPr>
            <a:spLocks noGrp="1"/>
          </p:cNvSpPr>
          <p:nvPr>
            <p:ph sz="quarter" idx="1"/>
          </p:nvPr>
        </p:nvSpPr>
        <p:spPr>
          <a:xfrm>
            <a:off x="381000" y="1066800"/>
            <a:ext cx="8534400" cy="5029200"/>
          </a:xfrm>
        </p:spPr>
        <p:txBody>
          <a:bodyPr>
            <a:noAutofit/>
          </a:bodyPr>
          <a:lstStyle/>
          <a:p>
            <a:pPr marL="0" indent="0">
              <a:buNone/>
            </a:pPr>
            <a:r>
              <a:rPr lang="en-US" sz="2000" dirty="0" smtClean="0"/>
              <a:t>class Book</a:t>
            </a:r>
          </a:p>
          <a:p>
            <a:pPr marL="274320" lvl="1" indent="0">
              <a:buNone/>
            </a:pPr>
            <a:r>
              <a:rPr lang="en-US" sz="2000" dirty="0" smtClean="0"/>
              <a:t>#</a:t>
            </a:r>
            <a:r>
              <a:rPr lang="en-US" sz="2000" dirty="0"/>
              <a:t>renders the 'new' view </a:t>
            </a:r>
            <a:r>
              <a:rPr lang="en-US" sz="2000" dirty="0">
                <a:solidFill>
                  <a:srgbClr val="00B050"/>
                </a:solidFill>
              </a:rPr>
              <a:t>automatically</a:t>
            </a:r>
          </a:p>
          <a:p>
            <a:pPr marL="274320" lvl="1" indent="0">
              <a:buNone/>
            </a:pPr>
            <a:r>
              <a:rPr lang="en-US" sz="2000" dirty="0" err="1">
                <a:solidFill>
                  <a:srgbClr val="00B050"/>
                </a:solidFill>
              </a:rPr>
              <a:t>def</a:t>
            </a:r>
            <a:r>
              <a:rPr lang="en-US" sz="2000" dirty="0">
                <a:solidFill>
                  <a:srgbClr val="00B050"/>
                </a:solidFill>
              </a:rPr>
              <a:t> new</a:t>
            </a:r>
          </a:p>
          <a:p>
            <a:pPr marL="274320" lvl="1" indent="0">
              <a:buNone/>
            </a:pPr>
            <a:r>
              <a:rPr lang="en-US" sz="2000" dirty="0"/>
              <a:t>  @book = </a:t>
            </a:r>
            <a:r>
              <a:rPr lang="en-US" sz="2000" dirty="0" err="1"/>
              <a:t>Book.new</a:t>
            </a:r>
            <a:endParaRPr lang="en-US" sz="2000" dirty="0"/>
          </a:p>
          <a:p>
            <a:pPr marL="274320" lvl="1" indent="0">
              <a:buNone/>
            </a:pPr>
            <a:r>
              <a:rPr lang="en-US" sz="2000" dirty="0"/>
              <a:t>end</a:t>
            </a:r>
          </a:p>
          <a:p>
            <a:pPr marL="274320" lvl="1" indent="0">
              <a:buNone/>
            </a:pPr>
            <a:r>
              <a:rPr lang="en-US" sz="2000" dirty="0" err="1"/>
              <a:t>def</a:t>
            </a:r>
            <a:r>
              <a:rPr lang="en-US" sz="2000" dirty="0"/>
              <a:t> create</a:t>
            </a:r>
          </a:p>
          <a:p>
            <a:pPr marL="274320" lvl="1" indent="0">
              <a:buNone/>
            </a:pPr>
            <a:r>
              <a:rPr lang="en-US" sz="2000" dirty="0"/>
              <a:t>  @book = </a:t>
            </a:r>
            <a:r>
              <a:rPr lang="en-US" sz="2000" dirty="0" err="1"/>
              <a:t>Book.new</a:t>
            </a:r>
            <a:r>
              <a:rPr lang="en-US" sz="2000" dirty="0"/>
              <a:t> </a:t>
            </a:r>
            <a:r>
              <a:rPr lang="en-US" sz="2000" dirty="0" err="1"/>
              <a:t>params</a:t>
            </a:r>
            <a:r>
              <a:rPr lang="en-US" sz="2000" dirty="0"/>
              <a:t>[:book</a:t>
            </a:r>
            <a:r>
              <a:rPr lang="en-US" sz="2000" dirty="0" smtClean="0"/>
              <a:t>]    </a:t>
            </a:r>
            <a:endParaRPr lang="en-US" sz="2000" dirty="0"/>
          </a:p>
          <a:p>
            <a:pPr marL="274320" lvl="1" indent="0">
              <a:buNone/>
            </a:pPr>
            <a:r>
              <a:rPr lang="en-US" sz="2000" dirty="0"/>
              <a:t>  if @</a:t>
            </a:r>
            <a:r>
              <a:rPr lang="en-US" sz="2000" dirty="0" err="1" smtClean="0"/>
              <a:t>book.save</a:t>
            </a:r>
            <a:r>
              <a:rPr lang="en-US" sz="2000" dirty="0" smtClean="0"/>
              <a:t>    #try to save the book to database table</a:t>
            </a:r>
            <a:endParaRPr lang="en-US" sz="2000" dirty="0"/>
          </a:p>
          <a:p>
            <a:pPr marL="274320" lvl="1" indent="0">
              <a:buNone/>
            </a:pPr>
            <a:r>
              <a:rPr lang="en-US" sz="2000" dirty="0"/>
              <a:t>    </a:t>
            </a:r>
            <a:r>
              <a:rPr lang="en-US" sz="2000" dirty="0" err="1">
                <a:solidFill>
                  <a:srgbClr val="7030A0"/>
                </a:solidFill>
              </a:rPr>
              <a:t>redirect_to</a:t>
            </a:r>
            <a:r>
              <a:rPr lang="en-US" sz="2000" dirty="0">
                <a:solidFill>
                  <a:srgbClr val="7030A0"/>
                </a:solidFill>
              </a:rPr>
              <a:t> :action =&gt; :show </a:t>
            </a:r>
            <a:r>
              <a:rPr lang="en-US" sz="2000" dirty="0"/>
              <a:t>#if the book is successfully created,</a:t>
            </a:r>
          </a:p>
          <a:p>
            <a:pPr marL="274320" lvl="1" indent="0">
              <a:buNone/>
            </a:pPr>
            <a:r>
              <a:rPr lang="en-US" sz="2000" dirty="0"/>
              <a:t>                                 #redirect to its show action</a:t>
            </a:r>
          </a:p>
          <a:p>
            <a:pPr marL="274320" lvl="1" indent="0">
              <a:buNone/>
            </a:pPr>
            <a:r>
              <a:rPr lang="en-US" sz="2000" dirty="0"/>
              <a:t>  else</a:t>
            </a:r>
          </a:p>
          <a:p>
            <a:pPr marL="274320" lvl="1" indent="0">
              <a:buNone/>
            </a:pPr>
            <a:r>
              <a:rPr lang="en-US" sz="2000" dirty="0"/>
              <a:t>   </a:t>
            </a:r>
            <a:r>
              <a:rPr lang="en-US" sz="2000" dirty="0">
                <a:solidFill>
                  <a:srgbClr val="FF0000"/>
                </a:solidFill>
              </a:rPr>
              <a:t> render :new </a:t>
            </a:r>
            <a:r>
              <a:rPr lang="en-US" sz="2000" dirty="0"/>
              <a:t>#else render the new action again but with error messages available</a:t>
            </a:r>
          </a:p>
          <a:p>
            <a:pPr marL="274320" lvl="1" indent="0">
              <a:buNone/>
            </a:pPr>
            <a:r>
              <a:rPr lang="en-US" sz="2000" dirty="0"/>
              <a:t>                #from @</a:t>
            </a:r>
            <a:r>
              <a:rPr lang="en-US" sz="2000" dirty="0" err="1"/>
              <a:t>book.errors</a:t>
            </a:r>
            <a:r>
              <a:rPr lang="en-US" sz="2000" dirty="0"/>
              <a:t> and with the fields the user filled in available</a:t>
            </a:r>
          </a:p>
          <a:p>
            <a:pPr marL="274320" lvl="1" indent="0">
              <a:buNone/>
            </a:pPr>
            <a:r>
              <a:rPr lang="en-US" sz="2000" dirty="0"/>
              <a:t>  end</a:t>
            </a:r>
          </a:p>
          <a:p>
            <a:pPr marL="274320" lvl="1" indent="0">
              <a:buNone/>
            </a:pPr>
            <a:r>
              <a:rPr lang="en-US" sz="2000" dirty="0" smtClean="0"/>
              <a:t>end</a:t>
            </a:r>
          </a:p>
          <a:p>
            <a:pPr marL="0" indent="0">
              <a:buNone/>
            </a:pPr>
            <a:r>
              <a:rPr lang="en-US" sz="2000" dirty="0" smtClean="0"/>
              <a:t>end</a:t>
            </a:r>
          </a:p>
        </p:txBody>
      </p:sp>
      <p:sp>
        <p:nvSpPr>
          <p:cNvPr id="4" name="TextBox 3"/>
          <p:cNvSpPr txBox="1"/>
          <p:nvPr/>
        </p:nvSpPr>
        <p:spPr>
          <a:xfrm>
            <a:off x="5410200" y="2057400"/>
            <a:ext cx="3240087" cy="923330"/>
          </a:xfrm>
          <a:prstGeom prst="rect">
            <a:avLst/>
          </a:prstGeom>
          <a:solidFill>
            <a:srgbClr val="FFC000"/>
          </a:solidFill>
        </p:spPr>
        <p:txBody>
          <a:bodyPr wrap="square" rtlCol="0">
            <a:spAutoFit/>
          </a:bodyPr>
          <a:lstStyle/>
          <a:p>
            <a:r>
              <a:rPr lang="en-US" b="1" dirty="0" smtClean="0"/>
              <a:t>If </a:t>
            </a:r>
            <a:r>
              <a:rPr lang="en-US" b="1" dirty="0" err="1" smtClean="0"/>
              <a:t>RoR</a:t>
            </a:r>
            <a:r>
              <a:rPr lang="en-US" b="1" dirty="0" smtClean="0"/>
              <a:t> fails saving @book to database then will have errors saved in @</a:t>
            </a:r>
            <a:r>
              <a:rPr lang="en-US" b="1" dirty="0" err="1" smtClean="0"/>
              <a:t>book.errors</a:t>
            </a:r>
            <a:endParaRPr lang="en-US" sz="2800" b="1" u="sng" dirty="0">
              <a:solidFill>
                <a:srgbClr val="7030A0"/>
              </a:solidFill>
            </a:endParaRPr>
          </a:p>
        </p:txBody>
      </p:sp>
      <p:cxnSp>
        <p:nvCxnSpPr>
          <p:cNvPr id="6" name="Curved Connector 5"/>
          <p:cNvCxnSpPr/>
          <p:nvPr/>
        </p:nvCxnSpPr>
        <p:spPr>
          <a:xfrm rot="10800000" flipV="1">
            <a:off x="1600200" y="2980730"/>
            <a:ext cx="5181600" cy="197227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65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487362"/>
          </a:xfrm>
        </p:spPr>
        <p:txBody>
          <a:bodyPr>
            <a:normAutofit fontScale="90000"/>
          </a:bodyPr>
          <a:lstStyle/>
          <a:p>
            <a:r>
              <a:rPr lang="en-US" dirty="0" smtClean="0"/>
              <a:t>Another </a:t>
            </a:r>
            <a:r>
              <a:rPr lang="en-US" dirty="0" smtClean="0">
                <a:solidFill>
                  <a:srgbClr val="FF0000"/>
                </a:solidFill>
              </a:rPr>
              <a:t>render</a:t>
            </a:r>
            <a:r>
              <a:rPr lang="en-US" dirty="0" smtClean="0"/>
              <a:t> and </a:t>
            </a:r>
            <a:r>
              <a:rPr lang="en-US" dirty="0" err="1" smtClean="0">
                <a:solidFill>
                  <a:srgbClr val="7030A0"/>
                </a:solidFill>
              </a:rPr>
              <a:t>redirect_to</a:t>
            </a:r>
            <a:r>
              <a:rPr lang="en-US" dirty="0" smtClean="0"/>
              <a:t> example</a:t>
            </a:r>
            <a:endParaRPr lang="en-US" dirty="0"/>
          </a:p>
        </p:txBody>
      </p:sp>
      <p:sp>
        <p:nvSpPr>
          <p:cNvPr id="3" name="Content Placeholder 2"/>
          <p:cNvSpPr>
            <a:spLocks noGrp="1"/>
          </p:cNvSpPr>
          <p:nvPr>
            <p:ph sz="quarter" idx="1"/>
          </p:nvPr>
        </p:nvSpPr>
        <p:spPr>
          <a:xfrm>
            <a:off x="381000" y="838200"/>
            <a:ext cx="7772400" cy="5638800"/>
          </a:xfrm>
        </p:spPr>
        <p:txBody>
          <a:bodyPr>
            <a:noAutofit/>
          </a:bodyPr>
          <a:lstStyle/>
          <a:p>
            <a:pPr marL="0" indent="0">
              <a:buNone/>
            </a:pPr>
            <a:r>
              <a:rPr lang="en-US" sz="1400" b="1" dirty="0"/>
              <a:t>class </a:t>
            </a:r>
            <a:r>
              <a:rPr lang="en-US" sz="1400" b="1" dirty="0" err="1"/>
              <a:t>MicropostsController</a:t>
            </a:r>
            <a:r>
              <a:rPr lang="en-US" sz="1400" b="1" dirty="0"/>
              <a:t> &lt; </a:t>
            </a:r>
            <a:r>
              <a:rPr lang="en-US" sz="1400" b="1" dirty="0" err="1"/>
              <a:t>ApplicationController</a:t>
            </a:r>
            <a:endParaRPr lang="en-US" sz="1400" b="1" dirty="0"/>
          </a:p>
          <a:p>
            <a:pPr marL="0" indent="0">
              <a:buNone/>
            </a:pPr>
            <a:endParaRPr lang="en-US" sz="1400" b="1" dirty="0" smtClean="0"/>
          </a:p>
          <a:p>
            <a:pPr marL="274320" lvl="1" indent="0">
              <a:buNone/>
            </a:pPr>
            <a:r>
              <a:rPr lang="en-US" sz="1400" b="1" dirty="0" smtClean="0"/>
              <a:t>#other stuff including defining </a:t>
            </a:r>
            <a:r>
              <a:rPr lang="en-US" sz="1400" b="1" dirty="0" err="1" smtClean="0"/>
              <a:t>root_url</a:t>
            </a:r>
            <a:endParaRPr lang="en-US" sz="1400" b="1" dirty="0"/>
          </a:p>
          <a:p>
            <a:pPr marL="274320" lvl="1" indent="0">
              <a:buNone/>
            </a:pPr>
            <a:endParaRPr lang="en-US" sz="1400" b="1" dirty="0" smtClean="0"/>
          </a:p>
          <a:p>
            <a:pPr marL="274320" lvl="1" indent="0">
              <a:buNone/>
            </a:pPr>
            <a:r>
              <a:rPr lang="en-US" sz="1400" b="1" dirty="0" err="1" smtClean="0"/>
              <a:t>def</a:t>
            </a:r>
            <a:r>
              <a:rPr lang="en-US" sz="1400" b="1" dirty="0" smtClean="0"/>
              <a:t> </a:t>
            </a:r>
            <a:r>
              <a:rPr lang="en-US" sz="1400" b="1" dirty="0"/>
              <a:t>create</a:t>
            </a:r>
          </a:p>
          <a:p>
            <a:pPr marL="274320" lvl="1" indent="0">
              <a:buNone/>
            </a:pPr>
            <a:r>
              <a:rPr lang="en-US" sz="1400" b="1" dirty="0"/>
              <a:t>    @</a:t>
            </a:r>
            <a:r>
              <a:rPr lang="en-US" sz="1400" b="1" dirty="0" err="1"/>
              <a:t>micropost</a:t>
            </a:r>
            <a:r>
              <a:rPr lang="en-US" sz="1400" b="1" dirty="0"/>
              <a:t> = </a:t>
            </a:r>
            <a:r>
              <a:rPr lang="en-US" sz="1400" b="1" dirty="0" err="1"/>
              <a:t>current_user.microposts.build</a:t>
            </a:r>
            <a:r>
              <a:rPr lang="en-US" sz="1400" b="1" dirty="0"/>
              <a:t>(</a:t>
            </a:r>
            <a:r>
              <a:rPr lang="en-US" sz="1400" b="1" dirty="0" err="1"/>
              <a:t>micropost_params</a:t>
            </a:r>
            <a:r>
              <a:rPr lang="en-US" sz="1400" b="1" dirty="0"/>
              <a:t>)</a:t>
            </a:r>
          </a:p>
          <a:p>
            <a:pPr marL="274320" lvl="1" indent="0">
              <a:buNone/>
            </a:pPr>
            <a:r>
              <a:rPr lang="en-US" sz="1400" b="1" dirty="0"/>
              <a:t>    if @</a:t>
            </a:r>
            <a:r>
              <a:rPr lang="en-US" sz="1400" b="1" dirty="0" err="1"/>
              <a:t>micropost.save</a:t>
            </a:r>
            <a:endParaRPr lang="en-US" sz="1400" b="1" dirty="0"/>
          </a:p>
          <a:p>
            <a:pPr marL="274320" lvl="1" indent="0">
              <a:buNone/>
            </a:pPr>
            <a:r>
              <a:rPr lang="en-US" sz="1400" b="1" dirty="0"/>
              <a:t>      flash[:success] = "</a:t>
            </a:r>
            <a:r>
              <a:rPr lang="en-US" sz="1400" b="1" dirty="0" err="1"/>
              <a:t>Micropost</a:t>
            </a:r>
            <a:r>
              <a:rPr lang="en-US" sz="1400" b="1" dirty="0"/>
              <a:t> created!"</a:t>
            </a:r>
          </a:p>
          <a:p>
            <a:pPr marL="274320" lvl="1" indent="0">
              <a:buNone/>
            </a:pPr>
            <a:r>
              <a:rPr lang="en-US" sz="1400" b="1" dirty="0"/>
              <a:t>      </a:t>
            </a:r>
            <a:r>
              <a:rPr lang="en-US" sz="1400" b="1" dirty="0" err="1">
                <a:solidFill>
                  <a:srgbClr val="7030A0"/>
                </a:solidFill>
              </a:rPr>
              <a:t>redirect_to</a:t>
            </a:r>
            <a:r>
              <a:rPr lang="en-US" sz="1400" b="1" dirty="0">
                <a:solidFill>
                  <a:srgbClr val="7030A0"/>
                </a:solidFill>
              </a:rPr>
              <a:t> </a:t>
            </a:r>
            <a:r>
              <a:rPr lang="en-US" sz="1400" b="1" dirty="0" err="1">
                <a:solidFill>
                  <a:srgbClr val="7030A0"/>
                </a:solidFill>
              </a:rPr>
              <a:t>root_url</a:t>
            </a:r>
            <a:endParaRPr lang="en-US" sz="1400" b="1" dirty="0">
              <a:solidFill>
                <a:srgbClr val="7030A0"/>
              </a:solidFill>
            </a:endParaRPr>
          </a:p>
          <a:p>
            <a:pPr marL="274320" lvl="1" indent="0">
              <a:buNone/>
            </a:pPr>
            <a:r>
              <a:rPr lang="en-US" sz="1400" b="1" dirty="0"/>
              <a:t>    else</a:t>
            </a:r>
          </a:p>
          <a:p>
            <a:pPr marL="274320" lvl="1" indent="0">
              <a:buNone/>
            </a:pPr>
            <a:r>
              <a:rPr lang="en-US" sz="1400" b="1" dirty="0">
                <a:solidFill>
                  <a:srgbClr val="FF0000"/>
                </a:solidFill>
              </a:rPr>
              <a:t>      render '</a:t>
            </a:r>
            <a:r>
              <a:rPr lang="en-US" sz="1400" b="1" dirty="0" err="1">
                <a:solidFill>
                  <a:srgbClr val="FF0000"/>
                </a:solidFill>
              </a:rPr>
              <a:t>static_pages</a:t>
            </a:r>
            <a:r>
              <a:rPr lang="en-US" sz="1400" b="1" dirty="0">
                <a:solidFill>
                  <a:srgbClr val="FF0000"/>
                </a:solidFill>
              </a:rPr>
              <a:t>/home'</a:t>
            </a:r>
          </a:p>
          <a:p>
            <a:pPr marL="274320" lvl="1" indent="0">
              <a:buNone/>
            </a:pPr>
            <a:r>
              <a:rPr lang="en-US" sz="1400" b="1" dirty="0"/>
              <a:t>    end</a:t>
            </a:r>
          </a:p>
          <a:p>
            <a:pPr marL="274320" lvl="1" indent="0">
              <a:buNone/>
            </a:pPr>
            <a:r>
              <a:rPr lang="en-US" sz="1400" b="1" dirty="0"/>
              <a:t>  end</a:t>
            </a:r>
          </a:p>
          <a:p>
            <a:pPr marL="274320" lvl="1" indent="0">
              <a:buNone/>
            </a:pPr>
            <a:endParaRPr lang="en-US" sz="1400" b="1" dirty="0" smtClean="0"/>
          </a:p>
          <a:p>
            <a:pPr marL="274320" lvl="1" indent="0">
              <a:buNone/>
            </a:pPr>
            <a:endParaRPr lang="en-US" sz="1400" b="1" dirty="0"/>
          </a:p>
          <a:p>
            <a:pPr marL="274320" lvl="1" indent="0">
              <a:buNone/>
            </a:pPr>
            <a:r>
              <a:rPr lang="en-US" sz="1400" b="1" dirty="0"/>
              <a:t>  private</a:t>
            </a:r>
          </a:p>
          <a:p>
            <a:pPr marL="274320" lvl="1" indent="0">
              <a:buNone/>
            </a:pPr>
            <a:endParaRPr lang="en-US" sz="1400" b="1" dirty="0"/>
          </a:p>
          <a:p>
            <a:pPr marL="274320" lvl="1" indent="0">
              <a:buNone/>
            </a:pPr>
            <a:r>
              <a:rPr lang="en-US" sz="1400" b="1" dirty="0"/>
              <a:t>    </a:t>
            </a:r>
            <a:r>
              <a:rPr lang="en-US" sz="1400" b="1" dirty="0" err="1"/>
              <a:t>def</a:t>
            </a:r>
            <a:r>
              <a:rPr lang="en-US" sz="1400" b="1" dirty="0"/>
              <a:t> </a:t>
            </a:r>
            <a:r>
              <a:rPr lang="en-US" sz="1400" b="1" dirty="0" err="1"/>
              <a:t>micropost_params</a:t>
            </a:r>
            <a:endParaRPr lang="en-US" sz="1400" b="1" dirty="0"/>
          </a:p>
          <a:p>
            <a:pPr marL="274320" lvl="1" indent="0">
              <a:buNone/>
            </a:pPr>
            <a:r>
              <a:rPr lang="en-US" sz="1400" b="1" dirty="0"/>
              <a:t>      </a:t>
            </a:r>
            <a:r>
              <a:rPr lang="en-US" sz="1400" b="1" dirty="0" err="1"/>
              <a:t>params.require</a:t>
            </a:r>
            <a:r>
              <a:rPr lang="en-US" sz="1400" b="1" dirty="0"/>
              <a:t>(:</a:t>
            </a:r>
            <a:r>
              <a:rPr lang="en-US" sz="1400" b="1" dirty="0" err="1"/>
              <a:t>micropost</a:t>
            </a:r>
            <a:r>
              <a:rPr lang="en-US" sz="1400" b="1" dirty="0"/>
              <a:t>).permit(:content)</a:t>
            </a:r>
          </a:p>
          <a:p>
            <a:pPr marL="274320" lvl="1" indent="0">
              <a:buNone/>
            </a:pPr>
            <a:r>
              <a:rPr lang="en-US" sz="1400" b="1" dirty="0"/>
              <a:t>    end</a:t>
            </a:r>
          </a:p>
          <a:p>
            <a:pPr marL="0" indent="0">
              <a:buNone/>
            </a:pPr>
            <a:r>
              <a:rPr lang="en-US" sz="1400" b="1" dirty="0"/>
              <a:t>end</a:t>
            </a:r>
          </a:p>
        </p:txBody>
      </p:sp>
    </p:spTree>
    <p:extLst>
      <p:ext uri="{BB962C8B-B14F-4D97-AF65-F5344CB8AC3E}">
        <p14:creationId xmlns:p14="http://schemas.microsoft.com/office/powerpoint/2010/main" val="3679131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Model-View-Controller Paradigm</a:t>
            </a:r>
            <a:endParaRPr lang="en-US" dirty="0">
              <a:solidFill>
                <a:schemeClr val="tx1"/>
              </a:solidFill>
            </a:endParaRPr>
          </a:p>
        </p:txBody>
      </p:sp>
      <p:sp>
        <p:nvSpPr>
          <p:cNvPr id="3" name="Content Placeholder 2"/>
          <p:cNvSpPr>
            <a:spLocks noGrp="1"/>
          </p:cNvSpPr>
          <p:nvPr>
            <p:ph sz="quarter" idx="1"/>
          </p:nvPr>
        </p:nvSpPr>
        <p:spPr/>
        <p:txBody>
          <a:bodyPr/>
          <a:lstStyle/>
          <a:p>
            <a:r>
              <a:rPr lang="en-US" sz="3200" dirty="0" smtClean="0"/>
              <a:t>A way of organizing a software system</a:t>
            </a:r>
            <a:br>
              <a:rPr lang="en-US" sz="3200" dirty="0" smtClean="0"/>
            </a:br>
            <a:endParaRPr lang="en-US" sz="3200" dirty="0" smtClean="0"/>
          </a:p>
          <a:p>
            <a:r>
              <a:rPr lang="en-US" sz="3200" dirty="0" smtClean="0"/>
              <a:t>Benefits:</a:t>
            </a:r>
          </a:p>
          <a:p>
            <a:pPr lvl="1"/>
            <a:r>
              <a:rPr lang="en-US" dirty="0" smtClean="0"/>
              <a:t>Isolation of business logic from the user interface</a:t>
            </a:r>
          </a:p>
          <a:p>
            <a:pPr lvl="1"/>
            <a:r>
              <a:rPr lang="en-US" dirty="0" smtClean="0"/>
              <a:t>Code Reusability</a:t>
            </a:r>
          </a:p>
          <a:p>
            <a:pPr lvl="1"/>
            <a:r>
              <a:rPr lang="en-US" dirty="0" smtClean="0"/>
              <a:t>Making it clear where different types of code belong for easier maintenance</a:t>
            </a:r>
          </a:p>
          <a:p>
            <a:pPr lvl="1"/>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33350" y="1447800"/>
            <a:ext cx="4554538" cy="2362200"/>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800" dirty="0"/>
              <a:t>class </a:t>
            </a:r>
            <a:r>
              <a:rPr lang="en-US" altLang="en-US" sz="1800" dirty="0" err="1"/>
              <a:t>SayController</a:t>
            </a:r>
            <a:r>
              <a:rPr lang="en-US" altLang="en-US" sz="1800" dirty="0"/>
              <a:t> &lt; </a:t>
            </a:r>
            <a:r>
              <a:rPr lang="en-US" altLang="en-US" sz="1800" dirty="0" err="1"/>
              <a:t>ApplicationController</a:t>
            </a:r>
            <a:endParaRPr lang="en-US" altLang="en-US" sz="1800" dirty="0"/>
          </a:p>
          <a:p>
            <a:pPr>
              <a:spcBef>
                <a:spcPts val="500"/>
              </a:spcBef>
            </a:pPr>
            <a:r>
              <a:rPr lang="en-US" altLang="en-US" sz="1800" dirty="0"/>
              <a:t>    </a:t>
            </a:r>
            <a:r>
              <a:rPr lang="en-US" altLang="en-US" sz="1800" dirty="0" err="1"/>
              <a:t>def</a:t>
            </a:r>
            <a:r>
              <a:rPr lang="en-US" altLang="en-US" sz="1800" dirty="0"/>
              <a:t> parameters</a:t>
            </a:r>
          </a:p>
          <a:p>
            <a:pPr>
              <a:spcBef>
                <a:spcPts val="500"/>
              </a:spcBef>
            </a:pPr>
            <a:r>
              <a:rPr lang="en-US" altLang="en-US" sz="1800" dirty="0"/>
              <a:t>    a = </a:t>
            </a:r>
            <a:r>
              <a:rPr lang="en-US" altLang="en-US" sz="1800" dirty="0" err="1"/>
              <a:t>params</a:t>
            </a:r>
            <a:r>
              <a:rPr lang="en-US" altLang="en-US" sz="1800" dirty="0"/>
              <a:t>["a"]</a:t>
            </a:r>
          </a:p>
          <a:p>
            <a:pPr>
              <a:spcBef>
                <a:spcPts val="500"/>
              </a:spcBef>
            </a:pPr>
            <a:r>
              <a:rPr lang="en-US" altLang="en-US" sz="1800" dirty="0"/>
              <a:t>  end</a:t>
            </a:r>
          </a:p>
          <a:p>
            <a:pPr>
              <a:spcBef>
                <a:spcPts val="500"/>
              </a:spcBef>
            </a:pPr>
            <a:r>
              <a:rPr lang="en-US" altLang="en-US" sz="1800" dirty="0"/>
              <a:t>  </a:t>
            </a:r>
          </a:p>
          <a:p>
            <a:pPr>
              <a:spcBef>
                <a:spcPts val="500"/>
              </a:spcBef>
            </a:pPr>
            <a:r>
              <a:rPr lang="en-US" altLang="en-US" sz="1800" dirty="0"/>
              <a:t>end</a:t>
            </a:r>
          </a:p>
          <a:p>
            <a:pPr>
              <a:spcBef>
                <a:spcPts val="500"/>
              </a:spcBef>
            </a:pPr>
            <a:endParaRPr lang="en-US" altLang="en-US" sz="1800" dirty="0"/>
          </a:p>
        </p:txBody>
      </p:sp>
      <p:sp>
        <p:nvSpPr>
          <p:cNvPr id="2" name="Title 1"/>
          <p:cNvSpPr>
            <a:spLocks noGrp="1"/>
          </p:cNvSpPr>
          <p:nvPr>
            <p:ph type="title"/>
          </p:nvPr>
        </p:nvSpPr>
        <p:spPr/>
        <p:txBody>
          <a:bodyPr/>
          <a:lstStyle/>
          <a:p>
            <a:r>
              <a:rPr lang="en-US" dirty="0" smtClean="0"/>
              <a:t>Another Controller Example</a:t>
            </a:r>
            <a:endParaRPr lang="en-US" dirty="0"/>
          </a:p>
        </p:txBody>
      </p:sp>
      <p:sp>
        <p:nvSpPr>
          <p:cNvPr id="4" name="Rectangle 3"/>
          <p:cNvSpPr>
            <a:spLocks noChangeArrowheads="1"/>
          </p:cNvSpPr>
          <p:nvPr/>
        </p:nvSpPr>
        <p:spPr bwMode="auto">
          <a:xfrm>
            <a:off x="4687888" y="1972802"/>
            <a:ext cx="4314484" cy="3418885"/>
          </a:xfrm>
          <a:prstGeom prst="rect">
            <a:avLst/>
          </a:prstGeom>
          <a:solidFill>
            <a:schemeClr val="bg2"/>
          </a:solidFill>
          <a:ln w="9525">
            <a:solidFill>
              <a:schemeClr val="tx1"/>
            </a:solidFill>
            <a:prstDash val="solid"/>
            <a:miter lim="800000"/>
            <a:headEnd/>
            <a:tailEnd/>
          </a:ln>
          <a:extLst/>
        </p:spPr>
        <p:txBody>
          <a:bodyPr wrap="squar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200" b="1" u="sng" dirty="0" smtClean="0">
                <a:solidFill>
                  <a:srgbClr val="C00000"/>
                </a:solidFill>
              </a:rPr>
              <a:t>In </a:t>
            </a:r>
            <a:r>
              <a:rPr lang="en-US" altLang="en-US" sz="1200" b="1" u="sng" dirty="0" err="1" smtClean="0">
                <a:solidFill>
                  <a:srgbClr val="C00000"/>
                </a:solidFill>
              </a:rPr>
              <a:t>parameters.html.erb</a:t>
            </a:r>
            <a:endParaRPr lang="en-US" altLang="en-US" sz="1200" b="1" u="sng" dirty="0" smtClean="0">
              <a:solidFill>
                <a:srgbClr val="C00000"/>
              </a:solidFill>
            </a:endParaRPr>
          </a:p>
          <a:p>
            <a:pPr>
              <a:spcBef>
                <a:spcPts val="500"/>
              </a:spcBef>
            </a:pPr>
            <a:r>
              <a:rPr lang="en-US" altLang="en-US" sz="1200" dirty="0" smtClean="0"/>
              <a:t>&lt;</a:t>
            </a:r>
            <a:r>
              <a:rPr lang="en-US" altLang="en-US" sz="1200" dirty="0"/>
              <a:t>html&gt;</a:t>
            </a:r>
          </a:p>
          <a:p>
            <a:pPr>
              <a:spcBef>
                <a:spcPts val="500"/>
              </a:spcBef>
            </a:pPr>
            <a:r>
              <a:rPr lang="en-US" altLang="en-US" sz="1200" dirty="0"/>
              <a:t>  &lt;head&gt;</a:t>
            </a:r>
          </a:p>
          <a:p>
            <a:pPr>
              <a:spcBef>
                <a:spcPts val="500"/>
              </a:spcBef>
            </a:pPr>
            <a:r>
              <a:rPr lang="en-US" altLang="en-US" sz="1200" dirty="0"/>
              <a:t>    &lt;title&gt;Parameters&lt;/title&gt; </a:t>
            </a:r>
          </a:p>
          <a:p>
            <a:pPr>
              <a:spcBef>
                <a:spcPts val="500"/>
              </a:spcBef>
            </a:pPr>
            <a:r>
              <a:rPr lang="en-US" altLang="en-US" sz="1200" dirty="0"/>
              <a:t>  &lt;/head&gt;</a:t>
            </a:r>
          </a:p>
          <a:p>
            <a:pPr>
              <a:spcBef>
                <a:spcPts val="500"/>
              </a:spcBef>
            </a:pPr>
            <a:r>
              <a:rPr lang="en-US" altLang="en-US" sz="1200" dirty="0"/>
              <a:t>  &lt;body&gt;</a:t>
            </a:r>
          </a:p>
          <a:p>
            <a:pPr>
              <a:spcBef>
                <a:spcPts val="500"/>
              </a:spcBef>
            </a:pPr>
            <a:r>
              <a:rPr lang="en-US" altLang="en-US" sz="1200" dirty="0"/>
              <a:t>    &lt;table border="0" </a:t>
            </a:r>
            <a:r>
              <a:rPr lang="en-US" altLang="en-US" sz="1200" dirty="0" err="1"/>
              <a:t>cellspacing</a:t>
            </a:r>
            <a:r>
              <a:rPr lang="en-US" altLang="en-US" sz="1200" dirty="0"/>
              <a:t>="5" </a:t>
            </a:r>
            <a:r>
              <a:rPr lang="en-US" altLang="en-US" sz="1200" dirty="0" err="1"/>
              <a:t>cellpadding</a:t>
            </a:r>
            <a:r>
              <a:rPr lang="en-US" altLang="en-US" sz="1200" dirty="0"/>
              <a:t>="5"&gt;</a:t>
            </a:r>
          </a:p>
          <a:p>
            <a:pPr>
              <a:spcBef>
                <a:spcPts val="500"/>
              </a:spcBef>
            </a:pPr>
            <a:r>
              <a:rPr lang="en-US" altLang="en-US" sz="1200" dirty="0"/>
              <a:t>      &lt;</a:t>
            </a:r>
            <a:r>
              <a:rPr lang="en-US" altLang="en-US" sz="1200" dirty="0" err="1"/>
              <a:t>tr</a:t>
            </a:r>
            <a:r>
              <a:rPr lang="en-US" altLang="en-US" sz="1200" dirty="0"/>
              <a:t>&gt;&lt;</a:t>
            </a:r>
            <a:r>
              <a:rPr lang="en-US" altLang="en-US" sz="1200" dirty="0" err="1"/>
              <a:t>th</a:t>
            </a:r>
            <a:r>
              <a:rPr lang="en-US" altLang="en-US" sz="1200" dirty="0"/>
              <a:t>&gt;Key&lt;/</a:t>
            </a:r>
            <a:r>
              <a:rPr lang="en-US" altLang="en-US" sz="1200" dirty="0" err="1"/>
              <a:t>th</a:t>
            </a:r>
            <a:r>
              <a:rPr lang="en-US" altLang="en-US" sz="1200" dirty="0"/>
              <a:t>&gt;&lt;</a:t>
            </a:r>
            <a:r>
              <a:rPr lang="en-US" altLang="en-US" sz="1200" dirty="0" err="1"/>
              <a:t>th</a:t>
            </a:r>
            <a:r>
              <a:rPr lang="en-US" altLang="en-US" sz="1200" dirty="0"/>
              <a:t>&gt;Value&lt;/</a:t>
            </a:r>
            <a:r>
              <a:rPr lang="en-US" altLang="en-US" sz="1200" dirty="0" err="1"/>
              <a:t>th</a:t>
            </a:r>
            <a:r>
              <a:rPr lang="en-US" altLang="en-US" sz="1200" dirty="0"/>
              <a:t>&gt;&lt;/</a:t>
            </a:r>
            <a:r>
              <a:rPr lang="en-US" altLang="en-US" sz="1200" dirty="0" err="1"/>
              <a:t>tr</a:t>
            </a:r>
            <a:r>
              <a:rPr lang="en-US" altLang="en-US" sz="1200" dirty="0"/>
              <a:t>&gt;</a:t>
            </a:r>
          </a:p>
          <a:p>
            <a:pPr>
              <a:spcBef>
                <a:spcPts val="500"/>
              </a:spcBef>
            </a:pPr>
            <a:r>
              <a:rPr lang="en-US" altLang="en-US" sz="1200" dirty="0"/>
              <a:t>      &lt;% </a:t>
            </a:r>
            <a:r>
              <a:rPr lang="en-US" altLang="en-US" sz="1200" dirty="0" err="1"/>
              <a:t>params.each_pair</a:t>
            </a:r>
            <a:r>
              <a:rPr lang="en-US" altLang="en-US" sz="1200" dirty="0"/>
              <a:t> do | key, value| %&gt;&lt;/p&gt;</a:t>
            </a:r>
          </a:p>
          <a:p>
            <a:pPr>
              <a:spcBef>
                <a:spcPts val="500"/>
              </a:spcBef>
            </a:pPr>
            <a:r>
              <a:rPr lang="en-US" altLang="en-US" sz="1200" dirty="0"/>
              <a:t>        &lt;</a:t>
            </a:r>
            <a:r>
              <a:rPr lang="en-US" altLang="en-US" sz="1200" dirty="0" err="1"/>
              <a:t>tr</a:t>
            </a:r>
            <a:r>
              <a:rPr lang="en-US" altLang="en-US" sz="1200" dirty="0"/>
              <a:t>&gt;&lt;td&gt;&lt;%= key %&gt;&lt;/td&gt;&lt;td&gt;&lt;%= h(value) %&gt;&lt;/td&gt;&lt;/</a:t>
            </a:r>
            <a:r>
              <a:rPr lang="en-US" altLang="en-US" sz="1200" dirty="0" err="1"/>
              <a:t>tr</a:t>
            </a:r>
            <a:r>
              <a:rPr lang="en-US" altLang="en-US" sz="1200" dirty="0"/>
              <a:t>&gt;</a:t>
            </a:r>
          </a:p>
          <a:p>
            <a:pPr>
              <a:spcBef>
                <a:spcPts val="500"/>
              </a:spcBef>
            </a:pPr>
            <a:r>
              <a:rPr lang="en-US" altLang="en-US" sz="1200" dirty="0"/>
              <a:t>      &lt;% end %&gt;</a:t>
            </a:r>
          </a:p>
          <a:p>
            <a:pPr>
              <a:spcBef>
                <a:spcPts val="500"/>
              </a:spcBef>
            </a:pPr>
            <a:r>
              <a:rPr lang="en-US" altLang="en-US" sz="1200" dirty="0"/>
              <a:t>      &lt;/table&gt;</a:t>
            </a:r>
          </a:p>
          <a:p>
            <a:pPr>
              <a:spcBef>
                <a:spcPts val="500"/>
              </a:spcBef>
            </a:pPr>
            <a:r>
              <a:rPr lang="en-US" altLang="en-US" sz="1200" dirty="0"/>
              <a:t>  &lt;/body&gt;</a:t>
            </a:r>
          </a:p>
          <a:p>
            <a:pPr>
              <a:spcBef>
                <a:spcPts val="500"/>
              </a:spcBef>
            </a:pPr>
            <a:r>
              <a:rPr lang="en-US" altLang="en-US" sz="1200" dirty="0"/>
              <a:t>&lt;/html&gt;</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4" y="4648200"/>
            <a:ext cx="4659313" cy="202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1066800" y="2286000"/>
            <a:ext cx="34290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47800" y="2571571"/>
            <a:ext cx="3240087" cy="1200329"/>
          </a:xfrm>
          <a:prstGeom prst="rect">
            <a:avLst/>
          </a:prstGeom>
          <a:solidFill>
            <a:srgbClr val="FFC000"/>
          </a:solidFill>
        </p:spPr>
        <p:txBody>
          <a:bodyPr wrap="square" rtlCol="0">
            <a:spAutoFit/>
          </a:bodyPr>
          <a:lstStyle/>
          <a:p>
            <a:r>
              <a:rPr lang="en-US" b="1" dirty="0" smtClean="0"/>
              <a:t>Will automatically invoke the VIEW of the same name as method, View = </a:t>
            </a:r>
            <a:r>
              <a:rPr lang="en-US" b="1" dirty="0" err="1" smtClean="0"/>
              <a:t>parameters.html.erb</a:t>
            </a:r>
            <a:endParaRPr lang="en-US" sz="2800" b="1" u="sng" dirty="0">
              <a:solidFill>
                <a:srgbClr val="7030A0"/>
              </a:solidFill>
            </a:endParaRPr>
          </a:p>
        </p:txBody>
      </p:sp>
    </p:spTree>
    <p:extLst>
      <p:ext uri="{BB962C8B-B14F-4D97-AF65-F5344CB8AC3E}">
        <p14:creationId xmlns:p14="http://schemas.microsoft.com/office/powerpoint/2010/main" val="469980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can read in the </a:t>
            </a:r>
            <a:r>
              <a:rPr lang="en-US" dirty="0" err="1" smtClean="0"/>
              <a:t>params</a:t>
            </a:r>
            <a:r>
              <a:rPr lang="en-US" dirty="0" smtClean="0"/>
              <a:t> hash object in the Controller also (last slide did in View)</a:t>
            </a:r>
            <a:endParaRPr lang="en-US" dirty="0"/>
          </a:p>
        </p:txBody>
      </p:sp>
      <p:sp>
        <p:nvSpPr>
          <p:cNvPr id="9" name="Text Box 3"/>
          <p:cNvSpPr txBox="1">
            <a:spLocks noChangeArrowheads="1"/>
          </p:cNvSpPr>
          <p:nvPr/>
        </p:nvSpPr>
        <p:spPr bwMode="auto">
          <a:xfrm>
            <a:off x="352425" y="1371600"/>
            <a:ext cx="8458200" cy="560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lnSpc>
                <a:spcPct val="90000"/>
              </a:lnSpc>
            </a:pPr>
            <a:r>
              <a:rPr lang="en-US" sz="1600" b="1" dirty="0">
                <a:solidFill>
                  <a:schemeClr val="tx2"/>
                </a:solidFill>
                <a:latin typeface="Courier New" pitchFamily="49" charset="0"/>
              </a:rPr>
              <a:t>class</a:t>
            </a:r>
            <a:r>
              <a:rPr lang="en-US" sz="1600" b="1" dirty="0">
                <a:latin typeface="Courier New" pitchFamily="49" charset="0"/>
              </a:rPr>
              <a:t> </a:t>
            </a:r>
            <a:r>
              <a:rPr lang="en-US" sz="1600" b="1" dirty="0" err="1">
                <a:latin typeface="Courier New" pitchFamily="49" charset="0"/>
              </a:rPr>
              <a:t>RailsIntroController</a:t>
            </a:r>
            <a:r>
              <a:rPr lang="en-US" sz="1600" b="1" dirty="0">
                <a:latin typeface="Courier New" pitchFamily="49" charset="0"/>
              </a:rPr>
              <a:t> &lt; </a:t>
            </a:r>
            <a:r>
              <a:rPr lang="en-US" sz="1600" b="1" dirty="0" err="1">
                <a:latin typeface="Courier New" pitchFamily="49" charset="0"/>
              </a:rPr>
              <a:t>ApplicationController</a:t>
            </a:r>
            <a:endParaRPr lang="en-US" sz="1600" b="1" dirty="0">
              <a:latin typeface="Courier New" pitchFamily="49" charset="0"/>
            </a:endParaRPr>
          </a:p>
          <a:p>
            <a:pPr algn="l" eaLnBrk="1" hangingPunct="1">
              <a:lnSpc>
                <a:spcPct val="90000"/>
              </a:lnSpc>
            </a:pPr>
            <a:r>
              <a:rPr lang="en-US" sz="1600" b="1" dirty="0">
                <a:latin typeface="Courier New" pitchFamily="49" charset="0"/>
              </a:rPr>
              <a:t>  </a:t>
            </a:r>
            <a:r>
              <a:rPr lang="en-US" sz="1600" b="1" dirty="0" err="1">
                <a:solidFill>
                  <a:schemeClr val="tx2"/>
                </a:solidFill>
                <a:latin typeface="Courier New" pitchFamily="49" charset="0"/>
              </a:rPr>
              <a:t>def</a:t>
            </a:r>
            <a:r>
              <a:rPr lang="en-US" sz="1600" b="1" dirty="0">
                <a:latin typeface="Courier New" pitchFamily="49" charset="0"/>
              </a:rPr>
              <a:t> </a:t>
            </a:r>
            <a:r>
              <a:rPr lang="en-US" sz="1600" b="1" dirty="0" err="1" smtClean="0">
                <a:latin typeface="Courier New" pitchFamily="49" charset="0"/>
              </a:rPr>
              <a:t>show_primes</a:t>
            </a:r>
            <a:endParaRPr lang="en-US" sz="1600" b="1" dirty="0">
              <a:latin typeface="Courier New" pitchFamily="49" charset="0"/>
            </a:endParaRP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if</a:t>
            </a:r>
            <a:r>
              <a:rPr lang="en-US" sz="1600" b="1" dirty="0">
                <a:latin typeface="Courier New" pitchFamily="49" charset="0"/>
              </a:rPr>
              <a:t> </a:t>
            </a:r>
            <a:r>
              <a:rPr lang="en-US" sz="1600" b="1" dirty="0" err="1" smtClean="0">
                <a:latin typeface="Courier New" pitchFamily="49" charset="0"/>
              </a:rPr>
              <a:t>params</a:t>
            </a:r>
            <a:r>
              <a:rPr lang="en-US" sz="1600" b="1" dirty="0">
                <a:latin typeface="Courier New" pitchFamily="49" charset="0"/>
              </a:rPr>
              <a:t>[:count] != </a:t>
            </a:r>
            <a:r>
              <a:rPr lang="en-US" sz="1600" b="1" dirty="0" smtClean="0">
                <a:latin typeface="Courier New" pitchFamily="49" charset="0"/>
              </a:rPr>
              <a:t>nil </a:t>
            </a:r>
            <a:r>
              <a:rPr lang="en-US" sz="1600" b="1" dirty="0">
                <a:solidFill>
                  <a:schemeClr val="tx2"/>
                </a:solidFill>
                <a:latin typeface="Courier New" pitchFamily="49" charset="0"/>
              </a:rPr>
              <a:t>then</a:t>
            </a:r>
          </a:p>
          <a:p>
            <a:pPr algn="l" eaLnBrk="1" hangingPunct="1">
              <a:lnSpc>
                <a:spcPct val="90000"/>
              </a:lnSpc>
            </a:pPr>
            <a:r>
              <a:rPr lang="en-US" sz="1600" b="1" dirty="0">
                <a:latin typeface="Courier New" pitchFamily="49" charset="0"/>
              </a:rPr>
              <a:t>      count = </a:t>
            </a:r>
            <a:r>
              <a:rPr lang="en-US" sz="1600" b="1" dirty="0" err="1">
                <a:latin typeface="Courier New" pitchFamily="49" charset="0"/>
              </a:rPr>
              <a:t>params</a:t>
            </a:r>
            <a:r>
              <a:rPr lang="en-US" sz="1600" b="1" dirty="0">
                <a:latin typeface="Courier New" pitchFamily="49" charset="0"/>
              </a:rPr>
              <a:t>[:count].</a:t>
            </a:r>
            <a:r>
              <a:rPr lang="en-US" sz="1600" b="1" dirty="0" err="1">
                <a:latin typeface="Courier New" pitchFamily="49" charset="0"/>
              </a:rPr>
              <a:t>to_i</a:t>
            </a:r>
            <a:r>
              <a:rPr lang="en-US" sz="1600" b="1" dirty="0">
                <a:latin typeface="Courier New" pitchFamily="49" charset="0"/>
              </a:rPr>
              <a:t>()</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else</a:t>
            </a:r>
          </a:p>
          <a:p>
            <a:pPr algn="l" eaLnBrk="1" hangingPunct="1">
              <a:lnSpc>
                <a:spcPct val="90000"/>
              </a:lnSpc>
            </a:pPr>
            <a:r>
              <a:rPr lang="en-US" sz="1600" b="1" dirty="0">
                <a:latin typeface="Courier New" pitchFamily="49" charset="0"/>
              </a:rPr>
              <a:t>      count = 10</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endParaRPr lang="en-US" sz="1600" b="1" dirty="0">
              <a:latin typeface="Courier New" pitchFamily="49" charset="0"/>
            </a:endParaRPr>
          </a:p>
          <a:p>
            <a:pPr algn="l" eaLnBrk="1" hangingPunct="1">
              <a:lnSpc>
                <a:spcPct val="90000"/>
              </a:lnSpc>
            </a:pPr>
            <a:r>
              <a:rPr lang="en-US" sz="1600" b="1" dirty="0">
                <a:latin typeface="Courier New" pitchFamily="49" charset="0"/>
              </a:rPr>
              <a:t>    @primes = []</a:t>
            </a:r>
          </a:p>
          <a:p>
            <a:pPr algn="l" eaLnBrk="1" hangingPunct="1">
              <a:lnSpc>
                <a:spcPct val="90000"/>
              </a:lnSpc>
            </a:pPr>
            <a:r>
              <a:rPr lang="en-US" sz="1600" b="1" dirty="0">
                <a:latin typeface="Courier New" pitchFamily="49" charset="0"/>
              </a:rPr>
              <a:t>    candidate = 2</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while</a:t>
            </a:r>
            <a:r>
              <a:rPr lang="en-US" sz="1600" b="1" dirty="0">
                <a:latin typeface="Courier New" pitchFamily="49" charset="0"/>
              </a:rPr>
              <a:t> </a:t>
            </a:r>
            <a:r>
              <a:rPr lang="en-US" sz="1600" b="1" dirty="0" smtClean="0">
                <a:latin typeface="Courier New" pitchFamily="49" charset="0"/>
              </a:rPr>
              <a:t>@</a:t>
            </a:r>
            <a:r>
              <a:rPr lang="en-US" sz="1600" b="1" dirty="0" err="1">
                <a:latin typeface="Courier New" pitchFamily="49" charset="0"/>
              </a:rPr>
              <a:t>primes.length</a:t>
            </a:r>
            <a:r>
              <a:rPr lang="en-US" sz="1600" b="1" dirty="0">
                <a:latin typeface="Courier New" pitchFamily="49" charset="0"/>
              </a:rPr>
              <a:t> &lt; </a:t>
            </a:r>
            <a:r>
              <a:rPr lang="en-US" sz="1600" b="1" dirty="0" smtClean="0">
                <a:latin typeface="Courier New" pitchFamily="49" charset="0"/>
              </a:rPr>
              <a:t>count</a:t>
            </a:r>
            <a:endParaRPr lang="en-US" sz="1600" b="1" dirty="0">
              <a:latin typeface="Courier New" pitchFamily="49" charset="0"/>
            </a:endParaRPr>
          </a:p>
          <a:p>
            <a:pPr algn="l" eaLnBrk="1" hangingPunct="1">
              <a:lnSpc>
                <a:spcPct val="90000"/>
              </a:lnSpc>
            </a:pPr>
            <a:r>
              <a:rPr lang="en-US" sz="1600" b="1" dirty="0">
                <a:latin typeface="Courier New" pitchFamily="49" charset="0"/>
              </a:rPr>
              <a:t>      </a:t>
            </a:r>
            <a:r>
              <a:rPr lang="en-US" sz="1600" b="1" dirty="0" err="1" smtClean="0">
                <a:latin typeface="Courier New" pitchFamily="49" charset="0"/>
              </a:rPr>
              <a:t>is_prime</a:t>
            </a:r>
            <a:r>
              <a:rPr lang="en-US" sz="1600" b="1" dirty="0" smtClean="0">
                <a:latin typeface="Courier New" pitchFamily="49" charset="0"/>
              </a:rPr>
              <a:t> </a:t>
            </a:r>
            <a:r>
              <a:rPr lang="en-US" sz="1600" b="1" dirty="0">
                <a:latin typeface="Courier New" pitchFamily="49" charset="0"/>
              </a:rPr>
              <a:t>= true</a:t>
            </a:r>
          </a:p>
          <a:p>
            <a:pPr algn="l" eaLnBrk="1" hangingPunct="1">
              <a:lnSpc>
                <a:spcPct val="90000"/>
              </a:lnSpc>
            </a:pPr>
            <a:r>
              <a:rPr lang="en-US" sz="1600" b="1" dirty="0">
                <a:latin typeface="Courier New" pitchFamily="49" charset="0"/>
              </a:rPr>
              <a:t>      @</a:t>
            </a:r>
            <a:r>
              <a:rPr lang="en-US" sz="1600" b="1" dirty="0" err="1">
                <a:latin typeface="Courier New" pitchFamily="49" charset="0"/>
              </a:rPr>
              <a:t>primes.each</a:t>
            </a:r>
            <a:r>
              <a:rPr lang="en-US" sz="1600" b="1" dirty="0">
                <a:latin typeface="Courier New" pitchFamily="49" charset="0"/>
              </a:rPr>
              <a:t> </a:t>
            </a:r>
            <a:r>
              <a:rPr lang="en-US" sz="1600" b="1" dirty="0">
                <a:solidFill>
                  <a:schemeClr val="tx2"/>
                </a:solidFill>
                <a:latin typeface="Courier New" pitchFamily="49" charset="0"/>
              </a:rPr>
              <a:t>do</a:t>
            </a:r>
            <a:r>
              <a:rPr lang="en-US" sz="1600" b="1" dirty="0">
                <a:latin typeface="Courier New" pitchFamily="49" charset="0"/>
              </a:rPr>
              <a:t> |prime|</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if</a:t>
            </a:r>
            <a:r>
              <a:rPr lang="en-US" sz="1600" b="1" dirty="0">
                <a:latin typeface="Courier New" pitchFamily="49" charset="0"/>
              </a:rPr>
              <a:t> </a:t>
            </a:r>
            <a:r>
              <a:rPr lang="en-US" sz="1600" b="1" dirty="0" smtClean="0">
                <a:latin typeface="Courier New" pitchFamily="49" charset="0"/>
              </a:rPr>
              <a:t>(candidate </a:t>
            </a:r>
            <a:r>
              <a:rPr lang="en-US" sz="1600" b="1" dirty="0">
                <a:latin typeface="Courier New" pitchFamily="49" charset="0"/>
              </a:rPr>
              <a:t>% prime) == </a:t>
            </a:r>
            <a:r>
              <a:rPr lang="en-US" sz="1600" b="1" dirty="0" smtClean="0">
                <a:latin typeface="Courier New" pitchFamily="49" charset="0"/>
              </a:rPr>
              <a:t>0 </a:t>
            </a:r>
            <a:r>
              <a:rPr lang="en-US" sz="1600" b="1" dirty="0">
                <a:solidFill>
                  <a:schemeClr val="tx2"/>
                </a:solidFill>
                <a:latin typeface="Courier New" pitchFamily="49" charset="0"/>
              </a:rPr>
              <a:t>then</a:t>
            </a:r>
          </a:p>
          <a:p>
            <a:pPr algn="l" eaLnBrk="1" hangingPunct="1">
              <a:lnSpc>
                <a:spcPct val="90000"/>
              </a:lnSpc>
            </a:pPr>
            <a:r>
              <a:rPr lang="en-US" sz="1600" b="1" dirty="0">
                <a:latin typeface="Courier New" pitchFamily="49" charset="0"/>
              </a:rPr>
              <a:t>          </a:t>
            </a:r>
            <a:r>
              <a:rPr lang="en-US" sz="1600" b="1" dirty="0" err="1" smtClean="0">
                <a:latin typeface="Courier New" pitchFamily="49" charset="0"/>
              </a:rPr>
              <a:t>is_prime</a:t>
            </a:r>
            <a:r>
              <a:rPr lang="en-US" sz="1600" b="1" dirty="0" smtClean="0">
                <a:latin typeface="Courier New" pitchFamily="49" charset="0"/>
              </a:rPr>
              <a:t> </a:t>
            </a:r>
            <a:r>
              <a:rPr lang="en-US" sz="1600" b="1" dirty="0">
                <a:latin typeface="Courier New" pitchFamily="49" charset="0"/>
              </a:rPr>
              <a:t>= </a:t>
            </a:r>
            <a:r>
              <a:rPr lang="en-US" sz="1600" b="1" dirty="0">
                <a:solidFill>
                  <a:schemeClr val="tx2"/>
                </a:solidFill>
                <a:latin typeface="Courier New" pitchFamily="49" charset="0"/>
              </a:rPr>
              <a:t>false</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break</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if</a:t>
            </a:r>
            <a:r>
              <a:rPr lang="en-US" sz="1600" b="1" dirty="0">
                <a:latin typeface="Courier New" pitchFamily="49" charset="0"/>
              </a:rPr>
              <a:t> </a:t>
            </a:r>
            <a:r>
              <a:rPr lang="en-US" sz="1600" b="1" dirty="0" err="1" smtClean="0">
                <a:latin typeface="Courier New" pitchFamily="49" charset="0"/>
              </a:rPr>
              <a:t>is_prime</a:t>
            </a:r>
            <a:r>
              <a:rPr lang="en-US" sz="1600" b="1" dirty="0" smtClean="0">
                <a:latin typeface="Courier New" pitchFamily="49" charset="0"/>
              </a:rPr>
              <a:t> </a:t>
            </a:r>
            <a:r>
              <a:rPr lang="en-US" sz="1600" b="1" dirty="0">
                <a:solidFill>
                  <a:schemeClr val="tx2"/>
                </a:solidFill>
                <a:latin typeface="Courier New" pitchFamily="49" charset="0"/>
              </a:rPr>
              <a:t>then</a:t>
            </a:r>
          </a:p>
          <a:p>
            <a:pPr algn="l" eaLnBrk="1" hangingPunct="1">
              <a:lnSpc>
                <a:spcPct val="90000"/>
              </a:lnSpc>
            </a:pPr>
            <a:r>
              <a:rPr lang="en-US" sz="1600" b="1" dirty="0">
                <a:latin typeface="Courier New" pitchFamily="49" charset="0"/>
              </a:rPr>
              <a:t>        @primes &lt;&lt; candidate</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candidate += 1</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solidFill>
                  <a:schemeClr val="tx2"/>
                </a:solidFill>
                <a:latin typeface="Courier New" pitchFamily="49" charset="0"/>
              </a:rPr>
              <a:t>end</a:t>
            </a:r>
          </a:p>
        </p:txBody>
      </p:sp>
      <p:sp>
        <p:nvSpPr>
          <p:cNvPr id="10" name="AutoShape 4"/>
          <p:cNvSpPr>
            <a:spLocks/>
          </p:cNvSpPr>
          <p:nvPr/>
        </p:nvSpPr>
        <p:spPr bwMode="auto">
          <a:xfrm>
            <a:off x="5534025" y="1905000"/>
            <a:ext cx="152400" cy="914400"/>
          </a:xfrm>
          <a:prstGeom prst="rightBrace">
            <a:avLst>
              <a:gd name="adj1" fmla="val 50000"/>
              <a:gd name="adj2" fmla="val 50000"/>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1" name="Text Box 5"/>
          <p:cNvSpPr txBox="1">
            <a:spLocks noChangeArrowheads="1"/>
          </p:cNvSpPr>
          <p:nvPr/>
        </p:nvSpPr>
        <p:spPr bwMode="auto">
          <a:xfrm>
            <a:off x="5762625" y="1997075"/>
            <a:ext cx="260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a:solidFill>
                  <a:schemeClr val="folHlink"/>
                </a:solidFill>
              </a:rPr>
              <a:t>Query value determines</a:t>
            </a:r>
            <a:br>
              <a:rPr lang="en-US">
                <a:solidFill>
                  <a:schemeClr val="folHlink"/>
                </a:solidFill>
              </a:rPr>
            </a:br>
            <a:r>
              <a:rPr lang="en-US">
                <a:solidFill>
                  <a:schemeClr val="folHlink"/>
                </a:solidFill>
              </a:rPr>
              <a:t># primes to compute</a:t>
            </a:r>
          </a:p>
        </p:txBody>
      </p:sp>
      <p:sp>
        <p:nvSpPr>
          <p:cNvPr id="12" name="Text Box 7"/>
          <p:cNvSpPr txBox="1">
            <a:spLocks noChangeArrowheads="1"/>
          </p:cNvSpPr>
          <p:nvPr/>
        </p:nvSpPr>
        <p:spPr bwMode="auto">
          <a:xfrm>
            <a:off x="5915025" y="3108325"/>
            <a:ext cx="2320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a:solidFill>
                  <a:schemeClr val="folHlink"/>
                </a:solidFill>
              </a:rPr>
              <a:t>Fill in </a:t>
            </a:r>
            <a:r>
              <a:rPr lang="en-US" b="1">
                <a:solidFill>
                  <a:schemeClr val="folHlink"/>
                </a:solidFill>
                <a:latin typeface="Courier New" pitchFamily="49" charset="0"/>
              </a:rPr>
              <a:t>@primes</a:t>
            </a:r>
            <a:r>
              <a:rPr lang="en-US">
                <a:solidFill>
                  <a:schemeClr val="folHlink"/>
                </a:solidFill>
              </a:rPr>
              <a:t> array</a:t>
            </a:r>
            <a:br>
              <a:rPr lang="en-US">
                <a:solidFill>
                  <a:schemeClr val="folHlink"/>
                </a:solidFill>
              </a:rPr>
            </a:br>
            <a:r>
              <a:rPr lang="en-US">
                <a:solidFill>
                  <a:schemeClr val="folHlink"/>
                </a:solidFill>
              </a:rPr>
              <a:t>with prime numbers</a:t>
            </a:r>
          </a:p>
        </p:txBody>
      </p:sp>
      <p:sp>
        <p:nvSpPr>
          <p:cNvPr id="13" name="Line 8"/>
          <p:cNvSpPr>
            <a:spLocks noChangeShapeType="1"/>
          </p:cNvSpPr>
          <p:nvPr/>
        </p:nvSpPr>
        <p:spPr bwMode="auto">
          <a:xfrm flipH="1">
            <a:off x="5153025" y="3429000"/>
            <a:ext cx="838200" cy="381000"/>
          </a:xfrm>
          <a:prstGeom prst="line">
            <a:avLst/>
          </a:prstGeom>
          <a:noFill/>
          <a:ln w="19050">
            <a:solidFill>
              <a:schemeClr val="fo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4" name="TextBox 13"/>
          <p:cNvSpPr txBox="1"/>
          <p:nvPr/>
        </p:nvSpPr>
        <p:spPr>
          <a:xfrm>
            <a:off x="4724400" y="5486400"/>
            <a:ext cx="3962400" cy="923330"/>
          </a:xfrm>
          <a:prstGeom prst="rect">
            <a:avLst/>
          </a:prstGeom>
          <a:solidFill>
            <a:srgbClr val="FFC000"/>
          </a:solidFill>
        </p:spPr>
        <p:txBody>
          <a:bodyPr wrap="square" rtlCol="0">
            <a:spAutoFit/>
          </a:bodyPr>
          <a:lstStyle/>
          <a:p>
            <a:r>
              <a:rPr lang="en-US" b="1" u="sng" dirty="0" smtClean="0"/>
              <a:t>REQUEST:</a:t>
            </a:r>
            <a:r>
              <a:rPr lang="en-US" b="1" dirty="0" smtClean="0"/>
              <a:t>       </a:t>
            </a:r>
          </a:p>
          <a:p>
            <a:r>
              <a:rPr lang="en-US" b="1" dirty="0" smtClean="0"/>
              <a:t>http://localhost:3000/railsintro/show_primes/count=20</a:t>
            </a:r>
          </a:p>
        </p:txBody>
      </p:sp>
      <p:cxnSp>
        <p:nvCxnSpPr>
          <p:cNvPr id="17" name="Curved Connector 16"/>
          <p:cNvCxnSpPr/>
          <p:nvPr/>
        </p:nvCxnSpPr>
        <p:spPr>
          <a:xfrm rot="10800000">
            <a:off x="2905128" y="1676400"/>
            <a:ext cx="4943472" cy="4114801"/>
          </a:xfrm>
          <a:prstGeom prst="curvedConnector3">
            <a:avLst>
              <a:gd name="adj1" fmla="val 19942"/>
            </a:avLst>
          </a:prstGeom>
          <a:ln>
            <a:tailEnd type="arrow"/>
          </a:ln>
        </p:spPr>
        <p:style>
          <a:lnRef idx="3">
            <a:schemeClr val="accent1"/>
          </a:lnRef>
          <a:fillRef idx="0">
            <a:schemeClr val="accent1"/>
          </a:fillRef>
          <a:effectRef idx="2">
            <a:schemeClr val="accent1"/>
          </a:effectRef>
          <a:fontRef idx="minor">
            <a:schemeClr val="tx1"/>
          </a:fontRef>
        </p:style>
      </p:cxnSp>
      <p:sp>
        <p:nvSpPr>
          <p:cNvPr id="25" name="Oval 24"/>
          <p:cNvSpPr/>
          <p:nvPr/>
        </p:nvSpPr>
        <p:spPr>
          <a:xfrm>
            <a:off x="1219200" y="1828800"/>
            <a:ext cx="1905000"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686425" y="6104930"/>
            <a:ext cx="1381125"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025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specifying </a:t>
            </a:r>
            <a:r>
              <a:rPr lang="en-US" dirty="0" err="1" smtClean="0"/>
              <a:t>redirect_to</a:t>
            </a:r>
            <a:endParaRPr lang="en-US" dirty="0"/>
          </a:p>
        </p:txBody>
      </p:sp>
      <p:sp>
        <p:nvSpPr>
          <p:cNvPr id="3" name="Content Placeholder 2"/>
          <p:cNvSpPr>
            <a:spLocks noGrp="1"/>
          </p:cNvSpPr>
          <p:nvPr>
            <p:ph sz="quarter" idx="1"/>
          </p:nvPr>
        </p:nvSpPr>
        <p:spPr/>
        <p:txBody>
          <a:bodyPr>
            <a:normAutofit fontScale="62500" lnSpcReduction="20000"/>
          </a:bodyPr>
          <a:lstStyle/>
          <a:p>
            <a:r>
              <a:rPr lang="en-US" dirty="0" err="1"/>
              <a:t>redirect_to</a:t>
            </a:r>
            <a:r>
              <a:rPr lang="en-US" dirty="0"/>
              <a:t> action: "show", id: 5</a:t>
            </a:r>
          </a:p>
          <a:p>
            <a:r>
              <a:rPr lang="en-US" dirty="0" err="1"/>
              <a:t>redirect_to</a:t>
            </a:r>
            <a:r>
              <a:rPr lang="en-US" dirty="0"/>
              <a:t> post</a:t>
            </a:r>
          </a:p>
          <a:p>
            <a:r>
              <a:rPr lang="en-US" dirty="0" err="1"/>
              <a:t>redirect_to</a:t>
            </a:r>
            <a:r>
              <a:rPr lang="en-US" dirty="0"/>
              <a:t> "http://www.rubyonrails.org"</a:t>
            </a:r>
          </a:p>
          <a:p>
            <a:r>
              <a:rPr lang="en-US" dirty="0" err="1"/>
              <a:t>redirect_to</a:t>
            </a:r>
            <a:r>
              <a:rPr lang="en-US" dirty="0"/>
              <a:t> "/images/screenshot.jpg"</a:t>
            </a:r>
          </a:p>
          <a:p>
            <a:r>
              <a:rPr lang="en-US" dirty="0" err="1"/>
              <a:t>redirect_to</a:t>
            </a:r>
            <a:r>
              <a:rPr lang="en-US" dirty="0"/>
              <a:t> </a:t>
            </a:r>
            <a:r>
              <a:rPr lang="en-US" dirty="0" err="1"/>
              <a:t>articles_url</a:t>
            </a:r>
            <a:endParaRPr lang="en-US" dirty="0"/>
          </a:p>
          <a:p>
            <a:r>
              <a:rPr lang="en-US" dirty="0" err="1"/>
              <a:t>redirect_to</a:t>
            </a:r>
            <a:r>
              <a:rPr lang="en-US" dirty="0"/>
              <a:t> :back</a:t>
            </a:r>
          </a:p>
          <a:p>
            <a:r>
              <a:rPr lang="en-US" dirty="0" err="1"/>
              <a:t>redirect_to</a:t>
            </a:r>
            <a:r>
              <a:rPr lang="en-US" dirty="0"/>
              <a:t> </a:t>
            </a:r>
            <a:r>
              <a:rPr lang="en-US" dirty="0" err="1"/>
              <a:t>proc</a:t>
            </a:r>
            <a:r>
              <a:rPr lang="en-US" dirty="0"/>
              <a:t> { </a:t>
            </a:r>
            <a:r>
              <a:rPr lang="en-US" dirty="0" err="1"/>
              <a:t>edit_post_url</a:t>
            </a:r>
            <a:r>
              <a:rPr lang="en-US" dirty="0"/>
              <a:t>(@post) }</a:t>
            </a:r>
          </a:p>
          <a:p>
            <a:pPr marL="0" indent="0">
              <a:buNone/>
            </a:pPr>
            <a:endParaRPr lang="en-US" dirty="0" smtClean="0"/>
          </a:p>
          <a:p>
            <a:pPr marL="0" indent="0">
              <a:buNone/>
            </a:pPr>
            <a:endParaRPr lang="en-US" sz="3800" dirty="0"/>
          </a:p>
          <a:p>
            <a:pPr marL="0" indent="0">
              <a:buNone/>
            </a:pPr>
            <a:r>
              <a:rPr lang="en-US" sz="3800" dirty="0" smtClean="0"/>
              <a:t>The </a:t>
            </a:r>
            <a:r>
              <a:rPr lang="en-US" sz="3800" dirty="0"/>
              <a:t>redirection happens as a “302 Found” header unless otherwise specified using the :status option:</a:t>
            </a:r>
          </a:p>
          <a:p>
            <a:endParaRPr lang="en-US" dirty="0"/>
          </a:p>
          <a:p>
            <a:r>
              <a:rPr lang="en-US" dirty="0" err="1"/>
              <a:t>redirect_to</a:t>
            </a:r>
            <a:r>
              <a:rPr lang="en-US" dirty="0"/>
              <a:t> </a:t>
            </a:r>
            <a:r>
              <a:rPr lang="en-US" dirty="0" err="1"/>
              <a:t>post_url</a:t>
            </a:r>
            <a:r>
              <a:rPr lang="en-US" dirty="0"/>
              <a:t>(@post), status: :found</a:t>
            </a:r>
          </a:p>
          <a:p>
            <a:r>
              <a:rPr lang="en-US" dirty="0" err="1"/>
              <a:t>redirect_to</a:t>
            </a:r>
            <a:r>
              <a:rPr lang="en-US" dirty="0"/>
              <a:t> action: 'atom', status: :</a:t>
            </a:r>
            <a:r>
              <a:rPr lang="en-US" dirty="0" err="1"/>
              <a:t>moved_permanently</a:t>
            </a:r>
            <a:endParaRPr lang="en-US" dirty="0"/>
          </a:p>
          <a:p>
            <a:r>
              <a:rPr lang="en-US" dirty="0" err="1"/>
              <a:t>redirect_to</a:t>
            </a:r>
            <a:r>
              <a:rPr lang="en-US" dirty="0"/>
              <a:t> </a:t>
            </a:r>
            <a:r>
              <a:rPr lang="en-US" dirty="0" err="1"/>
              <a:t>post_url</a:t>
            </a:r>
            <a:r>
              <a:rPr lang="en-US" dirty="0"/>
              <a:t>(@post), status: 301</a:t>
            </a:r>
          </a:p>
          <a:p>
            <a:r>
              <a:rPr lang="en-US" dirty="0" err="1"/>
              <a:t>redirect_to</a:t>
            </a:r>
            <a:r>
              <a:rPr lang="en-US" dirty="0"/>
              <a:t> action: 'atom', status: 302</a:t>
            </a:r>
          </a:p>
        </p:txBody>
      </p:sp>
    </p:spTree>
    <p:extLst>
      <p:ext uri="{BB962C8B-B14F-4D97-AF65-F5344CB8AC3E}">
        <p14:creationId xmlns:p14="http://schemas.microsoft.com/office/powerpoint/2010/main" val="2541271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dirty="0" err="1"/>
              <a:t>r</a:t>
            </a:r>
            <a:r>
              <a:rPr lang="en-US" dirty="0" err="1" smtClean="0"/>
              <a:t>edirect_to</a:t>
            </a:r>
            <a:r>
              <a:rPr lang="en-US" dirty="0" smtClean="0"/>
              <a:t> with message</a:t>
            </a:r>
            <a:endParaRPr lang="en-US" dirty="0"/>
          </a:p>
        </p:txBody>
      </p:sp>
      <p:sp>
        <p:nvSpPr>
          <p:cNvPr id="3" name="Content Placeholder 2"/>
          <p:cNvSpPr>
            <a:spLocks noGrp="1"/>
          </p:cNvSpPr>
          <p:nvPr>
            <p:ph sz="quarter" idx="1"/>
          </p:nvPr>
        </p:nvSpPr>
        <p:spPr>
          <a:xfrm>
            <a:off x="533400" y="990600"/>
            <a:ext cx="8153400" cy="5715000"/>
          </a:xfrm>
        </p:spPr>
        <p:txBody>
          <a:bodyPr>
            <a:normAutofit fontScale="40000" lnSpcReduction="20000"/>
          </a:bodyPr>
          <a:lstStyle/>
          <a:p>
            <a:pPr marL="0" indent="0">
              <a:buNone/>
            </a:pPr>
            <a:r>
              <a:rPr lang="en-US" sz="5100" dirty="0" smtClean="0"/>
              <a:t>flash </a:t>
            </a:r>
            <a:r>
              <a:rPr lang="en-US" sz="5100" dirty="0"/>
              <a:t>provides a way to pass temporary primitive-types (String, </a:t>
            </a:r>
            <a:r>
              <a:rPr lang="en-US" sz="5100" dirty="0">
                <a:hlinkClick r:id="rId2"/>
              </a:rPr>
              <a:t>Array</a:t>
            </a:r>
            <a:r>
              <a:rPr lang="en-US" sz="5100" dirty="0"/>
              <a:t>, </a:t>
            </a:r>
            <a:r>
              <a:rPr lang="en-US" sz="5100" dirty="0">
                <a:hlinkClick r:id="rId3"/>
              </a:rPr>
              <a:t>Hash</a:t>
            </a:r>
            <a:r>
              <a:rPr lang="en-US" sz="5100" dirty="0"/>
              <a:t>) between actions. </a:t>
            </a:r>
            <a:endParaRPr lang="en-US" sz="5100" dirty="0" smtClean="0"/>
          </a:p>
          <a:p>
            <a:pPr marL="960120" lvl="1" indent="-685800"/>
            <a:r>
              <a:rPr lang="en-US" sz="4900" dirty="0" smtClean="0"/>
              <a:t>Anything </a:t>
            </a:r>
            <a:r>
              <a:rPr lang="en-US" sz="4900" dirty="0"/>
              <a:t>you place in the flash will be exposed to the very next action and then cleared out</a:t>
            </a:r>
            <a:r>
              <a:rPr lang="en-US" sz="4900" dirty="0" smtClean="0"/>
              <a:t>.</a:t>
            </a:r>
          </a:p>
          <a:p>
            <a:pPr marL="0" indent="0">
              <a:buNone/>
            </a:pPr>
            <a:endParaRPr lang="en-US" dirty="0"/>
          </a:p>
          <a:p>
            <a:pPr marL="0" indent="0">
              <a:buNone/>
            </a:pPr>
            <a:r>
              <a:rPr lang="en-US" sz="4000" dirty="0"/>
              <a:t>class </a:t>
            </a:r>
            <a:r>
              <a:rPr lang="en-US" sz="4000" dirty="0" err="1"/>
              <a:t>PostsController</a:t>
            </a:r>
            <a:r>
              <a:rPr lang="en-US" sz="4000" dirty="0"/>
              <a:t> &lt; </a:t>
            </a:r>
            <a:r>
              <a:rPr lang="en-US" sz="4000" dirty="0" err="1" smtClean="0"/>
              <a:t>ApplicationController</a:t>
            </a:r>
            <a:endParaRPr lang="en-US" sz="4000" dirty="0"/>
          </a:p>
          <a:p>
            <a:pPr marL="0" indent="0">
              <a:buNone/>
            </a:pPr>
            <a:r>
              <a:rPr lang="en-US" sz="4000" dirty="0"/>
              <a:t>  </a:t>
            </a:r>
            <a:r>
              <a:rPr lang="en-US" sz="4000" dirty="0" err="1"/>
              <a:t>def</a:t>
            </a:r>
            <a:r>
              <a:rPr lang="en-US" sz="4000" dirty="0"/>
              <a:t> create</a:t>
            </a:r>
          </a:p>
          <a:p>
            <a:pPr marL="0" indent="0">
              <a:buNone/>
            </a:pPr>
            <a:r>
              <a:rPr lang="en-US" sz="4000" dirty="0"/>
              <a:t>    </a:t>
            </a:r>
            <a:r>
              <a:rPr lang="en-US" sz="4000" b="1" dirty="0"/>
              <a:t>@post</a:t>
            </a:r>
            <a:r>
              <a:rPr lang="en-US" sz="4000" b="1" dirty="0"/>
              <a:t> = </a:t>
            </a:r>
            <a:r>
              <a:rPr lang="en-US" sz="4000" b="1" dirty="0" err="1"/>
              <a:t>Post.create</a:t>
            </a:r>
            <a:r>
              <a:rPr lang="en-US" sz="4000" b="1" dirty="0"/>
              <a:t> </a:t>
            </a:r>
            <a:r>
              <a:rPr lang="en-US" sz="4000" b="1" dirty="0" err="1"/>
              <a:t>params</a:t>
            </a:r>
            <a:r>
              <a:rPr lang="en-US" sz="4000" b="1" dirty="0"/>
              <a:t>[</a:t>
            </a:r>
            <a:r>
              <a:rPr lang="en-US" sz="4000" b="1" dirty="0"/>
              <a:t>:post</a:t>
            </a:r>
            <a:r>
              <a:rPr lang="en-US" sz="4000" b="1" dirty="0" smtClean="0"/>
              <a:t>]</a:t>
            </a:r>
          </a:p>
          <a:p>
            <a:pPr marL="0" indent="0">
              <a:buNone/>
            </a:pPr>
            <a:r>
              <a:rPr lang="en-US" sz="4000" b="1" dirty="0" smtClean="0">
                <a:solidFill>
                  <a:srgbClr val="FF0000"/>
                </a:solidFill>
              </a:rPr>
              <a:t>    </a:t>
            </a:r>
            <a:r>
              <a:rPr lang="en-US" sz="4000" b="1" dirty="0">
                <a:solidFill>
                  <a:srgbClr val="FF0000"/>
                </a:solidFill>
              </a:rPr>
              <a:t>flash[:notice] = "Post successfully created"</a:t>
            </a:r>
          </a:p>
          <a:p>
            <a:pPr marL="0" indent="0">
              <a:buNone/>
            </a:pPr>
            <a:r>
              <a:rPr lang="en-US" sz="4000" b="1" dirty="0">
                <a:solidFill>
                  <a:srgbClr val="FF0000"/>
                </a:solidFill>
              </a:rPr>
              <a:t>    </a:t>
            </a:r>
            <a:r>
              <a:rPr lang="en-US" sz="4000" b="1" dirty="0" err="1">
                <a:solidFill>
                  <a:srgbClr val="FF0000"/>
                </a:solidFill>
              </a:rPr>
              <a:t>redirect_to</a:t>
            </a:r>
            <a:r>
              <a:rPr lang="en-US" sz="4000" b="1" dirty="0">
                <a:solidFill>
                  <a:srgbClr val="FF0000"/>
                </a:solidFill>
              </a:rPr>
              <a:t> @post</a:t>
            </a:r>
          </a:p>
          <a:p>
            <a:pPr marL="0" indent="0">
              <a:buNone/>
            </a:pPr>
            <a:r>
              <a:rPr lang="en-US" sz="4000" dirty="0"/>
              <a:t>  end</a:t>
            </a:r>
          </a:p>
          <a:p>
            <a:pPr marL="0" indent="0">
              <a:buNone/>
            </a:pPr>
            <a:endParaRPr lang="en-US" sz="4000" dirty="0"/>
          </a:p>
          <a:p>
            <a:pPr marL="0" indent="0">
              <a:buNone/>
            </a:pPr>
            <a:r>
              <a:rPr lang="en-US" sz="4000" dirty="0"/>
              <a:t>  </a:t>
            </a:r>
            <a:r>
              <a:rPr lang="en-US" sz="4000" dirty="0" err="1"/>
              <a:t>def</a:t>
            </a:r>
            <a:r>
              <a:rPr lang="en-US" sz="4000" dirty="0"/>
              <a:t> show</a:t>
            </a:r>
          </a:p>
          <a:p>
            <a:pPr marL="0" indent="0">
              <a:buNone/>
            </a:pPr>
            <a:r>
              <a:rPr lang="en-US" sz="4000" dirty="0"/>
              <a:t>    # doesn't need to assign the flash notice to the template, that's done automatically</a:t>
            </a:r>
          </a:p>
          <a:p>
            <a:pPr marL="0" indent="0">
              <a:buNone/>
            </a:pPr>
            <a:r>
              <a:rPr lang="en-US" sz="4000" dirty="0"/>
              <a:t>  end</a:t>
            </a:r>
          </a:p>
          <a:p>
            <a:pPr marL="0" indent="0">
              <a:buNone/>
            </a:pPr>
            <a:r>
              <a:rPr lang="en-US" sz="4000" dirty="0"/>
              <a:t>end</a:t>
            </a:r>
          </a:p>
          <a:p>
            <a:pPr marL="0" indent="0">
              <a:buNone/>
            </a:pPr>
            <a:endParaRPr lang="en-US" sz="1800" dirty="0"/>
          </a:p>
          <a:p>
            <a:pPr marL="0" indent="0">
              <a:buNone/>
            </a:pPr>
            <a:r>
              <a:rPr lang="en-US" sz="5100" u="sng" dirty="0" err="1"/>
              <a:t>show.html.erb</a:t>
            </a:r>
            <a:endParaRPr lang="en-US" sz="5100" u="sng" dirty="0"/>
          </a:p>
          <a:p>
            <a:pPr marL="0" indent="0">
              <a:buNone/>
            </a:pPr>
            <a:r>
              <a:rPr lang="en-US" sz="1800" dirty="0"/>
              <a:t>  </a:t>
            </a:r>
            <a:r>
              <a:rPr lang="en-US" sz="4000" dirty="0"/>
              <a:t>&lt;% </a:t>
            </a:r>
            <a:r>
              <a:rPr lang="en-US" sz="4000" dirty="0">
                <a:solidFill>
                  <a:srgbClr val="FF0000"/>
                </a:solidFill>
              </a:rPr>
              <a:t>if flash[:notice] </a:t>
            </a:r>
            <a:r>
              <a:rPr lang="en-US" sz="4000" dirty="0"/>
              <a:t>%&gt;</a:t>
            </a:r>
          </a:p>
          <a:p>
            <a:pPr marL="0" indent="0">
              <a:buNone/>
            </a:pPr>
            <a:r>
              <a:rPr lang="en-US" sz="4000" dirty="0"/>
              <a:t>    &lt;div class="notice"&gt;&lt;%= </a:t>
            </a:r>
            <a:r>
              <a:rPr lang="en-US" sz="4000" dirty="0">
                <a:solidFill>
                  <a:srgbClr val="FF0000"/>
                </a:solidFill>
              </a:rPr>
              <a:t>flash[:notice] </a:t>
            </a:r>
            <a:r>
              <a:rPr lang="en-US" sz="4000" dirty="0"/>
              <a:t>%&gt;&lt;/div&gt;</a:t>
            </a:r>
          </a:p>
          <a:p>
            <a:pPr marL="0" indent="0">
              <a:buNone/>
            </a:pPr>
            <a:r>
              <a:rPr lang="en-US" sz="4000" dirty="0"/>
              <a:t>  &lt;% end %&gt;</a:t>
            </a:r>
          </a:p>
        </p:txBody>
      </p:sp>
    </p:spTree>
    <p:extLst>
      <p:ext uri="{BB962C8B-B14F-4D97-AF65-F5344CB8AC3E}">
        <p14:creationId xmlns:p14="http://schemas.microsoft.com/office/powerpoint/2010/main" val="470254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t>
            </a:r>
            <a:r>
              <a:rPr lang="en-US" dirty="0" err="1" smtClean="0"/>
              <a:t>edirect_to</a:t>
            </a:r>
            <a:r>
              <a:rPr lang="en-US" dirty="0" smtClean="0"/>
              <a:t> with a message</a:t>
            </a:r>
            <a:endParaRPr lang="en-US" dirty="0"/>
          </a:p>
        </p:txBody>
      </p:sp>
      <p:sp>
        <p:nvSpPr>
          <p:cNvPr id="3" name="Content Placeholder 2"/>
          <p:cNvSpPr>
            <a:spLocks noGrp="1"/>
          </p:cNvSpPr>
          <p:nvPr>
            <p:ph sz="quarter" idx="1"/>
          </p:nvPr>
        </p:nvSpPr>
        <p:spPr>
          <a:xfrm>
            <a:off x="228600" y="1981200"/>
            <a:ext cx="8686800" cy="4724400"/>
          </a:xfrm>
        </p:spPr>
        <p:txBody>
          <a:bodyPr>
            <a:normAutofit/>
          </a:bodyPr>
          <a:lstStyle/>
          <a:p>
            <a:pPr marL="0" indent="0" fontAlgn="base">
              <a:buNone/>
            </a:pPr>
            <a:r>
              <a:rPr lang="en-US" dirty="0" smtClean="0"/>
              <a:t>flash </a:t>
            </a:r>
            <a:r>
              <a:rPr lang="en-US" dirty="0"/>
              <a:t>names alert and notice as well as a general purpose </a:t>
            </a:r>
            <a:r>
              <a:rPr lang="en-US" dirty="0" smtClean="0"/>
              <a:t>flash</a:t>
            </a:r>
            <a:endParaRPr lang="en-US" dirty="0"/>
          </a:p>
          <a:p>
            <a:pPr fontAlgn="base"/>
            <a:r>
              <a:rPr lang="en-US" dirty="0" err="1"/>
              <a:t>redirect_to</a:t>
            </a:r>
            <a:r>
              <a:rPr lang="en-US" dirty="0"/>
              <a:t> </a:t>
            </a:r>
            <a:r>
              <a:rPr lang="en-US" dirty="0" err="1"/>
              <a:t>post_url</a:t>
            </a:r>
            <a:r>
              <a:rPr lang="en-US" dirty="0"/>
              <a:t>(</a:t>
            </a:r>
            <a:r>
              <a:rPr lang="en-US" dirty="0"/>
              <a:t>@post</a:t>
            </a:r>
            <a:r>
              <a:rPr lang="en-US" dirty="0"/>
              <a:t>), alert</a:t>
            </a:r>
            <a:r>
              <a:rPr lang="en-US" dirty="0"/>
              <a:t>:</a:t>
            </a:r>
            <a:r>
              <a:rPr lang="en-US" dirty="0"/>
              <a:t> </a:t>
            </a:r>
            <a:r>
              <a:rPr lang="en-US" dirty="0"/>
              <a:t>"Watch it, mister!"</a:t>
            </a:r>
            <a:r>
              <a:rPr lang="en-US" dirty="0"/>
              <a:t> </a:t>
            </a:r>
            <a:r>
              <a:rPr lang="en-US" dirty="0" smtClean="0"/>
              <a:t/>
            </a:r>
            <a:br>
              <a:rPr lang="en-US" dirty="0" smtClean="0"/>
            </a:br>
            <a:endParaRPr lang="en-US" dirty="0" smtClean="0"/>
          </a:p>
          <a:p>
            <a:pPr fontAlgn="base"/>
            <a:r>
              <a:rPr lang="en-US" dirty="0" err="1" smtClean="0"/>
              <a:t>redirect_to</a:t>
            </a:r>
            <a:r>
              <a:rPr lang="en-US" dirty="0" smtClean="0"/>
              <a:t> </a:t>
            </a:r>
            <a:r>
              <a:rPr lang="en-US" dirty="0" err="1"/>
              <a:t>post_url</a:t>
            </a:r>
            <a:r>
              <a:rPr lang="en-US" dirty="0"/>
              <a:t>(</a:t>
            </a:r>
            <a:r>
              <a:rPr lang="en-US" dirty="0"/>
              <a:t>@post</a:t>
            </a:r>
            <a:r>
              <a:rPr lang="en-US" dirty="0"/>
              <a:t>), status</a:t>
            </a:r>
            <a:r>
              <a:rPr lang="en-US" dirty="0"/>
              <a:t>:</a:t>
            </a:r>
            <a:r>
              <a:rPr lang="en-US" dirty="0"/>
              <a:t> </a:t>
            </a:r>
            <a:r>
              <a:rPr lang="en-US" dirty="0"/>
              <a:t>:found</a:t>
            </a:r>
            <a:r>
              <a:rPr lang="en-US" dirty="0"/>
              <a:t>, notice</a:t>
            </a:r>
            <a:r>
              <a:rPr lang="en-US" dirty="0"/>
              <a:t>:</a:t>
            </a:r>
            <a:r>
              <a:rPr lang="en-US" dirty="0"/>
              <a:t> </a:t>
            </a:r>
            <a:r>
              <a:rPr lang="en-US" dirty="0"/>
              <a:t>"Pay attention to the road"</a:t>
            </a:r>
            <a:r>
              <a:rPr lang="en-US" dirty="0"/>
              <a:t> </a:t>
            </a:r>
            <a:r>
              <a:rPr lang="en-US" dirty="0" smtClean="0"/>
              <a:t/>
            </a:r>
            <a:br>
              <a:rPr lang="en-US" dirty="0" smtClean="0"/>
            </a:br>
            <a:endParaRPr lang="en-US" dirty="0" smtClean="0"/>
          </a:p>
          <a:p>
            <a:pPr fontAlgn="base"/>
            <a:r>
              <a:rPr lang="en-US" dirty="0" err="1" smtClean="0"/>
              <a:t>redirect_to</a:t>
            </a:r>
            <a:r>
              <a:rPr lang="en-US" dirty="0" smtClean="0"/>
              <a:t> </a:t>
            </a:r>
            <a:r>
              <a:rPr lang="en-US" dirty="0" err="1"/>
              <a:t>post_url</a:t>
            </a:r>
            <a:r>
              <a:rPr lang="en-US" dirty="0"/>
              <a:t>(</a:t>
            </a:r>
            <a:r>
              <a:rPr lang="en-US" dirty="0"/>
              <a:t>@post</a:t>
            </a:r>
            <a:r>
              <a:rPr lang="en-US" dirty="0"/>
              <a:t>), status</a:t>
            </a:r>
            <a:r>
              <a:rPr lang="en-US" dirty="0"/>
              <a:t>:</a:t>
            </a:r>
            <a:r>
              <a:rPr lang="en-US" dirty="0"/>
              <a:t> </a:t>
            </a:r>
            <a:r>
              <a:rPr lang="en-US" dirty="0"/>
              <a:t>301</a:t>
            </a:r>
            <a:r>
              <a:rPr lang="en-US" dirty="0"/>
              <a:t>, flash</a:t>
            </a:r>
            <a:r>
              <a:rPr lang="en-US" dirty="0"/>
              <a:t>:</a:t>
            </a:r>
            <a:r>
              <a:rPr lang="en-US" dirty="0"/>
              <a:t> { </a:t>
            </a:r>
            <a:r>
              <a:rPr lang="en-US" dirty="0" err="1"/>
              <a:t>updated_post_id</a:t>
            </a:r>
            <a:r>
              <a:rPr lang="en-US" dirty="0"/>
              <a:t>:</a:t>
            </a:r>
            <a:r>
              <a:rPr lang="en-US" dirty="0"/>
              <a:t> </a:t>
            </a:r>
            <a:r>
              <a:rPr lang="en-US" dirty="0"/>
              <a:t>@post</a:t>
            </a:r>
            <a:r>
              <a:rPr lang="en-US" dirty="0"/>
              <a:t>.id } </a:t>
            </a:r>
            <a:r>
              <a:rPr lang="en-US" dirty="0" smtClean="0"/>
              <a:t/>
            </a:r>
            <a:br>
              <a:rPr lang="en-US" dirty="0" smtClean="0"/>
            </a:br>
            <a:endParaRPr lang="en-US" dirty="0" smtClean="0"/>
          </a:p>
          <a:p>
            <a:pPr fontAlgn="base"/>
            <a:r>
              <a:rPr lang="en-US" dirty="0" err="1" smtClean="0"/>
              <a:t>redirect_to</a:t>
            </a:r>
            <a:r>
              <a:rPr lang="en-US" dirty="0"/>
              <a:t>({ action</a:t>
            </a:r>
            <a:r>
              <a:rPr lang="en-US" dirty="0"/>
              <a:t>:</a:t>
            </a:r>
            <a:r>
              <a:rPr lang="en-US" dirty="0"/>
              <a:t> </a:t>
            </a:r>
            <a:r>
              <a:rPr lang="en-US" dirty="0"/>
              <a:t>'atom'</a:t>
            </a:r>
            <a:r>
              <a:rPr lang="en-US" dirty="0"/>
              <a:t> }, alert</a:t>
            </a:r>
            <a:r>
              <a:rPr lang="en-US" dirty="0"/>
              <a:t>:</a:t>
            </a:r>
            <a:r>
              <a:rPr lang="en-US" dirty="0"/>
              <a:t> </a:t>
            </a:r>
            <a:r>
              <a:rPr lang="en-US" dirty="0"/>
              <a:t>"Something serious happened"</a:t>
            </a:r>
            <a:r>
              <a:rPr lang="en-US" dirty="0"/>
              <a:t>) </a:t>
            </a:r>
            <a:endParaRPr lang="en-US" dirty="0" smtClean="0"/>
          </a:p>
          <a:p>
            <a:pPr marL="0" indent="0">
              <a:buNone/>
            </a:pPr>
            <a:endParaRPr lang="en-US" dirty="0"/>
          </a:p>
        </p:txBody>
      </p:sp>
    </p:spTree>
    <p:extLst>
      <p:ext uri="{BB962C8B-B14F-4D97-AF65-F5344CB8AC3E}">
        <p14:creationId xmlns:p14="http://schemas.microsoft.com/office/powerpoint/2010/main" val="535579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Rails to create XML or JSON</a:t>
            </a:r>
            <a:endParaRPr lang="en-US" dirty="0"/>
          </a:p>
        </p:txBody>
      </p:sp>
      <p:sp>
        <p:nvSpPr>
          <p:cNvPr id="3" name="Text Placeholder 2"/>
          <p:cNvSpPr>
            <a:spLocks noGrp="1"/>
          </p:cNvSpPr>
          <p:nvPr>
            <p:ph type="body" idx="1"/>
          </p:nvPr>
        </p:nvSpPr>
        <p:spPr/>
        <p:txBody>
          <a:bodyPr/>
          <a:lstStyle/>
          <a:p>
            <a:r>
              <a:rPr lang="en-US" dirty="0" smtClean="0"/>
              <a:t>This is one feature that is easy to do in Rails compared to other languages</a:t>
            </a:r>
            <a:endParaRPr lang="en-US" dirty="0"/>
          </a:p>
        </p:txBody>
      </p:sp>
    </p:spTree>
    <p:extLst>
      <p:ext uri="{BB962C8B-B14F-4D97-AF65-F5344CB8AC3E}">
        <p14:creationId xmlns:p14="http://schemas.microsoft.com/office/powerpoint/2010/main" val="2711757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normAutofit/>
          </a:bodyPr>
          <a:lstStyle/>
          <a:p>
            <a:r>
              <a:rPr lang="en-US" sz="3200" dirty="0" smtClean="0"/>
              <a:t>Suppose we wanted to take data from our Zombie example and create XML or JSON</a:t>
            </a:r>
            <a:endParaRPr lang="en-US" sz="32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2" t="20869" r="18261" b="14904"/>
          <a:stretch/>
        </p:blipFill>
        <p:spPr bwMode="auto">
          <a:xfrm>
            <a:off x="1524000" y="2210040"/>
            <a:ext cx="7195931" cy="4498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1155700"/>
            <a:ext cx="8915400" cy="923330"/>
          </a:xfrm>
          <a:prstGeom prst="rect">
            <a:avLst/>
          </a:prstGeom>
          <a:solidFill>
            <a:srgbClr val="FFC000"/>
          </a:solidFill>
        </p:spPr>
        <p:txBody>
          <a:bodyPr wrap="square" rtlCol="0">
            <a:spAutoFit/>
          </a:bodyPr>
          <a:lstStyle/>
          <a:p>
            <a:r>
              <a:rPr lang="en-US" b="1" u="sng" dirty="0" smtClean="0"/>
              <a:t>IDEA:</a:t>
            </a:r>
            <a:r>
              <a:rPr lang="en-US" b="1" dirty="0" smtClean="0"/>
              <a:t>       /tweets/1   returns results as XML or JSON</a:t>
            </a:r>
          </a:p>
          <a:p>
            <a:r>
              <a:rPr lang="en-US" b="1" u="sng" dirty="0" smtClean="0"/>
              <a:t>SOLUTION:</a:t>
            </a:r>
            <a:r>
              <a:rPr lang="en-US" b="1" dirty="0" smtClean="0"/>
              <a:t>   have controller return it…XML not too different than the HTML views the previous controller returned   AND  our Model returns data as </a:t>
            </a:r>
            <a:r>
              <a:rPr lang="en-US" b="1" dirty="0" err="1" smtClean="0"/>
              <a:t>hashs</a:t>
            </a:r>
            <a:r>
              <a:rPr lang="en-US" b="1" dirty="0" smtClean="0"/>
              <a:t> that LOOK like JSON</a:t>
            </a:r>
            <a:endParaRPr lang="en-US" b="1" dirty="0"/>
          </a:p>
        </p:txBody>
      </p:sp>
    </p:spTree>
    <p:extLst>
      <p:ext uri="{BB962C8B-B14F-4D97-AF65-F5344CB8AC3E}">
        <p14:creationId xmlns:p14="http://schemas.microsoft.com/office/powerpoint/2010/main" val="1130432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Lets modify our previous controller..</a:t>
            </a:r>
            <a:br>
              <a:rPr lang="en-US" sz="3200" dirty="0" smtClean="0"/>
            </a:br>
            <a:r>
              <a:rPr lang="en-US" sz="3200" i="1" dirty="0" smtClean="0">
                <a:solidFill>
                  <a:srgbClr val="7030A0"/>
                </a:solidFill>
              </a:rPr>
              <a:t>to get JSON request now is /tweets/1.json</a:t>
            </a:r>
            <a:endParaRPr lang="en-US" sz="3200" i="1" dirty="0">
              <a:solidFill>
                <a:srgbClr val="7030A0"/>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17" t="22002" r="16783" b="16278"/>
          <a:stretch/>
        </p:blipFill>
        <p:spPr bwMode="auto">
          <a:xfrm>
            <a:off x="685800" y="2464186"/>
            <a:ext cx="7696200" cy="4255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1540856"/>
            <a:ext cx="8915400" cy="923330"/>
          </a:xfrm>
          <a:prstGeom prst="rect">
            <a:avLst/>
          </a:prstGeom>
          <a:solidFill>
            <a:srgbClr val="FFC000"/>
          </a:solidFill>
        </p:spPr>
        <p:txBody>
          <a:bodyPr wrap="square" rtlCol="0">
            <a:spAutoFit/>
          </a:bodyPr>
          <a:lstStyle/>
          <a:p>
            <a:r>
              <a:rPr lang="en-US" b="1" dirty="0" err="1" smtClean="0"/>
              <a:t>respond_to</a:t>
            </a:r>
            <a:r>
              <a:rPr lang="en-US" b="1" dirty="0" smtClean="0"/>
              <a:t>  do  |format|      </a:t>
            </a:r>
            <a:r>
              <a:rPr lang="en-US" b="1" dirty="0" smtClean="0">
                <a:sym typeface="Wingdings" panose="05000000000000000000" pitchFamily="2" charset="2"/>
              </a:rPr>
              <a:t>  means look at the format on of the request (above is .</a:t>
            </a:r>
            <a:r>
              <a:rPr lang="en-US" b="1" dirty="0" err="1" smtClean="0">
                <a:sym typeface="Wingdings" panose="05000000000000000000" pitchFamily="2" charset="2"/>
              </a:rPr>
              <a:t>json</a:t>
            </a:r>
            <a:r>
              <a:rPr lang="en-US" b="1" dirty="0" smtClean="0">
                <a:sym typeface="Wingdings" panose="05000000000000000000" pitchFamily="2" charset="2"/>
              </a:rPr>
              <a:t>)</a:t>
            </a:r>
          </a:p>
          <a:p>
            <a:pPr marL="742950" lvl="1" indent="-285750">
              <a:buFont typeface="Arial" panose="020B0604020202020204" pitchFamily="34" charset="0"/>
              <a:buChar char="•"/>
            </a:pPr>
            <a:r>
              <a:rPr lang="en-US" b="1" dirty="0" smtClean="0">
                <a:sym typeface="Wingdings" panose="05000000000000000000" pitchFamily="2" charset="2"/>
              </a:rPr>
              <a:t>If    .html   then will render the standard   </a:t>
            </a:r>
            <a:r>
              <a:rPr lang="en-US" b="1" dirty="0" err="1" smtClean="0">
                <a:sym typeface="Wingdings" panose="05000000000000000000" pitchFamily="2" charset="2"/>
              </a:rPr>
              <a:t>show.html.erb</a:t>
            </a:r>
            <a:endParaRPr lang="en-US" b="1" dirty="0" smtClean="0">
              <a:sym typeface="Wingdings" panose="05000000000000000000" pitchFamily="2" charset="2"/>
            </a:endParaRPr>
          </a:p>
          <a:p>
            <a:pPr marL="742950" lvl="1" indent="-285750">
              <a:buFont typeface="Arial" panose="020B0604020202020204" pitchFamily="34" charset="0"/>
              <a:buChar char="•"/>
            </a:pPr>
            <a:r>
              <a:rPr lang="en-US" b="1" dirty="0" smtClean="0">
                <a:sym typeface="Wingdings" panose="05000000000000000000" pitchFamily="2" charset="2"/>
              </a:rPr>
              <a:t>If    .</a:t>
            </a:r>
            <a:r>
              <a:rPr lang="en-US" b="1" dirty="0" err="1" smtClean="0">
                <a:sym typeface="Wingdings" panose="05000000000000000000" pitchFamily="2" charset="2"/>
              </a:rPr>
              <a:t>json</a:t>
            </a:r>
            <a:r>
              <a:rPr lang="en-US" b="1" dirty="0" smtClean="0">
                <a:sym typeface="Wingdings" panose="05000000000000000000" pitchFamily="2" charset="2"/>
              </a:rPr>
              <a:t>   then will render the </a:t>
            </a:r>
            <a:r>
              <a:rPr lang="en-US" b="1" dirty="0" err="1" smtClean="0">
                <a:sym typeface="Wingdings" panose="05000000000000000000" pitchFamily="2" charset="2"/>
              </a:rPr>
              <a:t>json</a:t>
            </a:r>
            <a:r>
              <a:rPr lang="en-US" b="1" dirty="0" smtClean="0">
                <a:sym typeface="Wingdings" panose="05000000000000000000" pitchFamily="2" charset="2"/>
              </a:rPr>
              <a:t> format of the tweet hash</a:t>
            </a:r>
            <a:endParaRPr lang="en-US" b="1" dirty="0"/>
          </a:p>
        </p:txBody>
      </p:sp>
      <p:sp>
        <p:nvSpPr>
          <p:cNvPr id="7" name="Oval 6"/>
          <p:cNvSpPr/>
          <p:nvPr/>
        </p:nvSpPr>
        <p:spPr>
          <a:xfrm>
            <a:off x="533400" y="4591795"/>
            <a:ext cx="7726294" cy="381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72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
            <a:ext cx="7772400" cy="1143000"/>
          </a:xfrm>
        </p:spPr>
        <p:txBody>
          <a:bodyPr>
            <a:normAutofit/>
          </a:bodyPr>
          <a:lstStyle/>
          <a:p>
            <a:r>
              <a:rPr lang="en-US" sz="3200" dirty="0" smtClean="0"/>
              <a:t>Lets modify our previous controller..</a:t>
            </a:r>
            <a:br>
              <a:rPr lang="en-US" sz="3200" dirty="0" smtClean="0"/>
            </a:br>
            <a:r>
              <a:rPr lang="en-US" sz="3200" i="1" dirty="0" smtClean="0">
                <a:solidFill>
                  <a:srgbClr val="7030A0"/>
                </a:solidFill>
              </a:rPr>
              <a:t>to get JSON request now is /tweets/1.xml</a:t>
            </a:r>
            <a:endParaRPr lang="en-US" sz="3200" i="1" dirty="0">
              <a:solidFill>
                <a:srgbClr val="7030A0"/>
              </a:solidFill>
            </a:endParaRPr>
          </a:p>
        </p:txBody>
      </p:sp>
      <p:sp>
        <p:nvSpPr>
          <p:cNvPr id="6" name="TextBox 5"/>
          <p:cNvSpPr txBox="1"/>
          <p:nvPr/>
        </p:nvSpPr>
        <p:spPr>
          <a:xfrm>
            <a:off x="152400" y="1066800"/>
            <a:ext cx="8915400" cy="1200329"/>
          </a:xfrm>
          <a:prstGeom prst="rect">
            <a:avLst/>
          </a:prstGeom>
          <a:solidFill>
            <a:srgbClr val="FFC000"/>
          </a:solidFill>
        </p:spPr>
        <p:txBody>
          <a:bodyPr wrap="square" rtlCol="0">
            <a:spAutoFit/>
          </a:bodyPr>
          <a:lstStyle/>
          <a:p>
            <a:r>
              <a:rPr lang="en-US" b="1" dirty="0" err="1" smtClean="0"/>
              <a:t>respond_to</a:t>
            </a:r>
            <a:r>
              <a:rPr lang="en-US" b="1" dirty="0" smtClean="0"/>
              <a:t>  do  |format|      </a:t>
            </a:r>
            <a:r>
              <a:rPr lang="en-US" b="1" dirty="0" smtClean="0">
                <a:sym typeface="Wingdings" panose="05000000000000000000" pitchFamily="2" charset="2"/>
              </a:rPr>
              <a:t>  means look at the format on of the request (above is .xml)</a:t>
            </a:r>
          </a:p>
          <a:p>
            <a:pPr marL="742950" lvl="1" indent="-285750">
              <a:buFont typeface="Arial" panose="020B0604020202020204" pitchFamily="34" charset="0"/>
              <a:buChar char="•"/>
            </a:pPr>
            <a:r>
              <a:rPr lang="en-US" b="1" dirty="0" smtClean="0">
                <a:sym typeface="Wingdings" panose="05000000000000000000" pitchFamily="2" charset="2"/>
              </a:rPr>
              <a:t>If    .html   then will render the standard   </a:t>
            </a:r>
            <a:r>
              <a:rPr lang="en-US" b="1" dirty="0" err="1" smtClean="0">
                <a:sym typeface="Wingdings" panose="05000000000000000000" pitchFamily="2" charset="2"/>
              </a:rPr>
              <a:t>show.html.erb</a:t>
            </a:r>
            <a:endParaRPr lang="en-US" b="1" dirty="0" smtClean="0">
              <a:sym typeface="Wingdings" panose="05000000000000000000" pitchFamily="2" charset="2"/>
            </a:endParaRPr>
          </a:p>
          <a:p>
            <a:pPr marL="742950" lvl="1" indent="-285750">
              <a:buFont typeface="Arial" panose="020B0604020202020204" pitchFamily="34" charset="0"/>
              <a:buChar char="•"/>
            </a:pPr>
            <a:r>
              <a:rPr lang="en-US" b="1" dirty="0" smtClean="0">
                <a:sym typeface="Wingdings" panose="05000000000000000000" pitchFamily="2" charset="2"/>
              </a:rPr>
              <a:t>If    .</a:t>
            </a:r>
            <a:r>
              <a:rPr lang="en-US" b="1" dirty="0" err="1" smtClean="0">
                <a:sym typeface="Wingdings" panose="05000000000000000000" pitchFamily="2" charset="2"/>
              </a:rPr>
              <a:t>json</a:t>
            </a:r>
            <a:r>
              <a:rPr lang="en-US" b="1" dirty="0" smtClean="0">
                <a:sym typeface="Wingdings" panose="05000000000000000000" pitchFamily="2" charset="2"/>
              </a:rPr>
              <a:t>   then will render the </a:t>
            </a:r>
            <a:r>
              <a:rPr lang="en-US" b="1" dirty="0" err="1" smtClean="0">
                <a:sym typeface="Wingdings" panose="05000000000000000000" pitchFamily="2" charset="2"/>
              </a:rPr>
              <a:t>json</a:t>
            </a:r>
            <a:r>
              <a:rPr lang="en-US" b="1" dirty="0" smtClean="0">
                <a:sym typeface="Wingdings" panose="05000000000000000000" pitchFamily="2" charset="2"/>
              </a:rPr>
              <a:t> format of the tweet hash</a:t>
            </a:r>
          </a:p>
          <a:p>
            <a:pPr marL="742950" lvl="1" indent="-285750">
              <a:buFont typeface="Arial" panose="020B0604020202020204" pitchFamily="34" charset="0"/>
              <a:buChar char="•"/>
            </a:pPr>
            <a:r>
              <a:rPr lang="en-US" b="1" dirty="0" smtClean="0">
                <a:sym typeface="Wingdings" panose="05000000000000000000" pitchFamily="2" charset="2"/>
              </a:rPr>
              <a:t>If  .xml  then will render the xml format of the tween hash</a:t>
            </a:r>
            <a:endParaRPr lang="en-US" b="1"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08" t="30415" r="26783" b="26551"/>
          <a:stretch/>
        </p:blipFill>
        <p:spPr bwMode="auto">
          <a:xfrm>
            <a:off x="838200" y="2511286"/>
            <a:ext cx="7837516" cy="388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825500" y="4953000"/>
            <a:ext cx="7726294" cy="381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833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forget to ask???</a:t>
            </a:r>
            <a:endParaRPr lang="en-US" dirty="0"/>
          </a:p>
        </p:txBody>
      </p:sp>
      <p:sp>
        <p:nvSpPr>
          <p:cNvPr id="3" name="Text Placeholder 2"/>
          <p:cNvSpPr>
            <a:spLocks noGrp="1"/>
          </p:cNvSpPr>
          <p:nvPr>
            <p:ph type="body" idx="1"/>
          </p:nvPr>
        </p:nvSpPr>
        <p:spPr>
          <a:xfrm>
            <a:off x="722313" y="2547938"/>
            <a:ext cx="7772400" cy="2786062"/>
          </a:xfrm>
        </p:spPr>
        <p:txBody>
          <a:bodyPr>
            <a:normAutofit fontScale="92500" lnSpcReduction="20000"/>
          </a:bodyPr>
          <a:lstStyle/>
          <a:p>
            <a:r>
              <a:rPr lang="en-US" dirty="0" smtClean="0"/>
              <a:t>WHY the show method of the controller when we have request</a:t>
            </a:r>
          </a:p>
          <a:p>
            <a:r>
              <a:rPr lang="en-US" dirty="0" smtClean="0"/>
              <a:t>tweets/1     OR    tweets/1.json   </a:t>
            </a:r>
          </a:p>
          <a:p>
            <a:endParaRPr lang="en-US" dirty="0"/>
          </a:p>
          <a:p>
            <a:endParaRPr lang="en-US" dirty="0" smtClean="0"/>
          </a:p>
          <a:p>
            <a:r>
              <a:rPr lang="en-US" dirty="0" smtClean="0"/>
              <a:t>ANSWER</a:t>
            </a:r>
            <a:r>
              <a:rPr lang="en-US" u="sng" dirty="0" smtClean="0"/>
              <a:t>:  </a:t>
            </a:r>
            <a:r>
              <a:rPr lang="en-US" u="sng" dirty="0" smtClean="0"/>
              <a:t>this is the method you are mapping to (in the </a:t>
            </a:r>
            <a:r>
              <a:rPr lang="en-US" u="sng" dirty="0" err="1" smtClean="0"/>
              <a:t>routes.rb</a:t>
            </a:r>
            <a:r>
              <a:rPr lang="en-US" u="sng" dirty="0" smtClean="0"/>
              <a:t> ---see lecture on routes)</a:t>
            </a:r>
            <a:r>
              <a:rPr lang="en-US" dirty="0" smtClean="0"/>
              <a:t>……</a:t>
            </a:r>
            <a:r>
              <a:rPr lang="en-US" b="1" dirty="0" smtClean="0">
                <a:solidFill>
                  <a:srgbClr val="C00000"/>
                </a:solidFill>
              </a:rPr>
              <a:t>WHAT ARE THE </a:t>
            </a:r>
            <a:r>
              <a:rPr lang="en-US" b="1" dirty="0" smtClean="0">
                <a:solidFill>
                  <a:srgbClr val="C00000"/>
                </a:solidFill>
              </a:rPr>
              <a:t>OTHER COMMON CONVENTIONS OF MAPPINGS </a:t>
            </a:r>
            <a:r>
              <a:rPr lang="en-US" b="1" dirty="0" smtClean="0">
                <a:solidFill>
                  <a:srgbClr val="C00000"/>
                </a:solidFill>
              </a:rPr>
              <a:t>and HOW DO THEY GET INVOKED BY REQUESTS</a:t>
            </a:r>
            <a:endParaRPr lang="en-US" b="1" dirty="0">
              <a:solidFill>
                <a:srgbClr val="C00000"/>
              </a:solidFill>
            </a:endParaRPr>
          </a:p>
        </p:txBody>
      </p:sp>
    </p:spTree>
    <p:extLst>
      <p:ext uri="{BB962C8B-B14F-4D97-AF65-F5344CB8AC3E}">
        <p14:creationId xmlns:p14="http://schemas.microsoft.com/office/powerpoint/2010/main" val="89511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dirty="0" smtClean="0">
                <a:solidFill>
                  <a:schemeClr val="tx1"/>
                </a:solidFill>
              </a:rPr>
              <a:t>Controllers</a:t>
            </a:r>
            <a:endParaRPr lang="en-US" dirty="0">
              <a:solidFill>
                <a:schemeClr val="tx1"/>
              </a:solidFill>
            </a:endParaRPr>
          </a:p>
        </p:txBody>
      </p:sp>
      <p:sp>
        <p:nvSpPr>
          <p:cNvPr id="3" name="Content Placeholder 2"/>
          <p:cNvSpPr>
            <a:spLocks noGrp="1"/>
          </p:cNvSpPr>
          <p:nvPr>
            <p:ph sz="quarter" idx="1"/>
          </p:nvPr>
        </p:nvSpPr>
        <p:spPr>
          <a:xfrm>
            <a:off x="685800" y="762000"/>
            <a:ext cx="7772400" cy="4572000"/>
          </a:xfrm>
        </p:spPr>
        <p:txBody>
          <a:bodyPr/>
          <a:lstStyle/>
          <a:p>
            <a:r>
              <a:rPr lang="en-US" sz="3600" dirty="0" smtClean="0"/>
              <a:t>Interaction between Models and Views</a:t>
            </a:r>
          </a:p>
          <a:p>
            <a:r>
              <a:rPr lang="en-US" sz="3600" dirty="0" smtClean="0"/>
              <a:t>conform to REST</a:t>
            </a:r>
          </a:p>
          <a:p>
            <a:pPr lvl="1"/>
            <a:r>
              <a:rPr lang="en-US" dirty="0" smtClean="0"/>
              <a:t>The expectation is that each controller corresponds to a resource and each controller action corresponds to a </a:t>
            </a:r>
            <a:r>
              <a:rPr lang="en-US" dirty="0" err="1" smtClean="0"/>
              <a:t>RESTful</a:t>
            </a:r>
            <a:r>
              <a:rPr lang="en-US" dirty="0" smtClean="0"/>
              <a:t> action.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43" t="21678" r="27913" b="16279"/>
          <a:stretch/>
        </p:blipFill>
        <p:spPr bwMode="auto">
          <a:xfrm>
            <a:off x="3276600" y="3013465"/>
            <a:ext cx="5423451" cy="384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58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772400" cy="1143000"/>
          </a:xfrm>
        </p:spPr>
        <p:txBody>
          <a:bodyPr>
            <a:normAutofit fontScale="90000"/>
          </a:bodyPr>
          <a:lstStyle/>
          <a:p>
            <a:r>
              <a:rPr lang="en-US" dirty="0" err="1" smtClean="0">
                <a:solidFill>
                  <a:schemeClr val="tx1"/>
                </a:solidFill>
              </a:rPr>
              <a:t>RESTful</a:t>
            </a:r>
            <a:r>
              <a:rPr lang="en-US" dirty="0" smtClean="0">
                <a:solidFill>
                  <a:schemeClr val="tx1"/>
                </a:solidFill>
              </a:rPr>
              <a:t> controller </a:t>
            </a:r>
            <a:r>
              <a:rPr lang="en-US" dirty="0" smtClean="0">
                <a:solidFill>
                  <a:schemeClr val="tx1"/>
                </a:solidFill>
              </a:rPr>
              <a:t>actions possible and the methods they invoke for users (zombie example)</a:t>
            </a:r>
            <a:endParaRPr lang="en-US" dirty="0">
              <a:solidFill>
                <a:schemeClr val="tx1"/>
              </a:solidFill>
            </a:endParaRPr>
          </a:p>
        </p:txBody>
      </p:sp>
      <p:pic>
        <p:nvPicPr>
          <p:cNvPr id="4" name="Picture 2"/>
          <p:cNvPicPr>
            <a:picLocks noChangeAspect="1" noChangeArrowheads="1"/>
          </p:cNvPicPr>
          <p:nvPr/>
        </p:nvPicPr>
        <p:blipFill>
          <a:blip r:embed="rId3" cstate="print"/>
          <a:srcRect/>
          <a:stretch>
            <a:fillRect/>
          </a:stretch>
        </p:blipFill>
        <p:spPr bwMode="auto">
          <a:xfrm>
            <a:off x="1219200" y="1566770"/>
            <a:ext cx="6922976" cy="4681629"/>
          </a:xfrm>
          <a:prstGeom prst="rect">
            <a:avLst/>
          </a:prstGeom>
          <a:noFill/>
          <a:ln w="9525">
            <a:noFill/>
            <a:miter lim="800000"/>
            <a:headEnd/>
            <a:tailEnd/>
          </a:ln>
        </p:spPr>
      </p:pic>
    </p:spTree>
    <p:extLst>
      <p:ext uri="{BB962C8B-B14F-4D97-AF65-F5344CB8AC3E}">
        <p14:creationId xmlns:p14="http://schemas.microsoft.com/office/powerpoint/2010/main" val="3950351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Note: </a:t>
            </a:r>
            <a:endParaRPr lang="en-US" dirty="0"/>
          </a:p>
        </p:txBody>
      </p:sp>
      <p:sp>
        <p:nvSpPr>
          <p:cNvPr id="3" name="Content Placeholder 2"/>
          <p:cNvSpPr>
            <a:spLocks noGrp="1"/>
          </p:cNvSpPr>
          <p:nvPr>
            <p:ph sz="quarter" idx="1"/>
          </p:nvPr>
        </p:nvSpPr>
        <p:spPr>
          <a:xfrm>
            <a:off x="228600" y="1447800"/>
            <a:ext cx="8458200" cy="4572000"/>
          </a:xfrm>
        </p:spPr>
        <p:txBody>
          <a:bodyPr/>
          <a:lstStyle/>
          <a:p>
            <a:r>
              <a:rPr lang="en-US" dirty="0" smtClean="0"/>
              <a:t>If you add to </a:t>
            </a:r>
            <a:r>
              <a:rPr lang="en-US" dirty="0" err="1" smtClean="0"/>
              <a:t>routes.rb</a:t>
            </a:r>
            <a:r>
              <a:rPr lang="en-US" dirty="0" smtClean="0"/>
              <a:t> file the following line</a:t>
            </a:r>
          </a:p>
          <a:p>
            <a:pPr marL="0" indent="0">
              <a:buNone/>
            </a:pPr>
            <a:r>
              <a:rPr lang="en-US" dirty="0" smtClean="0">
                <a:solidFill>
                  <a:srgbClr val="FF0000"/>
                </a:solidFill>
              </a:rPr>
              <a:t>resources :users  </a:t>
            </a:r>
            <a:r>
              <a:rPr lang="en-US" dirty="0"/>
              <a:t/>
            </a:r>
            <a:br>
              <a:rPr lang="en-US" dirty="0"/>
            </a:br>
            <a:r>
              <a:rPr lang="en-US" dirty="0" smtClean="0"/>
              <a:t>it will setup the </a:t>
            </a:r>
            <a:r>
              <a:rPr lang="en-US" dirty="0"/>
              <a:t>following mappings  </a:t>
            </a:r>
            <a:r>
              <a:rPr lang="en-US" sz="1600" dirty="0"/>
              <a:t>(see </a:t>
            </a:r>
            <a:r>
              <a:rPr lang="en-US" sz="1600" u="sng" dirty="0">
                <a:hlinkClick r:id="rId2"/>
              </a:rPr>
              <a:t>http://</a:t>
            </a:r>
            <a:r>
              <a:rPr lang="en-US" sz="1600" u="sng" dirty="0" smtClean="0">
                <a:hlinkClick r:id="rId2"/>
              </a:rPr>
              <a:t>guides.rubyonrails.org/routing.html</a:t>
            </a:r>
            <a:r>
              <a:rPr lang="en-US" sz="1600" dirty="0" smtClean="0"/>
              <a:t>)</a:t>
            </a:r>
            <a:endParaRPr lang="en-US" sz="1600" dirty="0"/>
          </a:p>
        </p:txBody>
      </p:sp>
      <p:graphicFrame>
        <p:nvGraphicFramePr>
          <p:cNvPr id="8" name="Table 7"/>
          <p:cNvGraphicFramePr>
            <a:graphicFrameLocks noGrp="1"/>
          </p:cNvGraphicFramePr>
          <p:nvPr/>
        </p:nvGraphicFramePr>
        <p:xfrm>
          <a:off x="2095500" y="3596640"/>
          <a:ext cx="5410200" cy="274320"/>
        </p:xfrm>
        <a:graphic>
          <a:graphicData uri="http://schemas.openxmlformats.org/drawingml/2006/table">
            <a:tbl>
              <a:tblPr/>
              <a:tblGrid>
                <a:gridCol w="5410200"/>
              </a:tblGrid>
              <a:tr h="0">
                <a:tc>
                  <a:txBody>
                    <a:bodyPr/>
                    <a:lstStyle/>
                    <a:p>
                      <a:pPr algn="l" fontAlgn="base"/>
                      <a:r>
                        <a:rPr lang="en-US" b="0" i="0" dirty="0">
                          <a:effectLst/>
                          <a:latin typeface="Consolas"/>
                        </a:rPr>
                        <a:t>resources :photos</a:t>
                      </a:r>
                    </a:p>
                  </a:txBody>
                  <a:tcPr marL="0" marR="0" marT="0" marB="0" anchor="ctr">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62827068"/>
              </p:ext>
            </p:extLst>
          </p:nvPr>
        </p:nvGraphicFramePr>
        <p:xfrm>
          <a:off x="533400" y="2720950"/>
          <a:ext cx="8381999" cy="4165625"/>
        </p:xfrm>
        <a:graphic>
          <a:graphicData uri="http://schemas.openxmlformats.org/drawingml/2006/table">
            <a:tbl>
              <a:tblPr/>
              <a:tblGrid>
                <a:gridCol w="1669329"/>
                <a:gridCol w="1669329"/>
                <a:gridCol w="1669329"/>
                <a:gridCol w="3374012"/>
              </a:tblGrid>
              <a:tr h="501147">
                <a:tc>
                  <a:txBody>
                    <a:bodyPr/>
                    <a:lstStyle/>
                    <a:p>
                      <a:pPr algn="l"/>
                      <a:r>
                        <a:rPr lang="en-US" sz="1400" b="1" dirty="0">
                          <a:effectLst/>
                        </a:rPr>
                        <a:t>HTTP </a:t>
                      </a:r>
                      <a:r>
                        <a:rPr lang="en-US" sz="1400" b="1" dirty="0" smtClean="0">
                          <a:effectLst/>
                        </a:rPr>
                        <a:t>request</a:t>
                      </a:r>
                      <a:endParaRPr lang="en-US" sz="1400" b="1"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a:r>
                        <a:rPr lang="en-US" sz="1400" b="1" dirty="0" smtClean="0">
                          <a:effectLst/>
                        </a:rPr>
                        <a:t>URI Path</a:t>
                      </a:r>
                      <a:endParaRPr lang="en-US" sz="1400" b="1"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a:r>
                        <a:rPr lang="en-US" sz="1400" b="1">
                          <a:effectLst/>
                        </a:rPr>
                        <a:t>Controller#Action</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a:r>
                        <a:rPr lang="en-US" sz="1400" b="1" dirty="0">
                          <a:effectLst/>
                        </a:rPr>
                        <a:t>Used for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r>
              <a:tr h="491168">
                <a:tc>
                  <a:txBody>
                    <a:bodyPr/>
                    <a:lstStyle/>
                    <a:p>
                      <a:pPr algn="l"/>
                      <a:r>
                        <a:rPr lang="en-US" sz="1400" b="0" dirty="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smtClean="0">
                          <a:effectLst/>
                        </a:rPr>
                        <a:t>/users</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smtClean="0">
                          <a:effectLst/>
                        </a:rPr>
                        <a:t>user#index</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display a list of all </a:t>
                      </a:r>
                      <a:r>
                        <a:rPr lang="en-US" sz="1400" b="0" dirty="0" smtClean="0">
                          <a:effectLst/>
                        </a:rPr>
                        <a:t>users</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678280">
                <a:tc>
                  <a:txBody>
                    <a:bodyPr/>
                    <a:lstStyle/>
                    <a:p>
                      <a:pPr algn="l"/>
                      <a:r>
                        <a:rPr lang="en-US" sz="1400" b="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smtClean="0">
                          <a:effectLst/>
                        </a:rPr>
                        <a:t>/users/new</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smtClean="0">
                          <a:effectLst/>
                        </a:rPr>
                        <a:t>user#new</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return an HTML form for creating a new </a:t>
                      </a:r>
                      <a:r>
                        <a:rPr lang="en-US" sz="1400" b="0" dirty="0" smtClean="0">
                          <a:effectLst/>
                        </a:rPr>
                        <a:t>user</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309046">
                <a:tc>
                  <a:txBody>
                    <a:bodyPr/>
                    <a:lstStyle/>
                    <a:p>
                      <a:pPr algn="l"/>
                      <a:r>
                        <a:rPr lang="en-US" sz="1400" b="0">
                          <a:effectLst/>
                        </a:rPr>
                        <a:t>POST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smtClean="0">
                          <a:effectLst/>
                        </a:rPr>
                        <a:t>/users</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smtClean="0">
                          <a:effectLst/>
                        </a:rPr>
                        <a:t>user#create</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create a new </a:t>
                      </a:r>
                      <a:r>
                        <a:rPr lang="en-US" sz="1400" b="0" dirty="0" smtClean="0">
                          <a:effectLst/>
                        </a:rPr>
                        <a:t>user</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491168">
                <a:tc>
                  <a:txBody>
                    <a:bodyPr/>
                    <a:lstStyle/>
                    <a:p>
                      <a:pPr algn="l"/>
                      <a:r>
                        <a:rPr lang="en-US" sz="1400" b="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smtClean="0">
                          <a:effectLst/>
                        </a:rPr>
                        <a:t>/users/:</a:t>
                      </a:r>
                      <a:r>
                        <a:rPr lang="en-US" sz="1400" b="0" dirty="0">
                          <a:effectLst/>
                        </a:rPr>
                        <a:t>id</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smtClean="0">
                          <a:effectLst/>
                        </a:rPr>
                        <a:t>user#show</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display a specific </a:t>
                      </a:r>
                      <a:r>
                        <a:rPr lang="en-US" sz="1400" b="0" dirty="0" smtClean="0">
                          <a:effectLst/>
                        </a:rPr>
                        <a:t>user</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678280">
                <a:tc>
                  <a:txBody>
                    <a:bodyPr/>
                    <a:lstStyle/>
                    <a:p>
                      <a:pPr algn="l"/>
                      <a:r>
                        <a:rPr lang="en-US" sz="1400" b="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smtClean="0">
                          <a:effectLst/>
                        </a:rPr>
                        <a:t>/users/:</a:t>
                      </a:r>
                      <a:r>
                        <a:rPr lang="en-US" sz="1400" b="0" dirty="0">
                          <a:effectLst/>
                        </a:rPr>
                        <a:t>id/edit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smtClean="0">
                          <a:effectLst/>
                        </a:rPr>
                        <a:t>user#edit</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return an HTML form for editing a </a:t>
                      </a:r>
                      <a:r>
                        <a:rPr lang="en-US" sz="1400" b="0" dirty="0" smtClean="0">
                          <a:effectLst/>
                        </a:rPr>
                        <a:t>user</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491168">
                <a:tc>
                  <a:txBody>
                    <a:bodyPr/>
                    <a:lstStyle/>
                    <a:p>
                      <a:pPr algn="l"/>
                      <a:r>
                        <a:rPr lang="en-US" sz="1400" b="0">
                          <a:effectLst/>
                        </a:rPr>
                        <a:t>PATCH/PUT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smtClean="0">
                          <a:effectLst/>
                        </a:rPr>
                        <a:t>/users/:</a:t>
                      </a:r>
                      <a:r>
                        <a:rPr lang="en-US" sz="1400" b="0" dirty="0">
                          <a:effectLst/>
                        </a:rPr>
                        <a:t>id</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smtClean="0">
                          <a:effectLst/>
                        </a:rPr>
                        <a:t>users#update</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update a specific </a:t>
                      </a:r>
                      <a:r>
                        <a:rPr lang="en-US" sz="1400" b="0" dirty="0" smtClean="0">
                          <a:effectLst/>
                        </a:rPr>
                        <a:t>user</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491168">
                <a:tc>
                  <a:txBody>
                    <a:bodyPr/>
                    <a:lstStyle/>
                    <a:p>
                      <a:pPr algn="l"/>
                      <a:r>
                        <a:rPr lang="en-US" sz="1400" b="0" dirty="0">
                          <a:effectLst/>
                        </a:rPr>
                        <a:t>DELETE</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smtClean="0">
                          <a:effectLst/>
                        </a:rPr>
                        <a:t>/users/:</a:t>
                      </a:r>
                      <a:r>
                        <a:rPr lang="en-US" sz="1400" b="0" dirty="0">
                          <a:effectLst/>
                        </a:rPr>
                        <a:t>id</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smtClean="0">
                          <a:effectLst/>
                        </a:rPr>
                        <a:t>users#destroy</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delete a specific </a:t>
                      </a:r>
                      <a:r>
                        <a:rPr lang="en-US" sz="1400" b="0" dirty="0" smtClean="0">
                          <a:effectLst/>
                        </a:rPr>
                        <a:t>user</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bl>
          </a:graphicData>
        </a:graphic>
      </p:graphicFrame>
      <p:sp>
        <p:nvSpPr>
          <p:cNvPr id="10" name="Rectangle 3"/>
          <p:cNvSpPr>
            <a:spLocks noChangeArrowheads="1"/>
          </p:cNvSpPr>
          <p:nvPr/>
        </p:nvSpPr>
        <p:spPr bwMode="auto">
          <a:xfrm>
            <a:off x="1855788" y="1057541"/>
            <a:ext cx="65" cy="11424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38050" rIns="0" bIns="23805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1800" b="0" i="0" u="none" strike="noStrike" cap="none" normalizeH="0" baseline="0" dirty="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495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dirty="0" smtClean="0"/>
              <a:t>How about for tweets:  Different </a:t>
            </a:r>
            <a:r>
              <a:rPr lang="en-US" dirty="0" smtClean="0"/>
              <a:t>URI invoked methods in our Controller </a:t>
            </a:r>
            <a:r>
              <a:rPr lang="en-US" dirty="0" smtClean="0"/>
              <a:t>class</a:t>
            </a:r>
            <a:endParaRPr lang="en-US" dirty="0"/>
          </a:p>
        </p:txBody>
      </p:sp>
      <p:sp>
        <p:nvSpPr>
          <p:cNvPr id="3" name="Content Placeholder 2"/>
          <p:cNvSpPr>
            <a:spLocks noGrp="1"/>
          </p:cNvSpPr>
          <p:nvPr>
            <p:ph sz="quarter" idx="1"/>
          </p:nvPr>
        </p:nvSpPr>
        <p:spPr/>
        <p:txBody>
          <a:bodyPr/>
          <a:lstStyle/>
          <a:p>
            <a:r>
              <a:rPr lang="en-US" dirty="0" smtClean="0"/>
              <a:t>Each URI type will invoke a different predefined method in the Controller class.  YOU HAVE to write the code in your Controller class for each method.</a:t>
            </a:r>
          </a:p>
          <a:p>
            <a:r>
              <a:rPr lang="en-US" dirty="0" smtClean="0"/>
              <a:t>Example URI  </a:t>
            </a:r>
            <a:r>
              <a:rPr lang="en-US" b="1" dirty="0" smtClean="0">
                <a:solidFill>
                  <a:srgbClr val="FF0000"/>
                </a:solidFill>
              </a:rPr>
              <a:t>/</a:t>
            </a:r>
            <a:r>
              <a:rPr lang="en-US" b="1" dirty="0" smtClean="0">
                <a:solidFill>
                  <a:srgbClr val="FF0000"/>
                </a:solidFill>
              </a:rPr>
              <a:t>tweets/2/edit  </a:t>
            </a:r>
            <a:r>
              <a:rPr lang="en-US" dirty="0" smtClean="0"/>
              <a:t>will invoke edit method</a:t>
            </a:r>
            <a:endParaRPr 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18" t="28635" r="19478" b="16279"/>
          <a:stretch/>
        </p:blipFill>
        <p:spPr bwMode="auto">
          <a:xfrm>
            <a:off x="1219200" y="3199841"/>
            <a:ext cx="6980583" cy="348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53200" y="4876800"/>
            <a:ext cx="1984514" cy="1754326"/>
          </a:xfrm>
          <a:prstGeom prst="rect">
            <a:avLst/>
          </a:prstGeom>
          <a:solidFill>
            <a:srgbClr val="FFC000"/>
          </a:solidFill>
        </p:spPr>
        <p:txBody>
          <a:bodyPr wrap="square" rtlCol="0">
            <a:spAutoFit/>
          </a:bodyPr>
          <a:lstStyle/>
          <a:p>
            <a:r>
              <a:rPr lang="en-US" b="1" dirty="0" smtClean="0">
                <a:solidFill>
                  <a:srgbClr val="C00000"/>
                </a:solidFill>
              </a:rPr>
              <a:t>Remember add</a:t>
            </a:r>
          </a:p>
          <a:p>
            <a:r>
              <a:rPr lang="en-US" b="1" dirty="0">
                <a:solidFill>
                  <a:srgbClr val="0070C0"/>
                </a:solidFill>
              </a:rPr>
              <a:t>r</a:t>
            </a:r>
            <a:r>
              <a:rPr lang="en-US" b="1" dirty="0" smtClean="0">
                <a:solidFill>
                  <a:srgbClr val="0070C0"/>
                </a:solidFill>
              </a:rPr>
              <a:t>esources :tweets</a:t>
            </a:r>
            <a:r>
              <a:rPr lang="en-US" b="1" dirty="0" smtClean="0">
                <a:solidFill>
                  <a:srgbClr val="C00000"/>
                </a:solidFill>
              </a:rPr>
              <a:t/>
            </a:r>
            <a:br>
              <a:rPr lang="en-US" b="1" dirty="0" smtClean="0">
                <a:solidFill>
                  <a:srgbClr val="C00000"/>
                </a:solidFill>
              </a:rPr>
            </a:br>
            <a:r>
              <a:rPr lang="en-US" b="1" dirty="0" smtClean="0">
                <a:solidFill>
                  <a:srgbClr val="C00000"/>
                </a:solidFill>
              </a:rPr>
              <a:t>to </a:t>
            </a:r>
            <a:r>
              <a:rPr lang="en-US" b="1" dirty="0" err="1" smtClean="0">
                <a:solidFill>
                  <a:srgbClr val="C00000"/>
                </a:solidFill>
              </a:rPr>
              <a:t>routes.rb</a:t>
            </a:r>
            <a:r>
              <a:rPr lang="en-US" b="1" dirty="0" smtClean="0">
                <a:solidFill>
                  <a:srgbClr val="C00000"/>
                </a:solidFill>
              </a:rPr>
              <a:t> to quickly add all the maps related to these methods</a:t>
            </a:r>
            <a:endParaRPr lang="en-US" b="1" dirty="0">
              <a:solidFill>
                <a:srgbClr val="C00000"/>
              </a:solidFill>
            </a:endParaRPr>
          </a:p>
        </p:txBody>
      </p:sp>
    </p:spTree>
    <p:extLst>
      <p:ext uri="{BB962C8B-B14F-4D97-AF65-F5344CB8AC3E}">
        <p14:creationId xmlns:p14="http://schemas.microsoft.com/office/powerpoint/2010/main" val="2534631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normAutofit fontScale="90000"/>
          </a:bodyPr>
          <a:lstStyle/>
          <a:p>
            <a:r>
              <a:rPr lang="en-US" dirty="0" smtClean="0"/>
              <a:t>Let’s add the edit method to Controller</a:t>
            </a:r>
            <a:endParaRPr lang="en-US" dirty="0"/>
          </a:p>
        </p:txBody>
      </p:sp>
      <p:sp>
        <p:nvSpPr>
          <p:cNvPr id="3" name="Content Placeholder 2"/>
          <p:cNvSpPr>
            <a:spLocks noGrp="1"/>
          </p:cNvSpPr>
          <p:nvPr>
            <p:ph sz="quarter" idx="1"/>
          </p:nvPr>
        </p:nvSpPr>
        <p:spPr>
          <a:xfrm>
            <a:off x="304800" y="990600"/>
            <a:ext cx="8839200" cy="5105400"/>
          </a:xfrm>
        </p:spPr>
        <p:txBody>
          <a:bodyPr/>
          <a:lstStyle/>
          <a:p>
            <a:pPr marL="0" indent="0">
              <a:buNone/>
            </a:pPr>
            <a:r>
              <a:rPr lang="en-US" dirty="0" smtClean="0"/>
              <a:t>URI </a:t>
            </a:r>
            <a:r>
              <a:rPr lang="en-US" b="1" dirty="0">
                <a:solidFill>
                  <a:srgbClr val="FF0000"/>
                </a:solidFill>
              </a:rPr>
              <a:t>/tweets/2/edit </a:t>
            </a:r>
            <a:endParaRPr lang="en-US" dirty="0" smtClean="0"/>
          </a:p>
          <a:p>
            <a:pPr marL="0" indent="0">
              <a:buNone/>
            </a:pPr>
            <a:r>
              <a:rPr lang="en-US" i="1" dirty="0" smtClean="0">
                <a:solidFill>
                  <a:srgbClr val="0070C0"/>
                </a:solidFill>
              </a:rPr>
              <a:t>edit    </a:t>
            </a:r>
            <a:r>
              <a:rPr lang="en-US" i="1" dirty="0">
                <a:solidFill>
                  <a:srgbClr val="0070C0"/>
                </a:solidFill>
              </a:rPr>
              <a:t>m</a:t>
            </a:r>
            <a:r>
              <a:rPr lang="en-US" i="1" dirty="0" smtClean="0">
                <a:solidFill>
                  <a:srgbClr val="0070C0"/>
                </a:solidFill>
              </a:rPr>
              <a:t>ethod  inside controller                                                  </a:t>
            </a:r>
            <a:r>
              <a:rPr lang="en-US" dirty="0" smtClean="0"/>
              <a:t/>
            </a:r>
            <a:br>
              <a:rPr lang="en-US" dirty="0" smtClean="0"/>
            </a:br>
            <a:r>
              <a:rPr lang="en-US" dirty="0" smtClean="0"/>
              <a:t>                                                                             </a:t>
            </a:r>
            <a:r>
              <a:rPr lang="en-US" dirty="0" smtClean="0"/>
              <a:t/>
            </a:r>
            <a:br>
              <a:rPr lang="en-US" dirty="0" smtClean="0"/>
            </a:br>
            <a:r>
              <a:rPr lang="en-US" dirty="0" smtClean="0"/>
              <a:t>                                                                           </a:t>
            </a:r>
            <a:r>
              <a:rPr lang="en-US" dirty="0" smtClean="0">
                <a:solidFill>
                  <a:srgbClr val="0070C0"/>
                </a:solidFill>
              </a:rPr>
              <a:t>View </a:t>
            </a:r>
            <a:r>
              <a:rPr lang="en-US" dirty="0" err="1" smtClean="0">
                <a:solidFill>
                  <a:srgbClr val="0070C0"/>
                </a:solidFill>
              </a:rPr>
              <a:t>edit.html.erb</a:t>
            </a:r>
            <a:endParaRPr lang="en-US" dirty="0">
              <a:solidFill>
                <a:srgbClr val="0070C0"/>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39" t="53064" r="53478" b="2285"/>
          <a:stretch/>
        </p:blipFill>
        <p:spPr bwMode="auto">
          <a:xfrm>
            <a:off x="6006547" y="2666999"/>
            <a:ext cx="3167271" cy="365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913" t="38554" r="36420" b="9185"/>
          <a:stretch/>
        </p:blipFill>
        <p:spPr bwMode="auto">
          <a:xfrm>
            <a:off x="23191" y="2070100"/>
            <a:ext cx="5740400" cy="4281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5192091" y="57912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11487" y="4038600"/>
            <a:ext cx="1984514" cy="1477328"/>
          </a:xfrm>
          <a:prstGeom prst="rect">
            <a:avLst/>
          </a:prstGeom>
          <a:solidFill>
            <a:srgbClr val="FFC000"/>
          </a:solidFill>
        </p:spPr>
        <p:txBody>
          <a:bodyPr wrap="square" rtlCol="0">
            <a:spAutoFit/>
          </a:bodyPr>
          <a:lstStyle/>
          <a:p>
            <a:r>
              <a:rPr lang="en-US" b="1" dirty="0" smtClean="0">
                <a:solidFill>
                  <a:srgbClr val="C00000"/>
                </a:solidFill>
              </a:rPr>
              <a:t>By DEFAULT the edit method at end will call the edit view </a:t>
            </a:r>
            <a:r>
              <a:rPr lang="en-US" b="1" dirty="0" err="1" smtClean="0">
                <a:solidFill>
                  <a:srgbClr val="C00000"/>
                </a:solidFill>
              </a:rPr>
              <a:t>edit.html.erb</a:t>
            </a:r>
            <a:endParaRPr lang="en-US" b="1" dirty="0">
              <a:solidFill>
                <a:srgbClr val="C00000"/>
              </a:solidFill>
            </a:endParaRPr>
          </a:p>
        </p:txBody>
      </p:sp>
      <p:sp>
        <p:nvSpPr>
          <p:cNvPr id="5" name="Down Arrow 4"/>
          <p:cNvSpPr/>
          <p:nvPr/>
        </p:nvSpPr>
        <p:spPr>
          <a:xfrm>
            <a:off x="3886200" y="3276600"/>
            <a:ext cx="225287" cy="2514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64086" y="1371600"/>
            <a:ext cx="3279914" cy="923330"/>
          </a:xfrm>
          <a:prstGeom prst="rect">
            <a:avLst/>
          </a:prstGeom>
          <a:solidFill>
            <a:srgbClr val="FFC000"/>
          </a:solidFill>
        </p:spPr>
        <p:txBody>
          <a:bodyPr wrap="square" rtlCol="0">
            <a:spAutoFit/>
          </a:bodyPr>
          <a:lstStyle/>
          <a:p>
            <a:r>
              <a:rPr lang="en-US" b="1" dirty="0" smtClean="0">
                <a:solidFill>
                  <a:srgbClr val="C00000"/>
                </a:solidFill>
              </a:rPr>
              <a:t>Fill in form fields with values</a:t>
            </a:r>
          </a:p>
          <a:p>
            <a:r>
              <a:rPr lang="en-US" b="1" dirty="0" smtClean="0">
                <a:solidFill>
                  <a:srgbClr val="C00000"/>
                </a:solidFill>
              </a:rPr>
              <a:t>@</a:t>
            </a:r>
            <a:r>
              <a:rPr lang="en-US" b="1" dirty="0" err="1" smtClean="0">
                <a:solidFill>
                  <a:srgbClr val="C00000"/>
                </a:solidFill>
              </a:rPr>
              <a:t>tweet.status</a:t>
            </a:r>
            <a:endParaRPr lang="en-US" b="1" dirty="0" smtClean="0">
              <a:solidFill>
                <a:srgbClr val="C00000"/>
              </a:solidFill>
            </a:endParaRPr>
          </a:p>
          <a:p>
            <a:r>
              <a:rPr lang="en-US" b="1" dirty="0" smtClean="0">
                <a:solidFill>
                  <a:srgbClr val="C00000"/>
                </a:solidFill>
              </a:rPr>
              <a:t>@</a:t>
            </a:r>
            <a:r>
              <a:rPr lang="en-US" b="1" dirty="0" err="1" smtClean="0">
                <a:solidFill>
                  <a:srgbClr val="C00000"/>
                </a:solidFill>
              </a:rPr>
              <a:t>tweet.zombie_id</a:t>
            </a:r>
            <a:endParaRPr lang="en-US" b="1" dirty="0">
              <a:solidFill>
                <a:srgbClr val="C00000"/>
              </a:solidFill>
            </a:endParaRPr>
          </a:p>
        </p:txBody>
      </p:sp>
      <p:cxnSp>
        <p:nvCxnSpPr>
          <p:cNvPr id="8" name="Curved Connector 7"/>
          <p:cNvCxnSpPr/>
          <p:nvPr/>
        </p:nvCxnSpPr>
        <p:spPr>
          <a:xfrm rot="5400000">
            <a:off x="7473950" y="2895600"/>
            <a:ext cx="2438400" cy="127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6318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Can bring up edit method with </a:t>
            </a:r>
            <a:r>
              <a:rPr lang="en-US" sz="2400" dirty="0" smtClean="0"/>
              <a:t> </a:t>
            </a:r>
            <a:r>
              <a:rPr lang="en-US" sz="2400" i="1" dirty="0" smtClean="0">
                <a:solidFill>
                  <a:schemeClr val="tx1"/>
                </a:solidFill>
              </a:rPr>
              <a:t>tweets/1/edit  </a:t>
            </a:r>
            <a:r>
              <a:rPr lang="en-US" sz="2400" i="1" dirty="0" smtClean="0">
                <a:solidFill>
                  <a:srgbClr val="C00000"/>
                </a:solidFill>
              </a:rPr>
              <a:t> OR the case where hit the Edit link in the following view we created before   </a:t>
            </a:r>
            <a:r>
              <a:rPr lang="en-US" sz="2400" i="1" dirty="0" err="1" smtClean="0">
                <a:solidFill>
                  <a:srgbClr val="C00000"/>
                </a:solidFill>
              </a:rPr>
              <a:t>edit_tweet_path</a:t>
            </a:r>
            <a:r>
              <a:rPr lang="en-US" sz="2400" i="1" dirty="0" smtClean="0">
                <a:solidFill>
                  <a:srgbClr val="C00000"/>
                </a:solidFill>
              </a:rPr>
              <a:t>(tweet)</a:t>
            </a:r>
            <a:endParaRPr lang="en-US" sz="2400" i="1" dirty="0">
              <a:solidFill>
                <a:srgbClr val="C00000"/>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2" t="33650" r="13288" b="13448"/>
          <a:stretch/>
        </p:blipFill>
        <p:spPr bwMode="auto">
          <a:xfrm>
            <a:off x="25400" y="1905000"/>
            <a:ext cx="9172977" cy="433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943600" y="4343400"/>
            <a:ext cx="609600" cy="20574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85800" y="3276600"/>
            <a:ext cx="8229600" cy="4572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188" y="1437164"/>
            <a:ext cx="8915400" cy="369332"/>
          </a:xfrm>
          <a:prstGeom prst="rect">
            <a:avLst/>
          </a:prstGeom>
          <a:solidFill>
            <a:srgbClr val="FFC000"/>
          </a:solidFill>
        </p:spPr>
        <p:txBody>
          <a:bodyPr wrap="square" rtlCol="0">
            <a:spAutoFit/>
          </a:bodyPr>
          <a:lstStyle/>
          <a:p>
            <a:r>
              <a:rPr lang="en-US" b="1" dirty="0"/>
              <a:t>p</a:t>
            </a:r>
            <a:r>
              <a:rPr lang="en-US" b="1" dirty="0" smtClean="0"/>
              <a:t>art of app/views/tweets/</a:t>
            </a:r>
            <a:r>
              <a:rPr lang="en-US" b="1" dirty="0" err="1" smtClean="0"/>
              <a:t>index.html.erb</a:t>
            </a:r>
            <a:r>
              <a:rPr lang="en-US" b="1" dirty="0" smtClean="0"/>
              <a:t>   Which was View to list out all of the Tweets</a:t>
            </a:r>
            <a:endParaRPr lang="en-US" b="1" dirty="0"/>
          </a:p>
        </p:txBody>
      </p:sp>
    </p:spTree>
    <p:extLst>
      <p:ext uri="{BB962C8B-B14F-4D97-AF65-F5344CB8AC3E}">
        <p14:creationId xmlns:p14="http://schemas.microsoft.com/office/powerpoint/2010/main" val="987408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in Authentication</a:t>
            </a:r>
            <a:endParaRPr lang="en-US" dirty="0"/>
          </a:p>
        </p:txBody>
      </p:sp>
      <p:sp>
        <p:nvSpPr>
          <p:cNvPr id="3" name="Text Placeholder 2"/>
          <p:cNvSpPr>
            <a:spLocks noGrp="1"/>
          </p:cNvSpPr>
          <p:nvPr>
            <p:ph type="body" idx="1"/>
          </p:nvPr>
        </p:nvSpPr>
        <p:spPr>
          <a:xfrm>
            <a:off x="722313" y="2547938"/>
            <a:ext cx="7772400" cy="3090862"/>
          </a:xfrm>
        </p:spPr>
        <p:txBody>
          <a:bodyPr>
            <a:normAutofit/>
          </a:bodyPr>
          <a:lstStyle/>
          <a:p>
            <a:r>
              <a:rPr lang="en-US" dirty="0" smtClean="0"/>
              <a:t>Sometimes you need to restrict who can invoke which methods in a Controller.</a:t>
            </a:r>
          </a:p>
          <a:p>
            <a:endParaRPr lang="en-US" dirty="0" smtClean="0"/>
          </a:p>
          <a:p>
            <a:r>
              <a:rPr lang="en-US" dirty="0" smtClean="0"/>
              <a:t>Example – you don’t want  just ANY user to edit someone else’s Tweet.</a:t>
            </a:r>
          </a:p>
          <a:p>
            <a:endParaRPr lang="en-US" dirty="0"/>
          </a:p>
          <a:p>
            <a:r>
              <a:rPr lang="en-US" dirty="0" smtClean="0"/>
              <a:t>SOLUTION:    Simple Authentication --- which is built into Rails</a:t>
            </a:r>
            <a:endParaRPr lang="en-US" dirty="0"/>
          </a:p>
        </p:txBody>
      </p:sp>
    </p:spTree>
    <p:extLst>
      <p:ext uri="{BB962C8B-B14F-4D97-AF65-F5344CB8AC3E}">
        <p14:creationId xmlns:p14="http://schemas.microsoft.com/office/powerpoint/2010/main" val="1842813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2011362"/>
          </a:xfrm>
        </p:spPr>
        <p:txBody>
          <a:bodyPr>
            <a:normAutofit/>
          </a:bodyPr>
          <a:lstStyle/>
          <a:p>
            <a:r>
              <a:rPr lang="en-US" sz="2400" dirty="0" smtClean="0"/>
              <a:t>THE PROBLEM –AN EXAMPLE</a:t>
            </a:r>
            <a:br>
              <a:rPr lang="en-US" sz="2400" dirty="0" smtClean="0"/>
            </a:br>
            <a:r>
              <a:rPr lang="en-US" sz="2400" dirty="0"/>
              <a:t/>
            </a:r>
            <a:br>
              <a:rPr lang="en-US" sz="2400" dirty="0"/>
            </a:br>
            <a:r>
              <a:rPr lang="en-US" sz="2400" dirty="0" smtClean="0"/>
              <a:t>Going </a:t>
            </a:r>
            <a:r>
              <a:rPr lang="en-US" sz="2400" dirty="0" smtClean="0"/>
              <a:t>back to our Zombie case---if </a:t>
            </a:r>
            <a:r>
              <a:rPr lang="en-US" sz="2400" dirty="0" smtClean="0"/>
              <a:t>user wants to try </a:t>
            </a:r>
            <a:r>
              <a:rPr lang="en-US" sz="2400" dirty="0" smtClean="0"/>
              <a:t>to edit someone else’s </a:t>
            </a:r>
            <a:r>
              <a:rPr lang="en-US" sz="2400" dirty="0" smtClean="0"/>
              <a:t>tweet THIS IS WRONG….we want respons</a:t>
            </a:r>
            <a:r>
              <a:rPr lang="en-US" sz="2400" dirty="0" smtClean="0"/>
              <a:t>e like</a:t>
            </a:r>
            <a:endParaRPr lang="en-US" sz="2400" dirty="0"/>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261" t="55703" r="33322" b="8627"/>
          <a:stretch/>
        </p:blipFill>
        <p:spPr bwMode="auto">
          <a:xfrm>
            <a:off x="1752600" y="1905000"/>
            <a:ext cx="6159500" cy="292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493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143000"/>
          </a:xfrm>
        </p:spPr>
        <p:txBody>
          <a:bodyPr/>
          <a:lstStyle/>
          <a:p>
            <a:r>
              <a:rPr lang="en-US" dirty="0" smtClean="0"/>
              <a:t>SOLUTION:   Rails </a:t>
            </a:r>
            <a:r>
              <a:rPr lang="en-US" dirty="0" smtClean="0"/>
              <a:t>---   session[]</a:t>
            </a:r>
            <a:endParaRPr lang="en-US" dirty="0"/>
          </a:p>
        </p:txBody>
      </p:sp>
      <p:sp>
        <p:nvSpPr>
          <p:cNvPr id="3" name="Content Placeholder 2"/>
          <p:cNvSpPr>
            <a:spLocks noGrp="1"/>
          </p:cNvSpPr>
          <p:nvPr>
            <p:ph sz="quarter" idx="1"/>
          </p:nvPr>
        </p:nvSpPr>
        <p:spPr>
          <a:xfrm>
            <a:off x="838200" y="1063487"/>
            <a:ext cx="7772400" cy="2133600"/>
          </a:xfrm>
        </p:spPr>
        <p:txBody>
          <a:bodyPr/>
          <a:lstStyle/>
          <a:p>
            <a:r>
              <a:rPr lang="en-US" dirty="0" smtClean="0"/>
              <a:t>session is a per user hash</a:t>
            </a:r>
          </a:p>
          <a:p>
            <a:r>
              <a:rPr lang="en-US" dirty="0" smtClean="0"/>
              <a:t>Example, in our Zombie case</a:t>
            </a:r>
          </a:p>
          <a:p>
            <a:pPr marL="548640" lvl="2" indent="0">
              <a:buNone/>
            </a:pPr>
            <a:r>
              <a:rPr lang="en-US" dirty="0" smtClean="0"/>
              <a:t>session[:</a:t>
            </a:r>
            <a:r>
              <a:rPr lang="en-US" dirty="0" err="1" smtClean="0"/>
              <a:t>zombie_id</a:t>
            </a:r>
            <a:r>
              <a:rPr lang="en-US" dirty="0" smtClean="0"/>
              <a:t>]  = id associated in THIS session with a user</a:t>
            </a:r>
          </a:p>
          <a:p>
            <a:r>
              <a:rPr lang="en-US" dirty="0" smtClean="0"/>
              <a:t>How can we use this to change our Controller</a:t>
            </a:r>
          </a:p>
          <a:p>
            <a:pPr marL="548640" lvl="2" indent="0">
              <a:buNone/>
            </a:pPr>
            <a:endParaRPr lang="en-US"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696" t="39151" r="18869" b="5035"/>
          <a:stretch/>
        </p:blipFill>
        <p:spPr bwMode="auto">
          <a:xfrm>
            <a:off x="838200" y="2829028"/>
            <a:ext cx="7442200" cy="395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854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flash – setting </a:t>
            </a:r>
            <a:r>
              <a:rPr lang="en-US" dirty="0" smtClean="0"/>
              <a:t>messages – one way to display the previous flash</a:t>
            </a:r>
            <a:endParaRPr lang="en-US" dirty="0"/>
          </a:p>
        </p:txBody>
      </p:sp>
      <p:sp>
        <p:nvSpPr>
          <p:cNvPr id="3" name="Content Placeholder 2"/>
          <p:cNvSpPr>
            <a:spLocks noGrp="1"/>
          </p:cNvSpPr>
          <p:nvPr>
            <p:ph sz="quarter" idx="1"/>
          </p:nvPr>
        </p:nvSpPr>
        <p:spPr>
          <a:xfrm>
            <a:off x="152400" y="1447800"/>
            <a:ext cx="8534400" cy="4572000"/>
          </a:xfrm>
        </p:spPr>
        <p:txBody>
          <a:bodyPr>
            <a:normAutofit/>
          </a:bodyPr>
          <a:lstStyle/>
          <a:p>
            <a:r>
              <a:rPr lang="en-US" sz="2400" dirty="0" smtClean="0"/>
              <a:t>They are NOT automatically displayed</a:t>
            </a:r>
            <a:r>
              <a:rPr lang="en-US" sz="2400" dirty="0" smtClean="0"/>
              <a:t>.</a:t>
            </a:r>
          </a:p>
          <a:p>
            <a:r>
              <a:rPr lang="en-US" sz="2400" dirty="0" smtClean="0"/>
              <a:t>NOTE: </a:t>
            </a:r>
            <a:r>
              <a:rPr lang="en-US" sz="2400" b="1" dirty="0" err="1" smtClean="0">
                <a:solidFill>
                  <a:srgbClr val="FF0000"/>
                </a:solidFill>
              </a:rPr>
              <a:t>tweets_path.html.erb</a:t>
            </a:r>
            <a:r>
              <a:rPr lang="en-US" sz="2400" b="1" dirty="0" smtClean="0">
                <a:solidFill>
                  <a:srgbClr val="FF0000"/>
                </a:solidFill>
              </a:rPr>
              <a:t> will be invoked by previous code and remember it is wrapped by </a:t>
            </a:r>
            <a:r>
              <a:rPr lang="en-US" sz="2400" b="1" dirty="0" err="1" smtClean="0">
                <a:solidFill>
                  <a:srgbClr val="FF0000"/>
                </a:solidFill>
              </a:rPr>
              <a:t>application.html.erb</a:t>
            </a:r>
            <a:endParaRPr lang="en-US" sz="2400" b="1" dirty="0" smtClean="0">
              <a:solidFill>
                <a:srgbClr val="FF0000"/>
              </a:solidFill>
            </a:endParaRPr>
          </a:p>
          <a:p>
            <a:r>
              <a:rPr lang="en-US" sz="2400" dirty="0" smtClean="0"/>
              <a:t>We </a:t>
            </a:r>
            <a:r>
              <a:rPr lang="en-US" sz="2400" dirty="0" smtClean="0"/>
              <a:t>have to add code there to say that we display any flash message in a special &lt;div&gt; tag</a:t>
            </a: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35" t="38503" r="24609" b="8109"/>
          <a:stretch/>
        </p:blipFill>
        <p:spPr bwMode="auto">
          <a:xfrm>
            <a:off x="2895600" y="3597505"/>
            <a:ext cx="5562600" cy="326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5131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about other methods ---destroy, update, etc.</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WELL YOU HAVE TO IMPLEMENT THEM.</a:t>
            </a:r>
          </a:p>
          <a:p>
            <a:endParaRPr lang="en-US" dirty="0"/>
          </a:p>
          <a:p>
            <a:endParaRPr lang="en-US" dirty="0" smtClean="0"/>
          </a:p>
          <a:p>
            <a:r>
              <a:rPr lang="en-US" dirty="0" smtClean="0"/>
              <a:t>GUESS WHAT --- some of the code may be the same.  For example,   edit, update and destroy all require you first lookup the tweet an then authenticate you are the correct user to perform this action on THAT tweet.</a:t>
            </a:r>
          </a:p>
          <a:p>
            <a:endParaRPr lang="en-US" dirty="0"/>
          </a:p>
          <a:p>
            <a:r>
              <a:rPr lang="en-US" dirty="0" smtClean="0"/>
              <a:t>SOLUTION --- use Rails  </a:t>
            </a:r>
            <a:r>
              <a:rPr lang="en-US" sz="3600" b="1" u="sng" dirty="0" err="1" smtClean="0">
                <a:solidFill>
                  <a:srgbClr val="C00000"/>
                </a:solidFill>
              </a:rPr>
              <a:t>before_action</a:t>
            </a:r>
            <a:r>
              <a:rPr lang="en-US" sz="3600" b="1" u="sng" dirty="0" smtClean="0">
                <a:solidFill>
                  <a:srgbClr val="C00000"/>
                </a:solidFill>
              </a:rPr>
              <a:t>  </a:t>
            </a:r>
            <a:r>
              <a:rPr lang="en-US" dirty="0" smtClean="0"/>
              <a:t> command to group repeated code</a:t>
            </a:r>
          </a:p>
        </p:txBody>
      </p:sp>
    </p:spTree>
    <p:extLst>
      <p:ext uri="{BB962C8B-B14F-4D97-AF65-F5344CB8AC3E}">
        <p14:creationId xmlns:p14="http://schemas.microsoft.com/office/powerpoint/2010/main" val="3015479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Continuing with the Zombie tutorial</a:t>
            </a:r>
            <a:endParaRPr lang="en-US" dirty="0"/>
          </a:p>
        </p:txBody>
      </p:sp>
      <p:sp>
        <p:nvSpPr>
          <p:cNvPr id="3" name="Content Placeholder 2"/>
          <p:cNvSpPr>
            <a:spLocks noGrp="1"/>
          </p:cNvSpPr>
          <p:nvPr>
            <p:ph sz="quarter" idx="1"/>
          </p:nvPr>
        </p:nvSpPr>
        <p:spPr/>
        <p:txBody>
          <a:bodyPr/>
          <a:lstStyle/>
          <a:p>
            <a:r>
              <a:rPr lang="en-US" dirty="0" smtClean="0"/>
              <a:t>Remember following file structure now</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22" t="31911" r="30674" b="7907"/>
          <a:stretch/>
        </p:blipFill>
        <p:spPr bwMode="auto">
          <a:xfrm>
            <a:off x="228600" y="1898373"/>
            <a:ext cx="6904383" cy="492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61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Reusing code and </a:t>
            </a:r>
            <a:r>
              <a:rPr lang="en-US" b="1" dirty="0" err="1" smtClean="0">
                <a:solidFill>
                  <a:srgbClr val="C00000"/>
                </a:solidFill>
              </a:rPr>
              <a:t>before_action</a:t>
            </a:r>
            <a:endParaRPr lang="en-US" b="1" dirty="0">
              <a:solidFill>
                <a:srgbClr val="C00000"/>
              </a:solidFill>
            </a:endParaRPr>
          </a:p>
        </p:txBody>
      </p:sp>
      <p:sp>
        <p:nvSpPr>
          <p:cNvPr id="3" name="Content Placeholder 2"/>
          <p:cNvSpPr>
            <a:spLocks noGrp="1"/>
          </p:cNvSpPr>
          <p:nvPr>
            <p:ph sz="quarter" idx="1"/>
          </p:nvPr>
        </p:nvSpPr>
        <p:spPr/>
        <p:txBody>
          <a:bodyPr/>
          <a:lstStyle/>
          <a:p>
            <a:pPr marL="0" indent="0">
              <a:buNone/>
            </a:pPr>
            <a:r>
              <a:rPr lang="en-US" dirty="0" smtClean="0"/>
              <a:t>Here we create methods of code we want  to use and then trigger which default methods (like edit, update, </a:t>
            </a:r>
            <a:r>
              <a:rPr lang="en-US" dirty="0" err="1" smtClean="0"/>
              <a:t>etc</a:t>
            </a:r>
            <a:r>
              <a:rPr lang="en-US" dirty="0" smtClean="0"/>
              <a:t>) might use them and invoke it prior to executing</a:t>
            </a:r>
            <a:endParaRPr lang="en-US"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56" t="36562" r="20870" b="6492"/>
          <a:stretch/>
        </p:blipFill>
        <p:spPr bwMode="auto">
          <a:xfrm>
            <a:off x="990600" y="2834638"/>
            <a:ext cx="6858000" cy="402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urved Right Arrow 8"/>
          <p:cNvSpPr/>
          <p:nvPr/>
        </p:nvSpPr>
        <p:spPr>
          <a:xfrm>
            <a:off x="838200" y="3200400"/>
            <a:ext cx="457200" cy="685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Left Arrow 9"/>
          <p:cNvSpPr/>
          <p:nvPr/>
        </p:nvSpPr>
        <p:spPr>
          <a:xfrm>
            <a:off x="3352800" y="3530600"/>
            <a:ext cx="457200" cy="1066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6934200" y="3868419"/>
            <a:ext cx="2349501" cy="923330"/>
          </a:xfrm>
          <a:prstGeom prst="rect">
            <a:avLst/>
          </a:prstGeom>
          <a:solidFill>
            <a:srgbClr val="FFC000"/>
          </a:solidFill>
        </p:spPr>
        <p:txBody>
          <a:bodyPr wrap="square" rtlCol="0">
            <a:spAutoFit/>
          </a:bodyPr>
          <a:lstStyle/>
          <a:p>
            <a:r>
              <a:rPr lang="en-US" b="1" dirty="0" smtClean="0">
                <a:solidFill>
                  <a:srgbClr val="C00000"/>
                </a:solidFill>
              </a:rPr>
              <a:t>Do this ONLY before the methods</a:t>
            </a:r>
          </a:p>
          <a:p>
            <a:r>
              <a:rPr lang="en-US" b="1" dirty="0" smtClean="0">
                <a:solidFill>
                  <a:srgbClr val="C00000"/>
                </a:solidFill>
              </a:rPr>
              <a:t>edit, update, </a:t>
            </a:r>
            <a:r>
              <a:rPr lang="en-US" b="1" dirty="0" err="1" smtClean="0">
                <a:solidFill>
                  <a:srgbClr val="C00000"/>
                </a:solidFill>
              </a:rPr>
              <a:t>destory</a:t>
            </a:r>
            <a:endParaRPr lang="en-US" b="1" dirty="0">
              <a:solidFill>
                <a:srgbClr val="C00000"/>
              </a:solidFill>
            </a:endParaRPr>
          </a:p>
        </p:txBody>
      </p:sp>
      <p:sp>
        <p:nvSpPr>
          <p:cNvPr id="11" name="Up Arrow 10"/>
          <p:cNvSpPr/>
          <p:nvPr/>
        </p:nvSpPr>
        <p:spPr>
          <a:xfrm>
            <a:off x="6781800" y="3561081"/>
            <a:ext cx="304800" cy="3251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81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our </a:t>
            </a:r>
            <a:r>
              <a:rPr lang="en-US" dirty="0" err="1" smtClean="0"/>
              <a:t>show.html.erb</a:t>
            </a:r>
            <a:r>
              <a:rPr lang="en-US" dirty="0" smtClean="0"/>
              <a:t> View</a:t>
            </a:r>
            <a:endParaRPr lang="en-US" dirty="0"/>
          </a:p>
        </p:txBody>
      </p:sp>
      <p:sp>
        <p:nvSpPr>
          <p:cNvPr id="3" name="Content Placeholder 2"/>
          <p:cNvSpPr>
            <a:spLocks noGrp="1"/>
          </p:cNvSpPr>
          <p:nvPr>
            <p:ph sz="quarter" idx="1"/>
          </p:nvPr>
        </p:nvSpPr>
        <p:spPr/>
        <p:txBody>
          <a:bodyPr>
            <a:normAutofit lnSpcReduction="10000"/>
          </a:bodyPr>
          <a:lstStyle/>
          <a:p>
            <a:r>
              <a:rPr lang="en-US" dirty="0"/>
              <a:t>In </a:t>
            </a:r>
            <a:r>
              <a:rPr lang="en-US" dirty="0" smtClean="0"/>
              <a:t>app/views/tweets/</a:t>
            </a:r>
            <a:r>
              <a:rPr lang="en-US" dirty="0" err="1" smtClean="0"/>
              <a:t>show.html.erb</a:t>
            </a:r>
            <a:endParaRPr lang="en-US" dirty="0"/>
          </a:p>
          <a:p>
            <a:pPr marL="0" indent="0">
              <a:buNone/>
            </a:pPr>
            <a:r>
              <a:rPr lang="en-US" b="1" dirty="0">
                <a:solidFill>
                  <a:srgbClr val="0070C0"/>
                </a:solidFill>
              </a:rPr>
              <a:t>&lt;html&gt;</a:t>
            </a:r>
          </a:p>
          <a:p>
            <a:pPr marL="0" indent="0">
              <a:buNone/>
            </a:pPr>
            <a:r>
              <a:rPr lang="en-US" b="1" dirty="0">
                <a:solidFill>
                  <a:srgbClr val="0070C0"/>
                </a:solidFill>
              </a:rPr>
              <a:t>&lt;head&gt; …&lt;/head&gt;</a:t>
            </a:r>
          </a:p>
          <a:p>
            <a:pPr marL="0" indent="0">
              <a:buNone/>
            </a:pPr>
            <a:r>
              <a:rPr lang="en-US" b="1" dirty="0">
                <a:solidFill>
                  <a:srgbClr val="0070C0"/>
                </a:solidFill>
              </a:rPr>
              <a:t>&lt;body&gt;</a:t>
            </a:r>
          </a:p>
          <a:p>
            <a:pPr marL="0" indent="0">
              <a:buNone/>
            </a:pPr>
            <a:r>
              <a:rPr lang="en-US" b="1" dirty="0">
                <a:solidFill>
                  <a:srgbClr val="0070C0"/>
                </a:solidFill>
              </a:rPr>
              <a:t>…..</a:t>
            </a:r>
          </a:p>
          <a:p>
            <a:pPr marL="0" indent="0">
              <a:buNone/>
            </a:pPr>
            <a:r>
              <a:rPr lang="en-US" b="1" dirty="0">
                <a:solidFill>
                  <a:srgbClr val="0070C0"/>
                </a:solidFill>
              </a:rPr>
              <a:t>    </a:t>
            </a:r>
            <a:r>
              <a:rPr lang="en-US" b="1" dirty="0">
                <a:solidFill>
                  <a:srgbClr val="FF0000"/>
                </a:solidFill>
              </a:rPr>
              <a:t>&lt;%   tweet= </a:t>
            </a:r>
            <a:r>
              <a:rPr lang="en-US" b="1" dirty="0" err="1">
                <a:solidFill>
                  <a:srgbClr val="FF0000"/>
                </a:solidFill>
              </a:rPr>
              <a:t>Tweet.find</a:t>
            </a:r>
            <a:r>
              <a:rPr lang="en-US" b="1" dirty="0">
                <a:solidFill>
                  <a:srgbClr val="FF0000"/>
                </a:solidFill>
              </a:rPr>
              <a:t>(1)   %&gt;</a:t>
            </a:r>
          </a:p>
          <a:p>
            <a:pPr marL="0" indent="0">
              <a:buNone/>
            </a:pPr>
            <a:r>
              <a:rPr lang="en-US" b="1" dirty="0">
                <a:solidFill>
                  <a:srgbClr val="FF0000"/>
                </a:solidFill>
              </a:rPr>
              <a:t>     </a:t>
            </a:r>
            <a:r>
              <a:rPr lang="en-US" b="1" dirty="0">
                <a:solidFill>
                  <a:srgbClr val="0070C0"/>
                </a:solidFill>
              </a:rPr>
              <a:t>&lt;h1&gt; &lt;%= </a:t>
            </a:r>
            <a:r>
              <a:rPr lang="en-US" b="1" dirty="0" err="1">
                <a:solidFill>
                  <a:srgbClr val="0070C0"/>
                </a:solidFill>
              </a:rPr>
              <a:t>tweet.status</a:t>
            </a:r>
            <a:r>
              <a:rPr lang="en-US" b="1" dirty="0">
                <a:solidFill>
                  <a:srgbClr val="0070C0"/>
                </a:solidFill>
              </a:rPr>
              <a:t> %&gt; &lt;/h1&gt;</a:t>
            </a:r>
          </a:p>
          <a:p>
            <a:pPr marL="0" indent="0">
              <a:buNone/>
            </a:pPr>
            <a:r>
              <a:rPr lang="en-US" b="1" dirty="0">
                <a:solidFill>
                  <a:srgbClr val="0070C0"/>
                </a:solidFill>
              </a:rPr>
              <a:t>     Posted by &lt;%= tweet.name %&gt;</a:t>
            </a:r>
          </a:p>
          <a:p>
            <a:pPr marL="0" indent="0">
              <a:buNone/>
            </a:pPr>
            <a:r>
              <a:rPr lang="en-US" b="1" dirty="0">
                <a:solidFill>
                  <a:srgbClr val="0070C0"/>
                </a:solidFill>
              </a:rPr>
              <a:t>&lt;/body&gt;</a:t>
            </a:r>
          </a:p>
          <a:p>
            <a:pPr marL="0" indent="0">
              <a:buNone/>
            </a:pPr>
            <a:r>
              <a:rPr lang="en-US" b="1" dirty="0">
                <a:solidFill>
                  <a:srgbClr val="0070C0"/>
                </a:solidFill>
              </a:rPr>
              <a:t>&lt;/html&gt;</a:t>
            </a:r>
          </a:p>
          <a:p>
            <a:endParaRPr lang="en-US" dirty="0"/>
          </a:p>
        </p:txBody>
      </p:sp>
      <p:sp>
        <p:nvSpPr>
          <p:cNvPr id="4" name="TextBox 3"/>
          <p:cNvSpPr txBox="1"/>
          <p:nvPr/>
        </p:nvSpPr>
        <p:spPr>
          <a:xfrm>
            <a:off x="6324600" y="1981201"/>
            <a:ext cx="2844800" cy="3662541"/>
          </a:xfrm>
          <a:prstGeom prst="rect">
            <a:avLst/>
          </a:prstGeom>
          <a:solidFill>
            <a:srgbClr val="FFC000"/>
          </a:solidFill>
        </p:spPr>
        <p:txBody>
          <a:bodyPr wrap="square" rtlCol="0">
            <a:spAutoFit/>
          </a:bodyPr>
          <a:lstStyle/>
          <a:p>
            <a:r>
              <a:rPr lang="en-US" b="1" dirty="0" smtClean="0"/>
              <a:t>NOTE:</a:t>
            </a:r>
          </a:p>
          <a:p>
            <a:r>
              <a:rPr lang="en-US" b="1" dirty="0" smtClean="0"/>
              <a:t>A View here is calling directly  a  Model (Tweet).</a:t>
            </a:r>
          </a:p>
          <a:p>
            <a:endParaRPr lang="en-US" sz="2000" b="1" dirty="0"/>
          </a:p>
          <a:p>
            <a:r>
              <a:rPr lang="en-US" sz="2000" b="1" dirty="0" smtClean="0"/>
              <a:t>While this can work, it is not the intention of MVC.  </a:t>
            </a:r>
            <a:endParaRPr lang="en-US" sz="2000" b="1" dirty="0"/>
          </a:p>
          <a:p>
            <a:endParaRPr lang="en-US" sz="2000" b="1" dirty="0" smtClean="0"/>
          </a:p>
          <a:p>
            <a:r>
              <a:rPr lang="en-US" sz="2000" b="1" dirty="0" smtClean="0"/>
              <a:t>FIX:  we need to replace this with Controller code.</a:t>
            </a:r>
          </a:p>
          <a:p>
            <a:endParaRPr lang="en-US" b="1" dirty="0"/>
          </a:p>
        </p:txBody>
      </p:sp>
      <p:cxnSp>
        <p:nvCxnSpPr>
          <p:cNvPr id="6" name="Curved Connector 5"/>
          <p:cNvCxnSpPr/>
          <p:nvPr/>
        </p:nvCxnSpPr>
        <p:spPr>
          <a:xfrm rot="10800000" flipV="1">
            <a:off x="4114800" y="2819400"/>
            <a:ext cx="2362200" cy="8382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835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we want instead…. </a:t>
            </a:r>
            <a:r>
              <a:rPr lang="en-US" b="1" dirty="0" smtClean="0">
                <a:solidFill>
                  <a:srgbClr val="C00000"/>
                </a:solidFill>
              </a:rPr>
              <a:t>Is a Controller that has a SHOW method</a:t>
            </a:r>
            <a:endParaRPr lang="en-US" b="1" dirty="0">
              <a:solidFill>
                <a:srgbClr val="C00000"/>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01" t="20546" r="50082" b="68372"/>
          <a:stretch/>
        </p:blipFill>
        <p:spPr bwMode="auto">
          <a:xfrm>
            <a:off x="533400" y="1530626"/>
            <a:ext cx="3644900" cy="90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50335" t="24826" r="14182" b="52976"/>
          <a:stretch/>
        </p:blipFill>
        <p:spPr bwMode="auto">
          <a:xfrm>
            <a:off x="4403035" y="2717800"/>
            <a:ext cx="4309165" cy="144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01" t="44421" r="52498" b="49533"/>
          <a:stretch/>
        </p:blipFill>
        <p:spPr bwMode="auto">
          <a:xfrm>
            <a:off x="889000" y="5562600"/>
            <a:ext cx="32766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urved Connector 6"/>
          <p:cNvCxnSpPr/>
          <p:nvPr/>
        </p:nvCxnSpPr>
        <p:spPr>
          <a:xfrm>
            <a:off x="4038600" y="2514600"/>
            <a:ext cx="1600200" cy="1524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 name="Curved Connector 8"/>
          <p:cNvCxnSpPr/>
          <p:nvPr/>
        </p:nvCxnSpPr>
        <p:spPr>
          <a:xfrm rot="10800000" flipV="1">
            <a:off x="4267200" y="4114800"/>
            <a:ext cx="2057400" cy="14478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4038600" y="1439904"/>
            <a:ext cx="2844800" cy="369332"/>
          </a:xfrm>
          <a:prstGeom prst="rect">
            <a:avLst/>
          </a:prstGeom>
          <a:solidFill>
            <a:srgbClr val="FFC000"/>
          </a:solidFill>
        </p:spPr>
        <p:txBody>
          <a:bodyPr wrap="square" rtlCol="0">
            <a:spAutoFit/>
          </a:bodyPr>
          <a:lstStyle/>
          <a:p>
            <a:r>
              <a:rPr lang="en-US" b="1" dirty="0" smtClean="0"/>
              <a:t>1: request /tweets/1</a:t>
            </a:r>
            <a:endParaRPr lang="en-US" b="1" dirty="0"/>
          </a:p>
        </p:txBody>
      </p:sp>
      <p:sp>
        <p:nvSpPr>
          <p:cNvPr id="12" name="TextBox 11"/>
          <p:cNvSpPr txBox="1"/>
          <p:nvPr/>
        </p:nvSpPr>
        <p:spPr>
          <a:xfrm>
            <a:off x="5638800" y="1812549"/>
            <a:ext cx="3860800" cy="923330"/>
          </a:xfrm>
          <a:prstGeom prst="rect">
            <a:avLst/>
          </a:prstGeom>
          <a:solidFill>
            <a:srgbClr val="FFC000"/>
          </a:solidFill>
        </p:spPr>
        <p:txBody>
          <a:bodyPr wrap="square" rtlCol="0">
            <a:spAutoFit/>
          </a:bodyPr>
          <a:lstStyle/>
          <a:p>
            <a:r>
              <a:rPr lang="en-US" b="1" dirty="0" smtClean="0"/>
              <a:t>2:  this invokes Controller </a:t>
            </a:r>
            <a:r>
              <a:rPr lang="en-US" b="1" dirty="0" err="1" smtClean="0"/>
              <a:t>tweets_controller.rb</a:t>
            </a:r>
            <a:r>
              <a:rPr lang="en-US" b="1" dirty="0" smtClean="0"/>
              <a:t> and calls its show method</a:t>
            </a:r>
            <a:endParaRPr lang="en-US" b="1" dirty="0"/>
          </a:p>
        </p:txBody>
      </p:sp>
      <p:sp>
        <p:nvSpPr>
          <p:cNvPr id="13" name="TextBox 12"/>
          <p:cNvSpPr txBox="1"/>
          <p:nvPr/>
        </p:nvSpPr>
        <p:spPr>
          <a:xfrm>
            <a:off x="5435600" y="4338936"/>
            <a:ext cx="2844800" cy="923330"/>
          </a:xfrm>
          <a:prstGeom prst="rect">
            <a:avLst/>
          </a:prstGeom>
          <a:solidFill>
            <a:srgbClr val="FFC000"/>
          </a:solidFill>
        </p:spPr>
        <p:txBody>
          <a:bodyPr wrap="square" rtlCol="0">
            <a:spAutoFit/>
          </a:bodyPr>
          <a:lstStyle/>
          <a:p>
            <a:r>
              <a:rPr lang="en-US" b="1" dirty="0" smtClean="0"/>
              <a:t>3: the controller then invokes the view </a:t>
            </a:r>
            <a:r>
              <a:rPr lang="en-US" b="1" dirty="0" err="1" smtClean="0"/>
              <a:t>show.html.erb</a:t>
            </a:r>
            <a:endParaRPr lang="en-US" b="1" dirty="0"/>
          </a:p>
        </p:txBody>
      </p:sp>
    </p:spTree>
    <p:extLst>
      <p:ext uri="{BB962C8B-B14F-4D97-AF65-F5344CB8AC3E}">
        <p14:creationId xmlns:p14="http://schemas.microsoft.com/office/powerpoint/2010/main" val="425641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want instead….continued</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01" t="20546" r="56634" b="71202"/>
          <a:stretch/>
        </p:blipFill>
        <p:spPr bwMode="auto">
          <a:xfrm>
            <a:off x="350906" y="1279841"/>
            <a:ext cx="2646294" cy="67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urved Connector 6"/>
          <p:cNvCxnSpPr/>
          <p:nvPr/>
        </p:nvCxnSpPr>
        <p:spPr>
          <a:xfrm>
            <a:off x="2997200" y="1809236"/>
            <a:ext cx="1409700" cy="569692"/>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2743200" y="1279841"/>
            <a:ext cx="2844800" cy="369332"/>
          </a:xfrm>
          <a:prstGeom prst="rect">
            <a:avLst/>
          </a:prstGeom>
          <a:solidFill>
            <a:srgbClr val="FFC000"/>
          </a:solidFill>
        </p:spPr>
        <p:txBody>
          <a:bodyPr wrap="square" rtlCol="0">
            <a:spAutoFit/>
          </a:bodyPr>
          <a:lstStyle/>
          <a:p>
            <a:r>
              <a:rPr lang="en-US" b="1" dirty="0" smtClean="0"/>
              <a:t>1: request /tweets/1</a:t>
            </a:r>
            <a:endParaRPr lang="en-US" b="1" dirty="0"/>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00" t="31237" r="28435" b="43772"/>
          <a:stretch/>
        </p:blipFill>
        <p:spPr bwMode="auto">
          <a:xfrm>
            <a:off x="4359082" y="2174915"/>
            <a:ext cx="4743835" cy="141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62000" y="2378928"/>
            <a:ext cx="3429000" cy="923330"/>
          </a:xfrm>
          <a:prstGeom prst="rect">
            <a:avLst/>
          </a:prstGeom>
          <a:solidFill>
            <a:srgbClr val="FFC000"/>
          </a:solidFill>
        </p:spPr>
        <p:txBody>
          <a:bodyPr wrap="square" rtlCol="0">
            <a:spAutoFit/>
          </a:bodyPr>
          <a:lstStyle/>
          <a:p>
            <a:r>
              <a:rPr lang="en-US" b="1" dirty="0" smtClean="0"/>
              <a:t>2:  this invokes Controller </a:t>
            </a:r>
            <a:r>
              <a:rPr lang="en-US" b="1" dirty="0" err="1" smtClean="0"/>
              <a:t>tweets_controller.rb</a:t>
            </a:r>
            <a:endParaRPr lang="en-US" b="1" dirty="0" smtClean="0"/>
          </a:p>
          <a:p>
            <a:r>
              <a:rPr lang="en-US" b="1" dirty="0" smtClean="0"/>
              <a:t>AND call’s its show method</a:t>
            </a:r>
            <a:endParaRPr lang="en-US" b="1" dirty="0"/>
          </a:p>
        </p:txBody>
      </p:sp>
      <p:sp>
        <p:nvSpPr>
          <p:cNvPr id="13" name="TextBox 12"/>
          <p:cNvSpPr txBox="1"/>
          <p:nvPr/>
        </p:nvSpPr>
        <p:spPr>
          <a:xfrm>
            <a:off x="5714999" y="3210376"/>
            <a:ext cx="3387917" cy="1477328"/>
          </a:xfrm>
          <a:prstGeom prst="rect">
            <a:avLst/>
          </a:prstGeom>
          <a:solidFill>
            <a:srgbClr val="FFC000"/>
          </a:solidFill>
        </p:spPr>
        <p:txBody>
          <a:bodyPr wrap="square" rtlCol="0">
            <a:spAutoFit/>
          </a:bodyPr>
          <a:lstStyle/>
          <a:p>
            <a:r>
              <a:rPr lang="en-US" b="1" dirty="0" smtClean="0"/>
              <a:t>3: FIX,  the controller creates the instance of the Model, then as the method is called “show” it automatically calls the view</a:t>
            </a:r>
          </a:p>
          <a:p>
            <a:r>
              <a:rPr lang="en-US" b="1" dirty="0" smtClean="0"/>
              <a:t>“show”.</a:t>
            </a:r>
            <a:r>
              <a:rPr lang="en-US" b="1" dirty="0" err="1" smtClean="0"/>
              <a:t>html.erb</a:t>
            </a:r>
            <a:r>
              <a:rPr lang="en-US" b="1" dirty="0" smtClean="0"/>
              <a:t> </a:t>
            </a:r>
            <a:endParaRPr lang="en-US" b="1" dirty="0"/>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09" t="58606" r="22000" b="13608"/>
          <a:stretch/>
        </p:blipFill>
        <p:spPr bwMode="auto">
          <a:xfrm>
            <a:off x="0" y="4581939"/>
            <a:ext cx="8136836" cy="227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urved Connector 8"/>
          <p:cNvCxnSpPr/>
          <p:nvPr/>
        </p:nvCxnSpPr>
        <p:spPr>
          <a:xfrm rot="10800000" flipV="1">
            <a:off x="3403599" y="4419600"/>
            <a:ext cx="2311400" cy="3810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10" name="Oval 9"/>
          <p:cNvSpPr/>
          <p:nvPr/>
        </p:nvSpPr>
        <p:spPr>
          <a:xfrm>
            <a:off x="350906" y="6248400"/>
            <a:ext cx="8031094" cy="6096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920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if want to invoke a different view….say one called </a:t>
            </a:r>
            <a:r>
              <a:rPr lang="en-US" dirty="0" err="1" smtClean="0"/>
              <a:t>status.html.erb</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99" t="31548" r="28348" b="22668"/>
          <a:stretch/>
        </p:blipFill>
        <p:spPr bwMode="auto">
          <a:xfrm>
            <a:off x="1066800" y="2438400"/>
            <a:ext cx="6957391" cy="375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990600" y="3581400"/>
            <a:ext cx="7726294" cy="381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185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5" y="1428750"/>
            <a:ext cx="4124325"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Another example Controller</a:t>
            </a:r>
            <a:endParaRPr lang="en-US" dirty="0"/>
          </a:p>
        </p:txBody>
      </p:sp>
      <p:sp>
        <p:nvSpPr>
          <p:cNvPr id="5" name="Rectangle 4"/>
          <p:cNvSpPr>
            <a:spLocks noChangeArrowheads="1"/>
          </p:cNvSpPr>
          <p:nvPr/>
        </p:nvSpPr>
        <p:spPr bwMode="auto">
          <a:xfrm>
            <a:off x="228600" y="2057400"/>
            <a:ext cx="45291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800" dirty="0"/>
              <a:t>class </a:t>
            </a:r>
            <a:r>
              <a:rPr lang="en-US" altLang="en-US" sz="1800" dirty="0" err="1"/>
              <a:t>SayController</a:t>
            </a:r>
            <a:r>
              <a:rPr lang="en-US" altLang="en-US" sz="1800" dirty="0"/>
              <a:t> &lt; </a:t>
            </a:r>
            <a:r>
              <a:rPr lang="en-US" altLang="en-US" sz="1800" dirty="0" err="1"/>
              <a:t>ApplicationController</a:t>
            </a:r>
            <a:endParaRPr lang="en-US" altLang="en-US" sz="1800" dirty="0"/>
          </a:p>
          <a:p>
            <a:pPr>
              <a:spcBef>
                <a:spcPts val="500"/>
              </a:spcBef>
            </a:pPr>
            <a:r>
              <a:rPr lang="en-US" altLang="en-US" sz="1800" dirty="0"/>
              <a:t>  </a:t>
            </a:r>
            <a:r>
              <a:rPr lang="en-US" altLang="en-US" sz="1800" dirty="0" err="1"/>
              <a:t>def</a:t>
            </a:r>
            <a:r>
              <a:rPr lang="en-US" altLang="en-US" sz="1800" dirty="0"/>
              <a:t> hello</a:t>
            </a:r>
          </a:p>
          <a:p>
            <a:pPr>
              <a:spcBef>
                <a:spcPts val="500"/>
              </a:spcBef>
            </a:pPr>
            <a:r>
              <a:rPr lang="en-US" altLang="en-US" sz="1800" dirty="0"/>
              <a:t>    @time = </a:t>
            </a:r>
            <a:r>
              <a:rPr lang="en-US" altLang="en-US" sz="1800" dirty="0" err="1"/>
              <a:t>Time.now</a:t>
            </a:r>
            <a:endParaRPr lang="en-US" altLang="en-US" sz="1800" dirty="0"/>
          </a:p>
          <a:p>
            <a:pPr>
              <a:spcBef>
                <a:spcPts val="500"/>
              </a:spcBef>
            </a:pPr>
            <a:r>
              <a:rPr lang="en-US" altLang="en-US" sz="1800" dirty="0"/>
              <a:t>    render </a:t>
            </a:r>
            <a:r>
              <a:rPr lang="en-US" altLang="en-US" sz="1800" dirty="0" smtClean="0"/>
              <a:t>:action </a:t>
            </a:r>
            <a:r>
              <a:rPr lang="en-US" altLang="en-US" sz="1800" dirty="0"/>
              <a:t>=&gt; </a:t>
            </a:r>
            <a:r>
              <a:rPr lang="en-US" altLang="en-US" sz="1800" dirty="0" smtClean="0"/>
              <a:t>‘hello’</a:t>
            </a:r>
            <a:endParaRPr lang="en-US" altLang="en-US" sz="1800" dirty="0"/>
          </a:p>
          <a:p>
            <a:pPr>
              <a:spcBef>
                <a:spcPts val="500"/>
              </a:spcBef>
            </a:pPr>
            <a:r>
              <a:rPr lang="en-US" altLang="en-US" sz="1800" dirty="0"/>
              <a:t>  end</a:t>
            </a:r>
          </a:p>
          <a:p>
            <a:pPr>
              <a:spcBef>
                <a:spcPts val="500"/>
              </a:spcBef>
            </a:pPr>
            <a:r>
              <a:rPr lang="en-US" altLang="en-US" sz="1800" dirty="0"/>
              <a:t>  </a:t>
            </a:r>
          </a:p>
          <a:p>
            <a:pPr>
              <a:spcBef>
                <a:spcPts val="500"/>
              </a:spcBef>
            </a:pPr>
            <a:r>
              <a:rPr lang="en-US" altLang="en-US" sz="1800" dirty="0"/>
              <a:t>  </a:t>
            </a:r>
            <a:r>
              <a:rPr lang="en-US" altLang="en-US" sz="1800" dirty="0" err="1"/>
              <a:t>def</a:t>
            </a:r>
            <a:r>
              <a:rPr lang="en-US" altLang="en-US" sz="1800" dirty="0"/>
              <a:t> goodbye</a:t>
            </a:r>
          </a:p>
          <a:p>
            <a:pPr>
              <a:spcBef>
                <a:spcPts val="500"/>
              </a:spcBef>
            </a:pPr>
            <a:r>
              <a:rPr lang="en-US" altLang="en-US" sz="1800" dirty="0"/>
              <a:t>  end</a:t>
            </a:r>
          </a:p>
          <a:p>
            <a:pPr>
              <a:spcBef>
                <a:spcPts val="500"/>
              </a:spcBef>
            </a:pPr>
            <a:r>
              <a:rPr lang="en-US" altLang="en-US" sz="1800" dirty="0"/>
              <a:t>end</a:t>
            </a:r>
          </a:p>
          <a:p>
            <a:pPr>
              <a:spcBef>
                <a:spcPts val="500"/>
              </a:spcBef>
            </a:pPr>
            <a:endParaRPr lang="en-US" altLang="en-US" sz="1800" dirty="0"/>
          </a:p>
        </p:txBody>
      </p:sp>
      <p:sp>
        <p:nvSpPr>
          <p:cNvPr id="6" name="TextBox 5"/>
          <p:cNvSpPr txBox="1"/>
          <p:nvPr/>
        </p:nvSpPr>
        <p:spPr>
          <a:xfrm>
            <a:off x="6400800" y="3928068"/>
            <a:ext cx="2819400" cy="461665"/>
          </a:xfrm>
          <a:prstGeom prst="rect">
            <a:avLst/>
          </a:prstGeom>
          <a:solidFill>
            <a:srgbClr val="FFC000"/>
          </a:solidFill>
        </p:spPr>
        <p:txBody>
          <a:bodyPr wrap="square" rtlCol="0">
            <a:spAutoFit/>
          </a:bodyPr>
          <a:lstStyle/>
          <a:p>
            <a:r>
              <a:rPr lang="en-US" sz="1200" b="1" dirty="0" smtClean="0"/>
              <a:t>1: go to routes listing &amp; figure out which controller and what method to invoke</a:t>
            </a:r>
            <a:endParaRPr lang="en-US" sz="1200" b="1" dirty="0"/>
          </a:p>
        </p:txBody>
      </p:sp>
      <p:sp>
        <p:nvSpPr>
          <p:cNvPr id="7" name="TextBox 6"/>
          <p:cNvSpPr txBox="1"/>
          <p:nvPr/>
        </p:nvSpPr>
        <p:spPr>
          <a:xfrm>
            <a:off x="2209800" y="3928068"/>
            <a:ext cx="2819400" cy="646331"/>
          </a:xfrm>
          <a:prstGeom prst="rect">
            <a:avLst/>
          </a:prstGeom>
          <a:solidFill>
            <a:srgbClr val="FFC000"/>
          </a:solidFill>
        </p:spPr>
        <p:txBody>
          <a:bodyPr wrap="square" rtlCol="0">
            <a:spAutoFit/>
          </a:bodyPr>
          <a:lstStyle/>
          <a:p>
            <a:r>
              <a:rPr lang="en-US" sz="1200" b="1" dirty="0"/>
              <a:t>2</a:t>
            </a:r>
            <a:r>
              <a:rPr lang="en-US" sz="1200" b="1" dirty="0" smtClean="0"/>
              <a:t>: Controller method (hello) does some business logic then calls  the VIEW </a:t>
            </a:r>
            <a:r>
              <a:rPr lang="en-US" sz="1200" b="1" dirty="0" err="1" smtClean="0"/>
              <a:t>hello.html.erb</a:t>
            </a:r>
            <a:r>
              <a:rPr lang="en-US" sz="1200" b="1" dirty="0" smtClean="0"/>
              <a:t> </a:t>
            </a:r>
            <a:endParaRPr lang="en-US" sz="1200" b="1" dirty="0"/>
          </a:p>
        </p:txBody>
      </p:sp>
      <p:sp>
        <p:nvSpPr>
          <p:cNvPr id="10" name="Right Arrow 9"/>
          <p:cNvSpPr/>
          <p:nvPr/>
        </p:nvSpPr>
        <p:spPr>
          <a:xfrm rot="5400000">
            <a:off x="2476500" y="3507676"/>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993480" y="4574398"/>
            <a:ext cx="340519" cy="12930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391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5228</TotalTime>
  <Words>2100</Words>
  <Application>Microsoft Office PowerPoint</Application>
  <PresentationFormat>On-screen Show (4:3)</PresentationFormat>
  <Paragraphs>394</Paragraphs>
  <Slides>40</Slides>
  <Notes>7</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Equity</vt:lpstr>
      <vt:lpstr> Ruby on Rails Controller of MVC</vt:lpstr>
      <vt:lpstr>Model-View-Controller Paradigm</vt:lpstr>
      <vt:lpstr>Controllers</vt:lpstr>
      <vt:lpstr>Continuing with the Zombie tutorial</vt:lpstr>
      <vt:lpstr>Remember our show.html.erb View</vt:lpstr>
      <vt:lpstr>What we want instead…. Is a Controller that has a SHOW method</vt:lpstr>
      <vt:lpstr>What we want instead….continued</vt:lpstr>
      <vt:lpstr>What if want to invoke a different view….say one called status.html.erb</vt:lpstr>
      <vt:lpstr>Another example Controller</vt:lpstr>
      <vt:lpstr>Another Example Controller –here don’t call view but directly render text</vt:lpstr>
      <vt:lpstr>Controller and View to print out HTTP request headers</vt:lpstr>
      <vt:lpstr>Passing Parameters in Request to Controller</vt:lpstr>
      <vt:lpstr>Another example Passing Parameter</vt:lpstr>
      <vt:lpstr>Another example Passing Parameter</vt:lpstr>
      <vt:lpstr>In the last code, a person could have set any values in the request ---that could be dangerous …SQL injection attacks …. SOLUTION:    Strong Parameters</vt:lpstr>
      <vt:lpstr>Typical way you define in Controller a method ***_params (where ***=name of model class) to set required and permitted (strong parameters)</vt:lpstr>
      <vt:lpstr>What was redirect_to ???</vt:lpstr>
      <vt:lpstr>Example using auto-calling render to *.html.erb, using render and using redirect_to</vt:lpstr>
      <vt:lpstr>Another render and redirect_to example</vt:lpstr>
      <vt:lpstr>Another Controller Example</vt:lpstr>
      <vt:lpstr>You can read in the params hash object in the Controller also (last slide did in View)</vt:lpstr>
      <vt:lpstr>More on specifying redirect_to</vt:lpstr>
      <vt:lpstr>redirect_to with message</vt:lpstr>
      <vt:lpstr>redirect_to with a message</vt:lpstr>
      <vt:lpstr>Using Rails to create XML or JSON</vt:lpstr>
      <vt:lpstr>Suppose we wanted to take data from our Zombie example and create XML or JSON</vt:lpstr>
      <vt:lpstr>Lets modify our previous controller.. to get JSON request now is /tweets/1.json</vt:lpstr>
      <vt:lpstr>Lets modify our previous controller.. to get JSON request now is /tweets/1.xml</vt:lpstr>
      <vt:lpstr>What did you forget to ask???</vt:lpstr>
      <vt:lpstr>RESTful controller actions possible and the methods they invoke for users (zombie example)</vt:lpstr>
      <vt:lpstr>Special Note: </vt:lpstr>
      <vt:lpstr>How about for tweets:  Different URI invoked methods in our Controller class</vt:lpstr>
      <vt:lpstr>Let’s add the edit method to Controller</vt:lpstr>
      <vt:lpstr>Can bring up edit method with  tweets/1/edit   OR the case where hit the Edit link in the following view we created before   edit_tweet_path(tweet)</vt:lpstr>
      <vt:lpstr>Adding in Authentication</vt:lpstr>
      <vt:lpstr>THE PROBLEM –AN EXAMPLE  Going back to our Zombie case---if user wants to try to edit someone else’s tweet THIS IS WRONG….we want response like</vt:lpstr>
      <vt:lpstr>SOLUTION:   Rails ---   session[]</vt:lpstr>
      <vt:lpstr>flash – setting messages – one way to display the previous flash</vt:lpstr>
      <vt:lpstr>What about other methods ---destroy, update, etc.</vt:lpstr>
      <vt:lpstr>Reusing code and before_action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Web Programming</dc:title>
  <dc:creator>Mark Zhang</dc:creator>
  <cp:lastModifiedBy>Windows User</cp:lastModifiedBy>
  <cp:revision>494</cp:revision>
  <dcterms:created xsi:type="dcterms:W3CDTF">2006-08-16T00:00:00Z</dcterms:created>
  <dcterms:modified xsi:type="dcterms:W3CDTF">2015-01-15T02:00:06Z</dcterms:modified>
</cp:coreProperties>
</file>