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1"/>
  </p:notesMasterIdLst>
  <p:sldIdLst>
    <p:sldId id="256" r:id="rId2"/>
    <p:sldId id="295" r:id="rId3"/>
    <p:sldId id="317" r:id="rId4"/>
    <p:sldId id="318" r:id="rId5"/>
    <p:sldId id="319" r:id="rId6"/>
    <p:sldId id="330" r:id="rId7"/>
    <p:sldId id="321" r:id="rId8"/>
    <p:sldId id="322" r:id="rId9"/>
    <p:sldId id="323" r:id="rId10"/>
    <p:sldId id="324" r:id="rId11"/>
    <p:sldId id="326" r:id="rId12"/>
    <p:sldId id="327" r:id="rId13"/>
    <p:sldId id="328" r:id="rId14"/>
    <p:sldId id="331" r:id="rId15"/>
    <p:sldId id="332" r:id="rId16"/>
    <p:sldId id="333" r:id="rId17"/>
    <p:sldId id="329" r:id="rId18"/>
    <p:sldId id="334" r:id="rId19"/>
    <p:sldId id="335" r:id="rId20"/>
    <p:sldId id="336" r:id="rId21"/>
    <p:sldId id="351" r:id="rId22"/>
    <p:sldId id="352" r:id="rId23"/>
    <p:sldId id="353" r:id="rId24"/>
    <p:sldId id="354" r:id="rId25"/>
    <p:sldId id="338" r:id="rId26"/>
    <p:sldId id="345" r:id="rId27"/>
    <p:sldId id="346" r:id="rId28"/>
    <p:sldId id="350" r:id="rId29"/>
    <p:sldId id="33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1900" autoAdjust="0"/>
  </p:normalViewPr>
  <p:slideViewPr>
    <p:cSldViewPr>
      <p:cViewPr>
        <p:scale>
          <a:sx n="81" d="100"/>
          <a:sy n="81" d="100"/>
        </p:scale>
        <p:origin x="-1620"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FA4C08-C39C-45DD-9FB5-ED1B01068503}" type="datetimeFigureOut">
              <a:rPr lang="en-US" smtClean="0"/>
              <a:pPr/>
              <a:t>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81BF7-426A-4D4B-9385-6520D3CA1CEE}" type="slidenum">
              <a:rPr lang="en-US" smtClean="0"/>
              <a:pPr/>
              <a:t>‹#›</a:t>
            </a:fld>
            <a:endParaRPr lang="en-US"/>
          </a:p>
        </p:txBody>
      </p:sp>
    </p:spTree>
    <p:extLst>
      <p:ext uri="{BB962C8B-B14F-4D97-AF65-F5344CB8AC3E}">
        <p14:creationId xmlns:p14="http://schemas.microsoft.com/office/powerpoint/2010/main" val="277834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a:t>
            </a:r>
            <a:r>
              <a:rPr lang="en-US" baseline="0" dirty="0" err="1" smtClean="0"/>
              <a:t>User.new</a:t>
            </a:r>
            <a:r>
              <a:rPr lang="en-US" baseline="0" dirty="0" smtClean="0"/>
              <a:t>, </a:t>
            </a:r>
            <a:r>
              <a:rPr lang="en-US" baseline="0" dirty="0" err="1" smtClean="0"/>
              <a:t>User.save</a:t>
            </a:r>
            <a:r>
              <a:rPr lang="en-US" baseline="0" dirty="0" smtClean="0"/>
              <a:t>, </a:t>
            </a:r>
            <a:r>
              <a:rPr lang="en-US" baseline="0" dirty="0" err="1" smtClean="0"/>
              <a:t>User.create</a:t>
            </a:r>
            <a:r>
              <a:rPr lang="en-US" baseline="0" dirty="0" smtClean="0"/>
              <a:t>, </a:t>
            </a:r>
            <a:r>
              <a:rPr lang="en-US" baseline="0" dirty="0" err="1" smtClean="0"/>
              <a:t>User.first</a:t>
            </a:r>
            <a:r>
              <a:rPr lang="en-US" baseline="0" dirty="0" smtClean="0"/>
              <a:t>, </a:t>
            </a:r>
            <a:r>
              <a:rPr lang="en-US" baseline="0" dirty="0" err="1" smtClean="0"/>
              <a:t>User.all</a:t>
            </a:r>
            <a:r>
              <a:rPr lang="en-US" baseline="0" dirty="0" smtClean="0"/>
              <a:t>, </a:t>
            </a:r>
            <a:r>
              <a:rPr lang="en-US" baseline="0" dirty="0" err="1" smtClean="0"/>
              <a:t>User.destroy</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baseline="0" dirty="0" smtClean="0">
                <a:solidFill>
                  <a:schemeClr val="tx1"/>
                </a:solidFill>
                <a:latin typeface="+mn-lt"/>
                <a:ea typeface="+mn-ea"/>
                <a:cs typeface="+mn-cs"/>
              </a:rPr>
              <a:t>responsible for </a:t>
            </a:r>
            <a:r>
              <a:rPr lang="en-US" sz="1200" b="0" i="0" kern="1200" dirty="0" smtClean="0">
                <a:solidFill>
                  <a:schemeClr val="tx1"/>
                </a:solidFill>
                <a:latin typeface="+mn-lt"/>
                <a:ea typeface="+mn-ea"/>
                <a:cs typeface="+mn-cs"/>
              </a:rPr>
              <a:t>processing the incoming requests from the web browser, interrogating the models for data, and passing that data on to the views for presentation.</a:t>
            </a:r>
          </a:p>
          <a:p>
            <a:r>
              <a:rPr lang="en-US" sz="1200" b="0" i="0" kern="1200" dirty="0" smtClean="0">
                <a:solidFill>
                  <a:schemeClr val="tx1"/>
                </a:solidFill>
                <a:latin typeface="+mn-lt"/>
                <a:ea typeface="+mn-ea"/>
                <a:cs typeface="+mn-cs"/>
              </a:rPr>
              <a:t>Demo: app/controllers/</a:t>
            </a:r>
            <a:r>
              <a:rPr lang="en-US" sz="1200" b="0" i="0" kern="1200" dirty="0" err="1" smtClean="0">
                <a:solidFill>
                  <a:schemeClr val="tx1"/>
                </a:solidFill>
                <a:latin typeface="+mn-lt"/>
                <a:ea typeface="+mn-ea"/>
                <a:cs typeface="+mn-cs"/>
              </a:rPr>
              <a:t>user_controllers.rb</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expectation is that you have</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it is again</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 app/views/user/</a:t>
            </a:r>
            <a:r>
              <a:rPr lang="en-US" dirty="0" err="1" smtClean="0"/>
              <a:t>index.html.erb</a:t>
            </a:r>
            <a:endParaRPr lang="en-US" dirty="0" smtClean="0"/>
          </a:p>
        </p:txBody>
      </p:sp>
      <p:sp>
        <p:nvSpPr>
          <p:cNvPr id="4" name="Slide Number Placeholder 3"/>
          <p:cNvSpPr>
            <a:spLocks noGrp="1"/>
          </p:cNvSpPr>
          <p:nvPr>
            <p:ph type="sldNum" sz="quarter" idx="10"/>
          </p:nvPr>
        </p:nvSpPr>
        <p:spPr/>
        <p:txBody>
          <a:bodyPr/>
          <a:lstStyle/>
          <a:p>
            <a:fld id="{DE681BF7-426A-4D4B-9385-6520D3CA1CEE}"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other frameworks, you might have to CONFIGURE the system to hook up these associations</a:t>
            </a:r>
            <a:r>
              <a:rPr lang="en-US" baseline="0" dirty="0" smtClean="0"/>
              <a:t> between objects and data. Rails does this for you automatically.</a:t>
            </a:r>
          </a:p>
          <a:p>
            <a:endParaRPr lang="en-US" baseline="0" dirty="0" smtClean="0"/>
          </a:p>
          <a:p>
            <a:r>
              <a:rPr lang="en-US" baseline="0" dirty="0" smtClean="0"/>
              <a:t>However, can be confusing to beginners. Hard to remember which variables are automatically defined and what they’re called. Can be hard to look under the hood.</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Demo: </a:t>
            </a:r>
            <a:r>
              <a:rPr lang="en-US" dirty="0" err="1" smtClean="0"/>
              <a:t>config</a:t>
            </a:r>
            <a:r>
              <a:rPr lang="en-US" dirty="0" smtClean="0"/>
              <a:t>/</a:t>
            </a:r>
            <a:r>
              <a:rPr lang="en-US" dirty="0" err="1" smtClean="0"/>
              <a:t>routes.rb</a:t>
            </a:r>
            <a:endParaRPr lang="en-US" dirty="0" smtClean="0"/>
          </a:p>
          <a:p>
            <a:r>
              <a:rPr lang="en-US" dirty="0" smtClean="0"/>
              <a:t>Demo: app/controllers/</a:t>
            </a:r>
            <a:r>
              <a:rPr lang="en-US" dirty="0" err="1" smtClean="0"/>
              <a:t>static_page_controller</a:t>
            </a:r>
            <a:endParaRPr lang="en-US" dirty="0" smtClean="0"/>
          </a:p>
          <a:p>
            <a:r>
              <a:rPr lang="en-US" dirty="0" smtClean="0"/>
              <a:t>Demo:</a:t>
            </a:r>
            <a:r>
              <a:rPr lang="en-US" baseline="0" dirty="0" smtClean="0"/>
              <a:t> app/views/</a:t>
            </a:r>
            <a:r>
              <a:rPr lang="en-US" baseline="0" dirty="0" err="1" smtClean="0"/>
              <a:t>static_pages</a:t>
            </a:r>
            <a:r>
              <a:rPr lang="en-US" baseline="0" dirty="0" smtClean="0"/>
              <a:t>/</a:t>
            </a:r>
            <a:r>
              <a:rPr lang="en-US" baseline="0" dirty="0" err="1" smtClean="0"/>
              <a:t>home.html.erb</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Gems are little packages you can install</a:t>
            </a:r>
          </a:p>
          <a:p>
            <a:r>
              <a:rPr lang="en-US" dirty="0" smtClean="0"/>
              <a:t>TDD = Test Driven</a:t>
            </a:r>
            <a:r>
              <a:rPr lang="en-US" baseline="0" dirty="0" smtClean="0"/>
              <a:t> Development, something we won’t have time for today</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DRY – “Don’t Repeat Yourself” – suggests that writing the same code over and over again is a bad thing.</a:t>
            </a:r>
          </a:p>
          <a:p>
            <a:r>
              <a:rPr lang="en-US" sz="1200" b="0" i="0" kern="1200" dirty="0" smtClean="0">
                <a:solidFill>
                  <a:schemeClr val="tx1"/>
                </a:solidFill>
                <a:latin typeface="+mn-lt"/>
                <a:ea typeface="+mn-ea"/>
                <a:cs typeface="+mn-cs"/>
              </a:rPr>
              <a:t>Convention Over Configuration – means that Rails makes assumptions about what you want to do and how you’re going to do it, rather than requiring you to specify every little thing through endless configuration files.</a:t>
            </a:r>
          </a:p>
          <a:p>
            <a:r>
              <a:rPr lang="en-US" sz="1200" b="0" i="0" kern="1200" dirty="0" smtClean="0">
                <a:solidFill>
                  <a:schemeClr val="tx1"/>
                </a:solidFill>
                <a:latin typeface="+mn-lt"/>
                <a:ea typeface="+mn-ea"/>
                <a:cs typeface="+mn-cs"/>
              </a:rPr>
              <a:t>REST is the best pattern for web applications – organizing your application around resources and standard HTTP verbs is the fastest way to go.</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E681BF7-426A-4D4B-9385-6520D3CA1CE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E681BF7-426A-4D4B-9385-6520D3CA1CE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a:t>
            </a:r>
            <a:r>
              <a:rPr lang="en-US" baseline="0" dirty="0" smtClean="0"/>
              <a:t> model is related to a table, the table’s name will be “</a:t>
            </a:r>
            <a:r>
              <a:rPr lang="en-US" baseline="0" dirty="0" err="1" smtClean="0"/>
              <a:t>line_items</a:t>
            </a:r>
            <a:r>
              <a:rPr lang="en-US" baseline="0" dirty="0" smtClean="0"/>
              <a:t>” for model </a:t>
            </a:r>
            <a:r>
              <a:rPr lang="en-US" baseline="0" dirty="0" err="1" smtClean="0"/>
              <a:t>LineItem</a:t>
            </a:r>
            <a:r>
              <a:rPr lang="en-US" baseline="0" dirty="0" smtClean="0"/>
              <a:t>, for example.</a:t>
            </a:r>
          </a:p>
        </p:txBody>
      </p:sp>
      <p:sp>
        <p:nvSpPr>
          <p:cNvPr id="4" name="Slide Number Placeholder 3"/>
          <p:cNvSpPr>
            <a:spLocks noGrp="1"/>
          </p:cNvSpPr>
          <p:nvPr>
            <p:ph type="sldNum" sz="quarter" idx="10"/>
          </p:nvPr>
        </p:nvSpPr>
        <p:spPr/>
        <p:txBody>
          <a:bodyPr/>
          <a:lstStyle/>
          <a:p>
            <a:fld id="{DE681BF7-426A-4D4B-9385-6520D3CA1CE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rubyonrails.org/downloa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85800"/>
            <a:ext cx="4953000" cy="1828800"/>
          </a:xfrm>
        </p:spPr>
        <p:txBody>
          <a:bodyPr>
            <a:normAutofit/>
          </a:bodyPr>
          <a:lstStyle/>
          <a:p>
            <a:pPr algn="ctr"/>
            <a:r>
              <a:rPr lang="en-US" dirty="0" smtClean="0">
                <a:solidFill>
                  <a:schemeClr val="bg1"/>
                </a:solidFill>
              </a:rPr>
              <a:t/>
            </a:r>
            <a:br>
              <a:rPr lang="en-US" dirty="0" smtClean="0">
                <a:solidFill>
                  <a:schemeClr val="bg1"/>
                </a:solidFill>
              </a:rPr>
            </a:br>
            <a:r>
              <a:rPr lang="en-US" dirty="0" smtClean="0">
                <a:solidFill>
                  <a:schemeClr val="bg1"/>
                </a:solidFill>
              </a:rPr>
              <a:t>Ruby on Rails</a:t>
            </a:r>
            <a:endParaRPr lang="en-US" dirty="0">
              <a:solidFill>
                <a:schemeClr val="bg1"/>
              </a:solidFill>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895725"/>
            <a:ext cx="211455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0" descr="http://upload.wikimedia.org/wikipedia/en/thumb/e/e9/Ruby_on_Rails.svg/791px-Ruby_on_Rail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828800"/>
            <a:ext cx="1982788"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Model-View-Controller Paradigm</a:t>
            </a:r>
            <a:endParaRPr lang="en-US" dirty="0">
              <a:solidFill>
                <a:schemeClr val="tx1"/>
              </a:solidFill>
            </a:endParaRPr>
          </a:p>
        </p:txBody>
      </p:sp>
      <p:sp>
        <p:nvSpPr>
          <p:cNvPr id="3" name="Content Placeholder 2"/>
          <p:cNvSpPr>
            <a:spLocks noGrp="1"/>
          </p:cNvSpPr>
          <p:nvPr>
            <p:ph sz="quarter" idx="1"/>
          </p:nvPr>
        </p:nvSpPr>
        <p:spPr/>
        <p:txBody>
          <a:bodyPr/>
          <a:lstStyle/>
          <a:p>
            <a:r>
              <a:rPr lang="en-US" sz="3200" dirty="0" smtClean="0"/>
              <a:t>A way of organizing a software system</a:t>
            </a:r>
            <a:br>
              <a:rPr lang="en-US" sz="3200" dirty="0" smtClean="0"/>
            </a:br>
            <a:endParaRPr lang="en-US" sz="3200" dirty="0" smtClean="0"/>
          </a:p>
          <a:p>
            <a:r>
              <a:rPr lang="en-US" sz="3200" dirty="0" smtClean="0"/>
              <a:t>Benefits:</a:t>
            </a:r>
          </a:p>
          <a:p>
            <a:pPr lvl="1"/>
            <a:r>
              <a:rPr lang="en-US" dirty="0" smtClean="0"/>
              <a:t>Isolation of business logic from the user interface</a:t>
            </a:r>
          </a:p>
          <a:p>
            <a:pPr lvl="1"/>
            <a:r>
              <a:rPr lang="en-US" dirty="0" smtClean="0"/>
              <a:t>Code Reusability</a:t>
            </a:r>
          </a:p>
          <a:p>
            <a:pPr lvl="1"/>
            <a:r>
              <a:rPr lang="en-US" dirty="0" smtClean="0"/>
              <a:t>Making it clear where different types of code belong for easier maintenance</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ramsharma2k5.files.wordpress.com/2007/10/mvc.png"/>
          <p:cNvPicPr>
            <a:picLocks noChangeAspect="1" noChangeArrowheads="1"/>
          </p:cNvPicPr>
          <p:nvPr/>
        </p:nvPicPr>
        <p:blipFill>
          <a:blip r:embed="rId3" cstate="print"/>
          <a:srcRect/>
          <a:stretch>
            <a:fillRect/>
          </a:stretch>
        </p:blipFill>
        <p:spPr bwMode="auto">
          <a:xfrm>
            <a:off x="304800" y="228600"/>
            <a:ext cx="8763000" cy="3505200"/>
          </a:xfrm>
          <a:prstGeom prst="rect">
            <a:avLst/>
          </a:prstGeom>
          <a:noFill/>
        </p:spPr>
      </p:pic>
      <p:sp>
        <p:nvSpPr>
          <p:cNvPr id="2" name="Title 1"/>
          <p:cNvSpPr>
            <a:spLocks noGrp="1"/>
          </p:cNvSpPr>
          <p:nvPr>
            <p:ph type="title"/>
          </p:nvPr>
        </p:nvSpPr>
        <p:spPr>
          <a:xfrm>
            <a:off x="381000" y="-228600"/>
            <a:ext cx="7772400" cy="1143000"/>
          </a:xfrm>
        </p:spPr>
        <p:txBody>
          <a:bodyPr/>
          <a:lstStyle/>
          <a:p>
            <a:r>
              <a:rPr lang="en-US" dirty="0" smtClean="0">
                <a:solidFill>
                  <a:schemeClr val="tx1"/>
                </a:solidFill>
              </a:rPr>
              <a:t>MVC</a:t>
            </a:r>
            <a:endParaRPr lang="en-US" dirty="0">
              <a:solidFill>
                <a:schemeClr val="tx1"/>
              </a:solidFill>
            </a:endParaRPr>
          </a:p>
        </p:txBody>
      </p:sp>
      <p:sp>
        <p:nvSpPr>
          <p:cNvPr id="3" name="Content Placeholder 2"/>
          <p:cNvSpPr>
            <a:spLocks noGrp="1"/>
          </p:cNvSpPr>
          <p:nvPr>
            <p:ph sz="quarter" idx="1"/>
          </p:nvPr>
        </p:nvSpPr>
        <p:spPr>
          <a:xfrm>
            <a:off x="914400" y="4038600"/>
            <a:ext cx="7772400" cy="1981200"/>
          </a:xfrm>
        </p:spPr>
        <p:txBody>
          <a:bodyPr>
            <a:normAutofit fontScale="70000" lnSpcReduction="20000"/>
          </a:bodyPr>
          <a:lstStyle/>
          <a:p>
            <a:r>
              <a:rPr lang="en-US" sz="2800" b="1" dirty="0"/>
              <a:t>Model</a:t>
            </a:r>
            <a:r>
              <a:rPr lang="en-US" sz="2800" dirty="0"/>
              <a:t> - the information (data) of the application and the rules to manipulate that data. Business logic </a:t>
            </a:r>
            <a:endParaRPr lang="en-US" sz="2800" dirty="0" smtClean="0"/>
          </a:p>
          <a:p>
            <a:r>
              <a:rPr lang="en-US" sz="2800" b="1" dirty="0" smtClean="0"/>
              <a:t>View</a:t>
            </a:r>
            <a:r>
              <a:rPr lang="en-US" sz="2800" dirty="0" smtClean="0"/>
              <a:t> </a:t>
            </a:r>
            <a:r>
              <a:rPr lang="en-US" sz="2800" dirty="0"/>
              <a:t>– takes data and displays it</a:t>
            </a:r>
          </a:p>
          <a:p>
            <a:r>
              <a:rPr lang="en-US" sz="2800" b="1" dirty="0"/>
              <a:t>Controller</a:t>
            </a:r>
            <a:r>
              <a:rPr lang="en-US" sz="2800" dirty="0"/>
              <a:t> – the glue between the model and controller. </a:t>
            </a:r>
            <a:r>
              <a:rPr lang="en-US" sz="2800" b="1" dirty="0">
                <a:solidFill>
                  <a:srgbClr val="C00000"/>
                </a:solidFill>
              </a:rPr>
              <a:t>In Rails, they’re responsible for processing the incoming requests from the web browser, interrogating the models for data, and passing that data on to the views for presentation.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Models (with demo)</a:t>
            </a:r>
            <a:endParaRPr lang="en-US" dirty="0">
              <a:solidFill>
                <a:schemeClr val="tx1"/>
              </a:solidFill>
            </a:endParaRPr>
          </a:p>
        </p:txBody>
      </p:sp>
      <p:sp>
        <p:nvSpPr>
          <p:cNvPr id="3" name="Content Placeholder 2"/>
          <p:cNvSpPr>
            <a:spLocks noGrp="1"/>
          </p:cNvSpPr>
          <p:nvPr>
            <p:ph sz="quarter" idx="1"/>
          </p:nvPr>
        </p:nvSpPr>
        <p:spPr>
          <a:xfrm>
            <a:off x="914400" y="1447800"/>
            <a:ext cx="7772400" cy="4953000"/>
          </a:xfrm>
        </p:spPr>
        <p:txBody>
          <a:bodyPr>
            <a:normAutofit lnSpcReduction="10000"/>
          </a:bodyPr>
          <a:lstStyle/>
          <a:p>
            <a:r>
              <a:rPr lang="en-US" sz="3200" dirty="0" smtClean="0"/>
              <a:t>the information (data) of the application and the rules to manipulate that data. Business logic should be concentrated here.</a:t>
            </a:r>
          </a:p>
          <a:p>
            <a:r>
              <a:rPr lang="en-US" sz="3200" dirty="0" smtClean="0"/>
              <a:t>Models are usually related to tables in a database.</a:t>
            </a:r>
          </a:p>
          <a:p>
            <a:pPr lvl="1"/>
            <a:r>
              <a:rPr lang="en-US" dirty="0" smtClean="0"/>
              <a:t>Model’s attributes are “columns”.</a:t>
            </a:r>
          </a:p>
          <a:p>
            <a:pPr lvl="1"/>
            <a:r>
              <a:rPr lang="en-US" dirty="0" smtClean="0"/>
              <a:t>But not always.</a:t>
            </a:r>
          </a:p>
          <a:p>
            <a:pPr lvl="1"/>
            <a:r>
              <a:rPr lang="en-US" dirty="0" smtClean="0"/>
              <a:t>Models that are not related to database tables are transient.</a:t>
            </a:r>
          </a:p>
          <a:p>
            <a:pPr lvl="1"/>
            <a:endParaRPr lang="en-US" dirty="0"/>
          </a:p>
          <a:p>
            <a:r>
              <a:rPr lang="en-US" dirty="0"/>
              <a:t>EXAMPLE: If a model is related to a table, the table’s name will be “</a:t>
            </a:r>
            <a:r>
              <a:rPr lang="en-US" dirty="0" err="1"/>
              <a:t>line_items</a:t>
            </a:r>
            <a:r>
              <a:rPr lang="en-US" dirty="0"/>
              <a:t>” for model </a:t>
            </a:r>
            <a:r>
              <a:rPr lang="en-US" dirty="0" err="1"/>
              <a:t>LineItem</a:t>
            </a:r>
            <a:r>
              <a:rPr lang="en-US" dirty="0"/>
              <a:t>, for example</a:t>
            </a:r>
            <a:r>
              <a:rPr lang="en-US" dirty="0" smtClean="0"/>
              <a:t>.</a:t>
            </a:r>
            <a:br>
              <a:rPr lang="en-US" dirty="0" smtClean="0"/>
            </a:br>
            <a:r>
              <a:rPr lang="en-US" dirty="0"/>
              <a:t>Demo: app/model/</a:t>
            </a:r>
            <a:r>
              <a:rPr lang="en-US" dirty="0" err="1"/>
              <a:t>user.rb</a:t>
            </a:r>
            <a:endParaRPr lang="en-US" dirty="0"/>
          </a:p>
          <a:p>
            <a:endParaRPr lang="en-US" dirty="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Models</a:t>
            </a:r>
            <a:endParaRPr lang="en-US" dirty="0">
              <a:solidFill>
                <a:schemeClr val="tx1"/>
              </a:solidFill>
            </a:endParaRPr>
          </a:p>
        </p:txBody>
      </p:sp>
      <p:sp>
        <p:nvSpPr>
          <p:cNvPr id="3" name="Content Placeholder 2"/>
          <p:cNvSpPr>
            <a:spLocks noGrp="1"/>
          </p:cNvSpPr>
          <p:nvPr>
            <p:ph sz="quarter" idx="1"/>
          </p:nvPr>
        </p:nvSpPr>
        <p:spPr>
          <a:xfrm>
            <a:off x="914400" y="1447800"/>
            <a:ext cx="7772400" cy="5105400"/>
          </a:xfrm>
        </p:spPr>
        <p:txBody>
          <a:bodyPr>
            <a:normAutofit fontScale="92500" lnSpcReduction="10000"/>
          </a:bodyPr>
          <a:lstStyle/>
          <a:p>
            <a:r>
              <a:rPr lang="en-US" sz="3200" dirty="0" smtClean="0"/>
              <a:t>Use interactive “rails console” to play with your models (and even modify your database)</a:t>
            </a:r>
          </a:p>
          <a:p>
            <a:r>
              <a:rPr lang="en-US" sz="3200" dirty="0" smtClean="0"/>
              <a:t>Can also access the methods in your controllers (next slide)</a:t>
            </a:r>
          </a:p>
          <a:p>
            <a:endParaRPr lang="en-US" sz="3200" dirty="0" smtClean="0"/>
          </a:p>
          <a:p>
            <a:r>
              <a:rPr lang="en-US" sz="3200" dirty="0" smtClean="0"/>
              <a:t>Examples of methods on models:</a:t>
            </a:r>
          </a:p>
          <a:p>
            <a:pPr lvl="1"/>
            <a:r>
              <a:rPr lang="en-US" dirty="0" err="1" smtClean="0"/>
              <a:t>david</a:t>
            </a:r>
            <a:r>
              <a:rPr lang="en-US" dirty="0" smtClean="0"/>
              <a:t> = </a:t>
            </a:r>
            <a:r>
              <a:rPr lang="en-US" dirty="0" err="1" smtClean="0"/>
              <a:t>User.find_by_name</a:t>
            </a:r>
            <a:r>
              <a:rPr lang="en-US" dirty="0" smtClean="0"/>
              <a:t>('David')</a:t>
            </a:r>
          </a:p>
          <a:p>
            <a:pPr lvl="1"/>
            <a:r>
              <a:rPr lang="en-US" dirty="0" smtClean="0"/>
              <a:t>users = </a:t>
            </a:r>
            <a:r>
              <a:rPr lang="en-US" dirty="0" err="1" smtClean="0"/>
              <a:t>User.where</a:t>
            </a:r>
            <a:r>
              <a:rPr lang="en-US" dirty="0" smtClean="0"/>
              <a:t>(name: 'David', occupation: 'Code Artist').order('</a:t>
            </a:r>
            <a:r>
              <a:rPr lang="en-US" dirty="0" err="1" smtClean="0"/>
              <a:t>created_at</a:t>
            </a:r>
            <a:r>
              <a:rPr lang="en-US" dirty="0" smtClean="0"/>
              <a:t> DESC')</a:t>
            </a:r>
          </a:p>
          <a:p>
            <a:pPr lvl="1"/>
            <a:r>
              <a:rPr lang="en-US" dirty="0" err="1" smtClean="0"/>
              <a:t>user.update</a:t>
            </a:r>
            <a:r>
              <a:rPr lang="en-US" dirty="0" smtClean="0"/>
              <a:t>(name: 'Dave')</a:t>
            </a:r>
          </a:p>
          <a:p>
            <a:pPr lvl="1"/>
            <a:r>
              <a:rPr lang="en-US" dirty="0" smtClean="0"/>
              <a:t>More:   </a:t>
            </a:r>
          </a:p>
          <a:p>
            <a:pPr lvl="2"/>
            <a:r>
              <a:rPr lang="en-US" dirty="0" err="1" smtClean="0"/>
              <a:t>User.new</a:t>
            </a:r>
            <a:r>
              <a:rPr lang="en-US" dirty="0"/>
              <a:t>, </a:t>
            </a:r>
            <a:r>
              <a:rPr lang="en-US" dirty="0" err="1"/>
              <a:t>User.save</a:t>
            </a:r>
            <a:r>
              <a:rPr lang="en-US" dirty="0"/>
              <a:t>, </a:t>
            </a:r>
            <a:r>
              <a:rPr lang="en-US" dirty="0" err="1"/>
              <a:t>User.create</a:t>
            </a:r>
            <a:r>
              <a:rPr lang="en-US" dirty="0"/>
              <a:t>, </a:t>
            </a:r>
            <a:r>
              <a:rPr lang="en-US" dirty="0" err="1"/>
              <a:t>User.first</a:t>
            </a:r>
            <a:r>
              <a:rPr lang="en-US" dirty="0"/>
              <a:t>, </a:t>
            </a:r>
            <a:r>
              <a:rPr lang="en-US" dirty="0" err="1"/>
              <a:t>User.all</a:t>
            </a:r>
            <a:r>
              <a:rPr lang="en-US" dirty="0"/>
              <a:t>, </a:t>
            </a:r>
            <a:r>
              <a:rPr lang="en-US" dirty="0" err="1"/>
              <a:t>User.destroy</a:t>
            </a:r>
            <a:endParaRPr lang="en-US" dirty="0"/>
          </a:p>
          <a:p>
            <a:pPr marL="320040" lvl="1" indent="0">
              <a:buNone/>
            </a:pPr>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ramsharma2k5.files.wordpress.com/2007/10/mvc.png"/>
          <p:cNvPicPr>
            <a:picLocks noChangeAspect="1" noChangeArrowheads="1"/>
          </p:cNvPicPr>
          <p:nvPr/>
        </p:nvPicPr>
        <p:blipFill>
          <a:blip r:embed="rId3" cstate="print"/>
          <a:srcRect/>
          <a:stretch>
            <a:fillRect/>
          </a:stretch>
        </p:blipFill>
        <p:spPr bwMode="auto">
          <a:xfrm>
            <a:off x="228600" y="3376246"/>
            <a:ext cx="8763000" cy="3505200"/>
          </a:xfrm>
          <a:prstGeom prst="rect">
            <a:avLst/>
          </a:prstGeom>
          <a:noFill/>
        </p:spPr>
      </p:pic>
      <p:sp>
        <p:nvSpPr>
          <p:cNvPr id="2" name="Title 1"/>
          <p:cNvSpPr>
            <a:spLocks noGrp="1"/>
          </p:cNvSpPr>
          <p:nvPr>
            <p:ph type="title"/>
          </p:nvPr>
        </p:nvSpPr>
        <p:spPr>
          <a:xfrm>
            <a:off x="914400" y="0"/>
            <a:ext cx="7772400" cy="1143000"/>
          </a:xfrm>
        </p:spPr>
        <p:txBody>
          <a:bodyPr/>
          <a:lstStyle/>
          <a:p>
            <a:r>
              <a:rPr lang="en-US" dirty="0" smtClean="0">
                <a:solidFill>
                  <a:schemeClr val="tx1"/>
                </a:solidFill>
              </a:rPr>
              <a:t>Controllers (with demo)</a:t>
            </a:r>
            <a:endParaRPr lang="en-US" dirty="0">
              <a:solidFill>
                <a:schemeClr val="tx1"/>
              </a:solidFill>
            </a:endParaRPr>
          </a:p>
        </p:txBody>
      </p:sp>
      <p:sp>
        <p:nvSpPr>
          <p:cNvPr id="3" name="Content Placeholder 2"/>
          <p:cNvSpPr>
            <a:spLocks noGrp="1"/>
          </p:cNvSpPr>
          <p:nvPr>
            <p:ph sz="quarter" idx="1"/>
          </p:nvPr>
        </p:nvSpPr>
        <p:spPr>
          <a:xfrm>
            <a:off x="838200" y="1219200"/>
            <a:ext cx="7772400" cy="4572000"/>
          </a:xfrm>
        </p:spPr>
        <p:txBody>
          <a:bodyPr/>
          <a:lstStyle/>
          <a:p>
            <a:r>
              <a:rPr lang="en-US" sz="3200" dirty="0" smtClean="0"/>
              <a:t>Glue between model and view</a:t>
            </a:r>
          </a:p>
          <a:p>
            <a:r>
              <a:rPr lang="en-US" sz="2800" dirty="0"/>
              <a:t>responsible for processing the incoming requests from the web browser, interrogating the models for data, and passing that data on to the views for presentation.</a:t>
            </a:r>
          </a:p>
          <a:p>
            <a:r>
              <a:rPr lang="en-US" sz="2800" dirty="0"/>
              <a:t>Demo: app/controllers/</a:t>
            </a:r>
            <a:r>
              <a:rPr lang="en-US" sz="2800" dirty="0" err="1"/>
              <a:t>user_controllers.rb</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Controllers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conform to REST</a:t>
            </a:r>
          </a:p>
          <a:p>
            <a:pPr lvl="1"/>
            <a:r>
              <a:rPr lang="en-US" dirty="0" smtClean="0"/>
              <a:t>The expectation is that each controller corresponds to a resource and each controller action corresponds to a </a:t>
            </a:r>
            <a:r>
              <a:rPr lang="en-US" dirty="0" err="1" smtClean="0"/>
              <a:t>RESTful</a:t>
            </a:r>
            <a:r>
              <a:rPr lang="en-US" dirty="0" smtClean="0"/>
              <a:t> action.</a:t>
            </a:r>
          </a:p>
          <a:p>
            <a:pPr lvl="1"/>
            <a:r>
              <a:rPr lang="en-US" dirty="0" smtClean="0"/>
              <a:t>To tweak, go to </a:t>
            </a:r>
            <a:r>
              <a:rPr lang="en-US" dirty="0" err="1" smtClean="0"/>
              <a:t>config</a:t>
            </a:r>
            <a:r>
              <a:rPr lang="en-US" dirty="0" smtClean="0"/>
              <a:t>/</a:t>
            </a:r>
            <a:r>
              <a:rPr lang="en-US" dirty="0" err="1" smtClean="0"/>
              <a:t>routes.rb</a:t>
            </a:r>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RESTful</a:t>
            </a:r>
            <a:r>
              <a:rPr lang="en-US" dirty="0" smtClean="0">
                <a:solidFill>
                  <a:schemeClr val="tx1"/>
                </a:solidFill>
              </a:rPr>
              <a:t> controller actions</a:t>
            </a:r>
            <a:endParaRPr lang="en-US" dirty="0">
              <a:solidFill>
                <a:schemeClr val="tx1"/>
              </a:solidFill>
            </a:endParaRPr>
          </a:p>
        </p:txBody>
      </p:sp>
      <p:pic>
        <p:nvPicPr>
          <p:cNvPr id="4" name="Picture 2"/>
          <p:cNvPicPr>
            <a:picLocks noChangeAspect="1" noChangeArrowheads="1"/>
          </p:cNvPicPr>
          <p:nvPr/>
        </p:nvPicPr>
        <p:blipFill>
          <a:blip r:embed="rId3" cstate="print"/>
          <a:srcRect/>
          <a:stretch>
            <a:fillRect/>
          </a:stretch>
        </p:blipFill>
        <p:spPr bwMode="auto">
          <a:xfrm>
            <a:off x="1219200" y="1566770"/>
            <a:ext cx="6922976" cy="468162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Views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the user interface of your application</a:t>
            </a:r>
          </a:p>
          <a:p>
            <a:r>
              <a:rPr lang="en-US" sz="3600" dirty="0" smtClean="0"/>
              <a:t>all code in views should deal with presentation of data.</a:t>
            </a:r>
          </a:p>
          <a:p>
            <a:r>
              <a:rPr lang="en-US" sz="3600" dirty="0" smtClean="0"/>
              <a:t>usually HTML with embedded Ruby</a:t>
            </a:r>
          </a:p>
          <a:p>
            <a:r>
              <a:rPr lang="en-US" sz="3600" dirty="0" smtClean="0"/>
              <a:t>Rails will automatically render a view at the end of a controller action.</a:t>
            </a:r>
          </a:p>
          <a:p>
            <a:pPr lvl="1"/>
            <a:r>
              <a:rPr lang="en-US" dirty="0" smtClean="0"/>
              <a:t>If action was “index”, Rails will render </a:t>
            </a:r>
            <a:r>
              <a:rPr lang="en-US" dirty="0" err="1" smtClean="0"/>
              <a:t>index.html.erb</a:t>
            </a:r>
            <a:endParaRPr lang="en-US" dirty="0" smtClean="0"/>
          </a:p>
          <a:p>
            <a:pPr lvl="1"/>
            <a:r>
              <a:rPr lang="en-US" dirty="0"/>
              <a:t>Demo: app/views/user/</a:t>
            </a:r>
            <a:r>
              <a:rPr lang="en-US" dirty="0" err="1"/>
              <a:t>index.html.erb</a:t>
            </a:r>
            <a:endParaRPr lang="en-US" dirty="0"/>
          </a:p>
          <a:p>
            <a:pPr marL="320040" lvl="1" indent="0">
              <a:buNone/>
            </a:pPr>
            <a:endParaRPr lang="en-US" dirty="0" smtClean="0"/>
          </a:p>
          <a:p>
            <a:pPr lvl="1"/>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Views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Additional organization to view files</a:t>
            </a:r>
          </a:p>
          <a:p>
            <a:pPr lvl="1"/>
            <a:r>
              <a:rPr lang="en-US" dirty="0" smtClean="0"/>
              <a:t>Layouts (</a:t>
            </a:r>
            <a:r>
              <a:rPr lang="en-US" dirty="0" err="1" smtClean="0"/>
              <a:t>application.html.erb</a:t>
            </a:r>
            <a:r>
              <a:rPr lang="en-US" dirty="0" smtClean="0"/>
              <a:t>)</a:t>
            </a:r>
          </a:p>
          <a:p>
            <a:pPr lvl="1"/>
            <a:r>
              <a:rPr lang="en-US" dirty="0" smtClean="0"/>
              <a:t>Partials (_</a:t>
            </a:r>
            <a:r>
              <a:rPr lang="en-US" dirty="0" err="1" smtClean="0"/>
              <a:t>header.html.erb</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Rails tools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Rails comes with a ton of tools</a:t>
            </a:r>
          </a:p>
          <a:p>
            <a:pPr lvl="1"/>
            <a:r>
              <a:rPr lang="en-US" dirty="0" smtClean="0"/>
              <a:t>Manage your databases</a:t>
            </a:r>
          </a:p>
          <a:p>
            <a:pPr lvl="1"/>
            <a:r>
              <a:rPr lang="en-US" dirty="0" smtClean="0"/>
              <a:t>Generate boilerplate code</a:t>
            </a:r>
          </a:p>
          <a:p>
            <a:pPr marL="320040" lvl="1" indent="0">
              <a:buNone/>
            </a:pPr>
            <a:endParaRPr lang="en-US" dirty="0" smtClean="0"/>
          </a:p>
          <a:p>
            <a:r>
              <a:rPr lang="en-US" sz="3600" dirty="0" smtClean="0"/>
              <a:t>Generators</a:t>
            </a:r>
          </a:p>
          <a:p>
            <a:pPr lvl="1"/>
            <a:r>
              <a:rPr lang="en-US" dirty="0" smtClean="0"/>
              <a:t>rails generate controller Users new</a:t>
            </a:r>
          </a:p>
          <a:p>
            <a:pPr lvl="1"/>
            <a:r>
              <a:rPr lang="en-US" dirty="0" smtClean="0"/>
              <a:t>rails generate model User </a:t>
            </a:r>
            <a:r>
              <a:rPr lang="en-US" dirty="0" err="1" smtClean="0"/>
              <a:t>name:string</a:t>
            </a:r>
            <a:r>
              <a:rPr lang="en-US" dirty="0" smtClean="0"/>
              <a:t> </a:t>
            </a:r>
            <a:r>
              <a:rPr lang="en-US" dirty="0" err="1" smtClean="0"/>
              <a:t>email:string</a:t>
            </a:r>
            <a:endParaRPr lang="en-US" dirty="0" smtClean="0"/>
          </a:p>
          <a:p>
            <a:pPr lvl="1">
              <a:buNone/>
            </a:pP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Ruby on Rails?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Ruby on Rails is an open source full-stack web framework.</a:t>
            </a:r>
          </a:p>
          <a:p>
            <a:r>
              <a:rPr lang="en-US" dirty="0" smtClean="0"/>
              <a:t>It is an alternative to PHP/</a:t>
            </a:r>
            <a:r>
              <a:rPr lang="en-US" dirty="0" err="1" smtClean="0"/>
              <a:t>MySQL</a:t>
            </a:r>
            <a:r>
              <a:rPr lang="en-US" dirty="0" smtClean="0"/>
              <a:t>.</a:t>
            </a:r>
          </a:p>
          <a:p>
            <a:r>
              <a:rPr lang="en-US" dirty="0" smtClean="0"/>
              <a:t>It can render templates, handle user authentication, has built-in database functionality, etc</a:t>
            </a:r>
            <a:r>
              <a:rPr lang="en-US" dirty="0" smtClean="0"/>
              <a:t>.</a:t>
            </a:r>
          </a:p>
          <a:p>
            <a:r>
              <a:rPr lang="en-US" dirty="0" smtClean="0"/>
              <a:t>Ruby is a “ruby gem”  it is written in Ruby</a:t>
            </a:r>
          </a:p>
          <a:p>
            <a:pPr lvl="1"/>
            <a:r>
              <a:rPr lang="en-US" dirty="0" smtClean="0"/>
              <a:t>gem is a package in Ruby</a:t>
            </a:r>
            <a:endParaRPr lang="en-US" dirty="0" smtClean="0"/>
          </a:p>
          <a:p>
            <a:pPr lvl="1"/>
            <a:r>
              <a:rPr lang="en-US" dirty="0" smtClean="0"/>
              <a:t>  (note    &gt; gem list --local       will list all the gems installe</a:t>
            </a:r>
            <a:r>
              <a:rPr lang="en-US" dirty="0" smtClean="0"/>
              <a:t>d on your machine)</a:t>
            </a:r>
          </a:p>
          <a:p>
            <a:pPr lvl="1"/>
            <a:r>
              <a:rPr lang="en-US" dirty="0"/>
              <a:t> </a:t>
            </a:r>
            <a:r>
              <a:rPr lang="en-US" dirty="0" smtClean="0"/>
              <a:t>  (see current install but in past installed via  &gt; gem install rails)</a:t>
            </a:r>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Structure of the Rails </a:t>
            </a:r>
            <a:r>
              <a:rPr lang="en-US" dirty="0" smtClean="0">
                <a:solidFill>
                  <a:schemeClr val="tx1"/>
                </a:solidFill>
              </a:rPr>
              <a:t>Project </a:t>
            </a:r>
            <a:r>
              <a:rPr lang="en-US" dirty="0" smtClean="0">
                <a:solidFill>
                  <a:schemeClr val="tx1"/>
                </a:solidFill>
              </a:rPr>
              <a:t>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subset </a:t>
            </a:r>
            <a:r>
              <a:rPr lang="en-US" dirty="0"/>
              <a:t>of the most common directories. There’s also directories for tests, rails (rake) tasks, etc.</a:t>
            </a:r>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17585" y="2438400"/>
            <a:ext cx="9149535" cy="4419600"/>
          </a:xfrm>
          <a:prstGeom prst="rect">
            <a:avLst/>
          </a:prstGeom>
          <a:noFill/>
          <a:ln w="9525">
            <a:noFill/>
            <a:miter lim="800000"/>
            <a:headEnd/>
            <a:tailEnd/>
          </a:ln>
        </p:spPr>
      </p:pic>
      <p:sp>
        <p:nvSpPr>
          <p:cNvPr id="4" name="TextBox 3"/>
          <p:cNvSpPr txBox="1"/>
          <p:nvPr/>
        </p:nvSpPr>
        <p:spPr>
          <a:xfrm>
            <a:off x="7086599" y="2133600"/>
            <a:ext cx="1784463" cy="923330"/>
          </a:xfrm>
          <a:prstGeom prst="rect">
            <a:avLst/>
          </a:prstGeom>
          <a:solidFill>
            <a:srgbClr val="FFC000"/>
          </a:solidFill>
        </p:spPr>
        <p:txBody>
          <a:bodyPr wrap="none" rtlCol="0">
            <a:spAutoFit/>
          </a:bodyPr>
          <a:lstStyle/>
          <a:p>
            <a:r>
              <a:rPr lang="en-US" dirty="0" smtClean="0"/>
              <a:t>You will put</a:t>
            </a:r>
            <a:br>
              <a:rPr lang="en-US" dirty="0" smtClean="0"/>
            </a:br>
            <a:r>
              <a:rPr lang="en-US" dirty="0" smtClean="0"/>
              <a:t>a lot of the code in </a:t>
            </a:r>
            <a:br>
              <a:rPr lang="en-US" dirty="0" smtClean="0"/>
            </a:br>
            <a:r>
              <a:rPr lang="en-US" dirty="0" smtClean="0"/>
              <a:t>app/* directories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 </a:t>
            </a:r>
            <a:r>
              <a:rPr lang="en-US" dirty="0" smtClean="0">
                <a:solidFill>
                  <a:schemeClr val="tx1"/>
                </a:solidFill>
              </a:rPr>
              <a:t>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Where you have most of your application code, like your </a:t>
            </a:r>
            <a:r>
              <a:rPr lang="en-US" b="1" dirty="0" smtClean="0">
                <a:solidFill>
                  <a:srgbClr val="00B050"/>
                </a:solidFill>
              </a:rPr>
              <a:t>Models, Views and Controllers</a:t>
            </a:r>
            <a:r>
              <a:rPr lang="en-US" dirty="0" smtClean="0"/>
              <a:t> (more about this in future lectures)</a:t>
            </a:r>
          </a:p>
          <a:p>
            <a:r>
              <a:rPr lang="en-US" dirty="0" smtClean="0"/>
              <a:t>app/</a:t>
            </a:r>
            <a:r>
              <a:rPr lang="en-US" dirty="0" err="1" smtClean="0"/>
              <a:t>assests</a:t>
            </a:r>
            <a:r>
              <a:rPr lang="en-US" dirty="0" smtClean="0"/>
              <a:t> = images, CSS, </a:t>
            </a:r>
            <a:r>
              <a:rPr lang="en-US" dirty="0" err="1" smtClean="0"/>
              <a:t>javascript</a:t>
            </a:r>
            <a:r>
              <a:rPr lang="en-US" dirty="0" smtClean="0"/>
              <a:t> files</a:t>
            </a:r>
            <a:endParaRPr lang="en-US" dirty="0"/>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2514600" y="3655728"/>
            <a:ext cx="6629400" cy="3202272"/>
          </a:xfrm>
          <a:prstGeom prst="rect">
            <a:avLst/>
          </a:prstGeom>
          <a:noFill/>
          <a:ln w="9525">
            <a:noFill/>
            <a:miter lim="800000"/>
            <a:headEnd/>
            <a:tailEnd/>
          </a:ln>
        </p:spPr>
      </p:pic>
      <p:sp>
        <p:nvSpPr>
          <p:cNvPr id="5" name="Oval 4"/>
          <p:cNvSpPr/>
          <p:nvPr/>
        </p:nvSpPr>
        <p:spPr>
          <a:xfrm>
            <a:off x="4191000" y="4191000"/>
            <a:ext cx="990600" cy="914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209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Config</a:t>
            </a:r>
            <a:r>
              <a:rPr lang="en-US" dirty="0" smtClean="0">
                <a:solidFill>
                  <a:schemeClr val="tx1"/>
                </a:solidFill>
              </a:rPr>
              <a:t> </a:t>
            </a:r>
            <a:r>
              <a:rPr lang="en-US" dirty="0" smtClean="0">
                <a:solidFill>
                  <a:schemeClr val="tx1"/>
                </a:solidFill>
              </a:rPr>
              <a:t>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Contains various </a:t>
            </a:r>
            <a:r>
              <a:rPr lang="en-US" dirty="0" err="1" smtClean="0"/>
              <a:t>config</a:t>
            </a:r>
            <a:r>
              <a:rPr lang="en-US" dirty="0" smtClean="0"/>
              <a:t> files</a:t>
            </a:r>
          </a:p>
          <a:p>
            <a:r>
              <a:rPr lang="en-US" dirty="0" err="1" smtClean="0"/>
              <a:t>database.yml</a:t>
            </a:r>
            <a:r>
              <a:rPr lang="en-US" dirty="0" smtClean="0"/>
              <a:t> = information to connect to your database</a:t>
            </a:r>
          </a:p>
          <a:p>
            <a:r>
              <a:rPr lang="en-US" dirty="0" err="1" smtClean="0"/>
              <a:t>routes.rb</a:t>
            </a:r>
            <a:r>
              <a:rPr lang="en-US" dirty="0" smtClean="0"/>
              <a:t> = file specifying routes (mapping between URIs and methods called in your Controller classes)</a:t>
            </a:r>
          </a:p>
          <a:p>
            <a:r>
              <a:rPr lang="en-US" dirty="0" err="1" smtClean="0"/>
              <a:t>config</a:t>
            </a:r>
            <a:r>
              <a:rPr lang="en-US" dirty="0" smtClean="0"/>
              <a:t>/environments = can run in developer, test and production and will keep data </a:t>
            </a:r>
            <a:r>
              <a:rPr lang="en-US" dirty="0"/>
              <a:t>s</a:t>
            </a:r>
            <a:r>
              <a:rPr lang="en-US" dirty="0" smtClean="0"/>
              <a:t>eparately</a:t>
            </a:r>
          </a:p>
          <a:p>
            <a:endParaRPr lang="en-US" dirty="0"/>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3276600" y="4214446"/>
            <a:ext cx="5679021" cy="2743200"/>
          </a:xfrm>
          <a:prstGeom prst="rect">
            <a:avLst/>
          </a:prstGeom>
          <a:noFill/>
          <a:ln w="9525">
            <a:noFill/>
            <a:miter lim="800000"/>
            <a:headEnd/>
            <a:tailEnd/>
          </a:ln>
        </p:spPr>
      </p:pic>
      <p:sp>
        <p:nvSpPr>
          <p:cNvPr id="5" name="Oval 4"/>
          <p:cNvSpPr/>
          <p:nvPr/>
        </p:nvSpPr>
        <p:spPr>
          <a:xfrm>
            <a:off x="5620810" y="4797669"/>
            <a:ext cx="990600" cy="1374531"/>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922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Docs</a:t>
            </a:r>
            <a:r>
              <a:rPr lang="en-US" dirty="0" smtClean="0">
                <a:solidFill>
                  <a:schemeClr val="tx1"/>
                </a:solidFill>
              </a:rPr>
              <a:t> </a:t>
            </a:r>
            <a:r>
              <a:rPr lang="en-US" dirty="0" smtClean="0">
                <a:solidFill>
                  <a:schemeClr val="tx1"/>
                </a:solidFill>
              </a:rPr>
              <a:t>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Tool called </a:t>
            </a:r>
            <a:r>
              <a:rPr lang="en-US" dirty="0" err="1" smtClean="0"/>
              <a:t>rdoc</a:t>
            </a:r>
            <a:r>
              <a:rPr lang="en-US" dirty="0" smtClean="0"/>
              <a:t> that will create documentation from code.</a:t>
            </a:r>
          </a:p>
          <a:p>
            <a:r>
              <a:rPr lang="en-US" dirty="0" smtClean="0"/>
              <a:t>Will not cover.</a:t>
            </a:r>
            <a:endParaRPr lang="en-US" dirty="0" smtClean="0"/>
          </a:p>
          <a:p>
            <a:endParaRPr lang="en-US" dirty="0"/>
          </a:p>
          <a:p>
            <a:endParaRPr lang="en-US" dirty="0"/>
          </a:p>
        </p:txBody>
      </p:sp>
    </p:spTree>
    <p:extLst>
      <p:ext uri="{BB962C8B-B14F-4D97-AF65-F5344CB8AC3E}">
        <p14:creationId xmlns:p14="http://schemas.microsoft.com/office/powerpoint/2010/main" val="3696683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Lib and Log and Public</a:t>
            </a:r>
            <a:r>
              <a:rPr lang="en-US" dirty="0" smtClean="0">
                <a:solidFill>
                  <a:schemeClr val="tx1"/>
                </a:solidFill>
              </a:rPr>
              <a:t> Directories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Lib = to change how rails work</a:t>
            </a:r>
          </a:p>
          <a:p>
            <a:r>
              <a:rPr lang="en-US" dirty="0" smtClean="0"/>
              <a:t>Log = text file to show requests to server, etc.</a:t>
            </a:r>
          </a:p>
          <a:p>
            <a:r>
              <a:rPr lang="en-US" dirty="0" smtClean="0"/>
              <a:t>public = root of webserver, used to (in older rails) have index.html file here.  NOW, we have </a:t>
            </a:r>
            <a:r>
              <a:rPr lang="en-US" dirty="0" smtClean="0"/>
              <a:t>view files *.</a:t>
            </a:r>
            <a:r>
              <a:rPr lang="en-US" dirty="0" err="1" smtClean="0"/>
              <a:t>html.erb</a:t>
            </a:r>
            <a:r>
              <a:rPr lang="en-US" dirty="0" smtClean="0"/>
              <a:t> located inside the app/views folder.   We will discuss Views in a </a:t>
            </a:r>
            <a:r>
              <a:rPr lang="en-US" smtClean="0"/>
              <a:t>later lecture</a:t>
            </a:r>
            <a:endParaRPr lang="en-US" dirty="0" smtClean="0"/>
          </a:p>
          <a:p>
            <a:endParaRPr lang="en-US" dirty="0"/>
          </a:p>
          <a:p>
            <a:endParaRPr lang="en-US" dirty="0"/>
          </a:p>
        </p:txBody>
      </p:sp>
    </p:spTree>
    <p:extLst>
      <p:ext uri="{BB962C8B-B14F-4D97-AF65-F5344CB8AC3E}">
        <p14:creationId xmlns:p14="http://schemas.microsoft.com/office/powerpoint/2010/main" val="1267000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to do Static Pages</a:t>
            </a:r>
            <a:endParaRPr lang="en-US" dirty="0">
              <a:solidFill>
                <a:schemeClr val="tx1"/>
              </a:solidFill>
            </a:endParaRPr>
          </a:p>
        </p:txBody>
      </p:sp>
      <p:sp>
        <p:nvSpPr>
          <p:cNvPr id="3" name="Content Placeholder 2"/>
          <p:cNvSpPr>
            <a:spLocks noGrp="1"/>
          </p:cNvSpPr>
          <p:nvPr>
            <p:ph sz="quarter" idx="1"/>
          </p:nvPr>
        </p:nvSpPr>
        <p:spPr/>
        <p:txBody>
          <a:bodyPr/>
          <a:lstStyle/>
          <a:p>
            <a:pPr>
              <a:spcBef>
                <a:spcPts val="0"/>
              </a:spcBef>
              <a:buClrTx/>
              <a:buSzTx/>
              <a:defRPr/>
            </a:pPr>
            <a:r>
              <a:rPr lang="en-US" dirty="0"/>
              <a:t>Demo: </a:t>
            </a:r>
            <a:r>
              <a:rPr lang="en-US" dirty="0" err="1"/>
              <a:t>config</a:t>
            </a:r>
            <a:r>
              <a:rPr lang="en-US" dirty="0"/>
              <a:t>/</a:t>
            </a:r>
            <a:r>
              <a:rPr lang="en-US" dirty="0" err="1"/>
              <a:t>routes.rb</a:t>
            </a:r>
            <a:endParaRPr lang="en-US" dirty="0"/>
          </a:p>
          <a:p>
            <a:r>
              <a:rPr lang="en-US" dirty="0"/>
              <a:t>Demo: app/controllers/</a:t>
            </a:r>
            <a:r>
              <a:rPr lang="en-US" dirty="0" err="1"/>
              <a:t>static_page_controller</a:t>
            </a:r>
            <a:endParaRPr lang="en-US" dirty="0"/>
          </a:p>
          <a:p>
            <a:r>
              <a:rPr lang="en-US" dirty="0"/>
              <a:t>Demo: app/views/</a:t>
            </a:r>
            <a:r>
              <a:rPr lang="en-US" dirty="0" err="1"/>
              <a:t>static_pages</a:t>
            </a:r>
            <a:r>
              <a:rPr lang="en-US" dirty="0"/>
              <a:t>/</a:t>
            </a:r>
            <a:r>
              <a:rPr lang="en-US" dirty="0" err="1"/>
              <a:t>home.html.erb</a:t>
            </a:r>
            <a:endParaRPr lang="en-US" dirty="0"/>
          </a:p>
          <a:p>
            <a:pPr marL="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Installing Rails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a:hlinkClick r:id="rId2"/>
              </a:rPr>
              <a:t>http://rubyonrails.org/download</a:t>
            </a:r>
            <a:r>
              <a:rPr lang="en-US" dirty="0" smtClean="0">
                <a:hlinkClick r:id="rId2"/>
              </a:rPr>
              <a:t>/</a:t>
            </a:r>
            <a:endParaRPr lang="en-US" dirty="0" smtClean="0"/>
          </a:p>
          <a:p>
            <a:r>
              <a:rPr lang="en-US" dirty="0" smtClean="0"/>
              <a:t>Currently you install ruby first that includes gems  program which you use to install rails (</a:t>
            </a:r>
            <a:r>
              <a:rPr lang="en-US" b="1" dirty="0"/>
              <a:t>gem install </a:t>
            </a:r>
            <a:r>
              <a:rPr lang="en-US" b="1" dirty="0" smtClean="0"/>
              <a:t>rails)</a:t>
            </a:r>
          </a:p>
          <a:p>
            <a:endParaRPr lang="en-US" b="1" dirty="0"/>
          </a:p>
          <a:p>
            <a:r>
              <a:rPr lang="en-US" b="1" dirty="0" smtClean="0"/>
              <a:t>See tips on website if you have any problems.</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Deploying Rails</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sz="3200" dirty="0" smtClean="0"/>
              <a:t>Your own server OR</a:t>
            </a:r>
          </a:p>
          <a:p>
            <a:r>
              <a:rPr lang="en-US" sz="3200" dirty="0" smtClean="0"/>
              <a:t>You can run it on </a:t>
            </a:r>
            <a:r>
              <a:rPr lang="en-US" sz="3200" dirty="0" err="1" smtClean="0"/>
              <a:t>Heroku</a:t>
            </a:r>
            <a:r>
              <a:rPr lang="en-US" sz="3200" dirty="0" smtClean="0"/>
              <a:t> ("cloud application platform") or with </a:t>
            </a:r>
            <a:r>
              <a:rPr lang="en-US" sz="3200" dirty="0" err="1" smtClean="0"/>
              <a:t>Phusion</a:t>
            </a:r>
            <a:r>
              <a:rPr lang="en-US" sz="3200" dirty="0" smtClean="0"/>
              <a:t> Passenger (module for Apache).</a:t>
            </a:r>
          </a:p>
          <a:p>
            <a:endParaRPr lang="en-US" sz="3200" dirty="0"/>
          </a:p>
          <a:p>
            <a:r>
              <a:rPr lang="en-US" sz="3200" dirty="0" smtClean="0"/>
              <a:t>IDE: well there are a few options out there (do a web search) and even some develop only with text editors and command line tools (yuck for me)</a:t>
            </a:r>
            <a:r>
              <a:rPr lang="en-US" sz="3200" dirty="0" smtClean="0">
                <a:sym typeface="Wingdings" panose="05000000000000000000" pitchFamily="2" charset="2"/>
              </a:rPr>
              <a:t> Choices include </a:t>
            </a:r>
            <a:r>
              <a:rPr lang="en-US" sz="3200" dirty="0" err="1" smtClean="0">
                <a:sym typeface="Wingdings" panose="05000000000000000000" pitchFamily="2" charset="2"/>
              </a:rPr>
              <a:t>Aptana</a:t>
            </a:r>
            <a:r>
              <a:rPr lang="en-US" sz="3200" dirty="0" smtClean="0">
                <a:sym typeface="Wingdings" panose="05000000000000000000" pitchFamily="2" charset="2"/>
              </a:rPr>
              <a:t> (Eclipse), </a:t>
            </a:r>
            <a:r>
              <a:rPr lang="en-US" sz="3200" dirty="0" err="1" smtClean="0">
                <a:sym typeface="Wingdings" panose="05000000000000000000" pitchFamily="2" charset="2"/>
              </a:rPr>
              <a:t>Netbeans</a:t>
            </a:r>
            <a:r>
              <a:rPr lang="en-US" sz="3200" dirty="0" smtClean="0">
                <a:sym typeface="Wingdings" panose="05000000000000000000" pitchFamily="2" charset="2"/>
              </a:rPr>
              <a:t>, </a:t>
            </a:r>
            <a:r>
              <a:rPr lang="en-US" sz="3200" smtClean="0">
                <a:sym typeface="Wingdings" panose="05000000000000000000" pitchFamily="2" charset="2"/>
              </a:rPr>
              <a:t>RubyMine </a:t>
            </a:r>
            <a:r>
              <a:rPr lang="en-US" sz="3200" dirty="0" smtClean="0">
                <a:sym typeface="Wingdings" panose="05000000000000000000" pitchFamily="2" charset="2"/>
              </a:rPr>
              <a:t>and more</a:t>
            </a:r>
            <a:endParaRPr lang="en-US" sz="32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Rails More</a:t>
            </a:r>
            <a:endParaRPr lang="en-US" dirty="0"/>
          </a:p>
        </p:txBody>
      </p:sp>
      <p:sp>
        <p:nvSpPr>
          <p:cNvPr id="3" name="Content Placeholder 2"/>
          <p:cNvSpPr>
            <a:spLocks noGrp="1"/>
          </p:cNvSpPr>
          <p:nvPr>
            <p:ph sz="quarter" idx="1"/>
          </p:nvPr>
        </p:nvSpPr>
        <p:spPr/>
        <p:txBody>
          <a:bodyPr/>
          <a:lstStyle/>
          <a:p>
            <a:r>
              <a:rPr lang="en-US" dirty="0" smtClean="0"/>
              <a:t>Will learn in other lectures about Databases and more about Model, View, Controllers.</a:t>
            </a:r>
            <a:endParaRPr lang="en-US" dirty="0"/>
          </a:p>
        </p:txBody>
      </p:sp>
    </p:spTree>
    <p:extLst>
      <p:ext uri="{BB962C8B-B14F-4D97-AF65-F5344CB8AC3E}">
        <p14:creationId xmlns:p14="http://schemas.microsoft.com/office/powerpoint/2010/main" val="3528061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Sample Code</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https://github.com/MarkAZhang/sample_app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Advantages</a:t>
            </a:r>
            <a:endParaRPr lang="en-US" dirty="0">
              <a:solidFill>
                <a:schemeClr val="tx1"/>
              </a:solidFill>
            </a:endParaRPr>
          </a:p>
        </p:txBody>
      </p:sp>
      <p:sp>
        <p:nvSpPr>
          <p:cNvPr id="3" name="Content Placeholder 2"/>
          <p:cNvSpPr>
            <a:spLocks noGrp="1"/>
          </p:cNvSpPr>
          <p:nvPr>
            <p:ph sz="quarter" idx="1"/>
          </p:nvPr>
        </p:nvSpPr>
        <p:spPr/>
        <p:txBody>
          <a:bodyPr/>
          <a:lstStyle/>
          <a:p>
            <a:r>
              <a:rPr lang="en-US" sz="3200" dirty="0" smtClean="0"/>
              <a:t>Convention over Configuration</a:t>
            </a:r>
          </a:p>
          <a:p>
            <a:pPr marL="0" indent="0">
              <a:buNone/>
            </a:pPr>
            <a:endParaRPr lang="en-US" sz="3200" dirty="0" smtClean="0"/>
          </a:p>
          <a:p>
            <a:r>
              <a:rPr lang="en-US" sz="3200" dirty="0" smtClean="0"/>
              <a:t>Less code, </a:t>
            </a:r>
            <a:r>
              <a:rPr lang="en-US" sz="3200" b="1" dirty="0" smtClean="0">
                <a:solidFill>
                  <a:srgbClr val="0070C0"/>
                </a:solidFill>
              </a:rPr>
              <a:t>but can be confusing to beginners</a:t>
            </a:r>
            <a:r>
              <a:rPr lang="en-US" sz="3200" dirty="0" smtClean="0"/>
              <a:t>.</a:t>
            </a:r>
          </a:p>
          <a:p>
            <a:endParaRPr lang="en-US" sz="3200" dirty="0" smtClean="0"/>
          </a:p>
          <a:p>
            <a:r>
              <a:rPr lang="en-US" sz="3200" dirty="0" smtClean="0"/>
              <a:t>A lot of “</a:t>
            </a:r>
            <a:r>
              <a:rPr lang="en-US" sz="3200" dirty="0" err="1" smtClean="0"/>
              <a:t>automagic</a:t>
            </a:r>
            <a:r>
              <a:rPr lang="en-US" sz="3200" dirty="0" smtClean="0"/>
              <a:t>” behavior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Advantages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Active (smaller—well then java) community, resources</a:t>
            </a:r>
          </a:p>
          <a:p>
            <a:pPr lvl="1"/>
            <a:r>
              <a:rPr lang="en-US" dirty="0" smtClean="0"/>
              <a:t>The pains of Rails are quickly getting better</a:t>
            </a:r>
            <a:br>
              <a:rPr lang="en-US" dirty="0" smtClean="0"/>
            </a:br>
            <a:endParaRPr lang="en-US" dirty="0" smtClean="0"/>
          </a:p>
          <a:p>
            <a:r>
              <a:rPr lang="en-US" sz="3600" dirty="0" smtClean="0"/>
              <a:t>Gems  </a:t>
            </a:r>
            <a:r>
              <a:rPr lang="en-US" sz="2400" dirty="0" smtClean="0"/>
              <a:t>(again these ar</a:t>
            </a:r>
            <a:r>
              <a:rPr lang="en-US" sz="2400" dirty="0" smtClean="0"/>
              <a:t>e Ruby </a:t>
            </a:r>
            <a:r>
              <a:rPr lang="en-US" sz="2400" dirty="0" err="1" smtClean="0"/>
              <a:t>pacakges</a:t>
            </a:r>
            <a:r>
              <a:rPr lang="en-US" sz="2400" dirty="0" smtClean="0"/>
              <a:t> you can install)</a:t>
            </a:r>
            <a:endParaRPr lang="en-US" sz="2400" dirty="0" smtClean="0"/>
          </a:p>
          <a:p>
            <a:pPr lvl="1"/>
            <a:r>
              <a:rPr lang="en-US" dirty="0" smtClean="0"/>
              <a:t>Bootstrap-sass, </a:t>
            </a:r>
            <a:r>
              <a:rPr lang="en-US" dirty="0" err="1" smtClean="0"/>
              <a:t>jquery</a:t>
            </a:r>
            <a:r>
              <a:rPr lang="en-US" dirty="0" smtClean="0"/>
              <a:t>-rails – automatically imports those</a:t>
            </a:r>
          </a:p>
          <a:p>
            <a:pPr lvl="1"/>
            <a:r>
              <a:rPr lang="en-US" dirty="0" smtClean="0"/>
              <a:t>Faker – tool to automatically generate fake data</a:t>
            </a:r>
          </a:p>
          <a:p>
            <a:pPr lvl="1"/>
            <a:r>
              <a:rPr lang="en-US" dirty="0" err="1" smtClean="0"/>
              <a:t>Rspec</a:t>
            </a:r>
            <a:r>
              <a:rPr lang="en-US" dirty="0" smtClean="0"/>
              <a:t>, capybara – testing integrated with rails (TDD)</a:t>
            </a:r>
          </a:p>
          <a:p>
            <a:pPr lvl="1"/>
            <a:r>
              <a:rPr lang="en-US" dirty="0" smtClean="0"/>
              <a:t>Guard – automatically watch files and run tests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Disadvantages</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sz="3200" dirty="0" smtClean="0"/>
              <a:t>Things are changing quickly can have compatibility issues (</a:t>
            </a:r>
            <a:r>
              <a:rPr lang="en-US" sz="3200" dirty="0" err="1" smtClean="0"/>
              <a:t>rvm</a:t>
            </a:r>
            <a:r>
              <a:rPr lang="en-US" sz="3200" dirty="0" smtClean="0"/>
              <a:t> and </a:t>
            </a:r>
            <a:r>
              <a:rPr lang="en-US" sz="3200" dirty="0" err="1" smtClean="0"/>
              <a:t>gemsets</a:t>
            </a:r>
            <a:r>
              <a:rPr lang="en-US" sz="3200" dirty="0" smtClean="0"/>
              <a:t> help to solve this)</a:t>
            </a:r>
          </a:p>
          <a:p>
            <a:endParaRPr lang="en-US" sz="3200" dirty="0" smtClean="0"/>
          </a:p>
          <a:p>
            <a:r>
              <a:rPr lang="en-US" sz="3200" dirty="0" smtClean="0"/>
              <a:t>High initial learning curve</a:t>
            </a:r>
          </a:p>
          <a:p>
            <a:endParaRPr lang="en-US" sz="3200" dirty="0" smtClean="0"/>
          </a:p>
          <a:p>
            <a:r>
              <a:rPr lang="en-US" sz="3200" dirty="0" smtClean="0"/>
              <a:t>Lots of black magic</a:t>
            </a:r>
          </a:p>
          <a:p>
            <a:endParaRPr lang="en-US" sz="3200" dirty="0" smtClean="0"/>
          </a:p>
          <a:p>
            <a:r>
              <a:rPr lang="en-US" sz="3200" dirty="0" smtClean="0"/>
              <a:t>Forced to do things “the Rails Way”</a:t>
            </a:r>
          </a:p>
          <a:p>
            <a:pPr lvl="1"/>
            <a:r>
              <a:rPr lang="en-US" dirty="0"/>
              <a:t>Rails makes assumptions about the best way to do things. It can be hard to get Rails to do what you want *the way that you want it*.</a:t>
            </a:r>
          </a:p>
          <a:p>
            <a:pPr marL="320040" lvl="1"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Ruby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a:t>N</a:t>
            </a:r>
            <a:r>
              <a:rPr lang="en-US" sz="3600" dirty="0" smtClean="0"/>
              <a:t>eed a subset of Ruby to start using Rails.</a:t>
            </a:r>
          </a:p>
          <a:p>
            <a:r>
              <a:rPr lang="en-US" sz="3600" dirty="0" smtClean="0"/>
              <a:t>See other </a:t>
            </a:r>
            <a:r>
              <a:rPr lang="en-US" sz="3600" dirty="0" smtClean="0"/>
              <a:t>lecture </a:t>
            </a:r>
            <a:r>
              <a:rPr lang="en-US" sz="3600" dirty="0" smtClean="0"/>
              <a:t>on Ruby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Rails Way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Convention Over Configuration</a:t>
            </a:r>
          </a:p>
          <a:p>
            <a:pPr lvl="2"/>
            <a:r>
              <a:rPr lang="en-US" sz="2800" dirty="0" smtClean="0"/>
              <a:t>Rails </a:t>
            </a:r>
            <a:r>
              <a:rPr lang="en-US" sz="2800" dirty="0"/>
              <a:t>makes assumptions about what you want to do and how you’re going to do it, </a:t>
            </a:r>
            <a:r>
              <a:rPr lang="en-US" sz="2800" dirty="0" smtClean="0"/>
              <a:t>but, this may be constraining</a:t>
            </a:r>
          </a:p>
          <a:p>
            <a:r>
              <a:rPr lang="en-US" sz="3600" dirty="0" smtClean="0"/>
              <a:t>REST is the best pattern for web applications</a:t>
            </a:r>
          </a:p>
          <a:p>
            <a:pPr lvl="1"/>
            <a:r>
              <a:rPr lang="en-US" dirty="0"/>
              <a:t>– organizing your application around resources and standard HTTP verbs is the fastest way to go.</a:t>
            </a:r>
          </a:p>
          <a:p>
            <a:pPr marL="320040" lvl="1" indent="0">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REST</a:t>
            </a:r>
            <a:endParaRPr lang="en-US" dirty="0">
              <a:solidFill>
                <a:schemeClr val="tx1"/>
              </a:solidFill>
            </a:endParaRPr>
          </a:p>
        </p:txBody>
      </p:sp>
      <p:sp>
        <p:nvSpPr>
          <p:cNvPr id="3" name="Content Placeholder 2"/>
          <p:cNvSpPr>
            <a:spLocks noGrp="1"/>
          </p:cNvSpPr>
          <p:nvPr>
            <p:ph sz="quarter" idx="1"/>
          </p:nvPr>
        </p:nvSpPr>
        <p:spPr>
          <a:xfrm>
            <a:off x="483414" y="1371600"/>
            <a:ext cx="7772400" cy="4572000"/>
          </a:xfrm>
        </p:spPr>
        <p:txBody>
          <a:bodyPr>
            <a:normAutofit/>
          </a:bodyPr>
          <a:lstStyle/>
          <a:p>
            <a:r>
              <a:rPr lang="en-US" sz="3200" dirty="0" smtClean="0"/>
              <a:t>“Representational State Transfer”</a:t>
            </a:r>
          </a:p>
          <a:p>
            <a:r>
              <a:rPr lang="en-US" sz="3200" dirty="0" smtClean="0"/>
              <a:t>Using resource identifiers such as URLs to represent “resources”.</a:t>
            </a:r>
          </a:p>
        </p:txBody>
      </p:sp>
      <p:pic>
        <p:nvPicPr>
          <p:cNvPr id="1026" name="Picture 2" descr="https://encrypted-tbn0.gstatic.com/images?q=tbn:ANd9GcTia7qHd6SCghBboV93Zfnkylq4yxIbG-z5M51kTrkWYHdkU_vSKKik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5138"/>
            <a:ext cx="971550" cy="9715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81000"/>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6" descr="data:image/jpeg;base64,/9j/4AAQSkZJRgABAQAAAQABAAD/2wCEAAkGBhAQERUQEhIWFRQUGBkWEBISFBcWFRgYFhYcFBUZFhIaGyYeFxokGRUYHy8gJjMpLSwsGB8xNTEsNyYrLCkBCQoKDgwOGg8PGjEiHiEwNSksLjQsNSwpLC0vMDUsLCwvLDUwMCwvKSwsLCkpLCo0NC41MiwpLCwsLCkpNCwtLP/AABEIANcA6wMBIgACEQEDEQH/xAAcAAEAAgMBAQEAAAAAAAAAAAAABAUCAwYBBwj/xABGEAACAQMCAwQECAwGAQUAAAABAgMAERIEIQUTMQYiQVEyYXGRFSM0VHKBsbIHFBZCUmJzdJKUodIkM0NTgrPwRGTBw+H/xAAZAQEBAQEBAQAAAAAAAAAAAAAAAgEDBAX/xAAqEQEBAAEBBgQHAQEAAAAAAAAAAQIRAxIhMTJRE5HB8ARBYXGBsdEiUv/aAAwDAQACEQMRAD8A+r6ftRHJrTolR7rG8jSspVCUdIyiEjv25guw2HS5N7XVU0vC5DxFNVty100kR372bzRONvKyNvVhqhPcGMx2/OVw1z7HB29xoJNKjCWXOxjXDwcSXbp4oVFt9tia1pxE4szwypjbYqHY322WJnJt40E2lQ34xAqqzuIw18eaDGdjY7OAR9dSVmUkqGBI6gEXHjuPCgzpSlApSlApSlApSq7iPHYoTgLySeEUe7eoseiD1tb662TVluixpXKT6rVSnIymK26JDYgfTdh8Z7LAerxqXpe0Tx7ahdv96IEr/wA492T2i49lJpeEvFm93dBSsIZldQyMGU7qykEEeojrWdYopWrUapI1LyMqKOrMQoH1mtP43IzqEjuhALSswUWIvZU3Yt7Qo9Z6UELjPGpoWwh0rTYoZZHLiKMKDbFZGBDSGxOOwAFyRcXn8N4gmohjnjvhKiyJcWOLqHW48DYiud7X6TXTyJDHAJdIVvqEGoELStewjclSeTiLsBYtex2BDdLpL8tMkCHEZICCFNt1DAAEDpf1UG6lK8LAbmg9pUaXicCFVaWNS9sAzqC1zYYgnffyrxeJRlmQEllvlZHIFuoyAtf1daCVSoS8SyUskUrWIGJTlsb+IEhXavZNVNZcINyLsHkVcfUccrn2XoMOL6+WIIIoGmd2xADYIvdLFpJLHBbLboSSQLb7ecC4uurgWdVK5F1Kkg2aN2icZKSGGSGzDYix8a18fScoojhjnQkjUwSWBeMqR3GbuXDWuG2IvuKq+AdnNVDAqHUcmzSFIIwJEiRpGeOJXYAkIjKvgBjYbWoOopSlApSlArS2jjLiQopcdHKjIbW2a1xttW6lBDThESqyoCga1xG7p0NxjiRj9Vr+NePw9sVVJ5Fxvv3HJv0yLoSbeq1TaUEYxzcwHNOX4qYzn0/3M7dd/RrBJdQAxaNDb0AkhJbfe4ZAF29ZqZSghNxBlUM0MouSCqhXIt4kIxuD6rn1VIn1Cohka+KqWO29gLnb2VtqFxr5PN+yf7hrcZrZGXhFS2tn1IuCYYj0CEGZh+s42j9i3PrFewaBIxiigDqbeJ8ST1J9Z3qHHrWViGQxKqBhP6cDKEW/OO3Jceu1xYhiLgTzrWFgY7lvQZXBQ7Fr5GzAWB6A1zzyt4fJknzemL/9rSt39Abfpt6P/EdX+qw9dbORkbucvJbWQf8AHxPrN/VapS1y0jUfgWlEWomVb2KRO3QAsWlBOIsASFHTy3vUqfiM+RCaZyguueUYckdGWNmAxv4kg7ejbetfDflUv7KH781XFerL0n6ZjyVcGmkVlBTmC4dpZ5QXDEWOEaoVUgbWXEbnzN5K/jByvy12PLIyffwLDu7W8B76l0qVIX4tOUs0wDXuWjiA2t0xdn3v41m2iYspM0llAuowAYjxayX38QCB6hUqlBFXhqAs13OYIYNLIy2brZC2K/UBasV4RpwuHKTG+WJQEZWtluOtvGplKDFIwAAAABsANgB5WrKlKBSlKBSlKBSlKBSlKBVT2i1csaxLEwRpZkjyK5WDBiTiSL9BVtVL2l66X96j+x66bPqiM+R8G6756v8ALL/fT4N13z1f5Zf76uqU8S/Tyn8Nye7VL8G6756v8sv99Pg3XfPV/ll/vq6pTxL9PKfw3J7tcbx3gPEpJITHqAxUt8YFEIQHHrZiXvbpbwq91UUq6ORZZBI4ifJwuAPcP5oNWtQuNfJ5v2T/AHDVeJct2XTh9Gbkx1rnddwN3xm08phmKKHuucUoCgASxHZttshY22vao/A+FnT2U6eGEmS5GmLcp/in7yxkARnzA9W5q1lgaSOPCTAoULY73soJUgEb2I6+fQ1u1A70f0j/ANb15LzXGdqzWoHEeMRQWDEliLhEF2t5+QHrNq08M7T6ed+UCVkO4SQAEj9UgkGtmGV5RHiYTLd149lnw75TN+yh+/NWPwbrvnq/yy/31lw4/wCKlHnFDb+OarivRvXHl2ny+jZNYpfg3XfPV/ll/vp8G6756v8ALL/fV1SniX6eU/huT3apfg3XfPV/ll/vp8G6756v8sv99XVKeJfp5T+G5Pdql+Ddd89X+WX++pHZzXPPpopZCCzLdiBYXuR08OlWVUvY75FD9E/eNbbvYW3vPl92aaZLqlKVydClKUClKUClKUClKUCqXtL10v71H9j1dVS9peul/eo/seumy6kZ9K6pSlc1lKUoFReKQs8MqKLsyOqjzJUgf1qVStl0urLxcQyyX58RJFlV8QckZFAKSR2Y7G+2LWvsI93aw0GtMwRjjs5F0tY/FP5MwH1Mfq6Vb63g6yNzFYxy9OYltwOgdT3XHt3HgRUGXh+syFjAbNcy2dT6DJcxb5HvfpDpWXCXjKzWzm+fdoeK4amZGvkXIHs6Rj2Y299cvo+J/wCIK5ETgjlgXJFrN3T06291fVOOfg1i1lmklfmgg83be3QGMALjt0H9a09mPwTaXRzfjDO00t7hnAABPiBvvX19nn8JjssuNmWUnL/qctL8sbOqc6+Xn8FllnbOEvH8z3xdFwrh6xtdQcjvI7EszEfpMevXYdB4AVb1iiAbCsq+Vldbq+rJoUpSpaUpSgVS9jvkUP0T941dVS9jvkUP0T9410nRfvPVF6p+fRdUpSuaylKUClKUClc5F2paTiK6SNAYcJs5je7SwtEGRPDFebZjv3rrsUaujoFKUoFUvaXrpf3qP7Hq6ql7S9dL+9R/Y9dNl1Iz6V1SlK5rV3HtG80BjjNmLR3P6olQvcXFxgG2vv08a5zScD1Uc0ZdS6oTuuBTeYuCqPKDGuBGwyIIYbgAntKUHGaTs7OUZHjP+Zp2BeW7tjNfUEsr4uDHcZ2RnBsy7Cp/HOFakyB4L4qiuqcwqDLpyTFGRf0ZBKQx6fFC9dJSg4x+G8SUiPN2jjMeJjMQdgvLuQ7tuxtKWDixvselS+KcO1cg0zFS0iIOYVcCMSXQsSAyMu4NnQkgZDAg2PUUoOU0kHFTcySWKq7ABYQryDDBb948pu/v3WHj4UaHigyIPeYFksYsBIYov8y4yMYYSKMe8bb9QR1dKDmuGLxHmx80kx97mAiFSB38S2LMS18NlsLWNxYgwW4br43laFWXJyXZmjdyC7ECO7hHG43dUZVGILeHZ0oOZMHFAu0il25mWQjCIVGUJUBblWIxYEkgNcWtUrgEWtzZtS7YhQI1KxAkl3yL4ZbgBLWNrHpe9XlKBSlKBVL2O+RQ/RP3jV1VL2O+RQ/RP3jXSdF+89UXqn59F1SlK5rKUpQKVz3a3tIdJyI1ZFedyoeRHkCqiF2IhjIeVz3VCAg3a/gQZnZ/ij6jTpKxictkM4SQjYuVBCt3kNhuhuVN1JNr0FbpewGnh1MGoiaVFgWUCI6jUOpMrI1wGlIVQUa62sxYE+iKu5tMUczJkTic4lItJYd2wYgK/he4uNj0BWZSg1aXVLKgdDcHzBBBBsQVO6kEEEHcEEGttRZ4XDiRWNgCHj6hhuRiLjFwfHoQSCD3SuzSatJVDobg+oggg2IZTurAggg7ggg0FNrOLzK07c2GOKA2LSRM1lEKSszOJVFu+fDoK47VfhP1eJljhjeFXCGR0KMGJAUckTM4vktvpDobgS+30DyQapF6NqoRJdlQFOTAbFmIUAuEG5HW3jXy7V891ZIiQjgSSFXClVjIyORNrWK7g+H116tnsZdjltedxs4a6cLzv6ebbbW4WSfN9l4B2tl1sZeOWIEWzjbTtkuW6nbUEFTY2YbGx8QQOm4RrDNBFMQAZI0cgdAWUMberevj/wCD52Grst8OSQ29rAFCAy2uTcrY+He23r6v2VN9Dpf2EX/WKz4vZTY7bLZ43WR12WdzwmVWlKUrzOhSlKBSlKBSlKBSlKBSlKBVdxnWSRiMRlQZJMLupYAct39EMtz3LdfGrGqnjvpaf9t/9EtBzXGu3E8Eo00ZimnP+mIjGq3XMBpW1FgxW7BfLyut4XBPwlTTSciXlQPlgPiXdM8imBbnLicgVGxBIte9geA4qJY5ZXa3N5skzHNTuJWuDiSUNlKgMBsPEVXrFKglM2XNY5OMwTY3YKrC4Q4k+G1wbef1MPg8bcZrwyxuWuvznOT7cNf28V+IymVmnz0foHhPEJXlkikKNikbqURk9NpFIILtf/LHl1NW1cz2bkY6mTP0/wAW0+f0s58v63q5l4ldbwrzjkV7jqFUjrm99gPGwJ9VfKj2ptQ5eIix5Q5zBsGVGXuta5zYnu28ep36GvTo2ZyzyErawhAATcWORtdz18h02uL1IhhVFCqoVQLKqgAAeQA2FaKnjPBZJzBOjJHqNOxdCymSPvxmORCAUYghtmFjdQbdQYnD+xMKoeaxkkZ5JJXTKNS0sjStjHkcVBew3JsNyTvXSUoFKUoBNRdBqFkHNS2D7g42LW7ud/zlIC2PiLHoRWuQtK4VShhGQm6Nkd0MdugAN8vHYDztOFBzcunSRtXG6hkeQK6t0IOmhBBritb+DfvXj1JCDoJI8mtcGxYOofdVO4Buo61e9tptZoml1MbryJO814w2EixrGA5v6DctQD4NcH0hVvNfyPuq8fiNpsei6asuzxz6opOB8Ai0asEJZ5CDLI3pNbZRYbKoBNlHmepJJ6jsc19Bpf2EX3BVLITVv2IN+HaT9hH9wVwxzueVyyutXcZjJIu6UpXRJSlKBSlKBSlKBSlKBSlKBVTx70tP+2P/AES1bVUdptBPLCDp2UTRtzIw4BViFZCpv0ursAfA2O4oOU7Tdi49U5lR+XIwtJ3ckewxBZbg5WsMgegFwbC1bwrsFHE6yTSmYo2aLjiud7h3uxLsDuOgvvY2Frns5xSWdJebu0cmBGGDKRGjMrqOjBmI/wDL1NlJqsvi9tMPD3uHL8du+n0ZNlhbvacWzgJvrJgDb/Dw7i23xs/ntV/pZzk0ZjwCegRvGy9FxIAsfNTa3hcb1zfZlv8AHTD/ANvF/wB01dVqtKkqlHUMp6g+o3BB8CCAQRuCAa5YccVXm20qEsjxMqFS0WNuaXuylQSeZe1wQPSF9+o8amKwIuDcHoRVse0pSg5Dg/bR9TrG04bSqiyzRhDK/wCMMIWZGKpjgTkt8b3C710mpmYusSoSGBMj7qFXpsw6uT0A6C5PQA0bdntXLLEJpYmhg1DaiN0UrM57/LRlACJjzCC4uXC9Bka6eg0wQpEgVQFRBsPICok/aHToAxckERsMUd9piViNlU2yKkD17VPkTIEeYI99UWl7HQxLihxGOlU2UC50kplDH1sTY+ygkTcf0r5xPkfzHRoJTfMbLiU71wem9xfwqim7M8ECq5gUq4Z1wWZu6lsyVW5UKWAN7WJtV9q+zkcrszMbPJHIVG3+WmAGQsfXWviXZPTzqqEYokckaKlhjzChyHrGHjcG5veggL2D4QRcaeIjbfNrd70d8vG4t53roNJBFBGsaWSNAFQX2AHdAuT57Vzk/YNSJCJbu2ZGa5JeQSB8oyxBW8rYgAY2Hpb3S9g1dbNMdiSoANhmZWcMQwLi+oe3Totwd7h0zayMMELrkxIVbi5IGRAHmBvW6qDh/ZJYZhKJCbOWClR+cJAdybhiZLkiw7vo3Zib+gUpSgUpSgUpSgUpSgVr1GoWNGkc2VAWdj0AUXJ9wrZUbiWiE8MkJJAkRkJHUB1K3HvoNGr47BE2LscrhbLHI+7bqDipsT4eda/yl09yt3uGwK8ma+eHMxC4XJwGW3hv41pj7LRIxKdwGSKTFVAF4hYe/wAay1PZqORyzsxBm55UG2/4t+LY3BBtYZe2gruN8P4TMyzzxo5dA4lCuQYxazu6bBQCO82wHjYVl+QHCfm8fXH026+XpdfVU3inZSGfH8zCPlwhQMUswZSE6EDEDA90jYixqCvYRAxcStfmBwSCSAHeTqWIJvId7Yna6k70Fhwbs/otIWbTxpGXsjFWJva5A3J361aCdTbvDc2G43I6geuuW0fYQKkecgyVERwkahbKI908VkvEPjOtj02Fs17AxAIFkKhAqkqoU2WOOM2I2Bbkre4PmLEKQHUI4YXBBHmDceVQW0zQKPxeMFMiXiuQbHryrnFbdcdgbnceOHAOCLpIzGGyu2RO/wCiqCwLEjZB49b9OlWdBWce1Woij5kPIAQM0zal3VVRRcm6qelje/hUXgfEdbPp45pIoo2kGWBaS4Um6XBW4JWxIO4vY9KldpOEHV6c6cMAHaPm3v3oxKrSpt+lGrL/AMqs6BSlKBSlKBVXxzWPGYMGtnOiPsN1Ia439gq0ql7S9dL+9R/Y9dNnNck58l1SlK5qKUpQKUpQKUpQKUpQKUpQKUpQKUpQKq+zOreXSxSSHJmBLGwF+8R0G3hVpVL2O+RQ/RP3jVyf4v3nqm9U99l1SlKhRSlKBSlKBSlKBSlKBVL2l66X96j+x6uqpe0vXS/vUf2PXTZdSM+ldUpSuaylKUClKUClKptZ2jUEpAvNcbEg2iU/rSb3P6q3PsrZNWWyLmlchPBJKcppGZhuoQtGiHzRVN7/AKxJP2VL0vF9RDtIDMn6SgCYe1dlk+qx9RrJcbwl9+/sze7x0lKj6LiEUy5RsGHQ+BB8mU7qfUakVtmnNXMpSlYFKUoFUvY75FD9E/eNXVUvY75FD9E/eNdJ0X7z1Reqfn0XVKUrmspSlApSlApSlApSlAql7S9dL+9R/Y9XVUvaY76X95j+x66bLqRn0rqlY8xfMe+nMXzHvrmtlSseYvmPfTmL5j30GVatXqBHG8hFwiliB+qL/wDxWfMXzHvqHxlgdNNY/wCm/wBw1WM1sZbwU15NUMpWsh/9PGSFF97Stszmx6bKfIjepKaUAAAAAbAAWAHqHhVbHq3DvkFKRorc2A/GxjANhNAbl7gllZQ19+6pFzI0fG1mVWhkhmViVEsb3AIUt3kBO9l6ZD6q4525c2SaJMihRdiAPM/+dfVWCxM/TuL5kd8+xD6Ptbf9Ws44N8iSzfpN4fRHRR7PrvUla56RrTwbTqmpmCjrFCSSSSTlMLknc7AVeVT8N+VS/sofvzVI1XHtPHIsLSDmOQqoN23/AEgPRHtr16W8u3omWScVhSseYvmPfTmL5j31C2VKx5i+Y99OYvmPfQZVS9jvkUP0T941ccxfMe+qfsd8ih+ifvGuk6L956ovVPfZdUpSuaylKUClKUClKUClKUCo+t4fFOuEqK63viwuLjof61IpWy6cYc1R+SOh+axfwCn5I6H5rF/AKt6VfiZ975p3Meyo/JHQ/NYv4BT8kdD81i/gFW9RtRxGKMhWcBm9Fb3Y722QbneniZ975m5j2QfyR0PzWL+AV5quEQafTT8mJI8o3ywUC9ka1/effU4axi5QRPtfvtiqEjoBc5H2gEVo4kznSylwqtypLhWLAd02sxVSdvUK2Z5WyWsuOMnCKXX8BSdY5A7xTIihJ4Ti4Fr4nwdf1WuKw0OiljYc1o3ZnvzUiEbP8U4+MAJyYefrqU+njnVEyIaLluQpsw2BF7jofMeRsdjUjUDvR/SP/W9eW81Rnas1pavRUtYcN+VS/sofvzVF1vYTSSSrMExIbJ0G8b+YZDsL+q311I4dKPxqYXueVECB5hpTY+RsQamrxKylnikjsQCCuZ38Ryi9x9leuZ5YX/N04T9Oe7MpxRfyR0PzWL+AU/JHQ/NYv4BVhHr4mxs698XQXFyBsbDr1rfTxM+981bmPZUfkjofmsX8Ap+SOh+axfwCrelPEz73zNzHsqPyR0PzWL+AVZabTJGoRFCqosqqLAD1CttKm55Zc62YycoUpSpaUpSgUpSgUrhOGdqNQ+tRGlYq+p1ELIYVXTCOJZOUYNVa8kxKLkuTf6oxXCuy+EI+ZygSX8QqswXbLvMBZdvO3hQSaVCTVzOrFYShFsBMygG53PxZciw8+vq60fSzOq3mKEXz5KqAd9v8wNYAe/1dKCbUQ8VhsxVw+BAcRXlYE9LogLf0rL4Pj5nNIJbwyZmA2xOKE4rt5AVvjjCgKoAA6ACwHsFBFfWSEKY4SctzzG5eIB8RYtc9bW9tqy5UxckyKI/BVQ59OpkLEdd/RqVSghLwpCpSQtKGILc05A26dwAKB6gAKlQwqihUUKo2VVAAA9QGwrOtJ1sdyOYt1F3GQuo8yL7Deg3VH4hpzJFJGLXdGUX6XZSBf316uuiONpEOV8LMO9j6WO+9vGvYtZG+6urWsDiwPXp0PjWy6XUcc+jd2zjuJEAEsWyyxkKFJFmXJTiNwRfx5gARZ+gnd8M73WQjvLif8lzvdEJ/hX6+tXes0EM9ifSF8JEbGRfA4uN7X6jp5ioEnB5ja2r7iknIxIZBsVNnBCeJ3KmsuEvGXRPGGr10cVgx7zegigs7fRQbn29B4mo3Knm9MmFP0EN5T9KUbJ7F3/Wqw4fwmFRnG2WfpS3zZ/bJc5fYKmjTILXPXpc9fH7BVzdx5cWaW80ThmhWOwRQqjfYePrPifWd6s68ArUNXHcjNbrs4yHd2vv5bAn6qm3W6qk0ez6VJBZ0Vh1AZQw/rWocOQOZBkGPWzuFNxa5jviT67VKpWNQl0kyqQs5ZiRi0yKwA8RaPl3+s168s6he4j/7hVyh6/mqwIIt5sPrqZSgijXDMoUkFrkMUJQgC+zrcD2Gxr3S8RhlBMcitawNiLgnoCOoPqNSa16jTJIpR1VlPVXAYe47UGylQ34VHZQuSBPRETtGo3v6CkKfrBrIaeQOWEpKm/xbKpA22xYAG1/O9BKpUJZdQqksiOwtYRsVyHibPsp9Vz7a9k4mECl45Vy8BG0mO/5xiyA99qCZSuc7YcXeA6decNNFLIVn1RCfFgRs6KDICiF2AXJgR4dSKquEfhCBitIOayvKnNSyiRY5WjR8fAsiqxttcm21qC10vYtI3T46QwRStPBpiEwWRy7emFzZVMjFVJ2uOtgB0dKUClKUClKUClKUCuQ4l2LkkLssiku0zYNsq8w3VlYKTlYYkHId4kbgAqUG+Ts5OzxP8WCpTMlzIbJNzbFTEFk67bIyEXDHwmfADLppYkwEjSSTRNbuh+edRDkALkK2N/YaUoKmXsXOilYJ8ACoTFijY4OXu4VtzqJWl6b2Hlepuj7NzLHqYnZWWYOFRnkZCXklcsw2Md1kVSE/RuPABSghnsvreq6jl3yOKSWxJ8WZYl55PQsQpAtuxFzK1XZvVG4j1JVQPisnkZgWheN7uSS3fwYG91u9vClKDbw3gmqTUCV5jy7G0Qmd1UEWCd9bvv3syQfC1gKiSdlZzGsQ5KmJWVJly5smSSKGdsRibuGI712JNxaxUoPY+zOsu5bVMb5lPjXAzNzG5VQtgLjud4d0Ve8E4eYIViNu6WtYk7F2Ybtv0I28Om9q9pQTqUpQKUpQKUpQKUpQQOL8NedVwneFkbIMmJB7pUrJGwKutmvY9CAR0rDhnZ+GCMR25huzPJKFLu8jmSRmIAFy7MbAAC9gAK8pQ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432" y="2631830"/>
            <a:ext cx="4117568" cy="376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9" descr="data:image/jpeg;base64,/9j/4AAQSkZJRgABAQAAAQABAAD/2wCEAAkGBxITEhQUEhQWFhUVGBkWGBcYGBUWGBUbFRUZGhQXFxgcHykgGBomIBgYITEiJSorLi4uGh8zODMsNygtLisBCgoKDgwOGhAPGjQkHSQ3NCwsLCwvLCwsLCw0KywtLSwsLCwsLCwsLCw3LCwsLCwsLCwsLCwsLCwsLCwsLCwsLP/AABEIAK8BIQMBIgACEQEDEQH/xAAbAAACAwEBAQAAAAAAAAAAAAAAAwIEBQEGB//EAEoQAAIBAgQCBQYKCAQEBwAAAAECEQADBBIhMUFRBRMiMmEUUnGBkdIGIzNCVHKSk6HTFRZTYpSxwdGisuHwJEOC4kRjc7PC4/H/xAAYAQEBAQEBAAAAAAAAAAAAAAAAAQMCBP/EAB4RAQEAAgICAwAAAAAAAAAAAAABAhEDEiExIkFh/9oADAMBAAIRAxEAPwD7jRRRQFFV2x1oZpuJ2DDdpeySYAbXQzzobHWhvcQaBu8vdbRW32MiDQWKKhauKwDKQQdiCCD6CKnQFFFQuXlXvMB6SBQTopPlK/vHxCsR7QIo8qXiSPrBlHtIFNB1FQt3FbukH0EGp0BS7l5V3Op2G5PoA1NQLljCmANC3jyX+p24a6wy3aC7Dfc7k+knU0EOtY7IfSxCg+yT7RRmueav2j7tOooE9Y43QH6rSfxAH411cQswdDyOk+jg3qmm1F1BEEAg8DqKCVJa6SYSNN2Ow8PE+H40q4rAhVbRpmdSoG5U8dwIPnA7CKsogAAGgFVC/Jge9LfW1H2dvwpoEbV2iorjKCIIBHI60ryeO4Svhuv2dh6oPjTqKBK340fQ8/mmOIP9D4771wOzd3sr5xGp+qOHpPsI1rjWs57Q7Knsgjcj5x9HD28osVUJ8mXiMx/e7XsB0HqinUUVFRdARBAI5HWl+Tgd0lfAd37J0A9EHxp1FAlbxBhxBOxHdb+x8D6iadUXUEQRINLssQch1jUHmP7jj6RzoHUUUUBRRRQFFFFAUUUUHnsR0BBz9dl7bt2s8A3L/WAIRcUpOYKYPaKptBBc3QhY3D1gi5bKGFYyWtKmY5nIPdmRBIgEmNX9I9E9a+bPHyfzZI6u5n7JnQHSRHzVPCqa9AhA7PeMCWzNpkjMQ5JaJXNodICryFBvodBGopT3tYUZjx4AfWPD0anXas3oa/Za2tmxeRhbUA5IBy7LC8J87wMeGsiACAIFX0nsvqSe8xPgsqPw1Ptjwqdu0q90AegAUX7oVSxBIAmFBY+pRqT4Cs79OW/2eI/hsR7lRWpScU5C6aGVE8pYD+tUf07b8zEfw2J9yoX+mLbAKEvgl0GuHxCjV13YpAHiaDuLvWlZs9x5QEs2QEJC5yC4twrZdYmdRzFcW+vZTrcR8Zos2mBHPtG1I9JNJ6RwOHuXXtvcZS65mXshSXUWMwZlJDRkXKDHd0117g72FRlQXllCxHySDVELd1VU6XFOnnUFu3ftyUF+CuVcvxQjNIUAZeOVgPqnlUrd9GCsL5hhmHyYkZQ0wVnYg+us+5ZwjPIviWUggPbMqXus86SAzC4JEEZIBEGqX6OwAQAX5RkKAB7bBlazcaZgxIa44OkljwgUG4cQn7c93PPxeXKTAObLG/jT1WSQLzErEgdXIkSJGXSsdsHh+tBXEKDmuQM1svne7bchZ0gNplIOtwbGKv8ARPRNqzJtElWAAkhgBJPZMSQSSdSfCgbcuMly2uYsHzAzl0gSCIAq7WR03jFtPYZg5GZh8Xbu3W7h+bbVmjTeIrn6y2PMxX8FjvyaDWyiZ47VKsb9ZbHmYr+Cx35NH6y2PMxX8FjvyaDZorH/AFlseZiv4LHfk0frJZ8zFfweN/KoNiisj9Y7PmYn+Dxv5Vd/WKz5mJ/g8Z+VQa1FZP6w2fMxP8JjPyq7+sFnzMT/AAmM/KoNWisr9P2fNxH8Li/yqP0/Z83EfwuL/LoNWisr9YLPm4j+Fxf5dLv/AAithSVS+zASAcPilB9fVaUGzSMWYAYCSpGnMHQ/gZ9Qqr0B0zbxdlb1oOFMiHRkII3GujD95SVPAmm43pCyhyXHUM2yT2m9CjtH1CgeuIWYMqeTaT4A7N6pptZNzp7D5xbYkZhqXUoomcobPG8ECr+Qr3ZK+bxH1T/Q+qIg3SbPoooqKKKKKAooooCvL/D3HhbK2ACbl4jKJgBbbqzljy2Ecc3KSPUV5j4VdDXb923cslc1pSCjSM4c8G4EZdiIM7iu+PXadvTjPfW6ef6Hx/V4uy91MilWtSIkNcZApb/y5GvjlOwJH0evnGJ6Gx15lU4coJEuz2coGxPZck+yvo9ac9lssc8O5NUUVC+WCsUAZgDlBOUExoC0GB4wfRWJ0VjukGtg3sNaVyWleuZcvaMDuMDpHaB13gTAwat6k4tSVMCSCDGmuVgYE6TpVLynF/R7X37flV3ynF/sLX37flUFHEWEdy5wl/OWD5wbIaVUBRPWd0ZVOXaVBiah5HbylDhcQVYBSC1syFCAa9bO1tPZ41o+U4r9hb+/P5VHlOK/YW/vj+XQZ1zCowM4bEydS2a1JMXASfjOV1xG0HwFcfBoxLNhsSWIIJzWZgrlI0uciR4TpGlaXlOK+jp99/8AXR5Vivo6fff9lBQGHTMG8lxBKwBLWuyFdHVR8Z3QyL+POrvlz6f8PiNI42dY5/GVLyrE/R0++/7KPKsT9HX74e5QLR3e5a+KuIEzSz9XrKwO6xM1rVm+V4n6Ov3w92jyvE/R1++Hu0GlRWb5Xifo4+9X3aPK8T9HH3q/2oIX8cyKrMTDNl7KqQsvlEywJ34SdDpScL0xnYKM4MqGlE7HWLmt5oczmG2WY4xXc9vJYN0EOWIQBmEMx7SlgQp5a76gTMVXs4/ApkZQQe0Ro5bsIxhl3JCowAIOWMuhgUE8T08tsFrjMqSQHKJlaLq2iRDT3nGhEkbTtWpY6xlDZssgGCqyJ4GGI9hrNw9/DNdgWzJDuSwYBMl5M5AOizc7RIgEoSZ0NHRvT2G6pMoyrD5UHayi2ubKMsichUhRsDHCg1urueePs/60dXc88fZ/1qinwgsEwrFj2dFBbV8mUaf+ohnaDvoYhY+EdlkDHMsqHjKxIzIXUGB3oVtBPd8RIaPV3PPH2f8AWoMzqyAsCGYqezHzGbTX90U3DXw65l2kjXQgqSrA+III9VVuk7jKbRVC56zuggT8Vc4nSgvUu/YV1KOoZWEFWAYEciDoRVHy6/8ARm+8tf3o8uv/AEZ/vLXvUGiBXjOjcOt+1h7jOyXIFxyFLC4zZGZyRsezGuw0AgV63CXnYEvbNszsSrT49kmsyz0VcsmLJRk+ajkoUHIOA0qNgCs+Jqy69JZtn4MTdutft7EdW2XNpLgKCN9IMmO8dtaudFXH8mvi0CpVri2l0OXSUUToIJ0Gw2GgFWsTZxD6ZbSfvZ3uR/0ZUn7Qq10bgVsplBJ1LFjuxYySY/lwAApbsk0xycbceAerEPrlCqjdjLuGN2JfzQ0cNK9FULykqQDBIIB5GNDRafMobmAfaKip0UUUBRRSXvawozEb8APSefgJOooHUmz3n9I/yj/WjqmPeY+heyPb3vxrlqzlcxJDAbkmCpPM8c34VUPorH6ftYwmy2FcAKx622Qnxi5ZEMR2WBAA4dozzF7o/HpeUskypyupEPbYAEo6/NbUHxBBEggmKqY171lzdXNdsmC9sCblrQAvaA1ddJNvvblZMI2hhsQlxVe2wZGEqymQQeINNrIxWBuWnN7CxJM3bBMLe5sh2t3vHuts3B0DXoqtgMcl5cyHY5WUiGRhurqdVYSNDzB2IqzQFFFFAUUUUBRRRQFFFFAUUUUGW2PW1bTMJnMTqohQ0E9ogHVlETx0namYbo/DMquthACoIzWsjAFSACrKGU5WIggESRA1FOwCjIpjUZhPGC2o/AeyrVBXfA2jM20MgqZVTIYywOmoJ1I51y9gLLklraMTMkqpJkQZJGugAqzRQVkwFoGRbQHmFWdCCNY5qPYOVRXoywIi1bECBCKIEEQNNBBI9Zq3RQL6hPNXidh845mPrOp8aTiFAayAI7Z/9q5SemMWbaiGyydTpIABkiZG+UbcaT0Zg3LC7dZ5E5ELHSRBZlHZDEcANATzNBrUUUUBRRRQFFZSYFxi2vda+VkC9X/ygq7aftczMc/FSFjQGtWg4zAAk7DWl4VSEQHcKB7BSsbc0y8D3v3V+cT6dvaeFWqoKKKKgTeYk5V0J1J80f3PD0E8IpiIAIAgUvDa5m5sR9k5R/KfWadQFFFFAVm9IdGZnF6yRbvgZc0StxQSRbur85QSSDupJg9pg2lRQUOjOkxdLIym3etx1lo7rPddT8+20GHG8EGGVlF+qXSXRy3cpkpcSTbuLGZCYmJ0KmBKmQYEjQUno/pJs/U4hQl7UgiervqPn2idfrIe0p85crsHekOjCX66ywt3wMpPzLqjUW7yjvAScrd5STGhZWn0b0mt0shBS9bjrLTd5ZnKwPz7bQYcaGCNGVgL9Z/S+CRwHMh7YJR1OVlmMyyPmtAldjAO4BAaFFY2KxlpGKnrSF0LdaQA2TPkANwMzZYOgPeHjELGPtv1eVLxFxsgIvIwBCljmK3jwB2k6eig3KKyWxWHDMhe4GWJ7d4zJyiIJmWlQNyQQBUD0hhdZuuIEkl74UDKrSWJgaMsydMyjcig2aKxW6TwgEm6wHMvfEauDOuhHVvIOwUnYVM43DRPWPEkTnvx2SAdZiJIAOxJgSaDXorKuYrDhspe5m5Br53zcj+459Ck7Cm4M2boJtuzBTBi5d5SOOoIMg7Gg0KKr+Rrzf7y571Hka83+8ue9QJGBcd2+4EkgZbRiTMarNHkd36Q/wBmz7lO8jXm/wB5c96jyNeb/eXPeoE+R3fpD/Zs+5R5Hd+kP9mz7lO8jXm/3lz3qPI15v8AeXPeoE+R3fpD/Zs+5R5Hd+kP9mz7lO8jXm/3lz3qrY1er6sqWk3FUy7sCGkHQmKCS9Gy6vcdrhScoYKApMSYUCToN9uFX6KKAooooCiiigQ5+NXU9x9OHeTU+P8Ac1O7cjQCSdh/UngP967VGfjInZdvrHQ/4TTqBdm1EyZY7n+gHADl/MyahY7JKcN19HEeo/gRT6TiNMrcmA9Ibsx7SD6qodRRRUCcLsRxDN+LEj8CD66dSHOVs3zWgHwPA+g7H0Dxp9AUUUUBRRRQFV8fgkvJkuCRMgglWUjusjDVWHAjUVYooMfDY25ZZbWJbNmIW3fgKLhOipdA0S7w0hXPdgnINHG/Jv8AVP8AKp4nDpcRkuKrowKsrAFWB0IIOhFYeJd8KjLcYvhoIF1yWaxpoL7alrQ/amSo1eQC9A7HXsKcQbdwHPkDntHKRMKGQHtNoSJUxEyIFLtdJ4VHFv4z4t2h3611VlW2h7bEwPjgvKc3rZds3XmcNZOY5p65tSUyZp6vfLpPKoLg7g/8LZ++Yzqpk/F7yi/ZHKgjcvYN3AIctqYy3wUJz3JiBkcwzDZuI0pV3GYDLlylgyBspS5qhW2cxDDaFtzPLXjVfpRmsrNzB2jZOly517t1YgqGufF5urh3BbXKDrCyVueQu0scLabMNScQ7EghZ1NvWQiA8womYoJM2CJCHMSCOF8nvMgbNvkm44zzlMnWK7i7GGRkmyx65pLEkKSxRVD52AJ7pCHUZeyJEVJcNdBJGFsydz1zcWzR8noJ1jaSTxNdu2LrZS2GtEqAB8e+wIIB+L7UEA68QDvQZ9jpHBNAVHPaudoMWM2VzyWDk9tLxI11DwY2rRwGNsphnvIjKgGcqSJHYBgS2VQBAiQBUHwbkgnCWDlCAfGnQW3V7cfFcGVSPqjlXbWGuqCFw1oBgAV698sAADs9XA0AoG2/hDY0zFlJ17rMIl4bOgK5SLbmZ2UnSiz06rgFLdwywUgjJlLjMkloBlYMCYkTvUb1q85lsNZJIiTeO0OI+S5XHH/UaEt3hthrI1DfLHdVCg/JcgB6qC03SiC1bumQlwBttVDIXlo5AcJqnivhNZWcodwEuPKgQWtZfihmIm42bQbaGSNJWmCuCP8AhbXZBABvuQARlIANuAI0jYSa6MC8AeR2IBkDrTodNfkt9B7KCziOm0CyitcbQZFgMSWdAozEAnNbcbwIJJA1qeJ6bsIDLHRGuQFbuoJJJiBy1I1IHGqJ6PecwwtoNvK4i4p+dsRb077mObMeJqa4S4DPktmZmeuY7MHEfF6dpVMeAoGp8IbJK96DbFzNAYCZ7JykksIMgTTOkLyulll1DXLZGhGhPI6ikJh7obMMLZBkn5ZoliSzR1cZjmbXfU86ZdTEXCga1bRVdWJF0sezwAyD+dBrUUUUBRS7hYagAjlsfUdj6NPTXbV0Ntw3GxHpHCgnRRRQIt/KOdIyoOEyC5IPhBEek0+kYUd8wBmc+M5QEk679n+XGafQFJxXd/6l/wA4p1JxGpVeZk+hdZ9uUeukDqKKKDhFV2JtxHaUmAvzgTwXmOOuwBMxtZpFgZiXPoX6vP17+iKo75So70r9bQfa2PqNNVgdQZFdpTYdDqVUnxAqBtFAooCiquJusGAUgdlmMqWPZK6AAjzjWX+nDMEwZKx1YPblwEkXSCxNt9jAiCQdKDeorGvdKMqqe8SHYqtuSotEC6T8ZBykgQCSeANT6P6SN4uLbo3VsyschhWViuU/Gb6THIgmJFAp7D4TWypfD/OsqJayOLWF+cg42hrHc1ARtbDYhLiK9tgysJDAyCPA1DJd89PsN79UrPRdxLpuW7iqHk3EFs5HY7XIz9l+ZHeB1BIBAatYj4Z8Kc1hS9j59gd61+/hxxHO1y1SCMj6eS756fYb36Ml3z0+w3v0E8LiUuIHtsGVtiNjwPrnSOFNrE8kuCMRh4Duqtds7W70qO0P2d0bB+I0aYVk0OjukEvKSkgqcrowh7bAAlHXgYIPIgggkEEhbooooCiiigKKKKAooooCiiigKKKKApV21Oo0YbH+hHEeH8jrTaKCtcxgVGZtMu4314Ac50j01DD40vZ6wIZKyF5mNADyJ4kD0Cq/SHR+a4HZibcZWTUbkCZESAddZgF+elte2wMdhSCpBBDGCCYHATx4zpoCQdYtBVCjYCP/AN5mp0VxiAJOgFAE0mxqS546L9Xn4E7+jLyrnyngn4v/AGX+fo71iqCiiioF4lyEYjcKSPUKkiAAAbAQPVXXUEEHY6H10vDOSoncaH0jQ0DaKKKAooooKt5ZuqDOtu4NCQdWt7EaikJ0JYAUBD2VyrL3DlADBYJbQgM0HcSYirD/ACqfUf8AzW6alkAyJ9bMeAHE/uj8eZoK13oqyyqpUwoIEM4JDxnDMDLBiASDMkSZpljA20YsiwTMkE65nLmefaZiOWZoiTVmigKKKKAoorJx+PudZ1VkKWgd4ExO5MEQAI5yTFBd6N+St/UX/KKr9IdG5mF203V3wMoeJV1BJFu6umdJJjismCJMp6GxpXLh74y3kUR5l9VAHWWjx4Zk3QnWQVZtegz+jOk+sLI6m3eTv2iZjk6N/wAy2eDD0EKwZRoVT6S6OW8BJKOmqXFgPbJ4qSCCOakFTsQar4DpBwws4kKt7XKyyLd8ASWtySVaNTbJJXXVgMxDUooooCiiigKKKKAooooCiioXLqrGYgSYEkCSdgOZoJ1F7gESQJIAkxJOwHjSVus0ZVgTqXkGNNVXfXUaxG8HjK1hwNSSza9poJExIGkKNBoI250Cbls3VIMqjBgVIEsGEDNyGpMb7TGoptvEKFUsVWQDBIG44U244UEnYAn2UvCWQigQAYEwNzGtUcGIJ7ik+J7I/HX2A10WZ1c5o2Gyj1cT6Z8IqZTlpQrcDUE6KKKAooooCkXAVOYCQe8BvpswHE8xxEcoL6KCKMCJBkHiKlSWsaypynjyPpHH06HxozuN1B+qdfYYj2mgdRSeuP7Nv8HvVy1cdgCMoHOSx8RECD/KmhzFYNbhBJYESAVd0OsTOUidhSf0WnnXvvr3vVeooKP6LTzr33173qP0WnnXvvr3vVeooKP6LTzr33173qP0WnnXvvr3vVeooKP6LTzr33173qdhMGlvNlBljLMSWZiBAliSTAAFWKKCtj8Cl5crjYypBIZGGzIw1VhzFUcJjrlphZxRBkxavgBVuzsrgaW73CO626xJRNelYnDpcVkuKGRhDKwkEHgRQNqvj8FbvIUuLmUwdypBBlWVhBRgYIYEEEAgg1lrffCaXmZ8P828xl7I4LfY6sg4XTqB39i7blB53oB8at66uKX4kW0Nu6XtmWUt1mYLEGCmoVQcrGFmK3UxKEwHUnkGBNVemHIQRzn2IzCfWAfVWJiOknynOwCwTJyiCBKmeBmIPOKD1VFFFAUVl2ulmbEXbK2XHVqpW44ZEuE94K2WCBK6idZ0EAmziOsyscwXsmAokho846ET+6KC0zACToBqTypK4oGMgLA8R3Y55joR6JrqYVAQYll2Zu0wmZgnUbmnUCFW4YzEJB1C9qdoGYgabzpPiOMrOHVdp46kljrE6kk8B7BTaKAoopN++F0GrHZf6nkPH+ZgUHL5khOereCjn6Tp6J5U+qtiRJJknUn+3IDl/WTVnNpNB2ltcFLZyajQPzEjShX56GiztUmWaDtFL6rxNFAyiuE1y3cDCVII5gyKCVFFFAUhlKksokHvLx+sv9Rx3Gu76KCKOCJBkVKkvZ1lTlJ34g+kc/HQ6D0VzyiO+Mvjuv2uHriqH0VxSDqNRXagKKKKAqKuCSOI0Psn2V1jGp2qq90SGQFo0YgSCvp+dG+k8RxoLdFcVgQCDIOoI412g4RVLozo1bGZbZItaZLfzbW8rb4hNoXZdhAgC9RQZPTdlAA50MnUTOtt9vHwryeLOaZ7uu5BgcZPE8z6hxJ95i8KlxSlxQyngfwI5EcCNRXzvpvAXLN0I1wtZY9ljp6UcjXMI346+IGvFJb5c5bXPgX04LKraxBUZj8W865T3c/ADgDp7NvfV4ToD4PpfutfvQbeYm2h/wCZB7Lt+5tA477RPtcRiraRndUkwMzBZPITvU5evb4mO9eTqr4mTlURJObWTAUgzoRxj8asUpVCkknVjE7fVUf73JrN051xHeUjxXtD8O1+FHlVvz1HgSAfWDqKh5fZlR1iS4zKMy9pSCQy66iATI5VYBoFHFW/PX7Qo8qXgc31QW/EaD106igrO7kaDIPGC3s2Hp19FQRAPSdydSfSatsKQyRQRqZ7vrqFTPd9dBCiipKk0DbW1SZorjGBSCaBvWiik0UGX8NPK/J82CAa6jqxUhWzqJzLDb8DpB001rBw/wAOEPX9ZauW79plUoICtIMbiR3TIYEidDXvK+f3/ghi/KMQy3ENu/cFxXbv2gS5ZQYkAZoAUwfDWuLLMpY9nFlxZcGWOcnaecb93zPH69D0v8IxZs3XUK9y11WZAx0624qDMY0YSdPDxpHT/wAKxh8Xh8PlVhcy9YxYg2uuudXh4UA5szggyRAFPT4M2kt3VCrd64k3Bd1VozMggaABoP8AsVN+hFCuq2LENl0YHtdVcz2A2/dJZhyJ0rt42F+vN7qy5w2Upft4Rwesb44lhfyKiFriKMhBA7WY7RVpfhe/ly4Q2RBuJbLfGL38Kb5aWQLIjLkJDkaxoa1sT0Mjq6tYssrXetggwXkRcb9+OPgKB0OohhYsZgyuDBkPbtvbtMDvIXIs8iwoDo/pK++Ju2mS31dodq4jMYZoKWyCoGbKQxgmJHOtmq2Bwa2gwURnZrjakyzmWMnhP4VZqTf205Msbl8ZqEthl3iCdypKk+kiJo6k+e3+A/zWadRV2zJ6t/P/AAFHUnz2/wAA/wDjNOooErhl3iSNixLEegmYp1FFAg2ypJTY6lf5leR8NieUk1O1dDbbjcHQj0imVC5aVtxtsdiPQRqKCdFIKOO6wPg34DMNh4wa6LjjdPssD/mC0Dqq4ro+1cBFxFYHcESD6qZ1zfs29qe9Rnc7KB6W19gBH40HbVhV7oiqvSGBt3mAcmArgoGZcweAcxUgxpsdD6qs9Ux7zepez+Mk+wimW7YUQAB/vf00GLe+D5JMXis5pIBzjMbhJVs2nygI0Pat2z80CuDoNyGVrpAgKuWdB1WS4yyeyWLMfnQQpk7Vu0UGHa+DiDPmdmBUKoMgLle66yqkK0G52RAACrG01tWkgAcgB7BUqKAooooF3tqWrRTL21JoJwD4GmdXpFIpxfs0ENB4mos01yigme6PTUKme766hQFFT6s0U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s://flascelles.files.wordpress.com/2011/03/samlrest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23" y="3220347"/>
            <a:ext cx="4788877" cy="29013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Resources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Example with a “user” resource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Get back to this when talking about controllers.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743200" y="1905000"/>
            <a:ext cx="4953000" cy="3349442"/>
          </a:xfrm>
          <a:prstGeom prst="rect">
            <a:avLst/>
          </a:prstGeom>
          <a:noFill/>
          <a:ln w="9525">
            <a:noFill/>
            <a:miter lim="800000"/>
            <a:headEnd/>
            <a:tailEnd/>
          </a:ln>
        </p:spPr>
      </p:pic>
      <p:sp>
        <p:nvSpPr>
          <p:cNvPr id="4" name="TextBox 3"/>
          <p:cNvSpPr txBox="1"/>
          <p:nvPr/>
        </p:nvSpPr>
        <p:spPr>
          <a:xfrm>
            <a:off x="4267201" y="381000"/>
            <a:ext cx="4419600" cy="923330"/>
          </a:xfrm>
          <a:prstGeom prst="rect">
            <a:avLst/>
          </a:prstGeom>
          <a:solidFill>
            <a:srgbClr val="FFC000"/>
          </a:solidFill>
          <a:ln>
            <a:solidFill>
              <a:srgbClr val="FFC000"/>
            </a:solidFill>
          </a:ln>
        </p:spPr>
        <p:txBody>
          <a:bodyPr wrap="square" rtlCol="0">
            <a:spAutoFit/>
          </a:bodyPr>
          <a:lstStyle/>
          <a:p>
            <a:r>
              <a:rPr lang="en-US" dirty="0"/>
              <a:t>Rails expects your URLs to be like this for every single of your resources (users, posts, tweets, etc.)</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4775</TotalTime>
  <Words>1228</Words>
  <Application>Microsoft Office PowerPoint</Application>
  <PresentationFormat>On-screen Show (4:3)</PresentationFormat>
  <Paragraphs>185</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 Ruby on Rails</vt:lpstr>
      <vt:lpstr>What is Ruby on Rails?</vt:lpstr>
      <vt:lpstr>Advantages</vt:lpstr>
      <vt:lpstr>Advantages</vt:lpstr>
      <vt:lpstr>Disadvantages</vt:lpstr>
      <vt:lpstr>Ruby</vt:lpstr>
      <vt:lpstr>The Rails Way</vt:lpstr>
      <vt:lpstr>REST</vt:lpstr>
      <vt:lpstr>Resources</vt:lpstr>
      <vt:lpstr>Model-View-Controller Paradigm</vt:lpstr>
      <vt:lpstr>MVC</vt:lpstr>
      <vt:lpstr>Models (with demo)</vt:lpstr>
      <vt:lpstr>Models</vt:lpstr>
      <vt:lpstr>Controllers (with demo)</vt:lpstr>
      <vt:lpstr>Controllers</vt:lpstr>
      <vt:lpstr>RESTful controller actions</vt:lpstr>
      <vt:lpstr>Views</vt:lpstr>
      <vt:lpstr>Views</vt:lpstr>
      <vt:lpstr>Rails tools</vt:lpstr>
      <vt:lpstr>Structure of the Rails Project Directory</vt:lpstr>
      <vt:lpstr>App Directory</vt:lpstr>
      <vt:lpstr>Config Directory</vt:lpstr>
      <vt:lpstr>Docs Directory</vt:lpstr>
      <vt:lpstr>Lib and Log and Public Directories</vt:lpstr>
      <vt:lpstr>How to do Static Pages</vt:lpstr>
      <vt:lpstr>Installing Rails</vt:lpstr>
      <vt:lpstr>Deploying Rails</vt:lpstr>
      <vt:lpstr>Rails More</vt:lpstr>
      <vt:lpstr>Sample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Web Programming</dc:title>
  <dc:creator>Mark Zhang</dc:creator>
  <cp:lastModifiedBy>Windows User</cp:lastModifiedBy>
  <cp:revision>376</cp:revision>
  <dcterms:created xsi:type="dcterms:W3CDTF">2006-08-16T00:00:00Z</dcterms:created>
  <dcterms:modified xsi:type="dcterms:W3CDTF">2015-01-05T02:25:28Z</dcterms:modified>
</cp:coreProperties>
</file>