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9" r:id="rId3"/>
    <p:sldId id="291" r:id="rId4"/>
    <p:sldId id="258" r:id="rId5"/>
    <p:sldId id="262" r:id="rId6"/>
    <p:sldId id="292" r:id="rId7"/>
    <p:sldId id="260" r:id="rId8"/>
    <p:sldId id="270" r:id="rId9"/>
    <p:sldId id="269" r:id="rId10"/>
    <p:sldId id="271" r:id="rId11"/>
    <p:sldId id="298" r:id="rId12"/>
    <p:sldId id="299" r:id="rId13"/>
    <p:sldId id="302" r:id="rId14"/>
    <p:sldId id="301" r:id="rId15"/>
    <p:sldId id="300" r:id="rId16"/>
    <p:sldId id="272" r:id="rId17"/>
    <p:sldId id="273" r:id="rId18"/>
    <p:sldId id="275" r:id="rId19"/>
    <p:sldId id="277" r:id="rId20"/>
    <p:sldId id="278" r:id="rId21"/>
    <p:sldId id="284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93" r:id="rId30"/>
    <p:sldId id="263" r:id="rId31"/>
    <p:sldId id="294" r:id="rId32"/>
    <p:sldId id="287" r:id="rId33"/>
    <p:sldId id="288" r:id="rId34"/>
    <p:sldId id="264" r:id="rId35"/>
    <p:sldId id="289" r:id="rId36"/>
    <p:sldId id="290" r:id="rId37"/>
    <p:sldId id="295" r:id="rId38"/>
    <p:sldId id="296" r:id="rId39"/>
    <p:sldId id="297" r:id="rId40"/>
    <p:sldId id="274" r:id="rId41"/>
    <p:sldId id="304" r:id="rId42"/>
    <p:sldId id="305" r:id="rId43"/>
    <p:sldId id="303" r:id="rId44"/>
    <p:sldId id="267" r:id="rId45"/>
    <p:sldId id="268" r:id="rId46"/>
    <p:sldId id="26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B7ED3-88EA-4CB4-8E11-1D8A43148994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B6076-D89A-4DBD-9604-0608770E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1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6076-D89A-4DBD-9604-0608770E05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7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6076-D89A-4DBD-9604-0608770E05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5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5CDA13A-17C6-4B0F-AEA0-8B15CD77487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j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xpressjs.com/en/api.html#re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3000/users/34/books/898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algebra.sci.csueastbay.edu/~grewe/CS3520/Mat/NodeJS/BeginExpressNodeJSProject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/" TargetMode="External"/><Relationship Id="rId2" Type="http://schemas.openxmlformats.org/officeDocument/2006/relationships/hyperlink" Target="https://expressjs.com/en/4x/api.html#app.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V_ZK2R8t68&amp;feature=youtu.b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</a:t>
            </a:r>
            <a:r>
              <a:rPr lang="en-US" dirty="0" err="1" smtClean="0"/>
              <a:t>Grewe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Express with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Examining the simple routing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0480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Require express module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br>
              <a:rPr lang="en-US" sz="1800" dirty="0" smtClean="0">
                <a:sym typeface="Wingdings" panose="05000000000000000000" pitchFamily="2" charset="2"/>
              </a:rPr>
            </a:br>
            <a:r>
              <a:rPr lang="en-US" sz="1800" dirty="0" smtClean="0">
                <a:sym typeface="Wingdings" panose="05000000000000000000" pitchFamily="2" charset="2"/>
              </a:rPr>
              <a:t>declare app = express instance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When request for ‘/’ comes in </a:t>
            </a:r>
            <a:br>
              <a:rPr lang="en-US" sz="1800" dirty="0" smtClean="0">
                <a:sym typeface="Wingdings" panose="05000000000000000000" pitchFamily="2" charset="2"/>
              </a:rPr>
            </a:br>
            <a:r>
              <a:rPr lang="en-US" sz="1800" dirty="0" smtClean="0">
                <a:sym typeface="Wingdings" panose="05000000000000000000" pitchFamily="2" charset="2"/>
              </a:rPr>
              <a:t>with request type = get then</a:t>
            </a:r>
            <a:br>
              <a:rPr lang="en-US" sz="1800" dirty="0" smtClean="0">
                <a:sym typeface="Wingdings" panose="05000000000000000000" pitchFamily="2" charset="2"/>
              </a:rPr>
            </a:br>
            <a:r>
              <a:rPr lang="en-US" sz="1800" dirty="0" smtClean="0">
                <a:sym typeface="Wingdings" panose="05000000000000000000" pitchFamily="2" charset="2"/>
              </a:rPr>
              <a:t>send response text  ‘Hello World!’</a:t>
            </a:r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0" y="762000"/>
            <a:ext cx="7162800" cy="424731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dirty="0"/>
              <a:t>simple </a:t>
            </a:r>
            <a:r>
              <a:rPr lang="en-US" b="1" i="1" dirty="0" smtClean="0"/>
              <a:t>index.js file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//require the Express module and call express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express = require('express')</a:t>
            </a:r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var</a:t>
            </a:r>
            <a:r>
              <a:rPr lang="en-US" b="1" dirty="0">
                <a:solidFill>
                  <a:srgbClr val="FF0000"/>
                </a:solidFill>
              </a:rPr>
              <a:t> app = </a:t>
            </a:r>
            <a:r>
              <a:rPr lang="en-US" b="1" dirty="0" smtClean="0">
                <a:solidFill>
                  <a:srgbClr val="FF0000"/>
                </a:solidFill>
              </a:rPr>
              <a:t>express()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//Following declares URI path / will cause the message Hello World to be sent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('/', function (</a:t>
            </a:r>
            <a:r>
              <a:rPr lang="en-US" dirty="0" err="1"/>
              <a:t>req</a:t>
            </a:r>
            <a:r>
              <a:rPr lang="en-US" dirty="0"/>
              <a:t>, res) {</a:t>
            </a:r>
            <a:br>
              <a:rPr lang="en-US" dirty="0"/>
            </a:br>
            <a:r>
              <a:rPr lang="en-US" dirty="0" err="1"/>
              <a:t>res.send</a:t>
            </a:r>
            <a:r>
              <a:rPr lang="en-US" dirty="0"/>
              <a:t>('Hello World!')</a:t>
            </a:r>
            <a:br>
              <a:rPr lang="en-US" dirty="0"/>
            </a:br>
            <a:r>
              <a:rPr lang="en-US" dirty="0"/>
              <a:t>})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//application will listen for requests on port number 300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 function () {</a:t>
            </a:r>
            <a:br>
              <a:rPr lang="en-US" dirty="0"/>
            </a:br>
            <a:r>
              <a:rPr lang="en-US" dirty="0"/>
              <a:t>console.log('Example app listening on port 3000!')</a:t>
            </a:r>
            <a:br>
              <a:rPr lang="en-US" dirty="0"/>
            </a:br>
            <a:r>
              <a:rPr lang="en-US" dirty="0"/>
              <a:t>})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78262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Remember this inside</a:t>
            </a:r>
            <a:br>
              <a:rPr lang="en-US" i="1" dirty="0" smtClean="0"/>
            </a:br>
            <a:r>
              <a:rPr lang="en-US" i="1" dirty="0" smtClean="0"/>
              <a:t>a routing file in routes directory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623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7162800" cy="1104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RUNNING: </a:t>
            </a:r>
            <a:r>
              <a:rPr lang="en-US" sz="3600" dirty="0" smtClean="0"/>
              <a:t>The basic flow of a </a:t>
            </a:r>
            <a:r>
              <a:rPr lang="en-US" sz="3600" dirty="0" err="1" smtClean="0"/>
              <a:t>Node+Express</a:t>
            </a:r>
            <a:r>
              <a:rPr lang="en-US" sz="3600" dirty="0" smtClean="0"/>
              <a:t> app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4582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 </a:t>
            </a:r>
            <a:r>
              <a:rPr lang="en-US" b="1" dirty="0"/>
              <a:t>START APPLICATION:</a:t>
            </a:r>
            <a:r>
              <a:rPr lang="en-US" dirty="0"/>
              <a:t> </a:t>
            </a:r>
            <a:r>
              <a:rPr lang="en-US" sz="1400" dirty="0" smtClean="0"/>
              <a:t>launch app </a:t>
            </a:r>
            <a:r>
              <a:rPr lang="en-US" sz="1400" dirty="0"/>
              <a:t>and listens for requests at the specified port in </a:t>
            </a:r>
            <a:r>
              <a:rPr lang="en-US" sz="1400" dirty="0" smtClean="0">
                <a:hlinkClick r:id="rId2"/>
              </a:rPr>
              <a:t>www.js</a:t>
            </a:r>
            <a:r>
              <a:rPr lang="en-US" sz="1400" dirty="0" smtClean="0"/>
              <a:t>  AND sets </a:t>
            </a:r>
            <a:r>
              <a:rPr lang="en-US" sz="1400" dirty="0"/>
              <a:t>up routing maps as specified in the required app.js </a:t>
            </a:r>
            <a:r>
              <a:rPr lang="en-US" sz="1400" dirty="0" smtClean="0"/>
              <a:t>file (which in turn can call in different routing files in routes directory)</a:t>
            </a:r>
            <a:endParaRPr lang="en-US" sz="1400" dirty="0"/>
          </a:p>
          <a:p>
            <a:pPr marL="0" indent="0">
              <a:buNone/>
            </a:pPr>
            <a:r>
              <a:rPr lang="en-US" dirty="0"/>
              <a:t>2) </a:t>
            </a:r>
            <a:r>
              <a:rPr lang="en-US" b="1" dirty="0"/>
              <a:t>USER REQUEST COMES IN: </a:t>
            </a:r>
            <a:r>
              <a:rPr lang="en-US" sz="1200" dirty="0"/>
              <a:t>using routing information invokes the appropriate controller logic found in routes and this can involve calling other </a:t>
            </a:r>
            <a:r>
              <a:rPr lang="en-US" sz="1200" dirty="0" err="1"/>
              <a:t>js</a:t>
            </a:r>
            <a:r>
              <a:rPr lang="en-US" sz="1200" dirty="0"/>
              <a:t> programs that </a:t>
            </a:r>
            <a:r>
              <a:rPr lang="en-US" sz="1200" dirty="0" smtClean="0"/>
              <a:t>communicate </a:t>
            </a:r>
            <a:r>
              <a:rPr lang="en-US" sz="1200" dirty="0"/>
              <a:t>with Database/Data servers or 3rd party (like ups </a:t>
            </a:r>
            <a:r>
              <a:rPr lang="en-US" sz="1200" dirty="0" err="1"/>
              <a:t>etc</a:t>
            </a:r>
            <a:r>
              <a:rPr lang="en-US" sz="1200" dirty="0"/>
              <a:t>). Then the data (if any) is bound to a template (a view found in views directory) and rendered and the response is delivered to the user.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5122" name="Picture 2" descr="http://algebra.sci.csueastbay.edu/~grewe/CS3520/Mat/NodeJS/nodejs_express_run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667000"/>
            <a:ext cx="8267700" cy="42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ynne\AppData\Local\Microsoft\Windows\INetCache\IE\8RQY3QEU\look---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61" y="-1"/>
            <a:ext cx="1369739" cy="135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example of a </a:t>
            </a:r>
            <a:r>
              <a:rPr lang="en-US" dirty="0" smtClean="0">
                <a:hlinkClick r:id="rId2"/>
              </a:rPr>
              <a:t>www.js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4582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i="1" dirty="0"/>
              <a:t>#!/</a:t>
            </a:r>
            <a:r>
              <a:rPr lang="en-US" sz="1600" i="1" dirty="0" err="1"/>
              <a:t>usr</a:t>
            </a:r>
            <a:r>
              <a:rPr lang="en-US" sz="1600" i="1" dirty="0"/>
              <a:t>/bin/</a:t>
            </a:r>
            <a:r>
              <a:rPr lang="en-US" sz="1600" i="1" dirty="0" err="1"/>
              <a:t>env</a:t>
            </a:r>
            <a:r>
              <a:rPr lang="en-US" sz="1600" i="1" dirty="0"/>
              <a:t> node</a:t>
            </a:r>
            <a:br>
              <a:rPr lang="en-US" sz="1600" i="1" dirty="0"/>
            </a:b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/>
              <a:t>/**</a:t>
            </a:r>
            <a:br>
              <a:rPr lang="en-US" sz="1600" i="1" dirty="0"/>
            </a:br>
            <a:r>
              <a:rPr lang="en-US" sz="1600" i="1" dirty="0"/>
              <a:t> * Module dependencies.</a:t>
            </a:r>
            <a:br>
              <a:rPr lang="en-US" sz="1600" i="1" dirty="0"/>
            </a:br>
            <a:r>
              <a:rPr lang="en-US" sz="1600" i="1" dirty="0"/>
              <a:t> */</a:t>
            </a:r>
            <a:br>
              <a:rPr lang="en-US" sz="1600" i="1" dirty="0"/>
            </a:b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b="1" dirty="0" err="1">
                <a:solidFill>
                  <a:srgbClr val="FF0000"/>
                </a:solidFill>
              </a:rPr>
              <a:t>var</a:t>
            </a:r>
            <a:r>
              <a:rPr lang="en-US" sz="1600" b="1" dirty="0">
                <a:solidFill>
                  <a:srgbClr val="FF0000"/>
                </a:solidFill>
              </a:rPr>
              <a:t> app </a:t>
            </a:r>
            <a:r>
              <a:rPr lang="en-US" sz="1600" b="1" dirty="0">
                <a:solidFill>
                  <a:srgbClr val="FF0000"/>
                </a:solidFill>
              </a:rPr>
              <a:t>= </a:t>
            </a:r>
            <a:r>
              <a:rPr lang="en-US" sz="1600" b="1" i="1" dirty="0">
                <a:solidFill>
                  <a:srgbClr val="FF0000"/>
                </a:solidFill>
              </a:rPr>
              <a:t>require</a:t>
            </a:r>
            <a:r>
              <a:rPr lang="en-US" sz="1600" b="1" dirty="0">
                <a:solidFill>
                  <a:srgbClr val="FF0000"/>
                </a:solidFill>
              </a:rPr>
              <a:t>(</a:t>
            </a:r>
            <a:r>
              <a:rPr lang="en-US" sz="1600" b="1" dirty="0">
                <a:solidFill>
                  <a:srgbClr val="FF0000"/>
                </a:solidFill>
              </a:rPr>
              <a:t>'../app</a:t>
            </a:r>
            <a:r>
              <a:rPr lang="en-US" sz="1600" b="1" dirty="0" smtClean="0">
                <a:solidFill>
                  <a:srgbClr val="FF0000"/>
                </a:solidFill>
              </a:rPr>
              <a:t>');     //THIS will load the app.js file that sets up routing</a:t>
            </a:r>
            <a:r>
              <a:rPr lang="en-US" sz="1600" b="1" dirty="0">
                <a:solidFill>
                  <a:srgbClr val="FF0000"/>
                </a:solidFill>
              </a:rPr>
              <a:t/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 err="1"/>
              <a:t>var</a:t>
            </a:r>
            <a:r>
              <a:rPr lang="en-US" sz="1600" b="1" dirty="0"/>
              <a:t> </a:t>
            </a:r>
            <a:r>
              <a:rPr lang="en-US" sz="1600" dirty="0"/>
              <a:t>debug </a:t>
            </a:r>
            <a:r>
              <a:rPr lang="en-US" sz="1600" dirty="0"/>
              <a:t>= </a:t>
            </a:r>
            <a:r>
              <a:rPr lang="en-US" sz="1600" i="1" dirty="0"/>
              <a:t>require</a:t>
            </a:r>
            <a:r>
              <a:rPr lang="en-US" sz="1600" dirty="0"/>
              <a:t>(</a:t>
            </a:r>
            <a:r>
              <a:rPr lang="en-US" sz="1600" b="1" dirty="0"/>
              <a:t>'debug'</a:t>
            </a:r>
            <a:r>
              <a:rPr lang="en-US" sz="1600" dirty="0"/>
              <a:t>)(</a:t>
            </a:r>
            <a:r>
              <a:rPr lang="en-US" sz="1600" b="1" dirty="0"/>
              <a:t>'</a:t>
            </a:r>
            <a:r>
              <a:rPr lang="en-US" sz="1600" b="1" dirty="0" err="1"/>
              <a:t>nodejsexpresswebstorm:server</a:t>
            </a:r>
            <a:r>
              <a:rPr lang="en-US" sz="1600" b="1" dirty="0"/>
              <a:t>'</a:t>
            </a:r>
            <a:r>
              <a:rPr lang="en-US" sz="1600" dirty="0"/>
              <a:t>);</a:t>
            </a:r>
            <a:br>
              <a:rPr lang="en-US" sz="1600" dirty="0"/>
            </a:br>
            <a:r>
              <a:rPr lang="en-US" sz="1600" b="1" dirty="0" err="1"/>
              <a:t>var</a:t>
            </a:r>
            <a:r>
              <a:rPr lang="en-US" sz="1600" b="1" dirty="0"/>
              <a:t> </a:t>
            </a:r>
            <a:r>
              <a:rPr lang="en-US" sz="1600" dirty="0"/>
              <a:t>http </a:t>
            </a:r>
            <a:r>
              <a:rPr lang="en-US" sz="1600" dirty="0"/>
              <a:t>= </a:t>
            </a:r>
            <a:r>
              <a:rPr lang="en-US" sz="1600" i="1" dirty="0"/>
              <a:t>require</a:t>
            </a:r>
            <a:r>
              <a:rPr lang="en-US" sz="1600" dirty="0"/>
              <a:t>(</a:t>
            </a:r>
            <a:r>
              <a:rPr lang="en-US" sz="1600" b="1" dirty="0"/>
              <a:t>'http'</a:t>
            </a:r>
            <a:r>
              <a:rPr lang="en-US" sz="1600" dirty="0"/>
              <a:t>);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i="1" dirty="0"/>
              <a:t>/**</a:t>
            </a:r>
            <a:br>
              <a:rPr lang="en-US" sz="1600" i="1" dirty="0"/>
            </a:br>
            <a:r>
              <a:rPr lang="en-US" sz="1600" i="1" dirty="0"/>
              <a:t> * Get port from environment and store in Express.</a:t>
            </a:r>
            <a:br>
              <a:rPr lang="en-US" sz="1600" i="1" dirty="0"/>
            </a:br>
            <a:r>
              <a:rPr lang="en-US" sz="1600" i="1" dirty="0"/>
              <a:t> */</a:t>
            </a:r>
            <a:br>
              <a:rPr lang="en-US" sz="1600" i="1" dirty="0"/>
            </a:b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b="1" dirty="0" err="1"/>
              <a:t>var</a:t>
            </a:r>
            <a:r>
              <a:rPr lang="en-US" sz="1600" b="1" dirty="0"/>
              <a:t> </a:t>
            </a:r>
            <a:r>
              <a:rPr lang="en-US" sz="1600" dirty="0"/>
              <a:t>port </a:t>
            </a:r>
            <a:r>
              <a:rPr lang="en-US" sz="1600" dirty="0"/>
              <a:t>= </a:t>
            </a:r>
            <a:r>
              <a:rPr lang="en-US" sz="1600" i="1" dirty="0" err="1"/>
              <a:t>normalizePort</a:t>
            </a:r>
            <a:r>
              <a:rPr lang="en-US" sz="1600" dirty="0"/>
              <a:t>(</a:t>
            </a:r>
            <a:r>
              <a:rPr lang="en-US" sz="1600" dirty="0" err="1"/>
              <a:t>process</a:t>
            </a:r>
            <a:r>
              <a:rPr lang="en-US" sz="1600" dirty="0" err="1"/>
              <a:t>.</a:t>
            </a:r>
            <a:r>
              <a:rPr lang="en-US" sz="1600" b="1" dirty="0" err="1"/>
              <a:t>env</a:t>
            </a:r>
            <a:r>
              <a:rPr lang="en-US" sz="1600" dirty="0" err="1"/>
              <a:t>.PORT</a:t>
            </a:r>
            <a:r>
              <a:rPr lang="en-US" sz="1600" dirty="0"/>
              <a:t> || </a:t>
            </a:r>
            <a:r>
              <a:rPr lang="en-US" sz="1600" b="1" dirty="0"/>
              <a:t>'3000'</a:t>
            </a:r>
            <a:r>
              <a:rPr lang="en-US" sz="1600" dirty="0"/>
              <a:t>);</a:t>
            </a:r>
            <a:br>
              <a:rPr lang="en-US" sz="1600" dirty="0"/>
            </a:br>
            <a:r>
              <a:rPr lang="en-US" sz="1600" dirty="0" err="1"/>
              <a:t>app</a:t>
            </a:r>
            <a:r>
              <a:rPr lang="en-US" sz="1600" dirty="0" err="1"/>
              <a:t>.</a:t>
            </a:r>
            <a:r>
              <a:rPr lang="en-US" sz="1600" dirty="0" err="1"/>
              <a:t>set</a:t>
            </a:r>
            <a:r>
              <a:rPr lang="en-US" sz="1600" dirty="0"/>
              <a:t>(</a:t>
            </a:r>
            <a:r>
              <a:rPr lang="en-US" sz="1600" b="1" dirty="0"/>
              <a:t>'port'</a:t>
            </a:r>
            <a:r>
              <a:rPr lang="en-US" sz="1600" dirty="0"/>
              <a:t>, </a:t>
            </a:r>
            <a:r>
              <a:rPr lang="en-US" sz="1600" dirty="0"/>
              <a:t>port</a:t>
            </a:r>
            <a:r>
              <a:rPr lang="en-US" sz="1600" dirty="0"/>
              <a:t>);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i="1" dirty="0"/>
              <a:t>/**</a:t>
            </a:r>
            <a:br>
              <a:rPr lang="en-US" sz="1600" i="1" dirty="0"/>
            </a:br>
            <a:r>
              <a:rPr lang="en-US" sz="1600" i="1" dirty="0"/>
              <a:t> * Create HTTP server.</a:t>
            </a:r>
            <a:br>
              <a:rPr lang="en-US" sz="1600" i="1" dirty="0"/>
            </a:br>
            <a:r>
              <a:rPr lang="en-US" sz="1600" i="1" dirty="0"/>
              <a:t> */</a:t>
            </a:r>
            <a:br>
              <a:rPr lang="en-US" sz="1600" i="1" dirty="0"/>
            </a:b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b="1" dirty="0" err="1"/>
              <a:t>var</a:t>
            </a:r>
            <a:r>
              <a:rPr lang="en-US" sz="1600" b="1" dirty="0"/>
              <a:t> </a:t>
            </a:r>
            <a:r>
              <a:rPr lang="en-US" sz="1600" dirty="0"/>
              <a:t>server </a:t>
            </a:r>
            <a:r>
              <a:rPr lang="en-US" sz="1600" dirty="0"/>
              <a:t>= </a:t>
            </a:r>
            <a:r>
              <a:rPr lang="en-US" sz="1600" dirty="0" err="1"/>
              <a:t>http</a:t>
            </a:r>
            <a:r>
              <a:rPr lang="en-US" sz="1600" dirty="0" err="1"/>
              <a:t>.</a:t>
            </a:r>
            <a:r>
              <a:rPr lang="en-US" sz="1600" dirty="0" err="1"/>
              <a:t>createServer</a:t>
            </a:r>
            <a:r>
              <a:rPr lang="en-US" sz="1600" dirty="0"/>
              <a:t>(</a:t>
            </a:r>
            <a:r>
              <a:rPr lang="en-US" sz="1600" dirty="0"/>
              <a:t>app</a:t>
            </a:r>
            <a:r>
              <a:rPr lang="en-US" sz="1600" dirty="0" smtClean="0"/>
              <a:t>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27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www.js</a:t>
            </a:r>
            <a:r>
              <a:rPr lang="en-US" dirty="0" smtClean="0"/>
              <a:t> file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4582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i="1" dirty="0" smtClean="0"/>
              <a:t>/**</a:t>
            </a: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 * Listen on provided port, on all network interfaces.</a:t>
            </a:r>
            <a:br>
              <a:rPr lang="en-US" sz="1400" i="1" dirty="0"/>
            </a:br>
            <a:r>
              <a:rPr lang="en-US" sz="1400" i="1" dirty="0"/>
              <a:t> */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dirty="0" err="1"/>
              <a:t>server</a:t>
            </a:r>
            <a:r>
              <a:rPr lang="en-US" sz="1400" dirty="0" err="1"/>
              <a:t>.</a:t>
            </a:r>
            <a:r>
              <a:rPr lang="en-US" sz="1400" dirty="0" err="1"/>
              <a:t>listen</a:t>
            </a:r>
            <a:r>
              <a:rPr lang="en-US" sz="1400" dirty="0"/>
              <a:t>(</a:t>
            </a:r>
            <a:r>
              <a:rPr lang="en-US" sz="1400" dirty="0"/>
              <a:t>port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 err="1"/>
              <a:t>server</a:t>
            </a:r>
            <a:r>
              <a:rPr lang="en-US" sz="1400" dirty="0" err="1"/>
              <a:t>.</a:t>
            </a:r>
            <a:r>
              <a:rPr lang="en-US" sz="1400" dirty="0" err="1"/>
              <a:t>on</a:t>
            </a:r>
            <a:r>
              <a:rPr lang="en-US" sz="1400" dirty="0"/>
              <a:t>(</a:t>
            </a:r>
            <a:r>
              <a:rPr lang="en-US" sz="1400" b="1" dirty="0"/>
              <a:t>'error'</a:t>
            </a:r>
            <a:r>
              <a:rPr lang="en-US" sz="1400" dirty="0"/>
              <a:t>, </a:t>
            </a:r>
            <a:r>
              <a:rPr lang="en-US" sz="1400" i="1" dirty="0" err="1"/>
              <a:t>onError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 err="1"/>
              <a:t>server</a:t>
            </a:r>
            <a:r>
              <a:rPr lang="en-US" sz="1400" dirty="0" err="1"/>
              <a:t>.</a:t>
            </a:r>
            <a:r>
              <a:rPr lang="en-US" sz="1400" dirty="0" err="1"/>
              <a:t>on</a:t>
            </a:r>
            <a:r>
              <a:rPr lang="en-US" sz="1400" dirty="0"/>
              <a:t>(</a:t>
            </a:r>
            <a:r>
              <a:rPr lang="en-US" sz="1400" b="1" dirty="0"/>
              <a:t>'listening'</a:t>
            </a:r>
            <a:r>
              <a:rPr lang="en-US" sz="1400" dirty="0"/>
              <a:t>, </a:t>
            </a:r>
            <a:r>
              <a:rPr lang="en-US" sz="1400" i="1" dirty="0" err="1"/>
              <a:t>onListening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/**</a:t>
            </a:r>
            <a:br>
              <a:rPr lang="en-US" sz="1400" i="1" dirty="0"/>
            </a:br>
            <a:r>
              <a:rPr lang="en-US" sz="1400" i="1" dirty="0"/>
              <a:t> * Normalize a port into a number, string, or false.</a:t>
            </a:r>
            <a:br>
              <a:rPr lang="en-US" sz="1400" i="1" dirty="0"/>
            </a:br>
            <a:r>
              <a:rPr lang="en-US" sz="1400" i="1" dirty="0"/>
              <a:t> */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b="1" dirty="0"/>
              <a:t>function </a:t>
            </a:r>
            <a:r>
              <a:rPr lang="en-US" sz="1400" i="1" dirty="0" err="1"/>
              <a:t>normalizePort</a:t>
            </a:r>
            <a:r>
              <a:rPr lang="en-US" sz="1400" dirty="0"/>
              <a:t>(</a:t>
            </a:r>
            <a:r>
              <a:rPr lang="en-US" sz="1400" dirty="0" err="1"/>
              <a:t>val</a:t>
            </a:r>
            <a:r>
              <a:rPr lang="en-US" sz="1400" dirty="0"/>
              <a:t>) {</a:t>
            </a: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b="1" dirty="0" err="1"/>
              <a:t>var</a:t>
            </a:r>
            <a:r>
              <a:rPr lang="en-US" sz="1400" b="1" dirty="0"/>
              <a:t> </a:t>
            </a:r>
            <a:r>
              <a:rPr lang="en-US" sz="1400" dirty="0"/>
              <a:t>port = </a:t>
            </a:r>
            <a:r>
              <a:rPr lang="en-US" sz="1400" dirty="0" err="1"/>
              <a:t>parseInt</a:t>
            </a:r>
            <a:r>
              <a:rPr lang="en-US" sz="1400" dirty="0"/>
              <a:t>(</a:t>
            </a:r>
            <a:r>
              <a:rPr lang="en-US" sz="1400" dirty="0" err="1"/>
              <a:t>val</a:t>
            </a:r>
            <a:r>
              <a:rPr lang="en-US" sz="1400" dirty="0"/>
              <a:t>, 10);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b="1" dirty="0"/>
              <a:t>if </a:t>
            </a:r>
            <a:r>
              <a:rPr lang="en-US" sz="1400" dirty="0"/>
              <a:t>(</a:t>
            </a:r>
            <a:r>
              <a:rPr lang="en-US" sz="1400" dirty="0" err="1"/>
              <a:t>isNaN</a:t>
            </a:r>
            <a:r>
              <a:rPr lang="en-US" sz="1400" dirty="0"/>
              <a:t>(port)) {</a:t>
            </a:r>
            <a:br>
              <a:rPr lang="en-US" sz="1400" dirty="0"/>
            </a:br>
            <a:r>
              <a:rPr lang="en-US" sz="1400" dirty="0"/>
              <a:t>    </a:t>
            </a:r>
            <a:r>
              <a:rPr lang="en-US" sz="1400" i="1" dirty="0"/>
              <a:t>// named pipe</a:t>
            </a:r>
            <a:br>
              <a:rPr lang="en-US" sz="1400" i="1" dirty="0"/>
            </a:br>
            <a:r>
              <a:rPr lang="en-US" sz="1400" i="1" dirty="0"/>
              <a:t>    </a:t>
            </a:r>
            <a:r>
              <a:rPr lang="en-US" sz="1400" b="1" dirty="0"/>
              <a:t>return </a:t>
            </a:r>
            <a:r>
              <a:rPr lang="en-US" sz="1400" dirty="0" err="1"/>
              <a:t>val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  }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b="1" dirty="0"/>
              <a:t>if </a:t>
            </a:r>
            <a:r>
              <a:rPr lang="en-US" sz="1400" dirty="0"/>
              <a:t>(port &gt;= 0) {</a:t>
            </a:r>
            <a:br>
              <a:rPr lang="en-US" sz="1400" dirty="0"/>
            </a:br>
            <a:r>
              <a:rPr lang="en-US" sz="1400" dirty="0"/>
              <a:t>    </a:t>
            </a:r>
            <a:r>
              <a:rPr lang="en-US" sz="1400" i="1" dirty="0"/>
              <a:t>// port number</a:t>
            </a:r>
            <a:br>
              <a:rPr lang="en-US" sz="1400" i="1" dirty="0"/>
            </a:br>
            <a:r>
              <a:rPr lang="en-US" sz="1400" i="1" dirty="0"/>
              <a:t>    </a:t>
            </a:r>
            <a:r>
              <a:rPr lang="en-US" sz="1400" b="1" dirty="0"/>
              <a:t>return </a:t>
            </a:r>
            <a:r>
              <a:rPr lang="en-US" sz="1400" dirty="0"/>
              <a:t>port;</a:t>
            </a:r>
            <a:br>
              <a:rPr lang="en-US" sz="1400" dirty="0"/>
            </a:br>
            <a:r>
              <a:rPr lang="en-US" sz="1400" dirty="0"/>
              <a:t>  }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b="1" dirty="0"/>
              <a:t>return false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}</a:t>
            </a:r>
            <a:br>
              <a:rPr lang="en-US" sz="1400" dirty="0"/>
            </a:br>
            <a:r>
              <a:rPr lang="en-US" sz="1400" i="1" dirty="0"/>
              <a:t/>
            </a:r>
            <a:br>
              <a:rPr lang="en-US" sz="1400" i="1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93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www.js</a:t>
            </a:r>
            <a:r>
              <a:rPr lang="en-US" dirty="0" smtClean="0"/>
              <a:t> file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609600"/>
            <a:ext cx="8001000" cy="6248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/**</a:t>
            </a:r>
            <a:br>
              <a:rPr lang="en-US" i="1" dirty="0"/>
            </a:br>
            <a:r>
              <a:rPr lang="en-US" i="1" dirty="0"/>
              <a:t> * Event listener for HTTP server "error" event.</a:t>
            </a:r>
            <a:br>
              <a:rPr lang="en-US" i="1" dirty="0"/>
            </a:br>
            <a:r>
              <a:rPr lang="en-US" i="1" dirty="0"/>
              <a:t> */</a:t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b="1" dirty="0"/>
              <a:t>function </a:t>
            </a:r>
            <a:r>
              <a:rPr lang="en-US" i="1" dirty="0" err="1"/>
              <a:t>onError</a:t>
            </a:r>
            <a:r>
              <a:rPr lang="en-US" dirty="0"/>
              <a:t>(error) {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if </a:t>
            </a:r>
            <a:r>
              <a:rPr lang="en-US" dirty="0"/>
              <a:t>(</a:t>
            </a:r>
            <a:r>
              <a:rPr lang="en-US" dirty="0" err="1"/>
              <a:t>error.</a:t>
            </a:r>
            <a:r>
              <a:rPr lang="en-US" b="1" dirty="0" err="1"/>
              <a:t>syscall</a:t>
            </a:r>
            <a:r>
              <a:rPr lang="en-US" b="1" dirty="0"/>
              <a:t> </a:t>
            </a:r>
            <a:r>
              <a:rPr lang="en-US" dirty="0"/>
              <a:t>!== </a:t>
            </a:r>
            <a:r>
              <a:rPr lang="en-US" b="1" dirty="0"/>
              <a:t>'listen'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throw </a:t>
            </a:r>
            <a:r>
              <a:rPr lang="en-US" dirty="0"/>
              <a:t>error;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dirty="0"/>
              <a:t>bind </a:t>
            </a:r>
            <a:r>
              <a:rPr lang="en-US" dirty="0"/>
              <a:t>= </a:t>
            </a:r>
            <a:r>
              <a:rPr lang="en-US" b="1" dirty="0" err="1"/>
              <a:t>typeof</a:t>
            </a:r>
            <a:r>
              <a:rPr lang="en-US" b="1" dirty="0"/>
              <a:t> </a:t>
            </a:r>
            <a:r>
              <a:rPr lang="en-US" dirty="0"/>
              <a:t>port </a:t>
            </a:r>
            <a:r>
              <a:rPr lang="en-US" dirty="0"/>
              <a:t>=== </a:t>
            </a:r>
            <a:r>
              <a:rPr lang="en-US" b="1" dirty="0"/>
              <a:t>'string'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dirty="0"/>
              <a:t>? </a:t>
            </a:r>
            <a:r>
              <a:rPr lang="en-US" b="1" dirty="0"/>
              <a:t>'Pipe ' </a:t>
            </a:r>
            <a:r>
              <a:rPr lang="en-US" dirty="0"/>
              <a:t>+ </a:t>
            </a:r>
            <a:r>
              <a:rPr lang="en-US" dirty="0"/>
              <a:t>port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/>
              <a:t>: </a:t>
            </a:r>
            <a:r>
              <a:rPr lang="en-US" b="1" dirty="0"/>
              <a:t>'Port ' </a:t>
            </a:r>
            <a:r>
              <a:rPr lang="en-US" dirty="0"/>
              <a:t>+ </a:t>
            </a:r>
            <a:r>
              <a:rPr lang="en-US" dirty="0"/>
              <a:t>port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i="1" dirty="0"/>
              <a:t>// handle specific listen errors with friendly messages</a:t>
            </a:r>
            <a:br>
              <a:rPr lang="en-US" i="1" dirty="0"/>
            </a:br>
            <a:r>
              <a:rPr lang="en-US" i="1" dirty="0"/>
              <a:t>  </a:t>
            </a:r>
            <a:r>
              <a:rPr lang="en-US" b="1" dirty="0"/>
              <a:t>switch </a:t>
            </a:r>
            <a:r>
              <a:rPr lang="en-US" dirty="0"/>
              <a:t>(</a:t>
            </a:r>
            <a:r>
              <a:rPr lang="en-US" dirty="0" err="1"/>
              <a:t>error.</a:t>
            </a:r>
            <a:r>
              <a:rPr lang="en-US" b="1" dirty="0" err="1"/>
              <a:t>code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case 'EACCES'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i="1" dirty="0" err="1"/>
              <a:t>console</a:t>
            </a:r>
            <a:r>
              <a:rPr lang="en-US" dirty="0" err="1"/>
              <a:t>.</a:t>
            </a:r>
            <a:r>
              <a:rPr lang="en-US" dirty="0" err="1"/>
              <a:t>error</a:t>
            </a:r>
            <a:r>
              <a:rPr lang="en-US" dirty="0"/>
              <a:t>(</a:t>
            </a:r>
            <a:r>
              <a:rPr lang="en-US" dirty="0"/>
              <a:t>bind </a:t>
            </a:r>
            <a:r>
              <a:rPr lang="en-US" dirty="0"/>
              <a:t>+ </a:t>
            </a:r>
            <a:r>
              <a:rPr lang="en-US" b="1" dirty="0"/>
              <a:t>' requires elevated privileges'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process</a:t>
            </a:r>
            <a:r>
              <a:rPr lang="en-US" dirty="0" err="1"/>
              <a:t>.</a:t>
            </a:r>
            <a:r>
              <a:rPr lang="en-US" dirty="0" err="1"/>
              <a:t>exit</a:t>
            </a:r>
            <a:r>
              <a:rPr lang="en-US" dirty="0"/>
              <a:t>(</a:t>
            </a:r>
            <a:r>
              <a:rPr lang="en-US" dirty="0"/>
              <a:t>1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/>
              <a:t>break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case 'EADDRINUSE'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i="1" dirty="0" err="1"/>
              <a:t>console</a:t>
            </a:r>
            <a:r>
              <a:rPr lang="en-US" dirty="0" err="1"/>
              <a:t>.</a:t>
            </a:r>
            <a:r>
              <a:rPr lang="en-US" dirty="0" err="1"/>
              <a:t>error</a:t>
            </a:r>
            <a:r>
              <a:rPr lang="en-US" dirty="0"/>
              <a:t>(</a:t>
            </a:r>
            <a:r>
              <a:rPr lang="en-US" dirty="0"/>
              <a:t>bind </a:t>
            </a:r>
            <a:r>
              <a:rPr lang="en-US" dirty="0"/>
              <a:t>+ </a:t>
            </a:r>
            <a:r>
              <a:rPr lang="en-US" b="1" dirty="0"/>
              <a:t>' is already in use'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process</a:t>
            </a:r>
            <a:r>
              <a:rPr lang="en-US" dirty="0" err="1"/>
              <a:t>.</a:t>
            </a:r>
            <a:r>
              <a:rPr lang="en-US" dirty="0" err="1"/>
              <a:t>exit</a:t>
            </a:r>
            <a:r>
              <a:rPr lang="en-US" dirty="0"/>
              <a:t>(</a:t>
            </a:r>
            <a:r>
              <a:rPr lang="en-US" dirty="0"/>
              <a:t>1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/>
              <a:t>break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default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/>
              <a:t>throw </a:t>
            </a:r>
            <a:r>
              <a:rPr lang="en-US" dirty="0"/>
              <a:t>error;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/**</a:t>
            </a:r>
            <a:br>
              <a:rPr lang="en-US" i="1" dirty="0"/>
            </a:br>
            <a:r>
              <a:rPr lang="en-US" i="1" dirty="0"/>
              <a:t> * Event listener for HTTP server "listening" event.</a:t>
            </a:r>
            <a:br>
              <a:rPr lang="en-US" i="1" dirty="0"/>
            </a:br>
            <a:r>
              <a:rPr lang="en-US" i="1" dirty="0"/>
              <a:t> */</a:t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b="1" dirty="0"/>
              <a:t>function </a:t>
            </a:r>
            <a:r>
              <a:rPr lang="en-US" i="1" dirty="0" err="1"/>
              <a:t>onListening</a:t>
            </a:r>
            <a:r>
              <a:rPr lang="en-US" dirty="0"/>
              <a:t>() {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dirty="0" err="1"/>
              <a:t>addr</a:t>
            </a:r>
            <a:r>
              <a:rPr lang="en-US" dirty="0"/>
              <a:t> </a:t>
            </a:r>
            <a:r>
              <a:rPr lang="en-US" dirty="0"/>
              <a:t>= </a:t>
            </a:r>
            <a:r>
              <a:rPr lang="en-US" dirty="0" err="1"/>
              <a:t>server</a:t>
            </a:r>
            <a:r>
              <a:rPr lang="en-US" dirty="0" err="1"/>
              <a:t>.</a:t>
            </a:r>
            <a:r>
              <a:rPr lang="en-US" b="1" dirty="0" err="1"/>
              <a:t>address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dirty="0"/>
              <a:t>bind </a:t>
            </a:r>
            <a:r>
              <a:rPr lang="en-US" dirty="0"/>
              <a:t>= </a:t>
            </a:r>
            <a:r>
              <a:rPr lang="en-US" b="1" dirty="0" err="1"/>
              <a:t>typeof</a:t>
            </a:r>
            <a:r>
              <a:rPr lang="en-US" b="1" dirty="0"/>
              <a:t> </a:t>
            </a:r>
            <a:r>
              <a:rPr lang="en-US" dirty="0" err="1"/>
              <a:t>addr</a:t>
            </a:r>
            <a:r>
              <a:rPr lang="en-US" dirty="0"/>
              <a:t> </a:t>
            </a:r>
            <a:r>
              <a:rPr lang="en-US" dirty="0"/>
              <a:t>=== </a:t>
            </a:r>
            <a:r>
              <a:rPr lang="en-US" b="1" dirty="0"/>
              <a:t>'string'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dirty="0"/>
              <a:t>? </a:t>
            </a:r>
            <a:r>
              <a:rPr lang="en-US" b="1" dirty="0"/>
              <a:t>'pipe ' </a:t>
            </a:r>
            <a:r>
              <a:rPr lang="en-US" dirty="0"/>
              <a:t>+ </a:t>
            </a:r>
            <a:r>
              <a:rPr lang="en-US" dirty="0" err="1"/>
              <a:t>addr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/>
              <a:t>: </a:t>
            </a:r>
            <a:r>
              <a:rPr lang="en-US" b="1" dirty="0"/>
              <a:t>'port ' </a:t>
            </a:r>
            <a:r>
              <a:rPr lang="en-US" dirty="0"/>
              <a:t>+ </a:t>
            </a:r>
            <a:r>
              <a:rPr lang="en-US" dirty="0" err="1"/>
              <a:t>addr</a:t>
            </a:r>
            <a:r>
              <a:rPr lang="en-US" dirty="0" err="1"/>
              <a:t>.</a:t>
            </a:r>
            <a:r>
              <a:rPr lang="en-US" b="1" dirty="0" err="1"/>
              <a:t>port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/>
              <a:t>debug</a:t>
            </a:r>
            <a:r>
              <a:rPr lang="en-US" dirty="0"/>
              <a:t>(</a:t>
            </a:r>
            <a:r>
              <a:rPr lang="en-US" b="1" dirty="0"/>
              <a:t>'Listening on ' </a:t>
            </a:r>
            <a:r>
              <a:rPr lang="en-US" dirty="0"/>
              <a:t>+ </a:t>
            </a:r>
            <a:r>
              <a:rPr lang="en-US" dirty="0"/>
              <a:t>bind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example of app.js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Notice it loads</a:t>
            </a:r>
          </a:p>
          <a:p>
            <a:pPr marL="0" indent="0">
              <a:buNone/>
            </a:pPr>
            <a:r>
              <a:rPr lang="en-US" dirty="0" smtClean="0"/>
              <a:t>(requires) a number</a:t>
            </a:r>
            <a:br>
              <a:rPr lang="en-US" dirty="0" smtClean="0"/>
            </a:br>
            <a:r>
              <a:rPr lang="en-US" dirty="0" smtClean="0"/>
              <a:t>of routes files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later it</a:t>
            </a:r>
          </a:p>
          <a:p>
            <a:pPr marL="0" indent="0">
              <a:buNone/>
            </a:pPr>
            <a:r>
              <a:rPr lang="en-US" dirty="0" smtClean="0"/>
              <a:t>Specifies some</a:t>
            </a:r>
            <a:br>
              <a:rPr lang="en-US" dirty="0" smtClean="0"/>
            </a:br>
            <a:r>
              <a:rPr lang="en-US" dirty="0" smtClean="0"/>
              <a:t>“middleware” </a:t>
            </a:r>
            <a:br>
              <a:rPr lang="en-US" dirty="0" smtClean="0"/>
            </a:br>
            <a:r>
              <a:rPr lang="en-US" dirty="0" smtClean="0"/>
              <a:t>functions it will</a:t>
            </a:r>
          </a:p>
          <a:p>
            <a:pPr marL="0" indent="0">
              <a:buNone/>
            </a:pPr>
            <a:r>
              <a:rPr lang="en-US" dirty="0" smtClean="0"/>
              <a:t>execute</a:t>
            </a:r>
            <a:endParaRPr 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53244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8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routing code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NOTE: for each request type (GET, POST, PUT, DELETE, </a:t>
            </a:r>
            <a:r>
              <a:rPr lang="en-US" dirty="0" err="1" smtClean="0"/>
              <a:t>etc</a:t>
            </a:r>
            <a:r>
              <a:rPr lang="en-US" dirty="0" smtClean="0"/>
              <a:t>) there is a method call on our express object app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generic example for POST request: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err="1" smtClean="0"/>
              <a:t>app.post</a:t>
            </a:r>
            <a:r>
              <a:rPr lang="en-US" dirty="0" smtClean="0"/>
              <a:t>(‘URI’, function</a:t>
            </a:r>
            <a:r>
              <a:rPr lang="en-US" dirty="0"/>
              <a:t>(</a:t>
            </a:r>
            <a:r>
              <a:rPr lang="en-US" dirty="0" err="1"/>
              <a:t>req</a:t>
            </a:r>
            <a:r>
              <a:rPr lang="en-US" dirty="0"/>
              <a:t>, res) {</a:t>
            </a:r>
            <a:br>
              <a:rPr lang="en-US" dirty="0"/>
            </a:br>
            <a:r>
              <a:rPr lang="en-US" dirty="0" smtClean="0"/>
              <a:t>		</a:t>
            </a:r>
            <a:r>
              <a:rPr lang="en-US" dirty="0" err="1" smtClean="0"/>
              <a:t>res.send</a:t>
            </a:r>
            <a:r>
              <a:rPr lang="en-US" dirty="0"/>
              <a:t>('Hello World!')</a:t>
            </a:r>
            <a:br>
              <a:rPr lang="en-US" dirty="0"/>
            </a:br>
            <a:r>
              <a:rPr lang="en-US" dirty="0" smtClean="0"/>
              <a:t>	        });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48640" lvl="2" indent="0">
              <a:buNone/>
            </a:pPr>
            <a:endParaRPr lang="en-US" dirty="0"/>
          </a:p>
        </p:txBody>
      </p:sp>
      <p:pic>
        <p:nvPicPr>
          <p:cNvPr id="4" name="Picture 2" descr="http://algebra.sci.csueastbay.edu/~grewe/CS3520/Mat/NodeJS/Expres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7340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59436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Remember this inside</a:t>
            </a:r>
            <a:br>
              <a:rPr lang="en-US" i="1" dirty="0" smtClean="0"/>
            </a:br>
            <a:r>
              <a:rPr lang="en-US" i="1" dirty="0" smtClean="0"/>
              <a:t>a routing file in routes directory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575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Routing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28750"/>
            <a:ext cx="8534400" cy="5410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cool = require('cool-</a:t>
            </a:r>
            <a:r>
              <a:rPr lang="en-US" dirty="0" err="1"/>
              <a:t>ascii</a:t>
            </a:r>
            <a:r>
              <a:rPr lang="en-US" dirty="0"/>
              <a:t>-faces'); </a:t>
            </a:r>
            <a:br>
              <a:rPr lang="en-US" dirty="0"/>
            </a:b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express = require('express</a:t>
            </a:r>
            <a:r>
              <a:rPr lang="en-US" dirty="0" smtClean="0"/>
              <a:t>');</a:t>
            </a:r>
            <a:br>
              <a:rPr lang="en-US" dirty="0" smtClean="0"/>
            </a:br>
            <a:r>
              <a:rPr lang="en-US" sz="3300" b="1" dirty="0" err="1" smtClean="0">
                <a:solidFill>
                  <a:srgbClr val="FF0000"/>
                </a:solidFill>
              </a:rPr>
              <a:t>var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>
                <a:solidFill>
                  <a:srgbClr val="FF0000"/>
                </a:solidFill>
              </a:rPr>
              <a:t>app = express();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/>
              <a:t>pg</a:t>
            </a:r>
            <a:r>
              <a:rPr lang="en-US" dirty="0"/>
              <a:t> = require('</a:t>
            </a:r>
            <a:r>
              <a:rPr lang="en-US" dirty="0" err="1"/>
              <a:t>pg</a:t>
            </a:r>
            <a:r>
              <a:rPr lang="en-US" dirty="0" smtClean="0"/>
              <a:t>');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//</a:t>
            </a:r>
            <a:r>
              <a:rPr lang="en-US" dirty="0"/>
              <a:t>map URI /</a:t>
            </a:r>
            <a:r>
              <a:rPr lang="en-US" dirty="0" err="1"/>
              <a:t>nodeMongoDBTest</a:t>
            </a:r>
            <a:r>
              <a:rPr lang="en-US" dirty="0"/>
              <a:t> to </a:t>
            </a:r>
            <a:r>
              <a:rPr lang="en-US" dirty="0" err="1"/>
              <a:t>nodeMongoDBTest.ejs</a:t>
            </a:r>
            <a:r>
              <a:rPr lang="en-US" dirty="0"/>
              <a:t> in the sub-directory pages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app.get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dirty="0"/>
              <a:t>'/', function(request, response) { </a:t>
            </a:r>
            <a:r>
              <a:rPr lang="en-US" dirty="0" err="1"/>
              <a:t>response.render</a:t>
            </a:r>
            <a:r>
              <a:rPr lang="en-US" dirty="0"/>
              <a:t>('pages/index'); </a:t>
            </a:r>
            <a:r>
              <a:rPr lang="en-US" dirty="0" smtClean="0"/>
              <a:t>});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//map URI /</a:t>
            </a:r>
            <a:r>
              <a:rPr lang="en-US" dirty="0" err="1" smtClean="0"/>
              <a:t>nodeMongoDBText</a:t>
            </a:r>
            <a:r>
              <a:rPr lang="en-US" dirty="0" smtClean="0"/>
              <a:t> to the page pages/</a:t>
            </a:r>
            <a:r>
              <a:rPr lang="en-US" dirty="0" err="1" smtClean="0"/>
              <a:t>nodeMongoDBTest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app.get</a:t>
            </a:r>
            <a:r>
              <a:rPr lang="en-US" dirty="0"/>
              <a:t>('/</a:t>
            </a:r>
            <a:r>
              <a:rPr lang="en-US" dirty="0" err="1"/>
              <a:t>nodeMongoDBTest</a:t>
            </a:r>
            <a:r>
              <a:rPr lang="en-US" dirty="0"/>
              <a:t>', function(request, response) { </a:t>
            </a:r>
            <a:r>
              <a:rPr lang="en-US" dirty="0" err="1"/>
              <a:t>response.render</a:t>
            </a:r>
            <a:r>
              <a:rPr lang="en-US" dirty="0"/>
              <a:t>('pages/</a:t>
            </a:r>
            <a:r>
              <a:rPr lang="en-US" dirty="0" err="1"/>
              <a:t>nodeMongoDBTest</a:t>
            </a:r>
            <a:r>
              <a:rPr lang="en-US" dirty="0"/>
              <a:t>'); });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//</a:t>
            </a:r>
            <a:r>
              <a:rPr lang="en-US" dirty="0"/>
              <a:t>when URI /</a:t>
            </a:r>
            <a:r>
              <a:rPr lang="en-US" dirty="0" smtClean="0"/>
              <a:t>cool </a:t>
            </a:r>
            <a:r>
              <a:rPr lang="en-US" dirty="0"/>
              <a:t>requested call </a:t>
            </a:r>
            <a:r>
              <a:rPr lang="en-US" b="1" dirty="0">
                <a:solidFill>
                  <a:srgbClr val="00B050"/>
                </a:solidFill>
              </a:rPr>
              <a:t>the cool function from the cool module required at top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app.get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dirty="0"/>
              <a:t>'/cool', function(request, response) { </a:t>
            </a:r>
            <a:r>
              <a:rPr lang="en-US" dirty="0" err="1"/>
              <a:t>response.send</a:t>
            </a:r>
            <a:r>
              <a:rPr lang="en-US" dirty="0"/>
              <a:t>(cool()); });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//</a:t>
            </a:r>
            <a:r>
              <a:rPr lang="en-US" dirty="0"/>
              <a:t>when URI /times requested call the inline function which increments #times run 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app.get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dirty="0"/>
              <a:t>'/times', function(request, response) 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err="1"/>
              <a:t>var</a:t>
            </a:r>
            <a:r>
              <a:rPr lang="en-US" dirty="0"/>
              <a:t> result = ''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times = </a:t>
            </a:r>
            <a:r>
              <a:rPr lang="en-US" dirty="0" err="1"/>
              <a:t>process.env.TIMES</a:t>
            </a:r>
            <a:r>
              <a:rPr lang="en-US" dirty="0"/>
              <a:t> || 5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for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times; </a:t>
            </a:r>
            <a:r>
              <a:rPr lang="en-US" dirty="0" err="1"/>
              <a:t>i</a:t>
            </a:r>
            <a:r>
              <a:rPr lang="en-US" dirty="0"/>
              <a:t>++)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     result </a:t>
            </a:r>
            <a:r>
              <a:rPr lang="en-US" dirty="0"/>
              <a:t>+= </a:t>
            </a:r>
            <a:r>
              <a:rPr lang="en-US" dirty="0" err="1"/>
              <a:t>i</a:t>
            </a:r>
            <a:r>
              <a:rPr lang="en-US" dirty="0"/>
              <a:t> + ' </a:t>
            </a:r>
            <a:r>
              <a:rPr lang="en-US" dirty="0" smtClean="0"/>
              <a:t>';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 </a:t>
            </a:r>
            <a:r>
              <a:rPr lang="en-US" dirty="0" err="1"/>
              <a:t>response.send</a:t>
            </a:r>
            <a:r>
              <a:rPr lang="en-US" dirty="0"/>
              <a:t>(result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          });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6002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Remember this inside</a:t>
            </a:r>
            <a:br>
              <a:rPr lang="en-US" i="1" dirty="0" smtClean="0"/>
            </a:br>
            <a:r>
              <a:rPr lang="en-US" i="1" dirty="0" smtClean="0"/>
              <a:t>a routing file in routes directory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333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the </a:t>
            </a:r>
            <a:r>
              <a:rPr lang="en-US" dirty="0" err="1" smtClean="0"/>
              <a:t>app.get</a:t>
            </a:r>
            <a:r>
              <a:rPr lang="en-US" dirty="0" smtClean="0"/>
              <a:t> call</a:t>
            </a:r>
            <a:endParaRPr lang="en-US" dirty="0"/>
          </a:p>
        </p:txBody>
      </p:sp>
      <p:pic>
        <p:nvPicPr>
          <p:cNvPr id="6146" name="Picture 2" descr="http://algebra.sci.csueastbay.edu/~grewe/CS3520/Mat/NodeJS/Express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71800"/>
            <a:ext cx="95440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24384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Remember this inside</a:t>
            </a:r>
            <a:br>
              <a:rPr lang="en-US" i="1" dirty="0" smtClean="0"/>
            </a:br>
            <a:r>
              <a:rPr lang="en-US" i="1" dirty="0" smtClean="0"/>
              <a:t>a routing file in routes directory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083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the request and response </a:t>
            </a:r>
            <a:r>
              <a:rPr lang="en-US" sz="2800" dirty="0" err="1" smtClean="0"/>
              <a:t>obejcts</a:t>
            </a:r>
            <a:r>
              <a:rPr lang="en-US" sz="2800" dirty="0" smtClean="0"/>
              <a:t> in our </a:t>
            </a:r>
            <a:r>
              <a:rPr lang="en-US" sz="2800" dirty="0" err="1" smtClean="0"/>
              <a:t>app.get</a:t>
            </a:r>
            <a:r>
              <a:rPr lang="en-US" sz="2800" dirty="0" smtClean="0"/>
              <a:t>(‘</a:t>
            </a:r>
            <a:r>
              <a:rPr lang="en-US" sz="2800" dirty="0" err="1" smtClean="0"/>
              <a:t>uri</a:t>
            </a:r>
            <a:r>
              <a:rPr lang="en-US" sz="2800" dirty="0" smtClean="0"/>
              <a:t>’, function(</a:t>
            </a:r>
            <a:r>
              <a:rPr lang="en-US" sz="2800" dirty="0" err="1" smtClean="0"/>
              <a:t>request,response</a:t>
            </a:r>
            <a:r>
              <a:rPr lang="en-US" sz="2800" dirty="0" smtClean="0"/>
              <a:t>, next) method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140321"/>
              </p:ext>
            </p:extLst>
          </p:nvPr>
        </p:nvGraphicFramePr>
        <p:xfrm>
          <a:off x="76200" y="1600200"/>
          <a:ext cx="8839200" cy="527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Request Object</a:t>
                      </a:r>
                    </a:p>
                    <a:p>
                      <a:endParaRPr lang="en-US" dirty="0" smtClean="0"/>
                    </a:p>
                    <a:p>
                      <a:r>
                        <a:rPr kumimoji="0" lang="en-US" sz="2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req.params.name_of_param</a:t>
                      </a:r>
                      <a:endParaRPr kumimoji="0" lang="en-US" sz="2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example:</a:t>
                      </a:r>
                    </a:p>
                    <a:p>
                      <a:pPr lvl="1"/>
                      <a:r>
                        <a:rPr lang="en-US" dirty="0" err="1" smtClean="0"/>
                        <a:t>app</a:t>
                      </a:r>
                      <a:r>
                        <a:rPr kumimoji="0" lang="en-US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.get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('/user/:id',</a:t>
                      </a:r>
                      <a:r>
                        <a:rPr lang="en-US" dirty="0" smtClean="0"/>
                        <a:t> 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function(</a:t>
                      </a:r>
                      <a:r>
                        <a:rPr lang="en-US" dirty="0" err="1" smtClean="0"/>
                        <a:t>req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dirty="0" smtClean="0"/>
                        <a:t> res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dirty="0" smtClean="0"/>
                        <a:t> 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 </a:t>
                      </a:r>
                      <a:r>
                        <a:rPr lang="en-US" dirty="0" err="1" smtClean="0"/>
                        <a:t>res</a:t>
                      </a:r>
                      <a:r>
                        <a:rPr kumimoji="0" lang="en-US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.send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('user '</a:t>
                      </a:r>
                      <a:r>
                        <a:rPr lang="en-US" dirty="0" smtClean="0"/>
                        <a:t> 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dirty="0" smtClean="0">
                          <a:effectLst/>
                        </a:rPr>
                        <a:t> req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 smtClean="0">
                          <a:effectLst/>
                        </a:rPr>
                        <a:t>params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 smtClean="0">
                          <a:effectLst/>
                        </a:rPr>
                        <a:t>id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});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lvl="1"/>
                      <a:endParaRPr kumimoji="0" lang="en-US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you could just as well have:</a:t>
                      </a:r>
                    </a:p>
                    <a:p>
                      <a:pPr lvl="1"/>
                      <a:r>
                        <a:rPr lang="en-US" dirty="0" err="1" smtClean="0"/>
                        <a:t>app</a:t>
                      </a:r>
                      <a:r>
                        <a:rPr kumimoji="0" lang="en-US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.get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('/user/:id',</a:t>
                      </a:r>
                      <a:r>
                        <a:rPr lang="en-US" dirty="0" smtClean="0"/>
                        <a:t> 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function(</a:t>
                      </a:r>
                      <a:r>
                        <a:rPr lang="en-US" dirty="0" smtClean="0"/>
                        <a:t>request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dirty="0" smtClean="0"/>
                        <a:t> response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dirty="0" smtClean="0"/>
                        <a:t> 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 </a:t>
                      </a:r>
                      <a:r>
                        <a:rPr lang="en-US" dirty="0" err="1" smtClean="0"/>
                        <a:t>response</a:t>
                      </a:r>
                      <a:r>
                        <a:rPr kumimoji="0" lang="en-US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.send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('user '</a:t>
                      </a:r>
                      <a:r>
                        <a:rPr lang="en-US" dirty="0" smtClean="0"/>
                        <a:t> 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dirty="0" smtClean="0"/>
                        <a:t> request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 smtClean="0"/>
                        <a:t>params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 smtClean="0"/>
                        <a:t>id</a:t>
                      </a:r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});</a:t>
                      </a:r>
                    </a:p>
                    <a:p>
                      <a:endParaRPr kumimoji="0" lang="en-US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2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req.baseUrl</a:t>
                      </a:r>
                      <a:r>
                        <a:rPr kumimoji="0" lang="en-US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req.body</a:t>
                      </a:r>
                      <a:r>
                        <a:rPr kumimoji="0" lang="en-US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req.cookies</a:t>
                      </a:r>
                      <a:r>
                        <a:rPr kumimoji="0" lang="en-US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2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req.cookies.name_of_cookie</a:t>
                      </a:r>
                      <a:r>
                        <a:rPr kumimoji="0" lang="en-US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en-US" sz="2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req.hostname</a:t>
                      </a:r>
                      <a:r>
                        <a:rPr kumimoji="0" lang="en-US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req.path</a:t>
                      </a:r>
                      <a:r>
                        <a:rPr kumimoji="0" lang="en-US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kumimoji="0" lang="en-US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see </a:t>
                      </a:r>
                      <a:r>
                        <a:rPr kumimoji="0" lang="en-US" sz="2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documentation</a:t>
                      </a:r>
                      <a:endParaRPr kumimoji="0" lang="en-US" sz="2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2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8600" y="1219200"/>
            <a:ext cx="477946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 </a:t>
            </a:r>
            <a:r>
              <a:rPr lang="en-US" dirty="0" err="1"/>
              <a:t>req</a:t>
            </a:r>
            <a:r>
              <a:rPr lang="en-US" dirty="0"/>
              <a:t> object represents the HTTP request and has properties for the request query string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parameters, body, HTTP headers, and so 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8332" y="6211669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Remember this inside</a:t>
            </a:r>
            <a:br>
              <a:rPr lang="en-US" i="1" dirty="0" smtClean="0"/>
            </a:br>
            <a:r>
              <a:rPr lang="en-US" i="1" dirty="0" smtClean="0"/>
              <a:t>a routing file in routes directory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585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Express add to </a:t>
            </a:r>
            <a:r>
              <a:rPr lang="en-US" dirty="0" err="1" smtClean="0"/>
              <a:t>NodeJS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minimal and flexible Node.js web application framework that provides a robust set of </a:t>
            </a:r>
            <a:r>
              <a:rPr lang="en-US" sz="3600" b="1" dirty="0">
                <a:solidFill>
                  <a:srgbClr val="FF0000"/>
                </a:solidFill>
              </a:rPr>
              <a:t>features </a:t>
            </a:r>
            <a:r>
              <a:rPr lang="en-US" dirty="0"/>
              <a:t>for web and mobile applications. Provides EASIER WAY (than just </a:t>
            </a:r>
            <a:r>
              <a:rPr lang="en-US" dirty="0" err="1"/>
              <a:t>nodeJS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What does the this  mean?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Note: sometimes Express is thought of as minimalistic (there are other frameworks like Meteor that are more complex)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429000"/>
            <a:ext cx="43100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4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request object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233190"/>
              </p:ext>
            </p:extLst>
          </p:nvPr>
        </p:nvGraphicFramePr>
        <p:xfrm>
          <a:off x="76200" y="1600200"/>
          <a:ext cx="88392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/>
              </a:tblGrid>
              <a:tr h="370840">
                <a:tc>
                  <a:txBody>
                    <a:bodyPr/>
                    <a:lstStyle/>
                    <a:p>
                      <a:endParaRPr kumimoji="0" lang="en-US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Body of Request 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if you want to see the body of the request for printing it out do the following</a:t>
                      </a:r>
                    </a:p>
                    <a:p>
                      <a:pPr lvl="2"/>
                      <a:r>
                        <a:rPr kumimoji="0" lang="en-US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console.log(</a:t>
                      </a:r>
                      <a:r>
                        <a:rPr kumimoji="0" lang="en-US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JSON.stringify</a:t>
                      </a:r>
                      <a:r>
                        <a:rPr kumimoji="0" lang="en-US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req.body</a:t>
                      </a:r>
                      <a:r>
                        <a:rPr kumimoji="0" lang="en-US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));</a:t>
                      </a:r>
                    </a:p>
                    <a:p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1"/>
                      <a:r>
                        <a:rPr kumimoji="0" lang="en-US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r>
                        <a:rPr kumimoji="0" lang="en-US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(handler code)</a:t>
                      </a:r>
                      <a:r>
                        <a:rPr kumimoji="0" lang="en-US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2"/>
                      <a:r>
                        <a:rPr lang="en-US" i="1" dirty="0" err="1" smtClean="0"/>
                        <a:t>var</a:t>
                      </a:r>
                      <a:r>
                        <a:rPr lang="en-US" i="1" dirty="0" smtClean="0"/>
                        <a:t> body = </a:t>
                      </a:r>
                      <a:r>
                        <a:rPr lang="en-US" i="1" dirty="0" err="1" smtClean="0"/>
                        <a:t>JSON.stringify</a:t>
                      </a:r>
                      <a:r>
                        <a:rPr lang="en-US" i="1" dirty="0" smtClean="0"/>
                        <a:t>(</a:t>
                      </a:r>
                      <a:r>
                        <a:rPr lang="en-US" i="1" dirty="0" err="1" smtClean="0"/>
                        <a:t>req.body</a:t>
                      </a:r>
                      <a:r>
                        <a:rPr lang="en-US" i="1" dirty="0" smtClean="0"/>
                        <a:t>); </a:t>
                      </a:r>
                    </a:p>
                    <a:p>
                      <a:pPr lvl="2"/>
                      <a:r>
                        <a:rPr lang="en-US" i="1" dirty="0" err="1" smtClean="0"/>
                        <a:t>var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params</a:t>
                      </a:r>
                      <a:r>
                        <a:rPr lang="en-US" i="1" dirty="0" smtClean="0"/>
                        <a:t> = </a:t>
                      </a:r>
                      <a:r>
                        <a:rPr lang="en-US" i="1" dirty="0" err="1" smtClean="0"/>
                        <a:t>JSON.stringify</a:t>
                      </a:r>
                      <a:r>
                        <a:rPr lang="en-US" i="1" dirty="0" smtClean="0"/>
                        <a:t>(</a:t>
                      </a:r>
                      <a:r>
                        <a:rPr lang="en-US" i="1" dirty="0" err="1" smtClean="0"/>
                        <a:t>req.params</a:t>
                      </a:r>
                      <a:r>
                        <a:rPr lang="en-US" i="1" dirty="0" smtClean="0"/>
                        <a:t>); </a:t>
                      </a:r>
                    </a:p>
                    <a:p>
                      <a:pPr lvl="2"/>
                      <a:r>
                        <a:rPr lang="en-US" i="1" dirty="0" err="1" smtClean="0"/>
                        <a:t>res.send</a:t>
                      </a:r>
                      <a:r>
                        <a:rPr lang="en-US" i="1" dirty="0" smtClean="0"/>
                        <a:t>("</a:t>
                      </a:r>
                      <a:r>
                        <a:rPr lang="en-US" i="1" dirty="0" err="1" smtClean="0"/>
                        <a:t>recieved</a:t>
                      </a:r>
                      <a:r>
                        <a:rPr lang="en-US" i="1" dirty="0" smtClean="0"/>
                        <a:t> your request!&lt;/</a:t>
                      </a:r>
                      <a:r>
                        <a:rPr lang="en-US" i="1" dirty="0" err="1" smtClean="0"/>
                        <a:t>br</a:t>
                      </a:r>
                      <a:r>
                        <a:rPr lang="en-US" i="1" dirty="0" smtClean="0"/>
                        <a:t>&gt;" + "parameters: " + </a:t>
                      </a:r>
                      <a:r>
                        <a:rPr lang="en-US" i="1" dirty="0" err="1" smtClean="0"/>
                        <a:t>params</a:t>
                      </a:r>
                      <a:r>
                        <a:rPr lang="en-US" i="1" dirty="0" smtClean="0"/>
                        <a:t> +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dirty="0" smtClean="0"/>
                        <a:t>"&lt;/</a:t>
                      </a:r>
                      <a:r>
                        <a:rPr lang="en-US" i="1" dirty="0" err="1" smtClean="0"/>
                        <a:t>br</a:t>
                      </a:r>
                      <a:r>
                        <a:rPr lang="en-US" i="1" dirty="0" smtClean="0"/>
                        <a:t>&gt;URL:" + req.url + "body: " + body);</a:t>
                      </a:r>
                      <a:r>
                        <a:rPr lang="en-US" i="1" dirty="0" smtClean="0">
                          <a:effectLst/>
                        </a:rPr>
                        <a:t> </a:t>
                      </a:r>
                    </a:p>
                    <a:p>
                      <a:pPr lvl="2"/>
                      <a:endParaRPr lang="en-US" b="1" dirty="0" smtClean="0">
                        <a:effectLst/>
                      </a:endParaRPr>
                    </a:p>
                    <a:p>
                      <a:pPr lvl="2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</a:rPr>
                        <a:t>will produce</a:t>
                      </a:r>
                    </a:p>
                    <a:p>
                      <a:pPr lvl="2"/>
                      <a:endParaRPr lang="en-US" b="1" baseline="0" dirty="0" smtClean="0">
                        <a:solidFill>
                          <a:srgbClr val="FF0000"/>
                        </a:solidFill>
                        <a:effectLst/>
                        <a:sym typeface="Wingdings" panose="05000000000000000000" pitchFamily="2" charset="2"/>
                      </a:endParaRPr>
                    </a:p>
                    <a:p>
                      <a:pPr lvl="2"/>
                      <a:endParaRPr lang="en-US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71738"/>
              </p:ext>
            </p:extLst>
          </p:nvPr>
        </p:nvGraphicFramePr>
        <p:xfrm>
          <a:off x="1295400" y="5105400"/>
          <a:ext cx="73152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1600200">
                <a:tc>
                  <a:txBody>
                    <a:bodyPr/>
                    <a:lstStyle/>
                    <a:p>
                      <a:r>
                        <a:rPr lang="en-US" dirty="0" smtClean="0"/>
                        <a:t>HTML Form</a:t>
                      </a:r>
                    </a:p>
                    <a:p>
                      <a:r>
                        <a:rPr lang="en-US" dirty="0" smtClean="0"/>
                        <a:t>say: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to: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30956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5429693"/>
            <a:ext cx="9541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hi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199" y="5959250"/>
            <a:ext cx="13706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Express forms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2667001"/>
            <a:ext cx="3886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req.body</a:t>
            </a:r>
            <a:endParaRPr lang="en-US" b="1" dirty="0"/>
          </a:p>
          <a:p>
            <a:r>
              <a:rPr lang="en-US" dirty="0" smtClean="0"/>
              <a:t>   Contains </a:t>
            </a:r>
            <a:r>
              <a:rPr lang="en-US" dirty="0"/>
              <a:t>key-value pairs of data </a:t>
            </a:r>
            <a:r>
              <a:rPr lang="en-US" dirty="0" smtClean="0"/>
              <a:t>submitted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dirty="0"/>
              <a:t>in the request body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3590331"/>
            <a:ext cx="785812" cy="23689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7000" y="13716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Remember this inside</a:t>
            </a:r>
            <a:br>
              <a:rPr lang="en-US" i="1" dirty="0" smtClean="0"/>
            </a:br>
            <a:r>
              <a:rPr lang="en-US" i="1" dirty="0" smtClean="0"/>
              <a:t>a routing file in routes directory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2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passing parameters in URL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Suppose you want to send parameters in URL such as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localhost:3000/users/34/books/8989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34 is the id of the user  and the book is 8989</a:t>
            </a:r>
          </a:p>
          <a:p>
            <a:pPr marL="0" indent="0">
              <a:buNone/>
            </a:pPr>
            <a:endParaRPr lang="en-US" dirty="0"/>
          </a:p>
          <a:p>
            <a:pPr marL="548640" lvl="2" indent="0">
              <a:buNone/>
            </a:pPr>
            <a:r>
              <a:rPr lang="en-US" i="1" dirty="0" err="1" smtClean="0"/>
              <a:t>app.get</a:t>
            </a:r>
            <a:r>
              <a:rPr lang="en-US" i="1" dirty="0"/>
              <a:t>('/users/:</a:t>
            </a:r>
            <a:r>
              <a:rPr lang="en-US" i="1" dirty="0" err="1"/>
              <a:t>userId</a:t>
            </a:r>
            <a:r>
              <a:rPr lang="en-US" i="1" dirty="0"/>
              <a:t>/books/:</a:t>
            </a:r>
            <a:r>
              <a:rPr lang="en-US" i="1" dirty="0" err="1"/>
              <a:t>bookId</a:t>
            </a:r>
            <a:r>
              <a:rPr lang="en-US" i="1" dirty="0"/>
              <a:t>',</a:t>
            </a:r>
            <a:r>
              <a:rPr lang="en-US" i="1" dirty="0"/>
              <a:t> </a:t>
            </a:r>
            <a:r>
              <a:rPr lang="en-US" i="1" dirty="0"/>
              <a:t>function</a:t>
            </a:r>
            <a:r>
              <a:rPr lang="en-US" i="1" dirty="0"/>
              <a:t> </a:t>
            </a:r>
            <a:r>
              <a:rPr lang="en-US" i="1" dirty="0"/>
              <a:t>(</a:t>
            </a:r>
            <a:r>
              <a:rPr lang="en-US" i="1" dirty="0" err="1"/>
              <a:t>req</a:t>
            </a:r>
            <a:r>
              <a:rPr lang="en-US" i="1" dirty="0"/>
              <a:t>,</a:t>
            </a:r>
            <a:r>
              <a:rPr lang="en-US" i="1" dirty="0"/>
              <a:t> res</a:t>
            </a:r>
            <a:r>
              <a:rPr lang="en-US" i="1" dirty="0"/>
              <a:t>)</a:t>
            </a:r>
            <a:r>
              <a:rPr lang="en-US" i="1" dirty="0"/>
              <a:t> </a:t>
            </a:r>
            <a:r>
              <a:rPr lang="en-US" i="1" dirty="0" smtClean="0"/>
              <a:t>{</a:t>
            </a:r>
          </a:p>
          <a:p>
            <a:pPr marL="548640" lvl="2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 </a:t>
            </a:r>
            <a:r>
              <a:rPr lang="en-US" i="1" dirty="0" err="1"/>
              <a:t>res</a:t>
            </a:r>
            <a:r>
              <a:rPr lang="en-US" i="1" dirty="0" err="1"/>
              <a:t>.send</a:t>
            </a:r>
            <a:r>
              <a:rPr lang="en-US" i="1" dirty="0"/>
              <a:t>(</a:t>
            </a:r>
            <a:r>
              <a:rPr lang="en-US" i="1" dirty="0" err="1"/>
              <a:t>req</a:t>
            </a:r>
            <a:r>
              <a:rPr lang="en-US" i="1" dirty="0" err="1"/>
              <a:t>.</a:t>
            </a:r>
            <a:r>
              <a:rPr lang="en-US" i="1" dirty="0" err="1"/>
              <a:t>params</a:t>
            </a:r>
            <a:r>
              <a:rPr lang="en-US" i="1" dirty="0"/>
              <a:t>)</a:t>
            </a:r>
            <a:r>
              <a:rPr lang="en-US" i="1" dirty="0"/>
              <a:t> </a:t>
            </a:r>
            <a:r>
              <a:rPr lang="en-US" i="1" dirty="0" smtClean="0"/>
              <a:t>} );</a:t>
            </a:r>
          </a:p>
          <a:p>
            <a:pPr marL="548640" lvl="2" indent="0">
              <a:buNone/>
            </a:pPr>
            <a:endParaRPr lang="en-US" i="1" dirty="0"/>
          </a:p>
          <a:p>
            <a:pPr marL="548640" lvl="2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Result 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38481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3868962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Remember this inside</a:t>
            </a:r>
            <a:br>
              <a:rPr lang="en-US" i="1" dirty="0" smtClean="0"/>
            </a:br>
            <a:r>
              <a:rPr lang="en-US" i="1" dirty="0" smtClean="0"/>
              <a:t>a routing file in routes directory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49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response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Has a series of the expected useful methods in building a response like:</a:t>
            </a:r>
          </a:p>
          <a:p>
            <a:endParaRPr lang="en-US" dirty="0"/>
          </a:p>
          <a:p>
            <a:r>
              <a:rPr lang="en-US" b="1" dirty="0" err="1"/>
              <a:t>res.render</a:t>
            </a:r>
            <a:r>
              <a:rPr lang="en-US" b="1" dirty="0"/>
              <a:t>, </a:t>
            </a:r>
            <a:r>
              <a:rPr lang="en-US" b="1" dirty="0" err="1"/>
              <a:t>res.send</a:t>
            </a:r>
            <a:r>
              <a:rPr lang="en-US" b="1" dirty="0"/>
              <a:t>, </a:t>
            </a:r>
            <a:r>
              <a:rPr lang="en-US" b="1" dirty="0" err="1"/>
              <a:t>res.cookie</a:t>
            </a:r>
            <a:r>
              <a:rPr lang="en-US" b="1" dirty="0"/>
              <a:t>, </a:t>
            </a:r>
            <a:r>
              <a:rPr lang="en-US" b="1" dirty="0" err="1"/>
              <a:t>res.redirect</a:t>
            </a:r>
            <a:r>
              <a:rPr lang="en-US" b="1" dirty="0"/>
              <a:t>, and many more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24275"/>
            <a:ext cx="70389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6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if you want all request types to respond the same way –</a:t>
            </a:r>
            <a:r>
              <a:rPr lang="en-US" sz="2800" dirty="0" smtClean="0">
                <a:solidFill>
                  <a:srgbClr val="FF0000"/>
                </a:solidFill>
              </a:rPr>
              <a:t>use the 3 parameter version of handler function that has next as 3</a:t>
            </a:r>
            <a:r>
              <a:rPr lang="en-US" sz="2800" baseline="30000" dirty="0" smtClean="0">
                <a:solidFill>
                  <a:srgbClr val="FF0000"/>
                </a:solidFill>
              </a:rPr>
              <a:t>rd</a:t>
            </a:r>
            <a:r>
              <a:rPr lang="en-US" sz="2800" dirty="0" smtClean="0">
                <a:solidFill>
                  <a:srgbClr val="FF0000"/>
                </a:solidFill>
              </a:rPr>
              <a:t> parameter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app.all</a:t>
            </a:r>
            <a:r>
              <a:rPr lang="en-US" dirty="0"/>
              <a:t>('/secret',</a:t>
            </a:r>
            <a:r>
              <a:rPr lang="en-US" dirty="0"/>
              <a:t> </a:t>
            </a:r>
            <a:r>
              <a:rPr lang="en-US" dirty="0"/>
              <a:t>function</a:t>
            </a:r>
            <a:r>
              <a:rPr lang="en-US" dirty="0"/>
              <a:t> </a:t>
            </a:r>
            <a:r>
              <a:rPr lang="en-US" dirty="0"/>
              <a:t>(</a:t>
            </a:r>
            <a:r>
              <a:rPr lang="en-US" dirty="0" err="1"/>
              <a:t>req</a:t>
            </a:r>
            <a:r>
              <a:rPr lang="en-US" dirty="0"/>
              <a:t>,</a:t>
            </a:r>
            <a:r>
              <a:rPr lang="en-US" dirty="0"/>
              <a:t> res</a:t>
            </a:r>
            <a:r>
              <a:rPr lang="en-US" dirty="0"/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/>
              <a:t>)</a:t>
            </a:r>
            <a:r>
              <a:rPr lang="en-US" dirty="0"/>
              <a:t> </a:t>
            </a:r>
            <a:r>
              <a:rPr lang="en-US" dirty="0"/>
              <a:t>{</a:t>
            </a:r>
            <a:r>
              <a:rPr lang="en-US" dirty="0"/>
              <a:t> </a:t>
            </a:r>
            <a:r>
              <a:rPr lang="en-US" dirty="0" smtClean="0"/>
              <a:t>	console.log</a:t>
            </a:r>
            <a:r>
              <a:rPr lang="en-US" dirty="0"/>
              <a:t>('Accessing the secret section </a:t>
            </a:r>
            <a:r>
              <a:rPr lang="en-US" dirty="0" smtClean="0"/>
              <a:t>...');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>
                <a:solidFill>
                  <a:srgbClr val="FF0000"/>
                </a:solidFill>
              </a:rPr>
              <a:t>(); // </a:t>
            </a:r>
            <a:r>
              <a:rPr lang="en-US" dirty="0">
                <a:solidFill>
                  <a:srgbClr val="FF0000"/>
                </a:solidFill>
              </a:rPr>
              <a:t>pass control to the next </a:t>
            </a:r>
            <a:r>
              <a:rPr lang="en-US" dirty="0" smtClean="0">
                <a:solidFill>
                  <a:srgbClr val="FF0000"/>
                </a:solidFill>
              </a:rPr>
              <a:t>handler</a:t>
            </a:r>
          </a:p>
          <a:p>
            <a:pPr marL="0" indent="0">
              <a:buNone/>
            </a:pPr>
            <a:r>
              <a:rPr lang="en-US" dirty="0" smtClean="0"/>
              <a:t> });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59436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Remember this inside</a:t>
            </a:r>
            <a:br>
              <a:rPr lang="en-US" i="1" dirty="0" smtClean="0"/>
            </a:br>
            <a:r>
              <a:rPr lang="en-US" i="1" dirty="0" smtClean="0"/>
              <a:t>a routing file in routes directory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595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Where is this next handler --- we are not done </a:t>
            </a:r>
            <a:r>
              <a:rPr lang="en-US" sz="3200" dirty="0" smtClean="0">
                <a:solidFill>
                  <a:srgbClr val="FF0000"/>
                </a:solidFill>
              </a:rPr>
              <a:t>you must define them in app.*() method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cb0 </a:t>
            </a:r>
            <a:r>
              <a:rPr lang="en-US" dirty="0"/>
              <a:t>=</a:t>
            </a:r>
            <a:r>
              <a:rPr lang="en-US" dirty="0"/>
              <a:t> </a:t>
            </a:r>
            <a:r>
              <a:rPr lang="en-US" dirty="0"/>
              <a:t>function</a:t>
            </a:r>
            <a:r>
              <a:rPr lang="en-US" dirty="0"/>
              <a:t> </a:t>
            </a:r>
            <a:r>
              <a:rPr lang="en-US" dirty="0"/>
              <a:t>(</a:t>
            </a:r>
            <a:r>
              <a:rPr lang="en-US" dirty="0" err="1"/>
              <a:t>req</a:t>
            </a:r>
            <a:r>
              <a:rPr lang="en-US" dirty="0"/>
              <a:t>,</a:t>
            </a:r>
            <a:r>
              <a:rPr lang="en-US" dirty="0"/>
              <a:t> res</a:t>
            </a:r>
            <a:r>
              <a:rPr lang="en-US" dirty="0"/>
              <a:t>,</a:t>
            </a:r>
            <a:r>
              <a:rPr lang="en-US" dirty="0"/>
              <a:t> next</a:t>
            </a:r>
            <a:r>
              <a:rPr lang="en-US" dirty="0"/>
              <a:t>)</a:t>
            </a:r>
            <a:r>
              <a:rPr lang="en-US" dirty="0"/>
              <a:t> 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console.log</a:t>
            </a:r>
            <a:r>
              <a:rPr lang="en-US" dirty="0"/>
              <a:t>('CB0</a:t>
            </a:r>
            <a:r>
              <a:rPr lang="en-US" dirty="0" smtClean="0"/>
              <a:t>');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           </a:t>
            </a:r>
            <a:r>
              <a:rPr lang="en-US" dirty="0"/>
              <a:t>next</a:t>
            </a:r>
            <a:r>
              <a:rPr lang="en-US" dirty="0" smtClean="0"/>
              <a:t>(); 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cb1 </a:t>
            </a:r>
            <a:r>
              <a:rPr lang="en-US" dirty="0"/>
              <a:t>=</a:t>
            </a:r>
            <a:r>
              <a:rPr lang="en-US" dirty="0"/>
              <a:t> </a:t>
            </a:r>
            <a:r>
              <a:rPr lang="en-US" dirty="0"/>
              <a:t>function</a:t>
            </a:r>
            <a:r>
              <a:rPr lang="en-US" dirty="0"/>
              <a:t> </a:t>
            </a:r>
            <a:r>
              <a:rPr lang="en-US" dirty="0"/>
              <a:t>(</a:t>
            </a:r>
            <a:r>
              <a:rPr lang="en-US" dirty="0" err="1"/>
              <a:t>req</a:t>
            </a:r>
            <a:r>
              <a:rPr lang="en-US" dirty="0"/>
              <a:t>,</a:t>
            </a:r>
            <a:r>
              <a:rPr lang="en-US" dirty="0"/>
              <a:t> res</a:t>
            </a:r>
            <a:r>
              <a:rPr lang="en-US" dirty="0"/>
              <a:t>,</a:t>
            </a:r>
            <a:r>
              <a:rPr lang="en-US" dirty="0"/>
              <a:t> next</a:t>
            </a:r>
            <a:r>
              <a:rPr lang="en-US" dirty="0"/>
              <a:t>)</a:t>
            </a:r>
            <a:r>
              <a:rPr lang="en-US" dirty="0"/>
              <a:t> 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console.log</a:t>
            </a:r>
            <a:r>
              <a:rPr lang="en-US" dirty="0"/>
              <a:t>('CB1</a:t>
            </a:r>
            <a:r>
              <a:rPr lang="en-US" dirty="0" smtClean="0"/>
              <a:t>');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dirty="0"/>
              <a:t>next</a:t>
            </a:r>
            <a:r>
              <a:rPr lang="en-US" dirty="0" smtClean="0"/>
              <a:t>();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cb2 </a:t>
            </a:r>
            <a:r>
              <a:rPr lang="en-US" dirty="0"/>
              <a:t>=</a:t>
            </a:r>
            <a:r>
              <a:rPr lang="en-US" dirty="0"/>
              <a:t> </a:t>
            </a:r>
            <a:r>
              <a:rPr lang="en-US" dirty="0"/>
              <a:t>function</a:t>
            </a:r>
            <a:r>
              <a:rPr lang="en-US" dirty="0"/>
              <a:t> </a:t>
            </a:r>
            <a:r>
              <a:rPr lang="en-US" dirty="0"/>
              <a:t>(</a:t>
            </a:r>
            <a:r>
              <a:rPr lang="en-US" dirty="0" err="1"/>
              <a:t>req</a:t>
            </a:r>
            <a:r>
              <a:rPr lang="en-US" dirty="0"/>
              <a:t>,</a:t>
            </a:r>
            <a:r>
              <a:rPr lang="en-US" dirty="0"/>
              <a:t> res</a:t>
            </a:r>
            <a:r>
              <a:rPr lang="en-US" dirty="0"/>
              <a:t>)</a:t>
            </a:r>
            <a:r>
              <a:rPr lang="en-US" dirty="0"/>
              <a:t> 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dirty="0" err="1"/>
              <a:t>res</a:t>
            </a:r>
            <a:r>
              <a:rPr lang="en-US" dirty="0" err="1"/>
              <a:t>.send</a:t>
            </a:r>
            <a:r>
              <a:rPr lang="en-US" dirty="0"/>
              <a:t>('Hello from C</a:t>
            </a:r>
            <a:r>
              <a:rPr lang="en-US" dirty="0" smtClean="0"/>
              <a:t>!');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// </a:t>
            </a:r>
            <a:r>
              <a:rPr lang="en-US" b="1" dirty="0">
                <a:solidFill>
                  <a:srgbClr val="FF0000"/>
                </a:solidFill>
              </a:rPr>
              <a:t>DEFINE MULTIPLE handler functions for the URI /example/c </a:t>
            </a:r>
            <a:r>
              <a:rPr lang="en-US" b="1" dirty="0" err="1">
                <a:solidFill>
                  <a:srgbClr val="FF0000"/>
                </a:solidFill>
              </a:rPr>
              <a:t>app</a:t>
            </a:r>
            <a:r>
              <a:rPr lang="en-US" b="1" dirty="0" err="1">
                <a:solidFill>
                  <a:srgbClr val="FF0000"/>
                </a:solidFill>
              </a:rPr>
              <a:t>.get</a:t>
            </a:r>
            <a:r>
              <a:rPr lang="en-US" b="1" dirty="0">
                <a:solidFill>
                  <a:srgbClr val="FF0000"/>
                </a:solidFill>
              </a:rPr>
              <a:t>('/example/c',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[</a:t>
            </a:r>
            <a:r>
              <a:rPr lang="en-US" b="1" dirty="0">
                <a:solidFill>
                  <a:srgbClr val="FF0000"/>
                </a:solidFill>
              </a:rPr>
              <a:t>cb0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b="1" dirty="0">
                <a:solidFill>
                  <a:srgbClr val="FF0000"/>
                </a:solidFill>
              </a:rPr>
              <a:t> cb1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b="1" dirty="0">
                <a:solidFill>
                  <a:srgbClr val="FF0000"/>
                </a:solidFill>
              </a:rPr>
              <a:t> cb2</a:t>
            </a:r>
            <a:r>
              <a:rPr lang="en-US" b="1" dirty="0" smtClean="0">
                <a:solidFill>
                  <a:srgbClr val="FF0000"/>
                </a:solidFill>
              </a:rPr>
              <a:t>]);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60960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Remember this inside</a:t>
            </a:r>
            <a:br>
              <a:rPr lang="en-US" i="1" dirty="0" smtClean="0"/>
            </a:br>
            <a:r>
              <a:rPr lang="en-US" i="1" dirty="0" smtClean="0"/>
              <a:t>a routing file in routes directory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837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acd</a:t>
            </a:r>
            <a:r>
              <a:rPr lang="en-US" dirty="0"/>
              <a:t> and </a:t>
            </a:r>
            <a:r>
              <a:rPr lang="en-US" dirty="0" err="1"/>
              <a:t>abcd</a:t>
            </a:r>
            <a:r>
              <a:rPr lang="en-US" dirty="0"/>
              <a:t>.</a:t>
            </a:r>
          </a:p>
          <a:p>
            <a:pPr marL="548640" lvl="2" indent="0">
              <a:buNone/>
            </a:pPr>
            <a:r>
              <a:rPr lang="en-US" i="1" dirty="0" err="1"/>
              <a:t>app</a:t>
            </a:r>
            <a:r>
              <a:rPr lang="en-US" i="1" dirty="0" err="1"/>
              <a:t>.get</a:t>
            </a:r>
            <a:r>
              <a:rPr lang="en-US" i="1" dirty="0"/>
              <a:t>('/</a:t>
            </a:r>
            <a:r>
              <a:rPr lang="en-US" i="1" dirty="0" err="1"/>
              <a:t>ab?cd</a:t>
            </a:r>
            <a:r>
              <a:rPr lang="en-US" i="1" dirty="0"/>
              <a:t>',</a:t>
            </a:r>
            <a:r>
              <a:rPr lang="en-US" i="1" dirty="0"/>
              <a:t> </a:t>
            </a:r>
            <a:r>
              <a:rPr lang="en-US" i="1" dirty="0"/>
              <a:t>function</a:t>
            </a:r>
            <a:r>
              <a:rPr lang="en-US" i="1" dirty="0"/>
              <a:t> </a:t>
            </a:r>
            <a:r>
              <a:rPr lang="en-US" i="1" dirty="0"/>
              <a:t>(</a:t>
            </a:r>
            <a:r>
              <a:rPr lang="en-US" i="1" dirty="0" err="1"/>
              <a:t>req</a:t>
            </a:r>
            <a:r>
              <a:rPr lang="en-US" i="1" dirty="0"/>
              <a:t>,</a:t>
            </a:r>
            <a:r>
              <a:rPr lang="en-US" i="1" dirty="0"/>
              <a:t> res</a:t>
            </a:r>
            <a:r>
              <a:rPr lang="en-US" i="1" dirty="0"/>
              <a:t>)</a:t>
            </a:r>
            <a:r>
              <a:rPr lang="en-US" i="1" dirty="0"/>
              <a:t> </a:t>
            </a:r>
            <a:r>
              <a:rPr lang="en-US" i="1" dirty="0"/>
              <a:t>{ </a:t>
            </a:r>
            <a:r>
              <a:rPr lang="en-US" i="1" dirty="0" err="1"/>
              <a:t>res</a:t>
            </a:r>
            <a:r>
              <a:rPr lang="en-US" i="1" dirty="0" err="1"/>
              <a:t>.send</a:t>
            </a:r>
            <a:r>
              <a:rPr lang="en-US" i="1" dirty="0"/>
              <a:t>('</a:t>
            </a:r>
            <a:r>
              <a:rPr lang="en-US" i="1" dirty="0" err="1"/>
              <a:t>ab?cd</a:t>
            </a:r>
            <a:r>
              <a:rPr lang="en-US" i="1" dirty="0"/>
              <a:t>')</a:t>
            </a:r>
            <a:r>
              <a:rPr lang="en-US" i="1" dirty="0"/>
              <a:t> </a:t>
            </a:r>
            <a:r>
              <a:rPr lang="en-US" i="1" dirty="0"/>
              <a:t>})</a:t>
            </a:r>
            <a:r>
              <a:rPr lang="en-US" i="1" dirty="0"/>
              <a:t> 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err="1" smtClean="0"/>
              <a:t>abcd</a:t>
            </a:r>
            <a:r>
              <a:rPr lang="en-US" dirty="0"/>
              <a:t>, </a:t>
            </a:r>
            <a:r>
              <a:rPr lang="en-US" dirty="0" err="1"/>
              <a:t>abbcd</a:t>
            </a:r>
            <a:r>
              <a:rPr lang="en-US" dirty="0"/>
              <a:t>, </a:t>
            </a:r>
            <a:r>
              <a:rPr lang="en-US" dirty="0" err="1"/>
              <a:t>abbbcd</a:t>
            </a:r>
            <a:r>
              <a:rPr lang="en-US" dirty="0"/>
              <a:t>, and so on.</a:t>
            </a:r>
          </a:p>
          <a:p>
            <a:pPr marL="548640" lvl="2" indent="0">
              <a:buNone/>
            </a:pPr>
            <a:r>
              <a:rPr lang="en-US" i="1" dirty="0" err="1"/>
              <a:t>app</a:t>
            </a:r>
            <a:r>
              <a:rPr lang="en-US" i="1" dirty="0" err="1"/>
              <a:t>.get</a:t>
            </a:r>
            <a:r>
              <a:rPr lang="en-US" i="1" dirty="0"/>
              <a:t>('/</a:t>
            </a:r>
            <a:r>
              <a:rPr lang="en-US" i="1" dirty="0" err="1"/>
              <a:t>ab+cd</a:t>
            </a:r>
            <a:r>
              <a:rPr lang="en-US" i="1" dirty="0"/>
              <a:t>',</a:t>
            </a:r>
            <a:r>
              <a:rPr lang="en-US" i="1" dirty="0"/>
              <a:t> </a:t>
            </a:r>
            <a:r>
              <a:rPr lang="en-US" i="1" dirty="0"/>
              <a:t>function</a:t>
            </a:r>
            <a:r>
              <a:rPr lang="en-US" i="1" dirty="0"/>
              <a:t> </a:t>
            </a:r>
            <a:r>
              <a:rPr lang="en-US" i="1" dirty="0"/>
              <a:t>(</a:t>
            </a:r>
            <a:r>
              <a:rPr lang="en-US" i="1" dirty="0" err="1"/>
              <a:t>req</a:t>
            </a:r>
            <a:r>
              <a:rPr lang="en-US" i="1" dirty="0"/>
              <a:t>,</a:t>
            </a:r>
            <a:r>
              <a:rPr lang="en-US" i="1" dirty="0"/>
              <a:t> res</a:t>
            </a:r>
            <a:r>
              <a:rPr lang="en-US" i="1" dirty="0"/>
              <a:t>)</a:t>
            </a:r>
            <a:r>
              <a:rPr lang="en-US" i="1" dirty="0"/>
              <a:t> </a:t>
            </a:r>
            <a:r>
              <a:rPr lang="en-US" i="1" dirty="0"/>
              <a:t>{ </a:t>
            </a:r>
            <a:r>
              <a:rPr lang="en-US" i="1" dirty="0" err="1"/>
              <a:t>res</a:t>
            </a:r>
            <a:r>
              <a:rPr lang="en-US" i="1" dirty="0" err="1"/>
              <a:t>.send</a:t>
            </a:r>
            <a:r>
              <a:rPr lang="en-US" i="1" dirty="0"/>
              <a:t>('</a:t>
            </a:r>
            <a:r>
              <a:rPr lang="en-US" i="1" dirty="0" err="1"/>
              <a:t>ab+cd</a:t>
            </a:r>
            <a:r>
              <a:rPr lang="en-US" i="1" dirty="0"/>
              <a:t>') })</a:t>
            </a:r>
            <a:r>
              <a:rPr lang="en-US" i="1" dirty="0"/>
              <a:t> </a:t>
            </a:r>
            <a:endParaRPr lang="en-US" i="1" dirty="0" smtClean="0"/>
          </a:p>
          <a:p>
            <a:pPr marL="54864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abcd</a:t>
            </a:r>
            <a:r>
              <a:rPr lang="en-US" dirty="0"/>
              <a:t>, </a:t>
            </a:r>
            <a:r>
              <a:rPr lang="en-US" dirty="0" err="1"/>
              <a:t>abxcd</a:t>
            </a:r>
            <a:r>
              <a:rPr lang="en-US" dirty="0"/>
              <a:t>, </a:t>
            </a:r>
            <a:r>
              <a:rPr lang="en-US" dirty="0" err="1"/>
              <a:t>abRANDOMcd</a:t>
            </a:r>
            <a:r>
              <a:rPr lang="en-US" dirty="0"/>
              <a:t>, ab123cd, and so on.</a:t>
            </a:r>
          </a:p>
          <a:p>
            <a:pPr marL="548640" lvl="2" indent="0">
              <a:buNone/>
            </a:pPr>
            <a:r>
              <a:rPr lang="en-US" i="1" dirty="0" err="1"/>
              <a:t>app</a:t>
            </a:r>
            <a:r>
              <a:rPr lang="en-US" i="1" dirty="0" err="1"/>
              <a:t>.get</a:t>
            </a:r>
            <a:r>
              <a:rPr lang="en-US" i="1" dirty="0"/>
              <a:t>('/</a:t>
            </a:r>
            <a:r>
              <a:rPr lang="en-US" i="1" dirty="0" smtClean="0"/>
              <a:t>ab*cd</a:t>
            </a:r>
            <a:r>
              <a:rPr lang="en-US" i="1" dirty="0"/>
              <a:t>',</a:t>
            </a:r>
            <a:r>
              <a:rPr lang="en-US" i="1" dirty="0"/>
              <a:t> </a:t>
            </a:r>
            <a:r>
              <a:rPr lang="en-US" i="1" dirty="0"/>
              <a:t>function</a:t>
            </a:r>
            <a:r>
              <a:rPr lang="en-US" i="1" dirty="0"/>
              <a:t> </a:t>
            </a:r>
            <a:r>
              <a:rPr lang="en-US" i="1" dirty="0"/>
              <a:t>(</a:t>
            </a:r>
            <a:r>
              <a:rPr lang="en-US" i="1" dirty="0" err="1"/>
              <a:t>req</a:t>
            </a:r>
            <a:r>
              <a:rPr lang="en-US" i="1" dirty="0"/>
              <a:t>,</a:t>
            </a:r>
            <a:r>
              <a:rPr lang="en-US" i="1" dirty="0"/>
              <a:t> res</a:t>
            </a:r>
            <a:r>
              <a:rPr lang="en-US" i="1" dirty="0"/>
              <a:t>)</a:t>
            </a:r>
            <a:r>
              <a:rPr lang="en-US" i="1" dirty="0"/>
              <a:t> </a:t>
            </a:r>
            <a:r>
              <a:rPr lang="en-US" i="1" dirty="0"/>
              <a:t>{ </a:t>
            </a:r>
            <a:r>
              <a:rPr lang="en-US" i="1" dirty="0" err="1"/>
              <a:t>res</a:t>
            </a:r>
            <a:r>
              <a:rPr lang="en-US" i="1" dirty="0" err="1"/>
              <a:t>.send</a:t>
            </a:r>
            <a:r>
              <a:rPr lang="en-US" i="1" dirty="0"/>
              <a:t>('ab*cd')</a:t>
            </a:r>
            <a:r>
              <a:rPr lang="en-US" i="1" dirty="0"/>
              <a:t> </a:t>
            </a:r>
            <a:r>
              <a:rPr lang="en-US" i="1" dirty="0"/>
              <a:t>})</a:t>
            </a:r>
            <a:r>
              <a:rPr lang="en-US" i="1" dirty="0"/>
              <a:t> </a:t>
            </a:r>
            <a:endParaRPr lang="en-US" i="1" dirty="0" smtClean="0"/>
          </a:p>
          <a:p>
            <a:pPr marL="548640" lvl="2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/</a:t>
            </a:r>
            <a:r>
              <a:rPr lang="en-US" dirty="0" err="1"/>
              <a:t>abe</a:t>
            </a:r>
            <a:r>
              <a:rPr lang="en-US" dirty="0"/>
              <a:t> and /</a:t>
            </a:r>
            <a:r>
              <a:rPr lang="en-US" dirty="0" err="1"/>
              <a:t>abcde</a:t>
            </a:r>
            <a:r>
              <a:rPr lang="en-US" dirty="0"/>
              <a:t>.</a:t>
            </a:r>
          </a:p>
          <a:p>
            <a:pPr marL="548640" lvl="2" indent="0">
              <a:buNone/>
            </a:pPr>
            <a:r>
              <a:rPr lang="en-US" i="1" dirty="0" err="1"/>
              <a:t>app</a:t>
            </a:r>
            <a:r>
              <a:rPr lang="en-US" i="1" dirty="0" err="1"/>
              <a:t>.get</a:t>
            </a:r>
            <a:r>
              <a:rPr lang="en-US" i="1" dirty="0"/>
              <a:t>('/ab(cd)?e',</a:t>
            </a:r>
            <a:r>
              <a:rPr lang="en-US" i="1" dirty="0"/>
              <a:t> </a:t>
            </a:r>
            <a:r>
              <a:rPr lang="en-US" i="1" dirty="0"/>
              <a:t>function</a:t>
            </a:r>
            <a:r>
              <a:rPr lang="en-US" i="1" dirty="0"/>
              <a:t> </a:t>
            </a:r>
            <a:r>
              <a:rPr lang="en-US" i="1" dirty="0"/>
              <a:t>(</a:t>
            </a:r>
            <a:r>
              <a:rPr lang="en-US" i="1" dirty="0" err="1"/>
              <a:t>req</a:t>
            </a:r>
            <a:r>
              <a:rPr lang="en-US" i="1" dirty="0"/>
              <a:t>,</a:t>
            </a:r>
            <a:r>
              <a:rPr lang="en-US" i="1" dirty="0"/>
              <a:t> res</a:t>
            </a:r>
            <a:r>
              <a:rPr lang="en-US" i="1" dirty="0"/>
              <a:t>)</a:t>
            </a:r>
            <a:r>
              <a:rPr lang="en-US" i="1" dirty="0"/>
              <a:t> </a:t>
            </a:r>
            <a:r>
              <a:rPr lang="en-US" i="1" dirty="0"/>
              <a:t>{ </a:t>
            </a:r>
            <a:r>
              <a:rPr lang="en-US" i="1" dirty="0" err="1"/>
              <a:t>res</a:t>
            </a:r>
            <a:r>
              <a:rPr lang="en-US" i="1" dirty="0" err="1"/>
              <a:t>.send</a:t>
            </a:r>
            <a:r>
              <a:rPr lang="en-US" i="1" dirty="0"/>
              <a:t>('ab(cd)?e') })</a:t>
            </a:r>
            <a:r>
              <a:rPr lang="en-US" i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61875" y="6211669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Remember this inside</a:t>
            </a:r>
            <a:br>
              <a:rPr lang="en-US" i="1" dirty="0" smtClean="0"/>
            </a:br>
            <a:r>
              <a:rPr lang="en-US" i="1" dirty="0" smtClean="0"/>
              <a:t>a routing file in routes directory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127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Routing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match anything with an “a” in the route name.</a:t>
            </a:r>
          </a:p>
          <a:p>
            <a:pPr marL="594360" lvl="2" indent="0">
              <a:buNone/>
            </a:pPr>
            <a:r>
              <a:rPr lang="en-US" i="1" dirty="0" err="1"/>
              <a:t>app</a:t>
            </a:r>
            <a:r>
              <a:rPr lang="en-US" i="1" dirty="0" err="1"/>
              <a:t>.get</a:t>
            </a:r>
            <a:r>
              <a:rPr lang="en-US" i="1" dirty="0"/>
              <a:t>(</a:t>
            </a:r>
            <a:r>
              <a:rPr lang="en-US" b="1" i="1" dirty="0">
                <a:solidFill>
                  <a:srgbClr val="FF0000"/>
                </a:solidFill>
              </a:rPr>
              <a:t>/a/,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function</a:t>
            </a:r>
            <a:r>
              <a:rPr lang="en-US" i="1" dirty="0"/>
              <a:t> </a:t>
            </a:r>
            <a:r>
              <a:rPr lang="en-US" i="1" dirty="0"/>
              <a:t>(</a:t>
            </a:r>
            <a:r>
              <a:rPr lang="en-US" i="1" dirty="0" err="1"/>
              <a:t>req</a:t>
            </a:r>
            <a:r>
              <a:rPr lang="en-US" i="1" dirty="0"/>
              <a:t>,</a:t>
            </a:r>
            <a:r>
              <a:rPr lang="en-US" i="1" dirty="0"/>
              <a:t> res</a:t>
            </a:r>
            <a:r>
              <a:rPr lang="en-US" i="1" dirty="0"/>
              <a:t>)</a:t>
            </a:r>
            <a:r>
              <a:rPr lang="en-US" i="1" dirty="0"/>
              <a:t> </a:t>
            </a:r>
            <a:r>
              <a:rPr lang="en-US" i="1" dirty="0"/>
              <a:t>{</a:t>
            </a:r>
            <a:r>
              <a:rPr lang="en-US" i="1" dirty="0"/>
              <a:t> </a:t>
            </a:r>
            <a:r>
              <a:rPr lang="en-US" i="1" dirty="0" err="1"/>
              <a:t>res</a:t>
            </a:r>
            <a:r>
              <a:rPr lang="en-US" i="1" dirty="0" err="1"/>
              <a:t>.send</a:t>
            </a:r>
            <a:r>
              <a:rPr lang="en-US" i="1" dirty="0"/>
              <a:t>('/a/') })</a:t>
            </a:r>
            <a:r>
              <a:rPr lang="en-US" i="1" dirty="0"/>
              <a:t> </a:t>
            </a:r>
            <a:endParaRPr lang="en-US" i="1" dirty="0" smtClean="0"/>
          </a:p>
          <a:p>
            <a:pPr marL="594360" lvl="2" indent="0">
              <a:buNone/>
            </a:pPr>
            <a:endParaRPr lang="en-US" i="1" dirty="0"/>
          </a:p>
          <a:p>
            <a:pPr marL="45720" indent="0">
              <a:buNone/>
            </a:pP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58674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Remember this inside</a:t>
            </a:r>
            <a:br>
              <a:rPr lang="en-US" i="1" dirty="0" smtClean="0"/>
            </a:br>
            <a:r>
              <a:rPr lang="en-US" i="1" dirty="0" smtClean="0"/>
              <a:t>a routing file in routes directory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82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app.route</a:t>
            </a:r>
            <a:r>
              <a:rPr lang="en-US" dirty="0" smtClean="0"/>
              <a:t>()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You can </a:t>
            </a:r>
            <a:r>
              <a:rPr lang="en-US" dirty="0" smtClean="0"/>
              <a:t>create </a:t>
            </a:r>
            <a:r>
              <a:rPr lang="en-US" dirty="0"/>
              <a:t>chainable route handlers for a route path 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47900"/>
            <a:ext cx="4781704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0316" y="3880239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Remember this inside</a:t>
            </a:r>
            <a:br>
              <a:rPr lang="en-US" i="1" dirty="0" smtClean="0"/>
            </a:br>
            <a:r>
              <a:rPr lang="en-US" i="1" dirty="0" smtClean="0"/>
              <a:t>a routing file in routes directory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699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express.Router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200" dirty="0" smtClean="0"/>
              <a:t>remember our app object  was instance of express()  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3" y="990600"/>
            <a:ext cx="3376586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36" y="4905375"/>
            <a:ext cx="7966548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26670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Remember this inside</a:t>
            </a:r>
            <a:br>
              <a:rPr lang="en-US" i="1" dirty="0" smtClean="0"/>
            </a:br>
            <a:r>
              <a:rPr lang="en-US" i="1" dirty="0" smtClean="0"/>
              <a:t>a routing file in routes directory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12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 ENGINE</a:t>
            </a:r>
            <a:endParaRPr lang="en-US" dirty="0"/>
          </a:p>
        </p:txBody>
      </p:sp>
      <p:pic>
        <p:nvPicPr>
          <p:cNvPr id="25602" name="Picture 2" descr="Image result for express template engines ejs jade pug handle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54646"/>
            <a:ext cx="6761518" cy="380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structure </a:t>
            </a:r>
            <a:endParaRPr lang="en-US" dirty="0"/>
          </a:p>
        </p:txBody>
      </p:sp>
      <p:pic>
        <p:nvPicPr>
          <p:cNvPr id="4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19" y="3733800"/>
            <a:ext cx="1928656" cy="27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 3: Supports Template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templates let you embed backend variables into </a:t>
            </a:r>
            <a:r>
              <a:rPr lang="en-US" b="1" dirty="0" smtClean="0"/>
              <a:t>a file </a:t>
            </a:r>
            <a:r>
              <a:rPr lang="en-US" b="1" dirty="0"/>
              <a:t>and when requested it renders the </a:t>
            </a:r>
            <a:r>
              <a:rPr lang="en-US" b="1" dirty="0" smtClean="0"/>
              <a:t>file </a:t>
            </a:r>
            <a:r>
              <a:rPr lang="en-US" b="1" dirty="0"/>
              <a:t>with the variables set to their actual values</a:t>
            </a:r>
          </a:p>
          <a:p>
            <a:r>
              <a:rPr lang="en-US" dirty="0"/>
              <a:t>uses </a:t>
            </a:r>
            <a:r>
              <a:rPr lang="en-US" dirty="0"/>
              <a:t>E</a:t>
            </a:r>
            <a:r>
              <a:rPr lang="en-US" dirty="0" smtClean="0"/>
              <a:t>JS </a:t>
            </a:r>
            <a:r>
              <a:rPr lang="en-US" dirty="0"/>
              <a:t>or </a:t>
            </a:r>
            <a:r>
              <a:rPr lang="en-US" dirty="0" smtClean="0"/>
              <a:t>Jade/Pug </a:t>
            </a:r>
            <a:r>
              <a:rPr lang="en-US" dirty="0"/>
              <a:t>(template engine</a:t>
            </a:r>
            <a:r>
              <a:rPr lang="en-US" dirty="0" smtClean="0"/>
              <a:t>) and others are supported.</a:t>
            </a:r>
          </a:p>
          <a:p>
            <a:endParaRPr lang="en-US" dirty="0"/>
          </a:p>
          <a:p>
            <a:r>
              <a:rPr lang="en-US" dirty="0" smtClean="0"/>
              <a:t>WE WILL HAVE A FUTURE lecture on this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MIDDLEWARE</a:t>
            </a:r>
            <a:endParaRPr lang="en-US" dirty="0"/>
          </a:p>
        </p:txBody>
      </p:sp>
      <p:pic>
        <p:nvPicPr>
          <p:cNvPr id="26626" name="Picture 2" descr="Image result for express middle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684972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age result for express middle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37" y="0"/>
            <a:ext cx="514594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4: Middleware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number of functions executed PRIOR to the handler</a:t>
            </a:r>
            <a:endParaRPr lang="en-US" dirty="0"/>
          </a:p>
        </p:txBody>
      </p:sp>
      <p:pic>
        <p:nvPicPr>
          <p:cNvPr id="13314" name="Picture 2" descr="http://algebra.sci.csueastbay.edu/~grewe/CS3520/Mat/NodeJS/Express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687113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410200" y="1800447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315200" y="1828800"/>
            <a:ext cx="4572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function which takes as parameters: </a:t>
            </a:r>
            <a:r>
              <a:rPr lang="en-US" dirty="0" err="1"/>
              <a:t>req</a:t>
            </a:r>
            <a:r>
              <a:rPr lang="en-US" dirty="0"/>
              <a:t>, res and next function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http://algebra.sci.csueastbay.edu/~grewe/CS3520/Mat/NodeJS/Express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60769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Middleware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7772400" cy="4572000"/>
          </a:xfrm>
        </p:spPr>
        <p:txBody>
          <a:bodyPr/>
          <a:lstStyle/>
          <a:p>
            <a:r>
              <a:rPr lang="en-US" dirty="0" smtClean="0"/>
              <a:t>Has code to process requests &amp; </a:t>
            </a:r>
            <a:br>
              <a:rPr lang="en-US" dirty="0" smtClean="0"/>
            </a:br>
            <a:r>
              <a:rPr lang="en-US" dirty="0" smtClean="0"/>
              <a:t>perform other middleware operations:</a:t>
            </a:r>
          </a:p>
          <a:p>
            <a:pPr lvl="2"/>
            <a:r>
              <a:rPr lang="en-US" dirty="0" smtClean="0"/>
              <a:t>Cookies</a:t>
            </a:r>
          </a:p>
          <a:p>
            <a:pPr lvl="2"/>
            <a:r>
              <a:rPr lang="en-US" dirty="0" smtClean="0"/>
              <a:t>Body parsing</a:t>
            </a:r>
          </a:p>
          <a:p>
            <a:pPr lvl="2"/>
            <a:r>
              <a:rPr lang="en-US" dirty="0" smtClean="0"/>
              <a:t>Logging</a:t>
            </a:r>
          </a:p>
          <a:p>
            <a:pPr lvl="2"/>
            <a:r>
              <a:rPr lang="en-US" dirty="0" smtClean="0"/>
              <a:t>Authentication</a:t>
            </a:r>
            <a:endParaRPr lang="en-US" dirty="0"/>
          </a:p>
          <a:p>
            <a:r>
              <a:rPr lang="en-US" dirty="0" smtClean="0"/>
              <a:t>Your code must declare their use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algebra.sci.csueastbay.edu/~grewe/CS3520/Mat/NodeJS/Expres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29322"/>
            <a:ext cx="3905250" cy="48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3962400"/>
            <a:ext cx="3633559" cy="25853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 app = express();</a:t>
            </a:r>
          </a:p>
          <a:p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cookieParser</a:t>
            </a:r>
            <a:r>
              <a:rPr lang="en-US" dirty="0"/>
              <a:t>());</a:t>
            </a:r>
          </a:p>
          <a:p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bodyParser</a:t>
            </a:r>
            <a:r>
              <a:rPr lang="en-US" dirty="0"/>
              <a:t>());</a:t>
            </a:r>
          </a:p>
          <a:p>
            <a:r>
              <a:rPr lang="en-US" dirty="0" err="1"/>
              <a:t>app.use</a:t>
            </a:r>
            <a:r>
              <a:rPr lang="en-US" dirty="0"/>
              <a:t>(logger());</a:t>
            </a:r>
          </a:p>
          <a:p>
            <a:r>
              <a:rPr lang="en-US" dirty="0" err="1"/>
              <a:t>app.use</a:t>
            </a:r>
            <a:r>
              <a:rPr lang="en-US" dirty="0"/>
              <a:t>(authentication());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('/', function (</a:t>
            </a:r>
            <a:r>
              <a:rPr lang="en-US" dirty="0" err="1"/>
              <a:t>req</a:t>
            </a:r>
            <a:r>
              <a:rPr lang="en-US" dirty="0"/>
              <a:t>, res) { // ...});</a:t>
            </a:r>
          </a:p>
          <a:p>
            <a:r>
              <a:rPr lang="en-US" dirty="0" err="1"/>
              <a:t>app.listen</a:t>
            </a:r>
            <a:r>
              <a:rPr lang="en-US" dirty="0"/>
              <a:t>(3000);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0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app.use</a:t>
            </a:r>
            <a:r>
              <a:rPr lang="en-US" dirty="0" smtClean="0"/>
              <a:t>()  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dirty="0" err="1"/>
              <a:t>app.use</a:t>
            </a:r>
            <a:r>
              <a:rPr lang="en-US" dirty="0"/>
              <a:t>() </a:t>
            </a:r>
            <a:r>
              <a:rPr lang="en-US" dirty="0" smtClean="0"/>
              <a:t>=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specify </a:t>
            </a:r>
            <a:r>
              <a:rPr lang="en-US" dirty="0" smtClean="0"/>
              <a:t>middleware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to execute (can call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multiple </a:t>
            </a:r>
            <a:r>
              <a:rPr lang="en-US" dirty="0"/>
              <a:t>times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EXAMPLE </a:t>
            </a:r>
            <a:r>
              <a:rPr lang="en-US" dirty="0"/>
              <a:t>1: middleware that is called ALWAYS regardless of URI request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471806"/>
            <a:ext cx="8534400" cy="31393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 express </a:t>
            </a:r>
            <a:r>
              <a:rPr lang="en-US" dirty="0"/>
              <a:t>=</a:t>
            </a:r>
            <a:r>
              <a:rPr lang="en-US" dirty="0"/>
              <a:t> </a:t>
            </a:r>
            <a:r>
              <a:rPr lang="en-US" dirty="0"/>
              <a:t>require('express</a:t>
            </a:r>
            <a:r>
              <a:rPr lang="en-US" dirty="0" smtClean="0"/>
              <a:t>');</a:t>
            </a:r>
          </a:p>
          <a:p>
            <a:r>
              <a:rPr lang="en-US" dirty="0" smtClean="0"/>
              <a:t> </a:t>
            </a:r>
            <a:r>
              <a:rPr lang="en-US" dirty="0" err="1"/>
              <a:t>var</a:t>
            </a:r>
            <a:r>
              <a:rPr lang="en-US" dirty="0"/>
              <a:t> app </a:t>
            </a:r>
            <a:r>
              <a:rPr lang="en-US" dirty="0"/>
              <a:t>=</a:t>
            </a:r>
            <a:r>
              <a:rPr lang="en-US" dirty="0"/>
              <a:t> express</a:t>
            </a:r>
            <a:r>
              <a:rPr lang="en-US" dirty="0" smtClean="0"/>
              <a:t>();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//Simple request time </a:t>
            </a:r>
            <a:r>
              <a:rPr lang="en-US" dirty="0" smtClean="0"/>
              <a:t>logger</a:t>
            </a:r>
          </a:p>
          <a:p>
            <a:r>
              <a:rPr lang="en-US" dirty="0" smtClean="0"/>
              <a:t> </a:t>
            </a:r>
            <a:r>
              <a:rPr lang="en-US" dirty="0" err="1"/>
              <a:t>app</a:t>
            </a:r>
            <a:r>
              <a:rPr lang="en-US" dirty="0" err="1"/>
              <a:t>.use</a:t>
            </a:r>
            <a:r>
              <a:rPr lang="en-US" dirty="0"/>
              <a:t>(function(</a:t>
            </a:r>
            <a:r>
              <a:rPr lang="en-US" dirty="0" err="1"/>
              <a:t>req</a:t>
            </a:r>
            <a:r>
              <a:rPr lang="en-US" dirty="0"/>
              <a:t>,</a:t>
            </a:r>
            <a:r>
              <a:rPr lang="en-US" dirty="0"/>
              <a:t> res</a:t>
            </a:r>
            <a:r>
              <a:rPr lang="en-US" dirty="0"/>
              <a:t>,</a:t>
            </a:r>
            <a:r>
              <a:rPr lang="en-US" dirty="0"/>
              <a:t> </a:t>
            </a:r>
            <a:r>
              <a:rPr lang="en-US" dirty="0"/>
              <a:t>next</a:t>
            </a:r>
            <a:r>
              <a:rPr lang="en-US" dirty="0" smtClean="0"/>
              <a:t>){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console</a:t>
            </a:r>
            <a:r>
              <a:rPr lang="en-US" dirty="0"/>
              <a:t>.</a:t>
            </a:r>
            <a:r>
              <a:rPr lang="en-US" dirty="0"/>
              <a:t>log</a:t>
            </a:r>
            <a:r>
              <a:rPr lang="en-US" dirty="0"/>
              <a:t>("A new request received at "</a:t>
            </a:r>
            <a:r>
              <a:rPr lang="en-US" dirty="0"/>
              <a:t> </a:t>
            </a:r>
            <a:r>
              <a:rPr lang="en-US" dirty="0"/>
              <a:t>+</a:t>
            </a:r>
            <a:r>
              <a:rPr lang="en-US" dirty="0"/>
              <a:t> </a:t>
            </a:r>
            <a:r>
              <a:rPr lang="en-US" dirty="0" err="1"/>
              <a:t>Date.</a:t>
            </a:r>
            <a:r>
              <a:rPr lang="en-US" dirty="0" err="1"/>
              <a:t>now</a:t>
            </a:r>
            <a:r>
              <a:rPr lang="en-US" dirty="0"/>
              <a:t>());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//</a:t>
            </a:r>
            <a:r>
              <a:rPr lang="en-US" dirty="0"/>
              <a:t>This function call is very important. It tells that more processing is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//</a:t>
            </a:r>
            <a:r>
              <a:rPr lang="en-US" dirty="0"/>
              <a:t>required for the current request and is in the next middleware </a:t>
            </a:r>
            <a:r>
              <a:rPr lang="en-US" dirty="0" smtClean="0"/>
              <a:t>function/route handler</a:t>
            </a:r>
            <a:r>
              <a:rPr lang="en-US" dirty="0"/>
              <a:t>. </a:t>
            </a:r>
            <a:r>
              <a:rPr lang="en-US" dirty="0" smtClean="0"/>
              <a:t>	next</a:t>
            </a:r>
            <a:r>
              <a:rPr lang="en-US" dirty="0"/>
              <a:t>();</a:t>
            </a:r>
            <a:r>
              <a:rPr lang="en-US" dirty="0"/>
              <a:t> </a:t>
            </a:r>
            <a:r>
              <a:rPr lang="en-US" dirty="0" smtClean="0"/>
              <a:t>});</a:t>
            </a:r>
          </a:p>
          <a:p>
            <a:endParaRPr lang="en-US" dirty="0"/>
          </a:p>
        </p:txBody>
      </p:sp>
      <p:pic>
        <p:nvPicPr>
          <p:cNvPr id="15362" name="Picture 2" descr="http://algebra.sci.csueastbay.edu/~grewe/CS3520/Mat/NodeJS/Express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28" y="533400"/>
            <a:ext cx="58007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0316" y="3880239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Remember this inside</a:t>
            </a:r>
            <a:br>
              <a:rPr lang="en-US" i="1" dirty="0" smtClean="0"/>
            </a:br>
            <a:r>
              <a:rPr lang="en-US" i="1" dirty="0" smtClean="0"/>
              <a:t>a routing file in routes directory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114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pp.use</a:t>
            </a:r>
            <a:r>
              <a:rPr lang="en-US" dirty="0" smtClean="0"/>
              <a:t>()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express </a:t>
            </a:r>
            <a:r>
              <a:rPr lang="en-US" dirty="0"/>
              <a:t>=</a:t>
            </a:r>
            <a:r>
              <a:rPr lang="en-US" dirty="0"/>
              <a:t> </a:t>
            </a:r>
            <a:r>
              <a:rPr lang="en-US" dirty="0"/>
              <a:t>require('express</a:t>
            </a:r>
            <a:r>
              <a:rPr lang="en-US" dirty="0" smtClean="0"/>
              <a:t>');</a:t>
            </a:r>
          </a:p>
          <a:p>
            <a:pPr marL="0" indent="0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app </a:t>
            </a:r>
            <a:r>
              <a:rPr lang="en-US" dirty="0"/>
              <a:t>=</a:t>
            </a:r>
            <a:r>
              <a:rPr lang="en-US" dirty="0"/>
              <a:t> </a:t>
            </a:r>
            <a:r>
              <a:rPr lang="en-US" dirty="0"/>
              <a:t>express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/>
              <a:t>myLogger</a:t>
            </a:r>
            <a:r>
              <a:rPr lang="en-US" dirty="0"/>
              <a:t> </a:t>
            </a:r>
            <a:r>
              <a:rPr lang="en-US" dirty="0"/>
              <a:t>=</a:t>
            </a:r>
            <a:r>
              <a:rPr lang="en-US" dirty="0"/>
              <a:t> </a:t>
            </a:r>
            <a:r>
              <a:rPr lang="en-US" dirty="0"/>
              <a:t>function</a:t>
            </a:r>
            <a:r>
              <a:rPr lang="en-US" dirty="0"/>
              <a:t> </a:t>
            </a:r>
            <a:r>
              <a:rPr lang="en-US" dirty="0"/>
              <a:t>(</a:t>
            </a:r>
            <a:r>
              <a:rPr lang="en-US" dirty="0" err="1"/>
              <a:t>req</a:t>
            </a:r>
            <a:r>
              <a:rPr lang="en-US" dirty="0"/>
              <a:t>,</a:t>
            </a:r>
            <a:r>
              <a:rPr lang="en-US" dirty="0"/>
              <a:t> res</a:t>
            </a:r>
            <a:r>
              <a:rPr lang="en-US" dirty="0"/>
              <a:t>,</a:t>
            </a:r>
            <a:r>
              <a:rPr lang="en-US" dirty="0"/>
              <a:t> next</a:t>
            </a:r>
            <a:r>
              <a:rPr lang="en-US" dirty="0"/>
              <a:t>)</a:t>
            </a:r>
            <a:r>
              <a:rPr lang="en-US" dirty="0"/>
              <a:t> </a:t>
            </a:r>
            <a:r>
              <a:rPr lang="en-US" dirty="0"/>
              <a:t>{ </a:t>
            </a:r>
            <a:r>
              <a:rPr lang="en-US" dirty="0" smtClean="0"/>
              <a:t>	console.log</a:t>
            </a:r>
            <a:r>
              <a:rPr lang="en-US" dirty="0"/>
              <a:t>('LOGGED</a:t>
            </a:r>
            <a:r>
              <a:rPr lang="en-US" dirty="0" smtClean="0"/>
              <a:t>');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next</a:t>
            </a:r>
            <a:r>
              <a:rPr lang="en-US" dirty="0" smtClean="0"/>
              <a:t>();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app.use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myLogger</a:t>
            </a:r>
            <a:r>
              <a:rPr lang="en-US" b="1" dirty="0" smtClean="0">
                <a:solidFill>
                  <a:srgbClr val="FF0000"/>
                </a:solidFill>
              </a:rPr>
              <a:t>);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app.get</a:t>
            </a:r>
            <a:r>
              <a:rPr lang="en-US" dirty="0"/>
              <a:t>('/',</a:t>
            </a:r>
            <a:r>
              <a:rPr lang="en-US" dirty="0"/>
              <a:t> </a:t>
            </a:r>
            <a:r>
              <a:rPr lang="en-US" dirty="0"/>
              <a:t>function</a:t>
            </a:r>
            <a:r>
              <a:rPr lang="en-US" dirty="0"/>
              <a:t> </a:t>
            </a:r>
            <a:r>
              <a:rPr lang="en-US" dirty="0"/>
              <a:t>(</a:t>
            </a:r>
            <a:r>
              <a:rPr lang="en-US" dirty="0" err="1"/>
              <a:t>req</a:t>
            </a:r>
            <a:r>
              <a:rPr lang="en-US" dirty="0"/>
              <a:t>,</a:t>
            </a:r>
            <a:r>
              <a:rPr lang="en-US" dirty="0"/>
              <a:t> res</a:t>
            </a:r>
            <a:r>
              <a:rPr lang="en-US" dirty="0"/>
              <a:t>)</a:t>
            </a:r>
            <a:r>
              <a:rPr lang="en-US" dirty="0"/>
              <a:t> </a:t>
            </a:r>
            <a:r>
              <a:rPr lang="en-US" dirty="0"/>
              <a:t>{ </a:t>
            </a:r>
            <a:r>
              <a:rPr lang="en-US" dirty="0" err="1"/>
              <a:t>res</a:t>
            </a:r>
            <a:r>
              <a:rPr lang="en-US" dirty="0" err="1"/>
              <a:t>.send</a:t>
            </a:r>
            <a:r>
              <a:rPr lang="en-US" dirty="0"/>
              <a:t>('Hello World!')</a:t>
            </a:r>
            <a:r>
              <a:rPr lang="en-US" dirty="0"/>
              <a:t> </a:t>
            </a:r>
            <a:r>
              <a:rPr lang="en-US" dirty="0" smtClean="0"/>
              <a:t>});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app.listen</a:t>
            </a:r>
            <a:r>
              <a:rPr lang="en-US" dirty="0" smtClean="0"/>
              <a:t>(3000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5766" y="1219200"/>
            <a:ext cx="3352799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 if have a get request for / will first execute </a:t>
            </a:r>
            <a:r>
              <a:rPr lang="en-US" b="1" dirty="0" err="1" smtClean="0">
                <a:solidFill>
                  <a:srgbClr val="FF0000"/>
                </a:solidFill>
              </a:rPr>
              <a:t>myLogger</a:t>
            </a:r>
            <a:r>
              <a:rPr lang="en-US" dirty="0" smtClean="0"/>
              <a:t> then </a:t>
            </a:r>
            <a:r>
              <a:rPr lang="en-US" dirty="0"/>
              <a:t>go to </a:t>
            </a:r>
            <a:r>
              <a:rPr lang="en-US" dirty="0" err="1"/>
              <a:t>app.get</a:t>
            </a:r>
            <a:r>
              <a:rPr lang="en-US" dirty="0"/>
              <a:t> </a:t>
            </a:r>
            <a:r>
              <a:rPr lang="en-US" dirty="0" smtClean="0"/>
              <a:t>handler function that sends</a:t>
            </a:r>
          </a:p>
          <a:p>
            <a:r>
              <a:rPr lang="en-US" dirty="0" smtClean="0"/>
              <a:t>‘Hello World1’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app.use</a:t>
            </a:r>
            <a:r>
              <a:rPr lang="en-US" dirty="0" smtClean="0"/>
              <a:t>()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express </a:t>
            </a:r>
            <a:r>
              <a:rPr lang="en-US" dirty="0"/>
              <a:t>=</a:t>
            </a:r>
            <a:r>
              <a:rPr lang="en-US" dirty="0"/>
              <a:t> </a:t>
            </a:r>
            <a:r>
              <a:rPr lang="en-US" dirty="0"/>
              <a:t>require('express');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app </a:t>
            </a:r>
            <a:r>
              <a:rPr lang="en-US" dirty="0"/>
              <a:t>=</a:t>
            </a:r>
            <a:r>
              <a:rPr lang="en-US" dirty="0"/>
              <a:t> express</a:t>
            </a:r>
            <a:r>
              <a:rPr lang="en-US" dirty="0"/>
              <a:t>();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//</a:t>
            </a:r>
            <a:r>
              <a:rPr lang="en-US" dirty="0"/>
              <a:t>Middleware function to log request protocol 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app.use</a:t>
            </a:r>
            <a:r>
              <a:rPr lang="en-US" b="1" dirty="0">
                <a:solidFill>
                  <a:srgbClr val="FF0000"/>
                </a:solidFill>
              </a:rPr>
              <a:t>('/things',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function(</a:t>
            </a:r>
            <a:r>
              <a:rPr lang="en-US" dirty="0" err="1"/>
              <a:t>req</a:t>
            </a:r>
            <a:r>
              <a:rPr lang="en-US" dirty="0"/>
              <a:t>,</a:t>
            </a:r>
            <a:r>
              <a:rPr lang="en-US" dirty="0"/>
              <a:t> res</a:t>
            </a:r>
            <a:r>
              <a:rPr lang="en-US" dirty="0"/>
              <a:t>,</a:t>
            </a:r>
            <a:r>
              <a:rPr lang="en-US" dirty="0"/>
              <a:t> </a:t>
            </a:r>
            <a:r>
              <a:rPr lang="en-US" dirty="0"/>
              <a:t>next</a:t>
            </a:r>
            <a:r>
              <a:rPr lang="en-US" dirty="0" smtClean="0"/>
              <a:t>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console</a:t>
            </a:r>
            <a:r>
              <a:rPr lang="en-US" dirty="0"/>
              <a:t>.</a:t>
            </a:r>
            <a:r>
              <a:rPr lang="en-US" dirty="0"/>
              <a:t>log</a:t>
            </a:r>
            <a:r>
              <a:rPr lang="en-US" dirty="0"/>
              <a:t>("A request for things received at "</a:t>
            </a:r>
            <a:r>
              <a:rPr lang="en-US" dirty="0"/>
              <a:t> </a:t>
            </a:r>
            <a:r>
              <a:rPr lang="en-US" dirty="0"/>
              <a:t>+</a:t>
            </a:r>
            <a:r>
              <a:rPr lang="en-US" dirty="0"/>
              <a:t> </a:t>
            </a:r>
            <a:r>
              <a:rPr lang="en-US" dirty="0" err="1"/>
              <a:t>Date.</a:t>
            </a:r>
            <a:r>
              <a:rPr lang="en-US" dirty="0" err="1"/>
              <a:t>now</a:t>
            </a:r>
            <a:r>
              <a:rPr lang="en-US" dirty="0" smtClean="0"/>
              <a:t>());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next();</a:t>
            </a:r>
            <a:r>
              <a:rPr lang="en-US" dirty="0"/>
              <a:t> </a:t>
            </a:r>
            <a:r>
              <a:rPr lang="en-US" dirty="0"/>
              <a:t>});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//</a:t>
            </a:r>
            <a:r>
              <a:rPr lang="en-US" dirty="0"/>
              <a:t>Route handler that sends the response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app.get</a:t>
            </a:r>
            <a:r>
              <a:rPr lang="en-US" dirty="0"/>
              <a:t>('/things',</a:t>
            </a:r>
            <a:r>
              <a:rPr lang="en-US" dirty="0"/>
              <a:t> </a:t>
            </a:r>
            <a:r>
              <a:rPr lang="en-US" dirty="0"/>
              <a:t>function(</a:t>
            </a:r>
            <a:r>
              <a:rPr lang="en-US" dirty="0" err="1"/>
              <a:t>req</a:t>
            </a:r>
            <a:r>
              <a:rPr lang="en-US" dirty="0"/>
              <a:t>,</a:t>
            </a:r>
            <a:r>
              <a:rPr lang="en-US" dirty="0"/>
              <a:t> res</a:t>
            </a:r>
            <a:r>
              <a:rPr lang="en-US" dirty="0"/>
              <a:t>){ </a:t>
            </a:r>
            <a:r>
              <a:rPr lang="en-US" dirty="0" err="1"/>
              <a:t>res</a:t>
            </a:r>
            <a:r>
              <a:rPr lang="en-US" dirty="0" err="1"/>
              <a:t>.</a:t>
            </a:r>
            <a:r>
              <a:rPr lang="en-US" dirty="0" err="1"/>
              <a:t>send</a:t>
            </a:r>
            <a:r>
              <a:rPr lang="en-US" dirty="0"/>
              <a:t>('Things');</a:t>
            </a:r>
            <a:r>
              <a:rPr lang="en-US" dirty="0"/>
              <a:t> </a:t>
            </a:r>
            <a:r>
              <a:rPr lang="en-US" dirty="0"/>
              <a:t>});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app.listen</a:t>
            </a:r>
            <a:r>
              <a:rPr lang="en-US" dirty="0" smtClean="0"/>
              <a:t>(3000</a:t>
            </a:r>
            <a:r>
              <a:rPr lang="en-US" dirty="0"/>
              <a:t>);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752600"/>
            <a:ext cx="441755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where you call middleware only if URI is </a:t>
            </a:r>
            <a:r>
              <a:rPr lang="en-US" b="1" dirty="0">
                <a:solidFill>
                  <a:srgbClr val="FF0000"/>
                </a:solidFill>
              </a:rPr>
              <a:t>/things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then </a:t>
            </a:r>
            <a:r>
              <a:rPr lang="en-US" dirty="0"/>
              <a:t>will go next to </a:t>
            </a:r>
            <a:r>
              <a:rPr lang="en-US" dirty="0" err="1"/>
              <a:t>app.get</a:t>
            </a:r>
            <a:r>
              <a:rPr lang="en-US" dirty="0"/>
              <a:t> handler </a:t>
            </a:r>
            <a:r>
              <a:rPr lang="en-US" dirty="0" smtClean="0"/>
              <a:t>code which</a:t>
            </a:r>
            <a:br>
              <a:rPr lang="en-US" dirty="0" smtClean="0"/>
            </a:br>
            <a:r>
              <a:rPr lang="en-US" dirty="0" smtClean="0"/>
              <a:t>sends ‘Things’ string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in </a:t>
            </a:r>
            <a:r>
              <a:rPr lang="en-US" dirty="0" err="1" smtClean="0"/>
              <a:t>app.use</a:t>
            </a:r>
            <a:r>
              <a:rPr lang="en-US" dirty="0" smtClean="0"/>
              <a:t>()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order of</a:t>
            </a:r>
          </a:p>
          <a:p>
            <a:pPr marL="0" indent="0">
              <a:buNone/>
            </a:pPr>
            <a:r>
              <a:rPr lang="en-US" dirty="0" smtClean="0"/>
              <a:t>appearance</a:t>
            </a:r>
            <a:br>
              <a:rPr lang="en-US" dirty="0" smtClean="0"/>
            </a:br>
            <a:r>
              <a:rPr lang="en-US" dirty="0" smtClean="0"/>
              <a:t>of code in </a:t>
            </a:r>
            <a:br>
              <a:rPr lang="en-US" dirty="0" smtClean="0"/>
            </a:br>
            <a:r>
              <a:rPr lang="en-US" dirty="0" smtClean="0"/>
              <a:t>route file</a:t>
            </a:r>
            <a:endParaRPr lang="en-US" dirty="0"/>
          </a:p>
        </p:txBody>
      </p:sp>
      <p:pic>
        <p:nvPicPr>
          <p:cNvPr id="27650" name="Picture 2" descr="http://algebra.sci.csueastbay.edu/~grewe/CS3520/Mat/NodeJS/Express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43053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specific middle ware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8254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FEATURE 1: It adds the project structure we saw before for </a:t>
            </a:r>
            <a:r>
              <a:rPr lang="en-US" dirty="0" err="1" smtClean="0"/>
              <a:t>NodeJS</a:t>
            </a:r>
            <a:r>
              <a:rPr lang="en-US" dirty="0" smtClean="0"/>
              <a:t> + Express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kind of multi-folder architecture is sometimes called a “</a:t>
            </a:r>
            <a:r>
              <a:rPr lang="en-US" dirty="0" err="1" smtClean="0"/>
              <a:t>scaffolded</a:t>
            </a:r>
            <a:r>
              <a:rPr lang="en-US" dirty="0" smtClean="0"/>
              <a:t> app”</a:t>
            </a:r>
            <a:endParaRPr lang="en-US" dirty="0" smtClean="0"/>
          </a:p>
        </p:txBody>
      </p:sp>
      <p:pic>
        <p:nvPicPr>
          <p:cNvPr id="1026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2924175" cy="42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2743200"/>
            <a:ext cx="4001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even if you do not use an IDE but,</a:t>
            </a:r>
          </a:p>
          <a:p>
            <a:r>
              <a:rPr lang="en-US" dirty="0" smtClean="0"/>
              <a:t>Create a </a:t>
            </a:r>
            <a:r>
              <a:rPr lang="en-US" dirty="0" err="1" smtClean="0"/>
              <a:t>NodeJS</a:t>
            </a:r>
            <a:r>
              <a:rPr lang="en-US" dirty="0" smtClean="0"/>
              <a:t> project using command line</a:t>
            </a:r>
          </a:p>
          <a:p>
            <a:r>
              <a:rPr lang="en-US" dirty="0" err="1" smtClean="0"/>
              <a:t>npm</a:t>
            </a:r>
            <a:r>
              <a:rPr lang="en-US" dirty="0" smtClean="0"/>
              <a:t> tool you get a similar directory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67740" y="4405396"/>
            <a:ext cx="411480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partitioning  (towards MVC pattern) is a good one and helps with breaking up of code</a:t>
            </a:r>
          </a:p>
          <a:p>
            <a:r>
              <a:rPr lang="en-US" dirty="0" smtClean="0"/>
              <a:t>Components which allows for more reuse, easier code, better growth/extensions –and is easier when working with a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Middleware – Form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898" y="1371600"/>
            <a:ext cx="5715000" cy="4800600"/>
          </a:xfrm>
        </p:spPr>
        <p:txBody>
          <a:bodyPr>
            <a:normAutofit/>
          </a:bodyPr>
          <a:lstStyle/>
          <a:p>
            <a:r>
              <a:rPr lang="en-US" dirty="0"/>
              <a:t>STEP 1: install </a:t>
            </a:r>
            <a:r>
              <a:rPr lang="en-US" dirty="0" smtClean="0"/>
              <a:t>body-parsers </a:t>
            </a:r>
            <a:r>
              <a:rPr lang="en-US" dirty="0"/>
              <a:t>and </a:t>
            </a:r>
            <a:r>
              <a:rPr lang="en-US" dirty="0" err="1"/>
              <a:t>multer</a:t>
            </a:r>
            <a:r>
              <a:rPr lang="en-US" dirty="0"/>
              <a:t> packages</a:t>
            </a:r>
          </a:p>
          <a:p>
            <a:pPr lvl="1"/>
            <a:r>
              <a:rPr lang="en-US" dirty="0">
                <a:solidFill>
                  <a:srgbClr val="00B050"/>
                </a:solidFill>
                <a:hlinkClick r:id="rId2"/>
              </a:rPr>
              <a:t>*** </a:t>
            </a:r>
            <a:r>
              <a:rPr lang="en-US" dirty="0" err="1">
                <a:solidFill>
                  <a:srgbClr val="00B050"/>
                </a:solidFill>
                <a:hlinkClick r:id="rId2"/>
              </a:rPr>
              <a:t>assumming</a:t>
            </a:r>
            <a:r>
              <a:rPr lang="en-US" dirty="0">
                <a:solidFill>
                  <a:srgbClr val="00B050"/>
                </a:solidFill>
                <a:hlinkClick r:id="rId2"/>
              </a:rPr>
              <a:t> you have already created a basic express </a:t>
            </a:r>
            <a:r>
              <a:rPr lang="en-US" dirty="0" err="1">
                <a:solidFill>
                  <a:srgbClr val="00B050"/>
                </a:solidFill>
                <a:hlinkClick r:id="rId2"/>
              </a:rPr>
              <a:t>applicaiton</a:t>
            </a:r>
            <a:r>
              <a:rPr lang="en-US" dirty="0">
                <a:solidFill>
                  <a:srgbClr val="00B050"/>
                </a:solidFill>
                <a:hlinkClick r:id="rId2"/>
              </a:rPr>
              <a:t> project *****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 </a:t>
            </a:r>
            <a:r>
              <a:rPr lang="en-US" b="1" dirty="0"/>
              <a:t>install the </a:t>
            </a:r>
            <a:r>
              <a:rPr lang="en-US" b="1" i="1" dirty="0"/>
              <a:t>body-parser</a:t>
            </a:r>
            <a:r>
              <a:rPr lang="en-US" b="1" dirty="0"/>
              <a:t>(for parsing JSON and </a:t>
            </a:r>
            <a:r>
              <a:rPr lang="en-US" b="1" dirty="0" err="1"/>
              <a:t>url</a:t>
            </a:r>
            <a:r>
              <a:rPr lang="en-US" b="1" dirty="0"/>
              <a:t>-encoded data) and </a:t>
            </a:r>
            <a:r>
              <a:rPr lang="en-US" b="1" i="1" dirty="0" err="1"/>
              <a:t>multer</a:t>
            </a:r>
            <a:r>
              <a:rPr lang="en-US" b="1" dirty="0"/>
              <a:t>(for parsing multipart/form data) middleware.</a:t>
            </a:r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lvl="1"/>
            <a:r>
              <a:rPr lang="en-US" dirty="0"/>
              <a:t>GO to your </a:t>
            </a:r>
            <a:r>
              <a:rPr lang="en-US" dirty="0" smtClean="0"/>
              <a:t>terminal window in application and </a:t>
            </a:r>
            <a:r>
              <a:rPr lang="en-US" dirty="0"/>
              <a:t>type</a:t>
            </a:r>
          </a:p>
          <a:p>
            <a:pPr marL="594360" lvl="2" indent="0">
              <a:buNone/>
            </a:pPr>
            <a:r>
              <a:rPr lang="en-US" b="1" i="1" dirty="0" err="1">
                <a:solidFill>
                  <a:srgbClr val="FF0000"/>
                </a:solidFill>
              </a:rPr>
              <a:t>npm</a:t>
            </a:r>
            <a:r>
              <a:rPr lang="en-US" b="1" i="1" dirty="0">
                <a:solidFill>
                  <a:srgbClr val="FF0000"/>
                </a:solidFill>
              </a:rPr>
              <a:t> install --save body-parser </a:t>
            </a:r>
            <a:r>
              <a:rPr lang="en-US" b="1" i="1" dirty="0" err="1">
                <a:solidFill>
                  <a:srgbClr val="FF0000"/>
                </a:solidFill>
              </a:rPr>
              <a:t>multer</a:t>
            </a:r>
            <a:r>
              <a:rPr lang="en-US" b="1" i="1" dirty="0">
                <a:solidFill>
                  <a:srgbClr val="FF0000"/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1066800"/>
            <a:ext cx="3865738" cy="56323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NEW </a:t>
            </a:r>
            <a:r>
              <a:rPr lang="en-US" b="1" i="1" dirty="0" err="1" smtClean="0">
                <a:solidFill>
                  <a:srgbClr val="FF0000"/>
                </a:solidFill>
              </a:rPr>
              <a:t>package.json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"name"</a:t>
            </a:r>
            <a:r>
              <a:rPr lang="en-US" dirty="0"/>
              <a:t>: </a:t>
            </a:r>
            <a:r>
              <a:rPr lang="en-US" b="1" dirty="0"/>
              <a:t>"</a:t>
            </a:r>
            <a:r>
              <a:rPr lang="en-US" b="1" dirty="0" err="1"/>
              <a:t>nodejsexpresswebstorm</a:t>
            </a:r>
            <a:r>
              <a:rPr lang="en-US" b="1" dirty="0"/>
              <a:t>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"version"</a:t>
            </a:r>
            <a:r>
              <a:rPr lang="en-US" dirty="0"/>
              <a:t>: </a:t>
            </a:r>
            <a:r>
              <a:rPr lang="en-US" b="1" dirty="0"/>
              <a:t>"0.0.0"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"private"</a:t>
            </a:r>
            <a:r>
              <a:rPr lang="en-US" dirty="0"/>
              <a:t>: </a:t>
            </a:r>
            <a:r>
              <a:rPr lang="en-US" b="1" dirty="0"/>
              <a:t>true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"scripts"</a:t>
            </a:r>
            <a:r>
              <a:rPr lang="en-US" dirty="0"/>
              <a:t>: {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"start"</a:t>
            </a:r>
            <a:r>
              <a:rPr lang="en-US" dirty="0"/>
              <a:t>: </a:t>
            </a:r>
            <a:r>
              <a:rPr lang="en-US" b="1" dirty="0"/>
              <a:t>"node ./bin/www"</a:t>
            </a:r>
            <a:br>
              <a:rPr lang="en-US" b="1" dirty="0"/>
            </a:br>
            <a:r>
              <a:rPr lang="en-US" b="1" dirty="0"/>
              <a:t>  </a:t>
            </a:r>
            <a:r>
              <a:rPr lang="en-US" dirty="0"/>
              <a:t>},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"dependencies"</a:t>
            </a:r>
            <a:r>
              <a:rPr lang="en-US" dirty="0"/>
              <a:t>: {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"body-parser"</a:t>
            </a:r>
            <a:r>
              <a:rPr lang="en-US" dirty="0"/>
              <a:t>: </a:t>
            </a:r>
            <a:r>
              <a:rPr lang="en-US" b="1" dirty="0"/>
              <a:t>"^1.17.2"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"cookie-parser"</a:t>
            </a:r>
            <a:r>
              <a:rPr lang="en-US" dirty="0"/>
              <a:t>: </a:t>
            </a:r>
            <a:r>
              <a:rPr lang="en-US" b="1" dirty="0"/>
              <a:t>"~1.4.3"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"debug"</a:t>
            </a:r>
            <a:r>
              <a:rPr lang="en-US" dirty="0"/>
              <a:t>: </a:t>
            </a:r>
            <a:r>
              <a:rPr lang="en-US" b="1" dirty="0"/>
              <a:t>"~2.6.3"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</a:t>
            </a:r>
            <a:r>
              <a:rPr lang="en-US" b="1" dirty="0" err="1"/>
              <a:t>ejs</a:t>
            </a:r>
            <a:r>
              <a:rPr lang="en-US" b="1" dirty="0"/>
              <a:t>"</a:t>
            </a:r>
            <a:r>
              <a:rPr lang="en-US" dirty="0"/>
              <a:t>: </a:t>
            </a:r>
            <a:r>
              <a:rPr lang="en-US" b="1" dirty="0"/>
              <a:t>"~2.5.6"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"express"</a:t>
            </a:r>
            <a:r>
              <a:rPr lang="en-US" dirty="0"/>
              <a:t>: </a:t>
            </a:r>
            <a:r>
              <a:rPr lang="en-US" b="1" dirty="0"/>
              <a:t>"~4.15.2"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</a:t>
            </a:r>
            <a:r>
              <a:rPr lang="en-US" b="1" dirty="0" err="1"/>
              <a:t>mongodb</a:t>
            </a:r>
            <a:r>
              <a:rPr lang="en-US" b="1" dirty="0"/>
              <a:t>"</a:t>
            </a:r>
            <a:r>
              <a:rPr lang="en-US" dirty="0"/>
              <a:t>: </a:t>
            </a:r>
            <a:r>
              <a:rPr lang="en-US" b="1" dirty="0"/>
              <a:t>"^2.2.31"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</a:t>
            </a:r>
            <a:r>
              <a:rPr lang="en-US" b="1" dirty="0" err="1"/>
              <a:t>morgan</a:t>
            </a:r>
            <a:r>
              <a:rPr lang="en-US" b="1" dirty="0"/>
              <a:t>"</a:t>
            </a:r>
            <a:r>
              <a:rPr lang="en-US" dirty="0"/>
              <a:t>: </a:t>
            </a:r>
            <a:r>
              <a:rPr lang="en-US" b="1" dirty="0"/>
              <a:t>"~1.8.1"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</a:t>
            </a:r>
            <a:r>
              <a:rPr lang="en-US" b="1" dirty="0" err="1"/>
              <a:t>multer</a:t>
            </a:r>
            <a:r>
              <a:rPr lang="en-US" b="1" dirty="0"/>
              <a:t>"</a:t>
            </a:r>
            <a:r>
              <a:rPr lang="en-US" dirty="0"/>
              <a:t>: </a:t>
            </a:r>
            <a:r>
              <a:rPr lang="en-US" b="1" dirty="0"/>
              <a:t>"^1.3.0"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"serve-favicon"</a:t>
            </a:r>
            <a:r>
              <a:rPr lang="en-US" dirty="0"/>
              <a:t>: </a:t>
            </a:r>
            <a:r>
              <a:rPr lang="en-US" b="1" dirty="0"/>
              <a:t>"~2.4.2"</a:t>
            </a:r>
            <a:br>
              <a:rPr lang="en-US" b="1" dirty="0"/>
            </a:br>
            <a:r>
              <a:rPr lang="en-US" b="1" dirty="0"/>
              <a:t>  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5" name="Oval 4"/>
          <p:cNvSpPr/>
          <p:nvPr/>
        </p:nvSpPr>
        <p:spPr>
          <a:xfrm>
            <a:off x="5791200" y="3581400"/>
            <a:ext cx="3124200" cy="3015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5773479" y="5486400"/>
            <a:ext cx="3124200" cy="3015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608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Processing – Body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used to parse the body of requests which have payloads attached to them. To mount body parser, we need to install it using </a:t>
            </a:r>
            <a:r>
              <a:rPr lang="en-US" dirty="0" err="1"/>
              <a:t>npm</a:t>
            </a:r>
            <a:r>
              <a:rPr lang="en-US" dirty="0"/>
              <a:t> install --save body-parser and to mount it, include the following lines in your index.js: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view all available options for body-parser, visit its </a:t>
            </a:r>
            <a:r>
              <a:rPr lang="en-US" dirty="0" err="1"/>
              <a:t>github</a:t>
            </a:r>
            <a:r>
              <a:rPr lang="en-US" dirty="0"/>
              <a:t> page.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4826169"/>
            <a:ext cx="4648324" cy="203132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bodyParser</a:t>
            </a:r>
            <a:r>
              <a:rPr lang="en-US" dirty="0"/>
              <a:t> = require('body-parser</a:t>
            </a:r>
            <a:r>
              <a:rPr lang="en-US" dirty="0" smtClean="0"/>
              <a:t>');</a:t>
            </a:r>
          </a:p>
          <a:p>
            <a:endParaRPr lang="en-US" dirty="0" smtClean="0"/>
          </a:p>
          <a:p>
            <a:r>
              <a:rPr lang="en-US" dirty="0" smtClean="0"/>
              <a:t>//</a:t>
            </a:r>
            <a:r>
              <a:rPr lang="en-US" dirty="0"/>
              <a:t>To parse URL encoded data </a:t>
            </a:r>
            <a:endParaRPr lang="en-US" dirty="0" smtClean="0"/>
          </a:p>
          <a:p>
            <a:r>
              <a:rPr lang="en-US" dirty="0" err="1" smtClean="0"/>
              <a:t>app.use</a:t>
            </a:r>
            <a:r>
              <a:rPr lang="en-US" dirty="0" smtClean="0"/>
              <a:t>(</a:t>
            </a:r>
            <a:r>
              <a:rPr lang="en-US" dirty="0" err="1" smtClean="0"/>
              <a:t>bodyParser.urlencoded</a:t>
            </a:r>
            <a:r>
              <a:rPr lang="en-US" dirty="0"/>
              <a:t>({ extended: false </a:t>
            </a:r>
            <a:r>
              <a:rPr lang="en-US" dirty="0" smtClean="0"/>
              <a:t>}));</a:t>
            </a:r>
          </a:p>
          <a:p>
            <a:endParaRPr lang="en-US" dirty="0"/>
          </a:p>
          <a:p>
            <a:r>
              <a:rPr lang="en-US" dirty="0" smtClean="0"/>
              <a:t>//</a:t>
            </a:r>
            <a:r>
              <a:rPr lang="en-US" dirty="0"/>
              <a:t>To parse </a:t>
            </a:r>
            <a:r>
              <a:rPr lang="en-US" dirty="0" err="1"/>
              <a:t>json</a:t>
            </a:r>
            <a:r>
              <a:rPr lang="en-US" dirty="0"/>
              <a:t> data </a:t>
            </a:r>
            <a:endParaRPr lang="en-US" dirty="0" smtClean="0"/>
          </a:p>
          <a:p>
            <a:r>
              <a:rPr lang="en-US" dirty="0" err="1" smtClean="0"/>
              <a:t>app.use</a:t>
            </a:r>
            <a:r>
              <a:rPr lang="en-US" dirty="0" smtClean="0"/>
              <a:t>(</a:t>
            </a:r>
            <a:r>
              <a:rPr lang="en-US" dirty="0" err="1" smtClean="0"/>
              <a:t>bodyParser.json</a:t>
            </a:r>
            <a:r>
              <a:rPr lang="en-US" dirty="0" smtClean="0"/>
              <a:t>());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7772400" cy="914400"/>
          </a:xfrm>
        </p:spPr>
        <p:txBody>
          <a:bodyPr/>
          <a:lstStyle/>
          <a:p>
            <a:r>
              <a:rPr lang="en-US" dirty="0" smtClean="0"/>
              <a:t>From processing 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2233"/>
            <a:ext cx="6096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&lt;!DOCTYPE html&gt;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&lt;</a:t>
            </a:r>
            <a:r>
              <a:rPr lang="en-US" sz="2000" dirty="0"/>
              <a:t>html&gt;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&lt;</a:t>
            </a:r>
            <a:r>
              <a:rPr lang="en-US" sz="2000" dirty="0"/>
              <a:t>head&gt; Testing Form </a:t>
            </a:r>
            <a:r>
              <a:rPr lang="en-US" sz="2000" dirty="0" smtClean="0"/>
              <a:t>data&lt;/</a:t>
            </a:r>
            <a:r>
              <a:rPr lang="en-US" sz="2000" dirty="0"/>
              <a:t>head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n-US" sz="2000" dirty="0" smtClean="0"/>
              <a:t>&lt;</a:t>
            </a:r>
            <a:r>
              <a:rPr lang="en-US" sz="2000" dirty="0"/>
              <a:t>body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hello &lt;</a:t>
            </a:r>
            <a:r>
              <a:rPr lang="en-US" sz="2000" dirty="0" err="1"/>
              <a:t>br</a:t>
            </a:r>
            <a:r>
              <a:rPr lang="en-US" sz="2000" dirty="0"/>
              <a:t>&gt;&lt;</a:t>
            </a:r>
            <a:r>
              <a:rPr lang="en-US" sz="2000" dirty="0" err="1"/>
              <a:t>br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&lt;form action="/</a:t>
            </a:r>
            <a:r>
              <a:rPr lang="en-US" sz="2000" dirty="0" err="1"/>
              <a:t>processForm</a:t>
            </a:r>
            <a:r>
              <a:rPr lang="en-US" sz="2000" dirty="0"/>
              <a:t>", method="</a:t>
            </a:r>
            <a:r>
              <a:rPr lang="en-US" sz="2000" dirty="0" smtClean="0"/>
              <a:t>POST“&gt;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&lt;</a:t>
            </a:r>
            <a:r>
              <a:rPr lang="en-US" sz="2000" dirty="0"/>
              <a:t>div&gt;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&lt;</a:t>
            </a:r>
            <a:r>
              <a:rPr lang="en-US" sz="2000" dirty="0"/>
              <a:t>label&gt; Say&lt;/label&gt;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&lt;</a:t>
            </a:r>
            <a:r>
              <a:rPr lang="en-US" sz="2000" dirty="0"/>
              <a:t>input type="text" name="say" value="hi"&gt; &lt;</a:t>
            </a:r>
            <a:r>
              <a:rPr lang="en-US" sz="2000" dirty="0" err="1"/>
              <a:t>br</a:t>
            </a:r>
            <a:r>
              <a:rPr lang="en-US" sz="2000" dirty="0" smtClean="0"/>
              <a:t>/&gt;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&lt;</a:t>
            </a:r>
            <a:r>
              <a:rPr lang="en-US" sz="2000" dirty="0"/>
              <a:t>label&gt; TO:&lt;/label&gt;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&lt;</a:t>
            </a:r>
            <a:r>
              <a:rPr lang="en-US" sz="2000" dirty="0"/>
              <a:t>input type="text" name="to" value="express forms"&gt;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&lt;</a:t>
            </a:r>
            <a:r>
              <a:rPr lang="en-US" sz="2000" dirty="0"/>
              <a:t>input type="submit" value="send greetings"&gt;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&lt;/</a:t>
            </a:r>
            <a:r>
              <a:rPr lang="en-US" sz="2000" dirty="0"/>
              <a:t>div&gt; 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&lt;/</a:t>
            </a:r>
            <a:r>
              <a:rPr lang="en-US" sz="2000" dirty="0"/>
              <a:t>form&gt; &lt;/body&gt; &lt;/html&gt;</a:t>
            </a:r>
          </a:p>
        </p:txBody>
      </p:sp>
      <p:pic>
        <p:nvPicPr>
          <p:cNvPr id="29700" name="Picture 4" descr="http://algebra.sci.csueastbay.edu/~grewe/CS3520/Mat/NodeJS/Express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19" y="533400"/>
            <a:ext cx="59817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3505200"/>
            <a:ext cx="155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form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Specification of static files location (for potentially faster and direct serving)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 5: separates static files &amp; serves them directly through URIs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below indicates the public </a:t>
            </a:r>
            <a:r>
              <a:rPr lang="en-US" dirty="0" smtClean="0"/>
              <a:t>subdirectory </a:t>
            </a:r>
            <a:r>
              <a:rPr lang="en-US" dirty="0"/>
              <a:t>in main </a:t>
            </a:r>
            <a:r>
              <a:rPr lang="en-US" dirty="0" smtClean="0"/>
              <a:t>application </a:t>
            </a:r>
            <a:r>
              <a:rPr lang="en-US" dirty="0"/>
              <a:t>directory contains the static </a:t>
            </a:r>
            <a:r>
              <a:rPr lang="en-US" dirty="0" smtClean="0"/>
              <a:t>files</a:t>
            </a:r>
            <a:endParaRPr lang="en-US" dirty="0"/>
          </a:p>
          <a:p>
            <a:pPr marL="548640" lvl="2" indent="0">
              <a:buNone/>
            </a:pPr>
            <a:r>
              <a:rPr lang="en-US" i="1" dirty="0" err="1"/>
              <a:t>app.use</a:t>
            </a:r>
            <a:r>
              <a:rPr lang="en-US" i="1" dirty="0"/>
              <a:t>(</a:t>
            </a:r>
            <a:r>
              <a:rPr lang="en-US" i="1" dirty="0" err="1"/>
              <a:t>express.static</a:t>
            </a:r>
            <a:r>
              <a:rPr lang="en-US" i="1" dirty="0"/>
              <a:t>('public</a:t>
            </a:r>
            <a:r>
              <a:rPr lang="en-US" i="1" dirty="0" smtClean="0"/>
              <a:t>'))</a:t>
            </a:r>
          </a:p>
          <a:p>
            <a:pPr marL="548640" lvl="2" indent="0">
              <a:buNone/>
            </a:pPr>
            <a:endParaRPr lang="en-US" dirty="0"/>
          </a:p>
          <a:p>
            <a:r>
              <a:rPr lang="en-US" dirty="0"/>
              <a:t>Now, you can load the files that are in the public directory: </a:t>
            </a:r>
            <a:r>
              <a:rPr lang="en-US" dirty="0" smtClean="0"/>
              <a:t>(assuming </a:t>
            </a:r>
            <a:r>
              <a:rPr lang="en-US" dirty="0"/>
              <a:t>listing at port 3000)</a:t>
            </a:r>
          </a:p>
          <a:p>
            <a:endParaRPr lang="en-US" dirty="0"/>
          </a:p>
          <a:p>
            <a:pPr marL="548640" lvl="2" indent="0">
              <a:buNone/>
            </a:pPr>
            <a:r>
              <a:rPr lang="en-US" dirty="0"/>
              <a:t>  http</a:t>
            </a:r>
            <a:r>
              <a:rPr lang="en-US" dirty="0" smtClean="0"/>
              <a:t>://YOURSERVER:3000/images/kitten.jpg</a:t>
            </a:r>
            <a:endParaRPr lang="en-US" dirty="0"/>
          </a:p>
          <a:p>
            <a:pPr marL="548640" lvl="2" indent="0">
              <a:buNone/>
            </a:pPr>
            <a:r>
              <a:rPr lang="en-US" dirty="0"/>
              <a:t>  http</a:t>
            </a:r>
            <a:r>
              <a:rPr lang="en-US" dirty="0" smtClean="0"/>
              <a:t>://</a:t>
            </a:r>
            <a:r>
              <a:rPr lang="en-US" dirty="0"/>
              <a:t>YOURSERVER</a:t>
            </a:r>
            <a:r>
              <a:rPr lang="en-US" dirty="0" smtClean="0"/>
              <a:t>:3000/css/style.css</a:t>
            </a:r>
            <a:endParaRPr lang="en-US" dirty="0"/>
          </a:p>
          <a:p>
            <a:pPr marL="548640" lvl="2" indent="0">
              <a:buNone/>
            </a:pPr>
            <a:r>
              <a:rPr lang="en-US" dirty="0"/>
              <a:t>  http</a:t>
            </a:r>
            <a:r>
              <a:rPr lang="en-US" dirty="0" smtClean="0"/>
              <a:t>://</a:t>
            </a:r>
            <a:r>
              <a:rPr lang="en-US" dirty="0"/>
              <a:t>YOURSERVER</a:t>
            </a:r>
            <a:r>
              <a:rPr lang="en-US" dirty="0" smtClean="0"/>
              <a:t>:3000/js/app.js</a:t>
            </a:r>
            <a:endParaRPr lang="en-US" dirty="0"/>
          </a:p>
          <a:p>
            <a:pPr marL="548640" lvl="2" indent="0">
              <a:buNone/>
            </a:pPr>
            <a:r>
              <a:rPr lang="en-US" dirty="0"/>
              <a:t>  http</a:t>
            </a:r>
            <a:r>
              <a:rPr lang="en-US" dirty="0" smtClean="0"/>
              <a:t>://</a:t>
            </a:r>
            <a:r>
              <a:rPr lang="en-US" dirty="0"/>
              <a:t>YOURSERVER</a:t>
            </a:r>
            <a:r>
              <a:rPr lang="en-US" dirty="0" smtClean="0"/>
              <a:t>:3000/images/bg.png</a:t>
            </a:r>
            <a:endParaRPr lang="en-US" dirty="0"/>
          </a:p>
          <a:p>
            <a:pPr marL="548640" lvl="2" indent="0">
              <a:buNone/>
            </a:pPr>
            <a:r>
              <a:rPr lang="en-US" dirty="0"/>
              <a:t>  http</a:t>
            </a:r>
            <a:r>
              <a:rPr lang="en-US" dirty="0" smtClean="0"/>
              <a:t>://</a:t>
            </a:r>
            <a:r>
              <a:rPr lang="en-US" dirty="0"/>
              <a:t>YOURSERVER</a:t>
            </a:r>
            <a:r>
              <a:rPr lang="en-US" dirty="0" smtClean="0"/>
              <a:t>:3000/hello.html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525" y="6248400"/>
            <a:ext cx="965527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Express looks up the files relative to the static directory, so the name of the static directory is not part of the URL.</a:t>
            </a:r>
            <a:endParaRPr lang="en-US" dirty="0"/>
          </a:p>
        </p:txBody>
      </p:sp>
      <p:pic>
        <p:nvPicPr>
          <p:cNvPr id="5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81400"/>
            <a:ext cx="190020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905000"/>
            <a:ext cx="27432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code is in the </a:t>
            </a:r>
            <a:r>
              <a:rPr lang="en-US" dirty="0" smtClean="0">
                <a:hlinkClick r:id="rId3"/>
              </a:rPr>
              <a:t>www.js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file –the main app executable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static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use multiple static assets directories, call the </a:t>
            </a:r>
            <a:r>
              <a:rPr lang="en-US" dirty="0" err="1"/>
              <a:t>express.static</a:t>
            </a:r>
            <a:r>
              <a:rPr lang="en-US" dirty="0"/>
              <a:t> middleware function multiple times:</a:t>
            </a:r>
          </a:p>
          <a:p>
            <a:pPr marL="548640" lvl="2" indent="0">
              <a:buNone/>
            </a:pPr>
            <a:r>
              <a:rPr lang="en-US" i="1" dirty="0" err="1"/>
              <a:t>app</a:t>
            </a:r>
            <a:r>
              <a:rPr lang="en-US" i="1" dirty="0" err="1"/>
              <a:t>.use</a:t>
            </a:r>
            <a:r>
              <a:rPr lang="en-US" i="1" dirty="0"/>
              <a:t>(</a:t>
            </a:r>
            <a:r>
              <a:rPr lang="en-US" i="1" dirty="0" err="1"/>
              <a:t>express</a:t>
            </a:r>
            <a:r>
              <a:rPr lang="en-US" i="1" dirty="0" err="1"/>
              <a:t>.static</a:t>
            </a:r>
            <a:r>
              <a:rPr lang="en-US" i="1" dirty="0"/>
              <a:t>('public</a:t>
            </a:r>
            <a:r>
              <a:rPr lang="en-US" i="1" dirty="0" smtClean="0"/>
              <a:t>'));</a:t>
            </a:r>
          </a:p>
          <a:p>
            <a:pPr marL="548640" lvl="2" indent="0">
              <a:buNone/>
            </a:pPr>
            <a:r>
              <a:rPr lang="en-US" i="1" dirty="0" err="1" smtClean="0"/>
              <a:t>app.use</a:t>
            </a:r>
            <a:r>
              <a:rPr lang="en-US" i="1" dirty="0" smtClean="0"/>
              <a:t>(</a:t>
            </a:r>
            <a:r>
              <a:rPr lang="en-US" i="1" dirty="0" err="1" smtClean="0"/>
              <a:t>express.static</a:t>
            </a:r>
            <a:r>
              <a:rPr lang="en-US" i="1" dirty="0"/>
              <a:t>('files</a:t>
            </a:r>
            <a:r>
              <a:rPr lang="en-US" i="1" dirty="0" smtClean="0"/>
              <a:t>'));</a:t>
            </a:r>
          </a:p>
          <a:p>
            <a:pPr marL="548640" lvl="2" indent="0">
              <a:buNone/>
            </a:pPr>
            <a:endParaRPr lang="en-US" i="1" dirty="0"/>
          </a:p>
          <a:p>
            <a:pPr marL="548640" lvl="2" indent="0">
              <a:buNone/>
            </a:pPr>
            <a:endParaRPr lang="en-US" i="1" dirty="0" smtClean="0"/>
          </a:p>
          <a:p>
            <a:pPr marL="342900" indent="-342900"/>
            <a:r>
              <a:rPr lang="en-US" b="1" dirty="0" smtClean="0"/>
              <a:t>Virtual URI:</a:t>
            </a:r>
          </a:p>
          <a:p>
            <a:pPr lvl="1"/>
            <a:r>
              <a:rPr lang="en-US" dirty="0"/>
              <a:t>To create a virtual path prefix (where the path does not actually exist in the file system) for files that are served by the </a:t>
            </a:r>
            <a:r>
              <a:rPr lang="en-US" dirty="0" err="1"/>
              <a:t>express.static</a:t>
            </a:r>
            <a:r>
              <a:rPr lang="en-US" dirty="0"/>
              <a:t> function, </a:t>
            </a:r>
            <a:r>
              <a:rPr lang="en-US" dirty="0">
                <a:hlinkClick r:id="rId2"/>
              </a:rPr>
              <a:t>specify a mount path</a:t>
            </a:r>
            <a:r>
              <a:rPr lang="en-US" dirty="0"/>
              <a:t> for the static directory, as shown below:</a:t>
            </a:r>
          </a:p>
          <a:p>
            <a:pPr marL="868680" lvl="3" indent="0">
              <a:buNone/>
            </a:pPr>
            <a:r>
              <a:rPr lang="en-US" i="1" dirty="0" err="1"/>
              <a:t>app</a:t>
            </a:r>
            <a:r>
              <a:rPr lang="en-US" i="1" dirty="0" err="1"/>
              <a:t>.use</a:t>
            </a:r>
            <a:r>
              <a:rPr lang="en-US" i="1" dirty="0"/>
              <a:t>('/static',</a:t>
            </a:r>
            <a:r>
              <a:rPr lang="en-US" i="1" dirty="0"/>
              <a:t> </a:t>
            </a:r>
            <a:r>
              <a:rPr lang="en-US" i="1" dirty="0" err="1"/>
              <a:t>express</a:t>
            </a:r>
            <a:r>
              <a:rPr lang="en-US" i="1" dirty="0" err="1"/>
              <a:t>.static</a:t>
            </a:r>
            <a:r>
              <a:rPr lang="en-US" i="1" dirty="0"/>
              <a:t>('public</a:t>
            </a:r>
            <a:r>
              <a:rPr lang="en-US" i="1" dirty="0" smtClean="0"/>
              <a:t>'))</a:t>
            </a:r>
          </a:p>
          <a:p>
            <a:pPr marL="868680" lvl="3" indent="0">
              <a:buNone/>
            </a:pPr>
            <a:r>
              <a:rPr lang="en-US" b="1" dirty="0" smtClean="0"/>
              <a:t>Now you can execute URIs</a:t>
            </a:r>
          </a:p>
          <a:p>
            <a:pPr marL="868680" lvl="3" indent="0">
              <a:buNone/>
            </a:pPr>
            <a:r>
              <a:rPr lang="en-US" i="1" dirty="0"/>
              <a:t>http://localhost:3000/static/images/kitten.jpg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2286000"/>
            <a:ext cx="27432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code is in the </a:t>
            </a:r>
            <a:r>
              <a:rPr lang="en-US" dirty="0" smtClean="0">
                <a:hlinkClick r:id="rId3"/>
              </a:rPr>
              <a:t>www.js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file –the main app executable code</a:t>
            </a:r>
            <a:endParaRPr lang="en-US" dirty="0"/>
          </a:p>
        </p:txBody>
      </p:sp>
      <p:pic>
        <p:nvPicPr>
          <p:cNvPr id="5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52824"/>
            <a:ext cx="2276475" cy="32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038600" y="2514600"/>
            <a:ext cx="990600" cy="233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800600" y="3049638"/>
            <a:ext cx="381000" cy="1674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0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more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That for your future reading or reading as you need.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Express + </a:t>
            </a:r>
            <a:r>
              <a:rPr lang="en-US" dirty="0" err="1" smtClean="0"/>
              <a:t>NodeJS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OPTION 1: create new </a:t>
            </a:r>
            <a:r>
              <a:rPr lang="en-US" dirty="0" err="1" smtClean="0"/>
              <a:t>NodeJS</a:t>
            </a:r>
            <a:r>
              <a:rPr lang="en-US" dirty="0" smtClean="0"/>
              <a:t> + Express project in </a:t>
            </a:r>
            <a:r>
              <a:rPr lang="en-US" dirty="0" err="1" smtClean="0"/>
              <a:t>WebStorm</a:t>
            </a:r>
            <a:endParaRPr lang="en-US" dirty="0" smtClean="0"/>
          </a:p>
          <a:p>
            <a:pPr lvl="4"/>
            <a:r>
              <a:rPr lang="en-US" dirty="0" smtClean="0">
                <a:hlinkClick r:id="rId2"/>
              </a:rPr>
              <a:t>WATCH   VIDEO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OPTION 2: (do 1 instead use </a:t>
            </a:r>
            <a:r>
              <a:rPr lang="en-US" dirty="0" err="1" smtClean="0"/>
              <a:t>Webstorm</a:t>
            </a:r>
            <a:r>
              <a:rPr lang="en-US" dirty="0" smtClean="0"/>
              <a:t>) if not using </a:t>
            </a:r>
            <a:r>
              <a:rPr lang="en-US" dirty="0" err="1" smtClean="0"/>
              <a:t>WebStorm</a:t>
            </a:r>
            <a:r>
              <a:rPr lang="en-US" dirty="0" smtClean="0"/>
              <a:t> IDE can create new </a:t>
            </a:r>
            <a:r>
              <a:rPr lang="en-US" dirty="0" err="1" smtClean="0"/>
              <a:t>NodeJS</a:t>
            </a:r>
            <a:r>
              <a:rPr lang="en-US" dirty="0" smtClean="0"/>
              <a:t> + Express project on command line by going to desired directory and typing</a:t>
            </a:r>
          </a:p>
          <a:p>
            <a:pPr lvl="3"/>
            <a:r>
              <a:rPr lang="en-US" dirty="0" err="1"/>
              <a:t>npm</a:t>
            </a:r>
            <a:r>
              <a:rPr lang="en-US" dirty="0"/>
              <a:t> install express-generator -g express </a:t>
            </a:r>
            <a:r>
              <a:rPr lang="en-US" dirty="0" err="1" smtClean="0"/>
              <a:t>nameOfApp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0"/>
            <a:ext cx="809157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NOTE: you can’t easily add Express to an existing </a:t>
            </a:r>
            <a:r>
              <a:rPr lang="en-US" dirty="0" err="1" smtClean="0"/>
              <a:t>NodeJS</a:t>
            </a:r>
            <a:r>
              <a:rPr lang="en-US" dirty="0" smtClean="0"/>
              <a:t> directory ---as it completely changes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filestructre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514600"/>
            <a:ext cx="7772400" cy="1338262"/>
          </a:xfrm>
        </p:spPr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pic>
        <p:nvPicPr>
          <p:cNvPr id="16386" name="Picture 2" descr="Image result for routing in express uri to route hand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14" y="2681878"/>
            <a:ext cx="7405886" cy="41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 2: Express also basic routing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Routing is mapping URIs + Request Type </a:t>
            </a:r>
            <a:r>
              <a:rPr lang="en-US" b="1" dirty="0"/>
              <a:t>-&gt; code/static </a:t>
            </a:r>
            <a:r>
              <a:rPr lang="en-US" b="1" dirty="0" smtClean="0"/>
              <a:t>page</a:t>
            </a:r>
          </a:p>
          <a:p>
            <a:pPr marL="548640" lvl="2" indent="0">
              <a:buNone/>
            </a:pPr>
            <a:r>
              <a:rPr lang="en-US" i="1" dirty="0" smtClean="0"/>
              <a:t>Here are some method calls on the express instance that are related to HTTP request type</a:t>
            </a:r>
            <a:endParaRPr lang="en-US" i="1" dirty="0"/>
          </a:p>
        </p:txBody>
      </p:sp>
      <p:pic>
        <p:nvPicPr>
          <p:cNvPr id="3074" name="Picture 2" descr="http://algebra.sci.csueastbay.edu/~grewe/CS3520/Mat/NodeJS/Expres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933699"/>
            <a:ext cx="57340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575" y="4438650"/>
            <a:ext cx="7795406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 </a:t>
            </a:r>
            <a:r>
              <a:rPr lang="en-US" b="1" dirty="0"/>
              <a:t>application responds to </a:t>
            </a:r>
            <a:r>
              <a:rPr lang="en-US" b="1" dirty="0" smtClean="0"/>
              <a:t>client </a:t>
            </a:r>
            <a:r>
              <a:rPr lang="en-US" b="1" dirty="0"/>
              <a:t>request to a particular endpoint, which is a URI (or path) and a specific HTTP request method (GET, POST, and so on</a:t>
            </a:r>
            <a:r>
              <a:rPr lang="en-US" b="1" dirty="0" smtClean="0"/>
              <a:t>).</a:t>
            </a:r>
          </a:p>
          <a:p>
            <a:endParaRPr lang="en-US" b="1" dirty="0"/>
          </a:p>
          <a:p>
            <a:r>
              <a:rPr lang="en-US" b="1" dirty="0" smtClean="0"/>
              <a:t>Example:    request for   /</a:t>
            </a:r>
            <a:r>
              <a:rPr lang="en-US" b="1" dirty="0" err="1" smtClean="0"/>
              <a:t>getAllRoutes</a:t>
            </a:r>
            <a:r>
              <a:rPr lang="en-US" b="1" dirty="0" smtClean="0"/>
              <a:t>  might map to the controller code located in controller/getAllRoutes.js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is the code for routing located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 </a:t>
            </a:r>
            <a:r>
              <a:rPr lang="en-US" dirty="0" err="1" smtClean="0"/>
              <a:t>javascript</a:t>
            </a:r>
            <a:r>
              <a:rPr lang="en-US" dirty="0" smtClean="0"/>
              <a:t> file in the routes directory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the following project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there are 2 files index.js and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users.js that contain routing code</a:t>
            </a:r>
            <a:endParaRPr lang="en-US" dirty="0"/>
          </a:p>
        </p:txBody>
      </p:sp>
      <p:pic>
        <p:nvPicPr>
          <p:cNvPr id="4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924175" cy="42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Routing Code-- what is this app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5559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your  code</a:t>
            </a:r>
            <a:br>
              <a:rPr lang="en-US" dirty="0" smtClean="0"/>
            </a:br>
            <a:r>
              <a:rPr lang="en-US" dirty="0" smtClean="0"/>
              <a:t>after requiring</a:t>
            </a:r>
            <a:br>
              <a:rPr lang="en-US" dirty="0" smtClean="0"/>
            </a:br>
            <a:r>
              <a:rPr lang="en-US" dirty="0" smtClean="0"/>
              <a:t>the express</a:t>
            </a:r>
            <a:br>
              <a:rPr lang="en-US" dirty="0" smtClean="0"/>
            </a:br>
            <a:r>
              <a:rPr lang="en-US" dirty="0" smtClean="0"/>
              <a:t>module, you</a:t>
            </a:r>
            <a:br>
              <a:rPr lang="en-US" dirty="0" smtClean="0"/>
            </a:br>
            <a:r>
              <a:rPr lang="en-US" dirty="0" smtClean="0"/>
              <a:t>declare an</a:t>
            </a:r>
            <a:br>
              <a:rPr lang="en-US" dirty="0" smtClean="0"/>
            </a:br>
            <a:r>
              <a:rPr lang="en-US" dirty="0" smtClean="0"/>
              <a:t>instance of </a:t>
            </a:r>
            <a:br>
              <a:rPr lang="en-US" dirty="0" smtClean="0"/>
            </a:br>
            <a:r>
              <a:rPr lang="en-US" dirty="0" smtClean="0"/>
              <a:t>express object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dirty="0" smtClean="0">
                <a:solidFill>
                  <a:srgbClr val="FF0000"/>
                </a:solidFill>
              </a:rPr>
              <a:t>app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676400"/>
            <a:ext cx="7162800" cy="39703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dirty="0"/>
              <a:t>simple </a:t>
            </a:r>
            <a:r>
              <a:rPr lang="en-US" b="1" i="1" dirty="0" smtClean="0"/>
              <a:t>index.js file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//require the Express module and call express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express = require('express')</a:t>
            </a:r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var</a:t>
            </a:r>
            <a:r>
              <a:rPr lang="en-US" b="1" dirty="0">
                <a:solidFill>
                  <a:srgbClr val="FF0000"/>
                </a:solidFill>
              </a:rPr>
              <a:t> app = express()</a:t>
            </a:r>
          </a:p>
          <a:p>
            <a:r>
              <a:rPr lang="en-US" dirty="0"/>
              <a:t>//Following declares URI path / will cause the message Hello World to be sent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('/', function (</a:t>
            </a:r>
            <a:r>
              <a:rPr lang="en-US" dirty="0" err="1"/>
              <a:t>req</a:t>
            </a:r>
            <a:r>
              <a:rPr lang="en-US" dirty="0"/>
              <a:t>, res) {</a:t>
            </a:r>
            <a:br>
              <a:rPr lang="en-US" dirty="0"/>
            </a:br>
            <a:r>
              <a:rPr lang="en-US" dirty="0" err="1"/>
              <a:t>res.send</a:t>
            </a:r>
            <a:r>
              <a:rPr lang="en-US" dirty="0"/>
              <a:t>('Hello World!')</a:t>
            </a:r>
            <a:br>
              <a:rPr lang="en-US" dirty="0"/>
            </a:br>
            <a:r>
              <a:rPr lang="en-US" dirty="0"/>
              <a:t>})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//application will listen for requests on port number 300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 function () {</a:t>
            </a:r>
            <a:br>
              <a:rPr lang="en-US" dirty="0"/>
            </a:br>
            <a:r>
              <a:rPr lang="en-US" dirty="0"/>
              <a:t>console.log('Example app listening on port 3000!')</a:t>
            </a:r>
            <a:br>
              <a:rPr lang="en-US" dirty="0"/>
            </a:br>
            <a:r>
              <a:rPr lang="en-US" dirty="0"/>
              <a:t>})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5545" y="16764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Remember this inside</a:t>
            </a:r>
            <a:br>
              <a:rPr lang="en-US" i="1" dirty="0" smtClean="0"/>
            </a:br>
            <a:r>
              <a:rPr lang="en-US" i="1" dirty="0" smtClean="0"/>
              <a:t>a routing file in routes directory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031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2603</TotalTime>
  <Words>1388</Words>
  <Application>Microsoft Office PowerPoint</Application>
  <PresentationFormat>On-screen Show (4:3)</PresentationFormat>
  <Paragraphs>349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Equity</vt:lpstr>
      <vt:lpstr>Express with Node</vt:lpstr>
      <vt:lpstr>What does Express add to NodeJS</vt:lpstr>
      <vt:lpstr>Feature 1</vt:lpstr>
      <vt:lpstr>FEATURE 1: It adds the project structure we saw before for NodeJS + Express</vt:lpstr>
      <vt:lpstr>Getting Express + NodeJS project</vt:lpstr>
      <vt:lpstr>Feature 2</vt:lpstr>
      <vt:lpstr>FEATURE 2: Express also basic routing </vt:lpstr>
      <vt:lpstr>Where is the code for routing located</vt:lpstr>
      <vt:lpstr>Routing Code-- what is this app object</vt:lpstr>
      <vt:lpstr>Examining the simple routing code</vt:lpstr>
      <vt:lpstr>RUNNING: The basic flow of a Node+Express app</vt:lpstr>
      <vt:lpstr>Here is example of a www.js file</vt:lpstr>
      <vt:lpstr>www.js file continued</vt:lpstr>
      <vt:lpstr>www.js file continued</vt:lpstr>
      <vt:lpstr>Here is example of app.js file</vt:lpstr>
      <vt:lpstr>Another routing code example</vt:lpstr>
      <vt:lpstr>Another Routing example</vt:lpstr>
      <vt:lpstr>Decomposing the app.get call</vt:lpstr>
      <vt:lpstr>What is the request and response obejcts in our app.get(‘uri’, function(request,response, next) method</vt:lpstr>
      <vt:lpstr>More on the request object</vt:lpstr>
      <vt:lpstr>Example passing parameters in URL</vt:lpstr>
      <vt:lpstr>The response object</vt:lpstr>
      <vt:lpstr>What if you want all request types to respond the same way –use the 3 parameter version of handler function that has next as 3rd parameter</vt:lpstr>
      <vt:lpstr>Where is this next handler --- we are not done you must define them in app.*() method</vt:lpstr>
      <vt:lpstr>Routing Patterns</vt:lpstr>
      <vt:lpstr>more Routing Patterns</vt:lpstr>
      <vt:lpstr>app.route() </vt:lpstr>
      <vt:lpstr>express.Router   remember our app object  was instance of express()   </vt:lpstr>
      <vt:lpstr>Feature 3</vt:lpstr>
      <vt:lpstr>FEATURE 3: Supports Template Engines</vt:lpstr>
      <vt:lpstr>Feature 4</vt:lpstr>
      <vt:lpstr>FEATURE 4: Middleware</vt:lpstr>
      <vt:lpstr>Middleware</vt:lpstr>
      <vt:lpstr>Middleware examples</vt:lpstr>
      <vt:lpstr>What is app.use()  ????</vt:lpstr>
      <vt:lpstr>app.use() example 2</vt:lpstr>
      <vt:lpstr>app.use() example 3</vt:lpstr>
      <vt:lpstr>Order in app.use() is important</vt:lpstr>
      <vt:lpstr>A specific middle ware example</vt:lpstr>
      <vt:lpstr>Middleware – Form Processing</vt:lpstr>
      <vt:lpstr>Form Processing – Body parser</vt:lpstr>
      <vt:lpstr>From processing – example</vt:lpstr>
      <vt:lpstr>FEATURE 5</vt:lpstr>
      <vt:lpstr>FEATURE 5: separates static files &amp; serves them directly through URIs</vt:lpstr>
      <vt:lpstr>More static files</vt:lpstr>
      <vt:lpstr>There are more features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NodeJS coding basics</dc:title>
  <dc:creator>Windows User</dc:creator>
  <cp:lastModifiedBy>Windows User</cp:lastModifiedBy>
  <cp:revision>113</cp:revision>
  <dcterms:created xsi:type="dcterms:W3CDTF">2017-08-24T21:28:41Z</dcterms:created>
  <dcterms:modified xsi:type="dcterms:W3CDTF">2017-08-26T16:53:25Z</dcterms:modified>
</cp:coreProperties>
</file>