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4"/>
  </p:notesMasterIdLst>
  <p:sldIdLst>
    <p:sldId id="256" r:id="rId2"/>
    <p:sldId id="258" r:id="rId3"/>
    <p:sldId id="259" r:id="rId4"/>
    <p:sldId id="260" r:id="rId5"/>
    <p:sldId id="263" r:id="rId6"/>
    <p:sldId id="264" r:id="rId7"/>
    <p:sldId id="261" r:id="rId8"/>
    <p:sldId id="271" r:id="rId9"/>
    <p:sldId id="262" r:id="rId10"/>
    <p:sldId id="265" r:id="rId11"/>
    <p:sldId id="266" r:id="rId12"/>
    <p:sldId id="268" r:id="rId13"/>
    <p:sldId id="267" r:id="rId14"/>
    <p:sldId id="269" r:id="rId15"/>
    <p:sldId id="270" r:id="rId16"/>
    <p:sldId id="272" r:id="rId17"/>
    <p:sldId id="273" r:id="rId18"/>
    <p:sldId id="286" r:id="rId19"/>
    <p:sldId id="274" r:id="rId20"/>
    <p:sldId id="275" r:id="rId21"/>
    <p:sldId id="276" r:id="rId22"/>
    <p:sldId id="277" r:id="rId23"/>
    <p:sldId id="287" r:id="rId24"/>
    <p:sldId id="278" r:id="rId25"/>
    <p:sldId id="279" r:id="rId26"/>
    <p:sldId id="280" r:id="rId27"/>
    <p:sldId id="281" r:id="rId28"/>
    <p:sldId id="282" r:id="rId29"/>
    <p:sldId id="283" r:id="rId30"/>
    <p:sldId id="284" r:id="rId31"/>
    <p:sldId id="285" r:id="rId32"/>
    <p:sldId id="257" r:id="rId3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1668" y="-23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1BAB79E-C56A-4CDD-BF19-41F65B77EF79}" type="datetimeFigureOut">
              <a:rPr lang="en-US" smtClean="0"/>
              <a:t>11/9/2016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6B71C1D-C494-497E-BE48-1BF2DBDF22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77506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B71C1D-C494-497E-BE48-1BF2DBDF227B}" type="slidenum">
              <a:rPr lang="en-US" smtClean="0"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4615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B71C1D-C494-497E-BE48-1BF2DBDF227B}" type="slidenum">
              <a:rPr lang="en-US" smtClean="0"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461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CDE68FC2-78B2-4974-A137-B75B163238AC}" type="datetimeFigureOut">
              <a:rPr lang="en-US" smtClean="0"/>
              <a:t>11/9/2016</a:t>
            </a:fld>
            <a:endParaRPr lang="en-US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F40F93DA-46B0-4E7A-B053-3AB5B64FF5AF}" type="slidenum">
              <a:rPr lang="en-US" smtClean="0"/>
              <a:t>‹#›</a:t>
            </a:fld>
            <a:endParaRPr lang="en-US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E68FC2-78B2-4974-A137-B75B163238AC}" type="datetimeFigureOut">
              <a:rPr lang="en-US" smtClean="0"/>
              <a:t>11/9/2016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F93DA-46B0-4E7A-B053-3AB5B64FF5A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E68FC2-78B2-4974-A137-B75B163238AC}" type="datetimeFigureOut">
              <a:rPr lang="en-US" smtClean="0"/>
              <a:t>11/9/2016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F93DA-46B0-4E7A-B053-3AB5B64FF5A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E68FC2-78B2-4974-A137-B75B163238AC}" type="datetimeFigureOut">
              <a:rPr lang="en-US" smtClean="0"/>
              <a:t>11/9/2016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F93DA-46B0-4E7A-B053-3AB5B64FF5A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E68FC2-78B2-4974-A137-B75B163238AC}" type="datetimeFigureOut">
              <a:rPr lang="en-US" smtClean="0"/>
              <a:t>11/9/2016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F93DA-46B0-4E7A-B053-3AB5B64FF5A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E68FC2-78B2-4974-A137-B75B163238AC}" type="datetimeFigureOut">
              <a:rPr lang="en-US" smtClean="0"/>
              <a:t>11/9/2016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F93DA-46B0-4E7A-B053-3AB5B64FF5AF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E68FC2-78B2-4974-A137-B75B163238AC}" type="datetimeFigureOut">
              <a:rPr lang="en-US" smtClean="0"/>
              <a:t>11/9/2016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F93DA-46B0-4E7A-B053-3AB5B64FF5A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E68FC2-78B2-4974-A137-B75B163238AC}" type="datetimeFigureOut">
              <a:rPr lang="en-US" smtClean="0"/>
              <a:t>11/9/2016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F93DA-46B0-4E7A-B053-3AB5B64FF5A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E68FC2-78B2-4974-A137-B75B163238AC}" type="datetimeFigureOut">
              <a:rPr lang="en-US" smtClean="0"/>
              <a:t>11/9/2016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F93DA-46B0-4E7A-B053-3AB5B64FF5A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E68FC2-78B2-4974-A137-B75B163238AC}" type="datetimeFigureOut">
              <a:rPr lang="en-US" smtClean="0"/>
              <a:t>11/9/2016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F93DA-46B0-4E7A-B053-3AB5B64FF5AF}" type="slidenum">
              <a:rPr lang="en-US" smtClean="0"/>
              <a:t>‹#›</a:t>
            </a:fld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E68FC2-78B2-4974-A137-B75B163238AC}" type="datetimeFigureOut">
              <a:rPr lang="en-US" smtClean="0"/>
              <a:t>11/9/2016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F93DA-46B0-4E7A-B053-3AB5B64FF5A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CDE68FC2-78B2-4974-A137-B75B163238AC}" type="datetimeFigureOut">
              <a:rPr lang="en-US" smtClean="0"/>
              <a:t>11/9/2016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F40F93DA-46B0-4E7A-B053-3AB5B64FF5AF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Swift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Intro to new iOS apple development language</a:t>
            </a:r>
            <a:endParaRPr lang="en-US" dirty="0"/>
          </a:p>
        </p:txBody>
      </p:sp>
      <p:sp>
        <p:nvSpPr>
          <p:cNvPr id="4" name="AutoShape 2" descr="Image result for swift io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1219200"/>
            <a:ext cx="2143125" cy="2143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644476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Creating instance of a class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2323652"/>
            <a:ext cx="7262308" cy="3508977"/>
          </a:xfrm>
        </p:spPr>
        <p:txBody>
          <a:bodyPr>
            <a:normAutofit/>
          </a:bodyPr>
          <a:lstStyle/>
          <a:p>
            <a:r>
              <a:rPr lang="en-US" dirty="0" smtClean="0"/>
              <a:t>Call Constructor</a:t>
            </a:r>
          </a:p>
          <a:p>
            <a:pPr marL="68580" indent="0">
              <a:buNone/>
            </a:pPr>
            <a:endParaRPr lang="en-US" dirty="0" smtClean="0"/>
          </a:p>
          <a:p>
            <a:pPr marL="68580" indent="0">
              <a:buNone/>
            </a:pPr>
            <a:r>
              <a:rPr lang="en-US" dirty="0" smtClean="0"/>
              <a:t>Example, using </a:t>
            </a:r>
            <a:r>
              <a:rPr lang="en-US" dirty="0" err="1" smtClean="0"/>
              <a:t>UIView</a:t>
            </a:r>
            <a:r>
              <a:rPr lang="en-US" dirty="0" smtClean="0"/>
              <a:t> that is part of iOS </a:t>
            </a:r>
            <a:r>
              <a:rPr lang="en-US" dirty="0" err="1" smtClean="0"/>
              <a:t>UIKit</a:t>
            </a:r>
            <a:r>
              <a:rPr lang="en-US" dirty="0" smtClean="0"/>
              <a:t> package</a:t>
            </a:r>
          </a:p>
          <a:p>
            <a:pPr marL="68580" indent="0">
              <a:buNone/>
            </a:pPr>
            <a:endParaRPr lang="en-US" dirty="0"/>
          </a:p>
          <a:p>
            <a:pPr marL="68580" indent="0">
              <a:buNone/>
            </a:pPr>
            <a:r>
              <a:rPr lang="en-US" b="1" i="1" dirty="0"/>
              <a:t>i</a:t>
            </a:r>
            <a:r>
              <a:rPr lang="en-US" b="1" i="1" dirty="0" smtClean="0"/>
              <a:t>mport </a:t>
            </a:r>
            <a:r>
              <a:rPr lang="en-US" b="1" i="1" dirty="0" err="1" smtClean="0"/>
              <a:t>UIKit</a:t>
            </a:r>
            <a:endParaRPr lang="en-US" b="1" i="1" dirty="0" smtClean="0"/>
          </a:p>
          <a:p>
            <a:pPr marL="68580" indent="0">
              <a:buNone/>
            </a:pPr>
            <a:r>
              <a:rPr lang="en-US" b="1" i="1" dirty="0" err="1" smtClean="0"/>
              <a:t>var</a:t>
            </a:r>
            <a:r>
              <a:rPr lang="en-US" b="1" i="1" dirty="0" smtClean="0"/>
              <a:t> view = </a:t>
            </a:r>
            <a:r>
              <a:rPr lang="en-US" b="1" i="1" dirty="0" err="1" smtClean="0"/>
              <a:t>UIView</a:t>
            </a:r>
            <a:r>
              <a:rPr lang="en-US" b="1" i="1" dirty="0" smtClean="0"/>
              <a:t>()</a:t>
            </a:r>
          </a:p>
          <a:p>
            <a:pPr marL="68580" indent="0">
              <a:buNone/>
            </a:pPr>
            <a:r>
              <a:rPr lang="en-US" b="1" i="1" dirty="0" err="1"/>
              <a:t>v</a:t>
            </a:r>
            <a:r>
              <a:rPr lang="en-US" b="1" i="1" dirty="0" err="1" smtClean="0"/>
              <a:t>iew.backgroundColor</a:t>
            </a:r>
            <a:r>
              <a:rPr lang="en-US" b="1" i="1" dirty="0" smtClean="0"/>
              <a:t> = </a:t>
            </a:r>
            <a:r>
              <a:rPr lang="en-US" b="1" i="1" dirty="0" err="1" smtClean="0"/>
              <a:t>UIColor.yellowColor</a:t>
            </a:r>
            <a:r>
              <a:rPr lang="en-US" b="1" i="1" dirty="0" smtClean="0"/>
              <a:t>()</a:t>
            </a:r>
            <a:endParaRPr lang="en-US" b="1" i="1" dirty="0"/>
          </a:p>
        </p:txBody>
      </p:sp>
      <p:sp>
        <p:nvSpPr>
          <p:cNvPr id="4" name="TextBox 3"/>
          <p:cNvSpPr txBox="1"/>
          <p:nvPr/>
        </p:nvSpPr>
        <p:spPr>
          <a:xfrm>
            <a:off x="914400" y="6400800"/>
            <a:ext cx="7587333" cy="369332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Note does not declare type of variable –gets from constructor call</a:t>
            </a:r>
            <a:endParaRPr lang="en-US" dirty="0"/>
          </a:p>
        </p:txBody>
      </p:sp>
      <p:cxnSp>
        <p:nvCxnSpPr>
          <p:cNvPr id="8" name="Curved Connector 7"/>
          <p:cNvCxnSpPr/>
          <p:nvPr/>
        </p:nvCxnSpPr>
        <p:spPr>
          <a:xfrm rot="5400000" flipH="1" flipV="1">
            <a:off x="419100" y="5753100"/>
            <a:ext cx="1066800" cy="228600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8708275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Example </a:t>
            </a:r>
            <a:r>
              <a:rPr lang="en-US" dirty="0" smtClean="0"/>
              <a:t>function </a:t>
            </a:r>
            <a:r>
              <a:rPr lang="en-US" dirty="0" smtClean="0"/>
              <a:t>with </a:t>
            </a:r>
            <a:r>
              <a:rPr lang="en-US" b="1" dirty="0" smtClean="0">
                <a:solidFill>
                  <a:srgbClr val="FF0000"/>
                </a:solidFill>
              </a:rPr>
              <a:t>no return </a:t>
            </a:r>
            <a:r>
              <a:rPr lang="en-US" dirty="0" smtClean="0"/>
              <a:t>or </a:t>
            </a:r>
            <a:r>
              <a:rPr lang="en-US" b="1" dirty="0" smtClean="0">
                <a:solidFill>
                  <a:srgbClr val="FF0000"/>
                </a:solidFill>
              </a:rPr>
              <a:t>parameters</a:t>
            </a:r>
          </a:p>
          <a:p>
            <a:endParaRPr lang="en-US" dirty="0"/>
          </a:p>
          <a:p>
            <a:pPr marL="68580" indent="0">
              <a:buNone/>
            </a:pPr>
            <a:endParaRPr lang="en-US" dirty="0"/>
          </a:p>
          <a:p>
            <a:pPr marL="68580" indent="0">
              <a:buNone/>
            </a:pPr>
            <a:r>
              <a:rPr lang="en-US" dirty="0" err="1"/>
              <a:t>f</a:t>
            </a:r>
            <a:r>
              <a:rPr lang="en-US" dirty="0" err="1" smtClean="0"/>
              <a:t>unc</a:t>
            </a:r>
            <a:r>
              <a:rPr lang="en-US" dirty="0" smtClean="0"/>
              <a:t> </a:t>
            </a:r>
            <a:r>
              <a:rPr lang="en-US" dirty="0" err="1" smtClean="0"/>
              <a:t>sayHello</a:t>
            </a:r>
            <a:r>
              <a:rPr lang="en-US" dirty="0" smtClean="0"/>
              <a:t>() {</a:t>
            </a:r>
          </a:p>
          <a:p>
            <a:pPr marL="68580" indent="0">
              <a:buNone/>
            </a:pPr>
            <a:r>
              <a:rPr lang="en-US" dirty="0"/>
              <a:t> </a:t>
            </a:r>
            <a:r>
              <a:rPr lang="en-US" dirty="0" smtClean="0"/>
              <a:t>    </a:t>
            </a:r>
            <a:r>
              <a:rPr lang="en-US" dirty="0" err="1" smtClean="0"/>
              <a:t>println</a:t>
            </a:r>
            <a:r>
              <a:rPr lang="en-US" dirty="0" smtClean="0"/>
              <a:t>(“hello”)</a:t>
            </a:r>
          </a:p>
          <a:p>
            <a:pPr marL="68580" indent="0">
              <a:buNone/>
            </a:pPr>
            <a:r>
              <a:rPr lang="en-US" dirty="0" smtClean="0"/>
              <a:t>}</a:t>
            </a:r>
          </a:p>
          <a:p>
            <a:pPr marL="68580" indent="0">
              <a:buNone/>
            </a:pPr>
            <a:endParaRPr lang="en-US" dirty="0"/>
          </a:p>
          <a:p>
            <a:r>
              <a:rPr lang="en-US" dirty="0" smtClean="0"/>
              <a:t>To invoke this function</a:t>
            </a:r>
          </a:p>
          <a:p>
            <a:pPr marL="68580" indent="0">
              <a:buNone/>
            </a:pPr>
            <a:endParaRPr lang="en-US" dirty="0"/>
          </a:p>
          <a:p>
            <a:pPr marL="68580" indent="0">
              <a:buNone/>
            </a:pPr>
            <a:r>
              <a:rPr lang="en-US" dirty="0" err="1" smtClean="0"/>
              <a:t>sayHello</a:t>
            </a:r>
            <a:r>
              <a:rPr lang="en-US" dirty="0" smtClean="0"/>
              <a:t>()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331168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Functions-option </a:t>
            </a:r>
            <a:r>
              <a:rPr lang="en-US" dirty="0" smtClean="0"/>
              <a:t>1 </a:t>
            </a:r>
            <a:r>
              <a:rPr lang="en-US" dirty="0" smtClean="0"/>
              <a:t>for parameters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Example function with parameters</a:t>
            </a:r>
          </a:p>
          <a:p>
            <a:endParaRPr lang="en-US" dirty="0"/>
          </a:p>
          <a:p>
            <a:pPr marL="68580" indent="0">
              <a:buNone/>
            </a:pPr>
            <a:endParaRPr lang="en-US" dirty="0"/>
          </a:p>
          <a:p>
            <a:pPr marL="68580" indent="0">
              <a:buNone/>
            </a:pPr>
            <a:r>
              <a:rPr lang="en-US" dirty="0" err="1"/>
              <a:t>f</a:t>
            </a:r>
            <a:r>
              <a:rPr lang="en-US" dirty="0" err="1" smtClean="0"/>
              <a:t>unc</a:t>
            </a:r>
            <a:r>
              <a:rPr lang="en-US" dirty="0" smtClean="0"/>
              <a:t> </a:t>
            </a:r>
            <a:r>
              <a:rPr lang="en-US" dirty="0" err="1" smtClean="0"/>
              <a:t>sayHelloToName</a:t>
            </a:r>
            <a:r>
              <a:rPr lang="en-US" dirty="0" smtClean="0"/>
              <a:t>(name: String) {</a:t>
            </a:r>
          </a:p>
          <a:p>
            <a:pPr marL="68580" indent="0">
              <a:buNone/>
            </a:pPr>
            <a:r>
              <a:rPr lang="en-US" dirty="0"/>
              <a:t> </a:t>
            </a:r>
            <a:r>
              <a:rPr lang="en-US" dirty="0" smtClean="0"/>
              <a:t>    </a:t>
            </a:r>
            <a:r>
              <a:rPr lang="en-US" dirty="0" err="1" smtClean="0"/>
              <a:t>println</a:t>
            </a:r>
            <a:r>
              <a:rPr lang="en-US" dirty="0" smtClean="0"/>
              <a:t>(“hello \(name)”)</a:t>
            </a:r>
          </a:p>
          <a:p>
            <a:pPr marL="68580" indent="0">
              <a:buNone/>
            </a:pPr>
            <a:r>
              <a:rPr lang="en-US" dirty="0" smtClean="0"/>
              <a:t>}</a:t>
            </a:r>
          </a:p>
          <a:p>
            <a:pPr marL="68580" indent="0">
              <a:buNone/>
            </a:pPr>
            <a:endParaRPr lang="en-US" dirty="0"/>
          </a:p>
          <a:p>
            <a:r>
              <a:rPr lang="en-US" dirty="0" smtClean="0"/>
              <a:t>To invoke this function</a:t>
            </a:r>
          </a:p>
          <a:p>
            <a:pPr marL="68580" indent="0">
              <a:buNone/>
            </a:pPr>
            <a:endParaRPr lang="en-US" dirty="0"/>
          </a:p>
          <a:p>
            <a:pPr marL="68580" indent="0">
              <a:buNone/>
            </a:pPr>
            <a:r>
              <a:rPr lang="en-US" dirty="0" err="1" smtClean="0"/>
              <a:t>sayHelloToName</a:t>
            </a:r>
            <a:r>
              <a:rPr lang="en-US" dirty="0" smtClean="0"/>
              <a:t>(“</a:t>
            </a:r>
            <a:r>
              <a:rPr lang="en-US" dirty="0" smtClean="0"/>
              <a:t>Lynne”)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331092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Example function </a:t>
            </a:r>
            <a:r>
              <a:rPr lang="en-US" b="1" dirty="0" smtClean="0">
                <a:solidFill>
                  <a:srgbClr val="FF0000"/>
                </a:solidFill>
              </a:rPr>
              <a:t>with </a:t>
            </a:r>
            <a:r>
              <a:rPr lang="en-US" b="1" dirty="0" smtClean="0">
                <a:solidFill>
                  <a:srgbClr val="FF0000"/>
                </a:solidFill>
              </a:rPr>
              <a:t>parameters</a:t>
            </a:r>
            <a:endParaRPr lang="en-US" b="1" dirty="0" smtClean="0">
              <a:solidFill>
                <a:srgbClr val="FF0000"/>
              </a:solidFill>
            </a:endParaRPr>
          </a:p>
          <a:p>
            <a:endParaRPr lang="en-US" dirty="0"/>
          </a:p>
          <a:p>
            <a:pPr marL="68580" indent="0">
              <a:buNone/>
            </a:pPr>
            <a:endParaRPr lang="en-US" dirty="0"/>
          </a:p>
          <a:p>
            <a:pPr marL="68580" indent="0">
              <a:buNone/>
            </a:pPr>
            <a:r>
              <a:rPr lang="en-US" dirty="0" err="1"/>
              <a:t>f</a:t>
            </a:r>
            <a:r>
              <a:rPr lang="en-US" dirty="0" err="1" smtClean="0"/>
              <a:t>unc</a:t>
            </a:r>
            <a:r>
              <a:rPr lang="en-US" dirty="0" smtClean="0"/>
              <a:t> </a:t>
            </a:r>
            <a:r>
              <a:rPr lang="en-US" dirty="0" err="1" smtClean="0"/>
              <a:t>sayHelloToName</a:t>
            </a:r>
            <a:r>
              <a:rPr lang="en-US" dirty="0" smtClean="0"/>
              <a:t>(</a:t>
            </a:r>
            <a:r>
              <a:rPr lang="en-US" b="1" dirty="0" err="1" smtClean="0">
                <a:solidFill>
                  <a:srgbClr val="0070C0"/>
                </a:solidFill>
              </a:rPr>
              <a:t>nameOfPerson</a:t>
            </a:r>
            <a:r>
              <a:rPr lang="en-US" dirty="0" smtClean="0"/>
              <a:t> name</a:t>
            </a:r>
            <a:r>
              <a:rPr lang="en-US" dirty="0" smtClean="0"/>
              <a:t>: String) {</a:t>
            </a:r>
          </a:p>
          <a:p>
            <a:pPr marL="68580" indent="0">
              <a:buNone/>
            </a:pPr>
            <a:r>
              <a:rPr lang="en-US" dirty="0"/>
              <a:t> </a:t>
            </a:r>
            <a:r>
              <a:rPr lang="en-US" dirty="0" smtClean="0"/>
              <a:t>    </a:t>
            </a:r>
            <a:r>
              <a:rPr lang="en-US" dirty="0" err="1" smtClean="0"/>
              <a:t>println</a:t>
            </a:r>
            <a:r>
              <a:rPr lang="en-US" dirty="0" smtClean="0"/>
              <a:t>(“hello \(name)”)</a:t>
            </a:r>
          </a:p>
          <a:p>
            <a:pPr marL="68580" indent="0">
              <a:buNone/>
            </a:pPr>
            <a:r>
              <a:rPr lang="en-US" dirty="0" smtClean="0"/>
              <a:t>}</a:t>
            </a:r>
          </a:p>
          <a:p>
            <a:pPr marL="68580" indent="0">
              <a:buNone/>
            </a:pPr>
            <a:endParaRPr lang="en-US" dirty="0"/>
          </a:p>
          <a:p>
            <a:r>
              <a:rPr lang="en-US" dirty="0" smtClean="0"/>
              <a:t>To invoke this function</a:t>
            </a:r>
          </a:p>
          <a:p>
            <a:pPr marL="68580" indent="0">
              <a:buNone/>
            </a:pPr>
            <a:endParaRPr lang="en-US" dirty="0"/>
          </a:p>
          <a:p>
            <a:pPr marL="68580" indent="0">
              <a:buNone/>
            </a:pPr>
            <a:r>
              <a:rPr lang="en-US" dirty="0" err="1" smtClean="0"/>
              <a:t>sayHelloToName</a:t>
            </a:r>
            <a:r>
              <a:rPr lang="en-US" dirty="0" smtClean="0"/>
              <a:t>(</a:t>
            </a:r>
            <a:r>
              <a:rPr lang="en-US" b="1" dirty="0" err="1" smtClean="0">
                <a:solidFill>
                  <a:srgbClr val="0070C0"/>
                </a:solidFill>
              </a:rPr>
              <a:t>nameOfPerson</a:t>
            </a:r>
            <a:r>
              <a:rPr lang="en-US" dirty="0" smtClean="0"/>
              <a:t>: “</a:t>
            </a:r>
            <a:r>
              <a:rPr lang="en-US" dirty="0" smtClean="0"/>
              <a:t>Lynne”)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914400" y="6400800"/>
            <a:ext cx="7587333" cy="369332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Note does not declare type of variable –gets from constructor call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5943600" y="1384995"/>
            <a:ext cx="2948243" cy="1200329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NOTE:</a:t>
            </a:r>
            <a:br>
              <a:rPr lang="en-US" dirty="0" smtClean="0"/>
            </a:br>
            <a:r>
              <a:rPr lang="en-US" dirty="0" smtClean="0"/>
              <a:t>Have explicit name</a:t>
            </a:r>
            <a:br>
              <a:rPr lang="en-US" dirty="0" smtClean="0"/>
            </a:br>
            <a:r>
              <a:rPr lang="en-US" dirty="0" smtClean="0"/>
              <a:t>for external use in calling</a:t>
            </a:r>
            <a:br>
              <a:rPr lang="en-US" dirty="0" smtClean="0"/>
            </a:br>
            <a:r>
              <a:rPr lang="en-US" dirty="0" smtClean="0"/>
              <a:t>the function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359216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Example function with </a:t>
            </a:r>
            <a:r>
              <a:rPr lang="en-US" b="1" dirty="0" smtClean="0">
                <a:solidFill>
                  <a:srgbClr val="FF0000"/>
                </a:solidFill>
              </a:rPr>
              <a:t>return value</a:t>
            </a:r>
          </a:p>
          <a:p>
            <a:endParaRPr lang="en-US" dirty="0"/>
          </a:p>
          <a:p>
            <a:pPr marL="68580" indent="0">
              <a:buNone/>
            </a:pPr>
            <a:endParaRPr lang="en-US" dirty="0"/>
          </a:p>
          <a:p>
            <a:pPr marL="68580" indent="0">
              <a:buNone/>
            </a:pPr>
            <a:r>
              <a:rPr lang="en-US" dirty="0" err="1"/>
              <a:t>f</a:t>
            </a:r>
            <a:r>
              <a:rPr lang="en-US" dirty="0" err="1" smtClean="0"/>
              <a:t>unc</a:t>
            </a:r>
            <a:r>
              <a:rPr lang="en-US" dirty="0" smtClean="0"/>
              <a:t> </a:t>
            </a:r>
            <a:r>
              <a:rPr lang="en-US" dirty="0" err="1" smtClean="0"/>
              <a:t>sayHelloToName</a:t>
            </a:r>
            <a:r>
              <a:rPr lang="en-US" dirty="0" smtClean="0"/>
              <a:t>(name: String) </a:t>
            </a:r>
            <a:r>
              <a:rPr lang="en-US" b="1" dirty="0" smtClean="0">
                <a:solidFill>
                  <a:srgbClr val="FF0000"/>
                </a:solidFill>
              </a:rPr>
              <a:t>-&gt; String</a:t>
            </a:r>
            <a:r>
              <a:rPr lang="en-US" dirty="0" smtClean="0">
                <a:solidFill>
                  <a:srgbClr val="FFC000"/>
                </a:solidFill>
              </a:rPr>
              <a:t> </a:t>
            </a:r>
            <a:r>
              <a:rPr lang="en-US" dirty="0" smtClean="0"/>
              <a:t>{</a:t>
            </a:r>
          </a:p>
          <a:p>
            <a:pPr marL="68580" indent="0">
              <a:buNone/>
            </a:pPr>
            <a:r>
              <a:rPr lang="en-US" dirty="0"/>
              <a:t> </a:t>
            </a:r>
            <a:r>
              <a:rPr lang="en-US" dirty="0" smtClean="0"/>
              <a:t>    </a:t>
            </a:r>
            <a:r>
              <a:rPr lang="en-US" dirty="0" err="1" smtClean="0"/>
              <a:t>println</a:t>
            </a:r>
            <a:r>
              <a:rPr lang="en-US" dirty="0" smtClean="0"/>
              <a:t>(“hello \(name)”)</a:t>
            </a:r>
          </a:p>
          <a:p>
            <a:pPr marL="68580" indent="0">
              <a:buNone/>
            </a:pPr>
            <a:r>
              <a:rPr lang="en-US" dirty="0"/>
              <a:t> </a:t>
            </a:r>
            <a:r>
              <a:rPr lang="en-US" dirty="0" smtClean="0"/>
              <a:t>    return “Hello to you to!”</a:t>
            </a:r>
          </a:p>
          <a:p>
            <a:pPr marL="68580" indent="0">
              <a:buNone/>
            </a:pPr>
            <a:r>
              <a:rPr lang="en-US" dirty="0" smtClean="0"/>
              <a:t>}</a:t>
            </a:r>
          </a:p>
          <a:p>
            <a:pPr marL="68580" indent="0">
              <a:buNone/>
            </a:pPr>
            <a:endParaRPr lang="en-US" dirty="0"/>
          </a:p>
          <a:p>
            <a:r>
              <a:rPr lang="en-US" dirty="0" smtClean="0"/>
              <a:t>To invoke this function</a:t>
            </a:r>
          </a:p>
          <a:p>
            <a:pPr marL="68580" indent="0">
              <a:buNone/>
            </a:pPr>
            <a:endParaRPr lang="en-US" dirty="0"/>
          </a:p>
          <a:p>
            <a:pPr marL="68580" indent="0">
              <a:buNone/>
            </a:pPr>
            <a:r>
              <a:rPr lang="en-US" dirty="0" err="1" smtClean="0"/>
              <a:t>var</a:t>
            </a:r>
            <a:r>
              <a:rPr lang="en-US" dirty="0" smtClean="0"/>
              <a:t> </a:t>
            </a:r>
            <a:r>
              <a:rPr lang="en-US" dirty="0" err="1" smtClean="0"/>
              <a:t>message:String</a:t>
            </a:r>
            <a:r>
              <a:rPr lang="en-US" dirty="0" smtClean="0"/>
              <a:t> = </a:t>
            </a:r>
            <a:r>
              <a:rPr lang="en-US" dirty="0" err="1" smtClean="0"/>
              <a:t>sayHelloToName</a:t>
            </a:r>
            <a:r>
              <a:rPr lang="en-US" dirty="0" smtClean="0"/>
              <a:t>(“Lynne</a:t>
            </a:r>
            <a:r>
              <a:rPr lang="en-US" dirty="0" smtClean="0"/>
              <a:t>”)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334000" y="914400"/>
            <a:ext cx="3316934" cy="923330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NOTE:</a:t>
            </a:r>
            <a:br>
              <a:rPr lang="en-US" dirty="0" smtClean="0"/>
            </a:br>
            <a:r>
              <a:rPr lang="en-US" dirty="0" smtClean="0"/>
              <a:t>-&gt; String</a:t>
            </a:r>
          </a:p>
          <a:p>
            <a:r>
              <a:rPr lang="en-US" dirty="0" smtClean="0"/>
              <a:t>Says you are returning String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702823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Functions- multiple parameters with return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Example function with return value</a:t>
            </a:r>
          </a:p>
          <a:p>
            <a:endParaRPr lang="en-US" dirty="0"/>
          </a:p>
          <a:p>
            <a:pPr marL="68580" indent="0">
              <a:buNone/>
            </a:pPr>
            <a:endParaRPr lang="en-US" dirty="0"/>
          </a:p>
          <a:p>
            <a:pPr marL="68580" indent="0">
              <a:buNone/>
            </a:pPr>
            <a:r>
              <a:rPr lang="en-US" dirty="0" err="1"/>
              <a:t>f</a:t>
            </a:r>
            <a:r>
              <a:rPr lang="en-US" dirty="0" err="1" smtClean="0"/>
              <a:t>unc</a:t>
            </a:r>
            <a:r>
              <a:rPr lang="en-US" dirty="0" smtClean="0"/>
              <a:t> sum(</a:t>
            </a:r>
            <a:r>
              <a:rPr lang="en-US" dirty="0" err="1" smtClean="0">
                <a:solidFill>
                  <a:srgbClr val="FF0000"/>
                </a:solidFill>
              </a:rPr>
              <a:t>a:Int</a:t>
            </a:r>
            <a:r>
              <a:rPr lang="en-US" dirty="0" smtClean="0">
                <a:solidFill>
                  <a:srgbClr val="FF0000"/>
                </a:solidFill>
              </a:rPr>
              <a:t>, b:Int</a:t>
            </a:r>
            <a:r>
              <a:rPr lang="en-US" dirty="0" smtClean="0"/>
              <a:t>) </a:t>
            </a:r>
            <a:r>
              <a:rPr lang="en-US" b="1" dirty="0" smtClean="0">
                <a:solidFill>
                  <a:srgbClr val="FF0000"/>
                </a:solidFill>
              </a:rPr>
              <a:t>-&gt; </a:t>
            </a:r>
            <a:r>
              <a:rPr lang="en-US" b="1" dirty="0" err="1" smtClean="0">
                <a:solidFill>
                  <a:srgbClr val="FF0000"/>
                </a:solidFill>
              </a:rPr>
              <a:t>Int</a:t>
            </a:r>
            <a:r>
              <a:rPr lang="en-US" dirty="0" smtClean="0">
                <a:solidFill>
                  <a:srgbClr val="FFC000"/>
                </a:solidFill>
              </a:rPr>
              <a:t> </a:t>
            </a:r>
            <a:r>
              <a:rPr lang="en-US" dirty="0" smtClean="0"/>
              <a:t>{</a:t>
            </a:r>
          </a:p>
          <a:p>
            <a:pPr marL="68580" indent="0">
              <a:buNone/>
            </a:pPr>
            <a:endParaRPr lang="en-US" dirty="0" smtClean="0"/>
          </a:p>
          <a:p>
            <a:pPr marL="68580" indent="0">
              <a:buNone/>
            </a:pPr>
            <a:r>
              <a:rPr lang="en-US" dirty="0"/>
              <a:t> </a:t>
            </a:r>
            <a:r>
              <a:rPr lang="en-US" dirty="0" smtClean="0"/>
              <a:t>    return </a:t>
            </a:r>
            <a:r>
              <a:rPr lang="en-US" dirty="0" err="1" smtClean="0"/>
              <a:t>a+b</a:t>
            </a:r>
            <a:endParaRPr lang="en-US" dirty="0" smtClean="0"/>
          </a:p>
          <a:p>
            <a:pPr marL="68580" indent="0">
              <a:buNone/>
            </a:pPr>
            <a:r>
              <a:rPr lang="en-US" dirty="0" smtClean="0"/>
              <a:t>}</a:t>
            </a:r>
          </a:p>
          <a:p>
            <a:pPr marL="68580" indent="0">
              <a:buNone/>
            </a:pPr>
            <a:endParaRPr lang="en-US" dirty="0"/>
          </a:p>
          <a:p>
            <a:r>
              <a:rPr lang="en-US" dirty="0" smtClean="0"/>
              <a:t>To invoke this function</a:t>
            </a:r>
          </a:p>
          <a:p>
            <a:pPr marL="68580" indent="0">
              <a:buNone/>
            </a:pPr>
            <a:endParaRPr lang="en-US" dirty="0"/>
          </a:p>
          <a:p>
            <a:pPr marL="68580" indent="0">
              <a:buNone/>
            </a:pPr>
            <a:r>
              <a:rPr lang="en-US" dirty="0" err="1" smtClean="0"/>
              <a:t>var</a:t>
            </a:r>
            <a:r>
              <a:rPr lang="en-US" dirty="0" smtClean="0"/>
              <a:t> </a:t>
            </a:r>
            <a:r>
              <a:rPr lang="en-US" dirty="0" err="1" smtClean="0"/>
              <a:t>total:Int</a:t>
            </a:r>
            <a:r>
              <a:rPr lang="en-US" dirty="0" smtClean="0"/>
              <a:t> = </a:t>
            </a:r>
            <a:r>
              <a:rPr lang="en-US" dirty="0" smtClean="0"/>
              <a:t>sum(2</a:t>
            </a:r>
            <a:r>
              <a:rPr lang="en-US" dirty="0" smtClean="0"/>
              <a:t>, </a:t>
            </a:r>
            <a:r>
              <a:rPr lang="en-US" dirty="0" smtClean="0"/>
              <a:t>33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238017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Functions- return multiple values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 smtClean="0"/>
              <a:t>Example function with return of a tuple – 2 values</a:t>
            </a:r>
          </a:p>
          <a:p>
            <a:endParaRPr lang="en-US" dirty="0"/>
          </a:p>
          <a:p>
            <a:pPr marL="68580" indent="0">
              <a:buNone/>
            </a:pPr>
            <a:endParaRPr lang="en-US" dirty="0"/>
          </a:p>
          <a:p>
            <a:pPr marL="68580" indent="0">
              <a:buNone/>
            </a:pPr>
            <a:r>
              <a:rPr lang="en-US" dirty="0" err="1"/>
              <a:t>f</a:t>
            </a:r>
            <a:r>
              <a:rPr lang="en-US" dirty="0" err="1" smtClean="0"/>
              <a:t>unc</a:t>
            </a:r>
            <a:r>
              <a:rPr lang="en-US" dirty="0" smtClean="0"/>
              <a:t> </a:t>
            </a:r>
            <a:r>
              <a:rPr lang="en-US" dirty="0" err="1" smtClean="0"/>
              <a:t>sumCeil</a:t>
            </a:r>
            <a:r>
              <a:rPr lang="en-US" dirty="0" smtClean="0"/>
              <a:t>(</a:t>
            </a:r>
            <a:r>
              <a:rPr lang="en-US" dirty="0" err="1" smtClean="0"/>
              <a:t>a:Int</a:t>
            </a:r>
            <a:r>
              <a:rPr lang="en-US" dirty="0" smtClean="0"/>
              <a:t>, b:Int) </a:t>
            </a:r>
            <a:r>
              <a:rPr lang="en-US" b="1" dirty="0" smtClean="0">
                <a:solidFill>
                  <a:srgbClr val="FF0000"/>
                </a:solidFill>
              </a:rPr>
              <a:t>-&gt; [</a:t>
            </a:r>
            <a:r>
              <a:rPr lang="en-US" b="1" dirty="0" err="1" smtClean="0">
                <a:solidFill>
                  <a:srgbClr val="FF0000"/>
                </a:solidFill>
              </a:rPr>
              <a:t>Int</a:t>
            </a:r>
            <a:r>
              <a:rPr lang="en-US" b="1" dirty="0" smtClean="0">
                <a:solidFill>
                  <a:srgbClr val="FF0000"/>
                </a:solidFill>
              </a:rPr>
              <a:t>, </a:t>
            </a:r>
            <a:r>
              <a:rPr lang="en-US" b="1" dirty="0" err="1" smtClean="0">
                <a:solidFill>
                  <a:srgbClr val="FF0000"/>
                </a:solidFill>
              </a:rPr>
              <a:t>Int</a:t>
            </a:r>
            <a:r>
              <a:rPr lang="en-US" b="1" dirty="0" smtClean="0">
                <a:solidFill>
                  <a:srgbClr val="FF0000"/>
                </a:solidFill>
              </a:rPr>
              <a:t>]</a:t>
            </a:r>
            <a:r>
              <a:rPr lang="en-US" dirty="0" smtClean="0">
                <a:solidFill>
                  <a:srgbClr val="FFC000"/>
                </a:solidFill>
              </a:rPr>
              <a:t> </a:t>
            </a:r>
            <a:r>
              <a:rPr lang="en-US" dirty="0" smtClean="0"/>
              <a:t>{</a:t>
            </a:r>
          </a:p>
          <a:p>
            <a:pPr marL="68580" indent="0">
              <a:buNone/>
            </a:pPr>
            <a:endParaRPr lang="en-US" dirty="0" smtClean="0"/>
          </a:p>
          <a:p>
            <a:pPr marL="68580" indent="0">
              <a:buNone/>
            </a:pPr>
            <a:r>
              <a:rPr lang="en-US" dirty="0" smtClean="0"/>
              <a:t>     </a:t>
            </a:r>
            <a:r>
              <a:rPr lang="en-US" dirty="0" err="1" smtClean="0"/>
              <a:t>var</a:t>
            </a:r>
            <a:r>
              <a:rPr lang="en-US" dirty="0" smtClean="0"/>
              <a:t> ceil =a &gt; b ? a : b</a:t>
            </a:r>
          </a:p>
          <a:p>
            <a:pPr marL="68580" indent="0">
              <a:buNone/>
            </a:pPr>
            <a:r>
              <a:rPr lang="en-US" dirty="0"/>
              <a:t> </a:t>
            </a:r>
            <a:r>
              <a:rPr lang="en-US" dirty="0" smtClean="0"/>
              <a:t>    </a:t>
            </a:r>
            <a:r>
              <a:rPr lang="en-US" dirty="0" err="1" smtClean="0"/>
              <a:t>var</a:t>
            </a:r>
            <a:r>
              <a:rPr lang="en-US" dirty="0" smtClean="0"/>
              <a:t> sum = </a:t>
            </a:r>
            <a:r>
              <a:rPr lang="en-US" dirty="0" err="1" smtClean="0"/>
              <a:t>a+b</a:t>
            </a:r>
            <a:endParaRPr lang="en-US" dirty="0" smtClean="0"/>
          </a:p>
          <a:p>
            <a:pPr marL="68580" indent="0">
              <a:buNone/>
            </a:pPr>
            <a:r>
              <a:rPr lang="en-US" dirty="0"/>
              <a:t> </a:t>
            </a:r>
            <a:r>
              <a:rPr lang="en-US" dirty="0" smtClean="0"/>
              <a:t>    return (sum, ceiling)</a:t>
            </a:r>
          </a:p>
          <a:p>
            <a:pPr marL="68580" indent="0">
              <a:buNone/>
            </a:pPr>
            <a:r>
              <a:rPr lang="en-US" dirty="0" smtClean="0"/>
              <a:t>}</a:t>
            </a:r>
          </a:p>
          <a:p>
            <a:pPr marL="68580" indent="0">
              <a:buNone/>
            </a:pPr>
            <a:endParaRPr lang="en-US" dirty="0"/>
          </a:p>
          <a:p>
            <a:r>
              <a:rPr lang="en-US" dirty="0" smtClean="0"/>
              <a:t>To invoke this function</a:t>
            </a:r>
          </a:p>
          <a:p>
            <a:pPr marL="68580" indent="0">
              <a:buNone/>
            </a:pPr>
            <a:endParaRPr lang="en-US" dirty="0"/>
          </a:p>
          <a:p>
            <a:pPr marL="68580" indent="0">
              <a:buNone/>
            </a:pPr>
            <a:r>
              <a:rPr lang="en-US" dirty="0" err="1" smtClean="0"/>
              <a:t>var</a:t>
            </a:r>
            <a:r>
              <a:rPr lang="en-US" dirty="0" smtClean="0"/>
              <a:t> </a:t>
            </a:r>
            <a:r>
              <a:rPr lang="en-US" dirty="0" err="1" smtClean="0"/>
              <a:t>total:Int</a:t>
            </a:r>
            <a:r>
              <a:rPr lang="en-US" dirty="0" smtClean="0"/>
              <a:t> = </a:t>
            </a:r>
            <a:r>
              <a:rPr lang="en-US" dirty="0" err="1" smtClean="0"/>
              <a:t>sumCeil</a:t>
            </a:r>
            <a:r>
              <a:rPr lang="en-US" dirty="0" smtClean="0"/>
              <a:t>(2</a:t>
            </a:r>
            <a:r>
              <a:rPr lang="en-US" dirty="0" smtClean="0"/>
              <a:t>, </a:t>
            </a:r>
            <a:r>
              <a:rPr lang="en-US" dirty="0" smtClean="0"/>
              <a:t>33</a:t>
            </a:r>
            <a:r>
              <a:rPr lang="en-US" dirty="0" smtClean="0"/>
              <a:t>)</a:t>
            </a:r>
          </a:p>
          <a:p>
            <a:pPr marL="68580" indent="0">
              <a:buNone/>
            </a:pPr>
            <a:endParaRPr lang="en-US" dirty="0"/>
          </a:p>
          <a:p>
            <a:pPr marL="68580" indent="0">
              <a:buNone/>
            </a:pPr>
            <a:r>
              <a:rPr lang="en-US" dirty="0" smtClean="0"/>
              <a:t>// NOTE: total.0 = sum value    AND total.1 = ceiling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943600" y="1551218"/>
            <a:ext cx="1867819" cy="646331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NOTE:</a:t>
            </a:r>
            <a:br>
              <a:rPr lang="en-US" dirty="0" smtClean="0"/>
            </a:br>
            <a:r>
              <a:rPr lang="en-US" dirty="0" smtClean="0"/>
              <a:t>tuple =2 values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904997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Functions- return multiple values – </a:t>
            </a:r>
            <a:r>
              <a:rPr lang="en-US" dirty="0" smtClean="0">
                <a:solidFill>
                  <a:srgbClr val="0070C0"/>
                </a:solidFill>
              </a:rPr>
              <a:t>declaring more explicit value names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dirty="0" smtClean="0"/>
              <a:t>Example function with return of a tuple – 2 values</a:t>
            </a:r>
          </a:p>
          <a:p>
            <a:endParaRPr lang="en-US" dirty="0"/>
          </a:p>
          <a:p>
            <a:pPr marL="68580" indent="0">
              <a:buNone/>
            </a:pPr>
            <a:endParaRPr lang="en-US" dirty="0"/>
          </a:p>
          <a:p>
            <a:pPr marL="68580" indent="0">
              <a:buNone/>
            </a:pPr>
            <a:r>
              <a:rPr lang="en-US" dirty="0" err="1"/>
              <a:t>f</a:t>
            </a:r>
            <a:r>
              <a:rPr lang="en-US" dirty="0" err="1" smtClean="0"/>
              <a:t>unc</a:t>
            </a:r>
            <a:r>
              <a:rPr lang="en-US" dirty="0" smtClean="0"/>
              <a:t> </a:t>
            </a:r>
            <a:r>
              <a:rPr lang="en-US" dirty="0" err="1" smtClean="0"/>
              <a:t>sumAndFloorl</a:t>
            </a:r>
            <a:r>
              <a:rPr lang="en-US" dirty="0" smtClean="0"/>
              <a:t>(</a:t>
            </a:r>
            <a:r>
              <a:rPr lang="en-US" dirty="0" err="1" smtClean="0"/>
              <a:t>a:Int</a:t>
            </a:r>
            <a:r>
              <a:rPr lang="en-US" dirty="0" smtClean="0"/>
              <a:t>, b:Int) </a:t>
            </a:r>
            <a:r>
              <a:rPr lang="en-US" b="1" dirty="0" smtClean="0">
                <a:solidFill>
                  <a:srgbClr val="FF0000"/>
                </a:solidFill>
              </a:rPr>
              <a:t>-&gt; [</a:t>
            </a:r>
            <a:r>
              <a:rPr lang="en-US" b="1" dirty="0" err="1" smtClean="0">
                <a:solidFill>
                  <a:srgbClr val="FF0000"/>
                </a:solidFill>
              </a:rPr>
              <a:t>sum:Int</a:t>
            </a:r>
            <a:r>
              <a:rPr lang="en-US" b="1" dirty="0" smtClean="0">
                <a:solidFill>
                  <a:srgbClr val="FF0000"/>
                </a:solidFill>
              </a:rPr>
              <a:t>, </a:t>
            </a:r>
            <a:r>
              <a:rPr lang="en-US" b="1" dirty="0" err="1" smtClean="0">
                <a:solidFill>
                  <a:srgbClr val="FF0000"/>
                </a:solidFill>
              </a:rPr>
              <a:t>floor:Int</a:t>
            </a:r>
            <a:r>
              <a:rPr lang="en-US" b="1" dirty="0" smtClean="0">
                <a:solidFill>
                  <a:srgbClr val="FF0000"/>
                </a:solidFill>
              </a:rPr>
              <a:t>]</a:t>
            </a:r>
            <a:r>
              <a:rPr lang="en-US" dirty="0" smtClean="0">
                <a:solidFill>
                  <a:srgbClr val="FFC000"/>
                </a:solidFill>
              </a:rPr>
              <a:t> </a:t>
            </a:r>
            <a:r>
              <a:rPr lang="en-US" dirty="0" smtClean="0"/>
              <a:t>{</a:t>
            </a:r>
          </a:p>
          <a:p>
            <a:pPr marL="68580" indent="0">
              <a:buNone/>
            </a:pPr>
            <a:endParaRPr lang="en-US" dirty="0" smtClean="0"/>
          </a:p>
          <a:p>
            <a:pPr marL="68580" indent="0">
              <a:buNone/>
            </a:pPr>
            <a:r>
              <a:rPr lang="en-US" dirty="0" smtClean="0"/>
              <a:t>     </a:t>
            </a:r>
            <a:r>
              <a:rPr lang="en-US" dirty="0" err="1" smtClean="0"/>
              <a:t>var</a:t>
            </a:r>
            <a:r>
              <a:rPr lang="en-US" dirty="0" smtClean="0"/>
              <a:t> floor =a &lt; b ? a : b</a:t>
            </a:r>
          </a:p>
          <a:p>
            <a:pPr marL="68580" indent="0">
              <a:buNone/>
            </a:pPr>
            <a:r>
              <a:rPr lang="en-US" dirty="0"/>
              <a:t> </a:t>
            </a:r>
            <a:r>
              <a:rPr lang="en-US" dirty="0" smtClean="0"/>
              <a:t>    </a:t>
            </a:r>
            <a:r>
              <a:rPr lang="en-US" dirty="0" err="1" smtClean="0"/>
              <a:t>var</a:t>
            </a:r>
            <a:r>
              <a:rPr lang="en-US" dirty="0" smtClean="0"/>
              <a:t> sum = </a:t>
            </a:r>
            <a:r>
              <a:rPr lang="en-US" dirty="0" err="1" smtClean="0"/>
              <a:t>a+b</a:t>
            </a:r>
            <a:endParaRPr lang="en-US" dirty="0" smtClean="0"/>
          </a:p>
          <a:p>
            <a:pPr marL="68580" indent="0">
              <a:buNone/>
            </a:pPr>
            <a:r>
              <a:rPr lang="en-US" dirty="0"/>
              <a:t> </a:t>
            </a:r>
            <a:r>
              <a:rPr lang="en-US" dirty="0" smtClean="0"/>
              <a:t>    return (sum, ceiling)</a:t>
            </a:r>
          </a:p>
          <a:p>
            <a:pPr marL="68580" indent="0">
              <a:buNone/>
            </a:pPr>
            <a:r>
              <a:rPr lang="en-US" dirty="0" smtClean="0"/>
              <a:t>}</a:t>
            </a:r>
          </a:p>
          <a:p>
            <a:pPr marL="68580" indent="0">
              <a:buNone/>
            </a:pPr>
            <a:endParaRPr lang="en-US" dirty="0"/>
          </a:p>
          <a:p>
            <a:r>
              <a:rPr lang="en-US" dirty="0" smtClean="0"/>
              <a:t>To invoke this function</a:t>
            </a:r>
          </a:p>
          <a:p>
            <a:pPr marL="68580" indent="0">
              <a:buNone/>
            </a:pPr>
            <a:endParaRPr lang="en-US" dirty="0"/>
          </a:p>
          <a:p>
            <a:pPr marL="68580" indent="0">
              <a:buNone/>
            </a:pPr>
            <a:r>
              <a:rPr lang="en-US" sz="2500" b="1" dirty="0" err="1" smtClean="0">
                <a:solidFill>
                  <a:srgbClr val="0070C0"/>
                </a:solidFill>
              </a:rPr>
              <a:t>var</a:t>
            </a:r>
            <a:r>
              <a:rPr lang="en-US" sz="2500" b="1" dirty="0" smtClean="0">
                <a:solidFill>
                  <a:srgbClr val="0070C0"/>
                </a:solidFill>
              </a:rPr>
              <a:t> </a:t>
            </a:r>
            <a:r>
              <a:rPr lang="en-US" sz="2500" b="1" dirty="0" err="1" smtClean="0">
                <a:solidFill>
                  <a:srgbClr val="0070C0"/>
                </a:solidFill>
              </a:rPr>
              <a:t>total:Int</a:t>
            </a:r>
            <a:r>
              <a:rPr lang="en-US" sz="2500" b="1" dirty="0" smtClean="0">
                <a:solidFill>
                  <a:srgbClr val="0070C0"/>
                </a:solidFill>
              </a:rPr>
              <a:t> = </a:t>
            </a:r>
            <a:r>
              <a:rPr lang="en-US" sz="2500" b="1" dirty="0" err="1" smtClean="0">
                <a:solidFill>
                  <a:srgbClr val="0070C0"/>
                </a:solidFill>
              </a:rPr>
              <a:t>sumAndFloor</a:t>
            </a:r>
            <a:r>
              <a:rPr lang="en-US" sz="2500" b="1" dirty="0" smtClean="0">
                <a:solidFill>
                  <a:srgbClr val="0070C0"/>
                </a:solidFill>
              </a:rPr>
              <a:t>(2, 33)</a:t>
            </a:r>
          </a:p>
          <a:p>
            <a:pPr marL="68580" indent="0">
              <a:buNone/>
            </a:pPr>
            <a:endParaRPr lang="en-US" sz="2500" b="1" dirty="0">
              <a:solidFill>
                <a:srgbClr val="0070C0"/>
              </a:solidFill>
            </a:endParaRPr>
          </a:p>
          <a:p>
            <a:pPr marL="68580" indent="0">
              <a:buNone/>
            </a:pPr>
            <a:r>
              <a:rPr lang="en-US" sz="2500" b="1" dirty="0" err="1" smtClean="0">
                <a:solidFill>
                  <a:srgbClr val="0070C0"/>
                </a:solidFill>
              </a:rPr>
              <a:t>println</a:t>
            </a:r>
            <a:r>
              <a:rPr lang="en-US" sz="2500" b="1" dirty="0" smtClean="0">
                <a:solidFill>
                  <a:srgbClr val="0070C0"/>
                </a:solidFill>
              </a:rPr>
              <a:t>( “values are sum= /(</a:t>
            </a:r>
            <a:r>
              <a:rPr lang="en-US" sz="2500" b="1" dirty="0" err="1" smtClean="0">
                <a:solidFill>
                  <a:srgbClr val="0070C0"/>
                </a:solidFill>
              </a:rPr>
              <a:t>total.sum</a:t>
            </a:r>
            <a:r>
              <a:rPr lang="en-US" sz="2500" b="1" dirty="0" smtClean="0">
                <a:solidFill>
                  <a:srgbClr val="0070C0"/>
                </a:solidFill>
              </a:rPr>
              <a:t>)   and  floor = /(</a:t>
            </a:r>
            <a:r>
              <a:rPr lang="en-US" sz="2500" b="1" dirty="0" err="1" smtClean="0">
                <a:solidFill>
                  <a:srgbClr val="0070C0"/>
                </a:solidFill>
              </a:rPr>
              <a:t>total.floor</a:t>
            </a:r>
            <a:r>
              <a:rPr lang="en-US" sz="2500" b="1" dirty="0" smtClean="0">
                <a:solidFill>
                  <a:srgbClr val="0070C0"/>
                </a:solidFill>
              </a:rPr>
              <a:t>)”)</a:t>
            </a:r>
          </a:p>
          <a:p>
            <a:pPr marL="68580" indent="0">
              <a:buNone/>
            </a:pPr>
            <a:endParaRPr lang="en-US" sz="2500" b="1" dirty="0">
              <a:solidFill>
                <a:srgbClr val="0070C0"/>
              </a:solidFill>
            </a:endParaRPr>
          </a:p>
          <a:p>
            <a:pPr marL="68580" indent="0">
              <a:buNone/>
            </a:pPr>
            <a:r>
              <a:rPr lang="en-US" sz="2500" b="1" dirty="0" smtClean="0">
                <a:solidFill>
                  <a:srgbClr val="0070C0"/>
                </a:solidFill>
              </a:rPr>
              <a:t>// NOTE: </a:t>
            </a:r>
            <a:r>
              <a:rPr lang="en-US" sz="2500" b="1" dirty="0" err="1" smtClean="0">
                <a:solidFill>
                  <a:srgbClr val="0070C0"/>
                </a:solidFill>
              </a:rPr>
              <a:t>total.sum</a:t>
            </a:r>
            <a:r>
              <a:rPr lang="en-US" sz="2500" b="1" dirty="0" smtClean="0">
                <a:solidFill>
                  <a:srgbClr val="0070C0"/>
                </a:solidFill>
              </a:rPr>
              <a:t>= sum value    AND </a:t>
            </a:r>
            <a:r>
              <a:rPr lang="en-US" sz="2500" b="1" dirty="0" err="1" smtClean="0">
                <a:solidFill>
                  <a:srgbClr val="0070C0"/>
                </a:solidFill>
              </a:rPr>
              <a:t>total.floor</a:t>
            </a:r>
            <a:r>
              <a:rPr lang="en-US" sz="2500" b="1" dirty="0" smtClean="0">
                <a:solidFill>
                  <a:srgbClr val="0070C0"/>
                </a:solidFill>
              </a:rPr>
              <a:t>= floor</a:t>
            </a:r>
            <a:endParaRPr lang="en-US" sz="2500" b="1" dirty="0">
              <a:solidFill>
                <a:srgbClr val="0070C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324600" y="3048000"/>
            <a:ext cx="1867819" cy="646331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NOTE:</a:t>
            </a:r>
            <a:br>
              <a:rPr lang="en-US" dirty="0" smtClean="0"/>
            </a:br>
            <a:r>
              <a:rPr lang="en-US" dirty="0" smtClean="0"/>
              <a:t>tuple =2 values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643730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914400"/>
            <a:ext cx="7024744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Functions- have </a:t>
            </a:r>
            <a:r>
              <a:rPr lang="en-US" dirty="0" smtClean="0">
                <a:solidFill>
                  <a:srgbClr val="0070C0"/>
                </a:solidFill>
              </a:rPr>
              <a:t>default value for a parameter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2323652"/>
            <a:ext cx="7211209" cy="3508977"/>
          </a:xfrm>
        </p:spPr>
        <p:txBody>
          <a:bodyPr>
            <a:normAutofit/>
          </a:bodyPr>
          <a:lstStyle/>
          <a:p>
            <a:pPr marL="68580" indent="0" fontAlgn="base">
              <a:buNone/>
            </a:pPr>
            <a:r>
              <a:rPr lang="en-US" sz="1600" dirty="0" err="1"/>
              <a:t>func</a:t>
            </a:r>
            <a:r>
              <a:rPr lang="en-US" sz="1600" dirty="0"/>
              <a:t> </a:t>
            </a:r>
            <a:r>
              <a:rPr lang="en-US" sz="1600" dirty="0" err="1"/>
              <a:t>printDate</a:t>
            </a:r>
            <a:r>
              <a:rPr lang="en-US" sz="1600" dirty="0"/>
              <a:t>(date: </a:t>
            </a:r>
            <a:r>
              <a:rPr lang="en-US" sz="1600" dirty="0" err="1"/>
              <a:t>NSDate</a:t>
            </a:r>
            <a:r>
              <a:rPr lang="en-US" sz="1600" dirty="0"/>
              <a:t>, </a:t>
            </a:r>
            <a:r>
              <a:rPr lang="en-US" sz="1600" b="1" dirty="0">
                <a:solidFill>
                  <a:srgbClr val="0070C0"/>
                </a:solidFill>
              </a:rPr>
              <a:t>format: String = "YY/MM/</a:t>
            </a:r>
            <a:r>
              <a:rPr lang="en-US" sz="1600" b="1" dirty="0" err="1">
                <a:solidFill>
                  <a:srgbClr val="0070C0"/>
                </a:solidFill>
              </a:rPr>
              <a:t>dd</a:t>
            </a:r>
            <a:r>
              <a:rPr lang="en-US" sz="1600" b="1" dirty="0">
                <a:solidFill>
                  <a:srgbClr val="0070C0"/>
                </a:solidFill>
              </a:rPr>
              <a:t>"</a:t>
            </a:r>
            <a:r>
              <a:rPr lang="en-US" sz="1600" dirty="0"/>
              <a:t>) -&gt; String {</a:t>
            </a:r>
          </a:p>
          <a:p>
            <a:pPr marL="68580" indent="0" fontAlgn="base">
              <a:buNone/>
            </a:pPr>
            <a:r>
              <a:rPr lang="en-US" sz="1600" dirty="0" smtClean="0"/>
              <a:t/>
            </a:r>
            <a:br>
              <a:rPr lang="en-US" sz="1600" dirty="0" smtClean="0"/>
            </a:br>
            <a:r>
              <a:rPr lang="en-US" sz="1600" dirty="0" smtClean="0"/>
              <a:t/>
            </a:r>
            <a:br>
              <a:rPr lang="en-US" sz="1600" dirty="0" smtClean="0"/>
            </a:br>
            <a:r>
              <a:rPr lang="en-US" sz="1600" dirty="0"/>
              <a:t>    let </a:t>
            </a:r>
            <a:r>
              <a:rPr lang="en-US" sz="1600" dirty="0" err="1"/>
              <a:t>dateFormatter</a:t>
            </a:r>
            <a:r>
              <a:rPr lang="en-US" sz="1600" dirty="0"/>
              <a:t> = </a:t>
            </a:r>
            <a:r>
              <a:rPr lang="en-US" sz="1600" dirty="0" err="1"/>
              <a:t>NSDateFormatter</a:t>
            </a:r>
            <a:r>
              <a:rPr lang="en-US" sz="1600" dirty="0" smtClean="0"/>
              <a:t>()</a:t>
            </a:r>
            <a:br>
              <a:rPr lang="en-US" sz="1600" dirty="0" smtClean="0"/>
            </a:br>
            <a:endParaRPr lang="en-US" sz="1600" dirty="0"/>
          </a:p>
          <a:p>
            <a:pPr marL="68580" indent="0" fontAlgn="base">
              <a:buNone/>
            </a:pPr>
            <a:r>
              <a:rPr lang="en-US" sz="1600" dirty="0"/>
              <a:t>    </a:t>
            </a:r>
            <a:r>
              <a:rPr lang="en-US" sz="1600" dirty="0" err="1"/>
              <a:t>dateFormatter.dateFormat</a:t>
            </a:r>
            <a:r>
              <a:rPr lang="en-US" sz="1600" dirty="0"/>
              <a:t> = </a:t>
            </a:r>
            <a:r>
              <a:rPr lang="en-US" sz="1600" dirty="0" smtClean="0"/>
              <a:t>format</a:t>
            </a:r>
            <a:br>
              <a:rPr lang="en-US" sz="1600" dirty="0" smtClean="0"/>
            </a:br>
            <a:endParaRPr lang="en-US" sz="1600" dirty="0"/>
          </a:p>
          <a:p>
            <a:pPr marL="68580" indent="0" fontAlgn="base">
              <a:buNone/>
            </a:pPr>
            <a:r>
              <a:rPr lang="en-US" sz="1600" dirty="0"/>
              <a:t>    return </a:t>
            </a:r>
            <a:r>
              <a:rPr lang="en-US" sz="1600" dirty="0" err="1"/>
              <a:t>dateFormatter.stringFromDate</a:t>
            </a:r>
            <a:r>
              <a:rPr lang="en-US" sz="1600" dirty="0"/>
              <a:t>(date)</a:t>
            </a:r>
          </a:p>
          <a:p>
            <a:pPr marL="68580" indent="0" fontAlgn="base">
              <a:buNone/>
            </a:pPr>
            <a:r>
              <a:rPr lang="en-US" sz="1600" dirty="0" smtClean="0"/>
              <a:t/>
            </a:r>
            <a:br>
              <a:rPr lang="en-US" sz="1600" dirty="0" smtClean="0"/>
            </a:br>
            <a:r>
              <a:rPr lang="en-US" sz="1600" dirty="0" smtClean="0"/>
              <a:t/>
            </a:r>
            <a:br>
              <a:rPr lang="en-US" sz="1600" dirty="0" smtClean="0"/>
            </a:br>
            <a:r>
              <a:rPr lang="en-US" sz="1600" dirty="0" smtClean="0"/>
              <a:t>}</a:t>
            </a:r>
            <a:endParaRPr lang="en-US" sz="1600" dirty="0"/>
          </a:p>
          <a:p>
            <a:pPr marL="68580" indent="0">
              <a:buNone/>
            </a:pP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56423207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Functions- passing another function as a parameter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362200"/>
            <a:ext cx="7058809" cy="3508977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Example function with one parameter an </a:t>
            </a:r>
            <a:r>
              <a:rPr lang="en-US" dirty="0" err="1" smtClean="0"/>
              <a:t>Int</a:t>
            </a:r>
            <a:r>
              <a:rPr lang="en-US" dirty="0" smtClean="0"/>
              <a:t>, </a:t>
            </a:r>
            <a:r>
              <a:rPr lang="en-US" dirty="0" smtClean="0">
                <a:solidFill>
                  <a:srgbClr val="00B0F0"/>
                </a:solidFill>
              </a:rPr>
              <a:t>and the second parameter a function </a:t>
            </a:r>
            <a:r>
              <a:rPr lang="en-US" dirty="0" smtClean="0"/>
              <a:t>(</a:t>
            </a:r>
            <a:r>
              <a:rPr lang="en-US" b="1" dirty="0" smtClean="0">
                <a:solidFill>
                  <a:srgbClr val="FF0000"/>
                </a:solidFill>
              </a:rPr>
              <a:t>that has single </a:t>
            </a:r>
            <a:r>
              <a:rPr lang="en-US" b="1" dirty="0" err="1" smtClean="0">
                <a:solidFill>
                  <a:srgbClr val="FF0000"/>
                </a:solidFill>
              </a:rPr>
              <a:t>Int</a:t>
            </a:r>
            <a:r>
              <a:rPr lang="en-US" b="1" dirty="0" smtClean="0">
                <a:solidFill>
                  <a:srgbClr val="FF0000"/>
                </a:solidFill>
              </a:rPr>
              <a:t> parameter and it returns a parameter</a:t>
            </a:r>
            <a:r>
              <a:rPr lang="en-US" dirty="0" smtClean="0"/>
              <a:t>)</a:t>
            </a:r>
          </a:p>
          <a:p>
            <a:endParaRPr lang="en-US" dirty="0"/>
          </a:p>
          <a:p>
            <a:pPr marL="68580" indent="0">
              <a:buNone/>
            </a:pPr>
            <a:endParaRPr lang="en-US" dirty="0"/>
          </a:p>
          <a:p>
            <a:pPr marL="68580" indent="0">
              <a:buNone/>
            </a:pPr>
            <a:r>
              <a:rPr lang="en-US" dirty="0" err="1" smtClean="0"/>
              <a:t>func</a:t>
            </a:r>
            <a:r>
              <a:rPr lang="en-US" dirty="0" smtClean="0"/>
              <a:t>  </a:t>
            </a:r>
            <a:r>
              <a:rPr lang="en-US" dirty="0" err="1" smtClean="0"/>
              <a:t>modifyInt</a:t>
            </a:r>
            <a:r>
              <a:rPr lang="en-US" dirty="0" smtClean="0"/>
              <a:t>(</a:t>
            </a:r>
            <a:r>
              <a:rPr lang="en-US" dirty="0" err="1" smtClean="0"/>
              <a:t>num</a:t>
            </a:r>
            <a:r>
              <a:rPr lang="en-US" dirty="0" smtClean="0"/>
              <a:t>: </a:t>
            </a:r>
            <a:r>
              <a:rPr lang="en-US" dirty="0" err="1" smtClean="0"/>
              <a:t>Int</a:t>
            </a:r>
            <a:r>
              <a:rPr lang="en-US" dirty="0" smtClean="0"/>
              <a:t>,   </a:t>
            </a:r>
            <a:r>
              <a:rPr lang="en-US" b="1" dirty="0" err="1" smtClean="0">
                <a:solidFill>
                  <a:srgbClr val="FF0000"/>
                </a:solidFill>
              </a:rPr>
              <a:t>otherFunct:Int</a:t>
            </a:r>
            <a:r>
              <a:rPr lang="en-US" b="1" dirty="0" smtClean="0">
                <a:solidFill>
                  <a:srgbClr val="FF0000"/>
                </a:solidFill>
              </a:rPr>
              <a:t>-&gt;</a:t>
            </a:r>
            <a:r>
              <a:rPr lang="en-US" b="1" dirty="0" err="1" smtClean="0">
                <a:solidFill>
                  <a:srgbClr val="FF0000"/>
                </a:solidFill>
              </a:rPr>
              <a:t>Int</a:t>
            </a:r>
            <a:r>
              <a:rPr lang="en-US" dirty="0" smtClean="0"/>
              <a:t>)   -&gt; </a:t>
            </a:r>
            <a:r>
              <a:rPr lang="en-US" dirty="0" err="1" smtClean="0"/>
              <a:t>Int</a:t>
            </a:r>
            <a:endParaRPr lang="en-US" dirty="0" smtClean="0"/>
          </a:p>
          <a:p>
            <a:pPr marL="68580" indent="0">
              <a:buNone/>
            </a:pPr>
            <a:endParaRPr lang="en-US" dirty="0"/>
          </a:p>
          <a:p>
            <a:r>
              <a:rPr lang="en-US" dirty="0" smtClean="0"/>
              <a:t>How to invoke</a:t>
            </a:r>
          </a:p>
          <a:p>
            <a:pPr marL="68580" indent="0">
              <a:buNone/>
            </a:pPr>
            <a:endParaRPr lang="en-US" dirty="0"/>
          </a:p>
          <a:p>
            <a:pPr marL="68580" indent="0">
              <a:buNone/>
            </a:pPr>
            <a:r>
              <a:rPr lang="en-US" dirty="0" err="1" smtClean="0"/>
              <a:t>modifyInt</a:t>
            </a:r>
            <a:r>
              <a:rPr lang="en-US" dirty="0" smtClean="0"/>
              <a:t>(13,  </a:t>
            </a:r>
            <a:r>
              <a:rPr lang="en-US" dirty="0" err="1" smtClean="0"/>
              <a:t>doubleIt</a:t>
            </a:r>
            <a:r>
              <a:rPr lang="en-US" dirty="0" smtClean="0"/>
              <a:t>(22) )   </a:t>
            </a:r>
            <a:r>
              <a:rPr lang="en-US" sz="1600" dirty="0" smtClean="0"/>
              <a:t>//where have a </a:t>
            </a:r>
            <a:r>
              <a:rPr lang="en-US" sz="1600" dirty="0" err="1" smtClean="0"/>
              <a:t>doubleIt</a:t>
            </a:r>
            <a:r>
              <a:rPr lang="en-US" sz="1600" dirty="0" smtClean="0"/>
              <a:t> function</a:t>
            </a:r>
          </a:p>
          <a:p>
            <a:pPr marL="68580" indent="0">
              <a:buNone/>
            </a:pPr>
            <a:endParaRPr lang="en-US" dirty="0"/>
          </a:p>
          <a:p>
            <a:pPr marL="6858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8403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Replacement for Objective 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Swift is an innovative new programming language for Cocoa and Cocoa </a:t>
            </a:r>
            <a:r>
              <a:rPr lang="en-US" dirty="0" smtClean="0"/>
              <a:t>Touch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Need latest </a:t>
            </a:r>
            <a:r>
              <a:rPr lang="en-US" dirty="0" err="1" smtClean="0"/>
              <a:t>Xcode</a:t>
            </a:r>
            <a:r>
              <a:rPr lang="en-US" dirty="0" smtClean="0"/>
              <a:t> –comes with Swift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835160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Functions- returning a function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362200"/>
            <a:ext cx="7058809" cy="4038600"/>
          </a:xfrm>
        </p:spPr>
        <p:txBody>
          <a:bodyPr>
            <a:normAutofit fontScale="62500" lnSpcReduction="20000"/>
          </a:bodyPr>
          <a:lstStyle/>
          <a:p>
            <a:r>
              <a:rPr lang="en-US" dirty="0" smtClean="0"/>
              <a:t>Example function which returns a function it defines inside of itself.</a:t>
            </a:r>
            <a:endParaRPr lang="en-US" dirty="0"/>
          </a:p>
          <a:p>
            <a:pPr marL="68580" indent="0">
              <a:buNone/>
            </a:pPr>
            <a:endParaRPr lang="en-US" dirty="0"/>
          </a:p>
          <a:p>
            <a:pPr marL="68580" indent="0">
              <a:buNone/>
            </a:pPr>
            <a:r>
              <a:rPr lang="en-US" dirty="0" err="1" smtClean="0"/>
              <a:t>func</a:t>
            </a:r>
            <a:r>
              <a:rPr lang="en-US" dirty="0" smtClean="0"/>
              <a:t>  </a:t>
            </a:r>
            <a:r>
              <a:rPr lang="en-US" dirty="0" err="1" smtClean="0"/>
              <a:t>buildIncrementor</a:t>
            </a:r>
            <a:r>
              <a:rPr lang="en-US" dirty="0" smtClean="0"/>
              <a:t>() -&gt; </a:t>
            </a:r>
            <a:r>
              <a:rPr lang="en-US" b="1" dirty="0" smtClean="0">
                <a:solidFill>
                  <a:srgbClr val="FF0000"/>
                </a:solidFill>
              </a:rPr>
              <a:t>() -&gt; </a:t>
            </a:r>
            <a:r>
              <a:rPr lang="en-US" b="1" dirty="0" err="1" smtClean="0">
                <a:solidFill>
                  <a:srgbClr val="FF0000"/>
                </a:solidFill>
              </a:rPr>
              <a:t>Int</a:t>
            </a:r>
            <a:r>
              <a:rPr lang="en-US" dirty="0" smtClean="0"/>
              <a:t>  {</a:t>
            </a:r>
          </a:p>
          <a:p>
            <a:pPr marL="68580" indent="0">
              <a:buNone/>
            </a:pPr>
            <a:r>
              <a:rPr lang="en-US" sz="1600" dirty="0"/>
              <a:t> </a:t>
            </a:r>
            <a:r>
              <a:rPr lang="en-US" sz="1600" dirty="0" smtClean="0"/>
              <a:t> </a:t>
            </a:r>
          </a:p>
          <a:p>
            <a:pPr marL="68580" indent="0">
              <a:buNone/>
            </a:pPr>
            <a:r>
              <a:rPr lang="en-US" sz="1600" dirty="0"/>
              <a:t> </a:t>
            </a:r>
            <a:r>
              <a:rPr lang="en-US" sz="1600" dirty="0" smtClean="0"/>
              <a:t>    </a:t>
            </a:r>
            <a:r>
              <a:rPr lang="en-US" sz="1600" dirty="0" err="1" smtClean="0"/>
              <a:t>var</a:t>
            </a:r>
            <a:r>
              <a:rPr lang="en-US" sz="1600" dirty="0" smtClean="0"/>
              <a:t> count =0</a:t>
            </a:r>
          </a:p>
          <a:p>
            <a:pPr marL="68580" indent="0">
              <a:buNone/>
            </a:pPr>
            <a:endParaRPr lang="en-US" sz="1600" dirty="0"/>
          </a:p>
          <a:p>
            <a:pPr marL="68580" indent="0">
              <a:buNone/>
            </a:pPr>
            <a:r>
              <a:rPr lang="en-US" sz="1600" dirty="0" smtClean="0">
                <a:solidFill>
                  <a:srgbClr val="FF0000"/>
                </a:solidFill>
              </a:rPr>
              <a:t>     </a:t>
            </a:r>
            <a:r>
              <a:rPr lang="en-US" sz="1600" b="1" dirty="0" err="1" smtClean="0">
                <a:solidFill>
                  <a:srgbClr val="FF0000"/>
                </a:solidFill>
              </a:rPr>
              <a:t>func</a:t>
            </a:r>
            <a:r>
              <a:rPr lang="en-US" sz="1600" b="1" dirty="0" smtClean="0">
                <a:solidFill>
                  <a:srgbClr val="FF0000"/>
                </a:solidFill>
              </a:rPr>
              <a:t>  </a:t>
            </a:r>
            <a:r>
              <a:rPr lang="en-US" sz="1600" b="1" dirty="0" err="1" smtClean="0">
                <a:solidFill>
                  <a:srgbClr val="FF0000"/>
                </a:solidFill>
              </a:rPr>
              <a:t>incrementor</a:t>
            </a:r>
            <a:r>
              <a:rPr lang="en-US" sz="1600" b="1" dirty="0" smtClean="0">
                <a:solidFill>
                  <a:srgbClr val="FF0000"/>
                </a:solidFill>
              </a:rPr>
              <a:t>() -&gt;  </a:t>
            </a:r>
            <a:r>
              <a:rPr lang="en-US" sz="1600" b="1" dirty="0" err="1" smtClean="0">
                <a:solidFill>
                  <a:srgbClr val="FF0000"/>
                </a:solidFill>
              </a:rPr>
              <a:t>Int</a:t>
            </a:r>
            <a:r>
              <a:rPr lang="en-US" sz="1600" b="1" dirty="0" smtClean="0">
                <a:solidFill>
                  <a:srgbClr val="FF0000"/>
                </a:solidFill>
              </a:rPr>
              <a:t>  {</a:t>
            </a:r>
          </a:p>
          <a:p>
            <a:pPr marL="68580" indent="0">
              <a:buNone/>
            </a:pPr>
            <a:r>
              <a:rPr lang="en-US" sz="1600" b="1" dirty="0">
                <a:solidFill>
                  <a:srgbClr val="FF0000"/>
                </a:solidFill>
              </a:rPr>
              <a:t> </a:t>
            </a:r>
            <a:r>
              <a:rPr lang="en-US" sz="1600" b="1" dirty="0" smtClean="0">
                <a:solidFill>
                  <a:srgbClr val="FF0000"/>
                </a:solidFill>
              </a:rPr>
              <a:t>         ++count</a:t>
            </a:r>
          </a:p>
          <a:p>
            <a:pPr marL="68580" indent="0">
              <a:buNone/>
            </a:pPr>
            <a:r>
              <a:rPr lang="en-US" sz="1600" b="1" dirty="0">
                <a:solidFill>
                  <a:srgbClr val="FF0000"/>
                </a:solidFill>
              </a:rPr>
              <a:t> </a:t>
            </a:r>
            <a:r>
              <a:rPr lang="en-US" sz="1600" b="1" dirty="0" smtClean="0">
                <a:solidFill>
                  <a:srgbClr val="FF0000"/>
                </a:solidFill>
              </a:rPr>
              <a:t>          return count</a:t>
            </a:r>
          </a:p>
          <a:p>
            <a:pPr marL="68580" indent="0">
              <a:buNone/>
            </a:pPr>
            <a:r>
              <a:rPr lang="en-US" sz="1600" b="1" dirty="0">
                <a:solidFill>
                  <a:srgbClr val="FF0000"/>
                </a:solidFill>
              </a:rPr>
              <a:t> </a:t>
            </a:r>
            <a:r>
              <a:rPr lang="en-US" sz="1600" b="1" dirty="0" smtClean="0">
                <a:solidFill>
                  <a:srgbClr val="FF0000"/>
                </a:solidFill>
              </a:rPr>
              <a:t>    }</a:t>
            </a:r>
          </a:p>
          <a:p>
            <a:pPr marL="68580" indent="0">
              <a:buNone/>
            </a:pPr>
            <a:endParaRPr lang="en-US" sz="1600" dirty="0"/>
          </a:p>
          <a:p>
            <a:pPr marL="68580" indent="0">
              <a:buNone/>
            </a:pPr>
            <a:r>
              <a:rPr lang="en-US" sz="1600" dirty="0" smtClean="0"/>
              <a:t>     </a:t>
            </a:r>
            <a:r>
              <a:rPr lang="en-US" sz="1600" b="1" dirty="0" smtClean="0">
                <a:solidFill>
                  <a:srgbClr val="0070C0"/>
                </a:solidFill>
              </a:rPr>
              <a:t>return </a:t>
            </a:r>
            <a:r>
              <a:rPr lang="en-US" sz="1600" b="1" dirty="0" err="1" smtClean="0">
                <a:solidFill>
                  <a:srgbClr val="0070C0"/>
                </a:solidFill>
              </a:rPr>
              <a:t>incrementor</a:t>
            </a:r>
            <a:endParaRPr lang="en-US" sz="1600" b="1" dirty="0" smtClean="0">
              <a:solidFill>
                <a:srgbClr val="0070C0"/>
              </a:solidFill>
            </a:endParaRPr>
          </a:p>
          <a:p>
            <a:pPr marL="68580" indent="0">
              <a:buNone/>
            </a:pPr>
            <a:endParaRPr lang="en-US" sz="1600" dirty="0"/>
          </a:p>
          <a:p>
            <a:pPr marL="68580" indent="0">
              <a:buNone/>
            </a:pPr>
            <a:r>
              <a:rPr lang="en-US" sz="1600" dirty="0" smtClean="0"/>
              <a:t>}</a:t>
            </a:r>
          </a:p>
          <a:p>
            <a:pPr marL="68580" indent="0">
              <a:buNone/>
            </a:pPr>
            <a:endParaRPr lang="en-US" sz="1600" dirty="0"/>
          </a:p>
          <a:p>
            <a:r>
              <a:rPr lang="en-US" sz="2600" dirty="0" smtClean="0"/>
              <a:t>How to Invoke</a:t>
            </a:r>
          </a:p>
          <a:p>
            <a:pPr marL="68580" indent="0">
              <a:buNone/>
            </a:pPr>
            <a:endParaRPr lang="en-US" sz="2600" dirty="0"/>
          </a:p>
          <a:p>
            <a:pPr marL="68580" indent="0">
              <a:buNone/>
            </a:pPr>
            <a:r>
              <a:rPr lang="en-US" sz="2600" dirty="0" err="1" smtClean="0"/>
              <a:t>var</a:t>
            </a:r>
            <a:r>
              <a:rPr lang="en-US" sz="2600" dirty="0" smtClean="0"/>
              <a:t> </a:t>
            </a:r>
            <a:r>
              <a:rPr lang="en-US" sz="2600" dirty="0" err="1" smtClean="0"/>
              <a:t>incrementor</a:t>
            </a:r>
            <a:r>
              <a:rPr lang="en-US" sz="2600" dirty="0"/>
              <a:t> </a:t>
            </a:r>
            <a:r>
              <a:rPr lang="en-US" sz="2600" dirty="0" err="1" smtClean="0"/>
              <a:t>buildIncrementor</a:t>
            </a:r>
            <a:r>
              <a:rPr lang="en-US" sz="2600" dirty="0" smtClean="0"/>
              <a:t>()</a:t>
            </a:r>
          </a:p>
          <a:p>
            <a:pPr marL="68580" indent="0">
              <a:buNone/>
            </a:pPr>
            <a:endParaRPr lang="en-US" sz="2600" dirty="0"/>
          </a:p>
          <a:p>
            <a:pPr marL="68580" indent="0">
              <a:buNone/>
            </a:pPr>
            <a:r>
              <a:rPr lang="en-US" sz="2600" dirty="0" err="1" smtClean="0"/>
              <a:t>println</a:t>
            </a:r>
            <a:r>
              <a:rPr lang="en-US" sz="2600" dirty="0" smtClean="0"/>
              <a:t>( /(</a:t>
            </a:r>
            <a:r>
              <a:rPr lang="en-US" sz="2600" dirty="0" err="1" smtClean="0"/>
              <a:t>incrementor</a:t>
            </a:r>
            <a:r>
              <a:rPr lang="en-US" sz="2600" dirty="0" smtClean="0"/>
              <a:t>())    //prints 1</a:t>
            </a:r>
          </a:p>
          <a:p>
            <a:pPr marL="68580" indent="0">
              <a:buNone/>
            </a:pPr>
            <a:r>
              <a:rPr lang="en-US" sz="2600" dirty="0" err="1" smtClean="0"/>
              <a:t>Println</a:t>
            </a:r>
            <a:r>
              <a:rPr lang="en-US" sz="2600" dirty="0" smtClean="0"/>
              <a:t>( /(</a:t>
            </a:r>
            <a:r>
              <a:rPr lang="en-US" sz="2600" dirty="0" err="1" smtClean="0"/>
              <a:t>incrementor</a:t>
            </a:r>
            <a:r>
              <a:rPr lang="en-US" sz="2600" dirty="0" smtClean="0"/>
              <a:t>())    // prints 2 </a:t>
            </a:r>
          </a:p>
          <a:p>
            <a:pPr marL="68580" indent="0">
              <a:buNone/>
            </a:pPr>
            <a:endParaRPr lang="en-US" dirty="0"/>
          </a:p>
          <a:p>
            <a:pPr marL="68580" indent="0">
              <a:buNone/>
            </a:pP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410200" y="2743200"/>
            <a:ext cx="3921266" cy="1477328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NOTE:</a:t>
            </a:r>
            <a:br>
              <a:rPr lang="en-US" dirty="0" smtClean="0"/>
            </a:br>
            <a:endParaRPr lang="en-US" dirty="0" smtClean="0"/>
          </a:p>
          <a:p>
            <a:r>
              <a:rPr lang="en-US" b="1" dirty="0" smtClean="0">
                <a:solidFill>
                  <a:srgbClr val="FF0000"/>
                </a:solidFill>
              </a:rPr>
              <a:t>() -&gt;  </a:t>
            </a:r>
            <a:r>
              <a:rPr lang="en-US" b="1" dirty="0" err="1" smtClean="0">
                <a:solidFill>
                  <a:srgbClr val="FF0000"/>
                </a:solidFill>
              </a:rPr>
              <a:t>Int</a:t>
            </a:r>
            <a:r>
              <a:rPr lang="en-US" b="1" dirty="0" smtClean="0">
                <a:solidFill>
                  <a:srgbClr val="FF0000"/>
                </a:solidFill>
              </a:rPr>
              <a:t>  </a:t>
            </a:r>
            <a:r>
              <a:rPr lang="en-US" dirty="0" smtClean="0"/>
              <a:t>means returning</a:t>
            </a:r>
            <a:br>
              <a:rPr lang="en-US" dirty="0" smtClean="0"/>
            </a:br>
            <a:r>
              <a:rPr lang="en-US" dirty="0" smtClean="0"/>
              <a:t>a </a:t>
            </a:r>
            <a:r>
              <a:rPr lang="en-US" dirty="0" err="1" smtClean="0"/>
              <a:t>funciton</a:t>
            </a:r>
            <a:r>
              <a:rPr lang="en-US" dirty="0" smtClean="0"/>
              <a:t> with 0 parameters and</a:t>
            </a:r>
            <a:br>
              <a:rPr lang="en-US" dirty="0" smtClean="0"/>
            </a:br>
            <a:r>
              <a:rPr lang="en-US" dirty="0" smtClean="0"/>
              <a:t>return type of </a:t>
            </a:r>
            <a:r>
              <a:rPr lang="en-US" dirty="0" err="1" smtClean="0"/>
              <a:t>Int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029200" y="4648200"/>
            <a:ext cx="3417923" cy="923330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Defining the internal function</a:t>
            </a:r>
            <a:br>
              <a:rPr lang="en-US" dirty="0" smtClean="0"/>
            </a:br>
            <a:r>
              <a:rPr lang="en-US" dirty="0" smtClean="0"/>
              <a:t>called </a:t>
            </a:r>
            <a:r>
              <a:rPr lang="en-US" dirty="0" err="1" smtClean="0"/>
              <a:t>incrementor</a:t>
            </a:r>
            <a:r>
              <a:rPr lang="en-US" dirty="0" smtClean="0"/>
              <a:t> then</a:t>
            </a:r>
          </a:p>
          <a:p>
            <a:r>
              <a:rPr lang="en-US" dirty="0"/>
              <a:t>r</a:t>
            </a:r>
            <a:r>
              <a:rPr lang="en-US" dirty="0" smtClean="0"/>
              <a:t>eturning it.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740959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Functions- with </a:t>
            </a:r>
            <a:r>
              <a:rPr lang="en-US" dirty="0" err="1" smtClean="0"/>
              <a:t>variatic</a:t>
            </a:r>
            <a:r>
              <a:rPr lang="en-US" dirty="0" smtClean="0"/>
              <a:t> parameters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362200"/>
            <a:ext cx="7058809" cy="40386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Example function which takes in a arbitrary number of parameters of some type</a:t>
            </a:r>
            <a:endParaRPr lang="en-US" dirty="0"/>
          </a:p>
          <a:p>
            <a:pPr marL="68580" indent="0">
              <a:buNone/>
            </a:pPr>
            <a:endParaRPr lang="en-US" dirty="0"/>
          </a:p>
          <a:p>
            <a:pPr marL="68580" indent="0">
              <a:buNone/>
            </a:pPr>
            <a:r>
              <a:rPr lang="en-US" sz="1600" dirty="0" err="1" smtClean="0"/>
              <a:t>func</a:t>
            </a:r>
            <a:r>
              <a:rPr lang="en-US" sz="1600" dirty="0" smtClean="0"/>
              <a:t> average(</a:t>
            </a:r>
            <a:r>
              <a:rPr lang="en-US" sz="1600" b="1" dirty="0" err="1" smtClean="0">
                <a:solidFill>
                  <a:srgbClr val="FF0000"/>
                </a:solidFill>
              </a:rPr>
              <a:t>numbers:Int</a:t>
            </a:r>
            <a:r>
              <a:rPr lang="en-US" sz="1600" b="1" dirty="0" smtClean="0">
                <a:solidFill>
                  <a:srgbClr val="FF0000"/>
                </a:solidFill>
              </a:rPr>
              <a:t>…</a:t>
            </a:r>
            <a:r>
              <a:rPr lang="en-US" sz="1600" dirty="0" smtClean="0"/>
              <a:t>) -&gt; </a:t>
            </a:r>
            <a:r>
              <a:rPr lang="en-US" sz="1600" dirty="0" err="1" smtClean="0"/>
              <a:t>Int</a:t>
            </a:r>
            <a:r>
              <a:rPr lang="en-US" sz="1600" dirty="0" smtClean="0"/>
              <a:t> {</a:t>
            </a:r>
          </a:p>
          <a:p>
            <a:pPr marL="68580" indent="0">
              <a:buNone/>
            </a:pPr>
            <a:r>
              <a:rPr lang="en-US" sz="1600" dirty="0"/>
              <a:t> </a:t>
            </a:r>
            <a:r>
              <a:rPr lang="en-US" sz="1600" dirty="0" smtClean="0"/>
              <a:t>   </a:t>
            </a:r>
            <a:r>
              <a:rPr lang="en-US" sz="1600" dirty="0" err="1" smtClean="0"/>
              <a:t>var</a:t>
            </a:r>
            <a:r>
              <a:rPr lang="en-US" sz="1600" dirty="0" smtClean="0"/>
              <a:t> total =0</a:t>
            </a:r>
          </a:p>
          <a:p>
            <a:pPr marL="68580" indent="0">
              <a:buNone/>
            </a:pPr>
            <a:endParaRPr lang="en-US" sz="1600" dirty="0"/>
          </a:p>
          <a:p>
            <a:pPr marL="68580" indent="0">
              <a:buNone/>
            </a:pPr>
            <a:r>
              <a:rPr lang="en-US" sz="1600" dirty="0" smtClean="0"/>
              <a:t>    for n in numbers {</a:t>
            </a:r>
            <a:br>
              <a:rPr lang="en-US" sz="1600" dirty="0" smtClean="0"/>
            </a:br>
            <a:r>
              <a:rPr lang="en-US" sz="1600" dirty="0" smtClean="0"/>
              <a:t>         total += n</a:t>
            </a:r>
          </a:p>
          <a:p>
            <a:pPr marL="68580" indent="0">
              <a:buNone/>
            </a:pPr>
            <a:r>
              <a:rPr lang="en-US" sz="1600" dirty="0"/>
              <a:t> </a:t>
            </a:r>
            <a:r>
              <a:rPr lang="en-US" sz="1600" dirty="0" smtClean="0"/>
              <a:t>   }</a:t>
            </a:r>
          </a:p>
          <a:p>
            <a:pPr marL="68580" indent="0">
              <a:buNone/>
            </a:pPr>
            <a:r>
              <a:rPr lang="en-US" sz="1600" dirty="0"/>
              <a:t> </a:t>
            </a:r>
            <a:r>
              <a:rPr lang="en-US" sz="1600" dirty="0" smtClean="0"/>
              <a:t>    </a:t>
            </a:r>
          </a:p>
          <a:p>
            <a:pPr marL="68580" indent="0">
              <a:buNone/>
            </a:pPr>
            <a:r>
              <a:rPr lang="en-US" sz="1600" dirty="0"/>
              <a:t> </a:t>
            </a:r>
            <a:r>
              <a:rPr lang="en-US" sz="1600" dirty="0" smtClean="0"/>
              <a:t>  return total / </a:t>
            </a:r>
            <a:r>
              <a:rPr lang="en-US" sz="1600" dirty="0" err="1" smtClean="0"/>
              <a:t>numbers.count</a:t>
            </a:r>
            <a:endParaRPr lang="en-US" sz="1600" dirty="0" smtClean="0"/>
          </a:p>
          <a:p>
            <a:pPr marL="68580" indent="0">
              <a:buNone/>
            </a:pPr>
            <a:endParaRPr lang="en-US" sz="1600" dirty="0"/>
          </a:p>
          <a:p>
            <a:pPr marL="68580" indent="0">
              <a:buNone/>
            </a:pPr>
            <a:r>
              <a:rPr lang="en-US" sz="1600" dirty="0" smtClean="0"/>
              <a:t>}</a:t>
            </a:r>
            <a:endParaRPr lang="en-US" sz="1600" dirty="0"/>
          </a:p>
          <a:p>
            <a:r>
              <a:rPr lang="en-US" sz="2600" dirty="0" smtClean="0"/>
              <a:t>How to Invoke</a:t>
            </a:r>
          </a:p>
          <a:p>
            <a:pPr marL="68580" indent="0">
              <a:buNone/>
            </a:pPr>
            <a:endParaRPr lang="en-US" sz="2600" dirty="0"/>
          </a:p>
          <a:p>
            <a:pPr marL="68580" indent="0">
              <a:buNone/>
            </a:pPr>
            <a:r>
              <a:rPr lang="en-US" sz="2600" dirty="0" err="1" smtClean="0"/>
              <a:t>var</a:t>
            </a:r>
            <a:r>
              <a:rPr lang="en-US" sz="2600" dirty="0" smtClean="0"/>
              <a:t>  </a:t>
            </a:r>
            <a:r>
              <a:rPr lang="en-US" sz="2600" dirty="0" err="1" smtClean="0"/>
              <a:t>ave</a:t>
            </a:r>
            <a:r>
              <a:rPr lang="en-US" sz="2600" dirty="0" smtClean="0"/>
              <a:t> = average (13, 14, 22, 3, 5)</a:t>
            </a:r>
          </a:p>
          <a:p>
            <a:pPr marL="68580" indent="0">
              <a:buNone/>
            </a:pPr>
            <a:endParaRPr lang="en-US" sz="2600" dirty="0"/>
          </a:p>
          <a:p>
            <a:pPr marL="68580" indent="0">
              <a:buNone/>
            </a:pPr>
            <a:endParaRPr lang="en-US" dirty="0"/>
          </a:p>
          <a:p>
            <a:pPr marL="68580" indent="0">
              <a:buNone/>
            </a:pP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410200" y="2743200"/>
            <a:ext cx="3575018" cy="1200329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NOTE:</a:t>
            </a:r>
            <a:br>
              <a:rPr lang="en-US" dirty="0" smtClean="0"/>
            </a:br>
            <a:endParaRPr lang="en-US" dirty="0" smtClean="0"/>
          </a:p>
          <a:p>
            <a:r>
              <a:rPr lang="en-US" b="1" dirty="0" err="1">
                <a:solidFill>
                  <a:srgbClr val="FF0000"/>
                </a:solidFill>
              </a:rPr>
              <a:t>n</a:t>
            </a:r>
            <a:r>
              <a:rPr lang="en-US" b="1" dirty="0" err="1" smtClean="0">
                <a:solidFill>
                  <a:srgbClr val="FF0000"/>
                </a:solidFill>
              </a:rPr>
              <a:t>umbers:Int</a:t>
            </a:r>
            <a:r>
              <a:rPr lang="en-US" b="1" dirty="0" smtClean="0">
                <a:solidFill>
                  <a:srgbClr val="FF0000"/>
                </a:solidFill>
              </a:rPr>
              <a:t>…   </a:t>
            </a:r>
            <a:r>
              <a:rPr lang="en-US" dirty="0" smtClean="0"/>
              <a:t>means some </a:t>
            </a:r>
            <a:br>
              <a:rPr lang="en-US" dirty="0" smtClean="0"/>
            </a:br>
            <a:r>
              <a:rPr lang="en-US" dirty="0" smtClean="0"/>
              <a:t>set of </a:t>
            </a:r>
            <a:r>
              <a:rPr lang="en-US" dirty="0" err="1" smtClean="0"/>
              <a:t>Int</a:t>
            </a:r>
            <a:r>
              <a:rPr lang="en-US" dirty="0" smtClean="0"/>
              <a:t> values as parameters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837280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Functions- with array as a parameter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362200"/>
            <a:ext cx="7620000" cy="40386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Example function which takes in an array of </a:t>
            </a:r>
            <a:r>
              <a:rPr lang="en-US" dirty="0" err="1" smtClean="0"/>
              <a:t>Ints</a:t>
            </a:r>
            <a:endParaRPr lang="en-US" dirty="0"/>
          </a:p>
          <a:p>
            <a:pPr marL="68580" indent="0">
              <a:buNone/>
            </a:pPr>
            <a:r>
              <a:rPr lang="en-US" sz="1600" dirty="0" err="1" smtClean="0"/>
              <a:t>func</a:t>
            </a:r>
            <a:r>
              <a:rPr lang="en-US" sz="1600" dirty="0" smtClean="0"/>
              <a:t> average(</a:t>
            </a:r>
            <a:r>
              <a:rPr lang="en-US" sz="1600" b="1" dirty="0" err="1" smtClean="0">
                <a:solidFill>
                  <a:srgbClr val="FF0000"/>
                </a:solidFill>
              </a:rPr>
              <a:t>numbers:Int</a:t>
            </a:r>
            <a:r>
              <a:rPr lang="en-US" sz="1600" b="1" dirty="0" smtClean="0">
                <a:solidFill>
                  <a:srgbClr val="FF0000"/>
                </a:solidFill>
              </a:rPr>
              <a:t>[]</a:t>
            </a:r>
            <a:r>
              <a:rPr lang="en-US" sz="1600" dirty="0" smtClean="0"/>
              <a:t> -&gt; </a:t>
            </a:r>
            <a:r>
              <a:rPr lang="en-US" sz="1600" dirty="0" err="1" smtClean="0"/>
              <a:t>Int</a:t>
            </a:r>
            <a:r>
              <a:rPr lang="en-US" sz="1600" dirty="0" smtClean="0"/>
              <a:t> {</a:t>
            </a:r>
          </a:p>
          <a:p>
            <a:pPr marL="68580" indent="0">
              <a:buNone/>
            </a:pPr>
            <a:r>
              <a:rPr lang="en-US" sz="1600" dirty="0"/>
              <a:t> </a:t>
            </a:r>
            <a:r>
              <a:rPr lang="en-US" sz="1600" dirty="0" smtClean="0"/>
              <a:t>   </a:t>
            </a:r>
            <a:r>
              <a:rPr lang="en-US" sz="1600" dirty="0" err="1" smtClean="0"/>
              <a:t>var</a:t>
            </a:r>
            <a:r>
              <a:rPr lang="en-US" sz="1600" dirty="0" smtClean="0"/>
              <a:t> total =0</a:t>
            </a:r>
          </a:p>
          <a:p>
            <a:pPr marL="68580" indent="0">
              <a:buNone/>
            </a:pPr>
            <a:endParaRPr lang="en-US" sz="1600" dirty="0"/>
          </a:p>
          <a:p>
            <a:pPr marL="68580" indent="0">
              <a:buNone/>
            </a:pPr>
            <a:r>
              <a:rPr lang="en-US" sz="1600" dirty="0" smtClean="0"/>
              <a:t>    for n in numbers {</a:t>
            </a:r>
            <a:br>
              <a:rPr lang="en-US" sz="1600" dirty="0" smtClean="0"/>
            </a:br>
            <a:r>
              <a:rPr lang="en-US" sz="1600" dirty="0" smtClean="0"/>
              <a:t>         total += n</a:t>
            </a:r>
          </a:p>
          <a:p>
            <a:pPr marL="68580" indent="0">
              <a:buNone/>
            </a:pPr>
            <a:r>
              <a:rPr lang="en-US" sz="1600" dirty="0"/>
              <a:t> </a:t>
            </a:r>
            <a:r>
              <a:rPr lang="en-US" sz="1600" dirty="0" smtClean="0"/>
              <a:t>   }</a:t>
            </a:r>
          </a:p>
          <a:p>
            <a:pPr marL="68580" indent="0">
              <a:buNone/>
            </a:pPr>
            <a:r>
              <a:rPr lang="en-US" sz="1600" dirty="0"/>
              <a:t> </a:t>
            </a:r>
            <a:r>
              <a:rPr lang="en-US" sz="1600" dirty="0" smtClean="0"/>
              <a:t>    </a:t>
            </a:r>
          </a:p>
          <a:p>
            <a:pPr marL="68580" indent="0">
              <a:buNone/>
            </a:pPr>
            <a:r>
              <a:rPr lang="en-US" sz="1600" dirty="0"/>
              <a:t> </a:t>
            </a:r>
            <a:r>
              <a:rPr lang="en-US" sz="1600" dirty="0" smtClean="0"/>
              <a:t>  return total / </a:t>
            </a:r>
            <a:r>
              <a:rPr lang="en-US" sz="1600" dirty="0" err="1" smtClean="0"/>
              <a:t>numbers.count</a:t>
            </a:r>
            <a:endParaRPr lang="en-US" sz="1600" dirty="0" smtClean="0"/>
          </a:p>
          <a:p>
            <a:pPr marL="68580" indent="0">
              <a:buNone/>
            </a:pPr>
            <a:endParaRPr lang="en-US" sz="1600" dirty="0"/>
          </a:p>
          <a:p>
            <a:pPr marL="68580" indent="0">
              <a:buNone/>
            </a:pPr>
            <a:r>
              <a:rPr lang="en-US" sz="1600" dirty="0" smtClean="0"/>
              <a:t>}</a:t>
            </a:r>
            <a:endParaRPr lang="en-US" sz="1600" dirty="0"/>
          </a:p>
          <a:p>
            <a:r>
              <a:rPr lang="en-US" sz="2600" dirty="0" smtClean="0"/>
              <a:t>How to Invoke</a:t>
            </a:r>
          </a:p>
          <a:p>
            <a:pPr marL="68580" indent="0">
              <a:buNone/>
            </a:pPr>
            <a:endParaRPr lang="en-US" sz="2600" dirty="0" smtClean="0"/>
          </a:p>
          <a:p>
            <a:pPr marL="68580" indent="0">
              <a:buNone/>
            </a:pPr>
            <a:r>
              <a:rPr lang="en-US" sz="2600" dirty="0" err="1"/>
              <a:t>v</a:t>
            </a:r>
            <a:r>
              <a:rPr lang="en-US" sz="2600" dirty="0" err="1" smtClean="0"/>
              <a:t>ar</a:t>
            </a:r>
            <a:r>
              <a:rPr lang="en-US" sz="2600" dirty="0" smtClean="0"/>
              <a:t> </a:t>
            </a:r>
            <a:r>
              <a:rPr lang="en-US" sz="2600" dirty="0" err="1" smtClean="0"/>
              <a:t>number_array:Int</a:t>
            </a:r>
            <a:r>
              <a:rPr lang="en-US" sz="2600" dirty="0" smtClean="0"/>
              <a:t>[] = [ 1, 9, 2, 22]</a:t>
            </a:r>
            <a:endParaRPr lang="en-US" sz="2600" dirty="0"/>
          </a:p>
          <a:p>
            <a:pPr marL="68580" indent="0">
              <a:buNone/>
            </a:pPr>
            <a:r>
              <a:rPr lang="en-US" sz="2600" dirty="0" err="1" smtClean="0"/>
              <a:t>var</a:t>
            </a:r>
            <a:r>
              <a:rPr lang="en-US" sz="2600" dirty="0" smtClean="0"/>
              <a:t>  </a:t>
            </a:r>
            <a:r>
              <a:rPr lang="en-US" sz="2600" dirty="0" err="1" smtClean="0"/>
              <a:t>ave</a:t>
            </a:r>
            <a:r>
              <a:rPr lang="en-US" sz="2600" dirty="0" smtClean="0"/>
              <a:t> = average (</a:t>
            </a:r>
            <a:r>
              <a:rPr lang="en-US" sz="2600" dirty="0" err="1" smtClean="0"/>
              <a:t>number_array</a:t>
            </a:r>
            <a:r>
              <a:rPr lang="en-US" sz="2600" dirty="0" smtClean="0"/>
              <a:t>)</a:t>
            </a:r>
          </a:p>
          <a:p>
            <a:pPr marL="68580" indent="0">
              <a:buNone/>
            </a:pPr>
            <a:endParaRPr lang="en-US" sz="2600" dirty="0"/>
          </a:p>
          <a:p>
            <a:pPr marL="68580" indent="0">
              <a:buNone/>
            </a:pPr>
            <a:endParaRPr lang="en-US" dirty="0"/>
          </a:p>
          <a:p>
            <a:pPr marL="68580" indent="0">
              <a:buNone/>
            </a:pP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410200" y="2743200"/>
            <a:ext cx="3220753" cy="1200329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NOTE:</a:t>
            </a:r>
            <a:br>
              <a:rPr lang="en-US" dirty="0" smtClean="0"/>
            </a:br>
            <a:endParaRPr lang="en-US" dirty="0" smtClean="0"/>
          </a:p>
          <a:p>
            <a:r>
              <a:rPr lang="en-US" b="1" dirty="0" err="1" smtClean="0">
                <a:solidFill>
                  <a:srgbClr val="FF0000"/>
                </a:solidFill>
              </a:rPr>
              <a:t>numbers:Int</a:t>
            </a:r>
            <a:r>
              <a:rPr lang="en-US" b="1" dirty="0" smtClean="0">
                <a:solidFill>
                  <a:srgbClr val="FF0000"/>
                </a:solidFill>
              </a:rPr>
              <a:t>[]   </a:t>
            </a:r>
            <a:r>
              <a:rPr lang="en-US" dirty="0" smtClean="0"/>
              <a:t>means array</a:t>
            </a:r>
            <a:br>
              <a:rPr lang="en-US" dirty="0" smtClean="0"/>
            </a:br>
            <a:r>
              <a:rPr lang="en-US" dirty="0" smtClean="0"/>
              <a:t>of </a:t>
            </a:r>
            <a:r>
              <a:rPr lang="en-US" dirty="0" err="1"/>
              <a:t>I</a:t>
            </a:r>
            <a:r>
              <a:rPr lang="en-US" dirty="0" err="1" smtClean="0"/>
              <a:t>nts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716850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Functions who’s parameters can change values –</a:t>
            </a:r>
            <a:r>
              <a:rPr lang="en-US" dirty="0" smtClean="0">
                <a:solidFill>
                  <a:srgbClr val="FF0000"/>
                </a:solidFill>
              </a:rPr>
              <a:t>in/out parameter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2323652"/>
            <a:ext cx="8077200" cy="3508977"/>
          </a:xfrm>
        </p:spPr>
        <p:txBody>
          <a:bodyPr>
            <a:normAutofit fontScale="92500"/>
          </a:bodyPr>
          <a:lstStyle/>
          <a:p>
            <a:pPr marL="68580" indent="0" fontAlgn="base">
              <a:buNone/>
            </a:pPr>
            <a:r>
              <a:rPr lang="en-US" sz="2000" dirty="0" err="1"/>
              <a:t>func</a:t>
            </a:r>
            <a:r>
              <a:rPr lang="en-US" sz="2000" dirty="0"/>
              <a:t> </a:t>
            </a:r>
            <a:r>
              <a:rPr lang="en-US" sz="2000" dirty="0" err="1"/>
              <a:t>prependString</a:t>
            </a:r>
            <a:r>
              <a:rPr lang="en-US" sz="2000" dirty="0"/>
              <a:t>(</a:t>
            </a:r>
            <a:r>
              <a:rPr lang="en-US" sz="2000" dirty="0" err="1"/>
              <a:t>inout</a:t>
            </a:r>
            <a:r>
              <a:rPr lang="en-US" sz="2000" dirty="0"/>
              <a:t> a: String, </a:t>
            </a:r>
            <a:r>
              <a:rPr lang="en-US" sz="2000" dirty="0" err="1"/>
              <a:t>withString</a:t>
            </a:r>
            <a:r>
              <a:rPr lang="en-US" sz="2000" dirty="0"/>
              <a:t> b: String) {</a:t>
            </a:r>
          </a:p>
          <a:p>
            <a:pPr marL="68580" indent="0" fontAlgn="base">
              <a:buNone/>
            </a:pPr>
            <a:r>
              <a:rPr lang="en-US" sz="2000" dirty="0"/>
              <a:t>    a = b + a</a:t>
            </a:r>
          </a:p>
          <a:p>
            <a:pPr marL="68580" indent="0" fontAlgn="base">
              <a:buNone/>
            </a:pPr>
            <a:r>
              <a:rPr lang="en-US" sz="2000" dirty="0" smtClean="0"/>
              <a:t>}</a:t>
            </a:r>
          </a:p>
          <a:p>
            <a:pPr marL="68580" indent="0" fontAlgn="base">
              <a:buNone/>
            </a:pP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Now invoke it</a:t>
            </a:r>
            <a:br>
              <a:rPr lang="en-US" dirty="0" smtClean="0"/>
            </a:br>
            <a:endParaRPr lang="en-US" dirty="0"/>
          </a:p>
          <a:p>
            <a:pPr marL="68580" indent="0" fontAlgn="base">
              <a:buNone/>
            </a:pPr>
            <a:r>
              <a:rPr lang="en-US" sz="1800" dirty="0" err="1"/>
              <a:t>var</a:t>
            </a:r>
            <a:r>
              <a:rPr lang="en-US" sz="1800" dirty="0"/>
              <a:t> world = "world"</a:t>
            </a:r>
          </a:p>
          <a:p>
            <a:pPr marL="68580" indent="0" fontAlgn="base">
              <a:buNone/>
            </a:pPr>
            <a:r>
              <a:rPr lang="en-US" sz="1800" dirty="0"/>
              <a:t> </a:t>
            </a:r>
          </a:p>
          <a:p>
            <a:pPr marL="68580" indent="0" fontAlgn="base">
              <a:buNone/>
            </a:pPr>
            <a:r>
              <a:rPr lang="en-US" sz="1800" dirty="0" err="1"/>
              <a:t>prependString</a:t>
            </a:r>
            <a:r>
              <a:rPr lang="en-US" sz="1800" dirty="0"/>
              <a:t>(</a:t>
            </a:r>
            <a:r>
              <a:rPr lang="en-US" sz="1800" dirty="0">
                <a:solidFill>
                  <a:srgbClr val="FF0000"/>
                </a:solidFill>
              </a:rPr>
              <a:t>&amp;</a:t>
            </a:r>
            <a:r>
              <a:rPr lang="en-US" sz="1800" dirty="0"/>
              <a:t>world, </a:t>
            </a:r>
            <a:r>
              <a:rPr lang="en-US" sz="1800" dirty="0" err="1"/>
              <a:t>withString</a:t>
            </a:r>
            <a:r>
              <a:rPr lang="en-US" sz="1800" dirty="0"/>
              <a:t>: "Hello, </a:t>
            </a:r>
            <a:r>
              <a:rPr lang="en-US" sz="1800" dirty="0" smtClean="0"/>
              <a:t>")</a:t>
            </a:r>
          </a:p>
          <a:p>
            <a:pPr marL="68580" indent="0" fontAlgn="base">
              <a:buNone/>
            </a:pPr>
            <a:r>
              <a:rPr lang="en-US" sz="1800" dirty="0" smtClean="0"/>
              <a:t>//the above will produce alter the variable world to contain “Hello world”</a:t>
            </a:r>
            <a:endParaRPr lang="en-US" sz="1800" dirty="0"/>
          </a:p>
          <a:p>
            <a:pPr marL="6858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018765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Structures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marL="68580" indent="0">
              <a:buNone/>
            </a:pPr>
            <a:r>
              <a:rPr lang="en-US" dirty="0" err="1" smtClean="0"/>
              <a:t>struct</a:t>
            </a:r>
            <a:r>
              <a:rPr lang="en-US" dirty="0" smtClean="0"/>
              <a:t>   </a:t>
            </a:r>
            <a:r>
              <a:rPr lang="en-US" dirty="0" err="1" smtClean="0"/>
              <a:t>NameOfStruct</a:t>
            </a:r>
            <a:r>
              <a:rPr lang="en-US" dirty="0" smtClean="0"/>
              <a:t> {</a:t>
            </a:r>
          </a:p>
          <a:p>
            <a:pPr marL="68580" indent="0">
              <a:buNone/>
            </a:pPr>
            <a:endParaRPr lang="en-US" dirty="0"/>
          </a:p>
          <a:p>
            <a:pPr marL="68580" indent="0">
              <a:buNone/>
            </a:pPr>
            <a:r>
              <a:rPr lang="en-US" dirty="0" smtClean="0"/>
              <a:t>}</a:t>
            </a:r>
          </a:p>
          <a:p>
            <a:pPr marL="68580" indent="0">
              <a:buNone/>
            </a:pPr>
            <a:endParaRPr lang="en-US" dirty="0"/>
          </a:p>
          <a:p>
            <a:r>
              <a:rPr lang="en-US" dirty="0" smtClean="0"/>
              <a:t>Example:</a:t>
            </a:r>
          </a:p>
          <a:p>
            <a:pPr marL="68580" indent="0">
              <a:buNone/>
            </a:pPr>
            <a:r>
              <a:rPr lang="en-US" dirty="0" err="1" smtClean="0"/>
              <a:t>struct</a:t>
            </a:r>
            <a:r>
              <a:rPr lang="en-US" dirty="0" smtClean="0"/>
              <a:t> </a:t>
            </a:r>
            <a:r>
              <a:rPr lang="en-US" dirty="0" err="1" smtClean="0"/>
              <a:t>GeoPoint</a:t>
            </a:r>
            <a:r>
              <a:rPr lang="en-US" dirty="0" smtClean="0"/>
              <a:t> {</a:t>
            </a:r>
          </a:p>
          <a:p>
            <a:pPr marL="68580" indent="0">
              <a:buNone/>
            </a:pPr>
            <a:r>
              <a:rPr lang="en-US" dirty="0" smtClean="0"/>
              <a:t>    </a:t>
            </a:r>
            <a:r>
              <a:rPr lang="en-US" dirty="0" err="1" smtClean="0"/>
              <a:t>var</a:t>
            </a:r>
            <a:r>
              <a:rPr lang="en-US" dirty="0" smtClean="0"/>
              <a:t> </a:t>
            </a:r>
            <a:r>
              <a:rPr lang="en-US" dirty="0" err="1" smtClean="0"/>
              <a:t>latittue</a:t>
            </a:r>
            <a:r>
              <a:rPr lang="en-US" dirty="0" smtClean="0"/>
              <a:t> = 0.0</a:t>
            </a:r>
          </a:p>
          <a:p>
            <a:pPr marL="68580" indent="0">
              <a:buNone/>
            </a:pPr>
            <a:r>
              <a:rPr lang="en-US" dirty="0"/>
              <a:t> </a:t>
            </a:r>
            <a:r>
              <a:rPr lang="en-US" dirty="0" smtClean="0"/>
              <a:t>   </a:t>
            </a:r>
            <a:r>
              <a:rPr lang="en-US" dirty="0" err="1" smtClean="0"/>
              <a:t>var</a:t>
            </a:r>
            <a:r>
              <a:rPr lang="en-US" dirty="0" smtClean="0"/>
              <a:t> longitude = 0.0</a:t>
            </a:r>
          </a:p>
          <a:p>
            <a:pPr marL="68580" indent="0">
              <a:buNone/>
            </a:pPr>
            <a:r>
              <a:rPr lang="en-US" dirty="0" smtClean="0"/>
              <a:t>}</a:t>
            </a:r>
          </a:p>
          <a:p>
            <a:pPr marL="68580" indent="0">
              <a:buNone/>
            </a:pPr>
            <a:endParaRPr lang="en-US" dirty="0"/>
          </a:p>
          <a:p>
            <a:r>
              <a:rPr lang="en-US" dirty="0" smtClean="0"/>
              <a:t>Using:</a:t>
            </a:r>
          </a:p>
          <a:p>
            <a:endParaRPr lang="en-US" dirty="0"/>
          </a:p>
          <a:p>
            <a:pPr marL="68580" indent="0">
              <a:buNone/>
            </a:pPr>
            <a:r>
              <a:rPr lang="en-US" dirty="0" err="1" smtClean="0"/>
              <a:t>var</a:t>
            </a:r>
            <a:r>
              <a:rPr lang="en-US" dirty="0" smtClean="0"/>
              <a:t> </a:t>
            </a:r>
            <a:r>
              <a:rPr lang="en-US" dirty="0" err="1" smtClean="0"/>
              <a:t>myGeoPoint</a:t>
            </a:r>
            <a:r>
              <a:rPr lang="en-US" dirty="0" smtClean="0"/>
              <a:t> = </a:t>
            </a:r>
            <a:r>
              <a:rPr lang="en-US" dirty="0" err="1" smtClean="0"/>
              <a:t>GeoPoint</a:t>
            </a:r>
            <a:r>
              <a:rPr lang="en-US" dirty="0" smtClean="0"/>
              <a:t>()</a:t>
            </a:r>
            <a:br>
              <a:rPr lang="en-US" dirty="0" smtClean="0"/>
            </a:br>
            <a:r>
              <a:rPr lang="en-US" dirty="0" err="1" smtClean="0"/>
              <a:t>myGeoPoint.latitude</a:t>
            </a:r>
            <a:r>
              <a:rPr lang="en-US" dirty="0" smtClean="0"/>
              <a:t> = 13.30303;</a:t>
            </a:r>
          </a:p>
          <a:p>
            <a:pPr marL="68580" indent="0">
              <a:buNone/>
            </a:pPr>
            <a:r>
              <a:rPr lang="en-US" dirty="0" err="1" smtClean="0"/>
              <a:t>myGeoPoint.longitude</a:t>
            </a:r>
            <a:r>
              <a:rPr lang="en-US" dirty="0" smtClean="0"/>
              <a:t> = 45.0002;</a:t>
            </a:r>
          </a:p>
          <a:p>
            <a:pPr marL="68580" indent="0">
              <a:buNone/>
            </a:pPr>
            <a:endParaRPr lang="en-US" dirty="0"/>
          </a:p>
          <a:p>
            <a:r>
              <a:rPr lang="en-US" dirty="0" smtClean="0"/>
              <a:t>Using 2:</a:t>
            </a:r>
          </a:p>
          <a:p>
            <a:pPr marL="68580" indent="0">
              <a:buNone/>
            </a:pPr>
            <a:endParaRPr lang="en-US" dirty="0"/>
          </a:p>
          <a:p>
            <a:pPr marL="68580" indent="0">
              <a:buNone/>
            </a:pPr>
            <a:r>
              <a:rPr lang="en-US" dirty="0" err="1"/>
              <a:t>v</a:t>
            </a:r>
            <a:r>
              <a:rPr lang="en-US" dirty="0" err="1" smtClean="0"/>
              <a:t>ar</a:t>
            </a:r>
            <a:r>
              <a:rPr lang="en-US" dirty="0" smtClean="0"/>
              <a:t> GeoPoint2 = </a:t>
            </a:r>
            <a:r>
              <a:rPr lang="en-US" dirty="0" err="1" smtClean="0"/>
              <a:t>GeoPoint</a:t>
            </a:r>
            <a:r>
              <a:rPr lang="en-US" dirty="0" smtClean="0"/>
              <a:t>(latitude: 22.393, longitude: 29.0303);</a:t>
            </a:r>
          </a:p>
          <a:p>
            <a:pPr marL="6858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394370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Structures—here define explicitly type of variables AND they can have functions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2323652"/>
            <a:ext cx="4495800" cy="4229548"/>
          </a:xfrm>
        </p:spPr>
        <p:txBody>
          <a:bodyPr>
            <a:normAutofit fontScale="25000" lnSpcReduction="20000"/>
          </a:bodyPr>
          <a:lstStyle/>
          <a:p>
            <a:r>
              <a:rPr lang="en-US" sz="5600" b="1" dirty="0" smtClean="0"/>
              <a:t>Some other examples</a:t>
            </a:r>
          </a:p>
          <a:p>
            <a:pPr marL="68580" indent="0">
              <a:buNone/>
            </a:pPr>
            <a:r>
              <a:rPr lang="en-US" sz="5600" b="1" dirty="0" err="1"/>
              <a:t>s</a:t>
            </a:r>
            <a:r>
              <a:rPr lang="en-US" sz="5600" b="1" dirty="0" err="1" smtClean="0"/>
              <a:t>truct</a:t>
            </a:r>
            <a:r>
              <a:rPr lang="en-US" sz="5600" b="1" dirty="0" smtClean="0"/>
              <a:t> Point {</a:t>
            </a:r>
          </a:p>
          <a:p>
            <a:pPr marL="68580" indent="0">
              <a:buNone/>
            </a:pPr>
            <a:r>
              <a:rPr lang="en-US" sz="5600" b="1" dirty="0"/>
              <a:t> </a:t>
            </a:r>
            <a:r>
              <a:rPr lang="en-US" sz="5600" b="1" dirty="0" smtClean="0"/>
              <a:t>   </a:t>
            </a:r>
            <a:r>
              <a:rPr lang="en-US" sz="5600" b="1" dirty="0" err="1" smtClean="0"/>
              <a:t>var</a:t>
            </a:r>
            <a:r>
              <a:rPr lang="en-US" sz="5600" b="1" dirty="0" smtClean="0"/>
              <a:t> x:Int, y:Int</a:t>
            </a:r>
          </a:p>
          <a:p>
            <a:pPr marL="68580" indent="0">
              <a:buNone/>
            </a:pPr>
            <a:r>
              <a:rPr lang="en-US" sz="5600" b="1" dirty="0" smtClean="0"/>
              <a:t>}</a:t>
            </a:r>
          </a:p>
          <a:p>
            <a:pPr marL="68580" indent="0">
              <a:buNone/>
            </a:pPr>
            <a:endParaRPr lang="en-US" sz="5600" b="1" dirty="0"/>
          </a:p>
          <a:p>
            <a:pPr marL="68580" indent="0">
              <a:buNone/>
            </a:pPr>
            <a:r>
              <a:rPr lang="en-US" sz="5600" b="1" dirty="0" err="1"/>
              <a:t>s</a:t>
            </a:r>
            <a:r>
              <a:rPr lang="en-US" sz="5600" b="1" dirty="0" err="1" smtClean="0"/>
              <a:t>truct</a:t>
            </a:r>
            <a:r>
              <a:rPr lang="en-US" sz="5600" b="1" dirty="0" smtClean="0"/>
              <a:t> Size {</a:t>
            </a:r>
          </a:p>
          <a:p>
            <a:pPr marL="68580" indent="0">
              <a:buNone/>
            </a:pPr>
            <a:r>
              <a:rPr lang="en-US" sz="5600" b="1" dirty="0"/>
              <a:t> </a:t>
            </a:r>
            <a:r>
              <a:rPr lang="en-US" sz="5600" b="1" dirty="0" smtClean="0"/>
              <a:t>   </a:t>
            </a:r>
            <a:r>
              <a:rPr lang="en-US" sz="5600" b="1" dirty="0" err="1" smtClean="0"/>
              <a:t>var</a:t>
            </a:r>
            <a:r>
              <a:rPr lang="en-US" sz="5600" b="1" dirty="0" smtClean="0"/>
              <a:t> </a:t>
            </a:r>
            <a:r>
              <a:rPr lang="en-US" sz="5600" b="1" dirty="0" err="1" smtClean="0"/>
              <a:t>width:Int</a:t>
            </a:r>
            <a:r>
              <a:rPr lang="en-US" sz="5600" b="1" dirty="0" smtClean="0"/>
              <a:t>, </a:t>
            </a:r>
            <a:r>
              <a:rPr lang="en-US" sz="5600" b="1" dirty="0" err="1" smtClean="0"/>
              <a:t>height:Int</a:t>
            </a:r>
            <a:endParaRPr lang="en-US" sz="5600" b="1" dirty="0" smtClean="0"/>
          </a:p>
          <a:p>
            <a:pPr marL="68580" indent="0">
              <a:buNone/>
            </a:pPr>
            <a:r>
              <a:rPr lang="en-US" sz="5600" b="1" dirty="0" smtClean="0"/>
              <a:t>}</a:t>
            </a:r>
          </a:p>
          <a:p>
            <a:pPr marL="68580" indent="0">
              <a:buNone/>
            </a:pPr>
            <a:endParaRPr lang="en-US" sz="5600" b="1" dirty="0" smtClean="0"/>
          </a:p>
          <a:p>
            <a:pPr marL="68580" indent="0">
              <a:buNone/>
            </a:pPr>
            <a:r>
              <a:rPr lang="en-US" sz="5600" b="1" dirty="0" err="1"/>
              <a:t>s</a:t>
            </a:r>
            <a:r>
              <a:rPr lang="en-US" sz="5600" b="1" dirty="0" err="1" smtClean="0"/>
              <a:t>truct</a:t>
            </a:r>
            <a:r>
              <a:rPr lang="en-US" sz="5600" b="1" dirty="0" smtClean="0"/>
              <a:t> </a:t>
            </a:r>
            <a:r>
              <a:rPr lang="en-US" sz="5600" b="1" dirty="0" err="1" smtClean="0"/>
              <a:t>Rect</a:t>
            </a:r>
            <a:r>
              <a:rPr lang="en-US" sz="5600" b="1" dirty="0" smtClean="0"/>
              <a:t>  {</a:t>
            </a:r>
          </a:p>
          <a:p>
            <a:pPr marL="68580" indent="0">
              <a:buNone/>
            </a:pPr>
            <a:r>
              <a:rPr lang="en-US" sz="5600" b="1" dirty="0"/>
              <a:t> </a:t>
            </a:r>
            <a:r>
              <a:rPr lang="en-US" sz="5600" b="1" dirty="0" smtClean="0"/>
              <a:t>    </a:t>
            </a:r>
            <a:r>
              <a:rPr lang="en-US" sz="5600" b="1" dirty="0" err="1" smtClean="0"/>
              <a:t>var</a:t>
            </a:r>
            <a:r>
              <a:rPr lang="en-US" sz="5600" b="1" dirty="0" smtClean="0"/>
              <a:t> origin: Point,  </a:t>
            </a:r>
            <a:r>
              <a:rPr lang="en-US" sz="5600" b="1" dirty="0" err="1" smtClean="0"/>
              <a:t>size:Size</a:t>
            </a:r>
            <a:endParaRPr lang="en-US" sz="5600" b="1" dirty="0" smtClean="0"/>
          </a:p>
          <a:p>
            <a:pPr marL="68580" indent="0">
              <a:buNone/>
            </a:pPr>
            <a:endParaRPr lang="en-US" sz="5600" b="1" dirty="0"/>
          </a:p>
          <a:p>
            <a:pPr marL="68580" indent="0">
              <a:buNone/>
            </a:pPr>
            <a:r>
              <a:rPr lang="en-US" sz="5600" b="1" dirty="0" smtClean="0"/>
              <a:t>     </a:t>
            </a:r>
            <a:r>
              <a:rPr lang="en-US" sz="5600" b="1" dirty="0" err="1" smtClean="0"/>
              <a:t>func</a:t>
            </a:r>
            <a:r>
              <a:rPr lang="en-US" sz="5600" b="1" dirty="0" smtClean="0"/>
              <a:t> center () -&gt;  Point {</a:t>
            </a:r>
          </a:p>
          <a:p>
            <a:pPr marL="68580" indent="0">
              <a:buNone/>
            </a:pPr>
            <a:r>
              <a:rPr lang="en-US" sz="5600" b="1" dirty="0"/>
              <a:t> </a:t>
            </a:r>
            <a:r>
              <a:rPr lang="en-US" sz="5600" b="1" dirty="0" smtClean="0"/>
              <a:t>          </a:t>
            </a:r>
            <a:r>
              <a:rPr lang="en-US" sz="5600" b="1" dirty="0" err="1" smtClean="0"/>
              <a:t>var</a:t>
            </a:r>
            <a:r>
              <a:rPr lang="en-US" sz="5600" b="1" dirty="0" smtClean="0"/>
              <a:t> </a:t>
            </a:r>
            <a:r>
              <a:rPr lang="en-US" sz="5600" b="1" dirty="0" err="1" smtClean="0"/>
              <a:t>xval</a:t>
            </a:r>
            <a:r>
              <a:rPr lang="en-US" sz="5600" b="1" dirty="0" smtClean="0"/>
              <a:t> = </a:t>
            </a:r>
            <a:r>
              <a:rPr lang="en-US" sz="5600" b="1" dirty="0" err="1" smtClean="0"/>
              <a:t>origin.x</a:t>
            </a:r>
            <a:r>
              <a:rPr lang="en-US" sz="5600" b="1" dirty="0" smtClean="0"/>
              <a:t> + (</a:t>
            </a:r>
            <a:r>
              <a:rPr lang="en-US" sz="5600" b="1" dirty="0" err="1" smtClean="0"/>
              <a:t>size.width</a:t>
            </a:r>
            <a:r>
              <a:rPr lang="en-US" sz="5600" b="1" dirty="0" smtClean="0"/>
              <a:t>/2)</a:t>
            </a:r>
          </a:p>
          <a:p>
            <a:pPr marL="68580" indent="0">
              <a:buNone/>
            </a:pPr>
            <a:r>
              <a:rPr lang="en-US" sz="5600" b="1" dirty="0"/>
              <a:t> </a:t>
            </a:r>
            <a:r>
              <a:rPr lang="en-US" sz="5600" b="1" dirty="0" smtClean="0"/>
              <a:t>          </a:t>
            </a:r>
            <a:r>
              <a:rPr lang="en-US" sz="5600" b="1" dirty="0" err="1" smtClean="0"/>
              <a:t>var</a:t>
            </a:r>
            <a:r>
              <a:rPr lang="en-US" sz="5600" b="1" dirty="0" smtClean="0"/>
              <a:t> </a:t>
            </a:r>
            <a:r>
              <a:rPr lang="en-US" sz="5600" b="1" dirty="0" err="1" smtClean="0"/>
              <a:t>yval</a:t>
            </a:r>
            <a:r>
              <a:rPr lang="en-US" sz="5600" b="1" dirty="0" smtClean="0"/>
              <a:t>= </a:t>
            </a:r>
            <a:r>
              <a:rPr lang="en-US" sz="5600" b="1" dirty="0" err="1" smtClean="0"/>
              <a:t>origin.y</a:t>
            </a:r>
            <a:r>
              <a:rPr lang="en-US" sz="5600" b="1" dirty="0" smtClean="0"/>
              <a:t> + (</a:t>
            </a:r>
            <a:r>
              <a:rPr lang="en-US" sz="5600" b="1" dirty="0" err="1" smtClean="0"/>
              <a:t>size.height</a:t>
            </a:r>
            <a:r>
              <a:rPr lang="en-US" sz="5600" b="1" dirty="0"/>
              <a:t> </a:t>
            </a:r>
            <a:r>
              <a:rPr lang="en-US" sz="5600" b="1" dirty="0" smtClean="0"/>
              <a:t>/2)</a:t>
            </a:r>
          </a:p>
          <a:p>
            <a:pPr marL="68580" indent="0">
              <a:buNone/>
            </a:pPr>
            <a:r>
              <a:rPr lang="en-US" sz="5600" b="1" dirty="0"/>
              <a:t> </a:t>
            </a:r>
            <a:r>
              <a:rPr lang="en-US" sz="5600" b="1" dirty="0" smtClean="0"/>
              <a:t>          return Point( x:  </a:t>
            </a:r>
            <a:r>
              <a:rPr lang="en-US" sz="5600" b="1" dirty="0" err="1" smtClean="0"/>
              <a:t>xval</a:t>
            </a:r>
            <a:r>
              <a:rPr lang="en-US" sz="5600" b="1" dirty="0" smtClean="0"/>
              <a:t>,   y:  </a:t>
            </a:r>
            <a:r>
              <a:rPr lang="en-US" sz="5600" b="1" dirty="0" err="1" smtClean="0"/>
              <a:t>yval</a:t>
            </a:r>
            <a:r>
              <a:rPr lang="en-US" sz="5600" b="1" dirty="0" smtClean="0"/>
              <a:t>)</a:t>
            </a:r>
          </a:p>
          <a:p>
            <a:pPr marL="68580" indent="0">
              <a:buNone/>
            </a:pPr>
            <a:r>
              <a:rPr lang="en-US" sz="5600" b="1" dirty="0"/>
              <a:t> </a:t>
            </a:r>
            <a:r>
              <a:rPr lang="en-US" sz="5600" b="1" dirty="0" smtClean="0"/>
              <a:t>    }</a:t>
            </a:r>
          </a:p>
          <a:p>
            <a:pPr marL="68580" indent="0">
              <a:buNone/>
            </a:pPr>
            <a:r>
              <a:rPr lang="en-US" sz="5600" b="1" dirty="0"/>
              <a:t>}</a:t>
            </a:r>
            <a:endParaRPr lang="en-US" sz="5600" b="1" dirty="0" smtClean="0"/>
          </a:p>
          <a:p>
            <a:pPr marL="68580" indent="0">
              <a:buNone/>
            </a:pPr>
            <a:r>
              <a:rPr lang="en-US" dirty="0"/>
              <a:t> </a:t>
            </a:r>
            <a:r>
              <a:rPr lang="en-US" dirty="0" smtClean="0"/>
              <a:t>  </a:t>
            </a:r>
          </a:p>
          <a:p>
            <a:pPr marL="68580" indent="0">
              <a:buNone/>
            </a:pPr>
            <a:endParaRPr lang="en-US" dirty="0" smtClean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191000" y="2209800"/>
            <a:ext cx="4495800" cy="42295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4008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2471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2588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517904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71907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19202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121408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800" b="1" dirty="0" err="1" smtClean="0"/>
              <a:t>Useage</a:t>
            </a:r>
            <a:endParaRPr lang="en-US" sz="1800" b="1" dirty="0" smtClean="0"/>
          </a:p>
          <a:p>
            <a:pPr marL="68580" indent="0">
              <a:buNone/>
            </a:pPr>
            <a:r>
              <a:rPr lang="en-US" sz="1400" b="1" dirty="0" err="1" smtClean="0"/>
              <a:t>var</a:t>
            </a:r>
            <a:r>
              <a:rPr lang="en-US" sz="1400" b="1" dirty="0" smtClean="0"/>
              <a:t> </a:t>
            </a:r>
            <a:r>
              <a:rPr lang="en-US" sz="1400" b="1" dirty="0" err="1" smtClean="0"/>
              <a:t>originval</a:t>
            </a:r>
            <a:r>
              <a:rPr lang="en-US" sz="1400" b="1" dirty="0" smtClean="0"/>
              <a:t> = Point(x: 0, y: 0)</a:t>
            </a:r>
          </a:p>
          <a:p>
            <a:pPr marL="68580" indent="0">
              <a:buNone/>
            </a:pPr>
            <a:r>
              <a:rPr lang="en-US" sz="1400" b="1" dirty="0" err="1" smtClean="0"/>
              <a:t>Var</a:t>
            </a:r>
            <a:r>
              <a:rPr lang="en-US" sz="1400" b="1" dirty="0" smtClean="0"/>
              <a:t> </a:t>
            </a:r>
            <a:r>
              <a:rPr lang="en-US" sz="1400" b="1" dirty="0" err="1" smtClean="0"/>
              <a:t>sizeval</a:t>
            </a:r>
            <a:r>
              <a:rPr lang="en-US" sz="1400" b="1" dirty="0" smtClean="0"/>
              <a:t> = Size (width: 100,  height: 100)</a:t>
            </a:r>
          </a:p>
          <a:p>
            <a:pPr marL="68580" indent="0">
              <a:buFont typeface="Wingdings 2" pitchFamily="18" charset="2"/>
              <a:buNone/>
            </a:pPr>
            <a:r>
              <a:rPr lang="en-US" sz="1400" b="1" dirty="0" err="1"/>
              <a:t>v</a:t>
            </a:r>
            <a:r>
              <a:rPr lang="en-US" sz="1400" b="1" dirty="0" err="1" smtClean="0"/>
              <a:t>ar</a:t>
            </a:r>
            <a:r>
              <a:rPr lang="en-US" sz="1400" b="1" dirty="0" smtClean="0"/>
              <a:t> </a:t>
            </a:r>
            <a:r>
              <a:rPr lang="en-US" sz="1400" b="1" dirty="0" err="1" smtClean="0"/>
              <a:t>myRect</a:t>
            </a:r>
            <a:r>
              <a:rPr lang="en-US" sz="1400" b="1" dirty="0" smtClean="0"/>
              <a:t> = </a:t>
            </a:r>
            <a:r>
              <a:rPr lang="en-US" sz="1400" b="1" dirty="0" err="1" smtClean="0"/>
              <a:t>Rect</a:t>
            </a:r>
            <a:r>
              <a:rPr lang="en-US" sz="1400" b="1" dirty="0" smtClean="0"/>
              <a:t>(origin: </a:t>
            </a:r>
            <a:r>
              <a:rPr lang="en-US" sz="1400" b="1" dirty="0" err="1" smtClean="0"/>
              <a:t>originval</a:t>
            </a:r>
            <a:r>
              <a:rPr lang="en-US" sz="1400" b="1" dirty="0" smtClean="0"/>
              <a:t>, size: </a:t>
            </a:r>
            <a:r>
              <a:rPr lang="en-US" sz="1400" b="1" dirty="0" err="1" smtClean="0"/>
              <a:t>sizeval</a:t>
            </a:r>
            <a:r>
              <a:rPr lang="en-US" sz="1400" b="1" dirty="0" smtClean="0"/>
              <a:t>)</a:t>
            </a:r>
          </a:p>
          <a:p>
            <a:pPr marL="68580" indent="0">
              <a:buFont typeface="Wingdings 2" pitchFamily="18" charset="2"/>
              <a:buNone/>
            </a:pPr>
            <a:endParaRPr lang="en-US" sz="1400" b="1" dirty="0"/>
          </a:p>
          <a:p>
            <a:pPr marL="68580" indent="0">
              <a:buFont typeface="Wingdings 2" pitchFamily="18" charset="2"/>
              <a:buNone/>
            </a:pPr>
            <a:r>
              <a:rPr lang="en-US" sz="1400" b="1" dirty="0" smtClean="0"/>
              <a:t>//now alter</a:t>
            </a:r>
          </a:p>
          <a:p>
            <a:pPr marL="68580" indent="0">
              <a:buFont typeface="Wingdings 2" pitchFamily="18" charset="2"/>
              <a:buNone/>
            </a:pPr>
            <a:r>
              <a:rPr lang="en-US" sz="1400" b="1" dirty="0" err="1" smtClean="0"/>
              <a:t>myRect.size.width</a:t>
            </a:r>
            <a:r>
              <a:rPr lang="en-US" sz="1400" b="1" dirty="0"/>
              <a:t> </a:t>
            </a:r>
            <a:r>
              <a:rPr lang="en-US" sz="1400" b="1" dirty="0" smtClean="0"/>
              <a:t>– 80</a:t>
            </a:r>
          </a:p>
          <a:p>
            <a:pPr marL="68580" indent="0">
              <a:buFont typeface="Wingdings 2" pitchFamily="18" charset="2"/>
              <a:buNone/>
            </a:pPr>
            <a:endParaRPr lang="en-US" sz="1400" b="1" dirty="0"/>
          </a:p>
          <a:p>
            <a:pPr marL="68580" indent="0">
              <a:buFont typeface="Wingdings 2" pitchFamily="18" charset="2"/>
              <a:buNone/>
            </a:pPr>
            <a:r>
              <a:rPr lang="en-US" sz="1400" b="1" dirty="0" smtClean="0"/>
              <a:t>//call </a:t>
            </a:r>
            <a:r>
              <a:rPr lang="en-US" sz="1400" b="1" dirty="0" err="1" smtClean="0"/>
              <a:t>funciton</a:t>
            </a:r>
            <a:endParaRPr lang="en-US" sz="1400" b="1" dirty="0" smtClean="0"/>
          </a:p>
          <a:p>
            <a:pPr marL="68580" indent="0">
              <a:buFont typeface="Wingdings 2" pitchFamily="18" charset="2"/>
              <a:buNone/>
            </a:pPr>
            <a:r>
              <a:rPr lang="en-US" sz="1400" b="1" dirty="0" err="1" smtClean="0"/>
              <a:t>var</a:t>
            </a:r>
            <a:r>
              <a:rPr lang="en-US" sz="1400" b="1" dirty="0" smtClean="0"/>
              <a:t> center = </a:t>
            </a:r>
            <a:r>
              <a:rPr lang="en-US" sz="1400" b="1" dirty="0" err="1" smtClean="0"/>
              <a:t>rect.center</a:t>
            </a:r>
            <a:r>
              <a:rPr lang="en-US" sz="1400" b="1" dirty="0" smtClean="0"/>
              <a:t>()   // will be (40, 50)</a:t>
            </a:r>
          </a:p>
          <a:p>
            <a:pPr marL="68580" indent="0">
              <a:buFont typeface="Wingdings 2" pitchFamily="18" charset="2"/>
              <a:buNone/>
            </a:pPr>
            <a:endParaRPr lang="en-US" sz="1400" dirty="0" smtClean="0"/>
          </a:p>
        </p:txBody>
      </p:sp>
    </p:spTree>
    <p:extLst>
      <p:ext uri="{BB962C8B-B14F-4D97-AF65-F5344CB8AC3E}">
        <p14:creationId xmlns:p14="http://schemas.microsoft.com/office/powerpoint/2010/main" val="185116782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When copy </a:t>
            </a:r>
            <a:r>
              <a:rPr lang="en-US" dirty="0" err="1" smtClean="0"/>
              <a:t>struct</a:t>
            </a:r>
            <a:r>
              <a:rPr lang="en-US" dirty="0" smtClean="0"/>
              <a:t> you copy values –don’t point to same instance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8580" indent="0">
              <a:buNone/>
            </a:pPr>
            <a:r>
              <a:rPr lang="en-US" dirty="0" smtClean="0"/>
              <a:t>Example:</a:t>
            </a:r>
          </a:p>
          <a:p>
            <a:pPr marL="68580" indent="0">
              <a:buNone/>
            </a:pPr>
            <a:endParaRPr lang="en-US" dirty="0"/>
          </a:p>
          <a:p>
            <a:pPr marL="68580" indent="0">
              <a:buNone/>
            </a:pPr>
            <a:r>
              <a:rPr lang="en-US" dirty="0"/>
              <a:t> </a:t>
            </a:r>
            <a:r>
              <a:rPr lang="en-US" dirty="0" err="1" smtClean="0"/>
              <a:t>var</a:t>
            </a:r>
            <a:r>
              <a:rPr lang="en-US" dirty="0" smtClean="0"/>
              <a:t> </a:t>
            </a:r>
            <a:r>
              <a:rPr lang="en-US" dirty="0" err="1" smtClean="0"/>
              <a:t>pointOne</a:t>
            </a:r>
            <a:r>
              <a:rPr lang="en-US" dirty="0" smtClean="0"/>
              <a:t> = Point(x: 10, y: 10)</a:t>
            </a:r>
          </a:p>
          <a:p>
            <a:pPr marL="68580" indent="0">
              <a:buNone/>
            </a:pPr>
            <a:r>
              <a:rPr lang="en-US" dirty="0"/>
              <a:t> </a:t>
            </a:r>
            <a:r>
              <a:rPr lang="en-US" dirty="0" err="1" smtClean="0"/>
              <a:t>var</a:t>
            </a:r>
            <a:r>
              <a:rPr lang="en-US" dirty="0" smtClean="0"/>
              <a:t> </a:t>
            </a:r>
            <a:r>
              <a:rPr lang="en-US" dirty="0" err="1" smtClean="0"/>
              <a:t>pointTwo</a:t>
            </a:r>
            <a:r>
              <a:rPr lang="en-US" dirty="0" smtClean="0"/>
              <a:t> = </a:t>
            </a:r>
            <a:r>
              <a:rPr lang="en-US" dirty="0" err="1" smtClean="0"/>
              <a:t>pointOne</a:t>
            </a:r>
            <a:endParaRPr lang="en-US" dirty="0" smtClean="0"/>
          </a:p>
          <a:p>
            <a:pPr marL="68580" indent="0">
              <a:buNone/>
            </a:pPr>
            <a:endParaRPr lang="en-US" dirty="0"/>
          </a:p>
          <a:p>
            <a:pPr marL="68580" indent="0">
              <a:buNone/>
            </a:pPr>
            <a:r>
              <a:rPr lang="en-US" dirty="0" smtClean="0"/>
              <a:t>  </a:t>
            </a:r>
            <a:r>
              <a:rPr lang="en-US" dirty="0" err="1" smtClean="0"/>
              <a:t>pointTwo.x</a:t>
            </a:r>
            <a:r>
              <a:rPr lang="en-US" dirty="0" smtClean="0"/>
              <a:t> = 20   //but, </a:t>
            </a:r>
            <a:r>
              <a:rPr lang="en-US" dirty="0" err="1" smtClean="0"/>
              <a:t>pointOne.x</a:t>
            </a:r>
            <a:r>
              <a:rPr lang="en-US" dirty="0" smtClean="0"/>
              <a:t> is still 10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396977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Classes and </a:t>
            </a:r>
            <a:r>
              <a:rPr lang="en-US" dirty="0" err="1" smtClean="0"/>
              <a:t>Structs</a:t>
            </a:r>
            <a:r>
              <a:rPr lang="en-US" dirty="0" smtClean="0"/>
              <a:t> ???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similar in many ways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Structures are values that are always copied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Classes –two variables can point to same object in memory (not true for </a:t>
            </a:r>
            <a:r>
              <a:rPr lang="en-US" b="1" dirty="0" err="1" smtClean="0">
                <a:solidFill>
                  <a:srgbClr val="FF0000"/>
                </a:solidFill>
              </a:rPr>
              <a:t>structs</a:t>
            </a:r>
            <a:r>
              <a:rPr lang="en-US" b="1" dirty="0" smtClean="0">
                <a:solidFill>
                  <a:srgbClr val="FF0000"/>
                </a:solidFill>
              </a:rPr>
              <a:t>)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Classes – have inheritance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Classes – can typecast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Classes – have </a:t>
            </a:r>
            <a:r>
              <a:rPr lang="en-US" b="1" dirty="0" err="1" smtClean="0">
                <a:solidFill>
                  <a:srgbClr val="FF0000"/>
                </a:solidFill>
              </a:rPr>
              <a:t>deinitializers</a:t>
            </a:r>
            <a:r>
              <a:rPr lang="en-US" b="1" dirty="0" smtClean="0">
                <a:solidFill>
                  <a:srgbClr val="FF0000"/>
                </a:solidFill>
              </a:rPr>
              <a:t> (called when object destroys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032781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8580" indent="0">
              <a:buNone/>
            </a:pPr>
            <a:r>
              <a:rPr lang="en-US" dirty="0"/>
              <a:t> </a:t>
            </a:r>
            <a:r>
              <a:rPr lang="en-US" dirty="0" smtClean="0"/>
              <a:t>class   </a:t>
            </a:r>
            <a:r>
              <a:rPr lang="en-US" dirty="0" err="1" smtClean="0"/>
              <a:t>ClassName</a:t>
            </a:r>
            <a:r>
              <a:rPr lang="en-US" dirty="0" smtClean="0"/>
              <a:t> {</a:t>
            </a:r>
          </a:p>
          <a:p>
            <a:pPr marL="68580" indent="0">
              <a:buNone/>
            </a:pPr>
            <a:r>
              <a:rPr lang="en-US" dirty="0" smtClean="0"/>
              <a:t>  //variables</a:t>
            </a:r>
          </a:p>
          <a:p>
            <a:pPr marL="68580" indent="0">
              <a:buNone/>
            </a:pPr>
            <a:endParaRPr lang="en-US" dirty="0"/>
          </a:p>
          <a:p>
            <a:pPr marL="68580" indent="0">
              <a:buNone/>
            </a:pPr>
            <a:r>
              <a:rPr lang="en-US" dirty="0" smtClean="0"/>
              <a:t>  // functions</a:t>
            </a:r>
            <a:endParaRPr lang="en-US" dirty="0"/>
          </a:p>
          <a:p>
            <a:pPr marL="68580" indent="0">
              <a:buNone/>
            </a:pPr>
            <a:endParaRPr lang="en-US" dirty="0" smtClean="0"/>
          </a:p>
          <a:p>
            <a:pPr marL="68580" indent="0">
              <a:buNone/>
            </a:pPr>
            <a:r>
              <a:rPr lang="en-US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17768735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381000"/>
            <a:ext cx="7024744" cy="1143000"/>
          </a:xfrm>
        </p:spPr>
        <p:txBody>
          <a:bodyPr/>
          <a:lstStyle/>
          <a:p>
            <a:r>
              <a:rPr lang="en-US" dirty="0" smtClean="0"/>
              <a:t>Classes – simple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600200"/>
            <a:ext cx="6777317" cy="3508977"/>
          </a:xfrm>
        </p:spPr>
        <p:txBody>
          <a:bodyPr>
            <a:normAutofit fontScale="55000" lnSpcReduction="20000"/>
          </a:bodyPr>
          <a:lstStyle/>
          <a:p>
            <a:pPr marL="68580" indent="0">
              <a:buNone/>
            </a:pPr>
            <a:r>
              <a:rPr lang="en-US" dirty="0"/>
              <a:t> </a:t>
            </a:r>
            <a:r>
              <a:rPr lang="en-US" dirty="0" smtClean="0"/>
              <a:t>class   Person {</a:t>
            </a:r>
          </a:p>
          <a:p>
            <a:pPr marL="68580" indent="0">
              <a:buNone/>
            </a:pPr>
            <a:r>
              <a:rPr lang="en-US" dirty="0" smtClean="0"/>
              <a:t>  //variables (first is a constant—wont change)</a:t>
            </a:r>
            <a:br>
              <a:rPr lang="en-US" dirty="0" smtClean="0"/>
            </a:br>
            <a:r>
              <a:rPr lang="en-US" dirty="0" smtClean="0"/>
              <a:t>  let </a:t>
            </a:r>
            <a:r>
              <a:rPr lang="en-US" dirty="0" err="1" smtClean="0"/>
              <a:t>name:String</a:t>
            </a:r>
            <a:endParaRPr lang="en-US" dirty="0" smtClean="0"/>
          </a:p>
          <a:p>
            <a:pPr marL="68580" indent="0">
              <a:buNone/>
            </a:pPr>
            <a:r>
              <a:rPr lang="en-US" dirty="0" smtClean="0"/>
              <a:t>  </a:t>
            </a:r>
            <a:r>
              <a:rPr lang="en-US" dirty="0" err="1" smtClean="0"/>
              <a:t>var</a:t>
            </a:r>
            <a:r>
              <a:rPr lang="en-US" dirty="0" smtClean="0"/>
              <a:t> </a:t>
            </a:r>
            <a:r>
              <a:rPr lang="en-US" dirty="0" err="1" smtClean="0"/>
              <a:t>age:String</a:t>
            </a:r>
            <a:r>
              <a:rPr lang="en-US" dirty="0" smtClean="0"/>
              <a:t>  </a:t>
            </a:r>
          </a:p>
          <a:p>
            <a:pPr marL="68580" indent="0">
              <a:buNone/>
            </a:pPr>
            <a:r>
              <a:rPr lang="en-US" dirty="0"/>
              <a:t> </a:t>
            </a:r>
            <a:r>
              <a:rPr lang="en-US" dirty="0" smtClean="0"/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var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nickname:String</a:t>
            </a:r>
            <a:r>
              <a:rPr lang="en-US" b="1" dirty="0">
                <a:solidFill>
                  <a:srgbClr val="FF0000"/>
                </a:solidFill>
              </a:rPr>
              <a:t>?</a:t>
            </a:r>
          </a:p>
          <a:p>
            <a:pPr marL="68580" indent="0">
              <a:buNone/>
            </a:pPr>
            <a:r>
              <a:rPr lang="en-US" dirty="0" smtClean="0"/>
              <a:t>  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// functions</a:t>
            </a:r>
          </a:p>
          <a:p>
            <a:pPr marL="68580" indent="0">
              <a:buNone/>
            </a:pPr>
            <a:r>
              <a:rPr lang="en-US" dirty="0"/>
              <a:t> </a:t>
            </a:r>
            <a:r>
              <a:rPr lang="en-US" dirty="0" smtClean="0"/>
              <a:t> // initializers (required)—like constructor</a:t>
            </a:r>
          </a:p>
          <a:p>
            <a:pPr marL="68580" indent="0">
              <a:buNone/>
            </a:pPr>
            <a:r>
              <a:rPr lang="en-US" b="1" dirty="0">
                <a:solidFill>
                  <a:srgbClr val="0070C0"/>
                </a:solidFill>
              </a:rPr>
              <a:t> </a:t>
            </a:r>
            <a:r>
              <a:rPr lang="en-US" b="1" dirty="0" smtClean="0">
                <a:solidFill>
                  <a:srgbClr val="0070C0"/>
                </a:solidFill>
              </a:rPr>
              <a:t>  </a:t>
            </a:r>
            <a:r>
              <a:rPr lang="en-US" b="1" dirty="0" err="1" smtClean="0">
                <a:solidFill>
                  <a:srgbClr val="0070C0"/>
                </a:solidFill>
              </a:rPr>
              <a:t>init</a:t>
            </a:r>
            <a:r>
              <a:rPr lang="en-US" dirty="0" smtClean="0"/>
              <a:t>(</a:t>
            </a:r>
            <a:r>
              <a:rPr lang="en-US" dirty="0" err="1" smtClean="0"/>
              <a:t>name:String</a:t>
            </a:r>
            <a:r>
              <a:rPr lang="en-US" dirty="0" smtClean="0"/>
              <a:t>, </a:t>
            </a:r>
            <a:r>
              <a:rPr lang="en-US" dirty="0" err="1" smtClean="0"/>
              <a:t>age:Int</a:t>
            </a:r>
            <a:r>
              <a:rPr lang="en-US" dirty="0" smtClean="0"/>
              <a:t>, </a:t>
            </a:r>
            <a:r>
              <a:rPr lang="en-US" dirty="0" err="1" smtClean="0"/>
              <a:t>nickname:String</a:t>
            </a:r>
            <a:r>
              <a:rPr lang="en-US" dirty="0" smtClean="0"/>
              <a:t>?=nil) {</a:t>
            </a:r>
          </a:p>
          <a:p>
            <a:pPr marL="68580" indent="0">
              <a:buNone/>
            </a:pPr>
            <a:r>
              <a:rPr lang="en-US" dirty="0"/>
              <a:t> </a:t>
            </a:r>
            <a:r>
              <a:rPr lang="en-US" dirty="0" smtClean="0"/>
              <a:t>      self.name = name</a:t>
            </a:r>
          </a:p>
          <a:p>
            <a:pPr marL="68580" indent="0">
              <a:buNone/>
            </a:pPr>
            <a:r>
              <a:rPr lang="en-US" dirty="0"/>
              <a:t> </a:t>
            </a:r>
            <a:r>
              <a:rPr lang="en-US" dirty="0" smtClean="0"/>
              <a:t>      </a:t>
            </a:r>
            <a:r>
              <a:rPr lang="en-US" dirty="0" err="1" smtClean="0"/>
              <a:t>self.age</a:t>
            </a:r>
            <a:r>
              <a:rPr lang="en-US" dirty="0" smtClean="0"/>
              <a:t> = age</a:t>
            </a:r>
          </a:p>
          <a:p>
            <a:pPr marL="68580" indent="0">
              <a:buNone/>
            </a:pPr>
            <a:r>
              <a:rPr lang="en-US" dirty="0"/>
              <a:t> </a:t>
            </a:r>
            <a:r>
              <a:rPr lang="en-US" dirty="0" smtClean="0"/>
              <a:t>      </a:t>
            </a:r>
            <a:r>
              <a:rPr lang="en-US" dirty="0" err="1" smtClean="0"/>
              <a:t>self.nickname</a:t>
            </a:r>
            <a:r>
              <a:rPr lang="en-US" dirty="0" smtClean="0"/>
              <a:t> = nickname</a:t>
            </a:r>
          </a:p>
          <a:p>
            <a:pPr marL="68580" indent="0">
              <a:buNone/>
            </a:pPr>
            <a:r>
              <a:rPr lang="en-US" dirty="0"/>
              <a:t> </a:t>
            </a:r>
            <a:endParaRPr lang="en-US" dirty="0" smtClean="0"/>
          </a:p>
          <a:p>
            <a:pPr marL="68580" indent="0">
              <a:buNone/>
            </a:pPr>
            <a:r>
              <a:rPr lang="en-US" dirty="0"/>
              <a:t> </a:t>
            </a:r>
            <a:r>
              <a:rPr lang="en-US" dirty="0" smtClean="0"/>
              <a:t>  }</a:t>
            </a:r>
            <a:endParaRPr lang="en-US" dirty="0"/>
          </a:p>
          <a:p>
            <a:pPr marL="68580" indent="0">
              <a:buNone/>
            </a:pPr>
            <a:endParaRPr lang="en-US" dirty="0" smtClean="0"/>
          </a:p>
          <a:p>
            <a:pPr marL="68580" indent="0">
              <a:buNone/>
            </a:pPr>
            <a:r>
              <a:rPr lang="en-US" dirty="0"/>
              <a:t>}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140424" y="4843735"/>
            <a:ext cx="6511719" cy="2031325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r>
              <a:rPr lang="en-US" b="1" dirty="0" err="1" smtClean="0">
                <a:solidFill>
                  <a:srgbClr val="FF0000"/>
                </a:solidFill>
              </a:rPr>
              <a:t>var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nickname:String</a:t>
            </a:r>
            <a:r>
              <a:rPr lang="en-US" b="1" dirty="0" smtClean="0">
                <a:solidFill>
                  <a:srgbClr val="FF0000"/>
                </a:solidFill>
              </a:rPr>
              <a:t>?</a:t>
            </a:r>
            <a:r>
              <a:rPr lang="en-US" b="1" dirty="0" smtClean="0"/>
              <a:t>  </a:t>
            </a:r>
            <a:r>
              <a:rPr lang="en-US" dirty="0" smtClean="0"/>
              <a:t>= this means that the Person</a:t>
            </a:r>
            <a:br>
              <a:rPr lang="en-US" dirty="0" smtClean="0"/>
            </a:br>
            <a:r>
              <a:rPr lang="en-US" dirty="0" smtClean="0"/>
              <a:t>object may have nil for nickname ---you MUST EXPLICITLY</a:t>
            </a:r>
          </a:p>
          <a:p>
            <a:r>
              <a:rPr lang="en-US" dirty="0" smtClean="0"/>
              <a:t>say this.</a:t>
            </a:r>
          </a:p>
          <a:p>
            <a:endParaRPr lang="en-US" dirty="0"/>
          </a:p>
          <a:p>
            <a:r>
              <a:rPr lang="en-US" b="1" dirty="0" err="1" smtClean="0">
                <a:solidFill>
                  <a:srgbClr val="0070C0"/>
                </a:solidFill>
              </a:rPr>
              <a:t>init</a:t>
            </a:r>
            <a:r>
              <a:rPr lang="en-US" b="1" dirty="0" smtClean="0">
                <a:solidFill>
                  <a:srgbClr val="0070C0"/>
                </a:solidFill>
              </a:rPr>
              <a:t>(***)</a:t>
            </a:r>
            <a:r>
              <a:rPr lang="en-US" dirty="0" smtClean="0">
                <a:solidFill>
                  <a:srgbClr val="0070C0"/>
                </a:solidFill>
              </a:rPr>
              <a:t>  = is like constructor</a:t>
            </a:r>
          </a:p>
          <a:p>
            <a:endParaRPr lang="en-US" dirty="0"/>
          </a:p>
          <a:p>
            <a:r>
              <a:rPr lang="en-US" b="1" dirty="0" smtClean="0">
                <a:solidFill>
                  <a:srgbClr val="00B050"/>
                </a:solidFill>
              </a:rPr>
              <a:t>self </a:t>
            </a:r>
            <a:r>
              <a:rPr lang="en-US" dirty="0" smtClean="0">
                <a:solidFill>
                  <a:srgbClr val="00B050"/>
                </a:solidFill>
              </a:rPr>
              <a:t>= like keyword this is many other languages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590800" y="4105071"/>
            <a:ext cx="6698776" cy="738664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USE:</a:t>
            </a:r>
          </a:p>
          <a:p>
            <a:endParaRPr lang="en-US" sz="1400" dirty="0"/>
          </a:p>
          <a:p>
            <a:r>
              <a:rPr lang="en-US" sz="1400" dirty="0" smtClean="0"/>
              <a:t> </a:t>
            </a:r>
            <a:r>
              <a:rPr lang="en-US" sz="1400" dirty="0" err="1" smtClean="0"/>
              <a:t>var</a:t>
            </a:r>
            <a:r>
              <a:rPr lang="en-US" sz="1400" dirty="0" smtClean="0"/>
              <a:t> </a:t>
            </a:r>
            <a:r>
              <a:rPr lang="en-US" sz="1400" dirty="0" err="1" smtClean="0"/>
              <a:t>personOne</a:t>
            </a:r>
            <a:r>
              <a:rPr lang="en-US" sz="1400" dirty="0" smtClean="0"/>
              <a:t> = Person(name: “Jane”, age: 35) //no nickname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3339248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Various points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 semi-colons at end of line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Set text the  setter is just .text</a:t>
            </a:r>
            <a:br>
              <a:rPr lang="en-US" dirty="0"/>
            </a:br>
            <a:r>
              <a:rPr lang="en-US" dirty="0"/>
              <a:t>on </a:t>
            </a:r>
            <a:r>
              <a:rPr lang="en-US" dirty="0" err="1" smtClean="0"/>
              <a:t>nameLabel</a:t>
            </a:r>
            <a:r>
              <a:rPr lang="en-US" dirty="0" smtClean="0"/>
              <a:t> object (instance of Label class)    </a:t>
            </a:r>
            <a:r>
              <a:rPr lang="en-US" dirty="0" err="1" smtClean="0"/>
              <a:t>nameLabel.text</a:t>
            </a:r>
            <a:r>
              <a:rPr lang="en-US" dirty="0" smtClean="0"/>
              <a:t> =“Hello”</a:t>
            </a: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Print out variable in string \(</a:t>
            </a:r>
            <a:r>
              <a:rPr lang="en-US" dirty="0" err="1"/>
              <a:t>varname</a:t>
            </a:r>
            <a:r>
              <a:rPr lang="en-US" dirty="0" smtClean="0"/>
              <a:t>)</a:t>
            </a:r>
          </a:p>
          <a:p>
            <a:pPr marL="58293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Suppose you have variable name</a:t>
            </a:r>
          </a:p>
          <a:p>
            <a:pPr marL="58293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nameLabel.txt = “Hello \(name)”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098386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470595"/>
            <a:ext cx="7024744" cy="1143000"/>
          </a:xfrm>
        </p:spPr>
        <p:txBody>
          <a:bodyPr/>
          <a:lstStyle/>
          <a:p>
            <a:r>
              <a:rPr lang="en-US" dirty="0" smtClean="0"/>
              <a:t>Subclass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28800"/>
            <a:ext cx="7719508" cy="4572000"/>
          </a:xfrm>
        </p:spPr>
        <p:txBody>
          <a:bodyPr>
            <a:normAutofit fontScale="62500" lnSpcReduction="20000"/>
          </a:bodyPr>
          <a:lstStyle/>
          <a:p>
            <a:pPr marL="68580" indent="0">
              <a:buNone/>
            </a:pPr>
            <a:r>
              <a:rPr lang="en-US" dirty="0"/>
              <a:t> </a:t>
            </a:r>
            <a:r>
              <a:rPr lang="en-US" b="1" dirty="0" smtClean="0">
                <a:solidFill>
                  <a:srgbClr val="00B050"/>
                </a:solidFill>
              </a:rPr>
              <a:t>class </a:t>
            </a:r>
            <a:r>
              <a:rPr lang="en-US" b="1" dirty="0" err="1" smtClean="0">
                <a:solidFill>
                  <a:srgbClr val="00B050"/>
                </a:solidFill>
              </a:rPr>
              <a:t>Student:Person</a:t>
            </a:r>
            <a:r>
              <a:rPr lang="en-US" b="1" dirty="0" smtClean="0">
                <a:solidFill>
                  <a:srgbClr val="00B050"/>
                </a:solidFill>
              </a:rPr>
              <a:t> </a:t>
            </a:r>
            <a:r>
              <a:rPr lang="en-US" dirty="0" smtClean="0"/>
              <a:t>{</a:t>
            </a:r>
          </a:p>
          <a:p>
            <a:pPr marL="68580" indent="0">
              <a:buNone/>
            </a:pPr>
            <a:r>
              <a:rPr lang="en-US" dirty="0"/>
              <a:t> </a:t>
            </a:r>
            <a:r>
              <a:rPr lang="en-US" dirty="0" smtClean="0"/>
              <a:t>     </a:t>
            </a:r>
            <a:r>
              <a:rPr lang="en-US" dirty="0" err="1" smtClean="0"/>
              <a:t>var</a:t>
            </a:r>
            <a:r>
              <a:rPr lang="en-US" dirty="0" smtClean="0"/>
              <a:t> </a:t>
            </a:r>
            <a:r>
              <a:rPr lang="en-US" dirty="0" err="1" smtClean="0"/>
              <a:t>gradyear</a:t>
            </a:r>
            <a:r>
              <a:rPr lang="en-US" dirty="0" smtClean="0"/>
              <a:t>: </a:t>
            </a:r>
            <a:r>
              <a:rPr lang="en-US" dirty="0" err="1" smtClean="0"/>
              <a:t>Int</a:t>
            </a:r>
            <a:endParaRPr lang="en-US" dirty="0" smtClean="0"/>
          </a:p>
          <a:p>
            <a:pPr marL="68580" indent="0">
              <a:buNone/>
            </a:pPr>
            <a:r>
              <a:rPr lang="en-US" dirty="0"/>
              <a:t> </a:t>
            </a:r>
            <a:r>
              <a:rPr lang="en-US" dirty="0" smtClean="0"/>
              <a:t>     </a:t>
            </a:r>
            <a:r>
              <a:rPr lang="en-US" dirty="0" err="1" smtClean="0"/>
              <a:t>var</a:t>
            </a:r>
            <a:r>
              <a:rPr lang="en-US" dirty="0" smtClean="0"/>
              <a:t> </a:t>
            </a:r>
            <a:r>
              <a:rPr lang="en-US" dirty="0" err="1" smtClean="0"/>
              <a:t>major:String</a:t>
            </a:r>
            <a:endParaRPr lang="en-US" dirty="0" smtClean="0"/>
          </a:p>
          <a:p>
            <a:pPr marL="68580" indent="0">
              <a:buNone/>
            </a:pPr>
            <a:endParaRPr lang="en-US" dirty="0"/>
          </a:p>
          <a:p>
            <a:pPr marL="68580" indent="0">
              <a:buNone/>
            </a:pPr>
            <a:r>
              <a:rPr lang="en-US" dirty="0" smtClean="0"/>
              <a:t>      </a:t>
            </a:r>
            <a:r>
              <a:rPr lang="en-US" dirty="0" err="1" smtClean="0"/>
              <a:t>init</a:t>
            </a:r>
            <a:r>
              <a:rPr lang="en-US" dirty="0" smtClean="0"/>
              <a:t>(name: String, age: </a:t>
            </a:r>
            <a:r>
              <a:rPr lang="en-US" dirty="0" err="1" smtClean="0"/>
              <a:t>Int</a:t>
            </a:r>
            <a:r>
              <a:rPr lang="en-US" dirty="0" smtClean="0"/>
              <a:t>, </a:t>
            </a:r>
            <a:r>
              <a:rPr lang="en-US" dirty="0" err="1" smtClean="0"/>
              <a:t>gradyear</a:t>
            </a:r>
            <a:r>
              <a:rPr lang="en-US" dirty="0" smtClean="0"/>
              <a:t>: </a:t>
            </a:r>
            <a:r>
              <a:rPr lang="en-US" dirty="0" err="1" smtClean="0"/>
              <a:t>Int</a:t>
            </a:r>
            <a:r>
              <a:rPr lang="en-US" dirty="0" smtClean="0"/>
              <a:t>, major: String, nickname: String? = nil)      </a:t>
            </a:r>
          </a:p>
          <a:p>
            <a:pPr marL="68580" indent="0">
              <a:buNone/>
            </a:pPr>
            <a:r>
              <a:rPr lang="en-US" dirty="0"/>
              <a:t> </a:t>
            </a:r>
            <a:r>
              <a:rPr lang="en-US" dirty="0" smtClean="0"/>
              <a:t>      {</a:t>
            </a:r>
          </a:p>
          <a:p>
            <a:pPr marL="68580" indent="0">
              <a:buNone/>
            </a:pPr>
            <a:r>
              <a:rPr lang="en-US" dirty="0" smtClean="0"/>
              <a:t>          </a:t>
            </a:r>
            <a:r>
              <a:rPr lang="en-US" dirty="0" err="1" smtClean="0"/>
              <a:t>self.gradyear</a:t>
            </a:r>
            <a:r>
              <a:rPr lang="en-US" dirty="0"/>
              <a:t> </a:t>
            </a:r>
            <a:r>
              <a:rPr lang="en-US" dirty="0" smtClean="0"/>
              <a:t>= </a:t>
            </a:r>
            <a:r>
              <a:rPr lang="en-US" dirty="0" err="1" smtClean="0"/>
              <a:t>gradyear</a:t>
            </a:r>
            <a:endParaRPr lang="en-US" dirty="0" smtClean="0"/>
          </a:p>
          <a:p>
            <a:pPr marL="68580" indent="0">
              <a:buNone/>
            </a:pPr>
            <a:r>
              <a:rPr lang="en-US" dirty="0"/>
              <a:t> </a:t>
            </a:r>
            <a:r>
              <a:rPr lang="en-US" dirty="0" smtClean="0"/>
              <a:t>         </a:t>
            </a:r>
            <a:r>
              <a:rPr lang="en-US" dirty="0" err="1" smtClean="0"/>
              <a:t>self.major</a:t>
            </a:r>
            <a:r>
              <a:rPr lang="en-US" dirty="0" smtClean="0"/>
              <a:t> = major</a:t>
            </a:r>
          </a:p>
          <a:p>
            <a:pPr marL="68580" indent="0">
              <a:buNone/>
            </a:pPr>
            <a:r>
              <a:rPr lang="en-US" dirty="0"/>
              <a:t> </a:t>
            </a:r>
            <a:r>
              <a:rPr lang="en-US" dirty="0" smtClean="0"/>
              <a:t>         </a:t>
            </a:r>
            <a:r>
              <a:rPr lang="en-US" b="1" dirty="0" err="1" smtClean="0">
                <a:solidFill>
                  <a:srgbClr val="FF0000"/>
                </a:solidFill>
              </a:rPr>
              <a:t>super.init</a:t>
            </a:r>
            <a:r>
              <a:rPr lang="en-US" b="1" dirty="0" smtClean="0">
                <a:solidFill>
                  <a:srgbClr val="FF0000"/>
                </a:solidFill>
              </a:rPr>
              <a:t>(</a:t>
            </a:r>
            <a:r>
              <a:rPr lang="en-US" dirty="0" smtClean="0"/>
              <a:t>name: name, age: age, nickname: nickname)</a:t>
            </a:r>
            <a:endParaRPr lang="en-US" dirty="0"/>
          </a:p>
          <a:p>
            <a:pPr marL="68580" indent="0">
              <a:buNone/>
            </a:pPr>
            <a:r>
              <a:rPr lang="en-US" dirty="0" smtClean="0"/>
              <a:t>       }</a:t>
            </a:r>
          </a:p>
          <a:p>
            <a:pPr marL="68580" indent="0">
              <a:buNone/>
            </a:pPr>
            <a:endParaRPr lang="en-US" dirty="0"/>
          </a:p>
          <a:p>
            <a:pPr marL="68580" indent="0">
              <a:buNone/>
            </a:pPr>
            <a:r>
              <a:rPr lang="en-US" dirty="0" smtClean="0"/>
              <a:t>      //function to test year</a:t>
            </a:r>
          </a:p>
          <a:p>
            <a:pPr marL="68580" indent="0">
              <a:buNone/>
            </a:pPr>
            <a:r>
              <a:rPr lang="en-US" dirty="0"/>
              <a:t> </a:t>
            </a:r>
            <a:r>
              <a:rPr lang="en-US" dirty="0" smtClean="0"/>
              <a:t>     </a:t>
            </a:r>
            <a:r>
              <a:rPr lang="en-US" dirty="0" err="1" smtClean="0"/>
              <a:t>func</a:t>
            </a:r>
            <a:r>
              <a:rPr lang="en-US" dirty="0" smtClean="0"/>
              <a:t> </a:t>
            </a:r>
            <a:r>
              <a:rPr lang="en-US" dirty="0" err="1" smtClean="0"/>
              <a:t>isSameGraduation</a:t>
            </a:r>
            <a:r>
              <a:rPr lang="en-US" dirty="0" smtClean="0"/>
              <a:t>(</a:t>
            </a:r>
            <a:r>
              <a:rPr lang="en-US" dirty="0" err="1" smtClean="0"/>
              <a:t>second_student</a:t>
            </a:r>
            <a:r>
              <a:rPr lang="en-US" dirty="0" smtClean="0"/>
              <a:t>: Student) -&gt; </a:t>
            </a:r>
            <a:r>
              <a:rPr lang="en-US" dirty="0" err="1" smtClean="0"/>
              <a:t>Bool</a:t>
            </a:r>
            <a:r>
              <a:rPr lang="en-US" dirty="0" smtClean="0"/>
              <a:t> {</a:t>
            </a:r>
          </a:p>
          <a:p>
            <a:pPr marL="68580" indent="0">
              <a:buNone/>
            </a:pPr>
            <a:r>
              <a:rPr lang="en-US" dirty="0"/>
              <a:t> </a:t>
            </a:r>
            <a:r>
              <a:rPr lang="en-US" dirty="0" smtClean="0"/>
              <a:t>           if ( </a:t>
            </a:r>
            <a:r>
              <a:rPr lang="en-US" dirty="0" err="1" smtClean="0"/>
              <a:t>second_student.gradyear</a:t>
            </a:r>
            <a:r>
              <a:rPr lang="en-US" dirty="0" smtClean="0"/>
              <a:t> == </a:t>
            </a:r>
            <a:r>
              <a:rPr lang="en-US" dirty="0" err="1" smtClean="0"/>
              <a:t>self.gradyear</a:t>
            </a:r>
            <a:r>
              <a:rPr lang="en-US" dirty="0" smtClean="0"/>
              <a:t>)</a:t>
            </a:r>
          </a:p>
          <a:p>
            <a:pPr marL="68580" indent="0">
              <a:buNone/>
            </a:pPr>
            <a:r>
              <a:rPr lang="en-US" dirty="0"/>
              <a:t> </a:t>
            </a:r>
            <a:r>
              <a:rPr lang="en-US" dirty="0" smtClean="0"/>
              <a:t>               return true</a:t>
            </a:r>
          </a:p>
          <a:p>
            <a:pPr marL="68580" indent="0">
              <a:buNone/>
            </a:pPr>
            <a:r>
              <a:rPr lang="en-US" dirty="0"/>
              <a:t> </a:t>
            </a:r>
            <a:r>
              <a:rPr lang="en-US" dirty="0" smtClean="0"/>
              <a:t>           else</a:t>
            </a:r>
          </a:p>
          <a:p>
            <a:pPr marL="68580" indent="0">
              <a:buNone/>
            </a:pPr>
            <a:r>
              <a:rPr lang="en-US" dirty="0"/>
              <a:t> </a:t>
            </a:r>
            <a:r>
              <a:rPr lang="en-US" dirty="0" smtClean="0"/>
              <a:t>               return false</a:t>
            </a:r>
          </a:p>
          <a:p>
            <a:pPr marL="68580" indent="0">
              <a:buNone/>
            </a:pPr>
            <a:r>
              <a:rPr lang="en-US" dirty="0"/>
              <a:t> </a:t>
            </a:r>
            <a:r>
              <a:rPr lang="en-US" dirty="0" smtClean="0"/>
              <a:t>     }</a:t>
            </a:r>
          </a:p>
          <a:p>
            <a:pPr marL="68580" indent="0">
              <a:buNone/>
            </a:pPr>
            <a:r>
              <a:rPr lang="en-US" dirty="0"/>
              <a:t>}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667000" y="228600"/>
            <a:ext cx="6781800" cy="1384995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en-US" sz="1400" b="1" dirty="0" smtClean="0"/>
              <a:t>USE:</a:t>
            </a:r>
          </a:p>
          <a:p>
            <a:endParaRPr lang="en-US" sz="1400" dirty="0"/>
          </a:p>
          <a:p>
            <a:r>
              <a:rPr lang="en-US" sz="1400" dirty="0" smtClean="0"/>
              <a:t> </a:t>
            </a:r>
            <a:r>
              <a:rPr lang="en-US" sz="1400" dirty="0" err="1" smtClean="0"/>
              <a:t>var</a:t>
            </a:r>
            <a:r>
              <a:rPr lang="en-US" sz="1400" dirty="0" smtClean="0"/>
              <a:t>  </a:t>
            </a:r>
            <a:r>
              <a:rPr lang="en-US" sz="1400" dirty="0" smtClean="0"/>
              <a:t>jane = Student(name: “Jane”, age: 35, </a:t>
            </a:r>
            <a:r>
              <a:rPr lang="en-US" sz="1400" dirty="0" err="1" smtClean="0"/>
              <a:t>gradyear</a:t>
            </a:r>
            <a:r>
              <a:rPr lang="en-US" sz="1400" dirty="0" smtClean="0"/>
              <a:t>: 2018, major: “CS”)</a:t>
            </a:r>
          </a:p>
          <a:p>
            <a:r>
              <a:rPr lang="en-US" sz="1400" dirty="0"/>
              <a:t> </a:t>
            </a:r>
            <a:r>
              <a:rPr lang="en-US" sz="1400" dirty="0" err="1" smtClean="0"/>
              <a:t>var</a:t>
            </a:r>
            <a:r>
              <a:rPr lang="en-US" sz="1400" dirty="0" smtClean="0"/>
              <a:t>  </a:t>
            </a:r>
            <a:r>
              <a:rPr lang="en-US" sz="1400" dirty="0" smtClean="0"/>
              <a:t>me = Student(name: “Jill”, age:21, </a:t>
            </a:r>
            <a:r>
              <a:rPr lang="en-US" sz="1400" dirty="0" err="1" smtClean="0"/>
              <a:t>gradyear</a:t>
            </a:r>
            <a:r>
              <a:rPr lang="en-US" sz="1400" dirty="0" smtClean="0"/>
              <a:t>: 2018, major: “History”)</a:t>
            </a:r>
          </a:p>
          <a:p>
            <a:endParaRPr lang="en-US" sz="1400" dirty="0"/>
          </a:p>
          <a:p>
            <a:r>
              <a:rPr lang="en-US" sz="1400" dirty="0"/>
              <a:t> </a:t>
            </a:r>
            <a:r>
              <a:rPr lang="en-US" sz="1400" dirty="0" err="1" smtClean="0"/>
              <a:t>var</a:t>
            </a:r>
            <a:r>
              <a:rPr lang="en-US" sz="1400" dirty="0" smtClean="0"/>
              <a:t> </a:t>
            </a:r>
            <a:r>
              <a:rPr lang="en-US" sz="1400" dirty="0" err="1" smtClean="0"/>
              <a:t>sameYear</a:t>
            </a:r>
            <a:r>
              <a:rPr lang="en-US" sz="1400" dirty="0" smtClean="0"/>
              <a:t> = </a:t>
            </a:r>
            <a:r>
              <a:rPr lang="en-US" sz="1400" dirty="0" err="1" smtClean="0"/>
              <a:t>me.isSameGraduation</a:t>
            </a:r>
            <a:r>
              <a:rPr lang="en-US" sz="1400" dirty="0" smtClean="0"/>
              <a:t>(</a:t>
            </a:r>
            <a:r>
              <a:rPr lang="en-US" sz="1400" dirty="0" err="1" smtClean="0"/>
              <a:t>jane</a:t>
            </a:r>
            <a:r>
              <a:rPr lang="en-US" sz="1400" dirty="0" smtClean="0"/>
              <a:t>)   //true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63347033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0999" y="533400"/>
            <a:ext cx="8271143" cy="11430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Class Method </a:t>
            </a:r>
            <a:r>
              <a:rPr lang="en-US" dirty="0" smtClean="0">
                <a:solidFill>
                  <a:srgbClr val="FF0000"/>
                </a:solidFill>
              </a:rPr>
              <a:t>/“</a:t>
            </a:r>
            <a:r>
              <a:rPr lang="en-US" dirty="0" smtClean="0">
                <a:solidFill>
                  <a:srgbClr val="FF0000"/>
                </a:solidFill>
              </a:rPr>
              <a:t>Type” method  </a:t>
            </a:r>
            <a:r>
              <a:rPr lang="en-US" dirty="0" smtClean="0"/>
              <a:t>= static method in other languages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828800"/>
            <a:ext cx="7719508" cy="4572000"/>
          </a:xfrm>
        </p:spPr>
        <p:txBody>
          <a:bodyPr>
            <a:normAutofit/>
          </a:bodyPr>
          <a:lstStyle/>
          <a:p>
            <a:pPr marL="68580" indent="0">
              <a:buNone/>
            </a:pPr>
            <a:r>
              <a:rPr lang="en-US" dirty="0"/>
              <a:t> </a:t>
            </a:r>
            <a:r>
              <a:rPr lang="en-US" dirty="0" smtClean="0"/>
              <a:t>class </a:t>
            </a:r>
            <a:r>
              <a:rPr lang="en-US" dirty="0" err="1" smtClean="0"/>
              <a:t>ClassName</a:t>
            </a:r>
            <a:r>
              <a:rPr lang="en-US" dirty="0" smtClean="0"/>
              <a:t> {</a:t>
            </a:r>
          </a:p>
          <a:p>
            <a:pPr marL="68580" indent="0">
              <a:buNone/>
            </a:pPr>
            <a:r>
              <a:rPr lang="en-US" dirty="0" smtClean="0"/>
              <a:t>      // variables</a:t>
            </a:r>
          </a:p>
          <a:p>
            <a:pPr marL="68580" indent="0">
              <a:buNone/>
            </a:pPr>
            <a:r>
              <a:rPr lang="en-US" dirty="0"/>
              <a:t> </a:t>
            </a:r>
            <a:r>
              <a:rPr lang="en-US" dirty="0" smtClean="0"/>
              <a:t>       ********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  <a:p>
            <a:pPr marL="68580" indent="0">
              <a:buNone/>
            </a:pPr>
            <a:r>
              <a:rPr lang="en-US" dirty="0" smtClean="0"/>
              <a:t>      //function that is class method (static)</a:t>
            </a:r>
          </a:p>
          <a:p>
            <a:pPr marL="68580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      class </a:t>
            </a:r>
            <a:r>
              <a:rPr lang="en-US" dirty="0" err="1" smtClean="0"/>
              <a:t>func</a:t>
            </a:r>
            <a:r>
              <a:rPr lang="en-US" dirty="0" smtClean="0"/>
              <a:t>  </a:t>
            </a:r>
            <a:r>
              <a:rPr lang="en-US" dirty="0" err="1" smtClean="0"/>
              <a:t>funcitonName</a:t>
            </a:r>
            <a:r>
              <a:rPr lang="en-US" dirty="0" smtClean="0"/>
              <a:t>(***) -&gt; </a:t>
            </a:r>
            <a:r>
              <a:rPr lang="en-US" dirty="0" err="1" smtClean="0"/>
              <a:t>returnType</a:t>
            </a:r>
            <a:r>
              <a:rPr lang="en-US" dirty="0" smtClean="0"/>
              <a:t> {</a:t>
            </a:r>
          </a:p>
          <a:p>
            <a:pPr marL="68580" indent="0">
              <a:buNone/>
            </a:pPr>
            <a:r>
              <a:rPr lang="en-US" dirty="0"/>
              <a:t> </a:t>
            </a:r>
            <a:r>
              <a:rPr lang="en-US" dirty="0" smtClean="0"/>
              <a:t>          //whatever code***</a:t>
            </a:r>
          </a:p>
          <a:p>
            <a:pPr marL="68580" indent="0">
              <a:buNone/>
            </a:pPr>
            <a:r>
              <a:rPr lang="en-US" dirty="0"/>
              <a:t> </a:t>
            </a:r>
            <a:r>
              <a:rPr lang="en-US" dirty="0" smtClean="0"/>
              <a:t>     }</a:t>
            </a:r>
          </a:p>
          <a:p>
            <a:pPr marL="68580" indent="0">
              <a:buNone/>
            </a:pPr>
            <a:r>
              <a:rPr lang="en-US" dirty="0"/>
              <a:t>}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114800" y="5257800"/>
            <a:ext cx="4537343" cy="1477328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Keyword is class (instead of static as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in java)</a:t>
            </a:r>
          </a:p>
          <a:p>
            <a:endParaRPr lang="en-US" b="1" dirty="0"/>
          </a:p>
          <a:p>
            <a:r>
              <a:rPr lang="en-US" b="1" dirty="0" smtClean="0"/>
              <a:t>USE:  </a:t>
            </a:r>
            <a:br>
              <a:rPr lang="en-US" b="1" dirty="0" smtClean="0"/>
            </a:br>
            <a:r>
              <a:rPr lang="en-US" b="1" dirty="0" err="1" smtClean="0"/>
              <a:t>ClassName.funcitonName</a:t>
            </a:r>
            <a:r>
              <a:rPr lang="en-US" b="1" dirty="0" smtClean="0"/>
              <a:t>(****)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93887014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Hello World (</a:t>
            </a:r>
            <a:r>
              <a:rPr lang="en-US" dirty="0" smtClean="0">
                <a:solidFill>
                  <a:srgbClr val="FF0000"/>
                </a:solidFill>
              </a:rPr>
              <a:t>this is NOT an Android app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68580" indent="0">
              <a:buNone/>
            </a:pPr>
            <a:r>
              <a:rPr lang="en-US" dirty="0" smtClean="0"/>
              <a:t>#include &lt;</a:t>
            </a:r>
            <a:r>
              <a:rPr lang="en-US" dirty="0" err="1" smtClean="0"/>
              <a:t>stdio.h</a:t>
            </a:r>
            <a:r>
              <a:rPr lang="en-US" dirty="0" smtClean="0"/>
              <a:t>&gt;</a:t>
            </a:r>
          </a:p>
          <a:p>
            <a:pPr marL="68580" indent="0">
              <a:buNone/>
            </a:pPr>
            <a:endParaRPr lang="en-US" dirty="0"/>
          </a:p>
          <a:p>
            <a:pPr marL="68580" indent="0">
              <a:buNone/>
            </a:pPr>
            <a:r>
              <a:rPr lang="en-US" dirty="0" err="1" smtClean="0"/>
              <a:t>int</a:t>
            </a:r>
            <a:r>
              <a:rPr lang="en-US" dirty="0" smtClean="0"/>
              <a:t> main()</a:t>
            </a:r>
          </a:p>
          <a:p>
            <a:pPr marL="68580" indent="0">
              <a:buNone/>
            </a:pPr>
            <a:r>
              <a:rPr lang="en-US" dirty="0" smtClean="0"/>
              <a:t>{</a:t>
            </a:r>
          </a:p>
          <a:p>
            <a:pPr marL="68580" indent="0">
              <a:buNone/>
            </a:pPr>
            <a:endParaRPr lang="en-US" dirty="0"/>
          </a:p>
          <a:p>
            <a:pPr marL="68580" indent="0">
              <a:buNone/>
            </a:pPr>
            <a:r>
              <a:rPr lang="en-US" dirty="0" smtClean="0"/>
              <a:t>    </a:t>
            </a:r>
            <a:r>
              <a:rPr lang="en-US" dirty="0" err="1" smtClean="0"/>
              <a:t>printf</a:t>
            </a:r>
            <a:r>
              <a:rPr lang="en-US" dirty="0" smtClean="0"/>
              <a:t>(“Hello world\n”);</a:t>
            </a:r>
          </a:p>
          <a:p>
            <a:pPr marL="68580" indent="0">
              <a:buNone/>
            </a:pPr>
            <a:r>
              <a:rPr lang="en-US" smtClean="0"/>
              <a:t>    return </a:t>
            </a:r>
            <a:r>
              <a:rPr lang="en-US" dirty="0" smtClean="0"/>
              <a:t>0;</a:t>
            </a:r>
          </a:p>
          <a:p>
            <a:pPr marL="68580" indent="0">
              <a:buNone/>
            </a:pPr>
            <a:r>
              <a:rPr lang="en-US" dirty="0" smtClean="0"/>
              <a:t>}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88320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Variables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2323652"/>
            <a:ext cx="7414708" cy="3508977"/>
          </a:xfrm>
        </p:spPr>
        <p:txBody>
          <a:bodyPr>
            <a:normAutofit fontScale="92500" lnSpcReduction="20000"/>
          </a:bodyPr>
          <a:lstStyle/>
          <a:p>
            <a:pPr marL="68580" indent="0">
              <a:buNone/>
            </a:pPr>
            <a:r>
              <a:rPr lang="en-US" b="1" i="1" dirty="0" err="1"/>
              <a:t>var</a:t>
            </a:r>
            <a:r>
              <a:rPr lang="en-US" b="1" i="1" dirty="0"/>
              <a:t> </a:t>
            </a:r>
            <a:r>
              <a:rPr lang="en-US" b="1" i="1" dirty="0" err="1"/>
              <a:t>variable_name:Type</a:t>
            </a:r>
            <a:r>
              <a:rPr lang="en-US" b="1" i="1" dirty="0"/>
              <a:t> = </a:t>
            </a:r>
            <a:r>
              <a:rPr lang="en-US" b="1" i="1" dirty="0" err="1"/>
              <a:t>initial_value</a:t>
            </a:r>
            <a:endParaRPr lang="en-US" b="1" i="1" dirty="0"/>
          </a:p>
          <a:p>
            <a:pPr marL="68580" indent="0">
              <a:buNone/>
            </a:pPr>
            <a:endParaRPr lang="en-US" dirty="0" smtClean="0"/>
          </a:p>
          <a:p>
            <a:pPr marL="68580" indent="0">
              <a:buNone/>
            </a:pPr>
            <a:endParaRPr lang="en-US" dirty="0" smtClean="0"/>
          </a:p>
          <a:p>
            <a:pPr marL="68580" indent="0">
              <a:buNone/>
            </a:pPr>
            <a:r>
              <a:rPr lang="en-US" dirty="0" smtClean="0"/>
              <a:t>Examples</a:t>
            </a:r>
            <a:endParaRPr lang="en-US" dirty="0"/>
          </a:p>
          <a:p>
            <a:r>
              <a:rPr lang="en-US" dirty="0" err="1"/>
              <a:t>var</a:t>
            </a:r>
            <a:r>
              <a:rPr lang="en-US" dirty="0"/>
              <a:t> </a:t>
            </a:r>
            <a:r>
              <a:rPr lang="en-US" dirty="0" err="1"/>
              <a:t>name_variable:String</a:t>
            </a:r>
            <a:endParaRPr lang="en-US" dirty="0"/>
          </a:p>
          <a:p>
            <a:endParaRPr lang="en-US" dirty="0"/>
          </a:p>
          <a:p>
            <a:r>
              <a:rPr lang="en-US" dirty="0" err="1"/>
              <a:t>var</a:t>
            </a:r>
            <a:r>
              <a:rPr lang="en-US" dirty="0"/>
              <a:t> </a:t>
            </a:r>
            <a:r>
              <a:rPr lang="en-US" dirty="0" err="1"/>
              <a:t>name:String</a:t>
            </a:r>
            <a:r>
              <a:rPr lang="en-US" dirty="0"/>
              <a:t>= "Hello" </a:t>
            </a:r>
            <a:r>
              <a:rPr lang="en-US" dirty="0" smtClean="0"/>
              <a:t>   </a:t>
            </a:r>
            <a:r>
              <a:rPr lang="en-US" sz="1900" dirty="0" smtClean="0">
                <a:solidFill>
                  <a:srgbClr val="00B0F0"/>
                </a:solidFill>
              </a:rPr>
              <a:t>// </a:t>
            </a:r>
            <a:r>
              <a:rPr lang="en-US" sz="1900" dirty="0" err="1">
                <a:solidFill>
                  <a:srgbClr val="00B0F0"/>
                </a:solidFill>
              </a:rPr>
              <a:t>intialize</a:t>
            </a:r>
            <a:r>
              <a:rPr lang="en-US" sz="1900" dirty="0">
                <a:solidFill>
                  <a:srgbClr val="00B0F0"/>
                </a:solidFill>
              </a:rPr>
              <a:t> to a string</a:t>
            </a:r>
          </a:p>
          <a:p>
            <a:endParaRPr lang="en-US" dirty="0"/>
          </a:p>
          <a:p>
            <a:r>
              <a:rPr lang="en-US" dirty="0" err="1"/>
              <a:t>var</a:t>
            </a:r>
            <a:r>
              <a:rPr lang="en-US" dirty="0"/>
              <a:t> name = "Hello" </a:t>
            </a:r>
            <a:r>
              <a:rPr lang="en-US" dirty="0" smtClean="0"/>
              <a:t>  </a:t>
            </a:r>
            <a:r>
              <a:rPr lang="en-US" sz="1900" dirty="0" smtClean="0">
                <a:solidFill>
                  <a:srgbClr val="00B0F0"/>
                </a:solidFill>
              </a:rPr>
              <a:t>//</a:t>
            </a:r>
            <a:r>
              <a:rPr lang="en-US" sz="1900" dirty="0">
                <a:solidFill>
                  <a:srgbClr val="00B0F0"/>
                </a:solidFill>
              </a:rPr>
              <a:t>notice I did not type it as a </a:t>
            </a:r>
            <a:r>
              <a:rPr lang="en-US" sz="1900" dirty="0" smtClean="0">
                <a:solidFill>
                  <a:srgbClr val="00B0F0"/>
                </a:solidFill>
              </a:rPr>
              <a:t>                //String-</a:t>
            </a:r>
            <a:r>
              <a:rPr lang="en-US" sz="1900" dirty="0">
                <a:solidFill>
                  <a:srgbClr val="00B0F0"/>
                </a:solidFill>
              </a:rPr>
              <a:t>--swift figures it out by initialization </a:t>
            </a:r>
            <a:r>
              <a:rPr lang="en-US" sz="1900" dirty="0" smtClean="0">
                <a:solidFill>
                  <a:srgbClr val="00B0F0"/>
                </a:solidFill>
              </a:rPr>
              <a:t>value </a:t>
            </a:r>
            <a:endParaRPr lang="en-US" sz="1900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25979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Constants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2286000"/>
            <a:ext cx="7414708" cy="3508977"/>
          </a:xfrm>
        </p:spPr>
        <p:txBody>
          <a:bodyPr>
            <a:normAutofit/>
          </a:bodyPr>
          <a:lstStyle/>
          <a:p>
            <a:pPr marL="68580" indent="0">
              <a:buNone/>
            </a:pPr>
            <a:r>
              <a:rPr lang="en-US" b="1" i="1" dirty="0" smtClean="0"/>
              <a:t>let </a:t>
            </a:r>
            <a:r>
              <a:rPr lang="en-US" b="1" i="1" dirty="0" err="1" smtClean="0"/>
              <a:t>constant_name:Type</a:t>
            </a:r>
            <a:r>
              <a:rPr lang="en-US" b="1" i="1" dirty="0" smtClean="0"/>
              <a:t> </a:t>
            </a:r>
            <a:r>
              <a:rPr lang="en-US" b="1" i="1" dirty="0"/>
              <a:t>= </a:t>
            </a:r>
            <a:r>
              <a:rPr lang="en-US" b="1" i="1" dirty="0" err="1"/>
              <a:t>initial_value</a:t>
            </a:r>
            <a:endParaRPr lang="en-US" b="1" i="1" dirty="0"/>
          </a:p>
          <a:p>
            <a:pPr marL="68580" indent="0">
              <a:buNone/>
            </a:pPr>
            <a:endParaRPr lang="en-US" dirty="0" smtClean="0"/>
          </a:p>
          <a:p>
            <a:pPr marL="68580" indent="0">
              <a:buNone/>
            </a:pPr>
            <a:endParaRPr lang="en-US" dirty="0" smtClean="0"/>
          </a:p>
          <a:p>
            <a:pPr marL="68580" indent="0">
              <a:buNone/>
            </a:pPr>
            <a:r>
              <a:rPr lang="en-US" dirty="0" smtClean="0"/>
              <a:t>Examples</a:t>
            </a:r>
            <a:endParaRPr lang="en-US" dirty="0"/>
          </a:p>
          <a:p>
            <a:r>
              <a:rPr lang="en-US" dirty="0" smtClean="0"/>
              <a:t>let </a:t>
            </a:r>
            <a:r>
              <a:rPr lang="en-US" dirty="0" err="1" smtClean="0"/>
              <a:t>name:String</a:t>
            </a:r>
            <a:r>
              <a:rPr lang="en-US" dirty="0"/>
              <a:t>= "Hello" </a:t>
            </a:r>
            <a:r>
              <a:rPr lang="en-US" dirty="0" smtClean="0"/>
              <a:t>   </a:t>
            </a:r>
            <a:r>
              <a:rPr lang="en-US" sz="1900" dirty="0" smtClean="0">
                <a:solidFill>
                  <a:srgbClr val="00B0F0"/>
                </a:solidFill>
              </a:rPr>
              <a:t>// </a:t>
            </a:r>
            <a:r>
              <a:rPr lang="en-US" sz="1900" dirty="0" err="1">
                <a:solidFill>
                  <a:srgbClr val="00B0F0"/>
                </a:solidFill>
              </a:rPr>
              <a:t>intialize</a:t>
            </a:r>
            <a:r>
              <a:rPr lang="en-US" sz="1900" dirty="0">
                <a:solidFill>
                  <a:srgbClr val="00B0F0"/>
                </a:solidFill>
              </a:rPr>
              <a:t> to a string</a:t>
            </a:r>
          </a:p>
          <a:p>
            <a:endParaRPr lang="en-US" dirty="0"/>
          </a:p>
          <a:p>
            <a:r>
              <a:rPr lang="en-US" dirty="0" smtClean="0"/>
              <a:t>let </a:t>
            </a:r>
            <a:r>
              <a:rPr lang="en-US" dirty="0"/>
              <a:t>name = "Hello" </a:t>
            </a:r>
            <a:r>
              <a:rPr lang="en-US" dirty="0" smtClean="0"/>
              <a:t>  </a:t>
            </a:r>
            <a:r>
              <a:rPr lang="en-US" sz="1900" dirty="0" smtClean="0">
                <a:solidFill>
                  <a:srgbClr val="00B0F0"/>
                </a:solidFill>
              </a:rPr>
              <a:t>//</a:t>
            </a:r>
            <a:r>
              <a:rPr lang="en-US" sz="1900" dirty="0">
                <a:solidFill>
                  <a:srgbClr val="00B0F0"/>
                </a:solidFill>
              </a:rPr>
              <a:t>notice I did not type it as a </a:t>
            </a:r>
            <a:r>
              <a:rPr lang="en-US" sz="1900" dirty="0" smtClean="0">
                <a:solidFill>
                  <a:srgbClr val="00B0F0"/>
                </a:solidFill>
              </a:rPr>
              <a:t>                //String-</a:t>
            </a:r>
            <a:r>
              <a:rPr lang="en-US" sz="1900" dirty="0">
                <a:solidFill>
                  <a:srgbClr val="00B0F0"/>
                </a:solidFill>
              </a:rPr>
              <a:t>--swift figures it out by initialization </a:t>
            </a:r>
            <a:r>
              <a:rPr lang="en-US" sz="1900" dirty="0" smtClean="0">
                <a:solidFill>
                  <a:srgbClr val="00B0F0"/>
                </a:solidFill>
              </a:rPr>
              <a:t>value </a:t>
            </a:r>
            <a:endParaRPr lang="en-US" sz="1900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78796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Can not change value of constant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Notice RED mark on left ===ERROR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3124200"/>
            <a:ext cx="5791200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752459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String Literals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8580" indent="0">
              <a:buNone/>
            </a:pPr>
            <a:r>
              <a:rPr lang="en-US" dirty="0" smtClean="0"/>
              <a:t>“ Hello”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6360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Types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String</a:t>
            </a:r>
          </a:p>
          <a:p>
            <a:r>
              <a:rPr lang="en-US" dirty="0" err="1" smtClean="0"/>
              <a:t>Int</a:t>
            </a:r>
            <a:endParaRPr lang="en-US" dirty="0" smtClean="0"/>
          </a:p>
          <a:p>
            <a:r>
              <a:rPr lang="en-US" dirty="0" smtClean="0"/>
              <a:t>Float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4554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Basic Printing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2323652"/>
            <a:ext cx="8077200" cy="3508977"/>
          </a:xfrm>
        </p:spPr>
        <p:txBody>
          <a:bodyPr>
            <a:normAutofit/>
          </a:bodyPr>
          <a:lstStyle/>
          <a:p>
            <a:pPr marL="68580" indent="0">
              <a:buNone/>
            </a:pPr>
            <a:r>
              <a:rPr lang="en-US" dirty="0" err="1"/>
              <a:t>p</a:t>
            </a:r>
            <a:r>
              <a:rPr lang="en-US" dirty="0" err="1" smtClean="0"/>
              <a:t>rintln</a:t>
            </a:r>
            <a:r>
              <a:rPr lang="en-US" dirty="0" smtClean="0"/>
              <a:t>(“Hello   /(</a:t>
            </a:r>
            <a:r>
              <a:rPr lang="en-US" dirty="0" err="1" smtClean="0"/>
              <a:t>var_name</a:t>
            </a:r>
            <a:r>
              <a:rPr lang="en-US" dirty="0" smtClean="0"/>
              <a:t>)” )</a:t>
            </a:r>
          </a:p>
          <a:p>
            <a:pPr marL="68580" indent="0">
              <a:buNone/>
            </a:pPr>
            <a:endParaRPr lang="en-US" dirty="0"/>
          </a:p>
          <a:p>
            <a:pPr marL="68580" indent="0">
              <a:buNone/>
            </a:pPr>
            <a:r>
              <a:rPr lang="en-US" i="1" dirty="0" smtClean="0">
                <a:solidFill>
                  <a:srgbClr val="00B0F0"/>
                </a:solidFill>
              </a:rPr>
              <a:t>Above will print out:</a:t>
            </a:r>
            <a:br>
              <a:rPr lang="en-US" i="1" dirty="0" smtClean="0">
                <a:solidFill>
                  <a:srgbClr val="00B0F0"/>
                </a:solidFill>
              </a:rPr>
            </a:br>
            <a:endParaRPr lang="en-US" i="1" dirty="0" smtClean="0">
              <a:solidFill>
                <a:srgbClr val="00B0F0"/>
              </a:solidFill>
            </a:endParaRPr>
          </a:p>
          <a:p>
            <a:pPr marL="68580" indent="0">
              <a:buNone/>
            </a:pPr>
            <a:r>
              <a:rPr lang="en-US" i="1" dirty="0" smtClean="0">
                <a:solidFill>
                  <a:srgbClr val="00B0F0"/>
                </a:solidFill>
              </a:rPr>
              <a:t> Hello  </a:t>
            </a:r>
            <a:r>
              <a:rPr lang="en-US" i="1" dirty="0" err="1" smtClean="0">
                <a:solidFill>
                  <a:srgbClr val="00B0F0"/>
                </a:solidFill>
              </a:rPr>
              <a:t>value_variable</a:t>
            </a:r>
            <a:endParaRPr lang="en-US" i="1" dirty="0" smtClean="0">
              <a:solidFill>
                <a:srgbClr val="00B0F0"/>
              </a:solidFill>
            </a:endParaRPr>
          </a:p>
          <a:p>
            <a:pPr marL="68580" indent="0">
              <a:buNone/>
            </a:pPr>
            <a:endParaRPr lang="en-US" i="1" dirty="0">
              <a:solidFill>
                <a:srgbClr val="00B0F0"/>
              </a:solidFill>
            </a:endParaRPr>
          </a:p>
          <a:p>
            <a:pPr marL="68580" indent="0">
              <a:buNone/>
            </a:pPr>
            <a:endParaRPr lang="en-US" i="1" dirty="0" smtClean="0">
              <a:solidFill>
                <a:srgbClr val="00B0F0"/>
              </a:solidFill>
            </a:endParaRPr>
          </a:p>
          <a:p>
            <a:pPr marL="68580" indent="0">
              <a:buNone/>
            </a:pPr>
            <a:r>
              <a:rPr lang="en-US" dirty="0" err="1">
                <a:solidFill>
                  <a:schemeClr val="tx1"/>
                </a:solidFill>
              </a:rPr>
              <a:t>p</a:t>
            </a:r>
            <a:r>
              <a:rPr lang="en-US" dirty="0" err="1" smtClean="0">
                <a:solidFill>
                  <a:schemeClr val="tx1"/>
                </a:solidFill>
              </a:rPr>
              <a:t>rintln</a:t>
            </a:r>
            <a:r>
              <a:rPr lang="en-US" dirty="0" smtClean="0">
                <a:solidFill>
                  <a:schemeClr val="tx1"/>
                </a:solidFill>
              </a:rPr>
              <a:t>(</a:t>
            </a:r>
            <a:r>
              <a:rPr lang="en-US" dirty="0" err="1" smtClean="0">
                <a:solidFill>
                  <a:schemeClr val="tx1"/>
                </a:solidFill>
              </a:rPr>
              <a:t>var_name</a:t>
            </a:r>
            <a:r>
              <a:rPr lang="en-US" dirty="0" smtClean="0">
                <a:solidFill>
                  <a:schemeClr val="tx1"/>
                </a:solidFill>
              </a:rPr>
              <a:t>)     </a:t>
            </a:r>
            <a:r>
              <a:rPr lang="en-US" dirty="0" smtClean="0">
                <a:solidFill>
                  <a:srgbClr val="00B0F0"/>
                </a:solidFill>
              </a:rPr>
              <a:t>//to just print out the variable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866182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6322</TotalTime>
  <Words>1335</Words>
  <Application>Microsoft Office PowerPoint</Application>
  <PresentationFormat>On-screen Show (4:3)</PresentationFormat>
  <Paragraphs>383</Paragraphs>
  <Slides>32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3" baseType="lpstr">
      <vt:lpstr>Austin</vt:lpstr>
      <vt:lpstr>Swift</vt:lpstr>
      <vt:lpstr>Replacement for Objective C</vt:lpstr>
      <vt:lpstr>Various points</vt:lpstr>
      <vt:lpstr>Variables</vt:lpstr>
      <vt:lpstr>Constants</vt:lpstr>
      <vt:lpstr>Can not change value of constant</vt:lpstr>
      <vt:lpstr>String Literals</vt:lpstr>
      <vt:lpstr>Data Types</vt:lpstr>
      <vt:lpstr>Basic Printing</vt:lpstr>
      <vt:lpstr>Creating instance of a class</vt:lpstr>
      <vt:lpstr>Functions</vt:lpstr>
      <vt:lpstr>Functions-option 1 for parameters</vt:lpstr>
      <vt:lpstr>Functions</vt:lpstr>
      <vt:lpstr>Functions</vt:lpstr>
      <vt:lpstr>Functions- multiple parameters with return</vt:lpstr>
      <vt:lpstr>Functions- return multiple values</vt:lpstr>
      <vt:lpstr>Functions- return multiple values – declaring more explicit value names</vt:lpstr>
      <vt:lpstr>Functions- have default value for a parameter</vt:lpstr>
      <vt:lpstr>Functions- passing another function as a parameter</vt:lpstr>
      <vt:lpstr>Functions- returning a function</vt:lpstr>
      <vt:lpstr>Functions- with variatic parameters</vt:lpstr>
      <vt:lpstr>Functions- with array as a parameter</vt:lpstr>
      <vt:lpstr>Functions who’s parameters can change values –in/out parameter</vt:lpstr>
      <vt:lpstr>Structures</vt:lpstr>
      <vt:lpstr>Structures—here define explicitly type of variables AND they can have functions</vt:lpstr>
      <vt:lpstr>When copy struct you copy values –don’t point to same instance</vt:lpstr>
      <vt:lpstr>Classes and Structs ???</vt:lpstr>
      <vt:lpstr>Classes</vt:lpstr>
      <vt:lpstr>Classes – simple example</vt:lpstr>
      <vt:lpstr>Subclass</vt:lpstr>
      <vt:lpstr>Class Method /“Type” method  = static method in other languages </vt:lpstr>
      <vt:lpstr>Hello World (this is NOT an Android app)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Swift</dc:title>
  <dc:creator>Windows User</dc:creator>
  <cp:lastModifiedBy>Windows User</cp:lastModifiedBy>
  <cp:revision>63</cp:revision>
  <dcterms:created xsi:type="dcterms:W3CDTF">2015-02-25T21:25:47Z</dcterms:created>
  <dcterms:modified xsi:type="dcterms:W3CDTF">2016-11-09T20:00:16Z</dcterms:modified>
</cp:coreProperties>
</file>