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4"/>
  </p:notesMasterIdLst>
  <p:sldIdLst>
    <p:sldId id="256" r:id="rId2"/>
    <p:sldId id="257" r:id="rId3"/>
    <p:sldId id="258" r:id="rId4"/>
    <p:sldId id="259" r:id="rId5"/>
    <p:sldId id="260" r:id="rId6"/>
    <p:sldId id="261" r:id="rId7"/>
    <p:sldId id="262" r:id="rId8"/>
    <p:sldId id="263" r:id="rId9"/>
    <p:sldId id="264" r:id="rId10"/>
    <p:sldId id="265" r:id="rId11"/>
    <p:sldId id="309" r:id="rId12"/>
    <p:sldId id="266" r:id="rId13"/>
    <p:sldId id="267" r:id="rId14"/>
    <p:sldId id="310" r:id="rId15"/>
    <p:sldId id="315" r:id="rId16"/>
    <p:sldId id="316" r:id="rId17"/>
    <p:sldId id="312" r:id="rId18"/>
    <p:sldId id="313" r:id="rId19"/>
    <p:sldId id="314" r:id="rId20"/>
    <p:sldId id="324" r:id="rId21"/>
    <p:sldId id="268" r:id="rId22"/>
    <p:sldId id="269" r:id="rId23"/>
    <p:sldId id="270" r:id="rId24"/>
    <p:sldId id="271" r:id="rId25"/>
    <p:sldId id="273" r:id="rId26"/>
    <p:sldId id="317" r:id="rId27"/>
    <p:sldId id="318" r:id="rId28"/>
    <p:sldId id="319" r:id="rId29"/>
    <p:sldId id="275" r:id="rId30"/>
    <p:sldId id="276" r:id="rId31"/>
    <p:sldId id="277" r:id="rId32"/>
    <p:sldId id="274" r:id="rId33"/>
    <p:sldId id="323" r:id="rId34"/>
    <p:sldId id="278" r:id="rId35"/>
    <p:sldId id="279" r:id="rId36"/>
    <p:sldId id="280" r:id="rId37"/>
    <p:sldId id="281" r:id="rId38"/>
    <p:sldId id="282" r:id="rId39"/>
    <p:sldId id="321" r:id="rId40"/>
    <p:sldId id="320" r:id="rId41"/>
    <p:sldId id="283" r:id="rId42"/>
    <p:sldId id="284" r:id="rId43"/>
    <p:sldId id="285" r:id="rId44"/>
    <p:sldId id="287" r:id="rId45"/>
    <p:sldId id="288" r:id="rId46"/>
    <p:sldId id="325" r:id="rId47"/>
    <p:sldId id="286" r:id="rId48"/>
    <p:sldId id="322" r:id="rId49"/>
    <p:sldId id="289" r:id="rId50"/>
    <p:sldId id="290" r:id="rId51"/>
    <p:sldId id="291" r:id="rId52"/>
    <p:sldId id="292" r:id="rId53"/>
    <p:sldId id="326" r:id="rId54"/>
    <p:sldId id="300" r:id="rId55"/>
    <p:sldId id="301" r:id="rId56"/>
    <p:sldId id="302" r:id="rId57"/>
    <p:sldId id="303" r:id="rId58"/>
    <p:sldId id="304" r:id="rId59"/>
    <p:sldId id="327" r:id="rId60"/>
    <p:sldId id="305" r:id="rId61"/>
    <p:sldId id="328" r:id="rId62"/>
    <p:sldId id="329" r:id="rId63"/>
    <p:sldId id="306" r:id="rId64"/>
    <p:sldId id="307" r:id="rId65"/>
    <p:sldId id="308" r:id="rId66"/>
    <p:sldId id="298" r:id="rId67"/>
    <p:sldId id="293" r:id="rId68"/>
    <p:sldId id="330" r:id="rId69"/>
    <p:sldId id="296" r:id="rId70"/>
    <p:sldId id="294" r:id="rId71"/>
    <p:sldId id="295" r:id="rId72"/>
    <p:sldId id="297"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7" autoAdjust="0"/>
    <p:restoredTop sz="94669" autoAdjust="0"/>
  </p:normalViewPr>
  <p:slideViewPr>
    <p:cSldViewPr>
      <p:cViewPr varScale="1">
        <p:scale>
          <a:sx n="87" d="100"/>
          <a:sy n="87" d="100"/>
        </p:scale>
        <p:origin x="-1458"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40B67-E60E-4B0B-A0D0-FC8B8CFC8C12}" type="datetimeFigureOut">
              <a:rPr lang="en-US" smtClean="0"/>
              <a:t>11/9/2016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3C2222E-527E-4913-BB33-FCE1BD1ACB09}" type="slidenum">
              <a:rPr lang="en-US" smtClean="0"/>
              <a:t>‹#›</a:t>
            </a:fld>
            <a:endParaRPr lang="en-US"/>
          </a:p>
        </p:txBody>
      </p:sp>
    </p:spTree>
    <p:extLst>
      <p:ext uri="{BB962C8B-B14F-4D97-AF65-F5344CB8AC3E}">
        <p14:creationId xmlns:p14="http://schemas.microsoft.com/office/powerpoint/2010/main" val="16181331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2222E-527E-4913-BB33-FCE1BD1ACB09}" type="slidenum">
              <a:rPr lang="en-US" smtClean="0"/>
              <a:t>42</a:t>
            </a:fld>
            <a:endParaRPr lang="en-US"/>
          </a:p>
        </p:txBody>
      </p:sp>
    </p:spTree>
    <p:extLst>
      <p:ext uri="{BB962C8B-B14F-4D97-AF65-F5344CB8AC3E}">
        <p14:creationId xmlns:p14="http://schemas.microsoft.com/office/powerpoint/2010/main" val="4142770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2222E-527E-4913-BB33-FCE1BD1ACB09}" type="slidenum">
              <a:rPr lang="en-US" smtClean="0"/>
              <a:t>43</a:t>
            </a:fld>
            <a:endParaRPr lang="en-US"/>
          </a:p>
        </p:txBody>
      </p:sp>
    </p:spTree>
    <p:extLst>
      <p:ext uri="{BB962C8B-B14F-4D97-AF65-F5344CB8AC3E}">
        <p14:creationId xmlns:p14="http://schemas.microsoft.com/office/powerpoint/2010/main" val="41427708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2222E-527E-4913-BB33-FCE1BD1ACB09}" type="slidenum">
              <a:rPr lang="en-US" smtClean="0"/>
              <a:t>44</a:t>
            </a:fld>
            <a:endParaRPr lang="en-US"/>
          </a:p>
        </p:txBody>
      </p:sp>
    </p:spTree>
    <p:extLst>
      <p:ext uri="{BB962C8B-B14F-4D97-AF65-F5344CB8AC3E}">
        <p14:creationId xmlns:p14="http://schemas.microsoft.com/office/powerpoint/2010/main" val="4142770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C2222E-527E-4913-BB33-FCE1BD1ACB09}" type="slidenum">
              <a:rPr lang="en-US" smtClean="0"/>
              <a:t>50</a:t>
            </a:fld>
            <a:endParaRPr lang="en-US"/>
          </a:p>
        </p:txBody>
      </p:sp>
    </p:spTree>
    <p:extLst>
      <p:ext uri="{BB962C8B-B14F-4D97-AF65-F5344CB8AC3E}">
        <p14:creationId xmlns:p14="http://schemas.microsoft.com/office/powerpoint/2010/main" val="38744789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68F49D1-6A2B-4E0C-A395-387E43BB8626}" type="datetimeFigureOut">
              <a:rPr lang="en-US" smtClean="0"/>
              <a:t>11/9/2016</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269BF719-E362-495A-82B9-A93F61CF9C5A}"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F49D1-6A2B-4E0C-A395-387E43BB8626}"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F719-E362-495A-82B9-A93F61CF9C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68F49D1-6A2B-4E0C-A395-387E43BB8626}"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F719-E362-495A-82B9-A93F61CF9C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68F49D1-6A2B-4E0C-A395-387E43BB8626}"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F719-E362-495A-82B9-A93F61CF9C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68F49D1-6A2B-4E0C-A395-387E43BB8626}" type="datetimeFigureOut">
              <a:rPr lang="en-US" smtClean="0"/>
              <a:t>11/9/2016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69BF719-E362-495A-82B9-A93F61CF9C5A}"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68F49D1-6A2B-4E0C-A395-387E43BB8626}" type="datetimeFigureOut">
              <a:rPr lang="en-US" smtClean="0"/>
              <a:t>11/9/2016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69BF719-E362-495A-82B9-A93F61CF9C5A}"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68F49D1-6A2B-4E0C-A395-387E43BB8626}" type="datetimeFigureOut">
              <a:rPr lang="en-US" smtClean="0"/>
              <a:t>11/9/2016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69BF719-E362-495A-82B9-A93F61CF9C5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68F49D1-6A2B-4E0C-A395-387E43BB8626}" type="datetimeFigureOut">
              <a:rPr lang="en-US" smtClean="0"/>
              <a:t>11/9/2016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69BF719-E362-495A-82B9-A93F61CF9C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8F49D1-6A2B-4E0C-A395-387E43BB8626}" type="datetimeFigureOut">
              <a:rPr lang="en-US" smtClean="0"/>
              <a:t>11/9/2016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69BF719-E362-495A-82B9-A93F61CF9C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68F49D1-6A2B-4E0C-A395-387E43BB8626}" type="datetimeFigureOut">
              <a:rPr lang="en-US" smtClean="0"/>
              <a:t>11/9/2016</a:t>
            </a:fld>
            <a:endParaRPr lang="en-US"/>
          </a:p>
        </p:txBody>
      </p:sp>
      <p:sp>
        <p:nvSpPr>
          <p:cNvPr id="7" name="Slide Number Placeholder 6"/>
          <p:cNvSpPr>
            <a:spLocks noGrp="1"/>
          </p:cNvSpPr>
          <p:nvPr>
            <p:ph type="sldNum" sz="quarter" idx="12"/>
          </p:nvPr>
        </p:nvSpPr>
        <p:spPr/>
        <p:txBody>
          <a:bodyPr/>
          <a:lstStyle/>
          <a:p>
            <a:fld id="{269BF719-E362-495A-82B9-A93F61CF9C5A}"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68F49D1-6A2B-4E0C-A395-387E43BB8626}" type="datetimeFigureOut">
              <a:rPr lang="en-US" smtClean="0"/>
              <a:t>11/9/2016</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269BF719-E362-495A-82B9-A93F61CF9C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8F49D1-6A2B-4E0C-A395-387E43BB8626}" type="datetimeFigureOut">
              <a:rPr lang="en-US" smtClean="0"/>
              <a:t>11/9/2016</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269BF719-E362-495A-82B9-A93F61CF9C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developer.apple.com/library/content/referencelibrary/GettingStarted/DevelopiOSAppsSwift/GlossaryDefinitions.html#//apple_ref/doc/uid/TP40015214-CH12-SW61" TargetMode="External"/><Relationship Id="rId2" Type="http://schemas.openxmlformats.org/officeDocument/2006/relationships/hyperlink" Target="https://developer.apple.com/library/content/referencelibrary/GettingStarted/DevelopiOSAppsSwift/GlossaryDefinitions.html#//apple_ref/doc/uid/TP40015214-CH12-SW37" TargetMode="Externa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hyperlink" Target="https://developer.apple.com/library/content/referencelibrary/GettingStarted/DevelopiOSAppsSwift/GlossaryDefinitions.html#//apple_ref/doc/uid/TP40015214-CH12-SW75"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https://developer.apple.com/reference/uikit/uiapplicationdelegate/1623111-applicationwillterminate" TargetMode="External"/><Relationship Id="rId3" Type="http://schemas.openxmlformats.org/officeDocument/2006/relationships/hyperlink" Target="https://developer.apple.com/reference/uikit/uiapplicationdelegate/1622921-application" TargetMode="External"/><Relationship Id="rId7" Type="http://schemas.openxmlformats.org/officeDocument/2006/relationships/hyperlink" Target="https://developer.apple.com/reference/uikit/uiapplicationdelegate/1623076-applicationwillenterforeground" TargetMode="External"/><Relationship Id="rId2" Type="http://schemas.openxmlformats.org/officeDocument/2006/relationships/hyperlink" Target="https://developer.apple.com/reference/uikit/uiapplicationdelegate/1623032-application" TargetMode="External"/><Relationship Id="rId1" Type="http://schemas.openxmlformats.org/officeDocument/2006/relationships/slideLayout" Target="../slideLayouts/slideLayout2.xml"/><Relationship Id="rId6" Type="http://schemas.openxmlformats.org/officeDocument/2006/relationships/hyperlink" Target="https://developer.apple.com/reference/uikit/uiapplicationdelegate/1622997-applicationdidenterbackground" TargetMode="External"/><Relationship Id="rId5" Type="http://schemas.openxmlformats.org/officeDocument/2006/relationships/hyperlink" Target="https://developer.apple.com/reference/uikit/uiapplicationdelegate/1622950-applicationwillresignactive" TargetMode="External"/><Relationship Id="rId4" Type="http://schemas.openxmlformats.org/officeDocument/2006/relationships/hyperlink" Target="https://developer.apple.com/reference/uikit/uiapplicationdelegate/1622956-applicationdidbecomeactive"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developer.apple.com/library/content/referencelibrary/GettingStarted/DevelopiOSAppsSwift/GlossaryDefinitions.html#//apple_ref/doc/uid/TP40015214-CH12-SW8"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developer.apple.com/library/content/referencelibrary/GettingStarted/DevelopiOSAppsSwift/GlossaryDefinitions.html#//apple_ref/doc/uid/TP40015214-CH12-SW58"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4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developer.apple.com/reference/uikit/uiviewcontroller/1621432-showdetailviewcontroller" TargetMode="External"/><Relationship Id="rId2" Type="http://schemas.openxmlformats.org/officeDocument/2006/relationships/hyperlink" Target="https://developer.apple.com/reference/uikit/uiviewcontroller/1621377-showviewcontroller" TargetMode="External"/><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hyperlink" Target="https://developer.apple.com/reference/uikit/uisplitviewcontroller" TargetMode="Externa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hyperlink" Target="https://developer.apple.com/library/ios/documentation/WindowsViews/Conceptual/ViewControllerCatalog/Chapters/NavigationControllers.html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www.raywenderlich.com/81879/storyboards-tutorial-swift-part-1" TargetMode="Externa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www.raywenderlich.com/81879/storyboards-tutorial-swift-part-1" TargetMode="Externa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hyperlink" Target="http://www.swiftvideotutorials.com/using-storyboards-for-osx" TargetMode="External"/><Relationship Id="rId2" Type="http://schemas.openxmlformats.org/officeDocument/2006/relationships/hyperlink" Target="http://www.raywenderlich.com/81879/storyboards-tutorial-swift-part-1"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iOS with Swift</a:t>
            </a:r>
            <a:endParaRPr lang="en-US" dirty="0"/>
          </a:p>
        </p:txBody>
      </p:sp>
      <p:sp>
        <p:nvSpPr>
          <p:cNvPr id="3" name="Subtitle 2"/>
          <p:cNvSpPr>
            <a:spLocks noGrp="1"/>
          </p:cNvSpPr>
          <p:nvPr>
            <p:ph type="subTitle" idx="1"/>
          </p:nvPr>
        </p:nvSpPr>
        <p:spPr/>
        <p:txBody>
          <a:bodyPr/>
          <a:lstStyle/>
          <a:p>
            <a:r>
              <a:rPr lang="en-US" dirty="0" smtClean="0"/>
              <a:t>Hello world app</a:t>
            </a:r>
            <a:endParaRPr lang="en-US" dirty="0"/>
          </a:p>
        </p:txBody>
      </p:sp>
    </p:spTree>
    <p:extLst>
      <p:ext uri="{BB962C8B-B14F-4D97-AF65-F5344CB8AC3E}">
        <p14:creationId xmlns:p14="http://schemas.microsoft.com/office/powerpoint/2010/main" val="4152317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4: setup project properties </a:t>
            </a:r>
            <a:endParaRPr lang="en-US" dirty="0"/>
          </a:p>
        </p:txBody>
      </p:sp>
      <p:sp>
        <p:nvSpPr>
          <p:cNvPr id="3" name="Content Placeholder 2"/>
          <p:cNvSpPr>
            <a:spLocks noGrp="1"/>
          </p:cNvSpPr>
          <p:nvPr>
            <p:ph idx="1"/>
          </p:nvPr>
        </p:nvSpPr>
        <p:spPr>
          <a:xfrm>
            <a:off x="685800" y="2323652"/>
            <a:ext cx="3200400" cy="3508977"/>
          </a:xfrm>
        </p:spPr>
        <p:txBody>
          <a:bodyPr/>
          <a:lstStyle/>
          <a:p>
            <a:r>
              <a:rPr lang="en-US" dirty="0" smtClean="0"/>
              <a:t>We are not going to change anything from defaults except to specify it in “portrait” orientation</a:t>
            </a:r>
            <a:endParaRPr lang="en-US" dirty="0"/>
          </a:p>
        </p:txBody>
      </p:sp>
      <p:pic>
        <p:nvPicPr>
          <p:cNvPr id="614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32724"/>
          <a:stretch/>
        </p:blipFill>
        <p:spPr bwMode="auto">
          <a:xfrm>
            <a:off x="3886200" y="2057400"/>
            <a:ext cx="4408714" cy="4429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9" name="Picture 5" descr="https://developer.apple.com/library/ios/technotes/tn2244/Art/tn2244_Xcode_SupportedInterfaceorientatio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5157106"/>
            <a:ext cx="5991225" cy="17335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0557" y="381000"/>
            <a:ext cx="2275114" cy="1277273"/>
          </a:xfrm>
          <a:prstGeom prst="rect">
            <a:avLst/>
          </a:prstGeom>
          <a:solidFill>
            <a:srgbClr val="FFC000"/>
          </a:solidFill>
        </p:spPr>
        <p:txBody>
          <a:bodyPr wrap="square" rtlCol="0">
            <a:spAutoFit/>
          </a:bodyPr>
          <a:lstStyle/>
          <a:p>
            <a:pPr marL="171450" indent="-171450">
              <a:buFont typeface="Arial" panose="020B0604020202020204" pitchFamily="34" charset="0"/>
              <a:buChar char="•"/>
            </a:pPr>
            <a:r>
              <a:rPr lang="en-US" sz="1100" dirty="0" smtClean="0"/>
              <a:t>Identity: (version, </a:t>
            </a:r>
            <a:r>
              <a:rPr lang="en-US" sz="1100" dirty="0" err="1" smtClean="0"/>
              <a:t>etc</a:t>
            </a:r>
            <a:r>
              <a:rPr lang="en-US" sz="1100" dirty="0" smtClean="0"/>
              <a:t>) Deployment : (target SDK, device, main interface, orientation)</a:t>
            </a:r>
          </a:p>
          <a:p>
            <a:pPr marL="171450" indent="-171450">
              <a:buFont typeface="Arial" panose="020B0604020202020204" pitchFamily="34" charset="0"/>
              <a:buChar char="•"/>
            </a:pPr>
            <a:r>
              <a:rPr lang="en-US" sz="1100" dirty="0" smtClean="0"/>
              <a:t>Icons/Launch Images</a:t>
            </a:r>
          </a:p>
          <a:p>
            <a:pPr marL="171450" indent="-171450">
              <a:buFont typeface="Arial" panose="020B0604020202020204" pitchFamily="34" charset="0"/>
              <a:buChar char="•"/>
            </a:pPr>
            <a:r>
              <a:rPr lang="en-US" sz="1100" dirty="0" smtClean="0"/>
              <a:t>Embedded Binaries</a:t>
            </a:r>
          </a:p>
          <a:p>
            <a:pPr marL="171450" indent="-171450">
              <a:buFont typeface="Arial" panose="020B0604020202020204" pitchFamily="34" charset="0"/>
              <a:buChar char="•"/>
            </a:pPr>
            <a:r>
              <a:rPr lang="en-US" sz="1100" dirty="0" smtClean="0"/>
              <a:t>Linked Frameworks/Libraries</a:t>
            </a:r>
            <a:endParaRPr lang="en-US" sz="1100" dirty="0"/>
          </a:p>
        </p:txBody>
      </p:sp>
    </p:spTree>
    <p:extLst>
      <p:ext uri="{BB962C8B-B14F-4D97-AF65-F5344CB8AC3E}">
        <p14:creationId xmlns:p14="http://schemas.microsoft.com/office/powerpoint/2010/main" val="4481947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7024744" cy="762000"/>
          </a:xfrm>
        </p:spPr>
        <p:txBody>
          <a:bodyPr/>
          <a:lstStyle/>
          <a:p>
            <a:r>
              <a:rPr lang="en-US" dirty="0" smtClean="0"/>
              <a:t>What </a:t>
            </a:r>
            <a:r>
              <a:rPr lang="en-US" dirty="0" err="1" smtClean="0"/>
              <a:t>Xcode</a:t>
            </a:r>
            <a:r>
              <a:rPr lang="en-US" dirty="0" smtClean="0"/>
              <a:t> looks like</a:t>
            </a:r>
            <a:endParaRPr lang="en-US" dirty="0"/>
          </a:p>
        </p:txBody>
      </p:sp>
      <p:pic>
        <p:nvPicPr>
          <p:cNvPr id="2051" name="Picture 3" descr="image: ../Art/2_workspacewindow_callouts_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6080"/>
            <a:ext cx="8001000" cy="59419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86249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024744" cy="609600"/>
          </a:xfrm>
        </p:spPr>
        <p:txBody>
          <a:bodyPr>
            <a:normAutofit fontScale="90000"/>
          </a:bodyPr>
          <a:lstStyle/>
          <a:p>
            <a:r>
              <a:rPr lang="en-US" dirty="0" smtClean="0"/>
              <a:t>Project Structure</a:t>
            </a:r>
            <a:endParaRPr lang="en-US" dirty="0"/>
          </a:p>
        </p:txBody>
      </p:sp>
      <p:sp>
        <p:nvSpPr>
          <p:cNvPr id="3" name="Content Placeholder 2"/>
          <p:cNvSpPr>
            <a:spLocks noGrp="1"/>
          </p:cNvSpPr>
          <p:nvPr>
            <p:ph idx="1"/>
          </p:nvPr>
        </p:nvSpPr>
        <p:spPr>
          <a:xfrm>
            <a:off x="228600" y="1048348"/>
            <a:ext cx="5218855" cy="4742852"/>
          </a:xfrm>
        </p:spPr>
        <p:txBody>
          <a:bodyPr>
            <a:normAutofit fontScale="70000" lnSpcReduction="20000"/>
          </a:bodyPr>
          <a:lstStyle/>
          <a:p>
            <a:r>
              <a:rPr lang="en-US" dirty="0" err="1" smtClean="0"/>
              <a:t>AppDelegate.swift</a:t>
            </a:r>
            <a:r>
              <a:rPr lang="en-US" dirty="0" smtClean="0"/>
              <a:t> </a:t>
            </a:r>
          </a:p>
          <a:p>
            <a:pPr lvl="1"/>
            <a:r>
              <a:rPr lang="en-US" dirty="0" smtClean="0"/>
              <a:t>Communicates with  phones iOS system, tells about this app</a:t>
            </a:r>
          </a:p>
          <a:p>
            <a:pPr marL="365760" lvl="1" indent="0">
              <a:buNone/>
            </a:pPr>
            <a:endParaRPr lang="en-US" dirty="0" smtClean="0"/>
          </a:p>
          <a:p>
            <a:r>
              <a:rPr lang="en-US" dirty="0" err="1" smtClean="0"/>
              <a:t>ViewController.swift</a:t>
            </a:r>
            <a:endParaRPr lang="en-US" dirty="0"/>
          </a:p>
          <a:p>
            <a:pPr lvl="1"/>
            <a:r>
              <a:rPr lang="en-US" dirty="0" smtClean="0"/>
              <a:t>Has lifecycle methods of app and setups up main window for app.  Often don’t edit</a:t>
            </a:r>
          </a:p>
          <a:p>
            <a:pPr lvl="1"/>
            <a:endParaRPr lang="en-US" dirty="0" smtClean="0"/>
          </a:p>
          <a:p>
            <a:r>
              <a:rPr lang="en-US" dirty="0" err="1" smtClean="0"/>
              <a:t>Main.storyboard</a:t>
            </a:r>
            <a:endParaRPr lang="en-US" dirty="0" smtClean="0"/>
          </a:p>
          <a:p>
            <a:pPr lvl="1"/>
            <a:r>
              <a:rPr lang="en-US" dirty="0" smtClean="0"/>
              <a:t>Used to setup interface(s) with a visual editor</a:t>
            </a:r>
            <a:br>
              <a:rPr lang="en-US" dirty="0" smtClean="0"/>
            </a:br>
            <a:r>
              <a:rPr lang="en-US" dirty="0" smtClean="0"/>
              <a:t/>
            </a:r>
            <a:br>
              <a:rPr lang="en-US" dirty="0" smtClean="0"/>
            </a:br>
            <a:endParaRPr lang="en-US" dirty="0" smtClean="0"/>
          </a:p>
          <a:p>
            <a:r>
              <a:rPr lang="en-US" dirty="0" smtClean="0"/>
              <a:t>*.</a:t>
            </a:r>
            <a:r>
              <a:rPr lang="en-US" dirty="0" err="1" smtClean="0"/>
              <a:t>xcassets</a:t>
            </a:r>
            <a:r>
              <a:rPr lang="en-US" dirty="0" smtClean="0"/>
              <a:t> = contains </a:t>
            </a:r>
            <a:br>
              <a:rPr lang="en-US" dirty="0" smtClean="0"/>
            </a:br>
            <a:r>
              <a:rPr lang="en-US" dirty="0" smtClean="0"/>
              <a:t>assets (like resources</a:t>
            </a:r>
            <a:br>
              <a:rPr lang="en-US" dirty="0" smtClean="0"/>
            </a:br>
            <a:r>
              <a:rPr lang="en-US" dirty="0" smtClean="0"/>
              <a:t> in Android)</a:t>
            </a:r>
            <a:br>
              <a:rPr lang="en-US" dirty="0" smtClean="0"/>
            </a:br>
            <a:endParaRPr lang="en-US" dirty="0" smtClean="0"/>
          </a:p>
          <a:p>
            <a:r>
              <a:rPr lang="en-US" dirty="0" err="1" smtClean="0"/>
              <a:t>HelloWorldSwiftTests</a:t>
            </a:r>
            <a:r>
              <a:rPr lang="en-US" dirty="0" smtClean="0"/>
              <a:t> = </a:t>
            </a:r>
            <a:br>
              <a:rPr lang="en-US" dirty="0" smtClean="0"/>
            </a:br>
            <a:r>
              <a:rPr lang="en-US" dirty="0" smtClean="0"/>
              <a:t>contains any testing</a:t>
            </a:r>
            <a:br>
              <a:rPr lang="en-US" dirty="0" smtClean="0"/>
            </a:br>
            <a:r>
              <a:rPr lang="en-US" dirty="0" smtClean="0"/>
              <a:t> code</a:t>
            </a:r>
          </a:p>
          <a:p>
            <a:r>
              <a:rPr lang="en-US" dirty="0" smtClean="0"/>
              <a:t>Products = contains</a:t>
            </a:r>
            <a:br>
              <a:rPr lang="en-US" dirty="0" smtClean="0"/>
            </a:br>
            <a:endParaRPr lang="en-US"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0"/>
            <a:ext cx="2771094" cy="360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8" name="Picture 2" descr="image: ../Art/2_projectnavigator_2x.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9900" y="3200400"/>
            <a:ext cx="6134100" cy="342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864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0090" y="533400"/>
            <a:ext cx="7024744" cy="1143000"/>
          </a:xfrm>
        </p:spPr>
        <p:txBody>
          <a:bodyPr/>
          <a:lstStyle/>
          <a:p>
            <a:r>
              <a:rPr lang="en-US" dirty="0" err="1" smtClean="0"/>
              <a:t>AppDelegate.swift</a:t>
            </a:r>
            <a:endParaRPr lang="en-US" dirty="0"/>
          </a:p>
        </p:txBody>
      </p:sp>
      <p:sp>
        <p:nvSpPr>
          <p:cNvPr id="3" name="Content Placeholder 2"/>
          <p:cNvSpPr>
            <a:spLocks noGrp="1"/>
          </p:cNvSpPr>
          <p:nvPr>
            <p:ph idx="1"/>
          </p:nvPr>
        </p:nvSpPr>
        <p:spPr>
          <a:xfrm>
            <a:off x="914400" y="1850877"/>
            <a:ext cx="6777317" cy="3508977"/>
          </a:xfrm>
        </p:spPr>
        <p:txBody>
          <a:bodyPr/>
          <a:lstStyle/>
          <a:p>
            <a:pPr marL="68580" indent="0">
              <a:buNone/>
            </a:pPr>
            <a:r>
              <a:rPr lang="en-US" dirty="0" smtClean="0"/>
              <a:t>Auto generated with project </a:t>
            </a:r>
            <a:endParaRPr lang="en-US"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332264"/>
            <a:ext cx="7400925" cy="451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16891" y="3777734"/>
            <a:ext cx="2337499" cy="369332"/>
          </a:xfrm>
          <a:prstGeom prst="rect">
            <a:avLst/>
          </a:prstGeom>
          <a:solidFill>
            <a:srgbClr val="FFC000"/>
          </a:solidFill>
        </p:spPr>
        <p:txBody>
          <a:bodyPr wrap="none" rtlCol="0">
            <a:spAutoFit/>
          </a:bodyPr>
          <a:lstStyle/>
          <a:p>
            <a:r>
              <a:rPr lang="en-US" dirty="0" smtClean="0"/>
              <a:t>Creating a window</a:t>
            </a:r>
            <a:endParaRPr lang="en-US" dirty="0"/>
          </a:p>
        </p:txBody>
      </p:sp>
      <p:sp>
        <p:nvSpPr>
          <p:cNvPr id="5" name="Left Arrow 4"/>
          <p:cNvSpPr/>
          <p:nvPr/>
        </p:nvSpPr>
        <p:spPr>
          <a:xfrm>
            <a:off x="2590800" y="3886200"/>
            <a:ext cx="1926091" cy="1524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7" name="TextBox 6"/>
          <p:cNvSpPr txBox="1"/>
          <p:nvPr/>
        </p:nvSpPr>
        <p:spPr>
          <a:xfrm>
            <a:off x="5685640" y="2147598"/>
            <a:ext cx="2534668" cy="646331"/>
          </a:xfrm>
          <a:prstGeom prst="rect">
            <a:avLst/>
          </a:prstGeom>
          <a:solidFill>
            <a:srgbClr val="FFC000"/>
          </a:solidFill>
        </p:spPr>
        <p:txBody>
          <a:bodyPr wrap="none" rtlCol="0">
            <a:spAutoFit/>
          </a:bodyPr>
          <a:lstStyle/>
          <a:p>
            <a:r>
              <a:rPr lang="en-US" dirty="0" smtClean="0"/>
              <a:t>Various app lifecycle</a:t>
            </a:r>
            <a:br>
              <a:rPr lang="en-US" dirty="0" smtClean="0"/>
            </a:br>
            <a:r>
              <a:rPr lang="en-US" dirty="0" smtClean="0"/>
              <a:t>methods</a:t>
            </a:r>
            <a:endParaRPr lang="en-US" dirty="0"/>
          </a:p>
        </p:txBody>
      </p:sp>
      <p:cxnSp>
        <p:nvCxnSpPr>
          <p:cNvPr id="8" name="Curved Connector 7"/>
          <p:cNvCxnSpPr/>
          <p:nvPr/>
        </p:nvCxnSpPr>
        <p:spPr>
          <a:xfrm rot="5400000">
            <a:off x="3949665" y="3797264"/>
            <a:ext cx="2844871" cy="838200"/>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11"/>
          <p:cNvCxnSpPr/>
          <p:nvPr/>
        </p:nvCxnSpPr>
        <p:spPr>
          <a:xfrm rot="10800000" flipV="1">
            <a:off x="3553846" y="2793928"/>
            <a:ext cx="2175339" cy="1930474"/>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13"/>
          <p:cNvCxnSpPr/>
          <p:nvPr/>
        </p:nvCxnSpPr>
        <p:spPr>
          <a:xfrm rot="10800000" flipV="1">
            <a:off x="3124201" y="2793928"/>
            <a:ext cx="2667003" cy="1549471"/>
          </a:xfrm>
          <a:prstGeom prst="curvedConnector3">
            <a:avLst/>
          </a:prstGeom>
          <a:ln>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5943600" y="838200"/>
            <a:ext cx="2904962" cy="646331"/>
          </a:xfrm>
          <a:prstGeom prst="rect">
            <a:avLst/>
          </a:prstGeom>
          <a:solidFill>
            <a:schemeClr val="accent3"/>
          </a:solidFill>
        </p:spPr>
        <p:txBody>
          <a:bodyPr wrap="none" rtlCol="0">
            <a:spAutoFit/>
          </a:bodyPr>
          <a:lstStyle/>
          <a:p>
            <a:r>
              <a:rPr lang="en-US" dirty="0" smtClean="0"/>
              <a:t>Create code inside any</a:t>
            </a:r>
            <a:br>
              <a:rPr lang="en-US" dirty="0" smtClean="0"/>
            </a:br>
            <a:r>
              <a:rPr lang="en-US" dirty="0" smtClean="0"/>
              <a:t>of the methods you wish</a:t>
            </a:r>
          </a:p>
        </p:txBody>
      </p:sp>
    </p:spTree>
    <p:extLst>
      <p:ext uri="{BB962C8B-B14F-4D97-AF65-F5344CB8AC3E}">
        <p14:creationId xmlns:p14="http://schemas.microsoft.com/office/powerpoint/2010/main" val="41004118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AppDelegate.swift</a:t>
            </a:r>
            <a:r>
              <a:rPr lang="en-US" dirty="0" smtClean="0"/>
              <a:t> – Main purpose 1:   run loop</a:t>
            </a:r>
            <a:endParaRPr lang="en-US" dirty="0"/>
          </a:p>
        </p:txBody>
      </p:sp>
      <p:sp>
        <p:nvSpPr>
          <p:cNvPr id="3" name="Content Placeholder 2"/>
          <p:cNvSpPr>
            <a:spLocks noGrp="1"/>
          </p:cNvSpPr>
          <p:nvPr>
            <p:ph idx="1"/>
          </p:nvPr>
        </p:nvSpPr>
        <p:spPr>
          <a:xfrm>
            <a:off x="533400" y="2133600"/>
            <a:ext cx="7949005" cy="4114800"/>
          </a:xfrm>
        </p:spPr>
        <p:txBody>
          <a:bodyPr>
            <a:normAutofit/>
          </a:bodyPr>
          <a:lstStyle/>
          <a:p>
            <a:pPr marL="68580" indent="0" fontAlgn="base">
              <a:buNone/>
            </a:pPr>
            <a:r>
              <a:rPr lang="en-US" dirty="0" smtClean="0"/>
              <a:t>creates </a:t>
            </a:r>
            <a:r>
              <a:rPr lang="en-US" dirty="0"/>
              <a:t> </a:t>
            </a:r>
            <a:r>
              <a:rPr lang="en-US" dirty="0">
                <a:hlinkClick r:id="rId2"/>
              </a:rPr>
              <a:t>entry point</a:t>
            </a:r>
            <a:r>
              <a:rPr lang="en-US" dirty="0"/>
              <a:t> to your app and a </a:t>
            </a:r>
            <a:r>
              <a:rPr lang="en-US" dirty="0">
                <a:hlinkClick r:id="rId3"/>
              </a:rPr>
              <a:t>run loop</a:t>
            </a:r>
            <a:r>
              <a:rPr lang="en-US" dirty="0"/>
              <a:t> that delivers input events to your app</a:t>
            </a:r>
            <a:r>
              <a:rPr lang="en-US" dirty="0" smtClean="0"/>
              <a:t>.</a:t>
            </a:r>
          </a:p>
          <a:p>
            <a:pPr lvl="1" fontAlgn="base"/>
            <a:r>
              <a:rPr lang="en-US" dirty="0" smtClean="0"/>
              <a:t> </a:t>
            </a:r>
            <a:r>
              <a:rPr lang="en-US" dirty="0"/>
              <a:t>This work is done by the </a:t>
            </a:r>
            <a:r>
              <a:rPr lang="en-US" dirty="0" err="1"/>
              <a:t>UIApplicationMain</a:t>
            </a:r>
            <a:r>
              <a:rPr lang="en-US" dirty="0"/>
              <a:t> attribute (@</a:t>
            </a:r>
            <a:r>
              <a:rPr lang="en-US" dirty="0" err="1"/>
              <a:t>UIApplicationMain</a:t>
            </a:r>
            <a:r>
              <a:rPr lang="en-US" dirty="0"/>
              <a:t>), </a:t>
            </a:r>
            <a:endParaRPr lang="en-US" dirty="0" smtClean="0"/>
          </a:p>
          <a:p>
            <a:pPr lvl="1" fontAlgn="base"/>
            <a:r>
              <a:rPr lang="en-US" dirty="0" err="1" smtClean="0"/>
              <a:t>UIApplicationMain</a:t>
            </a:r>
            <a:r>
              <a:rPr lang="en-US" dirty="0"/>
              <a:t> creates an </a:t>
            </a:r>
            <a:r>
              <a:rPr lang="en-US" dirty="0">
                <a:hlinkClick r:id="rId4"/>
              </a:rPr>
              <a:t>application object</a:t>
            </a:r>
            <a:r>
              <a:rPr lang="en-US" dirty="0"/>
              <a:t> that’s </a:t>
            </a:r>
            <a:r>
              <a:rPr lang="en-US" dirty="0" smtClean="0"/>
              <a:t>responsible</a:t>
            </a:r>
            <a:br>
              <a:rPr lang="en-US" dirty="0" smtClean="0"/>
            </a:br>
            <a:r>
              <a:rPr lang="en-US" dirty="0" smtClean="0"/>
              <a:t> </a:t>
            </a:r>
            <a:r>
              <a:rPr lang="en-US" dirty="0"/>
              <a:t>for managing the </a:t>
            </a:r>
            <a:r>
              <a:rPr lang="en-US" dirty="0" smtClean="0"/>
              <a:t>life</a:t>
            </a:r>
            <a:br>
              <a:rPr lang="en-US" dirty="0" smtClean="0"/>
            </a:br>
            <a:r>
              <a:rPr lang="en-US" dirty="0" smtClean="0"/>
              <a:t> </a:t>
            </a:r>
            <a:r>
              <a:rPr lang="en-US" dirty="0"/>
              <a:t>cycle of the </a:t>
            </a:r>
            <a:r>
              <a:rPr lang="en-US" dirty="0" smtClean="0"/>
              <a:t>app</a:t>
            </a:r>
            <a:r>
              <a:rPr lang="en-US" dirty="0" smtClean="0"/>
              <a:t/>
            </a:r>
            <a:br>
              <a:rPr lang="en-US" dirty="0" smtClean="0"/>
            </a:br>
            <a:endParaRPr lang="en-US" dirty="0"/>
          </a:p>
          <a:p>
            <a:pPr marL="68580" indent="0" fontAlgn="base">
              <a:buNone/>
            </a:pPr>
            <a:endParaRPr lang="en-US" dirty="0"/>
          </a:p>
        </p:txBody>
      </p:sp>
      <p:pic>
        <p:nvPicPr>
          <p:cNvPr id="2050" name="Picture 2" descr="Processing events in the main run loop"/>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23570" y="4016828"/>
            <a:ext cx="4220430"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50210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AppDelegate.swift</a:t>
            </a:r>
            <a:r>
              <a:rPr lang="en-US" dirty="0" smtClean="0"/>
              <a:t> – Main purpose 2 :  window</a:t>
            </a:r>
            <a:endParaRPr lang="en-US" dirty="0"/>
          </a:p>
        </p:txBody>
      </p:sp>
      <p:sp>
        <p:nvSpPr>
          <p:cNvPr id="3" name="Content Placeholder 2"/>
          <p:cNvSpPr>
            <a:spLocks noGrp="1"/>
          </p:cNvSpPr>
          <p:nvPr>
            <p:ph idx="1"/>
          </p:nvPr>
        </p:nvSpPr>
        <p:spPr/>
        <p:txBody>
          <a:bodyPr>
            <a:normAutofit lnSpcReduction="10000"/>
          </a:bodyPr>
          <a:lstStyle/>
          <a:p>
            <a:pPr marL="68580" indent="0" fontAlgn="base">
              <a:buNone/>
            </a:pPr>
            <a:r>
              <a:rPr lang="en-US" dirty="0" smtClean="0"/>
              <a:t>creates </a:t>
            </a:r>
            <a:r>
              <a:rPr lang="en-US" dirty="0"/>
              <a:t>the window where your app’s content is drawn and provides a place to respond to state transitions within the app. </a:t>
            </a:r>
            <a:endParaRPr lang="en-US" dirty="0" smtClean="0"/>
          </a:p>
          <a:p>
            <a:pPr lvl="1" fontAlgn="base"/>
            <a:r>
              <a:rPr lang="en-US" dirty="0" smtClean="0"/>
              <a:t>where </a:t>
            </a:r>
            <a:r>
              <a:rPr lang="en-US" dirty="0"/>
              <a:t>you write your custom app-level code.</a:t>
            </a:r>
          </a:p>
          <a:p>
            <a:endParaRPr lang="en-US" dirty="0" smtClean="0"/>
          </a:p>
          <a:p>
            <a:pPr marL="68580" indent="0">
              <a:buNone/>
            </a:pPr>
            <a:r>
              <a:rPr lang="en-US" dirty="0" err="1">
                <a:solidFill>
                  <a:srgbClr val="FF0000"/>
                </a:solidFill>
              </a:rPr>
              <a:t>var</a:t>
            </a:r>
            <a:r>
              <a:rPr lang="en-US" dirty="0">
                <a:solidFill>
                  <a:srgbClr val="FF0000"/>
                </a:solidFill>
              </a:rPr>
              <a:t> window: </a:t>
            </a:r>
            <a:r>
              <a:rPr lang="en-US" dirty="0" err="1">
                <a:solidFill>
                  <a:srgbClr val="FF0000"/>
                </a:solidFill>
              </a:rPr>
              <a:t>UIWindow</a:t>
            </a:r>
            <a:r>
              <a:rPr lang="en-US" dirty="0">
                <a:solidFill>
                  <a:srgbClr val="FF0000"/>
                </a:solidFill>
              </a:rPr>
              <a:t>?</a:t>
            </a:r>
          </a:p>
          <a:p>
            <a:pPr marL="68580" indent="0">
              <a:buNone/>
            </a:pPr>
            <a:r>
              <a:rPr lang="en-US" dirty="0"/>
              <a:t>  </a:t>
            </a:r>
          </a:p>
          <a:p>
            <a:r>
              <a:rPr lang="en-US" dirty="0"/>
              <a:t>This is the main window.</a:t>
            </a:r>
          </a:p>
          <a:p>
            <a:endParaRPr lang="en-US" dirty="0"/>
          </a:p>
        </p:txBody>
      </p:sp>
    </p:spTree>
    <p:extLst>
      <p:ext uri="{BB962C8B-B14F-4D97-AF65-F5344CB8AC3E}">
        <p14:creationId xmlns:p14="http://schemas.microsoft.com/office/powerpoint/2010/main" val="1078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43" y="457200"/>
            <a:ext cx="9067800" cy="1143000"/>
          </a:xfrm>
        </p:spPr>
        <p:txBody>
          <a:bodyPr>
            <a:normAutofit fontScale="90000"/>
          </a:bodyPr>
          <a:lstStyle/>
          <a:p>
            <a:r>
              <a:rPr lang="en-US" dirty="0" err="1" smtClean="0"/>
              <a:t>AppDelegate</a:t>
            </a:r>
            <a:r>
              <a:rPr lang="en-US" dirty="0" smtClean="0"/>
              <a:t> –app</a:t>
            </a:r>
            <a:br>
              <a:rPr lang="en-US" dirty="0" smtClean="0"/>
            </a:br>
            <a:r>
              <a:rPr lang="en-US" dirty="0" smtClean="0"/>
              <a:t> lifecycle states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7186293"/>
              </p:ext>
            </p:extLst>
          </p:nvPr>
        </p:nvGraphicFramePr>
        <p:xfrm>
          <a:off x="685800" y="2499437"/>
          <a:ext cx="8077199" cy="4358563"/>
        </p:xfrm>
        <a:graphic>
          <a:graphicData uri="http://schemas.openxmlformats.org/drawingml/2006/table">
            <a:tbl>
              <a:tblPr/>
              <a:tblGrid>
                <a:gridCol w="1371600"/>
                <a:gridCol w="6705599"/>
              </a:tblGrid>
              <a:tr h="209900">
                <a:tc>
                  <a:txBody>
                    <a:bodyPr/>
                    <a:lstStyle/>
                    <a:p>
                      <a:pPr algn="l"/>
                      <a:r>
                        <a:rPr lang="en-US" sz="1200" b="1" i="0" dirty="0">
                          <a:solidFill>
                            <a:srgbClr val="FFFFFF"/>
                          </a:solidFill>
                          <a:effectLst/>
                          <a:latin typeface="Lucida Grande"/>
                        </a:rPr>
                        <a:t>State</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solidFill>
                      <a:srgbClr val="93A5BB"/>
                    </a:solidFill>
                  </a:tcPr>
                </a:tc>
                <a:tc>
                  <a:txBody>
                    <a:bodyPr/>
                    <a:lstStyle/>
                    <a:p>
                      <a:pPr algn="l"/>
                      <a:r>
                        <a:rPr lang="en-US" sz="1200" b="1" i="0" dirty="0">
                          <a:solidFill>
                            <a:srgbClr val="FFFFFF"/>
                          </a:solidFill>
                          <a:effectLst/>
                          <a:latin typeface="Lucida Grande"/>
                        </a:rPr>
                        <a:t>Description</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solidFill>
                      <a:srgbClr val="93A5BB"/>
                    </a:solidFill>
                  </a:tcPr>
                </a:tc>
              </a:tr>
              <a:tr h="313990">
                <a:tc>
                  <a:txBody>
                    <a:bodyPr/>
                    <a:lstStyle/>
                    <a:p>
                      <a:pPr fontAlgn="ctr"/>
                      <a:r>
                        <a:rPr lang="en-US" sz="1800" b="1" i="0" dirty="0">
                          <a:effectLst/>
                          <a:latin typeface="Lucida Grande"/>
                        </a:rPr>
                        <a:t>Not running</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c>
                  <a:txBody>
                    <a:bodyPr/>
                    <a:lstStyle/>
                    <a:p>
                      <a:pPr fontAlgn="ctr"/>
                      <a:r>
                        <a:rPr lang="en-US" sz="1400" b="0" i="0" dirty="0" smtClean="0">
                          <a:effectLst/>
                          <a:latin typeface="Lucida Grande"/>
                        </a:rPr>
                        <a:t>app </a:t>
                      </a:r>
                      <a:r>
                        <a:rPr lang="en-US" sz="1400" b="0" i="0" dirty="0">
                          <a:effectLst/>
                          <a:latin typeface="Lucida Grande"/>
                        </a:rPr>
                        <a:t>has not been launched or was running but was terminated by the system.</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r>
              <a:tr h="689215">
                <a:tc>
                  <a:txBody>
                    <a:bodyPr/>
                    <a:lstStyle/>
                    <a:p>
                      <a:pPr fontAlgn="ctr"/>
                      <a:r>
                        <a:rPr lang="en-US" sz="1800" b="1" i="0" dirty="0">
                          <a:effectLst/>
                          <a:latin typeface="Lucida Grande"/>
                        </a:rPr>
                        <a:t>Inactive</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c>
                  <a:txBody>
                    <a:bodyPr/>
                    <a:lstStyle/>
                    <a:p>
                      <a:pPr fontAlgn="ctr"/>
                      <a:r>
                        <a:rPr lang="en-US" sz="1400" b="0" i="0" dirty="0" smtClean="0">
                          <a:effectLst/>
                          <a:latin typeface="Lucida Grande"/>
                        </a:rPr>
                        <a:t>app </a:t>
                      </a:r>
                      <a:r>
                        <a:rPr lang="en-US" sz="1400" b="0" i="0" dirty="0">
                          <a:effectLst/>
                          <a:latin typeface="Lucida Grande"/>
                        </a:rPr>
                        <a:t>is running in the foreground but is currently not receiving events. (It may be executing other code though.) An app usually stays in this state only briefly as it transitions to a different state.</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r>
              <a:tr h="407797">
                <a:tc>
                  <a:txBody>
                    <a:bodyPr/>
                    <a:lstStyle/>
                    <a:p>
                      <a:pPr fontAlgn="ctr"/>
                      <a:r>
                        <a:rPr lang="en-US" sz="1800" b="1" i="0" dirty="0">
                          <a:effectLst/>
                          <a:latin typeface="Lucida Grande"/>
                        </a:rPr>
                        <a:t>Active</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c>
                  <a:txBody>
                    <a:bodyPr/>
                    <a:lstStyle/>
                    <a:p>
                      <a:pPr fontAlgn="ctr"/>
                      <a:r>
                        <a:rPr lang="en-US" sz="1400" b="0" i="0" dirty="0" smtClean="0">
                          <a:effectLst/>
                          <a:latin typeface="Lucida Grande"/>
                        </a:rPr>
                        <a:t>app </a:t>
                      </a:r>
                      <a:r>
                        <a:rPr lang="en-US" sz="1400" b="0" i="0" dirty="0">
                          <a:effectLst/>
                          <a:latin typeface="Lucida Grande"/>
                        </a:rPr>
                        <a:t>is running in the foreground and is receiving events. This is the normal mode for foreground apps.</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r>
              <a:tr h="1439665">
                <a:tc>
                  <a:txBody>
                    <a:bodyPr/>
                    <a:lstStyle/>
                    <a:p>
                      <a:pPr fontAlgn="ctr"/>
                      <a:r>
                        <a:rPr lang="en-US" sz="1800" b="1" i="0" dirty="0">
                          <a:effectLst/>
                          <a:latin typeface="Lucida Grande"/>
                        </a:rPr>
                        <a:t>Background</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c>
                  <a:txBody>
                    <a:bodyPr/>
                    <a:lstStyle/>
                    <a:p>
                      <a:pPr fontAlgn="ctr"/>
                      <a:r>
                        <a:rPr lang="en-US" sz="1400" b="0" i="0" dirty="0" smtClean="0">
                          <a:effectLst/>
                          <a:latin typeface="Lucida Grande"/>
                        </a:rPr>
                        <a:t>app </a:t>
                      </a:r>
                      <a:r>
                        <a:rPr lang="en-US" sz="1400" b="0" i="0" dirty="0">
                          <a:effectLst/>
                          <a:latin typeface="Lucida Grande"/>
                        </a:rPr>
                        <a:t>is in the background and executing code. Most apps enter this state briefly on their way to being suspended. </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r>
              <a:tr h="1252053">
                <a:tc>
                  <a:txBody>
                    <a:bodyPr/>
                    <a:lstStyle/>
                    <a:p>
                      <a:pPr fontAlgn="ctr"/>
                      <a:r>
                        <a:rPr lang="en-US" sz="1800" b="1" i="0" dirty="0">
                          <a:effectLst/>
                          <a:latin typeface="Lucida Grande"/>
                        </a:rPr>
                        <a:t>Suspended</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c>
                  <a:txBody>
                    <a:bodyPr/>
                    <a:lstStyle/>
                    <a:p>
                      <a:pPr fontAlgn="ctr"/>
                      <a:r>
                        <a:rPr lang="en-US" sz="1400" b="0" i="0" dirty="0" smtClean="0">
                          <a:effectLst/>
                          <a:latin typeface="Lucida Grande"/>
                        </a:rPr>
                        <a:t>app </a:t>
                      </a:r>
                      <a:r>
                        <a:rPr lang="en-US" sz="1400" b="0" i="0" dirty="0">
                          <a:effectLst/>
                          <a:latin typeface="Lucida Grande"/>
                        </a:rPr>
                        <a:t>is in the background but is not executing code. The system moves apps to this state automatically and does not notify them before doing so. While suspended, an app remains in memory but does not execute any code.</a:t>
                      </a:r>
                    </a:p>
                    <a:p>
                      <a:pPr fontAlgn="ctr"/>
                      <a:r>
                        <a:rPr lang="en-US" sz="1400" b="0" i="0" dirty="0">
                          <a:effectLst/>
                          <a:latin typeface="Lucida Grande"/>
                        </a:rPr>
                        <a:t>When a low-memory condition occurs, the system may purge suspended apps without notice to make more space for the foreground app.</a:t>
                      </a:r>
                    </a:p>
                  </a:txBody>
                  <a:tcPr marL="13510" marR="13510" marT="13510" marB="13510" anchor="ctr">
                    <a:lnL w="9525" cap="flat" cmpd="sng" algn="ctr">
                      <a:solidFill>
                        <a:srgbClr val="9BB3CD"/>
                      </a:solidFill>
                      <a:prstDash val="solid"/>
                      <a:round/>
                      <a:headEnd type="none" w="med" len="med"/>
                      <a:tailEnd type="none" w="med" len="med"/>
                    </a:lnL>
                    <a:lnR w="9525" cap="flat" cmpd="sng" algn="ctr">
                      <a:solidFill>
                        <a:srgbClr val="9BB3CD"/>
                      </a:solidFill>
                      <a:prstDash val="solid"/>
                      <a:round/>
                      <a:headEnd type="none" w="med" len="med"/>
                      <a:tailEnd type="none" w="med" len="med"/>
                    </a:lnR>
                    <a:lnT w="9525" cap="flat" cmpd="sng" algn="ctr">
                      <a:solidFill>
                        <a:srgbClr val="9BB3CD"/>
                      </a:solidFill>
                      <a:prstDash val="solid"/>
                      <a:round/>
                      <a:headEnd type="none" w="med" len="med"/>
                      <a:tailEnd type="none" w="med" len="med"/>
                    </a:lnT>
                    <a:lnB w="9525" cap="flat" cmpd="sng" algn="ctr">
                      <a:solidFill>
                        <a:srgbClr val="9BB3CD"/>
                      </a:solidFill>
                      <a:prstDash val="solid"/>
                      <a:round/>
                      <a:headEnd type="none" w="med" len="med"/>
                      <a:tailEnd type="none" w="med" len="med"/>
                    </a:lnB>
                  </a:tcPr>
                </a:tc>
              </a:tr>
            </a:tbl>
          </a:graphicData>
        </a:graphic>
      </p:graphicFrame>
      <p:pic>
        <p:nvPicPr>
          <p:cNvPr id="4099" name="Picture 3" descr="https://developer.apple.com/library/content/documentation/iPhone/Conceptual/iPhoneOSProgrammingGuide/Art/high_level_flow_2x.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0"/>
            <a:ext cx="2295440" cy="2756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64541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AppDelegate.swift</a:t>
            </a:r>
            <a:r>
              <a:rPr lang="en-US" dirty="0" smtClean="0"/>
              <a:t> – lifecycle methods</a:t>
            </a:r>
            <a:endParaRPr lang="en-US" dirty="0"/>
          </a:p>
        </p:txBody>
      </p:sp>
      <p:sp>
        <p:nvSpPr>
          <p:cNvPr id="3" name="Content Placeholder 2"/>
          <p:cNvSpPr>
            <a:spLocks noGrp="1"/>
          </p:cNvSpPr>
          <p:nvPr>
            <p:ph idx="1"/>
          </p:nvPr>
        </p:nvSpPr>
        <p:spPr>
          <a:xfrm>
            <a:off x="228600" y="2323652"/>
            <a:ext cx="8382000" cy="3508977"/>
          </a:xfrm>
        </p:spPr>
        <p:txBody>
          <a:bodyPr>
            <a:noAutofit/>
          </a:bodyPr>
          <a:lstStyle/>
          <a:p>
            <a:r>
              <a:rPr lang="en-US" sz="1600" dirty="0" err="1">
                <a:hlinkClick r:id="rId2"/>
              </a:rPr>
              <a:t>application:willFinishLaunchingWithOptions</a:t>
            </a:r>
            <a:r>
              <a:rPr lang="en-US" sz="1600" dirty="0" smtClean="0">
                <a:hlinkClick r:id="rId2"/>
              </a:rPr>
              <a:t>:</a:t>
            </a:r>
            <a:r>
              <a:rPr lang="en-US" sz="1600" dirty="0" smtClean="0"/>
              <a:t>—This method is your </a:t>
            </a:r>
            <a:r>
              <a:rPr lang="en-US" sz="1600" dirty="0"/>
              <a:t>app’s first chance to execute code at launch time.</a:t>
            </a:r>
          </a:p>
          <a:p>
            <a:r>
              <a:rPr lang="en-US" sz="1600" dirty="0" err="1">
                <a:hlinkClick r:id="rId3"/>
              </a:rPr>
              <a:t>application:didFinishLaunchingWithOptions</a:t>
            </a:r>
            <a:r>
              <a:rPr lang="en-US" sz="1600" dirty="0">
                <a:hlinkClick r:id="rId3"/>
              </a:rPr>
              <a:t>:</a:t>
            </a:r>
            <a:r>
              <a:rPr lang="en-US" sz="1600" dirty="0"/>
              <a:t>—This method allows you to perform any final initialization before your app is displayed to the user.</a:t>
            </a:r>
          </a:p>
          <a:p>
            <a:r>
              <a:rPr lang="en-US" sz="1600" dirty="0" err="1">
                <a:hlinkClick r:id="rId4"/>
              </a:rPr>
              <a:t>applicationDidBecomeActive</a:t>
            </a:r>
            <a:r>
              <a:rPr lang="en-US" sz="1600" dirty="0">
                <a:hlinkClick r:id="rId4"/>
              </a:rPr>
              <a:t>:</a:t>
            </a:r>
            <a:r>
              <a:rPr lang="en-US" sz="1600" dirty="0"/>
              <a:t>—Lets your app know that it is about to become the foreground app. Use this method for any last minute preparation.</a:t>
            </a:r>
          </a:p>
          <a:p>
            <a:r>
              <a:rPr lang="en-US" sz="1600" dirty="0" err="1">
                <a:hlinkClick r:id="rId5"/>
              </a:rPr>
              <a:t>applicationWillResignActive</a:t>
            </a:r>
            <a:r>
              <a:rPr lang="en-US" sz="1600" dirty="0">
                <a:hlinkClick r:id="rId5"/>
              </a:rPr>
              <a:t>:</a:t>
            </a:r>
            <a:r>
              <a:rPr lang="en-US" sz="1600" dirty="0"/>
              <a:t>—Lets you know that your app is transitioning away from being the foreground app. Use this method to put your app into a quiescent state.</a:t>
            </a:r>
          </a:p>
          <a:p>
            <a:r>
              <a:rPr lang="en-US" sz="1600" dirty="0" err="1">
                <a:hlinkClick r:id="rId6"/>
              </a:rPr>
              <a:t>applicationDidEnterBackground</a:t>
            </a:r>
            <a:r>
              <a:rPr lang="en-US" sz="1600" dirty="0">
                <a:hlinkClick r:id="rId6"/>
              </a:rPr>
              <a:t>:</a:t>
            </a:r>
            <a:r>
              <a:rPr lang="en-US" sz="1600" dirty="0"/>
              <a:t>—Lets you know that your app is now running in the background and may be suspended at any time.</a:t>
            </a:r>
          </a:p>
          <a:p>
            <a:r>
              <a:rPr lang="en-US" sz="1600" dirty="0" err="1">
                <a:hlinkClick r:id="rId7"/>
              </a:rPr>
              <a:t>applicationWillEnterForeground</a:t>
            </a:r>
            <a:r>
              <a:rPr lang="en-US" sz="1600" dirty="0">
                <a:hlinkClick r:id="rId7"/>
              </a:rPr>
              <a:t>:</a:t>
            </a:r>
            <a:r>
              <a:rPr lang="en-US" sz="1600" dirty="0"/>
              <a:t>—Lets you know that your app is moving out of the background and back into the foreground, but that it is not yet active.</a:t>
            </a:r>
          </a:p>
          <a:p>
            <a:r>
              <a:rPr lang="en-US" sz="1600" dirty="0" err="1">
                <a:hlinkClick r:id="rId8"/>
              </a:rPr>
              <a:t>applicationWillTerminate</a:t>
            </a:r>
            <a:r>
              <a:rPr lang="en-US" sz="1600" dirty="0">
                <a:hlinkClick r:id="rId8"/>
              </a:rPr>
              <a:t>:</a:t>
            </a:r>
            <a:r>
              <a:rPr lang="en-US" sz="1600" dirty="0"/>
              <a:t>—Lets you know that your app is being terminated. This method is not called if your app is suspended.</a:t>
            </a:r>
          </a:p>
          <a:p>
            <a:pPr marL="68580" indent="0">
              <a:buNone/>
            </a:pPr>
            <a:r>
              <a:rPr lang="en-US" sz="1600" dirty="0"/>
              <a:t/>
            </a:r>
            <a:br>
              <a:rPr lang="en-US" sz="1600" dirty="0"/>
            </a:br>
            <a:endParaRPr lang="en-US" sz="1600" dirty="0"/>
          </a:p>
        </p:txBody>
      </p:sp>
    </p:spTree>
    <p:extLst>
      <p:ext uri="{BB962C8B-B14F-4D97-AF65-F5344CB8AC3E}">
        <p14:creationId xmlns:p14="http://schemas.microsoft.com/office/powerpoint/2010/main" val="4262060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828800"/>
            <a:ext cx="7024744" cy="267736"/>
          </a:xfrm>
        </p:spPr>
        <p:txBody>
          <a:bodyPr>
            <a:normAutofit fontScale="90000"/>
          </a:bodyPr>
          <a:lstStyle/>
          <a:p>
            <a:r>
              <a:rPr lang="en-US" dirty="0" err="1" smtClean="0"/>
              <a:t>AppDelegate</a:t>
            </a:r>
            <a:r>
              <a:rPr lang="en-US" dirty="0" smtClean="0"/>
              <a:t> Lifecycle –example of what you might implement</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209800"/>
            <a:ext cx="4564856" cy="3667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48400" y="3810000"/>
            <a:ext cx="2681859" cy="1754326"/>
          </a:xfrm>
          <a:prstGeom prst="rect">
            <a:avLst/>
          </a:prstGeom>
          <a:solidFill>
            <a:srgbClr val="FFC000"/>
          </a:solidFill>
        </p:spPr>
        <p:txBody>
          <a:bodyPr wrap="square" rtlCol="0">
            <a:spAutoFit/>
          </a:bodyPr>
          <a:lstStyle/>
          <a:p>
            <a:r>
              <a:rPr lang="en-US" dirty="0" smtClean="0"/>
              <a:t>You don’t have</a:t>
            </a:r>
            <a:br>
              <a:rPr lang="en-US" dirty="0" smtClean="0"/>
            </a:br>
            <a:r>
              <a:rPr lang="en-US" dirty="0" smtClean="0"/>
              <a:t>to implement all</a:t>
            </a:r>
            <a:br>
              <a:rPr lang="en-US" dirty="0" smtClean="0"/>
            </a:br>
            <a:r>
              <a:rPr lang="en-US" dirty="0" smtClean="0"/>
              <a:t>of the methods.  The ones you don’t implement will take on </a:t>
            </a:r>
            <a:br>
              <a:rPr lang="en-US" dirty="0" smtClean="0"/>
            </a:br>
            <a:r>
              <a:rPr lang="en-US" dirty="0" smtClean="0"/>
              <a:t>default behavior</a:t>
            </a:r>
            <a:endParaRPr lang="en-US" dirty="0"/>
          </a:p>
        </p:txBody>
      </p:sp>
    </p:spTree>
    <p:extLst>
      <p:ext uri="{BB962C8B-B14F-4D97-AF65-F5344CB8AC3E}">
        <p14:creationId xmlns:p14="http://schemas.microsoft.com/office/powerpoint/2010/main" val="1921662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066800"/>
            <a:ext cx="7024744" cy="267736"/>
          </a:xfrm>
        </p:spPr>
        <p:txBody>
          <a:bodyPr>
            <a:normAutofit fontScale="90000"/>
          </a:bodyPr>
          <a:lstStyle/>
          <a:p>
            <a:r>
              <a:rPr lang="en-US" dirty="0" smtClean="0"/>
              <a:t>App Bigger</a:t>
            </a:r>
            <a:br>
              <a:rPr lang="en-US" dirty="0" smtClean="0"/>
            </a:br>
            <a:r>
              <a:rPr lang="en-US" dirty="0" smtClean="0"/>
              <a:t>Picture </a:t>
            </a:r>
            <a:endParaRPr lang="en-US" dirty="0"/>
          </a:p>
        </p:txBody>
      </p:sp>
      <p:pic>
        <p:nvPicPr>
          <p:cNvPr id="1028" name="Picture 4" descr="https://developer.apple.com/library/content/documentation/iPhone/Conceptual/iPhoneOSProgrammingGuide/Art/core_objects_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09800"/>
            <a:ext cx="4853533" cy="4267200"/>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5029200" y="1828800"/>
            <a:ext cx="1976717" cy="1146777"/>
          </a:xfrm>
          <a:solidFill>
            <a:srgbClr val="FFC000"/>
          </a:solidFill>
        </p:spPr>
        <p:txBody>
          <a:bodyPr>
            <a:normAutofit fontScale="70000" lnSpcReduction="20000"/>
          </a:bodyPr>
          <a:lstStyle/>
          <a:p>
            <a:pPr marL="68580" indent="0">
              <a:buNone/>
            </a:pPr>
            <a:r>
              <a:rPr lang="en-US" dirty="0" smtClean="0"/>
              <a:t>Heart of custom code to respond to lifecycle methods</a:t>
            </a:r>
            <a:endParaRPr lang="en-US" dirty="0"/>
          </a:p>
        </p:txBody>
      </p:sp>
      <p:cxnSp>
        <p:nvCxnSpPr>
          <p:cNvPr id="5" name="Curved Connector 4"/>
          <p:cNvCxnSpPr/>
          <p:nvPr/>
        </p:nvCxnSpPr>
        <p:spPr>
          <a:xfrm rot="10800000" flipV="1">
            <a:off x="2895600" y="2743200"/>
            <a:ext cx="2057400" cy="1066800"/>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8" name="Content Placeholder 2"/>
          <p:cNvSpPr txBox="1">
            <a:spLocks/>
          </p:cNvSpPr>
          <p:nvPr/>
        </p:nvSpPr>
        <p:spPr>
          <a:xfrm>
            <a:off x="3019825" y="5711223"/>
            <a:ext cx="4219175" cy="1146777"/>
          </a:xfrm>
          <a:prstGeom prst="rect">
            <a:avLst/>
          </a:prstGeom>
          <a:solidFill>
            <a:srgbClr val="FFC000"/>
          </a:solidFill>
        </p:spPr>
        <p:txBody>
          <a:bodyPr vert="horz" lIns="91440" tIns="45720" rIns="91440" bIns="45720" rtlCol="0">
            <a:normAutofit fontScale="70000" lnSpcReduction="2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dirty="0" smtClean="0"/>
              <a:t>View Controller- </a:t>
            </a:r>
            <a:r>
              <a:rPr lang="en-US" dirty="0"/>
              <a:t>view controller manages a single view and its collection of </a:t>
            </a:r>
            <a:r>
              <a:rPr lang="en-US" dirty="0" err="1" smtClean="0"/>
              <a:t>subviews</a:t>
            </a:r>
            <a:r>
              <a:rPr lang="en-US" dirty="0" smtClean="0"/>
              <a:t>  &amp; </a:t>
            </a:r>
            <a:r>
              <a:rPr lang="en-US" b="1" dirty="0">
                <a:solidFill>
                  <a:srgbClr val="FF0000"/>
                </a:solidFill>
              </a:rPr>
              <a:t>makes its views visible by installing them in the app’s window.</a:t>
            </a:r>
            <a:endParaRPr lang="en-US" b="1" dirty="0">
              <a:solidFill>
                <a:srgbClr val="FF0000"/>
              </a:solidFill>
            </a:endParaRPr>
          </a:p>
        </p:txBody>
      </p:sp>
      <p:cxnSp>
        <p:nvCxnSpPr>
          <p:cNvPr id="7" name="Curved Connector 6"/>
          <p:cNvCxnSpPr/>
          <p:nvPr/>
        </p:nvCxnSpPr>
        <p:spPr>
          <a:xfrm rot="16200000" flipV="1">
            <a:off x="2661183" y="5251983"/>
            <a:ext cx="609600" cy="468834"/>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cxnSp>
        <p:nvCxnSpPr>
          <p:cNvPr id="11" name="Curved Connector 10"/>
          <p:cNvCxnSpPr/>
          <p:nvPr/>
        </p:nvCxnSpPr>
        <p:spPr>
          <a:xfrm rot="10800000">
            <a:off x="4572000" y="4343400"/>
            <a:ext cx="1905000" cy="1600200"/>
          </a:xfrm>
          <a:prstGeom prst="curvedConnector3">
            <a:avLst/>
          </a:prstGeom>
          <a:ln>
            <a:tailEnd type="arrow"/>
          </a:ln>
        </p:spPr>
        <p:style>
          <a:lnRef idx="3">
            <a:schemeClr val="accent3"/>
          </a:lnRef>
          <a:fillRef idx="0">
            <a:schemeClr val="accent3"/>
          </a:fillRef>
          <a:effectRef idx="2">
            <a:schemeClr val="accent3"/>
          </a:effectRef>
          <a:fontRef idx="minor">
            <a:schemeClr val="tx1"/>
          </a:fontRef>
        </p:style>
      </p:cxnSp>
      <p:sp>
        <p:nvSpPr>
          <p:cNvPr id="15" name="Content Placeholder 2"/>
          <p:cNvSpPr txBox="1">
            <a:spLocks/>
          </p:cNvSpPr>
          <p:nvPr/>
        </p:nvSpPr>
        <p:spPr>
          <a:xfrm>
            <a:off x="5334000" y="3352801"/>
            <a:ext cx="3505200" cy="990600"/>
          </a:xfrm>
          <a:prstGeom prst="rect">
            <a:avLst/>
          </a:prstGeom>
          <a:solidFill>
            <a:srgbClr val="FFFF00"/>
          </a:solidFill>
        </p:spPr>
        <p:txBody>
          <a:bodyPr vert="horz" lIns="91440" tIns="45720" rIns="91440" bIns="45720" rtlCol="0">
            <a:normAutofit fontScale="85000" lnSpcReduction="10000"/>
          </a:bodyPr>
          <a:lst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a:lstStyle>
          <a:p>
            <a:pPr marL="68580" indent="0">
              <a:buNone/>
            </a:pPr>
            <a:r>
              <a:rPr lang="en-US" dirty="0" err="1" smtClean="0"/>
              <a:t>UIWindo</a:t>
            </a:r>
            <a:r>
              <a:rPr lang="en-US" dirty="0" smtClean="0"/>
              <a:t> coordinates </a:t>
            </a:r>
            <a:r>
              <a:rPr lang="en-US" dirty="0"/>
              <a:t>the presentation of one or more views on a screen</a:t>
            </a:r>
            <a:endParaRPr lang="en-US" dirty="0"/>
          </a:p>
        </p:txBody>
      </p:sp>
      <p:cxnSp>
        <p:nvCxnSpPr>
          <p:cNvPr id="14" name="Curved Connector 13"/>
          <p:cNvCxnSpPr>
            <a:stCxn id="15" idx="1"/>
          </p:cNvCxnSpPr>
          <p:nvPr/>
        </p:nvCxnSpPr>
        <p:spPr>
          <a:xfrm rot="10800000" flipV="1">
            <a:off x="4800600" y="3848100"/>
            <a:ext cx="533400" cy="114299"/>
          </a:xfrm>
          <a:prstGeom prst="curvedConnector3">
            <a:avLst/>
          </a:prstGeom>
          <a:ln>
            <a:tailEnd type="arrow"/>
          </a:ln>
        </p:spPr>
        <p:style>
          <a:lnRef idx="3">
            <a:schemeClr val="dk1"/>
          </a:lnRef>
          <a:fillRef idx="0">
            <a:schemeClr val="dk1"/>
          </a:fillRef>
          <a:effectRef idx="2">
            <a:schemeClr val="dk1"/>
          </a:effectRef>
          <a:fontRef idx="minor">
            <a:schemeClr val="tx1"/>
          </a:fontRef>
        </p:style>
      </p:cxnSp>
      <p:sp>
        <p:nvSpPr>
          <p:cNvPr id="17" name="TextBox 16"/>
          <p:cNvSpPr txBox="1"/>
          <p:nvPr/>
        </p:nvSpPr>
        <p:spPr>
          <a:xfrm>
            <a:off x="3385457" y="239752"/>
            <a:ext cx="5894562" cy="1477328"/>
          </a:xfrm>
          <a:prstGeom prst="rect">
            <a:avLst/>
          </a:prstGeom>
          <a:solidFill>
            <a:schemeClr val="bg2">
              <a:lumMod val="75000"/>
            </a:schemeClr>
          </a:solidFill>
        </p:spPr>
        <p:txBody>
          <a:bodyPr wrap="none" rtlCol="0">
            <a:spAutoFit/>
          </a:bodyPr>
          <a:lstStyle/>
          <a:p>
            <a:r>
              <a:rPr lang="en-US" dirty="0"/>
              <a:t>A </a:t>
            </a:r>
            <a:r>
              <a:rPr lang="en-US" i="1" dirty="0"/>
              <a:t>view</a:t>
            </a:r>
            <a:r>
              <a:rPr lang="en-US" dirty="0"/>
              <a:t> is an object that draws </a:t>
            </a:r>
            <a:r>
              <a:rPr lang="en-US" dirty="0" smtClean="0"/>
              <a:t>content </a:t>
            </a:r>
            <a:r>
              <a:rPr lang="en-US" dirty="0"/>
              <a:t>in a </a:t>
            </a:r>
            <a:endParaRPr lang="en-US" dirty="0" smtClean="0"/>
          </a:p>
          <a:p>
            <a:r>
              <a:rPr lang="en-US" dirty="0" smtClean="0"/>
              <a:t>area </a:t>
            </a:r>
            <a:r>
              <a:rPr lang="en-US" dirty="0"/>
              <a:t>and </a:t>
            </a:r>
            <a:r>
              <a:rPr lang="en-US" dirty="0" smtClean="0"/>
              <a:t>responds to </a:t>
            </a:r>
            <a:r>
              <a:rPr lang="en-US" dirty="0"/>
              <a:t>events within that area. </a:t>
            </a:r>
            <a:r>
              <a:rPr lang="en-US" dirty="0" smtClean="0"/>
              <a:t/>
            </a:r>
            <a:br>
              <a:rPr lang="en-US" dirty="0" smtClean="0"/>
            </a:br>
            <a:r>
              <a:rPr lang="en-US" i="1" dirty="0" smtClean="0"/>
              <a:t>Controls</a:t>
            </a:r>
            <a:r>
              <a:rPr lang="en-US" dirty="0"/>
              <a:t> are a specialized type of view responsible </a:t>
            </a:r>
            <a:r>
              <a:rPr lang="en-US" dirty="0" smtClean="0"/>
              <a:t/>
            </a:r>
            <a:br>
              <a:rPr lang="en-US" dirty="0" smtClean="0"/>
            </a:br>
            <a:r>
              <a:rPr lang="en-US" dirty="0" smtClean="0"/>
              <a:t>for </a:t>
            </a:r>
            <a:r>
              <a:rPr lang="en-US" dirty="0"/>
              <a:t>implementing familiar interface objects </a:t>
            </a:r>
            <a:r>
              <a:rPr lang="en-US" dirty="0" smtClean="0"/>
              <a:t>such</a:t>
            </a:r>
            <a:br>
              <a:rPr lang="en-US" dirty="0" smtClean="0"/>
            </a:br>
            <a:r>
              <a:rPr lang="en-US" dirty="0" smtClean="0"/>
              <a:t> </a:t>
            </a:r>
            <a:r>
              <a:rPr lang="en-US" dirty="0"/>
              <a:t>as buttons, text fields, and toggle switches.</a:t>
            </a:r>
            <a:endParaRPr lang="en-US" dirty="0"/>
          </a:p>
        </p:txBody>
      </p:sp>
    </p:spTree>
    <p:extLst>
      <p:ext uri="{BB962C8B-B14F-4D97-AF65-F5344CB8AC3E}">
        <p14:creationId xmlns:p14="http://schemas.microsoft.com/office/powerpoint/2010/main" val="2134560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1 launch </a:t>
            </a:r>
            <a:r>
              <a:rPr lang="en-US" dirty="0" err="1" smtClean="0"/>
              <a:t>XCode</a:t>
            </a:r>
            <a:endParaRPr lang="en-US" dirty="0"/>
          </a:p>
        </p:txBody>
      </p:sp>
      <p:sp>
        <p:nvSpPr>
          <p:cNvPr id="3" name="Content Placeholder 2"/>
          <p:cNvSpPr>
            <a:spLocks noGrp="1"/>
          </p:cNvSpPr>
          <p:nvPr>
            <p:ph idx="1"/>
          </p:nvPr>
        </p:nvSpPr>
        <p:spPr/>
        <p:txBody>
          <a:bodyPr/>
          <a:lstStyle/>
          <a:p>
            <a:r>
              <a:rPr lang="en-US" dirty="0" smtClean="0"/>
              <a:t>Version  6 or more for Swift</a:t>
            </a:r>
          </a:p>
          <a:p>
            <a:r>
              <a:rPr lang="en-US" dirty="0" smtClean="0"/>
              <a:t>Create New </a:t>
            </a:r>
            <a:r>
              <a:rPr lang="en-US" dirty="0" err="1" smtClean="0"/>
              <a:t>Xcode</a:t>
            </a:r>
            <a:r>
              <a:rPr lang="en-US" dirty="0" smtClean="0"/>
              <a:t> project</a:t>
            </a:r>
          </a:p>
          <a:p>
            <a:pPr marL="68580" indent="0">
              <a:buNone/>
            </a:pP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439886"/>
            <a:ext cx="4410075" cy="3028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508309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1" y="2708476"/>
            <a:ext cx="3550920" cy="1702160"/>
          </a:xfrm>
        </p:spPr>
        <p:txBody>
          <a:bodyPr/>
          <a:lstStyle/>
          <a:p>
            <a:r>
              <a:rPr lang="en-US" dirty="0" smtClean="0"/>
              <a:t>Making our GUI</a:t>
            </a:r>
            <a:endParaRPr lang="en-US" dirty="0"/>
          </a:p>
        </p:txBody>
      </p:sp>
      <p:sp>
        <p:nvSpPr>
          <p:cNvPr id="3" name="Subtitle 2"/>
          <p:cNvSpPr>
            <a:spLocks noGrp="1"/>
          </p:cNvSpPr>
          <p:nvPr>
            <p:ph type="subTitle" idx="1"/>
          </p:nvPr>
        </p:nvSpPr>
        <p:spPr/>
        <p:txBody>
          <a:bodyPr/>
          <a:lstStyle/>
          <a:p>
            <a:r>
              <a:rPr lang="en-US" dirty="0" err="1" smtClean="0"/>
              <a:t>ViewController</a:t>
            </a:r>
            <a:r>
              <a:rPr lang="en-US" dirty="0" smtClean="0"/>
              <a:t>, Storyboard and examples</a:t>
            </a:r>
            <a:endParaRPr lang="en-US" dirty="0"/>
          </a:p>
        </p:txBody>
      </p:sp>
    </p:spTree>
    <p:extLst>
      <p:ext uri="{BB962C8B-B14F-4D97-AF65-F5344CB8AC3E}">
        <p14:creationId xmlns:p14="http://schemas.microsoft.com/office/powerpoint/2010/main" val="3704987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42900"/>
            <a:ext cx="7024744" cy="1143000"/>
          </a:xfrm>
        </p:spPr>
        <p:txBody>
          <a:bodyPr/>
          <a:lstStyle/>
          <a:p>
            <a:r>
              <a:rPr lang="en-US" dirty="0" err="1" smtClean="0"/>
              <a:t>ViewController</a:t>
            </a:r>
            <a:endParaRPr lang="en-US" dirty="0"/>
          </a:p>
        </p:txBody>
      </p:sp>
      <p:sp>
        <p:nvSpPr>
          <p:cNvPr id="3" name="Content Placeholder 2"/>
          <p:cNvSpPr>
            <a:spLocks noGrp="1"/>
          </p:cNvSpPr>
          <p:nvPr>
            <p:ph idx="1"/>
          </p:nvPr>
        </p:nvSpPr>
        <p:spPr/>
        <p:txBody>
          <a:bodyPr/>
          <a:lstStyle/>
          <a:p>
            <a:r>
              <a:rPr lang="en-US" dirty="0" smtClean="0"/>
              <a:t>Has method </a:t>
            </a:r>
            <a:r>
              <a:rPr lang="en-US" dirty="0" err="1" smtClean="0"/>
              <a:t>viewDidLoad</a:t>
            </a:r>
            <a:r>
              <a:rPr lang="en-US" dirty="0" smtClean="0"/>
              <a:t>()</a:t>
            </a:r>
            <a:br>
              <a:rPr lang="en-US" dirty="0" smtClean="0"/>
            </a:br>
            <a:r>
              <a:rPr lang="en-US" dirty="0" smtClean="0"/>
              <a:t>that we will alter to setup –</a:t>
            </a:r>
            <a:br>
              <a:rPr lang="en-US" dirty="0" smtClean="0"/>
            </a:br>
            <a:r>
              <a:rPr lang="en-US" dirty="0" smtClean="0"/>
              <a:t>like loading from nib a view</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020" y="914400"/>
            <a:ext cx="2771094" cy="360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8802" y="3581400"/>
            <a:ext cx="5095875" cy="2886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a:off x="609600" y="4800600"/>
            <a:ext cx="838200"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76200" y="6454498"/>
            <a:ext cx="8930650" cy="369332"/>
          </a:xfrm>
          <a:prstGeom prst="rect">
            <a:avLst/>
          </a:prstGeom>
          <a:solidFill>
            <a:srgbClr val="FFC000"/>
          </a:solidFill>
        </p:spPr>
        <p:txBody>
          <a:bodyPr wrap="none" rtlCol="0">
            <a:spAutoFit/>
          </a:bodyPr>
          <a:lstStyle/>
          <a:p>
            <a:r>
              <a:rPr lang="en-US" dirty="0"/>
              <a:t> </a:t>
            </a:r>
            <a:r>
              <a:rPr lang="en-US" b="1" dirty="0"/>
              <a:t>nib file</a:t>
            </a:r>
            <a:r>
              <a:rPr lang="en-US" dirty="0"/>
              <a:t> is a </a:t>
            </a:r>
            <a:r>
              <a:rPr lang="en-US" dirty="0" smtClean="0"/>
              <a:t>type </a:t>
            </a:r>
            <a:r>
              <a:rPr lang="en-US" dirty="0"/>
              <a:t>of resource </a:t>
            </a:r>
            <a:r>
              <a:rPr lang="en-US" b="1" dirty="0"/>
              <a:t>file</a:t>
            </a:r>
            <a:r>
              <a:rPr lang="en-US" dirty="0"/>
              <a:t> that you use to store the user interfaces of </a:t>
            </a:r>
            <a:r>
              <a:rPr lang="en-US" b="1" dirty="0"/>
              <a:t>iOS</a:t>
            </a:r>
            <a:r>
              <a:rPr lang="en-US" dirty="0"/>
              <a:t> </a:t>
            </a:r>
            <a:endParaRPr lang="en-US" dirty="0"/>
          </a:p>
        </p:txBody>
      </p:sp>
    </p:spTree>
    <p:extLst>
      <p:ext uri="{BB962C8B-B14F-4D97-AF65-F5344CB8AC3E}">
        <p14:creationId xmlns:p14="http://schemas.microsoft.com/office/powerpoint/2010/main" val="32854775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Main.storyboard</a:t>
            </a:r>
            <a:endParaRPr lang="en-US" dirty="0"/>
          </a:p>
        </p:txBody>
      </p:sp>
      <p:sp>
        <p:nvSpPr>
          <p:cNvPr id="3" name="Content Placeholder 2"/>
          <p:cNvSpPr>
            <a:spLocks noGrp="1"/>
          </p:cNvSpPr>
          <p:nvPr>
            <p:ph idx="1"/>
          </p:nvPr>
        </p:nvSpPr>
        <p:spPr/>
        <p:txBody>
          <a:bodyPr/>
          <a:lstStyle/>
          <a:p>
            <a:r>
              <a:rPr lang="en-US" dirty="0" smtClean="0"/>
              <a:t>Has Visual Editing interface</a:t>
            </a:r>
            <a:br>
              <a:rPr lang="en-US" dirty="0" smtClean="0"/>
            </a:br>
            <a:r>
              <a:rPr lang="en-US" dirty="0" smtClean="0"/>
              <a:t>that lets us specify multiple Views</a:t>
            </a:r>
            <a:br>
              <a:rPr lang="en-US" dirty="0" smtClean="0"/>
            </a:br>
            <a:r>
              <a:rPr lang="en-US" dirty="0" smtClean="0"/>
              <a:t>and their interfaces</a:t>
            </a:r>
            <a:endParaRPr lang="en-US"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2020" y="914400"/>
            <a:ext cx="2771094" cy="3600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5562600"/>
            <a:ext cx="8608447" cy="646331"/>
          </a:xfrm>
          <a:prstGeom prst="rect">
            <a:avLst/>
          </a:prstGeom>
          <a:solidFill>
            <a:srgbClr val="00B0F0"/>
          </a:solidFill>
        </p:spPr>
        <p:txBody>
          <a:bodyPr wrap="none" rtlCol="0">
            <a:spAutoFit/>
          </a:bodyPr>
          <a:lstStyle/>
          <a:p>
            <a:r>
              <a:rPr lang="en-US" dirty="0"/>
              <a:t> A </a:t>
            </a:r>
            <a:r>
              <a:rPr lang="en-US" dirty="0">
                <a:hlinkClick r:id="rId3"/>
              </a:rPr>
              <a:t>storyboard</a:t>
            </a:r>
            <a:r>
              <a:rPr lang="en-US" dirty="0"/>
              <a:t> is a visual representation of the app’s user interface, </a:t>
            </a:r>
            <a:r>
              <a:rPr lang="en-US" dirty="0">
                <a:solidFill>
                  <a:srgbClr val="FF0000"/>
                </a:solidFill>
              </a:rPr>
              <a:t>showing </a:t>
            </a:r>
            <a:r>
              <a:rPr lang="en-US" dirty="0" smtClean="0">
                <a:solidFill>
                  <a:srgbClr val="FF0000"/>
                </a:solidFill>
              </a:rPr>
              <a:t/>
            </a:r>
            <a:br>
              <a:rPr lang="en-US" dirty="0" smtClean="0">
                <a:solidFill>
                  <a:srgbClr val="FF0000"/>
                </a:solidFill>
              </a:rPr>
            </a:br>
            <a:r>
              <a:rPr lang="en-US" dirty="0" smtClean="0">
                <a:solidFill>
                  <a:srgbClr val="FF0000"/>
                </a:solidFill>
              </a:rPr>
              <a:t>screens </a:t>
            </a:r>
            <a:r>
              <a:rPr lang="en-US" dirty="0">
                <a:solidFill>
                  <a:srgbClr val="FF0000"/>
                </a:solidFill>
              </a:rPr>
              <a:t>of content </a:t>
            </a:r>
            <a:r>
              <a:rPr lang="en-US" dirty="0"/>
              <a:t>and the </a:t>
            </a:r>
            <a:r>
              <a:rPr lang="en-US" dirty="0">
                <a:solidFill>
                  <a:srgbClr val="FF0000"/>
                </a:solidFill>
              </a:rPr>
              <a:t>transitions between them.</a:t>
            </a:r>
            <a:endParaRPr lang="en-US" dirty="0">
              <a:solidFill>
                <a:srgbClr val="FF0000"/>
              </a:solidFill>
            </a:endParaRPr>
          </a:p>
        </p:txBody>
      </p:sp>
      <p:sp>
        <p:nvSpPr>
          <p:cNvPr id="6" name="TextBox 5"/>
          <p:cNvSpPr txBox="1"/>
          <p:nvPr/>
        </p:nvSpPr>
        <p:spPr>
          <a:xfrm>
            <a:off x="685800" y="5029200"/>
            <a:ext cx="1284326" cy="369332"/>
          </a:xfrm>
          <a:prstGeom prst="rect">
            <a:avLst/>
          </a:prstGeom>
          <a:solidFill>
            <a:srgbClr val="FF0000"/>
          </a:solidFill>
        </p:spPr>
        <p:txBody>
          <a:bodyPr wrap="none" rtlCol="0">
            <a:spAutoFit/>
          </a:bodyPr>
          <a:lstStyle/>
          <a:p>
            <a:r>
              <a:rPr lang="en-US" dirty="0" smtClean="0"/>
              <a:t>NEW IDEA</a:t>
            </a:r>
            <a:endParaRPr lang="en-US" dirty="0"/>
          </a:p>
        </p:txBody>
      </p:sp>
    </p:spTree>
    <p:extLst>
      <p:ext uri="{BB962C8B-B14F-4D97-AF65-F5344CB8AC3E}">
        <p14:creationId xmlns:p14="http://schemas.microsoft.com/office/powerpoint/2010/main" val="26495470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33400"/>
            <a:ext cx="7024744" cy="685800"/>
          </a:xfrm>
        </p:spPr>
        <p:txBody>
          <a:bodyPr>
            <a:normAutofit fontScale="90000"/>
          </a:bodyPr>
          <a:lstStyle/>
          <a:p>
            <a:r>
              <a:rPr lang="en-US" dirty="0" err="1" smtClean="0"/>
              <a:t>Main.storyboard</a:t>
            </a:r>
            <a:r>
              <a:rPr lang="en-US" dirty="0" smtClean="0"/>
              <a:t> interface</a:t>
            </a:r>
            <a:endParaRPr lang="en-US" dirty="0"/>
          </a:p>
        </p:txBody>
      </p:sp>
      <p:sp>
        <p:nvSpPr>
          <p:cNvPr id="3" name="Content Placeholder 2"/>
          <p:cNvSpPr>
            <a:spLocks noGrp="1"/>
          </p:cNvSpPr>
          <p:nvPr>
            <p:ph idx="1"/>
          </p:nvPr>
        </p:nvSpPr>
        <p:spPr>
          <a:xfrm>
            <a:off x="990600" y="1676400"/>
            <a:ext cx="6777317" cy="3508977"/>
          </a:xfrm>
        </p:spPr>
        <p:txBody>
          <a:bodyPr/>
          <a:lstStyle/>
          <a:p>
            <a:r>
              <a:rPr lang="en-US" dirty="0" smtClean="0"/>
              <a:t>Can visually edit</a:t>
            </a:r>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2514600"/>
            <a:ext cx="5876925" cy="4171950"/>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23742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066800"/>
            <a:ext cx="7024744" cy="1143000"/>
          </a:xfrm>
        </p:spPr>
        <p:txBody>
          <a:bodyPr>
            <a:normAutofit fontScale="90000"/>
          </a:bodyPr>
          <a:lstStyle/>
          <a:p>
            <a:r>
              <a:rPr lang="en-US" dirty="0" smtClean="0"/>
              <a:t>Step 6: add “hello world” to single view interface we have in our </a:t>
            </a:r>
            <a:r>
              <a:rPr lang="en-US" dirty="0" err="1" smtClean="0"/>
              <a:t>Main.storyboard</a:t>
            </a:r>
            <a:endParaRPr lang="en-US" dirty="0"/>
          </a:p>
        </p:txBody>
      </p:sp>
      <p:sp>
        <p:nvSpPr>
          <p:cNvPr id="3" name="Content Placeholder 2"/>
          <p:cNvSpPr>
            <a:spLocks noGrp="1"/>
          </p:cNvSpPr>
          <p:nvPr>
            <p:ph idx="1"/>
          </p:nvPr>
        </p:nvSpPr>
        <p:spPr>
          <a:xfrm>
            <a:off x="1066800" y="2133600"/>
            <a:ext cx="6777317" cy="3508977"/>
          </a:xfrm>
        </p:spPr>
        <p:txBody>
          <a:bodyPr/>
          <a:lstStyle/>
          <a:p>
            <a:r>
              <a:rPr lang="en-US" dirty="0" smtClean="0"/>
              <a:t>Step 6.1: select View controller</a:t>
            </a:r>
            <a:endParaRPr lang="en-US" dirty="0"/>
          </a:p>
        </p:txBody>
      </p:sp>
      <p:pic>
        <p:nvPicPr>
          <p:cNvPr id="14340"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22553"/>
          <a:stretch/>
        </p:blipFill>
        <p:spPr bwMode="auto">
          <a:xfrm>
            <a:off x="304800" y="3352800"/>
            <a:ext cx="8067675" cy="3326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03735" y="2590800"/>
            <a:ext cx="8204490" cy="646331"/>
          </a:xfrm>
          <a:prstGeom prst="rect">
            <a:avLst/>
          </a:prstGeom>
          <a:solidFill>
            <a:srgbClr val="FFC000"/>
          </a:solidFill>
        </p:spPr>
        <p:txBody>
          <a:bodyPr wrap="none" rtlCol="0">
            <a:spAutoFit/>
          </a:bodyPr>
          <a:lstStyle/>
          <a:p>
            <a:r>
              <a:rPr lang="en-US" dirty="0" smtClean="0"/>
              <a:t>NOTE: currently have one scene (one interface), left arrow means this is </a:t>
            </a:r>
            <a:br>
              <a:rPr lang="en-US" dirty="0" smtClean="0"/>
            </a:br>
            <a:r>
              <a:rPr lang="en-US" dirty="0" smtClean="0"/>
              <a:t>launched at start of app</a:t>
            </a:r>
            <a:endParaRPr lang="en-US" dirty="0"/>
          </a:p>
        </p:txBody>
      </p:sp>
      <p:sp>
        <p:nvSpPr>
          <p:cNvPr id="5" name="Down Arrow 4"/>
          <p:cNvSpPr/>
          <p:nvPr/>
        </p:nvSpPr>
        <p:spPr>
          <a:xfrm>
            <a:off x="2286000" y="3237130"/>
            <a:ext cx="152400" cy="3011269"/>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319281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86" y="457200"/>
            <a:ext cx="7024744" cy="1143000"/>
          </a:xfrm>
        </p:spPr>
        <p:txBody>
          <a:bodyPr>
            <a:normAutofit fontScale="90000"/>
          </a:bodyPr>
          <a:lstStyle/>
          <a:p>
            <a:r>
              <a:rPr lang="en-US" dirty="0" smtClean="0"/>
              <a:t>Step </a:t>
            </a:r>
            <a:r>
              <a:rPr lang="en-US" dirty="0" smtClean="0"/>
              <a:t>6.2: </a:t>
            </a:r>
            <a:r>
              <a:rPr lang="en-US" dirty="0" smtClean="0"/>
              <a:t>bring up Objects Inspector</a:t>
            </a:r>
            <a:endParaRPr lang="en-US" dirty="0"/>
          </a:p>
        </p:txBody>
      </p:sp>
      <p:sp>
        <p:nvSpPr>
          <p:cNvPr id="3" name="Content Placeholder 2"/>
          <p:cNvSpPr>
            <a:spLocks noGrp="1"/>
          </p:cNvSpPr>
          <p:nvPr>
            <p:ph idx="1"/>
          </p:nvPr>
        </p:nvSpPr>
        <p:spPr>
          <a:xfrm>
            <a:off x="397329" y="1584223"/>
            <a:ext cx="7696200" cy="3508977"/>
          </a:xfrm>
        </p:spPr>
        <p:txBody>
          <a:bodyPr/>
          <a:lstStyle/>
          <a:p>
            <a:r>
              <a:rPr lang="en-US" dirty="0" smtClean="0"/>
              <a:t>Use Objects Inspector to select widgets you want to drag and drop to your interface</a:t>
            </a:r>
            <a:endParaRPr lang="en-US" dirty="0"/>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466975"/>
            <a:ext cx="7905750"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6" name="Picture 2" descr="image: ../Art/object_library_2x.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21869"/>
          <a:stretch/>
        </p:blipFill>
        <p:spPr bwMode="auto">
          <a:xfrm>
            <a:off x="5915025" y="0"/>
            <a:ext cx="3228975" cy="1562452"/>
          </a:xfrm>
          <a:prstGeom prst="rect">
            <a:avLst/>
          </a:prstGeom>
          <a:noFill/>
          <a:extLst>
            <a:ext uri="{909E8E84-426E-40DD-AFC4-6F175D3DCCD1}">
              <a14:hiddenFill xmlns:a14="http://schemas.microsoft.com/office/drawing/2010/main">
                <a:solidFill>
                  <a:srgbClr val="FFFFFF"/>
                </a:solidFill>
              </a14:hiddenFill>
            </a:ext>
          </a:extLst>
        </p:spPr>
      </p:pic>
      <p:sp>
        <p:nvSpPr>
          <p:cNvPr id="4" name="Left Arrow 3"/>
          <p:cNvSpPr/>
          <p:nvPr/>
        </p:nvSpPr>
        <p:spPr>
          <a:xfrm>
            <a:off x="1828800" y="3742644"/>
            <a:ext cx="3276600" cy="990600"/>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5" name="TextBox 4"/>
          <p:cNvSpPr txBox="1"/>
          <p:nvPr/>
        </p:nvSpPr>
        <p:spPr>
          <a:xfrm>
            <a:off x="2543858" y="4053278"/>
            <a:ext cx="1757212" cy="369332"/>
          </a:xfrm>
          <a:prstGeom prst="rect">
            <a:avLst/>
          </a:prstGeom>
          <a:noFill/>
        </p:spPr>
        <p:txBody>
          <a:bodyPr wrap="none" rtlCol="0">
            <a:spAutoFit/>
          </a:bodyPr>
          <a:lstStyle/>
          <a:p>
            <a:r>
              <a:rPr lang="en-US" b="1" dirty="0" smtClean="0"/>
              <a:t>Drag and </a:t>
            </a:r>
            <a:r>
              <a:rPr lang="en-US" b="1" dirty="0" err="1" smtClean="0"/>
              <a:t>Dop</a:t>
            </a:r>
            <a:endParaRPr lang="en-US" b="1" dirty="0"/>
          </a:p>
        </p:txBody>
      </p:sp>
    </p:spTree>
    <p:extLst>
      <p:ext uri="{BB962C8B-B14F-4D97-AF65-F5344CB8AC3E}">
        <p14:creationId xmlns:p14="http://schemas.microsoft.com/office/powerpoint/2010/main" val="24525863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7024744" cy="1905000"/>
          </a:xfrm>
        </p:spPr>
        <p:txBody>
          <a:bodyPr>
            <a:normAutofit fontScale="90000"/>
          </a:bodyPr>
          <a:lstStyle/>
          <a:p>
            <a:r>
              <a:rPr lang="en-US" dirty="0" smtClean="0"/>
              <a:t>Step 6.3: any View </a:t>
            </a:r>
            <a:br>
              <a:rPr lang="en-US" dirty="0" smtClean="0"/>
            </a:br>
            <a:r>
              <a:rPr lang="en-US" dirty="0" smtClean="0"/>
              <a:t>you dragged into </a:t>
            </a:r>
            <a:r>
              <a:rPr lang="en-US" dirty="0" err="1" smtClean="0"/>
              <a:t>ViewController</a:t>
            </a:r>
            <a:r>
              <a:rPr lang="en-US" dirty="0" smtClean="0"/>
              <a:t> –</a:t>
            </a:r>
            <a:br>
              <a:rPr lang="en-US" dirty="0" smtClean="0"/>
            </a:br>
            <a:r>
              <a:rPr lang="en-US" dirty="0" smtClean="0"/>
              <a:t>you can alter the</a:t>
            </a:r>
            <a:br>
              <a:rPr lang="en-US" dirty="0" smtClean="0"/>
            </a:br>
            <a:r>
              <a:rPr lang="en-US" dirty="0" smtClean="0"/>
              <a:t> properties</a:t>
            </a:r>
            <a:endParaRPr lang="en-US" dirty="0"/>
          </a:p>
        </p:txBody>
      </p:sp>
      <p:sp>
        <p:nvSpPr>
          <p:cNvPr id="3" name="Content Placeholder 2"/>
          <p:cNvSpPr>
            <a:spLocks noGrp="1"/>
          </p:cNvSpPr>
          <p:nvPr>
            <p:ph idx="1"/>
          </p:nvPr>
        </p:nvSpPr>
        <p:spPr>
          <a:xfrm>
            <a:off x="228600" y="3200400"/>
            <a:ext cx="6777317" cy="3508977"/>
          </a:xfrm>
        </p:spPr>
        <p:txBody>
          <a:bodyPr/>
          <a:lstStyle/>
          <a:p>
            <a:r>
              <a:rPr lang="en-US" dirty="0" smtClean="0"/>
              <a:t>Click on View object</a:t>
            </a:r>
          </a:p>
          <a:p>
            <a:r>
              <a:rPr lang="en-US" dirty="0" smtClean="0"/>
              <a:t>Go to Attributes Inspector</a:t>
            </a:r>
            <a:br>
              <a:rPr lang="en-US" dirty="0" smtClean="0"/>
            </a:br>
            <a:r>
              <a:rPr lang="en-US" dirty="0" smtClean="0"/>
              <a:t>&amp; alter desired properties</a:t>
            </a:r>
            <a:endParaRPr lang="en-US" dirty="0"/>
          </a:p>
        </p:txBody>
      </p:sp>
      <p:pic>
        <p:nvPicPr>
          <p:cNvPr id="7170" name="Picture 2" descr="image: ../Art/2_inspector_attributes_2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94450" y="533400"/>
            <a:ext cx="4449549" cy="63354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2822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024744" cy="1143000"/>
          </a:xfrm>
        </p:spPr>
        <p:txBody>
          <a:bodyPr>
            <a:normAutofit fontScale="90000"/>
          </a:bodyPr>
          <a:lstStyle/>
          <a:p>
            <a:r>
              <a:rPr lang="en-US" dirty="0" smtClean="0"/>
              <a:t>What it looks like after adding a few Views</a:t>
            </a:r>
            <a:endParaRPr lang="en-US" dirty="0"/>
          </a:p>
        </p:txBody>
      </p:sp>
      <p:sp>
        <p:nvSpPr>
          <p:cNvPr id="3" name="Content Placeholder 2"/>
          <p:cNvSpPr>
            <a:spLocks noGrp="1"/>
          </p:cNvSpPr>
          <p:nvPr>
            <p:ph idx="1"/>
          </p:nvPr>
        </p:nvSpPr>
        <p:spPr/>
        <p:txBody>
          <a:bodyPr/>
          <a:lstStyle/>
          <a:p>
            <a:r>
              <a:rPr lang="en-US" dirty="0" smtClean="0"/>
              <a:t>Added Label, </a:t>
            </a:r>
            <a:r>
              <a:rPr lang="en-US" dirty="0" err="1" smtClean="0"/>
              <a:t>TextField</a:t>
            </a:r>
            <a:r>
              <a:rPr lang="en-US" dirty="0" smtClean="0"/>
              <a:t> and Button</a:t>
            </a:r>
            <a:endParaRPr lang="en-US" dirty="0"/>
          </a:p>
        </p:txBody>
      </p:sp>
      <p:pic>
        <p:nvPicPr>
          <p:cNvPr id="8196" name="Picture 4" descr="image: ../Art/2_outlineview_toggle_2x.png"/>
          <p:cNvPicPr>
            <a:picLocks noChangeAspect="1" noChangeArrowheads="1"/>
          </p:cNvPicPr>
          <p:nvPr/>
        </p:nvPicPr>
        <p:blipFill rotWithShape="1">
          <a:blip r:embed="rId2">
            <a:extLst>
              <a:ext uri="{28A0092B-C50C-407E-A947-70E740481C1C}">
                <a14:useLocalDpi xmlns:a14="http://schemas.microsoft.com/office/drawing/2010/main" val="0"/>
              </a:ext>
            </a:extLst>
          </a:blip>
          <a:srcRect t="6959"/>
          <a:stretch/>
        </p:blipFill>
        <p:spPr bwMode="auto">
          <a:xfrm>
            <a:off x="163286" y="1219200"/>
            <a:ext cx="8872991" cy="5529943"/>
          </a:xfrm>
          <a:prstGeom prst="rect">
            <a:avLst/>
          </a:prstGeom>
          <a:noFill/>
          <a:extLst>
            <a:ext uri="{909E8E84-426E-40DD-AFC4-6F175D3DCCD1}">
              <a14:hiddenFill xmlns:a14="http://schemas.microsoft.com/office/drawing/2010/main">
                <a:solidFill>
                  <a:srgbClr val="FFFFFF"/>
                </a:solidFill>
              </a14:hiddenFill>
            </a:ext>
          </a:extLst>
        </p:spPr>
      </p:pic>
      <p:sp>
        <p:nvSpPr>
          <p:cNvPr id="4" name="Left-Right Arrow 3"/>
          <p:cNvSpPr/>
          <p:nvPr/>
        </p:nvSpPr>
        <p:spPr>
          <a:xfrm>
            <a:off x="2438400" y="2715986"/>
            <a:ext cx="1219200" cy="3429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71861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Zoom in on Outline view</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43000" y="2514600"/>
            <a:ext cx="3343275" cy="3508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828800" y="3886200"/>
            <a:ext cx="2667000" cy="990600"/>
          </a:xfrm>
          <a:prstGeom prst="ellipse">
            <a:avLst/>
          </a:prstGeom>
          <a:noFill/>
          <a:ln w="57150">
            <a:solidFill>
              <a:srgbClr val="FF0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09551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ANOTHER EXAMPLE</a:t>
            </a:r>
            <a:br>
              <a:rPr lang="en-US" dirty="0" smtClean="0"/>
            </a:br>
            <a:r>
              <a:rPr lang="en-US" dirty="0" smtClean="0"/>
              <a:t>: </a:t>
            </a:r>
            <a:r>
              <a:rPr lang="en-US" dirty="0" smtClean="0"/>
              <a:t>find Label in Objects Inspector drag and drop</a:t>
            </a:r>
            <a:endParaRPr lang="en-US" dirty="0"/>
          </a:p>
        </p:txBody>
      </p:sp>
      <p:pic>
        <p:nvPicPr>
          <p:cNvPr id="1741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362200"/>
            <a:ext cx="5334000" cy="414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63710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Choose type of project</a:t>
            </a:r>
            <a:endParaRPr lang="en-US" dirty="0"/>
          </a:p>
        </p:txBody>
      </p:sp>
      <p:sp>
        <p:nvSpPr>
          <p:cNvPr id="3" name="Content Placeholder 2"/>
          <p:cNvSpPr>
            <a:spLocks noGrp="1"/>
          </p:cNvSpPr>
          <p:nvPr>
            <p:ph idx="1"/>
          </p:nvPr>
        </p:nvSpPr>
        <p:spPr/>
        <p:txBody>
          <a:bodyPr/>
          <a:lstStyle/>
          <a:p>
            <a:r>
              <a:rPr lang="en-US" dirty="0" smtClean="0"/>
              <a:t>Master-Detail </a:t>
            </a:r>
            <a:r>
              <a:rPr lang="en-US" dirty="0" err="1" smtClean="0"/>
              <a:t>Applicaton</a:t>
            </a:r>
            <a:r>
              <a:rPr lang="en-US" dirty="0" smtClean="0"/>
              <a:t>: This good for </a:t>
            </a:r>
            <a:r>
              <a:rPr lang="en-US" dirty="0" err="1" smtClean="0"/>
              <a:t>Ipad</a:t>
            </a:r>
            <a:r>
              <a:rPr lang="en-US" dirty="0" smtClean="0"/>
              <a:t>  (has list on left and details on larger right area)</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505200"/>
            <a:ext cx="5429250" cy="2752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951810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change </a:t>
            </a:r>
            <a:r>
              <a:rPr lang="en-US" dirty="0" smtClean="0"/>
              <a:t>properties of Label in inspector</a:t>
            </a:r>
            <a:endParaRPr lang="en-US" dirty="0"/>
          </a:p>
        </p:txBody>
      </p:sp>
      <p:sp>
        <p:nvSpPr>
          <p:cNvPr id="3" name="Content Placeholder 2"/>
          <p:cNvSpPr>
            <a:spLocks noGrp="1"/>
          </p:cNvSpPr>
          <p:nvPr>
            <p:ph idx="1"/>
          </p:nvPr>
        </p:nvSpPr>
        <p:spPr/>
        <p:txBody>
          <a:bodyPr/>
          <a:lstStyle/>
          <a:p>
            <a:r>
              <a:rPr lang="en-US" dirty="0" smtClean="0"/>
              <a:t>Change text, size, center it</a:t>
            </a:r>
            <a:endParaRPr lang="en-US"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2895600"/>
            <a:ext cx="4914900" cy="3857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97997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990600"/>
            <a:ext cx="7024744" cy="1143000"/>
          </a:xfrm>
        </p:spPr>
        <p:txBody>
          <a:bodyPr/>
          <a:lstStyle/>
          <a:p>
            <a:r>
              <a:rPr lang="en-US" dirty="0" smtClean="0"/>
              <a:t>Now…Add a Text Field</a:t>
            </a:r>
            <a:endParaRPr lang="en-US" dirty="0"/>
          </a:p>
        </p:txBody>
      </p:sp>
      <p:sp>
        <p:nvSpPr>
          <p:cNvPr id="3" name="Content Placeholder 2"/>
          <p:cNvSpPr>
            <a:spLocks noGrp="1"/>
          </p:cNvSpPr>
          <p:nvPr>
            <p:ph idx="1"/>
          </p:nvPr>
        </p:nvSpPr>
        <p:spPr/>
        <p:txBody>
          <a:bodyPr/>
          <a:lstStyle/>
          <a:p>
            <a:r>
              <a:rPr lang="en-US" dirty="0" smtClean="0"/>
              <a:t>Make it width bigger, setup properties: </a:t>
            </a:r>
            <a:br>
              <a:rPr lang="en-US" dirty="0" smtClean="0"/>
            </a:br>
            <a:r>
              <a:rPr lang="en-US" dirty="0" smtClean="0"/>
              <a:t>set text that initially appears (placeholder)</a:t>
            </a:r>
            <a:endParaRPr lang="en-US" dirty="0"/>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529" y="3407229"/>
            <a:ext cx="4686300" cy="3495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5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726996"/>
            <a:ext cx="5200650" cy="3152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13818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914400"/>
            <a:ext cx="7024744" cy="1143000"/>
          </a:xfrm>
        </p:spPr>
        <p:txBody>
          <a:bodyPr>
            <a:normAutofit fontScale="90000"/>
          </a:bodyPr>
          <a:lstStyle/>
          <a:p>
            <a:r>
              <a:rPr lang="en-US" dirty="0" smtClean="0"/>
              <a:t>Step 6.4: in  </a:t>
            </a:r>
            <a:r>
              <a:rPr lang="en-US" dirty="0" smtClean="0"/>
              <a:t>inspector window Set Simulator Metrics</a:t>
            </a:r>
            <a:endParaRPr lang="en-US" dirty="0"/>
          </a:p>
        </p:txBody>
      </p:sp>
      <p:sp>
        <p:nvSpPr>
          <p:cNvPr id="3" name="Content Placeholder 2"/>
          <p:cNvSpPr>
            <a:spLocks noGrp="1"/>
          </p:cNvSpPr>
          <p:nvPr>
            <p:ph idx="1"/>
          </p:nvPr>
        </p:nvSpPr>
        <p:spPr>
          <a:xfrm>
            <a:off x="990600" y="1981200"/>
            <a:ext cx="7620000" cy="3508977"/>
          </a:xfrm>
        </p:spPr>
        <p:txBody>
          <a:bodyPr/>
          <a:lstStyle/>
          <a:p>
            <a:r>
              <a:rPr lang="en-US" dirty="0" smtClean="0"/>
              <a:t>Here choose the smaller iPhone 4 option in portrait view</a:t>
            </a:r>
            <a:endParaRPr lang="en-US"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819400"/>
            <a:ext cx="5467350"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13120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1" y="2708476"/>
            <a:ext cx="3550920" cy="1702160"/>
          </a:xfrm>
        </p:spPr>
        <p:txBody>
          <a:bodyPr/>
          <a:lstStyle/>
          <a:p>
            <a:r>
              <a:rPr lang="en-US" dirty="0" smtClean="0"/>
              <a:t>Event </a:t>
            </a:r>
            <a:r>
              <a:rPr lang="en-US" dirty="0" err="1" smtClean="0"/>
              <a:t>Hadling</a:t>
            </a:r>
            <a:endParaRPr lang="en-US" dirty="0"/>
          </a:p>
        </p:txBody>
      </p:sp>
      <p:sp>
        <p:nvSpPr>
          <p:cNvPr id="3" name="Subtitle 2"/>
          <p:cNvSpPr>
            <a:spLocks noGrp="1"/>
          </p:cNvSpPr>
          <p:nvPr>
            <p:ph type="subTitle" idx="1"/>
          </p:nvPr>
        </p:nvSpPr>
        <p:spPr/>
        <p:txBody>
          <a:bodyPr/>
          <a:lstStyle/>
          <a:p>
            <a:r>
              <a:rPr lang="en-US" dirty="0" smtClean="0"/>
              <a:t>….how we do it</a:t>
            </a:r>
            <a:endParaRPr lang="en-US" dirty="0"/>
          </a:p>
        </p:txBody>
      </p:sp>
    </p:spTree>
    <p:extLst>
      <p:ext uri="{BB962C8B-B14F-4D97-AF65-F5344CB8AC3E}">
        <p14:creationId xmlns:p14="http://schemas.microsoft.com/office/powerpoint/2010/main" val="3704987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 Add some Event handling code so your </a:t>
            </a:r>
            <a:r>
              <a:rPr lang="en-US" dirty="0" err="1" smtClean="0"/>
              <a:t>gui</a:t>
            </a:r>
            <a:r>
              <a:rPr lang="en-US" dirty="0" smtClean="0"/>
              <a:t> works</a:t>
            </a:r>
            <a:endParaRPr lang="en-US" dirty="0"/>
          </a:p>
        </p:txBody>
      </p:sp>
      <p:sp>
        <p:nvSpPr>
          <p:cNvPr id="3" name="Content Placeholder 2"/>
          <p:cNvSpPr>
            <a:spLocks noGrp="1"/>
          </p:cNvSpPr>
          <p:nvPr>
            <p:ph idx="1"/>
          </p:nvPr>
        </p:nvSpPr>
        <p:spPr/>
        <p:txBody>
          <a:bodyPr/>
          <a:lstStyle/>
          <a:p>
            <a:r>
              <a:rPr lang="en-US" dirty="0" smtClean="0"/>
              <a:t>Here when user types in something in the Text Field you will read it in and change the Label to say Hello “Name Entered”</a:t>
            </a:r>
            <a:endParaRPr lang="en-US" dirty="0"/>
          </a:p>
        </p:txBody>
      </p:sp>
    </p:spTree>
    <p:extLst>
      <p:ext uri="{BB962C8B-B14F-4D97-AF65-F5344CB8AC3E}">
        <p14:creationId xmlns:p14="http://schemas.microsoft.com/office/powerpoint/2010/main" val="4191204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7.1: bring up assistant editor</a:t>
            </a:r>
            <a:endParaRPr lang="en-US" dirty="0"/>
          </a:p>
        </p:txBody>
      </p:sp>
      <p:sp>
        <p:nvSpPr>
          <p:cNvPr id="3" name="Content Placeholder 2"/>
          <p:cNvSpPr>
            <a:spLocks noGrp="1"/>
          </p:cNvSpPr>
          <p:nvPr>
            <p:ph idx="1"/>
          </p:nvPr>
        </p:nvSpPr>
        <p:spPr/>
        <p:txBody>
          <a:bodyPr/>
          <a:lstStyle/>
          <a:p>
            <a:r>
              <a:rPr lang="en-US" dirty="0" smtClean="0"/>
              <a:t>Lets you see storyboard AND code</a:t>
            </a:r>
            <a:endParaRPr lang="en-US" dirty="0"/>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124200"/>
            <a:ext cx="694372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33934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7.1:  assistant editor—what it looks like</a:t>
            </a:r>
            <a:endParaRPr lang="en-US" dirty="0"/>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3048000"/>
            <a:ext cx="6927106"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333999" y="3331420"/>
            <a:ext cx="3228769" cy="369332"/>
          </a:xfrm>
          <a:prstGeom prst="rect">
            <a:avLst/>
          </a:prstGeom>
          <a:solidFill>
            <a:srgbClr val="FFC000"/>
          </a:solidFill>
        </p:spPr>
        <p:txBody>
          <a:bodyPr wrap="none" rtlCol="0">
            <a:spAutoFit/>
          </a:bodyPr>
          <a:lstStyle/>
          <a:p>
            <a:r>
              <a:rPr lang="en-US" dirty="0" smtClean="0"/>
              <a:t>Code –here </a:t>
            </a:r>
            <a:r>
              <a:rPr lang="en-US" dirty="0" err="1" smtClean="0"/>
              <a:t>ViewController</a:t>
            </a:r>
            <a:endParaRPr lang="en-US" dirty="0"/>
          </a:p>
        </p:txBody>
      </p:sp>
      <p:sp>
        <p:nvSpPr>
          <p:cNvPr id="6" name="TextBox 5"/>
          <p:cNvSpPr txBox="1"/>
          <p:nvPr/>
        </p:nvSpPr>
        <p:spPr>
          <a:xfrm>
            <a:off x="2438400" y="3472934"/>
            <a:ext cx="1414170" cy="369332"/>
          </a:xfrm>
          <a:prstGeom prst="rect">
            <a:avLst/>
          </a:prstGeom>
          <a:solidFill>
            <a:srgbClr val="FFC000"/>
          </a:solidFill>
        </p:spPr>
        <p:txBody>
          <a:bodyPr wrap="none" rtlCol="0">
            <a:spAutoFit/>
          </a:bodyPr>
          <a:lstStyle/>
          <a:p>
            <a:r>
              <a:rPr lang="en-US" dirty="0" smtClean="0"/>
              <a:t>Storyboard</a:t>
            </a:r>
            <a:endParaRPr lang="en-US" dirty="0"/>
          </a:p>
        </p:txBody>
      </p:sp>
    </p:spTree>
    <p:extLst>
      <p:ext uri="{BB962C8B-B14F-4D97-AF65-F5344CB8AC3E}">
        <p14:creationId xmlns:p14="http://schemas.microsoft.com/office/powerpoint/2010/main" val="18296551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7.2: Create </a:t>
            </a:r>
            <a:r>
              <a:rPr lang="en-US" b="1" dirty="0" err="1" smtClean="0">
                <a:solidFill>
                  <a:srgbClr val="FF0000"/>
                </a:solidFill>
              </a:rPr>
              <a:t>IBoutlets</a:t>
            </a:r>
            <a:r>
              <a:rPr lang="en-US" dirty="0" smtClean="0"/>
              <a:t> for all GUI widgets you want “handles to in your code</a:t>
            </a:r>
            <a:endParaRPr lang="en-US" dirty="0"/>
          </a:p>
        </p:txBody>
      </p:sp>
      <p:sp>
        <p:nvSpPr>
          <p:cNvPr id="3" name="Content Placeholder 2"/>
          <p:cNvSpPr>
            <a:spLocks noGrp="1"/>
          </p:cNvSpPr>
          <p:nvPr>
            <p:ph idx="1"/>
          </p:nvPr>
        </p:nvSpPr>
        <p:spPr/>
        <p:txBody>
          <a:bodyPr/>
          <a:lstStyle/>
          <a:p>
            <a:pPr marL="525780" indent="-457200">
              <a:buFont typeface="+mj-lt"/>
              <a:buAutoNum type="arabicPeriod"/>
            </a:pPr>
            <a:r>
              <a:rPr lang="en-US" dirty="0" smtClean="0"/>
              <a:t>Select </a:t>
            </a:r>
            <a:r>
              <a:rPr lang="en-US" dirty="0" err="1" smtClean="0"/>
              <a:t>Gui</a:t>
            </a:r>
            <a:r>
              <a:rPr lang="en-US" dirty="0" smtClean="0"/>
              <a:t> Widget in Storyboard</a:t>
            </a:r>
          </a:p>
          <a:p>
            <a:pPr marL="525780" indent="-457200">
              <a:buFont typeface="+mj-lt"/>
              <a:buAutoNum type="arabicPeriod"/>
            </a:pPr>
            <a:r>
              <a:rPr lang="en-US" dirty="0" smtClean="0"/>
              <a:t>Right Click on it and drag to </a:t>
            </a:r>
            <a:r>
              <a:rPr lang="en-US" dirty="0" err="1" smtClean="0"/>
              <a:t>ViewController</a:t>
            </a:r>
            <a:r>
              <a:rPr lang="en-US" dirty="0" smtClean="0"/>
              <a:t> code below the class statement</a:t>
            </a:r>
            <a:endParaRPr lang="en-US" dirty="0"/>
          </a:p>
        </p:txBody>
      </p:sp>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648808"/>
            <a:ext cx="5562600" cy="32091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85542" y="4572000"/>
            <a:ext cx="3199915" cy="1754326"/>
          </a:xfrm>
          <a:prstGeom prst="rect">
            <a:avLst/>
          </a:prstGeom>
          <a:solidFill>
            <a:srgbClr val="FFC000"/>
          </a:solidFill>
        </p:spPr>
        <p:txBody>
          <a:bodyPr wrap="none" rtlCol="0">
            <a:spAutoFit/>
          </a:bodyPr>
          <a:lstStyle/>
          <a:p>
            <a:r>
              <a:rPr lang="en-US" dirty="0" smtClean="0"/>
              <a:t>You want a “handle” to</a:t>
            </a:r>
            <a:br>
              <a:rPr lang="en-US" dirty="0" smtClean="0"/>
            </a:br>
            <a:r>
              <a:rPr lang="en-US" dirty="0" smtClean="0"/>
              <a:t>a view object in your </a:t>
            </a:r>
            <a:r>
              <a:rPr lang="en-US" dirty="0"/>
              <a:t/>
            </a:r>
            <a:br>
              <a:rPr lang="en-US" dirty="0"/>
            </a:br>
            <a:r>
              <a:rPr lang="en-US" dirty="0" smtClean="0"/>
              <a:t>interface when you want</a:t>
            </a:r>
            <a:br>
              <a:rPr lang="en-US" dirty="0" smtClean="0"/>
            </a:br>
            <a:r>
              <a:rPr lang="en-US" dirty="0" smtClean="0"/>
              <a:t>to manipulate the view</a:t>
            </a:r>
            <a:br>
              <a:rPr lang="en-US" dirty="0" smtClean="0"/>
            </a:br>
            <a:r>
              <a:rPr lang="en-US" dirty="0" smtClean="0"/>
              <a:t>object or read data / state</a:t>
            </a:r>
            <a:br>
              <a:rPr lang="en-US" dirty="0" smtClean="0"/>
            </a:br>
            <a:r>
              <a:rPr lang="en-US" dirty="0" smtClean="0"/>
              <a:t>from it</a:t>
            </a:r>
            <a:endParaRPr lang="en-US" dirty="0"/>
          </a:p>
        </p:txBody>
      </p:sp>
    </p:spTree>
    <p:extLst>
      <p:ext uri="{BB962C8B-B14F-4D97-AF65-F5344CB8AC3E}">
        <p14:creationId xmlns:p14="http://schemas.microsoft.com/office/powerpoint/2010/main" val="109658514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Step 7.2: Create </a:t>
            </a:r>
            <a:r>
              <a:rPr lang="en-US" dirty="0" err="1"/>
              <a:t>IBoutlets</a:t>
            </a:r>
            <a:r>
              <a:rPr lang="en-US" dirty="0"/>
              <a:t> for all GUI widgets you want “</a:t>
            </a:r>
            <a:r>
              <a:rPr lang="en-US" dirty="0" smtClean="0"/>
              <a:t>handles” </a:t>
            </a:r>
            <a:r>
              <a:rPr lang="en-US" dirty="0"/>
              <a:t>to in your code</a:t>
            </a:r>
          </a:p>
        </p:txBody>
      </p:sp>
      <p:sp>
        <p:nvSpPr>
          <p:cNvPr id="3" name="Content Placeholder 2"/>
          <p:cNvSpPr>
            <a:spLocks noGrp="1"/>
          </p:cNvSpPr>
          <p:nvPr>
            <p:ph idx="1"/>
          </p:nvPr>
        </p:nvSpPr>
        <p:spPr>
          <a:xfrm>
            <a:off x="304800" y="2360311"/>
            <a:ext cx="6777317" cy="3508977"/>
          </a:xfrm>
        </p:spPr>
        <p:txBody>
          <a:bodyPr/>
          <a:lstStyle/>
          <a:p>
            <a:pPr marL="822960" lvl="1" indent="-457200">
              <a:buAutoNum type="arabicPeriod" startAt="3"/>
            </a:pPr>
            <a:r>
              <a:rPr lang="en-US" dirty="0" smtClean="0"/>
              <a:t>Now release and fill in pop-up --- give it a name (here “</a:t>
            </a:r>
            <a:r>
              <a:rPr lang="en-US" b="1" dirty="0" err="1" smtClean="0">
                <a:solidFill>
                  <a:srgbClr val="FF0000"/>
                </a:solidFill>
              </a:rPr>
              <a:t>nameLabel</a:t>
            </a:r>
            <a:r>
              <a:rPr lang="en-US" dirty="0" smtClean="0"/>
              <a:t>”)  and hit CONNECT</a:t>
            </a:r>
          </a:p>
          <a:p>
            <a:pPr marL="822960" lvl="1" indent="-457200">
              <a:buAutoNum type="arabicPeriod" startAt="3"/>
            </a:pPr>
            <a:r>
              <a:rPr lang="en-US" dirty="0" smtClean="0"/>
              <a:t>Now you will have the following code</a:t>
            </a:r>
            <a:endParaRPr lang="en-US" dirty="0"/>
          </a:p>
        </p:txBody>
      </p:sp>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2471057"/>
            <a:ext cx="2676525"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14800"/>
            <a:ext cx="3990975" cy="2867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486399" y="4114800"/>
            <a:ext cx="3023585" cy="1200329"/>
          </a:xfrm>
          <a:prstGeom prst="rect">
            <a:avLst/>
          </a:prstGeom>
          <a:solidFill>
            <a:srgbClr val="FFC000"/>
          </a:solidFill>
        </p:spPr>
        <p:txBody>
          <a:bodyPr wrap="none" rtlCol="0">
            <a:spAutoFit/>
          </a:bodyPr>
          <a:lstStyle/>
          <a:p>
            <a:r>
              <a:rPr lang="en-US" dirty="0" err="1" smtClean="0"/>
              <a:t>IBOutlet</a:t>
            </a:r>
            <a:r>
              <a:rPr lang="en-US" dirty="0" smtClean="0"/>
              <a:t> is a kind of</a:t>
            </a:r>
            <a:br>
              <a:rPr lang="en-US" dirty="0" smtClean="0"/>
            </a:br>
            <a:r>
              <a:rPr lang="en-US" dirty="0" smtClean="0"/>
              <a:t>“connection” like an</a:t>
            </a:r>
            <a:br>
              <a:rPr lang="en-US" dirty="0" smtClean="0"/>
            </a:br>
            <a:r>
              <a:rPr lang="en-US" dirty="0" smtClean="0"/>
              <a:t>electrical outlet between</a:t>
            </a:r>
            <a:br>
              <a:rPr lang="en-US" dirty="0" smtClean="0"/>
            </a:br>
            <a:r>
              <a:rPr lang="en-US" dirty="0" smtClean="0"/>
              <a:t>code and the GUI</a:t>
            </a:r>
            <a:endParaRPr lang="en-US" dirty="0"/>
          </a:p>
        </p:txBody>
      </p:sp>
      <p:sp>
        <p:nvSpPr>
          <p:cNvPr id="7" name="TextBox 6"/>
          <p:cNvSpPr txBox="1"/>
          <p:nvPr/>
        </p:nvSpPr>
        <p:spPr>
          <a:xfrm>
            <a:off x="5257800" y="5657670"/>
            <a:ext cx="4171335" cy="1200329"/>
          </a:xfrm>
          <a:prstGeom prst="rect">
            <a:avLst/>
          </a:prstGeom>
          <a:solidFill>
            <a:srgbClr val="FFC000"/>
          </a:solidFill>
        </p:spPr>
        <p:txBody>
          <a:bodyPr wrap="none" rtlCol="0">
            <a:spAutoFit/>
          </a:bodyPr>
          <a:lstStyle/>
          <a:p>
            <a:r>
              <a:rPr lang="en-US" dirty="0" smtClean="0"/>
              <a:t>NOTE: the nil here does not </a:t>
            </a:r>
            <a:br>
              <a:rPr lang="en-US" dirty="0" smtClean="0"/>
            </a:br>
            <a:r>
              <a:rPr lang="en-US" dirty="0" smtClean="0"/>
              <a:t>mean a nil object but, rather</a:t>
            </a:r>
            <a:br>
              <a:rPr lang="en-US" dirty="0" smtClean="0"/>
            </a:br>
            <a:r>
              <a:rPr lang="en-US" dirty="0" smtClean="0"/>
              <a:t>we are not changing the properties</a:t>
            </a:r>
            <a:br>
              <a:rPr lang="en-US" dirty="0" smtClean="0"/>
            </a:br>
            <a:r>
              <a:rPr lang="en-US" dirty="0" smtClean="0"/>
              <a:t>or text of the Label in the GUI</a:t>
            </a:r>
            <a:endParaRPr lang="en-US" dirty="0"/>
          </a:p>
        </p:txBody>
      </p:sp>
      <p:cxnSp>
        <p:nvCxnSpPr>
          <p:cNvPr id="8" name="Curved Connector 7"/>
          <p:cNvCxnSpPr/>
          <p:nvPr/>
        </p:nvCxnSpPr>
        <p:spPr>
          <a:xfrm rot="10800000">
            <a:off x="4114800" y="5029200"/>
            <a:ext cx="1143000" cy="628470"/>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86657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7.2: another example –here for a </a:t>
            </a:r>
            <a:r>
              <a:rPr lang="en-US" dirty="0" err="1" smtClean="0"/>
              <a:t>UITextField</a:t>
            </a:r>
            <a:r>
              <a:rPr lang="en-US" dirty="0" smtClean="0"/>
              <a:t> object</a:t>
            </a:r>
            <a:endParaRPr lang="en-US" dirty="0"/>
          </a:p>
        </p:txBody>
      </p:sp>
      <p:sp>
        <p:nvSpPr>
          <p:cNvPr id="3" name="Content Placeholder 2"/>
          <p:cNvSpPr>
            <a:spLocks noGrp="1"/>
          </p:cNvSpPr>
          <p:nvPr>
            <p:ph idx="1"/>
          </p:nvPr>
        </p:nvSpPr>
        <p:spPr/>
        <p:txBody>
          <a:bodyPr/>
          <a:lstStyle/>
          <a:p>
            <a:endParaRPr lang="en-US"/>
          </a:p>
        </p:txBody>
      </p:sp>
      <p:pic>
        <p:nvPicPr>
          <p:cNvPr id="10242" name="Picture 2" descr="image: ../Art/3_textfield_addoutlet_2x.png"/>
          <p:cNvPicPr>
            <a:picLocks noChangeAspect="1" noChangeArrowheads="1"/>
          </p:cNvPicPr>
          <p:nvPr/>
        </p:nvPicPr>
        <p:blipFill rotWithShape="1">
          <a:blip r:embed="rId2">
            <a:extLst>
              <a:ext uri="{28A0092B-C50C-407E-A947-70E740481C1C}">
                <a14:useLocalDpi xmlns:a14="http://schemas.microsoft.com/office/drawing/2010/main" val="0"/>
              </a:ext>
            </a:extLst>
          </a:blip>
          <a:srcRect b="33531"/>
          <a:stretch/>
        </p:blipFill>
        <p:spPr bwMode="auto">
          <a:xfrm>
            <a:off x="381000" y="2438400"/>
            <a:ext cx="8576617" cy="4267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29000" y="5599330"/>
            <a:ext cx="5397631" cy="646331"/>
          </a:xfrm>
          <a:prstGeom prst="rect">
            <a:avLst/>
          </a:prstGeom>
          <a:solidFill>
            <a:srgbClr val="FFC000"/>
          </a:solidFill>
        </p:spPr>
        <p:txBody>
          <a:bodyPr wrap="none" rtlCol="0">
            <a:spAutoFit/>
          </a:bodyPr>
          <a:lstStyle/>
          <a:p>
            <a:r>
              <a:rPr lang="en-US" dirty="0"/>
              <a:t>@</a:t>
            </a:r>
            <a:r>
              <a:rPr lang="en-US" dirty="0" err="1"/>
              <a:t>IBOutlet</a:t>
            </a:r>
            <a:r>
              <a:rPr lang="en-US" dirty="0"/>
              <a:t> weak </a:t>
            </a:r>
            <a:r>
              <a:rPr lang="en-US" dirty="0" err="1"/>
              <a:t>var</a:t>
            </a:r>
            <a:r>
              <a:rPr lang="en-US" dirty="0"/>
              <a:t> </a:t>
            </a:r>
            <a:r>
              <a:rPr lang="en-US" b="1" dirty="0" err="1"/>
              <a:t>nameTextField</a:t>
            </a:r>
            <a:r>
              <a:rPr lang="en-US" dirty="0"/>
              <a:t>: </a:t>
            </a:r>
            <a:r>
              <a:rPr lang="en-US" dirty="0" err="1"/>
              <a:t>UITextField</a:t>
            </a:r>
            <a:r>
              <a:rPr lang="en-US" dirty="0"/>
              <a:t>!</a:t>
            </a:r>
          </a:p>
          <a:p>
            <a:endParaRPr lang="en-US" dirty="0"/>
          </a:p>
        </p:txBody>
      </p:sp>
      <p:sp>
        <p:nvSpPr>
          <p:cNvPr id="6" name="Up Arrow 5"/>
          <p:cNvSpPr/>
          <p:nvPr/>
        </p:nvSpPr>
        <p:spPr>
          <a:xfrm>
            <a:off x="5562600" y="4582886"/>
            <a:ext cx="364671" cy="1027331"/>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20964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Choose type of project</a:t>
            </a:r>
            <a:endParaRPr lang="en-US" dirty="0"/>
          </a:p>
        </p:txBody>
      </p:sp>
      <p:sp>
        <p:nvSpPr>
          <p:cNvPr id="3" name="Content Placeholder 2"/>
          <p:cNvSpPr>
            <a:spLocks noGrp="1"/>
          </p:cNvSpPr>
          <p:nvPr>
            <p:ph idx="1"/>
          </p:nvPr>
        </p:nvSpPr>
        <p:spPr/>
        <p:txBody>
          <a:bodyPr/>
          <a:lstStyle/>
          <a:p>
            <a:r>
              <a:rPr lang="en-US" dirty="0" smtClean="0"/>
              <a:t>Page-Based </a:t>
            </a:r>
            <a:r>
              <a:rPr lang="en-US" dirty="0" err="1" smtClean="0"/>
              <a:t>Applicaton</a:t>
            </a:r>
            <a:r>
              <a:rPr lang="en-US" dirty="0" smtClean="0"/>
              <a:t>: Scrolling application (like iPhone home screen)</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3733800"/>
            <a:ext cx="5429250" cy="2800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164049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 is the purpose of an outlet?</a:t>
            </a:r>
            <a:endParaRPr lang="en-US" dirty="0"/>
          </a:p>
        </p:txBody>
      </p:sp>
      <p:sp>
        <p:nvSpPr>
          <p:cNvPr id="3" name="Content Placeholder 2"/>
          <p:cNvSpPr>
            <a:spLocks noGrp="1"/>
          </p:cNvSpPr>
          <p:nvPr>
            <p:ph idx="1"/>
          </p:nvPr>
        </p:nvSpPr>
        <p:spPr/>
        <p:txBody>
          <a:bodyPr>
            <a:normAutofit lnSpcReduction="10000"/>
          </a:bodyPr>
          <a:lstStyle/>
          <a:p>
            <a:r>
              <a:rPr lang="en-US" dirty="0" smtClean="0"/>
              <a:t>provide </a:t>
            </a:r>
            <a:r>
              <a:rPr lang="en-US" dirty="0"/>
              <a:t>a </a:t>
            </a:r>
            <a:r>
              <a:rPr lang="en-US" dirty="0" smtClean="0"/>
              <a:t>way to reference, “point to”, “grab a handle to” an </a:t>
            </a:r>
            <a:r>
              <a:rPr lang="en-US" dirty="0"/>
              <a:t>interface </a:t>
            </a:r>
            <a:r>
              <a:rPr lang="en-US" dirty="0" smtClean="0"/>
              <a:t>objects you </a:t>
            </a:r>
            <a:r>
              <a:rPr lang="en-US" dirty="0"/>
              <a:t>added to your </a:t>
            </a:r>
            <a:r>
              <a:rPr lang="en-US" dirty="0" smtClean="0"/>
              <a:t>storyboard in your source code.</a:t>
            </a:r>
            <a:br>
              <a:rPr lang="en-US" dirty="0" smtClean="0"/>
            </a:br>
            <a:endParaRPr lang="en-US" dirty="0" smtClean="0"/>
          </a:p>
          <a:p>
            <a:r>
              <a:rPr lang="en-US" dirty="0" smtClean="0"/>
              <a:t>Creating an Outlet </a:t>
            </a:r>
            <a:r>
              <a:rPr lang="en-US" dirty="0" smtClean="0">
                <a:sym typeface="Wingdings" panose="05000000000000000000" pitchFamily="2" charset="2"/>
              </a:rPr>
              <a:t> </a:t>
            </a:r>
            <a:r>
              <a:rPr lang="en-US" dirty="0" smtClean="0"/>
              <a:t> creates </a:t>
            </a:r>
            <a:r>
              <a:rPr lang="en-US" dirty="0"/>
              <a:t>a </a:t>
            </a:r>
            <a:r>
              <a:rPr lang="en-US" dirty="0">
                <a:hlinkClick r:id="rId2"/>
              </a:rPr>
              <a:t>property</a:t>
            </a:r>
            <a:r>
              <a:rPr lang="en-US" dirty="0"/>
              <a:t> for the object in your view controller file, which lets you access and manipulate that object from code at runtime.</a:t>
            </a:r>
            <a:endParaRPr lang="en-US" dirty="0"/>
          </a:p>
        </p:txBody>
      </p:sp>
    </p:spTree>
    <p:extLst>
      <p:ext uri="{BB962C8B-B14F-4D97-AF65-F5344CB8AC3E}">
        <p14:creationId xmlns:p14="http://schemas.microsoft.com/office/powerpoint/2010/main" val="28692048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24744" cy="1143000"/>
          </a:xfrm>
        </p:spPr>
        <p:txBody>
          <a:bodyPr>
            <a:normAutofit fontScale="90000"/>
          </a:bodyPr>
          <a:lstStyle/>
          <a:p>
            <a:r>
              <a:rPr lang="en-US" dirty="0" smtClean="0"/>
              <a:t>Step 7.3: Create </a:t>
            </a:r>
            <a:r>
              <a:rPr lang="en-US" dirty="0" err="1" smtClean="0"/>
              <a:t>IBActions</a:t>
            </a:r>
            <a:r>
              <a:rPr lang="en-US" dirty="0" smtClean="0"/>
              <a:t> for all GUI widgets you want handle events from</a:t>
            </a:r>
            <a:endParaRPr lang="en-US" dirty="0"/>
          </a:p>
        </p:txBody>
      </p:sp>
      <p:sp>
        <p:nvSpPr>
          <p:cNvPr id="3" name="Content Placeholder 2"/>
          <p:cNvSpPr>
            <a:spLocks noGrp="1"/>
          </p:cNvSpPr>
          <p:nvPr>
            <p:ph idx="1"/>
          </p:nvPr>
        </p:nvSpPr>
        <p:spPr>
          <a:xfrm>
            <a:off x="990600" y="2209800"/>
            <a:ext cx="6777317" cy="1562548"/>
          </a:xfrm>
        </p:spPr>
        <p:txBody>
          <a:bodyPr>
            <a:normAutofit fontScale="85000" lnSpcReduction="20000"/>
          </a:bodyPr>
          <a:lstStyle/>
          <a:p>
            <a:pPr marL="68580" indent="0">
              <a:buNone/>
            </a:pPr>
            <a:r>
              <a:rPr lang="en-US" dirty="0" smtClean="0"/>
              <a:t>Here we want to handle the even when user types (something first) and hits return in the Text Field GUI.</a:t>
            </a:r>
          </a:p>
          <a:p>
            <a:pPr marL="525780" indent="-457200">
              <a:buFont typeface="+mj-lt"/>
              <a:buAutoNum type="arabicPeriod"/>
            </a:pPr>
            <a:r>
              <a:rPr lang="en-US" dirty="0"/>
              <a:t>Select </a:t>
            </a:r>
            <a:r>
              <a:rPr lang="en-US" dirty="0" err="1"/>
              <a:t>Gui</a:t>
            </a:r>
            <a:r>
              <a:rPr lang="en-US" dirty="0"/>
              <a:t> Widget in Storyboard</a:t>
            </a:r>
          </a:p>
          <a:p>
            <a:pPr marL="525780" indent="-457200">
              <a:buFont typeface="+mj-lt"/>
              <a:buAutoNum type="arabicPeriod"/>
            </a:pPr>
            <a:r>
              <a:rPr lang="en-US" dirty="0"/>
              <a:t>Right Click on it and drag to </a:t>
            </a:r>
            <a:r>
              <a:rPr lang="en-US" dirty="0" err="1"/>
              <a:t>ViewController</a:t>
            </a:r>
            <a:r>
              <a:rPr lang="en-US" dirty="0"/>
              <a:t> code </a:t>
            </a:r>
            <a:r>
              <a:rPr lang="en-US" dirty="0" smtClean="0"/>
              <a:t>before end of class</a:t>
            </a:r>
            <a:endParaRPr lang="en-US" dirty="0"/>
          </a:p>
          <a:p>
            <a:pPr marL="525780" indent="-457200">
              <a:buFont typeface="+mj-lt"/>
              <a:buAutoNum type="arabicPeriod"/>
            </a:pPr>
            <a:endParaRPr lang="en-US" dirty="0" smtClean="0"/>
          </a:p>
          <a:p>
            <a:pPr marL="525780" indent="-457200">
              <a:buFont typeface="+mj-lt"/>
              <a:buAutoNum type="arabicPeriod"/>
            </a:pPr>
            <a:endParaRPr lang="en-US" dirty="0"/>
          </a:p>
        </p:txBody>
      </p:sp>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3648075"/>
            <a:ext cx="7953375" cy="3209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9188501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7227" y="495300"/>
            <a:ext cx="7558144" cy="1143000"/>
          </a:xfrm>
        </p:spPr>
        <p:txBody>
          <a:bodyPr>
            <a:normAutofit fontScale="90000"/>
          </a:bodyPr>
          <a:lstStyle/>
          <a:p>
            <a:r>
              <a:rPr lang="en-US" dirty="0"/>
              <a:t>Step 7.3: Create </a:t>
            </a:r>
            <a:r>
              <a:rPr lang="en-US" dirty="0" err="1"/>
              <a:t>IBActions</a:t>
            </a:r>
            <a:r>
              <a:rPr lang="en-US" dirty="0"/>
              <a:t> for all GUI widgets you want handle events from</a:t>
            </a:r>
          </a:p>
        </p:txBody>
      </p:sp>
      <p:sp>
        <p:nvSpPr>
          <p:cNvPr id="3" name="Content Placeholder 2"/>
          <p:cNvSpPr>
            <a:spLocks noGrp="1"/>
          </p:cNvSpPr>
          <p:nvPr>
            <p:ph idx="1"/>
          </p:nvPr>
        </p:nvSpPr>
        <p:spPr>
          <a:xfrm>
            <a:off x="337092" y="1447800"/>
            <a:ext cx="6777317" cy="3508977"/>
          </a:xfrm>
        </p:spPr>
        <p:txBody>
          <a:bodyPr/>
          <a:lstStyle/>
          <a:p>
            <a:pPr marL="822960" lvl="1" indent="-457200">
              <a:buAutoNum type="arabicPeriod" startAt="3"/>
            </a:pPr>
            <a:r>
              <a:rPr lang="en-US" dirty="0" smtClean="0"/>
              <a:t>Now release and fill in pop-up --- </a:t>
            </a:r>
          </a:p>
          <a:p>
            <a:pPr marL="1097280" lvl="2" indent="-457200"/>
            <a:r>
              <a:rPr lang="en-US" dirty="0" smtClean="0"/>
              <a:t>Connection = action</a:t>
            </a:r>
          </a:p>
          <a:p>
            <a:pPr marL="1097280" lvl="2" indent="-457200"/>
            <a:r>
              <a:rPr lang="en-US" dirty="0" smtClean="0"/>
              <a:t>Event = “Did End On Exit”</a:t>
            </a:r>
          </a:p>
          <a:p>
            <a:pPr marL="1097280" lvl="2" indent="-457200"/>
            <a:r>
              <a:rPr lang="en-US" dirty="0" smtClean="0"/>
              <a:t>Type = “</a:t>
            </a:r>
            <a:r>
              <a:rPr lang="en-US" dirty="0" err="1" smtClean="0"/>
              <a:t>UIText</a:t>
            </a:r>
            <a:r>
              <a:rPr lang="en-US" dirty="0" smtClean="0"/>
              <a:t> Field”</a:t>
            </a:r>
          </a:p>
          <a:p>
            <a:pPr marL="1097280" lvl="2" indent="-457200"/>
            <a:r>
              <a:rPr lang="en-US" dirty="0" smtClean="0"/>
              <a:t>Argument= sender</a:t>
            </a:r>
          </a:p>
          <a:p>
            <a:pPr marL="1097280" lvl="2" indent="-457200"/>
            <a:r>
              <a:rPr lang="en-US" dirty="0" smtClean="0"/>
              <a:t>Name=(here “</a:t>
            </a:r>
            <a:r>
              <a:rPr lang="en-US" b="1" dirty="0" err="1" smtClean="0">
                <a:solidFill>
                  <a:srgbClr val="FF0000"/>
                </a:solidFill>
              </a:rPr>
              <a:t>helloWorldAction</a:t>
            </a:r>
            <a:r>
              <a:rPr lang="en-US" dirty="0" smtClean="0"/>
              <a:t>”)</a:t>
            </a:r>
            <a:endParaRPr lang="en-US" dirty="0"/>
          </a:p>
        </p:txBody>
      </p:sp>
      <p:sp>
        <p:nvSpPr>
          <p:cNvPr id="4" name="TextBox 3"/>
          <p:cNvSpPr txBox="1"/>
          <p:nvPr/>
        </p:nvSpPr>
        <p:spPr>
          <a:xfrm>
            <a:off x="5486399" y="4114800"/>
            <a:ext cx="3786614" cy="1477328"/>
          </a:xfrm>
          <a:prstGeom prst="rect">
            <a:avLst/>
          </a:prstGeom>
          <a:solidFill>
            <a:srgbClr val="FFC000"/>
          </a:solidFill>
        </p:spPr>
        <p:txBody>
          <a:bodyPr wrap="none" rtlCol="0">
            <a:spAutoFit/>
          </a:bodyPr>
          <a:lstStyle/>
          <a:p>
            <a:r>
              <a:rPr lang="en-US" dirty="0" smtClean="0"/>
              <a:t>Different Types,</a:t>
            </a:r>
          </a:p>
          <a:p>
            <a:r>
              <a:rPr lang="en-US" b="1" dirty="0" smtClean="0">
                <a:solidFill>
                  <a:srgbClr val="0070C0"/>
                </a:solidFill>
              </a:rPr>
              <a:t>End on Exit </a:t>
            </a:r>
            <a:r>
              <a:rPr lang="en-US" dirty="0" smtClean="0"/>
              <a:t>will be  created</a:t>
            </a:r>
            <a:br>
              <a:rPr lang="en-US" dirty="0" smtClean="0"/>
            </a:br>
            <a:r>
              <a:rPr lang="en-US" b="1" dirty="0">
                <a:solidFill>
                  <a:srgbClr val="0070C0"/>
                </a:solidFill>
              </a:rPr>
              <a:t>when user hits return in text </a:t>
            </a:r>
            <a:br>
              <a:rPr lang="en-US" b="1" dirty="0">
                <a:solidFill>
                  <a:srgbClr val="0070C0"/>
                </a:solidFill>
              </a:rPr>
            </a:br>
            <a:r>
              <a:rPr lang="en-US" b="1" dirty="0" smtClean="0">
                <a:solidFill>
                  <a:srgbClr val="0070C0"/>
                </a:solidFill>
              </a:rPr>
              <a:t>box  </a:t>
            </a:r>
            <a:r>
              <a:rPr lang="en-US" dirty="0" smtClean="0"/>
              <a:t>and will invoke the method</a:t>
            </a:r>
            <a:br>
              <a:rPr lang="en-US" dirty="0" smtClean="0"/>
            </a:br>
            <a:r>
              <a:rPr lang="en-US" dirty="0" smtClean="0"/>
              <a:t>name (here </a:t>
            </a:r>
            <a:r>
              <a:rPr lang="en-US" b="1" dirty="0" err="1" smtClean="0">
                <a:solidFill>
                  <a:srgbClr val="FF0000"/>
                </a:solidFill>
              </a:rPr>
              <a:t>helloWorldAction</a:t>
            </a:r>
            <a:r>
              <a:rPr lang="en-US" dirty="0" smtClean="0"/>
              <a:t>)</a:t>
            </a:r>
            <a:endParaRPr lang="en-US" b="1" dirty="0">
              <a:solidFill>
                <a:srgbClr val="0070C0"/>
              </a:solidFill>
            </a:endParaRPr>
          </a:p>
        </p:txBody>
      </p:sp>
      <p:sp>
        <p:nvSpPr>
          <p:cNvPr id="7" name="TextBox 6"/>
          <p:cNvSpPr txBox="1"/>
          <p:nvPr/>
        </p:nvSpPr>
        <p:spPr>
          <a:xfrm>
            <a:off x="5418271" y="5643885"/>
            <a:ext cx="3392275" cy="923330"/>
          </a:xfrm>
          <a:prstGeom prst="rect">
            <a:avLst/>
          </a:prstGeom>
          <a:solidFill>
            <a:srgbClr val="FFC000"/>
          </a:solidFill>
        </p:spPr>
        <p:txBody>
          <a:bodyPr wrap="none" rtlCol="0">
            <a:spAutoFit/>
          </a:bodyPr>
          <a:lstStyle/>
          <a:p>
            <a:r>
              <a:rPr lang="en-US" b="1" dirty="0" smtClean="0"/>
              <a:t>Creates dummy function</a:t>
            </a:r>
            <a:br>
              <a:rPr lang="en-US" b="1" dirty="0" smtClean="0"/>
            </a:br>
            <a:r>
              <a:rPr lang="en-US" b="1" dirty="0" smtClean="0"/>
              <a:t>that </a:t>
            </a:r>
            <a:r>
              <a:rPr lang="en-US" b="1" dirty="0" smtClean="0">
                <a:solidFill>
                  <a:srgbClr val="FF3399"/>
                </a:solidFill>
              </a:rPr>
              <a:t>YOU must edit to create</a:t>
            </a:r>
            <a:br>
              <a:rPr lang="en-US" b="1" dirty="0" smtClean="0">
                <a:solidFill>
                  <a:srgbClr val="FF3399"/>
                </a:solidFill>
              </a:rPr>
            </a:br>
            <a:r>
              <a:rPr lang="en-US" b="1" dirty="0" smtClean="0">
                <a:solidFill>
                  <a:srgbClr val="FF3399"/>
                </a:solidFill>
              </a:rPr>
              <a:t>code to handle this event</a:t>
            </a:r>
            <a:endParaRPr lang="en-US" b="1" dirty="0">
              <a:solidFill>
                <a:srgbClr val="FF3399"/>
              </a:solidFill>
            </a:endParaRPr>
          </a:p>
        </p:txBody>
      </p:sp>
      <p:cxnSp>
        <p:nvCxnSpPr>
          <p:cNvPr id="8" name="Curved Connector 7"/>
          <p:cNvCxnSpPr/>
          <p:nvPr/>
        </p:nvCxnSpPr>
        <p:spPr>
          <a:xfrm rot="10800000">
            <a:off x="4114800" y="5029200"/>
            <a:ext cx="1143000" cy="628470"/>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066800"/>
            <a:ext cx="2581275" cy="2743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560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b="13787"/>
          <a:stretch/>
        </p:blipFill>
        <p:spPr bwMode="auto">
          <a:xfrm>
            <a:off x="228600" y="3810000"/>
            <a:ext cx="5162550" cy="3013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p:cNvSpPr/>
          <p:nvPr/>
        </p:nvSpPr>
        <p:spPr>
          <a:xfrm>
            <a:off x="4686299" y="3733800"/>
            <a:ext cx="266701" cy="2590800"/>
          </a:xfrm>
          <a:prstGeom prst="down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6" name="Left Arrow 5"/>
          <p:cNvSpPr/>
          <p:nvPr/>
        </p:nvSpPr>
        <p:spPr>
          <a:xfrm>
            <a:off x="4267200" y="6324600"/>
            <a:ext cx="1219199" cy="242615"/>
          </a:xfrm>
          <a:prstGeom prst="left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40715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427" y="484632"/>
            <a:ext cx="7024744" cy="1143000"/>
          </a:xfrm>
        </p:spPr>
        <p:txBody>
          <a:bodyPr>
            <a:normAutofit fontScale="90000"/>
          </a:bodyPr>
          <a:lstStyle/>
          <a:p>
            <a:r>
              <a:rPr lang="en-US" dirty="0"/>
              <a:t>Step 7.3: </a:t>
            </a:r>
            <a:r>
              <a:rPr lang="en-US" dirty="0" smtClean="0"/>
              <a:t>create even handling code</a:t>
            </a:r>
            <a:endParaRPr lang="en-US" dirty="0"/>
          </a:p>
        </p:txBody>
      </p:sp>
      <p:sp>
        <p:nvSpPr>
          <p:cNvPr id="3" name="Content Placeholder 2"/>
          <p:cNvSpPr>
            <a:spLocks noGrp="1"/>
          </p:cNvSpPr>
          <p:nvPr>
            <p:ph idx="1"/>
          </p:nvPr>
        </p:nvSpPr>
        <p:spPr>
          <a:xfrm>
            <a:off x="337092" y="1447801"/>
            <a:ext cx="6777317" cy="1219199"/>
          </a:xfrm>
        </p:spPr>
        <p:txBody>
          <a:bodyPr>
            <a:normAutofit fontScale="92500" lnSpcReduction="20000"/>
          </a:bodyPr>
          <a:lstStyle/>
          <a:p>
            <a:pPr lvl="1"/>
            <a:r>
              <a:rPr lang="en-US" dirty="0" smtClean="0"/>
              <a:t>Change the name of the parameter form sender to </a:t>
            </a:r>
            <a:r>
              <a:rPr lang="en-US" dirty="0" err="1" smtClean="0"/>
              <a:t>nameTextField</a:t>
            </a:r>
            <a:r>
              <a:rPr lang="en-US" dirty="0" smtClean="0"/>
              <a:t> (better to be specific)</a:t>
            </a:r>
          </a:p>
          <a:p>
            <a:pPr lvl="1"/>
            <a:r>
              <a:rPr lang="en-US" dirty="0" smtClean="0"/>
              <a:t>Grab the text typed in the Text Field</a:t>
            </a:r>
          </a:p>
          <a:p>
            <a:pPr lvl="1"/>
            <a:r>
              <a:rPr lang="en-US" dirty="0" smtClean="0"/>
              <a:t>Create string to alter the label.</a:t>
            </a:r>
            <a:endParaRPr lang="en-US" dirty="0"/>
          </a:p>
        </p:txBody>
      </p:sp>
      <p:cxnSp>
        <p:nvCxnSpPr>
          <p:cNvPr id="8" name="Curved Connector 7"/>
          <p:cNvCxnSpPr/>
          <p:nvPr/>
        </p:nvCxnSpPr>
        <p:spPr>
          <a:xfrm rot="10800000">
            <a:off x="4114800" y="5029200"/>
            <a:ext cx="1143000" cy="628470"/>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86" y="3086508"/>
            <a:ext cx="6248400" cy="3448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220619" y="3576935"/>
            <a:ext cx="3709670" cy="923330"/>
          </a:xfrm>
          <a:prstGeom prst="rect">
            <a:avLst/>
          </a:prstGeom>
          <a:solidFill>
            <a:srgbClr val="FFC000"/>
          </a:solidFill>
        </p:spPr>
        <p:txBody>
          <a:bodyPr wrap="none" rtlCol="0">
            <a:spAutoFit/>
          </a:bodyPr>
          <a:lstStyle/>
          <a:p>
            <a:r>
              <a:rPr lang="en-US" dirty="0" smtClean="0"/>
              <a:t>Remember “</a:t>
            </a:r>
            <a:r>
              <a:rPr lang="en-US" dirty="0" err="1" smtClean="0"/>
              <a:t>nameLabel</a:t>
            </a:r>
            <a:r>
              <a:rPr lang="en-US" dirty="0" smtClean="0"/>
              <a:t>” is the </a:t>
            </a:r>
            <a:br>
              <a:rPr lang="en-US" dirty="0" smtClean="0"/>
            </a:br>
            <a:r>
              <a:rPr lang="en-US" dirty="0" smtClean="0"/>
              <a:t>variable (</a:t>
            </a:r>
            <a:r>
              <a:rPr lang="en-US" dirty="0" err="1" smtClean="0"/>
              <a:t>IBOutlet</a:t>
            </a:r>
            <a:r>
              <a:rPr lang="en-US" dirty="0" smtClean="0"/>
              <a:t>) pointing to</a:t>
            </a:r>
            <a:br>
              <a:rPr lang="en-US" dirty="0" smtClean="0"/>
            </a:br>
            <a:r>
              <a:rPr lang="en-US" dirty="0" smtClean="0"/>
              <a:t>Label</a:t>
            </a:r>
            <a:endParaRPr lang="en-US" dirty="0"/>
          </a:p>
        </p:txBody>
      </p:sp>
      <p:sp>
        <p:nvSpPr>
          <p:cNvPr id="7" name="TextBox 6"/>
          <p:cNvSpPr txBox="1"/>
          <p:nvPr/>
        </p:nvSpPr>
        <p:spPr>
          <a:xfrm>
            <a:off x="5257800" y="4810533"/>
            <a:ext cx="3810158" cy="2031325"/>
          </a:xfrm>
          <a:prstGeom prst="rect">
            <a:avLst/>
          </a:prstGeom>
          <a:solidFill>
            <a:srgbClr val="FFC000"/>
          </a:solidFill>
        </p:spPr>
        <p:txBody>
          <a:bodyPr wrap="square" rtlCol="0">
            <a:spAutoFit/>
          </a:bodyPr>
          <a:lstStyle/>
          <a:p>
            <a:r>
              <a:rPr lang="en-US" dirty="0" smtClean="0"/>
              <a:t>SWIFT reminders</a:t>
            </a:r>
            <a:endParaRPr lang="en-US" dirty="0" smtClean="0"/>
          </a:p>
          <a:p>
            <a:pPr marL="285750" indent="-285750">
              <a:buFont typeface="Arial" panose="020B0604020202020204" pitchFamily="34" charset="0"/>
              <a:buChar char="•"/>
            </a:pPr>
            <a:r>
              <a:rPr lang="en-US" dirty="0" smtClean="0"/>
              <a:t>Set text the  setter is just .text</a:t>
            </a:r>
            <a:br>
              <a:rPr lang="en-US" dirty="0" smtClean="0"/>
            </a:br>
            <a:r>
              <a:rPr lang="en-US" dirty="0" smtClean="0"/>
              <a:t>on </a:t>
            </a:r>
            <a:r>
              <a:rPr lang="en-US" dirty="0" err="1" smtClean="0"/>
              <a:t>nameLabel</a:t>
            </a:r>
            <a:endParaRPr lang="en-US" dirty="0" smtClean="0"/>
          </a:p>
          <a:p>
            <a:pPr marL="285750" indent="-285750">
              <a:buFont typeface="Arial" panose="020B0604020202020204" pitchFamily="34" charset="0"/>
              <a:buChar char="•"/>
            </a:pPr>
            <a:r>
              <a:rPr lang="en-US" dirty="0" smtClean="0"/>
              <a:t>Print out variable in string \(</a:t>
            </a:r>
            <a:r>
              <a:rPr lang="en-US" dirty="0" err="1" smtClean="0"/>
              <a:t>varname</a:t>
            </a:r>
            <a:r>
              <a:rPr lang="en-US" dirty="0" smtClean="0"/>
              <a:t>)</a:t>
            </a:r>
          </a:p>
          <a:p>
            <a:pPr marL="285750" indent="-285750">
              <a:buFont typeface="Arial" panose="020B0604020202020204" pitchFamily="34" charset="0"/>
              <a:buChar char="•"/>
            </a:pPr>
            <a:r>
              <a:rPr lang="en-US" dirty="0" smtClean="0"/>
              <a:t>NO NEED for SEMI-COLON at end of lines in swift</a:t>
            </a:r>
            <a:endParaRPr lang="en-US" dirty="0"/>
          </a:p>
        </p:txBody>
      </p:sp>
      <p:sp>
        <p:nvSpPr>
          <p:cNvPr id="5" name="Left Arrow 4"/>
          <p:cNvSpPr/>
          <p:nvPr/>
        </p:nvSpPr>
        <p:spPr>
          <a:xfrm>
            <a:off x="-2209800" y="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Left Arrow 5"/>
          <p:cNvSpPr/>
          <p:nvPr/>
        </p:nvSpPr>
        <p:spPr>
          <a:xfrm>
            <a:off x="3733800" y="4038600"/>
            <a:ext cx="1486819" cy="19147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4209589" y="5845629"/>
            <a:ext cx="1048211" cy="304800"/>
          </a:xfrm>
          <a:prstGeom prst="leftArrow">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33399" y="6150429"/>
            <a:ext cx="4757057" cy="738664"/>
          </a:xfrm>
          <a:prstGeom prst="rect">
            <a:avLst/>
          </a:prstGeom>
          <a:solidFill>
            <a:srgbClr val="FFFF00"/>
          </a:solidFill>
        </p:spPr>
        <p:txBody>
          <a:bodyPr wrap="square" rtlCol="0">
            <a:spAutoFit/>
          </a:bodyPr>
          <a:lstStyle/>
          <a:p>
            <a:r>
              <a:rPr lang="en-US" sz="1400" dirty="0" smtClean="0"/>
              <a:t>This app will when the user types into</a:t>
            </a:r>
            <a:br>
              <a:rPr lang="en-US" sz="1400" dirty="0" smtClean="0"/>
            </a:br>
            <a:r>
              <a:rPr lang="en-US" sz="1400" dirty="0" smtClean="0"/>
              <a:t>the </a:t>
            </a:r>
            <a:r>
              <a:rPr lang="en-US" sz="1400" dirty="0" err="1" smtClean="0"/>
              <a:t>UITextField</a:t>
            </a:r>
            <a:r>
              <a:rPr lang="en-US" sz="1400" dirty="0" smtClean="0"/>
              <a:t> read the value and set the</a:t>
            </a:r>
            <a:br>
              <a:rPr lang="en-US" sz="1400" dirty="0" smtClean="0"/>
            </a:br>
            <a:r>
              <a:rPr lang="en-US" sz="1400" dirty="0" smtClean="0"/>
              <a:t>label widget to “Hi ***</a:t>
            </a:r>
            <a:r>
              <a:rPr lang="en-US" sz="1400" dirty="0" err="1" smtClean="0"/>
              <a:t>theValueTyped</a:t>
            </a:r>
            <a:r>
              <a:rPr lang="en-US" sz="1400" dirty="0" smtClean="0"/>
              <a:t>****”</a:t>
            </a:r>
            <a:endParaRPr lang="en-US" sz="1400" dirty="0"/>
          </a:p>
        </p:txBody>
      </p:sp>
    </p:spTree>
    <p:extLst>
      <p:ext uri="{BB962C8B-B14F-4D97-AF65-F5344CB8AC3E}">
        <p14:creationId xmlns:p14="http://schemas.microsoft.com/office/powerpoint/2010/main" val="262139507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696200" cy="1143000"/>
          </a:xfrm>
        </p:spPr>
        <p:txBody>
          <a:bodyPr>
            <a:normAutofit/>
          </a:bodyPr>
          <a:lstStyle/>
          <a:p>
            <a:r>
              <a:rPr lang="en-US" sz="2800" dirty="0"/>
              <a:t>Step </a:t>
            </a:r>
            <a:r>
              <a:rPr lang="en-US" sz="2800" dirty="0" smtClean="0"/>
              <a:t>7.4: </a:t>
            </a:r>
            <a:r>
              <a:rPr lang="en-US" sz="2800" b="1" dirty="0" smtClean="0">
                <a:solidFill>
                  <a:srgbClr val="FF0000"/>
                </a:solidFill>
              </a:rPr>
              <a:t>tip</a:t>
            </a:r>
            <a:r>
              <a:rPr lang="en-US" sz="2800" dirty="0" smtClean="0"/>
              <a:t>: getting rid of keyboard that the </a:t>
            </a:r>
            <a:r>
              <a:rPr lang="en-US" sz="2800" dirty="0" err="1" smtClean="0"/>
              <a:t>TextField</a:t>
            </a:r>
            <a:r>
              <a:rPr lang="en-US" sz="2800" dirty="0" smtClean="0"/>
              <a:t> popped up</a:t>
            </a:r>
            <a:endParaRPr lang="en-US" sz="2800" dirty="0"/>
          </a:p>
        </p:txBody>
      </p:sp>
      <p:sp>
        <p:nvSpPr>
          <p:cNvPr id="3" name="Content Placeholder 2"/>
          <p:cNvSpPr>
            <a:spLocks noGrp="1"/>
          </p:cNvSpPr>
          <p:nvPr>
            <p:ph idx="1"/>
          </p:nvPr>
        </p:nvSpPr>
        <p:spPr>
          <a:xfrm>
            <a:off x="337092" y="1447801"/>
            <a:ext cx="8273508" cy="3895634"/>
          </a:xfrm>
        </p:spPr>
        <p:txBody>
          <a:bodyPr>
            <a:normAutofit/>
          </a:bodyPr>
          <a:lstStyle/>
          <a:p>
            <a:pPr lvl="1"/>
            <a:r>
              <a:rPr lang="en-US" dirty="0" smtClean="0"/>
              <a:t>Then inside the event handler say that the </a:t>
            </a:r>
            <a:r>
              <a:rPr lang="en-US" dirty="0" err="1" smtClean="0"/>
              <a:t>UITextField</a:t>
            </a:r>
            <a:r>
              <a:rPr lang="en-US" dirty="0" smtClean="0"/>
              <a:t> should give up its focus</a:t>
            </a:r>
          </a:p>
          <a:p>
            <a:pPr marL="365760" lvl="1" indent="0">
              <a:buNone/>
            </a:pPr>
            <a:r>
              <a:rPr lang="en-US" dirty="0" smtClean="0"/>
              <a:t>@</a:t>
            </a:r>
            <a:r>
              <a:rPr lang="en-US" dirty="0" err="1" smtClean="0"/>
              <a:t>IBAction</a:t>
            </a:r>
            <a:r>
              <a:rPr lang="en-US" dirty="0" smtClean="0"/>
              <a:t> </a:t>
            </a:r>
            <a:r>
              <a:rPr lang="en-US" dirty="0" err="1" smtClean="0"/>
              <a:t>func</a:t>
            </a:r>
            <a:r>
              <a:rPr lang="en-US" dirty="0" smtClean="0"/>
              <a:t> </a:t>
            </a:r>
            <a:r>
              <a:rPr lang="en-US" dirty="0" err="1" smtClean="0"/>
              <a:t>helloWorldAction</a:t>
            </a:r>
            <a:r>
              <a:rPr lang="en-US" dirty="0" smtClean="0"/>
              <a:t>(</a:t>
            </a:r>
            <a:r>
              <a:rPr lang="en-US" dirty="0" err="1" smtClean="0"/>
              <a:t>nameTextField</a:t>
            </a:r>
            <a:r>
              <a:rPr lang="en-US" dirty="0" smtClean="0"/>
              <a:t> : </a:t>
            </a:r>
            <a:r>
              <a:rPr lang="en-US" dirty="0" err="1" smtClean="0"/>
              <a:t>UITextField</a:t>
            </a:r>
            <a:r>
              <a:rPr lang="en-US" dirty="0" smtClean="0"/>
              <a:t>) {</a:t>
            </a:r>
          </a:p>
          <a:p>
            <a:pPr marL="365760" lvl="1" indent="0">
              <a:buNone/>
            </a:pPr>
            <a:r>
              <a:rPr lang="en-US" dirty="0"/>
              <a:t> </a:t>
            </a:r>
            <a:r>
              <a:rPr lang="en-US" dirty="0" smtClean="0"/>
              <a:t>      </a:t>
            </a:r>
            <a:r>
              <a:rPr lang="en-US" dirty="0" err="1" smtClean="0"/>
              <a:t>nameLabel.text</a:t>
            </a:r>
            <a:r>
              <a:rPr lang="en-US" dirty="0"/>
              <a:t> </a:t>
            </a:r>
            <a:r>
              <a:rPr lang="en-US" dirty="0" smtClean="0"/>
              <a:t>= “Hi \(</a:t>
            </a:r>
            <a:r>
              <a:rPr lang="en-US" dirty="0" err="1" smtClean="0"/>
              <a:t>nameTextField.text</a:t>
            </a:r>
            <a:r>
              <a:rPr lang="en-US" dirty="0" smtClean="0"/>
              <a:t>)”</a:t>
            </a:r>
          </a:p>
          <a:p>
            <a:pPr marL="365760" lvl="1" indent="0">
              <a:buNone/>
            </a:pPr>
            <a:r>
              <a:rPr lang="en-US" dirty="0"/>
              <a:t> </a:t>
            </a:r>
            <a:r>
              <a:rPr lang="en-US" dirty="0" smtClean="0"/>
              <a:t>      </a:t>
            </a:r>
            <a:r>
              <a:rPr lang="en-US" b="1" dirty="0" err="1" smtClean="0">
                <a:solidFill>
                  <a:srgbClr val="FF0000"/>
                </a:solidFill>
              </a:rPr>
              <a:t>nameTextField.resignFirstResponder</a:t>
            </a:r>
            <a:r>
              <a:rPr lang="en-US" b="1" dirty="0" smtClean="0">
                <a:solidFill>
                  <a:srgbClr val="FF0000"/>
                </a:solidFill>
              </a:rPr>
              <a:t>()</a:t>
            </a:r>
          </a:p>
          <a:p>
            <a:pPr marL="365760" lvl="1" indent="0">
              <a:buNone/>
            </a:pPr>
            <a:r>
              <a:rPr lang="en-US" dirty="0"/>
              <a:t>}</a:t>
            </a:r>
          </a:p>
        </p:txBody>
      </p:sp>
      <p:cxnSp>
        <p:nvCxnSpPr>
          <p:cNvPr id="8" name="Curved Connector 7"/>
          <p:cNvCxnSpPr/>
          <p:nvPr/>
        </p:nvCxnSpPr>
        <p:spPr>
          <a:xfrm rot="10800000">
            <a:off x="3886200" y="3810000"/>
            <a:ext cx="1143000" cy="628470"/>
          </a:xfrm>
          <a:prstGeom prst="curvedConnector3">
            <a:avLst/>
          </a:prstGeom>
          <a:ln>
            <a:tailEnd type="arrow"/>
          </a:ln>
        </p:spPr>
        <p:style>
          <a:lnRef idx="3">
            <a:schemeClr val="accent1"/>
          </a:lnRef>
          <a:fillRef idx="0">
            <a:schemeClr val="accent1"/>
          </a:fillRef>
          <a:effectRef idx="2">
            <a:schemeClr val="accent1"/>
          </a:effectRef>
          <a:fontRef idx="minor">
            <a:schemeClr val="tx1"/>
          </a:fontRef>
        </p:style>
      </p:cxnSp>
      <p:sp>
        <p:nvSpPr>
          <p:cNvPr id="7" name="TextBox 6"/>
          <p:cNvSpPr txBox="1"/>
          <p:nvPr/>
        </p:nvSpPr>
        <p:spPr>
          <a:xfrm>
            <a:off x="5225143" y="4327772"/>
            <a:ext cx="3810158" cy="1754326"/>
          </a:xfrm>
          <a:prstGeom prst="rect">
            <a:avLst/>
          </a:prstGeom>
          <a:solidFill>
            <a:srgbClr val="FFC000"/>
          </a:solidFill>
        </p:spPr>
        <p:txBody>
          <a:bodyPr wrap="square" rtlCol="0">
            <a:spAutoFit/>
          </a:bodyPr>
          <a:lstStyle/>
          <a:p>
            <a:r>
              <a:rPr lang="en-US" dirty="0" smtClean="0"/>
              <a:t>This says that the </a:t>
            </a:r>
            <a:r>
              <a:rPr lang="en-US" dirty="0" err="1" smtClean="0"/>
              <a:t>UIField</a:t>
            </a:r>
            <a:r>
              <a:rPr lang="en-US" dirty="0" smtClean="0"/>
              <a:t> </a:t>
            </a:r>
            <a:br>
              <a:rPr lang="en-US" dirty="0" smtClean="0"/>
            </a:br>
            <a:r>
              <a:rPr lang="en-US" dirty="0" err="1" smtClean="0"/>
              <a:t>nameTextField</a:t>
            </a:r>
            <a:r>
              <a:rPr lang="en-US" dirty="0" smtClean="0"/>
              <a:t> is giving up its </a:t>
            </a:r>
            <a:br>
              <a:rPr lang="en-US" dirty="0" smtClean="0"/>
            </a:br>
            <a:r>
              <a:rPr lang="en-US" dirty="0" err="1" smtClean="0"/>
              <a:t>FirstResponse</a:t>
            </a:r>
            <a:r>
              <a:rPr lang="en-US" dirty="0" smtClean="0"/>
              <a:t> status ---which means it is no longer in focus, </a:t>
            </a:r>
          </a:p>
          <a:p>
            <a:r>
              <a:rPr lang="en-US" dirty="0" smtClean="0"/>
              <a:t>And the associated keyboard</a:t>
            </a:r>
            <a:br>
              <a:rPr lang="en-US" dirty="0" smtClean="0"/>
            </a:br>
            <a:r>
              <a:rPr lang="en-US" dirty="0" smtClean="0"/>
              <a:t>will </a:t>
            </a:r>
            <a:r>
              <a:rPr lang="en-US" dirty="0" err="1" smtClean="0"/>
              <a:t>dissapear</a:t>
            </a:r>
            <a:endParaRPr lang="en-US" dirty="0"/>
          </a:p>
        </p:txBody>
      </p:sp>
      <p:sp>
        <p:nvSpPr>
          <p:cNvPr id="5" name="Left Arrow 4"/>
          <p:cNvSpPr/>
          <p:nvPr/>
        </p:nvSpPr>
        <p:spPr>
          <a:xfrm>
            <a:off x="-2209800" y="0"/>
            <a:ext cx="978408" cy="4846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2102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0"/>
            <a:ext cx="7024744" cy="685800"/>
          </a:xfrm>
          <a:solidFill>
            <a:schemeClr val="bg1"/>
          </a:solidFill>
        </p:spPr>
        <p:txBody>
          <a:bodyPr>
            <a:normAutofit fontScale="90000"/>
          </a:bodyPr>
          <a:lstStyle/>
          <a:p>
            <a:r>
              <a:rPr lang="en-US" dirty="0" smtClean="0"/>
              <a:t>A note about Storyboard </a:t>
            </a:r>
            <a:endParaRPr lang="en-US" dirty="0"/>
          </a:p>
        </p:txBody>
      </p:sp>
      <p:sp>
        <p:nvSpPr>
          <p:cNvPr id="3" name="Content Placeholder 2"/>
          <p:cNvSpPr>
            <a:spLocks noGrp="1"/>
          </p:cNvSpPr>
          <p:nvPr>
            <p:ph idx="1"/>
          </p:nvPr>
        </p:nvSpPr>
        <p:spPr>
          <a:xfrm>
            <a:off x="990600" y="685800"/>
            <a:ext cx="6777317" cy="3508977"/>
          </a:xfrm>
        </p:spPr>
        <p:txBody>
          <a:bodyPr>
            <a:normAutofit/>
          </a:bodyPr>
          <a:lstStyle/>
          <a:p>
            <a:pPr fontAlgn="base"/>
            <a:r>
              <a:rPr lang="en-US" sz="1600" dirty="0" smtClean="0"/>
              <a:t>Can have multiple interfaces and connections </a:t>
            </a:r>
            <a:r>
              <a:rPr lang="en-US" sz="1600" dirty="0"/>
              <a:t>between them. </a:t>
            </a:r>
            <a:endParaRPr lang="en-US" sz="1600" dirty="0" smtClean="0"/>
          </a:p>
          <a:p>
            <a:pPr fontAlgn="base"/>
            <a:r>
              <a:rPr lang="en-US" sz="1600" dirty="0" smtClean="0"/>
              <a:t>a </a:t>
            </a:r>
            <a:r>
              <a:rPr lang="en-US" sz="1600" dirty="0"/>
              <a:t>single file </a:t>
            </a:r>
            <a:r>
              <a:rPr lang="en-US" sz="1600" dirty="0" smtClean="0"/>
              <a:t>describes all of this</a:t>
            </a:r>
          </a:p>
          <a:p>
            <a:pPr fontAlgn="base"/>
            <a:r>
              <a:rPr lang="en-US" sz="1600" dirty="0" smtClean="0"/>
              <a:t>These between interfaces transitions </a:t>
            </a:r>
            <a:r>
              <a:rPr lang="en-US" sz="1600" dirty="0"/>
              <a:t>are called “</a:t>
            </a:r>
            <a:r>
              <a:rPr lang="en-US" sz="1600" dirty="0" smtClean="0"/>
              <a:t>segues”</a:t>
            </a:r>
          </a:p>
          <a:p>
            <a:pPr lvl="1" fontAlgn="base"/>
            <a:r>
              <a:rPr lang="en-US" sz="1600" dirty="0" smtClean="0"/>
              <a:t>you </a:t>
            </a:r>
            <a:r>
              <a:rPr lang="en-US" sz="1600" dirty="0"/>
              <a:t>create them by connecting your view controllers right in the storyboard. </a:t>
            </a:r>
          </a:p>
        </p:txBody>
      </p:sp>
      <p:pic>
        <p:nvPicPr>
          <p:cNvPr id="1026" name="Picture 2" descr="http://cdn4.raywenderlich.com/wp-content/uploads/2014/09/Beginning-storyboard.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9067800" cy="427508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929743" y="6378637"/>
            <a:ext cx="5181600" cy="369332"/>
          </a:xfrm>
          <a:prstGeom prst="rect">
            <a:avLst/>
          </a:prstGeom>
          <a:solidFill>
            <a:srgbClr val="FFC000"/>
          </a:solidFill>
          <a:ln>
            <a:solidFill>
              <a:srgbClr val="FFC000"/>
            </a:solidFill>
          </a:ln>
        </p:spPr>
        <p:txBody>
          <a:bodyPr wrap="square" rtlCol="0">
            <a:spAutoFit/>
          </a:bodyPr>
          <a:lstStyle/>
          <a:p>
            <a:r>
              <a:rPr lang="en-US" dirty="0" smtClean="0"/>
              <a:t>WOW that is cool and complex</a:t>
            </a:r>
            <a:endParaRPr lang="en-US" dirty="0"/>
          </a:p>
        </p:txBody>
      </p:sp>
    </p:spTree>
    <p:extLst>
      <p:ext uri="{BB962C8B-B14F-4D97-AF65-F5344CB8AC3E}">
        <p14:creationId xmlns:p14="http://schemas.microsoft.com/office/powerpoint/2010/main" val="10685316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1" y="2708476"/>
            <a:ext cx="3550920" cy="1702160"/>
          </a:xfrm>
        </p:spPr>
        <p:txBody>
          <a:bodyPr/>
          <a:lstStyle/>
          <a:p>
            <a:r>
              <a:rPr lang="en-US" dirty="0" smtClean="0"/>
              <a:t>Lets Run the program</a:t>
            </a:r>
            <a:endParaRPr lang="en-US" dirty="0"/>
          </a:p>
        </p:txBody>
      </p:sp>
      <p:sp>
        <p:nvSpPr>
          <p:cNvPr id="3" name="Subtitle 2"/>
          <p:cNvSpPr>
            <a:spLocks noGrp="1"/>
          </p:cNvSpPr>
          <p:nvPr>
            <p:ph type="subTitle" idx="1"/>
          </p:nvPr>
        </p:nvSpPr>
        <p:spPr/>
        <p:txBody>
          <a:bodyPr/>
          <a:lstStyle/>
          <a:p>
            <a:r>
              <a:rPr lang="en-US" dirty="0" smtClean="0"/>
              <a:t>Emulator or on a device…lets show emulator</a:t>
            </a:r>
            <a:endParaRPr lang="en-US" dirty="0"/>
          </a:p>
        </p:txBody>
      </p:sp>
    </p:spTree>
    <p:extLst>
      <p:ext uri="{BB962C8B-B14F-4D97-AF65-F5344CB8AC3E}">
        <p14:creationId xmlns:p14="http://schemas.microsoft.com/office/powerpoint/2010/main" val="37049879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7024744" cy="1143000"/>
          </a:xfrm>
        </p:spPr>
        <p:txBody>
          <a:bodyPr/>
          <a:lstStyle/>
          <a:p>
            <a:r>
              <a:rPr lang="en-US" dirty="0" smtClean="0"/>
              <a:t>Step 8: run the program</a:t>
            </a:r>
            <a:endParaRPr lang="en-US" dirty="0"/>
          </a:p>
        </p:txBody>
      </p:sp>
      <p:sp>
        <p:nvSpPr>
          <p:cNvPr id="3" name="Content Placeholder 2"/>
          <p:cNvSpPr>
            <a:spLocks noGrp="1"/>
          </p:cNvSpPr>
          <p:nvPr>
            <p:ph idx="1"/>
          </p:nvPr>
        </p:nvSpPr>
        <p:spPr>
          <a:xfrm>
            <a:off x="655722" y="1600888"/>
            <a:ext cx="6777317" cy="3508977"/>
          </a:xfrm>
        </p:spPr>
        <p:txBody>
          <a:bodyPr/>
          <a:lstStyle/>
          <a:p>
            <a:r>
              <a:rPr lang="en-US" dirty="0" smtClean="0"/>
              <a:t>To run your program hit the “play/run” button in upper left of </a:t>
            </a:r>
            <a:r>
              <a:rPr lang="en-US" dirty="0" err="1" smtClean="0"/>
              <a:t>xcode</a:t>
            </a:r>
            <a:endParaRPr lang="en-U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688" y="3290887"/>
            <a:ext cx="3019425"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Curved Connector 4"/>
          <p:cNvCxnSpPr/>
          <p:nvPr/>
        </p:nvCxnSpPr>
        <p:spPr>
          <a:xfrm rot="10800000">
            <a:off x="3443286" y="3429000"/>
            <a:ext cx="2438400" cy="609600"/>
          </a:xfrm>
          <a:prstGeom prst="curvedConnector3">
            <a:avLst/>
          </a:prstGeom>
          <a:ln w="76200">
            <a:tailEnd type="arrow"/>
          </a:ln>
        </p:spPr>
        <p:style>
          <a:lnRef idx="3">
            <a:schemeClr val="accent3"/>
          </a:lnRef>
          <a:fillRef idx="0">
            <a:schemeClr val="accent3"/>
          </a:fillRef>
          <a:effectRef idx="2">
            <a:schemeClr val="accent3"/>
          </a:effectRef>
          <a:fontRef idx="minor">
            <a:schemeClr val="tx1"/>
          </a:fontRef>
        </p:style>
      </p:cxnSp>
      <p:sp>
        <p:nvSpPr>
          <p:cNvPr id="11" name="TextBox 10"/>
          <p:cNvSpPr txBox="1"/>
          <p:nvPr/>
        </p:nvSpPr>
        <p:spPr>
          <a:xfrm>
            <a:off x="4876800" y="4186535"/>
            <a:ext cx="3874779" cy="923330"/>
          </a:xfrm>
          <a:prstGeom prst="rect">
            <a:avLst/>
          </a:prstGeom>
          <a:solidFill>
            <a:srgbClr val="FFC000"/>
          </a:solidFill>
        </p:spPr>
        <p:txBody>
          <a:bodyPr wrap="none" rtlCol="0">
            <a:spAutoFit/>
          </a:bodyPr>
          <a:lstStyle/>
          <a:p>
            <a:r>
              <a:rPr lang="en-US" dirty="0" smtClean="0"/>
              <a:t>You can change device type</a:t>
            </a:r>
            <a:br>
              <a:rPr lang="en-US" dirty="0" smtClean="0"/>
            </a:br>
            <a:r>
              <a:rPr lang="en-US" dirty="0" smtClean="0"/>
              <a:t>here currently set at iPhone 4 to</a:t>
            </a:r>
            <a:br>
              <a:rPr lang="en-US" dirty="0" smtClean="0"/>
            </a:br>
            <a:r>
              <a:rPr lang="en-US" dirty="0" smtClean="0"/>
              <a:t>whatever you want, like iPhone </a:t>
            </a:r>
            <a:r>
              <a:rPr lang="en-US" dirty="0" smtClean="0"/>
              <a:t>7</a:t>
            </a:r>
            <a:endParaRPr lang="en-US" dirty="0"/>
          </a:p>
        </p:txBody>
      </p:sp>
      <p:pic>
        <p:nvPicPr>
          <p:cNvPr id="276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087" y="4343400"/>
            <a:ext cx="2041767" cy="2828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849" y="4685322"/>
            <a:ext cx="1643065" cy="21260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3685" y="5109865"/>
            <a:ext cx="1943371" cy="1800476"/>
          </a:xfrm>
          <a:prstGeom prst="rect">
            <a:avLst/>
          </a:prstGeom>
        </p:spPr>
      </p:pic>
      <p:sp>
        <p:nvSpPr>
          <p:cNvPr id="10" name="Right Arrow 9"/>
          <p:cNvSpPr/>
          <p:nvPr/>
        </p:nvSpPr>
        <p:spPr>
          <a:xfrm>
            <a:off x="4662485" y="5465319"/>
            <a:ext cx="960995" cy="490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Arrow 15"/>
          <p:cNvSpPr/>
          <p:nvPr/>
        </p:nvSpPr>
        <p:spPr>
          <a:xfrm>
            <a:off x="2261854" y="5465319"/>
            <a:ext cx="960995" cy="4905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4" name="Picture 2" descr="image: ../Art/2_schememenu_2x.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1686" y="2014906"/>
            <a:ext cx="2354843" cy="2023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88504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1" y="2708476"/>
            <a:ext cx="3550920" cy="1702160"/>
          </a:xfrm>
        </p:spPr>
        <p:txBody>
          <a:bodyPr/>
          <a:lstStyle/>
          <a:p>
            <a:r>
              <a:rPr lang="en-US" dirty="0" err="1" smtClean="0"/>
              <a:t>FirstResponder</a:t>
            </a:r>
            <a:endParaRPr lang="en-US" dirty="0"/>
          </a:p>
        </p:txBody>
      </p:sp>
      <p:sp>
        <p:nvSpPr>
          <p:cNvPr id="3" name="Subtitle 2"/>
          <p:cNvSpPr>
            <a:spLocks noGrp="1"/>
          </p:cNvSpPr>
          <p:nvPr>
            <p:ph type="subTitle" idx="1"/>
          </p:nvPr>
        </p:nvSpPr>
        <p:spPr/>
        <p:txBody>
          <a:bodyPr/>
          <a:lstStyle/>
          <a:p>
            <a:r>
              <a:rPr lang="en-US" dirty="0" smtClean="0"/>
              <a:t>What is it?</a:t>
            </a:r>
            <a:endParaRPr lang="en-US" dirty="0"/>
          </a:p>
        </p:txBody>
      </p:sp>
    </p:spTree>
    <p:extLst>
      <p:ext uri="{BB962C8B-B14F-4D97-AF65-F5344CB8AC3E}">
        <p14:creationId xmlns:p14="http://schemas.microsoft.com/office/powerpoint/2010/main" val="20664682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Special Note about First Responder</a:t>
            </a:r>
            <a:endParaRPr lang="en-US" dirty="0"/>
          </a:p>
        </p:txBody>
      </p:sp>
      <p:sp>
        <p:nvSpPr>
          <p:cNvPr id="3" name="Content Placeholder 2"/>
          <p:cNvSpPr>
            <a:spLocks noGrp="1"/>
          </p:cNvSpPr>
          <p:nvPr>
            <p:ph idx="1"/>
          </p:nvPr>
        </p:nvSpPr>
        <p:spPr/>
        <p:txBody>
          <a:bodyPr>
            <a:normAutofit/>
          </a:bodyPr>
          <a:lstStyle/>
          <a:p>
            <a:r>
              <a:rPr lang="en-US" dirty="0" smtClean="0"/>
              <a:t>won’t </a:t>
            </a:r>
            <a:r>
              <a:rPr lang="en-US" dirty="0"/>
              <a:t>be using the First Responder very much. </a:t>
            </a:r>
            <a:endParaRPr lang="en-US" dirty="0" smtClean="0"/>
          </a:p>
          <a:p>
            <a:r>
              <a:rPr lang="en-US" dirty="0" smtClean="0"/>
              <a:t>a </a:t>
            </a:r>
            <a:r>
              <a:rPr lang="en-US" dirty="0"/>
              <a:t>proxy object that refers to whatever object has first responder status at any given time. </a:t>
            </a:r>
            <a:endParaRPr lang="en-US" dirty="0" smtClean="0"/>
          </a:p>
        </p:txBody>
      </p:sp>
    </p:spTree>
    <p:extLst>
      <p:ext uri="{BB962C8B-B14F-4D97-AF65-F5344CB8AC3E}">
        <p14:creationId xmlns:p14="http://schemas.microsoft.com/office/powerpoint/2010/main" val="78569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Choose type of project</a:t>
            </a:r>
            <a:endParaRPr lang="en-US" dirty="0"/>
          </a:p>
        </p:txBody>
      </p:sp>
      <p:sp>
        <p:nvSpPr>
          <p:cNvPr id="3" name="Content Placeholder 2"/>
          <p:cNvSpPr>
            <a:spLocks noGrp="1"/>
          </p:cNvSpPr>
          <p:nvPr>
            <p:ph idx="1"/>
          </p:nvPr>
        </p:nvSpPr>
        <p:spPr/>
        <p:txBody>
          <a:bodyPr/>
          <a:lstStyle/>
          <a:p>
            <a:r>
              <a:rPr lang="en-US" dirty="0" smtClean="0"/>
              <a:t>Single View Application: simple with only 1 view</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18114"/>
            <a:ext cx="54102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576587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does everything launch???</a:t>
            </a:r>
            <a:endParaRPr lang="en-US" dirty="0"/>
          </a:p>
        </p:txBody>
      </p:sp>
      <p:sp>
        <p:nvSpPr>
          <p:cNvPr id="3" name="Content Placeholder 2"/>
          <p:cNvSpPr>
            <a:spLocks noGrp="1"/>
          </p:cNvSpPr>
          <p:nvPr>
            <p:ph idx="1"/>
          </p:nvPr>
        </p:nvSpPr>
        <p:spPr/>
        <p:txBody>
          <a:bodyPr/>
          <a:lstStyle/>
          <a:p>
            <a:r>
              <a:rPr lang="en-US" dirty="0" err="1" smtClean="0"/>
              <a:t>AppDelegate</a:t>
            </a:r>
            <a:r>
              <a:rPr lang="en-US" dirty="0" smtClean="0"/>
              <a:t> class</a:t>
            </a:r>
            <a:endParaRPr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r="19310" b="21993"/>
          <a:stretch/>
        </p:blipFill>
        <p:spPr>
          <a:xfrm>
            <a:off x="236882" y="2971800"/>
            <a:ext cx="7187175" cy="4027713"/>
          </a:xfrm>
          <a:prstGeom prst="rect">
            <a:avLst/>
          </a:prstGeom>
        </p:spPr>
      </p:pic>
      <p:sp>
        <p:nvSpPr>
          <p:cNvPr id="5" name="Oval 4"/>
          <p:cNvSpPr/>
          <p:nvPr/>
        </p:nvSpPr>
        <p:spPr>
          <a:xfrm>
            <a:off x="468086" y="3657600"/>
            <a:ext cx="990600" cy="304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937656" y="4806041"/>
            <a:ext cx="5682343" cy="72934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5290992" y="1600200"/>
            <a:ext cx="4180953" cy="1477328"/>
          </a:xfrm>
          <a:prstGeom prst="rect">
            <a:avLst/>
          </a:prstGeom>
          <a:solidFill>
            <a:srgbClr val="FFC000"/>
          </a:solidFill>
        </p:spPr>
        <p:txBody>
          <a:bodyPr wrap="none" rtlCol="0">
            <a:spAutoFit/>
          </a:bodyPr>
          <a:lstStyle/>
          <a:p>
            <a:r>
              <a:rPr lang="en-US" b="1" dirty="0" smtClean="0"/>
              <a:t>@</a:t>
            </a:r>
            <a:r>
              <a:rPr lang="en-US" b="1" dirty="0" err="1" smtClean="0"/>
              <a:t>UIApplicationMain</a:t>
            </a:r>
            <a:r>
              <a:rPr lang="en-US" b="1" dirty="0" smtClean="0"/>
              <a:t> </a:t>
            </a:r>
            <a:r>
              <a:rPr lang="en-US" dirty="0" smtClean="0"/>
              <a:t>=says this class</a:t>
            </a:r>
            <a:br>
              <a:rPr lang="en-US" dirty="0" smtClean="0"/>
            </a:br>
            <a:r>
              <a:rPr lang="en-US" dirty="0" smtClean="0"/>
              <a:t>is launch/entry point</a:t>
            </a:r>
          </a:p>
          <a:p>
            <a:endParaRPr lang="en-US" dirty="0"/>
          </a:p>
          <a:p>
            <a:r>
              <a:rPr lang="en-US" b="1" dirty="0"/>
              <a:t>a</a:t>
            </a:r>
            <a:r>
              <a:rPr lang="en-US" b="1" dirty="0" smtClean="0"/>
              <a:t>pplication() </a:t>
            </a:r>
            <a:r>
              <a:rPr lang="en-US" dirty="0" smtClean="0"/>
              <a:t>function will be called</a:t>
            </a:r>
            <a:br>
              <a:rPr lang="en-US" dirty="0" smtClean="0"/>
            </a:br>
            <a:r>
              <a:rPr lang="en-US" dirty="0" smtClean="0"/>
              <a:t>NO CODE??? -</a:t>
            </a:r>
            <a:r>
              <a:rPr lang="en-US" dirty="0" smtClean="0">
                <a:sym typeface="Wingdings" panose="05000000000000000000" pitchFamily="2" charset="2"/>
              </a:rPr>
              <a:t> see next slide</a:t>
            </a:r>
            <a:endParaRPr lang="en-US" dirty="0"/>
          </a:p>
        </p:txBody>
      </p:sp>
    </p:spTree>
    <p:extLst>
      <p:ext uri="{BB962C8B-B14F-4D97-AF65-F5344CB8AC3E}">
        <p14:creationId xmlns:p14="http://schemas.microsoft.com/office/powerpoint/2010/main" val="18154162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35429"/>
            <a:ext cx="7024744" cy="859971"/>
          </a:xfrm>
        </p:spPr>
        <p:txBody>
          <a:bodyPr>
            <a:normAutofit/>
          </a:bodyPr>
          <a:lstStyle/>
          <a:p>
            <a:r>
              <a:rPr lang="en-US" dirty="0" smtClean="0"/>
              <a:t>It looks to </a:t>
            </a:r>
            <a:r>
              <a:rPr lang="en-US" dirty="0" err="1" smtClean="0"/>
              <a:t>Info.plist</a:t>
            </a:r>
            <a:endParaRPr lang="en-US" dirty="0"/>
          </a:p>
        </p:txBody>
      </p:sp>
      <p:sp>
        <p:nvSpPr>
          <p:cNvPr id="3" name="Content Placeholder 2"/>
          <p:cNvSpPr>
            <a:spLocks noGrp="1"/>
          </p:cNvSpPr>
          <p:nvPr>
            <p:ph idx="1"/>
          </p:nvPr>
        </p:nvSpPr>
        <p:spPr/>
        <p:txBody>
          <a:bodyPr/>
          <a:lstStyle/>
          <a:p>
            <a:r>
              <a:rPr lang="en-US" dirty="0" smtClean="0"/>
              <a:t>Contains information (like Android Manifest) about the app</a:t>
            </a:r>
          </a:p>
          <a:p>
            <a:r>
              <a:rPr lang="en-US" dirty="0" smtClean="0">
                <a:solidFill>
                  <a:srgbClr val="FF0000"/>
                </a:solidFill>
              </a:rPr>
              <a:t>HERE specifies the storyboard to launch</a:t>
            </a:r>
            <a:endParaRPr lang="en-US" dirty="0">
              <a:solidFill>
                <a:srgbClr val="FF0000"/>
              </a:solidFill>
            </a:endParaRPr>
          </a:p>
        </p:txBody>
      </p:sp>
      <p:pic>
        <p:nvPicPr>
          <p:cNvPr id="3074" name="Picture 2" descr="http://cdn3.raywenderlich.com/wp-content/uploads/2014/09/09_sb_infoplis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24274"/>
            <a:ext cx="6048375" cy="313372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996543" y="1371600"/>
            <a:ext cx="4153701" cy="923330"/>
          </a:xfrm>
          <a:prstGeom prst="rect">
            <a:avLst/>
          </a:prstGeom>
          <a:solidFill>
            <a:srgbClr val="FFC000"/>
          </a:solidFill>
        </p:spPr>
        <p:txBody>
          <a:bodyPr wrap="none" rtlCol="0">
            <a:spAutoFit/>
          </a:bodyPr>
          <a:lstStyle/>
          <a:p>
            <a:r>
              <a:rPr lang="en-US" b="1" dirty="0" smtClean="0"/>
              <a:t>Located in </a:t>
            </a:r>
            <a:r>
              <a:rPr lang="en-US" dirty="0"/>
              <a:t>Supporting Files </a:t>
            </a:r>
            <a:r>
              <a:rPr lang="en-US" dirty="0" smtClean="0"/>
              <a:t>group</a:t>
            </a:r>
          </a:p>
          <a:p>
            <a:r>
              <a:rPr lang="en-US" dirty="0" smtClean="0"/>
              <a:t>In android like loading up the main </a:t>
            </a:r>
            <a:br>
              <a:rPr lang="en-US" dirty="0" smtClean="0"/>
            </a:br>
            <a:r>
              <a:rPr lang="en-US" dirty="0" smtClean="0"/>
              <a:t>layout for an Activity</a:t>
            </a:r>
            <a:endParaRPr lang="en-US" dirty="0"/>
          </a:p>
        </p:txBody>
      </p:sp>
    </p:spTree>
    <p:extLst>
      <p:ext uri="{BB962C8B-B14F-4D97-AF65-F5344CB8AC3E}">
        <p14:creationId xmlns:p14="http://schemas.microsoft.com/office/powerpoint/2010/main" val="324124563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to change the name of the Storyboard file</a:t>
            </a:r>
            <a:endParaRPr lang="en-US" dirty="0"/>
          </a:p>
        </p:txBody>
      </p:sp>
      <p:sp>
        <p:nvSpPr>
          <p:cNvPr id="3" name="Content Placeholder 2"/>
          <p:cNvSpPr>
            <a:spLocks noGrp="1"/>
          </p:cNvSpPr>
          <p:nvPr>
            <p:ph idx="1"/>
          </p:nvPr>
        </p:nvSpPr>
        <p:spPr/>
        <p:txBody>
          <a:bodyPr/>
          <a:lstStyle/>
          <a:p>
            <a:r>
              <a:rPr lang="en-US" dirty="0" smtClean="0"/>
              <a:t>Go to project settings</a:t>
            </a:r>
            <a:endParaRPr lang="en-US" dirty="0"/>
          </a:p>
        </p:txBody>
      </p:sp>
      <p:pic>
        <p:nvPicPr>
          <p:cNvPr id="4098" name="Picture 2" descr="http://cdn3.raywenderlich.com/wp-content/uploads/2014/09/10_sb_targetsummary.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3048000"/>
            <a:ext cx="5800725" cy="2876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3801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95801" y="2708476"/>
            <a:ext cx="3550920" cy="1702160"/>
          </a:xfrm>
        </p:spPr>
        <p:txBody>
          <a:bodyPr/>
          <a:lstStyle/>
          <a:p>
            <a:r>
              <a:rPr lang="en-US" dirty="0" smtClean="0"/>
              <a:t>MORE on Storyboard</a:t>
            </a:r>
            <a:endParaRPr lang="en-US" dirty="0"/>
          </a:p>
        </p:txBody>
      </p:sp>
      <p:sp>
        <p:nvSpPr>
          <p:cNvPr id="3" name="Subtitle 2"/>
          <p:cNvSpPr>
            <a:spLocks noGrp="1"/>
          </p:cNvSpPr>
          <p:nvPr>
            <p:ph type="subTitle" idx="1"/>
          </p:nvPr>
        </p:nvSpPr>
        <p:spPr/>
        <p:txBody>
          <a:bodyPr/>
          <a:lstStyle/>
          <a:p>
            <a:r>
              <a:rPr lang="en-US" dirty="0" smtClean="0"/>
              <a:t>Multiple views</a:t>
            </a:r>
            <a:endParaRPr lang="en-US" dirty="0"/>
          </a:p>
        </p:txBody>
      </p:sp>
    </p:spTree>
    <p:extLst>
      <p:ext uri="{BB962C8B-B14F-4D97-AF65-F5344CB8AC3E}">
        <p14:creationId xmlns:p14="http://schemas.microsoft.com/office/powerpoint/2010/main" val="37049879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Storyboard with multiple views</a:t>
            </a:r>
            <a:endParaRPr lang="en-US" dirty="0"/>
          </a:p>
        </p:txBody>
      </p:sp>
      <p:sp>
        <p:nvSpPr>
          <p:cNvPr id="3" name="Text Placeholder 2"/>
          <p:cNvSpPr>
            <a:spLocks noGrp="1"/>
          </p:cNvSpPr>
          <p:nvPr>
            <p:ph type="body" idx="1"/>
          </p:nvPr>
        </p:nvSpPr>
        <p:spPr/>
        <p:txBody>
          <a:bodyPr/>
          <a:lstStyle/>
          <a:p>
            <a:r>
              <a:rPr lang="en-US" dirty="0" smtClean="0"/>
              <a:t>Getting started ….</a:t>
            </a:r>
            <a:endParaRPr lang="en-US" dirty="0"/>
          </a:p>
        </p:txBody>
      </p:sp>
    </p:spTree>
    <p:extLst>
      <p:ext uri="{BB962C8B-B14F-4D97-AF65-F5344CB8AC3E}">
        <p14:creationId xmlns:p14="http://schemas.microsoft.com/office/powerpoint/2010/main" val="39213230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3428" y="457200"/>
            <a:ext cx="7024744" cy="1143000"/>
          </a:xfrm>
        </p:spPr>
        <p:txBody>
          <a:bodyPr/>
          <a:lstStyle/>
          <a:p>
            <a:r>
              <a:rPr lang="en-US" dirty="0" smtClean="0"/>
              <a:t>Bring up Storyboard</a:t>
            </a:r>
            <a:endParaRPr lang="en-US" dirty="0"/>
          </a:p>
        </p:txBody>
      </p:sp>
      <p:sp>
        <p:nvSpPr>
          <p:cNvPr id="3" name="Content Placeholder 2"/>
          <p:cNvSpPr>
            <a:spLocks noGrp="1"/>
          </p:cNvSpPr>
          <p:nvPr>
            <p:ph idx="1"/>
          </p:nvPr>
        </p:nvSpPr>
        <p:spPr>
          <a:xfrm>
            <a:off x="990600" y="1676400"/>
            <a:ext cx="6777317" cy="3508977"/>
          </a:xfrm>
        </p:spPr>
        <p:txBody>
          <a:bodyPr/>
          <a:lstStyle/>
          <a:p>
            <a:r>
              <a:rPr lang="en-US" dirty="0" smtClean="0"/>
              <a:t>Zoom out so have room in interface</a:t>
            </a:r>
          </a:p>
          <a:p>
            <a:r>
              <a:rPr lang="en-US" b="1" dirty="0" smtClean="0">
                <a:solidFill>
                  <a:srgbClr val="FF0000"/>
                </a:solidFill>
              </a:rPr>
              <a:t>Add “View Controller” to Storyboard</a:t>
            </a:r>
            <a:endParaRPr lang="en-US" b="1" dirty="0">
              <a:solidFill>
                <a:srgbClr val="FF0000"/>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084739"/>
            <a:ext cx="9144000" cy="3762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426463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Results..of</a:t>
            </a:r>
            <a:r>
              <a:rPr lang="en-US" dirty="0" smtClean="0"/>
              <a:t> adding 2</a:t>
            </a:r>
            <a:r>
              <a:rPr lang="en-US" baseline="30000" dirty="0" smtClean="0"/>
              <a:t>nd</a:t>
            </a:r>
            <a:r>
              <a:rPr lang="en-US" dirty="0" smtClean="0"/>
              <a:t> View Controller</a:t>
            </a:r>
            <a:endParaRPr lang="en-US" dirty="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895600"/>
            <a:ext cx="7086600" cy="352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505200" y="3254829"/>
            <a:ext cx="2819400" cy="3429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22381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1629" y="152400"/>
            <a:ext cx="8001000" cy="1143000"/>
          </a:xfrm>
        </p:spPr>
        <p:txBody>
          <a:bodyPr>
            <a:normAutofit fontScale="90000"/>
          </a:bodyPr>
          <a:lstStyle/>
          <a:p>
            <a:r>
              <a:rPr lang="en-US" dirty="0" smtClean="0"/>
              <a:t>Change background colors &amp;add 3</a:t>
            </a:r>
            <a:r>
              <a:rPr lang="en-US" baseline="30000" dirty="0" smtClean="0"/>
              <a:t>rd</a:t>
            </a:r>
            <a:r>
              <a:rPr lang="en-US" dirty="0" smtClean="0"/>
              <a:t> View Controller &amp;add </a:t>
            </a:r>
            <a:r>
              <a:rPr lang="en-US" dirty="0" smtClean="0">
                <a:solidFill>
                  <a:srgbClr val="FF0000"/>
                </a:solidFill>
              </a:rPr>
              <a:t>SEGUES</a:t>
            </a:r>
            <a:endParaRPr lang="en-US" dirty="0">
              <a:solidFill>
                <a:srgbClr val="FF0000"/>
              </a:solidFill>
            </a:endParaRPr>
          </a:p>
        </p:txBody>
      </p:sp>
      <p:sp>
        <p:nvSpPr>
          <p:cNvPr id="3" name="Content Placeholder 2"/>
          <p:cNvSpPr>
            <a:spLocks noGrp="1"/>
          </p:cNvSpPr>
          <p:nvPr>
            <p:ph idx="1"/>
          </p:nvPr>
        </p:nvSpPr>
        <p:spPr>
          <a:xfrm>
            <a:off x="533400" y="1143000"/>
            <a:ext cx="8001000" cy="2590800"/>
          </a:xfrm>
        </p:spPr>
        <p:txBody>
          <a:bodyPr>
            <a:normAutofit/>
          </a:bodyPr>
          <a:lstStyle/>
          <a:p>
            <a:r>
              <a:rPr lang="en-US" dirty="0" smtClean="0"/>
              <a:t>Add some buttons that we will have Actions for to transition from one View to another</a:t>
            </a:r>
          </a:p>
          <a:p>
            <a:r>
              <a:rPr lang="en-US" dirty="0" smtClean="0">
                <a:solidFill>
                  <a:srgbClr val="FF0000"/>
                </a:solidFill>
              </a:rPr>
              <a:t>Segue </a:t>
            </a:r>
            <a:r>
              <a:rPr lang="en-US" dirty="0" smtClean="0"/>
              <a:t>= </a:t>
            </a:r>
            <a:r>
              <a:rPr lang="en-US" dirty="0" err="1" smtClean="0"/>
              <a:t>Cntrl</a:t>
            </a:r>
            <a:r>
              <a:rPr lang="en-US" dirty="0" smtClean="0"/>
              <a:t>-Click on button in #1 interface and drag to #2 </a:t>
            </a:r>
            <a:r>
              <a:rPr lang="en-US" dirty="0" smtClean="0"/>
              <a:t>interface (this says we transition from one interface to another)</a:t>
            </a:r>
            <a:endParaRPr lang="en-US" dirty="0" smtClean="0"/>
          </a:p>
          <a:p>
            <a:r>
              <a:rPr lang="en-US" dirty="0" smtClean="0"/>
              <a:t>Type = show, present modally or …..</a:t>
            </a:r>
            <a:endParaRPr lang="en-US" dirty="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581400"/>
            <a:ext cx="5029200" cy="29245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4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4142901"/>
            <a:ext cx="1905000" cy="168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39936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228600"/>
            <a:ext cx="7024744" cy="1143000"/>
          </a:xfrm>
        </p:spPr>
        <p:txBody>
          <a:bodyPr>
            <a:normAutofit fontScale="90000"/>
          </a:bodyPr>
          <a:lstStyle/>
          <a:p>
            <a:r>
              <a:rPr lang="en-US" dirty="0" smtClean="0"/>
              <a:t>Result ---see relationship between 2 views</a:t>
            </a:r>
            <a:endParaRPr lang="en-US" dirty="0"/>
          </a:p>
        </p:txBody>
      </p:sp>
      <p:sp>
        <p:nvSpPr>
          <p:cNvPr id="3" name="Content Placeholder 2"/>
          <p:cNvSpPr>
            <a:spLocks noGrp="1"/>
          </p:cNvSpPr>
          <p:nvPr>
            <p:ph idx="1"/>
          </p:nvPr>
        </p:nvSpPr>
        <p:spPr>
          <a:xfrm>
            <a:off x="990600" y="4572000"/>
            <a:ext cx="6777317" cy="2159148"/>
          </a:xfrm>
        </p:spPr>
        <p:txBody>
          <a:bodyPr/>
          <a:lstStyle/>
          <a:p>
            <a:r>
              <a:rPr lang="en-US" dirty="0" smtClean="0"/>
              <a:t>Lets Run it </a:t>
            </a:r>
            <a:r>
              <a:rPr lang="en-US" dirty="0" smtClean="0">
                <a:sym typeface="Wingdings" panose="05000000000000000000" pitchFamily="2" charset="2"/>
              </a:rPr>
              <a:t></a:t>
            </a:r>
            <a:endParaRPr lang="en-US" dirty="0"/>
          </a:p>
        </p:txBody>
      </p:sp>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1" y="1295400"/>
            <a:ext cx="4419600" cy="24895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047731"/>
            <a:ext cx="3200400" cy="28102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564035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7024744" cy="1143000"/>
          </a:xfrm>
        </p:spPr>
        <p:txBody>
          <a:bodyPr>
            <a:normAutofit fontScale="90000"/>
          </a:bodyPr>
          <a:lstStyle/>
          <a:p>
            <a:r>
              <a:rPr lang="en-US" dirty="0" smtClean="0"/>
              <a:t>Special note on creating segues</a:t>
            </a:r>
            <a:endParaRPr lang="en-US" dirty="0"/>
          </a:p>
        </p:txBody>
      </p:sp>
      <p:sp>
        <p:nvSpPr>
          <p:cNvPr id="3" name="Content Placeholder 2"/>
          <p:cNvSpPr>
            <a:spLocks noGrp="1"/>
          </p:cNvSpPr>
          <p:nvPr>
            <p:ph idx="1"/>
          </p:nvPr>
        </p:nvSpPr>
        <p:spPr>
          <a:xfrm>
            <a:off x="762000" y="1295400"/>
            <a:ext cx="6777317" cy="3508977"/>
          </a:xfrm>
        </p:spPr>
        <p:txBody>
          <a:bodyPr/>
          <a:lstStyle/>
          <a:p>
            <a:r>
              <a:rPr lang="en-US" dirty="0" smtClean="0"/>
              <a:t>The </a:t>
            </a:r>
            <a:r>
              <a:rPr lang="en-US" b="1" dirty="0">
                <a:solidFill>
                  <a:srgbClr val="FF0000"/>
                </a:solidFill>
              </a:rPr>
              <a:t>starting point </a:t>
            </a:r>
            <a:r>
              <a:rPr lang="en-US" dirty="0"/>
              <a:t>of a segue must be a </a:t>
            </a:r>
            <a:r>
              <a:rPr lang="en-US" b="1" dirty="0">
                <a:solidFill>
                  <a:srgbClr val="FF0000"/>
                </a:solidFill>
              </a:rPr>
              <a:t>view or object with a defined action</a:t>
            </a:r>
            <a:r>
              <a:rPr lang="en-US" dirty="0"/>
              <a:t>, such as a control, bar button item, or gesture recognizer. </a:t>
            </a:r>
            <a:endParaRPr lang="en-US" dirty="0" smtClean="0"/>
          </a:p>
          <a:p>
            <a:r>
              <a:rPr lang="en-US" dirty="0" smtClean="0"/>
              <a:t>Here we see creation of a segue where starting point is a table row (in a Table View) </a:t>
            </a:r>
            <a:r>
              <a:rPr lang="en-US" dirty="0"/>
              <a:t>is tapped.</a:t>
            </a:r>
            <a:endParaRPr lang="en-US" dirty="0" smtClean="0"/>
          </a:p>
          <a:p>
            <a:endParaRPr lang="en-US"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3973146"/>
            <a:ext cx="6229350" cy="28848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85546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Choose type of project</a:t>
            </a:r>
            <a:endParaRPr lang="en-US" dirty="0"/>
          </a:p>
        </p:txBody>
      </p:sp>
      <p:sp>
        <p:nvSpPr>
          <p:cNvPr id="3" name="Content Placeholder 2"/>
          <p:cNvSpPr>
            <a:spLocks noGrp="1"/>
          </p:cNvSpPr>
          <p:nvPr>
            <p:ph idx="1"/>
          </p:nvPr>
        </p:nvSpPr>
        <p:spPr/>
        <p:txBody>
          <a:bodyPr/>
          <a:lstStyle/>
          <a:p>
            <a:r>
              <a:rPr lang="en-US" dirty="0" smtClean="0"/>
              <a:t>Tabbed Application: tabs on bottom application (like app store application)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18114"/>
            <a:ext cx="54102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237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Do similar with 2</a:t>
            </a:r>
            <a:r>
              <a:rPr lang="en-US" baseline="30000" dirty="0" smtClean="0"/>
              <a:t>nd</a:t>
            </a:r>
            <a:r>
              <a:rPr lang="en-US" dirty="0" smtClean="0"/>
              <a:t> View’s button to segue to 3</a:t>
            </a:r>
            <a:r>
              <a:rPr lang="en-US" baseline="30000" dirty="0" smtClean="0"/>
              <a:t>rd</a:t>
            </a:r>
            <a:r>
              <a:rPr lang="en-US" dirty="0" smtClean="0"/>
              <a:t> View</a:t>
            </a:r>
            <a:endParaRPr lang="en-US" dirty="0"/>
          </a:p>
        </p:txBody>
      </p:sp>
      <p:sp>
        <p:nvSpPr>
          <p:cNvPr id="3" name="Content Placeholder 2"/>
          <p:cNvSpPr>
            <a:spLocks noGrp="1"/>
          </p:cNvSpPr>
          <p:nvPr>
            <p:ph idx="1"/>
          </p:nvPr>
        </p:nvSpPr>
        <p:spPr/>
        <p:txBody>
          <a:bodyPr/>
          <a:lstStyle/>
          <a:p>
            <a:r>
              <a:rPr lang="en-US" dirty="0" smtClean="0"/>
              <a:t>Run it </a:t>
            </a:r>
            <a:r>
              <a:rPr lang="en-US" dirty="0" smtClean="0">
                <a:sym typeface="Wingdings" panose="05000000000000000000" pitchFamily="2" charset="2"/>
              </a:rPr>
              <a:t></a:t>
            </a:r>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352800"/>
            <a:ext cx="6858000" cy="3171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18425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Segue Types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7919957"/>
              </p:ext>
            </p:extLst>
          </p:nvPr>
        </p:nvGraphicFramePr>
        <p:xfrm>
          <a:off x="533400" y="2209800"/>
          <a:ext cx="7315200" cy="4648201"/>
        </p:xfrm>
        <a:graphic>
          <a:graphicData uri="http://schemas.openxmlformats.org/drawingml/2006/table">
            <a:tbl>
              <a:tblPr>
                <a:tableStyleId>{8A107856-5554-42FB-B03E-39F5DBC370BA}</a:tableStyleId>
              </a:tblPr>
              <a:tblGrid>
                <a:gridCol w="838200"/>
                <a:gridCol w="6477000"/>
              </a:tblGrid>
              <a:tr h="308829">
                <a:tc>
                  <a:txBody>
                    <a:bodyPr/>
                    <a:lstStyle/>
                    <a:p>
                      <a:pPr fontAlgn="base"/>
                      <a:r>
                        <a:rPr lang="en-US" sz="1600" dirty="0" smtClean="0">
                          <a:effectLst/>
                        </a:rPr>
                        <a:t>Type</a:t>
                      </a:r>
                      <a:endParaRPr lang="en-US" sz="1600" b="1" dirty="0">
                        <a:solidFill>
                          <a:srgbClr val="414141"/>
                        </a:solidFill>
                        <a:effectLst/>
                      </a:endParaRPr>
                    </a:p>
                  </a:txBody>
                  <a:tcPr marL="18254" marR="18254" marT="9127" marB="9127" anchor="ctr"/>
                </a:tc>
                <a:tc>
                  <a:txBody>
                    <a:bodyPr/>
                    <a:lstStyle/>
                    <a:p>
                      <a:pPr fontAlgn="base"/>
                      <a:r>
                        <a:rPr lang="en-US" sz="1600" dirty="0">
                          <a:effectLst/>
                        </a:rPr>
                        <a:t>Behavior</a:t>
                      </a:r>
                      <a:endParaRPr lang="en-US" sz="1600" b="1" dirty="0">
                        <a:solidFill>
                          <a:srgbClr val="414141"/>
                        </a:solidFill>
                        <a:effectLst/>
                      </a:endParaRPr>
                    </a:p>
                  </a:txBody>
                  <a:tcPr marL="18254" marR="18254" marT="9127" marB="9127" anchor="ctr"/>
                </a:tc>
              </a:tr>
              <a:tr h="1307347">
                <a:tc>
                  <a:txBody>
                    <a:bodyPr/>
                    <a:lstStyle/>
                    <a:p>
                      <a:pPr fontAlgn="base"/>
                      <a:r>
                        <a:rPr lang="en-US" sz="1200" b="1" dirty="0">
                          <a:effectLst/>
                        </a:rPr>
                        <a:t>Show (Push)</a:t>
                      </a:r>
                      <a:endParaRPr lang="en-US" sz="1200" b="1" dirty="0">
                        <a:solidFill>
                          <a:srgbClr val="414141"/>
                        </a:solidFill>
                        <a:effectLst/>
                      </a:endParaRPr>
                    </a:p>
                  </a:txBody>
                  <a:tcPr marL="18254" marR="45634" marT="9127" marB="9127" anchor="ctr"/>
                </a:tc>
                <a:tc>
                  <a:txBody>
                    <a:bodyPr/>
                    <a:lstStyle/>
                    <a:p>
                      <a:pPr fontAlgn="base"/>
                      <a:r>
                        <a:rPr lang="en-US" sz="1400" dirty="0" smtClean="0">
                          <a:effectLst/>
                        </a:rPr>
                        <a:t>displays </a:t>
                      </a:r>
                      <a:r>
                        <a:rPr lang="en-US" sz="1400" dirty="0">
                          <a:effectLst/>
                        </a:rPr>
                        <a:t>the new content using the </a:t>
                      </a:r>
                      <a:r>
                        <a:rPr lang="en-US" sz="1400" u="none" strike="noStrike" dirty="0" err="1">
                          <a:effectLst/>
                          <a:hlinkClick r:id="rId2"/>
                        </a:rPr>
                        <a:t>showViewController:sender</a:t>
                      </a:r>
                      <a:r>
                        <a:rPr lang="en-US" sz="1400" u="none" strike="noStrike" dirty="0">
                          <a:effectLst/>
                          <a:hlinkClick r:id="rId2"/>
                        </a:rPr>
                        <a:t>:</a:t>
                      </a:r>
                      <a:r>
                        <a:rPr lang="en-US" sz="1400" dirty="0">
                          <a:effectLst/>
                        </a:rPr>
                        <a:t> method of the target view controller. </a:t>
                      </a:r>
                      <a:endParaRPr lang="en-US" sz="1400" dirty="0" smtClean="0">
                        <a:effectLst/>
                      </a:endParaRPr>
                    </a:p>
                    <a:p>
                      <a:pPr fontAlgn="base"/>
                      <a:r>
                        <a:rPr lang="en-US" sz="1400" dirty="0" smtClean="0">
                          <a:effectLst/>
                        </a:rPr>
                        <a:t>presents </a:t>
                      </a:r>
                      <a:r>
                        <a:rPr lang="en-US" sz="1400" dirty="0">
                          <a:effectLst/>
                        </a:rPr>
                        <a:t>the new content modally over the source view controller. </a:t>
                      </a:r>
                      <a:endParaRPr lang="en-US" sz="1400" dirty="0">
                        <a:solidFill>
                          <a:srgbClr val="414141"/>
                        </a:solidFill>
                        <a:effectLst/>
                      </a:endParaRPr>
                    </a:p>
                  </a:txBody>
                  <a:tcPr marL="18254" marR="45634" marT="9127" marB="9127" anchor="ctr"/>
                </a:tc>
              </a:tr>
              <a:tr h="1620587">
                <a:tc>
                  <a:txBody>
                    <a:bodyPr/>
                    <a:lstStyle/>
                    <a:p>
                      <a:pPr fontAlgn="base"/>
                      <a:r>
                        <a:rPr lang="en-US" sz="1200" b="1" dirty="0">
                          <a:effectLst/>
                        </a:rPr>
                        <a:t>Show Detail (Replace)</a:t>
                      </a:r>
                      <a:endParaRPr lang="en-US" sz="1200" b="1" dirty="0">
                        <a:solidFill>
                          <a:srgbClr val="414141"/>
                        </a:solidFill>
                        <a:effectLst/>
                      </a:endParaRPr>
                    </a:p>
                  </a:txBody>
                  <a:tcPr marL="18254" marR="45634" marT="9127" marB="9127" anchor="ctr"/>
                </a:tc>
                <a:tc>
                  <a:txBody>
                    <a:bodyPr/>
                    <a:lstStyle/>
                    <a:p>
                      <a:pPr fontAlgn="base"/>
                      <a:r>
                        <a:rPr lang="en-US" sz="1400" dirty="0">
                          <a:effectLst/>
                        </a:rPr>
                        <a:t>This segue displays the new content using the </a:t>
                      </a:r>
                      <a:r>
                        <a:rPr lang="en-US" sz="1400" u="none" strike="noStrike" dirty="0" err="1">
                          <a:effectLst/>
                          <a:hlinkClick r:id="rId3"/>
                        </a:rPr>
                        <a:t>showDetailViewController:sender</a:t>
                      </a:r>
                      <a:r>
                        <a:rPr lang="en-US" sz="1400" u="none" strike="noStrike" dirty="0">
                          <a:effectLst/>
                          <a:hlinkClick r:id="rId3"/>
                        </a:rPr>
                        <a:t>:</a:t>
                      </a:r>
                      <a:r>
                        <a:rPr lang="en-US" sz="1400" dirty="0">
                          <a:effectLst/>
                        </a:rPr>
                        <a:t> method of the target view controller</a:t>
                      </a:r>
                      <a:r>
                        <a:rPr lang="en-US" sz="1400" dirty="0" smtClean="0">
                          <a:effectLst/>
                        </a:rPr>
                        <a:t>.</a:t>
                      </a:r>
                    </a:p>
                    <a:p>
                      <a:pPr fontAlgn="base"/>
                      <a:r>
                        <a:rPr lang="en-US" sz="1400" dirty="0" smtClean="0">
                          <a:effectLst/>
                        </a:rPr>
                        <a:t>relevant </a:t>
                      </a:r>
                      <a:r>
                        <a:rPr lang="en-US" sz="1400" dirty="0">
                          <a:effectLst/>
                        </a:rPr>
                        <a:t>only for view controllers embedded inside a </a:t>
                      </a:r>
                      <a:r>
                        <a:rPr lang="en-US" sz="1400" u="none" strike="noStrike" dirty="0" err="1">
                          <a:effectLst/>
                          <a:hlinkClick r:id="rId4"/>
                        </a:rPr>
                        <a:t>UISplitViewController</a:t>
                      </a:r>
                      <a:r>
                        <a:rPr lang="en-US" sz="1400" dirty="0">
                          <a:effectLst/>
                        </a:rPr>
                        <a:t> object. </a:t>
                      </a:r>
                      <a:endParaRPr lang="en-US" sz="1400" dirty="0" smtClean="0">
                        <a:effectLst/>
                      </a:endParaRPr>
                    </a:p>
                    <a:p>
                      <a:pPr fontAlgn="base"/>
                      <a:r>
                        <a:rPr lang="en-US" sz="1400" dirty="0" smtClean="0">
                          <a:effectLst/>
                        </a:rPr>
                        <a:t>a </a:t>
                      </a:r>
                      <a:r>
                        <a:rPr lang="en-US" sz="1400" dirty="0">
                          <a:effectLst/>
                        </a:rPr>
                        <a:t>split view controller replaces its second child view controller (the detail controller) with the new </a:t>
                      </a:r>
                      <a:r>
                        <a:rPr lang="en-US" sz="1400" dirty="0" smtClean="0">
                          <a:effectLst/>
                        </a:rPr>
                        <a:t>content</a:t>
                      </a:r>
                      <a:endParaRPr lang="en-US" sz="1400" dirty="0">
                        <a:solidFill>
                          <a:srgbClr val="414141"/>
                        </a:solidFill>
                        <a:effectLst/>
                      </a:endParaRPr>
                    </a:p>
                  </a:txBody>
                  <a:tcPr marL="18254" marR="45634" marT="9127" marB="9127" anchor="ctr"/>
                </a:tc>
              </a:tr>
              <a:tr h="705719">
                <a:tc>
                  <a:txBody>
                    <a:bodyPr/>
                    <a:lstStyle/>
                    <a:p>
                      <a:pPr fontAlgn="base"/>
                      <a:r>
                        <a:rPr lang="en-US" sz="1200" b="1" dirty="0">
                          <a:effectLst/>
                        </a:rPr>
                        <a:t>Present Modally</a:t>
                      </a:r>
                      <a:endParaRPr lang="en-US" sz="1200" b="1" dirty="0">
                        <a:solidFill>
                          <a:srgbClr val="414141"/>
                        </a:solidFill>
                        <a:effectLst/>
                      </a:endParaRPr>
                    </a:p>
                  </a:txBody>
                  <a:tcPr marL="18254" marR="45634" marT="9127" marB="9127" anchor="ctr"/>
                </a:tc>
                <a:tc>
                  <a:txBody>
                    <a:bodyPr/>
                    <a:lstStyle/>
                    <a:p>
                      <a:pPr fontAlgn="base"/>
                      <a:r>
                        <a:rPr lang="en-US" sz="1400" dirty="0" smtClean="0">
                          <a:effectLst/>
                        </a:rPr>
                        <a:t>displays </a:t>
                      </a:r>
                      <a:r>
                        <a:rPr lang="en-US" sz="1400" dirty="0">
                          <a:effectLst/>
                        </a:rPr>
                        <a:t>the view controller modally using the specified presentation and transition styles. The view controller that defines the appropriate presentation context handles the actual presentation.</a:t>
                      </a:r>
                      <a:endParaRPr lang="en-US" sz="1400" dirty="0">
                        <a:solidFill>
                          <a:srgbClr val="414141"/>
                        </a:solidFill>
                        <a:effectLst/>
                      </a:endParaRPr>
                    </a:p>
                  </a:txBody>
                  <a:tcPr marL="18254" marR="45634" marT="9127" marB="9127" anchor="ctr"/>
                </a:tc>
              </a:tr>
              <a:tr h="705719">
                <a:tc>
                  <a:txBody>
                    <a:bodyPr/>
                    <a:lstStyle/>
                    <a:p>
                      <a:pPr fontAlgn="base"/>
                      <a:r>
                        <a:rPr lang="en-US" sz="1200" b="1" dirty="0">
                          <a:effectLst/>
                        </a:rPr>
                        <a:t>Present as Popover</a:t>
                      </a:r>
                      <a:endParaRPr lang="en-US" sz="1200" b="1" dirty="0">
                        <a:solidFill>
                          <a:srgbClr val="414141"/>
                        </a:solidFill>
                        <a:effectLst/>
                      </a:endParaRPr>
                    </a:p>
                  </a:txBody>
                  <a:tcPr marL="18254" marR="45634" marT="9127" marB="9127" anchor="ctr"/>
                </a:tc>
                <a:tc>
                  <a:txBody>
                    <a:bodyPr/>
                    <a:lstStyle/>
                    <a:p>
                      <a:pPr fontAlgn="base"/>
                      <a:r>
                        <a:rPr lang="en-US" sz="1400" dirty="0">
                          <a:effectLst/>
                        </a:rPr>
                        <a:t>In a horizontally regular environment, the view controller appears in a popover. In a horizontally compact environment, the view controller is displayed using a full-screen modal presentation.</a:t>
                      </a:r>
                      <a:endParaRPr lang="en-US" sz="1400" dirty="0">
                        <a:solidFill>
                          <a:srgbClr val="414141"/>
                        </a:solidFill>
                        <a:effectLst/>
                      </a:endParaRPr>
                    </a:p>
                  </a:txBody>
                  <a:tcPr marL="18254" marR="45634" marT="9127" marB="9127" anchor="ctr"/>
                </a:tc>
              </a:tr>
            </a:tbl>
          </a:graphicData>
        </a:graphic>
      </p:graphicFrame>
      <p:sp>
        <p:nvSpPr>
          <p:cNvPr id="5" name="Rectangle 1"/>
          <p:cNvSpPr>
            <a:spLocks noChangeArrowheads="1"/>
          </p:cNvSpPr>
          <p:nvPr/>
        </p:nvSpPr>
        <p:spPr bwMode="auto">
          <a:xfrm>
            <a:off x="3808413" y="23241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5413" y="457200"/>
            <a:ext cx="1905000" cy="168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267200" y="762000"/>
            <a:ext cx="2010487" cy="1200329"/>
          </a:xfrm>
          <a:prstGeom prst="rect">
            <a:avLst/>
          </a:prstGeom>
          <a:solidFill>
            <a:srgbClr val="FFC000"/>
          </a:solidFill>
        </p:spPr>
        <p:txBody>
          <a:bodyPr wrap="none" rtlCol="0">
            <a:spAutoFit/>
          </a:bodyPr>
          <a:lstStyle/>
          <a:p>
            <a:r>
              <a:rPr lang="en-US" dirty="0" smtClean="0"/>
              <a:t>Remember you</a:t>
            </a:r>
          </a:p>
          <a:p>
            <a:r>
              <a:rPr lang="en-US" dirty="0" smtClean="0"/>
              <a:t>Specified</a:t>
            </a:r>
            <a:br>
              <a:rPr lang="en-US" dirty="0" smtClean="0"/>
            </a:br>
            <a:r>
              <a:rPr lang="en-US" dirty="0" smtClean="0"/>
              <a:t>type of Segue</a:t>
            </a:r>
            <a:br>
              <a:rPr lang="en-US" dirty="0" smtClean="0"/>
            </a:br>
            <a:r>
              <a:rPr lang="en-US" dirty="0" smtClean="0"/>
              <a:t>when creating it</a:t>
            </a:r>
            <a:endParaRPr lang="en-US" dirty="0"/>
          </a:p>
        </p:txBody>
      </p:sp>
      <p:sp>
        <p:nvSpPr>
          <p:cNvPr id="8" name="Right Arrow 7"/>
          <p:cNvSpPr/>
          <p:nvPr/>
        </p:nvSpPr>
        <p:spPr>
          <a:xfrm>
            <a:off x="6277687" y="1298944"/>
            <a:ext cx="351713" cy="377456"/>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376254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Navigation Control</a:t>
            </a:r>
            <a:endParaRPr lang="en-US" dirty="0"/>
          </a:p>
        </p:txBody>
      </p:sp>
      <p:sp>
        <p:nvSpPr>
          <p:cNvPr id="3" name="Subtitle 2"/>
          <p:cNvSpPr>
            <a:spLocks noGrp="1"/>
          </p:cNvSpPr>
          <p:nvPr>
            <p:ph type="subTitle" idx="1"/>
          </p:nvPr>
        </p:nvSpPr>
        <p:spPr/>
        <p:txBody>
          <a:bodyPr/>
          <a:lstStyle/>
          <a:p>
            <a:r>
              <a:rPr lang="en-US" dirty="0" smtClean="0"/>
              <a:t>Adding it to your app—so you can move around interfaces using “navigation controls”</a:t>
            </a:r>
            <a:endParaRPr lang="en-US" dirty="0"/>
          </a:p>
        </p:txBody>
      </p:sp>
    </p:spTree>
    <p:extLst>
      <p:ext uri="{BB962C8B-B14F-4D97-AF65-F5344CB8AC3E}">
        <p14:creationId xmlns:p14="http://schemas.microsoft.com/office/powerpoint/2010/main" val="18656762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2657"/>
            <a:ext cx="7871910" cy="1143000"/>
          </a:xfrm>
        </p:spPr>
        <p:txBody>
          <a:bodyPr>
            <a:normAutofit fontScale="90000"/>
          </a:bodyPr>
          <a:lstStyle/>
          <a:p>
            <a:r>
              <a:rPr lang="en-US" dirty="0" smtClean="0"/>
              <a:t>Suppose we want to add NAVIGATION Controller to 1</a:t>
            </a:r>
            <a:r>
              <a:rPr lang="en-US" baseline="30000" dirty="0" smtClean="0"/>
              <a:t>st</a:t>
            </a:r>
            <a:r>
              <a:rPr lang="en-US" dirty="0" smtClean="0"/>
              <a:t> View</a:t>
            </a:r>
            <a:endParaRPr lang="en-US" dirty="0"/>
          </a:p>
        </p:txBody>
      </p:sp>
      <p:sp>
        <p:nvSpPr>
          <p:cNvPr id="3" name="Content Placeholder 2"/>
          <p:cNvSpPr>
            <a:spLocks noGrp="1"/>
          </p:cNvSpPr>
          <p:nvPr>
            <p:ph idx="1"/>
          </p:nvPr>
        </p:nvSpPr>
        <p:spPr>
          <a:xfrm>
            <a:off x="990600" y="1143000"/>
            <a:ext cx="8001000" cy="3508977"/>
          </a:xfrm>
        </p:spPr>
        <p:txBody>
          <a:bodyPr/>
          <a:lstStyle/>
          <a:p>
            <a:r>
              <a:rPr lang="en-US" dirty="0" smtClean="0"/>
              <a:t>Select 1</a:t>
            </a:r>
            <a:r>
              <a:rPr lang="en-US" baseline="30000" dirty="0" smtClean="0"/>
              <a:t>st</a:t>
            </a:r>
            <a:r>
              <a:rPr lang="en-US" dirty="0" smtClean="0"/>
              <a:t> view in storyboard</a:t>
            </a:r>
          </a:p>
          <a:p>
            <a:r>
              <a:rPr lang="en-US" dirty="0" smtClean="0"/>
              <a:t>Menu:  Editor-&gt;Embed In -&gt;Navigation Controller</a:t>
            </a:r>
          </a:p>
          <a:p>
            <a:endParaRPr lang="en-US" dirty="0"/>
          </a:p>
          <a:p>
            <a:endParaRPr lang="en-US" dirty="0" smtClean="0"/>
          </a:p>
          <a:p>
            <a:endParaRPr lang="en-US" dirty="0"/>
          </a:p>
          <a:p>
            <a:r>
              <a:rPr lang="en-US" dirty="0" smtClean="0"/>
              <a:t>Inserts a “Navigation Controller for entire app</a:t>
            </a:r>
            <a:endParaRPr lang="en-US" dirty="0"/>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057401"/>
            <a:ext cx="2133600" cy="9861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3962400"/>
            <a:ext cx="7043738" cy="3188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180708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Lets Run</a:t>
            </a:r>
            <a:endParaRPr lang="en-US" dirty="0"/>
          </a:p>
        </p:txBody>
      </p:sp>
      <p:sp>
        <p:nvSpPr>
          <p:cNvPr id="3" name="Content Placeholder 2"/>
          <p:cNvSpPr>
            <a:spLocks noGrp="1"/>
          </p:cNvSpPr>
          <p:nvPr>
            <p:ph idx="1"/>
          </p:nvPr>
        </p:nvSpPr>
        <p:spPr/>
        <p:txBody>
          <a:bodyPr/>
          <a:lstStyle/>
          <a:p>
            <a:r>
              <a:rPr lang="en-US" dirty="0" smtClean="0"/>
              <a:t>Right now no navigation controls added yet but, see bar area at the top.</a:t>
            </a:r>
          </a:p>
          <a:p>
            <a:r>
              <a:rPr lang="en-US" dirty="0" smtClean="0"/>
              <a:t>Will be there for every View in this Storyboard</a:t>
            </a:r>
          </a:p>
          <a:p>
            <a:r>
              <a:rPr lang="en-US" dirty="0" smtClean="0"/>
              <a:t>NOTICE: it adds Back link in 2</a:t>
            </a:r>
            <a:r>
              <a:rPr lang="en-US" baseline="30000" dirty="0" smtClean="0"/>
              <a:t>nd</a:t>
            </a:r>
            <a:r>
              <a:rPr lang="en-US" dirty="0" smtClean="0"/>
              <a:t> View automatically</a:t>
            </a:r>
            <a:endParaRPr lang="en-US" dirty="0"/>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796518"/>
            <a:ext cx="2247900"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1524000" y="5181600"/>
            <a:ext cx="1752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4818289"/>
            <a:ext cx="2242228" cy="206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123784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See </a:t>
            </a:r>
            <a:r>
              <a:rPr lang="en-US" dirty="0" err="1" smtClean="0"/>
              <a:t>developer.app</a:t>
            </a:r>
            <a:r>
              <a:rPr lang="en-US" dirty="0" smtClean="0"/>
              <a:t> for more on Navigation Controller</a:t>
            </a:r>
            <a:endParaRPr lang="en-US" dirty="0"/>
          </a:p>
        </p:txBody>
      </p:sp>
      <p:sp>
        <p:nvSpPr>
          <p:cNvPr id="3" name="Content Placeholder 2"/>
          <p:cNvSpPr>
            <a:spLocks noGrp="1"/>
          </p:cNvSpPr>
          <p:nvPr>
            <p:ph idx="1"/>
          </p:nvPr>
        </p:nvSpPr>
        <p:spPr/>
        <p:txBody>
          <a:bodyPr/>
          <a:lstStyle/>
          <a:p>
            <a:r>
              <a:rPr lang="en-US" dirty="0" smtClean="0"/>
              <a:t>Navigation Controller</a:t>
            </a:r>
            <a:r>
              <a:rPr lang="en-US" dirty="0"/>
              <a:t>: </a:t>
            </a:r>
            <a:r>
              <a:rPr lang="en-US" sz="1000" dirty="0">
                <a:hlinkClick r:id="rId2"/>
              </a:rPr>
              <a:t>https://</a:t>
            </a:r>
            <a:r>
              <a:rPr lang="en-US" sz="1000" dirty="0" smtClean="0">
                <a:hlinkClick r:id="rId2"/>
              </a:rPr>
              <a:t>developer.apple.com/library/ios/documentation/WindowsViews/Conceptual/ViewControllerCatalog/Chapters/NavigationControllers.htmll</a:t>
            </a:r>
            <a:endParaRPr lang="en-US" sz="1000" dirty="0" smtClean="0"/>
          </a:p>
          <a:p>
            <a:endParaRPr lang="en-US" sz="1000" dirty="0"/>
          </a:p>
        </p:txBody>
      </p:sp>
      <p:pic>
        <p:nvPicPr>
          <p:cNvPr id="15362" name="Picture 2" descr="https://developer.apple.com/library/ios/documentation/WindowsViews/Conceptual/ViewControllerCatalog/Art/navbar_cus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2686" y="3272518"/>
            <a:ext cx="5381625" cy="3552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03715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2: Storyboard w/ multiple Views—started –see </a:t>
            </a:r>
            <a:endParaRPr lang="en-US" dirty="0"/>
          </a:p>
        </p:txBody>
      </p:sp>
      <p:sp>
        <p:nvSpPr>
          <p:cNvPr id="3" name="Text Placeholder 2"/>
          <p:cNvSpPr>
            <a:spLocks noGrp="1"/>
          </p:cNvSpPr>
          <p:nvPr>
            <p:ph type="body" idx="1"/>
          </p:nvPr>
        </p:nvSpPr>
        <p:spPr/>
        <p:txBody>
          <a:bodyPr/>
          <a:lstStyle/>
          <a:p>
            <a:r>
              <a:rPr lang="en-US" dirty="0">
                <a:hlinkClick r:id="rId2"/>
              </a:rPr>
              <a:t>http://</a:t>
            </a:r>
            <a:r>
              <a:rPr lang="en-US" dirty="0" smtClean="0">
                <a:hlinkClick r:id="rId2"/>
              </a:rPr>
              <a:t>www.raywenderlich.com/81879/storyboards-tutorial-swift-part-1</a:t>
            </a:r>
            <a:endParaRPr lang="en-US" dirty="0" smtClean="0"/>
          </a:p>
          <a:p>
            <a:endParaRPr lang="en-US" dirty="0"/>
          </a:p>
        </p:txBody>
      </p:sp>
    </p:spTree>
    <p:extLst>
      <p:ext uri="{BB962C8B-B14F-4D97-AF65-F5344CB8AC3E}">
        <p14:creationId xmlns:p14="http://schemas.microsoft.com/office/powerpoint/2010/main" val="309142345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multiple views</a:t>
            </a:r>
            <a:br>
              <a:rPr lang="en-US" dirty="0" smtClean="0"/>
            </a:br>
            <a:r>
              <a:rPr lang="en-US" dirty="0" smtClean="0"/>
              <a:t>with Storyboard</a:t>
            </a:r>
            <a:endParaRPr lang="en-US" dirty="0"/>
          </a:p>
        </p:txBody>
      </p:sp>
      <p:sp>
        <p:nvSpPr>
          <p:cNvPr id="3" name="Content Placeholder 2"/>
          <p:cNvSpPr>
            <a:spLocks noGrp="1"/>
          </p:cNvSpPr>
          <p:nvPr>
            <p:ph idx="1"/>
          </p:nvPr>
        </p:nvSpPr>
        <p:spPr/>
        <p:txBody>
          <a:bodyPr>
            <a:normAutofit/>
          </a:bodyPr>
          <a:lstStyle/>
          <a:p>
            <a:pPr fontAlgn="base"/>
            <a:r>
              <a:rPr lang="en-US" dirty="0" smtClean="0"/>
              <a:t>Go to </a:t>
            </a:r>
            <a:r>
              <a:rPr lang="en-US" dirty="0"/>
              <a:t> </a:t>
            </a:r>
            <a:r>
              <a:rPr lang="en-US" b="1" i="1" dirty="0" err="1"/>
              <a:t>Main.storyboard</a:t>
            </a:r>
            <a:r>
              <a:rPr lang="en-US" dirty="0"/>
              <a:t> and delete the view controller you worked with earlier. This can be done by clicking on View Controller in the Document Outline and pressing the Delete key.</a:t>
            </a:r>
          </a:p>
          <a:p>
            <a:pPr fontAlgn="base"/>
            <a:r>
              <a:rPr lang="en-US" dirty="0"/>
              <a:t>Drag a </a:t>
            </a:r>
            <a:r>
              <a:rPr lang="en-US" b="1" i="1" dirty="0"/>
              <a:t>Tab Bar Controller</a:t>
            </a:r>
            <a:r>
              <a:rPr lang="en-US" dirty="0"/>
              <a:t> from the Object Library into the canvas. </a:t>
            </a:r>
            <a:endParaRPr lang="en-US" dirty="0" smtClean="0"/>
          </a:p>
          <a:p>
            <a:pPr lvl="2" fontAlgn="base"/>
            <a:r>
              <a:rPr lang="en-US" dirty="0" smtClean="0"/>
              <a:t>the </a:t>
            </a:r>
            <a:r>
              <a:rPr lang="en-US" dirty="0"/>
              <a:t>Tab Bar Controller comes with two view controllers </a:t>
            </a:r>
            <a:endParaRPr lang="en-US" dirty="0" smtClean="0"/>
          </a:p>
          <a:p>
            <a:endParaRPr lang="en-US" dirty="0"/>
          </a:p>
        </p:txBody>
      </p:sp>
      <p:sp>
        <p:nvSpPr>
          <p:cNvPr id="4" name="TextBox 3"/>
          <p:cNvSpPr txBox="1"/>
          <p:nvPr/>
        </p:nvSpPr>
        <p:spPr>
          <a:xfrm>
            <a:off x="4267200" y="5562600"/>
            <a:ext cx="4452257" cy="1200329"/>
          </a:xfrm>
          <a:prstGeom prst="rect">
            <a:avLst/>
          </a:prstGeom>
          <a:solidFill>
            <a:srgbClr val="FFC000"/>
          </a:solidFill>
        </p:spPr>
        <p:txBody>
          <a:bodyPr wrap="square" rtlCol="0">
            <a:spAutoFit/>
          </a:bodyPr>
          <a:lstStyle/>
          <a:p>
            <a:pPr fontAlgn="base"/>
            <a:r>
              <a:rPr lang="en-US" b="1" dirty="0" smtClean="0"/>
              <a:t>ZOOM tip:  </a:t>
            </a:r>
            <a:r>
              <a:rPr lang="en-US" dirty="0" smtClean="0"/>
              <a:t>zoom </a:t>
            </a:r>
            <a:r>
              <a:rPr lang="en-US" dirty="0"/>
              <a:t>in and out by double-clicking the </a:t>
            </a:r>
            <a:r>
              <a:rPr lang="en-US" dirty="0" smtClean="0"/>
              <a:t>canvas, or set zoom scale by ctrl-clicking the canvas and selecting the zoom level.</a:t>
            </a:r>
            <a:endParaRPr lang="en-US" dirty="0"/>
          </a:p>
        </p:txBody>
      </p:sp>
    </p:spTree>
    <p:extLst>
      <p:ext uri="{BB962C8B-B14F-4D97-AF65-F5344CB8AC3E}">
        <p14:creationId xmlns:p14="http://schemas.microsoft.com/office/powerpoint/2010/main" val="272656508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a:t>
            </a:r>
            <a:r>
              <a:rPr lang="en-US" dirty="0" err="1" smtClean="0"/>
              <a:t>TabBar</a:t>
            </a:r>
            <a:r>
              <a:rPr lang="en-US" dirty="0" smtClean="0"/>
              <a:t> Controller</a:t>
            </a:r>
            <a:endParaRPr lang="en-US" dirty="0"/>
          </a:p>
        </p:txBody>
      </p:sp>
      <p:sp>
        <p:nvSpPr>
          <p:cNvPr id="3" name="Subtitle 2"/>
          <p:cNvSpPr>
            <a:spLocks noGrp="1"/>
          </p:cNvSpPr>
          <p:nvPr>
            <p:ph type="subTitle" idx="1"/>
          </p:nvPr>
        </p:nvSpPr>
        <p:spPr/>
        <p:txBody>
          <a:bodyPr/>
          <a:lstStyle/>
          <a:p>
            <a:r>
              <a:rPr lang="en-US" dirty="0" smtClean="0"/>
              <a:t>Yet another way to navigate </a:t>
            </a:r>
            <a:r>
              <a:rPr lang="en-US" dirty="0" smtClean="0">
                <a:sym typeface="Wingdings" panose="05000000000000000000" pitchFamily="2" charset="2"/>
              </a:rPr>
              <a:t> DO ON OWN</a:t>
            </a:r>
            <a:endParaRPr lang="en-US" dirty="0"/>
          </a:p>
        </p:txBody>
      </p:sp>
    </p:spTree>
    <p:extLst>
      <p:ext uri="{BB962C8B-B14F-4D97-AF65-F5344CB8AC3E}">
        <p14:creationId xmlns:p14="http://schemas.microsoft.com/office/powerpoint/2010/main" val="407646661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Example Multi </a:t>
            </a:r>
            <a:r>
              <a:rPr lang="en-US" dirty="0"/>
              <a:t>View Storyboard from </a:t>
            </a:r>
            <a:r>
              <a:rPr lang="en-US" dirty="0">
                <a:hlinkClick r:id="rId2"/>
              </a:rPr>
              <a:t>http://</a:t>
            </a:r>
            <a:r>
              <a:rPr lang="en-US" dirty="0" smtClean="0">
                <a:hlinkClick r:id="rId2"/>
              </a:rPr>
              <a:t>www.raywenderlich.com/81879/storyboards-tutorial-swift-part-1</a:t>
            </a:r>
            <a:r>
              <a:rPr lang="en-US" dirty="0" smtClean="0"/>
              <a:t> </a:t>
            </a:r>
            <a:endParaRPr lang="en-US" dirty="0"/>
          </a:p>
        </p:txBody>
      </p:sp>
      <p:sp>
        <p:nvSpPr>
          <p:cNvPr id="3" name="Text Placeholder 2"/>
          <p:cNvSpPr>
            <a:spLocks noGrp="1"/>
          </p:cNvSpPr>
          <p:nvPr>
            <p:ph type="body" idx="1"/>
          </p:nvPr>
        </p:nvSpPr>
        <p:spPr/>
        <p:txBody>
          <a:bodyPr/>
          <a:lstStyle/>
          <a:p>
            <a:r>
              <a:rPr lang="en-US" dirty="0" smtClean="0"/>
              <a:t>Finish </a:t>
            </a:r>
            <a:r>
              <a:rPr lang="en-US" dirty="0"/>
              <a:t>by going to </a:t>
            </a:r>
            <a:r>
              <a:rPr lang="en-US" dirty="0">
                <a:hlinkClick r:id="rId2"/>
              </a:rPr>
              <a:t>http://</a:t>
            </a:r>
            <a:r>
              <a:rPr lang="en-US" dirty="0" smtClean="0">
                <a:hlinkClick r:id="rId2"/>
              </a:rPr>
              <a:t>www.raywenderlich.com/81879/storyboards-tutorial-swift-part-1</a:t>
            </a:r>
            <a:endParaRPr lang="en-US" dirty="0" smtClean="0"/>
          </a:p>
          <a:p>
            <a:endParaRPr lang="en-US" dirty="0"/>
          </a:p>
        </p:txBody>
      </p:sp>
      <p:sp>
        <p:nvSpPr>
          <p:cNvPr id="4" name="TextBox 3"/>
          <p:cNvSpPr txBox="1"/>
          <p:nvPr/>
        </p:nvSpPr>
        <p:spPr>
          <a:xfrm>
            <a:off x="6248400" y="1095383"/>
            <a:ext cx="2719014" cy="646331"/>
          </a:xfrm>
          <a:prstGeom prst="rect">
            <a:avLst/>
          </a:prstGeom>
          <a:solidFill>
            <a:srgbClr val="FFC000"/>
          </a:solidFill>
          <a:ln>
            <a:solidFill>
              <a:srgbClr val="FFC000"/>
            </a:solidFill>
          </a:ln>
        </p:spPr>
        <p:txBody>
          <a:bodyPr wrap="none" rtlCol="0">
            <a:spAutoFit/>
          </a:bodyPr>
          <a:lstStyle/>
          <a:p>
            <a:r>
              <a:rPr lang="en-US" dirty="0" smtClean="0"/>
              <a:t>DO on own –this</a:t>
            </a:r>
            <a:br>
              <a:rPr lang="en-US" dirty="0" smtClean="0"/>
            </a:br>
            <a:r>
              <a:rPr lang="en-US" dirty="0" smtClean="0"/>
              <a:t>just shows you the start</a:t>
            </a:r>
            <a:endParaRPr lang="en-US" dirty="0"/>
          </a:p>
        </p:txBody>
      </p:sp>
    </p:spTree>
    <p:extLst>
      <p:ext uri="{BB962C8B-B14F-4D97-AF65-F5344CB8AC3E}">
        <p14:creationId xmlns:p14="http://schemas.microsoft.com/office/powerpoint/2010/main" val="864932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Choose type of project</a:t>
            </a:r>
            <a:endParaRPr lang="en-US" dirty="0"/>
          </a:p>
        </p:txBody>
      </p:sp>
      <p:sp>
        <p:nvSpPr>
          <p:cNvPr id="3" name="Content Placeholder 2"/>
          <p:cNvSpPr>
            <a:spLocks noGrp="1"/>
          </p:cNvSpPr>
          <p:nvPr>
            <p:ph idx="1"/>
          </p:nvPr>
        </p:nvSpPr>
        <p:spPr/>
        <p:txBody>
          <a:bodyPr/>
          <a:lstStyle/>
          <a:p>
            <a:r>
              <a:rPr lang="en-US" dirty="0" smtClean="0"/>
              <a:t>Empty Application: no views specified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18114"/>
            <a:ext cx="54102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2323749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57200"/>
            <a:ext cx="7024744" cy="1143000"/>
          </a:xfrm>
        </p:spPr>
        <p:txBody>
          <a:bodyPr>
            <a:normAutofit fontScale="90000"/>
          </a:bodyPr>
          <a:lstStyle/>
          <a:p>
            <a:r>
              <a:rPr lang="en-US" dirty="0" smtClean="0"/>
              <a:t>Example multiple views</a:t>
            </a:r>
            <a:br>
              <a:rPr lang="en-US" dirty="0" smtClean="0"/>
            </a:br>
            <a:r>
              <a:rPr lang="en-US" dirty="0" smtClean="0"/>
              <a:t>with Storyboard</a:t>
            </a:r>
            <a:endParaRPr lang="en-US" dirty="0"/>
          </a:p>
        </p:txBody>
      </p:sp>
      <p:sp>
        <p:nvSpPr>
          <p:cNvPr id="3" name="Content Placeholder 2"/>
          <p:cNvSpPr>
            <a:spLocks noGrp="1"/>
          </p:cNvSpPr>
          <p:nvPr>
            <p:ph idx="1"/>
          </p:nvPr>
        </p:nvSpPr>
        <p:spPr>
          <a:xfrm>
            <a:off x="5165848" y="2462445"/>
            <a:ext cx="3553609" cy="1714948"/>
          </a:xfrm>
        </p:spPr>
        <p:txBody>
          <a:bodyPr>
            <a:normAutofit/>
          </a:bodyPr>
          <a:lstStyle/>
          <a:p>
            <a:pPr fontAlgn="base"/>
            <a:r>
              <a:rPr lang="en-US" dirty="0"/>
              <a:t> </a:t>
            </a:r>
            <a:r>
              <a:rPr lang="en-US" b="1" i="1" dirty="0"/>
              <a:t>Tab Bar Controller</a:t>
            </a:r>
            <a:r>
              <a:rPr lang="en-US" dirty="0"/>
              <a:t> </a:t>
            </a:r>
            <a:r>
              <a:rPr lang="en-US" dirty="0" smtClean="0"/>
              <a:t>with </a:t>
            </a:r>
            <a:r>
              <a:rPr lang="en-US" dirty="0"/>
              <a:t>two view controllers </a:t>
            </a:r>
            <a:endParaRPr lang="en-US" dirty="0" smtClean="0"/>
          </a:p>
          <a:p>
            <a:endParaRPr lang="en-US" dirty="0"/>
          </a:p>
        </p:txBody>
      </p:sp>
      <p:pic>
        <p:nvPicPr>
          <p:cNvPr id="5122" name="Picture 2" descr="Tab bar contro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 y="1600200"/>
            <a:ext cx="4019550" cy="537373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1095383"/>
            <a:ext cx="2719014" cy="646331"/>
          </a:xfrm>
          <a:prstGeom prst="rect">
            <a:avLst/>
          </a:prstGeom>
          <a:solidFill>
            <a:srgbClr val="FFC000"/>
          </a:solidFill>
          <a:ln>
            <a:solidFill>
              <a:srgbClr val="FFC000"/>
            </a:solidFill>
          </a:ln>
        </p:spPr>
        <p:txBody>
          <a:bodyPr wrap="none" rtlCol="0">
            <a:spAutoFit/>
          </a:bodyPr>
          <a:lstStyle/>
          <a:p>
            <a:r>
              <a:rPr lang="en-US" dirty="0" smtClean="0"/>
              <a:t>DO on own –this</a:t>
            </a:r>
            <a:br>
              <a:rPr lang="en-US" dirty="0" smtClean="0"/>
            </a:br>
            <a:r>
              <a:rPr lang="en-US" dirty="0" smtClean="0"/>
              <a:t>just shows you the start</a:t>
            </a:r>
            <a:endParaRPr lang="en-US" dirty="0"/>
          </a:p>
        </p:txBody>
      </p:sp>
    </p:spTree>
    <p:extLst>
      <p:ext uri="{BB962C8B-B14F-4D97-AF65-F5344CB8AC3E}">
        <p14:creationId xmlns:p14="http://schemas.microsoft.com/office/powerpoint/2010/main" val="114931714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Multiple view Storyboard example—notice the relationship</a:t>
            </a:r>
            <a:endParaRPr lang="en-US" dirty="0"/>
          </a:p>
        </p:txBody>
      </p:sp>
      <p:sp>
        <p:nvSpPr>
          <p:cNvPr id="3" name="Content Placeholder 2"/>
          <p:cNvSpPr>
            <a:spLocks noGrp="1"/>
          </p:cNvSpPr>
          <p:nvPr>
            <p:ph idx="1"/>
          </p:nvPr>
        </p:nvSpPr>
        <p:spPr/>
        <p:txBody>
          <a:bodyPr/>
          <a:lstStyle/>
          <a:p>
            <a:r>
              <a:rPr lang="en-US" dirty="0" smtClean="0"/>
              <a:t>Between Tab Bar Controller and one of it view controllers</a:t>
            </a:r>
            <a:endParaRPr lang="en-US" dirty="0"/>
          </a:p>
        </p:txBody>
      </p:sp>
      <p:pic>
        <p:nvPicPr>
          <p:cNvPr id="7170" name="Picture 2" descr="http://cdn5.raywenderlich.com/wp-content/uploads/2014/09/12_sb_contain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3800" y="3276600"/>
            <a:ext cx="2924175" cy="3581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248400" y="1095383"/>
            <a:ext cx="2719014" cy="646331"/>
          </a:xfrm>
          <a:prstGeom prst="rect">
            <a:avLst/>
          </a:prstGeom>
          <a:solidFill>
            <a:srgbClr val="FFC000"/>
          </a:solidFill>
          <a:ln>
            <a:solidFill>
              <a:srgbClr val="FFC000"/>
            </a:solidFill>
          </a:ln>
        </p:spPr>
        <p:txBody>
          <a:bodyPr wrap="none" rtlCol="0">
            <a:spAutoFit/>
          </a:bodyPr>
          <a:lstStyle/>
          <a:p>
            <a:r>
              <a:rPr lang="en-US" dirty="0" smtClean="0"/>
              <a:t>DO on own –this</a:t>
            </a:r>
            <a:br>
              <a:rPr lang="en-US" dirty="0" smtClean="0"/>
            </a:br>
            <a:r>
              <a:rPr lang="en-US" dirty="0" smtClean="0"/>
              <a:t>just shows you the start</a:t>
            </a:r>
            <a:endParaRPr lang="en-US" dirty="0"/>
          </a:p>
        </p:txBody>
      </p:sp>
    </p:spTree>
    <p:extLst>
      <p:ext uri="{BB962C8B-B14F-4D97-AF65-F5344CB8AC3E}">
        <p14:creationId xmlns:p14="http://schemas.microsoft.com/office/powerpoint/2010/main" val="40551440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5943600"/>
            <a:ext cx="6637468" cy="1362075"/>
          </a:xfrm>
        </p:spPr>
        <p:txBody>
          <a:bodyPr>
            <a:normAutofit fontScale="90000"/>
          </a:bodyPr>
          <a:lstStyle/>
          <a:p>
            <a:r>
              <a:rPr lang="en-US" dirty="0" smtClean="0"/>
              <a:t>Finish the example at </a:t>
            </a:r>
            <a:r>
              <a:rPr lang="en-US" dirty="0">
                <a:hlinkClick r:id="rId2"/>
              </a:rPr>
              <a:t>http://</a:t>
            </a:r>
            <a:r>
              <a:rPr lang="en-US" dirty="0" smtClean="0">
                <a:hlinkClick r:id="rId2"/>
              </a:rPr>
              <a:t>www.raywenderlich.com/81879/storyboards-tutorial-swift-part-1</a:t>
            </a:r>
            <a:r>
              <a:rPr lang="en-US" dirty="0" smtClean="0"/>
              <a:t/>
            </a:r>
            <a:br>
              <a:rPr lang="en-US" dirty="0" smtClean="0"/>
            </a:br>
            <a:r>
              <a:rPr lang="en-US" dirty="0"/>
              <a:t/>
            </a:r>
            <a:br>
              <a:rPr lang="en-US" dirty="0"/>
            </a:br>
            <a:r>
              <a:rPr lang="en-US" dirty="0"/>
              <a:t>also see </a:t>
            </a:r>
            <a:r>
              <a:rPr lang="en-US" dirty="0">
                <a:hlinkClick r:id="rId3"/>
              </a:rPr>
              <a:t>http://</a:t>
            </a:r>
            <a:r>
              <a:rPr lang="en-US" dirty="0" smtClean="0">
                <a:hlinkClick r:id="rId3"/>
              </a:rPr>
              <a:t>www.swiftvideotutorials.com/using-storyboards-for-osx</a:t>
            </a:r>
            <a:r>
              <a:rPr lang="en-US" dirty="0" smtClean="0"/>
              <a:t/>
            </a:r>
            <a:br>
              <a:rPr lang="en-US" dirty="0" smtClean="0"/>
            </a:br>
            <a:r>
              <a:rPr lang="en-US" dirty="0"/>
              <a:t/>
            </a:r>
            <a:br>
              <a:rPr lang="en-US" dirty="0"/>
            </a:br>
            <a:r>
              <a:rPr lang="en-US" dirty="0" smtClean="0"/>
              <a:t>  </a:t>
            </a:r>
            <a:endParaRPr lang="en-US" dirty="0"/>
          </a:p>
        </p:txBody>
      </p:sp>
      <p:sp>
        <p:nvSpPr>
          <p:cNvPr id="3" name="TextBox 2"/>
          <p:cNvSpPr txBox="1"/>
          <p:nvPr/>
        </p:nvSpPr>
        <p:spPr>
          <a:xfrm>
            <a:off x="6248400" y="1095383"/>
            <a:ext cx="2719014" cy="646331"/>
          </a:xfrm>
          <a:prstGeom prst="rect">
            <a:avLst/>
          </a:prstGeom>
          <a:solidFill>
            <a:srgbClr val="FFC000"/>
          </a:solidFill>
          <a:ln>
            <a:solidFill>
              <a:srgbClr val="FFC000"/>
            </a:solidFill>
          </a:ln>
        </p:spPr>
        <p:txBody>
          <a:bodyPr wrap="none" rtlCol="0">
            <a:spAutoFit/>
          </a:bodyPr>
          <a:lstStyle/>
          <a:p>
            <a:r>
              <a:rPr lang="en-US" dirty="0" smtClean="0"/>
              <a:t>DO on own –this</a:t>
            </a:r>
            <a:br>
              <a:rPr lang="en-US" dirty="0" smtClean="0"/>
            </a:br>
            <a:r>
              <a:rPr lang="en-US" dirty="0" smtClean="0"/>
              <a:t>just shows you the start</a:t>
            </a:r>
            <a:endParaRPr lang="en-US" dirty="0"/>
          </a:p>
        </p:txBody>
      </p:sp>
    </p:spTree>
    <p:extLst>
      <p:ext uri="{BB962C8B-B14F-4D97-AF65-F5344CB8AC3E}">
        <p14:creationId xmlns:p14="http://schemas.microsoft.com/office/powerpoint/2010/main" val="2600060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Step 2: Choose type of project</a:t>
            </a:r>
            <a:endParaRPr lang="en-US" dirty="0"/>
          </a:p>
        </p:txBody>
      </p:sp>
      <p:sp>
        <p:nvSpPr>
          <p:cNvPr id="3" name="Content Placeholder 2"/>
          <p:cNvSpPr>
            <a:spLocks noGrp="1"/>
          </p:cNvSpPr>
          <p:nvPr>
            <p:ph idx="1"/>
          </p:nvPr>
        </p:nvSpPr>
        <p:spPr/>
        <p:txBody>
          <a:bodyPr/>
          <a:lstStyle/>
          <a:p>
            <a:r>
              <a:rPr lang="en-US" dirty="0" smtClean="0"/>
              <a:t>Game: no views specified</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3418114"/>
            <a:ext cx="5410200" cy="2790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8415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024744" cy="1143000"/>
          </a:xfrm>
        </p:spPr>
        <p:txBody>
          <a:bodyPr>
            <a:normAutofit fontScale="90000"/>
          </a:bodyPr>
          <a:lstStyle/>
          <a:p>
            <a:r>
              <a:rPr lang="en-US" dirty="0" smtClean="0"/>
              <a:t>Step 3: name project &amp; select Swift</a:t>
            </a:r>
            <a:endParaRPr lang="en-US" dirty="0"/>
          </a:p>
        </p:txBody>
      </p:sp>
      <p:sp>
        <p:nvSpPr>
          <p:cNvPr id="3" name="Content Placeholder 2"/>
          <p:cNvSpPr>
            <a:spLocks noGrp="1"/>
          </p:cNvSpPr>
          <p:nvPr>
            <p:ph idx="1"/>
          </p:nvPr>
        </p:nvSpPr>
        <p:spPr>
          <a:xfrm>
            <a:off x="1735872" y="838200"/>
            <a:ext cx="6777317" cy="3508977"/>
          </a:xfrm>
        </p:spPr>
        <p:txBody>
          <a:bodyPr/>
          <a:lstStyle/>
          <a:p>
            <a:r>
              <a:rPr lang="en-US" dirty="0" smtClean="0"/>
              <a:t>name of application, organization, and select Swift language.</a:t>
            </a:r>
          </a:p>
          <a:p>
            <a:r>
              <a:rPr lang="en-US" dirty="0" smtClean="0"/>
              <a:t>Also, specify iPhone or iPad or..</a:t>
            </a:r>
          </a:p>
          <a:p>
            <a:r>
              <a:rPr lang="en-US" dirty="0" smtClean="0"/>
              <a:t>Next ---and save it somewhere on machine</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122965"/>
            <a:ext cx="5429250" cy="272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4724400"/>
            <a:ext cx="2743199" cy="1752600"/>
          </a:xfrm>
          <a:prstGeom prst="rect">
            <a:avLst/>
          </a:prstGeom>
          <a:noFill/>
        </p:spPr>
        <p:txBody>
          <a:bodyPr wrap="square" rtlCol="0">
            <a:spAutoFit/>
          </a:bodyPr>
          <a:lstStyle/>
          <a:p>
            <a:endParaRPr lang="en-US" dirty="0"/>
          </a:p>
        </p:txBody>
      </p:sp>
      <p:sp>
        <p:nvSpPr>
          <p:cNvPr id="6" name="TextBox 5"/>
          <p:cNvSpPr txBox="1"/>
          <p:nvPr/>
        </p:nvSpPr>
        <p:spPr>
          <a:xfrm>
            <a:off x="228600" y="2819400"/>
            <a:ext cx="8146782" cy="3139321"/>
          </a:xfrm>
          <a:prstGeom prst="rect">
            <a:avLst/>
          </a:prstGeom>
          <a:noFill/>
        </p:spPr>
        <p:txBody>
          <a:bodyPr wrap="none" rtlCol="0">
            <a:spAutoFit/>
          </a:bodyPr>
          <a:lstStyle/>
          <a:p>
            <a:pPr fontAlgn="base"/>
            <a:r>
              <a:rPr lang="en-US" b="1" dirty="0" smtClean="0"/>
              <a:t>Organization </a:t>
            </a:r>
            <a:r>
              <a:rPr lang="en-US" b="1" dirty="0"/>
              <a:t>Name:</a:t>
            </a:r>
            <a:r>
              <a:rPr lang="en-US" dirty="0"/>
              <a:t> The name of your organization or your own name. </a:t>
            </a:r>
            <a:r>
              <a:rPr lang="en-US" dirty="0" smtClean="0"/>
              <a:t/>
            </a:r>
            <a:br>
              <a:rPr lang="en-US" dirty="0" smtClean="0"/>
            </a:br>
            <a:r>
              <a:rPr lang="en-US" b="1" dirty="0" smtClean="0"/>
              <a:t>Organization Identifier</a:t>
            </a:r>
            <a:r>
              <a:rPr lang="en-US" dirty="0" smtClean="0"/>
              <a:t>: Your organization identifier, if you have one. </a:t>
            </a:r>
            <a:br>
              <a:rPr lang="en-US" dirty="0" smtClean="0"/>
            </a:br>
            <a:r>
              <a:rPr lang="en-US" dirty="0" smtClean="0"/>
              <a:t>If you don’t, use </a:t>
            </a:r>
            <a:r>
              <a:rPr lang="en-US" dirty="0" err="1" smtClean="0"/>
              <a:t>com.example</a:t>
            </a:r>
            <a:r>
              <a:rPr lang="en-US" dirty="0" smtClean="0"/>
              <a:t>.</a:t>
            </a:r>
          </a:p>
          <a:p>
            <a:pPr fontAlgn="base"/>
            <a:r>
              <a:rPr lang="en-US" b="1" dirty="0" smtClean="0"/>
              <a:t>Bundle </a:t>
            </a:r>
            <a:r>
              <a:rPr lang="en-US" b="1" dirty="0"/>
              <a:t>Identifier</a:t>
            </a:r>
            <a:r>
              <a:rPr lang="en-US" dirty="0"/>
              <a:t>: This value is automatically generated based </a:t>
            </a:r>
            <a:r>
              <a:rPr lang="en-US" dirty="0" smtClean="0"/>
              <a:t/>
            </a:r>
            <a:br>
              <a:rPr lang="en-US" dirty="0" smtClean="0"/>
            </a:br>
            <a:r>
              <a:rPr lang="en-US" dirty="0" smtClean="0"/>
              <a:t>your </a:t>
            </a:r>
            <a:r>
              <a:rPr lang="en-US" dirty="0"/>
              <a:t>product name and organization identifier.</a:t>
            </a:r>
          </a:p>
          <a:p>
            <a:pPr fontAlgn="base"/>
            <a:r>
              <a:rPr lang="en-US" b="1" dirty="0"/>
              <a:t>Language:</a:t>
            </a:r>
            <a:r>
              <a:rPr lang="en-US" dirty="0"/>
              <a:t> Swift</a:t>
            </a:r>
          </a:p>
          <a:p>
            <a:pPr fontAlgn="base"/>
            <a:r>
              <a:rPr lang="en-US" b="1" dirty="0"/>
              <a:t>Devices:</a:t>
            </a:r>
            <a:r>
              <a:rPr lang="en-US" dirty="0"/>
              <a:t> Universal</a:t>
            </a:r>
          </a:p>
          <a:p>
            <a:pPr fontAlgn="base"/>
            <a:r>
              <a:rPr lang="en-US" dirty="0"/>
              <a:t>A Universal app is one that </a:t>
            </a:r>
            <a:r>
              <a:rPr lang="en-US" dirty="0" smtClean="0"/>
              <a:t>runs</a:t>
            </a:r>
            <a:br>
              <a:rPr lang="en-US" dirty="0" smtClean="0"/>
            </a:br>
            <a:r>
              <a:rPr lang="en-US" dirty="0" smtClean="0"/>
              <a:t> </a:t>
            </a:r>
            <a:r>
              <a:rPr lang="en-US" dirty="0"/>
              <a:t>on both iPhone and iPad</a:t>
            </a:r>
            <a:r>
              <a:rPr lang="en-US" dirty="0" smtClean="0"/>
              <a:t>.</a:t>
            </a:r>
            <a:br>
              <a:rPr lang="en-US" dirty="0" smtClean="0"/>
            </a:br>
            <a:endParaRPr lang="en-US" dirty="0"/>
          </a:p>
          <a:p>
            <a:endParaRPr lang="en-US" dirty="0"/>
          </a:p>
        </p:txBody>
      </p:sp>
    </p:spTree>
    <p:extLst>
      <p:ext uri="{BB962C8B-B14F-4D97-AF65-F5344CB8AC3E}">
        <p14:creationId xmlns:p14="http://schemas.microsoft.com/office/powerpoint/2010/main" val="2880267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3519</TotalTime>
  <Words>2012</Words>
  <Application>Microsoft Office PowerPoint</Application>
  <PresentationFormat>On-screen Show (4:3)</PresentationFormat>
  <Paragraphs>280</Paragraphs>
  <Slides>72</Slides>
  <Notes>4</Notes>
  <HiddenSlides>0</HiddenSlides>
  <MMClips>0</MMClips>
  <ScaleCrop>false</ScaleCrop>
  <HeadingPairs>
    <vt:vector size="4" baseType="variant">
      <vt:variant>
        <vt:lpstr>Theme</vt:lpstr>
      </vt:variant>
      <vt:variant>
        <vt:i4>1</vt:i4>
      </vt:variant>
      <vt:variant>
        <vt:lpstr>Slide Titles</vt:lpstr>
      </vt:variant>
      <vt:variant>
        <vt:i4>72</vt:i4>
      </vt:variant>
    </vt:vector>
  </HeadingPairs>
  <TitlesOfParts>
    <vt:vector size="73" baseType="lpstr">
      <vt:lpstr>Austin</vt:lpstr>
      <vt:lpstr>iOS with Swift</vt:lpstr>
      <vt:lpstr>Step 1 launch XCode</vt:lpstr>
      <vt:lpstr>Step 2: Choose type of project</vt:lpstr>
      <vt:lpstr>Step 2: Choose type of project</vt:lpstr>
      <vt:lpstr>Step 2: Choose type of project</vt:lpstr>
      <vt:lpstr>Step 2: Choose type of project</vt:lpstr>
      <vt:lpstr>Step 2: Choose type of project</vt:lpstr>
      <vt:lpstr>Step 2: Choose type of project</vt:lpstr>
      <vt:lpstr>Step 3: name project &amp; select Swift</vt:lpstr>
      <vt:lpstr>Step 4: setup project properties </vt:lpstr>
      <vt:lpstr>What Xcode looks like</vt:lpstr>
      <vt:lpstr>Project Structure</vt:lpstr>
      <vt:lpstr>AppDelegate.swift</vt:lpstr>
      <vt:lpstr>AppDelegate.swift – Main purpose 1:   run loop</vt:lpstr>
      <vt:lpstr>AppDelegate.swift – Main purpose 2 :  window</vt:lpstr>
      <vt:lpstr>AppDelegate –app  lifecycle states</vt:lpstr>
      <vt:lpstr>AppDelegate.swift – lifecycle methods</vt:lpstr>
      <vt:lpstr>AppDelegate Lifecycle –example of what you might implement</vt:lpstr>
      <vt:lpstr>App Bigger Picture </vt:lpstr>
      <vt:lpstr>Making our GUI</vt:lpstr>
      <vt:lpstr>ViewController</vt:lpstr>
      <vt:lpstr>Main.storyboard</vt:lpstr>
      <vt:lpstr>Main.storyboard interface</vt:lpstr>
      <vt:lpstr>Step 6: add “hello world” to single view interface we have in our Main.storyboard</vt:lpstr>
      <vt:lpstr>Step 6.2: bring up Objects Inspector</vt:lpstr>
      <vt:lpstr>Step 6.3: any View  you dragged into ViewController – you can alter the  properties</vt:lpstr>
      <vt:lpstr>What it looks like after adding a few Views</vt:lpstr>
      <vt:lpstr>Zoom in on Outline view</vt:lpstr>
      <vt:lpstr>ANOTHER EXAMPLE : find Label in Objects Inspector drag and drop</vt:lpstr>
      <vt:lpstr>change properties of Label in inspector</vt:lpstr>
      <vt:lpstr>Now…Add a Text Field</vt:lpstr>
      <vt:lpstr>Step 6.4: in  inspector window Set Simulator Metrics</vt:lpstr>
      <vt:lpstr>Event Hadling</vt:lpstr>
      <vt:lpstr>Step 7: Add some Event handling code so your gui works</vt:lpstr>
      <vt:lpstr>Step 7.1: bring up assistant editor</vt:lpstr>
      <vt:lpstr>Step 7.1:  assistant editor—what it looks like</vt:lpstr>
      <vt:lpstr>Step 7.2: Create IBoutlets for all GUI widgets you want “handles to in your code</vt:lpstr>
      <vt:lpstr>Step 7.2: Create IBoutlets for all GUI widgets you want “handles” to in your code</vt:lpstr>
      <vt:lpstr>Step 7.2: another example –here for a UITextField object</vt:lpstr>
      <vt:lpstr>What is the purpose of an outlet?</vt:lpstr>
      <vt:lpstr>Step 7.3: Create IBActions for all GUI widgets you want handle events from</vt:lpstr>
      <vt:lpstr>Step 7.3: Create IBActions for all GUI widgets you want handle events from</vt:lpstr>
      <vt:lpstr>Step 7.3: create even handling code</vt:lpstr>
      <vt:lpstr>Step 7.4: tip: getting rid of keyboard that the TextField popped up</vt:lpstr>
      <vt:lpstr>A note about Storyboard </vt:lpstr>
      <vt:lpstr>Lets Run the program</vt:lpstr>
      <vt:lpstr>Step 8: run the program</vt:lpstr>
      <vt:lpstr>FirstResponder</vt:lpstr>
      <vt:lpstr>Special Note about First Responder</vt:lpstr>
      <vt:lpstr>How does everything launch???</vt:lpstr>
      <vt:lpstr>It looks to Info.plist</vt:lpstr>
      <vt:lpstr>How to change the name of the Storyboard file</vt:lpstr>
      <vt:lpstr>MORE on Storyboard</vt:lpstr>
      <vt:lpstr>Storyboard with multiple views</vt:lpstr>
      <vt:lpstr>Bring up Storyboard</vt:lpstr>
      <vt:lpstr>Results..of adding 2nd View Controller</vt:lpstr>
      <vt:lpstr>Change background colors &amp;add 3rd View Controller &amp;add SEGUES</vt:lpstr>
      <vt:lpstr>Result ---see relationship between 2 views</vt:lpstr>
      <vt:lpstr>Special note on creating segues</vt:lpstr>
      <vt:lpstr>Do similar with 2nd View’s button to segue to 3rd View</vt:lpstr>
      <vt:lpstr>Segue Types</vt:lpstr>
      <vt:lpstr>Navigation Control</vt:lpstr>
      <vt:lpstr>Suppose we want to add NAVIGATION Controller to 1st View</vt:lpstr>
      <vt:lpstr>Lets Run</vt:lpstr>
      <vt:lpstr>See developer.app for more on Navigation Controller</vt:lpstr>
      <vt:lpstr>Example 2: Storyboard w/ multiple Views—started –see </vt:lpstr>
      <vt:lpstr>Example multiple views with Storyboard</vt:lpstr>
      <vt:lpstr>Using TabBar Controller</vt:lpstr>
      <vt:lpstr>Example Multi View Storyboard from http://www.raywenderlich.com/81879/storyboards-tutorial-swift-part-1 </vt:lpstr>
      <vt:lpstr>Example multiple views with Storyboard</vt:lpstr>
      <vt:lpstr>Multiple view Storyboard example—notice the relationship</vt:lpstr>
      <vt:lpstr>Finish the example at http://www.raywenderlich.com/81879/storyboards-tutorial-swift-part-1  also see http://www.swiftvideotutorials.com/using-storyboards-for-osx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iOS with Swift</dc:title>
  <dc:creator>Windows User</dc:creator>
  <cp:lastModifiedBy>Windows User</cp:lastModifiedBy>
  <cp:revision>92</cp:revision>
  <dcterms:created xsi:type="dcterms:W3CDTF">2015-02-25T21:38:31Z</dcterms:created>
  <dcterms:modified xsi:type="dcterms:W3CDTF">2016-11-09T23:37:31Z</dcterms:modified>
</cp:coreProperties>
</file>